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Default Extension="fntdata" ContentType="application/x-fontdata"/>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188"/>
  </p:notesMasterIdLst>
  <p:handoutMasterIdLst>
    <p:handoutMasterId r:id="rId189"/>
  </p:handoutMasterIdLst>
  <p:sldIdLst>
    <p:sldId id="368" r:id="rId2"/>
    <p:sldId id="383" r:id="rId3"/>
    <p:sldId id="552" r:id="rId4"/>
    <p:sldId id="554" r:id="rId5"/>
    <p:sldId id="555" r:id="rId6"/>
    <p:sldId id="386" r:id="rId7"/>
    <p:sldId id="388" r:id="rId8"/>
    <p:sldId id="390" r:id="rId9"/>
    <p:sldId id="385" r:id="rId10"/>
    <p:sldId id="389" r:id="rId11"/>
    <p:sldId id="393" r:id="rId12"/>
    <p:sldId id="392" r:id="rId13"/>
    <p:sldId id="395" r:id="rId14"/>
    <p:sldId id="394" r:id="rId15"/>
    <p:sldId id="397" r:id="rId16"/>
    <p:sldId id="396" r:id="rId17"/>
    <p:sldId id="541" r:id="rId18"/>
    <p:sldId id="542" r:id="rId19"/>
    <p:sldId id="400" r:id="rId20"/>
    <p:sldId id="404" r:id="rId21"/>
    <p:sldId id="401" r:id="rId22"/>
    <p:sldId id="461" r:id="rId23"/>
    <p:sldId id="402" r:id="rId24"/>
    <p:sldId id="399" r:id="rId25"/>
    <p:sldId id="540" r:id="rId26"/>
    <p:sldId id="539" r:id="rId27"/>
    <p:sldId id="547" r:id="rId28"/>
    <p:sldId id="548" r:id="rId29"/>
    <p:sldId id="403" r:id="rId30"/>
    <p:sldId id="545" r:id="rId31"/>
    <p:sldId id="551" r:id="rId32"/>
    <p:sldId id="549" r:id="rId33"/>
    <p:sldId id="538" r:id="rId34"/>
    <p:sldId id="374" r:id="rId35"/>
    <p:sldId id="375" r:id="rId36"/>
    <p:sldId id="376" r:id="rId37"/>
    <p:sldId id="369" r:id="rId38"/>
    <p:sldId id="371" r:id="rId39"/>
    <p:sldId id="517" r:id="rId40"/>
    <p:sldId id="463" r:id="rId41"/>
    <p:sldId id="518" r:id="rId42"/>
    <p:sldId id="465" r:id="rId43"/>
    <p:sldId id="466" r:id="rId44"/>
    <p:sldId id="467" r:id="rId45"/>
    <p:sldId id="468" r:id="rId46"/>
    <p:sldId id="557" r:id="rId47"/>
    <p:sldId id="519" r:id="rId48"/>
    <p:sldId id="520" r:id="rId49"/>
    <p:sldId id="470" r:id="rId50"/>
    <p:sldId id="471" r:id="rId51"/>
    <p:sldId id="472" r:id="rId52"/>
    <p:sldId id="473" r:id="rId53"/>
    <p:sldId id="474" r:id="rId54"/>
    <p:sldId id="529" r:id="rId55"/>
    <p:sldId id="530" r:id="rId56"/>
    <p:sldId id="476" r:id="rId57"/>
    <p:sldId id="477" r:id="rId58"/>
    <p:sldId id="478" r:id="rId59"/>
    <p:sldId id="479" r:id="rId60"/>
    <p:sldId id="480" r:id="rId61"/>
    <p:sldId id="481" r:id="rId62"/>
    <p:sldId id="482" r:id="rId63"/>
    <p:sldId id="483" r:id="rId64"/>
    <p:sldId id="534" r:id="rId65"/>
    <p:sldId id="533" r:id="rId66"/>
    <p:sldId id="485" r:id="rId67"/>
    <p:sldId id="486" r:id="rId68"/>
    <p:sldId id="487" r:id="rId69"/>
    <p:sldId id="488" r:id="rId70"/>
    <p:sldId id="489" r:id="rId71"/>
    <p:sldId id="535" r:id="rId72"/>
    <p:sldId id="521" r:id="rId73"/>
    <p:sldId id="491" r:id="rId74"/>
    <p:sldId id="492" r:id="rId75"/>
    <p:sldId id="493" r:id="rId76"/>
    <p:sldId id="494" r:id="rId77"/>
    <p:sldId id="495" r:id="rId78"/>
    <p:sldId id="496" r:id="rId79"/>
    <p:sldId id="497" r:id="rId80"/>
    <p:sldId id="498" r:id="rId81"/>
    <p:sldId id="499" r:id="rId82"/>
    <p:sldId id="500" r:id="rId83"/>
    <p:sldId id="501" r:id="rId84"/>
    <p:sldId id="502" r:id="rId85"/>
    <p:sldId id="536" r:id="rId86"/>
    <p:sldId id="524" r:id="rId87"/>
    <p:sldId id="504" r:id="rId88"/>
    <p:sldId id="505" r:id="rId89"/>
    <p:sldId id="525" r:id="rId90"/>
    <p:sldId id="526" r:id="rId91"/>
    <p:sldId id="507" r:id="rId92"/>
    <p:sldId id="508" r:id="rId93"/>
    <p:sldId id="527" r:id="rId94"/>
    <p:sldId id="528" r:id="rId95"/>
    <p:sldId id="510" r:id="rId96"/>
    <p:sldId id="511" r:id="rId97"/>
    <p:sldId id="512" r:id="rId98"/>
    <p:sldId id="513" r:id="rId99"/>
    <p:sldId id="514" r:id="rId100"/>
    <p:sldId id="515" r:id="rId101"/>
    <p:sldId id="516" r:id="rId102"/>
    <p:sldId id="559" r:id="rId103"/>
    <p:sldId id="537" r:id="rId104"/>
    <p:sldId id="377" r:id="rId105"/>
    <p:sldId id="354" r:id="rId106"/>
    <p:sldId id="323" r:id="rId107"/>
    <p:sldId id="322" r:id="rId108"/>
    <p:sldId id="336" r:id="rId109"/>
    <p:sldId id="324" r:id="rId110"/>
    <p:sldId id="325" r:id="rId111"/>
    <p:sldId id="327" r:id="rId112"/>
    <p:sldId id="328" r:id="rId113"/>
    <p:sldId id="330" r:id="rId114"/>
    <p:sldId id="331" r:id="rId115"/>
    <p:sldId id="332" r:id="rId116"/>
    <p:sldId id="334" r:id="rId117"/>
    <p:sldId id="335" r:id="rId118"/>
    <p:sldId id="337" r:id="rId119"/>
    <p:sldId id="341" r:id="rId120"/>
    <p:sldId id="342" r:id="rId121"/>
    <p:sldId id="343" r:id="rId122"/>
    <p:sldId id="344" r:id="rId123"/>
    <p:sldId id="345" r:id="rId124"/>
    <p:sldId id="346" r:id="rId125"/>
    <p:sldId id="351" r:id="rId126"/>
    <p:sldId id="428" r:id="rId127"/>
    <p:sldId id="558" r:id="rId128"/>
    <p:sldId id="560" r:id="rId129"/>
    <p:sldId id="430" r:id="rId130"/>
    <p:sldId id="429" r:id="rId131"/>
    <p:sldId id="348" r:id="rId132"/>
    <p:sldId id="349" r:id="rId133"/>
    <p:sldId id="355" r:id="rId134"/>
    <p:sldId id="350" r:id="rId135"/>
    <p:sldId id="364" r:id="rId136"/>
    <p:sldId id="365" r:id="rId137"/>
    <p:sldId id="379" r:id="rId138"/>
    <p:sldId id="356" r:id="rId139"/>
    <p:sldId id="357" r:id="rId140"/>
    <p:sldId id="358" r:id="rId141"/>
    <p:sldId id="360" r:id="rId142"/>
    <p:sldId id="361" r:id="rId143"/>
    <p:sldId id="359" r:id="rId144"/>
    <p:sldId id="362" r:id="rId145"/>
    <p:sldId id="380" r:id="rId146"/>
    <p:sldId id="408" r:id="rId147"/>
    <p:sldId id="406" r:id="rId148"/>
    <p:sldId id="407" r:id="rId149"/>
    <p:sldId id="561" r:id="rId150"/>
    <p:sldId id="409" r:id="rId151"/>
    <p:sldId id="381" r:id="rId152"/>
    <p:sldId id="562" r:id="rId153"/>
    <p:sldId id="410" r:id="rId154"/>
    <p:sldId id="411" r:id="rId155"/>
    <p:sldId id="414" r:id="rId156"/>
    <p:sldId id="416" r:id="rId157"/>
    <p:sldId id="412" r:id="rId158"/>
    <p:sldId id="415" r:id="rId159"/>
    <p:sldId id="413" r:id="rId160"/>
    <p:sldId id="449" r:id="rId161"/>
    <p:sldId id="422" r:id="rId162"/>
    <p:sldId id="424" r:id="rId163"/>
    <p:sldId id="450" r:id="rId164"/>
    <p:sldId id="453" r:id="rId165"/>
    <p:sldId id="454" r:id="rId166"/>
    <p:sldId id="451" r:id="rId167"/>
    <p:sldId id="363" r:id="rId168"/>
    <p:sldId id="448" r:id="rId169"/>
    <p:sldId id="455" r:id="rId170"/>
    <p:sldId id="427" r:id="rId171"/>
    <p:sldId id="431" r:id="rId172"/>
    <p:sldId id="432" r:id="rId173"/>
    <p:sldId id="437" r:id="rId174"/>
    <p:sldId id="438" r:id="rId175"/>
    <p:sldId id="439" r:id="rId176"/>
    <p:sldId id="442" r:id="rId177"/>
    <p:sldId id="443" r:id="rId178"/>
    <p:sldId id="445" r:id="rId179"/>
    <p:sldId id="446" r:id="rId180"/>
    <p:sldId id="447" r:id="rId181"/>
    <p:sldId id="456" r:id="rId182"/>
    <p:sldId id="452" r:id="rId183"/>
    <p:sldId id="457" r:id="rId184"/>
    <p:sldId id="458" r:id="rId185"/>
    <p:sldId id="460" r:id="rId186"/>
    <p:sldId id="459" r:id="rId187"/>
  </p:sldIdLst>
  <p:sldSz cx="9144000" cy="6858000" type="screen4x3"/>
  <p:notesSz cx="6858000" cy="9144000"/>
  <p:embeddedFontLst>
    <p:embeddedFont>
      <p:font typeface="Verdana" pitchFamily="34" charset="0"/>
      <p:regular r:id="rId190"/>
      <p:bold r:id="rId191"/>
      <p:italic r:id="rId192"/>
      <p:boldItalic r:id="rId193"/>
    </p:embeddedFont>
    <p:embeddedFont>
      <p:font typeface="ＭＳ Ｐゴシック" pitchFamily="34" charset="-128"/>
      <p:regular r:id="rId194"/>
    </p:embeddedFont>
    <p:embeddedFont>
      <p:font typeface="Times" charset="0"/>
      <p:regular r:id="rId195"/>
      <p:bold r:id="rId196"/>
      <p:italic r:id="rId197"/>
      <p:boldItalic r:id="rId198"/>
    </p:embeddedFont>
    <p:embeddedFont>
      <p:font typeface="Calibri" pitchFamily="34" charset="0"/>
      <p:regular r:id="rId199"/>
      <p:bold r:id="rId200"/>
      <p:italic r:id="rId201"/>
      <p:boldItalic r:id="rId202"/>
    </p:embeddedFont>
    <p:embeddedFont>
      <p:font typeface="SimSun" pitchFamily="2" charset="-122"/>
      <p:regular r:id="rId203"/>
    </p:embeddedFont>
    <p:embeddedFont>
      <p:font typeface="Cambria Math" pitchFamily="18" charset="0"/>
      <p:regular r:id="rId204"/>
    </p:embeddedFont>
  </p:embeddedFontLst>
  <p:defaultTextStyle>
    <a:defPPr>
      <a:defRPr lang="it-IT"/>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08080"/>
    <a:srgbClr val="E09000"/>
    <a:srgbClr val="F7CB7D"/>
    <a:srgbClr val="CB07AF"/>
    <a:srgbClr val="850573"/>
    <a:srgbClr val="FCEDD8"/>
    <a:srgbClr val="0B3E8D"/>
    <a:srgbClr val="C40000"/>
    <a:srgbClr val="D08800"/>
    <a:srgbClr val="A6CE3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697" autoAdjust="0"/>
    <p:restoredTop sz="91167" autoAdjust="0"/>
  </p:normalViewPr>
  <p:slideViewPr>
    <p:cSldViewPr>
      <p:cViewPr varScale="1">
        <p:scale>
          <a:sx n="82" d="100"/>
          <a:sy n="82" d="100"/>
        </p:scale>
        <p:origin x="-90"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34"/>
    </p:cViewPr>
  </p:sorterViewPr>
  <p:notesViewPr>
    <p:cSldViewPr>
      <p:cViewPr varScale="1">
        <p:scale>
          <a:sx n="74" d="100"/>
          <a:sy n="74" d="100"/>
        </p:scale>
        <p:origin x="-416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2.fntdata"/><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font" Target="fonts/font3.fntdata"/><Relationship Id="rId197" Type="http://schemas.openxmlformats.org/officeDocument/2006/relationships/font" Target="fonts/font8.fntdata"/><Relationship Id="rId206" Type="http://schemas.openxmlformats.org/officeDocument/2006/relationships/viewProps" Target="viewProps.xml"/><Relationship Id="rId201" Type="http://schemas.openxmlformats.org/officeDocument/2006/relationships/font" Target="fonts/font1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9.fntdata"/><Relationship Id="rId172" Type="http://schemas.openxmlformats.org/officeDocument/2006/relationships/slide" Target="slides/slide171.xml"/><Relationship Id="rId193" Type="http://schemas.openxmlformats.org/officeDocument/2006/relationships/font" Target="fonts/font4.fntdata"/><Relationship Id="rId202" Type="http://schemas.openxmlformats.org/officeDocument/2006/relationships/font" Target="fonts/font13.fntdata"/><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5.fntdata"/><Relationship Id="rId199" Type="http://schemas.openxmlformats.org/officeDocument/2006/relationships/font" Target="fonts/font10.fntdata"/><Relationship Id="rId203" Type="http://schemas.openxmlformats.org/officeDocument/2006/relationships/font" Target="fonts/font14.fntdata"/><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6.fntdata"/><Relationship Id="rId190" Type="http://schemas.openxmlformats.org/officeDocument/2006/relationships/font" Target="fonts/font1.fntdata"/><Relationship Id="rId204" Type="http://schemas.openxmlformats.org/officeDocument/2006/relationships/font" Target="fonts/font1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7.fntdata"/><Relationship Id="rId200" Type="http://schemas.openxmlformats.org/officeDocument/2006/relationships/font" Target="fonts/font11.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image" Target="../media/image10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09.emf"/><Relationship Id="rId1" Type="http://schemas.openxmlformats.org/officeDocument/2006/relationships/image" Target="../media/image11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13.emf"/><Relationship Id="rId1" Type="http://schemas.openxmlformats.org/officeDocument/2006/relationships/image" Target="../media/image11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image" Target="../media/image114.emf"/><Relationship Id="rId4" Type="http://schemas.openxmlformats.org/officeDocument/2006/relationships/image" Target="../media/image10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ＭＳ Ｐゴシック" pitchFamily="34" charset="-128"/>
              </a:defRPr>
            </a:lvl1pPr>
          </a:lstStyle>
          <a:p>
            <a:pPr>
              <a:defRPr/>
            </a:pPr>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34" charset="0"/>
                <a:ea typeface="ＭＳ Ｐゴシック" pitchFamily="34" charset="-128"/>
              </a:defRPr>
            </a:lvl1pPr>
          </a:lstStyle>
          <a:p>
            <a:pPr>
              <a:defRPr/>
            </a:pPr>
            <a:fld id="{98CF8E71-CD2C-4FCF-8EBB-F4AC6D639AB5}" type="datetimeFigureOut">
              <a:rPr lang="en-US"/>
              <a:pPr>
                <a:defRPr/>
              </a:pPr>
              <a:t>5/24/2012</a:t>
            </a:fld>
            <a:endParaRPr lang="en-US" dirty="0"/>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ＭＳ Ｐゴシック" pitchFamily="34" charset="-128"/>
              </a:defRPr>
            </a:lvl1pPr>
          </a:lstStyle>
          <a:p>
            <a:pPr>
              <a:defRPr/>
            </a:pPr>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ea typeface="ＭＳ Ｐゴシック" pitchFamily="34" charset="-128"/>
              </a:defRPr>
            </a:lvl1pPr>
          </a:lstStyle>
          <a:p>
            <a:pPr>
              <a:defRPr/>
            </a:pPr>
            <a:fld id="{0CDEC199-A083-4131-B008-E7954C846A04}" type="slidenum">
              <a:rPr lang="en-US"/>
              <a:pPr>
                <a:defRPr/>
              </a:pPr>
              <a:t>‹#›</a:t>
            </a:fld>
            <a:endParaRPr lang="en-US" dirty="0"/>
          </a:p>
        </p:txBody>
      </p:sp>
    </p:spTree>
    <p:extLst>
      <p:ext uri="{BB962C8B-B14F-4D97-AF65-F5344CB8AC3E}">
        <p14:creationId xmlns:p14="http://schemas.microsoft.com/office/powerpoint/2010/main" xmlns="" val="1071817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it-IT"/>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endParaRPr lang="it-IT"/>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it-IT"/>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fld id="{24130903-0B45-4365-83EA-18D043A1F263}" type="slidenum">
              <a:rPr lang="it-IT"/>
              <a:pPr>
                <a:defRPr/>
              </a:pPr>
              <a:t>‹#›</a:t>
            </a:fld>
            <a:endParaRPr lang="it-IT" dirty="0"/>
          </a:p>
        </p:txBody>
      </p:sp>
    </p:spTree>
    <p:extLst>
      <p:ext uri="{BB962C8B-B14F-4D97-AF65-F5344CB8AC3E}">
        <p14:creationId xmlns:p14="http://schemas.microsoft.com/office/powerpoint/2010/main" xmlns="" val="1431950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37</a:t>
            </a:fld>
            <a:endParaRPr 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65</a:t>
            </a:fld>
            <a:endParaRPr 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71</a:t>
            </a:fld>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72</a:t>
            </a:fld>
            <a:endParaRPr lang="it-I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a:xfrm>
            <a:off x="-419100" y="0"/>
            <a:ext cx="4105275" cy="3078163"/>
          </a:xfrm>
        </p:spPr>
      </p:sp>
      <p:sp>
        <p:nvSpPr>
          <p:cNvPr id="121859"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de-DE" smtClean="0"/>
              <a:t>Again we can solve this mixed-integer problem with direct rounding and compare it to our greedy strategy.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lienbildplatzhalter 1"/>
          <p:cNvSpPr>
            <a:spLocks noGrp="1" noRot="1" noChangeAspect="1" noTextEdit="1"/>
          </p:cNvSpPr>
          <p:nvPr>
            <p:ph type="sldImg"/>
          </p:nvPr>
        </p:nvSpPr>
        <p:spPr>
          <a:xfrm>
            <a:off x="-419100" y="0"/>
            <a:ext cx="4105275" cy="3078163"/>
          </a:xfrm>
        </p:spPr>
      </p:sp>
      <p:sp>
        <p:nvSpPr>
          <p:cNvPr id="122883"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de-DE" smtClean="0"/>
              <a:t>Again we can solve this mixed-integer problem with direct rounding and compare it to our greedy strategy.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a:xfrm>
            <a:off x="-419100" y="0"/>
            <a:ext cx="4105275" cy="3078163"/>
          </a:xfrm>
        </p:spPr>
      </p:sp>
      <p:sp>
        <p:nvSpPr>
          <p:cNvPr id="123907"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de-DE" smtClean="0"/>
              <a:t>Again we can solve this mixed-integer problem with direct rounding and compare it to our greedy strategy.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p:cNvSpPr>
            <a:spLocks noGrp="1" noRot="1" noChangeAspect="1" noTextEdit="1"/>
          </p:cNvSpPr>
          <p:nvPr>
            <p:ph type="sldImg"/>
          </p:nvPr>
        </p:nvSpPr>
        <p:spPr>
          <a:xfrm>
            <a:off x="-419100" y="0"/>
            <a:ext cx="4105275" cy="3078163"/>
          </a:xfrm>
        </p:spPr>
      </p:sp>
      <p:sp>
        <p:nvSpPr>
          <p:cNvPr id="126979"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de-DE" smtClean="0"/>
              <a:t>Again we can solve this mixed-integer problem with direct rounding and compare it to our greedy strategy.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85</a:t>
            </a:fld>
            <a:endParaRPr lang="it-IT"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86</a:t>
            </a:fld>
            <a:endParaRPr lang="it-IT"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89</a:t>
            </a:fld>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38</a:t>
            </a:fld>
            <a:endParaRPr 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90</a:t>
            </a:fld>
            <a:endParaRPr lang="it-IT"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93</a:t>
            </a:fld>
            <a:endParaRPr lang="it-IT"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94</a:t>
            </a:fld>
            <a:endParaRPr 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103</a:t>
            </a:fld>
            <a:endParaRPr lang="it-IT"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104</a:t>
            </a:fld>
            <a:endParaRPr lang="it-IT"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137</a:t>
            </a:fld>
            <a:endParaRPr lang="it-IT"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Mark Pauli</a:t>
            </a:r>
          </a:p>
          <a:p>
            <a:endParaRPr lang="en-US" dirty="0" smtClean="0"/>
          </a:p>
          <a:p>
            <a:r>
              <a:rPr lang="it-IT" sz="1200" b="0" i="0" kern="1200" dirty="0" smtClean="0">
                <a:solidFill>
                  <a:schemeClr val="tx1"/>
                </a:solidFill>
                <a:latin typeface="Arial" charset="0"/>
                <a:ea typeface="ＭＳ Ｐゴシック" charset="-128"/>
                <a:cs typeface="+mn-cs"/>
              </a:rPr>
              <a:t>mold reuse</a:t>
            </a:r>
          </a:p>
          <a:p>
            <a:endParaRPr lang="it-IT" sz="1200" b="0" i="0" kern="1200" dirty="0" smtClean="0">
              <a:solidFill>
                <a:schemeClr val="tx1"/>
              </a:solidFill>
              <a:latin typeface="Arial" charset="0"/>
              <a:ea typeface="ＭＳ Ｐゴシック" charset="-128"/>
              <a:cs typeface="+mn-cs"/>
            </a:endParaRPr>
          </a:p>
          <a:p>
            <a:endParaRPr lang="en-US" dirty="0" smtClean="0"/>
          </a:p>
          <a:p>
            <a:r>
              <a:rPr lang="en-US" sz="1200" b="0" i="0" kern="1200" dirty="0" smtClean="0">
                <a:solidFill>
                  <a:schemeClr val="tx1"/>
                </a:solidFill>
                <a:latin typeface="Arial" charset="0"/>
                <a:ea typeface="ＭＳ Ｐゴシック" charset="-128"/>
                <a:cs typeface="+mn-cs"/>
              </a:rPr>
              <a:t>The emergence of large-scale freeform shapes in architecture poses big challenges to the fabrication of such structures. A key problem is the approximation of the design surface by a union of patches, </a:t>
            </a:r>
            <a:r>
              <a:rPr lang="en-US" sz="1200" b="0" i="0" kern="1200" dirty="0" err="1" smtClean="0">
                <a:solidFill>
                  <a:schemeClr val="tx1"/>
                </a:solidFill>
                <a:latin typeface="Arial" charset="0"/>
                <a:ea typeface="ＭＳ Ｐゴシック" charset="-128"/>
                <a:cs typeface="+mn-cs"/>
              </a:rPr>
              <a:t>socalled</a:t>
            </a:r>
            <a:r>
              <a:rPr lang="en-US" sz="1200" b="0" i="0" kern="1200" dirty="0" smtClean="0">
                <a:solidFill>
                  <a:schemeClr val="tx1"/>
                </a:solidFill>
                <a:latin typeface="Arial" charset="0"/>
                <a:ea typeface="ＭＳ Ｐゴシック" charset="-128"/>
                <a:cs typeface="+mn-cs"/>
              </a:rPr>
              <a:t> panels, that can be manufactured with a selected technology at reasonable cost, while meeting the design intent and achieving the desired aesthetic quality of panel layout and surface smoothness. The production of curved panels is mostly based on molds. Since the cost of mold fabrication often dominates the panel cost, there is strong incentive to use the same mold for multiple panels. We cast the major practical requirements for architectural surface paneling, including mold reuse, into a global optimization framework that interleaves discrete and continuous optimization steps to minimize production cost while meeting user-specified quality constraints. The search space for optimization is mainly generated through controlled deviation from the design surface and tolerances on positional and normal continuity between neighboring panels. A novel 6-dimensional metric space allows us to quickly compute approximate inter-panel distances, which drastically improves the performance of the optimization and enables the handling of complex arrangements with thousands of panels. The practical relevance of our system is demonstrated by paneling solutions for real, </a:t>
            </a:r>
            <a:r>
              <a:rPr lang="en-US" sz="1200" b="0" i="0" kern="1200" dirty="0" err="1" smtClean="0">
                <a:solidFill>
                  <a:schemeClr val="tx1"/>
                </a:solidFill>
                <a:latin typeface="Arial" charset="0"/>
                <a:ea typeface="ＭＳ Ｐゴシック" charset="-128"/>
                <a:cs typeface="+mn-cs"/>
              </a:rPr>
              <a:t>cuttingedge</a:t>
            </a:r>
            <a:r>
              <a:rPr lang="en-US" sz="1200" b="0" i="0" kern="1200" dirty="0" smtClean="0">
                <a:solidFill>
                  <a:schemeClr val="tx1"/>
                </a:solidFill>
                <a:latin typeface="Arial" charset="0"/>
                <a:ea typeface="ＭＳ Ｐゴシック" charset="-128"/>
                <a:cs typeface="+mn-cs"/>
              </a:rPr>
              <a:t> architectural freeform design projects.</a:t>
            </a:r>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141</a:t>
            </a:fld>
            <a:endParaRPr lang="it-IT"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Cohen-Or</a:t>
            </a:r>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143</a:t>
            </a:fld>
            <a:endParaRPr lang="it-IT"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Pottman</a:t>
            </a:r>
            <a:r>
              <a:rPr lang="en-US" dirty="0" smtClean="0"/>
              <a:t>, </a:t>
            </a:r>
            <a:r>
              <a:rPr lang="en-US" dirty="0" err="1" smtClean="0"/>
              <a:t>Mitra</a:t>
            </a:r>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144</a:t>
            </a:fld>
            <a:endParaRPr lang="it-IT"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145</a:t>
            </a:fld>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39</a:t>
            </a:fld>
            <a:endParaRPr lang="it-IT"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148</a:t>
            </a:fld>
            <a:endParaRPr lang="it-IT"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CHI-HAN PENG EUGENE ZHANG Y. K., WONKA, Peter </a:t>
            </a:r>
            <a:r>
              <a:rPr lang="en-US" dirty="0" err="1" smtClean="0"/>
              <a:t>Wonka</a:t>
            </a:r>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151</a:t>
            </a:fld>
            <a:endParaRPr lang="it-IT"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CHI-HAN PENG EUGENE ZHANG Y. K., WONKA, Peter </a:t>
            </a:r>
            <a:r>
              <a:rPr lang="en-US" dirty="0" err="1" smtClean="0"/>
              <a:t>Wonka</a:t>
            </a:r>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152</a:t>
            </a:fld>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185</a:t>
            </a:fld>
            <a:endParaRPr lang="it-IT"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41</a:t>
            </a:fld>
            <a:endParaRPr lang="it-IT"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47</a:t>
            </a:fld>
            <a:endParaRPr lang="it-I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48</a:t>
            </a:fld>
            <a:endParaRPr 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54</a:t>
            </a:fld>
            <a:endParaRPr lang="it-IT"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55</a:t>
            </a:fld>
            <a:endParaRPr lang="it-I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130903-0B45-4365-83EA-18D043A1F263}" type="slidenum">
              <a:rPr lang="it-IT" smtClean="0"/>
              <a:pPr>
                <a:defRPr/>
              </a:pPr>
              <a:t>64</a:t>
            </a:fld>
            <a:endParaRPr lang="it-IT"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107950" y="6553200"/>
            <a:ext cx="10080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1187450" y="6550025"/>
            <a:ext cx="6477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noChangeArrowheads="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7524750" y="6548438"/>
            <a:ext cx="1547813" cy="26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ttangolo 11"/>
          <p:cNvSpPr/>
          <p:nvPr userDrawn="1"/>
        </p:nvSpPr>
        <p:spPr bwMode="auto">
          <a:xfrm>
            <a:off x="0" y="0"/>
            <a:ext cx="9144000" cy="1484313"/>
          </a:xfrm>
          <a:prstGeom prst="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nchor="ctr"/>
          <a:lstStyle/>
          <a:p>
            <a:pPr algn="r" eaLnBrk="0" hangingPunct="0">
              <a:defRPr/>
            </a:pPr>
            <a:endParaRPr lang="it-IT" sz="1200" dirty="0">
              <a:solidFill>
                <a:schemeClr val="bg1"/>
              </a:solidFill>
              <a:latin typeface="Verdana" pitchFamily="34" charset="0"/>
              <a:cs typeface="Arial" pitchFamily="34" charset="0"/>
            </a:endParaRPr>
          </a:p>
        </p:txBody>
      </p:sp>
      <p:pic>
        <p:nvPicPr>
          <p:cNvPr id="8" name="Picture 13"/>
          <p:cNvPicPr>
            <a:picLocks noChangeAspect="1" noChangeArrowheads="1"/>
          </p:cNvPicPr>
          <p:nvPr userDrawn="1"/>
        </p:nvPicPr>
        <p:blipFill>
          <a:blip r:embed="rId5">
            <a:extLst>
              <a:ext uri="{28A0092B-C50C-407E-A947-70E740481C1C}">
                <a14:useLocalDpi xmlns:a14="http://schemas.microsoft.com/office/drawing/2010/main" xmlns="" val="0"/>
              </a:ext>
            </a:extLst>
          </a:blip>
          <a:srcRect/>
          <a:stretch>
            <a:fillRect/>
          </a:stretch>
        </p:blipFill>
        <p:spPr bwMode="auto">
          <a:xfrm>
            <a:off x="250825" y="0"/>
            <a:ext cx="8631238" cy="137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0" y="1484313"/>
            <a:ext cx="91440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397214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46DCDAE6-5B9F-49A7-9939-0B83EC0B7A5B}" type="slidenum">
              <a:rPr lang="en-US"/>
              <a:pPr>
                <a:defRPr/>
              </a:pPr>
              <a:t>‹#›</a:t>
            </a:fld>
            <a:endParaRPr lang="en-US"/>
          </a:p>
        </p:txBody>
      </p:sp>
    </p:spTree>
    <p:extLst>
      <p:ext uri="{BB962C8B-B14F-4D97-AF65-F5344CB8AC3E}">
        <p14:creationId xmlns:p14="http://schemas.microsoft.com/office/powerpoint/2010/main" xmlns="" val="2922906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0688"/>
            <a:ext cx="2263080" cy="5505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528" y="620688"/>
            <a:ext cx="6153472" cy="5505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AD649D05-623E-410E-90A9-488B5E0B5D64}" type="slidenum">
              <a:rPr lang="en-US"/>
              <a:pPr>
                <a:defRPr/>
              </a:pPr>
              <a:t>‹#›</a:t>
            </a:fld>
            <a:endParaRPr lang="en-US"/>
          </a:p>
        </p:txBody>
      </p:sp>
    </p:spTree>
    <p:extLst>
      <p:ext uri="{BB962C8B-B14F-4D97-AF65-F5344CB8AC3E}">
        <p14:creationId xmlns:p14="http://schemas.microsoft.com/office/powerpoint/2010/main" xmlns="" val="148708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9866EA4C-6771-47E9-AD03-AB8ADA3CD211}" type="slidenum">
              <a:rPr lang="en-US"/>
              <a:pPr>
                <a:defRPr/>
              </a:pPr>
              <a:t>‹#›</a:t>
            </a:fld>
            <a:endParaRPr lang="en-US"/>
          </a:p>
        </p:txBody>
      </p:sp>
    </p:spTree>
    <p:extLst>
      <p:ext uri="{BB962C8B-B14F-4D97-AF65-F5344CB8AC3E}">
        <p14:creationId xmlns:p14="http://schemas.microsoft.com/office/powerpoint/2010/main" xmlns="" val="224250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0141C9A9-049B-4236-91A0-C75395D636B3}" type="slidenum">
              <a:rPr lang="en-US"/>
              <a:pPr>
                <a:defRPr/>
              </a:pPr>
              <a:t>‹#›</a:t>
            </a:fld>
            <a:endParaRPr lang="en-US"/>
          </a:p>
        </p:txBody>
      </p:sp>
    </p:spTree>
    <p:extLst>
      <p:ext uri="{BB962C8B-B14F-4D97-AF65-F5344CB8AC3E}">
        <p14:creationId xmlns:p14="http://schemas.microsoft.com/office/powerpoint/2010/main" xmlns="" val="222195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9512" y="1600200"/>
            <a:ext cx="43162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162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B8FADB57-6467-4B51-B45A-F346CF92520F}" type="slidenum">
              <a:rPr lang="en-US"/>
              <a:pPr>
                <a:defRPr/>
              </a:pPr>
              <a:t>‹#›</a:t>
            </a:fld>
            <a:endParaRPr lang="en-US"/>
          </a:p>
        </p:txBody>
      </p:sp>
    </p:spTree>
    <p:extLst>
      <p:ext uri="{BB962C8B-B14F-4D97-AF65-F5344CB8AC3E}">
        <p14:creationId xmlns:p14="http://schemas.microsoft.com/office/powerpoint/2010/main" xmlns="" val="46381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79512" y="1535113"/>
            <a:ext cx="43178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9512" y="2174875"/>
            <a:ext cx="43178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3194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3194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454EA1E6-2097-43DF-850B-21BB0D4902E1}" type="slidenum">
              <a:rPr lang="en-US"/>
              <a:pPr>
                <a:defRPr/>
              </a:pPr>
              <a:t>‹#›</a:t>
            </a:fld>
            <a:endParaRPr lang="en-US"/>
          </a:p>
        </p:txBody>
      </p:sp>
    </p:spTree>
    <p:extLst>
      <p:ext uri="{BB962C8B-B14F-4D97-AF65-F5344CB8AC3E}">
        <p14:creationId xmlns:p14="http://schemas.microsoft.com/office/powerpoint/2010/main" xmlns="" val="94651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C1412103-827B-489E-9FC3-5E217880C049}" type="slidenum">
              <a:rPr lang="en-US"/>
              <a:pPr>
                <a:defRPr/>
              </a:pPr>
              <a:t>‹#›</a:t>
            </a:fld>
            <a:endParaRPr lang="en-US"/>
          </a:p>
        </p:txBody>
      </p:sp>
    </p:spTree>
    <p:extLst>
      <p:ext uri="{BB962C8B-B14F-4D97-AF65-F5344CB8AC3E}">
        <p14:creationId xmlns:p14="http://schemas.microsoft.com/office/powerpoint/2010/main" xmlns="" val="231943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A0D44982-1033-43A4-9C34-94985DAF3E0D}" type="slidenum">
              <a:rPr lang="en-US"/>
              <a:pPr>
                <a:defRPr/>
              </a:pPr>
              <a:t>‹#›</a:t>
            </a:fld>
            <a:endParaRPr lang="en-US"/>
          </a:p>
        </p:txBody>
      </p:sp>
    </p:spTree>
    <p:extLst>
      <p:ext uri="{BB962C8B-B14F-4D97-AF65-F5344CB8AC3E}">
        <p14:creationId xmlns:p14="http://schemas.microsoft.com/office/powerpoint/2010/main" xmlns="" val="165741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3213993" cy="95842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76672"/>
            <a:ext cx="5317430" cy="56494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1520" y="1435100"/>
            <a:ext cx="321399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CCD6A66-E8D4-4E14-9B35-8C3DB8BE0F8C}" type="slidenum">
              <a:rPr lang="en-US"/>
              <a:pPr>
                <a:defRPr/>
              </a:pPr>
              <a:t>‹#›</a:t>
            </a:fld>
            <a:endParaRPr lang="en-US"/>
          </a:p>
        </p:txBody>
      </p:sp>
    </p:spTree>
    <p:extLst>
      <p:ext uri="{BB962C8B-B14F-4D97-AF65-F5344CB8AC3E}">
        <p14:creationId xmlns:p14="http://schemas.microsoft.com/office/powerpoint/2010/main" xmlns="" val="105916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C94BE57-0D90-4F80-877A-56AE4696072D}" type="slidenum">
              <a:rPr lang="en-US"/>
              <a:pPr>
                <a:defRPr/>
              </a:pPr>
              <a:t>‹#›</a:t>
            </a:fld>
            <a:endParaRPr lang="en-US"/>
          </a:p>
        </p:txBody>
      </p:sp>
    </p:spTree>
    <p:extLst>
      <p:ext uri="{BB962C8B-B14F-4D97-AF65-F5344CB8AC3E}">
        <p14:creationId xmlns:p14="http://schemas.microsoft.com/office/powerpoint/2010/main" xmlns="" val="95355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ttangolo 5"/>
          <p:cNvSpPr/>
          <p:nvPr userDrawn="1"/>
        </p:nvSpPr>
        <p:spPr bwMode="auto">
          <a:xfrm>
            <a:off x="0" y="6453188"/>
            <a:ext cx="9144000" cy="404812"/>
          </a:xfrm>
          <a:prstGeom prst="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lstStyle/>
          <a:p>
            <a:pPr eaLnBrk="0" hangingPunct="0">
              <a:defRPr/>
            </a:pPr>
            <a:endParaRPr lang="it-IT" dirty="0">
              <a:latin typeface="Arial" charset="0"/>
              <a:cs typeface="Arial" pitchFamily="34" charset="0"/>
            </a:endParaRPr>
          </a:p>
        </p:txBody>
      </p:sp>
      <p:sp>
        <p:nvSpPr>
          <p:cNvPr id="1027" name="Rectangle 2"/>
          <p:cNvSpPr>
            <a:spLocks noGrp="1" noChangeArrowheads="1"/>
          </p:cNvSpPr>
          <p:nvPr>
            <p:ph type="title"/>
          </p:nvPr>
        </p:nvSpPr>
        <p:spPr bwMode="auto">
          <a:xfrm>
            <a:off x="179388" y="476250"/>
            <a:ext cx="878522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here to change title</a:t>
            </a:r>
          </a:p>
        </p:txBody>
      </p:sp>
      <p:sp>
        <p:nvSpPr>
          <p:cNvPr id="1028" name="Rectangle 3"/>
          <p:cNvSpPr>
            <a:spLocks noGrp="1" noChangeArrowheads="1"/>
          </p:cNvSpPr>
          <p:nvPr>
            <p:ph type="body" idx="1"/>
          </p:nvPr>
        </p:nvSpPr>
        <p:spPr bwMode="auto">
          <a:xfrm>
            <a:off x="179388" y="1484313"/>
            <a:ext cx="8785225" cy="489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here to change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239000" y="658495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chemeClr val="bg1"/>
                </a:solidFill>
                <a:latin typeface="Verdana" pitchFamily="34" charset="0"/>
                <a:ea typeface="ＭＳ Ｐゴシック" pitchFamily="34" charset="-128"/>
                <a:cs typeface="+mn-cs"/>
              </a:defRPr>
            </a:lvl1pPr>
          </a:lstStyle>
          <a:p>
            <a:pPr>
              <a:defRPr/>
            </a:pPr>
            <a:fld id="{BA97CD20-09DB-4EB7-BA0B-0432928528D6}" type="slidenum">
              <a:rPr lang="it-IT"/>
              <a:pPr>
                <a:defRPr/>
              </a:pPr>
              <a:t>‹#›</a:t>
            </a:fld>
            <a:endParaRPr lang="it-IT" dirty="0"/>
          </a:p>
        </p:txBody>
      </p:sp>
      <p:sp>
        <p:nvSpPr>
          <p:cNvPr id="7" name="Rettangolo 6"/>
          <p:cNvSpPr/>
          <p:nvPr userDrawn="1"/>
        </p:nvSpPr>
        <p:spPr bwMode="auto">
          <a:xfrm>
            <a:off x="0" y="0"/>
            <a:ext cx="9144000" cy="404813"/>
          </a:xfrm>
          <a:prstGeom prst="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nchor="ctr"/>
          <a:lstStyle/>
          <a:p>
            <a:pPr algn="r" eaLnBrk="0" hangingPunct="0">
              <a:defRPr/>
            </a:pPr>
            <a:r>
              <a:rPr lang="it-IT" sz="1200" dirty="0">
                <a:solidFill>
                  <a:schemeClr val="bg1"/>
                </a:solidFill>
                <a:latin typeface="Verdana" pitchFamily="34" charset="0"/>
                <a:cs typeface="Arial" pitchFamily="34" charset="0"/>
              </a:rPr>
              <a:t>Eurographics 2012, Cagliari, Italy</a:t>
            </a:r>
          </a:p>
        </p:txBody>
      </p:sp>
      <p:pic>
        <p:nvPicPr>
          <p:cNvPr id="1031" name="Picture 2"/>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0" y="361950"/>
            <a:ext cx="91440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2"/>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0" y="6410325"/>
            <a:ext cx="91440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l" rtl="0" eaLnBrk="0" fontAlgn="base" hangingPunct="0">
        <a:spcBef>
          <a:spcPct val="0"/>
        </a:spcBef>
        <a:spcAft>
          <a:spcPct val="0"/>
        </a:spcAft>
        <a:defRPr sz="3200" b="1">
          <a:solidFill>
            <a:srgbClr val="C40000"/>
          </a:solidFill>
          <a:effectLst>
            <a:outerShdw blurRad="38100" dist="38100" dir="2700000" algn="tl">
              <a:srgbClr val="000000">
                <a:alpha val="43137"/>
              </a:srgbClr>
            </a:outerShdw>
          </a:effectLst>
          <a:latin typeface="Verdana" pitchFamily="34" charset="0"/>
          <a:ea typeface="+mj-ea"/>
          <a:cs typeface="+mj-cs"/>
        </a:defRPr>
      </a:lvl1pPr>
      <a:lvl2pPr algn="l" rtl="0" eaLnBrk="0" fontAlgn="base" hangingPunct="0">
        <a:spcBef>
          <a:spcPct val="0"/>
        </a:spcBef>
        <a:spcAft>
          <a:spcPct val="0"/>
        </a:spcAft>
        <a:defRPr sz="3200" b="1">
          <a:solidFill>
            <a:srgbClr val="C40000"/>
          </a:solidFill>
          <a:latin typeface="Verdana" pitchFamily="16" charset="0"/>
          <a:ea typeface="ＭＳ Ｐゴシック" charset="-128"/>
        </a:defRPr>
      </a:lvl2pPr>
      <a:lvl3pPr algn="l" rtl="0" eaLnBrk="0" fontAlgn="base" hangingPunct="0">
        <a:spcBef>
          <a:spcPct val="0"/>
        </a:spcBef>
        <a:spcAft>
          <a:spcPct val="0"/>
        </a:spcAft>
        <a:defRPr sz="3200" b="1">
          <a:solidFill>
            <a:srgbClr val="C40000"/>
          </a:solidFill>
          <a:latin typeface="Verdana" pitchFamily="16" charset="0"/>
          <a:ea typeface="ＭＳ Ｐゴシック" charset="-128"/>
        </a:defRPr>
      </a:lvl3pPr>
      <a:lvl4pPr algn="l" rtl="0" eaLnBrk="0" fontAlgn="base" hangingPunct="0">
        <a:spcBef>
          <a:spcPct val="0"/>
        </a:spcBef>
        <a:spcAft>
          <a:spcPct val="0"/>
        </a:spcAft>
        <a:defRPr sz="3200" b="1">
          <a:solidFill>
            <a:srgbClr val="C40000"/>
          </a:solidFill>
          <a:latin typeface="Verdana" pitchFamily="16" charset="0"/>
          <a:ea typeface="ＭＳ Ｐゴシック" charset="-128"/>
        </a:defRPr>
      </a:lvl4pPr>
      <a:lvl5pPr algn="l" rtl="0" eaLnBrk="0" fontAlgn="base" hangingPunct="0">
        <a:spcBef>
          <a:spcPct val="0"/>
        </a:spcBef>
        <a:spcAft>
          <a:spcPct val="0"/>
        </a:spcAft>
        <a:defRPr sz="3200" b="1">
          <a:solidFill>
            <a:srgbClr val="C40000"/>
          </a:solidFill>
          <a:latin typeface="Verdana" pitchFamily="16" charset="0"/>
          <a:ea typeface="ＭＳ Ｐゴシック" charset="-128"/>
        </a:defRPr>
      </a:lvl5pPr>
      <a:lvl6pPr marL="457200" algn="l" rtl="0" eaLnBrk="1" fontAlgn="base" hangingPunct="1">
        <a:spcBef>
          <a:spcPct val="0"/>
        </a:spcBef>
        <a:spcAft>
          <a:spcPct val="0"/>
        </a:spcAft>
        <a:defRPr sz="4000">
          <a:solidFill>
            <a:schemeClr val="bg1"/>
          </a:solidFill>
          <a:latin typeface="Myriad Pro Bold Cond" charset="0"/>
          <a:ea typeface="ＭＳ Ｐゴシック" charset="-128"/>
        </a:defRPr>
      </a:lvl6pPr>
      <a:lvl7pPr marL="914400" algn="l" rtl="0" eaLnBrk="1" fontAlgn="base" hangingPunct="1">
        <a:spcBef>
          <a:spcPct val="0"/>
        </a:spcBef>
        <a:spcAft>
          <a:spcPct val="0"/>
        </a:spcAft>
        <a:defRPr sz="4000">
          <a:solidFill>
            <a:schemeClr val="bg1"/>
          </a:solidFill>
          <a:latin typeface="Myriad Pro Bold Cond" charset="0"/>
          <a:ea typeface="ＭＳ Ｐゴシック" charset="-128"/>
        </a:defRPr>
      </a:lvl7pPr>
      <a:lvl8pPr marL="1371600" algn="l" rtl="0" eaLnBrk="1" fontAlgn="base" hangingPunct="1">
        <a:spcBef>
          <a:spcPct val="0"/>
        </a:spcBef>
        <a:spcAft>
          <a:spcPct val="0"/>
        </a:spcAft>
        <a:defRPr sz="4000">
          <a:solidFill>
            <a:schemeClr val="bg1"/>
          </a:solidFill>
          <a:latin typeface="Myriad Pro Bold Cond" charset="0"/>
          <a:ea typeface="ＭＳ Ｐゴシック" charset="-128"/>
        </a:defRPr>
      </a:lvl8pPr>
      <a:lvl9pPr marL="1828800" algn="l" rtl="0" eaLnBrk="1" fontAlgn="base" hangingPunct="1">
        <a:spcBef>
          <a:spcPct val="0"/>
        </a:spcBef>
        <a:spcAft>
          <a:spcPct val="0"/>
        </a:spcAft>
        <a:defRPr sz="4000">
          <a:solidFill>
            <a:schemeClr val="bg1"/>
          </a:solidFill>
          <a:latin typeface="Myriad Pro Bold Cond" charset="0"/>
          <a:ea typeface="ＭＳ Ｐゴシック" charset="-128"/>
        </a:defRPr>
      </a:lvl9pPr>
    </p:titleStyle>
    <p:bodyStyle>
      <a:lvl1pPr marL="342900" indent="-342900" algn="l" rtl="0" eaLnBrk="0" fontAlgn="base" hangingPunct="0">
        <a:spcBef>
          <a:spcPct val="20000"/>
        </a:spcBef>
        <a:spcAft>
          <a:spcPct val="0"/>
        </a:spcAft>
        <a:buClr>
          <a:schemeClr val="accent2"/>
        </a:buClr>
        <a:buFont typeface="Times" pitchFamily="18" charset="0"/>
        <a:buChar char="•"/>
        <a:defRPr sz="2400" b="1">
          <a:solidFill>
            <a:schemeClr val="tx1"/>
          </a:solidFill>
          <a:latin typeface="Verdana" pitchFamily="34" charset="0"/>
          <a:ea typeface="+mn-ea"/>
          <a:cs typeface="+mn-cs"/>
        </a:defRPr>
      </a:lvl1pPr>
      <a:lvl2pPr marL="742950" indent="-285750" algn="l" rtl="0" eaLnBrk="0" fontAlgn="base" hangingPunct="0">
        <a:spcBef>
          <a:spcPct val="20000"/>
        </a:spcBef>
        <a:spcAft>
          <a:spcPct val="0"/>
        </a:spcAft>
        <a:buClr>
          <a:schemeClr val="accent2"/>
        </a:buClr>
        <a:buChar char="–"/>
        <a:defRPr sz="2000">
          <a:solidFill>
            <a:schemeClr val="accent2"/>
          </a:solidFill>
          <a:latin typeface="Verdana" pitchFamily="34" charset="0"/>
          <a:ea typeface="+mn-ea"/>
        </a:defRPr>
      </a:lvl2pPr>
      <a:lvl3pPr marL="1143000" indent="-228600" algn="l" rtl="0" eaLnBrk="0" fontAlgn="base" hangingPunct="0">
        <a:spcBef>
          <a:spcPct val="20000"/>
        </a:spcBef>
        <a:spcAft>
          <a:spcPct val="0"/>
        </a:spcAft>
        <a:buClr>
          <a:schemeClr val="accent2"/>
        </a:buClr>
        <a:buFont typeface="Times" pitchFamily="18" charset="0"/>
        <a:buChar char="•"/>
        <a:defRPr>
          <a:solidFill>
            <a:schemeClr val="accent2"/>
          </a:solidFill>
          <a:latin typeface="Verdana" pitchFamily="34" charset="0"/>
          <a:ea typeface="+mn-ea"/>
        </a:defRPr>
      </a:lvl3pPr>
      <a:lvl4pPr marL="1600200" indent="-228600" algn="l" rtl="0" eaLnBrk="0" fontAlgn="base" hangingPunct="0">
        <a:spcBef>
          <a:spcPct val="20000"/>
        </a:spcBef>
        <a:spcAft>
          <a:spcPct val="0"/>
        </a:spcAft>
        <a:buClr>
          <a:schemeClr val="accent2"/>
        </a:buClr>
        <a:buChar char="–"/>
        <a:defRPr>
          <a:solidFill>
            <a:schemeClr val="accent2"/>
          </a:solidFill>
          <a:latin typeface="Verdana" pitchFamily="34" charset="0"/>
          <a:ea typeface="+mn-ea"/>
        </a:defRPr>
      </a:lvl4pPr>
      <a:lvl5pPr marL="2057400" indent="-228600" algn="l" rtl="0" eaLnBrk="0" fontAlgn="base" hangingPunct="0">
        <a:spcBef>
          <a:spcPct val="20000"/>
        </a:spcBef>
        <a:spcAft>
          <a:spcPct val="0"/>
        </a:spcAft>
        <a:buClr>
          <a:schemeClr val="accent2"/>
        </a:buClr>
        <a:buChar char="»"/>
        <a:defRPr>
          <a:solidFill>
            <a:schemeClr val="accent2"/>
          </a:solidFill>
          <a:latin typeface="Verdana" pitchFamily="34" charset="0"/>
          <a:ea typeface="+mn-ea"/>
        </a:defRPr>
      </a:lvl5pPr>
      <a:lvl6pPr marL="2514600" indent="-228600" algn="l" rtl="0" eaLnBrk="1" fontAlgn="base" hangingPunct="1">
        <a:spcBef>
          <a:spcPct val="20000"/>
        </a:spcBef>
        <a:spcAft>
          <a:spcPct val="0"/>
        </a:spcAft>
        <a:buClr>
          <a:srgbClr val="7CA900"/>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7CA900"/>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7CA900"/>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7CA900"/>
        </a:buClr>
        <a:buChar char="»"/>
        <a:defRPr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10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1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10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s>
</file>

<file path=ppt/slides/_rels/slide11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jpe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2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13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13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1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156.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52.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slideLayout" Target="../slideLayouts/slideLayout2.xml"/><Relationship Id="rId1" Type="http://schemas.openxmlformats.org/officeDocument/2006/relationships/video" Target="file:///C:\papersNew\2011\Siggraph_TopDownQuadParam\video\threeholes_semplification.avi"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slideLayout" Target="../slideLayouts/slideLayout2.xml"/><Relationship Id="rId1" Type="http://schemas.openxmlformats.org/officeDocument/2006/relationships/video" Target="file:///C:\papersNew\2011\Siggraph_TopDownQuadParam\video\cubeblob_semplification.avi"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slideLayout" Target="../slideLayouts/slideLayout2.xml"/><Relationship Id="rId1" Type="http://schemas.openxmlformats.org/officeDocument/2006/relationships/video" Target="file:///C:\papersNew\2011\Siggraph_TopDownQuadParam\video\fandisk_semplification_2.avi" TargetMode="Externa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183.xml.rels><?xml version="1.0" encoding="UTF-8" standalone="yes"?>
<Relationships xmlns="http://schemas.openxmlformats.org/package/2006/relationships"><Relationship Id="rId3" Type="http://schemas.openxmlformats.org/officeDocument/2006/relationships/image" Target="../media/image265.png"/><Relationship Id="rId7" Type="http://schemas.openxmlformats.org/officeDocument/2006/relationships/image" Target="../media/image268.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50.png"/><Relationship Id="rId4" Type="http://schemas.openxmlformats.org/officeDocument/2006/relationships/image" Target="../media/image266.png"/></Relationships>
</file>

<file path=ppt/slides/_rels/slide184.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2.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71.png"/><Relationship Id="rId4" Type="http://schemas.openxmlformats.org/officeDocument/2006/relationships/image" Target="../media/image270.png"/></Relationships>
</file>

<file path=ppt/slides/_rels/slide18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18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273.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5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jpeg"/></Relationships>
</file>

<file path=ppt/slides/_rels/slide6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6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9.jpeg"/><Relationship Id="rId7" Type="http://schemas.openxmlformats.org/officeDocument/2006/relationships/image" Target="../media/image101.jpeg"/><Relationship Id="rId2"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8.jpeg"/><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7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package" Target="../embeddings/Microsoft_Office_Word_Document3.doc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Office_Word_Document2.docx"/><Relationship Id="rId5" Type="http://schemas.openxmlformats.org/officeDocument/2006/relationships/package" Target="../embeddings/Microsoft_Office_Word_Document1.docx"/><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package" Target="../embeddings/Microsoft_Office_Word_Document6.doc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Office_Word_Document5.docx"/><Relationship Id="rId5" Type="http://schemas.openxmlformats.org/officeDocument/2006/relationships/package" Target="../embeddings/Microsoft_Office_Word_Document4.docx"/><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package" Target="../embeddings/Microsoft_Office_Word_Document9.doc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Microsoft_Office_Word_Document8.docx"/><Relationship Id="rId5" Type="http://schemas.openxmlformats.org/officeDocument/2006/relationships/package" Target="../embeddings/Microsoft_Office_Word_Document7.docx"/><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8" Type="http://schemas.openxmlformats.org/officeDocument/2006/relationships/package" Target="../embeddings/Microsoft_Office_Word_Document13.docx"/><Relationship Id="rId3" Type="http://schemas.openxmlformats.org/officeDocument/2006/relationships/notesSlide" Target="../notesSlides/notesSlide16.xml"/><Relationship Id="rId7" Type="http://schemas.openxmlformats.org/officeDocument/2006/relationships/package" Target="../embeddings/Microsoft_Office_Word_Document12.doc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Office_Word_Document11.docx"/><Relationship Id="rId5" Type="http://schemas.openxmlformats.org/officeDocument/2006/relationships/image" Target="../media/image115.png"/><Relationship Id="rId4" Type="http://schemas.openxmlformats.org/officeDocument/2006/relationships/package" Target="../embeddings/Microsoft_Office_Word_Document10.docx"/></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8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8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4.xml"/><Relationship Id="rId1" Type="http://schemas.openxmlformats.org/officeDocument/2006/relationships/video" Target="file:///C:\video\A_xvid.avi"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9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143.png"/></Relationships>
</file>

<file path=ppt/slides/_rels/slide9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9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9.png"/></Relationships>
</file>

<file path=ppt/slides/_rels/slide9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9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49.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image" Target="../media/image150.png"/><Relationship Id="rId1" Type="http://schemas.openxmlformats.org/officeDocument/2006/relationships/slideLayout" Target="../slideLayouts/slideLayout4.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1.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158.png"/><Relationship Id="rId14" Type="http://schemas.openxmlformats.org/officeDocument/2006/relationships/image" Target="../media/image163.png"/></Relationships>
</file>

<file path=ppt/slides/_rels/slide98.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 quad meshes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a:t>
            </a:fld>
            <a:endParaRPr lang="en-US"/>
          </a:p>
        </p:txBody>
      </p:sp>
      <p:pic>
        <p:nvPicPr>
          <p:cNvPr id="16" name="Picture 4" descr="http://vcg.isti.cnr.it/~tarini/images/me.jpg"/>
          <p:cNvPicPr>
            <a:picLocks noChangeAspect="1" noChangeArrowheads="1"/>
          </p:cNvPicPr>
          <p:nvPr/>
        </p:nvPicPr>
        <p:blipFill>
          <a:blip r:embed="rId2"/>
          <a:srcRect l="45816" t="8308" r="12091" b="46868"/>
          <a:stretch>
            <a:fillRect/>
          </a:stretch>
        </p:blipFill>
        <p:spPr bwMode="auto">
          <a:xfrm>
            <a:off x="6476999" y="1371600"/>
            <a:ext cx="1295400" cy="1295400"/>
          </a:xfrm>
          <a:prstGeom prst="rect">
            <a:avLst/>
          </a:prstGeom>
          <a:noFill/>
        </p:spPr>
      </p:pic>
      <p:pic>
        <p:nvPicPr>
          <p:cNvPr id="17" name="Picture 8" descr="http://a7.sphotos.ak.fbcdn.net/hphotos-ak-snc7/417210_10150608318373542_675688541_9341123_1456747613_n.jpg"/>
          <p:cNvPicPr>
            <a:picLocks noChangeAspect="1" noChangeArrowheads="1"/>
          </p:cNvPicPr>
          <p:nvPr/>
        </p:nvPicPr>
        <p:blipFill>
          <a:blip r:embed="rId3"/>
          <a:srcRect l="36551" t="9058" r="5827" b="43029"/>
          <a:stretch>
            <a:fillRect/>
          </a:stretch>
        </p:blipFill>
        <p:spPr bwMode="auto">
          <a:xfrm>
            <a:off x="2590800" y="1371600"/>
            <a:ext cx="1295400" cy="1295400"/>
          </a:xfrm>
          <a:prstGeom prst="rect">
            <a:avLst/>
          </a:prstGeom>
          <a:noFill/>
        </p:spPr>
      </p:pic>
      <p:pic>
        <p:nvPicPr>
          <p:cNvPr id="18" name="Picture 10" descr="Denis Zorin"/>
          <p:cNvPicPr>
            <a:picLocks noChangeAspect="1" noChangeArrowheads="1"/>
          </p:cNvPicPr>
          <p:nvPr/>
        </p:nvPicPr>
        <p:blipFill>
          <a:blip r:embed="rId4"/>
          <a:srcRect l="13816" t="8717" r="6250" b="15625"/>
          <a:stretch>
            <a:fillRect/>
          </a:stretch>
        </p:blipFill>
        <p:spPr bwMode="auto">
          <a:xfrm>
            <a:off x="7772399" y="1371600"/>
            <a:ext cx="1371601" cy="1298223"/>
          </a:xfrm>
          <a:prstGeom prst="rect">
            <a:avLst/>
          </a:prstGeom>
          <a:noFill/>
        </p:spPr>
      </p:pic>
      <p:pic>
        <p:nvPicPr>
          <p:cNvPr id="110604" name="Picture 12" descr="http://www.im.ufal.br/evento/sibgrapi2011/images/stories/claudio-silva.jpg"/>
          <p:cNvPicPr>
            <a:picLocks noChangeAspect="1" noChangeArrowheads="1"/>
          </p:cNvPicPr>
          <p:nvPr/>
        </p:nvPicPr>
        <p:blipFill>
          <a:blip r:embed="rId5"/>
          <a:srcRect l="15493" t="4167" r="18662" b="25000"/>
          <a:stretch>
            <a:fillRect/>
          </a:stretch>
        </p:blipFill>
        <p:spPr bwMode="auto">
          <a:xfrm>
            <a:off x="5181599" y="1371600"/>
            <a:ext cx="1295400" cy="1295400"/>
          </a:xfrm>
          <a:prstGeom prst="rect">
            <a:avLst/>
          </a:prstGeom>
          <a:noFill/>
        </p:spPr>
      </p:pic>
      <p:pic>
        <p:nvPicPr>
          <p:cNvPr id="110608" name="Picture 16" descr="http://www.cs.sunysb.edu/~smi08/BrunoLevy.jpg"/>
          <p:cNvPicPr>
            <a:picLocks noChangeAspect="1" noChangeArrowheads="1"/>
          </p:cNvPicPr>
          <p:nvPr/>
        </p:nvPicPr>
        <p:blipFill>
          <a:blip r:embed="rId6">
            <a:lum contrast="-10000"/>
          </a:blip>
          <a:srcRect l="13354" t="3571" r="4813" b="39087"/>
          <a:stretch>
            <a:fillRect/>
          </a:stretch>
        </p:blipFill>
        <p:spPr bwMode="auto">
          <a:xfrm>
            <a:off x="1295399" y="1371600"/>
            <a:ext cx="1295400" cy="1295400"/>
          </a:xfrm>
          <a:prstGeom prst="rect">
            <a:avLst/>
          </a:prstGeom>
          <a:noFill/>
        </p:spPr>
      </p:pic>
      <p:pic>
        <p:nvPicPr>
          <p:cNvPr id="110610" name="Picture 18" descr="http://www.graphics.rwth-aachen.de/uploads/pics/david.bommes_08.jpg"/>
          <p:cNvPicPr>
            <a:picLocks noChangeAspect="1" noChangeArrowheads="1"/>
          </p:cNvPicPr>
          <p:nvPr/>
        </p:nvPicPr>
        <p:blipFill>
          <a:blip r:embed="rId7"/>
          <a:srcRect t="1543" r="3382" b="24544"/>
          <a:stretch>
            <a:fillRect/>
          </a:stretch>
        </p:blipFill>
        <p:spPr bwMode="auto">
          <a:xfrm>
            <a:off x="76200" y="1371600"/>
            <a:ext cx="1219200" cy="1295400"/>
          </a:xfrm>
          <a:prstGeom prst="rect">
            <a:avLst/>
          </a:prstGeom>
          <a:noFill/>
        </p:spPr>
      </p:pic>
      <p:pic>
        <p:nvPicPr>
          <p:cNvPr id="26" name="Picture 18" descr="http://www.graphics.rwth-aachen.de/uploads/pics/david.bommes_08.jpg"/>
          <p:cNvPicPr>
            <a:picLocks noChangeAspect="1" noChangeArrowheads="1"/>
          </p:cNvPicPr>
          <p:nvPr/>
        </p:nvPicPr>
        <p:blipFill>
          <a:blip r:embed="rId7"/>
          <a:srcRect t="1543" r="3382" b="24544"/>
          <a:stretch>
            <a:fillRect/>
          </a:stretch>
        </p:blipFill>
        <p:spPr bwMode="auto">
          <a:xfrm>
            <a:off x="0" y="1371600"/>
            <a:ext cx="1219200" cy="1295400"/>
          </a:xfrm>
          <a:prstGeom prst="rect">
            <a:avLst/>
          </a:prstGeom>
          <a:noFill/>
        </p:spPr>
      </p:pic>
      <p:pic>
        <p:nvPicPr>
          <p:cNvPr id="15" name="Picture 2" descr="http://www.disi.unige.it/person/PuppoE/foto/enrico-4-03.jpg"/>
          <p:cNvPicPr>
            <a:picLocks noChangeAspect="1" noChangeArrowheads="1"/>
          </p:cNvPicPr>
          <p:nvPr/>
        </p:nvPicPr>
        <p:blipFill>
          <a:blip r:embed="rId8" cstate="print">
            <a:lum bright="10000" contrast="20000"/>
          </a:blip>
          <a:srcRect l="215" t="5937" r="870" b="5009"/>
          <a:stretch>
            <a:fillRect/>
          </a:stretch>
        </p:blipFill>
        <p:spPr bwMode="auto">
          <a:xfrm>
            <a:off x="3886199" y="1371600"/>
            <a:ext cx="1295400" cy="1298223"/>
          </a:xfrm>
          <a:prstGeom prst="rect">
            <a:avLst/>
          </a:prstGeom>
          <a:noFill/>
        </p:spPr>
      </p:pic>
      <p:sp>
        <p:nvSpPr>
          <p:cNvPr id="30" name="Content Placeholder 2"/>
          <p:cNvSpPr txBox="1">
            <a:spLocks/>
          </p:cNvSpPr>
          <p:nvPr/>
        </p:nvSpPr>
        <p:spPr bwMode="auto">
          <a:xfrm rot="4602887">
            <a:off x="894074" y="1892713"/>
            <a:ext cx="5108361"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b="1" kern="0" dirty="0" smtClean="0">
                <a:latin typeface="Verdana" pitchFamily="34" charset="0"/>
              </a:rPr>
              <a:t>Denis </a:t>
            </a:r>
            <a:r>
              <a:rPr lang="en-US" sz="1800" b="1" kern="0" dirty="0" err="1" smtClean="0">
                <a:latin typeface="Verdana" pitchFamily="34" charset="0"/>
              </a:rPr>
              <a:t>Zorin</a:t>
            </a: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kern="0" dirty="0" smtClean="0">
                <a:solidFill>
                  <a:schemeClr val="tx1">
                    <a:lumMod val="50000"/>
                    <a:lumOff val="50000"/>
                  </a:schemeClr>
                </a:solidFill>
                <a:latin typeface="Verdana" pitchFamily="34" charset="0"/>
              </a:rPr>
              <a:t>New York University</a:t>
            </a: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b="1" kern="0" dirty="0" smtClean="0">
                <a:latin typeface="Verdana" pitchFamily="34" charset="0"/>
              </a:rPr>
              <a:t>Marco Tarini</a:t>
            </a: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kern="0" dirty="0" smtClean="0">
                <a:solidFill>
                  <a:schemeClr val="tx1">
                    <a:lumMod val="50000"/>
                    <a:lumOff val="50000"/>
                  </a:schemeClr>
                </a:solidFill>
                <a:latin typeface="Verdana" pitchFamily="34" charset="0"/>
              </a:rPr>
              <a:t>University of </a:t>
            </a:r>
            <a:r>
              <a:rPr lang="en-US" sz="1800" kern="0" dirty="0" err="1" smtClean="0">
                <a:solidFill>
                  <a:schemeClr val="tx1">
                    <a:lumMod val="50000"/>
                    <a:lumOff val="50000"/>
                  </a:schemeClr>
                </a:solidFill>
                <a:latin typeface="Verdana" pitchFamily="34" charset="0"/>
              </a:rPr>
              <a:t>Insubria</a:t>
            </a:r>
            <a:r>
              <a:rPr lang="en-US" sz="1800" kern="0" dirty="0" smtClean="0">
                <a:solidFill>
                  <a:schemeClr val="tx1">
                    <a:lumMod val="50000"/>
                    <a:lumOff val="50000"/>
                  </a:schemeClr>
                </a:solidFill>
                <a:latin typeface="Verdana" pitchFamily="34" charset="0"/>
              </a:rPr>
              <a:t> </a:t>
            </a:r>
          </a:p>
          <a:p>
            <a:pPr lvl="0" eaLnBrk="0" hangingPunct="0">
              <a:lnSpc>
                <a:spcPts val="2100"/>
              </a:lnSpc>
              <a:spcBef>
                <a:spcPct val="20000"/>
              </a:spcBef>
              <a:buClr>
                <a:schemeClr val="accent2"/>
              </a:buClr>
              <a:defRPr/>
            </a:pPr>
            <a:r>
              <a:rPr lang="en-US" sz="1800" kern="0" dirty="0" smtClean="0">
                <a:solidFill>
                  <a:schemeClr val="tx1">
                    <a:lumMod val="50000"/>
                    <a:lumOff val="50000"/>
                  </a:schemeClr>
                </a:solidFill>
                <a:latin typeface="Verdana" pitchFamily="34" charset="0"/>
              </a:rPr>
              <a:t>                    National Research Council </a:t>
            </a:r>
          </a:p>
          <a:p>
            <a:pPr lvl="0" eaLnBrk="0" hangingPunct="0">
              <a:lnSpc>
                <a:spcPts val="2100"/>
              </a:lnSpc>
              <a:spcBef>
                <a:spcPct val="20000"/>
              </a:spcBef>
              <a:buClr>
                <a:schemeClr val="accent2"/>
              </a:buClr>
              <a:defRPr/>
            </a:pPr>
            <a:r>
              <a:rPr lang="en-US" sz="1800" b="1" kern="0" dirty="0" smtClean="0">
                <a:solidFill>
                  <a:schemeClr val="tx1">
                    <a:lumMod val="50000"/>
                    <a:lumOff val="50000"/>
                  </a:schemeClr>
                </a:solidFill>
                <a:latin typeface="Verdana" pitchFamily="34" charset="0"/>
              </a:rPr>
              <a:t>                 </a:t>
            </a:r>
          </a:p>
          <a:p>
            <a:pPr lvl="0" eaLnBrk="0" hangingPunct="0">
              <a:lnSpc>
                <a:spcPts val="2100"/>
              </a:lnSpc>
              <a:spcBef>
                <a:spcPct val="20000"/>
              </a:spcBef>
              <a:buClr>
                <a:schemeClr val="accent2"/>
              </a:buClr>
              <a:defRPr/>
            </a:pPr>
            <a:r>
              <a:rPr lang="en-US" sz="1800" b="1" kern="0" dirty="0" smtClean="0">
                <a:latin typeface="Verdana" pitchFamily="34" charset="0"/>
              </a:rPr>
              <a:t>                 Claudio Silva</a:t>
            </a:r>
          </a:p>
          <a:p>
            <a:pPr lvl="0" eaLnBrk="0" hangingPunct="0">
              <a:lnSpc>
                <a:spcPts val="2100"/>
              </a:lnSpc>
              <a:spcBef>
                <a:spcPct val="20000"/>
              </a:spcBef>
              <a:buClr>
                <a:schemeClr val="accent2"/>
              </a:buClr>
              <a:defRPr/>
            </a:pPr>
            <a:r>
              <a:rPr lang="en-US" sz="1800" b="1" kern="0" dirty="0" smtClean="0">
                <a:latin typeface="Verdana" pitchFamily="34" charset="0"/>
              </a:rPr>
              <a:t>                 </a:t>
            </a:r>
            <a:r>
              <a:rPr lang="en-US" sz="1800" kern="0" dirty="0" smtClean="0">
                <a:solidFill>
                  <a:schemeClr val="tx1">
                    <a:lumMod val="50000"/>
                    <a:lumOff val="50000"/>
                  </a:schemeClr>
                </a:solidFill>
                <a:latin typeface="Verdana" pitchFamily="34" charset="0"/>
              </a:rPr>
              <a:t>Polytechnic Institute of NYU </a:t>
            </a:r>
          </a:p>
          <a:p>
            <a:pPr lvl="0" eaLnBrk="0" hangingPunct="0">
              <a:lnSpc>
                <a:spcPts val="2100"/>
              </a:lnSpc>
              <a:spcBef>
                <a:spcPct val="20000"/>
              </a:spcBef>
              <a:buClr>
                <a:schemeClr val="accent2"/>
              </a:buClr>
              <a:defRPr/>
            </a:pPr>
            <a:r>
              <a:rPr lang="en-US" sz="1800" b="1" kern="0" dirty="0" smtClean="0">
                <a:solidFill>
                  <a:schemeClr val="tx1">
                    <a:lumMod val="50000"/>
                    <a:lumOff val="50000"/>
                  </a:schemeClr>
                </a:solidFill>
                <a:latin typeface="Verdana" pitchFamily="34" charset="0"/>
              </a:rPr>
              <a:t>                 </a:t>
            </a:r>
            <a:r>
              <a:rPr lang="en-US" sz="1800" kern="0" dirty="0" smtClean="0">
                <a:solidFill>
                  <a:schemeClr val="tx1">
                    <a:lumMod val="50000"/>
                    <a:lumOff val="50000"/>
                  </a:schemeClr>
                </a:solidFill>
                <a:latin typeface="Verdana" pitchFamily="34" charset="0"/>
              </a:rPr>
              <a:t>New York University</a:t>
            </a: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r>
              <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rPr>
              <a:t>             </a:t>
            </a:r>
            <a:r>
              <a:rPr kumimoji="0" lang="en-US" sz="1800" b="1" i="0" u="none" strike="noStrike" kern="0" cap="none" spc="0" normalizeH="0" baseline="0" noProof="0" dirty="0" err="1" smtClean="0">
                <a:ln>
                  <a:noFill/>
                </a:ln>
                <a:solidFill>
                  <a:schemeClr val="tx1"/>
                </a:solidFill>
                <a:effectLst/>
                <a:uLnTx/>
                <a:uFillTx/>
                <a:latin typeface="Verdana" pitchFamily="34" charset="0"/>
                <a:ea typeface="+mn-ea"/>
                <a:cs typeface="+mn-cs"/>
              </a:rPr>
              <a:t>Enrico</a:t>
            </a:r>
            <a:r>
              <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rPr>
              <a:t> </a:t>
            </a:r>
            <a:r>
              <a:rPr kumimoji="0" lang="en-US" sz="1800" b="1" i="0" u="none" strike="noStrike" kern="0" cap="none" spc="0" normalizeH="0" baseline="0" noProof="0" dirty="0" err="1" smtClean="0">
                <a:ln>
                  <a:noFill/>
                </a:ln>
                <a:solidFill>
                  <a:schemeClr val="tx1"/>
                </a:solidFill>
                <a:effectLst/>
                <a:uLnTx/>
                <a:uFillTx/>
                <a:latin typeface="Verdana" pitchFamily="34" charset="0"/>
                <a:ea typeface="+mn-ea"/>
                <a:cs typeface="+mn-cs"/>
              </a:rPr>
              <a:t>Puppo</a:t>
            </a: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r>
              <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rPr>
              <a:t>             </a:t>
            </a:r>
            <a:r>
              <a:rPr kumimoji="0" lang="en-US" sz="1800" b="0" i="0" u="none" strike="noStrike" kern="0" cap="none" spc="0" normalizeH="0" baseline="0" noProof="0" dirty="0" smtClean="0">
                <a:ln>
                  <a:noFill/>
                </a:ln>
                <a:solidFill>
                  <a:schemeClr val="tx1">
                    <a:lumMod val="50000"/>
                    <a:lumOff val="50000"/>
                  </a:schemeClr>
                </a:solidFill>
                <a:effectLst/>
                <a:uLnTx/>
                <a:uFillTx/>
                <a:latin typeface="Verdana" pitchFamily="34" charset="0"/>
                <a:ea typeface="+mn-ea"/>
                <a:cs typeface="+mn-cs"/>
              </a:rPr>
              <a:t>University of </a:t>
            </a:r>
            <a:r>
              <a:rPr kumimoji="0" lang="en-US" sz="1800" b="0" i="0" u="none" strike="noStrike" kern="0" cap="none" spc="0" normalizeH="0" baseline="0" noProof="0" dirty="0" err="1" smtClean="0">
                <a:ln>
                  <a:noFill/>
                </a:ln>
                <a:solidFill>
                  <a:schemeClr val="tx1">
                    <a:lumMod val="50000"/>
                    <a:lumOff val="50000"/>
                  </a:schemeClr>
                </a:solidFill>
                <a:effectLst/>
                <a:uLnTx/>
                <a:uFillTx/>
                <a:latin typeface="Verdana" pitchFamily="34" charset="0"/>
                <a:ea typeface="+mn-ea"/>
                <a:cs typeface="+mn-cs"/>
              </a:rPr>
              <a:t>Genova</a:t>
            </a:r>
            <a:endParaRPr kumimoji="0" lang="en-US" sz="1800" b="0" i="0" u="none" strike="noStrike" kern="0" cap="none" spc="0" normalizeH="0" baseline="0" noProof="0" dirty="0" smtClean="0">
              <a:ln>
                <a:noFill/>
              </a:ln>
              <a:solidFill>
                <a:schemeClr val="tx1">
                  <a:lumMod val="50000"/>
                  <a:lumOff val="50000"/>
                </a:schemeClr>
              </a:solidFill>
              <a:effectLst/>
              <a:uLnTx/>
              <a:uFillTx/>
              <a:latin typeface="Verdana" pitchFamily="34" charset="0"/>
              <a:ea typeface="+mn-ea"/>
              <a:cs typeface="+mn-cs"/>
            </a:endParaRPr>
          </a:p>
          <a:p>
            <a:pPr lvl="0" eaLnBrk="0" hangingPunct="0">
              <a:lnSpc>
                <a:spcPts val="2100"/>
              </a:lnSpc>
              <a:spcBef>
                <a:spcPct val="20000"/>
              </a:spcBef>
              <a:buClr>
                <a:schemeClr val="accent2"/>
              </a:buClr>
              <a:defRPr/>
            </a:pPr>
            <a:endParaRPr lang="en-US" sz="1800" b="1" kern="0" dirty="0" smtClean="0">
              <a:latin typeface="Verdana" pitchFamily="34" charset="0"/>
            </a:endParaRPr>
          </a:p>
          <a:p>
            <a:pPr lvl="0" eaLnBrk="0" hangingPunct="0">
              <a:lnSpc>
                <a:spcPts val="2100"/>
              </a:lnSpc>
              <a:spcBef>
                <a:spcPct val="20000"/>
              </a:spcBef>
              <a:buClr>
                <a:schemeClr val="accent2"/>
              </a:buClr>
              <a:defRPr/>
            </a:pP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b="1" kern="0" dirty="0" err="1" smtClean="0">
                <a:latin typeface="Verdana" pitchFamily="34" charset="0"/>
              </a:rPr>
              <a:t>Nico</a:t>
            </a:r>
            <a:r>
              <a:rPr lang="en-US" sz="1800" b="1" kern="0" dirty="0" smtClean="0">
                <a:latin typeface="Verdana" pitchFamily="34" charset="0"/>
              </a:rPr>
              <a:t> </a:t>
            </a:r>
            <a:r>
              <a:rPr lang="en-US" sz="1800" b="1" kern="0" dirty="0" err="1" smtClean="0">
                <a:latin typeface="Verdana" pitchFamily="34" charset="0"/>
              </a:rPr>
              <a:t>Pietroni</a:t>
            </a: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kern="0" dirty="0" smtClean="0">
                <a:solidFill>
                  <a:schemeClr val="tx1">
                    <a:lumMod val="50000"/>
                    <a:lumOff val="50000"/>
                  </a:schemeClr>
                </a:solidFill>
                <a:latin typeface="Verdana" pitchFamily="34" charset="0"/>
              </a:rPr>
              <a:t>National Research Council</a:t>
            </a:r>
            <a:endParaRPr kumimoji="0" lang="en-US" sz="1800" b="1" i="0" u="none" strike="noStrike" kern="0" cap="none" spc="0" normalizeH="0" baseline="0" noProof="0" dirty="0" smtClean="0">
              <a:ln>
                <a:noFill/>
              </a:ln>
              <a:solidFill>
                <a:schemeClr val="tx1">
                  <a:lumMod val="50000"/>
                  <a:lumOff val="50000"/>
                </a:schemeClr>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lvl="0" eaLnBrk="0" hangingPunct="0">
              <a:lnSpc>
                <a:spcPts val="2100"/>
              </a:lnSpc>
              <a:spcBef>
                <a:spcPct val="20000"/>
              </a:spcBef>
              <a:buClr>
                <a:schemeClr val="accent2"/>
              </a:buClr>
              <a:defRPr/>
            </a:pPr>
            <a:endParaRPr lang="en-US" sz="1800" b="1" kern="0" dirty="0" smtClean="0">
              <a:latin typeface="Verdana" pitchFamily="34" charset="0"/>
              <a:ea typeface="+mn-ea"/>
            </a:endParaRPr>
          </a:p>
          <a:p>
            <a:pPr lvl="0" eaLnBrk="0" hangingPunct="0">
              <a:lnSpc>
                <a:spcPts val="2100"/>
              </a:lnSpc>
              <a:spcBef>
                <a:spcPct val="20000"/>
              </a:spcBef>
              <a:buClr>
                <a:schemeClr val="accent2"/>
              </a:buClr>
              <a:defRPr/>
            </a:pPr>
            <a:r>
              <a:rPr lang="en-US" sz="1800" b="1" kern="0" dirty="0" smtClean="0">
                <a:latin typeface="Verdana" pitchFamily="34" charset="0"/>
              </a:rPr>
              <a:t>     Bruno </a:t>
            </a:r>
            <a:r>
              <a:rPr lang="en-US" sz="1800" b="1" kern="0" dirty="0" err="1" smtClean="0">
                <a:latin typeface="Verdana" pitchFamily="34" charset="0"/>
              </a:rPr>
              <a:t>Lévy</a:t>
            </a: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kern="0" dirty="0" smtClean="0">
                <a:solidFill>
                  <a:schemeClr val="tx1">
                    <a:lumMod val="50000"/>
                    <a:lumOff val="50000"/>
                  </a:schemeClr>
                </a:solidFill>
                <a:latin typeface="Verdana" pitchFamily="34" charset="0"/>
              </a:rPr>
              <a:t>ALICE / INRIA</a:t>
            </a: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b="1" kern="0" dirty="0" smtClean="0">
                <a:latin typeface="Verdana" pitchFamily="34" charset="0"/>
              </a:rPr>
              <a:t>David </a:t>
            </a:r>
            <a:r>
              <a:rPr lang="en-US" sz="1800" b="1" kern="0" dirty="0" err="1" smtClean="0">
                <a:latin typeface="Verdana" pitchFamily="34" charset="0"/>
              </a:rPr>
              <a:t>Bommes</a:t>
            </a: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solidFill>
                  <a:schemeClr val="tx1">
                    <a:lumMod val="50000"/>
                    <a:lumOff val="50000"/>
                  </a:schemeClr>
                </a:solidFill>
                <a:latin typeface="Verdana" pitchFamily="34" charset="0"/>
              </a:rPr>
              <a:t> RWTH Aachen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r>
              <a:rPr lang="en-US" dirty="0" smtClean="0"/>
              <a:t>(pure) Regular Quad meshes</a:t>
            </a:r>
          </a:p>
          <a:p>
            <a:pPr lvl="1"/>
            <a:r>
              <a:rPr lang="en-US" dirty="0" smtClean="0"/>
              <a:t>all vertices regular</a:t>
            </a:r>
          </a:p>
          <a:p>
            <a:pPr lvl="1"/>
            <a:r>
              <a:rPr lang="en-US" dirty="0" smtClean="0"/>
              <a:t>a very narrow class!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10</a:t>
            </a:fld>
            <a:endParaRPr lang="en-US"/>
          </a:p>
        </p:txBody>
      </p:sp>
      <p:pic>
        <p:nvPicPr>
          <p:cNvPr id="114690" name="Picture 2" descr="http://upload.wikimedia.org/wikipedia/commons/thumb/4/4b/X_sin(y)_Surface_Plot.png/400px-X_sin(y)_Surface_Plot.png"/>
          <p:cNvPicPr>
            <a:picLocks noChangeAspect="1" noChangeArrowheads="1"/>
          </p:cNvPicPr>
          <p:nvPr/>
        </p:nvPicPr>
        <p:blipFill>
          <a:blip r:embed="rId2"/>
          <a:srcRect/>
          <a:stretch>
            <a:fillRect/>
          </a:stretch>
        </p:blipFill>
        <p:spPr bwMode="auto">
          <a:xfrm>
            <a:off x="0" y="2895600"/>
            <a:ext cx="3438189" cy="2784934"/>
          </a:xfrm>
          <a:prstGeom prst="rect">
            <a:avLst/>
          </a:prstGeom>
          <a:noFill/>
        </p:spPr>
      </p:pic>
      <p:pic>
        <p:nvPicPr>
          <p:cNvPr id="114694" name="Picture 6" descr="http://virtualmathmuseum.org/Surface/hyperbolic_k1_sor/hyperbolic_k1_sor.png"/>
          <p:cNvPicPr>
            <a:picLocks noChangeAspect="1" noChangeArrowheads="1"/>
          </p:cNvPicPr>
          <p:nvPr/>
        </p:nvPicPr>
        <p:blipFill>
          <a:blip r:embed="rId3"/>
          <a:srcRect/>
          <a:stretch>
            <a:fillRect/>
          </a:stretch>
        </p:blipFill>
        <p:spPr bwMode="auto">
          <a:xfrm>
            <a:off x="6324600" y="2819400"/>
            <a:ext cx="2277800" cy="2818524"/>
          </a:xfrm>
          <a:prstGeom prst="rect">
            <a:avLst/>
          </a:prstGeom>
          <a:noFill/>
        </p:spPr>
      </p:pic>
      <p:pic>
        <p:nvPicPr>
          <p:cNvPr id="114692" name="Picture 4" descr="http://desmond.imageshack.us/Himg213/scaled.php?server=213&amp;filename=torus.png&amp;res=landing"/>
          <p:cNvPicPr>
            <a:picLocks noChangeAspect="1" noChangeArrowheads="1"/>
          </p:cNvPicPr>
          <p:nvPr/>
        </p:nvPicPr>
        <p:blipFill>
          <a:blip r:embed="rId4">
            <a:clrChange>
              <a:clrFrom>
                <a:srgbClr val="7D7D7D"/>
              </a:clrFrom>
              <a:clrTo>
                <a:srgbClr val="7D7D7D">
                  <a:alpha val="0"/>
                </a:srgbClr>
              </a:clrTo>
            </a:clrChange>
          </a:blip>
          <a:srcRect/>
          <a:stretch>
            <a:fillRect/>
          </a:stretch>
        </p:blipFill>
        <p:spPr bwMode="auto">
          <a:xfrm rot="18340006">
            <a:off x="3326024" y="3123546"/>
            <a:ext cx="2890503" cy="1980234"/>
          </a:xfrm>
          <a:prstGeom prst="rect">
            <a:avLst/>
          </a:prstGeom>
          <a:noFill/>
        </p:spPr>
      </p:pic>
      <p:sp>
        <p:nvSpPr>
          <p:cNvPr id="8" name="Rectangle 7"/>
          <p:cNvSpPr/>
          <p:nvPr/>
        </p:nvSpPr>
        <p:spPr>
          <a:xfrm>
            <a:off x="3810000" y="5638800"/>
            <a:ext cx="1794081" cy="461665"/>
          </a:xfrm>
          <a:prstGeom prst="rect">
            <a:avLst/>
          </a:prstGeom>
        </p:spPr>
        <p:txBody>
          <a:bodyPr wrap="none">
            <a:spAutoFit/>
          </a:bodyPr>
          <a:lstStyle/>
          <a:p>
            <a:r>
              <a:rPr lang="en-US" dirty="0" smtClean="0"/>
              <a:t>trivial cases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fade">
                                      <p:cBhvr>
                                        <p:cTn id="7" dur="500"/>
                                        <p:tgtEl>
                                          <p:spTgt spid="1146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4692"/>
                                        </p:tgtEl>
                                        <p:attrNameLst>
                                          <p:attrName>style.visibility</p:attrName>
                                        </p:attrNameLst>
                                      </p:cBhvr>
                                      <p:to>
                                        <p:strVal val="visible"/>
                                      </p:to>
                                    </p:set>
                                    <p:animEffect transition="in" filter="fade">
                                      <p:cBhvr>
                                        <p:cTn id="11" dur="500"/>
                                        <p:tgtEl>
                                          <p:spTgt spid="11469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4694"/>
                                        </p:tgtEl>
                                        <p:attrNameLst>
                                          <p:attrName>style.visibility</p:attrName>
                                        </p:attrNameLst>
                                      </p:cBhvr>
                                      <p:to>
                                        <p:strVal val="visible"/>
                                      </p:to>
                                    </p:set>
                                    <p:animEffect transition="in" filter="fade">
                                      <p:cBhvr>
                                        <p:cTn id="15" dur="500"/>
                                        <p:tgtEl>
                                          <p:spTgt spid="11469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sp>
        <p:nvSpPr>
          <p:cNvPr id="4" name="Slide Number Placeholder 3"/>
          <p:cNvSpPr>
            <a:spLocks noGrp="1"/>
          </p:cNvSpPr>
          <p:nvPr>
            <p:ph type="sldNum" sz="quarter" idx="10"/>
          </p:nvPr>
        </p:nvSpPr>
        <p:spPr>
          <a:xfrm>
            <a:off x="7315200" y="6584950"/>
            <a:ext cx="1905000" cy="228600"/>
          </a:xfrm>
        </p:spPr>
        <p:txBody>
          <a:bodyPr/>
          <a:lstStyle/>
          <a:p>
            <a:pPr>
              <a:defRPr/>
            </a:pPr>
            <a:fld id="{9866EA4C-6771-47E9-AD03-AB8ADA3CD211}" type="slidenum">
              <a:rPr lang="en-US" smtClean="0"/>
              <a:pPr>
                <a:defRPr/>
              </a:pPr>
              <a:t>100</a:t>
            </a:fld>
            <a:endParaRPr lang="en-US"/>
          </a:p>
        </p:txBody>
      </p:sp>
      <p:grpSp>
        <p:nvGrpSpPr>
          <p:cNvPr id="3" name="Group 4"/>
          <p:cNvGrpSpPr/>
          <p:nvPr/>
        </p:nvGrpSpPr>
        <p:grpSpPr>
          <a:xfrm>
            <a:off x="3200400" y="1371600"/>
            <a:ext cx="2819400" cy="1600200"/>
            <a:chOff x="4495800" y="1371600"/>
            <a:chExt cx="2819400" cy="1600200"/>
          </a:xfrm>
        </p:grpSpPr>
        <p:sp>
          <p:nvSpPr>
            <p:cNvPr id="181" name="Rounded Rectangle 180"/>
            <p:cNvSpPr/>
            <p:nvPr/>
          </p:nvSpPr>
          <p:spPr bwMode="auto">
            <a:xfrm>
              <a:off x="4495800" y="13716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pic>
          <p:nvPicPr>
            <p:cNvPr id="18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4925058" y="1554315"/>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7"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6225996" y="1572486"/>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5" name="Group 5"/>
          <p:cNvGrpSpPr/>
          <p:nvPr/>
        </p:nvGrpSpPr>
        <p:grpSpPr>
          <a:xfrm>
            <a:off x="6172200" y="1371600"/>
            <a:ext cx="2819400" cy="1600200"/>
            <a:chOff x="1600200" y="3048000"/>
            <a:chExt cx="2819400" cy="1600200"/>
          </a:xfrm>
        </p:grpSpPr>
        <p:sp>
          <p:nvSpPr>
            <p:cNvPr id="184" name="Rounded Rectangle 183"/>
            <p:cNvSpPr/>
            <p:nvPr/>
          </p:nvSpPr>
          <p:spPr bwMode="auto">
            <a:xfrm>
              <a:off x="1600200" y="30480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77"/>
            <p:cNvGrpSpPr/>
            <p:nvPr/>
          </p:nvGrpSpPr>
          <p:grpSpPr>
            <a:xfrm>
              <a:off x="1754708" y="3190049"/>
              <a:ext cx="2512260" cy="1077151"/>
              <a:chOff x="535508" y="2132856"/>
              <a:chExt cx="8523288" cy="3654425"/>
            </a:xfrm>
          </p:grpSpPr>
          <p:pic>
            <p:nvPicPr>
              <p:cNvPr id="215" name="Picture 2" descr="Z:\projects\conferences\siggraph09\final_talk\screenshots\face_nb.png"/>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 name="Picture 3" descr="Z:\projects\conferences\siggraph09\final_talk\screenshots\face_param_nb.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7"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8"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9"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0"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1"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2"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3"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4"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5"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6"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7"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8"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9"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0"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1"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2"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3"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4"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5"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7" name="Gruppieren 57"/>
              <p:cNvGrpSpPr>
                <a:grpSpLocks/>
              </p:cNvGrpSpPr>
              <p:nvPr/>
            </p:nvGrpSpPr>
            <p:grpSpPr bwMode="auto">
              <a:xfrm>
                <a:off x="535508" y="2682131"/>
                <a:ext cx="3724275" cy="2649538"/>
                <a:chOff x="437250" y="2219325"/>
                <a:chExt cx="3790950" cy="2649538"/>
              </a:xfrm>
            </p:grpSpPr>
            <p:cxnSp>
              <p:nvCxnSpPr>
                <p:cNvPr id="238"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39"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0"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1"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2"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3"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4"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5"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6"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7"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8"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9"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50"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51"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52"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237" name="Left-Right Arrow 236"/>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grpSp>
      <p:grpSp>
        <p:nvGrpSpPr>
          <p:cNvPr id="8" name="Group 2"/>
          <p:cNvGrpSpPr/>
          <p:nvPr/>
        </p:nvGrpSpPr>
        <p:grpSpPr>
          <a:xfrm>
            <a:off x="228600" y="1388808"/>
            <a:ext cx="2819400" cy="1600200"/>
            <a:chOff x="1600200" y="1388808"/>
            <a:chExt cx="2819400" cy="1600200"/>
          </a:xfrm>
        </p:grpSpPr>
        <p:sp>
          <p:nvSpPr>
            <p:cNvPr id="183" name="Rounded Rectangle 182"/>
            <p:cNvSpPr/>
            <p:nvPr/>
          </p:nvSpPr>
          <p:spPr bwMode="auto">
            <a:xfrm>
              <a:off x="1600200"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grpSp>
          <p:nvGrpSpPr>
            <p:cNvPr id="9" name="Group 34"/>
            <p:cNvGrpSpPr/>
            <p:nvPr/>
          </p:nvGrpSpPr>
          <p:grpSpPr>
            <a:xfrm rot="3199329">
              <a:off x="3084877" y="1678100"/>
              <a:ext cx="1119370" cy="792576"/>
              <a:chOff x="1600200" y="2438400"/>
              <a:chExt cx="3505200" cy="2438400"/>
            </a:xfrm>
          </p:grpSpPr>
          <p:cxnSp>
            <p:nvCxnSpPr>
              <p:cNvPr id="189" name="Straight Connector 18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0" name="Straight Connector 18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1" name="Straight Connector 190"/>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2" name="Straight Connector 19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3" name="Straight Connector 19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4" name="Straight Connector 19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5" name="Straight Connector 194"/>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6" name="Straight Connector 19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7" name="Straight Connector 19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8" name="Straight Connector 197"/>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9" name="Straight Connector 19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47"/>
            <p:cNvGrpSpPr/>
            <p:nvPr/>
          </p:nvGrpSpPr>
          <p:grpSpPr>
            <a:xfrm rot="3199329">
              <a:off x="1713277" y="1678100"/>
              <a:ext cx="1119370" cy="792576"/>
              <a:chOff x="1600200" y="2438400"/>
              <a:chExt cx="3505200" cy="2438400"/>
            </a:xfrm>
          </p:grpSpPr>
          <p:cxnSp>
            <p:nvCxnSpPr>
              <p:cNvPr id="202" name="Straight Connector 201"/>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4" name="Straight Connector 203"/>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5" name="Straight Connector 204"/>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6" name="Straight Connector 205"/>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7" name="Straight Connector 206"/>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8" name="Straight Connector 207"/>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9" name="Straight Connector 208"/>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0" name="Straight Connector 209"/>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1" name="Straight Connector 210"/>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2" name="Straight Connector 211"/>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3" name="Straight Connector 212"/>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78" name="Right Arrow 277"/>
            <p:cNvSpPr/>
            <p:nvPr/>
          </p:nvSpPr>
          <p:spPr bwMode="auto">
            <a:xfrm>
              <a:off x="2848896"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
        <p:nvSpPr>
          <p:cNvPr id="81" name="Rounded Rectangle 80"/>
          <p:cNvSpPr/>
          <p:nvPr/>
        </p:nvSpPr>
        <p:spPr bwMode="auto">
          <a:xfrm>
            <a:off x="3200400" y="3124200"/>
            <a:ext cx="2819400" cy="3200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Semi Regular</a:t>
            </a: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Coarse resolution</a:t>
            </a: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Trivial to sample</a:t>
            </a:r>
          </a:p>
          <a:p>
            <a:pPr marL="342900" lvl="0" indent="-342900" eaLnBrk="0" hangingPunct="0">
              <a:spcBef>
                <a:spcPct val="20000"/>
              </a:spcBef>
              <a:buClr>
                <a:schemeClr val="accent2"/>
              </a:buClr>
              <a:buFont typeface="Wingdings" pitchFamily="2" charset="2"/>
              <a:buChar char="J"/>
              <a:defRPr/>
            </a:pPr>
            <a:endParaRPr lang="en-US" sz="1600" kern="0" dirty="0" smtClean="0">
              <a:latin typeface="Verdana" pitchFamily="34" charset="0"/>
            </a:endParaRPr>
          </a:p>
          <a:p>
            <a:pPr marL="342900" lvl="0" indent="-342900" eaLnBrk="0" hangingPunct="0">
              <a:spcBef>
                <a:spcPct val="20000"/>
              </a:spcBef>
              <a:buClr>
                <a:schemeClr val="accent2"/>
              </a:buClr>
              <a:buFont typeface="Wingdings" pitchFamily="2" charset="2"/>
              <a:buChar char="J"/>
              <a:defRPr/>
            </a:pPr>
            <a:endParaRPr lang="en-US" sz="1600" kern="0" dirty="0">
              <a:latin typeface="Verdana" pitchFamily="34" charset="0"/>
            </a:endParaRP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Low controllability</a:t>
            </a: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Sensitive to initial meshing</a:t>
            </a: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Difficult to make isometric</a:t>
            </a:r>
            <a:endParaRPr lang="en-US" sz="1600" kern="0" dirty="0" smtClean="0">
              <a:solidFill>
                <a:srgbClr val="FF0000"/>
              </a:solidFill>
              <a:latin typeface="Verdana" pitchFamily="34" charset="0"/>
            </a:endParaRPr>
          </a:p>
        </p:txBody>
      </p:sp>
      <p:sp>
        <p:nvSpPr>
          <p:cNvPr id="108" name="Rounded Rectangle 107"/>
          <p:cNvSpPr/>
          <p:nvPr/>
        </p:nvSpPr>
        <p:spPr bwMode="auto">
          <a:xfrm>
            <a:off x="3200400" y="3124200"/>
            <a:ext cx="2819400" cy="320040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endParaRPr lang="en-US" sz="1600" kern="0" dirty="0">
              <a:latin typeface="Verdana" pitchFamily="34" charset="0"/>
            </a:endParaRPr>
          </a:p>
        </p:txBody>
      </p:sp>
      <p:sp>
        <p:nvSpPr>
          <p:cNvPr id="82" name="Rounded Rectangle 81"/>
          <p:cNvSpPr/>
          <p:nvPr/>
        </p:nvSpPr>
        <p:spPr bwMode="auto">
          <a:xfrm>
            <a:off x="3200400" y="1371600"/>
            <a:ext cx="2819400" cy="160020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endParaRPr lang="en-US" sz="1600" kern="0" dirty="0">
              <a:latin typeface="Verdana" pitchFamily="34" charset="0"/>
            </a:endParaRPr>
          </a:p>
        </p:txBody>
      </p:sp>
      <p:sp>
        <p:nvSpPr>
          <p:cNvPr id="83" name="Rounded Rectangle 82"/>
          <p:cNvSpPr/>
          <p:nvPr/>
        </p:nvSpPr>
        <p:spPr bwMode="auto">
          <a:xfrm>
            <a:off x="228600" y="3124200"/>
            <a:ext cx="2819400" cy="3200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eaLnBrk="0" hangingPunct="0">
              <a:spcBef>
                <a:spcPct val="20000"/>
              </a:spcBef>
              <a:buClr>
                <a:schemeClr val="accent2"/>
              </a:buClr>
              <a:buFont typeface="Wingdings" pitchFamily="2" charset="2"/>
              <a:buChar char="J"/>
              <a:defRPr/>
            </a:pPr>
            <a:endParaRPr lang="en-US" sz="1600" kern="0" dirty="0" smtClean="0">
              <a:solidFill>
                <a:srgbClr val="00B050"/>
              </a:solidFill>
              <a:latin typeface="Verdana" pitchFamily="34" charset="0"/>
            </a:endParaRP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Keep original edges</a:t>
            </a: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No resampling</a:t>
            </a:r>
          </a:p>
          <a:p>
            <a:pPr lvl="0" eaLnBrk="0" hangingPunct="0">
              <a:spcBef>
                <a:spcPct val="20000"/>
              </a:spcBef>
              <a:buClr>
                <a:schemeClr val="accent2"/>
              </a:buClr>
              <a:defRPr/>
            </a:pPr>
            <a:endParaRPr lang="en-US" sz="1600" kern="0" dirty="0">
              <a:latin typeface="Verdana" pitchFamily="34" charset="0"/>
            </a:endParaRP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Unstructured	</a:t>
            </a:r>
            <a:br>
              <a:rPr lang="en-US" sz="1600" kern="0" dirty="0" smtClean="0">
                <a:solidFill>
                  <a:srgbClr val="FF0000"/>
                </a:solidFill>
                <a:latin typeface="Verdana" pitchFamily="34" charset="0"/>
                <a:sym typeface="Wingdings" pitchFamily="2" charset="2"/>
              </a:rPr>
            </a:br>
            <a:r>
              <a:rPr lang="en-US" sz="1600" kern="0" dirty="0" smtClean="0">
                <a:solidFill>
                  <a:srgbClr val="FF0000"/>
                </a:solidFill>
                <a:latin typeface="Verdana" pitchFamily="34" charset="0"/>
                <a:sym typeface="Wingdings" pitchFamily="2" charset="2"/>
              </a:rPr>
              <a:t>(high number of singularity)</a:t>
            </a:r>
          </a:p>
          <a:p>
            <a:pPr marL="28575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Constrained </a:t>
            </a:r>
            <a:r>
              <a:rPr lang="en-US" sz="1600" kern="0" dirty="0">
                <a:solidFill>
                  <a:srgbClr val="FF0000"/>
                </a:solidFill>
                <a:latin typeface="Verdana" pitchFamily="34" charset="0"/>
                <a:sym typeface="Wingdings" pitchFamily="2" charset="2"/>
              </a:rPr>
              <a:t>Number of </a:t>
            </a:r>
            <a:r>
              <a:rPr lang="en-US" sz="1600" kern="0" dirty="0" smtClean="0">
                <a:solidFill>
                  <a:srgbClr val="FF0000"/>
                </a:solidFill>
                <a:latin typeface="Verdana" pitchFamily="34" charset="0"/>
                <a:sym typeface="Wingdings" pitchFamily="2" charset="2"/>
              </a:rPr>
              <a:t>primitives</a:t>
            </a:r>
            <a:endParaRPr lang="en-US" sz="1600" kern="0" dirty="0" smtClean="0">
              <a:solidFill>
                <a:srgbClr val="FF0000"/>
              </a:solidFill>
              <a:latin typeface="Verdana" pitchFamily="34" charset="0"/>
            </a:endParaRPr>
          </a:p>
          <a:p>
            <a:pPr marL="342900" lvl="0" indent="-342900" algn="ctr" eaLnBrk="0" hangingPunct="0">
              <a:spcBef>
                <a:spcPct val="20000"/>
              </a:spcBef>
              <a:buClr>
                <a:schemeClr val="accent2"/>
              </a:buClr>
              <a:defRPr/>
            </a:pPr>
            <a:endParaRPr lang="en-US" sz="1600" kern="0" dirty="0">
              <a:latin typeface="Verdana" pitchFamily="34" charset="0"/>
            </a:endParaRPr>
          </a:p>
        </p:txBody>
      </p:sp>
    </p:spTree>
    <p:extLst>
      <p:ext uri="{BB962C8B-B14F-4D97-AF65-F5344CB8AC3E}">
        <p14:creationId xmlns:p14="http://schemas.microsoft.com/office/powerpoint/2010/main" xmlns="" val="302479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10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sp>
        <p:nvSpPr>
          <p:cNvPr id="4" name="Slide Number Placeholder 3"/>
          <p:cNvSpPr>
            <a:spLocks noGrp="1"/>
          </p:cNvSpPr>
          <p:nvPr>
            <p:ph type="sldNum" sz="quarter" idx="10"/>
          </p:nvPr>
        </p:nvSpPr>
        <p:spPr>
          <a:xfrm>
            <a:off x="7315200" y="6584950"/>
            <a:ext cx="1905000" cy="228600"/>
          </a:xfrm>
        </p:spPr>
        <p:txBody>
          <a:bodyPr/>
          <a:lstStyle/>
          <a:p>
            <a:pPr>
              <a:defRPr/>
            </a:pPr>
            <a:fld id="{9866EA4C-6771-47E9-AD03-AB8ADA3CD211}" type="slidenum">
              <a:rPr lang="en-US" smtClean="0"/>
              <a:pPr>
                <a:defRPr/>
              </a:pPr>
              <a:t>101</a:t>
            </a:fld>
            <a:endParaRPr lang="en-US"/>
          </a:p>
        </p:txBody>
      </p:sp>
      <p:grpSp>
        <p:nvGrpSpPr>
          <p:cNvPr id="3" name="Group 4"/>
          <p:cNvGrpSpPr/>
          <p:nvPr/>
        </p:nvGrpSpPr>
        <p:grpSpPr>
          <a:xfrm>
            <a:off x="3200400" y="1371600"/>
            <a:ext cx="2819400" cy="1600200"/>
            <a:chOff x="4495800" y="1371600"/>
            <a:chExt cx="2819400" cy="1600200"/>
          </a:xfrm>
        </p:grpSpPr>
        <p:sp>
          <p:nvSpPr>
            <p:cNvPr id="181" name="Rounded Rectangle 180"/>
            <p:cNvSpPr/>
            <p:nvPr/>
          </p:nvSpPr>
          <p:spPr bwMode="auto">
            <a:xfrm>
              <a:off x="4495800" y="13716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pic>
          <p:nvPicPr>
            <p:cNvPr id="18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4925058" y="1554315"/>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7"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6225996" y="1572486"/>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5" name="Group 5"/>
          <p:cNvGrpSpPr/>
          <p:nvPr/>
        </p:nvGrpSpPr>
        <p:grpSpPr>
          <a:xfrm>
            <a:off x="6172200" y="1371600"/>
            <a:ext cx="2819400" cy="1600200"/>
            <a:chOff x="1600200" y="3048000"/>
            <a:chExt cx="2819400" cy="1600200"/>
          </a:xfrm>
        </p:grpSpPr>
        <p:sp>
          <p:nvSpPr>
            <p:cNvPr id="184" name="Rounded Rectangle 183"/>
            <p:cNvSpPr/>
            <p:nvPr/>
          </p:nvSpPr>
          <p:spPr bwMode="auto">
            <a:xfrm>
              <a:off x="1600200" y="30480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77"/>
            <p:cNvGrpSpPr/>
            <p:nvPr/>
          </p:nvGrpSpPr>
          <p:grpSpPr>
            <a:xfrm>
              <a:off x="1754708" y="3190049"/>
              <a:ext cx="2512260" cy="1077151"/>
              <a:chOff x="535508" y="2132856"/>
              <a:chExt cx="8523288" cy="3654425"/>
            </a:xfrm>
          </p:grpSpPr>
          <p:pic>
            <p:nvPicPr>
              <p:cNvPr id="215" name="Picture 2" descr="Z:\projects\conferences\siggraph09\final_talk\screenshots\face_nb.png"/>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 name="Picture 3" descr="Z:\projects\conferences\siggraph09\final_talk\screenshots\face_param_nb.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7"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8"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9"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0"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1"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2"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3"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4"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5"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6"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7"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8"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9"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0"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1"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2"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3"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4"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5"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7" name="Gruppieren 57"/>
              <p:cNvGrpSpPr>
                <a:grpSpLocks/>
              </p:cNvGrpSpPr>
              <p:nvPr/>
            </p:nvGrpSpPr>
            <p:grpSpPr bwMode="auto">
              <a:xfrm>
                <a:off x="535508" y="2682131"/>
                <a:ext cx="3724275" cy="2649538"/>
                <a:chOff x="437250" y="2219325"/>
                <a:chExt cx="3790950" cy="2649538"/>
              </a:xfrm>
            </p:grpSpPr>
            <p:cxnSp>
              <p:nvCxnSpPr>
                <p:cNvPr id="238"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39"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0"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1"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2"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3"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4"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5"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6"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7"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8"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9"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50"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51"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52"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237" name="Left-Right Arrow 236"/>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grpSp>
      <p:grpSp>
        <p:nvGrpSpPr>
          <p:cNvPr id="8" name="Group 2"/>
          <p:cNvGrpSpPr/>
          <p:nvPr/>
        </p:nvGrpSpPr>
        <p:grpSpPr>
          <a:xfrm>
            <a:off x="228600" y="1388808"/>
            <a:ext cx="2819400" cy="1600200"/>
            <a:chOff x="1600200" y="1388808"/>
            <a:chExt cx="2819400" cy="1600200"/>
          </a:xfrm>
        </p:grpSpPr>
        <p:sp>
          <p:nvSpPr>
            <p:cNvPr id="183" name="Rounded Rectangle 182"/>
            <p:cNvSpPr/>
            <p:nvPr/>
          </p:nvSpPr>
          <p:spPr bwMode="auto">
            <a:xfrm>
              <a:off x="1600200"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grpSp>
          <p:nvGrpSpPr>
            <p:cNvPr id="9" name="Group 34"/>
            <p:cNvGrpSpPr/>
            <p:nvPr/>
          </p:nvGrpSpPr>
          <p:grpSpPr>
            <a:xfrm rot="3199329">
              <a:off x="3084877" y="1678100"/>
              <a:ext cx="1119370" cy="792576"/>
              <a:chOff x="1600200" y="2438400"/>
              <a:chExt cx="3505200" cy="2438400"/>
            </a:xfrm>
          </p:grpSpPr>
          <p:cxnSp>
            <p:nvCxnSpPr>
              <p:cNvPr id="189" name="Straight Connector 18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0" name="Straight Connector 18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1" name="Straight Connector 190"/>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2" name="Straight Connector 19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3" name="Straight Connector 19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4" name="Straight Connector 19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5" name="Straight Connector 194"/>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6" name="Straight Connector 19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7" name="Straight Connector 19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8" name="Straight Connector 197"/>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9" name="Straight Connector 19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47"/>
            <p:cNvGrpSpPr/>
            <p:nvPr/>
          </p:nvGrpSpPr>
          <p:grpSpPr>
            <a:xfrm rot="3199329">
              <a:off x="1713277" y="1678100"/>
              <a:ext cx="1119370" cy="792576"/>
              <a:chOff x="1600200" y="2438400"/>
              <a:chExt cx="3505200" cy="2438400"/>
            </a:xfrm>
          </p:grpSpPr>
          <p:cxnSp>
            <p:nvCxnSpPr>
              <p:cNvPr id="202" name="Straight Connector 201"/>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4" name="Straight Connector 203"/>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5" name="Straight Connector 204"/>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6" name="Straight Connector 205"/>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7" name="Straight Connector 206"/>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8" name="Straight Connector 207"/>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9" name="Straight Connector 208"/>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0" name="Straight Connector 209"/>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1" name="Straight Connector 210"/>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2" name="Straight Connector 211"/>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3" name="Straight Connector 212"/>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78" name="Right Arrow 277"/>
            <p:cNvSpPr/>
            <p:nvPr/>
          </p:nvSpPr>
          <p:spPr bwMode="auto">
            <a:xfrm>
              <a:off x="2848896"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
        <p:nvSpPr>
          <p:cNvPr id="83" name="Rounded Rectangle 82"/>
          <p:cNvSpPr/>
          <p:nvPr/>
        </p:nvSpPr>
        <p:spPr bwMode="auto">
          <a:xfrm>
            <a:off x="6172200" y="1371600"/>
            <a:ext cx="2819400" cy="160020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endParaRPr lang="en-US" sz="1600" kern="0" dirty="0">
              <a:latin typeface="Verdana" pitchFamily="34" charset="0"/>
            </a:endParaRPr>
          </a:p>
        </p:txBody>
      </p:sp>
      <p:sp>
        <p:nvSpPr>
          <p:cNvPr id="84" name="Rounded Rectangle 83"/>
          <p:cNvSpPr/>
          <p:nvPr/>
        </p:nvSpPr>
        <p:spPr bwMode="auto">
          <a:xfrm>
            <a:off x="6172200" y="3124200"/>
            <a:ext cx="2819400" cy="3200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Field Alignment</a:t>
            </a: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Controllable</a:t>
            </a: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Good </a:t>
            </a:r>
            <a:r>
              <a:rPr lang="en-US" sz="1600" kern="0" dirty="0" err="1" smtClean="0">
                <a:solidFill>
                  <a:srgbClr val="00B050"/>
                </a:solidFill>
                <a:latin typeface="Verdana" pitchFamily="34" charset="0"/>
              </a:rPr>
              <a:t>Isometry</a:t>
            </a:r>
            <a:endParaRPr lang="en-US" sz="1600" kern="0" dirty="0" smtClean="0">
              <a:solidFill>
                <a:srgbClr val="00B050"/>
              </a:solidFill>
              <a:latin typeface="Verdana" pitchFamily="34" charset="0"/>
            </a:endParaRPr>
          </a:p>
          <a:p>
            <a:pPr marL="342900" lvl="0" indent="-342900" eaLnBrk="0" hangingPunct="0">
              <a:spcBef>
                <a:spcPct val="20000"/>
              </a:spcBef>
              <a:buClr>
                <a:schemeClr val="accent2"/>
              </a:buClr>
              <a:buFont typeface="Wingdings" pitchFamily="2" charset="2"/>
              <a:buChar char="J"/>
              <a:defRPr/>
            </a:pPr>
            <a:endParaRPr lang="en-US" sz="1600" kern="0" dirty="0" smtClean="0">
              <a:latin typeface="Verdana" pitchFamily="34" charset="0"/>
            </a:endParaRPr>
          </a:p>
          <a:p>
            <a:pPr marL="342900" lvl="0" indent="-342900" eaLnBrk="0" hangingPunct="0">
              <a:spcBef>
                <a:spcPct val="20000"/>
              </a:spcBef>
              <a:buClr>
                <a:schemeClr val="accent2"/>
              </a:buClr>
              <a:buFont typeface="Wingdings" pitchFamily="2" charset="2"/>
              <a:buChar char="J"/>
              <a:defRPr/>
            </a:pPr>
            <a:endParaRPr lang="en-US" sz="1600" kern="0" dirty="0" smtClean="0">
              <a:latin typeface="Verdana" pitchFamily="34" charset="0"/>
            </a:endParaRPr>
          </a:p>
          <a:p>
            <a:pPr marL="342900" indent="-342900" eaLnBrk="0" hangingPunct="0">
              <a:spcBef>
                <a:spcPct val="20000"/>
              </a:spcBef>
              <a:buClr>
                <a:schemeClr val="accent2"/>
              </a:buClr>
              <a:buFont typeface="Wingdings" pitchFamily="2" charset="2"/>
              <a:buChar char="J"/>
              <a:defRPr/>
            </a:pPr>
            <a:r>
              <a:rPr lang="en-US" sz="1600" kern="0" dirty="0" smtClean="0">
                <a:solidFill>
                  <a:schemeClr val="accent6"/>
                </a:solidFill>
                <a:latin typeface="Verdana" pitchFamily="34" charset="0"/>
                <a:sym typeface="Wingdings" pitchFamily="2" charset="2"/>
              </a:rPr>
              <a:t></a:t>
            </a:r>
            <a:r>
              <a:rPr lang="en-US" sz="1600" kern="0" dirty="0" smtClean="0">
                <a:solidFill>
                  <a:srgbClr val="00B050"/>
                </a:solidFill>
                <a:latin typeface="Verdana" pitchFamily="34" charset="0"/>
                <a:sym typeface="Wingdings" pitchFamily="2" charset="2"/>
              </a:rPr>
              <a:t> </a:t>
            </a:r>
            <a:r>
              <a:rPr lang="en-US" sz="1600" b="1" kern="0" dirty="0" smtClean="0">
                <a:solidFill>
                  <a:srgbClr val="FFC000"/>
                </a:solidFill>
                <a:latin typeface="Verdana" pitchFamily="34" charset="0"/>
              </a:rPr>
              <a:t>”Valence semi-regular”</a:t>
            </a:r>
          </a:p>
          <a:p>
            <a:pPr lvl="0" eaLnBrk="0" hangingPunct="0">
              <a:spcBef>
                <a:spcPct val="20000"/>
              </a:spcBef>
              <a:buClr>
                <a:schemeClr val="accent2"/>
              </a:buClr>
              <a:defRPr/>
            </a:pPr>
            <a:endParaRPr lang="en-US" sz="1600" kern="0" dirty="0" smtClean="0">
              <a:latin typeface="Verdana" pitchFamily="34" charset="0"/>
            </a:endParaRPr>
          </a:p>
          <a:p>
            <a:pPr lvl="0" eaLnBrk="0" hangingPunct="0">
              <a:spcBef>
                <a:spcPct val="20000"/>
              </a:spcBef>
              <a:buClr>
                <a:schemeClr val="accent2"/>
              </a:buClr>
              <a:defRPr/>
            </a:pPr>
            <a:endParaRPr lang="en-US" sz="1600" kern="0" dirty="0">
              <a:latin typeface="Verdana" pitchFamily="34" charset="0"/>
            </a:endParaRP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Tricky to sample</a:t>
            </a:r>
            <a:endParaRPr lang="en-US" sz="1600" kern="0" dirty="0" smtClean="0">
              <a:solidFill>
                <a:srgbClr val="FF0000"/>
              </a:solidFill>
              <a:latin typeface="Verdana" pitchFamily="34" charset="0"/>
            </a:endParaRPr>
          </a:p>
        </p:txBody>
      </p:sp>
      <p:sp>
        <p:nvSpPr>
          <p:cNvPr id="85" name="Rounded Rectangle 84"/>
          <p:cNvSpPr/>
          <p:nvPr/>
        </p:nvSpPr>
        <p:spPr bwMode="auto">
          <a:xfrm>
            <a:off x="6172200" y="3124200"/>
            <a:ext cx="2819400" cy="320040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endParaRPr lang="en-US" sz="1600" kern="0" dirty="0">
              <a:latin typeface="Verdana" pitchFamily="34" charset="0"/>
            </a:endParaRPr>
          </a:p>
        </p:txBody>
      </p:sp>
      <p:sp>
        <p:nvSpPr>
          <p:cNvPr id="87" name="Rounded Rectangle 86"/>
          <p:cNvSpPr/>
          <p:nvPr/>
        </p:nvSpPr>
        <p:spPr bwMode="auto">
          <a:xfrm>
            <a:off x="228600" y="3124200"/>
            <a:ext cx="2819400" cy="3200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eaLnBrk="0" hangingPunct="0">
              <a:spcBef>
                <a:spcPct val="20000"/>
              </a:spcBef>
              <a:buClr>
                <a:schemeClr val="accent2"/>
              </a:buClr>
              <a:buFont typeface="Wingdings" pitchFamily="2" charset="2"/>
              <a:buChar char="J"/>
              <a:defRPr/>
            </a:pPr>
            <a:endParaRPr lang="en-US" sz="1600" kern="0" dirty="0" smtClean="0">
              <a:solidFill>
                <a:srgbClr val="00B050"/>
              </a:solidFill>
              <a:latin typeface="Verdana" pitchFamily="34" charset="0"/>
            </a:endParaRP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Keep original edges</a:t>
            </a: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No resampling</a:t>
            </a:r>
          </a:p>
          <a:p>
            <a:pPr lvl="0" eaLnBrk="0" hangingPunct="0">
              <a:spcBef>
                <a:spcPct val="20000"/>
              </a:spcBef>
              <a:buClr>
                <a:schemeClr val="accent2"/>
              </a:buClr>
              <a:defRPr/>
            </a:pPr>
            <a:endParaRPr lang="en-US" sz="1600" kern="0" dirty="0">
              <a:latin typeface="Verdana" pitchFamily="34" charset="0"/>
            </a:endParaRP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Unstructured	</a:t>
            </a:r>
            <a:br>
              <a:rPr lang="en-US" sz="1600" kern="0" dirty="0" smtClean="0">
                <a:solidFill>
                  <a:srgbClr val="FF0000"/>
                </a:solidFill>
                <a:latin typeface="Verdana" pitchFamily="34" charset="0"/>
                <a:sym typeface="Wingdings" pitchFamily="2" charset="2"/>
              </a:rPr>
            </a:br>
            <a:r>
              <a:rPr lang="en-US" sz="1600" kern="0" dirty="0" smtClean="0">
                <a:solidFill>
                  <a:srgbClr val="FF0000"/>
                </a:solidFill>
                <a:latin typeface="Verdana" pitchFamily="34" charset="0"/>
                <a:sym typeface="Wingdings" pitchFamily="2" charset="2"/>
              </a:rPr>
              <a:t>(high number of singularity)</a:t>
            </a:r>
          </a:p>
          <a:p>
            <a:pPr marL="28575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Constrained </a:t>
            </a:r>
            <a:r>
              <a:rPr lang="en-US" sz="1600" kern="0" dirty="0">
                <a:solidFill>
                  <a:srgbClr val="FF0000"/>
                </a:solidFill>
                <a:latin typeface="Verdana" pitchFamily="34" charset="0"/>
                <a:sym typeface="Wingdings" pitchFamily="2" charset="2"/>
              </a:rPr>
              <a:t>Number of </a:t>
            </a:r>
            <a:r>
              <a:rPr lang="en-US" sz="1600" kern="0" dirty="0" smtClean="0">
                <a:solidFill>
                  <a:srgbClr val="FF0000"/>
                </a:solidFill>
                <a:latin typeface="Verdana" pitchFamily="34" charset="0"/>
                <a:sym typeface="Wingdings" pitchFamily="2" charset="2"/>
              </a:rPr>
              <a:t>primitives</a:t>
            </a:r>
            <a:endParaRPr lang="en-US" sz="1600" kern="0" dirty="0" smtClean="0">
              <a:solidFill>
                <a:srgbClr val="FF0000"/>
              </a:solidFill>
              <a:latin typeface="Verdana" pitchFamily="34" charset="0"/>
            </a:endParaRPr>
          </a:p>
          <a:p>
            <a:pPr marL="342900" lvl="0" indent="-342900" algn="ctr" eaLnBrk="0" hangingPunct="0">
              <a:spcBef>
                <a:spcPct val="20000"/>
              </a:spcBef>
              <a:buClr>
                <a:schemeClr val="accent2"/>
              </a:buClr>
              <a:defRPr/>
            </a:pPr>
            <a:endParaRPr lang="en-US" sz="1600" kern="0" dirty="0">
              <a:latin typeface="Verdana" pitchFamily="34" charset="0"/>
            </a:endParaRPr>
          </a:p>
        </p:txBody>
      </p:sp>
      <p:sp>
        <p:nvSpPr>
          <p:cNvPr id="88" name="Rounded Rectangle 87"/>
          <p:cNvSpPr/>
          <p:nvPr/>
        </p:nvSpPr>
        <p:spPr bwMode="auto">
          <a:xfrm>
            <a:off x="3200400" y="3124200"/>
            <a:ext cx="2819400" cy="3200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Semi Regular</a:t>
            </a: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Coarse resolution</a:t>
            </a: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Trivial to sample</a:t>
            </a:r>
          </a:p>
          <a:p>
            <a:pPr marL="342900" lvl="0" indent="-342900" eaLnBrk="0" hangingPunct="0">
              <a:spcBef>
                <a:spcPct val="20000"/>
              </a:spcBef>
              <a:buClr>
                <a:schemeClr val="accent2"/>
              </a:buClr>
              <a:buFont typeface="Wingdings" pitchFamily="2" charset="2"/>
              <a:buChar char="J"/>
              <a:defRPr/>
            </a:pPr>
            <a:endParaRPr lang="en-US" sz="1600" kern="0" dirty="0" smtClean="0">
              <a:latin typeface="Verdana" pitchFamily="34" charset="0"/>
            </a:endParaRPr>
          </a:p>
          <a:p>
            <a:pPr marL="342900" lvl="0" indent="-342900" eaLnBrk="0" hangingPunct="0">
              <a:spcBef>
                <a:spcPct val="20000"/>
              </a:spcBef>
              <a:buClr>
                <a:schemeClr val="accent2"/>
              </a:buClr>
              <a:buFont typeface="Wingdings" pitchFamily="2" charset="2"/>
              <a:buChar char="J"/>
              <a:defRPr/>
            </a:pPr>
            <a:endParaRPr lang="en-US" sz="1600" kern="0" dirty="0">
              <a:latin typeface="Verdana" pitchFamily="34" charset="0"/>
            </a:endParaRP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Low controllability</a:t>
            </a: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Sensitive to initial meshing</a:t>
            </a: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Difficult to make isometric</a:t>
            </a:r>
            <a:endParaRPr lang="en-US" sz="1600" kern="0" dirty="0" smtClean="0">
              <a:solidFill>
                <a:srgbClr val="FF0000"/>
              </a:solidFill>
              <a:latin typeface="Verdana" pitchFamily="34" charset="0"/>
            </a:endParaRPr>
          </a:p>
        </p:txBody>
      </p:sp>
    </p:spTree>
    <p:extLst>
      <p:ext uri="{BB962C8B-B14F-4D97-AF65-F5344CB8AC3E}">
        <p14:creationId xmlns:p14="http://schemas.microsoft.com/office/powerpoint/2010/main" xmlns="" val="230536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bwMode="auto">
          <a:xfrm rot="222899">
            <a:off x="-315024" y="1359901"/>
            <a:ext cx="9470151" cy="2474248"/>
          </a:xfrm>
          <a:prstGeom prst="rightArrow">
            <a:avLst>
              <a:gd name="adj1" fmla="val 75895"/>
              <a:gd name="adj2" fmla="val 50000"/>
            </a:avLst>
          </a:prstGeom>
          <a:gradFill>
            <a:gsLst>
              <a:gs pos="0">
                <a:schemeClr val="accent2">
                  <a:lumMod val="60000"/>
                  <a:lumOff val="40000"/>
                </a:schemeClr>
              </a:gs>
              <a:gs pos="100000">
                <a:schemeClr val="accent1">
                  <a:shade val="100000"/>
                  <a:satMod val="115000"/>
                  <a:alpha val="61000"/>
                </a:scheme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0" name="Rounded Rectangle 19"/>
          <p:cNvSpPr/>
          <p:nvPr/>
        </p:nvSpPr>
        <p:spPr bwMode="auto">
          <a:xfrm>
            <a:off x="7543800" y="3886200"/>
            <a:ext cx="1143000" cy="364602"/>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		</a:t>
            </a:r>
            <a:br>
              <a:rPr lang="en-US" dirty="0" smtClean="0"/>
            </a:br>
            <a:endParaRPr lang="en-US" dirty="0"/>
          </a:p>
        </p:txBody>
      </p:sp>
      <p:sp>
        <p:nvSpPr>
          <p:cNvPr id="13" name="Rounded Rectangle 12"/>
          <p:cNvSpPr/>
          <p:nvPr/>
        </p:nvSpPr>
        <p:spPr bwMode="auto">
          <a:xfrm>
            <a:off x="2182761" y="3505200"/>
            <a:ext cx="4080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102</a:t>
            </a:fld>
            <a:endParaRPr lang="en-US"/>
          </a:p>
        </p:txBody>
      </p:sp>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1600200" y="3200400"/>
            <a:ext cx="2480603" cy="2792021"/>
          </a:xfrm>
          <a:prstGeom prst="rect">
            <a:avLst/>
          </a:prstGeom>
          <a:noFill/>
        </p:spPr>
      </p:pic>
      <p:pic>
        <p:nvPicPr>
          <p:cNvPr id="11"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40228" r="39659"/>
          <a:stretch>
            <a:fillRect/>
          </a:stretch>
        </p:blipFill>
        <p:spPr bwMode="auto">
          <a:xfrm>
            <a:off x="3429000" y="3349105"/>
            <a:ext cx="2329577" cy="2746895"/>
          </a:xfrm>
          <a:prstGeom prst="rect">
            <a:avLst/>
          </a:prstGeom>
          <a:noFill/>
        </p:spPr>
      </p:pic>
      <p:pic>
        <p:nvPicPr>
          <p:cNvPr id="12"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60344" r="19541"/>
          <a:stretch>
            <a:fillRect/>
          </a:stretch>
        </p:blipFill>
        <p:spPr bwMode="auto">
          <a:xfrm>
            <a:off x="5175952" y="3532579"/>
            <a:ext cx="2367848" cy="2792021"/>
          </a:xfrm>
          <a:prstGeom prst="rect">
            <a:avLst/>
          </a:prstGeom>
          <a:noFill/>
        </p:spPr>
      </p:pic>
      <p:sp>
        <p:nvSpPr>
          <p:cNvPr id="14" name="Rounded Rectangle 13"/>
          <p:cNvSpPr/>
          <p:nvPr/>
        </p:nvSpPr>
        <p:spPr bwMode="auto">
          <a:xfrm>
            <a:off x="7620000" y="506115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17" name="Picture 2" descr="C:\papersNew\2012\EG_Star_Quad_Meshing\images\quad_types.png"/>
          <p:cNvPicPr>
            <a:picLocks noChangeAspect="1" noChangeArrowheads="1"/>
          </p:cNvPicPr>
          <p:nvPr/>
        </p:nvPicPr>
        <p:blipFill>
          <a:blip r:embed="rId3" cstate="print">
            <a:clrChange>
              <a:clrFrom>
                <a:srgbClr val="FFFFFF"/>
              </a:clrFrom>
              <a:clrTo>
                <a:srgbClr val="FFFFFF">
                  <a:alpha val="0"/>
                </a:srgbClr>
              </a:clrTo>
            </a:clrChange>
          </a:blip>
          <a:srcRect l="81417" r="-1532"/>
          <a:stretch>
            <a:fillRect/>
          </a:stretch>
        </p:blipFill>
        <p:spPr bwMode="auto">
          <a:xfrm>
            <a:off x="7010400" y="3810000"/>
            <a:ext cx="2255094" cy="2792020"/>
          </a:xfrm>
          <a:prstGeom prst="rect">
            <a:avLst/>
          </a:prstGeom>
          <a:noFill/>
        </p:spPr>
      </p:pic>
      <p:sp>
        <p:nvSpPr>
          <p:cNvPr id="16" name="Rounded Rectangle 15"/>
          <p:cNvSpPr/>
          <p:nvPr/>
        </p:nvSpPr>
        <p:spPr bwMode="auto">
          <a:xfrm>
            <a:off x="1143000" y="5791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8" name="Rounded Rectangle 17"/>
          <p:cNvSpPr/>
          <p:nvPr/>
        </p:nvSpPr>
        <p:spPr bwMode="auto">
          <a:xfrm>
            <a:off x="0" y="5410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1" name="Rounded Rectangle 20"/>
          <p:cNvSpPr/>
          <p:nvPr/>
        </p:nvSpPr>
        <p:spPr bwMode="auto">
          <a:xfrm>
            <a:off x="1752600" y="5562600"/>
            <a:ext cx="408039" cy="6694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2" name="Rounded Rectangle 21"/>
          <p:cNvSpPr/>
          <p:nvPr/>
        </p:nvSpPr>
        <p:spPr bwMode="auto">
          <a:xfrm>
            <a:off x="152400" y="55626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3" name="Rounded Rectangle 22"/>
          <p:cNvSpPr/>
          <p:nvPr/>
        </p:nvSpPr>
        <p:spPr bwMode="auto">
          <a:xfrm>
            <a:off x="5181600" y="6096000"/>
            <a:ext cx="636639" cy="2286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25" name="Straight Connector 24"/>
          <p:cNvCxnSpPr/>
          <p:nvPr/>
        </p:nvCxnSpPr>
        <p:spPr bwMode="auto">
          <a:xfrm rot="5400000">
            <a:off x="-690345" y="3052547"/>
            <a:ext cx="5190693" cy="457199"/>
          </a:xfrm>
          <a:prstGeom prst="line">
            <a:avLst/>
          </a:prstGeom>
          <a:solidFill>
            <a:schemeClr val="accent1"/>
          </a:solidFill>
          <a:ln w="28575" cap="flat" cmpd="sng" algn="ctr">
            <a:solidFill>
              <a:schemeClr val="accent2">
                <a:lumMod val="40000"/>
                <a:lumOff val="60000"/>
              </a:schemeClr>
            </a:solidFill>
            <a:prstDash val="sysDash"/>
            <a:round/>
            <a:headEnd type="none" w="med" len="med"/>
            <a:tailEnd type="none" w="med" len="med"/>
          </a:ln>
          <a:effectLst/>
        </p:spPr>
      </p:cxnSp>
      <p:sp>
        <p:nvSpPr>
          <p:cNvPr id="29" name="Rectangle 28"/>
          <p:cNvSpPr/>
          <p:nvPr/>
        </p:nvSpPr>
        <p:spPr>
          <a:xfrm rot="16476758">
            <a:off x="532464" y="1890046"/>
            <a:ext cx="1154483" cy="1015663"/>
          </a:xfrm>
          <a:prstGeom prst="rect">
            <a:avLst/>
          </a:prstGeom>
        </p:spPr>
        <p:txBody>
          <a:bodyPr wrap="none">
            <a:spAutoFit/>
          </a:bodyPr>
          <a:lstStyle/>
          <a:p>
            <a:r>
              <a:rPr lang="it-IT" sz="2000" dirty="0" smtClean="0"/>
              <a:t>(fully)</a:t>
            </a:r>
            <a:endParaRPr lang="en-US" sz="2000" dirty="0" smtClean="0"/>
          </a:p>
          <a:p>
            <a:r>
              <a:rPr lang="en-US" sz="2000" dirty="0" smtClean="0"/>
              <a:t>Regular </a:t>
            </a:r>
          </a:p>
          <a:p>
            <a:endParaRPr lang="en-US" sz="2000" dirty="0" smtClean="0"/>
          </a:p>
        </p:txBody>
      </p:sp>
      <p:sp>
        <p:nvSpPr>
          <p:cNvPr id="30" name="Rectangle 29"/>
          <p:cNvSpPr/>
          <p:nvPr/>
        </p:nvSpPr>
        <p:spPr>
          <a:xfrm rot="16476758">
            <a:off x="2316731" y="1827208"/>
            <a:ext cx="1154483" cy="1323439"/>
          </a:xfrm>
          <a:prstGeom prst="rect">
            <a:avLst/>
          </a:prstGeom>
        </p:spPr>
        <p:txBody>
          <a:bodyPr wrap="none">
            <a:spAutoFit/>
          </a:bodyPr>
          <a:lstStyle/>
          <a:p>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1" name="Rectangle 30"/>
          <p:cNvSpPr/>
          <p:nvPr/>
        </p:nvSpPr>
        <p:spPr>
          <a:xfrm rot="16476758">
            <a:off x="4099846" y="1979609"/>
            <a:ext cx="1245854" cy="1323439"/>
          </a:xfrm>
          <a:prstGeom prst="rect">
            <a:avLst/>
          </a:prstGeom>
        </p:spPr>
        <p:txBody>
          <a:bodyPr wrap="none">
            <a:spAutoFit/>
          </a:bodyPr>
          <a:lstStyle/>
          <a:p>
            <a:r>
              <a:rPr lang="it-IT" sz="2000" dirty="0" smtClean="0"/>
              <a:t>“Valence</a:t>
            </a:r>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2" name="Rectangle 31"/>
          <p:cNvSpPr/>
          <p:nvPr/>
        </p:nvSpPr>
        <p:spPr>
          <a:xfrm rot="16476758">
            <a:off x="5614400" y="2340217"/>
            <a:ext cx="1721946" cy="400110"/>
          </a:xfrm>
          <a:prstGeom prst="rect">
            <a:avLst/>
          </a:prstGeom>
        </p:spPr>
        <p:txBody>
          <a:bodyPr wrap="none">
            <a:spAutoFit/>
          </a:bodyPr>
          <a:lstStyle/>
          <a:p>
            <a:r>
              <a:rPr lang="en-US" sz="2000" dirty="0" smtClean="0"/>
              <a:t>Unstructured </a:t>
            </a:r>
          </a:p>
        </p:txBody>
      </p:sp>
      <p:sp>
        <p:nvSpPr>
          <p:cNvPr id="33" name="Rectangle 32"/>
          <p:cNvSpPr/>
          <p:nvPr/>
        </p:nvSpPr>
        <p:spPr>
          <a:xfrm rot="16476758">
            <a:off x="7288503" y="2119041"/>
            <a:ext cx="1651414" cy="1015663"/>
          </a:xfrm>
          <a:prstGeom prst="rect">
            <a:avLst/>
          </a:prstGeom>
        </p:spPr>
        <p:txBody>
          <a:bodyPr wrap="none">
            <a:spAutoFit/>
          </a:bodyPr>
          <a:lstStyle/>
          <a:p>
            <a:r>
              <a:rPr lang="en-US" sz="2000" dirty="0" smtClean="0"/>
              <a:t>Unstructured</a:t>
            </a:r>
            <a:br>
              <a:rPr lang="en-US" sz="2000" dirty="0" smtClean="0"/>
            </a:br>
            <a:r>
              <a:rPr lang="en-US" sz="2000" dirty="0" smtClean="0"/>
              <a:t>(more </a:t>
            </a:r>
            <a:br>
              <a:rPr lang="en-US" sz="2000" dirty="0" smtClean="0"/>
            </a:br>
            <a:r>
              <a:rPr lang="en-US" sz="2000" dirty="0" smtClean="0"/>
              <a:t>irregular) </a:t>
            </a:r>
          </a:p>
        </p:txBody>
      </p:sp>
      <p:sp>
        <p:nvSpPr>
          <p:cNvPr id="27" name="&quot;No&quot; Symbol 26"/>
          <p:cNvSpPr/>
          <p:nvPr/>
        </p:nvSpPr>
        <p:spPr bwMode="auto">
          <a:xfrm>
            <a:off x="228600" y="3886200"/>
            <a:ext cx="1219200" cy="1219200"/>
          </a:xfrm>
          <a:prstGeom prst="noSmoking">
            <a:avLst/>
          </a:prstGeom>
          <a:solidFill>
            <a:srgbClr val="F7CB7D"/>
          </a:solidFill>
          <a:ln w="9525" cap="flat" cmpd="sng" algn="ctr">
            <a:solidFill>
              <a:srgbClr val="E09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07" name="Right Arrow 106"/>
          <p:cNvSpPr/>
          <p:nvPr/>
        </p:nvSpPr>
        <p:spPr bwMode="auto">
          <a:xfrm rot="2872379">
            <a:off x="1092287" y="1216982"/>
            <a:ext cx="1964244" cy="735175"/>
          </a:xfrm>
          <a:prstGeom prst="rightArrow">
            <a:avLst/>
          </a:prstGeom>
          <a:solidFill>
            <a:srgbClr val="92D05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08" name="Right Arrow 107"/>
          <p:cNvSpPr/>
          <p:nvPr/>
        </p:nvSpPr>
        <p:spPr bwMode="auto">
          <a:xfrm rot="5706140">
            <a:off x="3814754" y="1024334"/>
            <a:ext cx="1964244" cy="735175"/>
          </a:xfrm>
          <a:prstGeom prst="rightArrow">
            <a:avLst/>
          </a:prstGeom>
          <a:solidFill>
            <a:srgbClr val="92D05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09" name="Right Arrow 108"/>
          <p:cNvSpPr/>
          <p:nvPr/>
        </p:nvSpPr>
        <p:spPr bwMode="auto">
          <a:xfrm rot="7603065">
            <a:off x="6376717" y="1325243"/>
            <a:ext cx="1964244" cy="735175"/>
          </a:xfrm>
          <a:prstGeom prst="rightArrow">
            <a:avLst/>
          </a:prstGeom>
          <a:solidFill>
            <a:srgbClr val="92D05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26" name="Group 4"/>
          <p:cNvGrpSpPr/>
          <p:nvPr/>
        </p:nvGrpSpPr>
        <p:grpSpPr>
          <a:xfrm>
            <a:off x="152400" y="0"/>
            <a:ext cx="2819400" cy="1600200"/>
            <a:chOff x="4495800" y="1371600"/>
            <a:chExt cx="2819400" cy="1600200"/>
          </a:xfrm>
        </p:grpSpPr>
        <p:sp>
          <p:nvSpPr>
            <p:cNvPr id="28" name="Rounded Rectangle 27"/>
            <p:cNvSpPr/>
            <p:nvPr/>
          </p:nvSpPr>
          <p:spPr bwMode="auto">
            <a:xfrm>
              <a:off x="4495800" y="13716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pic>
          <p:nvPicPr>
            <p:cNvPr id="3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4925058" y="1554315"/>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6225996" y="1572486"/>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37" name="Group 5"/>
          <p:cNvGrpSpPr/>
          <p:nvPr/>
        </p:nvGrpSpPr>
        <p:grpSpPr>
          <a:xfrm>
            <a:off x="3200400" y="0"/>
            <a:ext cx="2819400" cy="1600200"/>
            <a:chOff x="1600200" y="3048000"/>
            <a:chExt cx="2819400" cy="1600200"/>
          </a:xfrm>
        </p:grpSpPr>
        <p:sp>
          <p:nvSpPr>
            <p:cNvPr id="38" name="Rounded Rectangle 37"/>
            <p:cNvSpPr/>
            <p:nvPr/>
          </p:nvSpPr>
          <p:spPr bwMode="auto">
            <a:xfrm>
              <a:off x="1600200" y="30480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39" name="Group 77"/>
            <p:cNvGrpSpPr/>
            <p:nvPr/>
          </p:nvGrpSpPr>
          <p:grpSpPr>
            <a:xfrm>
              <a:off x="1754708" y="3190049"/>
              <a:ext cx="2512261" cy="1077151"/>
              <a:chOff x="535508" y="2132856"/>
              <a:chExt cx="8523288" cy="3654425"/>
            </a:xfrm>
          </p:grpSpPr>
          <p:pic>
            <p:nvPicPr>
              <p:cNvPr id="40" name="Picture 2" descr="Z:\projects\conferences\siggraph09\final_talk\screenshots\face_nb.png"/>
              <p:cNvPicPr>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3" descr="Z:\projects\conferences\siggraph09\final_talk\screenshots\face_param_nb.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2"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3"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4"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5"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6"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7"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8"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9"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0"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1"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2"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3"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4"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5"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6"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7"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8"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9"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60"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61" name="Gruppieren 57"/>
              <p:cNvGrpSpPr>
                <a:grpSpLocks/>
              </p:cNvGrpSpPr>
              <p:nvPr/>
            </p:nvGrpSpPr>
            <p:grpSpPr bwMode="auto">
              <a:xfrm>
                <a:off x="535508" y="2682131"/>
                <a:ext cx="3724275" cy="2649538"/>
                <a:chOff x="437250" y="2219325"/>
                <a:chExt cx="3790950" cy="2649538"/>
              </a:xfrm>
            </p:grpSpPr>
            <p:cxnSp>
              <p:nvCxnSpPr>
                <p:cNvPr id="63"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4"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5"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6"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7"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8"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9"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0"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1"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2"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3"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4"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5"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6"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7"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62" name="Left-Right Arrow 61"/>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grpSp>
      <p:grpSp>
        <p:nvGrpSpPr>
          <p:cNvPr id="78" name="Group 2"/>
          <p:cNvGrpSpPr/>
          <p:nvPr/>
        </p:nvGrpSpPr>
        <p:grpSpPr>
          <a:xfrm>
            <a:off x="6324600" y="0"/>
            <a:ext cx="2819400" cy="1600200"/>
            <a:chOff x="1600200" y="1388808"/>
            <a:chExt cx="2819400" cy="1600200"/>
          </a:xfrm>
        </p:grpSpPr>
        <p:sp>
          <p:nvSpPr>
            <p:cNvPr id="79" name="Rounded Rectangle 78"/>
            <p:cNvSpPr/>
            <p:nvPr/>
          </p:nvSpPr>
          <p:spPr bwMode="auto">
            <a:xfrm>
              <a:off x="1600200"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grpSp>
          <p:nvGrpSpPr>
            <p:cNvPr id="80" name="Group 34"/>
            <p:cNvGrpSpPr/>
            <p:nvPr/>
          </p:nvGrpSpPr>
          <p:grpSpPr>
            <a:xfrm rot="3199329">
              <a:off x="3084877" y="1678101"/>
              <a:ext cx="1119372" cy="792576"/>
              <a:chOff x="1600200" y="2438400"/>
              <a:chExt cx="3505200" cy="2438400"/>
            </a:xfrm>
          </p:grpSpPr>
          <p:cxnSp>
            <p:nvCxnSpPr>
              <p:cNvPr id="95" name="Straight Connector 94"/>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98" name="Straight Connector 97"/>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02" name="Straight Connector 101"/>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4" name="Straight Connector 103"/>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05" name="Straight Connector 104"/>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6" name="Straight Connector 105"/>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1" name="Group 47"/>
            <p:cNvGrpSpPr/>
            <p:nvPr/>
          </p:nvGrpSpPr>
          <p:grpSpPr>
            <a:xfrm rot="3199329">
              <a:off x="1713277" y="1678101"/>
              <a:ext cx="1119372" cy="792576"/>
              <a:chOff x="1600200" y="2438400"/>
              <a:chExt cx="3505200" cy="2438400"/>
            </a:xfrm>
          </p:grpSpPr>
          <p:cxnSp>
            <p:nvCxnSpPr>
              <p:cNvPr id="83" name="Straight Connector 82"/>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1" name="Straight Connector 90"/>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Straight Connector 92"/>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4" name="Straight Connector 93"/>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82" name="Right Arrow 81"/>
            <p:cNvSpPr/>
            <p:nvPr/>
          </p:nvSpPr>
          <p:spPr bwMode="auto">
            <a:xfrm>
              <a:off x="2848896"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103</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104</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Quad-Mesh simplification</a:t>
            </a:r>
            <a:endParaRPr lang="en-US" dirty="0"/>
          </a:p>
        </p:txBody>
      </p:sp>
      <p:sp>
        <p:nvSpPr>
          <p:cNvPr id="3" name="Content Placeholder 2"/>
          <p:cNvSpPr>
            <a:spLocks noGrp="1"/>
          </p:cNvSpPr>
          <p:nvPr>
            <p:ph idx="1"/>
          </p:nvPr>
        </p:nvSpPr>
        <p:spPr/>
        <p:txBody>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dirty="0" smtClean="0"/>
              <a:t>Main uses:</a:t>
            </a:r>
          </a:p>
          <a:p>
            <a:pPr lvl="1"/>
            <a:r>
              <a:rPr lang="it-IT" dirty="0" smtClean="0"/>
              <a:t>(continous?) LOD pyramids construction</a:t>
            </a:r>
          </a:p>
          <a:p>
            <a:pPr lvl="1"/>
            <a:r>
              <a:rPr lang="it-IT" dirty="0" smtClean="0"/>
              <a:t>construction of base domain for parameterization</a:t>
            </a:r>
          </a:p>
          <a:p>
            <a:pPr lvl="1"/>
            <a:r>
              <a:rPr lang="it-IT" dirty="0" smtClean="0"/>
              <a:t>control meshes for higher order surfaces</a:t>
            </a:r>
          </a:p>
          <a:p>
            <a:pPr lvl="1"/>
            <a:r>
              <a:rPr lang="it-IT" dirty="0" smtClean="0"/>
              <a:t>…</a:t>
            </a:r>
          </a:p>
          <a:p>
            <a:pPr lvl="1"/>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105</a:t>
            </a:fld>
            <a:endParaRPr lang="en-US"/>
          </a:p>
        </p:txBody>
      </p:sp>
      <p:pic>
        <p:nvPicPr>
          <p:cNvPr id="5" name="Picture 4"/>
          <p:cNvPicPr>
            <a:picLocks noChangeAspect="1" noChangeArrowheads="1"/>
          </p:cNvPicPr>
          <p:nvPr/>
        </p:nvPicPr>
        <p:blipFill>
          <a:blip r:embed="rId2"/>
          <a:srcRect l="2631" t="1253" r="14160" b="5263"/>
          <a:stretch>
            <a:fillRect/>
          </a:stretch>
        </p:blipFill>
        <p:spPr bwMode="auto">
          <a:xfrm>
            <a:off x="1447800" y="1600200"/>
            <a:ext cx="2577317" cy="2895600"/>
          </a:xfrm>
          <a:prstGeom prst="rect">
            <a:avLst/>
          </a:prstGeom>
          <a:noFill/>
          <a:ln w="12700" cap="flat">
            <a:noFill/>
            <a:miter lim="800000"/>
            <a:headEnd/>
            <a:tailEnd/>
          </a:ln>
        </p:spPr>
      </p:pic>
      <p:pic>
        <p:nvPicPr>
          <p:cNvPr id="6" name="Picture 5"/>
          <p:cNvPicPr>
            <a:picLocks noChangeAspect="1" noChangeArrowheads="1"/>
          </p:cNvPicPr>
          <p:nvPr/>
        </p:nvPicPr>
        <p:blipFill>
          <a:blip r:embed="rId3"/>
          <a:srcRect l="7893" t="3508" r="7143" b="3508"/>
          <a:stretch>
            <a:fillRect/>
          </a:stretch>
        </p:blipFill>
        <p:spPr bwMode="auto">
          <a:xfrm>
            <a:off x="5718337" y="1600201"/>
            <a:ext cx="2631658" cy="2880074"/>
          </a:xfrm>
          <a:prstGeom prst="rect">
            <a:avLst/>
          </a:prstGeom>
          <a:noFill/>
          <a:ln w="12700" cap="flat">
            <a:noFill/>
            <a:miter lim="800000"/>
            <a:headEnd/>
            <a:tailEnd/>
          </a:ln>
        </p:spPr>
      </p:pic>
      <p:sp>
        <p:nvSpPr>
          <p:cNvPr id="7" name="Right Arrow 6"/>
          <p:cNvSpPr/>
          <p:nvPr/>
        </p:nvSpPr>
        <p:spPr bwMode="auto">
          <a:xfrm>
            <a:off x="4343400" y="2667000"/>
            <a:ext cx="978408" cy="865632"/>
          </a:xfrm>
          <a:prstGeom prst="rightArrow">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(Triangular) Mesh Simplification</a:t>
            </a:r>
            <a:endParaRPr lang="en-US" dirty="0"/>
          </a:p>
        </p:txBody>
      </p:sp>
      <p:sp>
        <p:nvSpPr>
          <p:cNvPr id="3" name="Content Placeholder 2"/>
          <p:cNvSpPr>
            <a:spLocks noGrp="1"/>
          </p:cNvSpPr>
          <p:nvPr>
            <p:ph idx="1"/>
          </p:nvPr>
        </p:nvSpPr>
        <p:spPr>
          <a:xfrm>
            <a:off x="179388" y="3886200"/>
            <a:ext cx="8785225" cy="2495550"/>
          </a:xfrm>
        </p:spPr>
        <p:txBody>
          <a:bodyPr/>
          <a:lstStyle/>
          <a:p>
            <a:endParaRPr lang="en-US" dirty="0" smtClean="0"/>
          </a:p>
          <a:p>
            <a:r>
              <a:rPr lang="en-US" dirty="0" smtClean="0"/>
              <a:t>Many great solutions (and stars)</a:t>
            </a:r>
            <a:br>
              <a:rPr lang="en-US" dirty="0" smtClean="0"/>
            </a:br>
            <a:r>
              <a:rPr lang="en-US" dirty="0" smtClean="0"/>
              <a:t>[ Garland:1997,Cignoni:1998,Hoppe:1999,</a:t>
            </a:r>
            <a:br>
              <a:rPr lang="en-US" dirty="0" smtClean="0"/>
            </a:br>
            <a:r>
              <a:rPr lang="en-US" dirty="0" smtClean="0"/>
              <a:t>   Lindstrom:2001,Lindstrom:2002]</a:t>
            </a:r>
          </a:p>
          <a:p>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106</a:t>
            </a:fld>
            <a:endParaRPr lang="en-US"/>
          </a:p>
        </p:txBody>
      </p:sp>
      <p:sp>
        <p:nvSpPr>
          <p:cNvPr id="5" name="Right Arrow 4"/>
          <p:cNvSpPr/>
          <p:nvPr/>
        </p:nvSpPr>
        <p:spPr>
          <a:xfrm>
            <a:off x="304800" y="1524000"/>
            <a:ext cx="8483641" cy="2027240"/>
          </a:xfrm>
          <a:prstGeom prst="rightArrow">
            <a:avLst>
              <a:gd name="adj1" fmla="val 80672"/>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6" name="Picture 2"/>
          <p:cNvPicPr>
            <a:picLocks noChangeAspect="1" noChangeArrowheads="1"/>
          </p:cNvPicPr>
          <p:nvPr/>
        </p:nvPicPr>
        <p:blipFill>
          <a:blip r:embed="rId2">
            <a:clrChange>
              <a:clrFrom>
                <a:srgbClr val="077AAA"/>
              </a:clrFrom>
              <a:clrTo>
                <a:srgbClr val="077AAA">
                  <a:alpha val="0"/>
                </a:srgbClr>
              </a:clrTo>
            </a:clrChange>
          </a:blip>
          <a:stretch>
            <a:fillRect/>
          </a:stretch>
        </p:blipFill>
        <p:spPr bwMode="auto">
          <a:xfrm>
            <a:off x="4081999" y="1525992"/>
            <a:ext cx="1776964" cy="2018898"/>
          </a:xfrm>
          <a:prstGeom prst="rect">
            <a:avLst/>
          </a:prstGeom>
          <a:noFill/>
          <a:ln>
            <a:noFill/>
          </a:ln>
        </p:spPr>
      </p:pic>
      <p:pic>
        <p:nvPicPr>
          <p:cNvPr id="7" name="Picture 3"/>
          <p:cNvPicPr>
            <a:picLocks noChangeAspect="1" noChangeArrowheads="1"/>
          </p:cNvPicPr>
          <p:nvPr/>
        </p:nvPicPr>
        <p:blipFill>
          <a:blip r:embed="rId3">
            <a:clrChange>
              <a:clrFrom>
                <a:srgbClr val="077AAA"/>
              </a:clrFrom>
              <a:clrTo>
                <a:srgbClr val="077AAA">
                  <a:alpha val="0"/>
                </a:srgbClr>
              </a:clrTo>
            </a:clrChange>
          </a:blip>
          <a:srcRect/>
          <a:stretch>
            <a:fillRect/>
          </a:stretch>
        </p:blipFill>
        <p:spPr bwMode="auto">
          <a:xfrm>
            <a:off x="2305035" y="1524000"/>
            <a:ext cx="1776964" cy="2027240"/>
          </a:xfrm>
          <a:prstGeom prst="rect">
            <a:avLst/>
          </a:prstGeom>
          <a:noFill/>
          <a:ln w="9525">
            <a:noFill/>
            <a:miter lim="800000"/>
            <a:headEnd/>
            <a:tailEnd/>
          </a:ln>
          <a:effectLst/>
        </p:spPr>
      </p:pic>
      <p:pic>
        <p:nvPicPr>
          <p:cNvPr id="8" name="Picture 4"/>
          <p:cNvPicPr>
            <a:picLocks noChangeAspect="1" noChangeArrowheads="1"/>
          </p:cNvPicPr>
          <p:nvPr/>
        </p:nvPicPr>
        <p:blipFill>
          <a:blip r:embed="rId4">
            <a:clrChange>
              <a:clrFrom>
                <a:srgbClr val="077AAA"/>
              </a:clrFrom>
              <a:clrTo>
                <a:srgbClr val="077AAA">
                  <a:alpha val="0"/>
                </a:srgbClr>
              </a:clrTo>
            </a:clrChange>
          </a:blip>
          <a:srcRect/>
          <a:stretch>
            <a:fillRect/>
          </a:stretch>
        </p:blipFill>
        <p:spPr bwMode="auto">
          <a:xfrm>
            <a:off x="5858963" y="1532342"/>
            <a:ext cx="1776964" cy="2018898"/>
          </a:xfrm>
          <a:prstGeom prst="rect">
            <a:avLst/>
          </a:prstGeom>
          <a:noFill/>
          <a:ln w="9525">
            <a:noFill/>
            <a:miter lim="800000"/>
            <a:headEnd/>
            <a:tailEnd/>
          </a:ln>
          <a:effectLst/>
        </p:spPr>
      </p:pic>
      <p:pic>
        <p:nvPicPr>
          <p:cNvPr id="9" name="Picture 5"/>
          <p:cNvPicPr>
            <a:picLocks noChangeAspect="1" noChangeArrowheads="1"/>
          </p:cNvPicPr>
          <p:nvPr/>
        </p:nvPicPr>
        <p:blipFill>
          <a:blip r:embed="rId5">
            <a:clrChange>
              <a:clrFrom>
                <a:srgbClr val="077AAA"/>
              </a:clrFrom>
              <a:clrTo>
                <a:srgbClr val="077AAA">
                  <a:alpha val="0"/>
                </a:srgbClr>
              </a:clrTo>
            </a:clrChange>
          </a:blip>
          <a:srcRect/>
          <a:stretch>
            <a:fillRect/>
          </a:stretch>
        </p:blipFill>
        <p:spPr bwMode="auto">
          <a:xfrm>
            <a:off x="528071" y="1517650"/>
            <a:ext cx="1776964" cy="2027240"/>
          </a:xfrm>
          <a:prstGeom prst="rect">
            <a:avLst/>
          </a:prstGeom>
          <a:noFill/>
          <a:ln w="9525">
            <a:noFill/>
            <a:miter lim="800000"/>
            <a:headEnd/>
            <a:tailEnd/>
          </a:ln>
          <a:effectLst/>
        </p:spPr>
      </p:pic>
      <p:sp>
        <p:nvSpPr>
          <p:cNvPr id="10" name="Rectangle 9"/>
          <p:cNvSpPr/>
          <p:nvPr/>
        </p:nvSpPr>
        <p:spPr>
          <a:xfrm>
            <a:off x="1216015" y="3551240"/>
            <a:ext cx="628698" cy="276999"/>
          </a:xfrm>
          <a:prstGeom prst="rect">
            <a:avLst/>
          </a:prstGeom>
        </p:spPr>
        <p:txBody>
          <a:bodyPr wrap="none">
            <a:spAutoFit/>
          </a:bodyPr>
          <a:lstStyle/>
          <a:p>
            <a:r>
              <a:rPr lang="en-US" sz="1200" dirty="0" smtClean="0">
                <a:solidFill>
                  <a:schemeClr val="bg1">
                    <a:lumMod val="50000"/>
                  </a:schemeClr>
                </a:solidFill>
              </a:rPr>
              <a:t>64K tri</a:t>
            </a:r>
            <a:endParaRPr lang="en-US" sz="1200" dirty="0">
              <a:solidFill>
                <a:schemeClr val="bg1">
                  <a:lumMod val="50000"/>
                </a:schemeClr>
              </a:solidFill>
            </a:endParaRPr>
          </a:p>
        </p:txBody>
      </p:sp>
      <p:sp>
        <p:nvSpPr>
          <p:cNvPr id="11" name="Rectangle 10"/>
          <p:cNvSpPr/>
          <p:nvPr/>
        </p:nvSpPr>
        <p:spPr>
          <a:xfrm>
            <a:off x="6502427" y="3565140"/>
            <a:ext cx="611065" cy="276999"/>
          </a:xfrm>
          <a:prstGeom prst="rect">
            <a:avLst/>
          </a:prstGeom>
        </p:spPr>
        <p:txBody>
          <a:bodyPr wrap="none">
            <a:spAutoFit/>
          </a:bodyPr>
          <a:lstStyle/>
          <a:p>
            <a:r>
              <a:rPr lang="en-US" sz="1200" dirty="0" smtClean="0">
                <a:solidFill>
                  <a:schemeClr val="bg1">
                    <a:lumMod val="50000"/>
                  </a:schemeClr>
                </a:solidFill>
              </a:rPr>
              <a:t>500 tri</a:t>
            </a:r>
            <a:endParaRPr lang="en-US" sz="12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(Triangular) Mesh Simplification</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107</a:t>
            </a:fld>
            <a:endParaRPr lang="en-US"/>
          </a:p>
        </p:txBody>
      </p:sp>
      <p:sp>
        <p:nvSpPr>
          <p:cNvPr id="5" name="Right Arrow 4"/>
          <p:cNvSpPr/>
          <p:nvPr/>
        </p:nvSpPr>
        <p:spPr>
          <a:xfrm>
            <a:off x="304800" y="1524000"/>
            <a:ext cx="8483641" cy="2027240"/>
          </a:xfrm>
          <a:prstGeom prst="rightArrow">
            <a:avLst>
              <a:gd name="adj1" fmla="val 80672"/>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6" name="Picture 2"/>
          <p:cNvPicPr>
            <a:picLocks noChangeAspect="1" noChangeArrowheads="1"/>
          </p:cNvPicPr>
          <p:nvPr/>
        </p:nvPicPr>
        <p:blipFill>
          <a:blip r:embed="rId2">
            <a:clrChange>
              <a:clrFrom>
                <a:srgbClr val="077AAA"/>
              </a:clrFrom>
              <a:clrTo>
                <a:srgbClr val="077AAA">
                  <a:alpha val="0"/>
                </a:srgbClr>
              </a:clrTo>
            </a:clrChange>
          </a:blip>
          <a:stretch>
            <a:fillRect/>
          </a:stretch>
        </p:blipFill>
        <p:spPr bwMode="auto">
          <a:xfrm>
            <a:off x="4081999" y="1525992"/>
            <a:ext cx="1776964" cy="2018898"/>
          </a:xfrm>
          <a:prstGeom prst="rect">
            <a:avLst/>
          </a:prstGeom>
          <a:noFill/>
          <a:ln>
            <a:noFill/>
          </a:ln>
        </p:spPr>
      </p:pic>
      <p:pic>
        <p:nvPicPr>
          <p:cNvPr id="7" name="Picture 3"/>
          <p:cNvPicPr>
            <a:picLocks noChangeAspect="1" noChangeArrowheads="1"/>
          </p:cNvPicPr>
          <p:nvPr/>
        </p:nvPicPr>
        <p:blipFill>
          <a:blip r:embed="rId3">
            <a:clrChange>
              <a:clrFrom>
                <a:srgbClr val="077AAA"/>
              </a:clrFrom>
              <a:clrTo>
                <a:srgbClr val="077AAA">
                  <a:alpha val="0"/>
                </a:srgbClr>
              </a:clrTo>
            </a:clrChange>
          </a:blip>
          <a:srcRect/>
          <a:stretch>
            <a:fillRect/>
          </a:stretch>
        </p:blipFill>
        <p:spPr bwMode="auto">
          <a:xfrm>
            <a:off x="2305035" y="1524000"/>
            <a:ext cx="1776964" cy="2027240"/>
          </a:xfrm>
          <a:prstGeom prst="rect">
            <a:avLst/>
          </a:prstGeom>
          <a:noFill/>
          <a:ln w="9525">
            <a:noFill/>
            <a:miter lim="800000"/>
            <a:headEnd/>
            <a:tailEnd/>
          </a:ln>
          <a:effectLst/>
        </p:spPr>
      </p:pic>
      <p:pic>
        <p:nvPicPr>
          <p:cNvPr id="8" name="Picture 4"/>
          <p:cNvPicPr>
            <a:picLocks noChangeAspect="1" noChangeArrowheads="1"/>
          </p:cNvPicPr>
          <p:nvPr/>
        </p:nvPicPr>
        <p:blipFill>
          <a:blip r:embed="rId4">
            <a:clrChange>
              <a:clrFrom>
                <a:srgbClr val="077AAA"/>
              </a:clrFrom>
              <a:clrTo>
                <a:srgbClr val="077AAA">
                  <a:alpha val="0"/>
                </a:srgbClr>
              </a:clrTo>
            </a:clrChange>
          </a:blip>
          <a:srcRect/>
          <a:stretch>
            <a:fillRect/>
          </a:stretch>
        </p:blipFill>
        <p:spPr bwMode="auto">
          <a:xfrm>
            <a:off x="5858963" y="1532342"/>
            <a:ext cx="1776964" cy="2018898"/>
          </a:xfrm>
          <a:prstGeom prst="rect">
            <a:avLst/>
          </a:prstGeom>
          <a:noFill/>
          <a:ln w="9525">
            <a:noFill/>
            <a:miter lim="800000"/>
            <a:headEnd/>
            <a:tailEnd/>
          </a:ln>
          <a:effectLst/>
        </p:spPr>
      </p:pic>
      <p:pic>
        <p:nvPicPr>
          <p:cNvPr id="9" name="Picture 5"/>
          <p:cNvPicPr>
            <a:picLocks noChangeAspect="1" noChangeArrowheads="1"/>
          </p:cNvPicPr>
          <p:nvPr/>
        </p:nvPicPr>
        <p:blipFill>
          <a:blip r:embed="rId5">
            <a:clrChange>
              <a:clrFrom>
                <a:srgbClr val="077AAA"/>
              </a:clrFrom>
              <a:clrTo>
                <a:srgbClr val="077AAA">
                  <a:alpha val="0"/>
                </a:srgbClr>
              </a:clrTo>
            </a:clrChange>
          </a:blip>
          <a:srcRect/>
          <a:stretch>
            <a:fillRect/>
          </a:stretch>
        </p:blipFill>
        <p:spPr bwMode="auto">
          <a:xfrm>
            <a:off x="528071" y="1517650"/>
            <a:ext cx="1776964" cy="2027240"/>
          </a:xfrm>
          <a:prstGeom prst="rect">
            <a:avLst/>
          </a:prstGeom>
          <a:noFill/>
          <a:ln w="9525">
            <a:noFill/>
            <a:miter lim="800000"/>
            <a:headEnd/>
            <a:tailEnd/>
          </a:ln>
          <a:effectLst/>
        </p:spPr>
      </p:pic>
      <p:sp>
        <p:nvSpPr>
          <p:cNvPr id="10" name="Rectangle 9"/>
          <p:cNvSpPr/>
          <p:nvPr/>
        </p:nvSpPr>
        <p:spPr>
          <a:xfrm>
            <a:off x="1216015" y="3551240"/>
            <a:ext cx="628698" cy="276999"/>
          </a:xfrm>
          <a:prstGeom prst="rect">
            <a:avLst/>
          </a:prstGeom>
        </p:spPr>
        <p:txBody>
          <a:bodyPr wrap="none">
            <a:spAutoFit/>
          </a:bodyPr>
          <a:lstStyle/>
          <a:p>
            <a:r>
              <a:rPr lang="en-US" sz="1200" dirty="0" smtClean="0">
                <a:solidFill>
                  <a:schemeClr val="bg1">
                    <a:lumMod val="50000"/>
                  </a:schemeClr>
                </a:solidFill>
              </a:rPr>
              <a:t>64K tri</a:t>
            </a:r>
            <a:endParaRPr lang="en-US" sz="1200" dirty="0">
              <a:solidFill>
                <a:schemeClr val="bg1">
                  <a:lumMod val="50000"/>
                </a:schemeClr>
              </a:solidFill>
            </a:endParaRPr>
          </a:p>
        </p:txBody>
      </p:sp>
      <p:sp>
        <p:nvSpPr>
          <p:cNvPr id="11" name="Rectangle 10"/>
          <p:cNvSpPr/>
          <p:nvPr/>
        </p:nvSpPr>
        <p:spPr>
          <a:xfrm>
            <a:off x="6502427" y="3565140"/>
            <a:ext cx="611065" cy="276999"/>
          </a:xfrm>
          <a:prstGeom prst="rect">
            <a:avLst/>
          </a:prstGeom>
        </p:spPr>
        <p:txBody>
          <a:bodyPr wrap="none">
            <a:spAutoFit/>
          </a:bodyPr>
          <a:lstStyle/>
          <a:p>
            <a:r>
              <a:rPr lang="en-US" sz="1200" dirty="0" smtClean="0">
                <a:solidFill>
                  <a:schemeClr val="bg1">
                    <a:lumMod val="50000"/>
                  </a:schemeClr>
                </a:solidFill>
              </a:rPr>
              <a:t>500 tri</a:t>
            </a:r>
            <a:endParaRPr lang="en-US" sz="1200" dirty="0">
              <a:solidFill>
                <a:schemeClr val="bg1">
                  <a:lumMod val="50000"/>
                </a:schemeClr>
              </a:solidFill>
            </a:endParaRPr>
          </a:p>
        </p:txBody>
      </p:sp>
      <p:sp>
        <p:nvSpPr>
          <p:cNvPr id="12" name="Content Placeholder 11"/>
          <p:cNvSpPr>
            <a:spLocks noGrp="1"/>
          </p:cNvSpPr>
          <p:nvPr>
            <p:ph idx="1"/>
          </p:nvPr>
        </p:nvSpPr>
        <p:spPr>
          <a:xfrm>
            <a:off x="179388" y="4114800"/>
            <a:ext cx="8785225" cy="2266950"/>
          </a:xfrm>
        </p:spPr>
        <p:txBody>
          <a:bodyPr/>
          <a:lstStyle/>
          <a:p>
            <a:r>
              <a:rPr lang="en-US" sz="2000" dirty="0" err="1" smtClean="0"/>
              <a:t>Adaptivity</a:t>
            </a:r>
            <a:r>
              <a:rPr lang="en-US" sz="2000" dirty="0" smtClean="0"/>
              <a:t> </a:t>
            </a:r>
          </a:p>
          <a:p>
            <a:pPr lvl="1"/>
            <a:r>
              <a:rPr lang="en-US" sz="1800" dirty="0" smtClean="0"/>
              <a:t>(more faces where needed)</a:t>
            </a:r>
          </a:p>
          <a:p>
            <a:r>
              <a:rPr lang="en-US" sz="2000" dirty="0" smtClean="0"/>
              <a:t>Fine granularity </a:t>
            </a:r>
          </a:p>
          <a:p>
            <a:pPr lvl="1"/>
            <a:r>
              <a:rPr lang="en-US" sz="1800" dirty="0" smtClean="0"/>
              <a:t>(continuous LOD)</a:t>
            </a:r>
          </a:p>
          <a:p>
            <a:r>
              <a:rPr lang="en-US" sz="2000" dirty="0" smtClean="0"/>
              <a:t>Good meshing quality</a:t>
            </a:r>
          </a:p>
          <a:p>
            <a:pPr lvl="1"/>
            <a:r>
              <a:rPr lang="en-US" sz="1800" dirty="0" smtClean="0"/>
              <a:t>(e.g. reasonable face shapes)</a:t>
            </a:r>
          </a:p>
          <a:p>
            <a:endParaRPr lang="en-US" sz="20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do the same with quads?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108</a:t>
            </a:fld>
            <a:endParaRPr lang="en-US"/>
          </a:p>
        </p:txBody>
      </p:sp>
      <p:sp>
        <p:nvSpPr>
          <p:cNvPr id="5" name="Right Arrow 4"/>
          <p:cNvSpPr/>
          <p:nvPr/>
        </p:nvSpPr>
        <p:spPr>
          <a:xfrm>
            <a:off x="304800" y="1524000"/>
            <a:ext cx="8483641" cy="2027240"/>
          </a:xfrm>
          <a:prstGeom prst="rightArrow">
            <a:avLst>
              <a:gd name="adj1" fmla="val 80672"/>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Content Placeholder 11"/>
          <p:cNvSpPr>
            <a:spLocks noGrp="1"/>
          </p:cNvSpPr>
          <p:nvPr>
            <p:ph idx="1"/>
          </p:nvPr>
        </p:nvSpPr>
        <p:spPr>
          <a:xfrm>
            <a:off x="179388" y="4114800"/>
            <a:ext cx="8785225" cy="2266950"/>
          </a:xfrm>
        </p:spPr>
        <p:txBody>
          <a:bodyPr/>
          <a:lstStyle/>
          <a:p>
            <a:r>
              <a:rPr lang="en-US" sz="2000" dirty="0" err="1" smtClean="0"/>
              <a:t>Adaptivity</a:t>
            </a:r>
            <a:r>
              <a:rPr lang="en-US" sz="2000" dirty="0" smtClean="0"/>
              <a:t> </a:t>
            </a:r>
          </a:p>
          <a:p>
            <a:pPr lvl="1"/>
            <a:r>
              <a:rPr lang="en-US" sz="1800" dirty="0" smtClean="0"/>
              <a:t>(more faces where needed)</a:t>
            </a:r>
          </a:p>
          <a:p>
            <a:r>
              <a:rPr lang="en-US" sz="2000" dirty="0" smtClean="0"/>
              <a:t>Fine granularity </a:t>
            </a:r>
          </a:p>
          <a:p>
            <a:pPr lvl="1"/>
            <a:r>
              <a:rPr lang="en-US" sz="1800" dirty="0" smtClean="0"/>
              <a:t>(continuous LOD)</a:t>
            </a:r>
          </a:p>
          <a:p>
            <a:r>
              <a:rPr lang="en-US" sz="2000" dirty="0" smtClean="0"/>
              <a:t>Good meshing quality</a:t>
            </a:r>
          </a:p>
          <a:p>
            <a:pPr lvl="1"/>
            <a:r>
              <a:rPr lang="en-US" sz="1800" dirty="0" smtClean="0"/>
              <a:t>(e.g. reasonable face shapes)</a:t>
            </a:r>
          </a:p>
          <a:p>
            <a:endParaRPr lang="en-US" sz="2000" dirty="0"/>
          </a:p>
        </p:txBody>
      </p:sp>
      <p:sp>
        <p:nvSpPr>
          <p:cNvPr id="13" name="Rectangle 12"/>
          <p:cNvSpPr/>
          <p:nvPr/>
        </p:nvSpPr>
        <p:spPr>
          <a:xfrm>
            <a:off x="1216015" y="3644212"/>
            <a:ext cx="917239" cy="276999"/>
          </a:xfrm>
          <a:prstGeom prst="rect">
            <a:avLst/>
          </a:prstGeom>
        </p:spPr>
        <p:txBody>
          <a:bodyPr wrap="none">
            <a:spAutoFit/>
          </a:bodyPr>
          <a:lstStyle/>
          <a:p>
            <a:r>
              <a:rPr lang="en-US" sz="1200" dirty="0" smtClean="0">
                <a:solidFill>
                  <a:schemeClr val="bg1">
                    <a:lumMod val="50000"/>
                  </a:schemeClr>
                </a:solidFill>
              </a:rPr>
              <a:t>12K quads</a:t>
            </a:r>
            <a:endParaRPr lang="en-US" sz="1200" dirty="0">
              <a:solidFill>
                <a:schemeClr val="bg1">
                  <a:lumMod val="50000"/>
                </a:schemeClr>
              </a:solidFill>
            </a:endParaRPr>
          </a:p>
        </p:txBody>
      </p:sp>
      <p:pic>
        <p:nvPicPr>
          <p:cNvPr id="14" name="Picture 6"/>
          <p:cNvPicPr>
            <a:picLocks noChangeAspect="1" noChangeArrowheads="1"/>
          </p:cNvPicPr>
          <p:nvPr/>
        </p:nvPicPr>
        <p:blipFill>
          <a:blip r:embed="rId2">
            <a:clrChange>
              <a:clrFrom>
                <a:srgbClr val="077AAA"/>
              </a:clrFrom>
              <a:clrTo>
                <a:srgbClr val="077AAA">
                  <a:alpha val="0"/>
                </a:srgbClr>
              </a:clrTo>
            </a:clrChange>
          </a:blip>
          <a:srcRect/>
          <a:stretch>
            <a:fillRect/>
          </a:stretch>
        </p:blipFill>
        <p:spPr bwMode="auto">
          <a:xfrm>
            <a:off x="501635" y="1371600"/>
            <a:ext cx="1911347" cy="2272612"/>
          </a:xfrm>
          <a:prstGeom prst="rect">
            <a:avLst/>
          </a:prstGeom>
          <a:noFill/>
          <a:ln w="9525">
            <a:noFill/>
            <a:miter lim="800000"/>
            <a:headEnd/>
            <a:tailEnd/>
          </a:ln>
          <a:effectLst/>
        </p:spPr>
      </p:pic>
      <p:sp>
        <p:nvSpPr>
          <p:cNvPr id="15" name="Left Arrow 14"/>
          <p:cNvSpPr/>
          <p:nvPr/>
        </p:nvSpPr>
        <p:spPr>
          <a:xfrm>
            <a:off x="4953000" y="5410200"/>
            <a:ext cx="1357323" cy="964393"/>
          </a:xfrm>
          <a:prstGeom prst="leftArrow">
            <a:avLst/>
          </a:prstGeom>
          <a:solidFill>
            <a:srgbClr val="C40000"/>
          </a:solidFill>
          <a:ln>
            <a:solidFill>
              <a:srgbClr val="FFC000"/>
            </a:solidFill>
          </a:ln>
        </p:spPr>
        <p:style>
          <a:lnRef idx="3">
            <a:schemeClr val="lt1"/>
          </a:lnRef>
          <a:fillRef idx="1">
            <a:schemeClr val="accent2"/>
          </a:fillRef>
          <a:effectRef idx="1">
            <a:schemeClr val="accent2"/>
          </a:effectRef>
          <a:fontRef idx="minor">
            <a:schemeClr val="lt1"/>
          </a:fontRef>
        </p:style>
        <p:txBody>
          <a:bodyPr wrap="none" rtlCol="0" anchor="ctr"/>
          <a:lstStyle/>
          <a:p>
            <a:pPr algn="ctr"/>
            <a:r>
              <a:rPr lang="en-US" sz="2800" dirty="0" smtClean="0"/>
              <a:t>!!!</a:t>
            </a:r>
            <a:endParaRPr lang="en-US" sz="2800" dirty="0"/>
          </a:p>
        </p:txBody>
      </p:sp>
      <p:sp>
        <p:nvSpPr>
          <p:cNvPr id="16" name="Rectangle 15"/>
          <p:cNvSpPr/>
          <p:nvPr/>
        </p:nvSpPr>
        <p:spPr>
          <a:xfrm>
            <a:off x="3200400" y="1981200"/>
            <a:ext cx="655949" cy="1107996"/>
          </a:xfrm>
          <a:prstGeom prst="rect">
            <a:avLst/>
          </a:prstGeom>
        </p:spPr>
        <p:txBody>
          <a:bodyPr wrap="none">
            <a:spAutoFit/>
          </a:bodyPr>
          <a:lstStyle/>
          <a:p>
            <a:r>
              <a:rPr lang="en-US" sz="6600" dirty="0" smtClean="0">
                <a:solidFill>
                  <a:schemeClr val="bg1"/>
                </a:solidFill>
              </a:rPr>
              <a:t>?</a:t>
            </a:r>
            <a:endParaRPr lang="en-US" sz="6600" dirty="0">
              <a:solidFill>
                <a:schemeClr val="bg1"/>
              </a:solidFill>
            </a:endParaRPr>
          </a:p>
        </p:txBody>
      </p:sp>
      <p:sp>
        <p:nvSpPr>
          <p:cNvPr id="17" name="Rectangle 16"/>
          <p:cNvSpPr/>
          <p:nvPr/>
        </p:nvSpPr>
        <p:spPr>
          <a:xfrm>
            <a:off x="4414846" y="1981200"/>
            <a:ext cx="655949" cy="1107996"/>
          </a:xfrm>
          <a:prstGeom prst="rect">
            <a:avLst/>
          </a:prstGeom>
        </p:spPr>
        <p:txBody>
          <a:bodyPr wrap="none">
            <a:spAutoFit/>
          </a:bodyPr>
          <a:lstStyle/>
          <a:p>
            <a:r>
              <a:rPr lang="en-US" sz="6600" dirty="0" smtClean="0">
                <a:solidFill>
                  <a:schemeClr val="bg1"/>
                </a:solidFill>
              </a:rPr>
              <a:t>?</a:t>
            </a:r>
            <a:endParaRPr lang="en-US" sz="6600" dirty="0">
              <a:solidFill>
                <a:schemeClr val="bg1"/>
              </a:solidFill>
            </a:endParaRPr>
          </a:p>
        </p:txBody>
      </p:sp>
      <p:sp>
        <p:nvSpPr>
          <p:cNvPr id="18" name="Rectangle 17"/>
          <p:cNvSpPr/>
          <p:nvPr/>
        </p:nvSpPr>
        <p:spPr>
          <a:xfrm>
            <a:off x="5700730" y="1981200"/>
            <a:ext cx="655949" cy="1107996"/>
          </a:xfrm>
          <a:prstGeom prst="rect">
            <a:avLst/>
          </a:prstGeom>
        </p:spPr>
        <p:txBody>
          <a:bodyPr wrap="none">
            <a:spAutoFit/>
          </a:bodyPr>
          <a:lstStyle/>
          <a:p>
            <a:r>
              <a:rPr lang="en-US" sz="6600" dirty="0" smtClean="0">
                <a:solidFill>
                  <a:schemeClr val="bg1"/>
                </a:solidFill>
              </a:rPr>
              <a:t>?</a:t>
            </a:r>
            <a:endParaRPr lang="en-US" sz="6600" dirty="0">
              <a:solidFill>
                <a:schemeClr val="bg1"/>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do the same with quads?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109</a:t>
            </a:fld>
            <a:endParaRPr lang="en-US"/>
          </a:p>
        </p:txBody>
      </p:sp>
      <p:sp>
        <p:nvSpPr>
          <p:cNvPr id="10" name="Right Arrow 9"/>
          <p:cNvSpPr/>
          <p:nvPr/>
        </p:nvSpPr>
        <p:spPr>
          <a:xfrm>
            <a:off x="304800" y="1616972"/>
            <a:ext cx="8483641" cy="2027240"/>
          </a:xfrm>
          <a:prstGeom prst="rightArrow">
            <a:avLst>
              <a:gd name="adj1" fmla="val 80672"/>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Rectangle 10"/>
          <p:cNvSpPr/>
          <p:nvPr/>
        </p:nvSpPr>
        <p:spPr>
          <a:xfrm>
            <a:off x="1216015" y="3644212"/>
            <a:ext cx="917239" cy="276999"/>
          </a:xfrm>
          <a:prstGeom prst="rect">
            <a:avLst/>
          </a:prstGeom>
        </p:spPr>
        <p:txBody>
          <a:bodyPr wrap="none">
            <a:spAutoFit/>
          </a:bodyPr>
          <a:lstStyle/>
          <a:p>
            <a:r>
              <a:rPr lang="en-US" sz="1200" dirty="0" smtClean="0">
                <a:solidFill>
                  <a:schemeClr val="bg1">
                    <a:lumMod val="50000"/>
                  </a:schemeClr>
                </a:solidFill>
              </a:rPr>
              <a:t>12K quads</a:t>
            </a:r>
            <a:endParaRPr lang="en-US" sz="1200" dirty="0">
              <a:solidFill>
                <a:schemeClr val="bg1">
                  <a:lumMod val="50000"/>
                </a:schemeClr>
              </a:solidFill>
            </a:endParaRPr>
          </a:p>
        </p:txBody>
      </p:sp>
      <p:pic>
        <p:nvPicPr>
          <p:cNvPr id="12" name="Picture 6"/>
          <p:cNvPicPr>
            <a:picLocks noChangeAspect="1" noChangeArrowheads="1"/>
          </p:cNvPicPr>
          <p:nvPr/>
        </p:nvPicPr>
        <p:blipFill>
          <a:blip r:embed="rId2">
            <a:clrChange>
              <a:clrFrom>
                <a:srgbClr val="077AAA"/>
              </a:clrFrom>
              <a:clrTo>
                <a:srgbClr val="077AAA">
                  <a:alpha val="0"/>
                </a:srgbClr>
              </a:clrTo>
            </a:clrChange>
          </a:blip>
          <a:srcRect/>
          <a:stretch>
            <a:fillRect/>
          </a:stretch>
        </p:blipFill>
        <p:spPr bwMode="auto">
          <a:xfrm>
            <a:off x="501635" y="1371600"/>
            <a:ext cx="1911347" cy="2272612"/>
          </a:xfrm>
          <a:prstGeom prst="rect">
            <a:avLst/>
          </a:prstGeom>
          <a:noFill/>
          <a:ln w="9525">
            <a:noFill/>
            <a:miter lim="800000"/>
            <a:headEnd/>
            <a:tailEnd/>
          </a:ln>
          <a:effectLst/>
        </p:spPr>
      </p:pic>
      <p:sp>
        <p:nvSpPr>
          <p:cNvPr id="13" name="Rectangle 12"/>
          <p:cNvSpPr/>
          <p:nvPr/>
        </p:nvSpPr>
        <p:spPr>
          <a:xfrm>
            <a:off x="3216279" y="2117038"/>
            <a:ext cx="655949" cy="1107996"/>
          </a:xfrm>
          <a:prstGeom prst="rect">
            <a:avLst/>
          </a:prstGeom>
        </p:spPr>
        <p:txBody>
          <a:bodyPr wrap="none">
            <a:spAutoFit/>
          </a:bodyPr>
          <a:lstStyle/>
          <a:p>
            <a:r>
              <a:rPr lang="en-US" sz="6600" dirty="0" smtClean="0">
                <a:solidFill>
                  <a:schemeClr val="bg1"/>
                </a:solidFill>
              </a:rPr>
              <a:t>?</a:t>
            </a:r>
            <a:endParaRPr lang="en-US" sz="6600" dirty="0">
              <a:solidFill>
                <a:schemeClr val="bg1"/>
              </a:solidFill>
            </a:endParaRPr>
          </a:p>
        </p:txBody>
      </p:sp>
      <p:sp>
        <p:nvSpPr>
          <p:cNvPr id="14" name="Rectangle 13"/>
          <p:cNvSpPr/>
          <p:nvPr/>
        </p:nvSpPr>
        <p:spPr>
          <a:xfrm>
            <a:off x="4430725" y="2117038"/>
            <a:ext cx="655949" cy="1107996"/>
          </a:xfrm>
          <a:prstGeom prst="rect">
            <a:avLst/>
          </a:prstGeom>
        </p:spPr>
        <p:txBody>
          <a:bodyPr wrap="none">
            <a:spAutoFit/>
          </a:bodyPr>
          <a:lstStyle/>
          <a:p>
            <a:r>
              <a:rPr lang="en-US" sz="6600" dirty="0" smtClean="0">
                <a:solidFill>
                  <a:schemeClr val="bg1"/>
                </a:solidFill>
              </a:rPr>
              <a:t>?</a:t>
            </a:r>
            <a:endParaRPr lang="en-US" sz="6600" dirty="0">
              <a:solidFill>
                <a:schemeClr val="bg1"/>
              </a:solidFill>
            </a:endParaRPr>
          </a:p>
        </p:txBody>
      </p:sp>
      <p:sp>
        <p:nvSpPr>
          <p:cNvPr id="15" name="Rectangle 14"/>
          <p:cNvSpPr/>
          <p:nvPr/>
        </p:nvSpPr>
        <p:spPr>
          <a:xfrm>
            <a:off x="5716609" y="2117038"/>
            <a:ext cx="655949" cy="1107996"/>
          </a:xfrm>
          <a:prstGeom prst="rect">
            <a:avLst/>
          </a:prstGeom>
        </p:spPr>
        <p:txBody>
          <a:bodyPr wrap="none">
            <a:spAutoFit/>
          </a:bodyPr>
          <a:lstStyle/>
          <a:p>
            <a:r>
              <a:rPr lang="en-US" sz="6600" dirty="0" smtClean="0">
                <a:solidFill>
                  <a:schemeClr val="bg1"/>
                </a:solidFill>
              </a:rPr>
              <a:t>?</a:t>
            </a:r>
            <a:endParaRPr lang="en-US" sz="6600" dirty="0">
              <a:solidFill>
                <a:schemeClr val="bg1"/>
              </a:solidFill>
            </a:endParaRPr>
          </a:p>
        </p:txBody>
      </p:sp>
      <p:sp>
        <p:nvSpPr>
          <p:cNvPr id="16" name="Content Placeholder 2"/>
          <p:cNvSpPr>
            <a:spLocks noGrp="1"/>
          </p:cNvSpPr>
          <p:nvPr>
            <p:ph idx="1"/>
          </p:nvPr>
        </p:nvSpPr>
        <p:spPr>
          <a:xfrm>
            <a:off x="179388" y="3886200"/>
            <a:ext cx="8785225" cy="2495550"/>
          </a:xfrm>
        </p:spPr>
        <p:txBody>
          <a:bodyPr/>
          <a:lstStyle/>
          <a:p>
            <a:endParaRPr lang="en-US" dirty="0" smtClean="0"/>
          </a:p>
          <a:p>
            <a:r>
              <a:rPr lang="en-US" dirty="0" smtClean="0"/>
              <a:t>Sequence of atomic coarsening operations</a:t>
            </a:r>
          </a:p>
          <a:p>
            <a:r>
              <a:rPr lang="en-US" dirty="0" smtClean="0"/>
              <a:t>Set of operations:</a:t>
            </a:r>
          </a:p>
          <a:p>
            <a:pPr lvl="1"/>
            <a:r>
              <a:rPr lang="en-US" dirty="0" smtClean="0"/>
              <a:t>with large footprint </a:t>
            </a:r>
            <a:r>
              <a:rPr lang="en-US" dirty="0" smtClean="0">
                <a:sym typeface="Wingdings" pitchFamily="2" charset="2"/>
              </a:rPr>
              <a:t> “local” methods</a:t>
            </a:r>
            <a:endParaRPr lang="en-US" dirty="0" smtClean="0"/>
          </a:p>
          <a:p>
            <a:pPr lvl="1"/>
            <a:r>
              <a:rPr lang="en-US" dirty="0" smtClean="0"/>
              <a:t>with small footprint </a:t>
            </a:r>
            <a:r>
              <a:rPr lang="it-IT" dirty="0" smtClean="0">
                <a:sym typeface="Wingdings" pitchFamily="2" charset="2"/>
              </a:rPr>
              <a:t> “global” methods</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r>
              <a:rPr lang="en-US" dirty="0" smtClean="0"/>
              <a:t>(pure) Regular Quad meshes</a:t>
            </a:r>
          </a:p>
          <a:p>
            <a:pPr lvl="1"/>
            <a:r>
              <a:rPr lang="en-US" dirty="0" smtClean="0"/>
              <a:t>all vertices regular</a:t>
            </a:r>
          </a:p>
          <a:p>
            <a:pPr lvl="1"/>
            <a:r>
              <a:rPr lang="en-US" dirty="0" smtClean="0"/>
              <a:t>a very narrow class!</a:t>
            </a:r>
          </a:p>
          <a:p>
            <a:pPr lvl="1"/>
            <a:endParaRPr lang="en-US" dirty="0" smtClean="0"/>
          </a:p>
          <a:p>
            <a:r>
              <a:rPr lang="en-US" dirty="0" smtClean="0"/>
              <a:t>Ideal case</a:t>
            </a:r>
          </a:p>
          <a:p>
            <a:pPr lvl="1"/>
            <a:r>
              <a:rPr lang="en-US" dirty="0" smtClean="0"/>
              <a:t>implicit connectivity!</a:t>
            </a:r>
          </a:p>
          <a:p>
            <a:pPr lvl="1"/>
            <a:r>
              <a:rPr lang="en-US" dirty="0" smtClean="0"/>
              <a:t>trivial extension of</a:t>
            </a:r>
            <a:br>
              <a:rPr lang="en-US" dirty="0" smtClean="0"/>
            </a:br>
            <a:r>
              <a:rPr lang="en-US" dirty="0" smtClean="0"/>
              <a:t>image processing </a:t>
            </a:r>
            <a:r>
              <a:rPr lang="en-US" dirty="0" smtClean="0">
                <a:sym typeface="Wingdings" pitchFamily="2" charset="2"/>
              </a:rPr>
              <a:t> geometry processing</a:t>
            </a:r>
          </a:p>
          <a:p>
            <a:pPr lvl="1"/>
            <a:r>
              <a:rPr lang="en-US" dirty="0" smtClean="0">
                <a:sym typeface="Wingdings" pitchFamily="2" charset="2"/>
              </a:rPr>
              <a:t>trivial storage on the GPU</a:t>
            </a:r>
          </a:p>
          <a:p>
            <a:pPr lvl="1"/>
            <a:r>
              <a:rPr lang="en-US" dirty="0" smtClean="0"/>
              <a:t>trivial texture mapping</a:t>
            </a:r>
          </a:p>
          <a:p>
            <a:pPr lvl="1"/>
            <a:r>
              <a:rPr lang="en-US" dirty="0" smtClean="0"/>
              <a:t>trivial storage</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a:t>
            </a:fld>
            <a:endParaRPr lang="en-US"/>
          </a:p>
        </p:txBody>
      </p:sp>
      <p:pic>
        <p:nvPicPr>
          <p:cNvPr id="114690" name="Picture 2" descr="http://upload.wikimedia.org/wikipedia/commons/thumb/4/4b/X_sin(y)_Surface_Plot.png/400px-X_sin(y)_Surface_Plot.png"/>
          <p:cNvPicPr>
            <a:picLocks noChangeAspect="1" noChangeArrowheads="1"/>
          </p:cNvPicPr>
          <p:nvPr/>
        </p:nvPicPr>
        <p:blipFill>
          <a:blip r:embed="rId2"/>
          <a:srcRect/>
          <a:stretch>
            <a:fillRect/>
          </a:stretch>
        </p:blipFill>
        <p:spPr bwMode="auto">
          <a:xfrm>
            <a:off x="6356481" y="457200"/>
            <a:ext cx="2787519" cy="2257891"/>
          </a:xfrm>
          <a:prstGeom prst="rect">
            <a:avLst/>
          </a:prstGeom>
          <a:noFill/>
        </p:spPr>
      </p:pic>
      <p:pic>
        <p:nvPicPr>
          <p:cNvPr id="114694" name="Picture 6" descr="http://virtualmathmuseum.org/Surface/hyperbolic_k1_sor/hyperbolic_k1_sor.png"/>
          <p:cNvPicPr>
            <a:picLocks noChangeAspect="1" noChangeArrowheads="1"/>
          </p:cNvPicPr>
          <p:nvPr/>
        </p:nvPicPr>
        <p:blipFill>
          <a:blip r:embed="rId3"/>
          <a:srcRect/>
          <a:stretch>
            <a:fillRect/>
          </a:stretch>
        </p:blipFill>
        <p:spPr bwMode="auto">
          <a:xfrm>
            <a:off x="7010400" y="2743200"/>
            <a:ext cx="1676400" cy="2074358"/>
          </a:xfrm>
          <a:prstGeom prst="rect">
            <a:avLst/>
          </a:prstGeom>
          <a:noFill/>
        </p:spPr>
      </p:pic>
      <p:pic>
        <p:nvPicPr>
          <p:cNvPr id="114692" name="Picture 4" descr="http://desmond.imageshack.us/Himg213/scaled.php?server=213&amp;filename=torus.png&amp;res=landing"/>
          <p:cNvPicPr>
            <a:picLocks noChangeAspect="1" noChangeArrowheads="1"/>
          </p:cNvPicPr>
          <p:nvPr/>
        </p:nvPicPr>
        <p:blipFill>
          <a:blip r:embed="rId4">
            <a:clrChange>
              <a:clrFrom>
                <a:srgbClr val="7D7D7D"/>
              </a:clrFrom>
              <a:clrTo>
                <a:srgbClr val="7D7D7D">
                  <a:alpha val="0"/>
                </a:srgbClr>
              </a:clrTo>
            </a:clrChange>
          </a:blip>
          <a:srcRect/>
          <a:stretch>
            <a:fillRect/>
          </a:stretch>
        </p:blipFill>
        <p:spPr bwMode="auto">
          <a:xfrm>
            <a:off x="6705600" y="4953000"/>
            <a:ext cx="2127333" cy="14574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Polychord collapse</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110</a:t>
            </a:fld>
            <a:endParaRPr lang="en-US"/>
          </a:p>
        </p:txBody>
      </p:sp>
      <p:pic>
        <p:nvPicPr>
          <p:cNvPr id="18" name="Picture 1"/>
          <p:cNvPicPr>
            <a:picLocks noChangeAspect="1" noChangeArrowheads="1"/>
          </p:cNvPicPr>
          <p:nvPr/>
        </p:nvPicPr>
        <p:blipFill>
          <a:blip r:embed="rId2"/>
          <a:srcRect/>
          <a:stretch>
            <a:fillRect/>
          </a:stretch>
        </p:blipFill>
        <p:spPr bwMode="auto">
          <a:xfrm>
            <a:off x="0" y="1371600"/>
            <a:ext cx="4343400" cy="4343400"/>
          </a:xfrm>
          <a:prstGeom prst="rect">
            <a:avLst/>
          </a:prstGeom>
          <a:noFill/>
          <a:ln w="12700" cap="flat">
            <a:solidFill>
              <a:schemeClr val="tx1"/>
            </a:solidFill>
            <a:prstDash val="solid"/>
            <a:miter lim="800000"/>
            <a:headEnd/>
            <a:tailEnd/>
          </a:ln>
          <a:effectLst>
            <a:outerShdw dist="76199" dir="2700000" algn="ctr" rotWithShape="0">
              <a:schemeClr val="bg2">
                <a:alpha val="75000"/>
              </a:schemeClr>
            </a:outerShdw>
          </a:effectLst>
        </p:spPr>
      </p:pic>
      <p:pic>
        <p:nvPicPr>
          <p:cNvPr id="19" name="Picture 13"/>
          <p:cNvPicPr>
            <a:picLocks noChangeAspect="1" noChangeArrowheads="1"/>
          </p:cNvPicPr>
          <p:nvPr/>
        </p:nvPicPr>
        <p:blipFill>
          <a:blip r:embed="rId3"/>
          <a:srcRect/>
          <a:stretch>
            <a:fillRect/>
          </a:stretch>
        </p:blipFill>
        <p:spPr bwMode="auto">
          <a:xfrm>
            <a:off x="4800600" y="1371600"/>
            <a:ext cx="4343400" cy="4343400"/>
          </a:xfrm>
          <a:prstGeom prst="rect">
            <a:avLst/>
          </a:prstGeom>
          <a:noFill/>
          <a:ln w="12700" cap="flat">
            <a:solidFill>
              <a:schemeClr val="tx1"/>
            </a:solidFill>
            <a:prstDash val="solid"/>
            <a:miter lim="800000"/>
            <a:headEnd/>
            <a:tailEnd/>
          </a:ln>
        </p:spPr>
      </p:pic>
      <p:sp>
        <p:nvSpPr>
          <p:cNvPr id="20" name="Rectangle 19"/>
          <p:cNvSpPr/>
          <p:nvPr/>
        </p:nvSpPr>
        <p:spPr>
          <a:xfrm>
            <a:off x="1295400" y="6019800"/>
            <a:ext cx="6858000" cy="369332"/>
          </a:xfrm>
          <a:prstGeom prst="rect">
            <a:avLst/>
          </a:prstGeom>
        </p:spPr>
        <p:txBody>
          <a:bodyPr wrap="square">
            <a:spAutoFit/>
          </a:bodyPr>
          <a:lstStyle/>
          <a:p>
            <a:r>
              <a:rPr lang="en-US" sz="1800" dirty="0" smtClean="0"/>
              <a:t>[MURDOCH et al, Finite Element in Analysis and Design1997 ]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4487936" presetClass="entr" presetSubtype="70351488" fill="hold" nodeType="after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Polychord collapse</a:t>
            </a:r>
            <a:endParaRPr lang="en-US" dirty="0"/>
          </a:p>
        </p:txBody>
      </p:sp>
      <p:sp>
        <p:nvSpPr>
          <p:cNvPr id="3" name="Content Placeholder 2"/>
          <p:cNvSpPr>
            <a:spLocks noGrp="1"/>
          </p:cNvSpPr>
          <p:nvPr>
            <p:ph idx="1"/>
          </p:nvPr>
        </p:nvSpPr>
        <p:spPr/>
        <p:txBody>
          <a:bodyPr/>
          <a:lstStyle/>
          <a:p>
            <a:r>
              <a:rPr lang="en-US" dirty="0" smtClean="0"/>
              <a:t>Preserve quad only</a:t>
            </a:r>
          </a:p>
          <a:p>
            <a:r>
              <a:rPr lang="en-US" dirty="0" smtClean="0"/>
              <a:t>Preserve regularity </a:t>
            </a:r>
            <a:r>
              <a:rPr lang="en-US" dirty="0" smtClean="0">
                <a:sym typeface="Wingdings" pitchFamily="2" charset="2"/>
              </a:rPr>
              <a:t> !</a:t>
            </a:r>
          </a:p>
          <a:p>
            <a:r>
              <a:rPr lang="en-US" dirty="0" smtClean="0"/>
              <a:t>But, large footprint (global operation)</a:t>
            </a:r>
          </a:p>
          <a:p>
            <a:r>
              <a:rPr lang="en-US" dirty="0" smtClean="0"/>
              <a:t>and, difficult to control</a:t>
            </a: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Polychord collapse</a:t>
            </a:r>
            <a:endParaRPr lang="en-US" dirty="0"/>
          </a:p>
        </p:txBody>
      </p:sp>
      <p:sp>
        <p:nvSpPr>
          <p:cNvPr id="3" name="Content Placeholder 2"/>
          <p:cNvSpPr>
            <a:spLocks noGrp="1"/>
          </p:cNvSpPr>
          <p:nvPr>
            <p:ph idx="1"/>
          </p:nvPr>
        </p:nvSpPr>
        <p:spPr/>
        <p:txBody>
          <a:bodyPr/>
          <a:lstStyle/>
          <a:p>
            <a:r>
              <a:rPr lang="en-US" dirty="0" smtClean="0"/>
              <a:t>Large footprint (global operation)</a:t>
            </a:r>
          </a:p>
          <a:p>
            <a:r>
              <a:rPr lang="en-US" dirty="0" smtClean="0"/>
              <a:t>In </a:t>
            </a:r>
            <a:r>
              <a:rPr lang="en-US" dirty="0" err="1" smtClean="0"/>
              <a:t>semiregular</a:t>
            </a:r>
            <a:r>
              <a:rPr lang="en-US" dirty="0" smtClean="0"/>
              <a:t> meshes… </a:t>
            </a:r>
            <a:r>
              <a:rPr lang="en-US" i="1" dirty="0" smtClean="0"/>
              <a:t>too large!</a:t>
            </a:r>
            <a:endParaRPr lang="en-US" i="1"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112</a:t>
            </a:fld>
            <a:endParaRPr lang="en-US"/>
          </a:p>
        </p:txBody>
      </p:sp>
      <p:pic>
        <p:nvPicPr>
          <p:cNvPr id="5" name="Picture 3"/>
          <p:cNvPicPr>
            <a:picLocks noChangeArrowheads="1"/>
          </p:cNvPicPr>
          <p:nvPr/>
        </p:nvPicPr>
        <p:blipFill>
          <a:blip r:embed="rId2"/>
          <a:srcRect/>
          <a:stretch>
            <a:fillRect/>
          </a:stretch>
        </p:blipFill>
        <p:spPr bwMode="auto">
          <a:xfrm>
            <a:off x="1314450" y="2838450"/>
            <a:ext cx="6000750" cy="3565941"/>
          </a:xfrm>
          <a:prstGeom prst="rect">
            <a:avLst/>
          </a:prstGeom>
          <a:noFill/>
          <a:ln w="12700" cap="flat">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More local operations</a:t>
            </a:r>
            <a:endParaRPr lang="en-US" dirty="0"/>
          </a:p>
        </p:txBody>
      </p:sp>
      <p:sp>
        <p:nvSpPr>
          <p:cNvPr id="3" name="Content Placeholder 2"/>
          <p:cNvSpPr>
            <a:spLocks noGrp="1"/>
          </p:cNvSpPr>
          <p:nvPr>
            <p:ph idx="1"/>
          </p:nvPr>
        </p:nvSpPr>
        <p:spPr/>
        <p:txBody>
          <a:bodyPr/>
          <a:lstStyle/>
          <a:p>
            <a:r>
              <a:rPr lang="en-US" dirty="0" smtClean="0"/>
              <a:t>quad-collapse </a:t>
            </a:r>
            <a:r>
              <a:rPr lang="en-US" sz="2000" dirty="0" smtClean="0"/>
              <a:t>[Tarini - EG10], [Daniels - </a:t>
            </a:r>
            <a:r>
              <a:rPr lang="en-US" sz="2000" dirty="0" err="1" smtClean="0"/>
              <a:t>SigAsia</a:t>
            </a:r>
            <a:r>
              <a:rPr lang="en-US" sz="2000" dirty="0" smtClean="0"/>
              <a:t> 08]</a:t>
            </a:r>
            <a:endParaRPr lang="en-US" dirty="0" smtClean="0"/>
          </a:p>
          <a:p>
            <a:pPr>
              <a:buNone/>
            </a:pPr>
            <a:r>
              <a:rPr lang="en-US" b="0" dirty="0" smtClean="0"/>
              <a:t>	aka</a:t>
            </a:r>
            <a:r>
              <a:rPr lang="en-US" dirty="0" smtClean="0"/>
              <a:t> quad-close </a:t>
            </a:r>
            <a:r>
              <a:rPr lang="en-US" sz="2000" dirty="0" smtClean="0"/>
              <a:t>[Kinney - IMR 97] </a:t>
            </a:r>
            <a:endParaRPr lang="en-US" dirty="0" smtClean="0"/>
          </a:p>
          <a:p>
            <a:pPr>
              <a:buNone/>
            </a:pPr>
            <a:r>
              <a:rPr lang="en-US" b="0" dirty="0" smtClean="0"/>
              <a:t>	aka</a:t>
            </a:r>
            <a:r>
              <a:rPr lang="en-US" dirty="0" smtClean="0"/>
              <a:t> </a:t>
            </a:r>
            <a:r>
              <a:rPr lang="en-US" dirty="0" err="1" smtClean="0"/>
              <a:t>quadvertex</a:t>
            </a:r>
            <a:r>
              <a:rPr lang="en-US" dirty="0" smtClean="0"/>
              <a:t> merge </a:t>
            </a:r>
            <a:r>
              <a:rPr lang="en-US" sz="2000" dirty="0" smtClean="0"/>
              <a:t>[Daniels – EGSP 09]</a:t>
            </a:r>
            <a:endParaRPr lang="en-US" dirty="0" smtClean="0"/>
          </a:p>
          <a:p>
            <a:endParaRPr lang="en-US" i="1"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113</a:t>
            </a:fld>
            <a:endParaRPr lang="en-US"/>
          </a:p>
        </p:txBody>
      </p:sp>
      <p:pic>
        <p:nvPicPr>
          <p:cNvPr id="6" name="Picture 5" descr="diag_collapse1.png"/>
          <p:cNvPicPr>
            <a:picLocks noChangeAspect="1"/>
          </p:cNvPicPr>
          <p:nvPr/>
        </p:nvPicPr>
        <p:blipFill>
          <a:blip r:embed="rId2" cstate="print"/>
          <a:stretch>
            <a:fillRect/>
          </a:stretch>
        </p:blipFill>
        <p:spPr>
          <a:xfrm>
            <a:off x="1981200" y="3505200"/>
            <a:ext cx="1597068" cy="1604866"/>
          </a:xfrm>
          <a:prstGeom prst="rect">
            <a:avLst/>
          </a:prstGeom>
          <a:ln>
            <a:noFill/>
          </a:ln>
          <a:effectLst>
            <a:softEdge rad="112500"/>
          </a:effectLst>
        </p:spPr>
      </p:pic>
      <p:pic>
        <p:nvPicPr>
          <p:cNvPr id="7" name="Picture 6" descr="diag_collapse1.png"/>
          <p:cNvPicPr>
            <a:picLocks noChangeAspect="1"/>
          </p:cNvPicPr>
          <p:nvPr/>
        </p:nvPicPr>
        <p:blipFill>
          <a:blip r:embed="rId2" cstate="print"/>
          <a:stretch>
            <a:fillRect/>
          </a:stretch>
        </p:blipFill>
        <p:spPr>
          <a:xfrm>
            <a:off x="4879932" y="3505200"/>
            <a:ext cx="1597068" cy="1604866"/>
          </a:xfrm>
          <a:prstGeom prst="rect">
            <a:avLst/>
          </a:prstGeom>
          <a:ln>
            <a:noFill/>
          </a:ln>
          <a:effectLst>
            <a:softEdge rad="112500"/>
          </a:effectLst>
        </p:spPr>
      </p:pic>
      <p:pic>
        <p:nvPicPr>
          <p:cNvPr id="8" name="Picture 7" descr="diag_collapse2.png"/>
          <p:cNvPicPr>
            <a:picLocks noChangeAspect="1"/>
          </p:cNvPicPr>
          <p:nvPr/>
        </p:nvPicPr>
        <p:blipFill>
          <a:blip r:embed="rId3" cstate="print"/>
          <a:stretch>
            <a:fillRect/>
          </a:stretch>
        </p:blipFill>
        <p:spPr>
          <a:xfrm>
            <a:off x="4879932" y="3505200"/>
            <a:ext cx="1597068" cy="1604866"/>
          </a:xfrm>
          <a:prstGeom prst="rect">
            <a:avLst/>
          </a:prstGeom>
          <a:ln>
            <a:noFill/>
          </a:ln>
          <a:effectLst>
            <a:softEdge rad="112500"/>
          </a:effectLst>
        </p:spPr>
      </p:pic>
      <p:sp>
        <p:nvSpPr>
          <p:cNvPr id="9" name="Right Arrow 8"/>
          <p:cNvSpPr/>
          <p:nvPr/>
        </p:nvSpPr>
        <p:spPr>
          <a:xfrm>
            <a:off x="3603213" y="3933827"/>
            <a:ext cx="1147826" cy="814787"/>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More local operations</a:t>
            </a:r>
            <a:endParaRPr lang="en-US" dirty="0"/>
          </a:p>
        </p:txBody>
      </p:sp>
      <p:sp>
        <p:nvSpPr>
          <p:cNvPr id="3" name="Content Placeholder 2"/>
          <p:cNvSpPr>
            <a:spLocks noGrp="1"/>
          </p:cNvSpPr>
          <p:nvPr>
            <p:ph idx="1"/>
          </p:nvPr>
        </p:nvSpPr>
        <p:spPr/>
        <p:txBody>
          <a:bodyPr/>
          <a:lstStyle/>
          <a:p>
            <a:r>
              <a:rPr lang="en-US" dirty="0" smtClean="0"/>
              <a:t>double removal</a:t>
            </a:r>
            <a:endParaRPr lang="en-US" i="1"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114</a:t>
            </a:fld>
            <a:endParaRPr lang="en-US"/>
          </a:p>
        </p:txBody>
      </p:sp>
      <p:pic>
        <p:nvPicPr>
          <p:cNvPr id="10" name="Picture 9" descr="doublet_removal1.png"/>
          <p:cNvPicPr>
            <a:picLocks noChangeAspect="1"/>
          </p:cNvPicPr>
          <p:nvPr/>
        </p:nvPicPr>
        <p:blipFill>
          <a:blip r:embed="rId2" cstate="print"/>
          <a:stretch>
            <a:fillRect/>
          </a:stretch>
        </p:blipFill>
        <p:spPr>
          <a:xfrm>
            <a:off x="1981200" y="3581400"/>
            <a:ext cx="1669119" cy="1677266"/>
          </a:xfrm>
          <a:prstGeom prst="rect">
            <a:avLst/>
          </a:prstGeom>
          <a:ln>
            <a:noFill/>
          </a:ln>
          <a:effectLst>
            <a:softEdge rad="112500"/>
          </a:effectLst>
        </p:spPr>
      </p:pic>
      <p:pic>
        <p:nvPicPr>
          <p:cNvPr id="11" name="Picture 10" descr="doublet_removal2.png"/>
          <p:cNvPicPr>
            <a:picLocks noChangeAspect="1"/>
          </p:cNvPicPr>
          <p:nvPr/>
        </p:nvPicPr>
        <p:blipFill>
          <a:blip r:embed="rId3" cstate="print"/>
          <a:stretch>
            <a:fillRect/>
          </a:stretch>
        </p:blipFill>
        <p:spPr>
          <a:xfrm>
            <a:off x="5257800" y="3505200"/>
            <a:ext cx="1669119" cy="1677267"/>
          </a:xfrm>
          <a:prstGeom prst="rect">
            <a:avLst/>
          </a:prstGeom>
          <a:ln>
            <a:noFill/>
          </a:ln>
          <a:effectLst>
            <a:softEdge rad="112500"/>
          </a:effectLst>
        </p:spPr>
      </p:pic>
      <p:sp>
        <p:nvSpPr>
          <p:cNvPr id="12" name="Right Arrow 11"/>
          <p:cNvSpPr/>
          <p:nvPr/>
        </p:nvSpPr>
        <p:spPr>
          <a:xfrm>
            <a:off x="3886200" y="4038600"/>
            <a:ext cx="1267226" cy="782342"/>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collapse operations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115</a:t>
            </a:fld>
            <a:endParaRPr lang="en-US"/>
          </a:p>
        </p:txBody>
      </p:sp>
      <p:pic>
        <p:nvPicPr>
          <p:cNvPr id="5" name="Picture 3"/>
          <p:cNvPicPr>
            <a:picLocks noChangeArrowheads="1"/>
          </p:cNvPicPr>
          <p:nvPr/>
        </p:nvPicPr>
        <p:blipFill>
          <a:blip r:embed="rId2"/>
          <a:srcRect/>
          <a:stretch>
            <a:fillRect/>
          </a:stretch>
        </p:blipFill>
        <p:spPr bwMode="auto">
          <a:xfrm>
            <a:off x="685800" y="1828800"/>
            <a:ext cx="7772400" cy="3537254"/>
          </a:xfrm>
          <a:prstGeom prst="rect">
            <a:avLst/>
          </a:prstGeom>
          <a:noFill/>
          <a:ln w="12700" cap="flat">
            <a:noFill/>
            <a:miter lim="800000"/>
            <a:headEnd/>
            <a:tailEnd/>
          </a:ln>
        </p:spPr>
      </p:pic>
      <p:sp>
        <p:nvSpPr>
          <p:cNvPr id="6" name="Rectangle 5"/>
          <p:cNvSpPr/>
          <p:nvPr/>
        </p:nvSpPr>
        <p:spPr>
          <a:xfrm>
            <a:off x="5229146" y="5943600"/>
            <a:ext cx="3914854" cy="461665"/>
          </a:xfrm>
          <a:prstGeom prst="rect">
            <a:avLst/>
          </a:prstGeom>
        </p:spPr>
        <p:txBody>
          <a:bodyPr wrap="none">
            <a:spAutoFit/>
          </a:bodyPr>
          <a:lstStyle/>
          <a:p>
            <a:r>
              <a:rPr lang="en-US" dirty="0" smtClean="0"/>
              <a:t>QMS [Daniels - </a:t>
            </a:r>
            <a:r>
              <a:rPr lang="en-US" dirty="0" err="1" smtClean="0"/>
              <a:t>SigAsia</a:t>
            </a:r>
            <a:r>
              <a:rPr lang="en-US" dirty="0" smtClean="0"/>
              <a:t> 08]</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local</a:t>
            </a:r>
            <a:endParaRPr lang="en-US" dirty="0"/>
          </a:p>
        </p:txBody>
      </p:sp>
      <p:sp>
        <p:nvSpPr>
          <p:cNvPr id="3" name="Content Placeholder 2"/>
          <p:cNvSpPr>
            <a:spLocks noGrp="1"/>
          </p:cNvSpPr>
          <p:nvPr>
            <p:ph idx="1"/>
          </p:nvPr>
        </p:nvSpPr>
        <p:spPr>
          <a:xfrm>
            <a:off x="179388" y="4038600"/>
            <a:ext cx="8785225" cy="2343150"/>
          </a:xfrm>
        </p:spPr>
        <p:txBody>
          <a:bodyPr/>
          <a:lstStyle/>
          <a:p>
            <a:pPr marL="635000"/>
            <a:r>
              <a:rPr lang="en-US" dirty="0" smtClean="0"/>
              <a:t>Quadrilateral-Edge Merge (</a:t>
            </a:r>
            <a:r>
              <a:rPr lang="en-US" i="1" dirty="0" err="1" smtClean="0"/>
              <a:t>qeMerge</a:t>
            </a:r>
            <a:r>
              <a:rPr lang="en-US" dirty="0" smtClean="0"/>
              <a:t>)</a:t>
            </a:r>
          </a:p>
          <a:p>
            <a:pPr marL="1079500" lvl="1"/>
            <a:r>
              <a:rPr lang="en-US" dirty="0" smtClean="0"/>
              <a:t>Merges neighbor quads to a common edge</a:t>
            </a:r>
          </a:p>
          <a:p>
            <a:pPr marL="1079500" lvl="1"/>
            <a:r>
              <a:rPr lang="en-US" dirty="0" smtClean="0"/>
              <a:t>Requires a </a:t>
            </a:r>
            <a:r>
              <a:rPr lang="en-US" dirty="0" err="1" smtClean="0"/>
              <a:t>remesh</a:t>
            </a:r>
            <a:r>
              <a:rPr lang="en-US" dirty="0" smtClean="0"/>
              <a:t> to resolve potential triangles</a:t>
            </a:r>
          </a:p>
          <a:p>
            <a:pPr marL="1524000" lvl="2"/>
            <a:r>
              <a:rPr lang="en-US" dirty="0" smtClean="0"/>
              <a:t>0, 2, or 4 triangles may be generated</a:t>
            </a:r>
          </a:p>
          <a:p>
            <a:pPr marL="1079500" lvl="1"/>
            <a:r>
              <a:rPr lang="en-US" dirty="0" smtClean="0"/>
              <a:t>Initiates a </a:t>
            </a:r>
            <a:r>
              <a:rPr lang="en-US" i="1" dirty="0" smtClean="0"/>
              <a:t>zippering </a:t>
            </a:r>
            <a:r>
              <a:rPr lang="en-US" dirty="0" smtClean="0"/>
              <a:t>effect that replicates the effects of </a:t>
            </a:r>
            <a:r>
              <a:rPr lang="en-US" dirty="0" err="1" smtClean="0"/>
              <a:t>polychord</a:t>
            </a:r>
            <a:r>
              <a:rPr lang="en-US" dirty="0" smtClean="0"/>
              <a:t> collapses</a:t>
            </a:r>
          </a:p>
          <a:p>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116</a:t>
            </a:fld>
            <a:endParaRPr lang="en-US"/>
          </a:p>
        </p:txBody>
      </p:sp>
      <p:pic>
        <p:nvPicPr>
          <p:cNvPr id="5" name="Picture 3"/>
          <p:cNvPicPr>
            <a:picLocks noChangeArrowheads="1"/>
          </p:cNvPicPr>
          <p:nvPr/>
        </p:nvPicPr>
        <p:blipFill>
          <a:blip r:embed="rId2"/>
          <a:srcRect/>
          <a:stretch>
            <a:fillRect/>
          </a:stretch>
        </p:blipFill>
        <p:spPr bwMode="auto">
          <a:xfrm>
            <a:off x="609600" y="1600200"/>
            <a:ext cx="7518400" cy="2165364"/>
          </a:xfrm>
          <a:prstGeom prst="rect">
            <a:avLst/>
          </a:prstGeom>
          <a:noFill/>
          <a:ln w="12700" cap="flat">
            <a:noFill/>
            <a:miter lim="800000"/>
            <a:headEnd/>
            <a:tailEnd/>
          </a:ln>
          <a:effectLst>
            <a:outerShdw dist="76199" dir="2700000" algn="ctr" rotWithShape="0">
              <a:schemeClr val="bg2">
                <a:alpha val="75000"/>
              </a:schemeClr>
            </a:outerShdw>
          </a:effectLst>
        </p:spPr>
      </p:pic>
      <p:sp>
        <p:nvSpPr>
          <p:cNvPr id="6" name="Rectangle 5"/>
          <p:cNvSpPr/>
          <p:nvPr/>
        </p:nvSpPr>
        <p:spPr>
          <a:xfrm>
            <a:off x="4280720" y="609600"/>
            <a:ext cx="4787080" cy="461665"/>
          </a:xfrm>
          <a:prstGeom prst="rect">
            <a:avLst/>
          </a:prstGeom>
        </p:spPr>
        <p:txBody>
          <a:bodyPr wrap="none">
            <a:spAutoFit/>
          </a:bodyPr>
          <a:lstStyle/>
          <a:p>
            <a:pPr>
              <a:buNone/>
            </a:pPr>
            <a:r>
              <a:rPr lang="en-US" dirty="0" err="1" smtClean="0"/>
              <a:t>QCorasen</a:t>
            </a:r>
            <a:r>
              <a:rPr lang="en-US" dirty="0" smtClean="0"/>
              <a:t> </a:t>
            </a:r>
            <a:r>
              <a:rPr lang="en-US" sz="2000" dirty="0" smtClean="0"/>
              <a:t>[Daniels II et al – EGSP 09]</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local</a:t>
            </a:r>
            <a:endParaRPr lang="en-US" dirty="0"/>
          </a:p>
        </p:txBody>
      </p:sp>
      <p:sp>
        <p:nvSpPr>
          <p:cNvPr id="4" name="Slide Number Placeholder 3"/>
          <p:cNvSpPr>
            <a:spLocks noGrp="1"/>
          </p:cNvSpPr>
          <p:nvPr>
            <p:ph type="sldNum" sz="quarter" idx="10"/>
          </p:nvPr>
        </p:nvSpPr>
        <p:spPr>
          <a:xfrm>
            <a:off x="7239000" y="5935697"/>
            <a:ext cx="1905000" cy="228600"/>
          </a:xfrm>
        </p:spPr>
        <p:txBody>
          <a:bodyPr/>
          <a:lstStyle/>
          <a:p>
            <a:pPr>
              <a:defRPr/>
            </a:pPr>
            <a:fld id="{9866EA4C-6771-47E9-AD03-AB8ADA3CD211}" type="slidenum">
              <a:rPr lang="en-US" smtClean="0"/>
              <a:pPr>
                <a:defRPr/>
              </a:pPr>
              <a:t>117</a:t>
            </a:fld>
            <a:endParaRPr lang="en-US"/>
          </a:p>
        </p:txBody>
      </p:sp>
      <p:pic>
        <p:nvPicPr>
          <p:cNvPr id="5" name="Picture 4" descr="diag_collapse1.png"/>
          <p:cNvPicPr>
            <a:picLocks noChangeAspect="1"/>
          </p:cNvPicPr>
          <p:nvPr/>
        </p:nvPicPr>
        <p:blipFill>
          <a:blip r:embed="rId2" cstate="print"/>
          <a:stretch>
            <a:fillRect/>
          </a:stretch>
        </p:blipFill>
        <p:spPr>
          <a:xfrm>
            <a:off x="513090" y="1981200"/>
            <a:ext cx="1188720" cy="1194531"/>
          </a:xfrm>
          <a:prstGeom prst="rect">
            <a:avLst/>
          </a:prstGeom>
          <a:ln>
            <a:noFill/>
          </a:ln>
          <a:effectLst>
            <a:softEdge rad="112500"/>
          </a:effectLst>
        </p:spPr>
      </p:pic>
      <p:pic>
        <p:nvPicPr>
          <p:cNvPr id="6" name="Picture 5" descr="diag_collapse2.png"/>
          <p:cNvPicPr>
            <a:picLocks noChangeAspect="1"/>
          </p:cNvPicPr>
          <p:nvPr/>
        </p:nvPicPr>
        <p:blipFill>
          <a:blip r:embed="rId3" cstate="print"/>
          <a:stretch>
            <a:fillRect/>
          </a:stretch>
        </p:blipFill>
        <p:spPr>
          <a:xfrm>
            <a:off x="2895600" y="1981200"/>
            <a:ext cx="1188720" cy="1194531"/>
          </a:xfrm>
          <a:prstGeom prst="rect">
            <a:avLst/>
          </a:prstGeom>
          <a:ln>
            <a:noFill/>
          </a:ln>
          <a:effectLst>
            <a:softEdge rad="112500"/>
          </a:effectLst>
        </p:spPr>
      </p:pic>
      <p:sp>
        <p:nvSpPr>
          <p:cNvPr id="7" name="Right Arrow 6"/>
          <p:cNvSpPr/>
          <p:nvPr/>
        </p:nvSpPr>
        <p:spPr>
          <a:xfrm>
            <a:off x="1851545" y="2250231"/>
            <a:ext cx="935336" cy="632701"/>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8" name="Picture 7" descr="edge_col_44_t0.png"/>
          <p:cNvPicPr>
            <a:picLocks noChangeAspect="1"/>
          </p:cNvPicPr>
          <p:nvPr/>
        </p:nvPicPr>
        <p:blipFill>
          <a:blip r:embed="rId4" cstate="print"/>
          <a:stretch>
            <a:fillRect/>
          </a:stretch>
        </p:blipFill>
        <p:spPr>
          <a:xfrm>
            <a:off x="577896" y="4367327"/>
            <a:ext cx="1188720" cy="1194531"/>
          </a:xfrm>
          <a:prstGeom prst="rect">
            <a:avLst/>
          </a:prstGeom>
          <a:ln>
            <a:noFill/>
          </a:ln>
          <a:effectLst>
            <a:softEdge rad="112500"/>
          </a:effectLst>
        </p:spPr>
      </p:pic>
      <p:pic>
        <p:nvPicPr>
          <p:cNvPr id="9" name="Picture 8" descr="edge_col_44_t3.png"/>
          <p:cNvPicPr>
            <a:picLocks noChangeAspect="1"/>
          </p:cNvPicPr>
          <p:nvPr/>
        </p:nvPicPr>
        <p:blipFill>
          <a:blip r:embed="rId5" cstate="print"/>
          <a:stretch>
            <a:fillRect/>
          </a:stretch>
        </p:blipFill>
        <p:spPr>
          <a:xfrm>
            <a:off x="3048000" y="3581400"/>
            <a:ext cx="1188720" cy="1194531"/>
          </a:xfrm>
          <a:prstGeom prst="rect">
            <a:avLst/>
          </a:prstGeom>
          <a:ln>
            <a:noFill/>
          </a:ln>
          <a:effectLst>
            <a:softEdge rad="112500"/>
          </a:effectLst>
        </p:spPr>
      </p:pic>
      <p:pic>
        <p:nvPicPr>
          <p:cNvPr id="10" name="Picture 9" descr="edge_col_44_b3.png"/>
          <p:cNvPicPr>
            <a:picLocks noChangeAspect="1"/>
          </p:cNvPicPr>
          <p:nvPr/>
        </p:nvPicPr>
        <p:blipFill>
          <a:blip r:embed="rId6" cstate="print"/>
          <a:stretch>
            <a:fillRect/>
          </a:stretch>
        </p:blipFill>
        <p:spPr>
          <a:xfrm>
            <a:off x="3048000" y="5125033"/>
            <a:ext cx="1188720" cy="1194531"/>
          </a:xfrm>
          <a:prstGeom prst="rect">
            <a:avLst/>
          </a:prstGeom>
          <a:ln>
            <a:noFill/>
          </a:ln>
          <a:effectLst>
            <a:softEdge rad="112500"/>
          </a:effectLst>
        </p:spPr>
      </p:pic>
      <p:sp>
        <p:nvSpPr>
          <p:cNvPr id="11" name="Right Arrow 10"/>
          <p:cNvSpPr/>
          <p:nvPr/>
        </p:nvSpPr>
        <p:spPr>
          <a:xfrm rot="19800000">
            <a:off x="1995672" y="4290527"/>
            <a:ext cx="935336" cy="632701"/>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Right Arrow 11"/>
          <p:cNvSpPr/>
          <p:nvPr/>
        </p:nvSpPr>
        <p:spPr>
          <a:xfrm rot="1800000">
            <a:off x="2084939" y="4852570"/>
            <a:ext cx="888722" cy="665887"/>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3" name="Rectangle 12"/>
          <p:cNvSpPr/>
          <p:nvPr/>
        </p:nvSpPr>
        <p:spPr>
          <a:xfrm rot="5400000">
            <a:off x="-193311" y="2403111"/>
            <a:ext cx="1120820" cy="276999"/>
          </a:xfrm>
          <a:prstGeom prst="rect">
            <a:avLst/>
          </a:prstGeom>
        </p:spPr>
        <p:txBody>
          <a:bodyPr wrap="none">
            <a:spAutoFit/>
          </a:bodyPr>
          <a:lstStyle/>
          <a:p>
            <a:pPr algn="ctr"/>
            <a:r>
              <a:rPr lang="en-US" sz="1200" dirty="0" smtClean="0">
                <a:solidFill>
                  <a:schemeClr val="bg1">
                    <a:lumMod val="50000"/>
                  </a:schemeClr>
                </a:solidFill>
              </a:rPr>
              <a:t>diag. collapse</a:t>
            </a:r>
            <a:endParaRPr lang="en-US" sz="1200" dirty="0">
              <a:solidFill>
                <a:schemeClr val="bg1">
                  <a:lumMod val="50000"/>
                </a:schemeClr>
              </a:solidFill>
            </a:endParaRPr>
          </a:p>
        </p:txBody>
      </p:sp>
      <p:cxnSp>
        <p:nvCxnSpPr>
          <p:cNvPr id="14" name="Straight Connector 13"/>
          <p:cNvCxnSpPr/>
          <p:nvPr/>
        </p:nvCxnSpPr>
        <p:spPr>
          <a:xfrm rot="5400000">
            <a:off x="1642278" y="4160059"/>
            <a:ext cx="564360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2"/>
          <p:cNvSpPr txBox="1">
            <a:spLocks/>
          </p:cNvSpPr>
          <p:nvPr/>
        </p:nvSpPr>
        <p:spPr>
          <a:xfrm>
            <a:off x="4535517" y="1235218"/>
            <a:ext cx="4357718" cy="5643602"/>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tabLst/>
              <a:defRPr/>
            </a:pPr>
            <a:r>
              <a:rPr lang="en-US" sz="2800" dirty="0" smtClean="0">
                <a:solidFill>
                  <a:srgbClr val="0070C0"/>
                </a:solidFill>
                <a:latin typeface="+mn-lt"/>
                <a:cs typeface="ＭＳ Ｐゴシック" charset="-128"/>
              </a:rPr>
              <a:t>Optimization operations</a:t>
            </a:r>
            <a:r>
              <a:rPr kumimoji="0" lang="en-US" sz="2800" b="0" i="0" u="none" strike="noStrike" kern="1200" cap="none" spc="0" normalizeH="0" baseline="0" noProof="0" dirty="0" smtClean="0">
                <a:ln>
                  <a:noFill/>
                </a:ln>
                <a:solidFill>
                  <a:srgbClr val="0070C0"/>
                </a:solidFill>
                <a:effectLst/>
                <a:uLnTx/>
                <a:uFillTx/>
                <a:latin typeface="+mn-lt"/>
                <a:ea typeface="ＭＳ Ｐゴシック" charset="-128"/>
                <a:cs typeface="ＭＳ Ｐゴシック" charset="-128"/>
              </a:rPr>
              <a:t>:</a:t>
            </a:r>
            <a:endParaRPr kumimoji="0" lang="en-US" sz="2800" b="0" i="0" u="none" strike="noStrike" kern="1200" cap="none" spc="0" normalizeH="0" baseline="0" noProof="0" dirty="0">
              <a:ln>
                <a:noFill/>
              </a:ln>
              <a:solidFill>
                <a:srgbClr val="0070C0"/>
              </a:solidFill>
              <a:effectLst/>
              <a:uLnTx/>
              <a:uFillTx/>
              <a:latin typeface="+mn-lt"/>
              <a:ea typeface="ＭＳ Ｐゴシック" charset="-128"/>
              <a:cs typeface="ＭＳ Ｐゴシック" charset="-128"/>
            </a:endParaRPr>
          </a:p>
        </p:txBody>
      </p:sp>
      <p:sp>
        <p:nvSpPr>
          <p:cNvPr id="16" name="Right Arrow 15"/>
          <p:cNvSpPr/>
          <p:nvPr/>
        </p:nvSpPr>
        <p:spPr>
          <a:xfrm>
            <a:off x="6417570" y="1979554"/>
            <a:ext cx="852666" cy="433113"/>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17" name="Picture 16" descr="edge_rot1.png"/>
          <p:cNvPicPr>
            <a:picLocks noChangeAspect="1"/>
          </p:cNvPicPr>
          <p:nvPr/>
        </p:nvPicPr>
        <p:blipFill>
          <a:blip r:embed="rId7" cstate="print"/>
          <a:stretch>
            <a:fillRect/>
          </a:stretch>
        </p:blipFill>
        <p:spPr>
          <a:xfrm>
            <a:off x="7199512" y="5209527"/>
            <a:ext cx="1188720" cy="1194518"/>
          </a:xfrm>
          <a:prstGeom prst="rect">
            <a:avLst/>
          </a:prstGeom>
          <a:ln>
            <a:noFill/>
          </a:ln>
          <a:effectLst>
            <a:softEdge rad="112500"/>
          </a:effectLst>
        </p:spPr>
      </p:pic>
      <p:pic>
        <p:nvPicPr>
          <p:cNvPr id="18" name="Picture 17" descr="edge_rot2.png"/>
          <p:cNvPicPr>
            <a:picLocks noChangeAspect="1"/>
          </p:cNvPicPr>
          <p:nvPr/>
        </p:nvPicPr>
        <p:blipFill>
          <a:blip r:embed="rId8" cstate="print"/>
          <a:stretch>
            <a:fillRect/>
          </a:stretch>
        </p:blipFill>
        <p:spPr>
          <a:xfrm>
            <a:off x="5291133" y="4203420"/>
            <a:ext cx="1188720" cy="1194518"/>
          </a:xfrm>
          <a:prstGeom prst="rect">
            <a:avLst/>
          </a:prstGeom>
          <a:ln>
            <a:noFill/>
          </a:ln>
          <a:effectLst>
            <a:softEdge rad="112500"/>
          </a:effectLst>
        </p:spPr>
      </p:pic>
      <p:pic>
        <p:nvPicPr>
          <p:cNvPr id="19" name="Picture 18" descr="edge_rot3.png"/>
          <p:cNvPicPr>
            <a:picLocks noChangeAspect="1"/>
          </p:cNvPicPr>
          <p:nvPr/>
        </p:nvPicPr>
        <p:blipFill>
          <a:blip r:embed="rId9" cstate="print"/>
          <a:stretch>
            <a:fillRect/>
          </a:stretch>
        </p:blipFill>
        <p:spPr>
          <a:xfrm>
            <a:off x="7157643" y="3124200"/>
            <a:ext cx="1188720" cy="1194518"/>
          </a:xfrm>
          <a:prstGeom prst="rect">
            <a:avLst/>
          </a:prstGeom>
          <a:ln>
            <a:noFill/>
          </a:ln>
          <a:effectLst>
            <a:softEdge rad="112500"/>
          </a:effectLst>
        </p:spPr>
      </p:pic>
      <p:pic>
        <p:nvPicPr>
          <p:cNvPr id="20" name="Picture 19" descr="vert_rot2.png"/>
          <p:cNvPicPr>
            <a:picLocks noChangeAspect="1"/>
          </p:cNvPicPr>
          <p:nvPr/>
        </p:nvPicPr>
        <p:blipFill>
          <a:blip r:embed="rId10" cstate="print"/>
          <a:stretch>
            <a:fillRect/>
          </a:stretch>
        </p:blipFill>
        <p:spPr>
          <a:xfrm>
            <a:off x="7332535" y="1815408"/>
            <a:ext cx="1188720" cy="1194518"/>
          </a:xfrm>
          <a:prstGeom prst="rect">
            <a:avLst/>
          </a:prstGeom>
          <a:ln>
            <a:noFill/>
          </a:ln>
          <a:effectLst>
            <a:softEdge rad="112500"/>
          </a:effectLst>
        </p:spPr>
      </p:pic>
      <p:pic>
        <p:nvPicPr>
          <p:cNvPr id="21" name="Picture 20" descr="vert_rot1.png"/>
          <p:cNvPicPr>
            <a:picLocks noChangeAspect="1"/>
          </p:cNvPicPr>
          <p:nvPr/>
        </p:nvPicPr>
        <p:blipFill>
          <a:blip r:embed="rId11" cstate="print"/>
          <a:stretch>
            <a:fillRect/>
          </a:stretch>
        </p:blipFill>
        <p:spPr>
          <a:xfrm>
            <a:off x="5181600" y="1828800"/>
            <a:ext cx="1188720" cy="1194518"/>
          </a:xfrm>
          <a:prstGeom prst="rect">
            <a:avLst/>
          </a:prstGeom>
          <a:ln>
            <a:noFill/>
          </a:ln>
          <a:effectLst>
            <a:softEdge rad="112500"/>
          </a:effectLst>
        </p:spPr>
      </p:pic>
      <p:sp>
        <p:nvSpPr>
          <p:cNvPr id="22" name="Right Arrow 21"/>
          <p:cNvSpPr/>
          <p:nvPr/>
        </p:nvSpPr>
        <p:spPr>
          <a:xfrm rot="10800000">
            <a:off x="6370320" y="2543316"/>
            <a:ext cx="852666" cy="433113"/>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3" name="Right Arrow 22"/>
          <p:cNvSpPr/>
          <p:nvPr/>
        </p:nvSpPr>
        <p:spPr>
          <a:xfrm rot="19800000">
            <a:off x="6433783" y="3624287"/>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4" name="Right Arrow 23"/>
          <p:cNvSpPr/>
          <p:nvPr/>
        </p:nvSpPr>
        <p:spPr>
          <a:xfrm rot="9000000">
            <a:off x="6493873" y="4098180"/>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nvGrpSpPr>
          <p:cNvPr id="25" name="Group 34"/>
          <p:cNvGrpSpPr/>
          <p:nvPr/>
        </p:nvGrpSpPr>
        <p:grpSpPr>
          <a:xfrm rot="11700000" flipH="1">
            <a:off x="6425138" y="4966076"/>
            <a:ext cx="768937" cy="957000"/>
            <a:chOff x="5544084" y="5538452"/>
            <a:chExt cx="749241" cy="957000"/>
          </a:xfrm>
        </p:grpSpPr>
        <p:sp>
          <p:nvSpPr>
            <p:cNvPr id="26" name="Right Arrow 25"/>
            <p:cNvSpPr/>
            <p:nvPr/>
          </p:nvSpPr>
          <p:spPr>
            <a:xfrm rot="19800000">
              <a:off x="5544084" y="5538452"/>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7" name="Right Arrow 26"/>
            <p:cNvSpPr/>
            <p:nvPr/>
          </p:nvSpPr>
          <p:spPr>
            <a:xfrm rot="9000000">
              <a:off x="5604172" y="6012346"/>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grpSp>
        <p:nvGrpSpPr>
          <p:cNvPr id="28" name="Group 37"/>
          <p:cNvGrpSpPr/>
          <p:nvPr/>
        </p:nvGrpSpPr>
        <p:grpSpPr>
          <a:xfrm rot="14400000" flipH="1">
            <a:off x="7388468" y="4285623"/>
            <a:ext cx="768939" cy="956999"/>
            <a:chOff x="5421082" y="5409665"/>
            <a:chExt cx="749243" cy="956999"/>
          </a:xfrm>
        </p:grpSpPr>
        <p:sp>
          <p:nvSpPr>
            <p:cNvPr id="29" name="Right Arrow 28"/>
            <p:cNvSpPr/>
            <p:nvPr/>
          </p:nvSpPr>
          <p:spPr>
            <a:xfrm rot="19800000">
              <a:off x="5421082" y="5409665"/>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0" name="Right Arrow 29"/>
            <p:cNvSpPr/>
            <p:nvPr/>
          </p:nvSpPr>
          <p:spPr>
            <a:xfrm rot="9000000">
              <a:off x="5481172" y="5883558"/>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sp>
        <p:nvSpPr>
          <p:cNvPr id="31" name="Rectangle 30"/>
          <p:cNvSpPr/>
          <p:nvPr/>
        </p:nvSpPr>
        <p:spPr>
          <a:xfrm rot="5400000">
            <a:off x="8485967" y="2209834"/>
            <a:ext cx="1039067" cy="276999"/>
          </a:xfrm>
          <a:prstGeom prst="rect">
            <a:avLst/>
          </a:prstGeom>
        </p:spPr>
        <p:txBody>
          <a:bodyPr wrap="none">
            <a:spAutoFit/>
          </a:bodyPr>
          <a:lstStyle/>
          <a:p>
            <a:pPr algn="ctr"/>
            <a:r>
              <a:rPr lang="en-US" sz="1200" dirty="0" smtClean="0">
                <a:solidFill>
                  <a:schemeClr val="bg1">
                    <a:lumMod val="50000"/>
                  </a:schemeClr>
                </a:solidFill>
              </a:rPr>
              <a:t>vertex rotate</a:t>
            </a:r>
            <a:endParaRPr lang="en-US" sz="1200" dirty="0">
              <a:solidFill>
                <a:schemeClr val="bg1">
                  <a:lumMod val="50000"/>
                </a:schemeClr>
              </a:solidFill>
            </a:endParaRPr>
          </a:p>
        </p:txBody>
      </p:sp>
      <p:sp>
        <p:nvSpPr>
          <p:cNvPr id="32" name="Rectangle 31"/>
          <p:cNvSpPr/>
          <p:nvPr/>
        </p:nvSpPr>
        <p:spPr>
          <a:xfrm>
            <a:off x="1689821" y="6990613"/>
            <a:ext cx="1205779" cy="276999"/>
          </a:xfrm>
          <a:prstGeom prst="rect">
            <a:avLst/>
          </a:prstGeom>
        </p:spPr>
        <p:txBody>
          <a:bodyPr wrap="none">
            <a:spAutoFit/>
          </a:bodyPr>
          <a:lstStyle/>
          <a:p>
            <a:pPr algn="ctr"/>
            <a:r>
              <a:rPr lang="en-US" sz="1200" dirty="0" smtClean="0">
                <a:solidFill>
                  <a:schemeClr val="bg1">
                    <a:lumMod val="50000"/>
                  </a:schemeClr>
                </a:solidFill>
              </a:rPr>
              <a:t>edge collapses</a:t>
            </a:r>
            <a:endParaRPr lang="en-US" sz="1200" dirty="0">
              <a:solidFill>
                <a:schemeClr val="bg1">
                  <a:lumMod val="50000"/>
                </a:schemeClr>
              </a:solidFill>
            </a:endParaRPr>
          </a:p>
        </p:txBody>
      </p:sp>
      <p:sp>
        <p:nvSpPr>
          <p:cNvPr id="33" name="Rectangle 32"/>
          <p:cNvSpPr/>
          <p:nvPr/>
        </p:nvSpPr>
        <p:spPr>
          <a:xfrm rot="5400000">
            <a:off x="8486768" y="4647433"/>
            <a:ext cx="1037465" cy="276999"/>
          </a:xfrm>
          <a:prstGeom prst="rect">
            <a:avLst/>
          </a:prstGeom>
        </p:spPr>
        <p:txBody>
          <a:bodyPr wrap="none">
            <a:spAutoFit/>
          </a:bodyPr>
          <a:lstStyle/>
          <a:p>
            <a:pPr algn="ctr"/>
            <a:r>
              <a:rPr lang="en-US" sz="1200" dirty="0" smtClean="0">
                <a:solidFill>
                  <a:schemeClr val="bg1">
                    <a:lumMod val="50000"/>
                  </a:schemeClr>
                </a:solidFill>
              </a:rPr>
              <a:t>edge rotates</a:t>
            </a:r>
            <a:endParaRPr lang="en-US" sz="1200" dirty="0">
              <a:solidFill>
                <a:schemeClr val="bg1">
                  <a:lumMod val="50000"/>
                </a:schemeClr>
              </a:solidFill>
            </a:endParaRPr>
          </a:p>
        </p:txBody>
      </p:sp>
      <p:sp>
        <p:nvSpPr>
          <p:cNvPr id="34" name="Rectangle 33"/>
          <p:cNvSpPr/>
          <p:nvPr/>
        </p:nvSpPr>
        <p:spPr>
          <a:xfrm>
            <a:off x="6477000" y="609600"/>
            <a:ext cx="2630400" cy="461665"/>
          </a:xfrm>
          <a:prstGeom prst="rect">
            <a:avLst/>
          </a:prstGeom>
        </p:spPr>
        <p:txBody>
          <a:bodyPr wrap="none">
            <a:spAutoFit/>
          </a:bodyPr>
          <a:lstStyle/>
          <a:p>
            <a:r>
              <a:rPr lang="en-US" dirty="0" smtClean="0"/>
              <a:t>[Tarini et al EG10]</a:t>
            </a:r>
            <a:endParaRPr lang="en-US" dirty="0"/>
          </a:p>
        </p:txBody>
      </p:sp>
      <p:sp>
        <p:nvSpPr>
          <p:cNvPr id="35" name="Content Placeholder 2"/>
          <p:cNvSpPr txBox="1">
            <a:spLocks/>
          </p:cNvSpPr>
          <p:nvPr/>
        </p:nvSpPr>
        <p:spPr>
          <a:xfrm>
            <a:off x="0" y="1214398"/>
            <a:ext cx="4357718" cy="5643602"/>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tabLst/>
              <a:defRPr/>
            </a:pPr>
            <a:r>
              <a:rPr lang="en-US" sz="2800" dirty="0" smtClean="0">
                <a:solidFill>
                  <a:srgbClr val="0070C0"/>
                </a:solidFill>
                <a:latin typeface="+mn-lt"/>
                <a:cs typeface="ＭＳ Ｐゴシック" charset="-128"/>
              </a:rPr>
              <a:t>Coarsening operations:</a:t>
            </a:r>
            <a:endParaRPr kumimoji="0" lang="en-US" sz="2800" b="0" i="0" u="none" strike="noStrike" kern="1200" cap="none" spc="0" normalizeH="0" baseline="0" noProof="0" dirty="0">
              <a:ln>
                <a:noFill/>
              </a:ln>
              <a:solidFill>
                <a:srgbClr val="0070C0"/>
              </a:solidFill>
              <a:effectLst/>
              <a:uLnTx/>
              <a:uFillTx/>
              <a:latin typeface="+mn-lt"/>
              <a:ea typeface="ＭＳ Ｐゴシック" charset="-128"/>
              <a:cs typeface="ＭＳ Ｐゴシック" charset="-128"/>
            </a:endParaRPr>
          </a:p>
        </p:txBody>
      </p:sp>
      <p:sp>
        <p:nvSpPr>
          <p:cNvPr id="36" name="Rectangle 35"/>
          <p:cNvSpPr/>
          <p:nvPr/>
        </p:nvSpPr>
        <p:spPr>
          <a:xfrm rot="5400000">
            <a:off x="-142758" y="4841511"/>
            <a:ext cx="1172116" cy="276999"/>
          </a:xfrm>
          <a:prstGeom prst="rect">
            <a:avLst/>
          </a:prstGeom>
        </p:spPr>
        <p:txBody>
          <a:bodyPr wrap="none">
            <a:spAutoFit/>
          </a:bodyPr>
          <a:lstStyle/>
          <a:p>
            <a:pPr algn="ctr"/>
            <a:r>
              <a:rPr lang="en-US" sz="1200" dirty="0" smtClean="0">
                <a:solidFill>
                  <a:schemeClr val="bg1">
                    <a:lumMod val="50000"/>
                  </a:schemeClr>
                </a:solidFill>
              </a:rPr>
              <a:t> edge collapse</a:t>
            </a:r>
            <a:endParaRPr lang="en-US" sz="12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regularity?</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118</a:t>
            </a:fld>
            <a:endParaRPr lang="en-US"/>
          </a:p>
        </p:txBody>
      </p:sp>
      <p:sp>
        <p:nvSpPr>
          <p:cNvPr id="5" name="Content Placeholder 2"/>
          <p:cNvSpPr>
            <a:spLocks noGrp="1"/>
          </p:cNvSpPr>
          <p:nvPr>
            <p:ph sz="quarter" idx="10"/>
          </p:nvPr>
        </p:nvSpPr>
        <p:spPr>
          <a:xfrm>
            <a:off x="214282" y="642918"/>
            <a:ext cx="8715436" cy="5643602"/>
          </a:xfrm>
        </p:spPr>
        <p:txBody>
          <a:bodyPr/>
          <a:lstStyle/>
          <a:p>
            <a:r>
              <a:rPr lang="it-IT" dirty="0" smtClean="0"/>
              <a:t>Seek valency-four vertices?</a:t>
            </a:r>
            <a:endParaRPr lang="en-US" dirty="0"/>
          </a:p>
        </p:txBody>
      </p:sp>
      <p:pic>
        <p:nvPicPr>
          <p:cNvPr id="6" name="Picture 2" descr="C:\papers\2010_EG_quad_decimation\images\diag_ambiguity3.png"/>
          <p:cNvPicPr>
            <a:picLocks noChangeAspect="1" noChangeArrowheads="1"/>
          </p:cNvPicPr>
          <p:nvPr/>
        </p:nvPicPr>
        <p:blipFill>
          <a:blip r:embed="rId2"/>
          <a:srcRect l="39180" r="42597" b="62573"/>
          <a:stretch>
            <a:fillRect/>
          </a:stretch>
        </p:blipFill>
        <p:spPr bwMode="auto">
          <a:xfrm>
            <a:off x="3657600" y="1752600"/>
            <a:ext cx="1524000" cy="1524000"/>
          </a:xfrm>
          <a:prstGeom prst="rect">
            <a:avLst/>
          </a:prstGeom>
          <a:noFill/>
        </p:spPr>
      </p:pic>
      <p:sp>
        <p:nvSpPr>
          <p:cNvPr id="10" name="Rectangle 9"/>
          <p:cNvSpPr/>
          <p:nvPr/>
        </p:nvSpPr>
        <p:spPr>
          <a:xfrm>
            <a:off x="6477000" y="609600"/>
            <a:ext cx="2630400" cy="461665"/>
          </a:xfrm>
          <a:prstGeom prst="rect">
            <a:avLst/>
          </a:prstGeom>
        </p:spPr>
        <p:txBody>
          <a:bodyPr wrap="none">
            <a:spAutoFit/>
          </a:bodyPr>
          <a:lstStyle/>
          <a:p>
            <a:r>
              <a:rPr lang="en-US" dirty="0" smtClean="0"/>
              <a:t>[Tarini et al EG10]</a:t>
            </a:r>
            <a:endParaRPr lang="en-US" dirty="0"/>
          </a:p>
        </p:txBody>
      </p:sp>
      <p:sp>
        <p:nvSpPr>
          <p:cNvPr id="12" name="Oval 11"/>
          <p:cNvSpPr/>
          <p:nvPr/>
        </p:nvSpPr>
        <p:spPr bwMode="auto">
          <a:xfrm>
            <a:off x="3048000" y="2743200"/>
            <a:ext cx="838200" cy="9906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3" name="Oval 12"/>
          <p:cNvSpPr/>
          <p:nvPr/>
        </p:nvSpPr>
        <p:spPr bwMode="auto">
          <a:xfrm>
            <a:off x="4953000" y="2743200"/>
            <a:ext cx="838200" cy="9906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9" name="Picture 2" descr="C:\papers\2010_EG_quad_decimation\images\diag_ambiguity3.png"/>
          <p:cNvPicPr>
            <a:picLocks noChangeAspect="1" noChangeArrowheads="1"/>
          </p:cNvPicPr>
          <p:nvPr/>
        </p:nvPicPr>
        <p:blipFill>
          <a:blip r:embed="rId2"/>
          <a:srcRect l="54669"/>
          <a:stretch>
            <a:fillRect/>
          </a:stretch>
        </p:blipFill>
        <p:spPr bwMode="auto">
          <a:xfrm>
            <a:off x="4953000" y="1752600"/>
            <a:ext cx="3791013" cy="4071966"/>
          </a:xfrm>
          <a:prstGeom prst="rect">
            <a:avLst/>
          </a:prstGeom>
          <a:noFill/>
        </p:spPr>
      </p:pic>
      <p:pic>
        <p:nvPicPr>
          <p:cNvPr id="11" name="Picture 2" descr="C:\papers\2010_EG_quad_decimation\images\diag_ambiguity3.png"/>
          <p:cNvPicPr>
            <a:picLocks noChangeAspect="1" noChangeArrowheads="1"/>
          </p:cNvPicPr>
          <p:nvPr/>
        </p:nvPicPr>
        <p:blipFill>
          <a:blip r:embed="rId2"/>
          <a:srcRect r="54442"/>
          <a:stretch>
            <a:fillRect/>
          </a:stretch>
        </p:blipFill>
        <p:spPr bwMode="auto">
          <a:xfrm>
            <a:off x="381000" y="1752600"/>
            <a:ext cx="3810000" cy="40719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Seeking regularity… </a:t>
            </a:r>
            <a:br>
              <a:rPr lang="en-US" dirty="0" smtClean="0"/>
            </a:br>
            <a:r>
              <a:rPr lang="en-US" dirty="0" smtClean="0"/>
              <a:t>indirectly</a:t>
            </a:r>
            <a:endParaRPr lang="en-US" dirty="0"/>
          </a:p>
        </p:txBody>
      </p:sp>
      <p:sp>
        <p:nvSpPr>
          <p:cNvPr id="3" name="Content Placeholder 2"/>
          <p:cNvSpPr>
            <a:spLocks noGrp="1"/>
          </p:cNvSpPr>
          <p:nvPr>
            <p:ph idx="1"/>
          </p:nvPr>
        </p:nvSpPr>
        <p:spPr/>
        <p:txBody>
          <a:bodyPr/>
          <a:lstStyle/>
          <a:p>
            <a:endParaRPr lang="en-US" dirty="0" smtClean="0"/>
          </a:p>
          <a:p>
            <a:r>
              <a:rPr lang="en-US" dirty="0" smtClean="0"/>
              <a:t>Seek </a:t>
            </a:r>
            <a:r>
              <a:rPr lang="en-US" dirty="0" err="1" smtClean="0"/>
              <a:t>valency</a:t>
            </a:r>
            <a:r>
              <a:rPr lang="en-US" dirty="0" smtClean="0"/>
              <a:t> four vertices?</a:t>
            </a:r>
          </a:p>
          <a:p>
            <a:endParaRPr lang="en-US" dirty="0" smtClean="0"/>
          </a:p>
          <a:p>
            <a:r>
              <a:rPr lang="en-US" dirty="0" smtClean="0"/>
              <a:t>Seek vertices with curvature-dependent </a:t>
            </a:r>
            <a:r>
              <a:rPr lang="en-US" dirty="0" err="1" smtClean="0"/>
              <a:t>val</a:t>
            </a:r>
            <a:r>
              <a:rPr lang="en-US" dirty="0" smtClean="0"/>
              <a:t>?</a:t>
            </a:r>
          </a:p>
          <a:p>
            <a:endParaRPr lang="en-US" dirty="0" smtClean="0"/>
          </a:p>
          <a:p>
            <a:r>
              <a:rPr lang="en-US" dirty="0" smtClean="0"/>
              <a:t>Seek “</a:t>
            </a:r>
            <a:r>
              <a:rPr lang="en-US" i="1" dirty="0" err="1" smtClean="0"/>
              <a:t>homeometry</a:t>
            </a:r>
            <a:r>
              <a:rPr lang="en-US" i="1" dirty="0" smtClean="0"/>
              <a:t>”:</a:t>
            </a:r>
          </a:p>
          <a:p>
            <a:pPr marL="971550" lvl="1" indent="-514350">
              <a:buFont typeface="+mj-lt"/>
              <a:buAutoNum type="alphaLcPeriod"/>
            </a:pPr>
            <a:r>
              <a:rPr lang="en-US" dirty="0" smtClean="0"/>
              <a:t>all edges same length </a:t>
            </a:r>
            <a:r>
              <a:rPr lang="en-US" i="1" dirty="0" smtClean="0">
                <a:solidFill>
                  <a:srgbClr val="0070C0"/>
                </a:solidFill>
              </a:rPr>
              <a:t>k</a:t>
            </a:r>
          </a:p>
          <a:p>
            <a:pPr marL="971550" lvl="1" indent="-514350">
              <a:buFont typeface="+mj-lt"/>
              <a:buAutoNum type="alphaLcPeriod"/>
            </a:pPr>
            <a:r>
              <a:rPr lang="en-US" dirty="0" smtClean="0"/>
              <a:t>all diagonals same length     </a:t>
            </a:r>
            <a:r>
              <a:rPr lang="en-US" dirty="0" smtClean="0">
                <a:solidFill>
                  <a:srgbClr val="0070C0"/>
                </a:solidFill>
              </a:rPr>
              <a:t>2  </a:t>
            </a:r>
            <a:r>
              <a:rPr lang="en-US" i="1" dirty="0" smtClean="0">
                <a:solidFill>
                  <a:srgbClr val="0070C0"/>
                </a:solidFill>
              </a:rPr>
              <a:t>k</a:t>
            </a:r>
            <a:endParaRPr lang="en-US" dirty="0" smtClean="0">
              <a:solidFill>
                <a:srgbClr val="0070C0"/>
              </a:solidFill>
            </a:endParaRPr>
          </a:p>
          <a:p>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119</a:t>
            </a:fld>
            <a:endParaRPr lang="en-US"/>
          </a:p>
        </p:txBody>
      </p:sp>
      <p:sp>
        <p:nvSpPr>
          <p:cNvPr id="6" name="Cross 5"/>
          <p:cNvSpPr/>
          <p:nvPr/>
        </p:nvSpPr>
        <p:spPr>
          <a:xfrm rot="2700000">
            <a:off x="2501373" y="1475054"/>
            <a:ext cx="1285884" cy="1357322"/>
          </a:xfrm>
          <a:prstGeom prst="plus">
            <a:avLst>
              <a:gd name="adj" fmla="val 44633"/>
            </a:avLst>
          </a:prstGeom>
          <a:solidFill>
            <a:srgbClr val="C00000">
              <a:alpha val="3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ross 6"/>
          <p:cNvSpPr/>
          <p:nvPr/>
        </p:nvSpPr>
        <p:spPr>
          <a:xfrm rot="2700000">
            <a:off x="3796773" y="2389454"/>
            <a:ext cx="1285884" cy="1357322"/>
          </a:xfrm>
          <a:prstGeom prst="plus">
            <a:avLst>
              <a:gd name="adj" fmla="val 44633"/>
            </a:avLst>
          </a:prstGeom>
          <a:solidFill>
            <a:srgbClr val="C00000">
              <a:alpha val="3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4648200" y="4495800"/>
            <a:ext cx="546099" cy="375537"/>
          </a:xfrm>
          <a:custGeom>
            <a:avLst/>
            <a:gdLst>
              <a:gd name="connsiteX0" fmla="*/ 0 w 2144485"/>
              <a:gd name="connsiteY0" fmla="*/ 685800 h 1371600"/>
              <a:gd name="connsiteX1" fmla="*/ 326571 w 2144485"/>
              <a:gd name="connsiteY1" fmla="*/ 413657 h 1371600"/>
              <a:gd name="connsiteX2" fmla="*/ 555171 w 2144485"/>
              <a:gd name="connsiteY2" fmla="*/ 1371600 h 1371600"/>
              <a:gd name="connsiteX3" fmla="*/ 881742 w 2144485"/>
              <a:gd name="connsiteY3" fmla="*/ 0 h 1371600"/>
              <a:gd name="connsiteX4" fmla="*/ 2133600 w 2144485"/>
              <a:gd name="connsiteY4" fmla="*/ 0 h 1371600"/>
              <a:gd name="connsiteX5" fmla="*/ 2144485 w 2144485"/>
              <a:gd name="connsiteY5" fmla="*/ 130629 h 1371600"/>
              <a:gd name="connsiteX0" fmla="*/ 0 w 2144485"/>
              <a:gd name="connsiteY0" fmla="*/ 685800 h 1371600"/>
              <a:gd name="connsiteX1" fmla="*/ 326571 w 2144485"/>
              <a:gd name="connsiteY1" fmla="*/ 413657 h 1371600"/>
              <a:gd name="connsiteX2" fmla="*/ 555171 w 2144485"/>
              <a:gd name="connsiteY2" fmla="*/ 1371600 h 1371600"/>
              <a:gd name="connsiteX3" fmla="*/ 881742 w 2144485"/>
              <a:gd name="connsiteY3" fmla="*/ 0 h 1371600"/>
              <a:gd name="connsiteX4" fmla="*/ 1525484 w 2144485"/>
              <a:gd name="connsiteY4" fmla="*/ 0 h 1371600"/>
              <a:gd name="connsiteX5" fmla="*/ 2144485 w 2144485"/>
              <a:gd name="connsiteY5" fmla="*/ 130629 h 1371600"/>
              <a:gd name="connsiteX0" fmla="*/ 0 w 1536367"/>
              <a:gd name="connsiteY0" fmla="*/ 685800 h 1371600"/>
              <a:gd name="connsiteX1" fmla="*/ 326571 w 1536367"/>
              <a:gd name="connsiteY1" fmla="*/ 413657 h 1371600"/>
              <a:gd name="connsiteX2" fmla="*/ 555171 w 1536367"/>
              <a:gd name="connsiteY2" fmla="*/ 1371600 h 1371600"/>
              <a:gd name="connsiteX3" fmla="*/ 881742 w 1536367"/>
              <a:gd name="connsiteY3" fmla="*/ 0 h 1371600"/>
              <a:gd name="connsiteX4" fmla="*/ 1525484 w 1536367"/>
              <a:gd name="connsiteY4" fmla="*/ 0 h 1371600"/>
              <a:gd name="connsiteX5" fmla="*/ 1536367 w 1536367"/>
              <a:gd name="connsiteY5" fmla="*/ 130631 h 1371600"/>
              <a:gd name="connsiteX0" fmla="*/ 0 w 1738952"/>
              <a:gd name="connsiteY0" fmla="*/ 685800 h 1371600"/>
              <a:gd name="connsiteX1" fmla="*/ 326571 w 1738952"/>
              <a:gd name="connsiteY1" fmla="*/ 413657 h 1371600"/>
              <a:gd name="connsiteX2" fmla="*/ 555171 w 1738952"/>
              <a:gd name="connsiteY2" fmla="*/ 1371600 h 1371600"/>
              <a:gd name="connsiteX3" fmla="*/ 881742 w 1738952"/>
              <a:gd name="connsiteY3" fmla="*/ 0 h 1371600"/>
              <a:gd name="connsiteX4" fmla="*/ 1525484 w 1738952"/>
              <a:gd name="connsiteY4" fmla="*/ 0 h 1371600"/>
              <a:gd name="connsiteX5" fmla="*/ 1738952 w 1738952"/>
              <a:gd name="connsiteY5" fmla="*/ 130631 h 1371600"/>
              <a:gd name="connsiteX0" fmla="*/ 0 w 1738952"/>
              <a:gd name="connsiteY0" fmla="*/ 685800 h 1371600"/>
              <a:gd name="connsiteX1" fmla="*/ 326571 w 1738952"/>
              <a:gd name="connsiteY1" fmla="*/ 413657 h 1371600"/>
              <a:gd name="connsiteX2" fmla="*/ 555171 w 1738952"/>
              <a:gd name="connsiteY2" fmla="*/ 1371600 h 1371600"/>
              <a:gd name="connsiteX3" fmla="*/ 881742 w 1738952"/>
              <a:gd name="connsiteY3" fmla="*/ 0 h 1371600"/>
              <a:gd name="connsiteX4" fmla="*/ 1606537 w 1738952"/>
              <a:gd name="connsiteY4" fmla="*/ 11571 h 1371600"/>
              <a:gd name="connsiteX5" fmla="*/ 1738952 w 1738952"/>
              <a:gd name="connsiteY5" fmla="*/ 130631 h 1371600"/>
              <a:gd name="connsiteX0" fmla="*/ 0 w 1687450"/>
              <a:gd name="connsiteY0" fmla="*/ 685800 h 1371600"/>
              <a:gd name="connsiteX1" fmla="*/ 326571 w 1687450"/>
              <a:gd name="connsiteY1" fmla="*/ 413657 h 1371600"/>
              <a:gd name="connsiteX2" fmla="*/ 555171 w 1687450"/>
              <a:gd name="connsiteY2" fmla="*/ 1371600 h 1371600"/>
              <a:gd name="connsiteX3" fmla="*/ 881742 w 1687450"/>
              <a:gd name="connsiteY3" fmla="*/ 0 h 1371600"/>
              <a:gd name="connsiteX4" fmla="*/ 1606537 w 1687450"/>
              <a:gd name="connsiteY4" fmla="*/ 11571 h 1371600"/>
              <a:gd name="connsiteX5" fmla="*/ 1687450 w 1687450"/>
              <a:gd name="connsiteY5" fmla="*/ 234972 h 1371600"/>
              <a:gd name="connsiteX0" fmla="*/ 0 w 1687450"/>
              <a:gd name="connsiteY0" fmla="*/ 685800 h 1371600"/>
              <a:gd name="connsiteX1" fmla="*/ 529156 w 1687450"/>
              <a:gd name="connsiteY1" fmla="*/ 413656 h 1371600"/>
              <a:gd name="connsiteX2" fmla="*/ 555171 w 1687450"/>
              <a:gd name="connsiteY2" fmla="*/ 1371600 h 1371600"/>
              <a:gd name="connsiteX3" fmla="*/ 881742 w 1687450"/>
              <a:gd name="connsiteY3" fmla="*/ 0 h 1371600"/>
              <a:gd name="connsiteX4" fmla="*/ 1606537 w 1687450"/>
              <a:gd name="connsiteY4" fmla="*/ 11571 h 1371600"/>
              <a:gd name="connsiteX5" fmla="*/ 1687450 w 1687450"/>
              <a:gd name="connsiteY5" fmla="*/ 234972 h 1371600"/>
              <a:gd name="connsiteX0" fmla="*/ 0 w 1549329"/>
              <a:gd name="connsiteY0" fmla="*/ 564010 h 1371600"/>
              <a:gd name="connsiteX1" fmla="*/ 391035 w 1549329"/>
              <a:gd name="connsiteY1" fmla="*/ 413656 h 1371600"/>
              <a:gd name="connsiteX2" fmla="*/ 417050 w 1549329"/>
              <a:gd name="connsiteY2" fmla="*/ 1371600 h 1371600"/>
              <a:gd name="connsiteX3" fmla="*/ 743621 w 1549329"/>
              <a:gd name="connsiteY3" fmla="*/ 0 h 1371600"/>
              <a:gd name="connsiteX4" fmla="*/ 1468416 w 1549329"/>
              <a:gd name="connsiteY4" fmla="*/ 11571 h 1371600"/>
              <a:gd name="connsiteX5" fmla="*/ 1549329 w 1549329"/>
              <a:gd name="connsiteY5" fmla="*/ 234972 h 1371600"/>
              <a:gd name="connsiteX0" fmla="*/ 0 w 1549329"/>
              <a:gd name="connsiteY0" fmla="*/ 564010 h 1371600"/>
              <a:gd name="connsiteX1" fmla="*/ 300958 w 1549329"/>
              <a:gd name="connsiteY1" fmla="*/ 390464 h 1371600"/>
              <a:gd name="connsiteX2" fmla="*/ 417050 w 1549329"/>
              <a:gd name="connsiteY2" fmla="*/ 1371600 h 1371600"/>
              <a:gd name="connsiteX3" fmla="*/ 743621 w 1549329"/>
              <a:gd name="connsiteY3" fmla="*/ 0 h 1371600"/>
              <a:gd name="connsiteX4" fmla="*/ 1468416 w 1549329"/>
              <a:gd name="connsiteY4" fmla="*/ 11571 h 1371600"/>
              <a:gd name="connsiteX5" fmla="*/ 1549329 w 1549329"/>
              <a:gd name="connsiteY5" fmla="*/ 23497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329" h="1371600">
                <a:moveTo>
                  <a:pt x="0" y="564010"/>
                </a:moveTo>
                <a:lnTo>
                  <a:pt x="300958" y="390464"/>
                </a:lnTo>
                <a:lnTo>
                  <a:pt x="417050" y="1371600"/>
                </a:lnTo>
                <a:lnTo>
                  <a:pt x="743621" y="0"/>
                </a:lnTo>
                <a:lnTo>
                  <a:pt x="1468416" y="11571"/>
                </a:lnTo>
                <a:lnTo>
                  <a:pt x="1549329" y="234972"/>
                </a:lnTo>
              </a:path>
            </a:pathLst>
          </a:custGeom>
          <a:ln>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2" descr="C:\papers\2010_EG_quad_decimation\images\polycube.png"/>
          <p:cNvPicPr>
            <a:picLocks noChangeAspect="1" noChangeArrowheads="1"/>
          </p:cNvPicPr>
          <p:nvPr/>
        </p:nvPicPr>
        <p:blipFill>
          <a:blip r:embed="rId2"/>
          <a:srcRect/>
          <a:stretch>
            <a:fillRect/>
          </a:stretch>
        </p:blipFill>
        <p:spPr bwMode="auto">
          <a:xfrm>
            <a:off x="6248400" y="3250095"/>
            <a:ext cx="2681318" cy="3036425"/>
          </a:xfrm>
          <a:prstGeom prst="rect">
            <a:avLst/>
          </a:prstGeom>
          <a:noFill/>
        </p:spPr>
      </p:pic>
      <p:sp>
        <p:nvSpPr>
          <p:cNvPr id="11" name="Rectangle 10"/>
          <p:cNvSpPr/>
          <p:nvPr/>
        </p:nvSpPr>
        <p:spPr>
          <a:xfrm>
            <a:off x="6477000" y="609600"/>
            <a:ext cx="2630400" cy="461665"/>
          </a:xfrm>
          <a:prstGeom prst="rect">
            <a:avLst/>
          </a:prstGeom>
        </p:spPr>
        <p:txBody>
          <a:bodyPr wrap="none">
            <a:spAutoFit/>
          </a:bodyPr>
          <a:lstStyle/>
          <a:p>
            <a:r>
              <a:rPr lang="en-US" dirty="0" smtClean="0"/>
              <a:t>[Tarini et al EG10]</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r>
              <a:rPr lang="en-US" dirty="0" smtClean="0"/>
              <a:t>(pure) Regular Quad meshes</a:t>
            </a:r>
          </a:p>
          <a:p>
            <a:pPr lvl="1"/>
            <a:r>
              <a:rPr lang="en-US" dirty="0" smtClean="0"/>
              <a:t>all vertices regular</a:t>
            </a:r>
          </a:p>
          <a:p>
            <a:pPr lvl="1"/>
            <a:r>
              <a:rPr lang="en-US" dirty="0" smtClean="0"/>
              <a:t>a very narrow class!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a:t>
            </a:fld>
            <a:endParaRPr lang="en-US"/>
          </a:p>
        </p:txBody>
      </p:sp>
      <p:pic>
        <p:nvPicPr>
          <p:cNvPr id="120834" name="Picture 2" descr="Geometry images"/>
          <p:cNvPicPr>
            <a:picLocks noChangeAspect="1" noChangeArrowheads="1"/>
          </p:cNvPicPr>
          <p:nvPr/>
        </p:nvPicPr>
        <p:blipFill>
          <a:blip r:embed="rId2"/>
          <a:srcRect/>
          <a:stretch>
            <a:fillRect/>
          </a:stretch>
        </p:blipFill>
        <p:spPr bwMode="auto">
          <a:xfrm>
            <a:off x="2895600" y="3048000"/>
            <a:ext cx="5257800" cy="2486502"/>
          </a:xfrm>
          <a:prstGeom prst="rect">
            <a:avLst/>
          </a:prstGeom>
          <a:noFill/>
        </p:spPr>
      </p:pic>
      <p:sp>
        <p:nvSpPr>
          <p:cNvPr id="10" name="Rectangle 9"/>
          <p:cNvSpPr/>
          <p:nvPr/>
        </p:nvSpPr>
        <p:spPr>
          <a:xfrm>
            <a:off x="4648200" y="5943600"/>
            <a:ext cx="4480714" cy="369332"/>
          </a:xfrm>
          <a:prstGeom prst="rect">
            <a:avLst/>
          </a:prstGeom>
        </p:spPr>
        <p:txBody>
          <a:bodyPr wrap="none">
            <a:spAutoFit/>
          </a:bodyPr>
          <a:lstStyle/>
          <a:p>
            <a:r>
              <a:rPr lang="it-IT" sz="1800" dirty="0" smtClean="0"/>
              <a:t>[Geometry </a:t>
            </a:r>
            <a:r>
              <a:rPr lang="it-IT" sz="1800" dirty="0" smtClean="0"/>
              <a:t>images – Gu et al, </a:t>
            </a:r>
            <a:r>
              <a:rPr lang="it-IT" sz="1800" dirty="0" smtClean="0"/>
              <a:t>SIGG 2002]</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120</a:t>
            </a:fld>
            <a:endParaRPr lang="en-US"/>
          </a:p>
        </p:txBody>
      </p:sp>
      <p:sp>
        <p:nvSpPr>
          <p:cNvPr id="17" name="Rounded Rectangle 16"/>
          <p:cNvSpPr/>
          <p:nvPr/>
        </p:nvSpPr>
        <p:spPr>
          <a:xfrm>
            <a:off x="1928794" y="1000108"/>
            <a:ext cx="4857784" cy="5357850"/>
          </a:xfrm>
          <a:prstGeom prst="roundRect">
            <a:avLst>
              <a:gd name="adj" fmla="val 6628"/>
            </a:avLst>
          </a:prstGeom>
          <a:solidFill>
            <a:srgbClr val="F8F7F2"/>
          </a:solidFill>
          <a:ln w="9525"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Rounded Rectangle 17"/>
          <p:cNvSpPr/>
          <p:nvPr/>
        </p:nvSpPr>
        <p:spPr>
          <a:xfrm>
            <a:off x="3100980" y="3872488"/>
            <a:ext cx="2728906" cy="959381"/>
          </a:xfrm>
          <a:prstGeom prst="roundRect">
            <a:avLst/>
          </a:prstGeom>
          <a:solidFill>
            <a:sysClr val="window" lastClr="FFFFFF"/>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F81BD"/>
                </a:solidFill>
                <a:effectLst/>
                <a:uLnTx/>
                <a:uFillTx/>
                <a:latin typeface="Calibri"/>
                <a:ea typeface="+mn-ea"/>
                <a:cs typeface="+mn-cs"/>
              </a:rPr>
              <a:t>Tangent space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F81BD"/>
                </a:solidFill>
                <a:effectLst/>
                <a:uLnTx/>
                <a:uFillTx/>
                <a:latin typeface="Calibri"/>
                <a:ea typeface="+mn-ea"/>
                <a:cs typeface="+mn-cs"/>
              </a:rPr>
              <a:t>smoothing</a:t>
            </a:r>
          </a:p>
        </p:txBody>
      </p:sp>
      <p:sp>
        <p:nvSpPr>
          <p:cNvPr id="19" name="U-Turn Arrow 18"/>
          <p:cNvSpPr/>
          <p:nvPr/>
        </p:nvSpPr>
        <p:spPr>
          <a:xfrm rot="16200000">
            <a:off x="1704212" y="3103826"/>
            <a:ext cx="1835664" cy="957872"/>
          </a:xfrm>
          <a:prstGeom prst="uturnArrow">
            <a:avLst>
              <a:gd name="adj1" fmla="val 35263"/>
              <a:gd name="adj2" fmla="val 25000"/>
              <a:gd name="adj3" fmla="val 37199"/>
              <a:gd name="adj4" fmla="val 62801"/>
              <a:gd name="adj5" fmla="val 100000"/>
            </a:avLst>
          </a:prstGeom>
          <a:gradFill flip="none" rotWithShape="1">
            <a:gsLst>
              <a:gs pos="64000">
                <a:srgbClr val="4F81BD">
                  <a:tint val="100000"/>
                  <a:shade val="100000"/>
                  <a:satMod val="130000"/>
                  <a:alpha val="42000"/>
                </a:srgbClr>
              </a:gs>
              <a:gs pos="100000">
                <a:srgbClr val="4F81BD">
                  <a:tint val="50000"/>
                  <a:shade val="100000"/>
                  <a:satMod val="350000"/>
                  <a:alpha val="50000"/>
                </a:srgbClr>
              </a:gs>
            </a:gsLst>
            <a:lin ang="18600000" scaled="0"/>
            <a:tileRect/>
          </a:gra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U-Turn Arrow 19"/>
          <p:cNvSpPr/>
          <p:nvPr/>
        </p:nvSpPr>
        <p:spPr>
          <a:xfrm rot="5400000">
            <a:off x="5318962" y="3260780"/>
            <a:ext cx="1835664" cy="813816"/>
          </a:xfrm>
          <a:prstGeom prst="uturnArrow">
            <a:avLst>
              <a:gd name="adj1" fmla="val 35263"/>
              <a:gd name="adj2" fmla="val 25000"/>
              <a:gd name="adj3" fmla="val 37199"/>
              <a:gd name="adj4" fmla="val 62801"/>
              <a:gd name="adj5" fmla="val 100000"/>
            </a:avLst>
          </a:prstGeom>
          <a:gradFill flip="none" rotWithShape="1">
            <a:gsLst>
              <a:gs pos="64000">
                <a:srgbClr val="4F81BD">
                  <a:tint val="100000"/>
                  <a:shade val="100000"/>
                  <a:satMod val="130000"/>
                  <a:alpha val="42000"/>
                </a:srgbClr>
              </a:gs>
              <a:gs pos="100000">
                <a:srgbClr val="4F81BD">
                  <a:tint val="50000"/>
                  <a:shade val="100000"/>
                  <a:satMod val="350000"/>
                  <a:alpha val="50000"/>
                </a:srgbClr>
              </a:gs>
            </a:gsLst>
            <a:lin ang="18600000" scaled="0"/>
            <a:tileRect/>
          </a:gra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Bent Arrow 20"/>
          <p:cNvSpPr/>
          <p:nvPr/>
        </p:nvSpPr>
        <p:spPr>
          <a:xfrm rot="5400000">
            <a:off x="2560367" y="202921"/>
            <a:ext cx="1094308" cy="3357586"/>
          </a:xfrm>
          <a:prstGeom prst="bentArrow">
            <a:avLst>
              <a:gd name="adj1" fmla="val 43229"/>
              <a:gd name="adj2" fmla="val 30151"/>
              <a:gd name="adj3" fmla="val 38474"/>
              <a:gd name="adj4" fmla="val 43750"/>
            </a:avLst>
          </a:prstGeom>
          <a:gradFill flip="none" rotWithShape="1">
            <a:gsLst>
              <a:gs pos="64000">
                <a:srgbClr val="4F81BD">
                  <a:tint val="100000"/>
                  <a:shade val="100000"/>
                  <a:satMod val="130000"/>
                  <a:alpha val="42000"/>
                </a:srgbClr>
              </a:gs>
              <a:gs pos="100000">
                <a:srgbClr val="4F81BD">
                  <a:tint val="50000"/>
                  <a:shade val="100000"/>
                  <a:satMod val="350000"/>
                  <a:alpha val="50000"/>
                </a:srgbClr>
              </a:gs>
            </a:gsLst>
            <a:lin ang="18600000" scaled="0"/>
            <a:tileRect/>
          </a:gra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Bent Arrow 21"/>
          <p:cNvSpPr/>
          <p:nvPr/>
        </p:nvSpPr>
        <p:spPr>
          <a:xfrm rot="10800000" flipH="1">
            <a:off x="4357686" y="4845766"/>
            <a:ext cx="3033714" cy="1226437"/>
          </a:xfrm>
          <a:prstGeom prst="bentArrow">
            <a:avLst>
              <a:gd name="adj1" fmla="val 43229"/>
              <a:gd name="adj2" fmla="val 30151"/>
              <a:gd name="adj3" fmla="val 38474"/>
              <a:gd name="adj4" fmla="val 43750"/>
            </a:avLst>
          </a:prstGeom>
          <a:gradFill flip="none" rotWithShape="1">
            <a:gsLst>
              <a:gs pos="64000">
                <a:srgbClr val="4F81BD">
                  <a:tint val="100000"/>
                  <a:shade val="100000"/>
                  <a:satMod val="130000"/>
                  <a:alpha val="42000"/>
                </a:srgbClr>
              </a:gs>
              <a:gs pos="100000">
                <a:srgbClr val="4F81BD">
                  <a:tint val="50000"/>
                  <a:shade val="100000"/>
                  <a:satMod val="350000"/>
                  <a:alpha val="50000"/>
                </a:srgbClr>
              </a:gs>
            </a:gsLst>
            <a:lin ang="18600000" scaled="0"/>
            <a:tileRect/>
          </a:gra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Rectangle 22"/>
          <p:cNvSpPr/>
          <p:nvPr/>
        </p:nvSpPr>
        <p:spPr>
          <a:xfrm>
            <a:off x="4714876" y="1000108"/>
            <a:ext cx="2000869"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 lastClr="FFFFFF">
                    <a:lumMod val="75000"/>
                  </a:sysClr>
                </a:solidFill>
                <a:effectLst/>
                <a:uLnTx/>
                <a:uFillTx/>
              </a:rPr>
              <a:t>Simplification</a:t>
            </a:r>
            <a:endParaRPr kumimoji="0" lang="en-US" sz="2400" b="0" i="0" u="none" strike="noStrike" kern="0" cap="none" spc="0" normalizeH="0" baseline="0" noProof="0" dirty="0">
              <a:ln>
                <a:noFill/>
              </a:ln>
              <a:solidFill>
                <a:sysClr val="window" lastClr="FFFFFF">
                  <a:lumMod val="75000"/>
                </a:sysClr>
              </a:solidFill>
              <a:effectLst/>
              <a:uLnTx/>
              <a:uFillTx/>
            </a:endParaRPr>
          </a:p>
        </p:txBody>
      </p:sp>
      <p:pic>
        <p:nvPicPr>
          <p:cNvPr id="24" name="Picture 2" descr="C:\papers\2010_EG_quad_decimation\images\creae_nocrease2.png"/>
          <p:cNvPicPr>
            <a:picLocks noChangeAspect="1" noChangeArrowheads="1"/>
          </p:cNvPicPr>
          <p:nvPr/>
        </p:nvPicPr>
        <p:blipFill>
          <a:blip r:embed="rId2">
            <a:clrChange>
              <a:clrFrom>
                <a:srgbClr val="FFFFFF"/>
              </a:clrFrom>
              <a:clrTo>
                <a:srgbClr val="FFFFFF">
                  <a:alpha val="0"/>
                </a:srgbClr>
              </a:clrTo>
            </a:clrChange>
          </a:blip>
          <a:srcRect t="6018" r="74527" b="34198"/>
          <a:stretch>
            <a:fillRect/>
          </a:stretch>
        </p:blipFill>
        <p:spPr bwMode="auto">
          <a:xfrm>
            <a:off x="-32" y="1000108"/>
            <a:ext cx="1750891" cy="3942602"/>
          </a:xfrm>
          <a:prstGeom prst="rect">
            <a:avLst/>
          </a:prstGeom>
          <a:noFill/>
        </p:spPr>
      </p:pic>
      <p:sp>
        <p:nvSpPr>
          <p:cNvPr id="25" name="Rounded Rectangle 24"/>
          <p:cNvSpPr/>
          <p:nvPr/>
        </p:nvSpPr>
        <p:spPr>
          <a:xfrm>
            <a:off x="3357554" y="2442381"/>
            <a:ext cx="2179124" cy="486554"/>
          </a:xfrm>
          <a:prstGeom prst="roundRect">
            <a:avLst/>
          </a:prstGeom>
          <a:solidFill>
            <a:sysClr val="window" lastClr="FFFFFF"/>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F81BD"/>
                </a:solidFill>
                <a:effectLst/>
                <a:uLnTx/>
                <a:uFillTx/>
                <a:latin typeface="Calibri"/>
                <a:ea typeface="+mn-ea"/>
                <a:cs typeface="+mn-cs"/>
              </a:rPr>
              <a:t>Select Local Op.</a:t>
            </a:r>
            <a:endParaRPr kumimoji="0" lang="en-US" sz="1800" b="0" i="0" u="none" strike="noStrike" kern="0" cap="none" spc="0" normalizeH="0" baseline="0" noProof="0" dirty="0">
              <a:ln>
                <a:noFill/>
              </a:ln>
              <a:solidFill>
                <a:srgbClr val="4F81BD"/>
              </a:solidFill>
              <a:effectLst/>
              <a:uLnTx/>
              <a:uFillTx/>
              <a:latin typeface="Calibri"/>
              <a:ea typeface="+mn-ea"/>
              <a:cs typeface="+mn-cs"/>
            </a:endParaRPr>
          </a:p>
        </p:txBody>
      </p:sp>
      <p:sp>
        <p:nvSpPr>
          <p:cNvPr id="26" name="Rounded Rectangle 25"/>
          <p:cNvSpPr/>
          <p:nvPr/>
        </p:nvSpPr>
        <p:spPr>
          <a:xfrm>
            <a:off x="3357554" y="2928935"/>
            <a:ext cx="2179124" cy="500065"/>
          </a:xfrm>
          <a:prstGeom prst="roundRect">
            <a:avLst/>
          </a:prstGeom>
          <a:solidFill>
            <a:sysClr val="window" lastClr="FFFFFF"/>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F81BD"/>
                </a:solidFill>
                <a:effectLst/>
                <a:uLnTx/>
                <a:uFillTx/>
                <a:latin typeface="Calibri"/>
                <a:ea typeface="+mn-ea"/>
                <a:cs typeface="+mn-cs"/>
              </a:rPr>
              <a:t>Perform it</a:t>
            </a:r>
            <a:endParaRPr kumimoji="0" lang="en-US" sz="1800" b="0" i="0" u="none" strike="noStrike" kern="0" cap="none" spc="0" normalizeH="0" baseline="0" noProof="0" dirty="0">
              <a:ln>
                <a:noFill/>
              </a:ln>
              <a:solidFill>
                <a:srgbClr val="4F81BD"/>
              </a:solidFill>
              <a:effectLst/>
              <a:uLnTx/>
              <a:uFillTx/>
              <a:latin typeface="Calibri"/>
              <a:ea typeface="+mn-ea"/>
              <a:cs typeface="+mn-cs"/>
            </a:endParaRPr>
          </a:p>
        </p:txBody>
      </p:sp>
      <p:sp>
        <p:nvSpPr>
          <p:cNvPr id="27" name="U-Turn Arrow 26"/>
          <p:cNvSpPr/>
          <p:nvPr/>
        </p:nvSpPr>
        <p:spPr>
          <a:xfrm rot="16200000">
            <a:off x="2938741" y="2800648"/>
            <a:ext cx="581052" cy="256574"/>
          </a:xfrm>
          <a:prstGeom prst="uturnArrow">
            <a:avLst>
              <a:gd name="adj1" fmla="val 35263"/>
              <a:gd name="adj2" fmla="val 25000"/>
              <a:gd name="adj3" fmla="val 37199"/>
              <a:gd name="adj4" fmla="val 62801"/>
              <a:gd name="adj5" fmla="val 100000"/>
            </a:avLst>
          </a:prstGeom>
          <a:gradFill flip="none" rotWithShape="1">
            <a:gsLst>
              <a:gs pos="64000">
                <a:srgbClr val="4F81BD">
                  <a:tint val="100000"/>
                  <a:shade val="100000"/>
                  <a:satMod val="130000"/>
                  <a:alpha val="42000"/>
                </a:srgbClr>
              </a:gs>
              <a:gs pos="100000">
                <a:srgbClr val="4F81BD">
                  <a:tint val="50000"/>
                  <a:shade val="100000"/>
                  <a:satMod val="350000"/>
                  <a:alpha val="50000"/>
                </a:srgbClr>
              </a:gs>
            </a:gsLst>
            <a:lin ang="18600000" scaled="0"/>
            <a:tileRect/>
          </a:gra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U-Turn Arrow 27"/>
          <p:cNvSpPr/>
          <p:nvPr/>
        </p:nvSpPr>
        <p:spPr>
          <a:xfrm rot="5400000">
            <a:off x="5374439" y="2800648"/>
            <a:ext cx="581052" cy="256574"/>
          </a:xfrm>
          <a:prstGeom prst="uturnArrow">
            <a:avLst>
              <a:gd name="adj1" fmla="val 35263"/>
              <a:gd name="adj2" fmla="val 25000"/>
              <a:gd name="adj3" fmla="val 37199"/>
              <a:gd name="adj4" fmla="val 62801"/>
              <a:gd name="adj5" fmla="val 100000"/>
            </a:avLst>
          </a:prstGeom>
          <a:gradFill flip="none" rotWithShape="1">
            <a:gsLst>
              <a:gs pos="64000">
                <a:srgbClr val="4F81BD">
                  <a:tint val="100000"/>
                  <a:shade val="100000"/>
                  <a:satMod val="130000"/>
                  <a:alpha val="42000"/>
                </a:srgbClr>
              </a:gs>
              <a:gs pos="100000">
                <a:srgbClr val="4F81BD">
                  <a:tint val="50000"/>
                  <a:shade val="100000"/>
                  <a:satMod val="350000"/>
                  <a:alpha val="50000"/>
                </a:srgbClr>
              </a:gs>
            </a:gsLst>
            <a:lin ang="18600000" scaled="0"/>
            <a:tileRect/>
          </a:gra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9" name="Picture 2" descr="C:\papers\2010_EG_quad_decimation\images\Comparison_files\ultimo_dei_moai.png"/>
          <p:cNvPicPr>
            <a:picLocks noChangeAspect="1" noChangeArrowheads="1"/>
          </p:cNvPicPr>
          <p:nvPr/>
        </p:nvPicPr>
        <p:blipFill>
          <a:blip r:embed="rId3" cstate="print">
            <a:clrChange>
              <a:clrFrom>
                <a:srgbClr val="FFFFFF"/>
              </a:clrFrom>
              <a:clrTo>
                <a:srgbClr val="FFFFFF">
                  <a:alpha val="0"/>
                </a:srgbClr>
              </a:clrTo>
            </a:clrChange>
          </a:blip>
          <a:srcRect l="23968" r="16722"/>
          <a:stretch>
            <a:fillRect/>
          </a:stretch>
        </p:blipFill>
        <p:spPr bwMode="auto">
          <a:xfrm>
            <a:off x="7215811" y="4648200"/>
            <a:ext cx="1928189" cy="1735279"/>
          </a:xfrm>
          <a:prstGeom prst="rect">
            <a:avLst/>
          </a:prstGeom>
          <a:noFill/>
        </p:spPr>
      </p:pic>
      <p:sp>
        <p:nvSpPr>
          <p:cNvPr id="31" name="Rectangle 30"/>
          <p:cNvSpPr/>
          <p:nvPr/>
        </p:nvSpPr>
        <p:spPr>
          <a:xfrm>
            <a:off x="6477000" y="609600"/>
            <a:ext cx="2630400" cy="461665"/>
          </a:xfrm>
          <a:prstGeom prst="rect">
            <a:avLst/>
          </a:prstGeom>
        </p:spPr>
        <p:txBody>
          <a:bodyPr wrap="none">
            <a:spAutoFit/>
          </a:bodyPr>
          <a:lstStyle/>
          <a:p>
            <a:r>
              <a:rPr lang="en-US" dirty="0" smtClean="0"/>
              <a:t>[Tarini et al EG10]</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Preserving creases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121</a:t>
            </a:fld>
            <a:endParaRPr lang="en-US"/>
          </a:p>
        </p:txBody>
      </p:sp>
      <p:grpSp>
        <p:nvGrpSpPr>
          <p:cNvPr id="5" name="Group 4"/>
          <p:cNvGrpSpPr/>
          <p:nvPr/>
        </p:nvGrpSpPr>
        <p:grpSpPr>
          <a:xfrm>
            <a:off x="-571536" y="-19050"/>
            <a:ext cx="9429785" cy="6662760"/>
            <a:chOff x="3300413" y="-19050"/>
            <a:chExt cx="5915025" cy="3590925"/>
          </a:xfrm>
        </p:grpSpPr>
        <p:sp>
          <p:nvSpPr>
            <p:cNvPr id="6" name="U-Turn Arrow 5"/>
            <p:cNvSpPr/>
            <p:nvPr/>
          </p:nvSpPr>
          <p:spPr>
            <a:xfrm rot="16200000" flipH="1">
              <a:off x="5339557" y="-381794"/>
              <a:ext cx="2482850" cy="5126037"/>
            </a:xfrm>
            <a:prstGeom prst="uturnArrow">
              <a:avLst>
                <a:gd name="adj1" fmla="val 35149"/>
                <a:gd name="adj2" fmla="val 25000"/>
                <a:gd name="adj3" fmla="val 25000"/>
                <a:gd name="adj4" fmla="val 44690"/>
                <a:gd name="adj5" fmla="val 100000"/>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7" name="Rectangle 6"/>
            <p:cNvSpPr/>
            <p:nvPr/>
          </p:nvSpPr>
          <p:spPr>
            <a:xfrm>
              <a:off x="6357938" y="1071563"/>
              <a:ext cx="765175" cy="428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C:\papers\2010_EG_quad_decimation\images\tovaglia\tovaglia 0199 -09-29 20-12-55-23.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300413" y="909638"/>
              <a:ext cx="2286000" cy="1714500"/>
            </a:xfrm>
            <a:prstGeom prst="rect">
              <a:avLst/>
            </a:prstGeom>
            <a:noFill/>
            <a:ln w="9525">
              <a:noFill/>
              <a:miter lim="800000"/>
              <a:headEnd/>
              <a:tailEnd/>
            </a:ln>
          </p:spPr>
        </p:pic>
        <p:pic>
          <p:nvPicPr>
            <p:cNvPr id="9" name="Picture 25" descr="C:\papers\2010_EG_quad_decimation\images\tovaglia\tovaglia0124-09-29 20-15-47-72.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086225" y="1652588"/>
              <a:ext cx="2286000" cy="1714500"/>
            </a:xfrm>
            <a:prstGeom prst="rect">
              <a:avLst/>
            </a:prstGeom>
            <a:noFill/>
            <a:ln w="9525">
              <a:noFill/>
              <a:miter lim="800000"/>
              <a:headEnd/>
              <a:tailEnd/>
            </a:ln>
          </p:spPr>
        </p:pic>
        <p:pic>
          <p:nvPicPr>
            <p:cNvPr id="10" name="Picture 26" descr="C:\papers\2010_EG_quad_decimation\images\tovaglia\tovaglia0061-09-29 20-18-16-81.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395913" y="1751013"/>
              <a:ext cx="2286000" cy="1714500"/>
            </a:xfrm>
            <a:prstGeom prst="rect">
              <a:avLst/>
            </a:prstGeom>
            <a:noFill/>
            <a:ln w="9525">
              <a:noFill/>
              <a:miter lim="800000"/>
              <a:headEnd/>
              <a:tailEnd/>
            </a:ln>
          </p:spPr>
        </p:pic>
        <p:pic>
          <p:nvPicPr>
            <p:cNvPr id="11" name="Picture 27" descr="C:\papers\2010_EG_quad_decimation\images\tovaglia\tovaglia0030-09-29 20-19-44-59.pn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681788" y="1857375"/>
              <a:ext cx="2286000" cy="1714500"/>
            </a:xfrm>
            <a:prstGeom prst="rect">
              <a:avLst/>
            </a:prstGeom>
            <a:noFill/>
            <a:ln w="9525">
              <a:noFill/>
              <a:miter lim="800000"/>
              <a:headEnd/>
              <a:tailEnd/>
            </a:ln>
          </p:spPr>
        </p:pic>
        <p:pic>
          <p:nvPicPr>
            <p:cNvPr id="12" name="Picture 21" descr="C:\papers\2010_EG_quad_decimation\images\tovaglia\tovaglia3249.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929438" y="-19050"/>
              <a:ext cx="2286000" cy="1714500"/>
            </a:xfrm>
            <a:prstGeom prst="rect">
              <a:avLst/>
            </a:prstGeom>
            <a:noFill/>
            <a:ln w="9525">
              <a:noFill/>
              <a:miter lim="800000"/>
              <a:headEnd/>
              <a:tailEnd/>
            </a:ln>
          </p:spPr>
        </p:pic>
        <p:pic>
          <p:nvPicPr>
            <p:cNvPr id="13" name="Picture 12" descr="C:\papers\2010_EG_quad_decimation\images\tovaglia\tovaglia 20-02-49-40.jp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607050" y="123825"/>
              <a:ext cx="2286000" cy="1714500"/>
            </a:xfrm>
            <a:prstGeom prst="rect">
              <a:avLst/>
            </a:prstGeom>
            <a:noFill/>
            <a:ln w="9525">
              <a:noFill/>
              <a:miter lim="800000"/>
              <a:headEnd/>
              <a:tailEnd/>
            </a:ln>
          </p:spPr>
        </p:pic>
        <p:pic>
          <p:nvPicPr>
            <p:cNvPr id="14" name="Picture 23" descr="C:\papers\2010_EG_quad_decimation\images\tovaglia\tovaglia0388 2009-09-29 20-08-04-43.png"/>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300538" y="266700"/>
              <a:ext cx="2286000" cy="17145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122</a:t>
            </a:fld>
            <a:endParaRPr lang="en-US"/>
          </a:p>
        </p:txBody>
      </p:sp>
      <p:sp>
        <p:nvSpPr>
          <p:cNvPr id="2" name="Title 1"/>
          <p:cNvSpPr>
            <a:spLocks noGrp="1"/>
          </p:cNvSpPr>
          <p:nvPr>
            <p:ph type="title"/>
          </p:nvPr>
        </p:nvSpPr>
        <p:spPr/>
        <p:txBody>
          <a:bodyPr/>
          <a:lstStyle/>
          <a:p>
            <a:r>
              <a:rPr lang="en-US" dirty="0" smtClean="0"/>
              <a:t>Comparison</a:t>
            </a:r>
            <a:endParaRPr lang="en-US" dirty="0"/>
          </a:p>
        </p:txBody>
      </p:sp>
      <p:pic>
        <p:nvPicPr>
          <p:cNvPr id="11" name="Picture 2"/>
          <p:cNvPicPr>
            <a:picLocks noChangeArrowheads="1"/>
          </p:cNvPicPr>
          <p:nvPr/>
        </p:nvPicPr>
        <p:blipFill>
          <a:blip r:embed="rId2"/>
          <a:srcRect/>
          <a:stretch>
            <a:fillRect/>
          </a:stretch>
        </p:blipFill>
        <p:spPr bwMode="auto">
          <a:xfrm>
            <a:off x="2590800" y="533400"/>
            <a:ext cx="6096000" cy="5276447"/>
          </a:xfrm>
          <a:prstGeom prst="rect">
            <a:avLst/>
          </a:prstGeom>
          <a:noFill/>
          <a:ln w="12700" cap="flat">
            <a:noFill/>
            <a:miter lim="800000"/>
            <a:headEnd/>
            <a:tailEnd/>
          </a:ln>
        </p:spPr>
      </p:pic>
      <p:sp>
        <p:nvSpPr>
          <p:cNvPr id="12" name="Rectangle 11"/>
          <p:cNvSpPr/>
          <p:nvPr/>
        </p:nvSpPr>
        <p:spPr>
          <a:xfrm>
            <a:off x="5257800" y="5638800"/>
            <a:ext cx="1838965" cy="646331"/>
          </a:xfrm>
          <a:prstGeom prst="rect">
            <a:avLst/>
          </a:prstGeom>
        </p:spPr>
        <p:txBody>
          <a:bodyPr wrap="none">
            <a:spAutoFit/>
          </a:bodyPr>
          <a:lstStyle/>
          <a:p>
            <a:r>
              <a:rPr lang="en-US" sz="1800" dirty="0" smtClean="0"/>
              <a:t>[Daniels II et al  </a:t>
            </a:r>
            <a:br>
              <a:rPr lang="en-US" sz="1800" dirty="0" smtClean="0"/>
            </a:br>
            <a:r>
              <a:rPr lang="en-US" sz="1800" dirty="0" err="1" smtClean="0"/>
              <a:t>SiaAsia</a:t>
            </a:r>
            <a:r>
              <a:rPr lang="en-US" sz="1800" dirty="0" smtClean="0"/>
              <a:t> 08]</a:t>
            </a:r>
            <a:endParaRPr lang="en-US" sz="1800" dirty="0"/>
          </a:p>
        </p:txBody>
      </p:sp>
      <p:sp>
        <p:nvSpPr>
          <p:cNvPr id="13" name="Rectangle 12"/>
          <p:cNvSpPr/>
          <p:nvPr/>
        </p:nvSpPr>
        <p:spPr>
          <a:xfrm>
            <a:off x="6934200" y="5638800"/>
            <a:ext cx="1774845" cy="646331"/>
          </a:xfrm>
          <a:prstGeom prst="rect">
            <a:avLst/>
          </a:prstGeom>
        </p:spPr>
        <p:txBody>
          <a:bodyPr wrap="none">
            <a:spAutoFit/>
          </a:bodyPr>
          <a:lstStyle/>
          <a:p>
            <a:r>
              <a:rPr lang="en-US" sz="1800" dirty="0" smtClean="0"/>
              <a:t>[Daniels II et al </a:t>
            </a:r>
            <a:br>
              <a:rPr lang="en-US" sz="1800" dirty="0" smtClean="0"/>
            </a:br>
            <a:r>
              <a:rPr lang="en-US" sz="1800" dirty="0" smtClean="0"/>
              <a:t>EGSP 09]</a:t>
            </a:r>
            <a:endParaRPr lang="en-US" sz="18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123</a:t>
            </a:fld>
            <a:endParaRPr lang="en-US"/>
          </a:p>
        </p:txBody>
      </p:sp>
      <p:pic>
        <p:nvPicPr>
          <p:cNvPr id="5" name="Picture 3" descr="C:\papers\2010_EG_quad_decimation\images\Comparison_files\egea3KOur.png"/>
          <p:cNvPicPr>
            <a:picLocks noChangeAspect="1" noChangeArrowheads="1"/>
          </p:cNvPicPr>
          <p:nvPr/>
        </p:nvPicPr>
        <p:blipFill>
          <a:blip r:embed="rId2"/>
          <a:srcRect/>
          <a:stretch>
            <a:fillRect/>
          </a:stretch>
        </p:blipFill>
        <p:spPr bwMode="auto">
          <a:xfrm>
            <a:off x="6248400" y="457200"/>
            <a:ext cx="2726567" cy="3239306"/>
          </a:xfrm>
          <a:prstGeom prst="rect">
            <a:avLst/>
          </a:prstGeom>
          <a:noFill/>
        </p:spPr>
      </p:pic>
      <p:pic>
        <p:nvPicPr>
          <p:cNvPr id="6" name="Picture 4" descr="C:\papers\2010_EG_quad_decimation\images\Comparison_files\egea3kSilva00.png"/>
          <p:cNvPicPr>
            <a:picLocks noChangeAspect="1" noChangeArrowheads="1"/>
          </p:cNvPicPr>
          <p:nvPr/>
        </p:nvPicPr>
        <p:blipFill>
          <a:blip r:embed="rId3"/>
          <a:srcRect/>
          <a:stretch>
            <a:fillRect/>
          </a:stretch>
        </p:blipFill>
        <p:spPr bwMode="auto">
          <a:xfrm>
            <a:off x="2819400" y="533400"/>
            <a:ext cx="2798954" cy="3251371"/>
          </a:xfrm>
          <a:prstGeom prst="rect">
            <a:avLst/>
          </a:prstGeom>
          <a:noFill/>
        </p:spPr>
      </p:pic>
      <p:pic>
        <p:nvPicPr>
          <p:cNvPr id="7" name="Picture 2" descr="C:\papers\2010_EG_quad_decimation\images\Comparison_files\egea12kSilva.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19200" y="3124200"/>
            <a:ext cx="2792921" cy="3263435"/>
          </a:xfrm>
          <a:prstGeom prst="rect">
            <a:avLst/>
          </a:prstGeom>
          <a:noFill/>
        </p:spPr>
      </p:pic>
      <p:pic>
        <p:nvPicPr>
          <p:cNvPr id="8" name="Picture 5" descr="C:\papers\2010_EG_quad_decimation\images\Comparison_files\egea12KOur.pn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953000" y="3200400"/>
            <a:ext cx="2732599" cy="3251371"/>
          </a:xfrm>
          <a:prstGeom prst="rect">
            <a:avLst/>
          </a:prstGeom>
          <a:noFill/>
        </p:spPr>
      </p:pic>
      <p:sp>
        <p:nvSpPr>
          <p:cNvPr id="9" name="Rectangle 8"/>
          <p:cNvSpPr/>
          <p:nvPr/>
        </p:nvSpPr>
        <p:spPr>
          <a:xfrm rot="18266161">
            <a:off x="7010308" y="4802313"/>
            <a:ext cx="2630400" cy="461665"/>
          </a:xfrm>
          <a:prstGeom prst="rect">
            <a:avLst/>
          </a:prstGeom>
        </p:spPr>
        <p:txBody>
          <a:bodyPr wrap="none">
            <a:spAutoFit/>
          </a:bodyPr>
          <a:lstStyle/>
          <a:p>
            <a:r>
              <a:rPr lang="en-US" dirty="0" smtClean="0"/>
              <a:t>[Tarini et al EG10]</a:t>
            </a:r>
            <a:endParaRPr lang="en-US" dirty="0"/>
          </a:p>
        </p:txBody>
      </p:sp>
      <p:sp>
        <p:nvSpPr>
          <p:cNvPr id="10" name="Rectangle 9"/>
          <p:cNvSpPr/>
          <p:nvPr/>
        </p:nvSpPr>
        <p:spPr>
          <a:xfrm rot="18579421">
            <a:off x="-455903" y="2569870"/>
            <a:ext cx="3923703" cy="461665"/>
          </a:xfrm>
          <a:prstGeom prst="rect">
            <a:avLst/>
          </a:prstGeom>
        </p:spPr>
        <p:txBody>
          <a:bodyPr wrap="none">
            <a:spAutoFit/>
          </a:bodyPr>
          <a:lstStyle/>
          <a:p>
            <a:r>
              <a:rPr lang="en-US" dirty="0" smtClean="0"/>
              <a:t>[Daniels II et al – EGSP 09]</a:t>
            </a:r>
            <a:endParaRPr lang="en-US" dirty="0"/>
          </a:p>
        </p:txBody>
      </p:sp>
      <p:sp>
        <p:nvSpPr>
          <p:cNvPr id="2" name="Title 1"/>
          <p:cNvSpPr>
            <a:spLocks noGrp="1"/>
          </p:cNvSpPr>
          <p:nvPr>
            <p:ph type="title"/>
          </p:nvPr>
        </p:nvSpPr>
        <p:spPr/>
        <p:txBody>
          <a:bodyPr/>
          <a:lstStyle/>
          <a:p>
            <a:r>
              <a:rPr lang="en-US" dirty="0" smtClean="0"/>
              <a:t>Comparison</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Quad-mesh simplification: </a:t>
            </a:r>
            <a:br>
              <a:rPr lang="en-US" dirty="0" smtClean="0"/>
            </a:br>
            <a:r>
              <a:rPr lang="en-US" dirty="0" smtClean="0"/>
              <a:t>the big picture</a:t>
            </a:r>
            <a:endParaRPr lang="en-US" dirty="0"/>
          </a:p>
        </p:txBody>
      </p:sp>
      <p:sp>
        <p:nvSpPr>
          <p:cNvPr id="3" name="Content Placeholder 2"/>
          <p:cNvSpPr>
            <a:spLocks noGrp="1"/>
          </p:cNvSpPr>
          <p:nvPr>
            <p:ph idx="1"/>
          </p:nvPr>
        </p:nvSpPr>
        <p:spPr/>
        <p:txBody>
          <a:bodyPr/>
          <a:lstStyle/>
          <a:p>
            <a:endParaRPr lang="en-US" dirty="0" smtClean="0"/>
          </a:p>
          <a:p>
            <a:r>
              <a:rPr lang="en-US" dirty="0" smtClean="0"/>
              <a:t>Efficiency: still lagging behind </a:t>
            </a:r>
            <a:r>
              <a:rPr lang="en-US" dirty="0" err="1" smtClean="0"/>
              <a:t>w.r.t</a:t>
            </a:r>
            <a:r>
              <a:rPr lang="en-US" dirty="0" smtClean="0"/>
              <a:t>. </a:t>
            </a:r>
            <a:r>
              <a:rPr lang="en-US" dirty="0" err="1" smtClean="0"/>
              <a:t>trinagles</a:t>
            </a:r>
            <a:endParaRPr lang="en-US" dirty="0" smtClean="0"/>
          </a:p>
          <a:p>
            <a:pPr lvl="1"/>
            <a:r>
              <a:rPr lang="en-US" dirty="0" smtClean="0"/>
              <a:t>quad-mesh we can afford: order of 10</a:t>
            </a:r>
            <a:r>
              <a:rPr lang="it-IT" dirty="0" smtClean="0"/>
              <a:t>^5 elements</a:t>
            </a:r>
          </a:p>
          <a:p>
            <a:pPr lvl="1"/>
            <a:r>
              <a:rPr lang="it-IT" dirty="0" smtClean="0"/>
              <a:t>but slowing getting better</a:t>
            </a:r>
          </a:p>
          <a:p>
            <a:endParaRPr lang="it-IT" dirty="0" smtClean="0"/>
          </a:p>
          <a:p>
            <a:r>
              <a:rPr lang="it-IT" dirty="0" smtClean="0"/>
              <a:t>Extra challange: </a:t>
            </a:r>
            <a:br>
              <a:rPr lang="it-IT" dirty="0" smtClean="0"/>
            </a:br>
            <a:r>
              <a:rPr lang="it-IT" dirty="0" smtClean="0"/>
              <a:t>preserve or enforce good strucutre</a:t>
            </a:r>
          </a:p>
          <a:p>
            <a:endParaRPr lang="it-IT" dirty="0" smtClean="0"/>
          </a:p>
          <a:p>
            <a:pPr>
              <a:buNone/>
            </a:pPr>
            <a:endParaRPr lang="it-IT" dirty="0" smtClean="0"/>
          </a:p>
          <a:p>
            <a:endParaRPr lang="it-IT" dirty="0" smtClean="0"/>
          </a:p>
          <a:p>
            <a:pPr lvl="1"/>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124</a:t>
            </a:fld>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Quad-mesh simplification: </a:t>
            </a:r>
            <a:br>
              <a:rPr lang="en-US" dirty="0" smtClean="0"/>
            </a:br>
            <a:r>
              <a:rPr lang="en-US" dirty="0" smtClean="0"/>
              <a:t>the big picture</a:t>
            </a:r>
            <a:endParaRPr lang="en-US" dirty="0"/>
          </a:p>
        </p:txBody>
      </p:sp>
      <p:sp>
        <p:nvSpPr>
          <p:cNvPr id="3" name="Content Placeholder 2"/>
          <p:cNvSpPr>
            <a:spLocks noGrp="1"/>
          </p:cNvSpPr>
          <p:nvPr>
            <p:ph idx="1"/>
          </p:nvPr>
        </p:nvSpPr>
        <p:spPr/>
        <p:txBody>
          <a:bodyPr/>
          <a:lstStyle/>
          <a:p>
            <a:endParaRPr lang="en-US" dirty="0" smtClean="0"/>
          </a:p>
          <a:p>
            <a:r>
              <a:rPr lang="it-IT" dirty="0" smtClean="0"/>
              <a:t>Local operations (small footprints)</a:t>
            </a:r>
          </a:p>
          <a:p>
            <a:pPr lvl="1"/>
            <a:r>
              <a:rPr lang="it-IT" dirty="0" smtClean="0"/>
              <a:t>more control</a:t>
            </a:r>
          </a:p>
          <a:p>
            <a:pPr lvl="1"/>
            <a:r>
              <a:rPr lang="it-IT" dirty="0" smtClean="0"/>
              <a:t>finer granularity</a:t>
            </a:r>
          </a:p>
          <a:p>
            <a:pPr lvl="1"/>
            <a:r>
              <a:rPr lang="it-IT" dirty="0" smtClean="0"/>
              <a:t>more regularity degradation</a:t>
            </a:r>
          </a:p>
          <a:p>
            <a:r>
              <a:rPr lang="it-IT" dirty="0" smtClean="0"/>
              <a:t>Global operations (big footprint)</a:t>
            </a:r>
          </a:p>
          <a:p>
            <a:pPr lvl="1"/>
            <a:r>
              <a:rPr lang="it-IT" dirty="0" smtClean="0"/>
              <a:t>less control</a:t>
            </a:r>
          </a:p>
          <a:p>
            <a:pPr lvl="1"/>
            <a:r>
              <a:rPr lang="it-IT" dirty="0" smtClean="0"/>
              <a:t>less granularity</a:t>
            </a:r>
          </a:p>
          <a:p>
            <a:pPr lvl="1"/>
            <a:r>
              <a:rPr lang="it-IT" dirty="0" smtClean="0"/>
              <a:t>but: less regularity degradation</a:t>
            </a:r>
          </a:p>
          <a:p>
            <a:r>
              <a:rPr lang="it-IT" dirty="0" smtClean="0"/>
              <a:t>Which way to go?</a:t>
            </a:r>
          </a:p>
          <a:p>
            <a:pPr lvl="1"/>
            <a:r>
              <a:rPr lang="it-IT" dirty="0" smtClean="0"/>
              <a:t>irregular input? severe coarsening?  maybe go LOCAL</a:t>
            </a:r>
          </a:p>
          <a:p>
            <a:pPr lvl="1"/>
            <a:r>
              <a:rPr lang="it-IT" dirty="0" smtClean="0"/>
              <a:t>very regular input? mild coarsening? maybe go GLOBAL</a:t>
            </a:r>
          </a:p>
          <a:p>
            <a:pPr lvl="1"/>
            <a:endParaRPr lang="it-IT" dirty="0" smtClean="0"/>
          </a:p>
          <a:p>
            <a:pPr lvl="1"/>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bwMode="auto">
          <a:xfrm rot="222899">
            <a:off x="-315024" y="1359901"/>
            <a:ext cx="9470151" cy="2474248"/>
          </a:xfrm>
          <a:prstGeom prst="rightArrow">
            <a:avLst>
              <a:gd name="adj1" fmla="val 75895"/>
              <a:gd name="adj2" fmla="val 50000"/>
            </a:avLst>
          </a:prstGeom>
          <a:gradFill>
            <a:gsLst>
              <a:gs pos="0">
                <a:schemeClr val="accent2">
                  <a:lumMod val="60000"/>
                  <a:lumOff val="40000"/>
                </a:schemeClr>
              </a:gs>
              <a:gs pos="100000">
                <a:schemeClr val="accent1">
                  <a:shade val="100000"/>
                  <a:satMod val="115000"/>
                  <a:alpha val="61000"/>
                </a:scheme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0" name="Rounded Rectangle 19"/>
          <p:cNvSpPr/>
          <p:nvPr/>
        </p:nvSpPr>
        <p:spPr bwMode="auto">
          <a:xfrm>
            <a:off x="7543800" y="3886200"/>
            <a:ext cx="1143000" cy="364602"/>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		</a:t>
            </a:r>
            <a:br>
              <a:rPr lang="en-US" dirty="0" smtClean="0"/>
            </a:br>
            <a:endParaRPr lang="en-US" dirty="0"/>
          </a:p>
        </p:txBody>
      </p:sp>
      <p:sp>
        <p:nvSpPr>
          <p:cNvPr id="13" name="Rounded Rectangle 12"/>
          <p:cNvSpPr/>
          <p:nvPr/>
        </p:nvSpPr>
        <p:spPr bwMode="auto">
          <a:xfrm>
            <a:off x="2182761" y="3505200"/>
            <a:ext cx="4080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126</a:t>
            </a:fld>
            <a:endParaRPr lang="en-US"/>
          </a:p>
        </p:txBody>
      </p:sp>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1600200" y="3200400"/>
            <a:ext cx="2480603" cy="2792021"/>
          </a:xfrm>
          <a:prstGeom prst="rect">
            <a:avLst/>
          </a:prstGeom>
          <a:noFill/>
        </p:spPr>
      </p:pic>
      <p:pic>
        <p:nvPicPr>
          <p:cNvPr id="11"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40228" r="39659"/>
          <a:stretch>
            <a:fillRect/>
          </a:stretch>
        </p:blipFill>
        <p:spPr bwMode="auto">
          <a:xfrm>
            <a:off x="3429000" y="3349105"/>
            <a:ext cx="2329577" cy="2746895"/>
          </a:xfrm>
          <a:prstGeom prst="rect">
            <a:avLst/>
          </a:prstGeom>
          <a:noFill/>
        </p:spPr>
      </p:pic>
      <p:pic>
        <p:nvPicPr>
          <p:cNvPr id="12"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60344" r="19541"/>
          <a:stretch>
            <a:fillRect/>
          </a:stretch>
        </p:blipFill>
        <p:spPr bwMode="auto">
          <a:xfrm>
            <a:off x="5175952" y="3532579"/>
            <a:ext cx="2367848" cy="2792021"/>
          </a:xfrm>
          <a:prstGeom prst="rect">
            <a:avLst/>
          </a:prstGeom>
          <a:noFill/>
        </p:spPr>
      </p:pic>
      <p:sp>
        <p:nvSpPr>
          <p:cNvPr id="14" name="Rounded Rectangle 13"/>
          <p:cNvSpPr/>
          <p:nvPr/>
        </p:nvSpPr>
        <p:spPr bwMode="auto">
          <a:xfrm>
            <a:off x="7620000" y="506115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17" name="Picture 2" descr="C:\papersNew\2012\EG_Star_Quad_Meshing\images\quad_types.png"/>
          <p:cNvPicPr>
            <a:picLocks noChangeAspect="1" noChangeArrowheads="1"/>
          </p:cNvPicPr>
          <p:nvPr/>
        </p:nvPicPr>
        <p:blipFill>
          <a:blip r:embed="rId3" cstate="print">
            <a:clrChange>
              <a:clrFrom>
                <a:srgbClr val="FFFFFF"/>
              </a:clrFrom>
              <a:clrTo>
                <a:srgbClr val="FFFFFF">
                  <a:alpha val="0"/>
                </a:srgbClr>
              </a:clrTo>
            </a:clrChange>
          </a:blip>
          <a:srcRect l="81417" r="-1532"/>
          <a:stretch>
            <a:fillRect/>
          </a:stretch>
        </p:blipFill>
        <p:spPr bwMode="auto">
          <a:xfrm>
            <a:off x="7010400" y="3810000"/>
            <a:ext cx="2255094" cy="2792020"/>
          </a:xfrm>
          <a:prstGeom prst="rect">
            <a:avLst/>
          </a:prstGeom>
          <a:noFill/>
        </p:spPr>
      </p:pic>
      <p:sp>
        <p:nvSpPr>
          <p:cNvPr id="16" name="Rounded Rectangle 15"/>
          <p:cNvSpPr/>
          <p:nvPr/>
        </p:nvSpPr>
        <p:spPr bwMode="auto">
          <a:xfrm>
            <a:off x="1143000" y="5791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8" name="Rounded Rectangle 17"/>
          <p:cNvSpPr/>
          <p:nvPr/>
        </p:nvSpPr>
        <p:spPr bwMode="auto">
          <a:xfrm>
            <a:off x="0" y="5410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1" name="Rounded Rectangle 20"/>
          <p:cNvSpPr/>
          <p:nvPr/>
        </p:nvSpPr>
        <p:spPr bwMode="auto">
          <a:xfrm>
            <a:off x="1752600" y="5562600"/>
            <a:ext cx="408039" cy="6694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2" name="Rounded Rectangle 21"/>
          <p:cNvSpPr/>
          <p:nvPr/>
        </p:nvSpPr>
        <p:spPr bwMode="auto">
          <a:xfrm>
            <a:off x="152400" y="55626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3" name="Rounded Rectangle 22"/>
          <p:cNvSpPr/>
          <p:nvPr/>
        </p:nvSpPr>
        <p:spPr bwMode="auto">
          <a:xfrm>
            <a:off x="5181600" y="6096000"/>
            <a:ext cx="636639" cy="2286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25" name="Straight Connector 24"/>
          <p:cNvCxnSpPr/>
          <p:nvPr/>
        </p:nvCxnSpPr>
        <p:spPr bwMode="auto">
          <a:xfrm rot="5400000">
            <a:off x="-690345" y="3052547"/>
            <a:ext cx="5190693" cy="457199"/>
          </a:xfrm>
          <a:prstGeom prst="line">
            <a:avLst/>
          </a:prstGeom>
          <a:solidFill>
            <a:schemeClr val="accent1"/>
          </a:solidFill>
          <a:ln w="28575" cap="flat" cmpd="sng" algn="ctr">
            <a:solidFill>
              <a:schemeClr val="accent2">
                <a:lumMod val="40000"/>
                <a:lumOff val="60000"/>
              </a:schemeClr>
            </a:solidFill>
            <a:prstDash val="sysDash"/>
            <a:round/>
            <a:headEnd type="none" w="med" len="med"/>
            <a:tailEnd type="none" w="med" len="med"/>
          </a:ln>
          <a:effectLst/>
        </p:spPr>
      </p:cxnSp>
      <p:sp>
        <p:nvSpPr>
          <p:cNvPr id="29" name="Rectangle 28"/>
          <p:cNvSpPr/>
          <p:nvPr/>
        </p:nvSpPr>
        <p:spPr>
          <a:xfrm rot="16476758">
            <a:off x="532464" y="1890046"/>
            <a:ext cx="1154483" cy="1015663"/>
          </a:xfrm>
          <a:prstGeom prst="rect">
            <a:avLst/>
          </a:prstGeom>
        </p:spPr>
        <p:txBody>
          <a:bodyPr wrap="none">
            <a:spAutoFit/>
          </a:bodyPr>
          <a:lstStyle/>
          <a:p>
            <a:r>
              <a:rPr lang="it-IT" sz="2000" dirty="0" smtClean="0"/>
              <a:t>(fully)</a:t>
            </a:r>
            <a:endParaRPr lang="en-US" sz="2000" dirty="0" smtClean="0"/>
          </a:p>
          <a:p>
            <a:r>
              <a:rPr lang="en-US" sz="2000" dirty="0" smtClean="0"/>
              <a:t>Regular </a:t>
            </a:r>
          </a:p>
          <a:p>
            <a:endParaRPr lang="en-US" sz="2000" dirty="0" smtClean="0"/>
          </a:p>
        </p:txBody>
      </p:sp>
      <p:sp>
        <p:nvSpPr>
          <p:cNvPr id="30" name="Rectangle 29"/>
          <p:cNvSpPr/>
          <p:nvPr/>
        </p:nvSpPr>
        <p:spPr>
          <a:xfrm rot="16476758">
            <a:off x="2316731" y="1827208"/>
            <a:ext cx="1154483" cy="1323439"/>
          </a:xfrm>
          <a:prstGeom prst="rect">
            <a:avLst/>
          </a:prstGeom>
        </p:spPr>
        <p:txBody>
          <a:bodyPr wrap="none">
            <a:spAutoFit/>
          </a:bodyPr>
          <a:lstStyle/>
          <a:p>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1" name="Rectangle 30"/>
          <p:cNvSpPr/>
          <p:nvPr/>
        </p:nvSpPr>
        <p:spPr>
          <a:xfrm rot="16476758">
            <a:off x="4099846" y="1979609"/>
            <a:ext cx="1245854" cy="1323439"/>
          </a:xfrm>
          <a:prstGeom prst="rect">
            <a:avLst/>
          </a:prstGeom>
        </p:spPr>
        <p:txBody>
          <a:bodyPr wrap="none">
            <a:spAutoFit/>
          </a:bodyPr>
          <a:lstStyle/>
          <a:p>
            <a:r>
              <a:rPr lang="it-IT" sz="2000" dirty="0" smtClean="0"/>
              <a:t>“Valence</a:t>
            </a:r>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2" name="Rectangle 31"/>
          <p:cNvSpPr/>
          <p:nvPr/>
        </p:nvSpPr>
        <p:spPr>
          <a:xfrm rot="16476758">
            <a:off x="5614400" y="2340217"/>
            <a:ext cx="1721946" cy="400110"/>
          </a:xfrm>
          <a:prstGeom prst="rect">
            <a:avLst/>
          </a:prstGeom>
        </p:spPr>
        <p:txBody>
          <a:bodyPr wrap="none">
            <a:spAutoFit/>
          </a:bodyPr>
          <a:lstStyle/>
          <a:p>
            <a:r>
              <a:rPr lang="en-US" sz="2000" dirty="0" smtClean="0"/>
              <a:t>Unstructured </a:t>
            </a:r>
          </a:p>
        </p:txBody>
      </p:sp>
      <p:sp>
        <p:nvSpPr>
          <p:cNvPr id="33" name="Rectangle 32"/>
          <p:cNvSpPr/>
          <p:nvPr/>
        </p:nvSpPr>
        <p:spPr>
          <a:xfrm rot="16476758">
            <a:off x="7288503" y="2119041"/>
            <a:ext cx="1651414" cy="1015663"/>
          </a:xfrm>
          <a:prstGeom prst="rect">
            <a:avLst/>
          </a:prstGeom>
        </p:spPr>
        <p:txBody>
          <a:bodyPr wrap="none">
            <a:spAutoFit/>
          </a:bodyPr>
          <a:lstStyle/>
          <a:p>
            <a:r>
              <a:rPr lang="en-US" sz="2000" dirty="0" smtClean="0"/>
              <a:t>Unstructured</a:t>
            </a:r>
            <a:br>
              <a:rPr lang="en-US" sz="2000" dirty="0" smtClean="0"/>
            </a:br>
            <a:r>
              <a:rPr lang="en-US" sz="2000" dirty="0" smtClean="0"/>
              <a:t>(more </a:t>
            </a:r>
            <a:br>
              <a:rPr lang="en-US" sz="2000" dirty="0" smtClean="0"/>
            </a:br>
            <a:r>
              <a:rPr lang="en-US" sz="2000" dirty="0" smtClean="0"/>
              <a:t>irregular) </a:t>
            </a:r>
          </a:p>
        </p:txBody>
      </p:sp>
      <p:sp>
        <p:nvSpPr>
          <p:cNvPr id="34" name="Rectangle 33"/>
          <p:cNvSpPr/>
          <p:nvPr/>
        </p:nvSpPr>
        <p:spPr>
          <a:xfrm rot="196251">
            <a:off x="2160210" y="1233806"/>
            <a:ext cx="6870247" cy="538609"/>
          </a:xfrm>
          <a:prstGeom prst="rect">
            <a:avLst/>
          </a:prstGeom>
        </p:spPr>
        <p:txBody>
          <a:bodyPr wrap="square">
            <a:spAutoFit/>
          </a:bodyPr>
          <a:lstStyle/>
          <a:p>
            <a:r>
              <a:rPr lang="en-US" sz="2900" dirty="0" smtClean="0">
                <a:solidFill>
                  <a:schemeClr val="accent2">
                    <a:lumMod val="60000"/>
                    <a:lumOff val="40000"/>
                  </a:schemeClr>
                </a:solidFill>
              </a:rPr>
              <a:t>continuum of decreasing regularity</a:t>
            </a:r>
            <a:endParaRPr lang="en-US" sz="2900" dirty="0">
              <a:solidFill>
                <a:schemeClr val="accent2">
                  <a:lumMod val="60000"/>
                  <a:lumOff val="40000"/>
                </a:schemeClr>
              </a:solidFill>
            </a:endParaRPr>
          </a:p>
        </p:txBody>
      </p:sp>
      <p:sp>
        <p:nvSpPr>
          <p:cNvPr id="27" name="&quot;No&quot; Symbol 26"/>
          <p:cNvSpPr/>
          <p:nvPr/>
        </p:nvSpPr>
        <p:spPr bwMode="auto">
          <a:xfrm>
            <a:off x="228600" y="3886200"/>
            <a:ext cx="1219200" cy="1219200"/>
          </a:xfrm>
          <a:prstGeom prst="noSmoking">
            <a:avLst/>
          </a:prstGeom>
          <a:solidFill>
            <a:srgbClr val="F7CB7D"/>
          </a:solidFill>
          <a:ln w="9525" cap="flat" cmpd="sng" algn="ctr">
            <a:solidFill>
              <a:srgbClr val="E09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3886200"/>
            <a:ext cx="9144000" cy="2971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An use for </a:t>
            </a:r>
            <a:r>
              <a:rPr lang="en-US" dirty="0" err="1" smtClean="0"/>
              <a:t>simpification</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127</a:t>
            </a:fld>
            <a:endParaRPr lang="en-US"/>
          </a:p>
        </p:txBody>
      </p:sp>
      <p:sp>
        <p:nvSpPr>
          <p:cNvPr id="6" name="Rectangle 5"/>
          <p:cNvSpPr/>
          <p:nvPr/>
        </p:nvSpPr>
        <p:spPr bwMode="auto">
          <a:xfrm rot="20759900">
            <a:off x="6537064" y="4521200"/>
            <a:ext cx="376277" cy="16023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7" name="Rounded Rectangle 6"/>
          <p:cNvSpPr/>
          <p:nvPr/>
        </p:nvSpPr>
        <p:spPr bwMode="auto">
          <a:xfrm>
            <a:off x="5410200" y="4648200"/>
            <a:ext cx="1447800" cy="1676400"/>
          </a:xfrm>
          <a:prstGeom prst="roundRect">
            <a:avLst>
              <a:gd name="adj" fmla="val 8462"/>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8" name="Rectangle 7"/>
          <p:cNvSpPr/>
          <p:nvPr/>
        </p:nvSpPr>
        <p:spPr bwMode="auto">
          <a:xfrm rot="20759900">
            <a:off x="6685435" y="5125785"/>
            <a:ext cx="376277" cy="11392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9" name="Content Placeholder 8"/>
          <p:cNvSpPr>
            <a:spLocks noGrp="1"/>
          </p:cNvSpPr>
          <p:nvPr>
            <p:ph idx="1"/>
          </p:nvPr>
        </p:nvSpPr>
        <p:spPr/>
        <p:txBody>
          <a:bodyPr/>
          <a:lstStyle/>
          <a:p>
            <a:endParaRPr lang="en-US"/>
          </a:p>
        </p:txBody>
      </p:sp>
      <p:pic>
        <p:nvPicPr>
          <p:cNvPr id="116739" name="Picture 3" descr="C:\papers\2010_EG_quad_decimation\images\sempl_sequence.png"/>
          <p:cNvPicPr>
            <a:picLocks noChangeAspect="1" noChangeArrowheads="1"/>
          </p:cNvPicPr>
          <p:nvPr/>
        </p:nvPicPr>
        <p:blipFill>
          <a:blip r:embed="rId2"/>
          <a:srcRect/>
          <a:stretch>
            <a:fillRect/>
          </a:stretch>
        </p:blipFill>
        <p:spPr bwMode="auto">
          <a:xfrm>
            <a:off x="1371600" y="1554763"/>
            <a:ext cx="6416675" cy="5303237"/>
          </a:xfrm>
          <a:prstGeom prst="rect">
            <a:avLst/>
          </a:prstGeom>
          <a:noFill/>
        </p:spPr>
      </p:pic>
      <p:sp>
        <p:nvSpPr>
          <p:cNvPr id="14" name="Rectangle 13"/>
          <p:cNvSpPr/>
          <p:nvPr/>
        </p:nvSpPr>
        <p:spPr>
          <a:xfrm>
            <a:off x="6324600" y="533400"/>
            <a:ext cx="2801921" cy="461665"/>
          </a:xfrm>
          <a:prstGeom prst="rect">
            <a:avLst/>
          </a:prstGeom>
        </p:spPr>
        <p:txBody>
          <a:bodyPr wrap="none">
            <a:spAutoFit/>
          </a:bodyPr>
          <a:lstStyle/>
          <a:p>
            <a:r>
              <a:rPr lang="en-US" dirty="0" smtClean="0"/>
              <a:t>[Tarini et al– EG10]</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use for </a:t>
            </a:r>
            <a:r>
              <a:rPr lang="en-US" dirty="0" err="1" smtClean="0"/>
              <a:t>simpification</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Simplify all the way</a:t>
            </a:r>
            <a:br>
              <a:rPr lang="en-US" dirty="0" smtClean="0"/>
            </a:br>
            <a:r>
              <a:rPr lang="en-US" dirty="0" smtClean="0"/>
              <a:t>to very coarse</a:t>
            </a:r>
          </a:p>
          <a:p>
            <a:pPr marL="457200" indent="-457200">
              <a:buFont typeface="+mj-lt"/>
              <a:buAutoNum type="arabicPeriod"/>
            </a:pPr>
            <a:r>
              <a:rPr lang="en-US" dirty="0" smtClean="0"/>
              <a:t>Refine</a:t>
            </a:r>
          </a:p>
          <a:p>
            <a:pPr marL="457200" indent="-457200">
              <a:buFont typeface="+mj-lt"/>
              <a:buAutoNum type="arabicPeriod"/>
            </a:pPr>
            <a:endParaRPr lang="en-US" dirty="0" smtClean="0"/>
          </a:p>
          <a:p>
            <a:pPr marL="457200" indent="-457200">
              <a:buNone/>
            </a:pPr>
            <a:r>
              <a:rPr lang="en-US" dirty="0" smtClean="0"/>
              <a:t>	Easy </a:t>
            </a:r>
            <a:br>
              <a:rPr lang="en-US" dirty="0" smtClean="0"/>
            </a:br>
            <a:r>
              <a:rPr lang="en-US" dirty="0" smtClean="0"/>
              <a:t>semi regular </a:t>
            </a:r>
            <a:br>
              <a:rPr lang="en-US" dirty="0" smtClean="0"/>
            </a:br>
            <a:r>
              <a:rPr lang="en-US" dirty="0" smtClean="0"/>
              <a:t>meshes!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128</a:t>
            </a:fld>
            <a:endParaRPr lang="en-US"/>
          </a:p>
        </p:txBody>
      </p:sp>
      <p:pic>
        <p:nvPicPr>
          <p:cNvPr id="5" name="Picture 2" descr="C:\papers\2010_EG_quad_decimation\images\global2.png"/>
          <p:cNvPicPr>
            <a:picLocks noChangeAspect="1" noChangeArrowheads="1"/>
          </p:cNvPicPr>
          <p:nvPr/>
        </p:nvPicPr>
        <p:blipFill>
          <a:blip r:embed="rId2"/>
          <a:srcRect l="66489" b="56992"/>
          <a:stretch>
            <a:fillRect/>
          </a:stretch>
        </p:blipFill>
        <p:spPr bwMode="auto">
          <a:xfrm>
            <a:off x="5791200" y="685800"/>
            <a:ext cx="3352800" cy="5534781"/>
          </a:xfrm>
          <a:prstGeom prst="rect">
            <a:avLst/>
          </a:prstGeom>
          <a:noFill/>
        </p:spPr>
      </p:pic>
      <p:sp>
        <p:nvSpPr>
          <p:cNvPr id="6" name="Rectangle 5"/>
          <p:cNvSpPr/>
          <p:nvPr/>
        </p:nvSpPr>
        <p:spPr bwMode="auto">
          <a:xfrm rot="20759900">
            <a:off x="6537064" y="4521200"/>
            <a:ext cx="376277" cy="16023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7" name="Rounded Rectangle 6"/>
          <p:cNvSpPr/>
          <p:nvPr/>
        </p:nvSpPr>
        <p:spPr bwMode="auto">
          <a:xfrm>
            <a:off x="5410200" y="4648200"/>
            <a:ext cx="1447800" cy="1676400"/>
          </a:xfrm>
          <a:prstGeom prst="roundRect">
            <a:avLst>
              <a:gd name="adj" fmla="val 8462"/>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8" name="Rectangle 7"/>
          <p:cNvSpPr/>
          <p:nvPr/>
        </p:nvSpPr>
        <p:spPr bwMode="auto">
          <a:xfrm rot="20759900">
            <a:off x="6685435" y="5125785"/>
            <a:ext cx="376277" cy="11392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9" name="Rectangle 8"/>
          <p:cNvSpPr/>
          <p:nvPr/>
        </p:nvSpPr>
        <p:spPr>
          <a:xfrm>
            <a:off x="6324600" y="533400"/>
            <a:ext cx="2801921" cy="461665"/>
          </a:xfrm>
          <a:prstGeom prst="rect">
            <a:avLst/>
          </a:prstGeom>
        </p:spPr>
        <p:txBody>
          <a:bodyPr wrap="none">
            <a:spAutoFit/>
          </a:bodyPr>
          <a:lstStyle/>
          <a:p>
            <a:r>
              <a:rPr lang="en-US" dirty="0" smtClean="0"/>
              <a:t>[Tarini et al– EG10]</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Quad-mesh simplification: </a:t>
            </a:r>
            <a:br>
              <a:rPr lang="en-US" dirty="0" smtClean="0"/>
            </a:br>
            <a:r>
              <a:rPr lang="en-US" dirty="0" smtClean="0"/>
              <a:t>the big picture</a:t>
            </a:r>
            <a:endParaRPr lang="en-US" dirty="0"/>
          </a:p>
        </p:txBody>
      </p:sp>
      <p:sp>
        <p:nvSpPr>
          <p:cNvPr id="3" name="Content Placeholder 2"/>
          <p:cNvSpPr>
            <a:spLocks noGrp="1"/>
          </p:cNvSpPr>
          <p:nvPr>
            <p:ph idx="1"/>
          </p:nvPr>
        </p:nvSpPr>
        <p:spPr/>
        <p:txBody>
          <a:bodyPr/>
          <a:lstStyle/>
          <a:p>
            <a:endParaRPr lang="en-US" dirty="0" smtClean="0"/>
          </a:p>
          <a:p>
            <a:r>
              <a:rPr lang="en-US" dirty="0" smtClean="0"/>
              <a:t>What about introduced error?</a:t>
            </a:r>
          </a:p>
          <a:p>
            <a:pPr lvl="1"/>
            <a:r>
              <a:rPr lang="en-US" dirty="0" smtClean="0"/>
              <a:t>all the effort focus on </a:t>
            </a:r>
            <a:r>
              <a:rPr lang="en-US" dirty="0" err="1" smtClean="0"/>
              <a:t>tesselation</a:t>
            </a:r>
            <a:r>
              <a:rPr lang="en-US" dirty="0" smtClean="0"/>
              <a:t> quality</a:t>
            </a:r>
          </a:p>
          <a:p>
            <a:pPr lvl="1"/>
            <a:r>
              <a:rPr lang="en-US" dirty="0" smtClean="0"/>
              <a:t>less juice left to focus on geometric fidelity</a:t>
            </a: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129</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Quad Mesh classification: </a:t>
            </a:r>
            <a:br>
              <a:rPr lang="en-US" sz="2400" dirty="0" smtClean="0"/>
            </a:br>
            <a:r>
              <a:rPr lang="en-US" dirty="0" smtClean="0"/>
              <a:t>can’t have pure regular</a:t>
            </a:r>
            <a:endParaRPr lang="en-US" dirty="0"/>
          </a:p>
        </p:txBody>
      </p:sp>
      <p:sp>
        <p:nvSpPr>
          <p:cNvPr id="3" name="Content Placeholder 2"/>
          <p:cNvSpPr>
            <a:spLocks noGrp="1"/>
          </p:cNvSpPr>
          <p:nvPr>
            <p:ph idx="1"/>
          </p:nvPr>
        </p:nvSpPr>
        <p:spPr/>
        <p:txBody>
          <a:bodyPr/>
          <a:lstStyle/>
          <a:p>
            <a:r>
              <a:rPr lang="en-US" dirty="0" smtClean="0"/>
              <a:t>Euler Formula (</a:t>
            </a:r>
            <a:r>
              <a:rPr lang="en-US" dirty="0" smtClean="0">
                <a:solidFill>
                  <a:schemeClr val="accent2"/>
                </a:solidFill>
              </a:rPr>
              <a:t>closed mesh</a:t>
            </a:r>
            <a:r>
              <a:rPr lang="en-US" dirty="0" smtClean="0"/>
              <a:t>):</a:t>
            </a:r>
            <a:br>
              <a:rPr lang="en-US" dirty="0" smtClean="0"/>
            </a:br>
            <a:r>
              <a:rPr lang="it-IT" dirty="0" smtClean="0"/>
              <a:t>                # V −  # E +  # F  </a:t>
            </a:r>
            <a:r>
              <a:rPr lang="en-US" dirty="0" smtClean="0"/>
              <a:t>= 2 G – 2</a:t>
            </a:r>
          </a:p>
          <a:p>
            <a:endParaRPr lang="en-US" dirty="0" smtClean="0"/>
          </a:p>
          <a:p>
            <a:r>
              <a:rPr lang="it-IT" dirty="0" smtClean="0"/>
              <a:t>In a </a:t>
            </a:r>
            <a:r>
              <a:rPr lang="it-IT" dirty="0" smtClean="0">
                <a:solidFill>
                  <a:schemeClr val="accent2"/>
                </a:solidFill>
              </a:rPr>
              <a:t>pure quad, closed</a:t>
            </a:r>
            <a:r>
              <a:rPr lang="it-IT" dirty="0" smtClean="0"/>
              <a:t> mesh: </a:t>
            </a:r>
            <a:br>
              <a:rPr lang="it-IT" dirty="0" smtClean="0"/>
            </a:br>
            <a:r>
              <a:rPr lang="it-IT" dirty="0" smtClean="0"/>
              <a:t>                                    # E  </a:t>
            </a:r>
            <a:r>
              <a:rPr lang="en-US" dirty="0" smtClean="0"/>
              <a:t>= </a:t>
            </a:r>
            <a:r>
              <a:rPr lang="it-IT" dirty="0" smtClean="0"/>
              <a:t> 2 # F</a:t>
            </a:r>
          </a:p>
          <a:p>
            <a:r>
              <a:rPr lang="it-IT" dirty="0" smtClean="0"/>
              <a:t>In a </a:t>
            </a:r>
            <a:r>
              <a:rPr lang="it-IT" dirty="0" smtClean="0">
                <a:solidFill>
                  <a:schemeClr val="accent2"/>
                </a:solidFill>
              </a:rPr>
              <a:t>(fully) </a:t>
            </a:r>
            <a:r>
              <a:rPr lang="it-IT" dirty="0" smtClean="0">
                <a:solidFill>
                  <a:schemeClr val="accent2"/>
                </a:solidFill>
              </a:rPr>
              <a:t>regular, closed</a:t>
            </a:r>
            <a:r>
              <a:rPr lang="it-IT" dirty="0" smtClean="0"/>
              <a:t> mesh: </a:t>
            </a:r>
            <a:br>
              <a:rPr lang="it-IT" dirty="0" smtClean="0"/>
            </a:br>
            <a:r>
              <a:rPr lang="it-IT" dirty="0" smtClean="0"/>
              <a:t>                                    # V  </a:t>
            </a:r>
            <a:r>
              <a:rPr lang="en-US" dirty="0" smtClean="0"/>
              <a:t>= </a:t>
            </a:r>
            <a:r>
              <a:rPr lang="it-IT" dirty="0" smtClean="0"/>
              <a:t> # F</a:t>
            </a:r>
          </a:p>
          <a:p>
            <a:endParaRPr lang="it-IT" dirty="0" smtClean="0"/>
          </a:p>
          <a:p>
            <a:r>
              <a:rPr lang="it-IT" dirty="0" smtClean="0"/>
              <a:t>Therefore: </a:t>
            </a:r>
            <a:r>
              <a:rPr lang="it-IT" dirty="0" smtClean="0">
                <a:solidFill>
                  <a:schemeClr val="accent2"/>
                </a:solidFill>
              </a:rPr>
              <a:t>pure regular, pure quad, closed</a:t>
            </a:r>
            <a:r>
              <a:rPr lang="it-IT" dirty="0" smtClean="0"/>
              <a:t>                                    </a:t>
            </a:r>
            <a:r>
              <a:rPr lang="it-IT" dirty="0" smtClean="0">
                <a:sym typeface="Wingdings" pitchFamily="2" charset="2"/>
              </a:rPr>
              <a:t> ==&gt;  G </a:t>
            </a:r>
            <a:r>
              <a:rPr lang="en-US" dirty="0" smtClean="0">
                <a:sym typeface="Wingdings" pitchFamily="2" charset="2"/>
              </a:rPr>
              <a:t>= 1 </a:t>
            </a:r>
            <a:r>
              <a:rPr lang="en-US" b="0" dirty="0" smtClean="0">
                <a:sym typeface="Wingdings" pitchFamily="2" charset="2"/>
              </a:rPr>
              <a:t>(topological torus)</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Seeking faithfulness…</a:t>
            </a:r>
            <a:br>
              <a:rPr lang="it-IT" dirty="0" smtClean="0"/>
            </a:br>
            <a:r>
              <a:rPr lang="it-IT" dirty="0" smtClean="0"/>
              <a:t>indirectly</a:t>
            </a:r>
            <a:endParaRPr lang="en-US" dirty="0"/>
          </a:p>
        </p:txBody>
      </p:sp>
      <p:sp>
        <p:nvSpPr>
          <p:cNvPr id="3" name="Content Placeholder 2"/>
          <p:cNvSpPr>
            <a:spLocks noGrp="1"/>
          </p:cNvSpPr>
          <p:nvPr>
            <p:ph idx="1"/>
          </p:nvPr>
        </p:nvSpPr>
        <p:spPr/>
        <p:txBody>
          <a:bodyPr/>
          <a:lstStyle/>
          <a:p>
            <a:endParaRPr lang="it-IT" dirty="0" smtClean="0"/>
          </a:p>
          <a:p>
            <a:r>
              <a:rPr lang="it-IT" dirty="0" smtClean="0"/>
              <a:t>Instead of:</a:t>
            </a:r>
            <a:br>
              <a:rPr lang="it-IT" dirty="0" smtClean="0"/>
            </a:br>
            <a:r>
              <a:rPr lang="it-IT" b="0" dirty="0" smtClean="0"/>
              <a:t>carefully pick least damaging operation</a:t>
            </a:r>
          </a:p>
          <a:p>
            <a:endParaRPr lang="it-IT" dirty="0" smtClean="0"/>
          </a:p>
          <a:p>
            <a:r>
              <a:rPr lang="it-IT" dirty="0" smtClean="0"/>
              <a:t>Do this:</a:t>
            </a:r>
            <a:br>
              <a:rPr lang="it-IT" dirty="0" smtClean="0"/>
            </a:br>
            <a:r>
              <a:rPr lang="it-IT" b="0" dirty="0" smtClean="0"/>
              <a:t>1- determine </a:t>
            </a:r>
            <a:r>
              <a:rPr lang="it-IT" dirty="0" smtClean="0">
                <a:solidFill>
                  <a:schemeClr val="accent2"/>
                </a:solidFill>
              </a:rPr>
              <a:t>a priory </a:t>
            </a:r>
            <a:r>
              <a:rPr lang="it-IT" b="0" dirty="0" smtClean="0"/>
              <a:t>varying tesselation density</a:t>
            </a:r>
            <a:br>
              <a:rPr lang="it-IT" b="0" dirty="0" smtClean="0"/>
            </a:br>
            <a:r>
              <a:rPr lang="it-IT" b="0" dirty="0" smtClean="0"/>
              <a:t>2- target that density during simplification</a:t>
            </a:r>
            <a:br>
              <a:rPr lang="it-IT" b="0" dirty="0" smtClean="0"/>
            </a:br>
            <a:endParaRPr lang="it-IT" b="0" dirty="0" smtClean="0"/>
          </a:p>
          <a:p>
            <a:endParaRPr lang="it-IT"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130</a:t>
            </a:fld>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Importance maps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131</a:t>
            </a:fld>
            <a:endParaRPr lang="en-US"/>
          </a:p>
        </p:txBody>
      </p:sp>
      <p:pic>
        <p:nvPicPr>
          <p:cNvPr id="5" name="Picture 2"/>
          <p:cNvPicPr>
            <a:picLocks noChangeArrowheads="1"/>
          </p:cNvPicPr>
          <p:nvPr/>
        </p:nvPicPr>
        <p:blipFill>
          <a:blip r:embed="rId2"/>
          <a:srcRect/>
          <a:stretch>
            <a:fillRect/>
          </a:stretch>
        </p:blipFill>
        <p:spPr bwMode="auto">
          <a:xfrm>
            <a:off x="0" y="1905000"/>
            <a:ext cx="9144000" cy="3589401"/>
          </a:xfrm>
          <a:prstGeom prst="rect">
            <a:avLst/>
          </a:prstGeom>
          <a:noFill/>
          <a:ln w="12700" cap="flat">
            <a:noFill/>
            <a:miter lim="800000"/>
            <a:headEnd/>
            <a:tailEnd/>
          </a:ln>
        </p:spPr>
      </p:pic>
      <p:sp>
        <p:nvSpPr>
          <p:cNvPr id="6" name="Rectangle 5"/>
          <p:cNvSpPr/>
          <p:nvPr/>
        </p:nvSpPr>
        <p:spPr>
          <a:xfrm>
            <a:off x="6142024" y="5943600"/>
            <a:ext cx="3001976" cy="461665"/>
          </a:xfrm>
          <a:prstGeom prst="rect">
            <a:avLst/>
          </a:prstGeom>
        </p:spPr>
        <p:txBody>
          <a:bodyPr wrap="none">
            <a:spAutoFit/>
          </a:bodyPr>
          <a:lstStyle/>
          <a:p>
            <a:r>
              <a:rPr lang="en-US" dirty="0" smtClean="0"/>
              <a:t>[Daniels – EGSP 09]</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Importance maps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132</a:t>
            </a:fld>
            <a:endParaRPr lang="en-US"/>
          </a:p>
        </p:txBody>
      </p:sp>
      <p:sp>
        <p:nvSpPr>
          <p:cNvPr id="15" name="Rounded Rectangle 14"/>
          <p:cNvSpPr/>
          <p:nvPr/>
        </p:nvSpPr>
        <p:spPr>
          <a:xfrm>
            <a:off x="828649" y="2228848"/>
            <a:ext cx="2100274" cy="2771788"/>
          </a:xfrm>
          <a:prstGeom prst="roundRect">
            <a:avLst>
              <a:gd name="adj" fmla="val 11148"/>
            </a:avLst>
          </a:prstGeom>
          <a:solidFill>
            <a:srgbClr val="4BACC6">
              <a:lumMod val="20000"/>
              <a:lumOff val="80000"/>
            </a:srgbClr>
          </a:solidFill>
          <a:ln w="9525" cap="flat" cmpd="sng" algn="ctr">
            <a:noFill/>
            <a:prstDash val="solid"/>
          </a:ln>
          <a:effectLst>
            <a:outerShdw blurRad="40000" dist="23000" dir="5400000" rotWithShape="0">
              <a:srgbClr val="000000">
                <a:alpha val="35000"/>
              </a:srgbClr>
            </a:outerShdw>
          </a:effectLst>
        </p:spPr>
        <p:txBody>
          <a:bodyPr rtlCol="0" anchor="t"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8064A2"/>
                </a:solidFill>
                <a:effectLst/>
                <a:uLnTx/>
                <a:uFillTx/>
                <a:latin typeface="Calibri"/>
                <a:ea typeface="+mn-ea"/>
                <a:cs typeface="+mn-cs"/>
              </a:rPr>
              <a:t>importance </a:t>
            </a:r>
            <a:br>
              <a:rPr kumimoji="0" lang="en-US" sz="1800" b="0" i="0" u="none" strike="noStrike" kern="0" cap="none" spc="0" normalizeH="0" baseline="0" noProof="0" dirty="0" smtClean="0">
                <a:ln>
                  <a:noFill/>
                </a:ln>
                <a:solidFill>
                  <a:srgbClr val="8064A2"/>
                </a:solidFill>
                <a:effectLst/>
                <a:uLnTx/>
                <a:uFillTx/>
                <a:latin typeface="Calibri"/>
                <a:ea typeface="+mn-ea"/>
                <a:cs typeface="+mn-cs"/>
              </a:rPr>
            </a:br>
            <a:r>
              <a:rPr kumimoji="0" lang="en-US" sz="1800" b="0" i="0" u="none" strike="noStrike" kern="0" cap="none" spc="0" normalizeH="0" baseline="0" noProof="0" dirty="0" smtClean="0">
                <a:ln>
                  <a:noFill/>
                </a:ln>
                <a:solidFill>
                  <a:srgbClr val="8064A2"/>
                </a:solidFill>
                <a:effectLst/>
                <a:uLnTx/>
                <a:uFillTx/>
                <a:latin typeface="Calibri"/>
                <a:ea typeface="+mn-ea"/>
                <a:cs typeface="+mn-cs"/>
              </a:rPr>
              <a:t>map</a:t>
            </a:r>
            <a:endParaRPr kumimoji="0" lang="en-US" sz="1800" b="0" i="0" u="none" strike="noStrike" kern="0" cap="none" spc="0" normalizeH="0" baseline="0" noProof="0" dirty="0">
              <a:ln>
                <a:noFill/>
              </a:ln>
              <a:solidFill>
                <a:srgbClr val="8064A2"/>
              </a:solidFill>
              <a:effectLst/>
              <a:uLnTx/>
              <a:uFillTx/>
              <a:latin typeface="Calibri"/>
              <a:ea typeface="+mn-ea"/>
              <a:cs typeface="+mn-cs"/>
            </a:endParaRPr>
          </a:p>
        </p:txBody>
      </p:sp>
      <p:pic>
        <p:nvPicPr>
          <p:cNvPr id="16" name="Picture 2" descr="C:\papers\2010_EG_quad_decimation\images\slides2.png"/>
          <p:cNvPicPr>
            <a:picLocks noChangeAspect="1" noChangeArrowheads="1"/>
          </p:cNvPicPr>
          <p:nvPr/>
        </p:nvPicPr>
        <p:blipFill>
          <a:blip r:embed="rId2">
            <a:clrChange>
              <a:clrFrom>
                <a:srgbClr val="067AAA"/>
              </a:clrFrom>
              <a:clrTo>
                <a:srgbClr val="067AAA">
                  <a:alpha val="0"/>
                </a:srgbClr>
              </a:clrTo>
            </a:clrChange>
          </a:blip>
          <a:srcRect/>
          <a:stretch>
            <a:fillRect/>
          </a:stretch>
        </p:blipFill>
        <p:spPr bwMode="auto">
          <a:xfrm>
            <a:off x="860421" y="2514600"/>
            <a:ext cx="1968492" cy="2450572"/>
          </a:xfrm>
          <a:prstGeom prst="rect">
            <a:avLst/>
          </a:prstGeom>
          <a:noFill/>
        </p:spPr>
      </p:pic>
      <p:sp>
        <p:nvSpPr>
          <p:cNvPr id="17" name="Left Arrow Callout 16"/>
          <p:cNvSpPr/>
          <p:nvPr/>
        </p:nvSpPr>
        <p:spPr>
          <a:xfrm>
            <a:off x="2828913" y="2657476"/>
            <a:ext cx="1571636" cy="1428760"/>
          </a:xfrm>
          <a:prstGeom prst="leftArrowCallout">
            <a:avLst>
              <a:gd name="adj1" fmla="val 33774"/>
              <a:gd name="adj2" fmla="val 15986"/>
              <a:gd name="adj3" fmla="val 25000"/>
              <a:gd name="adj4" fmla="val 69158"/>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t>“here, elements</a:t>
            </a:r>
            <a:b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t>be 50% of </a:t>
            </a:r>
            <a:r>
              <a:rPr kumimoji="0" lang="en-US" sz="1400" b="0" i="0" u="none" strike="noStrike" kern="0" cap="none" spc="0" normalizeH="0" baseline="0" noProof="0" dirty="0" err="1" smtClean="0">
                <a:ln>
                  <a:noFill/>
                </a:ln>
                <a:solidFill>
                  <a:sysClr val="window" lastClr="FFFFFF"/>
                </a:solidFill>
                <a:effectLst/>
                <a:uLnTx/>
                <a:uFillTx/>
                <a:latin typeface="Calibri"/>
                <a:ea typeface="+mn-ea"/>
                <a:cs typeface="+mn-cs"/>
              </a:rPr>
              <a:t>avrg</a:t>
            </a:r>
            <a: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t> size”</a:t>
            </a:r>
            <a:endParaRPr kumimoji="0" lang="en-US" sz="1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Up Arrow Callout 17"/>
          <p:cNvSpPr/>
          <p:nvPr/>
        </p:nvSpPr>
        <p:spPr>
          <a:xfrm>
            <a:off x="828649" y="4800616"/>
            <a:ext cx="1643074" cy="1314456"/>
          </a:xfrm>
          <a:prstGeom prst="upArrowCallout">
            <a:avLst>
              <a:gd name="adj1" fmla="val 50000"/>
              <a:gd name="adj2" fmla="val 16182"/>
              <a:gd name="adj3" fmla="val 25000"/>
              <a:gd name="adj4" fmla="val 59098"/>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t>“here, elements be 180% of </a:t>
            </a:r>
            <a:r>
              <a:rPr kumimoji="0" lang="en-US" sz="1400" b="0" i="0" u="none" strike="noStrike" kern="0" cap="none" spc="0" normalizeH="0" baseline="0" noProof="0" dirty="0" err="1" smtClean="0">
                <a:ln>
                  <a:noFill/>
                </a:ln>
                <a:solidFill>
                  <a:sysClr val="window" lastClr="FFFFFF"/>
                </a:solidFill>
                <a:effectLst/>
                <a:uLnTx/>
                <a:uFillTx/>
                <a:latin typeface="Calibri"/>
                <a:ea typeface="+mn-ea"/>
                <a:cs typeface="+mn-cs"/>
              </a:rPr>
              <a:t>avrg</a:t>
            </a:r>
            <a: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t> size”</a:t>
            </a:r>
            <a:endParaRPr kumimoji="0" lang="en-US" sz="14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19" name="Picture 4"/>
          <p:cNvPicPr>
            <a:picLocks noChangeAspect="1" noChangeArrowheads="1"/>
          </p:cNvPicPr>
          <p:nvPr/>
        </p:nvPicPr>
        <p:blipFill>
          <a:blip r:embed="rId3"/>
          <a:srcRect/>
          <a:stretch>
            <a:fillRect/>
          </a:stretch>
        </p:blipFill>
        <p:spPr bwMode="auto">
          <a:xfrm>
            <a:off x="4543425" y="657212"/>
            <a:ext cx="4600575" cy="5524500"/>
          </a:xfrm>
          <a:prstGeom prst="rect">
            <a:avLst/>
          </a:prstGeom>
          <a:noFill/>
          <a:ln w="9525">
            <a:noFill/>
            <a:miter lim="800000"/>
            <a:headEnd/>
            <a:tailEnd/>
          </a:ln>
          <a:effectLst/>
        </p:spPr>
      </p:pic>
      <p:sp>
        <p:nvSpPr>
          <p:cNvPr id="20" name="Rectangle 19"/>
          <p:cNvSpPr/>
          <p:nvPr/>
        </p:nvSpPr>
        <p:spPr>
          <a:xfrm>
            <a:off x="6257119" y="533400"/>
            <a:ext cx="2886881" cy="461665"/>
          </a:xfrm>
          <a:prstGeom prst="rect">
            <a:avLst/>
          </a:prstGeom>
        </p:spPr>
        <p:txBody>
          <a:bodyPr wrap="none">
            <a:spAutoFit/>
          </a:bodyPr>
          <a:lstStyle/>
          <a:p>
            <a:r>
              <a:rPr lang="en-US" dirty="0" smtClean="0"/>
              <a:t>[Tarini et al – EG10]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Fit-maps</a:t>
            </a:r>
            <a:endParaRPr lang="en-US" dirty="0"/>
          </a:p>
        </p:txBody>
      </p:sp>
      <p:sp>
        <p:nvSpPr>
          <p:cNvPr id="3" name="Content Placeholder 2"/>
          <p:cNvSpPr>
            <a:spLocks noGrp="1"/>
          </p:cNvSpPr>
          <p:nvPr>
            <p:ph idx="1"/>
          </p:nvPr>
        </p:nvSpPr>
        <p:spPr/>
        <p:txBody>
          <a:bodyPr/>
          <a:lstStyle/>
          <a:p>
            <a:endParaRPr lang="it-IT" dirty="0" smtClean="0"/>
          </a:p>
          <a:p>
            <a:r>
              <a:rPr lang="it-IT" dirty="0" smtClean="0"/>
              <a:t>Importance maps… refurbished</a:t>
            </a:r>
          </a:p>
          <a:p>
            <a:endParaRPr lang="it-IT" dirty="0" smtClean="0"/>
          </a:p>
          <a:p>
            <a:r>
              <a:rPr lang="it-IT" dirty="0" smtClean="0"/>
              <a:t>Per point approximate evaluation of:</a:t>
            </a:r>
          </a:p>
          <a:p>
            <a:pPr marL="914400" lvl="1" indent="-457200">
              <a:buFont typeface="+mj-lt"/>
              <a:buAutoNum type="alphaUcPeriod"/>
            </a:pPr>
            <a:r>
              <a:rPr lang="it-IT" dirty="0" smtClean="0"/>
              <a:t>how fast error will grow with ‘</a:t>
            </a:r>
            <a:r>
              <a:rPr lang="it-IT" b="1" dirty="0" smtClean="0"/>
              <a:t>patch</a:t>
            </a:r>
            <a:r>
              <a:rPr lang="it-IT" dirty="0" smtClean="0"/>
              <a:t>’ size</a:t>
            </a:r>
          </a:p>
          <a:p>
            <a:pPr marL="914400" lvl="1" indent="-457200">
              <a:buFont typeface="+mj-lt"/>
              <a:buAutoNum type="alphaUcPeriod"/>
            </a:pPr>
            <a:r>
              <a:rPr lang="it-IT" dirty="0" smtClean="0"/>
              <a:t>how large a </a:t>
            </a:r>
            <a:r>
              <a:rPr lang="en-US" dirty="0" smtClean="0"/>
              <a:t>‘</a:t>
            </a:r>
            <a:r>
              <a:rPr lang="it-IT" b="1" dirty="0" smtClean="0"/>
              <a:t>patch</a:t>
            </a:r>
            <a:r>
              <a:rPr lang="en-US" dirty="0" smtClean="0"/>
              <a:t>’</a:t>
            </a:r>
            <a:r>
              <a:rPr lang="it-IT" dirty="0" smtClean="0"/>
              <a:t> can be before reprojectability is lost</a:t>
            </a:r>
          </a:p>
          <a:p>
            <a:pPr lvl="1"/>
            <a:endParaRPr lang="it-IT" dirty="0" smtClean="0"/>
          </a:p>
          <a:p>
            <a:r>
              <a:rPr lang="it-IT" dirty="0" smtClean="0"/>
              <a:t>Adaptable  to patches of various kind</a:t>
            </a:r>
          </a:p>
          <a:p>
            <a:pPr lvl="1"/>
            <a:r>
              <a:rPr lang="it-IT" dirty="0" smtClean="0"/>
              <a:t>flat quads</a:t>
            </a:r>
          </a:p>
          <a:p>
            <a:pPr lvl="1"/>
            <a:r>
              <a:rPr lang="it-IT" dirty="0" smtClean="0"/>
              <a:t>bilinear patches</a:t>
            </a:r>
          </a:p>
          <a:p>
            <a:pPr lvl="1"/>
            <a:r>
              <a:rPr lang="it-IT" dirty="0" smtClean="0"/>
              <a:t>NURBs</a:t>
            </a:r>
          </a:p>
          <a:p>
            <a:pPr lvl="1"/>
            <a:r>
              <a:rPr lang="it-IT" dirty="0" smtClean="0"/>
              <a:t>…</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133</a:t>
            </a:fld>
            <a:endParaRPr lang="en-US"/>
          </a:p>
        </p:txBody>
      </p:sp>
      <p:sp>
        <p:nvSpPr>
          <p:cNvPr id="5" name="Rectangle 4"/>
          <p:cNvSpPr/>
          <p:nvPr/>
        </p:nvSpPr>
        <p:spPr>
          <a:xfrm>
            <a:off x="6079891" y="533400"/>
            <a:ext cx="3064109" cy="461665"/>
          </a:xfrm>
          <a:prstGeom prst="rect">
            <a:avLst/>
          </a:prstGeom>
        </p:spPr>
        <p:txBody>
          <a:bodyPr wrap="none">
            <a:spAutoFit/>
          </a:bodyPr>
          <a:lstStyle/>
          <a:p>
            <a:r>
              <a:rPr lang="en-US" dirty="0" smtClean="0"/>
              <a:t>[</a:t>
            </a:r>
            <a:r>
              <a:rPr lang="en-US" dirty="0" err="1" smtClean="0"/>
              <a:t>Panozzo</a:t>
            </a:r>
            <a:r>
              <a:rPr lang="en-US" dirty="0" smtClean="0"/>
              <a:t> – TVCG11]</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Fit-maps</a:t>
            </a:r>
            <a:endParaRPr lang="en-US" dirty="0"/>
          </a:p>
        </p:txBody>
      </p:sp>
      <p:sp>
        <p:nvSpPr>
          <p:cNvPr id="3" name="Content Placeholder 2"/>
          <p:cNvSpPr>
            <a:spLocks noGrp="1"/>
          </p:cNvSpPr>
          <p:nvPr>
            <p:ph idx="1"/>
          </p:nvPr>
        </p:nvSpPr>
        <p:spPr/>
        <p:txBody>
          <a:bodyPr/>
          <a:lstStyle/>
          <a:p>
            <a:pPr>
              <a:buNone/>
            </a:pPr>
            <a:r>
              <a:rPr lang="it-IT" dirty="0" smtClean="0"/>
              <a:t> </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134</a:t>
            </a:fld>
            <a:endParaRPr lang="en-US"/>
          </a:p>
        </p:txBody>
      </p:sp>
      <p:pic>
        <p:nvPicPr>
          <p:cNvPr id="6" name="Picture 2" descr="Y:\daniele\work\papers\2010_Reverse_Quad\images\fitmap_combined.png"/>
          <p:cNvPicPr>
            <a:picLocks noChangeAspect="1" noChangeArrowheads="1"/>
          </p:cNvPicPr>
          <p:nvPr/>
        </p:nvPicPr>
        <p:blipFill>
          <a:blip r:embed="rId2"/>
          <a:srcRect/>
          <a:stretch>
            <a:fillRect/>
          </a:stretch>
        </p:blipFill>
        <p:spPr bwMode="auto">
          <a:xfrm>
            <a:off x="304800" y="1600200"/>
            <a:ext cx="8509063" cy="4640263"/>
          </a:xfrm>
          <a:prstGeom prst="rect">
            <a:avLst/>
          </a:prstGeom>
          <a:noFill/>
          <a:ln w="9525">
            <a:noFill/>
            <a:miter lim="800000"/>
            <a:headEnd/>
            <a:tailEnd/>
          </a:ln>
        </p:spPr>
      </p:pic>
      <p:sp>
        <p:nvSpPr>
          <p:cNvPr id="7" name="Rectangle 6"/>
          <p:cNvSpPr/>
          <p:nvPr/>
        </p:nvSpPr>
        <p:spPr>
          <a:xfrm>
            <a:off x="5935686" y="533400"/>
            <a:ext cx="3208314" cy="400110"/>
          </a:xfrm>
          <a:prstGeom prst="rect">
            <a:avLst/>
          </a:prstGeom>
        </p:spPr>
        <p:txBody>
          <a:bodyPr wrap="none">
            <a:spAutoFit/>
          </a:bodyPr>
          <a:lstStyle/>
          <a:p>
            <a:r>
              <a:rPr lang="en-US" sz="2000" dirty="0" smtClean="0"/>
              <a:t>[</a:t>
            </a:r>
            <a:r>
              <a:rPr lang="en-US" sz="2000" dirty="0" err="1" smtClean="0"/>
              <a:t>Panozzo</a:t>
            </a:r>
            <a:r>
              <a:rPr lang="en-US" sz="2000" dirty="0" smtClean="0"/>
              <a:t>  et al – TVCG11]</a:t>
            </a:r>
            <a:endParaRPr lang="en-US" sz="20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Fitmaps</a:t>
            </a:r>
            <a:r>
              <a:rPr lang="en-US" dirty="0" smtClean="0"/>
              <a:t> applied to CC</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135</a:t>
            </a:fld>
            <a:endParaRPr lang="en-US"/>
          </a:p>
        </p:txBody>
      </p:sp>
      <p:sp>
        <p:nvSpPr>
          <p:cNvPr id="5" name="Content Placeholder 2"/>
          <p:cNvSpPr>
            <a:spLocks noGrp="1"/>
          </p:cNvSpPr>
          <p:nvPr>
            <p:ph idx="1"/>
          </p:nvPr>
        </p:nvSpPr>
        <p:spPr>
          <a:xfrm>
            <a:off x="179389" y="1484313"/>
            <a:ext cx="4697412" cy="4897437"/>
          </a:xfrm>
        </p:spPr>
        <p:txBody>
          <a:bodyPr>
            <a:normAutofit/>
          </a:bodyPr>
          <a:lstStyle/>
          <a:p>
            <a:pPr>
              <a:defRPr/>
            </a:pPr>
            <a:r>
              <a:rPr lang="en-US" b="0" dirty="0" smtClean="0"/>
              <a:t>CCs are a generalization of </a:t>
            </a:r>
            <a:r>
              <a:rPr lang="en-US" dirty="0" smtClean="0"/>
              <a:t>bi-cubic uniform B-</a:t>
            </a:r>
            <a:r>
              <a:rPr lang="en-US" dirty="0" err="1" smtClean="0"/>
              <a:t>spline</a:t>
            </a:r>
            <a:r>
              <a:rPr lang="en-US" dirty="0" smtClean="0"/>
              <a:t> </a:t>
            </a:r>
            <a:r>
              <a:rPr lang="en-US" b="0" dirty="0" smtClean="0"/>
              <a:t>surfaces to arbitrary topology</a:t>
            </a:r>
          </a:p>
          <a:p>
            <a:pPr>
              <a:defRPr/>
            </a:pPr>
            <a:r>
              <a:rPr lang="en-US" b="0" dirty="0" smtClean="0"/>
              <a:t>CCs are defined </a:t>
            </a:r>
            <a:r>
              <a:rPr lang="en-US" dirty="0" smtClean="0"/>
              <a:t>recursively</a:t>
            </a:r>
          </a:p>
          <a:p>
            <a:pPr>
              <a:defRPr/>
            </a:pPr>
            <a:r>
              <a:rPr lang="en-US" b="0" dirty="0" smtClean="0"/>
              <a:t>CCs can be evaluated in </a:t>
            </a:r>
            <a:r>
              <a:rPr lang="en-US" dirty="0" smtClean="0"/>
              <a:t>closed form</a:t>
            </a:r>
          </a:p>
          <a:p>
            <a:pPr>
              <a:defRPr/>
            </a:pPr>
            <a:r>
              <a:rPr lang="en-US" b="0" dirty="0" smtClean="0"/>
              <a:t>CCs can be converted to </a:t>
            </a:r>
            <a:r>
              <a:rPr lang="en-US" dirty="0" smtClean="0"/>
              <a:t>bi-cubic Bezier patches</a:t>
            </a:r>
          </a:p>
          <a:p>
            <a:pPr>
              <a:buFont typeface="Arial" charset="0"/>
              <a:buNone/>
              <a:defRPr/>
            </a:pPr>
            <a:endParaRPr lang="en-US" dirty="0" smtClean="0"/>
          </a:p>
        </p:txBody>
      </p:sp>
      <p:pic>
        <p:nvPicPr>
          <p:cNvPr id="8" name="Picture 4" descr="U:\disidima\414px-Catmull-Clark_subdivision_of_a_cube.svg.png"/>
          <p:cNvPicPr>
            <a:picLocks noChangeAspect="1" noChangeArrowheads="1"/>
          </p:cNvPicPr>
          <p:nvPr/>
        </p:nvPicPr>
        <p:blipFill>
          <a:blip r:embed="rId2"/>
          <a:srcRect/>
          <a:stretch>
            <a:fillRect/>
          </a:stretch>
        </p:blipFill>
        <p:spPr bwMode="auto">
          <a:xfrm>
            <a:off x="5200650" y="1524000"/>
            <a:ext cx="3714750" cy="5375275"/>
          </a:xfrm>
          <a:prstGeom prst="rect">
            <a:avLst/>
          </a:prstGeom>
          <a:noFill/>
          <a:ln w="9525">
            <a:noFill/>
            <a:miter lim="800000"/>
            <a:headEnd/>
            <a:tailEnd/>
          </a:ln>
        </p:spPr>
      </p:pic>
      <p:sp>
        <p:nvSpPr>
          <p:cNvPr id="7" name="Rectangle 6"/>
          <p:cNvSpPr/>
          <p:nvPr/>
        </p:nvSpPr>
        <p:spPr>
          <a:xfrm>
            <a:off x="5935686" y="533400"/>
            <a:ext cx="3208314" cy="400110"/>
          </a:xfrm>
          <a:prstGeom prst="rect">
            <a:avLst/>
          </a:prstGeom>
        </p:spPr>
        <p:txBody>
          <a:bodyPr wrap="none">
            <a:spAutoFit/>
          </a:bodyPr>
          <a:lstStyle/>
          <a:p>
            <a:r>
              <a:rPr lang="en-US" sz="2000" dirty="0" smtClean="0"/>
              <a:t>[</a:t>
            </a:r>
            <a:r>
              <a:rPr lang="en-US" sz="2000" dirty="0" err="1" smtClean="0"/>
              <a:t>Panozzo</a:t>
            </a:r>
            <a:r>
              <a:rPr lang="en-US" sz="2000" dirty="0" smtClean="0"/>
              <a:t>  et al – TVCG11]</a:t>
            </a:r>
            <a:endParaRPr lang="en-US" sz="2000" dirty="0"/>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Fitmaps</a:t>
            </a:r>
            <a:r>
              <a:rPr lang="en-US" dirty="0" smtClean="0"/>
              <a:t> applied to CC</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136</a:t>
            </a:fld>
            <a:endParaRPr lang="en-US"/>
          </a:p>
        </p:txBody>
      </p:sp>
      <p:sp>
        <p:nvSpPr>
          <p:cNvPr id="5" name="Rectangle 4"/>
          <p:cNvSpPr/>
          <p:nvPr/>
        </p:nvSpPr>
        <p:spPr>
          <a:xfrm>
            <a:off x="5935686" y="533400"/>
            <a:ext cx="3208314" cy="400110"/>
          </a:xfrm>
          <a:prstGeom prst="rect">
            <a:avLst/>
          </a:prstGeom>
        </p:spPr>
        <p:txBody>
          <a:bodyPr wrap="none">
            <a:spAutoFit/>
          </a:bodyPr>
          <a:lstStyle/>
          <a:p>
            <a:r>
              <a:rPr lang="en-US" sz="2000" dirty="0" smtClean="0"/>
              <a:t>[</a:t>
            </a:r>
            <a:r>
              <a:rPr lang="en-US" sz="2000" dirty="0" err="1" smtClean="0"/>
              <a:t>Panozzo</a:t>
            </a:r>
            <a:r>
              <a:rPr lang="en-US" sz="2000" dirty="0" smtClean="0"/>
              <a:t>  et al – TVCG11]</a:t>
            </a:r>
            <a:endParaRPr lang="en-US" sz="2000" dirty="0"/>
          </a:p>
        </p:txBody>
      </p:sp>
      <p:pic>
        <p:nvPicPr>
          <p:cNvPr id="7" name="Picture 1" descr="Y:\daniele\work\papers\2010_Reverse_Quad\images\davidref.png"/>
          <p:cNvPicPr>
            <a:picLocks noChangeAspect="1" noChangeArrowheads="1"/>
          </p:cNvPicPr>
          <p:nvPr/>
        </p:nvPicPr>
        <p:blipFill>
          <a:blip r:embed="rId2"/>
          <a:srcRect/>
          <a:stretch>
            <a:fillRect/>
          </a:stretch>
        </p:blipFill>
        <p:spPr bwMode="auto">
          <a:xfrm>
            <a:off x="85725" y="2471738"/>
            <a:ext cx="2857500" cy="3167062"/>
          </a:xfrm>
          <a:prstGeom prst="rect">
            <a:avLst/>
          </a:prstGeom>
          <a:noFill/>
          <a:ln w="9525">
            <a:noFill/>
            <a:miter lim="800000"/>
            <a:headEnd/>
            <a:tailEnd/>
          </a:ln>
        </p:spPr>
      </p:pic>
      <p:pic>
        <p:nvPicPr>
          <p:cNvPr id="8" name="Picture 2" descr="Y:\daniele\work\papers\2010_Reverse_Quad\images\daviddisp.png"/>
          <p:cNvPicPr>
            <a:picLocks noChangeAspect="1" noChangeArrowheads="1"/>
          </p:cNvPicPr>
          <p:nvPr/>
        </p:nvPicPr>
        <p:blipFill>
          <a:blip r:embed="rId3"/>
          <a:srcRect/>
          <a:stretch>
            <a:fillRect/>
          </a:stretch>
        </p:blipFill>
        <p:spPr bwMode="auto">
          <a:xfrm>
            <a:off x="6178550" y="2473325"/>
            <a:ext cx="2813050" cy="3163888"/>
          </a:xfrm>
          <a:prstGeom prst="rect">
            <a:avLst/>
          </a:prstGeom>
          <a:noFill/>
          <a:ln w="9525">
            <a:noFill/>
            <a:miter lim="800000"/>
            <a:headEnd/>
            <a:tailEnd/>
          </a:ln>
        </p:spPr>
      </p:pic>
      <p:pic>
        <p:nvPicPr>
          <p:cNvPr id="9" name="Picture 3" descr="Y:\daniele\work\papers\2010_Reverse_Quad\images\davidsub.png"/>
          <p:cNvPicPr>
            <a:picLocks noChangeAspect="1" noChangeArrowheads="1"/>
          </p:cNvPicPr>
          <p:nvPr/>
        </p:nvPicPr>
        <p:blipFill>
          <a:blip r:embed="rId4"/>
          <a:srcRect/>
          <a:stretch>
            <a:fillRect/>
          </a:stretch>
        </p:blipFill>
        <p:spPr bwMode="auto">
          <a:xfrm>
            <a:off x="3194050" y="2500313"/>
            <a:ext cx="2733675" cy="3109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137</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Geometric Optimization</a:t>
            </a: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Simplification</a:t>
            </a: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Quad-Mesh </a:t>
            </a:r>
            <a:br>
              <a:rPr lang="en-US" dirty="0" smtClean="0"/>
            </a:br>
            <a:r>
              <a:rPr lang="en-US" dirty="0" smtClean="0"/>
              <a:t>geometry optimization</a:t>
            </a:r>
            <a:endParaRPr lang="en-US" dirty="0"/>
          </a:p>
        </p:txBody>
      </p:sp>
      <p:sp>
        <p:nvSpPr>
          <p:cNvPr id="3" name="Content Placeholder 2"/>
          <p:cNvSpPr>
            <a:spLocks noGrp="1"/>
          </p:cNvSpPr>
          <p:nvPr>
            <p:ph idx="1"/>
          </p:nvPr>
        </p:nvSpPr>
        <p:spPr>
          <a:xfrm>
            <a:off x="179389" y="1484313"/>
            <a:ext cx="6602412" cy="4897437"/>
          </a:xfrm>
        </p:spPr>
        <p:txBody>
          <a:bodyPr/>
          <a:lstStyle/>
          <a:p>
            <a:endParaRPr lang="it-IT" dirty="0" smtClean="0"/>
          </a:p>
          <a:p>
            <a:endParaRPr lang="it-IT" dirty="0" smtClean="0"/>
          </a:p>
          <a:p>
            <a:endParaRPr lang="it-IT" dirty="0" smtClean="0"/>
          </a:p>
          <a:p>
            <a:pPr>
              <a:buNone/>
            </a:pPr>
            <a:endParaRPr lang="it-IT" dirty="0" smtClean="0"/>
          </a:p>
          <a:p>
            <a:r>
              <a:rPr lang="it-IT" dirty="0" smtClean="0"/>
              <a:t>Optimizing XYZ positions of vertices of a quad mesh</a:t>
            </a:r>
          </a:p>
          <a:p>
            <a:endParaRPr lang="it-IT" dirty="0" smtClean="0"/>
          </a:p>
          <a:p>
            <a:r>
              <a:rPr lang="it-IT" dirty="0" smtClean="0"/>
              <a:t>Connectivity unaffected</a:t>
            </a:r>
          </a:p>
          <a:p>
            <a:pPr lvl="1"/>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138</a:t>
            </a:fld>
            <a:endParaRPr lang="en-US"/>
          </a:p>
        </p:txBody>
      </p:sp>
      <p:pic>
        <p:nvPicPr>
          <p:cNvPr id="7" name="Picture 2" descr="C:\papers\2010_EG_quad_decimation\images\tang.png"/>
          <p:cNvPicPr>
            <a:picLocks noChangeAspect="1" noChangeArrowheads="1"/>
          </p:cNvPicPr>
          <p:nvPr/>
        </p:nvPicPr>
        <p:blipFill>
          <a:blip r:embed="rId2"/>
          <a:srcRect/>
          <a:stretch>
            <a:fillRect/>
          </a:stretch>
        </p:blipFill>
        <p:spPr bwMode="auto">
          <a:xfrm>
            <a:off x="6867525" y="609600"/>
            <a:ext cx="2276475" cy="5648325"/>
          </a:xfrm>
          <a:prstGeom prst="rect">
            <a:avLst/>
          </a:prstGeom>
          <a:noFill/>
        </p:spPr>
      </p:pic>
      <p:sp>
        <p:nvSpPr>
          <p:cNvPr id="10" name="Down Arrow 9"/>
          <p:cNvSpPr/>
          <p:nvPr/>
        </p:nvSpPr>
        <p:spPr bwMode="auto">
          <a:xfrm>
            <a:off x="7772400" y="3124200"/>
            <a:ext cx="762000" cy="609600"/>
          </a:xfrm>
          <a:prstGeom prst="downArrow">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common example:</a:t>
            </a:r>
            <a:br>
              <a:rPr lang="en-US" dirty="0" smtClean="0"/>
            </a:br>
            <a:r>
              <a:rPr lang="en-US" dirty="0" smtClean="0"/>
              <a:t>tangent space smoothing</a:t>
            </a:r>
            <a:endParaRPr lang="en-US" dirty="0"/>
          </a:p>
        </p:txBody>
      </p:sp>
      <p:sp>
        <p:nvSpPr>
          <p:cNvPr id="3" name="Content Placeholder 2"/>
          <p:cNvSpPr>
            <a:spLocks noGrp="1"/>
          </p:cNvSpPr>
          <p:nvPr>
            <p:ph idx="1"/>
          </p:nvPr>
        </p:nvSpPr>
        <p:spPr/>
        <p:txBody>
          <a:bodyPr/>
          <a:lstStyle/>
          <a:p>
            <a:endParaRPr lang="en-US" dirty="0" smtClean="0"/>
          </a:p>
          <a:p>
            <a:r>
              <a:rPr lang="en-US" dirty="0" smtClean="0"/>
              <a:t>Vertices constrained </a:t>
            </a:r>
            <a:br>
              <a:rPr lang="en-US" dirty="0" smtClean="0"/>
            </a:br>
            <a:r>
              <a:rPr lang="en-US" dirty="0" smtClean="0"/>
              <a:t>not to leave surface</a:t>
            </a:r>
          </a:p>
          <a:p>
            <a:pPr lvl="1"/>
            <a:r>
              <a:rPr lang="en-US" dirty="0" smtClean="0"/>
              <a:t>(e.g. by smoothing + </a:t>
            </a:r>
            <a:r>
              <a:rPr lang="en-US" dirty="0" err="1" smtClean="0"/>
              <a:t>reprojection</a:t>
            </a:r>
            <a:r>
              <a:rPr lang="en-US" dirty="0" smtClean="0"/>
              <a:t>)</a:t>
            </a:r>
          </a:p>
          <a:p>
            <a:pPr lvl="1"/>
            <a:r>
              <a:rPr lang="en-US" dirty="0" smtClean="0"/>
              <a:t>(e.g. by stretch minimization </a:t>
            </a:r>
            <a:br>
              <a:rPr lang="en-US" dirty="0" smtClean="0"/>
            </a:br>
            <a:r>
              <a:rPr lang="en-US" dirty="0" smtClean="0"/>
              <a:t>in </a:t>
            </a:r>
            <a:r>
              <a:rPr lang="en-US" dirty="0" err="1" smtClean="0"/>
              <a:t>parameteriz</a:t>
            </a:r>
            <a:r>
              <a:rPr lang="en-US" dirty="0" smtClean="0"/>
              <a:t>, prior to sampling) </a:t>
            </a:r>
          </a:p>
          <a:p>
            <a:pPr lvl="1"/>
            <a:endParaRPr lang="en-US" dirty="0" smtClean="0"/>
          </a:p>
          <a:p>
            <a:r>
              <a:rPr lang="en-US" dirty="0" smtClean="0"/>
              <a:t>Improve quad shapes!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139</a:t>
            </a:fld>
            <a:endParaRPr lang="en-US"/>
          </a:p>
        </p:txBody>
      </p:sp>
      <p:pic>
        <p:nvPicPr>
          <p:cNvPr id="5" name="Picture 2" descr="C:\papers\2010_EG_quad_decimation\images\tang.png"/>
          <p:cNvPicPr>
            <a:picLocks noChangeAspect="1" noChangeArrowheads="1"/>
          </p:cNvPicPr>
          <p:nvPr/>
        </p:nvPicPr>
        <p:blipFill>
          <a:blip r:embed="rId2"/>
          <a:srcRect/>
          <a:stretch>
            <a:fillRect/>
          </a:stretch>
        </p:blipFill>
        <p:spPr bwMode="auto">
          <a:xfrm>
            <a:off x="6867525" y="609600"/>
            <a:ext cx="2276475" cy="5648325"/>
          </a:xfrm>
          <a:prstGeom prst="rect">
            <a:avLst/>
          </a:prstGeom>
          <a:noFill/>
        </p:spPr>
      </p:pic>
      <p:sp>
        <p:nvSpPr>
          <p:cNvPr id="6" name="Down Arrow 5"/>
          <p:cNvSpPr/>
          <p:nvPr/>
        </p:nvSpPr>
        <p:spPr bwMode="auto">
          <a:xfrm>
            <a:off x="7772400" y="3124200"/>
            <a:ext cx="762000" cy="609600"/>
          </a:xfrm>
          <a:prstGeom prst="downArrow">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Quad Mesh classification: </a:t>
            </a:r>
            <a:br>
              <a:rPr lang="en-US" sz="2400" dirty="0" smtClean="0"/>
            </a:br>
            <a:r>
              <a:rPr lang="en-US" dirty="0" smtClean="0"/>
              <a:t>can’t have pure regular</a:t>
            </a:r>
            <a:endParaRPr lang="en-US" dirty="0"/>
          </a:p>
        </p:txBody>
      </p:sp>
      <p:sp>
        <p:nvSpPr>
          <p:cNvPr id="3" name="Content Placeholder 2"/>
          <p:cNvSpPr>
            <a:spLocks noGrp="1"/>
          </p:cNvSpPr>
          <p:nvPr>
            <p:ph idx="1"/>
          </p:nvPr>
        </p:nvSpPr>
        <p:spPr>
          <a:xfrm>
            <a:off x="179388" y="1371600"/>
            <a:ext cx="8785225" cy="4897437"/>
          </a:xfrm>
        </p:spPr>
        <p:txBody>
          <a:bodyPr/>
          <a:lstStyle/>
          <a:p>
            <a:r>
              <a:rPr lang="en-US" sz="1800" dirty="0" smtClean="0"/>
              <a:t>G = 0 (</a:t>
            </a:r>
            <a:r>
              <a:rPr lang="en-US" sz="1800" dirty="0" smtClean="0">
                <a:solidFill>
                  <a:schemeClr val="accent2"/>
                </a:solidFill>
              </a:rPr>
              <a:t>topological sphere</a:t>
            </a:r>
            <a:r>
              <a:rPr lang="en-US" sz="1800" dirty="0" smtClean="0"/>
              <a:t>):</a:t>
            </a:r>
            <a:br>
              <a:rPr lang="en-US" sz="1800" dirty="0" smtClean="0"/>
            </a:br>
            <a:r>
              <a:rPr lang="en-US" sz="1800" dirty="0" smtClean="0"/>
              <a:t>  8 total </a:t>
            </a:r>
            <a:r>
              <a:rPr lang="en-US" sz="1800" dirty="0" err="1" smtClean="0"/>
              <a:t>valency</a:t>
            </a:r>
            <a:r>
              <a:rPr lang="en-US" sz="1800" dirty="0" smtClean="0"/>
              <a:t> defects</a:t>
            </a:r>
          </a:p>
          <a:p>
            <a:pPr lvl="1"/>
            <a:r>
              <a:rPr lang="en-US" sz="1600" dirty="0" err="1" smtClean="0"/>
              <a:t>eg</a:t>
            </a:r>
            <a:r>
              <a:rPr lang="en-US" sz="1600" dirty="0" smtClean="0"/>
              <a:t>.:</a:t>
            </a:r>
          </a:p>
          <a:p>
            <a:pPr lvl="2"/>
            <a:r>
              <a:rPr lang="en-US" sz="1400" b="1" dirty="0" smtClean="0"/>
              <a:t>8</a:t>
            </a:r>
            <a:r>
              <a:rPr lang="en-US" sz="1400" dirty="0" smtClean="0"/>
              <a:t> irregular (</a:t>
            </a:r>
            <a:r>
              <a:rPr lang="en-US" sz="1400" dirty="0" err="1" smtClean="0"/>
              <a:t>valency</a:t>
            </a:r>
            <a:r>
              <a:rPr lang="en-US" sz="1400" dirty="0" smtClean="0"/>
              <a:t> </a:t>
            </a:r>
            <a:r>
              <a:rPr lang="en-US" sz="1400" dirty="0" smtClean="0"/>
              <a:t>3=4-</a:t>
            </a:r>
            <a:r>
              <a:rPr lang="en-US" sz="1400" b="1" dirty="0" smtClean="0"/>
              <a:t>1</a:t>
            </a:r>
            <a:r>
              <a:rPr lang="en-US" sz="1400" dirty="0" smtClean="0"/>
              <a:t>) vertices</a:t>
            </a:r>
          </a:p>
          <a:p>
            <a:pPr lvl="2"/>
            <a:r>
              <a:rPr lang="en-US" sz="1400" b="1" dirty="0" smtClean="0"/>
              <a:t>4</a:t>
            </a:r>
            <a:r>
              <a:rPr lang="en-US" sz="1400" dirty="0" smtClean="0"/>
              <a:t> irregular (</a:t>
            </a:r>
            <a:r>
              <a:rPr lang="en-US" sz="1400" dirty="0" err="1" smtClean="0"/>
              <a:t>valency</a:t>
            </a:r>
            <a:r>
              <a:rPr lang="en-US" sz="1400" dirty="0" smtClean="0"/>
              <a:t> 2=4-</a:t>
            </a:r>
            <a:r>
              <a:rPr lang="en-US" sz="1400" b="1" dirty="0" smtClean="0"/>
              <a:t>2</a:t>
            </a:r>
            <a:r>
              <a:rPr lang="en-US" sz="1400" dirty="0" smtClean="0"/>
              <a:t>) vertices</a:t>
            </a:r>
          </a:p>
          <a:p>
            <a:pPr lvl="2"/>
            <a:r>
              <a:rPr lang="en-US" sz="1400" dirty="0" smtClean="0"/>
              <a:t>...</a:t>
            </a:r>
          </a:p>
          <a:p>
            <a:pPr lvl="2">
              <a:buNone/>
            </a:pPr>
            <a:endParaRPr lang="en-US" sz="1400" dirty="0" smtClean="0"/>
          </a:p>
          <a:p>
            <a:r>
              <a:rPr lang="en-US" sz="1800" dirty="0" smtClean="0"/>
              <a:t>G = 1 (</a:t>
            </a:r>
            <a:r>
              <a:rPr lang="en-US" sz="1800" dirty="0" smtClean="0">
                <a:solidFill>
                  <a:schemeClr val="accent2"/>
                </a:solidFill>
              </a:rPr>
              <a:t>topological torus</a:t>
            </a:r>
            <a:r>
              <a:rPr lang="en-US" sz="1800" dirty="0" smtClean="0"/>
              <a:t>):</a:t>
            </a:r>
            <a:br>
              <a:rPr lang="en-US" sz="1800" dirty="0" smtClean="0"/>
            </a:br>
            <a:r>
              <a:rPr lang="en-US" sz="1800" dirty="0" smtClean="0"/>
              <a:t>  </a:t>
            </a:r>
            <a:r>
              <a:rPr lang="en-US" sz="1800" i="1" dirty="0" smtClean="0"/>
              <a:t>can</a:t>
            </a:r>
            <a:r>
              <a:rPr lang="en-US" sz="1800" dirty="0" smtClean="0"/>
              <a:t> be regular </a:t>
            </a:r>
            <a:r>
              <a:rPr lang="en-US" sz="1800" dirty="0" smtClean="0">
                <a:sym typeface="Wingdings" pitchFamily="2" charset="2"/>
              </a:rPr>
              <a:t></a:t>
            </a:r>
            <a:endParaRPr lang="en-US" sz="1800" dirty="0" smtClean="0"/>
          </a:p>
          <a:p>
            <a:pPr lvl="1"/>
            <a:r>
              <a:rPr lang="en-US" sz="1600" dirty="0" smtClean="0"/>
              <a:t>but can have, e.g</a:t>
            </a:r>
            <a:r>
              <a:rPr lang="en-US" sz="1600" dirty="0" smtClean="0"/>
              <a:t>.</a:t>
            </a:r>
            <a:r>
              <a:rPr lang="it-IT" sz="1600" dirty="0" smtClean="0"/>
              <a:t>:</a:t>
            </a:r>
            <a:r>
              <a:rPr lang="en-US" sz="1600" dirty="0" smtClean="0"/>
              <a:t> </a:t>
            </a:r>
            <a:endParaRPr lang="en-US" sz="1600" dirty="0" smtClean="0"/>
          </a:p>
          <a:p>
            <a:pPr lvl="2"/>
            <a:r>
              <a:rPr lang="en-US" sz="1400" b="1" dirty="0" smtClean="0"/>
              <a:t>2</a:t>
            </a:r>
            <a:r>
              <a:rPr lang="en-US" sz="1400" dirty="0" smtClean="0"/>
              <a:t>  </a:t>
            </a:r>
            <a:r>
              <a:rPr lang="en-US" sz="1400" dirty="0" err="1" smtClean="0"/>
              <a:t>valency</a:t>
            </a:r>
            <a:r>
              <a:rPr lang="en-US" sz="1400" dirty="0" smtClean="0"/>
              <a:t> 5=4+</a:t>
            </a:r>
            <a:r>
              <a:rPr lang="en-US" sz="1400" b="1" dirty="0" smtClean="0"/>
              <a:t>1</a:t>
            </a:r>
            <a:r>
              <a:rPr lang="en-US" sz="1400" dirty="0" smtClean="0"/>
              <a:t> vertices  </a:t>
            </a:r>
            <a:r>
              <a:rPr lang="en-US" sz="1400" i="1" dirty="0" smtClean="0"/>
              <a:t>and</a:t>
            </a:r>
            <a:r>
              <a:rPr lang="en-US" sz="1400" dirty="0" smtClean="0"/>
              <a:t>  </a:t>
            </a:r>
            <a:r>
              <a:rPr lang="en-US" sz="1400" b="1" dirty="0" smtClean="0"/>
              <a:t>2</a:t>
            </a:r>
            <a:r>
              <a:rPr lang="en-US" sz="1400" dirty="0" smtClean="0"/>
              <a:t>  </a:t>
            </a:r>
            <a:r>
              <a:rPr lang="en-US" sz="1400" dirty="0" err="1" smtClean="0"/>
              <a:t>valency</a:t>
            </a:r>
            <a:r>
              <a:rPr lang="en-US" sz="1400" dirty="0" smtClean="0"/>
              <a:t> 3=4-</a:t>
            </a:r>
            <a:r>
              <a:rPr lang="en-US" sz="1400" b="1" dirty="0" smtClean="0"/>
              <a:t>1</a:t>
            </a:r>
            <a:r>
              <a:rPr lang="en-US" sz="1400" dirty="0" smtClean="0"/>
              <a:t>) </a:t>
            </a:r>
            <a:r>
              <a:rPr lang="en-US" sz="1400" dirty="0" smtClean="0"/>
              <a:t>vertices</a:t>
            </a:r>
          </a:p>
          <a:p>
            <a:pPr lvl="2">
              <a:buNone/>
            </a:pPr>
            <a:endParaRPr lang="en-US" sz="1400" dirty="0" smtClean="0"/>
          </a:p>
          <a:p>
            <a:r>
              <a:rPr lang="en-US" sz="1800" dirty="0" smtClean="0"/>
              <a:t>G = 2 (</a:t>
            </a:r>
            <a:r>
              <a:rPr lang="en-US" sz="1800" dirty="0" smtClean="0">
                <a:solidFill>
                  <a:schemeClr val="accent2"/>
                </a:solidFill>
              </a:rPr>
              <a:t>“two handles”</a:t>
            </a:r>
            <a:r>
              <a:rPr lang="en-US" sz="1800" dirty="0" smtClean="0"/>
              <a:t>):</a:t>
            </a:r>
            <a:br>
              <a:rPr lang="en-US" sz="1800" dirty="0" smtClean="0"/>
            </a:br>
            <a:r>
              <a:rPr lang="en-US" sz="1800" dirty="0" smtClean="0"/>
              <a:t>  8 total </a:t>
            </a:r>
            <a:r>
              <a:rPr lang="en-US" sz="1800" dirty="0" err="1" smtClean="0"/>
              <a:t>valency</a:t>
            </a:r>
            <a:r>
              <a:rPr lang="en-US" sz="1800" dirty="0" smtClean="0"/>
              <a:t> excesses</a:t>
            </a:r>
          </a:p>
          <a:p>
            <a:pPr lvl="1"/>
            <a:r>
              <a:rPr lang="en-US" sz="1600" dirty="0" err="1" smtClean="0"/>
              <a:t>eg</a:t>
            </a:r>
            <a:r>
              <a:rPr lang="en-US" sz="1600" dirty="0" smtClean="0"/>
              <a:t>: </a:t>
            </a:r>
          </a:p>
          <a:p>
            <a:pPr lvl="2"/>
            <a:r>
              <a:rPr lang="en-US" sz="1400" b="1" dirty="0" smtClean="0"/>
              <a:t>8</a:t>
            </a:r>
            <a:r>
              <a:rPr lang="en-US" sz="1400" dirty="0" smtClean="0"/>
              <a:t> irregular (</a:t>
            </a:r>
            <a:r>
              <a:rPr lang="en-US" sz="1400" dirty="0" err="1" smtClean="0"/>
              <a:t>valency</a:t>
            </a:r>
            <a:r>
              <a:rPr lang="en-US" sz="1400" dirty="0" smtClean="0"/>
              <a:t> 5=4+</a:t>
            </a:r>
            <a:r>
              <a:rPr lang="en-US" sz="1400" b="1" dirty="0" smtClean="0"/>
              <a:t>1</a:t>
            </a:r>
            <a:r>
              <a:rPr lang="en-US" sz="1400" dirty="0" smtClean="0"/>
              <a:t>) vertices</a:t>
            </a:r>
          </a:p>
          <a:p>
            <a:pPr lvl="2"/>
            <a:r>
              <a:rPr lang="en-US" sz="1400" b="1" dirty="0" smtClean="0"/>
              <a:t>4</a:t>
            </a:r>
            <a:r>
              <a:rPr lang="en-US" sz="1400" dirty="0" smtClean="0"/>
              <a:t> irregular (</a:t>
            </a:r>
            <a:r>
              <a:rPr lang="en-US" sz="1400" dirty="0" err="1" smtClean="0"/>
              <a:t>valency</a:t>
            </a:r>
            <a:r>
              <a:rPr lang="en-US" sz="1400" dirty="0" smtClean="0"/>
              <a:t> 6=4</a:t>
            </a:r>
            <a:r>
              <a:rPr lang="it-IT" sz="1400" dirty="0" smtClean="0"/>
              <a:t>+</a:t>
            </a:r>
            <a:r>
              <a:rPr lang="en-US" sz="1400" b="1" dirty="0" smtClean="0"/>
              <a:t>2</a:t>
            </a:r>
            <a:r>
              <a:rPr lang="en-US" sz="1400" dirty="0" smtClean="0"/>
              <a:t>) vertices</a:t>
            </a:r>
          </a:p>
          <a:p>
            <a:pPr lvl="2"/>
            <a:endParaRPr lang="en-US" sz="1400" dirty="0" smtClean="0"/>
          </a:p>
          <a:p>
            <a:pPr lvl="2"/>
            <a:endParaRPr lang="en-US" sz="1400"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Architectural applications</a:t>
            </a:r>
            <a:endParaRPr lang="en-US" dirty="0"/>
          </a:p>
        </p:txBody>
      </p:sp>
      <p:sp>
        <p:nvSpPr>
          <p:cNvPr id="3" name="Content Placeholder 2"/>
          <p:cNvSpPr>
            <a:spLocks noGrp="1"/>
          </p:cNvSpPr>
          <p:nvPr>
            <p:ph idx="1"/>
          </p:nvPr>
        </p:nvSpPr>
        <p:spPr/>
        <p:txBody>
          <a:bodyPr/>
          <a:lstStyle/>
          <a:p>
            <a:endParaRPr lang="en-US" dirty="0" smtClean="0"/>
          </a:p>
          <a:p>
            <a:r>
              <a:rPr lang="en-US" dirty="0" smtClean="0"/>
              <a:t>Special geometric constraints </a:t>
            </a:r>
            <a:br>
              <a:rPr lang="en-US" dirty="0" smtClean="0"/>
            </a:br>
            <a:r>
              <a:rPr lang="en-US" dirty="0" smtClean="0"/>
              <a:t>justified by construction considerations</a:t>
            </a:r>
          </a:p>
          <a:p>
            <a:pPr lvl="1"/>
            <a:r>
              <a:rPr lang="en-US" dirty="0" err="1" smtClean="0"/>
              <a:t>planarty</a:t>
            </a:r>
            <a:r>
              <a:rPr lang="en-US" dirty="0" smtClean="0"/>
              <a:t> (“PQ meshes”)</a:t>
            </a:r>
          </a:p>
          <a:p>
            <a:pPr lvl="1"/>
            <a:r>
              <a:rPr lang="en-US" dirty="0" smtClean="0"/>
              <a:t>“circularity” (each quad has </a:t>
            </a:r>
            <a:r>
              <a:rPr lang="en-US" dirty="0" err="1" smtClean="0"/>
              <a:t>circumcicle</a:t>
            </a:r>
            <a:r>
              <a:rPr lang="en-US" dirty="0" smtClean="0"/>
              <a:t>)</a:t>
            </a:r>
          </a:p>
          <a:p>
            <a:pPr lvl="1"/>
            <a:r>
              <a:rPr lang="en-US" dirty="0" smtClean="0"/>
              <a:t>compression only (no tension or bending)</a:t>
            </a:r>
          </a:p>
          <a:p>
            <a:pPr lvl="1"/>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140</a:t>
            </a:fld>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Paneling architectural</a:t>
            </a:r>
            <a:br>
              <a:rPr lang="en-US" dirty="0" smtClean="0"/>
            </a:br>
            <a:r>
              <a:rPr lang="en-US" dirty="0" smtClean="0"/>
              <a:t>freeform surfaces</a:t>
            </a:r>
            <a:endParaRPr lang="en-US" dirty="0"/>
          </a:p>
        </p:txBody>
      </p:sp>
      <p:sp>
        <p:nvSpPr>
          <p:cNvPr id="3" name="Content Placeholder 2"/>
          <p:cNvSpPr>
            <a:spLocks noGrp="1"/>
          </p:cNvSpPr>
          <p:nvPr>
            <p:ph idx="1"/>
          </p:nvPr>
        </p:nvSpPr>
        <p:spPr/>
        <p:txBody>
          <a:bodyPr/>
          <a:lstStyle/>
          <a:p>
            <a:endParaRPr lang="en-US" dirty="0" smtClean="0"/>
          </a:p>
          <a:p>
            <a:r>
              <a:rPr lang="en-US" dirty="0" err="1" smtClean="0"/>
              <a:t>Favour</a:t>
            </a:r>
            <a:r>
              <a:rPr lang="en-US" dirty="0" smtClean="0"/>
              <a:t> mold reuse</a:t>
            </a:r>
          </a:p>
          <a:p>
            <a:r>
              <a:rPr lang="en-US" dirty="0" smtClean="0"/>
              <a:t>Use flat or single curved panels </a:t>
            </a:r>
            <a:br>
              <a:rPr lang="en-US" dirty="0" smtClean="0"/>
            </a:br>
            <a:r>
              <a:rPr lang="en-US" dirty="0" smtClean="0"/>
              <a:t>(especially for glass)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141</a:t>
            </a:fld>
            <a:endParaRPr lang="en-US"/>
          </a:p>
        </p:txBody>
      </p:sp>
      <p:pic>
        <p:nvPicPr>
          <p:cNvPr id="89089" name="Picture 1"/>
          <p:cNvPicPr>
            <a:picLocks noChangeAspect="1" noChangeArrowheads="1"/>
          </p:cNvPicPr>
          <p:nvPr/>
        </p:nvPicPr>
        <p:blipFill>
          <a:blip r:embed="rId3"/>
          <a:srcRect t="13333" b="36000"/>
          <a:stretch>
            <a:fillRect/>
          </a:stretch>
        </p:blipFill>
        <p:spPr bwMode="auto">
          <a:xfrm>
            <a:off x="762000" y="3276600"/>
            <a:ext cx="7618413" cy="2895600"/>
          </a:xfrm>
          <a:prstGeom prst="rect">
            <a:avLst/>
          </a:prstGeom>
          <a:noFill/>
          <a:ln w="9525">
            <a:noFill/>
            <a:miter lim="800000"/>
            <a:headEnd/>
            <a:tailEnd/>
          </a:ln>
          <a:effectLst/>
        </p:spPr>
      </p:pic>
      <p:sp>
        <p:nvSpPr>
          <p:cNvPr id="7" name="Rectangle 6"/>
          <p:cNvSpPr/>
          <p:nvPr/>
        </p:nvSpPr>
        <p:spPr>
          <a:xfrm>
            <a:off x="5197752" y="990600"/>
            <a:ext cx="4022448" cy="400110"/>
          </a:xfrm>
          <a:prstGeom prst="rect">
            <a:avLst/>
          </a:prstGeom>
        </p:spPr>
        <p:txBody>
          <a:bodyPr wrap="none">
            <a:spAutoFit/>
          </a:bodyPr>
          <a:lstStyle/>
          <a:p>
            <a:r>
              <a:rPr lang="en-US" sz="2000" dirty="0" smtClean="0"/>
              <a:t>[EIGENSATZ M et al, SIGG 2010]</a:t>
            </a:r>
            <a:endParaRPr lang="en-US" sz="2000"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Paneling architectural</a:t>
            </a:r>
            <a:br>
              <a:rPr lang="en-US" dirty="0" smtClean="0"/>
            </a:br>
            <a:r>
              <a:rPr lang="en-US" dirty="0" smtClean="0"/>
              <a:t>freeform surfaces</a:t>
            </a:r>
            <a:endParaRPr lang="en-US" dirty="0"/>
          </a:p>
        </p:txBody>
      </p:sp>
      <p:sp>
        <p:nvSpPr>
          <p:cNvPr id="3" name="Content Placeholder 2"/>
          <p:cNvSpPr>
            <a:spLocks noGrp="1"/>
          </p:cNvSpPr>
          <p:nvPr>
            <p:ph idx="1"/>
          </p:nvPr>
        </p:nvSpPr>
        <p:spPr/>
        <p:txBody>
          <a:bodyPr/>
          <a:lstStyle/>
          <a:p>
            <a:endParaRPr lang="en-US" dirty="0" smtClean="0"/>
          </a:p>
          <a:p>
            <a:r>
              <a:rPr lang="en-US" dirty="0" smtClean="0"/>
              <a:t>Yet another good </a:t>
            </a:r>
            <a:br>
              <a:rPr lang="en-US" dirty="0" smtClean="0"/>
            </a:br>
            <a:r>
              <a:rPr lang="en-US" dirty="0" smtClean="0"/>
              <a:t>reason</a:t>
            </a:r>
            <a:br>
              <a:rPr lang="en-US" dirty="0" smtClean="0"/>
            </a:br>
            <a:r>
              <a:rPr lang="en-US" dirty="0" smtClean="0"/>
              <a:t>to be aligned</a:t>
            </a:r>
            <a:br>
              <a:rPr lang="en-US" dirty="0" smtClean="0"/>
            </a:br>
            <a:r>
              <a:rPr lang="en-US" dirty="0" smtClean="0"/>
              <a:t>to principal curvature</a:t>
            </a:r>
            <a:br>
              <a:rPr lang="en-US" dirty="0" smtClean="0"/>
            </a:br>
            <a:r>
              <a:rPr lang="en-US" dirty="0" smtClean="0"/>
              <a:t>directions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142</a:t>
            </a:fld>
            <a:endParaRPr lang="en-US"/>
          </a:p>
        </p:txBody>
      </p:sp>
      <p:pic>
        <p:nvPicPr>
          <p:cNvPr id="86018" name="Picture 2" descr="http://graphics.stanford.edu/~niloy/research/paneling/paper_docs/lilium_plate.png"/>
          <p:cNvPicPr>
            <a:picLocks noChangeAspect="1" noChangeArrowheads="1"/>
          </p:cNvPicPr>
          <p:nvPr/>
        </p:nvPicPr>
        <p:blipFill>
          <a:blip r:embed="rId2"/>
          <a:srcRect t="25143"/>
          <a:stretch>
            <a:fillRect/>
          </a:stretch>
        </p:blipFill>
        <p:spPr bwMode="auto">
          <a:xfrm>
            <a:off x="4591050" y="1447800"/>
            <a:ext cx="4552950" cy="4991100"/>
          </a:xfrm>
          <a:prstGeom prst="rect">
            <a:avLst/>
          </a:prstGeom>
          <a:noFill/>
        </p:spPr>
      </p:pic>
      <p:sp>
        <p:nvSpPr>
          <p:cNvPr id="6" name="Rectangle 5"/>
          <p:cNvSpPr/>
          <p:nvPr/>
        </p:nvSpPr>
        <p:spPr>
          <a:xfrm>
            <a:off x="5197752" y="990600"/>
            <a:ext cx="4022448" cy="400110"/>
          </a:xfrm>
          <a:prstGeom prst="rect">
            <a:avLst/>
          </a:prstGeom>
        </p:spPr>
        <p:txBody>
          <a:bodyPr wrap="none">
            <a:spAutoFit/>
          </a:bodyPr>
          <a:lstStyle/>
          <a:p>
            <a:r>
              <a:rPr lang="en-US" sz="2000" dirty="0" smtClean="0"/>
              <a:t>[EIGENSATZ M et al, SIGG 2010]</a:t>
            </a:r>
            <a:endParaRPr lang="en-US" sz="2000" dirty="0"/>
          </a:p>
        </p:txBody>
      </p:sp>
      <p:sp>
        <p:nvSpPr>
          <p:cNvPr id="8" name="TextBox 7"/>
          <p:cNvSpPr txBox="1"/>
          <p:nvPr/>
        </p:nvSpPr>
        <p:spPr>
          <a:xfrm>
            <a:off x="1066800" y="4114800"/>
            <a:ext cx="1676400" cy="1219200"/>
          </a:xfrm>
          <a:prstGeom prst="rect">
            <a:avLst/>
          </a:prstGeom>
          <a:noFill/>
        </p:spPr>
        <p:txBody>
          <a:bodyPr wrap="none" rtlCol="0">
            <a:normAutofit lnSpcReduction="10000"/>
          </a:bodyPr>
          <a:lstStyle/>
          <a:p>
            <a:pPr algn="r"/>
            <a:r>
              <a:rPr lang="en-US" sz="2000" dirty="0" smtClean="0"/>
              <a:t>single curved</a:t>
            </a:r>
            <a:br>
              <a:rPr lang="en-US" sz="2000" dirty="0" smtClean="0"/>
            </a:br>
            <a:r>
              <a:rPr lang="en-US" sz="2000" dirty="0" smtClean="0"/>
              <a:t>(cylindrical) </a:t>
            </a:r>
            <a:br>
              <a:rPr lang="en-US" sz="2000" dirty="0" smtClean="0"/>
            </a:br>
            <a:r>
              <a:rPr lang="en-US" sz="2000" dirty="0" smtClean="0"/>
              <a:t>panels</a:t>
            </a:r>
          </a:p>
          <a:p>
            <a:pPr algn="r"/>
            <a:r>
              <a:rPr lang="en-US" sz="2000" dirty="0" smtClean="0"/>
              <a:t>(less $)</a:t>
            </a:r>
          </a:p>
        </p:txBody>
      </p:sp>
      <p:sp>
        <p:nvSpPr>
          <p:cNvPr id="9" name="TextBox 8"/>
          <p:cNvSpPr txBox="1"/>
          <p:nvPr/>
        </p:nvSpPr>
        <p:spPr>
          <a:xfrm>
            <a:off x="2514600" y="5105400"/>
            <a:ext cx="1905000" cy="1219200"/>
          </a:xfrm>
          <a:prstGeom prst="rect">
            <a:avLst/>
          </a:prstGeom>
          <a:noFill/>
        </p:spPr>
        <p:txBody>
          <a:bodyPr wrap="none" rtlCol="0">
            <a:normAutofit fontScale="92500" lnSpcReduction="10000"/>
          </a:bodyPr>
          <a:lstStyle/>
          <a:p>
            <a:pPr algn="r"/>
            <a:r>
              <a:rPr lang="en-US" sz="2000" dirty="0" smtClean="0"/>
              <a:t>double curved</a:t>
            </a:r>
            <a:br>
              <a:rPr lang="en-US" sz="2000" dirty="0" smtClean="0"/>
            </a:br>
            <a:r>
              <a:rPr lang="en-US" sz="2000" dirty="0" smtClean="0"/>
              <a:t>(</a:t>
            </a:r>
            <a:r>
              <a:rPr lang="en-US" sz="2000" dirty="0" err="1" smtClean="0"/>
              <a:t>toroidal</a:t>
            </a:r>
            <a:r>
              <a:rPr lang="en-US" sz="2000" dirty="0" smtClean="0"/>
              <a:t>) </a:t>
            </a:r>
            <a:br>
              <a:rPr lang="en-US" sz="2000" dirty="0" smtClean="0"/>
            </a:br>
            <a:r>
              <a:rPr lang="en-US" sz="2000" dirty="0" smtClean="0"/>
              <a:t>panels</a:t>
            </a:r>
            <a:br>
              <a:rPr lang="en-US" sz="2000" dirty="0" smtClean="0"/>
            </a:br>
            <a:r>
              <a:rPr lang="en-US" sz="2000" dirty="0" smtClean="0"/>
              <a:t>(more $)</a:t>
            </a:r>
          </a:p>
        </p:txBody>
      </p:sp>
      <p:cxnSp>
        <p:nvCxnSpPr>
          <p:cNvPr id="11" name="Elbow Connector 10"/>
          <p:cNvCxnSpPr>
            <a:stCxn id="8" idx="3"/>
          </p:cNvCxnSpPr>
          <p:nvPr/>
        </p:nvCxnSpPr>
        <p:spPr bwMode="auto">
          <a:xfrm flipV="1">
            <a:off x="2743200" y="4267200"/>
            <a:ext cx="2362200" cy="45720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5" name="Elbow Connector 10"/>
          <p:cNvCxnSpPr>
            <a:stCxn id="9" idx="3"/>
          </p:cNvCxnSpPr>
          <p:nvPr/>
        </p:nvCxnSpPr>
        <p:spPr bwMode="auto">
          <a:xfrm flipV="1">
            <a:off x="4419600" y="5181600"/>
            <a:ext cx="2895600" cy="53340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K-set </a:t>
            </a:r>
            <a:r>
              <a:rPr lang="en-US" dirty="0" err="1" smtClean="0"/>
              <a:t>tilable</a:t>
            </a:r>
            <a:r>
              <a:rPr lang="en-US" dirty="0" smtClean="0"/>
              <a:t> surfaces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143</a:t>
            </a:fld>
            <a:endParaRPr lang="en-US"/>
          </a:p>
        </p:txBody>
      </p:sp>
      <p:pic>
        <p:nvPicPr>
          <p:cNvPr id="5" name="Picture 2" descr="http://web.mysites.ntu.edu.sg/cwfu/public/Shared%20Documents/kquad/images/results.small.png"/>
          <p:cNvPicPr>
            <a:picLocks noChangeAspect="1" noChangeArrowheads="1"/>
          </p:cNvPicPr>
          <p:nvPr/>
        </p:nvPicPr>
        <p:blipFill>
          <a:blip r:embed="rId3"/>
          <a:srcRect/>
          <a:stretch>
            <a:fillRect/>
          </a:stretch>
        </p:blipFill>
        <p:spPr bwMode="auto">
          <a:xfrm>
            <a:off x="304800" y="1371600"/>
            <a:ext cx="8391525" cy="4886326"/>
          </a:xfrm>
          <a:prstGeom prst="rect">
            <a:avLst/>
          </a:prstGeom>
          <a:noFill/>
        </p:spPr>
      </p:pic>
      <p:sp>
        <p:nvSpPr>
          <p:cNvPr id="8" name="Rectangle 7"/>
          <p:cNvSpPr/>
          <p:nvPr/>
        </p:nvSpPr>
        <p:spPr>
          <a:xfrm>
            <a:off x="5761471" y="838200"/>
            <a:ext cx="3382529" cy="400110"/>
          </a:xfrm>
          <a:prstGeom prst="rect">
            <a:avLst/>
          </a:prstGeom>
        </p:spPr>
        <p:txBody>
          <a:bodyPr wrap="none">
            <a:spAutoFit/>
          </a:bodyPr>
          <a:lstStyle/>
          <a:p>
            <a:r>
              <a:rPr lang="en-US" sz="2000" dirty="0" smtClean="0"/>
              <a:t>[Y-L Yang et al, SIGASIA 11]</a:t>
            </a:r>
            <a:endParaRPr lang="en-US" sz="2000"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space exploration of constrained meshes.</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General </a:t>
            </a:r>
            <a:br>
              <a:rPr lang="en-US" dirty="0" smtClean="0"/>
            </a:br>
            <a:r>
              <a:rPr lang="en-US" dirty="0" smtClean="0"/>
              <a:t>framework!</a:t>
            </a:r>
          </a:p>
          <a:p>
            <a:pPr lvl="1"/>
            <a:r>
              <a:rPr lang="en-US" dirty="0" smtClean="0"/>
              <a:t>applied to:</a:t>
            </a:r>
          </a:p>
          <a:p>
            <a:pPr lvl="2"/>
            <a:r>
              <a:rPr lang="en-US" dirty="0" smtClean="0"/>
              <a:t>PQ meshes</a:t>
            </a:r>
          </a:p>
          <a:p>
            <a:pPr lvl="2"/>
            <a:r>
              <a:rPr lang="en-US" dirty="0" smtClean="0"/>
              <a:t>circular meshes</a:t>
            </a:r>
          </a:p>
          <a:p>
            <a:pPr lvl="2"/>
            <a:r>
              <a:rPr lang="en-US" dirty="0" smtClean="0"/>
              <a:t>various other </a:t>
            </a:r>
            <a:br>
              <a:rPr lang="en-US" dirty="0" smtClean="0"/>
            </a:br>
            <a:r>
              <a:rPr lang="en-US" dirty="0" smtClean="0"/>
              <a:t>constraints</a:t>
            </a:r>
          </a:p>
          <a:p>
            <a:r>
              <a:rPr lang="en-US" dirty="0" smtClean="0"/>
              <a:t>Interactive navigation in space of</a:t>
            </a:r>
            <a:br>
              <a:rPr lang="en-US" dirty="0" smtClean="0"/>
            </a:br>
            <a:r>
              <a:rPr lang="en-US" dirty="0" smtClean="0"/>
              <a:t>acceptable solutions</a:t>
            </a:r>
          </a:p>
          <a:p>
            <a:r>
              <a:rPr lang="en-US" dirty="0" smtClean="0"/>
              <a:t>Compute tangent space (first order approx)</a:t>
            </a:r>
            <a:br>
              <a:rPr lang="en-US" dirty="0" smtClean="0"/>
            </a:br>
            <a:r>
              <a:rPr lang="en-US" dirty="0" smtClean="0"/>
              <a:t>or “</a:t>
            </a:r>
            <a:r>
              <a:rPr lang="en-US" dirty="0" err="1" smtClean="0"/>
              <a:t>osculant</a:t>
            </a:r>
            <a:r>
              <a:rPr lang="en-US" dirty="0" smtClean="0"/>
              <a:t>” (second order approx)</a:t>
            </a:r>
            <a:br>
              <a:rPr lang="en-US" dirty="0" smtClean="0"/>
            </a:br>
            <a:r>
              <a:rPr lang="en-US" dirty="0" smtClean="0"/>
              <a:t>manifold passing through current solution</a:t>
            </a:r>
            <a:br>
              <a:rPr lang="en-US" dirty="0" smtClean="0"/>
            </a:br>
            <a:endParaRPr lang="en-US"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144</a:t>
            </a:fld>
            <a:endParaRPr lang="en-US"/>
          </a:p>
        </p:txBody>
      </p:sp>
      <p:sp>
        <p:nvSpPr>
          <p:cNvPr id="6" name="Rectangle 5"/>
          <p:cNvSpPr/>
          <p:nvPr/>
        </p:nvSpPr>
        <p:spPr>
          <a:xfrm>
            <a:off x="5761471" y="1066800"/>
            <a:ext cx="3382529" cy="400110"/>
          </a:xfrm>
          <a:prstGeom prst="rect">
            <a:avLst/>
          </a:prstGeom>
        </p:spPr>
        <p:txBody>
          <a:bodyPr wrap="none">
            <a:spAutoFit/>
          </a:bodyPr>
          <a:lstStyle/>
          <a:p>
            <a:r>
              <a:rPr lang="en-US" sz="2000" dirty="0" smtClean="0"/>
              <a:t>[Y-L Yang et al, SIGASIA 11]</a:t>
            </a:r>
            <a:endParaRPr lang="en-US" sz="2000" dirty="0"/>
          </a:p>
        </p:txBody>
      </p:sp>
      <p:pic>
        <p:nvPicPr>
          <p:cNvPr id="95234" name="Picture 2" descr="http://graphics.stanford.edu/~niloy/research/constrained_mesh/paper_docs/teaser.png"/>
          <p:cNvPicPr>
            <a:picLocks noChangeAspect="1" noChangeArrowheads="1"/>
          </p:cNvPicPr>
          <p:nvPr/>
        </p:nvPicPr>
        <p:blipFill>
          <a:blip r:embed="rId3"/>
          <a:srcRect l="49281"/>
          <a:stretch>
            <a:fillRect/>
          </a:stretch>
        </p:blipFill>
        <p:spPr bwMode="auto">
          <a:xfrm>
            <a:off x="3426899" y="1600201"/>
            <a:ext cx="5717101" cy="2666999"/>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145</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Geometric Optimization</a:t>
            </a: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Simplification</a:t>
            </a:r>
          </a:p>
        </p:txBody>
      </p:sp>
      <p:sp>
        <p:nvSpPr>
          <p:cNvPr id="19" name="Rounded Rectangle 18"/>
          <p:cNvSpPr/>
          <p:nvPr/>
        </p:nvSpPr>
        <p:spPr bwMode="auto">
          <a:xfrm>
            <a:off x="6201696" y="4771104"/>
            <a:ext cx="28956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smtClean="0">
                <a:latin typeface="Verdana" pitchFamily="34" charset="0"/>
              </a:rPr>
              <a:t>Connectivity Optimization</a:t>
            </a:r>
            <a:endParaRPr lang="en-US" sz="1600" kern="0" dirty="0" smtClean="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on connectivity</a:t>
            </a:r>
            <a:endParaRPr lang="en-US" dirty="0"/>
          </a:p>
        </p:txBody>
      </p:sp>
      <p:sp>
        <p:nvSpPr>
          <p:cNvPr id="3" name="Content Placeholder 2"/>
          <p:cNvSpPr>
            <a:spLocks noGrp="1"/>
          </p:cNvSpPr>
          <p:nvPr>
            <p:ph idx="1"/>
          </p:nvPr>
        </p:nvSpPr>
        <p:spPr/>
        <p:txBody>
          <a:bodyPr/>
          <a:lstStyle/>
          <a:p>
            <a:r>
              <a:rPr lang="en-US" dirty="0" smtClean="0"/>
              <a:t>Leave geometry as is</a:t>
            </a:r>
          </a:p>
          <a:p>
            <a:r>
              <a:rPr lang="en-US" dirty="0" smtClean="0"/>
              <a:t>Focus on ameliorate connectivity</a:t>
            </a:r>
          </a:p>
          <a:p>
            <a:r>
              <a:rPr lang="en-US" dirty="0" smtClean="0"/>
              <a:t>The most common objective is…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146</a:t>
            </a:fld>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bwMode="auto">
          <a:xfrm rot="222899">
            <a:off x="-315024" y="1359901"/>
            <a:ext cx="9470151" cy="2474248"/>
          </a:xfrm>
          <a:prstGeom prst="rightArrow">
            <a:avLst>
              <a:gd name="adj1" fmla="val 75895"/>
              <a:gd name="adj2" fmla="val 50000"/>
            </a:avLst>
          </a:prstGeom>
          <a:gradFill>
            <a:gsLst>
              <a:gs pos="0">
                <a:schemeClr val="accent2">
                  <a:lumMod val="60000"/>
                  <a:lumOff val="40000"/>
                </a:schemeClr>
              </a:gs>
              <a:gs pos="100000">
                <a:schemeClr val="accent1">
                  <a:shade val="100000"/>
                  <a:satMod val="115000"/>
                  <a:alpha val="61000"/>
                </a:scheme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0" name="Rounded Rectangle 19"/>
          <p:cNvSpPr/>
          <p:nvPr/>
        </p:nvSpPr>
        <p:spPr bwMode="auto">
          <a:xfrm>
            <a:off x="7543800" y="3886200"/>
            <a:ext cx="1143000" cy="364602"/>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		</a:t>
            </a:r>
            <a:br>
              <a:rPr lang="en-US" dirty="0" smtClean="0"/>
            </a:br>
            <a:endParaRPr lang="en-US" dirty="0"/>
          </a:p>
        </p:txBody>
      </p:sp>
      <p:sp>
        <p:nvSpPr>
          <p:cNvPr id="13" name="Rounded Rectangle 12"/>
          <p:cNvSpPr/>
          <p:nvPr/>
        </p:nvSpPr>
        <p:spPr bwMode="auto">
          <a:xfrm>
            <a:off x="2182761" y="3505200"/>
            <a:ext cx="4080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147</a:t>
            </a:fld>
            <a:endParaRPr lang="en-US"/>
          </a:p>
        </p:txBody>
      </p:sp>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1600200" y="3200400"/>
            <a:ext cx="2480603" cy="2792021"/>
          </a:xfrm>
          <a:prstGeom prst="rect">
            <a:avLst/>
          </a:prstGeom>
          <a:noFill/>
        </p:spPr>
      </p:pic>
      <p:pic>
        <p:nvPicPr>
          <p:cNvPr id="11"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40228" r="39659"/>
          <a:stretch>
            <a:fillRect/>
          </a:stretch>
        </p:blipFill>
        <p:spPr bwMode="auto">
          <a:xfrm>
            <a:off x="3429000" y="3349105"/>
            <a:ext cx="2329577" cy="2746895"/>
          </a:xfrm>
          <a:prstGeom prst="rect">
            <a:avLst/>
          </a:prstGeom>
          <a:noFill/>
        </p:spPr>
      </p:pic>
      <p:pic>
        <p:nvPicPr>
          <p:cNvPr id="12"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60344" r="19541"/>
          <a:stretch>
            <a:fillRect/>
          </a:stretch>
        </p:blipFill>
        <p:spPr bwMode="auto">
          <a:xfrm>
            <a:off x="5175952" y="3532579"/>
            <a:ext cx="2367848" cy="2792021"/>
          </a:xfrm>
          <a:prstGeom prst="rect">
            <a:avLst/>
          </a:prstGeom>
          <a:noFill/>
        </p:spPr>
      </p:pic>
      <p:sp>
        <p:nvSpPr>
          <p:cNvPr id="14" name="Rounded Rectangle 13"/>
          <p:cNvSpPr/>
          <p:nvPr/>
        </p:nvSpPr>
        <p:spPr bwMode="auto">
          <a:xfrm>
            <a:off x="7620000" y="506115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17" name="Picture 2" descr="C:\papersNew\2012\EG_Star_Quad_Meshing\images\quad_types.png"/>
          <p:cNvPicPr>
            <a:picLocks noChangeAspect="1" noChangeArrowheads="1"/>
          </p:cNvPicPr>
          <p:nvPr/>
        </p:nvPicPr>
        <p:blipFill>
          <a:blip r:embed="rId3" cstate="print">
            <a:clrChange>
              <a:clrFrom>
                <a:srgbClr val="FFFFFF"/>
              </a:clrFrom>
              <a:clrTo>
                <a:srgbClr val="FFFFFF">
                  <a:alpha val="0"/>
                </a:srgbClr>
              </a:clrTo>
            </a:clrChange>
          </a:blip>
          <a:srcRect l="81417" r="-1532"/>
          <a:stretch>
            <a:fillRect/>
          </a:stretch>
        </p:blipFill>
        <p:spPr bwMode="auto">
          <a:xfrm>
            <a:off x="7010400" y="3810000"/>
            <a:ext cx="2255094" cy="2792020"/>
          </a:xfrm>
          <a:prstGeom prst="rect">
            <a:avLst/>
          </a:prstGeom>
          <a:noFill/>
        </p:spPr>
      </p:pic>
      <p:sp>
        <p:nvSpPr>
          <p:cNvPr id="16" name="Rounded Rectangle 15"/>
          <p:cNvSpPr/>
          <p:nvPr/>
        </p:nvSpPr>
        <p:spPr bwMode="auto">
          <a:xfrm>
            <a:off x="1143000" y="5791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8" name="Rounded Rectangle 17"/>
          <p:cNvSpPr/>
          <p:nvPr/>
        </p:nvSpPr>
        <p:spPr bwMode="auto">
          <a:xfrm>
            <a:off x="0" y="5410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1" name="Rounded Rectangle 20"/>
          <p:cNvSpPr/>
          <p:nvPr/>
        </p:nvSpPr>
        <p:spPr bwMode="auto">
          <a:xfrm>
            <a:off x="1752600" y="5562600"/>
            <a:ext cx="408039" cy="6694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2" name="Rounded Rectangle 21"/>
          <p:cNvSpPr/>
          <p:nvPr/>
        </p:nvSpPr>
        <p:spPr bwMode="auto">
          <a:xfrm>
            <a:off x="152400" y="55626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3" name="Rounded Rectangle 22"/>
          <p:cNvSpPr/>
          <p:nvPr/>
        </p:nvSpPr>
        <p:spPr bwMode="auto">
          <a:xfrm>
            <a:off x="5181600" y="6096000"/>
            <a:ext cx="636639" cy="2286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25" name="Straight Connector 24"/>
          <p:cNvCxnSpPr/>
          <p:nvPr/>
        </p:nvCxnSpPr>
        <p:spPr bwMode="auto">
          <a:xfrm rot="5400000">
            <a:off x="455970" y="1539978"/>
            <a:ext cx="3370008" cy="290052"/>
          </a:xfrm>
          <a:prstGeom prst="line">
            <a:avLst/>
          </a:prstGeom>
          <a:solidFill>
            <a:schemeClr val="accent1"/>
          </a:solidFill>
          <a:ln w="28575" cap="flat" cmpd="sng" algn="ctr">
            <a:solidFill>
              <a:schemeClr val="accent2">
                <a:lumMod val="40000"/>
                <a:lumOff val="60000"/>
              </a:schemeClr>
            </a:solidFill>
            <a:prstDash val="sysDash"/>
            <a:round/>
            <a:headEnd type="none" w="med" len="med"/>
            <a:tailEnd type="none" w="med" len="med"/>
          </a:ln>
          <a:effectLst/>
        </p:spPr>
      </p:cxnSp>
      <p:sp>
        <p:nvSpPr>
          <p:cNvPr id="29" name="Rectangle 28"/>
          <p:cNvSpPr/>
          <p:nvPr/>
        </p:nvSpPr>
        <p:spPr>
          <a:xfrm rot="16476758">
            <a:off x="532464" y="1890046"/>
            <a:ext cx="1154483" cy="1015663"/>
          </a:xfrm>
          <a:prstGeom prst="rect">
            <a:avLst/>
          </a:prstGeom>
        </p:spPr>
        <p:txBody>
          <a:bodyPr wrap="none">
            <a:spAutoFit/>
          </a:bodyPr>
          <a:lstStyle/>
          <a:p>
            <a:r>
              <a:rPr lang="it-IT" sz="2000" dirty="0" smtClean="0"/>
              <a:t>(fully)</a:t>
            </a:r>
            <a:endParaRPr lang="en-US" sz="2000" dirty="0" smtClean="0"/>
          </a:p>
          <a:p>
            <a:r>
              <a:rPr lang="en-US" sz="2000" dirty="0" smtClean="0"/>
              <a:t>Regular </a:t>
            </a:r>
          </a:p>
          <a:p>
            <a:endParaRPr lang="en-US" sz="2000" dirty="0" smtClean="0"/>
          </a:p>
        </p:txBody>
      </p:sp>
      <p:sp>
        <p:nvSpPr>
          <p:cNvPr id="30" name="Rectangle 29"/>
          <p:cNvSpPr/>
          <p:nvPr/>
        </p:nvSpPr>
        <p:spPr>
          <a:xfrm rot="16476758">
            <a:off x="2316731" y="1827208"/>
            <a:ext cx="1154483" cy="1323439"/>
          </a:xfrm>
          <a:prstGeom prst="rect">
            <a:avLst/>
          </a:prstGeom>
        </p:spPr>
        <p:txBody>
          <a:bodyPr wrap="none">
            <a:spAutoFit/>
          </a:bodyPr>
          <a:lstStyle/>
          <a:p>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1" name="Rectangle 30"/>
          <p:cNvSpPr/>
          <p:nvPr/>
        </p:nvSpPr>
        <p:spPr>
          <a:xfrm rot="16476758">
            <a:off x="4099846" y="1979609"/>
            <a:ext cx="1245854" cy="1323439"/>
          </a:xfrm>
          <a:prstGeom prst="rect">
            <a:avLst/>
          </a:prstGeom>
        </p:spPr>
        <p:txBody>
          <a:bodyPr wrap="none">
            <a:spAutoFit/>
          </a:bodyPr>
          <a:lstStyle/>
          <a:p>
            <a:r>
              <a:rPr lang="it-IT" sz="2000" dirty="0" smtClean="0"/>
              <a:t>“Valence</a:t>
            </a:r>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2" name="Rectangle 31"/>
          <p:cNvSpPr/>
          <p:nvPr/>
        </p:nvSpPr>
        <p:spPr>
          <a:xfrm rot="16476758">
            <a:off x="5614400" y="2340217"/>
            <a:ext cx="1721946" cy="400110"/>
          </a:xfrm>
          <a:prstGeom prst="rect">
            <a:avLst/>
          </a:prstGeom>
        </p:spPr>
        <p:txBody>
          <a:bodyPr wrap="none">
            <a:spAutoFit/>
          </a:bodyPr>
          <a:lstStyle/>
          <a:p>
            <a:r>
              <a:rPr lang="en-US" sz="2000" dirty="0" smtClean="0"/>
              <a:t>Unstructured </a:t>
            </a:r>
          </a:p>
        </p:txBody>
      </p:sp>
      <p:sp>
        <p:nvSpPr>
          <p:cNvPr id="33" name="Rectangle 32"/>
          <p:cNvSpPr/>
          <p:nvPr/>
        </p:nvSpPr>
        <p:spPr>
          <a:xfrm rot="16476758">
            <a:off x="7288503" y="2119041"/>
            <a:ext cx="1651414" cy="1015663"/>
          </a:xfrm>
          <a:prstGeom prst="rect">
            <a:avLst/>
          </a:prstGeom>
        </p:spPr>
        <p:txBody>
          <a:bodyPr wrap="none">
            <a:spAutoFit/>
          </a:bodyPr>
          <a:lstStyle/>
          <a:p>
            <a:r>
              <a:rPr lang="en-US" sz="2000" dirty="0" smtClean="0"/>
              <a:t>Unstructured</a:t>
            </a:r>
            <a:br>
              <a:rPr lang="en-US" sz="2000" dirty="0" smtClean="0"/>
            </a:br>
            <a:r>
              <a:rPr lang="en-US" sz="2000" dirty="0" smtClean="0"/>
              <a:t>(more </a:t>
            </a:r>
            <a:br>
              <a:rPr lang="en-US" sz="2000" dirty="0" smtClean="0"/>
            </a:br>
            <a:r>
              <a:rPr lang="en-US" sz="2000" dirty="0" smtClean="0"/>
              <a:t>irregular) </a:t>
            </a:r>
          </a:p>
        </p:txBody>
      </p:sp>
      <p:sp>
        <p:nvSpPr>
          <p:cNvPr id="34" name="Rectangle 33"/>
          <p:cNvSpPr/>
          <p:nvPr/>
        </p:nvSpPr>
        <p:spPr>
          <a:xfrm rot="196251">
            <a:off x="2160210" y="1233806"/>
            <a:ext cx="6870247" cy="538609"/>
          </a:xfrm>
          <a:prstGeom prst="rect">
            <a:avLst/>
          </a:prstGeom>
        </p:spPr>
        <p:txBody>
          <a:bodyPr wrap="square">
            <a:spAutoFit/>
          </a:bodyPr>
          <a:lstStyle/>
          <a:p>
            <a:r>
              <a:rPr lang="en-US" sz="2900" dirty="0" smtClean="0">
                <a:solidFill>
                  <a:schemeClr val="accent2">
                    <a:lumMod val="60000"/>
                    <a:lumOff val="40000"/>
                  </a:schemeClr>
                </a:solidFill>
              </a:rPr>
              <a:t>continuum of decreasing regularity</a:t>
            </a:r>
            <a:endParaRPr lang="en-US" sz="2900" dirty="0">
              <a:solidFill>
                <a:schemeClr val="accent2">
                  <a:lumMod val="60000"/>
                  <a:lumOff val="40000"/>
                </a:schemeClr>
              </a:solidFill>
            </a:endParaRPr>
          </a:p>
        </p:txBody>
      </p:sp>
      <p:sp>
        <p:nvSpPr>
          <p:cNvPr id="26" name="Left Arrow 25"/>
          <p:cNvSpPr/>
          <p:nvPr/>
        </p:nvSpPr>
        <p:spPr bwMode="auto">
          <a:xfrm rot="271273">
            <a:off x="2502316" y="225364"/>
            <a:ext cx="6905775" cy="1199369"/>
          </a:xfrm>
          <a:prstGeom prst="leftArrow">
            <a:avLst>
              <a:gd name="adj1" fmla="val 67517"/>
              <a:gd name="adj2" fmla="val 51843"/>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r>
              <a:rPr lang="en-US" sz="3200" b="1" kern="0" dirty="0" smtClean="0">
                <a:solidFill>
                  <a:schemeClr val="bg1"/>
                </a:solidFill>
                <a:effectLst>
                  <a:outerShdw blurRad="38100" dist="38100" dir="2700000" algn="tl">
                    <a:srgbClr val="000000">
                      <a:alpha val="43137"/>
                    </a:srgbClr>
                  </a:outerShdw>
                </a:effectLst>
                <a:latin typeface="Verdana" pitchFamily="34" charset="0"/>
                <a:ea typeface="ＭＳ Ｐゴシック"/>
                <a:cs typeface="+mj-cs"/>
              </a:rPr>
              <a:t>	the objective</a:t>
            </a:r>
            <a:endParaRPr kumimoji="0" lang="en-US" sz="2400" b="0" i="0" u="none" strike="noStrike" cap="none" normalizeH="0" baseline="0" dirty="0" smtClean="0">
              <a:ln>
                <a:noFill/>
              </a:ln>
              <a:solidFill>
                <a:schemeClr val="bg1"/>
              </a:solidFill>
              <a:effectLst/>
              <a:latin typeface="Arial" charset="0"/>
              <a:ea typeface="ＭＳ Ｐゴシック" charset="-128"/>
            </a:endParaRPr>
          </a:p>
        </p:txBody>
      </p:sp>
      <p:sp>
        <p:nvSpPr>
          <p:cNvPr id="27" name="&quot;No&quot; Symbol 26"/>
          <p:cNvSpPr/>
          <p:nvPr/>
        </p:nvSpPr>
        <p:spPr bwMode="auto">
          <a:xfrm>
            <a:off x="228600" y="3886200"/>
            <a:ext cx="1219200" cy="1219200"/>
          </a:xfrm>
          <a:prstGeom prst="noSmoking">
            <a:avLst/>
          </a:prstGeom>
          <a:solidFill>
            <a:srgbClr val="F7CB7D"/>
          </a:solidFill>
          <a:ln w="9525" cap="flat" cmpd="sng" algn="ctr">
            <a:solidFill>
              <a:srgbClr val="E09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of local operations like this one…</a:t>
            </a:r>
            <a:endParaRPr lang="en-US" dirty="0"/>
          </a:p>
        </p:txBody>
      </p:sp>
      <p:sp>
        <p:nvSpPr>
          <p:cNvPr id="4" name="Slide Number Placeholder 3"/>
          <p:cNvSpPr>
            <a:spLocks noGrp="1"/>
          </p:cNvSpPr>
          <p:nvPr>
            <p:ph type="sldNum" sz="quarter" idx="10"/>
          </p:nvPr>
        </p:nvSpPr>
        <p:spPr>
          <a:xfrm>
            <a:off x="7239000" y="5935697"/>
            <a:ext cx="1905000" cy="228600"/>
          </a:xfrm>
        </p:spPr>
        <p:txBody>
          <a:bodyPr/>
          <a:lstStyle/>
          <a:p>
            <a:pPr>
              <a:defRPr/>
            </a:pPr>
            <a:fld id="{9866EA4C-6771-47E9-AD03-AB8ADA3CD211}" type="slidenum">
              <a:rPr lang="en-US" smtClean="0"/>
              <a:pPr>
                <a:defRPr/>
              </a:pPr>
              <a:t>148</a:t>
            </a:fld>
            <a:endParaRPr lang="en-US"/>
          </a:p>
        </p:txBody>
      </p:sp>
      <p:sp>
        <p:nvSpPr>
          <p:cNvPr id="32" name="Rectangle 31"/>
          <p:cNvSpPr/>
          <p:nvPr/>
        </p:nvSpPr>
        <p:spPr>
          <a:xfrm>
            <a:off x="1689821" y="6990613"/>
            <a:ext cx="1205779" cy="276999"/>
          </a:xfrm>
          <a:prstGeom prst="rect">
            <a:avLst/>
          </a:prstGeom>
        </p:spPr>
        <p:txBody>
          <a:bodyPr wrap="none">
            <a:spAutoFit/>
          </a:bodyPr>
          <a:lstStyle/>
          <a:p>
            <a:pPr algn="ctr"/>
            <a:r>
              <a:rPr lang="en-US" sz="1200" dirty="0" smtClean="0">
                <a:solidFill>
                  <a:schemeClr val="bg1">
                    <a:lumMod val="50000"/>
                  </a:schemeClr>
                </a:solidFill>
              </a:rPr>
              <a:t>edge collapses</a:t>
            </a:r>
            <a:endParaRPr lang="en-US" sz="1200" dirty="0">
              <a:solidFill>
                <a:schemeClr val="bg1">
                  <a:lumMod val="50000"/>
                </a:schemeClr>
              </a:solidFill>
            </a:endParaRPr>
          </a:p>
        </p:txBody>
      </p:sp>
      <p:sp>
        <p:nvSpPr>
          <p:cNvPr id="34" name="Rectangle 33"/>
          <p:cNvSpPr/>
          <p:nvPr/>
        </p:nvSpPr>
        <p:spPr>
          <a:xfrm>
            <a:off x="4495800" y="6031468"/>
            <a:ext cx="2018566" cy="369332"/>
          </a:xfrm>
          <a:prstGeom prst="rect">
            <a:avLst/>
          </a:prstGeom>
        </p:spPr>
        <p:txBody>
          <a:bodyPr wrap="none">
            <a:spAutoFit/>
          </a:bodyPr>
          <a:lstStyle/>
          <a:p>
            <a:r>
              <a:rPr lang="en-US" sz="1800" dirty="0" smtClean="0"/>
              <a:t>[Tarini et al EG10]</a:t>
            </a:r>
            <a:endParaRPr lang="en-US" sz="1800" dirty="0"/>
          </a:p>
        </p:txBody>
      </p:sp>
      <p:grpSp>
        <p:nvGrpSpPr>
          <p:cNvPr id="38" name="Group 37"/>
          <p:cNvGrpSpPr/>
          <p:nvPr/>
        </p:nvGrpSpPr>
        <p:grpSpPr>
          <a:xfrm>
            <a:off x="0" y="1214398"/>
            <a:ext cx="9144000" cy="5664422"/>
            <a:chOff x="0" y="1214398"/>
            <a:chExt cx="9144000" cy="5664422"/>
          </a:xfrm>
        </p:grpSpPr>
        <p:pic>
          <p:nvPicPr>
            <p:cNvPr id="5" name="Picture 4" descr="diag_collapse1.png"/>
            <p:cNvPicPr>
              <a:picLocks noChangeAspect="1"/>
            </p:cNvPicPr>
            <p:nvPr/>
          </p:nvPicPr>
          <p:blipFill>
            <a:blip r:embed="rId3" cstate="print"/>
            <a:stretch>
              <a:fillRect/>
            </a:stretch>
          </p:blipFill>
          <p:spPr>
            <a:xfrm>
              <a:off x="513090" y="1981200"/>
              <a:ext cx="1188720" cy="1194531"/>
            </a:xfrm>
            <a:prstGeom prst="rect">
              <a:avLst/>
            </a:prstGeom>
            <a:ln>
              <a:noFill/>
            </a:ln>
            <a:effectLst>
              <a:softEdge rad="112500"/>
            </a:effectLst>
          </p:spPr>
        </p:pic>
        <p:pic>
          <p:nvPicPr>
            <p:cNvPr id="6" name="Picture 5" descr="diag_collapse2.png"/>
            <p:cNvPicPr>
              <a:picLocks noChangeAspect="1"/>
            </p:cNvPicPr>
            <p:nvPr/>
          </p:nvPicPr>
          <p:blipFill>
            <a:blip r:embed="rId4" cstate="print"/>
            <a:stretch>
              <a:fillRect/>
            </a:stretch>
          </p:blipFill>
          <p:spPr>
            <a:xfrm>
              <a:off x="2895600" y="1981200"/>
              <a:ext cx="1188720" cy="1194531"/>
            </a:xfrm>
            <a:prstGeom prst="rect">
              <a:avLst/>
            </a:prstGeom>
            <a:ln>
              <a:noFill/>
            </a:ln>
            <a:effectLst>
              <a:softEdge rad="112500"/>
            </a:effectLst>
          </p:spPr>
        </p:pic>
        <p:sp>
          <p:nvSpPr>
            <p:cNvPr id="7" name="Right Arrow 6"/>
            <p:cNvSpPr/>
            <p:nvPr/>
          </p:nvSpPr>
          <p:spPr>
            <a:xfrm>
              <a:off x="1851545" y="2250231"/>
              <a:ext cx="935336" cy="632701"/>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8" name="Picture 7" descr="edge_col_44_t0.png"/>
            <p:cNvPicPr>
              <a:picLocks noChangeAspect="1"/>
            </p:cNvPicPr>
            <p:nvPr/>
          </p:nvPicPr>
          <p:blipFill>
            <a:blip r:embed="rId5" cstate="print"/>
            <a:stretch>
              <a:fillRect/>
            </a:stretch>
          </p:blipFill>
          <p:spPr>
            <a:xfrm>
              <a:off x="577896" y="4367327"/>
              <a:ext cx="1188720" cy="1194531"/>
            </a:xfrm>
            <a:prstGeom prst="rect">
              <a:avLst/>
            </a:prstGeom>
            <a:ln>
              <a:noFill/>
            </a:ln>
            <a:effectLst>
              <a:softEdge rad="112500"/>
            </a:effectLst>
          </p:spPr>
        </p:pic>
        <p:pic>
          <p:nvPicPr>
            <p:cNvPr id="9" name="Picture 8" descr="edge_col_44_t3.png"/>
            <p:cNvPicPr>
              <a:picLocks noChangeAspect="1"/>
            </p:cNvPicPr>
            <p:nvPr/>
          </p:nvPicPr>
          <p:blipFill>
            <a:blip r:embed="rId6" cstate="print"/>
            <a:stretch>
              <a:fillRect/>
            </a:stretch>
          </p:blipFill>
          <p:spPr>
            <a:xfrm>
              <a:off x="3048000" y="3581400"/>
              <a:ext cx="1188720" cy="1194531"/>
            </a:xfrm>
            <a:prstGeom prst="rect">
              <a:avLst/>
            </a:prstGeom>
            <a:ln>
              <a:noFill/>
            </a:ln>
            <a:effectLst>
              <a:softEdge rad="112500"/>
            </a:effectLst>
          </p:spPr>
        </p:pic>
        <p:pic>
          <p:nvPicPr>
            <p:cNvPr id="10" name="Picture 9" descr="edge_col_44_b3.png"/>
            <p:cNvPicPr>
              <a:picLocks noChangeAspect="1"/>
            </p:cNvPicPr>
            <p:nvPr/>
          </p:nvPicPr>
          <p:blipFill>
            <a:blip r:embed="rId7" cstate="print"/>
            <a:stretch>
              <a:fillRect/>
            </a:stretch>
          </p:blipFill>
          <p:spPr>
            <a:xfrm>
              <a:off x="3048000" y="5125033"/>
              <a:ext cx="1188720" cy="1194531"/>
            </a:xfrm>
            <a:prstGeom prst="rect">
              <a:avLst/>
            </a:prstGeom>
            <a:ln>
              <a:noFill/>
            </a:ln>
            <a:effectLst>
              <a:softEdge rad="112500"/>
            </a:effectLst>
          </p:spPr>
        </p:pic>
        <p:sp>
          <p:nvSpPr>
            <p:cNvPr id="11" name="Right Arrow 10"/>
            <p:cNvSpPr/>
            <p:nvPr/>
          </p:nvSpPr>
          <p:spPr>
            <a:xfrm rot="19800000">
              <a:off x="1995672" y="4290527"/>
              <a:ext cx="935336" cy="632701"/>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Right Arrow 11"/>
            <p:cNvSpPr/>
            <p:nvPr/>
          </p:nvSpPr>
          <p:spPr>
            <a:xfrm rot="1800000">
              <a:off x="2084939" y="4852570"/>
              <a:ext cx="888722" cy="665887"/>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3" name="Rectangle 12"/>
            <p:cNvSpPr/>
            <p:nvPr/>
          </p:nvSpPr>
          <p:spPr>
            <a:xfrm rot="5400000">
              <a:off x="-193311" y="2403111"/>
              <a:ext cx="1120820" cy="276999"/>
            </a:xfrm>
            <a:prstGeom prst="rect">
              <a:avLst/>
            </a:prstGeom>
          </p:spPr>
          <p:txBody>
            <a:bodyPr wrap="none">
              <a:spAutoFit/>
            </a:bodyPr>
            <a:lstStyle/>
            <a:p>
              <a:pPr algn="ctr"/>
              <a:r>
                <a:rPr lang="en-US" sz="1200" dirty="0" smtClean="0">
                  <a:solidFill>
                    <a:schemeClr val="bg1">
                      <a:lumMod val="50000"/>
                    </a:schemeClr>
                  </a:solidFill>
                </a:rPr>
                <a:t>diag. collapse</a:t>
              </a:r>
              <a:endParaRPr lang="en-US" sz="1200" dirty="0">
                <a:solidFill>
                  <a:schemeClr val="bg1">
                    <a:lumMod val="50000"/>
                  </a:schemeClr>
                </a:solidFill>
              </a:endParaRPr>
            </a:p>
          </p:txBody>
        </p:sp>
        <p:cxnSp>
          <p:nvCxnSpPr>
            <p:cNvPr id="14" name="Straight Connector 13"/>
            <p:cNvCxnSpPr/>
            <p:nvPr/>
          </p:nvCxnSpPr>
          <p:spPr>
            <a:xfrm rot="16200000" flipH="1">
              <a:off x="1949462" y="3854462"/>
              <a:ext cx="5061748" cy="30927"/>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2"/>
            <p:cNvSpPr txBox="1">
              <a:spLocks/>
            </p:cNvSpPr>
            <p:nvPr/>
          </p:nvSpPr>
          <p:spPr>
            <a:xfrm>
              <a:off x="4535517" y="1235218"/>
              <a:ext cx="4357718" cy="5643602"/>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tabLst/>
                <a:defRPr/>
              </a:pPr>
              <a:r>
                <a:rPr lang="en-US" sz="2800" dirty="0" smtClean="0">
                  <a:solidFill>
                    <a:srgbClr val="0070C0"/>
                  </a:solidFill>
                  <a:latin typeface="+mn-lt"/>
                  <a:cs typeface="ＭＳ Ｐゴシック" charset="-128"/>
                </a:rPr>
                <a:t>Optimization operations</a:t>
              </a:r>
              <a:r>
                <a:rPr kumimoji="0" lang="en-US" sz="2800" b="0" i="0" u="none" strike="noStrike" kern="1200" cap="none" spc="0" normalizeH="0" baseline="0" noProof="0" dirty="0" smtClean="0">
                  <a:ln>
                    <a:noFill/>
                  </a:ln>
                  <a:solidFill>
                    <a:srgbClr val="0070C0"/>
                  </a:solidFill>
                  <a:effectLst/>
                  <a:uLnTx/>
                  <a:uFillTx/>
                  <a:latin typeface="+mn-lt"/>
                  <a:ea typeface="ＭＳ Ｐゴシック" charset="-128"/>
                  <a:cs typeface="ＭＳ Ｐゴシック" charset="-128"/>
                </a:rPr>
                <a:t>:</a:t>
              </a:r>
              <a:endParaRPr kumimoji="0" lang="en-US" sz="2800" b="0" i="0" u="none" strike="noStrike" kern="1200" cap="none" spc="0" normalizeH="0" baseline="0" noProof="0" dirty="0">
                <a:ln>
                  <a:noFill/>
                </a:ln>
                <a:solidFill>
                  <a:srgbClr val="0070C0"/>
                </a:solidFill>
                <a:effectLst/>
                <a:uLnTx/>
                <a:uFillTx/>
                <a:latin typeface="+mn-lt"/>
                <a:ea typeface="ＭＳ Ｐゴシック" charset="-128"/>
                <a:cs typeface="ＭＳ Ｐゴシック" charset="-128"/>
              </a:endParaRPr>
            </a:p>
          </p:txBody>
        </p:sp>
        <p:sp>
          <p:nvSpPr>
            <p:cNvPr id="16" name="Right Arrow 15"/>
            <p:cNvSpPr/>
            <p:nvPr/>
          </p:nvSpPr>
          <p:spPr>
            <a:xfrm>
              <a:off x="6417570" y="1979554"/>
              <a:ext cx="852666" cy="433113"/>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17" name="Picture 16" descr="edge_rot1.png"/>
            <p:cNvPicPr>
              <a:picLocks noChangeAspect="1"/>
            </p:cNvPicPr>
            <p:nvPr/>
          </p:nvPicPr>
          <p:blipFill>
            <a:blip r:embed="rId8" cstate="print"/>
            <a:stretch>
              <a:fillRect/>
            </a:stretch>
          </p:blipFill>
          <p:spPr>
            <a:xfrm>
              <a:off x="7199512" y="5209527"/>
              <a:ext cx="1188720" cy="1194518"/>
            </a:xfrm>
            <a:prstGeom prst="rect">
              <a:avLst/>
            </a:prstGeom>
            <a:ln>
              <a:noFill/>
            </a:ln>
            <a:effectLst>
              <a:softEdge rad="112500"/>
            </a:effectLst>
          </p:spPr>
        </p:pic>
        <p:pic>
          <p:nvPicPr>
            <p:cNvPr id="18" name="Picture 17" descr="edge_rot2.png"/>
            <p:cNvPicPr>
              <a:picLocks noChangeAspect="1"/>
            </p:cNvPicPr>
            <p:nvPr/>
          </p:nvPicPr>
          <p:blipFill>
            <a:blip r:embed="rId9" cstate="print"/>
            <a:stretch>
              <a:fillRect/>
            </a:stretch>
          </p:blipFill>
          <p:spPr>
            <a:xfrm>
              <a:off x="5291133" y="4203420"/>
              <a:ext cx="1188720" cy="1194518"/>
            </a:xfrm>
            <a:prstGeom prst="rect">
              <a:avLst/>
            </a:prstGeom>
            <a:ln>
              <a:noFill/>
            </a:ln>
            <a:effectLst>
              <a:softEdge rad="112500"/>
            </a:effectLst>
          </p:spPr>
        </p:pic>
        <p:pic>
          <p:nvPicPr>
            <p:cNvPr id="19" name="Picture 18" descr="edge_rot3.png"/>
            <p:cNvPicPr>
              <a:picLocks noChangeAspect="1"/>
            </p:cNvPicPr>
            <p:nvPr/>
          </p:nvPicPr>
          <p:blipFill>
            <a:blip r:embed="rId10" cstate="print"/>
            <a:stretch>
              <a:fillRect/>
            </a:stretch>
          </p:blipFill>
          <p:spPr>
            <a:xfrm>
              <a:off x="7157643" y="3124200"/>
              <a:ext cx="1188720" cy="1194518"/>
            </a:xfrm>
            <a:prstGeom prst="rect">
              <a:avLst/>
            </a:prstGeom>
            <a:ln>
              <a:noFill/>
            </a:ln>
            <a:effectLst>
              <a:softEdge rad="112500"/>
            </a:effectLst>
          </p:spPr>
        </p:pic>
        <p:pic>
          <p:nvPicPr>
            <p:cNvPr id="20" name="Picture 19" descr="vert_rot2.png"/>
            <p:cNvPicPr>
              <a:picLocks noChangeAspect="1"/>
            </p:cNvPicPr>
            <p:nvPr/>
          </p:nvPicPr>
          <p:blipFill>
            <a:blip r:embed="rId11" cstate="print"/>
            <a:stretch>
              <a:fillRect/>
            </a:stretch>
          </p:blipFill>
          <p:spPr>
            <a:xfrm>
              <a:off x="7332535" y="1815408"/>
              <a:ext cx="1188720" cy="1194518"/>
            </a:xfrm>
            <a:prstGeom prst="rect">
              <a:avLst/>
            </a:prstGeom>
            <a:ln>
              <a:noFill/>
            </a:ln>
            <a:effectLst>
              <a:softEdge rad="112500"/>
            </a:effectLst>
          </p:spPr>
        </p:pic>
        <p:pic>
          <p:nvPicPr>
            <p:cNvPr id="21" name="Picture 20" descr="vert_rot1.png"/>
            <p:cNvPicPr>
              <a:picLocks noChangeAspect="1"/>
            </p:cNvPicPr>
            <p:nvPr/>
          </p:nvPicPr>
          <p:blipFill>
            <a:blip r:embed="rId12" cstate="print"/>
            <a:stretch>
              <a:fillRect/>
            </a:stretch>
          </p:blipFill>
          <p:spPr>
            <a:xfrm>
              <a:off x="5181600" y="1828800"/>
              <a:ext cx="1188720" cy="1194518"/>
            </a:xfrm>
            <a:prstGeom prst="rect">
              <a:avLst/>
            </a:prstGeom>
            <a:ln>
              <a:noFill/>
            </a:ln>
            <a:effectLst>
              <a:softEdge rad="112500"/>
            </a:effectLst>
          </p:spPr>
        </p:pic>
        <p:sp>
          <p:nvSpPr>
            <p:cNvPr id="22" name="Right Arrow 21"/>
            <p:cNvSpPr/>
            <p:nvPr/>
          </p:nvSpPr>
          <p:spPr>
            <a:xfrm rot="10800000">
              <a:off x="6370320" y="2543316"/>
              <a:ext cx="852666" cy="433113"/>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3" name="Right Arrow 22"/>
            <p:cNvSpPr/>
            <p:nvPr/>
          </p:nvSpPr>
          <p:spPr>
            <a:xfrm rot="19800000">
              <a:off x="6433783" y="3624287"/>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4" name="Right Arrow 23"/>
            <p:cNvSpPr/>
            <p:nvPr/>
          </p:nvSpPr>
          <p:spPr>
            <a:xfrm rot="9000000">
              <a:off x="6493873" y="4098180"/>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nvGrpSpPr>
            <p:cNvPr id="3" name="Group 34"/>
            <p:cNvGrpSpPr/>
            <p:nvPr/>
          </p:nvGrpSpPr>
          <p:grpSpPr>
            <a:xfrm rot="11700000" flipH="1">
              <a:off x="6425138" y="4966076"/>
              <a:ext cx="768937" cy="957000"/>
              <a:chOff x="5544084" y="5538452"/>
              <a:chExt cx="749241" cy="957000"/>
            </a:xfrm>
          </p:grpSpPr>
          <p:sp>
            <p:nvSpPr>
              <p:cNvPr id="26" name="Right Arrow 25"/>
              <p:cNvSpPr/>
              <p:nvPr/>
            </p:nvSpPr>
            <p:spPr>
              <a:xfrm rot="19800000">
                <a:off x="5544084" y="5538452"/>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7" name="Right Arrow 26"/>
              <p:cNvSpPr/>
              <p:nvPr/>
            </p:nvSpPr>
            <p:spPr>
              <a:xfrm rot="9000000">
                <a:off x="5604172" y="6012346"/>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grpSp>
          <p:nvGrpSpPr>
            <p:cNvPr id="25" name="Group 37"/>
            <p:cNvGrpSpPr/>
            <p:nvPr/>
          </p:nvGrpSpPr>
          <p:grpSpPr>
            <a:xfrm rot="14400000" flipH="1">
              <a:off x="7388468" y="4285623"/>
              <a:ext cx="768939" cy="956999"/>
              <a:chOff x="5421082" y="5409665"/>
              <a:chExt cx="749243" cy="956999"/>
            </a:xfrm>
          </p:grpSpPr>
          <p:sp>
            <p:nvSpPr>
              <p:cNvPr id="29" name="Right Arrow 28"/>
              <p:cNvSpPr/>
              <p:nvPr/>
            </p:nvSpPr>
            <p:spPr>
              <a:xfrm rot="19800000">
                <a:off x="5421082" y="5409665"/>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0" name="Right Arrow 29"/>
              <p:cNvSpPr/>
              <p:nvPr/>
            </p:nvSpPr>
            <p:spPr>
              <a:xfrm rot="9000000">
                <a:off x="5481172" y="5883558"/>
                <a:ext cx="689153" cy="483106"/>
              </a:xfrm>
              <a:prstGeom prst="rightArrow">
                <a:avLst>
                  <a:gd name="adj1" fmla="val 66008"/>
                  <a:gd name="adj2" fmla="val 49098"/>
                </a:avLst>
              </a:prstGeom>
              <a:gradFill flip="none" rotWithShape="1">
                <a:gsLst>
                  <a:gs pos="64000">
                    <a:schemeClr val="accent1">
                      <a:tint val="100000"/>
                      <a:shade val="100000"/>
                      <a:satMod val="130000"/>
                      <a:alpha val="42000"/>
                    </a:schemeClr>
                  </a:gs>
                  <a:gs pos="100000">
                    <a:schemeClr val="accent1">
                      <a:tint val="50000"/>
                      <a:shade val="100000"/>
                      <a:satMod val="350000"/>
                      <a:alpha val="50000"/>
                    </a:schemeClr>
                  </a:gs>
                </a:gsLst>
                <a:lin ang="18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sp>
          <p:nvSpPr>
            <p:cNvPr id="31" name="Rectangle 30"/>
            <p:cNvSpPr/>
            <p:nvPr/>
          </p:nvSpPr>
          <p:spPr>
            <a:xfrm rot="5400000">
              <a:off x="8485967" y="2209834"/>
              <a:ext cx="1039067" cy="276999"/>
            </a:xfrm>
            <a:prstGeom prst="rect">
              <a:avLst/>
            </a:prstGeom>
          </p:spPr>
          <p:txBody>
            <a:bodyPr wrap="none">
              <a:spAutoFit/>
            </a:bodyPr>
            <a:lstStyle/>
            <a:p>
              <a:pPr algn="ctr"/>
              <a:r>
                <a:rPr lang="en-US" sz="1200" dirty="0" smtClean="0">
                  <a:solidFill>
                    <a:schemeClr val="bg1">
                      <a:lumMod val="50000"/>
                    </a:schemeClr>
                  </a:solidFill>
                </a:rPr>
                <a:t>vertex rotate</a:t>
              </a:r>
              <a:endParaRPr lang="en-US" sz="1200" dirty="0">
                <a:solidFill>
                  <a:schemeClr val="bg1">
                    <a:lumMod val="50000"/>
                  </a:schemeClr>
                </a:solidFill>
              </a:endParaRPr>
            </a:p>
          </p:txBody>
        </p:sp>
        <p:sp>
          <p:nvSpPr>
            <p:cNvPr id="33" name="Rectangle 32"/>
            <p:cNvSpPr/>
            <p:nvPr/>
          </p:nvSpPr>
          <p:spPr>
            <a:xfrm rot="5400000">
              <a:off x="8486768" y="4647433"/>
              <a:ext cx="1037465" cy="276999"/>
            </a:xfrm>
            <a:prstGeom prst="rect">
              <a:avLst/>
            </a:prstGeom>
          </p:spPr>
          <p:txBody>
            <a:bodyPr wrap="none">
              <a:spAutoFit/>
            </a:bodyPr>
            <a:lstStyle/>
            <a:p>
              <a:pPr algn="ctr"/>
              <a:r>
                <a:rPr lang="en-US" sz="1200" dirty="0" smtClean="0">
                  <a:solidFill>
                    <a:schemeClr val="bg1">
                      <a:lumMod val="50000"/>
                    </a:schemeClr>
                  </a:solidFill>
                </a:rPr>
                <a:t>edge rotates</a:t>
              </a:r>
              <a:endParaRPr lang="en-US" sz="1200" dirty="0">
                <a:solidFill>
                  <a:schemeClr val="bg1">
                    <a:lumMod val="50000"/>
                  </a:schemeClr>
                </a:solidFill>
              </a:endParaRPr>
            </a:p>
          </p:txBody>
        </p:sp>
        <p:sp>
          <p:nvSpPr>
            <p:cNvPr id="35" name="Content Placeholder 2"/>
            <p:cNvSpPr txBox="1">
              <a:spLocks/>
            </p:cNvSpPr>
            <p:nvPr/>
          </p:nvSpPr>
          <p:spPr>
            <a:xfrm>
              <a:off x="0" y="1214398"/>
              <a:ext cx="4357718" cy="5643602"/>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tabLst/>
                <a:defRPr/>
              </a:pPr>
              <a:r>
                <a:rPr lang="en-US" sz="2800" dirty="0" smtClean="0">
                  <a:solidFill>
                    <a:srgbClr val="0070C0"/>
                  </a:solidFill>
                  <a:latin typeface="+mn-lt"/>
                  <a:cs typeface="ＭＳ Ｐゴシック" charset="-128"/>
                </a:rPr>
                <a:t>Coarsening operations:</a:t>
              </a:r>
              <a:endParaRPr kumimoji="0" lang="en-US" sz="2800" b="0" i="0" u="none" strike="noStrike" kern="1200" cap="none" spc="0" normalizeH="0" baseline="0" noProof="0" dirty="0">
                <a:ln>
                  <a:noFill/>
                </a:ln>
                <a:solidFill>
                  <a:srgbClr val="0070C0"/>
                </a:solidFill>
                <a:effectLst/>
                <a:uLnTx/>
                <a:uFillTx/>
                <a:latin typeface="+mn-lt"/>
                <a:ea typeface="ＭＳ Ｐゴシック" charset="-128"/>
                <a:cs typeface="ＭＳ Ｐゴシック" charset="-128"/>
              </a:endParaRPr>
            </a:p>
          </p:txBody>
        </p:sp>
        <p:sp>
          <p:nvSpPr>
            <p:cNvPr id="36" name="Rectangle 35"/>
            <p:cNvSpPr/>
            <p:nvPr/>
          </p:nvSpPr>
          <p:spPr>
            <a:xfrm rot="5400000">
              <a:off x="-142758" y="4841511"/>
              <a:ext cx="1172116" cy="276999"/>
            </a:xfrm>
            <a:prstGeom prst="rect">
              <a:avLst/>
            </a:prstGeom>
          </p:spPr>
          <p:txBody>
            <a:bodyPr wrap="none">
              <a:spAutoFit/>
            </a:bodyPr>
            <a:lstStyle/>
            <a:p>
              <a:pPr algn="ctr"/>
              <a:r>
                <a:rPr lang="en-US" sz="1200" dirty="0" smtClean="0">
                  <a:solidFill>
                    <a:schemeClr val="bg1">
                      <a:lumMod val="50000"/>
                    </a:schemeClr>
                  </a:solidFill>
                </a:rPr>
                <a:t> edge collapse</a:t>
              </a:r>
              <a:endParaRPr lang="en-US" sz="1200" dirty="0">
                <a:solidFill>
                  <a:schemeClr val="bg1">
                    <a:lumMod val="50000"/>
                  </a:schemeClr>
                </a:solidFill>
              </a:endParaRPr>
            </a:p>
          </p:txBody>
        </p:sp>
      </p:gr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too low level</a:t>
            </a:r>
            <a:endParaRPr lang="en-US" dirty="0"/>
          </a:p>
        </p:txBody>
      </p:sp>
      <p:sp>
        <p:nvSpPr>
          <p:cNvPr id="3" name="Content Placeholder 2"/>
          <p:cNvSpPr>
            <a:spLocks noGrp="1"/>
          </p:cNvSpPr>
          <p:nvPr>
            <p:ph idx="1"/>
          </p:nvPr>
        </p:nvSpPr>
        <p:spPr/>
        <p:txBody>
          <a:bodyPr/>
          <a:lstStyle/>
          <a:p>
            <a:pPr lvl="1"/>
            <a:r>
              <a:rPr lang="en-US" dirty="0" smtClean="0"/>
              <a:t>Whenever applied,</a:t>
            </a:r>
            <a:br>
              <a:rPr lang="en-US" dirty="0" smtClean="0"/>
            </a:br>
            <a:r>
              <a:rPr lang="en-US" dirty="0" smtClean="0"/>
              <a:t>they introduce more irregular points</a:t>
            </a:r>
          </a:p>
          <a:p>
            <a:pPr lvl="1"/>
            <a:r>
              <a:rPr lang="en-US" dirty="0" smtClean="0"/>
              <a:t>unless you find combinations that cancel these</a:t>
            </a:r>
            <a:br>
              <a:rPr lang="en-US" dirty="0" smtClean="0"/>
            </a:br>
            <a:r>
              <a:rPr lang="en-US" dirty="0" smtClean="0"/>
              <a:t>irregulars</a:t>
            </a:r>
          </a:p>
          <a:p>
            <a:pPr lvl="1"/>
            <a:endParaRPr lang="en-US" dirty="0" smtClean="0"/>
          </a:p>
          <a:p>
            <a:pPr lvl="1"/>
            <a:r>
              <a:rPr lang="en-US" dirty="0" smtClean="0"/>
              <a:t>…too difficult a game to play</a:t>
            </a:r>
          </a:p>
          <a:p>
            <a:endParaRPr lang="en-US"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149</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r>
              <a:rPr lang="en-US" dirty="0" smtClean="0"/>
              <a:t>(pure) Regular Quad meshes</a:t>
            </a:r>
          </a:p>
          <a:p>
            <a:pPr lvl="1"/>
            <a:r>
              <a:rPr lang="en-US" dirty="0" smtClean="0"/>
              <a:t>all vertices regular</a:t>
            </a:r>
          </a:p>
          <a:p>
            <a:pPr lvl="1"/>
            <a:r>
              <a:rPr lang="en-US" dirty="0" smtClean="0"/>
              <a:t>a very narrow class!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a:t>
            </a:fld>
            <a:endParaRPr lang="en-US"/>
          </a:p>
        </p:txBody>
      </p:sp>
      <p:pic>
        <p:nvPicPr>
          <p:cNvPr id="122882" name="Picture 2" descr="C:\papersNew\2012\EG_Star_Quad_Meshing\images\quad_types.png"/>
          <p:cNvPicPr>
            <a:picLocks noChangeAspect="1" noChangeArrowheads="1"/>
          </p:cNvPicPr>
          <p:nvPr/>
        </p:nvPicPr>
        <p:blipFill>
          <a:blip r:embed="rId2"/>
          <a:srcRect r="80843"/>
          <a:stretch>
            <a:fillRect/>
          </a:stretch>
        </p:blipFill>
        <p:spPr bwMode="auto">
          <a:xfrm>
            <a:off x="3657600" y="2133600"/>
            <a:ext cx="3124200" cy="3868057"/>
          </a:xfrm>
          <a:prstGeom prst="rect">
            <a:avLst/>
          </a:prstGeom>
          <a:noFill/>
        </p:spPr>
      </p:pic>
      <p:sp>
        <p:nvSpPr>
          <p:cNvPr id="9" name="Rounded Rectangle 8"/>
          <p:cNvSpPr/>
          <p:nvPr/>
        </p:nvSpPr>
        <p:spPr bwMode="auto">
          <a:xfrm>
            <a:off x="3505200" y="5410200"/>
            <a:ext cx="609600" cy="6858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ideal set of operations would include things like:</a:t>
            </a:r>
          </a:p>
        </p:txBody>
      </p:sp>
      <p:sp>
        <p:nvSpPr>
          <p:cNvPr id="3" name="Content Placeholder 2"/>
          <p:cNvSpPr>
            <a:spLocks noGrp="1"/>
          </p:cNvSpPr>
          <p:nvPr>
            <p:ph idx="1"/>
          </p:nvPr>
        </p:nvSpPr>
        <p:spPr/>
        <p:txBody>
          <a:bodyPr/>
          <a:lstStyle/>
          <a:p>
            <a:endParaRPr lang="en-US" dirty="0" smtClean="0"/>
          </a:p>
          <a:p>
            <a:r>
              <a:rPr lang="en-US" i="1" dirty="0" smtClean="0">
                <a:solidFill>
                  <a:schemeClr val="accent2"/>
                </a:solidFill>
              </a:rPr>
              <a:t>Move</a:t>
            </a:r>
            <a:r>
              <a:rPr lang="en-US" dirty="0" smtClean="0"/>
              <a:t> an irregular vertex around</a:t>
            </a:r>
          </a:p>
          <a:p>
            <a:r>
              <a:rPr lang="en-US" i="1" dirty="0" smtClean="0">
                <a:solidFill>
                  <a:schemeClr val="accent2"/>
                </a:solidFill>
              </a:rPr>
              <a:t>Fuse</a:t>
            </a:r>
            <a:r>
              <a:rPr lang="en-US" dirty="0" smtClean="0"/>
              <a:t> a </a:t>
            </a:r>
            <a:r>
              <a:rPr lang="en-US" dirty="0" err="1" smtClean="0"/>
              <a:t>valency</a:t>
            </a:r>
            <a:r>
              <a:rPr lang="en-US" dirty="0" smtClean="0"/>
              <a:t> 3 with a </a:t>
            </a:r>
            <a:r>
              <a:rPr lang="en-US" dirty="0" err="1" smtClean="0"/>
              <a:t>valency</a:t>
            </a:r>
            <a:r>
              <a:rPr lang="en-US" dirty="0" smtClean="0"/>
              <a:t> </a:t>
            </a:r>
            <a:r>
              <a:rPr lang="en-US" dirty="0" smtClean="0"/>
              <a:t>5  </a:t>
            </a:r>
            <a:r>
              <a:rPr lang="en-US" sz="1800" b="0" dirty="0" smtClean="0"/>
              <a:t>(==&gt; all regular)</a:t>
            </a:r>
            <a:endParaRPr lang="en-US" b="0" dirty="0" smtClean="0"/>
          </a:p>
          <a:p>
            <a:pPr lvl="1"/>
            <a:endParaRPr lang="en-US" dirty="0" smtClean="0"/>
          </a:p>
          <a:p>
            <a:pPr>
              <a:buNone/>
            </a:pPr>
            <a:r>
              <a:rPr lang="en-US" dirty="0" smtClean="0"/>
              <a:t>	…just like we would do with </a:t>
            </a:r>
            <a:r>
              <a:rPr lang="en-US" dirty="0" smtClean="0">
                <a:solidFill>
                  <a:schemeClr val="accent2"/>
                </a:solidFill>
              </a:rPr>
              <a:t>singularities</a:t>
            </a:r>
            <a:r>
              <a:rPr lang="en-US" dirty="0" smtClean="0"/>
              <a:t> </a:t>
            </a:r>
            <a:br>
              <a:rPr lang="en-US" dirty="0" smtClean="0"/>
            </a:br>
            <a:r>
              <a:rPr lang="en-US" dirty="0" smtClean="0"/>
              <a:t>   on a </a:t>
            </a:r>
            <a:r>
              <a:rPr lang="en-US" dirty="0" smtClean="0">
                <a:solidFill>
                  <a:schemeClr val="accent2"/>
                </a:solidFill>
              </a:rPr>
              <a:t>cross field</a:t>
            </a:r>
            <a:r>
              <a:rPr lang="en-US" dirty="0" smtClean="0"/>
              <a:t>:</a:t>
            </a:r>
          </a:p>
          <a:p>
            <a:pPr>
              <a:buNone/>
            </a:pPr>
            <a:endParaRPr lang="en-US" dirty="0" smtClean="0"/>
          </a:p>
          <a:p>
            <a:pPr>
              <a:buNone/>
            </a:pPr>
            <a:r>
              <a:rPr lang="en-US" dirty="0" smtClean="0"/>
              <a:t>	</a:t>
            </a:r>
            <a:endParaRPr lang="en-US" b="0" i="1"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150</a:t>
            </a:fld>
            <a:endParaRPr lang="en-US"/>
          </a:p>
        </p:txBody>
      </p:sp>
      <p:pic>
        <p:nvPicPr>
          <p:cNvPr id="5" name="Picture 5" descr="5"/>
          <p:cNvPicPr>
            <a:picLocks noChangeAspect="1" noChangeArrowheads="1"/>
          </p:cNvPicPr>
          <p:nvPr/>
        </p:nvPicPr>
        <p:blipFill>
          <a:blip r:embed="rId2" cstate="print">
            <a:clrChange>
              <a:clrFrom>
                <a:srgbClr val="0000FF"/>
              </a:clrFrom>
              <a:clrTo>
                <a:srgbClr val="0000FF">
                  <a:alpha val="0"/>
                </a:srgbClr>
              </a:clrTo>
            </a:clrChange>
          </a:blip>
          <a:srcRect l="23509" t="5093" r="19606" b="13115"/>
          <a:stretch>
            <a:fillRect/>
          </a:stretch>
        </p:blipFill>
        <p:spPr bwMode="auto">
          <a:xfrm>
            <a:off x="6573838" y="4071938"/>
            <a:ext cx="1958975" cy="2065337"/>
          </a:xfrm>
          <a:prstGeom prst="rect">
            <a:avLst/>
          </a:prstGeom>
          <a:noFill/>
        </p:spPr>
      </p:pic>
      <p:pic>
        <p:nvPicPr>
          <p:cNvPr id="6" name="Picture 6" descr="7"/>
          <p:cNvPicPr>
            <a:picLocks noChangeAspect="1" noChangeArrowheads="1"/>
          </p:cNvPicPr>
          <p:nvPr/>
        </p:nvPicPr>
        <p:blipFill>
          <a:blip r:embed="rId3" cstate="print">
            <a:clrChange>
              <a:clrFrom>
                <a:srgbClr val="0000FF"/>
              </a:clrFrom>
              <a:clrTo>
                <a:srgbClr val="0000FF">
                  <a:alpha val="0"/>
                </a:srgbClr>
              </a:clrTo>
            </a:clrChange>
          </a:blip>
          <a:srcRect l="23300" t="6961" r="25415" b="7243"/>
          <a:stretch>
            <a:fillRect/>
          </a:stretch>
        </p:blipFill>
        <p:spPr bwMode="auto">
          <a:xfrm>
            <a:off x="4495800" y="3810000"/>
            <a:ext cx="1963738" cy="2406650"/>
          </a:xfrm>
          <a:prstGeom prst="rect">
            <a:avLst/>
          </a:prstGeom>
          <a:noFill/>
        </p:spPr>
      </p:pic>
      <p:sp>
        <p:nvSpPr>
          <p:cNvPr id="8" name="Rectangle 7"/>
          <p:cNvSpPr/>
          <p:nvPr/>
        </p:nvSpPr>
        <p:spPr>
          <a:xfrm>
            <a:off x="381000" y="4267200"/>
            <a:ext cx="4572000" cy="1569660"/>
          </a:xfrm>
          <a:prstGeom prst="rect">
            <a:avLst/>
          </a:prstGeom>
        </p:spPr>
        <p:txBody>
          <a:bodyPr>
            <a:spAutoFit/>
          </a:bodyPr>
          <a:lstStyle/>
          <a:p>
            <a:pPr>
              <a:buNone/>
            </a:pPr>
            <a:r>
              <a:rPr lang="en-US" dirty="0" smtClean="0"/>
              <a:t>but</a:t>
            </a:r>
            <a:r>
              <a:rPr lang="en-US" dirty="0" smtClean="0"/>
              <a:t>, a quad mesh </a:t>
            </a:r>
          </a:p>
          <a:p>
            <a:pPr>
              <a:buNone/>
            </a:pPr>
            <a:r>
              <a:rPr lang="en-US" dirty="0" smtClean="0"/>
              <a:t>is a </a:t>
            </a:r>
            <a:r>
              <a:rPr lang="en-US" b="1" i="1" dirty="0" err="1" smtClean="0">
                <a:solidFill>
                  <a:schemeClr val="accent2"/>
                </a:solidFill>
              </a:rPr>
              <a:t>discretized</a:t>
            </a:r>
            <a:endParaRPr lang="en-US" b="1" i="1" dirty="0" smtClean="0">
              <a:solidFill>
                <a:schemeClr val="accent2"/>
              </a:solidFill>
            </a:endParaRPr>
          </a:p>
          <a:p>
            <a:pPr>
              <a:buNone/>
            </a:pPr>
            <a:r>
              <a:rPr lang="en-US" dirty="0" smtClean="0"/>
              <a:t>cross field! </a:t>
            </a:r>
            <a:r>
              <a:rPr lang="en-US" dirty="0" smtClean="0">
                <a:sym typeface="Wingdings" pitchFamily="2" charset="2"/>
              </a:rPr>
              <a:t></a:t>
            </a:r>
            <a:br>
              <a:rPr lang="en-US" dirty="0" smtClean="0">
                <a:sym typeface="Wingdings" pitchFamily="2" charset="2"/>
              </a:rPr>
            </a:br>
            <a:endParaRPr lang="en-US" i="1" dirty="0"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can’t have that </a:t>
            </a:r>
            <a:r>
              <a:rPr lang="en-US" dirty="0" smtClean="0">
                <a:sym typeface="Wingdings" pitchFamily="2" charset="2"/>
              </a:rPr>
              <a:t></a:t>
            </a:r>
            <a:endParaRPr lang="en-US" dirty="0"/>
          </a:p>
        </p:txBody>
      </p:sp>
      <p:sp>
        <p:nvSpPr>
          <p:cNvPr id="3" name="Content Placeholder 2"/>
          <p:cNvSpPr>
            <a:spLocks noGrp="1"/>
          </p:cNvSpPr>
          <p:nvPr>
            <p:ph idx="1"/>
          </p:nvPr>
        </p:nvSpPr>
        <p:spPr>
          <a:xfrm>
            <a:off x="2895600" y="4953000"/>
            <a:ext cx="2106611" cy="420687"/>
          </a:xfrm>
        </p:spPr>
        <p:txBody>
          <a:bodyPr/>
          <a:lstStyle/>
          <a:p>
            <a:pPr>
              <a:buNone/>
            </a:pPr>
            <a:r>
              <a:rPr lang="en-US" dirty="0" smtClean="0"/>
              <a:t>No way</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151</a:t>
            </a:fld>
            <a:endParaRPr lang="en-US"/>
          </a:p>
        </p:txBody>
      </p:sp>
      <p:sp>
        <p:nvSpPr>
          <p:cNvPr id="5" name="Rectangle 4"/>
          <p:cNvSpPr/>
          <p:nvPr/>
        </p:nvSpPr>
        <p:spPr>
          <a:xfrm>
            <a:off x="4572000" y="5181600"/>
            <a:ext cx="4572000" cy="1200329"/>
          </a:xfrm>
          <a:prstGeom prst="rect">
            <a:avLst/>
          </a:prstGeom>
        </p:spPr>
        <p:txBody>
          <a:bodyPr>
            <a:spAutoFit/>
          </a:bodyPr>
          <a:lstStyle/>
          <a:p>
            <a:r>
              <a:rPr lang="en-US" dirty="0" smtClean="0"/>
              <a:t>[Connectivity editing for quadrilateral meshes, </a:t>
            </a:r>
            <a:br>
              <a:rPr lang="en-US" dirty="0" smtClean="0"/>
            </a:br>
            <a:r>
              <a:rPr lang="en-US" dirty="0" smtClean="0"/>
              <a:t>C-H </a:t>
            </a:r>
            <a:r>
              <a:rPr lang="en-US" dirty="0" err="1" smtClean="0"/>
              <a:t>Peng</a:t>
            </a:r>
            <a:r>
              <a:rPr lang="en-US" dirty="0" smtClean="0"/>
              <a:t>, SIGASIA 2011]</a:t>
            </a:r>
            <a:endParaRPr lang="en-US" dirty="0"/>
          </a:p>
        </p:txBody>
      </p:sp>
      <p:pic>
        <p:nvPicPr>
          <p:cNvPr id="7" name="Picture 6" descr="remove_single.png"/>
          <p:cNvPicPr>
            <a:picLocks noChangeAspect="1"/>
          </p:cNvPicPr>
          <p:nvPr/>
        </p:nvPicPr>
        <p:blipFill>
          <a:blip r:embed="rId3" cstate="print"/>
          <a:stretch>
            <a:fillRect/>
          </a:stretch>
        </p:blipFill>
        <p:spPr>
          <a:xfrm>
            <a:off x="381000" y="2286000"/>
            <a:ext cx="3484562" cy="3987800"/>
          </a:xfrm>
          <a:prstGeom prst="rect">
            <a:avLst/>
          </a:prstGeom>
          <a:effectLst>
            <a:outerShdw blurRad="63500" sx="102000" sy="102000" algn="ctr" rotWithShape="0">
              <a:schemeClr val="bg1">
                <a:lumMod val="50000"/>
                <a:alpha val="40000"/>
              </a:schemeClr>
            </a:outerShdw>
          </a:effectLst>
        </p:spPr>
      </p:pic>
      <p:sp>
        <p:nvSpPr>
          <p:cNvPr id="8" name="Left Arrow 7"/>
          <p:cNvSpPr/>
          <p:nvPr/>
        </p:nvSpPr>
        <p:spPr>
          <a:xfrm rot="19442749">
            <a:off x="2365375" y="4906963"/>
            <a:ext cx="277812" cy="155575"/>
          </a:xfrm>
          <a:prstGeom prst="leftArrow">
            <a:avLst>
              <a:gd name="adj1" fmla="val 50000"/>
              <a:gd name="adj2" fmla="val 69489"/>
            </a:avLst>
          </a:prstGeom>
          <a:solidFill>
            <a:srgbClr val="FF0000"/>
          </a:solidFill>
        </p:spPr>
        <p:style>
          <a:lnRef idx="1">
            <a:schemeClr val="accent2"/>
          </a:lnRef>
          <a:fillRef idx="2">
            <a:schemeClr val="accent2"/>
          </a:fillRef>
          <a:effectRef idx="1">
            <a:schemeClr val="accent2"/>
          </a:effectRef>
          <a:fontRef idx="minor">
            <a:schemeClr val="dk1"/>
          </a:fontRef>
        </p:style>
        <p:txBody>
          <a:bodyPr anchor="ctr"/>
          <a:lstStyle/>
          <a:p>
            <a:pPr algn="ctr"/>
            <a:endParaRPr lang="en-US" altLang="zh-TW">
              <a:solidFill>
                <a:srgbClr val="000000"/>
              </a:solidFill>
              <a:cs typeface="Arial" pitchFamily="34" charset="0"/>
            </a:endParaRPr>
          </a:p>
        </p:txBody>
      </p:sp>
      <p:sp>
        <p:nvSpPr>
          <p:cNvPr id="9" name="Left Arrow 8"/>
          <p:cNvSpPr/>
          <p:nvPr/>
        </p:nvSpPr>
        <p:spPr>
          <a:xfrm rot="2662828">
            <a:off x="2387600" y="4551363"/>
            <a:ext cx="277812" cy="155575"/>
          </a:xfrm>
          <a:prstGeom prst="leftArrow">
            <a:avLst>
              <a:gd name="adj1" fmla="val 50000"/>
              <a:gd name="adj2" fmla="val 69489"/>
            </a:avLst>
          </a:prstGeom>
          <a:solidFill>
            <a:srgbClr val="FF0000"/>
          </a:solidFill>
        </p:spPr>
        <p:style>
          <a:lnRef idx="1">
            <a:schemeClr val="accent2"/>
          </a:lnRef>
          <a:fillRef idx="2">
            <a:schemeClr val="accent2"/>
          </a:fillRef>
          <a:effectRef idx="1">
            <a:schemeClr val="accent2"/>
          </a:effectRef>
          <a:fontRef idx="minor">
            <a:schemeClr val="dk1"/>
          </a:fontRef>
        </p:style>
        <p:txBody>
          <a:bodyPr anchor="ctr"/>
          <a:lstStyle/>
          <a:p>
            <a:pPr algn="ctr"/>
            <a:endParaRPr lang="en-US" altLang="zh-TW">
              <a:solidFill>
                <a:srgbClr val="000000"/>
              </a:solidFill>
              <a:cs typeface="Arial" pitchFamily="34" charset="0"/>
            </a:endParaRPr>
          </a:p>
        </p:txBody>
      </p:sp>
      <p:sp>
        <p:nvSpPr>
          <p:cNvPr id="10" name="Left Arrow 9"/>
          <p:cNvSpPr/>
          <p:nvPr/>
        </p:nvSpPr>
        <p:spPr>
          <a:xfrm rot="11874135">
            <a:off x="2873375" y="4833938"/>
            <a:ext cx="277812" cy="155575"/>
          </a:xfrm>
          <a:prstGeom prst="leftArrow">
            <a:avLst>
              <a:gd name="adj1" fmla="val 50000"/>
              <a:gd name="adj2" fmla="val 69489"/>
            </a:avLst>
          </a:prstGeom>
          <a:solidFill>
            <a:srgbClr val="FF0000"/>
          </a:solidFill>
        </p:spPr>
        <p:style>
          <a:lnRef idx="1">
            <a:schemeClr val="accent2"/>
          </a:lnRef>
          <a:fillRef idx="2">
            <a:schemeClr val="accent2"/>
          </a:fillRef>
          <a:effectRef idx="1">
            <a:schemeClr val="accent2"/>
          </a:effectRef>
          <a:fontRef idx="minor">
            <a:schemeClr val="dk1"/>
          </a:fontRef>
        </p:style>
        <p:txBody>
          <a:bodyPr anchor="ctr"/>
          <a:lstStyle/>
          <a:p>
            <a:pPr algn="ctr"/>
            <a:endParaRPr lang="en-US" altLang="zh-TW">
              <a:solidFill>
                <a:srgbClr val="000000"/>
              </a:solidFill>
              <a:cs typeface="Arial" pitchFamily="34" charset="0"/>
            </a:endParaRPr>
          </a:p>
        </p:txBody>
      </p:sp>
      <p:sp>
        <p:nvSpPr>
          <p:cNvPr id="11" name="Left Arrow 10"/>
          <p:cNvSpPr/>
          <p:nvPr/>
        </p:nvSpPr>
        <p:spPr>
          <a:xfrm rot="7271640">
            <a:off x="2754313" y="4525962"/>
            <a:ext cx="277812" cy="157163"/>
          </a:xfrm>
          <a:prstGeom prst="leftArrow">
            <a:avLst>
              <a:gd name="adj1" fmla="val 50000"/>
              <a:gd name="adj2" fmla="val 69489"/>
            </a:avLst>
          </a:prstGeom>
          <a:solidFill>
            <a:srgbClr val="FF0000"/>
          </a:solidFill>
        </p:spPr>
        <p:style>
          <a:lnRef idx="1">
            <a:schemeClr val="accent2"/>
          </a:lnRef>
          <a:fillRef idx="2">
            <a:schemeClr val="accent2"/>
          </a:fillRef>
          <a:effectRef idx="1">
            <a:schemeClr val="accent2"/>
          </a:effectRef>
          <a:fontRef idx="minor">
            <a:schemeClr val="dk1"/>
          </a:fontRef>
        </p:style>
        <p:txBody>
          <a:bodyPr anchor="ctr"/>
          <a:lstStyle/>
          <a:p>
            <a:pPr algn="ctr"/>
            <a:endParaRPr lang="en-US" altLang="zh-TW">
              <a:solidFill>
                <a:srgbClr val="000000"/>
              </a:solidFill>
              <a:cs typeface="Arial" pitchFamily="34" charset="0"/>
            </a:endParaRPr>
          </a:p>
        </p:txBody>
      </p:sp>
      <p:pic>
        <p:nvPicPr>
          <p:cNvPr id="14" name="Picture 11" descr="35cancel.png"/>
          <p:cNvPicPr>
            <a:picLocks noChangeAspect="1"/>
          </p:cNvPicPr>
          <p:nvPr/>
        </p:nvPicPr>
        <p:blipFill>
          <a:blip r:embed="rId4" cstate="print"/>
          <a:stretch>
            <a:fillRect/>
          </a:stretch>
        </p:blipFill>
        <p:spPr bwMode="auto">
          <a:xfrm>
            <a:off x="5334000" y="1676400"/>
            <a:ext cx="3022600" cy="3024610"/>
          </a:xfrm>
          <a:prstGeom prst="rect">
            <a:avLst/>
          </a:prstGeom>
          <a:ln>
            <a:noFill/>
          </a:ln>
          <a:effectLst>
            <a:outerShdw blurRad="63500" sx="102000" sy="102000" algn="ctr" rotWithShape="0">
              <a:schemeClr val="bg1">
                <a:lumMod val="75000"/>
                <a:alpha val="40000"/>
              </a:schemeClr>
            </a:outerShdw>
          </a:effectLst>
        </p:spPr>
      </p:pic>
      <p:sp>
        <p:nvSpPr>
          <p:cNvPr id="15" name="Left Arrow 12"/>
          <p:cNvSpPr/>
          <p:nvPr/>
        </p:nvSpPr>
        <p:spPr bwMode="auto">
          <a:xfrm rot="20737508">
            <a:off x="7229154" y="2934476"/>
            <a:ext cx="329592" cy="265282"/>
          </a:xfrm>
          <a:prstGeom prst="leftArrow">
            <a:avLst>
              <a:gd name="adj1" fmla="val 50000"/>
              <a:gd name="adj2" fmla="val 69489"/>
            </a:avLst>
          </a:prstGeom>
        </p:spPr>
        <p:style>
          <a:lnRef idx="1">
            <a:schemeClr val="accent2"/>
          </a:lnRef>
          <a:fillRef idx="2">
            <a:schemeClr val="accent2"/>
          </a:fillRef>
          <a:effectRef idx="1">
            <a:schemeClr val="accent2"/>
          </a:effectRef>
          <a:fontRef idx="minor">
            <a:schemeClr val="dk1"/>
          </a:fontRef>
        </p:style>
        <p:txBody>
          <a:bodyPr anchor="ctr"/>
          <a:lstStyle/>
          <a:p>
            <a:pPr algn="ctr"/>
            <a:endParaRPr lang="en-US" altLang="zh-TW">
              <a:solidFill>
                <a:srgbClr val="000000"/>
              </a:solidFill>
              <a:cs typeface="Arial" pitchFamily="34" charset="0"/>
            </a:endParaRPr>
          </a:p>
        </p:txBody>
      </p:sp>
      <p:sp>
        <p:nvSpPr>
          <p:cNvPr id="16" name="Left Arrow 14"/>
          <p:cNvSpPr/>
          <p:nvPr/>
        </p:nvSpPr>
        <p:spPr bwMode="auto">
          <a:xfrm rot="10078827">
            <a:off x="5997203" y="3157555"/>
            <a:ext cx="329592" cy="265282"/>
          </a:xfrm>
          <a:prstGeom prst="leftArrow">
            <a:avLst>
              <a:gd name="adj1" fmla="val 50000"/>
              <a:gd name="adj2" fmla="val 69489"/>
            </a:avLst>
          </a:prstGeom>
        </p:spPr>
        <p:style>
          <a:lnRef idx="1">
            <a:schemeClr val="accent2"/>
          </a:lnRef>
          <a:fillRef idx="2">
            <a:schemeClr val="accent2"/>
          </a:fillRef>
          <a:effectRef idx="1">
            <a:schemeClr val="accent2"/>
          </a:effectRef>
          <a:fontRef idx="minor">
            <a:schemeClr val="dk1"/>
          </a:fontRef>
        </p:style>
        <p:txBody>
          <a:bodyPr anchor="ctr"/>
          <a:lstStyle/>
          <a:p>
            <a:pPr algn="ctr"/>
            <a:endParaRPr lang="en-US" altLang="zh-TW">
              <a:solidFill>
                <a:srgbClr val="000000"/>
              </a:solidFill>
              <a:cs typeface="Arial" pitchFamily="34" charset="0"/>
            </a:endParaRPr>
          </a:p>
        </p:txBody>
      </p:sp>
      <p:sp>
        <p:nvSpPr>
          <p:cNvPr id="18" name="Content Placeholder 2"/>
          <p:cNvSpPr txBox="1">
            <a:spLocks/>
          </p:cNvSpPr>
          <p:nvPr/>
        </p:nvSpPr>
        <p:spPr bwMode="auto">
          <a:xfrm>
            <a:off x="5334000" y="1219200"/>
            <a:ext cx="3810000" cy="504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No way</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17" name="Explosion 2 16"/>
          <p:cNvSpPr/>
          <p:nvPr/>
        </p:nvSpPr>
        <p:spPr>
          <a:xfrm rot="5803488">
            <a:off x="6144076" y="2806300"/>
            <a:ext cx="1179162" cy="838200"/>
          </a:xfrm>
          <a:prstGeom prst="irregularSeal2">
            <a:avLst/>
          </a:prstGeom>
          <a:solidFill>
            <a:schemeClr val="accent2">
              <a:alpha val="3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p:bldP spid="1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can’t have that </a:t>
            </a:r>
            <a:r>
              <a:rPr lang="en-US" dirty="0" smtClean="0">
                <a:sym typeface="Wingdings" pitchFamily="2" charset="2"/>
              </a:rPr>
              <a:t></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152</a:t>
            </a:fld>
            <a:endParaRPr lang="en-US"/>
          </a:p>
        </p:txBody>
      </p:sp>
      <p:pic>
        <p:nvPicPr>
          <p:cNvPr id="34" name="Picture 2" descr="C:\papersNew\2012\EG_Star_Quad_Meshing\images\resolutionChange.png"/>
          <p:cNvPicPr>
            <a:picLocks noChangeAspect="1" noChangeArrowheads="1"/>
          </p:cNvPicPr>
          <p:nvPr/>
        </p:nvPicPr>
        <p:blipFill>
          <a:blip r:embed="rId3"/>
          <a:srcRect/>
          <a:stretch>
            <a:fillRect/>
          </a:stretch>
        </p:blipFill>
        <p:spPr bwMode="auto">
          <a:xfrm>
            <a:off x="1706887" y="3098800"/>
            <a:ext cx="5706675" cy="2159000"/>
          </a:xfrm>
          <a:prstGeom prst="rect">
            <a:avLst/>
          </a:prstGeom>
          <a:noFill/>
        </p:spPr>
      </p:pic>
      <p:cxnSp>
        <p:nvCxnSpPr>
          <p:cNvPr id="35" name="Straight Connector 34"/>
          <p:cNvCxnSpPr/>
          <p:nvPr/>
        </p:nvCxnSpPr>
        <p:spPr bwMode="auto">
          <a:xfrm rot="16200000" flipH="1">
            <a:off x="6926002" y="4235943"/>
            <a:ext cx="1505244" cy="464230"/>
          </a:xfrm>
          <a:prstGeom prst="line">
            <a:avLst/>
          </a:prstGeom>
          <a:solidFill>
            <a:schemeClr val="accent1"/>
          </a:solidFill>
          <a:ln w="38100" cap="flat" cmpd="sng" algn="ctr">
            <a:solidFill>
              <a:schemeClr val="tx1"/>
            </a:solidFill>
            <a:prstDash val="solid"/>
            <a:round/>
            <a:headEnd type="arrow" w="med" len="med"/>
            <a:tailEnd type="arrow" w="med" len="med"/>
          </a:ln>
          <a:effectLst/>
        </p:spPr>
      </p:cxnSp>
      <p:cxnSp>
        <p:nvCxnSpPr>
          <p:cNvPr id="36" name="Straight Connector 35"/>
          <p:cNvCxnSpPr/>
          <p:nvPr/>
        </p:nvCxnSpPr>
        <p:spPr bwMode="auto">
          <a:xfrm rot="10800000" flipV="1">
            <a:off x="1270790" y="2983913"/>
            <a:ext cx="1223889" cy="970672"/>
          </a:xfrm>
          <a:prstGeom prst="line">
            <a:avLst/>
          </a:prstGeom>
          <a:solidFill>
            <a:schemeClr val="accent1"/>
          </a:solidFill>
          <a:ln w="38100" cap="flat" cmpd="sng" algn="ctr">
            <a:solidFill>
              <a:schemeClr val="tx1"/>
            </a:solidFill>
            <a:prstDash val="solid"/>
            <a:round/>
            <a:headEnd type="arrow" w="med" len="med"/>
            <a:tailEnd type="arrow" w="med" len="med"/>
          </a:ln>
          <a:effectLst/>
        </p:spPr>
      </p:cxnSp>
      <p:sp>
        <p:nvSpPr>
          <p:cNvPr id="37" name="TextBox 36"/>
          <p:cNvSpPr txBox="1"/>
          <p:nvPr/>
        </p:nvSpPr>
        <p:spPr>
          <a:xfrm rot="4373155">
            <a:off x="7277101" y="3766426"/>
            <a:ext cx="914400" cy="914400"/>
          </a:xfrm>
          <a:prstGeom prst="rect">
            <a:avLst/>
          </a:prstGeom>
          <a:noFill/>
        </p:spPr>
        <p:txBody>
          <a:bodyPr wrap="none" rtlCol="0">
            <a:normAutofit/>
          </a:bodyPr>
          <a:lstStyle/>
          <a:p>
            <a:r>
              <a:rPr lang="en-US" b="1" i="1" dirty="0" smtClean="0"/>
              <a:t>5 </a:t>
            </a:r>
            <a:r>
              <a:rPr lang="en-US" sz="2800" b="1" i="1" dirty="0" smtClean="0"/>
              <a:t>quads</a:t>
            </a:r>
            <a:endParaRPr lang="en-US" b="1" i="1" dirty="0" smtClean="0"/>
          </a:p>
        </p:txBody>
      </p:sp>
      <p:sp>
        <p:nvSpPr>
          <p:cNvPr id="38" name="TextBox 37"/>
          <p:cNvSpPr txBox="1"/>
          <p:nvPr/>
        </p:nvSpPr>
        <p:spPr>
          <a:xfrm rot="19441866">
            <a:off x="1151170" y="2980932"/>
            <a:ext cx="1452306" cy="914400"/>
          </a:xfrm>
          <a:prstGeom prst="rect">
            <a:avLst/>
          </a:prstGeom>
          <a:noFill/>
        </p:spPr>
        <p:txBody>
          <a:bodyPr wrap="none" rtlCol="0">
            <a:normAutofit/>
          </a:bodyPr>
          <a:lstStyle/>
          <a:p>
            <a:r>
              <a:rPr lang="en-US" b="1" dirty="0" smtClean="0"/>
              <a:t>6 quads</a:t>
            </a:r>
          </a:p>
        </p:txBody>
      </p:sp>
      <p:sp>
        <p:nvSpPr>
          <p:cNvPr id="40" name="Right Arrow 39"/>
          <p:cNvSpPr/>
          <p:nvPr/>
        </p:nvSpPr>
        <p:spPr bwMode="auto">
          <a:xfrm rot="18980242">
            <a:off x="3684755" y="3823209"/>
            <a:ext cx="315656" cy="330746"/>
          </a:xfrm>
          <a:prstGeom prst="rightArrow">
            <a:avLst/>
          </a:prstGeom>
          <a:solidFill>
            <a:schemeClr val="accent2">
              <a:alpha val="53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1" name="Right Arrow 40"/>
          <p:cNvSpPr/>
          <p:nvPr/>
        </p:nvSpPr>
        <p:spPr bwMode="auto">
          <a:xfrm rot="13317713">
            <a:off x="4442390" y="3669873"/>
            <a:ext cx="313881" cy="332614"/>
          </a:xfrm>
          <a:prstGeom prst="rightArrow">
            <a:avLst/>
          </a:prstGeom>
          <a:solidFill>
            <a:schemeClr val="accent2">
              <a:alpha val="53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2" name="TextBox 41"/>
          <p:cNvSpPr txBox="1"/>
          <p:nvPr/>
        </p:nvSpPr>
        <p:spPr>
          <a:xfrm>
            <a:off x="609600" y="1371600"/>
            <a:ext cx="914400" cy="914400"/>
          </a:xfrm>
          <a:prstGeom prst="rect">
            <a:avLst/>
          </a:prstGeom>
          <a:noFill/>
        </p:spPr>
        <p:txBody>
          <a:bodyPr wrap="none" rtlCol="0">
            <a:normAutofit/>
          </a:bodyPr>
          <a:lstStyle/>
          <a:p>
            <a:r>
              <a:rPr lang="en-US" sz="3200" dirty="0" smtClean="0"/>
              <a:t>because…</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you can act on </a:t>
            </a:r>
            <a:r>
              <a:rPr lang="en-US" i="1" dirty="0" smtClean="0"/>
              <a:t>pairs</a:t>
            </a:r>
            <a:r>
              <a:rPr lang="en-US" dirty="0" smtClean="0"/>
              <a:t> of irregular</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153</a:t>
            </a:fld>
            <a:endParaRPr lang="en-US"/>
          </a:p>
        </p:txBody>
      </p:sp>
      <p:pic>
        <p:nvPicPr>
          <p:cNvPr id="5" name="Content Placeholder 4"/>
          <p:cNvPicPr>
            <a:picLocks noGrp="1" noChangeAspect="1" noChangeArrowheads="1"/>
          </p:cNvPicPr>
          <p:nvPr>
            <p:ph idx="1"/>
          </p:nvPr>
        </p:nvPicPr>
        <p:blipFill>
          <a:blip r:embed="rId2" cstate="print"/>
          <a:srcRect/>
          <a:stretch>
            <a:fillRect/>
          </a:stretch>
        </p:blipFill>
        <p:spPr bwMode="auto">
          <a:xfrm>
            <a:off x="317093" y="1484313"/>
            <a:ext cx="8509815" cy="4897437"/>
          </a:xfrm>
          <a:prstGeom prst="rect">
            <a:avLst/>
          </a:prstGeom>
          <a:noFill/>
          <a:ln w="9525">
            <a:noFill/>
            <a:miter lim="800000"/>
            <a:headEnd/>
            <a:tailEnd/>
          </a:ln>
          <a:effectLst>
            <a:outerShdw blurRad="63500" sx="101000" sy="101000" algn="ctr" rotWithShape="0">
              <a:schemeClr val="bg1">
                <a:lumMod val="75000"/>
                <a:alpha val="40000"/>
              </a:schemeClr>
            </a:outerShdw>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a:buNone/>
            </a:pPr>
            <a:r>
              <a:rPr lang="en-US" dirty="0" smtClean="0"/>
              <a:t>Possible </a:t>
            </a:r>
            <a:r>
              <a:rPr lang="en-US" dirty="0" smtClean="0"/>
              <a:t>moves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154</a:t>
            </a:fld>
            <a:endParaRPr lang="en-US"/>
          </a:p>
        </p:txBody>
      </p:sp>
      <p:pic>
        <p:nvPicPr>
          <p:cNvPr id="5" name="Picture 2"/>
          <p:cNvPicPr>
            <a:picLocks noChangeAspect="1" noChangeArrowheads="1"/>
          </p:cNvPicPr>
          <p:nvPr/>
        </p:nvPicPr>
        <p:blipFill>
          <a:blip r:embed="rId2" cstate="print"/>
          <a:srcRect/>
          <a:stretch>
            <a:fillRect/>
          </a:stretch>
        </p:blipFill>
        <p:spPr bwMode="auto">
          <a:xfrm>
            <a:off x="457200" y="2514600"/>
            <a:ext cx="3644620" cy="2971800"/>
          </a:xfrm>
          <a:prstGeom prst="rect">
            <a:avLst/>
          </a:prstGeom>
          <a:noFill/>
          <a:ln w="9525">
            <a:noFill/>
            <a:miter lim="800000"/>
            <a:headEnd/>
            <a:tailEnd/>
          </a:ln>
          <a:effectLst>
            <a:outerShdw blurRad="63500" sx="102000" sy="102000" algn="ctr" rotWithShape="0">
              <a:schemeClr val="bg1">
                <a:lumMod val="75000"/>
                <a:alpha val="40000"/>
              </a:schemeClr>
            </a:outerShdw>
          </a:effectLst>
        </p:spPr>
      </p:pic>
      <p:pic>
        <p:nvPicPr>
          <p:cNvPr id="6" name="Picture 5" descr="33p_movement.gif"/>
          <p:cNvPicPr>
            <a:picLocks noChangeAspect="1"/>
          </p:cNvPicPr>
          <p:nvPr/>
        </p:nvPicPr>
        <p:blipFill>
          <a:blip r:embed="rId3"/>
          <a:stretch>
            <a:fillRect/>
          </a:stretch>
        </p:blipFill>
        <p:spPr>
          <a:xfrm>
            <a:off x="5181600" y="2514600"/>
            <a:ext cx="3745476" cy="3086062"/>
          </a:xfrm>
          <a:prstGeom prst="rect">
            <a:avLst/>
          </a:prstGeom>
          <a:effectLst>
            <a:outerShdw blurRad="63500" sx="102000" sy="102000" algn="ctr" rotWithShape="0">
              <a:schemeClr val="bg1">
                <a:lumMod val="75000"/>
                <a:alpha val="40000"/>
              </a:schemeClr>
            </a:outerShdw>
          </a:effectLst>
        </p:spPr>
      </p:pic>
      <p:sp>
        <p:nvSpPr>
          <p:cNvPr id="7" name="Rectangle 6"/>
          <p:cNvSpPr/>
          <p:nvPr/>
        </p:nvSpPr>
        <p:spPr>
          <a:xfrm>
            <a:off x="3886200" y="457200"/>
            <a:ext cx="5257800" cy="646331"/>
          </a:xfrm>
          <a:prstGeom prst="rect">
            <a:avLst/>
          </a:prstGeom>
        </p:spPr>
        <p:txBody>
          <a:bodyPr wrap="square">
            <a:spAutoFit/>
          </a:bodyPr>
          <a:lstStyle/>
          <a:p>
            <a:r>
              <a:rPr lang="en-US" sz="1800" dirty="0" smtClean="0"/>
              <a:t>[Connectivity editing for quadrilateral meshes, </a:t>
            </a:r>
            <a:br>
              <a:rPr lang="en-US" sz="1800" dirty="0" smtClean="0"/>
            </a:br>
            <a:r>
              <a:rPr lang="en-US" sz="1800" dirty="0" smtClean="0"/>
              <a:t>C-H </a:t>
            </a:r>
            <a:r>
              <a:rPr lang="en-US" sz="1800" dirty="0" err="1" smtClean="0"/>
              <a:t>Peng</a:t>
            </a:r>
            <a:r>
              <a:rPr lang="en-US" sz="1800" dirty="0" smtClean="0"/>
              <a:t> et al, SIGASIA 2011]</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1: cancel opposite irregularities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155</a:t>
            </a:fld>
            <a:endParaRPr lang="en-US"/>
          </a:p>
        </p:txBody>
      </p:sp>
      <p:pic>
        <p:nvPicPr>
          <p:cNvPr id="5" name="Picture 3"/>
          <p:cNvPicPr>
            <a:picLocks noChangeAspect="1" noChangeArrowheads="1"/>
          </p:cNvPicPr>
          <p:nvPr/>
        </p:nvPicPr>
        <p:blipFill>
          <a:blip r:embed="rId2"/>
          <a:srcRect/>
          <a:stretch>
            <a:fillRect/>
          </a:stretch>
        </p:blipFill>
        <p:spPr bwMode="auto">
          <a:xfrm>
            <a:off x="464820" y="2286000"/>
            <a:ext cx="2560320" cy="2593572"/>
          </a:xfrm>
          <a:prstGeom prst="rect">
            <a:avLst/>
          </a:prstGeom>
          <a:noFill/>
          <a:ln w="9525">
            <a:noFill/>
            <a:miter lim="800000"/>
            <a:headEnd/>
            <a:tailEnd/>
          </a:ln>
          <a:effectLst>
            <a:outerShdw blurRad="63500" sx="102000" sy="102000" algn="ctr" rotWithShape="0">
              <a:schemeClr val="bg1">
                <a:lumMod val="75000"/>
                <a:alpha val="40000"/>
              </a:schemeClr>
            </a:outerShdw>
          </a:effectLst>
        </p:spPr>
      </p:pic>
      <p:pic>
        <p:nvPicPr>
          <p:cNvPr id="6" name="Picture 4"/>
          <p:cNvPicPr>
            <a:picLocks noChangeAspect="1" noChangeArrowheads="1"/>
          </p:cNvPicPr>
          <p:nvPr/>
        </p:nvPicPr>
        <p:blipFill>
          <a:blip r:embed="rId3"/>
          <a:srcRect/>
          <a:stretch>
            <a:fillRect/>
          </a:stretch>
        </p:blipFill>
        <p:spPr bwMode="auto">
          <a:xfrm>
            <a:off x="3284220" y="2286000"/>
            <a:ext cx="2560320" cy="2593570"/>
          </a:xfrm>
          <a:prstGeom prst="rect">
            <a:avLst/>
          </a:prstGeom>
          <a:noFill/>
          <a:ln w="9525">
            <a:noFill/>
            <a:miter lim="800000"/>
            <a:headEnd/>
            <a:tailEnd/>
          </a:ln>
          <a:effectLst>
            <a:outerShdw blurRad="63500" sx="102000" sy="102000" algn="ctr" rotWithShape="0">
              <a:schemeClr val="bg1">
                <a:lumMod val="75000"/>
                <a:alpha val="40000"/>
              </a:schemeClr>
            </a:outerShdw>
          </a:effectLst>
        </p:spPr>
      </p:pic>
      <p:pic>
        <p:nvPicPr>
          <p:cNvPr id="7" name="Picture 5"/>
          <p:cNvPicPr>
            <a:picLocks noChangeAspect="1" noChangeArrowheads="1"/>
          </p:cNvPicPr>
          <p:nvPr/>
        </p:nvPicPr>
        <p:blipFill>
          <a:blip r:embed="rId4"/>
          <a:srcRect/>
          <a:stretch>
            <a:fillRect/>
          </a:stretch>
        </p:blipFill>
        <p:spPr bwMode="auto">
          <a:xfrm>
            <a:off x="6118860" y="2286000"/>
            <a:ext cx="2560320" cy="2593570"/>
          </a:xfrm>
          <a:prstGeom prst="rect">
            <a:avLst/>
          </a:prstGeom>
          <a:noFill/>
          <a:ln w="9525">
            <a:noFill/>
            <a:miter lim="800000"/>
            <a:headEnd/>
            <a:tailEnd/>
          </a:ln>
          <a:effectLst>
            <a:outerShdw blurRad="63500" sx="102000" sy="102000" algn="ctr" rotWithShape="0">
              <a:schemeClr val="bg1">
                <a:lumMod val="75000"/>
                <a:alpha val="40000"/>
              </a:schemeClr>
            </a:outerShdw>
          </a:effectLst>
        </p:spPr>
      </p:pic>
      <p:sp>
        <p:nvSpPr>
          <p:cNvPr id="8" name="Oval 7"/>
          <p:cNvSpPr/>
          <p:nvPr/>
        </p:nvSpPr>
        <p:spPr>
          <a:xfrm rot="2013050">
            <a:off x="965437" y="2405405"/>
            <a:ext cx="520743" cy="2130419"/>
          </a:xfrm>
          <a:prstGeom prst="ellipse">
            <a:avLst/>
          </a:prstGeom>
          <a:solidFill>
            <a:schemeClr val="accent2">
              <a:alpha val="3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p:cNvSpPr/>
          <p:nvPr/>
        </p:nvSpPr>
        <p:spPr>
          <a:xfrm rot="2775258">
            <a:off x="3966447" y="2426586"/>
            <a:ext cx="457200" cy="817322"/>
          </a:xfrm>
          <a:prstGeom prst="ellipse">
            <a:avLst/>
          </a:prstGeom>
          <a:solidFill>
            <a:schemeClr val="accent2">
              <a:alpha val="3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Explosion 2 9"/>
          <p:cNvSpPr/>
          <p:nvPr/>
        </p:nvSpPr>
        <p:spPr>
          <a:xfrm>
            <a:off x="6563532" y="2384154"/>
            <a:ext cx="1179162" cy="838200"/>
          </a:xfrm>
          <a:prstGeom prst="irregularSeal2">
            <a:avLst/>
          </a:prstGeom>
          <a:solidFill>
            <a:schemeClr val="accent2">
              <a:alpha val="3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p:cNvSpPr/>
          <p:nvPr/>
        </p:nvSpPr>
        <p:spPr>
          <a:xfrm>
            <a:off x="3886200" y="5791200"/>
            <a:ext cx="5257800" cy="646331"/>
          </a:xfrm>
          <a:prstGeom prst="rect">
            <a:avLst/>
          </a:prstGeom>
        </p:spPr>
        <p:txBody>
          <a:bodyPr wrap="square">
            <a:spAutoFit/>
          </a:bodyPr>
          <a:lstStyle/>
          <a:p>
            <a:r>
              <a:rPr lang="en-US" sz="1800" dirty="0" smtClean="0"/>
              <a:t>[Connectivity editing for quadrilateral meshes, </a:t>
            </a:r>
            <a:br>
              <a:rPr lang="en-US" sz="1800" dirty="0" smtClean="0"/>
            </a:br>
            <a:r>
              <a:rPr lang="en-US" sz="1800" dirty="0" smtClean="0"/>
              <a:t>C-H </a:t>
            </a:r>
            <a:r>
              <a:rPr lang="en-US" sz="1800" dirty="0" err="1" smtClean="0"/>
              <a:t>Peng</a:t>
            </a:r>
            <a:r>
              <a:rPr lang="en-US" sz="1800" dirty="0" smtClean="0"/>
              <a:t> et al, SIGASIA 2011]</a:t>
            </a:r>
            <a:endParaRPr lang="en-US" sz="1800"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1: cancel opposite irregularities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156</a:t>
            </a:fld>
            <a:endParaRPr lang="en-US"/>
          </a:p>
        </p:txBody>
      </p:sp>
      <p:sp>
        <p:nvSpPr>
          <p:cNvPr id="1026" name="AutoShape 2" descr="manual edit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manual edit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manual edit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manual edit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manual edit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6" name="AutoShape 12" descr="manual edit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8" name="AutoShape 14" descr="manual edit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0" name="AutoShape 16" descr="manual edit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4626" name="AutoShape 2" descr="manual editi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4627" name="Picture 3" descr="C:\Users\tarini\Downloads\automatic_low.jpg"/>
          <p:cNvPicPr>
            <a:picLocks noChangeAspect="1" noChangeArrowheads="1"/>
          </p:cNvPicPr>
          <p:nvPr/>
        </p:nvPicPr>
        <p:blipFill>
          <a:blip r:embed="rId2"/>
          <a:srcRect/>
          <a:stretch>
            <a:fillRect/>
          </a:stretch>
        </p:blipFill>
        <p:spPr bwMode="auto">
          <a:xfrm>
            <a:off x="228600" y="1862978"/>
            <a:ext cx="8915400" cy="2928097"/>
          </a:xfrm>
          <a:prstGeom prst="rect">
            <a:avLst/>
          </a:prstGeom>
          <a:noFill/>
        </p:spPr>
      </p:pic>
      <p:sp>
        <p:nvSpPr>
          <p:cNvPr id="16" name="Rectangle 15"/>
          <p:cNvSpPr/>
          <p:nvPr/>
        </p:nvSpPr>
        <p:spPr>
          <a:xfrm>
            <a:off x="3886200" y="5791200"/>
            <a:ext cx="5257800" cy="646331"/>
          </a:xfrm>
          <a:prstGeom prst="rect">
            <a:avLst/>
          </a:prstGeom>
        </p:spPr>
        <p:txBody>
          <a:bodyPr wrap="square">
            <a:spAutoFit/>
          </a:bodyPr>
          <a:lstStyle/>
          <a:p>
            <a:r>
              <a:rPr lang="en-US" sz="1800" dirty="0" smtClean="0"/>
              <a:t>[Connectivity editing for quadrilateral meshes, </a:t>
            </a:r>
            <a:br>
              <a:rPr lang="en-US" sz="1800" dirty="0" smtClean="0"/>
            </a:br>
            <a:r>
              <a:rPr lang="en-US" sz="1800" dirty="0" smtClean="0"/>
              <a:t>C-H </a:t>
            </a:r>
            <a:r>
              <a:rPr lang="en-US" sz="1800" dirty="0" err="1" smtClean="0"/>
              <a:t>Peng</a:t>
            </a:r>
            <a:r>
              <a:rPr lang="en-US" sz="1800" dirty="0" smtClean="0"/>
              <a:t> et al, SIGASIA 2011]</a:t>
            </a:r>
            <a:endParaRPr lang="en-US" sz="1800"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bwMode="auto">
          <a:xfrm rot="222899">
            <a:off x="-315024" y="1359901"/>
            <a:ext cx="9470151" cy="2474248"/>
          </a:xfrm>
          <a:prstGeom prst="rightArrow">
            <a:avLst>
              <a:gd name="adj1" fmla="val 75895"/>
              <a:gd name="adj2" fmla="val 50000"/>
            </a:avLst>
          </a:prstGeom>
          <a:gradFill>
            <a:gsLst>
              <a:gs pos="0">
                <a:schemeClr val="accent2">
                  <a:lumMod val="60000"/>
                  <a:lumOff val="40000"/>
                </a:schemeClr>
              </a:gs>
              <a:gs pos="100000">
                <a:schemeClr val="accent1">
                  <a:shade val="100000"/>
                  <a:satMod val="115000"/>
                  <a:alpha val="61000"/>
                </a:scheme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0" name="Rounded Rectangle 19"/>
          <p:cNvSpPr/>
          <p:nvPr/>
        </p:nvSpPr>
        <p:spPr bwMode="auto">
          <a:xfrm>
            <a:off x="7543800" y="3886200"/>
            <a:ext cx="1143000" cy="364602"/>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		</a:t>
            </a:r>
            <a:br>
              <a:rPr lang="en-US" dirty="0" smtClean="0"/>
            </a:br>
            <a:endParaRPr lang="en-US" dirty="0"/>
          </a:p>
        </p:txBody>
      </p:sp>
      <p:sp>
        <p:nvSpPr>
          <p:cNvPr id="13" name="Rounded Rectangle 12"/>
          <p:cNvSpPr/>
          <p:nvPr/>
        </p:nvSpPr>
        <p:spPr bwMode="auto">
          <a:xfrm>
            <a:off x="2182761" y="3505200"/>
            <a:ext cx="4080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157</a:t>
            </a:fld>
            <a:endParaRPr lang="en-US"/>
          </a:p>
        </p:txBody>
      </p:sp>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1600200" y="3200400"/>
            <a:ext cx="2480603" cy="2792021"/>
          </a:xfrm>
          <a:prstGeom prst="rect">
            <a:avLst/>
          </a:prstGeom>
          <a:noFill/>
        </p:spPr>
      </p:pic>
      <p:pic>
        <p:nvPicPr>
          <p:cNvPr id="11"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40228" r="39659"/>
          <a:stretch>
            <a:fillRect/>
          </a:stretch>
        </p:blipFill>
        <p:spPr bwMode="auto">
          <a:xfrm>
            <a:off x="3429000" y="3349105"/>
            <a:ext cx="2329577" cy="2746895"/>
          </a:xfrm>
          <a:prstGeom prst="rect">
            <a:avLst/>
          </a:prstGeom>
          <a:noFill/>
        </p:spPr>
      </p:pic>
      <p:pic>
        <p:nvPicPr>
          <p:cNvPr id="12"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60344" r="19541"/>
          <a:stretch>
            <a:fillRect/>
          </a:stretch>
        </p:blipFill>
        <p:spPr bwMode="auto">
          <a:xfrm>
            <a:off x="5175952" y="3532579"/>
            <a:ext cx="2367848" cy="2792021"/>
          </a:xfrm>
          <a:prstGeom prst="rect">
            <a:avLst/>
          </a:prstGeom>
          <a:noFill/>
        </p:spPr>
      </p:pic>
      <p:sp>
        <p:nvSpPr>
          <p:cNvPr id="14" name="Rounded Rectangle 13"/>
          <p:cNvSpPr/>
          <p:nvPr/>
        </p:nvSpPr>
        <p:spPr bwMode="auto">
          <a:xfrm>
            <a:off x="7620000" y="506115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17" name="Picture 2" descr="C:\papersNew\2012\EG_Star_Quad_Meshing\images\quad_types.png"/>
          <p:cNvPicPr>
            <a:picLocks noChangeAspect="1" noChangeArrowheads="1"/>
          </p:cNvPicPr>
          <p:nvPr/>
        </p:nvPicPr>
        <p:blipFill>
          <a:blip r:embed="rId3" cstate="print">
            <a:clrChange>
              <a:clrFrom>
                <a:srgbClr val="FFFFFF"/>
              </a:clrFrom>
              <a:clrTo>
                <a:srgbClr val="FFFFFF">
                  <a:alpha val="0"/>
                </a:srgbClr>
              </a:clrTo>
            </a:clrChange>
          </a:blip>
          <a:srcRect l="81417" r="-1532"/>
          <a:stretch>
            <a:fillRect/>
          </a:stretch>
        </p:blipFill>
        <p:spPr bwMode="auto">
          <a:xfrm>
            <a:off x="7010400" y="3810000"/>
            <a:ext cx="2255094" cy="2792020"/>
          </a:xfrm>
          <a:prstGeom prst="rect">
            <a:avLst/>
          </a:prstGeom>
          <a:noFill/>
        </p:spPr>
      </p:pic>
      <p:sp>
        <p:nvSpPr>
          <p:cNvPr id="16" name="Rounded Rectangle 15"/>
          <p:cNvSpPr/>
          <p:nvPr/>
        </p:nvSpPr>
        <p:spPr bwMode="auto">
          <a:xfrm>
            <a:off x="1143000" y="5791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8" name="Rounded Rectangle 17"/>
          <p:cNvSpPr/>
          <p:nvPr/>
        </p:nvSpPr>
        <p:spPr bwMode="auto">
          <a:xfrm>
            <a:off x="0" y="5410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1" name="Rounded Rectangle 20"/>
          <p:cNvSpPr/>
          <p:nvPr/>
        </p:nvSpPr>
        <p:spPr bwMode="auto">
          <a:xfrm>
            <a:off x="1752600" y="5562600"/>
            <a:ext cx="408039" cy="6694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2" name="Rounded Rectangle 21"/>
          <p:cNvSpPr/>
          <p:nvPr/>
        </p:nvSpPr>
        <p:spPr bwMode="auto">
          <a:xfrm>
            <a:off x="152400" y="55626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3" name="Rounded Rectangle 22"/>
          <p:cNvSpPr/>
          <p:nvPr/>
        </p:nvSpPr>
        <p:spPr bwMode="auto">
          <a:xfrm>
            <a:off x="5181600" y="6096000"/>
            <a:ext cx="636639" cy="2286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25" name="Straight Connector 24"/>
          <p:cNvCxnSpPr/>
          <p:nvPr/>
        </p:nvCxnSpPr>
        <p:spPr bwMode="auto">
          <a:xfrm rot="5400000">
            <a:off x="455970" y="1539978"/>
            <a:ext cx="3370008" cy="290052"/>
          </a:xfrm>
          <a:prstGeom prst="line">
            <a:avLst/>
          </a:prstGeom>
          <a:solidFill>
            <a:schemeClr val="accent1"/>
          </a:solidFill>
          <a:ln w="28575" cap="flat" cmpd="sng" algn="ctr">
            <a:solidFill>
              <a:schemeClr val="accent2">
                <a:lumMod val="40000"/>
                <a:lumOff val="60000"/>
              </a:schemeClr>
            </a:solidFill>
            <a:prstDash val="sysDash"/>
            <a:round/>
            <a:headEnd type="none" w="med" len="med"/>
            <a:tailEnd type="none" w="med" len="med"/>
          </a:ln>
          <a:effectLst/>
        </p:spPr>
      </p:cxnSp>
      <p:sp>
        <p:nvSpPr>
          <p:cNvPr id="29" name="Rectangle 28"/>
          <p:cNvSpPr/>
          <p:nvPr/>
        </p:nvSpPr>
        <p:spPr>
          <a:xfrm rot="16476758">
            <a:off x="532464" y="1890046"/>
            <a:ext cx="1154483" cy="1015663"/>
          </a:xfrm>
          <a:prstGeom prst="rect">
            <a:avLst/>
          </a:prstGeom>
        </p:spPr>
        <p:txBody>
          <a:bodyPr wrap="none">
            <a:spAutoFit/>
          </a:bodyPr>
          <a:lstStyle/>
          <a:p>
            <a:r>
              <a:rPr lang="it-IT" sz="2000" dirty="0" smtClean="0"/>
              <a:t>(fully)</a:t>
            </a:r>
            <a:endParaRPr lang="en-US" sz="2000" dirty="0" smtClean="0"/>
          </a:p>
          <a:p>
            <a:r>
              <a:rPr lang="en-US" sz="2000" dirty="0" smtClean="0"/>
              <a:t>Regular </a:t>
            </a:r>
          </a:p>
          <a:p>
            <a:endParaRPr lang="en-US" sz="2000" dirty="0" smtClean="0"/>
          </a:p>
        </p:txBody>
      </p:sp>
      <p:sp>
        <p:nvSpPr>
          <p:cNvPr id="30" name="Rectangle 29"/>
          <p:cNvSpPr/>
          <p:nvPr/>
        </p:nvSpPr>
        <p:spPr>
          <a:xfrm rot="16476758">
            <a:off x="2316731" y="1827208"/>
            <a:ext cx="1154483" cy="1323439"/>
          </a:xfrm>
          <a:prstGeom prst="rect">
            <a:avLst/>
          </a:prstGeom>
        </p:spPr>
        <p:txBody>
          <a:bodyPr wrap="none">
            <a:spAutoFit/>
          </a:bodyPr>
          <a:lstStyle/>
          <a:p>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1" name="Rectangle 30"/>
          <p:cNvSpPr/>
          <p:nvPr/>
        </p:nvSpPr>
        <p:spPr>
          <a:xfrm rot="16476758">
            <a:off x="4099846" y="1979609"/>
            <a:ext cx="1245854" cy="1323439"/>
          </a:xfrm>
          <a:prstGeom prst="rect">
            <a:avLst/>
          </a:prstGeom>
        </p:spPr>
        <p:txBody>
          <a:bodyPr wrap="none">
            <a:spAutoFit/>
          </a:bodyPr>
          <a:lstStyle/>
          <a:p>
            <a:r>
              <a:rPr lang="it-IT" sz="2000" dirty="0" smtClean="0"/>
              <a:t>“Valence</a:t>
            </a:r>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2" name="Rectangle 31"/>
          <p:cNvSpPr/>
          <p:nvPr/>
        </p:nvSpPr>
        <p:spPr>
          <a:xfrm rot="16476758">
            <a:off x="5614400" y="2340217"/>
            <a:ext cx="1721946" cy="400110"/>
          </a:xfrm>
          <a:prstGeom prst="rect">
            <a:avLst/>
          </a:prstGeom>
        </p:spPr>
        <p:txBody>
          <a:bodyPr wrap="none">
            <a:spAutoFit/>
          </a:bodyPr>
          <a:lstStyle/>
          <a:p>
            <a:r>
              <a:rPr lang="en-US" sz="2000" dirty="0" smtClean="0"/>
              <a:t>Unstructured </a:t>
            </a:r>
          </a:p>
        </p:txBody>
      </p:sp>
      <p:sp>
        <p:nvSpPr>
          <p:cNvPr id="33" name="Rectangle 32"/>
          <p:cNvSpPr/>
          <p:nvPr/>
        </p:nvSpPr>
        <p:spPr>
          <a:xfrm rot="16476758">
            <a:off x="7288503" y="2119041"/>
            <a:ext cx="1651414" cy="1015663"/>
          </a:xfrm>
          <a:prstGeom prst="rect">
            <a:avLst/>
          </a:prstGeom>
        </p:spPr>
        <p:txBody>
          <a:bodyPr wrap="none">
            <a:spAutoFit/>
          </a:bodyPr>
          <a:lstStyle/>
          <a:p>
            <a:r>
              <a:rPr lang="en-US" sz="2000" dirty="0" smtClean="0"/>
              <a:t>Unstructured</a:t>
            </a:r>
            <a:br>
              <a:rPr lang="en-US" sz="2000" dirty="0" smtClean="0"/>
            </a:br>
            <a:r>
              <a:rPr lang="en-US" sz="2000" dirty="0" smtClean="0"/>
              <a:t>(more </a:t>
            </a:r>
            <a:br>
              <a:rPr lang="en-US" sz="2000" dirty="0" smtClean="0"/>
            </a:br>
            <a:r>
              <a:rPr lang="en-US" sz="2000" dirty="0" smtClean="0"/>
              <a:t>irregular) </a:t>
            </a:r>
          </a:p>
        </p:txBody>
      </p:sp>
      <p:sp>
        <p:nvSpPr>
          <p:cNvPr id="34" name="Rectangle 33"/>
          <p:cNvSpPr/>
          <p:nvPr/>
        </p:nvSpPr>
        <p:spPr>
          <a:xfrm rot="196251">
            <a:off x="2160210" y="1233806"/>
            <a:ext cx="6870247" cy="538609"/>
          </a:xfrm>
          <a:prstGeom prst="rect">
            <a:avLst/>
          </a:prstGeom>
        </p:spPr>
        <p:txBody>
          <a:bodyPr wrap="square">
            <a:spAutoFit/>
          </a:bodyPr>
          <a:lstStyle/>
          <a:p>
            <a:r>
              <a:rPr lang="en-US" sz="2900" dirty="0" smtClean="0">
                <a:solidFill>
                  <a:schemeClr val="accent2">
                    <a:lumMod val="60000"/>
                    <a:lumOff val="40000"/>
                  </a:schemeClr>
                </a:solidFill>
              </a:rPr>
              <a:t>continuum of decreasing regularity</a:t>
            </a:r>
            <a:endParaRPr lang="en-US" sz="2900" dirty="0">
              <a:solidFill>
                <a:schemeClr val="accent2">
                  <a:lumMod val="60000"/>
                  <a:lumOff val="40000"/>
                </a:schemeClr>
              </a:solidFill>
            </a:endParaRPr>
          </a:p>
        </p:txBody>
      </p:sp>
      <p:sp>
        <p:nvSpPr>
          <p:cNvPr id="26" name="Left Arrow 25"/>
          <p:cNvSpPr/>
          <p:nvPr/>
        </p:nvSpPr>
        <p:spPr bwMode="auto">
          <a:xfrm rot="271273">
            <a:off x="4540762" y="4323867"/>
            <a:ext cx="1485075" cy="1199369"/>
          </a:xfrm>
          <a:prstGeom prst="leftArrow">
            <a:avLst>
              <a:gd name="adj1" fmla="val 67517"/>
              <a:gd name="adj2" fmla="val 51843"/>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hangingPunct="0"/>
            <a:r>
              <a:rPr lang="en-US" sz="3200" b="1" kern="0" dirty="0" smtClean="0">
                <a:solidFill>
                  <a:schemeClr val="bg1"/>
                </a:solidFill>
                <a:effectLst>
                  <a:outerShdw blurRad="38100" dist="38100" dir="2700000" algn="tl">
                    <a:srgbClr val="000000">
                      <a:alpha val="43137"/>
                    </a:srgbClr>
                  </a:outerShdw>
                </a:effectLst>
                <a:latin typeface="Verdana" pitchFamily="34" charset="0"/>
                <a:ea typeface="ＭＳ Ｐゴシック"/>
                <a:cs typeface="+mj-cs"/>
              </a:rPr>
              <a:t>	</a:t>
            </a:r>
            <a:endParaRPr kumimoji="0" lang="en-US" sz="2400" b="0" i="0" u="none" strike="noStrike" cap="none" normalizeH="0" baseline="0" dirty="0" smtClean="0">
              <a:ln>
                <a:noFill/>
              </a:ln>
              <a:solidFill>
                <a:schemeClr val="bg1"/>
              </a:solidFill>
              <a:effectLst/>
              <a:latin typeface="Arial" charset="0"/>
              <a:ea typeface="ＭＳ Ｐゴシック" charset="-128"/>
            </a:endParaRPr>
          </a:p>
        </p:txBody>
      </p:sp>
      <p:sp>
        <p:nvSpPr>
          <p:cNvPr id="27" name="&quot;No&quot; Symbol 26"/>
          <p:cNvSpPr/>
          <p:nvPr/>
        </p:nvSpPr>
        <p:spPr bwMode="auto">
          <a:xfrm>
            <a:off x="228600" y="3886200"/>
            <a:ext cx="1219200" cy="1219200"/>
          </a:xfrm>
          <a:prstGeom prst="noSmoking">
            <a:avLst/>
          </a:prstGeom>
          <a:solidFill>
            <a:srgbClr val="F7CB7D"/>
          </a:solidFill>
          <a:ln w="9525" cap="flat" cmpd="sng" algn="ctr">
            <a:solidFill>
              <a:srgbClr val="E09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2: align irregular </a:t>
            </a:r>
            <a:r>
              <a:rPr lang="en-US" dirty="0" smtClean="0"/>
              <a:t>vertices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158</a:t>
            </a:fld>
            <a:endParaRPr lang="en-US"/>
          </a:p>
        </p:txBody>
      </p:sp>
      <p:pic>
        <p:nvPicPr>
          <p:cNvPr id="5" name="Picture 4" descr="fandisk_mix_before.png"/>
          <p:cNvPicPr>
            <a:picLocks noChangeAspect="1"/>
          </p:cNvPicPr>
          <p:nvPr/>
        </p:nvPicPr>
        <p:blipFill>
          <a:blip r:embed="rId2"/>
          <a:stretch>
            <a:fillRect/>
          </a:stretch>
        </p:blipFill>
        <p:spPr>
          <a:xfrm rot="5400000">
            <a:off x="-127959" y="2065888"/>
            <a:ext cx="3452619" cy="2216443"/>
          </a:xfrm>
          <a:prstGeom prst="rect">
            <a:avLst/>
          </a:prstGeom>
          <a:effectLst>
            <a:outerShdw blurRad="63500" sx="102000" sy="102000" algn="ctr" rotWithShape="0">
              <a:schemeClr val="bg1">
                <a:lumMod val="75000"/>
                <a:alpha val="40000"/>
              </a:schemeClr>
            </a:outerShdw>
          </a:effectLst>
        </p:spPr>
      </p:pic>
      <p:pic>
        <p:nvPicPr>
          <p:cNvPr id="6" name="Picture 5" descr="fandisk_mix_after.png"/>
          <p:cNvPicPr>
            <a:picLocks noChangeAspect="1"/>
          </p:cNvPicPr>
          <p:nvPr/>
        </p:nvPicPr>
        <p:blipFill>
          <a:blip r:embed="rId3"/>
          <a:stretch>
            <a:fillRect/>
          </a:stretch>
        </p:blipFill>
        <p:spPr>
          <a:xfrm rot="5400000">
            <a:off x="4029235" y="2066765"/>
            <a:ext cx="3457519" cy="2219589"/>
          </a:xfrm>
          <a:prstGeom prst="rect">
            <a:avLst/>
          </a:prstGeom>
          <a:effectLst>
            <a:outerShdw blurRad="63500" sx="102000" sy="102000" algn="ctr" rotWithShape="0">
              <a:schemeClr val="bg1">
                <a:lumMod val="75000"/>
                <a:alpha val="40000"/>
              </a:schemeClr>
            </a:outerShdw>
          </a:effectLst>
        </p:spPr>
      </p:pic>
      <p:sp>
        <p:nvSpPr>
          <p:cNvPr id="9" name="Left Arrow 8"/>
          <p:cNvSpPr/>
          <p:nvPr/>
        </p:nvSpPr>
        <p:spPr bwMode="auto">
          <a:xfrm rot="10800000">
            <a:off x="3352800" y="2743200"/>
            <a:ext cx="953324" cy="894570"/>
          </a:xfrm>
          <a:prstGeom prst="leftArrow">
            <a:avLst>
              <a:gd name="adj1" fmla="val 67517"/>
              <a:gd name="adj2" fmla="val 51843"/>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hangingPunct="0"/>
            <a:r>
              <a:rPr lang="en-US" sz="3200" b="1" kern="0" dirty="0" smtClean="0">
                <a:solidFill>
                  <a:schemeClr val="bg1"/>
                </a:solidFill>
                <a:effectLst>
                  <a:outerShdw blurRad="38100" dist="38100" dir="2700000" algn="tl">
                    <a:srgbClr val="000000">
                      <a:alpha val="43137"/>
                    </a:srgbClr>
                  </a:outerShdw>
                </a:effectLst>
                <a:latin typeface="Verdana" pitchFamily="34" charset="0"/>
                <a:ea typeface="ＭＳ Ｐゴシック"/>
                <a:cs typeface="+mj-cs"/>
              </a:rPr>
              <a:t>	</a:t>
            </a:r>
            <a:endParaRPr kumimoji="0" lang="en-US" sz="2400" b="0" i="0" u="none" strike="noStrike" cap="none" normalizeH="0" baseline="0" dirty="0" smtClean="0">
              <a:ln>
                <a:noFill/>
              </a:ln>
              <a:solidFill>
                <a:schemeClr val="bg1"/>
              </a:solidFill>
              <a:effectLst/>
              <a:latin typeface="Arial" charset="0"/>
              <a:ea typeface="ＭＳ Ｐゴシック" charset="-128"/>
            </a:endParaRPr>
          </a:p>
        </p:txBody>
      </p:sp>
      <p:sp>
        <p:nvSpPr>
          <p:cNvPr id="8" name="Rectangle 7"/>
          <p:cNvSpPr/>
          <p:nvPr/>
        </p:nvSpPr>
        <p:spPr>
          <a:xfrm>
            <a:off x="3886200" y="5791200"/>
            <a:ext cx="5257800" cy="646331"/>
          </a:xfrm>
          <a:prstGeom prst="rect">
            <a:avLst/>
          </a:prstGeom>
        </p:spPr>
        <p:txBody>
          <a:bodyPr wrap="square">
            <a:spAutoFit/>
          </a:bodyPr>
          <a:lstStyle/>
          <a:p>
            <a:r>
              <a:rPr lang="en-US" sz="1800" dirty="0" smtClean="0"/>
              <a:t>[Connectivity editing for quadrilateral meshes, </a:t>
            </a:r>
            <a:br>
              <a:rPr lang="en-US" sz="1800" dirty="0" smtClean="0"/>
            </a:br>
            <a:r>
              <a:rPr lang="en-US" sz="1800" dirty="0" smtClean="0"/>
              <a:t>C-H </a:t>
            </a:r>
            <a:r>
              <a:rPr lang="en-US" sz="1800" dirty="0" err="1" smtClean="0"/>
              <a:t>Peng</a:t>
            </a:r>
            <a:r>
              <a:rPr lang="en-US" sz="1800" dirty="0" smtClean="0"/>
              <a:t> et al, SIGASIA 2011]</a:t>
            </a:r>
            <a:endParaRPr lang="en-US" sz="1800"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bwMode="auto">
          <a:xfrm rot="222899">
            <a:off x="-315024" y="1359901"/>
            <a:ext cx="9470151" cy="2474248"/>
          </a:xfrm>
          <a:prstGeom prst="rightArrow">
            <a:avLst>
              <a:gd name="adj1" fmla="val 75895"/>
              <a:gd name="adj2" fmla="val 50000"/>
            </a:avLst>
          </a:prstGeom>
          <a:gradFill>
            <a:gsLst>
              <a:gs pos="0">
                <a:schemeClr val="accent2">
                  <a:lumMod val="60000"/>
                  <a:lumOff val="40000"/>
                </a:schemeClr>
              </a:gs>
              <a:gs pos="100000">
                <a:schemeClr val="accent1">
                  <a:shade val="100000"/>
                  <a:satMod val="115000"/>
                  <a:alpha val="61000"/>
                </a:scheme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0" name="Rounded Rectangle 19"/>
          <p:cNvSpPr/>
          <p:nvPr/>
        </p:nvSpPr>
        <p:spPr bwMode="auto">
          <a:xfrm>
            <a:off x="7543800" y="3886200"/>
            <a:ext cx="1143000" cy="364602"/>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		</a:t>
            </a:r>
            <a:br>
              <a:rPr lang="en-US" dirty="0" smtClean="0"/>
            </a:br>
            <a:endParaRPr lang="en-US" dirty="0"/>
          </a:p>
        </p:txBody>
      </p:sp>
      <p:sp>
        <p:nvSpPr>
          <p:cNvPr id="13" name="Rounded Rectangle 12"/>
          <p:cNvSpPr/>
          <p:nvPr/>
        </p:nvSpPr>
        <p:spPr bwMode="auto">
          <a:xfrm>
            <a:off x="2182761" y="3505200"/>
            <a:ext cx="4080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159</a:t>
            </a:fld>
            <a:endParaRPr lang="en-US"/>
          </a:p>
        </p:txBody>
      </p:sp>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1600200" y="3200400"/>
            <a:ext cx="2480603" cy="2792021"/>
          </a:xfrm>
          <a:prstGeom prst="rect">
            <a:avLst/>
          </a:prstGeom>
          <a:noFill/>
        </p:spPr>
      </p:pic>
      <p:pic>
        <p:nvPicPr>
          <p:cNvPr id="11"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40228" r="39659"/>
          <a:stretch>
            <a:fillRect/>
          </a:stretch>
        </p:blipFill>
        <p:spPr bwMode="auto">
          <a:xfrm>
            <a:off x="3429000" y="3349105"/>
            <a:ext cx="2329577" cy="2746895"/>
          </a:xfrm>
          <a:prstGeom prst="rect">
            <a:avLst/>
          </a:prstGeom>
          <a:noFill/>
        </p:spPr>
      </p:pic>
      <p:pic>
        <p:nvPicPr>
          <p:cNvPr id="12"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60344" r="19541"/>
          <a:stretch>
            <a:fillRect/>
          </a:stretch>
        </p:blipFill>
        <p:spPr bwMode="auto">
          <a:xfrm>
            <a:off x="5175952" y="3532579"/>
            <a:ext cx="2367848" cy="2792021"/>
          </a:xfrm>
          <a:prstGeom prst="rect">
            <a:avLst/>
          </a:prstGeom>
          <a:noFill/>
        </p:spPr>
      </p:pic>
      <p:sp>
        <p:nvSpPr>
          <p:cNvPr id="14" name="Rounded Rectangle 13"/>
          <p:cNvSpPr/>
          <p:nvPr/>
        </p:nvSpPr>
        <p:spPr bwMode="auto">
          <a:xfrm>
            <a:off x="7620000" y="506115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17" name="Picture 2" descr="C:\papersNew\2012\EG_Star_Quad_Meshing\images\quad_types.png"/>
          <p:cNvPicPr>
            <a:picLocks noChangeAspect="1" noChangeArrowheads="1"/>
          </p:cNvPicPr>
          <p:nvPr/>
        </p:nvPicPr>
        <p:blipFill>
          <a:blip r:embed="rId3" cstate="print">
            <a:clrChange>
              <a:clrFrom>
                <a:srgbClr val="FFFFFF"/>
              </a:clrFrom>
              <a:clrTo>
                <a:srgbClr val="FFFFFF">
                  <a:alpha val="0"/>
                </a:srgbClr>
              </a:clrTo>
            </a:clrChange>
          </a:blip>
          <a:srcRect l="81417" r="-1532"/>
          <a:stretch>
            <a:fillRect/>
          </a:stretch>
        </p:blipFill>
        <p:spPr bwMode="auto">
          <a:xfrm>
            <a:off x="7010400" y="3810000"/>
            <a:ext cx="2255094" cy="2792020"/>
          </a:xfrm>
          <a:prstGeom prst="rect">
            <a:avLst/>
          </a:prstGeom>
          <a:noFill/>
        </p:spPr>
      </p:pic>
      <p:sp>
        <p:nvSpPr>
          <p:cNvPr id="16" name="Rounded Rectangle 15"/>
          <p:cNvSpPr/>
          <p:nvPr/>
        </p:nvSpPr>
        <p:spPr bwMode="auto">
          <a:xfrm>
            <a:off x="1143000" y="5791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8" name="Rounded Rectangle 17"/>
          <p:cNvSpPr/>
          <p:nvPr/>
        </p:nvSpPr>
        <p:spPr bwMode="auto">
          <a:xfrm>
            <a:off x="0" y="5410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1" name="Rounded Rectangle 20"/>
          <p:cNvSpPr/>
          <p:nvPr/>
        </p:nvSpPr>
        <p:spPr bwMode="auto">
          <a:xfrm>
            <a:off x="1752600" y="5486400"/>
            <a:ext cx="408039" cy="745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2" name="Rounded Rectangle 21"/>
          <p:cNvSpPr/>
          <p:nvPr/>
        </p:nvSpPr>
        <p:spPr bwMode="auto">
          <a:xfrm>
            <a:off x="152400" y="55626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3" name="Rounded Rectangle 22"/>
          <p:cNvSpPr/>
          <p:nvPr/>
        </p:nvSpPr>
        <p:spPr bwMode="auto">
          <a:xfrm>
            <a:off x="5181600" y="6096000"/>
            <a:ext cx="636639" cy="2286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25" name="Straight Connector 24"/>
          <p:cNvCxnSpPr/>
          <p:nvPr/>
        </p:nvCxnSpPr>
        <p:spPr bwMode="auto">
          <a:xfrm rot="5400000">
            <a:off x="455970" y="1539978"/>
            <a:ext cx="3370008" cy="290052"/>
          </a:xfrm>
          <a:prstGeom prst="line">
            <a:avLst/>
          </a:prstGeom>
          <a:solidFill>
            <a:schemeClr val="accent1"/>
          </a:solidFill>
          <a:ln w="28575" cap="flat" cmpd="sng" algn="ctr">
            <a:solidFill>
              <a:schemeClr val="accent2">
                <a:lumMod val="40000"/>
                <a:lumOff val="60000"/>
              </a:schemeClr>
            </a:solidFill>
            <a:prstDash val="sysDash"/>
            <a:round/>
            <a:headEnd type="none" w="med" len="med"/>
            <a:tailEnd type="none" w="med" len="med"/>
          </a:ln>
          <a:effectLst/>
        </p:spPr>
      </p:cxnSp>
      <p:sp>
        <p:nvSpPr>
          <p:cNvPr id="29" name="Rectangle 28"/>
          <p:cNvSpPr/>
          <p:nvPr/>
        </p:nvSpPr>
        <p:spPr>
          <a:xfrm rot="16476758">
            <a:off x="532464" y="1890046"/>
            <a:ext cx="1154483" cy="1015663"/>
          </a:xfrm>
          <a:prstGeom prst="rect">
            <a:avLst/>
          </a:prstGeom>
        </p:spPr>
        <p:txBody>
          <a:bodyPr wrap="none">
            <a:spAutoFit/>
          </a:bodyPr>
          <a:lstStyle/>
          <a:p>
            <a:r>
              <a:rPr lang="it-IT" sz="2000" dirty="0" smtClean="0"/>
              <a:t>(fully)</a:t>
            </a:r>
            <a:endParaRPr lang="en-US" sz="2000" dirty="0" smtClean="0"/>
          </a:p>
          <a:p>
            <a:r>
              <a:rPr lang="en-US" sz="2000" dirty="0" smtClean="0"/>
              <a:t>Regular </a:t>
            </a:r>
          </a:p>
          <a:p>
            <a:endParaRPr lang="en-US" sz="2000" dirty="0" smtClean="0"/>
          </a:p>
        </p:txBody>
      </p:sp>
      <p:sp>
        <p:nvSpPr>
          <p:cNvPr id="30" name="Rectangle 29"/>
          <p:cNvSpPr/>
          <p:nvPr/>
        </p:nvSpPr>
        <p:spPr>
          <a:xfrm rot="16476758">
            <a:off x="2316731" y="1827208"/>
            <a:ext cx="1154483" cy="1323439"/>
          </a:xfrm>
          <a:prstGeom prst="rect">
            <a:avLst/>
          </a:prstGeom>
        </p:spPr>
        <p:txBody>
          <a:bodyPr wrap="none">
            <a:spAutoFit/>
          </a:bodyPr>
          <a:lstStyle/>
          <a:p>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1" name="Rectangle 30"/>
          <p:cNvSpPr/>
          <p:nvPr/>
        </p:nvSpPr>
        <p:spPr>
          <a:xfrm rot="16476758">
            <a:off x="4099846" y="1979609"/>
            <a:ext cx="1245854" cy="1323439"/>
          </a:xfrm>
          <a:prstGeom prst="rect">
            <a:avLst/>
          </a:prstGeom>
        </p:spPr>
        <p:txBody>
          <a:bodyPr wrap="none">
            <a:spAutoFit/>
          </a:bodyPr>
          <a:lstStyle/>
          <a:p>
            <a:r>
              <a:rPr lang="it-IT" sz="2000" dirty="0" smtClean="0"/>
              <a:t>“Valence</a:t>
            </a:r>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2" name="Rectangle 31"/>
          <p:cNvSpPr/>
          <p:nvPr/>
        </p:nvSpPr>
        <p:spPr>
          <a:xfrm rot="16476758">
            <a:off x="5614400" y="2340217"/>
            <a:ext cx="1721946" cy="400110"/>
          </a:xfrm>
          <a:prstGeom prst="rect">
            <a:avLst/>
          </a:prstGeom>
        </p:spPr>
        <p:txBody>
          <a:bodyPr wrap="none">
            <a:spAutoFit/>
          </a:bodyPr>
          <a:lstStyle/>
          <a:p>
            <a:r>
              <a:rPr lang="en-US" sz="2000" dirty="0" smtClean="0"/>
              <a:t>Unstructured </a:t>
            </a:r>
          </a:p>
        </p:txBody>
      </p:sp>
      <p:sp>
        <p:nvSpPr>
          <p:cNvPr id="33" name="Rectangle 32"/>
          <p:cNvSpPr/>
          <p:nvPr/>
        </p:nvSpPr>
        <p:spPr>
          <a:xfrm rot="16476758">
            <a:off x="7288503" y="2119041"/>
            <a:ext cx="1651414" cy="1015663"/>
          </a:xfrm>
          <a:prstGeom prst="rect">
            <a:avLst/>
          </a:prstGeom>
        </p:spPr>
        <p:txBody>
          <a:bodyPr wrap="none">
            <a:spAutoFit/>
          </a:bodyPr>
          <a:lstStyle/>
          <a:p>
            <a:r>
              <a:rPr lang="en-US" sz="2000" dirty="0" smtClean="0"/>
              <a:t>Unstructured</a:t>
            </a:r>
            <a:br>
              <a:rPr lang="en-US" sz="2000" dirty="0" smtClean="0"/>
            </a:br>
            <a:r>
              <a:rPr lang="en-US" sz="2000" dirty="0" smtClean="0"/>
              <a:t>(more </a:t>
            </a:r>
            <a:br>
              <a:rPr lang="en-US" sz="2000" dirty="0" smtClean="0"/>
            </a:br>
            <a:r>
              <a:rPr lang="en-US" sz="2000" dirty="0" smtClean="0"/>
              <a:t>irregular) </a:t>
            </a:r>
          </a:p>
        </p:txBody>
      </p:sp>
      <p:sp>
        <p:nvSpPr>
          <p:cNvPr id="34" name="Rectangle 33"/>
          <p:cNvSpPr/>
          <p:nvPr/>
        </p:nvSpPr>
        <p:spPr>
          <a:xfrm rot="196251">
            <a:off x="2160210" y="1233806"/>
            <a:ext cx="6870247" cy="538609"/>
          </a:xfrm>
          <a:prstGeom prst="rect">
            <a:avLst/>
          </a:prstGeom>
        </p:spPr>
        <p:txBody>
          <a:bodyPr wrap="square">
            <a:spAutoFit/>
          </a:bodyPr>
          <a:lstStyle/>
          <a:p>
            <a:r>
              <a:rPr lang="en-US" sz="2900" dirty="0" smtClean="0">
                <a:solidFill>
                  <a:schemeClr val="accent2">
                    <a:lumMod val="60000"/>
                    <a:lumOff val="40000"/>
                  </a:schemeClr>
                </a:solidFill>
              </a:rPr>
              <a:t>continuum of decreasing regularity</a:t>
            </a:r>
            <a:endParaRPr lang="en-US" sz="2900" dirty="0">
              <a:solidFill>
                <a:schemeClr val="accent2">
                  <a:lumMod val="60000"/>
                  <a:lumOff val="40000"/>
                </a:schemeClr>
              </a:solidFill>
            </a:endParaRPr>
          </a:p>
        </p:txBody>
      </p:sp>
      <p:sp>
        <p:nvSpPr>
          <p:cNvPr id="26" name="Left Arrow 25"/>
          <p:cNvSpPr/>
          <p:nvPr/>
        </p:nvSpPr>
        <p:spPr bwMode="auto">
          <a:xfrm rot="271273">
            <a:off x="2635761" y="4171467"/>
            <a:ext cx="1485075" cy="1199369"/>
          </a:xfrm>
          <a:prstGeom prst="leftArrow">
            <a:avLst>
              <a:gd name="adj1" fmla="val 67517"/>
              <a:gd name="adj2" fmla="val 51843"/>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hangingPunct="0"/>
            <a:r>
              <a:rPr lang="en-US" sz="3200" b="1" kern="0" dirty="0" smtClean="0">
                <a:solidFill>
                  <a:schemeClr val="bg1"/>
                </a:solidFill>
                <a:effectLst>
                  <a:outerShdw blurRad="38100" dist="38100" dir="2700000" algn="tl">
                    <a:srgbClr val="000000">
                      <a:alpha val="43137"/>
                    </a:srgbClr>
                  </a:outerShdw>
                </a:effectLst>
                <a:latin typeface="Verdana" pitchFamily="34" charset="0"/>
                <a:ea typeface="ＭＳ Ｐゴシック"/>
                <a:cs typeface="+mj-cs"/>
              </a:rPr>
              <a:t>	</a:t>
            </a:r>
            <a:endParaRPr kumimoji="0" lang="en-US" sz="2400" b="0" i="0" u="none" strike="noStrike" cap="none" normalizeH="0" baseline="0" dirty="0" smtClean="0">
              <a:ln>
                <a:noFill/>
              </a:ln>
              <a:solidFill>
                <a:schemeClr val="bg1"/>
              </a:solidFill>
              <a:effectLst/>
              <a:latin typeface="Arial" charset="0"/>
              <a:ea typeface="ＭＳ Ｐゴシック" charset="-128"/>
            </a:endParaRPr>
          </a:p>
        </p:txBody>
      </p:sp>
      <p:sp>
        <p:nvSpPr>
          <p:cNvPr id="27" name="&quot;No&quot; Symbol 26"/>
          <p:cNvSpPr/>
          <p:nvPr/>
        </p:nvSpPr>
        <p:spPr bwMode="auto">
          <a:xfrm>
            <a:off x="228600" y="3886200"/>
            <a:ext cx="1219200" cy="1219200"/>
          </a:xfrm>
          <a:prstGeom prst="noSmoking">
            <a:avLst/>
          </a:prstGeom>
          <a:solidFill>
            <a:srgbClr val="F7CB7D"/>
          </a:solidFill>
          <a:ln w="9525" cap="flat" cmpd="sng" algn="ctr">
            <a:solidFill>
              <a:srgbClr val="E09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r>
              <a:rPr lang="en-US" dirty="0" smtClean="0"/>
              <a:t>(pure) Regular Quad meshes</a:t>
            </a:r>
          </a:p>
          <a:p>
            <a:pPr lvl="1"/>
            <a:r>
              <a:rPr lang="en-US" dirty="0" smtClean="0"/>
              <a:t>all vertices regular</a:t>
            </a:r>
          </a:p>
          <a:p>
            <a:pPr lvl="1"/>
            <a:endParaRPr lang="en-US" dirty="0" smtClean="0"/>
          </a:p>
          <a:p>
            <a:r>
              <a:rPr lang="en-US" dirty="0" smtClean="0"/>
              <a:t>Semi-regular</a:t>
            </a:r>
          </a:p>
          <a:p>
            <a:pPr lvl="1"/>
            <a:r>
              <a:rPr lang="en-US" dirty="0" smtClean="0"/>
              <a:t>set of regular patches glued side to side</a:t>
            </a:r>
          </a:p>
          <a:p>
            <a:pPr lvl="1"/>
            <a:r>
              <a:rPr lang="it-IT" dirty="0" smtClean="0"/>
              <a:t>or, low res quad mesh </a:t>
            </a:r>
            <a:br>
              <a:rPr lang="it-IT" dirty="0" smtClean="0"/>
            </a:br>
            <a:r>
              <a:rPr lang="it-IT" dirty="0" smtClean="0"/>
              <a:t>reguraly subdibided</a:t>
            </a:r>
          </a:p>
          <a:p>
            <a:pPr lvl="1"/>
            <a:r>
              <a:rPr lang="it-IT" dirty="0" smtClean="0"/>
              <a:t>i.e. what you get if you refine a</a:t>
            </a:r>
            <a:br>
              <a:rPr lang="it-IT" dirty="0" smtClean="0"/>
            </a:br>
            <a:r>
              <a:rPr lang="it-IT" dirty="0" smtClean="0"/>
              <a:t>coarse mesh</a:t>
            </a:r>
            <a:endParaRPr lang="en-US" dirty="0" smtClean="0"/>
          </a:p>
          <a:p>
            <a:endParaRPr lang="en-US" dirty="0" smtClean="0"/>
          </a:p>
          <a:p>
            <a:pPr lvl="1">
              <a:buNone/>
            </a:pPr>
            <a:endParaRPr lang="en-US" dirty="0" smtClean="0"/>
          </a:p>
          <a:p>
            <a:pPr>
              <a:buNone/>
            </a:pPr>
            <a:r>
              <a:rPr lang="en-US" dirty="0" smtClean="0"/>
              <a:t>	</a:t>
            </a:r>
          </a:p>
          <a:p>
            <a:pPr lvl="1">
              <a:buNone/>
            </a:pPr>
            <a:endParaRPr lang="en-US"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a:t>
            </a:fld>
            <a:endParaRPr lang="en-US"/>
          </a:p>
        </p:txBody>
      </p:sp>
      <p:pic>
        <p:nvPicPr>
          <p:cNvPr id="7" name="Picture 2" descr="C:\papersNew\2012\EG_Star_Quad_Meshing\images\quad_types.png"/>
          <p:cNvPicPr>
            <a:picLocks noChangeAspect="1" noChangeArrowheads="1"/>
          </p:cNvPicPr>
          <p:nvPr/>
        </p:nvPicPr>
        <p:blipFill>
          <a:blip r:embed="rId2" cstate="print"/>
          <a:srcRect r="80843"/>
          <a:stretch>
            <a:fillRect/>
          </a:stretch>
        </p:blipFill>
        <p:spPr bwMode="auto">
          <a:xfrm>
            <a:off x="7620000" y="609600"/>
            <a:ext cx="1524000" cy="1886857"/>
          </a:xfrm>
          <a:prstGeom prst="rect">
            <a:avLst/>
          </a:prstGeom>
          <a:noFill/>
        </p:spPr>
      </p:pic>
      <p:sp>
        <p:nvSpPr>
          <p:cNvPr id="8" name="Rounded Rectangle 7"/>
          <p:cNvSpPr/>
          <p:nvPr/>
        </p:nvSpPr>
        <p:spPr bwMode="auto">
          <a:xfrm>
            <a:off x="7619999" y="222700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6172200" y="2743200"/>
            <a:ext cx="2971800" cy="3344883"/>
          </a:xfrm>
          <a:prstGeom prst="rect">
            <a:avLst/>
          </a:prstGeom>
          <a:noFill/>
        </p:spPr>
      </p:pic>
      <p:sp>
        <p:nvSpPr>
          <p:cNvPr id="13" name="Rounded Rectangle 12"/>
          <p:cNvSpPr/>
          <p:nvPr/>
        </p:nvSpPr>
        <p:spPr bwMode="auto">
          <a:xfrm>
            <a:off x="4343400" y="5791200"/>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4" name="Rounded Rectangle 13"/>
          <p:cNvSpPr/>
          <p:nvPr/>
        </p:nvSpPr>
        <p:spPr bwMode="auto">
          <a:xfrm>
            <a:off x="6324600" y="5638800"/>
            <a:ext cx="484239" cy="4408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5" name="Rounded Rectangle 14"/>
          <p:cNvSpPr/>
          <p:nvPr/>
        </p:nvSpPr>
        <p:spPr bwMode="auto">
          <a:xfrm>
            <a:off x="6172200" y="6096000"/>
            <a:ext cx="380999" cy="3048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objective</a:t>
            </a:r>
            <a:endParaRPr lang="en-US" dirty="0"/>
          </a:p>
        </p:txBody>
      </p:sp>
      <p:sp>
        <p:nvSpPr>
          <p:cNvPr id="3" name="Content Placeholder 2"/>
          <p:cNvSpPr>
            <a:spLocks noGrp="1"/>
          </p:cNvSpPr>
          <p:nvPr>
            <p:ph idx="1"/>
          </p:nvPr>
        </p:nvSpPr>
        <p:spPr/>
        <p:txBody>
          <a:bodyPr/>
          <a:lstStyle/>
          <a:p>
            <a:r>
              <a:rPr lang="en-US" dirty="0" smtClean="0"/>
              <a:t>Making singularities reciprocally aligned</a:t>
            </a:r>
          </a:p>
          <a:p>
            <a:endParaRPr lang="en-US" dirty="0" smtClean="0"/>
          </a:p>
          <a:p>
            <a:r>
              <a:rPr lang="en-US" dirty="0" smtClean="0"/>
              <a:t>i.e.  turning a “</a:t>
            </a:r>
            <a:r>
              <a:rPr lang="en-US" dirty="0" smtClean="0">
                <a:solidFill>
                  <a:schemeClr val="accent2"/>
                </a:solidFill>
              </a:rPr>
              <a:t>semi-regular </a:t>
            </a:r>
            <a:r>
              <a:rPr lang="en-US" dirty="0" err="1" smtClean="0">
                <a:solidFill>
                  <a:schemeClr val="accent2"/>
                </a:solidFill>
              </a:rPr>
              <a:t>valency</a:t>
            </a:r>
            <a:r>
              <a:rPr lang="en-US" dirty="0" smtClean="0"/>
              <a:t>” mesh</a:t>
            </a:r>
            <a:br>
              <a:rPr lang="en-US" dirty="0" smtClean="0"/>
            </a:br>
            <a:r>
              <a:rPr lang="en-US" dirty="0" smtClean="0"/>
              <a:t>into a </a:t>
            </a:r>
            <a:r>
              <a:rPr lang="en-US" i="1" dirty="0" smtClean="0"/>
              <a:t>real</a:t>
            </a:r>
            <a:r>
              <a:rPr lang="en-US" dirty="0" smtClean="0"/>
              <a:t>  </a:t>
            </a:r>
            <a:r>
              <a:rPr lang="en-US" dirty="0" smtClean="0">
                <a:solidFill>
                  <a:schemeClr val="accent2"/>
                </a:solidFill>
              </a:rPr>
              <a:t>semi-regular  </a:t>
            </a:r>
            <a:r>
              <a:rPr lang="en-US" dirty="0" smtClean="0"/>
              <a:t>mesh</a:t>
            </a:r>
          </a:p>
          <a:p>
            <a:endParaRPr lang="en-US" dirty="0" smtClean="0"/>
          </a:p>
          <a:p>
            <a:r>
              <a:rPr lang="en-US" dirty="0" err="1" smtClean="0"/>
              <a:t>a.k.a</a:t>
            </a:r>
            <a:r>
              <a:rPr lang="en-US" dirty="0" smtClean="0"/>
              <a:t> “</a:t>
            </a:r>
            <a:r>
              <a:rPr lang="de-DE" dirty="0" smtClean="0">
                <a:solidFill>
                  <a:schemeClr val="accent2"/>
                </a:solidFill>
              </a:rPr>
              <a:t>Global Structure Optimization</a:t>
            </a:r>
            <a:r>
              <a:rPr lang="en-US" dirty="0" smtClean="0"/>
              <a:t>”</a:t>
            </a:r>
            <a:endParaRPr lang="de-DE" dirty="0" smtClean="0"/>
          </a:p>
          <a:p>
            <a:endParaRPr lang="de-DE" dirty="0" smtClean="0"/>
          </a:p>
          <a:p>
            <a:r>
              <a:rPr lang="de-DE" dirty="0" smtClean="0"/>
              <a:t>a.k.a. “</a:t>
            </a:r>
            <a:r>
              <a:rPr lang="de-DE" dirty="0" smtClean="0">
                <a:solidFill>
                  <a:schemeClr val="accent2"/>
                </a:solidFill>
              </a:rPr>
              <a:t>Finding a Coarse Base Domain</a:t>
            </a:r>
            <a:r>
              <a:rPr lang="en-US" dirty="0" smtClean="0"/>
              <a: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160</a:t>
            </a:fld>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ECCD6A66-E8D4-4E14-9B35-8C3DB8BE0F8C}" type="slidenum">
              <a:rPr lang="en-US" smtClean="0"/>
              <a:pPr>
                <a:defRPr/>
              </a:pPr>
              <a:t>161</a:t>
            </a:fld>
            <a:endParaRPr lang="en-US"/>
          </a:p>
        </p:txBody>
      </p:sp>
      <p:pic>
        <p:nvPicPr>
          <p:cNvPr id="6" name="Picture 2" descr="C:\video\fraps\test\qutemolPreview\cil\testTangentGui 2011-11-04 03-21-40-90.png"/>
          <p:cNvPicPr>
            <a:picLocks noChangeAspect="1" noChangeArrowheads="1"/>
          </p:cNvPicPr>
          <p:nvPr/>
        </p:nvPicPr>
        <p:blipFill>
          <a:blip r:embed="rId2"/>
          <a:srcRect t="6867" b="3488"/>
          <a:stretch>
            <a:fillRect/>
          </a:stretch>
        </p:blipFill>
        <p:spPr bwMode="auto">
          <a:xfrm>
            <a:off x="4200940" y="457199"/>
            <a:ext cx="4943060" cy="6011459"/>
          </a:xfrm>
          <a:prstGeom prst="rect">
            <a:avLst/>
          </a:prstGeom>
          <a:noFill/>
        </p:spPr>
      </p:pic>
      <p:pic>
        <p:nvPicPr>
          <p:cNvPr id="7" name="Picture 10" descr="http://www.clipartpal.com/_thumbs/pd/education/scissors.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9029165">
            <a:off x="7283240" y="2604619"/>
            <a:ext cx="1542142" cy="1542142"/>
          </a:xfrm>
          <a:prstGeom prst="rect">
            <a:avLst/>
          </a:prstGeom>
          <a:noFill/>
        </p:spPr>
      </p:pic>
      <p:sp>
        <p:nvSpPr>
          <p:cNvPr id="8" name="Content Placeholder 2"/>
          <p:cNvSpPr>
            <a:spLocks noGrp="1"/>
          </p:cNvSpPr>
          <p:nvPr>
            <p:ph idx="1"/>
          </p:nvPr>
        </p:nvSpPr>
        <p:spPr>
          <a:xfrm>
            <a:off x="0" y="2133600"/>
            <a:ext cx="4419600" cy="4724400"/>
          </a:xfrm>
        </p:spPr>
        <p:txBody>
          <a:bodyPr>
            <a:noAutofit/>
          </a:bodyPr>
          <a:lstStyle/>
          <a:p>
            <a:pPr marL="514350" indent="-514350">
              <a:buFont typeface="+mj-lt"/>
              <a:buAutoNum type="arabicPeriod"/>
            </a:pPr>
            <a:r>
              <a:rPr lang="en-US" sz="2400" b="0" dirty="0" smtClean="0"/>
              <a:t>start cutting </a:t>
            </a:r>
            <a:br>
              <a:rPr lang="en-US" sz="2400" b="0" dirty="0" smtClean="0"/>
            </a:br>
            <a:r>
              <a:rPr lang="en-US" sz="2000" b="0" dirty="0" smtClean="0"/>
              <a:t>form an irregular point</a:t>
            </a:r>
          </a:p>
          <a:p>
            <a:pPr marL="514350" indent="-514350">
              <a:buFont typeface="+mj-lt"/>
              <a:buAutoNum type="arabicPeriod"/>
            </a:pPr>
            <a:r>
              <a:rPr lang="en-US" sz="2400" b="0" dirty="0" smtClean="0"/>
              <a:t>continue cutting </a:t>
            </a:r>
            <a:r>
              <a:rPr lang="en-US" sz="2000" b="0" dirty="0" smtClean="0"/>
              <a:t>following the </a:t>
            </a:r>
            <a:r>
              <a:rPr lang="en-US" sz="2000" b="0" dirty="0" err="1" smtClean="0"/>
              <a:t>crossfield</a:t>
            </a:r>
            <a:endParaRPr lang="en-US" sz="2400" b="0" dirty="0" smtClean="0"/>
          </a:p>
          <a:p>
            <a:pPr marL="514350" indent="-514350">
              <a:buFont typeface="+mj-lt"/>
              <a:buAutoNum type="arabicPeriod"/>
            </a:pPr>
            <a:r>
              <a:rPr lang="en-US" sz="2400" b="0" dirty="0" smtClean="0"/>
              <a:t>end cut in another irregular point</a:t>
            </a:r>
          </a:p>
          <a:p>
            <a:pPr marL="514350" indent="-514350">
              <a:buFont typeface="+mj-lt"/>
              <a:buAutoNum type="arabicPeriod"/>
            </a:pPr>
            <a:r>
              <a:rPr lang="en-US" sz="2400" b="0" dirty="0" smtClean="0"/>
              <a:t>repeat from 1</a:t>
            </a:r>
          </a:p>
          <a:p>
            <a:pPr marL="514350" indent="-514350">
              <a:buFont typeface="+mj-lt"/>
              <a:buAutoNum type="arabicPeriod"/>
            </a:pPr>
            <a:endParaRPr lang="en-US" sz="2400" b="0" dirty="0" smtClean="0"/>
          </a:p>
          <a:p>
            <a:pPr marL="514350" indent="-514350">
              <a:buNone/>
            </a:pPr>
            <a:r>
              <a:rPr lang="en-US" sz="2400" b="0" dirty="0" smtClean="0"/>
              <a:t>==&gt; you built a “graph of </a:t>
            </a:r>
            <a:r>
              <a:rPr lang="en-US" sz="2400" b="0" dirty="0" err="1" smtClean="0"/>
              <a:t>separatrices</a:t>
            </a:r>
            <a:r>
              <a:rPr lang="en-US" sz="2400" b="0" dirty="0" smtClean="0"/>
              <a:t>”!</a:t>
            </a:r>
            <a:endParaRPr lang="en-US" sz="2400" b="0" dirty="0"/>
          </a:p>
        </p:txBody>
      </p:sp>
      <p:sp>
        <p:nvSpPr>
          <p:cNvPr id="10" name="Title 1"/>
          <p:cNvSpPr>
            <a:spLocks noGrp="1"/>
          </p:cNvSpPr>
          <p:nvPr>
            <p:ph type="title"/>
          </p:nvPr>
        </p:nvSpPr>
        <p:spPr>
          <a:xfrm>
            <a:off x="179388" y="524314"/>
            <a:ext cx="8785225" cy="1276350"/>
          </a:xfrm>
        </p:spPr>
        <p:txBody>
          <a:bodyPr/>
          <a:lstStyle/>
          <a:p>
            <a:r>
              <a:rPr lang="en-US" sz="2800" dirty="0" smtClean="0"/>
              <a:t>The problem with</a:t>
            </a:r>
            <a:br>
              <a:rPr lang="en-US" sz="2800" dirty="0" smtClean="0"/>
            </a:br>
            <a:r>
              <a:rPr lang="en-US" sz="2800" dirty="0" smtClean="0"/>
              <a:t>“semi-regular </a:t>
            </a:r>
            <a:br>
              <a:rPr lang="en-US" sz="2800" dirty="0" smtClean="0"/>
            </a:br>
            <a:r>
              <a:rPr lang="en-US" sz="2800" dirty="0" err="1" smtClean="0"/>
              <a:t>valency</a:t>
            </a:r>
            <a:r>
              <a:rPr lang="en-US" sz="2800" dirty="0" smtClean="0"/>
              <a:t>”</a:t>
            </a:r>
            <a:endParaRPr lang="en-US" sz="2800"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76250"/>
            <a:ext cx="8785225" cy="1276350"/>
          </a:xfrm>
        </p:spPr>
        <p:txBody>
          <a:bodyPr/>
          <a:lstStyle/>
          <a:p>
            <a:r>
              <a:rPr lang="en-US" sz="2800" dirty="0" smtClean="0"/>
              <a:t>The problem with</a:t>
            </a:r>
            <a:br>
              <a:rPr lang="en-US" sz="2800" dirty="0" smtClean="0"/>
            </a:br>
            <a:r>
              <a:rPr lang="en-US" sz="2800" dirty="0" smtClean="0"/>
              <a:t>“semi-regular </a:t>
            </a:r>
            <a:br>
              <a:rPr lang="en-US" sz="2800" dirty="0" smtClean="0"/>
            </a:br>
            <a:r>
              <a:rPr lang="en-US" sz="2800" dirty="0" err="1" smtClean="0"/>
              <a:t>valency</a:t>
            </a:r>
            <a:r>
              <a:rPr lang="en-US" sz="2800" dirty="0" smtClean="0"/>
              <a:t>”</a:t>
            </a:r>
            <a:endParaRPr lang="en-US" sz="2800" dirty="0"/>
          </a:p>
        </p:txBody>
      </p:sp>
      <p:sp>
        <p:nvSpPr>
          <p:cNvPr id="3" name="Content Placeholder 2"/>
          <p:cNvSpPr>
            <a:spLocks noGrp="1"/>
          </p:cNvSpPr>
          <p:nvPr>
            <p:ph idx="1"/>
          </p:nvPr>
        </p:nvSpPr>
        <p:spPr>
          <a:xfrm>
            <a:off x="179388" y="1219200"/>
            <a:ext cx="8785225" cy="4897437"/>
          </a:xfrm>
        </p:spPr>
        <p:txBody>
          <a:bodyPr/>
          <a:lstStyle/>
          <a:p>
            <a:endParaRPr lang="en-US" dirty="0" smtClean="0"/>
          </a:p>
          <a:p>
            <a:endParaRPr lang="en-US" dirty="0" smtClean="0"/>
          </a:p>
          <a:p>
            <a:r>
              <a:rPr lang="en-US" dirty="0" smtClean="0"/>
              <a:t>you end up </a:t>
            </a:r>
            <a:br>
              <a:rPr lang="en-US" dirty="0" smtClean="0"/>
            </a:br>
            <a:r>
              <a:rPr lang="en-US" dirty="0" smtClean="0"/>
              <a:t>with </a:t>
            </a:r>
            <a:r>
              <a:rPr lang="en-US" dirty="0" smtClean="0">
                <a:solidFill>
                  <a:srgbClr val="FF0000"/>
                </a:solidFill>
              </a:rPr>
              <a:t>confetti</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162</a:t>
            </a:fld>
            <a:endParaRPr lang="en-US"/>
          </a:p>
        </p:txBody>
      </p:sp>
      <p:pic>
        <p:nvPicPr>
          <p:cNvPr id="5" name="Picture 2" descr="C:\video\fraps\test\qutemolPreview\cil\separatorGraphSempl 2011-12-06 19-33-20-85.png"/>
          <p:cNvPicPr>
            <a:picLocks noChangeAspect="1" noChangeArrowheads="1"/>
          </p:cNvPicPr>
          <p:nvPr/>
        </p:nvPicPr>
        <p:blipFill>
          <a:blip r:embed="rId2"/>
          <a:srcRect l="895" t="595" r="9563" b="6644"/>
          <a:stretch>
            <a:fillRect/>
          </a:stretch>
        </p:blipFill>
        <p:spPr bwMode="auto">
          <a:xfrm>
            <a:off x="228600" y="2819400"/>
            <a:ext cx="4591538" cy="3581400"/>
          </a:xfrm>
          <a:prstGeom prst="rect">
            <a:avLst/>
          </a:prstGeom>
          <a:ln>
            <a:noFill/>
          </a:ln>
          <a:effectLst>
            <a:softEdge rad="317500"/>
          </a:effectLst>
        </p:spPr>
      </p:pic>
      <p:pic>
        <p:nvPicPr>
          <p:cNvPr id="6" name="Picture 3" descr="C:\video\fraps\test\qutemolPreview\cil\separatorGraphSempl 2011-12-06 19-32-08-13.png"/>
          <p:cNvPicPr>
            <a:picLocks noChangeAspect="1" noChangeArrowheads="1"/>
          </p:cNvPicPr>
          <p:nvPr/>
        </p:nvPicPr>
        <p:blipFill>
          <a:blip r:embed="rId3">
            <a:clrChange>
              <a:clrFrom>
                <a:srgbClr val="FFFFFF"/>
              </a:clrFrom>
              <a:clrTo>
                <a:srgbClr val="FFFFFF">
                  <a:alpha val="0"/>
                </a:srgbClr>
              </a:clrTo>
            </a:clrChange>
          </a:blip>
          <a:srcRect l="30350" r="23736" b="4651"/>
          <a:stretch>
            <a:fillRect/>
          </a:stretch>
        </p:blipFill>
        <p:spPr bwMode="auto">
          <a:xfrm>
            <a:off x="5410201" y="581832"/>
            <a:ext cx="3733800" cy="5838018"/>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so far:</a:t>
            </a:r>
            <a:endParaRPr lang="en-US" dirty="0"/>
          </a:p>
        </p:txBody>
      </p:sp>
      <p:sp>
        <p:nvSpPr>
          <p:cNvPr id="3" name="Content Placeholder 2"/>
          <p:cNvSpPr>
            <a:spLocks noGrp="1"/>
          </p:cNvSpPr>
          <p:nvPr>
            <p:ph idx="1"/>
          </p:nvPr>
        </p:nvSpPr>
        <p:spPr/>
        <p:txBody>
          <a:bodyPr/>
          <a:lstStyle/>
          <a:p>
            <a:pPr marL="457200" indent="-457200">
              <a:buFont typeface="+mj-lt"/>
              <a:buAutoNum type="alphaLcParenR"/>
            </a:pPr>
            <a:r>
              <a:rPr lang="en-US" sz="2000" dirty="0" smtClean="0"/>
              <a:t>1. Define good vocabulary of operations</a:t>
            </a:r>
            <a:br>
              <a:rPr lang="en-US" sz="2000" dirty="0" smtClean="0"/>
            </a:br>
            <a:r>
              <a:rPr lang="en-US" sz="2000" dirty="0" smtClean="0"/>
              <a:t>2. Let user play with that</a:t>
            </a: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163</a:t>
            </a:fld>
            <a:endParaRPr lang="en-US"/>
          </a:p>
        </p:txBody>
      </p:sp>
      <p:pic>
        <p:nvPicPr>
          <p:cNvPr id="7" name="Picture 6" descr="fandisk_mix_before.png"/>
          <p:cNvPicPr>
            <a:picLocks noChangeAspect="1"/>
          </p:cNvPicPr>
          <p:nvPr/>
        </p:nvPicPr>
        <p:blipFill>
          <a:blip r:embed="rId2" cstate="print"/>
          <a:stretch>
            <a:fillRect/>
          </a:stretch>
        </p:blipFill>
        <p:spPr>
          <a:xfrm rot="5400000">
            <a:off x="3224688" y="3861912"/>
            <a:ext cx="2843883" cy="1825659"/>
          </a:xfrm>
          <a:prstGeom prst="rect">
            <a:avLst/>
          </a:prstGeom>
          <a:effectLst>
            <a:outerShdw blurRad="63500" sx="102000" sy="102000" algn="ctr" rotWithShape="0">
              <a:schemeClr val="bg1">
                <a:lumMod val="75000"/>
                <a:alpha val="40000"/>
              </a:schemeClr>
            </a:outerShdw>
          </a:effectLst>
        </p:spPr>
      </p:pic>
      <p:pic>
        <p:nvPicPr>
          <p:cNvPr id="8" name="Picture 7" descr="fandisk_mix_after.png"/>
          <p:cNvPicPr>
            <a:picLocks noChangeAspect="1"/>
          </p:cNvPicPr>
          <p:nvPr/>
        </p:nvPicPr>
        <p:blipFill>
          <a:blip r:embed="rId3" cstate="print"/>
          <a:stretch>
            <a:fillRect/>
          </a:stretch>
        </p:blipFill>
        <p:spPr>
          <a:xfrm rot="5400000">
            <a:off x="6043365" y="3862635"/>
            <a:ext cx="2847919" cy="1828250"/>
          </a:xfrm>
          <a:prstGeom prst="rect">
            <a:avLst/>
          </a:prstGeom>
          <a:effectLst>
            <a:outerShdw blurRad="63500" sx="102000" sy="102000" algn="ctr" rotWithShape="0">
              <a:schemeClr val="bg1">
                <a:lumMod val="75000"/>
                <a:alpha val="40000"/>
              </a:schemeClr>
            </a:outerShdw>
          </a:effectLst>
        </p:spPr>
      </p:pic>
      <p:sp>
        <p:nvSpPr>
          <p:cNvPr id="9" name="Left Arrow 8"/>
          <p:cNvSpPr/>
          <p:nvPr/>
        </p:nvSpPr>
        <p:spPr bwMode="auto">
          <a:xfrm rot="10800000">
            <a:off x="5715000" y="4267200"/>
            <a:ext cx="668708" cy="736847"/>
          </a:xfrm>
          <a:prstGeom prst="leftArrow">
            <a:avLst>
              <a:gd name="adj1" fmla="val 67517"/>
              <a:gd name="adj2" fmla="val 51843"/>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hangingPunct="0"/>
            <a:r>
              <a:rPr lang="en-US" sz="3200" b="1" kern="0" dirty="0" smtClean="0">
                <a:solidFill>
                  <a:schemeClr val="bg1"/>
                </a:solidFill>
                <a:effectLst>
                  <a:outerShdw blurRad="38100" dist="38100" dir="2700000" algn="tl">
                    <a:srgbClr val="000000">
                      <a:alpha val="43137"/>
                    </a:srgbClr>
                  </a:outerShdw>
                </a:effectLst>
                <a:latin typeface="Verdana" pitchFamily="34" charset="0"/>
                <a:ea typeface="ＭＳ Ｐゴシック"/>
                <a:cs typeface="+mj-cs"/>
              </a:rPr>
              <a:t>	</a:t>
            </a:r>
            <a:endParaRPr kumimoji="0" lang="en-US" sz="2400" b="0" i="0" u="none" strike="noStrike" cap="none" normalizeH="0" baseline="0" dirty="0" smtClean="0">
              <a:ln>
                <a:noFill/>
              </a:ln>
              <a:solidFill>
                <a:schemeClr val="bg1"/>
              </a:solidFill>
              <a:effectLst/>
              <a:latin typeface="Arial" charset="0"/>
              <a:ea typeface="ＭＳ Ｐゴシック" charset="-128"/>
            </a:endParaRPr>
          </a:p>
        </p:txBody>
      </p:sp>
      <p:sp>
        <p:nvSpPr>
          <p:cNvPr id="10" name="Rectangle 9"/>
          <p:cNvSpPr/>
          <p:nvPr/>
        </p:nvSpPr>
        <p:spPr>
          <a:xfrm>
            <a:off x="3810000" y="2035314"/>
            <a:ext cx="5486400" cy="707886"/>
          </a:xfrm>
          <a:prstGeom prst="rect">
            <a:avLst/>
          </a:prstGeom>
        </p:spPr>
        <p:txBody>
          <a:bodyPr wrap="square">
            <a:spAutoFit/>
          </a:bodyPr>
          <a:lstStyle/>
          <a:p>
            <a:r>
              <a:rPr lang="en-US" sz="2000" dirty="0" smtClean="0"/>
              <a:t>[Connectivity editing for quadrilateral meshes, </a:t>
            </a:r>
            <a:br>
              <a:rPr lang="en-US" sz="2000" dirty="0" smtClean="0"/>
            </a:br>
            <a:r>
              <a:rPr lang="en-US" sz="2000" dirty="0" err="1" smtClean="0"/>
              <a:t>C.-H.Peng</a:t>
            </a:r>
            <a:r>
              <a:rPr lang="en-US" sz="2000" dirty="0" smtClean="0"/>
              <a:t> et al, SIGASIA 2011]</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so far:</a:t>
            </a:r>
            <a:endParaRPr lang="en-US" dirty="0"/>
          </a:p>
        </p:txBody>
      </p:sp>
      <p:sp>
        <p:nvSpPr>
          <p:cNvPr id="3" name="Content Placeholder 2"/>
          <p:cNvSpPr>
            <a:spLocks noGrp="1"/>
          </p:cNvSpPr>
          <p:nvPr>
            <p:ph idx="1"/>
          </p:nvPr>
        </p:nvSpPr>
        <p:spPr/>
        <p:txBody>
          <a:bodyPr/>
          <a:lstStyle/>
          <a:p>
            <a:pPr marL="457200" indent="-457200">
              <a:buFont typeface="+mj-lt"/>
              <a:buAutoNum type="alphaLcParenR"/>
            </a:pPr>
            <a:r>
              <a:rPr lang="en-US" sz="2000" dirty="0" smtClean="0"/>
              <a:t>1. Define good vocabulary of operations</a:t>
            </a:r>
            <a:br>
              <a:rPr lang="en-US" sz="2000" dirty="0" smtClean="0"/>
            </a:br>
            <a:r>
              <a:rPr lang="en-US" sz="2000" dirty="0" smtClean="0"/>
              <a:t>2. Let user play with that</a:t>
            </a:r>
          </a:p>
          <a:p>
            <a:pPr marL="457200" indent="-457200">
              <a:buFont typeface="+mj-lt"/>
              <a:buAutoNum type="alphaLcParenR"/>
            </a:pPr>
            <a:endParaRPr lang="en-US" sz="2000" dirty="0" smtClean="0"/>
          </a:p>
          <a:p>
            <a:pPr marL="457200" indent="-457200">
              <a:buFont typeface="+mj-lt"/>
              <a:buAutoNum type="alphaLcParenR"/>
            </a:pPr>
            <a:endParaRPr lang="en-US" sz="2000" dirty="0" smtClean="0"/>
          </a:p>
          <a:p>
            <a:pPr marL="457200" indent="-457200">
              <a:buFont typeface="+mj-lt"/>
              <a:buAutoNum type="alphaLcParenR"/>
            </a:pPr>
            <a:r>
              <a:rPr lang="en-US" sz="2000" dirty="0" smtClean="0"/>
              <a:t>1. Identify </a:t>
            </a:r>
            <a:r>
              <a:rPr lang="en-US" sz="2000" dirty="0" err="1" smtClean="0"/>
              <a:t>elices</a:t>
            </a:r>
            <a:r>
              <a:rPr lang="en-US" sz="2000" dirty="0" smtClean="0"/>
              <a:t/>
            </a:r>
            <a:br>
              <a:rPr lang="en-US" sz="2000" dirty="0" smtClean="0"/>
            </a:br>
            <a:r>
              <a:rPr lang="en-US" sz="2000" dirty="0" smtClean="0"/>
              <a:t>2. Heal them by </a:t>
            </a:r>
            <a:r>
              <a:rPr lang="en-US" sz="2000" dirty="0" smtClean="0"/>
              <a:t>an appropriately designed</a:t>
            </a:r>
            <a:r>
              <a:rPr lang="en-US" sz="2000" dirty="0" smtClean="0"/>
              <a:t/>
            </a:r>
            <a:br>
              <a:rPr lang="en-US" sz="2000" dirty="0" smtClean="0"/>
            </a:br>
            <a:r>
              <a:rPr lang="en-US" sz="2000" dirty="0" smtClean="0"/>
              <a:t>    </a:t>
            </a:r>
            <a:r>
              <a:rPr lang="en-US" sz="2000" dirty="0" err="1" smtClean="0"/>
              <a:t>polychord</a:t>
            </a:r>
            <a:r>
              <a:rPr lang="en-US" sz="2000" dirty="0" smtClean="0"/>
              <a:t> collapse</a:t>
            </a:r>
          </a:p>
          <a:p>
            <a:pPr marL="457200" indent="-457200">
              <a:buFont typeface="+mj-lt"/>
              <a:buAutoNum type="alphaLcParenR"/>
            </a:pPr>
            <a:endParaRPr lang="en-US" sz="2000" dirty="0" smtClean="0"/>
          </a:p>
          <a:p>
            <a:pPr marL="457200" indent="-457200">
              <a:buFont typeface="+mj-lt"/>
              <a:buAutoNum type="alphaLcParenR"/>
            </a:pPr>
            <a:endParaRPr lang="en-US" sz="2000" dirty="0" smtClean="0"/>
          </a:p>
          <a:p>
            <a:pPr marL="457200" indent="-457200">
              <a:buNone/>
            </a:pPr>
            <a:endParaRPr lang="en-US" sz="2000"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164</a:t>
            </a:fld>
            <a:endParaRPr lang="en-US" dirty="0"/>
          </a:p>
        </p:txBody>
      </p:sp>
      <p:sp>
        <p:nvSpPr>
          <p:cNvPr id="5" name="Rectangle 4"/>
          <p:cNvSpPr/>
          <p:nvPr/>
        </p:nvSpPr>
        <p:spPr>
          <a:xfrm>
            <a:off x="3810000" y="2035314"/>
            <a:ext cx="5486400" cy="707886"/>
          </a:xfrm>
          <a:prstGeom prst="rect">
            <a:avLst/>
          </a:prstGeom>
        </p:spPr>
        <p:txBody>
          <a:bodyPr wrap="square">
            <a:spAutoFit/>
          </a:bodyPr>
          <a:lstStyle/>
          <a:p>
            <a:r>
              <a:rPr lang="en-US" sz="2000" dirty="0" smtClean="0"/>
              <a:t>[Connectivity editing for quadrilateral meshes, </a:t>
            </a:r>
            <a:br>
              <a:rPr lang="en-US" sz="2000" dirty="0" smtClean="0"/>
            </a:br>
            <a:r>
              <a:rPr lang="en-US" sz="2000" dirty="0" err="1" smtClean="0"/>
              <a:t>C.-H.Peng</a:t>
            </a:r>
            <a:r>
              <a:rPr lang="en-US" sz="2000" dirty="0" smtClean="0"/>
              <a:t> et al, SIGASIA 2011]</a:t>
            </a:r>
          </a:p>
        </p:txBody>
      </p:sp>
      <p:sp>
        <p:nvSpPr>
          <p:cNvPr id="10" name="Rectangle 9"/>
          <p:cNvSpPr/>
          <p:nvPr/>
        </p:nvSpPr>
        <p:spPr>
          <a:xfrm>
            <a:off x="3810000" y="3810000"/>
            <a:ext cx="5867400" cy="707886"/>
          </a:xfrm>
          <a:prstGeom prst="rect">
            <a:avLst/>
          </a:prstGeom>
        </p:spPr>
        <p:txBody>
          <a:bodyPr wrap="square">
            <a:spAutoFit/>
          </a:bodyPr>
          <a:lstStyle/>
          <a:p>
            <a:r>
              <a:rPr lang="en-US" sz="2000" dirty="0" smtClean="0"/>
              <a:t>[Global structure Optimization for Quad mesh,</a:t>
            </a:r>
            <a:br>
              <a:rPr lang="en-US" sz="2000" dirty="0" smtClean="0"/>
            </a:br>
            <a:r>
              <a:rPr lang="en-US" sz="2000" dirty="0" err="1" smtClean="0"/>
              <a:t>D.Bommes</a:t>
            </a:r>
            <a:r>
              <a:rPr lang="en-US" sz="2000" dirty="0" smtClean="0"/>
              <a:t> et al, EG 2011]</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are often case of “spirals”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165</a:t>
            </a:fld>
            <a:endParaRPr lang="en-US"/>
          </a:p>
        </p:txBody>
      </p:sp>
      <p:pic>
        <p:nvPicPr>
          <p:cNvPr id="5" name="Picture 2" descr="Z:\projects\conferences\Eurographics11\talk\images\cylinder0_crop_nb.png"/>
          <p:cNvPicPr>
            <a:picLocks noChangeAspect="1" noChangeArrowheads="1"/>
          </p:cNvPicPr>
          <p:nvPr/>
        </p:nvPicPr>
        <p:blipFill>
          <a:blip r:embed="rId2"/>
          <a:srcRect/>
          <a:stretch>
            <a:fillRect/>
          </a:stretch>
        </p:blipFill>
        <p:spPr bwMode="auto">
          <a:xfrm>
            <a:off x="6019800" y="2286000"/>
            <a:ext cx="2786813" cy="3925572"/>
          </a:xfrm>
          <a:prstGeom prst="rect">
            <a:avLst/>
          </a:prstGeom>
          <a:noFill/>
          <a:ln w="9525">
            <a:noFill/>
            <a:miter lim="800000"/>
            <a:headEnd/>
            <a:tailEnd/>
          </a:ln>
        </p:spPr>
      </p:pic>
      <p:pic>
        <p:nvPicPr>
          <p:cNvPr id="6" name="Picture 3" descr="Z:\projects\conferences\Eurographics11\talk\images\cylinder2_crop_nb.png"/>
          <p:cNvPicPr>
            <a:picLocks noChangeAspect="1" noChangeArrowheads="1"/>
          </p:cNvPicPr>
          <p:nvPr/>
        </p:nvPicPr>
        <p:blipFill>
          <a:blip r:embed="rId3"/>
          <a:srcRect/>
          <a:stretch>
            <a:fillRect/>
          </a:stretch>
        </p:blipFill>
        <p:spPr bwMode="auto">
          <a:xfrm>
            <a:off x="645048" y="2248216"/>
            <a:ext cx="2783951" cy="3925572"/>
          </a:xfrm>
          <a:prstGeom prst="rect">
            <a:avLst/>
          </a:prstGeom>
          <a:noFill/>
          <a:ln w="9525">
            <a:noFill/>
            <a:miter lim="800000"/>
            <a:headEnd/>
            <a:tailEnd/>
          </a:ln>
        </p:spPr>
      </p:pic>
      <p:sp>
        <p:nvSpPr>
          <p:cNvPr id="7" name="Down Arrow 10"/>
          <p:cNvSpPr>
            <a:spLocks noChangeArrowheads="1"/>
          </p:cNvSpPr>
          <p:nvPr/>
        </p:nvSpPr>
        <p:spPr bwMode="auto">
          <a:xfrm rot="16200000">
            <a:off x="4010819" y="2770981"/>
            <a:ext cx="1736726" cy="2138362"/>
          </a:xfrm>
          <a:prstGeom prst="downArrow">
            <a:avLst>
              <a:gd name="adj1" fmla="val 50000"/>
              <a:gd name="adj2" fmla="val 49996"/>
            </a:avLst>
          </a:prstGeom>
          <a:solidFill>
            <a:srgbClr val="F07030"/>
          </a:solidFill>
          <a:ln w="9525" algn="ctr">
            <a:noFill/>
            <a:round/>
            <a:headEnd/>
            <a:tailEnd/>
          </a:ln>
        </p:spPr>
        <p:txBody>
          <a:bodyPr/>
          <a:lstStyle/>
          <a:p>
            <a:endParaRPr lang="de-DE"/>
          </a:p>
        </p:txBody>
      </p:sp>
      <p:sp>
        <p:nvSpPr>
          <p:cNvPr id="8" name="Ellipse 11"/>
          <p:cNvSpPr>
            <a:spLocks noChangeArrowheads="1"/>
          </p:cNvSpPr>
          <p:nvPr/>
        </p:nvSpPr>
        <p:spPr bwMode="auto">
          <a:xfrm>
            <a:off x="2604868" y="2867464"/>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0" name="Ellipse 11"/>
          <p:cNvSpPr>
            <a:spLocks noChangeArrowheads="1"/>
          </p:cNvSpPr>
          <p:nvPr/>
        </p:nvSpPr>
        <p:spPr bwMode="auto">
          <a:xfrm>
            <a:off x="1247994" y="2894416"/>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1" name="Ellipse 11"/>
          <p:cNvSpPr>
            <a:spLocks noChangeArrowheads="1"/>
          </p:cNvSpPr>
          <p:nvPr/>
        </p:nvSpPr>
        <p:spPr bwMode="auto">
          <a:xfrm>
            <a:off x="2514600" y="2438400"/>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2" name="Ellipse 11"/>
          <p:cNvSpPr>
            <a:spLocks noChangeArrowheads="1"/>
          </p:cNvSpPr>
          <p:nvPr/>
        </p:nvSpPr>
        <p:spPr bwMode="auto">
          <a:xfrm>
            <a:off x="1524000" y="2438400"/>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3" name="Ellipse 11"/>
          <p:cNvSpPr>
            <a:spLocks noChangeArrowheads="1"/>
          </p:cNvSpPr>
          <p:nvPr/>
        </p:nvSpPr>
        <p:spPr bwMode="auto">
          <a:xfrm>
            <a:off x="8000342" y="2881532"/>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4" name="Ellipse 11"/>
          <p:cNvSpPr>
            <a:spLocks noChangeArrowheads="1"/>
          </p:cNvSpPr>
          <p:nvPr/>
        </p:nvSpPr>
        <p:spPr bwMode="auto">
          <a:xfrm>
            <a:off x="6713808" y="2908484"/>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5" name="Ellipse 11"/>
          <p:cNvSpPr>
            <a:spLocks noChangeArrowheads="1"/>
          </p:cNvSpPr>
          <p:nvPr/>
        </p:nvSpPr>
        <p:spPr bwMode="auto">
          <a:xfrm>
            <a:off x="7884944" y="2486464"/>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6" name="Ellipse 11"/>
          <p:cNvSpPr>
            <a:spLocks noChangeArrowheads="1"/>
          </p:cNvSpPr>
          <p:nvPr/>
        </p:nvSpPr>
        <p:spPr bwMode="auto">
          <a:xfrm>
            <a:off x="6820998" y="2494672"/>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7" name="Rectangle 16"/>
          <p:cNvSpPr/>
          <p:nvPr/>
        </p:nvSpPr>
        <p:spPr>
          <a:xfrm>
            <a:off x="3276600" y="1600200"/>
            <a:ext cx="5867400" cy="707886"/>
          </a:xfrm>
          <a:prstGeom prst="rect">
            <a:avLst/>
          </a:prstGeom>
        </p:spPr>
        <p:txBody>
          <a:bodyPr wrap="square">
            <a:spAutoFit/>
          </a:bodyPr>
          <a:lstStyle/>
          <a:p>
            <a:r>
              <a:rPr lang="en-US" sz="2000" dirty="0" smtClean="0"/>
              <a:t>[Global structure Optimization for Quad mesh,</a:t>
            </a:r>
            <a:br>
              <a:rPr lang="en-US" sz="2000" dirty="0" smtClean="0"/>
            </a:br>
            <a:r>
              <a:rPr lang="en-US" sz="2000" dirty="0" err="1" smtClean="0"/>
              <a:t>D.Bommes</a:t>
            </a:r>
            <a:r>
              <a:rPr lang="en-US" sz="2000" dirty="0" smtClean="0"/>
              <a:t> et al, EG 2011]</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so far:</a:t>
            </a:r>
            <a:endParaRPr lang="en-US" dirty="0"/>
          </a:p>
        </p:txBody>
      </p:sp>
      <p:sp>
        <p:nvSpPr>
          <p:cNvPr id="3" name="Content Placeholder 2"/>
          <p:cNvSpPr>
            <a:spLocks noGrp="1"/>
          </p:cNvSpPr>
          <p:nvPr>
            <p:ph idx="1"/>
          </p:nvPr>
        </p:nvSpPr>
        <p:spPr/>
        <p:txBody>
          <a:bodyPr/>
          <a:lstStyle/>
          <a:p>
            <a:pPr marL="457200" indent="-457200">
              <a:buFont typeface="+mj-lt"/>
              <a:buAutoNum type="alphaLcParenR"/>
            </a:pPr>
            <a:r>
              <a:rPr lang="en-US" sz="2000" dirty="0" smtClean="0"/>
              <a:t>1. Define good vocabulary of operations</a:t>
            </a:r>
            <a:br>
              <a:rPr lang="en-US" sz="2000" dirty="0" smtClean="0"/>
            </a:br>
            <a:r>
              <a:rPr lang="en-US" sz="2000" dirty="0" smtClean="0"/>
              <a:t>2. Let user play with that</a:t>
            </a:r>
          </a:p>
          <a:p>
            <a:pPr marL="457200" indent="-457200">
              <a:buFont typeface="+mj-lt"/>
              <a:buAutoNum type="alphaLcParenR"/>
            </a:pPr>
            <a:endParaRPr lang="en-US" sz="2000" dirty="0" smtClean="0"/>
          </a:p>
          <a:p>
            <a:pPr marL="457200" indent="-457200">
              <a:buFont typeface="+mj-lt"/>
              <a:buAutoNum type="alphaLcParenR"/>
            </a:pPr>
            <a:endParaRPr lang="en-US" sz="2000" dirty="0" smtClean="0"/>
          </a:p>
          <a:p>
            <a:pPr marL="457200" indent="-457200">
              <a:buFont typeface="+mj-lt"/>
              <a:buAutoNum type="alphaLcParenR"/>
            </a:pPr>
            <a:r>
              <a:rPr lang="en-US" sz="2000" dirty="0" smtClean="0"/>
              <a:t>1. Identify </a:t>
            </a:r>
            <a:r>
              <a:rPr lang="en-US" sz="2000" dirty="0" err="1" smtClean="0"/>
              <a:t>elices</a:t>
            </a:r>
            <a:r>
              <a:rPr lang="en-US" sz="2000" dirty="0" smtClean="0"/>
              <a:t/>
            </a:r>
            <a:br>
              <a:rPr lang="en-US" sz="2000" dirty="0" smtClean="0"/>
            </a:br>
            <a:r>
              <a:rPr lang="en-US" sz="2000" dirty="0" smtClean="0"/>
              <a:t>2. Heal them by appropriate selected </a:t>
            </a:r>
            <a:br>
              <a:rPr lang="en-US" sz="2000" dirty="0" smtClean="0"/>
            </a:br>
            <a:r>
              <a:rPr lang="en-US" sz="2000" dirty="0" smtClean="0"/>
              <a:t>    </a:t>
            </a:r>
            <a:r>
              <a:rPr lang="en-US" sz="2000" dirty="0" err="1" smtClean="0"/>
              <a:t>polychord</a:t>
            </a:r>
            <a:r>
              <a:rPr lang="en-US" sz="2000" dirty="0" smtClean="0"/>
              <a:t> collapse</a:t>
            </a:r>
          </a:p>
          <a:p>
            <a:pPr marL="457200" indent="-457200">
              <a:buFont typeface="+mj-lt"/>
              <a:buAutoNum type="alphaLcParenR"/>
            </a:pPr>
            <a:endParaRPr lang="en-US" sz="2000" dirty="0" smtClean="0"/>
          </a:p>
          <a:p>
            <a:pPr marL="457200" indent="-457200">
              <a:buFont typeface="+mj-lt"/>
              <a:buAutoNum type="alphaLcParenR"/>
            </a:pPr>
            <a:endParaRPr lang="en-US" sz="2000" dirty="0" smtClean="0"/>
          </a:p>
          <a:p>
            <a:pPr marL="457200" indent="-457200">
              <a:buFont typeface="+mj-lt"/>
              <a:buAutoNum type="alphaLcParenR"/>
            </a:pPr>
            <a:endParaRPr lang="en-US" sz="2000" dirty="0" smtClean="0"/>
          </a:p>
          <a:p>
            <a:pPr marL="457200" indent="-457200">
              <a:buFont typeface="+mj-lt"/>
              <a:buAutoNum type="alphaLcParenR"/>
            </a:pPr>
            <a:r>
              <a:rPr lang="en-US" sz="2000" dirty="0" smtClean="0"/>
              <a:t>1. Extract the graph of </a:t>
            </a:r>
            <a:r>
              <a:rPr lang="en-US" sz="2000" dirty="0" err="1" smtClean="0"/>
              <a:t>separatrices</a:t>
            </a:r>
            <a:r>
              <a:rPr lang="en-US" sz="2000" dirty="0" smtClean="0"/>
              <a:t/>
            </a:r>
            <a:br>
              <a:rPr lang="en-US" sz="2000" dirty="0" smtClean="0"/>
            </a:br>
            <a:r>
              <a:rPr lang="en-US" sz="2000" dirty="0" smtClean="0"/>
              <a:t>2. Simplify the </a:t>
            </a:r>
            <a:r>
              <a:rPr lang="en-US" sz="2000" i="1" dirty="0" smtClean="0"/>
              <a:t>graph</a:t>
            </a: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166</a:t>
            </a:fld>
            <a:endParaRPr lang="en-US" dirty="0"/>
          </a:p>
        </p:txBody>
      </p:sp>
      <p:sp>
        <p:nvSpPr>
          <p:cNvPr id="5" name="Rectangle 4"/>
          <p:cNvSpPr/>
          <p:nvPr/>
        </p:nvSpPr>
        <p:spPr>
          <a:xfrm>
            <a:off x="3810000" y="2035314"/>
            <a:ext cx="5486400" cy="707886"/>
          </a:xfrm>
          <a:prstGeom prst="rect">
            <a:avLst/>
          </a:prstGeom>
        </p:spPr>
        <p:txBody>
          <a:bodyPr wrap="square">
            <a:spAutoFit/>
          </a:bodyPr>
          <a:lstStyle/>
          <a:p>
            <a:r>
              <a:rPr lang="en-US" sz="2000" dirty="0" smtClean="0"/>
              <a:t>[Connectivity editing for quadrilateral meshes, </a:t>
            </a:r>
            <a:br>
              <a:rPr lang="en-US" sz="2000" dirty="0" smtClean="0"/>
            </a:br>
            <a:r>
              <a:rPr lang="en-US" sz="2000" dirty="0" err="1" smtClean="0"/>
              <a:t>C.-H.Peng</a:t>
            </a:r>
            <a:r>
              <a:rPr lang="en-US" sz="2000" dirty="0" smtClean="0"/>
              <a:t> et al, SIGASIA 2011]</a:t>
            </a:r>
          </a:p>
        </p:txBody>
      </p:sp>
      <p:sp>
        <p:nvSpPr>
          <p:cNvPr id="10" name="Rectangle 9"/>
          <p:cNvSpPr/>
          <p:nvPr/>
        </p:nvSpPr>
        <p:spPr>
          <a:xfrm>
            <a:off x="3810000" y="3962400"/>
            <a:ext cx="5867400" cy="707886"/>
          </a:xfrm>
          <a:prstGeom prst="rect">
            <a:avLst/>
          </a:prstGeom>
        </p:spPr>
        <p:txBody>
          <a:bodyPr wrap="square">
            <a:spAutoFit/>
          </a:bodyPr>
          <a:lstStyle/>
          <a:p>
            <a:r>
              <a:rPr lang="en-US" sz="2000" dirty="0" smtClean="0"/>
              <a:t>[Global structure Optimization for Quad mesh,</a:t>
            </a:r>
            <a:br>
              <a:rPr lang="en-US" sz="2000" dirty="0" smtClean="0"/>
            </a:br>
            <a:r>
              <a:rPr lang="en-US" sz="2000" dirty="0" err="1" smtClean="0"/>
              <a:t>D.Bommes</a:t>
            </a:r>
            <a:r>
              <a:rPr lang="en-US" sz="2000" dirty="0" smtClean="0"/>
              <a:t> et al, EG 2011]</a:t>
            </a:r>
          </a:p>
        </p:txBody>
      </p:sp>
      <p:sp>
        <p:nvSpPr>
          <p:cNvPr id="11" name="Rectangle 10"/>
          <p:cNvSpPr/>
          <p:nvPr/>
        </p:nvSpPr>
        <p:spPr>
          <a:xfrm>
            <a:off x="3886200" y="5562600"/>
            <a:ext cx="5867400" cy="707886"/>
          </a:xfrm>
          <a:prstGeom prst="rect">
            <a:avLst/>
          </a:prstGeom>
        </p:spPr>
        <p:txBody>
          <a:bodyPr wrap="square">
            <a:spAutoFit/>
          </a:bodyPr>
          <a:lstStyle/>
          <a:p>
            <a:r>
              <a:rPr lang="en-US" sz="2000" dirty="0" smtClean="0"/>
              <a:t>[Simple quad domains for </a:t>
            </a:r>
            <a:r>
              <a:rPr lang="en-US" sz="2000" dirty="0" err="1" smtClean="0"/>
              <a:t>ﬁeld</a:t>
            </a:r>
            <a:r>
              <a:rPr lang="en-US" sz="2000" dirty="0" smtClean="0"/>
              <a:t> aligned mesh </a:t>
            </a:r>
            <a:br>
              <a:rPr lang="en-US" sz="2000" dirty="0" smtClean="0"/>
            </a:br>
            <a:r>
              <a:rPr lang="en-US" sz="2000" dirty="0" err="1" smtClean="0"/>
              <a:t>M.Tarini</a:t>
            </a:r>
            <a:r>
              <a:rPr lang="en-US" sz="2000" dirty="0" smtClean="0"/>
              <a:t> et al, SIGASIA 2011]</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difficult game</a:t>
            </a:r>
            <a:endParaRPr lang="en-US" dirty="0"/>
          </a:p>
        </p:txBody>
      </p:sp>
      <p:sp>
        <p:nvSpPr>
          <p:cNvPr id="3" name="Content Placeholder 2"/>
          <p:cNvSpPr>
            <a:spLocks noGrp="1"/>
          </p:cNvSpPr>
          <p:nvPr>
            <p:ph idx="1"/>
          </p:nvPr>
        </p:nvSpPr>
        <p:spPr/>
        <p:txBody>
          <a:bodyPr/>
          <a:lstStyle/>
          <a:p>
            <a:r>
              <a:rPr lang="en-US" dirty="0" smtClean="0"/>
              <a:t>Given a “</a:t>
            </a:r>
            <a:r>
              <a:rPr lang="en-US" dirty="0" err="1" smtClean="0"/>
              <a:t>valency</a:t>
            </a:r>
            <a:r>
              <a:rPr lang="en-US" dirty="0" smtClean="0"/>
              <a:t> semi-regular” mesh</a:t>
            </a:r>
            <a:br>
              <a:rPr lang="en-US" dirty="0" smtClean="0"/>
            </a:br>
            <a:r>
              <a:rPr lang="en-US" dirty="0" smtClean="0"/>
              <a:t>with its set of irregular points</a:t>
            </a:r>
          </a:p>
          <a:p>
            <a:pPr lvl="1"/>
            <a:r>
              <a:rPr lang="en-US" dirty="0" smtClean="0"/>
              <a:t>(or, a </a:t>
            </a:r>
            <a:r>
              <a:rPr lang="en-US" i="1" dirty="0" smtClean="0"/>
              <a:t>cross field</a:t>
            </a:r>
            <a:r>
              <a:rPr lang="en-US" dirty="0" smtClean="0"/>
              <a:t> with corresponding </a:t>
            </a:r>
            <a:r>
              <a:rPr lang="en-US" i="1" dirty="0" smtClean="0"/>
              <a:t>singularities</a:t>
            </a:r>
            <a:r>
              <a:rPr lang="en-US" dirty="0" smtClean="0"/>
              <a:t>)</a:t>
            </a:r>
          </a:p>
          <a:p>
            <a:r>
              <a:rPr lang="en-US" dirty="0" smtClean="0"/>
              <a:t>determine a good way to connect them</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167</a:t>
            </a:fld>
            <a:endParaRPr lang="en-US"/>
          </a:p>
        </p:txBody>
      </p:sp>
      <p:pic>
        <p:nvPicPr>
          <p:cNvPr id="5" name="Picture 2" descr="C:\Users\Nico\Desktop\SIGAsiaSlides\pipeline\good\meshless_param2 2011-10-17 02-59-59-5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19200" y="3429000"/>
            <a:ext cx="6486894" cy="297507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Ellipse 11"/>
          <p:cNvSpPr>
            <a:spLocks noChangeArrowheads="1"/>
          </p:cNvSpPr>
          <p:nvPr/>
        </p:nvSpPr>
        <p:spPr bwMode="auto">
          <a:xfrm>
            <a:off x="3725592" y="3981231"/>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7" name="Ellipse 11"/>
          <p:cNvSpPr>
            <a:spLocks noChangeArrowheads="1"/>
          </p:cNvSpPr>
          <p:nvPr/>
        </p:nvSpPr>
        <p:spPr bwMode="auto">
          <a:xfrm>
            <a:off x="3441884" y="4402679"/>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8" name="Ellipse 11"/>
          <p:cNvSpPr>
            <a:spLocks noChangeArrowheads="1"/>
          </p:cNvSpPr>
          <p:nvPr/>
        </p:nvSpPr>
        <p:spPr bwMode="auto">
          <a:xfrm>
            <a:off x="3596632" y="5287207"/>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9" name="Ellipse 11"/>
          <p:cNvSpPr>
            <a:spLocks noChangeArrowheads="1"/>
          </p:cNvSpPr>
          <p:nvPr/>
        </p:nvSpPr>
        <p:spPr bwMode="auto">
          <a:xfrm>
            <a:off x="3608352" y="5847579"/>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0" name="Ellipse 11"/>
          <p:cNvSpPr>
            <a:spLocks noChangeArrowheads="1"/>
          </p:cNvSpPr>
          <p:nvPr/>
        </p:nvSpPr>
        <p:spPr bwMode="auto">
          <a:xfrm>
            <a:off x="4914328" y="5648279"/>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1" name="Ellipse 11"/>
          <p:cNvSpPr>
            <a:spLocks noChangeArrowheads="1"/>
          </p:cNvSpPr>
          <p:nvPr/>
        </p:nvSpPr>
        <p:spPr bwMode="auto">
          <a:xfrm>
            <a:off x="5418428" y="5322367"/>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2" name="Ellipse 11"/>
          <p:cNvSpPr>
            <a:spLocks noChangeArrowheads="1"/>
          </p:cNvSpPr>
          <p:nvPr/>
        </p:nvSpPr>
        <p:spPr bwMode="auto">
          <a:xfrm>
            <a:off x="5416080" y="4335259"/>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3" name="Ellipse 11"/>
          <p:cNvSpPr>
            <a:spLocks noChangeArrowheads="1"/>
          </p:cNvSpPr>
          <p:nvPr/>
        </p:nvSpPr>
        <p:spPr bwMode="auto">
          <a:xfrm>
            <a:off x="5188644" y="3953075"/>
            <a:ext cx="109538" cy="109537"/>
          </a:xfrm>
          <a:prstGeom prst="ellipse">
            <a:avLst/>
          </a:prstGeom>
          <a:solidFill>
            <a:srgbClr val="00FF00"/>
          </a:solidFill>
          <a:ln w="9525" algn="ctr">
            <a:solidFill>
              <a:schemeClr val="tx1"/>
            </a:solidFill>
            <a:round/>
            <a:headEnd/>
            <a:tailEnd/>
          </a:ln>
        </p:spPr>
        <p:txBody>
          <a:bodyPr/>
          <a:lstStyle/>
          <a:p>
            <a:endParaRPr lang="de-DE"/>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Sometimes it is easy to </a:t>
            </a:r>
            <a:r>
              <a:rPr lang="en-US" i="1" u="sng" dirty="0" smtClean="0"/>
              <a:t>see</a:t>
            </a:r>
            <a:r>
              <a:rPr lang="en-US" i="1" dirty="0" smtClean="0"/>
              <a:t/>
            </a:r>
            <a:br>
              <a:rPr lang="en-US" i="1" dirty="0" smtClean="0"/>
            </a:br>
            <a:r>
              <a:rPr lang="en-US" dirty="0" smtClean="0"/>
              <a:t>a good solution</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168</a:t>
            </a:fld>
            <a:endParaRPr lang="en-US"/>
          </a:p>
        </p:txBody>
      </p:sp>
      <p:pic>
        <p:nvPicPr>
          <p:cNvPr id="5" name="Picture 2" descr="Z:\projects\conferences\Eurographics11\talk\images\cylinder0_crop_nb.png"/>
          <p:cNvPicPr>
            <a:picLocks noChangeAspect="1" noChangeArrowheads="1"/>
          </p:cNvPicPr>
          <p:nvPr/>
        </p:nvPicPr>
        <p:blipFill>
          <a:blip r:embed="rId2"/>
          <a:srcRect/>
          <a:stretch>
            <a:fillRect/>
          </a:stretch>
        </p:blipFill>
        <p:spPr bwMode="auto">
          <a:xfrm>
            <a:off x="6019800" y="2286000"/>
            <a:ext cx="2786813" cy="3925572"/>
          </a:xfrm>
          <a:prstGeom prst="rect">
            <a:avLst/>
          </a:prstGeom>
          <a:noFill/>
          <a:ln w="9525">
            <a:noFill/>
            <a:miter lim="800000"/>
            <a:headEnd/>
            <a:tailEnd/>
          </a:ln>
        </p:spPr>
      </p:pic>
      <p:pic>
        <p:nvPicPr>
          <p:cNvPr id="6" name="Picture 3" descr="Z:\projects\conferences\Eurographics11\talk\images\cylinder2_crop_nb.png"/>
          <p:cNvPicPr>
            <a:picLocks noChangeAspect="1" noChangeArrowheads="1"/>
          </p:cNvPicPr>
          <p:nvPr/>
        </p:nvPicPr>
        <p:blipFill>
          <a:blip r:embed="rId3"/>
          <a:srcRect/>
          <a:stretch>
            <a:fillRect/>
          </a:stretch>
        </p:blipFill>
        <p:spPr bwMode="auto">
          <a:xfrm>
            <a:off x="645048" y="2248216"/>
            <a:ext cx="2783951" cy="3925572"/>
          </a:xfrm>
          <a:prstGeom prst="rect">
            <a:avLst/>
          </a:prstGeom>
          <a:noFill/>
          <a:ln w="9525">
            <a:noFill/>
            <a:miter lim="800000"/>
            <a:headEnd/>
            <a:tailEnd/>
          </a:ln>
        </p:spPr>
      </p:pic>
      <p:sp>
        <p:nvSpPr>
          <p:cNvPr id="8" name="Ellipse 11"/>
          <p:cNvSpPr>
            <a:spLocks noChangeArrowheads="1"/>
          </p:cNvSpPr>
          <p:nvPr/>
        </p:nvSpPr>
        <p:spPr bwMode="auto">
          <a:xfrm>
            <a:off x="2604868" y="2867464"/>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0" name="Ellipse 11"/>
          <p:cNvSpPr>
            <a:spLocks noChangeArrowheads="1"/>
          </p:cNvSpPr>
          <p:nvPr/>
        </p:nvSpPr>
        <p:spPr bwMode="auto">
          <a:xfrm>
            <a:off x="1247994" y="2894416"/>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1" name="Ellipse 11"/>
          <p:cNvSpPr>
            <a:spLocks noChangeArrowheads="1"/>
          </p:cNvSpPr>
          <p:nvPr/>
        </p:nvSpPr>
        <p:spPr bwMode="auto">
          <a:xfrm>
            <a:off x="2514600" y="2438400"/>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2" name="Ellipse 11"/>
          <p:cNvSpPr>
            <a:spLocks noChangeArrowheads="1"/>
          </p:cNvSpPr>
          <p:nvPr/>
        </p:nvSpPr>
        <p:spPr bwMode="auto">
          <a:xfrm>
            <a:off x="1524000" y="2438400"/>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3" name="Ellipse 11"/>
          <p:cNvSpPr>
            <a:spLocks noChangeArrowheads="1"/>
          </p:cNvSpPr>
          <p:nvPr/>
        </p:nvSpPr>
        <p:spPr bwMode="auto">
          <a:xfrm>
            <a:off x="8000342" y="2881532"/>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4" name="Ellipse 11"/>
          <p:cNvSpPr>
            <a:spLocks noChangeArrowheads="1"/>
          </p:cNvSpPr>
          <p:nvPr/>
        </p:nvSpPr>
        <p:spPr bwMode="auto">
          <a:xfrm>
            <a:off x="6713808" y="2908484"/>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5" name="Ellipse 11"/>
          <p:cNvSpPr>
            <a:spLocks noChangeArrowheads="1"/>
          </p:cNvSpPr>
          <p:nvPr/>
        </p:nvSpPr>
        <p:spPr bwMode="auto">
          <a:xfrm>
            <a:off x="7884944" y="2486464"/>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6" name="Ellipse 11"/>
          <p:cNvSpPr>
            <a:spLocks noChangeArrowheads="1"/>
          </p:cNvSpPr>
          <p:nvPr/>
        </p:nvSpPr>
        <p:spPr bwMode="auto">
          <a:xfrm>
            <a:off x="6820998" y="2494672"/>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7" name="Down Arrow 10"/>
          <p:cNvSpPr>
            <a:spLocks noChangeArrowheads="1"/>
          </p:cNvSpPr>
          <p:nvPr/>
        </p:nvSpPr>
        <p:spPr bwMode="auto">
          <a:xfrm rot="16200000">
            <a:off x="4087019" y="2999580"/>
            <a:ext cx="1736726" cy="1681163"/>
          </a:xfrm>
          <a:prstGeom prst="downArrow">
            <a:avLst>
              <a:gd name="adj1" fmla="val 50000"/>
              <a:gd name="adj2" fmla="val 49996"/>
            </a:avLst>
          </a:prstGeom>
          <a:solidFill>
            <a:srgbClr val="F07030"/>
          </a:solidFill>
          <a:ln w="9525" algn="ctr">
            <a:noFill/>
            <a:round/>
            <a:headEnd/>
            <a:tailEnd/>
          </a:ln>
        </p:spPr>
        <p:txBody>
          <a:bodyPr/>
          <a:lstStyle/>
          <a:p>
            <a:endParaRPr lang="de-DE"/>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Sometimes it is not easy to </a:t>
            </a:r>
            <a:r>
              <a:rPr lang="en-US" i="1" u="sng" dirty="0" smtClean="0"/>
              <a:t>see</a:t>
            </a:r>
            <a:r>
              <a:rPr lang="en-US" i="1" dirty="0" smtClean="0"/>
              <a:t/>
            </a:r>
            <a:br>
              <a:rPr lang="en-US" i="1" dirty="0" smtClean="0"/>
            </a:b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169</a:t>
            </a:fld>
            <a:endParaRPr lang="en-US"/>
          </a:p>
        </p:txBody>
      </p:sp>
      <p:sp>
        <p:nvSpPr>
          <p:cNvPr id="7" name="Down Arrow 10"/>
          <p:cNvSpPr>
            <a:spLocks noChangeArrowheads="1"/>
          </p:cNvSpPr>
          <p:nvPr/>
        </p:nvSpPr>
        <p:spPr bwMode="auto">
          <a:xfrm rot="16200000">
            <a:off x="4087019" y="2999580"/>
            <a:ext cx="1736726" cy="1681163"/>
          </a:xfrm>
          <a:prstGeom prst="downArrow">
            <a:avLst>
              <a:gd name="adj1" fmla="val 50000"/>
              <a:gd name="adj2" fmla="val 49996"/>
            </a:avLst>
          </a:prstGeom>
          <a:solidFill>
            <a:srgbClr val="F07030"/>
          </a:solidFill>
          <a:ln w="9525" algn="ctr">
            <a:noFill/>
            <a:round/>
            <a:headEnd/>
            <a:tailEnd/>
          </a:ln>
        </p:spPr>
        <p:txBody>
          <a:bodyPr/>
          <a:lstStyle/>
          <a:p>
            <a:endParaRPr lang="de-DE"/>
          </a:p>
        </p:txBody>
      </p:sp>
      <p:pic>
        <p:nvPicPr>
          <p:cNvPr id="3075" name="Picture 3" descr="C:\papersNew\2011\Siggraph_TopDownQuadParam\images\comparisonbommes\botijo-1-ori.png"/>
          <p:cNvPicPr>
            <a:picLocks noChangeAspect="1" noChangeArrowheads="1"/>
          </p:cNvPicPr>
          <p:nvPr/>
        </p:nvPicPr>
        <p:blipFill>
          <a:blip r:embed="rId2"/>
          <a:srcRect/>
          <a:stretch>
            <a:fillRect/>
          </a:stretch>
        </p:blipFill>
        <p:spPr bwMode="auto">
          <a:xfrm>
            <a:off x="0" y="762000"/>
            <a:ext cx="2057400" cy="3741192"/>
          </a:xfrm>
          <a:prstGeom prst="rect">
            <a:avLst/>
          </a:prstGeom>
          <a:noFill/>
        </p:spPr>
      </p:pic>
      <p:pic>
        <p:nvPicPr>
          <p:cNvPr id="3076" name="Picture 4" descr="C:\papersNew\2011\Siggraph_TopDownQuadParam\images\comparisonbommes\lever-1-ori.png"/>
          <p:cNvPicPr>
            <a:picLocks noChangeAspect="1" noChangeArrowheads="1"/>
          </p:cNvPicPr>
          <p:nvPr/>
        </p:nvPicPr>
        <p:blipFill>
          <a:blip r:embed="rId3"/>
          <a:srcRect/>
          <a:stretch>
            <a:fillRect/>
          </a:stretch>
        </p:blipFill>
        <p:spPr bwMode="auto">
          <a:xfrm>
            <a:off x="609600" y="3886200"/>
            <a:ext cx="3350183" cy="2971800"/>
          </a:xfrm>
          <a:prstGeom prst="rect">
            <a:avLst/>
          </a:prstGeom>
          <a:noFill/>
        </p:spPr>
      </p:pic>
      <p:pic>
        <p:nvPicPr>
          <p:cNvPr id="3077" name="Picture 5" descr="C:\papersNew\2011\Siggraph_TopDownQuadParam\images\comparisonbommes\fertility-1-ori.png"/>
          <p:cNvPicPr>
            <a:picLocks noChangeAspect="1" noChangeArrowheads="1"/>
          </p:cNvPicPr>
          <p:nvPr/>
        </p:nvPicPr>
        <p:blipFill>
          <a:blip r:embed="rId4"/>
          <a:srcRect/>
          <a:stretch>
            <a:fillRect/>
          </a:stretch>
        </p:blipFill>
        <p:spPr bwMode="auto">
          <a:xfrm>
            <a:off x="1981200" y="990600"/>
            <a:ext cx="2133600" cy="301031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Semi-regular mesh</a:t>
            </a:r>
            <a:endParaRPr lang="en-US" dirty="0"/>
          </a:p>
        </p:txBody>
      </p:sp>
      <p:sp>
        <p:nvSpPr>
          <p:cNvPr id="3" name="Content Placeholder 2"/>
          <p:cNvSpPr>
            <a:spLocks noGrp="1"/>
          </p:cNvSpPr>
          <p:nvPr>
            <p:ph idx="1"/>
          </p:nvPr>
        </p:nvSpPr>
        <p:spPr/>
        <p:txBody>
          <a:bodyPr/>
          <a:lstStyle/>
          <a:p>
            <a:r>
              <a:rPr lang="en-US" dirty="0" smtClean="0"/>
              <a:t>Most common class for hand-made quad mesh</a:t>
            </a:r>
          </a:p>
          <a:p>
            <a:pPr lvl="1"/>
            <a:r>
              <a:rPr lang="en-US" dirty="0" smtClean="0"/>
              <a:t>e.g. CAD, games, …</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17</a:t>
            </a:fld>
            <a:endParaRPr lang="en-US"/>
          </a:p>
        </p:txBody>
      </p:sp>
      <p:sp>
        <p:nvSpPr>
          <p:cNvPr id="10242" name="AutoShape 2" descr="http://www.sherrielaw.com/blog/uploads/boy_head_wip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4" name="AutoShape 4" descr="http://www.sherrielaw.com/blog/uploads/boy_head_wip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8" name="Picture 8" descr="http://www.sherrielaw.com/blog/uploads/boy_head_wip1.jpg"/>
          <p:cNvPicPr>
            <a:picLocks noChangeAspect="1" noChangeArrowheads="1"/>
          </p:cNvPicPr>
          <p:nvPr/>
        </p:nvPicPr>
        <p:blipFill>
          <a:blip r:embed="rId2">
            <a:clrChange>
              <a:clrFrom>
                <a:srgbClr val="7F7F7F"/>
              </a:clrFrom>
              <a:clrTo>
                <a:srgbClr val="7F7F7F">
                  <a:alpha val="0"/>
                </a:srgbClr>
              </a:clrTo>
            </a:clrChange>
          </a:blip>
          <a:srcRect l="12889" t="17670" r="11556" b="15534"/>
          <a:stretch>
            <a:fillRect/>
          </a:stretch>
        </p:blipFill>
        <p:spPr bwMode="auto">
          <a:xfrm>
            <a:off x="1295400" y="2667000"/>
            <a:ext cx="6477000" cy="3276600"/>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threeholes_semplification.avi">
            <a:hlinkClick r:id="" action="ppaction://media"/>
          </p:cNvPr>
          <p:cNvPicPr>
            <a:picLocks noGrp="1" noRot="1" noChangeAspect="1"/>
          </p:cNvPicPr>
          <p:nvPr>
            <p:ph idx="1"/>
            <a:videoFile r:link="rId1"/>
          </p:nvPr>
        </p:nvPicPr>
        <p:blipFill>
          <a:blip r:embed="rId3"/>
          <a:stretch>
            <a:fillRect/>
          </a:stretch>
        </p:blipFill>
        <p:spPr>
          <a:xfrm>
            <a:off x="-304800" y="-214313"/>
            <a:ext cx="9753600" cy="731520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Opening Move</a:t>
            </a:r>
            <a:endParaRPr lang="en-US" dirty="0"/>
          </a:p>
        </p:txBody>
      </p:sp>
      <p:sp>
        <p:nvSpPr>
          <p:cNvPr id="6" name="Freeform 5"/>
          <p:cNvSpPr/>
          <p:nvPr/>
        </p:nvSpPr>
        <p:spPr>
          <a:xfrm>
            <a:off x="1397000" y="1373717"/>
            <a:ext cx="533400" cy="1244600"/>
          </a:xfrm>
          <a:custGeom>
            <a:avLst/>
            <a:gdLst>
              <a:gd name="connsiteX0" fmla="*/ 65617 w 1060450"/>
              <a:gd name="connsiteY0" fmla="*/ 2844800 h 2844800"/>
              <a:gd name="connsiteX1" fmla="*/ 141817 w 1060450"/>
              <a:gd name="connsiteY1" fmla="*/ 1841500 h 2844800"/>
              <a:gd name="connsiteX2" fmla="*/ 916517 w 1060450"/>
              <a:gd name="connsiteY2" fmla="*/ 596900 h 2844800"/>
              <a:gd name="connsiteX3" fmla="*/ 1005417 w 1060450"/>
              <a:gd name="connsiteY3" fmla="*/ 0 h 2844800"/>
            </a:gdLst>
            <a:ahLst/>
            <a:cxnLst>
              <a:cxn ang="0">
                <a:pos x="connsiteX0" y="connsiteY0"/>
              </a:cxn>
              <a:cxn ang="0">
                <a:pos x="connsiteX1" y="connsiteY1"/>
              </a:cxn>
              <a:cxn ang="0">
                <a:pos x="connsiteX2" y="connsiteY2"/>
              </a:cxn>
              <a:cxn ang="0">
                <a:pos x="connsiteX3" y="connsiteY3"/>
              </a:cxn>
            </a:cxnLst>
            <a:rect l="l" t="t" r="r" b="b"/>
            <a:pathLst>
              <a:path w="1060450" h="2844800">
                <a:moveTo>
                  <a:pt x="65617" y="2844800"/>
                </a:moveTo>
                <a:cubicBezTo>
                  <a:pt x="32808" y="2530475"/>
                  <a:pt x="0" y="2216150"/>
                  <a:pt x="141817" y="1841500"/>
                </a:cubicBezTo>
                <a:cubicBezTo>
                  <a:pt x="283634" y="1466850"/>
                  <a:pt x="772584" y="903817"/>
                  <a:pt x="916517" y="596900"/>
                </a:cubicBezTo>
                <a:cubicBezTo>
                  <a:pt x="1060450" y="289983"/>
                  <a:pt x="1032933" y="144991"/>
                  <a:pt x="1005417"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460500" y="2618317"/>
            <a:ext cx="1968500" cy="3759200"/>
          </a:xfrm>
          <a:custGeom>
            <a:avLst/>
            <a:gdLst>
              <a:gd name="connsiteX0" fmla="*/ 0 w 711200"/>
              <a:gd name="connsiteY0" fmla="*/ 0 h 2794000"/>
              <a:gd name="connsiteX1" fmla="*/ 508000 w 711200"/>
              <a:gd name="connsiteY1" fmla="*/ 787400 h 2794000"/>
              <a:gd name="connsiteX2" fmla="*/ 368300 w 711200"/>
              <a:gd name="connsiteY2" fmla="*/ 1930400 h 2794000"/>
              <a:gd name="connsiteX3" fmla="*/ 711200 w 711200"/>
              <a:gd name="connsiteY3" fmla="*/ 2794000 h 2794000"/>
              <a:gd name="connsiteX0" fmla="*/ 0 w 2082800"/>
              <a:gd name="connsiteY0" fmla="*/ 0 h 3022600"/>
              <a:gd name="connsiteX1" fmla="*/ 508000 w 2082800"/>
              <a:gd name="connsiteY1" fmla="*/ 787400 h 3022600"/>
              <a:gd name="connsiteX2" fmla="*/ 368300 w 2082800"/>
              <a:gd name="connsiteY2" fmla="*/ 1930400 h 3022600"/>
              <a:gd name="connsiteX3" fmla="*/ 2082800 w 2082800"/>
              <a:gd name="connsiteY3" fmla="*/ 3022600 h 3022600"/>
              <a:gd name="connsiteX0" fmla="*/ 0 w 569383"/>
              <a:gd name="connsiteY0" fmla="*/ 0 h 1930400"/>
              <a:gd name="connsiteX1" fmla="*/ 508000 w 569383"/>
              <a:gd name="connsiteY1" fmla="*/ 787400 h 1930400"/>
              <a:gd name="connsiteX2" fmla="*/ 368300 w 569383"/>
              <a:gd name="connsiteY2" fmla="*/ 1930400 h 1930400"/>
              <a:gd name="connsiteX0" fmla="*/ 0 w 1968500"/>
              <a:gd name="connsiteY0" fmla="*/ 0 h 3759200"/>
              <a:gd name="connsiteX1" fmla="*/ 508000 w 1968500"/>
              <a:gd name="connsiteY1" fmla="*/ 787400 h 3759200"/>
              <a:gd name="connsiteX2" fmla="*/ 1968500 w 1968500"/>
              <a:gd name="connsiteY2" fmla="*/ 3759200 h 3759200"/>
              <a:gd name="connsiteX0" fmla="*/ 0 w 1968500"/>
              <a:gd name="connsiteY0" fmla="*/ 0 h 3759200"/>
              <a:gd name="connsiteX1" fmla="*/ 508000 w 1968500"/>
              <a:gd name="connsiteY1" fmla="*/ 787400 h 3759200"/>
              <a:gd name="connsiteX2" fmla="*/ 1968500 w 1968500"/>
              <a:gd name="connsiteY2" fmla="*/ 3759200 h 3759200"/>
            </a:gdLst>
            <a:ahLst/>
            <a:cxnLst>
              <a:cxn ang="0">
                <a:pos x="connsiteX0" y="connsiteY0"/>
              </a:cxn>
              <a:cxn ang="0">
                <a:pos x="connsiteX1" y="connsiteY1"/>
              </a:cxn>
              <a:cxn ang="0">
                <a:pos x="connsiteX2" y="connsiteY2"/>
              </a:cxn>
            </a:cxnLst>
            <a:rect l="l" t="t" r="r" b="b"/>
            <a:pathLst>
              <a:path w="1968500" h="3759200">
                <a:moveTo>
                  <a:pt x="0" y="0"/>
                </a:moveTo>
                <a:cubicBezTo>
                  <a:pt x="223308" y="232833"/>
                  <a:pt x="179917" y="160867"/>
                  <a:pt x="508000" y="787400"/>
                </a:cubicBezTo>
                <a:cubicBezTo>
                  <a:pt x="836083" y="1413933"/>
                  <a:pt x="1121833" y="3551767"/>
                  <a:pt x="1968500" y="37592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711200" y="4790700"/>
            <a:ext cx="5927208" cy="786716"/>
          </a:xfrm>
          <a:custGeom>
            <a:avLst/>
            <a:gdLst>
              <a:gd name="connsiteX0" fmla="*/ 0 w 6337300"/>
              <a:gd name="connsiteY0" fmla="*/ 596900 h 596900"/>
              <a:gd name="connsiteX1" fmla="*/ 1498600 w 6337300"/>
              <a:gd name="connsiteY1" fmla="*/ 50800 h 596900"/>
              <a:gd name="connsiteX2" fmla="*/ 4622800 w 6337300"/>
              <a:gd name="connsiteY2" fmla="*/ 381000 h 596900"/>
              <a:gd name="connsiteX3" fmla="*/ 6337300 w 6337300"/>
              <a:gd name="connsiteY3" fmla="*/ 0 h 596900"/>
              <a:gd name="connsiteX0" fmla="*/ 0 w 5142195"/>
              <a:gd name="connsiteY0" fmla="*/ 582083 h 584221"/>
              <a:gd name="connsiteX1" fmla="*/ 1498600 w 5142195"/>
              <a:gd name="connsiteY1" fmla="*/ 35983 h 584221"/>
              <a:gd name="connsiteX2" fmla="*/ 4622800 w 5142195"/>
              <a:gd name="connsiteY2" fmla="*/ 366183 h 584221"/>
              <a:gd name="connsiteX3" fmla="*/ 4614968 w 5142195"/>
              <a:gd name="connsiteY3" fmla="*/ 397954 h 584221"/>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230520"/>
              <a:gd name="connsiteY0" fmla="*/ 582083 h 1057694"/>
              <a:gd name="connsiteX1" fmla="*/ 1498600 w 5230520"/>
              <a:gd name="connsiteY1" fmla="*/ 35983 h 1057694"/>
              <a:gd name="connsiteX2" fmla="*/ 4622800 w 5230520"/>
              <a:gd name="connsiteY2" fmla="*/ 366183 h 1057694"/>
              <a:gd name="connsiteX3" fmla="*/ 5144917 w 5230520"/>
              <a:gd name="connsiteY3" fmla="*/ 980691 h 1057694"/>
              <a:gd name="connsiteX0" fmla="*/ 0 w 4622800"/>
              <a:gd name="connsiteY0" fmla="*/ 582083 h 582083"/>
              <a:gd name="connsiteX1" fmla="*/ 1498600 w 4622800"/>
              <a:gd name="connsiteY1" fmla="*/ 35983 h 582083"/>
              <a:gd name="connsiteX2" fmla="*/ 4622800 w 4622800"/>
              <a:gd name="connsiteY2" fmla="*/ 366183 h 582083"/>
              <a:gd name="connsiteX0" fmla="*/ 0 w 5152748"/>
              <a:gd name="connsiteY0" fmla="*/ 752048 h 752048"/>
              <a:gd name="connsiteX1" fmla="*/ 2028548 w 5152748"/>
              <a:gd name="connsiteY1" fmla="*/ 60264 h 752048"/>
              <a:gd name="connsiteX2" fmla="*/ 5152748 w 5152748"/>
              <a:gd name="connsiteY2" fmla="*/ 390464 h 752048"/>
            </a:gdLst>
            <a:ahLst/>
            <a:cxnLst>
              <a:cxn ang="0">
                <a:pos x="connsiteX0" y="connsiteY0"/>
              </a:cxn>
              <a:cxn ang="0">
                <a:pos x="connsiteX1" y="connsiteY1"/>
              </a:cxn>
              <a:cxn ang="0">
                <a:pos x="connsiteX2" y="connsiteY2"/>
              </a:cxn>
            </a:cxnLst>
            <a:rect l="l" t="t" r="r" b="b"/>
            <a:pathLst>
              <a:path w="5152748" h="752048">
                <a:moveTo>
                  <a:pt x="0" y="752048"/>
                </a:moveTo>
                <a:cubicBezTo>
                  <a:pt x="364066" y="496989"/>
                  <a:pt x="1169757" y="120528"/>
                  <a:pt x="2028548" y="60264"/>
                </a:cubicBezTo>
                <a:cubicBezTo>
                  <a:pt x="2887339" y="0"/>
                  <a:pt x="4545029" y="233013"/>
                  <a:pt x="5152748" y="390464"/>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447800" y="2286000"/>
            <a:ext cx="7061200" cy="878417"/>
          </a:xfrm>
          <a:custGeom>
            <a:avLst/>
            <a:gdLst>
              <a:gd name="connsiteX0" fmla="*/ 0 w 7061200"/>
              <a:gd name="connsiteY0" fmla="*/ 332317 h 878417"/>
              <a:gd name="connsiteX1" fmla="*/ 2387600 w 7061200"/>
              <a:gd name="connsiteY1" fmla="*/ 840317 h 878417"/>
              <a:gd name="connsiteX2" fmla="*/ 4762500 w 7061200"/>
              <a:gd name="connsiteY2" fmla="*/ 103717 h 878417"/>
              <a:gd name="connsiteX3" fmla="*/ 7061200 w 7061200"/>
              <a:gd name="connsiteY3" fmla="*/ 218017 h 878417"/>
            </a:gdLst>
            <a:ahLst/>
            <a:cxnLst>
              <a:cxn ang="0">
                <a:pos x="connsiteX0" y="connsiteY0"/>
              </a:cxn>
              <a:cxn ang="0">
                <a:pos x="connsiteX1" y="connsiteY1"/>
              </a:cxn>
              <a:cxn ang="0">
                <a:pos x="connsiteX2" y="connsiteY2"/>
              </a:cxn>
              <a:cxn ang="0">
                <a:pos x="connsiteX3" y="connsiteY3"/>
              </a:cxn>
            </a:cxnLst>
            <a:rect l="l" t="t" r="r" b="b"/>
            <a:pathLst>
              <a:path w="7061200" h="878417">
                <a:moveTo>
                  <a:pt x="0" y="332317"/>
                </a:moveTo>
                <a:cubicBezTo>
                  <a:pt x="796925" y="605367"/>
                  <a:pt x="1593850" y="878417"/>
                  <a:pt x="2387600" y="840317"/>
                </a:cubicBezTo>
                <a:cubicBezTo>
                  <a:pt x="3181350" y="802217"/>
                  <a:pt x="3983567" y="207434"/>
                  <a:pt x="4762500" y="103717"/>
                </a:cubicBezTo>
                <a:cubicBezTo>
                  <a:pt x="5541433" y="0"/>
                  <a:pt x="7061200" y="218017"/>
                  <a:pt x="7061200" y="218017"/>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3500" y="1996017"/>
            <a:ext cx="1498600" cy="622300"/>
          </a:xfrm>
          <a:custGeom>
            <a:avLst/>
            <a:gdLst>
              <a:gd name="connsiteX0" fmla="*/ 1498600 w 1498600"/>
              <a:gd name="connsiteY0" fmla="*/ 622300 h 622300"/>
              <a:gd name="connsiteX1" fmla="*/ 863600 w 1498600"/>
              <a:gd name="connsiteY1" fmla="*/ 127000 h 622300"/>
              <a:gd name="connsiteX2" fmla="*/ 0 w 1498600"/>
              <a:gd name="connsiteY2" fmla="*/ 0 h 622300"/>
            </a:gdLst>
            <a:ahLst/>
            <a:cxnLst>
              <a:cxn ang="0">
                <a:pos x="connsiteX0" y="connsiteY0"/>
              </a:cxn>
              <a:cxn ang="0">
                <a:pos x="connsiteX1" y="connsiteY1"/>
              </a:cxn>
              <a:cxn ang="0">
                <a:pos x="connsiteX2" y="connsiteY2"/>
              </a:cxn>
            </a:cxnLst>
            <a:rect l="l" t="t" r="r" b="b"/>
            <a:pathLst>
              <a:path w="1498600" h="622300">
                <a:moveTo>
                  <a:pt x="1498600" y="622300"/>
                </a:moveTo>
                <a:cubicBezTo>
                  <a:pt x="1305983" y="426508"/>
                  <a:pt x="1113367" y="230717"/>
                  <a:pt x="863600" y="127000"/>
                </a:cubicBezTo>
                <a:cubicBezTo>
                  <a:pt x="613833" y="23283"/>
                  <a:pt x="306916" y="11641"/>
                  <a:pt x="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501650" y="2592917"/>
            <a:ext cx="1968500" cy="1663700"/>
          </a:xfrm>
          <a:custGeom>
            <a:avLst/>
            <a:gdLst>
              <a:gd name="connsiteX0" fmla="*/ 1968500 w 1968500"/>
              <a:gd name="connsiteY0" fmla="*/ 0 h 1663700"/>
              <a:gd name="connsiteX1" fmla="*/ 1295400 w 1968500"/>
              <a:gd name="connsiteY1" fmla="*/ 952500 h 1663700"/>
              <a:gd name="connsiteX2" fmla="*/ 0 w 1968500"/>
              <a:gd name="connsiteY2" fmla="*/ 1663700 h 1663700"/>
            </a:gdLst>
            <a:ahLst/>
            <a:cxnLst>
              <a:cxn ang="0">
                <a:pos x="connsiteX0" y="connsiteY0"/>
              </a:cxn>
              <a:cxn ang="0">
                <a:pos x="connsiteX1" y="connsiteY1"/>
              </a:cxn>
              <a:cxn ang="0">
                <a:pos x="connsiteX2" y="connsiteY2"/>
              </a:cxn>
            </a:cxnLst>
            <a:rect l="l" t="t" r="r" b="b"/>
            <a:pathLst>
              <a:path w="1968500" h="1663700">
                <a:moveTo>
                  <a:pt x="1968500" y="0"/>
                </a:moveTo>
                <a:cubicBezTo>
                  <a:pt x="1795991" y="337608"/>
                  <a:pt x="1623483" y="675217"/>
                  <a:pt x="1295400" y="952500"/>
                </a:cubicBezTo>
                <a:cubicBezTo>
                  <a:pt x="967317" y="1229783"/>
                  <a:pt x="483658" y="1446741"/>
                  <a:pt x="0" y="16637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1244600" y="24405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7200" y="5334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350000" y="50313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362200" y="48006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219200" y="3200400"/>
            <a:ext cx="1905000" cy="2362200"/>
          </a:xfrm>
          <a:custGeom>
            <a:avLst/>
            <a:gdLst>
              <a:gd name="connsiteX0" fmla="*/ 1974850 w 2051050"/>
              <a:gd name="connsiteY0" fmla="*/ 2374900 h 2374900"/>
              <a:gd name="connsiteX1" fmla="*/ 1758950 w 2051050"/>
              <a:gd name="connsiteY1" fmla="*/ 1955800 h 2374900"/>
              <a:gd name="connsiteX2" fmla="*/ 222250 w 2051050"/>
              <a:gd name="connsiteY2" fmla="*/ 711200 h 2374900"/>
              <a:gd name="connsiteX3" fmla="*/ 425450 w 2051050"/>
              <a:gd name="connsiteY3" fmla="*/ 0 h 2374900"/>
            </a:gdLst>
            <a:ahLst/>
            <a:cxnLst>
              <a:cxn ang="0">
                <a:pos x="connsiteX0" y="connsiteY0"/>
              </a:cxn>
              <a:cxn ang="0">
                <a:pos x="connsiteX1" y="connsiteY1"/>
              </a:cxn>
              <a:cxn ang="0">
                <a:pos x="connsiteX2" y="connsiteY2"/>
              </a:cxn>
              <a:cxn ang="0">
                <a:pos x="connsiteX3" y="connsiteY3"/>
              </a:cxn>
            </a:cxnLst>
            <a:rect l="l" t="t" r="r" b="b"/>
            <a:pathLst>
              <a:path w="2051050" h="2374900">
                <a:moveTo>
                  <a:pt x="1974850" y="2374900"/>
                </a:moveTo>
                <a:cubicBezTo>
                  <a:pt x="2012950" y="2303991"/>
                  <a:pt x="2051050" y="2233083"/>
                  <a:pt x="1758950" y="1955800"/>
                </a:cubicBezTo>
                <a:cubicBezTo>
                  <a:pt x="1466850" y="1678517"/>
                  <a:pt x="444500" y="1037167"/>
                  <a:pt x="222250" y="711200"/>
                </a:cubicBezTo>
                <a:cubicBezTo>
                  <a:pt x="0" y="385233"/>
                  <a:pt x="212725" y="192616"/>
                  <a:pt x="42545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708400" y="1003300"/>
            <a:ext cx="1358900" cy="5651500"/>
          </a:xfrm>
          <a:custGeom>
            <a:avLst/>
            <a:gdLst>
              <a:gd name="connsiteX0" fmla="*/ 1358900 w 1358900"/>
              <a:gd name="connsiteY0" fmla="*/ 0 h 5651500"/>
              <a:gd name="connsiteX1" fmla="*/ 38100 w 1358900"/>
              <a:gd name="connsiteY1" fmla="*/ 1663700 h 5651500"/>
              <a:gd name="connsiteX2" fmla="*/ 1130300 w 1358900"/>
              <a:gd name="connsiteY2" fmla="*/ 5651500 h 5651500"/>
            </a:gdLst>
            <a:ahLst/>
            <a:cxnLst>
              <a:cxn ang="0">
                <a:pos x="connsiteX0" y="connsiteY0"/>
              </a:cxn>
              <a:cxn ang="0">
                <a:pos x="connsiteX1" y="connsiteY1"/>
              </a:cxn>
              <a:cxn ang="0">
                <a:pos x="connsiteX2" y="connsiteY2"/>
              </a:cxn>
            </a:cxnLst>
            <a:rect l="l" t="t" r="r" b="b"/>
            <a:pathLst>
              <a:path w="1358900" h="5651500">
                <a:moveTo>
                  <a:pt x="1358900" y="0"/>
                </a:moveTo>
                <a:cubicBezTo>
                  <a:pt x="717550" y="360892"/>
                  <a:pt x="76200" y="721784"/>
                  <a:pt x="38100" y="1663700"/>
                </a:cubicBezTo>
                <a:cubicBezTo>
                  <a:pt x="0" y="2605616"/>
                  <a:pt x="565150" y="4128558"/>
                  <a:pt x="1130300" y="56515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540500" y="965200"/>
            <a:ext cx="939800" cy="4140200"/>
          </a:xfrm>
          <a:custGeom>
            <a:avLst/>
            <a:gdLst>
              <a:gd name="connsiteX0" fmla="*/ 285750 w 1225550"/>
              <a:gd name="connsiteY0" fmla="*/ 4025900 h 4025900"/>
              <a:gd name="connsiteX1" fmla="*/ 82550 w 1225550"/>
              <a:gd name="connsiteY1" fmla="*/ 3378200 h 4025900"/>
              <a:gd name="connsiteX2" fmla="*/ 781050 w 1225550"/>
              <a:gd name="connsiteY2" fmla="*/ 1828800 h 4025900"/>
              <a:gd name="connsiteX3" fmla="*/ 1225550 w 1225550"/>
              <a:gd name="connsiteY3" fmla="*/ 0 h 4025900"/>
              <a:gd name="connsiteX0" fmla="*/ 0 w 939800"/>
              <a:gd name="connsiteY0" fmla="*/ 4025900 h 4025900"/>
              <a:gd name="connsiteX1" fmla="*/ 495300 w 939800"/>
              <a:gd name="connsiteY1" fmla="*/ 1828800 h 4025900"/>
              <a:gd name="connsiteX2" fmla="*/ 939800 w 939800"/>
              <a:gd name="connsiteY2" fmla="*/ 0 h 4025900"/>
              <a:gd name="connsiteX0" fmla="*/ 0 w 939800"/>
              <a:gd name="connsiteY0" fmla="*/ 4025900 h 4025900"/>
              <a:gd name="connsiteX1" fmla="*/ 635000 w 939800"/>
              <a:gd name="connsiteY1" fmla="*/ 2766263 h 4025900"/>
              <a:gd name="connsiteX2" fmla="*/ 495300 w 939800"/>
              <a:gd name="connsiteY2" fmla="*/ 1828800 h 4025900"/>
              <a:gd name="connsiteX3" fmla="*/ 939800 w 939800"/>
              <a:gd name="connsiteY3" fmla="*/ 0 h 4025900"/>
            </a:gdLst>
            <a:ahLst/>
            <a:cxnLst>
              <a:cxn ang="0">
                <a:pos x="connsiteX0" y="connsiteY0"/>
              </a:cxn>
              <a:cxn ang="0">
                <a:pos x="connsiteX1" y="connsiteY1"/>
              </a:cxn>
              <a:cxn ang="0">
                <a:pos x="connsiteX2" y="connsiteY2"/>
              </a:cxn>
              <a:cxn ang="0">
                <a:pos x="connsiteX3" y="connsiteY3"/>
              </a:cxn>
            </a:cxnLst>
            <a:rect l="l" t="t" r="r" b="b"/>
            <a:pathLst>
              <a:path w="939800" h="4025900">
                <a:moveTo>
                  <a:pt x="0" y="4025900"/>
                </a:moveTo>
                <a:cubicBezTo>
                  <a:pt x="29633" y="3914756"/>
                  <a:pt x="552450" y="3132446"/>
                  <a:pt x="635000" y="2766263"/>
                </a:cubicBezTo>
                <a:cubicBezTo>
                  <a:pt x="717550" y="2400080"/>
                  <a:pt x="368300" y="2388639"/>
                  <a:pt x="495300" y="1828800"/>
                </a:cubicBezTo>
                <a:cubicBezTo>
                  <a:pt x="685800" y="1265767"/>
                  <a:pt x="812800" y="632883"/>
                  <a:pt x="9398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p:nvSpPr>
        <p:spPr>
          <a:xfrm>
            <a:off x="8534400" y="22860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04800" y="5486400"/>
            <a:ext cx="990600" cy="1371600"/>
          </a:xfrm>
          <a:custGeom>
            <a:avLst/>
            <a:gdLst>
              <a:gd name="connsiteX0" fmla="*/ 990600 w 990600"/>
              <a:gd name="connsiteY0" fmla="*/ 0 h 1371600"/>
              <a:gd name="connsiteX1" fmla="*/ 787400 w 990600"/>
              <a:gd name="connsiteY1" fmla="*/ 749300 h 1371600"/>
              <a:gd name="connsiteX2" fmla="*/ 0 w 990600"/>
              <a:gd name="connsiteY2" fmla="*/ 1371600 h 1371600"/>
            </a:gdLst>
            <a:ahLst/>
            <a:cxnLst>
              <a:cxn ang="0">
                <a:pos x="connsiteX0" y="connsiteY0"/>
              </a:cxn>
              <a:cxn ang="0">
                <a:pos x="connsiteX1" y="connsiteY1"/>
              </a:cxn>
              <a:cxn ang="0">
                <a:pos x="connsiteX2" y="connsiteY2"/>
              </a:cxn>
            </a:cxnLst>
            <a:rect l="l" t="t" r="r" b="b"/>
            <a:pathLst>
              <a:path w="990600" h="1371600">
                <a:moveTo>
                  <a:pt x="990600" y="0"/>
                </a:moveTo>
                <a:cubicBezTo>
                  <a:pt x="971550" y="260350"/>
                  <a:pt x="952500" y="520700"/>
                  <a:pt x="787400" y="749300"/>
                </a:cubicBezTo>
                <a:cubicBezTo>
                  <a:pt x="622300" y="977900"/>
                  <a:pt x="311150" y="1174750"/>
                  <a:pt x="0" y="13716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6553200" y="5219700"/>
            <a:ext cx="1143000" cy="1308100"/>
          </a:xfrm>
          <a:custGeom>
            <a:avLst/>
            <a:gdLst>
              <a:gd name="connsiteX0" fmla="*/ 0 w 1143000"/>
              <a:gd name="connsiteY0" fmla="*/ 0 h 1308100"/>
              <a:gd name="connsiteX1" fmla="*/ 762000 w 1143000"/>
              <a:gd name="connsiteY1" fmla="*/ 596900 h 1308100"/>
              <a:gd name="connsiteX2" fmla="*/ 1143000 w 1143000"/>
              <a:gd name="connsiteY2" fmla="*/ 1308100 h 1308100"/>
            </a:gdLst>
            <a:ahLst/>
            <a:cxnLst>
              <a:cxn ang="0">
                <a:pos x="connsiteX0" y="connsiteY0"/>
              </a:cxn>
              <a:cxn ang="0">
                <a:pos x="connsiteX1" y="connsiteY1"/>
              </a:cxn>
              <a:cxn ang="0">
                <a:pos x="connsiteX2" y="connsiteY2"/>
              </a:cxn>
            </a:cxnLst>
            <a:rect l="l" t="t" r="r" b="b"/>
            <a:pathLst>
              <a:path w="1143000" h="1308100">
                <a:moveTo>
                  <a:pt x="0" y="0"/>
                </a:moveTo>
                <a:cubicBezTo>
                  <a:pt x="285750" y="189441"/>
                  <a:pt x="571500" y="378883"/>
                  <a:pt x="762000" y="596900"/>
                </a:cubicBezTo>
                <a:cubicBezTo>
                  <a:pt x="952500" y="814917"/>
                  <a:pt x="1047750" y="1061508"/>
                  <a:pt x="1143000" y="13081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p:cNvSpPr/>
          <p:nvPr/>
        </p:nvSpPr>
        <p:spPr>
          <a:xfrm>
            <a:off x="3657600" y="30480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114800" y="48006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086600" y="22860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8763000" y="1562100"/>
            <a:ext cx="762000" cy="838200"/>
          </a:xfrm>
          <a:custGeom>
            <a:avLst/>
            <a:gdLst>
              <a:gd name="connsiteX0" fmla="*/ 0 w 762000"/>
              <a:gd name="connsiteY0" fmla="*/ 838200 h 838200"/>
              <a:gd name="connsiteX1" fmla="*/ 254000 w 762000"/>
              <a:gd name="connsiteY1" fmla="*/ 609600 h 838200"/>
              <a:gd name="connsiteX2" fmla="*/ 762000 w 762000"/>
              <a:gd name="connsiteY2" fmla="*/ 0 h 838200"/>
            </a:gdLst>
            <a:ahLst/>
            <a:cxnLst>
              <a:cxn ang="0">
                <a:pos x="connsiteX0" y="connsiteY0"/>
              </a:cxn>
              <a:cxn ang="0">
                <a:pos x="connsiteX1" y="connsiteY1"/>
              </a:cxn>
              <a:cxn ang="0">
                <a:pos x="connsiteX2" y="connsiteY2"/>
              </a:cxn>
            </a:cxnLst>
            <a:rect l="l" t="t" r="r" b="b"/>
            <a:pathLst>
              <a:path w="762000" h="838200">
                <a:moveTo>
                  <a:pt x="0" y="838200"/>
                </a:moveTo>
                <a:cubicBezTo>
                  <a:pt x="63500" y="793750"/>
                  <a:pt x="127000" y="749300"/>
                  <a:pt x="254000" y="609600"/>
                </a:cubicBezTo>
                <a:cubicBezTo>
                  <a:pt x="381000" y="469900"/>
                  <a:pt x="571500" y="234950"/>
                  <a:pt x="7620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8714317" y="2578100"/>
            <a:ext cx="924983" cy="1955800"/>
          </a:xfrm>
          <a:custGeom>
            <a:avLst/>
            <a:gdLst>
              <a:gd name="connsiteX0" fmla="*/ 23283 w 924983"/>
              <a:gd name="connsiteY0" fmla="*/ 0 h 1955800"/>
              <a:gd name="connsiteX1" fmla="*/ 150283 w 924983"/>
              <a:gd name="connsiteY1" fmla="*/ 1054100 h 1955800"/>
              <a:gd name="connsiteX2" fmla="*/ 924983 w 924983"/>
              <a:gd name="connsiteY2" fmla="*/ 1955800 h 1955800"/>
            </a:gdLst>
            <a:ahLst/>
            <a:cxnLst>
              <a:cxn ang="0">
                <a:pos x="connsiteX0" y="connsiteY0"/>
              </a:cxn>
              <a:cxn ang="0">
                <a:pos x="connsiteX1" y="connsiteY1"/>
              </a:cxn>
              <a:cxn ang="0">
                <a:pos x="connsiteX2" y="connsiteY2"/>
              </a:cxn>
            </a:cxnLst>
            <a:rect l="l" t="t" r="r" b="b"/>
            <a:pathLst>
              <a:path w="924983" h="1955800">
                <a:moveTo>
                  <a:pt x="23283" y="0"/>
                </a:moveTo>
                <a:cubicBezTo>
                  <a:pt x="11641" y="364066"/>
                  <a:pt x="0" y="728133"/>
                  <a:pt x="150283" y="1054100"/>
                </a:cubicBezTo>
                <a:cubicBezTo>
                  <a:pt x="300566" y="1380067"/>
                  <a:pt x="612774" y="1667933"/>
                  <a:pt x="924983" y="19558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mtClean="0"/>
              <a:t>Opening Move</a:t>
            </a:r>
            <a:endParaRPr lang="en-US" dirty="0"/>
          </a:p>
        </p:txBody>
      </p:sp>
      <p:sp>
        <p:nvSpPr>
          <p:cNvPr id="6" name="Freeform 5"/>
          <p:cNvSpPr/>
          <p:nvPr/>
        </p:nvSpPr>
        <p:spPr>
          <a:xfrm>
            <a:off x="1397000" y="1373717"/>
            <a:ext cx="533400" cy="1244600"/>
          </a:xfrm>
          <a:custGeom>
            <a:avLst/>
            <a:gdLst>
              <a:gd name="connsiteX0" fmla="*/ 65617 w 1060450"/>
              <a:gd name="connsiteY0" fmla="*/ 2844800 h 2844800"/>
              <a:gd name="connsiteX1" fmla="*/ 141817 w 1060450"/>
              <a:gd name="connsiteY1" fmla="*/ 1841500 h 2844800"/>
              <a:gd name="connsiteX2" fmla="*/ 916517 w 1060450"/>
              <a:gd name="connsiteY2" fmla="*/ 596900 h 2844800"/>
              <a:gd name="connsiteX3" fmla="*/ 1005417 w 1060450"/>
              <a:gd name="connsiteY3" fmla="*/ 0 h 2844800"/>
            </a:gdLst>
            <a:ahLst/>
            <a:cxnLst>
              <a:cxn ang="0">
                <a:pos x="connsiteX0" y="connsiteY0"/>
              </a:cxn>
              <a:cxn ang="0">
                <a:pos x="connsiteX1" y="connsiteY1"/>
              </a:cxn>
              <a:cxn ang="0">
                <a:pos x="connsiteX2" y="connsiteY2"/>
              </a:cxn>
              <a:cxn ang="0">
                <a:pos x="connsiteX3" y="connsiteY3"/>
              </a:cxn>
            </a:cxnLst>
            <a:rect l="l" t="t" r="r" b="b"/>
            <a:pathLst>
              <a:path w="1060450" h="2844800">
                <a:moveTo>
                  <a:pt x="65617" y="2844800"/>
                </a:moveTo>
                <a:cubicBezTo>
                  <a:pt x="32808" y="2530475"/>
                  <a:pt x="0" y="2216150"/>
                  <a:pt x="141817" y="1841500"/>
                </a:cubicBezTo>
                <a:cubicBezTo>
                  <a:pt x="283634" y="1466850"/>
                  <a:pt x="772584" y="903817"/>
                  <a:pt x="916517" y="596900"/>
                </a:cubicBezTo>
                <a:cubicBezTo>
                  <a:pt x="1060450" y="289983"/>
                  <a:pt x="1032933" y="144991"/>
                  <a:pt x="1005417"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460500" y="2618317"/>
            <a:ext cx="1968500" cy="3759200"/>
          </a:xfrm>
          <a:custGeom>
            <a:avLst/>
            <a:gdLst>
              <a:gd name="connsiteX0" fmla="*/ 0 w 711200"/>
              <a:gd name="connsiteY0" fmla="*/ 0 h 2794000"/>
              <a:gd name="connsiteX1" fmla="*/ 508000 w 711200"/>
              <a:gd name="connsiteY1" fmla="*/ 787400 h 2794000"/>
              <a:gd name="connsiteX2" fmla="*/ 368300 w 711200"/>
              <a:gd name="connsiteY2" fmla="*/ 1930400 h 2794000"/>
              <a:gd name="connsiteX3" fmla="*/ 711200 w 711200"/>
              <a:gd name="connsiteY3" fmla="*/ 2794000 h 2794000"/>
              <a:gd name="connsiteX0" fmla="*/ 0 w 2082800"/>
              <a:gd name="connsiteY0" fmla="*/ 0 h 3022600"/>
              <a:gd name="connsiteX1" fmla="*/ 508000 w 2082800"/>
              <a:gd name="connsiteY1" fmla="*/ 787400 h 3022600"/>
              <a:gd name="connsiteX2" fmla="*/ 368300 w 2082800"/>
              <a:gd name="connsiteY2" fmla="*/ 1930400 h 3022600"/>
              <a:gd name="connsiteX3" fmla="*/ 2082800 w 2082800"/>
              <a:gd name="connsiteY3" fmla="*/ 3022600 h 3022600"/>
              <a:gd name="connsiteX0" fmla="*/ 0 w 569383"/>
              <a:gd name="connsiteY0" fmla="*/ 0 h 1930400"/>
              <a:gd name="connsiteX1" fmla="*/ 508000 w 569383"/>
              <a:gd name="connsiteY1" fmla="*/ 787400 h 1930400"/>
              <a:gd name="connsiteX2" fmla="*/ 368300 w 569383"/>
              <a:gd name="connsiteY2" fmla="*/ 1930400 h 1930400"/>
              <a:gd name="connsiteX0" fmla="*/ 0 w 1968500"/>
              <a:gd name="connsiteY0" fmla="*/ 0 h 3759200"/>
              <a:gd name="connsiteX1" fmla="*/ 508000 w 1968500"/>
              <a:gd name="connsiteY1" fmla="*/ 787400 h 3759200"/>
              <a:gd name="connsiteX2" fmla="*/ 1968500 w 1968500"/>
              <a:gd name="connsiteY2" fmla="*/ 3759200 h 3759200"/>
              <a:gd name="connsiteX0" fmla="*/ 0 w 1968500"/>
              <a:gd name="connsiteY0" fmla="*/ 0 h 3759200"/>
              <a:gd name="connsiteX1" fmla="*/ 508000 w 1968500"/>
              <a:gd name="connsiteY1" fmla="*/ 787400 h 3759200"/>
              <a:gd name="connsiteX2" fmla="*/ 1968500 w 1968500"/>
              <a:gd name="connsiteY2" fmla="*/ 3759200 h 3759200"/>
            </a:gdLst>
            <a:ahLst/>
            <a:cxnLst>
              <a:cxn ang="0">
                <a:pos x="connsiteX0" y="connsiteY0"/>
              </a:cxn>
              <a:cxn ang="0">
                <a:pos x="connsiteX1" y="connsiteY1"/>
              </a:cxn>
              <a:cxn ang="0">
                <a:pos x="connsiteX2" y="connsiteY2"/>
              </a:cxn>
            </a:cxnLst>
            <a:rect l="l" t="t" r="r" b="b"/>
            <a:pathLst>
              <a:path w="1968500" h="3759200">
                <a:moveTo>
                  <a:pt x="0" y="0"/>
                </a:moveTo>
                <a:cubicBezTo>
                  <a:pt x="223308" y="232833"/>
                  <a:pt x="179917" y="160867"/>
                  <a:pt x="508000" y="787400"/>
                </a:cubicBezTo>
                <a:cubicBezTo>
                  <a:pt x="836083" y="1413933"/>
                  <a:pt x="1121833" y="3551767"/>
                  <a:pt x="1968500" y="37592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3500" y="1996017"/>
            <a:ext cx="1498600" cy="622300"/>
          </a:xfrm>
          <a:custGeom>
            <a:avLst/>
            <a:gdLst>
              <a:gd name="connsiteX0" fmla="*/ 1498600 w 1498600"/>
              <a:gd name="connsiteY0" fmla="*/ 622300 h 622300"/>
              <a:gd name="connsiteX1" fmla="*/ 863600 w 1498600"/>
              <a:gd name="connsiteY1" fmla="*/ 127000 h 622300"/>
              <a:gd name="connsiteX2" fmla="*/ 0 w 1498600"/>
              <a:gd name="connsiteY2" fmla="*/ 0 h 622300"/>
            </a:gdLst>
            <a:ahLst/>
            <a:cxnLst>
              <a:cxn ang="0">
                <a:pos x="connsiteX0" y="connsiteY0"/>
              </a:cxn>
              <a:cxn ang="0">
                <a:pos x="connsiteX1" y="connsiteY1"/>
              </a:cxn>
              <a:cxn ang="0">
                <a:pos x="connsiteX2" y="connsiteY2"/>
              </a:cxn>
            </a:cxnLst>
            <a:rect l="l" t="t" r="r" b="b"/>
            <a:pathLst>
              <a:path w="1498600" h="622300">
                <a:moveTo>
                  <a:pt x="1498600" y="622300"/>
                </a:moveTo>
                <a:cubicBezTo>
                  <a:pt x="1305983" y="426508"/>
                  <a:pt x="1113367" y="230717"/>
                  <a:pt x="863600" y="127000"/>
                </a:cubicBezTo>
                <a:cubicBezTo>
                  <a:pt x="613833" y="23283"/>
                  <a:pt x="306916" y="11641"/>
                  <a:pt x="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501650" y="2592917"/>
            <a:ext cx="1968500" cy="1663700"/>
          </a:xfrm>
          <a:custGeom>
            <a:avLst/>
            <a:gdLst>
              <a:gd name="connsiteX0" fmla="*/ 1968500 w 1968500"/>
              <a:gd name="connsiteY0" fmla="*/ 0 h 1663700"/>
              <a:gd name="connsiteX1" fmla="*/ 1295400 w 1968500"/>
              <a:gd name="connsiteY1" fmla="*/ 952500 h 1663700"/>
              <a:gd name="connsiteX2" fmla="*/ 0 w 1968500"/>
              <a:gd name="connsiteY2" fmla="*/ 1663700 h 1663700"/>
            </a:gdLst>
            <a:ahLst/>
            <a:cxnLst>
              <a:cxn ang="0">
                <a:pos x="connsiteX0" y="connsiteY0"/>
              </a:cxn>
              <a:cxn ang="0">
                <a:pos x="connsiteX1" y="connsiteY1"/>
              </a:cxn>
              <a:cxn ang="0">
                <a:pos x="connsiteX2" y="connsiteY2"/>
              </a:cxn>
            </a:cxnLst>
            <a:rect l="l" t="t" r="r" b="b"/>
            <a:pathLst>
              <a:path w="1968500" h="1663700">
                <a:moveTo>
                  <a:pt x="1968500" y="0"/>
                </a:moveTo>
                <a:cubicBezTo>
                  <a:pt x="1795991" y="337608"/>
                  <a:pt x="1623483" y="675217"/>
                  <a:pt x="1295400" y="952500"/>
                </a:cubicBezTo>
                <a:cubicBezTo>
                  <a:pt x="967317" y="1229783"/>
                  <a:pt x="483658" y="1446741"/>
                  <a:pt x="0" y="16637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1244600" y="24405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219200" y="3200400"/>
            <a:ext cx="1905000" cy="2362200"/>
          </a:xfrm>
          <a:custGeom>
            <a:avLst/>
            <a:gdLst>
              <a:gd name="connsiteX0" fmla="*/ 1974850 w 2051050"/>
              <a:gd name="connsiteY0" fmla="*/ 2374900 h 2374900"/>
              <a:gd name="connsiteX1" fmla="*/ 1758950 w 2051050"/>
              <a:gd name="connsiteY1" fmla="*/ 1955800 h 2374900"/>
              <a:gd name="connsiteX2" fmla="*/ 222250 w 2051050"/>
              <a:gd name="connsiteY2" fmla="*/ 711200 h 2374900"/>
              <a:gd name="connsiteX3" fmla="*/ 425450 w 2051050"/>
              <a:gd name="connsiteY3" fmla="*/ 0 h 2374900"/>
            </a:gdLst>
            <a:ahLst/>
            <a:cxnLst>
              <a:cxn ang="0">
                <a:pos x="connsiteX0" y="connsiteY0"/>
              </a:cxn>
              <a:cxn ang="0">
                <a:pos x="connsiteX1" y="connsiteY1"/>
              </a:cxn>
              <a:cxn ang="0">
                <a:pos x="connsiteX2" y="connsiteY2"/>
              </a:cxn>
              <a:cxn ang="0">
                <a:pos x="connsiteX3" y="connsiteY3"/>
              </a:cxn>
            </a:cxnLst>
            <a:rect l="l" t="t" r="r" b="b"/>
            <a:pathLst>
              <a:path w="2051050" h="2374900">
                <a:moveTo>
                  <a:pt x="1974850" y="2374900"/>
                </a:moveTo>
                <a:cubicBezTo>
                  <a:pt x="2012950" y="2303991"/>
                  <a:pt x="2051050" y="2233083"/>
                  <a:pt x="1758950" y="1955800"/>
                </a:cubicBezTo>
                <a:cubicBezTo>
                  <a:pt x="1466850" y="1678517"/>
                  <a:pt x="444500" y="1037167"/>
                  <a:pt x="222250" y="711200"/>
                </a:cubicBezTo>
                <a:cubicBezTo>
                  <a:pt x="0" y="385233"/>
                  <a:pt x="212725" y="192616"/>
                  <a:pt x="42545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708400" y="1003300"/>
            <a:ext cx="1358900" cy="5651500"/>
          </a:xfrm>
          <a:custGeom>
            <a:avLst/>
            <a:gdLst>
              <a:gd name="connsiteX0" fmla="*/ 1358900 w 1358900"/>
              <a:gd name="connsiteY0" fmla="*/ 0 h 5651500"/>
              <a:gd name="connsiteX1" fmla="*/ 38100 w 1358900"/>
              <a:gd name="connsiteY1" fmla="*/ 1663700 h 5651500"/>
              <a:gd name="connsiteX2" fmla="*/ 1130300 w 1358900"/>
              <a:gd name="connsiteY2" fmla="*/ 5651500 h 5651500"/>
            </a:gdLst>
            <a:ahLst/>
            <a:cxnLst>
              <a:cxn ang="0">
                <a:pos x="connsiteX0" y="connsiteY0"/>
              </a:cxn>
              <a:cxn ang="0">
                <a:pos x="connsiteX1" y="connsiteY1"/>
              </a:cxn>
              <a:cxn ang="0">
                <a:pos x="connsiteX2" y="connsiteY2"/>
              </a:cxn>
            </a:cxnLst>
            <a:rect l="l" t="t" r="r" b="b"/>
            <a:pathLst>
              <a:path w="1358900" h="5651500">
                <a:moveTo>
                  <a:pt x="1358900" y="0"/>
                </a:moveTo>
                <a:cubicBezTo>
                  <a:pt x="717550" y="360892"/>
                  <a:pt x="76200" y="721784"/>
                  <a:pt x="38100" y="1663700"/>
                </a:cubicBezTo>
                <a:cubicBezTo>
                  <a:pt x="0" y="2605616"/>
                  <a:pt x="565150" y="4128558"/>
                  <a:pt x="1130300" y="56515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540500" y="965200"/>
            <a:ext cx="939800" cy="4140200"/>
          </a:xfrm>
          <a:custGeom>
            <a:avLst/>
            <a:gdLst>
              <a:gd name="connsiteX0" fmla="*/ 285750 w 1225550"/>
              <a:gd name="connsiteY0" fmla="*/ 4025900 h 4025900"/>
              <a:gd name="connsiteX1" fmla="*/ 82550 w 1225550"/>
              <a:gd name="connsiteY1" fmla="*/ 3378200 h 4025900"/>
              <a:gd name="connsiteX2" fmla="*/ 781050 w 1225550"/>
              <a:gd name="connsiteY2" fmla="*/ 1828800 h 4025900"/>
              <a:gd name="connsiteX3" fmla="*/ 1225550 w 1225550"/>
              <a:gd name="connsiteY3" fmla="*/ 0 h 4025900"/>
              <a:gd name="connsiteX0" fmla="*/ 0 w 939800"/>
              <a:gd name="connsiteY0" fmla="*/ 4025900 h 4025900"/>
              <a:gd name="connsiteX1" fmla="*/ 495300 w 939800"/>
              <a:gd name="connsiteY1" fmla="*/ 1828800 h 4025900"/>
              <a:gd name="connsiteX2" fmla="*/ 939800 w 939800"/>
              <a:gd name="connsiteY2" fmla="*/ 0 h 4025900"/>
              <a:gd name="connsiteX0" fmla="*/ 0 w 939800"/>
              <a:gd name="connsiteY0" fmla="*/ 4025900 h 4025900"/>
              <a:gd name="connsiteX1" fmla="*/ 635000 w 939800"/>
              <a:gd name="connsiteY1" fmla="*/ 2766263 h 4025900"/>
              <a:gd name="connsiteX2" fmla="*/ 495300 w 939800"/>
              <a:gd name="connsiteY2" fmla="*/ 1828800 h 4025900"/>
              <a:gd name="connsiteX3" fmla="*/ 939800 w 939800"/>
              <a:gd name="connsiteY3" fmla="*/ 0 h 4025900"/>
            </a:gdLst>
            <a:ahLst/>
            <a:cxnLst>
              <a:cxn ang="0">
                <a:pos x="connsiteX0" y="connsiteY0"/>
              </a:cxn>
              <a:cxn ang="0">
                <a:pos x="connsiteX1" y="connsiteY1"/>
              </a:cxn>
              <a:cxn ang="0">
                <a:pos x="connsiteX2" y="connsiteY2"/>
              </a:cxn>
              <a:cxn ang="0">
                <a:pos x="connsiteX3" y="connsiteY3"/>
              </a:cxn>
            </a:cxnLst>
            <a:rect l="l" t="t" r="r" b="b"/>
            <a:pathLst>
              <a:path w="939800" h="4025900">
                <a:moveTo>
                  <a:pt x="0" y="4025900"/>
                </a:moveTo>
                <a:cubicBezTo>
                  <a:pt x="29633" y="3914756"/>
                  <a:pt x="552450" y="3132446"/>
                  <a:pt x="635000" y="2766263"/>
                </a:cubicBezTo>
                <a:cubicBezTo>
                  <a:pt x="717550" y="2400080"/>
                  <a:pt x="368300" y="2388639"/>
                  <a:pt x="495300" y="1828800"/>
                </a:cubicBezTo>
                <a:cubicBezTo>
                  <a:pt x="685800" y="1265767"/>
                  <a:pt x="812800" y="632883"/>
                  <a:pt x="9398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p:nvSpPr>
        <p:spPr>
          <a:xfrm>
            <a:off x="8534400" y="22860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04800" y="5486400"/>
            <a:ext cx="990600" cy="1371600"/>
          </a:xfrm>
          <a:custGeom>
            <a:avLst/>
            <a:gdLst>
              <a:gd name="connsiteX0" fmla="*/ 990600 w 990600"/>
              <a:gd name="connsiteY0" fmla="*/ 0 h 1371600"/>
              <a:gd name="connsiteX1" fmla="*/ 787400 w 990600"/>
              <a:gd name="connsiteY1" fmla="*/ 749300 h 1371600"/>
              <a:gd name="connsiteX2" fmla="*/ 0 w 990600"/>
              <a:gd name="connsiteY2" fmla="*/ 1371600 h 1371600"/>
            </a:gdLst>
            <a:ahLst/>
            <a:cxnLst>
              <a:cxn ang="0">
                <a:pos x="connsiteX0" y="connsiteY0"/>
              </a:cxn>
              <a:cxn ang="0">
                <a:pos x="connsiteX1" y="connsiteY1"/>
              </a:cxn>
              <a:cxn ang="0">
                <a:pos x="connsiteX2" y="connsiteY2"/>
              </a:cxn>
            </a:cxnLst>
            <a:rect l="l" t="t" r="r" b="b"/>
            <a:pathLst>
              <a:path w="990600" h="1371600">
                <a:moveTo>
                  <a:pt x="990600" y="0"/>
                </a:moveTo>
                <a:cubicBezTo>
                  <a:pt x="971550" y="260350"/>
                  <a:pt x="952500" y="520700"/>
                  <a:pt x="787400" y="749300"/>
                </a:cubicBezTo>
                <a:cubicBezTo>
                  <a:pt x="622300" y="977900"/>
                  <a:pt x="311150" y="1174750"/>
                  <a:pt x="0" y="13716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6553200" y="5219700"/>
            <a:ext cx="1143000" cy="1308100"/>
          </a:xfrm>
          <a:custGeom>
            <a:avLst/>
            <a:gdLst>
              <a:gd name="connsiteX0" fmla="*/ 0 w 1143000"/>
              <a:gd name="connsiteY0" fmla="*/ 0 h 1308100"/>
              <a:gd name="connsiteX1" fmla="*/ 762000 w 1143000"/>
              <a:gd name="connsiteY1" fmla="*/ 596900 h 1308100"/>
              <a:gd name="connsiteX2" fmla="*/ 1143000 w 1143000"/>
              <a:gd name="connsiteY2" fmla="*/ 1308100 h 1308100"/>
            </a:gdLst>
            <a:ahLst/>
            <a:cxnLst>
              <a:cxn ang="0">
                <a:pos x="connsiteX0" y="connsiteY0"/>
              </a:cxn>
              <a:cxn ang="0">
                <a:pos x="connsiteX1" y="connsiteY1"/>
              </a:cxn>
              <a:cxn ang="0">
                <a:pos x="connsiteX2" y="connsiteY2"/>
              </a:cxn>
            </a:cxnLst>
            <a:rect l="l" t="t" r="r" b="b"/>
            <a:pathLst>
              <a:path w="1143000" h="1308100">
                <a:moveTo>
                  <a:pt x="0" y="0"/>
                </a:moveTo>
                <a:cubicBezTo>
                  <a:pt x="285750" y="189441"/>
                  <a:pt x="571500" y="378883"/>
                  <a:pt x="762000" y="596900"/>
                </a:cubicBezTo>
                <a:cubicBezTo>
                  <a:pt x="952500" y="814917"/>
                  <a:pt x="1047750" y="1061508"/>
                  <a:pt x="1143000" y="13081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8763000" y="1562100"/>
            <a:ext cx="762000" cy="838200"/>
          </a:xfrm>
          <a:custGeom>
            <a:avLst/>
            <a:gdLst>
              <a:gd name="connsiteX0" fmla="*/ 0 w 762000"/>
              <a:gd name="connsiteY0" fmla="*/ 838200 h 838200"/>
              <a:gd name="connsiteX1" fmla="*/ 254000 w 762000"/>
              <a:gd name="connsiteY1" fmla="*/ 609600 h 838200"/>
              <a:gd name="connsiteX2" fmla="*/ 762000 w 762000"/>
              <a:gd name="connsiteY2" fmla="*/ 0 h 838200"/>
            </a:gdLst>
            <a:ahLst/>
            <a:cxnLst>
              <a:cxn ang="0">
                <a:pos x="connsiteX0" y="connsiteY0"/>
              </a:cxn>
              <a:cxn ang="0">
                <a:pos x="connsiteX1" y="connsiteY1"/>
              </a:cxn>
              <a:cxn ang="0">
                <a:pos x="connsiteX2" y="connsiteY2"/>
              </a:cxn>
            </a:cxnLst>
            <a:rect l="l" t="t" r="r" b="b"/>
            <a:pathLst>
              <a:path w="762000" h="838200">
                <a:moveTo>
                  <a:pt x="0" y="838200"/>
                </a:moveTo>
                <a:cubicBezTo>
                  <a:pt x="63500" y="793750"/>
                  <a:pt x="127000" y="749300"/>
                  <a:pt x="254000" y="609600"/>
                </a:cubicBezTo>
                <a:cubicBezTo>
                  <a:pt x="381000" y="469900"/>
                  <a:pt x="571500" y="234950"/>
                  <a:pt x="7620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8714317" y="2578100"/>
            <a:ext cx="924983" cy="1955800"/>
          </a:xfrm>
          <a:custGeom>
            <a:avLst/>
            <a:gdLst>
              <a:gd name="connsiteX0" fmla="*/ 23283 w 924983"/>
              <a:gd name="connsiteY0" fmla="*/ 0 h 1955800"/>
              <a:gd name="connsiteX1" fmla="*/ 150283 w 924983"/>
              <a:gd name="connsiteY1" fmla="*/ 1054100 h 1955800"/>
              <a:gd name="connsiteX2" fmla="*/ 924983 w 924983"/>
              <a:gd name="connsiteY2" fmla="*/ 1955800 h 1955800"/>
            </a:gdLst>
            <a:ahLst/>
            <a:cxnLst>
              <a:cxn ang="0">
                <a:pos x="connsiteX0" y="connsiteY0"/>
              </a:cxn>
              <a:cxn ang="0">
                <a:pos x="connsiteX1" y="connsiteY1"/>
              </a:cxn>
              <a:cxn ang="0">
                <a:pos x="connsiteX2" y="connsiteY2"/>
              </a:cxn>
            </a:cxnLst>
            <a:rect l="l" t="t" r="r" b="b"/>
            <a:pathLst>
              <a:path w="924983" h="1955800">
                <a:moveTo>
                  <a:pt x="23283" y="0"/>
                </a:moveTo>
                <a:cubicBezTo>
                  <a:pt x="11641" y="364066"/>
                  <a:pt x="0" y="728133"/>
                  <a:pt x="150283" y="1054100"/>
                </a:cubicBezTo>
                <a:cubicBezTo>
                  <a:pt x="300566" y="1380067"/>
                  <a:pt x="612774" y="1667933"/>
                  <a:pt x="924983" y="19558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p:cNvCxnSpPr/>
          <p:nvPr/>
        </p:nvCxnSpPr>
        <p:spPr>
          <a:xfrm rot="10800000">
            <a:off x="7696200" y="2438400"/>
            <a:ext cx="838200" cy="402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47"/>
          <p:cNvGrpSpPr/>
          <p:nvPr/>
        </p:nvGrpSpPr>
        <p:grpSpPr>
          <a:xfrm>
            <a:off x="711200" y="4790700"/>
            <a:ext cx="5927208" cy="786716"/>
            <a:chOff x="711200" y="4790700"/>
            <a:chExt cx="5927208" cy="786716"/>
          </a:xfrm>
        </p:grpSpPr>
        <p:sp>
          <p:nvSpPr>
            <p:cNvPr id="49" name="Freeform 48"/>
            <p:cNvSpPr/>
            <p:nvPr/>
          </p:nvSpPr>
          <p:spPr>
            <a:xfrm>
              <a:off x="711200" y="4790700"/>
              <a:ext cx="5927208" cy="786716"/>
            </a:xfrm>
            <a:custGeom>
              <a:avLst/>
              <a:gdLst>
                <a:gd name="connsiteX0" fmla="*/ 0 w 6337300"/>
                <a:gd name="connsiteY0" fmla="*/ 596900 h 596900"/>
                <a:gd name="connsiteX1" fmla="*/ 1498600 w 6337300"/>
                <a:gd name="connsiteY1" fmla="*/ 50800 h 596900"/>
                <a:gd name="connsiteX2" fmla="*/ 4622800 w 6337300"/>
                <a:gd name="connsiteY2" fmla="*/ 381000 h 596900"/>
                <a:gd name="connsiteX3" fmla="*/ 6337300 w 6337300"/>
                <a:gd name="connsiteY3" fmla="*/ 0 h 596900"/>
                <a:gd name="connsiteX0" fmla="*/ 0 w 5142195"/>
                <a:gd name="connsiteY0" fmla="*/ 582083 h 584221"/>
                <a:gd name="connsiteX1" fmla="*/ 1498600 w 5142195"/>
                <a:gd name="connsiteY1" fmla="*/ 35983 h 584221"/>
                <a:gd name="connsiteX2" fmla="*/ 4622800 w 5142195"/>
                <a:gd name="connsiteY2" fmla="*/ 366183 h 584221"/>
                <a:gd name="connsiteX3" fmla="*/ 4614968 w 5142195"/>
                <a:gd name="connsiteY3" fmla="*/ 397954 h 584221"/>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230520"/>
                <a:gd name="connsiteY0" fmla="*/ 582083 h 1057694"/>
                <a:gd name="connsiteX1" fmla="*/ 1498600 w 5230520"/>
                <a:gd name="connsiteY1" fmla="*/ 35983 h 1057694"/>
                <a:gd name="connsiteX2" fmla="*/ 4622800 w 5230520"/>
                <a:gd name="connsiteY2" fmla="*/ 366183 h 1057694"/>
                <a:gd name="connsiteX3" fmla="*/ 5144917 w 5230520"/>
                <a:gd name="connsiteY3" fmla="*/ 980691 h 1057694"/>
                <a:gd name="connsiteX0" fmla="*/ 0 w 4622800"/>
                <a:gd name="connsiteY0" fmla="*/ 582083 h 582083"/>
                <a:gd name="connsiteX1" fmla="*/ 1498600 w 4622800"/>
                <a:gd name="connsiteY1" fmla="*/ 35983 h 582083"/>
                <a:gd name="connsiteX2" fmla="*/ 4622800 w 4622800"/>
                <a:gd name="connsiteY2" fmla="*/ 366183 h 582083"/>
                <a:gd name="connsiteX0" fmla="*/ 0 w 5152748"/>
                <a:gd name="connsiteY0" fmla="*/ 752048 h 752048"/>
                <a:gd name="connsiteX1" fmla="*/ 2028548 w 5152748"/>
                <a:gd name="connsiteY1" fmla="*/ 60264 h 752048"/>
                <a:gd name="connsiteX2" fmla="*/ 5152748 w 5152748"/>
                <a:gd name="connsiteY2" fmla="*/ 390464 h 752048"/>
              </a:gdLst>
              <a:ahLst/>
              <a:cxnLst>
                <a:cxn ang="0">
                  <a:pos x="connsiteX0" y="connsiteY0"/>
                </a:cxn>
                <a:cxn ang="0">
                  <a:pos x="connsiteX1" y="connsiteY1"/>
                </a:cxn>
                <a:cxn ang="0">
                  <a:pos x="connsiteX2" y="connsiteY2"/>
                </a:cxn>
              </a:cxnLst>
              <a:rect l="l" t="t" r="r" b="b"/>
              <a:pathLst>
                <a:path w="5152748" h="752048">
                  <a:moveTo>
                    <a:pt x="0" y="752048"/>
                  </a:moveTo>
                  <a:cubicBezTo>
                    <a:pt x="364066" y="496989"/>
                    <a:pt x="1169757" y="120528"/>
                    <a:pt x="2028548" y="60264"/>
                  </a:cubicBezTo>
                  <a:cubicBezTo>
                    <a:pt x="2887339" y="0"/>
                    <a:pt x="4545029" y="233013"/>
                    <a:pt x="5152748" y="390464"/>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2362200" y="4800600"/>
              <a:ext cx="228600" cy="226483"/>
            </a:xfrm>
            <a:prstGeom prst="rect">
              <a:avLst/>
            </a:prstGeom>
            <a:solidFill>
              <a:schemeClr val="accent6">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114800" y="4800600"/>
              <a:ext cx="228600" cy="226483"/>
            </a:xfrm>
            <a:prstGeom prst="rect">
              <a:avLst/>
            </a:prstGeom>
            <a:solidFill>
              <a:schemeClr val="accent6">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457200" y="5334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350000" y="50313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600200" y="2667000"/>
            <a:ext cx="889000" cy="26458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Continuation Move</a:t>
            </a:r>
            <a:endParaRPr lang="en-US" dirty="0"/>
          </a:p>
        </p:txBody>
      </p:sp>
      <p:sp>
        <p:nvSpPr>
          <p:cNvPr id="6" name="Freeform 5"/>
          <p:cNvSpPr/>
          <p:nvPr/>
        </p:nvSpPr>
        <p:spPr>
          <a:xfrm>
            <a:off x="1397000" y="1373717"/>
            <a:ext cx="533400" cy="1244600"/>
          </a:xfrm>
          <a:custGeom>
            <a:avLst/>
            <a:gdLst>
              <a:gd name="connsiteX0" fmla="*/ 65617 w 1060450"/>
              <a:gd name="connsiteY0" fmla="*/ 2844800 h 2844800"/>
              <a:gd name="connsiteX1" fmla="*/ 141817 w 1060450"/>
              <a:gd name="connsiteY1" fmla="*/ 1841500 h 2844800"/>
              <a:gd name="connsiteX2" fmla="*/ 916517 w 1060450"/>
              <a:gd name="connsiteY2" fmla="*/ 596900 h 2844800"/>
              <a:gd name="connsiteX3" fmla="*/ 1005417 w 1060450"/>
              <a:gd name="connsiteY3" fmla="*/ 0 h 2844800"/>
            </a:gdLst>
            <a:ahLst/>
            <a:cxnLst>
              <a:cxn ang="0">
                <a:pos x="connsiteX0" y="connsiteY0"/>
              </a:cxn>
              <a:cxn ang="0">
                <a:pos x="connsiteX1" y="connsiteY1"/>
              </a:cxn>
              <a:cxn ang="0">
                <a:pos x="connsiteX2" y="connsiteY2"/>
              </a:cxn>
              <a:cxn ang="0">
                <a:pos x="connsiteX3" y="connsiteY3"/>
              </a:cxn>
            </a:cxnLst>
            <a:rect l="l" t="t" r="r" b="b"/>
            <a:pathLst>
              <a:path w="1060450" h="2844800">
                <a:moveTo>
                  <a:pt x="65617" y="2844800"/>
                </a:moveTo>
                <a:cubicBezTo>
                  <a:pt x="32808" y="2530475"/>
                  <a:pt x="0" y="2216150"/>
                  <a:pt x="141817" y="1841500"/>
                </a:cubicBezTo>
                <a:cubicBezTo>
                  <a:pt x="283634" y="1466850"/>
                  <a:pt x="772584" y="903817"/>
                  <a:pt x="916517" y="596900"/>
                </a:cubicBezTo>
                <a:cubicBezTo>
                  <a:pt x="1060450" y="289983"/>
                  <a:pt x="1032933" y="144991"/>
                  <a:pt x="1005417"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460500" y="2618317"/>
            <a:ext cx="1968500" cy="3759200"/>
          </a:xfrm>
          <a:custGeom>
            <a:avLst/>
            <a:gdLst>
              <a:gd name="connsiteX0" fmla="*/ 0 w 711200"/>
              <a:gd name="connsiteY0" fmla="*/ 0 h 2794000"/>
              <a:gd name="connsiteX1" fmla="*/ 508000 w 711200"/>
              <a:gd name="connsiteY1" fmla="*/ 787400 h 2794000"/>
              <a:gd name="connsiteX2" fmla="*/ 368300 w 711200"/>
              <a:gd name="connsiteY2" fmla="*/ 1930400 h 2794000"/>
              <a:gd name="connsiteX3" fmla="*/ 711200 w 711200"/>
              <a:gd name="connsiteY3" fmla="*/ 2794000 h 2794000"/>
              <a:gd name="connsiteX0" fmla="*/ 0 w 2082800"/>
              <a:gd name="connsiteY0" fmla="*/ 0 h 3022600"/>
              <a:gd name="connsiteX1" fmla="*/ 508000 w 2082800"/>
              <a:gd name="connsiteY1" fmla="*/ 787400 h 3022600"/>
              <a:gd name="connsiteX2" fmla="*/ 368300 w 2082800"/>
              <a:gd name="connsiteY2" fmla="*/ 1930400 h 3022600"/>
              <a:gd name="connsiteX3" fmla="*/ 2082800 w 2082800"/>
              <a:gd name="connsiteY3" fmla="*/ 3022600 h 3022600"/>
              <a:gd name="connsiteX0" fmla="*/ 0 w 569383"/>
              <a:gd name="connsiteY0" fmla="*/ 0 h 1930400"/>
              <a:gd name="connsiteX1" fmla="*/ 508000 w 569383"/>
              <a:gd name="connsiteY1" fmla="*/ 787400 h 1930400"/>
              <a:gd name="connsiteX2" fmla="*/ 368300 w 569383"/>
              <a:gd name="connsiteY2" fmla="*/ 1930400 h 1930400"/>
              <a:gd name="connsiteX0" fmla="*/ 0 w 1968500"/>
              <a:gd name="connsiteY0" fmla="*/ 0 h 3759200"/>
              <a:gd name="connsiteX1" fmla="*/ 508000 w 1968500"/>
              <a:gd name="connsiteY1" fmla="*/ 787400 h 3759200"/>
              <a:gd name="connsiteX2" fmla="*/ 1968500 w 1968500"/>
              <a:gd name="connsiteY2" fmla="*/ 3759200 h 3759200"/>
              <a:gd name="connsiteX0" fmla="*/ 0 w 1968500"/>
              <a:gd name="connsiteY0" fmla="*/ 0 h 3759200"/>
              <a:gd name="connsiteX1" fmla="*/ 508000 w 1968500"/>
              <a:gd name="connsiteY1" fmla="*/ 787400 h 3759200"/>
              <a:gd name="connsiteX2" fmla="*/ 1968500 w 1968500"/>
              <a:gd name="connsiteY2" fmla="*/ 3759200 h 3759200"/>
            </a:gdLst>
            <a:ahLst/>
            <a:cxnLst>
              <a:cxn ang="0">
                <a:pos x="connsiteX0" y="connsiteY0"/>
              </a:cxn>
              <a:cxn ang="0">
                <a:pos x="connsiteX1" y="connsiteY1"/>
              </a:cxn>
              <a:cxn ang="0">
                <a:pos x="connsiteX2" y="connsiteY2"/>
              </a:cxn>
            </a:cxnLst>
            <a:rect l="l" t="t" r="r" b="b"/>
            <a:pathLst>
              <a:path w="1968500" h="3759200">
                <a:moveTo>
                  <a:pt x="0" y="0"/>
                </a:moveTo>
                <a:cubicBezTo>
                  <a:pt x="223308" y="232833"/>
                  <a:pt x="179917" y="160867"/>
                  <a:pt x="508000" y="787400"/>
                </a:cubicBezTo>
                <a:cubicBezTo>
                  <a:pt x="836083" y="1413933"/>
                  <a:pt x="1121833" y="3551767"/>
                  <a:pt x="1968500" y="37592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3500" y="1996017"/>
            <a:ext cx="1498600" cy="622300"/>
          </a:xfrm>
          <a:custGeom>
            <a:avLst/>
            <a:gdLst>
              <a:gd name="connsiteX0" fmla="*/ 1498600 w 1498600"/>
              <a:gd name="connsiteY0" fmla="*/ 622300 h 622300"/>
              <a:gd name="connsiteX1" fmla="*/ 863600 w 1498600"/>
              <a:gd name="connsiteY1" fmla="*/ 127000 h 622300"/>
              <a:gd name="connsiteX2" fmla="*/ 0 w 1498600"/>
              <a:gd name="connsiteY2" fmla="*/ 0 h 622300"/>
            </a:gdLst>
            <a:ahLst/>
            <a:cxnLst>
              <a:cxn ang="0">
                <a:pos x="connsiteX0" y="connsiteY0"/>
              </a:cxn>
              <a:cxn ang="0">
                <a:pos x="connsiteX1" y="connsiteY1"/>
              </a:cxn>
              <a:cxn ang="0">
                <a:pos x="connsiteX2" y="connsiteY2"/>
              </a:cxn>
            </a:cxnLst>
            <a:rect l="l" t="t" r="r" b="b"/>
            <a:pathLst>
              <a:path w="1498600" h="622300">
                <a:moveTo>
                  <a:pt x="1498600" y="622300"/>
                </a:moveTo>
                <a:cubicBezTo>
                  <a:pt x="1305983" y="426508"/>
                  <a:pt x="1113367" y="230717"/>
                  <a:pt x="863600" y="127000"/>
                </a:cubicBezTo>
                <a:cubicBezTo>
                  <a:pt x="613833" y="23283"/>
                  <a:pt x="306916" y="11641"/>
                  <a:pt x="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501650" y="2592917"/>
            <a:ext cx="1968500" cy="1663700"/>
          </a:xfrm>
          <a:custGeom>
            <a:avLst/>
            <a:gdLst>
              <a:gd name="connsiteX0" fmla="*/ 1968500 w 1968500"/>
              <a:gd name="connsiteY0" fmla="*/ 0 h 1663700"/>
              <a:gd name="connsiteX1" fmla="*/ 1295400 w 1968500"/>
              <a:gd name="connsiteY1" fmla="*/ 952500 h 1663700"/>
              <a:gd name="connsiteX2" fmla="*/ 0 w 1968500"/>
              <a:gd name="connsiteY2" fmla="*/ 1663700 h 1663700"/>
            </a:gdLst>
            <a:ahLst/>
            <a:cxnLst>
              <a:cxn ang="0">
                <a:pos x="connsiteX0" y="connsiteY0"/>
              </a:cxn>
              <a:cxn ang="0">
                <a:pos x="connsiteX1" y="connsiteY1"/>
              </a:cxn>
              <a:cxn ang="0">
                <a:pos x="connsiteX2" y="connsiteY2"/>
              </a:cxn>
            </a:cxnLst>
            <a:rect l="l" t="t" r="r" b="b"/>
            <a:pathLst>
              <a:path w="1968500" h="1663700">
                <a:moveTo>
                  <a:pt x="1968500" y="0"/>
                </a:moveTo>
                <a:cubicBezTo>
                  <a:pt x="1795991" y="337608"/>
                  <a:pt x="1623483" y="675217"/>
                  <a:pt x="1295400" y="952500"/>
                </a:cubicBezTo>
                <a:cubicBezTo>
                  <a:pt x="967317" y="1229783"/>
                  <a:pt x="483658" y="1446741"/>
                  <a:pt x="0" y="16637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1244600" y="24405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219200" y="3200400"/>
            <a:ext cx="1905000" cy="2362200"/>
          </a:xfrm>
          <a:custGeom>
            <a:avLst/>
            <a:gdLst>
              <a:gd name="connsiteX0" fmla="*/ 1974850 w 2051050"/>
              <a:gd name="connsiteY0" fmla="*/ 2374900 h 2374900"/>
              <a:gd name="connsiteX1" fmla="*/ 1758950 w 2051050"/>
              <a:gd name="connsiteY1" fmla="*/ 1955800 h 2374900"/>
              <a:gd name="connsiteX2" fmla="*/ 222250 w 2051050"/>
              <a:gd name="connsiteY2" fmla="*/ 711200 h 2374900"/>
              <a:gd name="connsiteX3" fmla="*/ 425450 w 2051050"/>
              <a:gd name="connsiteY3" fmla="*/ 0 h 2374900"/>
            </a:gdLst>
            <a:ahLst/>
            <a:cxnLst>
              <a:cxn ang="0">
                <a:pos x="connsiteX0" y="connsiteY0"/>
              </a:cxn>
              <a:cxn ang="0">
                <a:pos x="connsiteX1" y="connsiteY1"/>
              </a:cxn>
              <a:cxn ang="0">
                <a:pos x="connsiteX2" y="connsiteY2"/>
              </a:cxn>
              <a:cxn ang="0">
                <a:pos x="connsiteX3" y="connsiteY3"/>
              </a:cxn>
            </a:cxnLst>
            <a:rect l="l" t="t" r="r" b="b"/>
            <a:pathLst>
              <a:path w="2051050" h="2374900">
                <a:moveTo>
                  <a:pt x="1974850" y="2374900"/>
                </a:moveTo>
                <a:cubicBezTo>
                  <a:pt x="2012950" y="2303991"/>
                  <a:pt x="2051050" y="2233083"/>
                  <a:pt x="1758950" y="1955800"/>
                </a:cubicBezTo>
                <a:cubicBezTo>
                  <a:pt x="1466850" y="1678517"/>
                  <a:pt x="444500" y="1037167"/>
                  <a:pt x="222250" y="711200"/>
                </a:cubicBezTo>
                <a:cubicBezTo>
                  <a:pt x="0" y="385233"/>
                  <a:pt x="212725" y="192616"/>
                  <a:pt x="42545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708400" y="1003300"/>
            <a:ext cx="1358900" cy="5651500"/>
          </a:xfrm>
          <a:custGeom>
            <a:avLst/>
            <a:gdLst>
              <a:gd name="connsiteX0" fmla="*/ 1358900 w 1358900"/>
              <a:gd name="connsiteY0" fmla="*/ 0 h 5651500"/>
              <a:gd name="connsiteX1" fmla="*/ 38100 w 1358900"/>
              <a:gd name="connsiteY1" fmla="*/ 1663700 h 5651500"/>
              <a:gd name="connsiteX2" fmla="*/ 1130300 w 1358900"/>
              <a:gd name="connsiteY2" fmla="*/ 5651500 h 5651500"/>
            </a:gdLst>
            <a:ahLst/>
            <a:cxnLst>
              <a:cxn ang="0">
                <a:pos x="connsiteX0" y="connsiteY0"/>
              </a:cxn>
              <a:cxn ang="0">
                <a:pos x="connsiteX1" y="connsiteY1"/>
              </a:cxn>
              <a:cxn ang="0">
                <a:pos x="connsiteX2" y="connsiteY2"/>
              </a:cxn>
            </a:cxnLst>
            <a:rect l="l" t="t" r="r" b="b"/>
            <a:pathLst>
              <a:path w="1358900" h="5651500">
                <a:moveTo>
                  <a:pt x="1358900" y="0"/>
                </a:moveTo>
                <a:cubicBezTo>
                  <a:pt x="717550" y="360892"/>
                  <a:pt x="76200" y="721784"/>
                  <a:pt x="38100" y="1663700"/>
                </a:cubicBezTo>
                <a:cubicBezTo>
                  <a:pt x="0" y="2605616"/>
                  <a:pt x="565150" y="4128558"/>
                  <a:pt x="1130300" y="56515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540500" y="965200"/>
            <a:ext cx="939800" cy="4140200"/>
          </a:xfrm>
          <a:custGeom>
            <a:avLst/>
            <a:gdLst>
              <a:gd name="connsiteX0" fmla="*/ 285750 w 1225550"/>
              <a:gd name="connsiteY0" fmla="*/ 4025900 h 4025900"/>
              <a:gd name="connsiteX1" fmla="*/ 82550 w 1225550"/>
              <a:gd name="connsiteY1" fmla="*/ 3378200 h 4025900"/>
              <a:gd name="connsiteX2" fmla="*/ 781050 w 1225550"/>
              <a:gd name="connsiteY2" fmla="*/ 1828800 h 4025900"/>
              <a:gd name="connsiteX3" fmla="*/ 1225550 w 1225550"/>
              <a:gd name="connsiteY3" fmla="*/ 0 h 4025900"/>
              <a:gd name="connsiteX0" fmla="*/ 0 w 939800"/>
              <a:gd name="connsiteY0" fmla="*/ 4025900 h 4025900"/>
              <a:gd name="connsiteX1" fmla="*/ 495300 w 939800"/>
              <a:gd name="connsiteY1" fmla="*/ 1828800 h 4025900"/>
              <a:gd name="connsiteX2" fmla="*/ 939800 w 939800"/>
              <a:gd name="connsiteY2" fmla="*/ 0 h 4025900"/>
              <a:gd name="connsiteX0" fmla="*/ 0 w 939800"/>
              <a:gd name="connsiteY0" fmla="*/ 4025900 h 4025900"/>
              <a:gd name="connsiteX1" fmla="*/ 635000 w 939800"/>
              <a:gd name="connsiteY1" fmla="*/ 2766263 h 4025900"/>
              <a:gd name="connsiteX2" fmla="*/ 495300 w 939800"/>
              <a:gd name="connsiteY2" fmla="*/ 1828800 h 4025900"/>
              <a:gd name="connsiteX3" fmla="*/ 939800 w 939800"/>
              <a:gd name="connsiteY3" fmla="*/ 0 h 4025900"/>
            </a:gdLst>
            <a:ahLst/>
            <a:cxnLst>
              <a:cxn ang="0">
                <a:pos x="connsiteX0" y="connsiteY0"/>
              </a:cxn>
              <a:cxn ang="0">
                <a:pos x="connsiteX1" y="connsiteY1"/>
              </a:cxn>
              <a:cxn ang="0">
                <a:pos x="connsiteX2" y="connsiteY2"/>
              </a:cxn>
              <a:cxn ang="0">
                <a:pos x="connsiteX3" y="connsiteY3"/>
              </a:cxn>
            </a:cxnLst>
            <a:rect l="l" t="t" r="r" b="b"/>
            <a:pathLst>
              <a:path w="939800" h="4025900">
                <a:moveTo>
                  <a:pt x="0" y="4025900"/>
                </a:moveTo>
                <a:cubicBezTo>
                  <a:pt x="29633" y="3914756"/>
                  <a:pt x="552450" y="3132446"/>
                  <a:pt x="635000" y="2766263"/>
                </a:cubicBezTo>
                <a:cubicBezTo>
                  <a:pt x="717550" y="2400080"/>
                  <a:pt x="368300" y="2388639"/>
                  <a:pt x="495300" y="1828800"/>
                </a:cubicBezTo>
                <a:cubicBezTo>
                  <a:pt x="685800" y="1265767"/>
                  <a:pt x="812800" y="632883"/>
                  <a:pt x="9398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p:nvSpPr>
        <p:spPr>
          <a:xfrm>
            <a:off x="8534400" y="22860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04800" y="5486400"/>
            <a:ext cx="990600" cy="1371600"/>
          </a:xfrm>
          <a:custGeom>
            <a:avLst/>
            <a:gdLst>
              <a:gd name="connsiteX0" fmla="*/ 990600 w 990600"/>
              <a:gd name="connsiteY0" fmla="*/ 0 h 1371600"/>
              <a:gd name="connsiteX1" fmla="*/ 787400 w 990600"/>
              <a:gd name="connsiteY1" fmla="*/ 749300 h 1371600"/>
              <a:gd name="connsiteX2" fmla="*/ 0 w 990600"/>
              <a:gd name="connsiteY2" fmla="*/ 1371600 h 1371600"/>
            </a:gdLst>
            <a:ahLst/>
            <a:cxnLst>
              <a:cxn ang="0">
                <a:pos x="connsiteX0" y="connsiteY0"/>
              </a:cxn>
              <a:cxn ang="0">
                <a:pos x="connsiteX1" y="connsiteY1"/>
              </a:cxn>
              <a:cxn ang="0">
                <a:pos x="connsiteX2" y="connsiteY2"/>
              </a:cxn>
            </a:cxnLst>
            <a:rect l="l" t="t" r="r" b="b"/>
            <a:pathLst>
              <a:path w="990600" h="1371600">
                <a:moveTo>
                  <a:pt x="990600" y="0"/>
                </a:moveTo>
                <a:cubicBezTo>
                  <a:pt x="971550" y="260350"/>
                  <a:pt x="952500" y="520700"/>
                  <a:pt x="787400" y="749300"/>
                </a:cubicBezTo>
                <a:cubicBezTo>
                  <a:pt x="622300" y="977900"/>
                  <a:pt x="311150" y="1174750"/>
                  <a:pt x="0" y="13716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6553200" y="5219700"/>
            <a:ext cx="1143000" cy="1308100"/>
          </a:xfrm>
          <a:custGeom>
            <a:avLst/>
            <a:gdLst>
              <a:gd name="connsiteX0" fmla="*/ 0 w 1143000"/>
              <a:gd name="connsiteY0" fmla="*/ 0 h 1308100"/>
              <a:gd name="connsiteX1" fmla="*/ 762000 w 1143000"/>
              <a:gd name="connsiteY1" fmla="*/ 596900 h 1308100"/>
              <a:gd name="connsiteX2" fmla="*/ 1143000 w 1143000"/>
              <a:gd name="connsiteY2" fmla="*/ 1308100 h 1308100"/>
            </a:gdLst>
            <a:ahLst/>
            <a:cxnLst>
              <a:cxn ang="0">
                <a:pos x="connsiteX0" y="connsiteY0"/>
              </a:cxn>
              <a:cxn ang="0">
                <a:pos x="connsiteX1" y="connsiteY1"/>
              </a:cxn>
              <a:cxn ang="0">
                <a:pos x="connsiteX2" y="connsiteY2"/>
              </a:cxn>
            </a:cxnLst>
            <a:rect l="l" t="t" r="r" b="b"/>
            <a:pathLst>
              <a:path w="1143000" h="1308100">
                <a:moveTo>
                  <a:pt x="0" y="0"/>
                </a:moveTo>
                <a:cubicBezTo>
                  <a:pt x="285750" y="189441"/>
                  <a:pt x="571500" y="378883"/>
                  <a:pt x="762000" y="596900"/>
                </a:cubicBezTo>
                <a:cubicBezTo>
                  <a:pt x="952500" y="814917"/>
                  <a:pt x="1047750" y="1061508"/>
                  <a:pt x="1143000" y="13081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8763000" y="1562100"/>
            <a:ext cx="762000" cy="838200"/>
          </a:xfrm>
          <a:custGeom>
            <a:avLst/>
            <a:gdLst>
              <a:gd name="connsiteX0" fmla="*/ 0 w 762000"/>
              <a:gd name="connsiteY0" fmla="*/ 838200 h 838200"/>
              <a:gd name="connsiteX1" fmla="*/ 254000 w 762000"/>
              <a:gd name="connsiteY1" fmla="*/ 609600 h 838200"/>
              <a:gd name="connsiteX2" fmla="*/ 762000 w 762000"/>
              <a:gd name="connsiteY2" fmla="*/ 0 h 838200"/>
            </a:gdLst>
            <a:ahLst/>
            <a:cxnLst>
              <a:cxn ang="0">
                <a:pos x="connsiteX0" y="connsiteY0"/>
              </a:cxn>
              <a:cxn ang="0">
                <a:pos x="connsiteX1" y="connsiteY1"/>
              </a:cxn>
              <a:cxn ang="0">
                <a:pos x="connsiteX2" y="connsiteY2"/>
              </a:cxn>
            </a:cxnLst>
            <a:rect l="l" t="t" r="r" b="b"/>
            <a:pathLst>
              <a:path w="762000" h="838200">
                <a:moveTo>
                  <a:pt x="0" y="838200"/>
                </a:moveTo>
                <a:cubicBezTo>
                  <a:pt x="63500" y="793750"/>
                  <a:pt x="127000" y="749300"/>
                  <a:pt x="254000" y="609600"/>
                </a:cubicBezTo>
                <a:cubicBezTo>
                  <a:pt x="381000" y="469900"/>
                  <a:pt x="571500" y="234950"/>
                  <a:pt x="7620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8714317" y="2578100"/>
            <a:ext cx="924983" cy="1955800"/>
          </a:xfrm>
          <a:custGeom>
            <a:avLst/>
            <a:gdLst>
              <a:gd name="connsiteX0" fmla="*/ 23283 w 924983"/>
              <a:gd name="connsiteY0" fmla="*/ 0 h 1955800"/>
              <a:gd name="connsiteX1" fmla="*/ 150283 w 924983"/>
              <a:gd name="connsiteY1" fmla="*/ 1054100 h 1955800"/>
              <a:gd name="connsiteX2" fmla="*/ 924983 w 924983"/>
              <a:gd name="connsiteY2" fmla="*/ 1955800 h 1955800"/>
            </a:gdLst>
            <a:ahLst/>
            <a:cxnLst>
              <a:cxn ang="0">
                <a:pos x="connsiteX0" y="connsiteY0"/>
              </a:cxn>
              <a:cxn ang="0">
                <a:pos x="connsiteX1" y="connsiteY1"/>
              </a:cxn>
              <a:cxn ang="0">
                <a:pos x="connsiteX2" y="connsiteY2"/>
              </a:cxn>
            </a:cxnLst>
            <a:rect l="l" t="t" r="r" b="b"/>
            <a:pathLst>
              <a:path w="924983" h="1955800">
                <a:moveTo>
                  <a:pt x="23283" y="0"/>
                </a:moveTo>
                <a:cubicBezTo>
                  <a:pt x="11641" y="364066"/>
                  <a:pt x="0" y="728133"/>
                  <a:pt x="150283" y="1054100"/>
                </a:cubicBezTo>
                <a:cubicBezTo>
                  <a:pt x="300566" y="1380067"/>
                  <a:pt x="612774" y="1667933"/>
                  <a:pt x="924983" y="19558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p:cNvCxnSpPr/>
          <p:nvPr/>
        </p:nvCxnSpPr>
        <p:spPr>
          <a:xfrm rot="10800000">
            <a:off x="7696200" y="2438400"/>
            <a:ext cx="838200" cy="402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47"/>
          <p:cNvGrpSpPr/>
          <p:nvPr/>
        </p:nvGrpSpPr>
        <p:grpSpPr>
          <a:xfrm>
            <a:off x="711200" y="4790700"/>
            <a:ext cx="5927208" cy="786716"/>
            <a:chOff x="711200" y="4790700"/>
            <a:chExt cx="5927208" cy="786716"/>
          </a:xfrm>
        </p:grpSpPr>
        <p:sp>
          <p:nvSpPr>
            <p:cNvPr id="49" name="Freeform 48"/>
            <p:cNvSpPr/>
            <p:nvPr/>
          </p:nvSpPr>
          <p:spPr>
            <a:xfrm>
              <a:off x="711200" y="4790700"/>
              <a:ext cx="5927208" cy="786716"/>
            </a:xfrm>
            <a:custGeom>
              <a:avLst/>
              <a:gdLst>
                <a:gd name="connsiteX0" fmla="*/ 0 w 6337300"/>
                <a:gd name="connsiteY0" fmla="*/ 596900 h 596900"/>
                <a:gd name="connsiteX1" fmla="*/ 1498600 w 6337300"/>
                <a:gd name="connsiteY1" fmla="*/ 50800 h 596900"/>
                <a:gd name="connsiteX2" fmla="*/ 4622800 w 6337300"/>
                <a:gd name="connsiteY2" fmla="*/ 381000 h 596900"/>
                <a:gd name="connsiteX3" fmla="*/ 6337300 w 6337300"/>
                <a:gd name="connsiteY3" fmla="*/ 0 h 596900"/>
                <a:gd name="connsiteX0" fmla="*/ 0 w 5142195"/>
                <a:gd name="connsiteY0" fmla="*/ 582083 h 584221"/>
                <a:gd name="connsiteX1" fmla="*/ 1498600 w 5142195"/>
                <a:gd name="connsiteY1" fmla="*/ 35983 h 584221"/>
                <a:gd name="connsiteX2" fmla="*/ 4622800 w 5142195"/>
                <a:gd name="connsiteY2" fmla="*/ 366183 h 584221"/>
                <a:gd name="connsiteX3" fmla="*/ 4614968 w 5142195"/>
                <a:gd name="connsiteY3" fmla="*/ 397954 h 584221"/>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230520"/>
                <a:gd name="connsiteY0" fmla="*/ 582083 h 1057694"/>
                <a:gd name="connsiteX1" fmla="*/ 1498600 w 5230520"/>
                <a:gd name="connsiteY1" fmla="*/ 35983 h 1057694"/>
                <a:gd name="connsiteX2" fmla="*/ 4622800 w 5230520"/>
                <a:gd name="connsiteY2" fmla="*/ 366183 h 1057694"/>
                <a:gd name="connsiteX3" fmla="*/ 5144917 w 5230520"/>
                <a:gd name="connsiteY3" fmla="*/ 980691 h 1057694"/>
                <a:gd name="connsiteX0" fmla="*/ 0 w 4622800"/>
                <a:gd name="connsiteY0" fmla="*/ 582083 h 582083"/>
                <a:gd name="connsiteX1" fmla="*/ 1498600 w 4622800"/>
                <a:gd name="connsiteY1" fmla="*/ 35983 h 582083"/>
                <a:gd name="connsiteX2" fmla="*/ 4622800 w 4622800"/>
                <a:gd name="connsiteY2" fmla="*/ 366183 h 582083"/>
                <a:gd name="connsiteX0" fmla="*/ 0 w 5152748"/>
                <a:gd name="connsiteY0" fmla="*/ 752048 h 752048"/>
                <a:gd name="connsiteX1" fmla="*/ 2028548 w 5152748"/>
                <a:gd name="connsiteY1" fmla="*/ 60264 h 752048"/>
                <a:gd name="connsiteX2" fmla="*/ 5152748 w 5152748"/>
                <a:gd name="connsiteY2" fmla="*/ 390464 h 752048"/>
              </a:gdLst>
              <a:ahLst/>
              <a:cxnLst>
                <a:cxn ang="0">
                  <a:pos x="connsiteX0" y="connsiteY0"/>
                </a:cxn>
                <a:cxn ang="0">
                  <a:pos x="connsiteX1" y="connsiteY1"/>
                </a:cxn>
                <a:cxn ang="0">
                  <a:pos x="connsiteX2" y="connsiteY2"/>
                </a:cxn>
              </a:cxnLst>
              <a:rect l="l" t="t" r="r" b="b"/>
              <a:pathLst>
                <a:path w="5152748" h="752048">
                  <a:moveTo>
                    <a:pt x="0" y="752048"/>
                  </a:moveTo>
                  <a:cubicBezTo>
                    <a:pt x="364066" y="496989"/>
                    <a:pt x="1169757" y="120528"/>
                    <a:pt x="2028548" y="60264"/>
                  </a:cubicBezTo>
                  <a:cubicBezTo>
                    <a:pt x="2887339" y="0"/>
                    <a:pt x="4545029" y="233013"/>
                    <a:pt x="5152748" y="390464"/>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2362200" y="4800600"/>
              <a:ext cx="228600" cy="226483"/>
            </a:xfrm>
            <a:prstGeom prst="rect">
              <a:avLst/>
            </a:prstGeom>
            <a:solidFill>
              <a:schemeClr val="accent6">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114800" y="4800600"/>
              <a:ext cx="228600" cy="226483"/>
            </a:xfrm>
            <a:prstGeom prst="rect">
              <a:avLst/>
            </a:prstGeom>
            <a:solidFill>
              <a:schemeClr val="accent6">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457200" y="5334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350000" y="50313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600200" y="2667000"/>
            <a:ext cx="889000" cy="26458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724400" y="609600"/>
            <a:ext cx="2209800" cy="838200"/>
          </a:xfrm>
          <a:prstGeom prst="roundRect">
            <a:avLst>
              <a:gd name="adj" fmla="val 37500"/>
            </a:avLst>
          </a:prstGeom>
          <a:solidFill>
            <a:srgbClr val="9CA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before</a:t>
            </a:r>
            <a:endParaRPr lang="en-US" sz="4400" dirty="0"/>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mtClean="0"/>
              <a:t>Continuation Move</a:t>
            </a:r>
            <a:endParaRPr lang="en-US" dirty="0"/>
          </a:p>
        </p:txBody>
      </p:sp>
      <p:sp>
        <p:nvSpPr>
          <p:cNvPr id="6" name="Freeform 5"/>
          <p:cNvSpPr/>
          <p:nvPr/>
        </p:nvSpPr>
        <p:spPr>
          <a:xfrm>
            <a:off x="1397000" y="1373717"/>
            <a:ext cx="533400" cy="1244600"/>
          </a:xfrm>
          <a:custGeom>
            <a:avLst/>
            <a:gdLst>
              <a:gd name="connsiteX0" fmla="*/ 65617 w 1060450"/>
              <a:gd name="connsiteY0" fmla="*/ 2844800 h 2844800"/>
              <a:gd name="connsiteX1" fmla="*/ 141817 w 1060450"/>
              <a:gd name="connsiteY1" fmla="*/ 1841500 h 2844800"/>
              <a:gd name="connsiteX2" fmla="*/ 916517 w 1060450"/>
              <a:gd name="connsiteY2" fmla="*/ 596900 h 2844800"/>
              <a:gd name="connsiteX3" fmla="*/ 1005417 w 1060450"/>
              <a:gd name="connsiteY3" fmla="*/ 0 h 2844800"/>
            </a:gdLst>
            <a:ahLst/>
            <a:cxnLst>
              <a:cxn ang="0">
                <a:pos x="connsiteX0" y="connsiteY0"/>
              </a:cxn>
              <a:cxn ang="0">
                <a:pos x="connsiteX1" y="connsiteY1"/>
              </a:cxn>
              <a:cxn ang="0">
                <a:pos x="connsiteX2" y="connsiteY2"/>
              </a:cxn>
              <a:cxn ang="0">
                <a:pos x="connsiteX3" y="connsiteY3"/>
              </a:cxn>
            </a:cxnLst>
            <a:rect l="l" t="t" r="r" b="b"/>
            <a:pathLst>
              <a:path w="1060450" h="2844800">
                <a:moveTo>
                  <a:pt x="65617" y="2844800"/>
                </a:moveTo>
                <a:cubicBezTo>
                  <a:pt x="32808" y="2530475"/>
                  <a:pt x="0" y="2216150"/>
                  <a:pt x="141817" y="1841500"/>
                </a:cubicBezTo>
                <a:cubicBezTo>
                  <a:pt x="283634" y="1466850"/>
                  <a:pt x="772584" y="903817"/>
                  <a:pt x="916517" y="596900"/>
                </a:cubicBezTo>
                <a:cubicBezTo>
                  <a:pt x="1060450" y="289983"/>
                  <a:pt x="1032933" y="144991"/>
                  <a:pt x="1005417"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460500" y="2618317"/>
            <a:ext cx="1968500" cy="3759200"/>
          </a:xfrm>
          <a:custGeom>
            <a:avLst/>
            <a:gdLst>
              <a:gd name="connsiteX0" fmla="*/ 0 w 711200"/>
              <a:gd name="connsiteY0" fmla="*/ 0 h 2794000"/>
              <a:gd name="connsiteX1" fmla="*/ 508000 w 711200"/>
              <a:gd name="connsiteY1" fmla="*/ 787400 h 2794000"/>
              <a:gd name="connsiteX2" fmla="*/ 368300 w 711200"/>
              <a:gd name="connsiteY2" fmla="*/ 1930400 h 2794000"/>
              <a:gd name="connsiteX3" fmla="*/ 711200 w 711200"/>
              <a:gd name="connsiteY3" fmla="*/ 2794000 h 2794000"/>
              <a:gd name="connsiteX0" fmla="*/ 0 w 2082800"/>
              <a:gd name="connsiteY0" fmla="*/ 0 h 3022600"/>
              <a:gd name="connsiteX1" fmla="*/ 508000 w 2082800"/>
              <a:gd name="connsiteY1" fmla="*/ 787400 h 3022600"/>
              <a:gd name="connsiteX2" fmla="*/ 368300 w 2082800"/>
              <a:gd name="connsiteY2" fmla="*/ 1930400 h 3022600"/>
              <a:gd name="connsiteX3" fmla="*/ 2082800 w 2082800"/>
              <a:gd name="connsiteY3" fmla="*/ 3022600 h 3022600"/>
              <a:gd name="connsiteX0" fmla="*/ 0 w 569383"/>
              <a:gd name="connsiteY0" fmla="*/ 0 h 1930400"/>
              <a:gd name="connsiteX1" fmla="*/ 508000 w 569383"/>
              <a:gd name="connsiteY1" fmla="*/ 787400 h 1930400"/>
              <a:gd name="connsiteX2" fmla="*/ 368300 w 569383"/>
              <a:gd name="connsiteY2" fmla="*/ 1930400 h 1930400"/>
              <a:gd name="connsiteX0" fmla="*/ 0 w 1968500"/>
              <a:gd name="connsiteY0" fmla="*/ 0 h 3759200"/>
              <a:gd name="connsiteX1" fmla="*/ 508000 w 1968500"/>
              <a:gd name="connsiteY1" fmla="*/ 787400 h 3759200"/>
              <a:gd name="connsiteX2" fmla="*/ 1968500 w 1968500"/>
              <a:gd name="connsiteY2" fmla="*/ 3759200 h 3759200"/>
              <a:gd name="connsiteX0" fmla="*/ 0 w 1968500"/>
              <a:gd name="connsiteY0" fmla="*/ 0 h 3759200"/>
              <a:gd name="connsiteX1" fmla="*/ 508000 w 1968500"/>
              <a:gd name="connsiteY1" fmla="*/ 787400 h 3759200"/>
              <a:gd name="connsiteX2" fmla="*/ 1968500 w 1968500"/>
              <a:gd name="connsiteY2" fmla="*/ 3759200 h 3759200"/>
            </a:gdLst>
            <a:ahLst/>
            <a:cxnLst>
              <a:cxn ang="0">
                <a:pos x="connsiteX0" y="connsiteY0"/>
              </a:cxn>
              <a:cxn ang="0">
                <a:pos x="connsiteX1" y="connsiteY1"/>
              </a:cxn>
              <a:cxn ang="0">
                <a:pos x="connsiteX2" y="connsiteY2"/>
              </a:cxn>
            </a:cxnLst>
            <a:rect l="l" t="t" r="r" b="b"/>
            <a:pathLst>
              <a:path w="1968500" h="3759200">
                <a:moveTo>
                  <a:pt x="0" y="0"/>
                </a:moveTo>
                <a:cubicBezTo>
                  <a:pt x="223308" y="232833"/>
                  <a:pt x="179917" y="160867"/>
                  <a:pt x="508000" y="787400"/>
                </a:cubicBezTo>
                <a:cubicBezTo>
                  <a:pt x="836083" y="1413933"/>
                  <a:pt x="1121833" y="3551767"/>
                  <a:pt x="1968500" y="37592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3500" y="1996017"/>
            <a:ext cx="1498600" cy="622300"/>
          </a:xfrm>
          <a:custGeom>
            <a:avLst/>
            <a:gdLst>
              <a:gd name="connsiteX0" fmla="*/ 1498600 w 1498600"/>
              <a:gd name="connsiteY0" fmla="*/ 622300 h 622300"/>
              <a:gd name="connsiteX1" fmla="*/ 863600 w 1498600"/>
              <a:gd name="connsiteY1" fmla="*/ 127000 h 622300"/>
              <a:gd name="connsiteX2" fmla="*/ 0 w 1498600"/>
              <a:gd name="connsiteY2" fmla="*/ 0 h 622300"/>
            </a:gdLst>
            <a:ahLst/>
            <a:cxnLst>
              <a:cxn ang="0">
                <a:pos x="connsiteX0" y="connsiteY0"/>
              </a:cxn>
              <a:cxn ang="0">
                <a:pos x="connsiteX1" y="connsiteY1"/>
              </a:cxn>
              <a:cxn ang="0">
                <a:pos x="connsiteX2" y="connsiteY2"/>
              </a:cxn>
            </a:cxnLst>
            <a:rect l="l" t="t" r="r" b="b"/>
            <a:pathLst>
              <a:path w="1498600" h="622300">
                <a:moveTo>
                  <a:pt x="1498600" y="622300"/>
                </a:moveTo>
                <a:cubicBezTo>
                  <a:pt x="1305983" y="426508"/>
                  <a:pt x="1113367" y="230717"/>
                  <a:pt x="863600" y="127000"/>
                </a:cubicBezTo>
                <a:cubicBezTo>
                  <a:pt x="613833" y="23283"/>
                  <a:pt x="306916" y="11641"/>
                  <a:pt x="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501650" y="2592917"/>
            <a:ext cx="1968500" cy="1663700"/>
          </a:xfrm>
          <a:custGeom>
            <a:avLst/>
            <a:gdLst>
              <a:gd name="connsiteX0" fmla="*/ 1968500 w 1968500"/>
              <a:gd name="connsiteY0" fmla="*/ 0 h 1663700"/>
              <a:gd name="connsiteX1" fmla="*/ 1295400 w 1968500"/>
              <a:gd name="connsiteY1" fmla="*/ 952500 h 1663700"/>
              <a:gd name="connsiteX2" fmla="*/ 0 w 1968500"/>
              <a:gd name="connsiteY2" fmla="*/ 1663700 h 1663700"/>
            </a:gdLst>
            <a:ahLst/>
            <a:cxnLst>
              <a:cxn ang="0">
                <a:pos x="connsiteX0" y="connsiteY0"/>
              </a:cxn>
              <a:cxn ang="0">
                <a:pos x="connsiteX1" y="connsiteY1"/>
              </a:cxn>
              <a:cxn ang="0">
                <a:pos x="connsiteX2" y="connsiteY2"/>
              </a:cxn>
            </a:cxnLst>
            <a:rect l="l" t="t" r="r" b="b"/>
            <a:pathLst>
              <a:path w="1968500" h="1663700">
                <a:moveTo>
                  <a:pt x="1968500" y="0"/>
                </a:moveTo>
                <a:cubicBezTo>
                  <a:pt x="1795991" y="337608"/>
                  <a:pt x="1623483" y="675217"/>
                  <a:pt x="1295400" y="952500"/>
                </a:cubicBezTo>
                <a:cubicBezTo>
                  <a:pt x="967317" y="1229783"/>
                  <a:pt x="483658" y="1446741"/>
                  <a:pt x="0" y="16637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1244600" y="24405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7200" y="5334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350000" y="50313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219200" y="3200400"/>
            <a:ext cx="1905000" cy="2362200"/>
          </a:xfrm>
          <a:custGeom>
            <a:avLst/>
            <a:gdLst>
              <a:gd name="connsiteX0" fmla="*/ 1974850 w 2051050"/>
              <a:gd name="connsiteY0" fmla="*/ 2374900 h 2374900"/>
              <a:gd name="connsiteX1" fmla="*/ 1758950 w 2051050"/>
              <a:gd name="connsiteY1" fmla="*/ 1955800 h 2374900"/>
              <a:gd name="connsiteX2" fmla="*/ 222250 w 2051050"/>
              <a:gd name="connsiteY2" fmla="*/ 711200 h 2374900"/>
              <a:gd name="connsiteX3" fmla="*/ 425450 w 2051050"/>
              <a:gd name="connsiteY3" fmla="*/ 0 h 2374900"/>
            </a:gdLst>
            <a:ahLst/>
            <a:cxnLst>
              <a:cxn ang="0">
                <a:pos x="connsiteX0" y="connsiteY0"/>
              </a:cxn>
              <a:cxn ang="0">
                <a:pos x="connsiteX1" y="connsiteY1"/>
              </a:cxn>
              <a:cxn ang="0">
                <a:pos x="connsiteX2" y="connsiteY2"/>
              </a:cxn>
              <a:cxn ang="0">
                <a:pos x="connsiteX3" y="connsiteY3"/>
              </a:cxn>
            </a:cxnLst>
            <a:rect l="l" t="t" r="r" b="b"/>
            <a:pathLst>
              <a:path w="2051050" h="2374900">
                <a:moveTo>
                  <a:pt x="1974850" y="2374900"/>
                </a:moveTo>
                <a:cubicBezTo>
                  <a:pt x="2012950" y="2303991"/>
                  <a:pt x="2051050" y="2233083"/>
                  <a:pt x="1758950" y="1955800"/>
                </a:cubicBezTo>
                <a:cubicBezTo>
                  <a:pt x="1466850" y="1678517"/>
                  <a:pt x="444500" y="1037167"/>
                  <a:pt x="222250" y="711200"/>
                </a:cubicBezTo>
                <a:cubicBezTo>
                  <a:pt x="0" y="385233"/>
                  <a:pt x="212725" y="192616"/>
                  <a:pt x="42545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708400" y="1003300"/>
            <a:ext cx="1358900" cy="5651500"/>
          </a:xfrm>
          <a:custGeom>
            <a:avLst/>
            <a:gdLst>
              <a:gd name="connsiteX0" fmla="*/ 1358900 w 1358900"/>
              <a:gd name="connsiteY0" fmla="*/ 0 h 5651500"/>
              <a:gd name="connsiteX1" fmla="*/ 38100 w 1358900"/>
              <a:gd name="connsiteY1" fmla="*/ 1663700 h 5651500"/>
              <a:gd name="connsiteX2" fmla="*/ 1130300 w 1358900"/>
              <a:gd name="connsiteY2" fmla="*/ 5651500 h 5651500"/>
            </a:gdLst>
            <a:ahLst/>
            <a:cxnLst>
              <a:cxn ang="0">
                <a:pos x="connsiteX0" y="connsiteY0"/>
              </a:cxn>
              <a:cxn ang="0">
                <a:pos x="connsiteX1" y="connsiteY1"/>
              </a:cxn>
              <a:cxn ang="0">
                <a:pos x="connsiteX2" y="connsiteY2"/>
              </a:cxn>
            </a:cxnLst>
            <a:rect l="l" t="t" r="r" b="b"/>
            <a:pathLst>
              <a:path w="1358900" h="5651500">
                <a:moveTo>
                  <a:pt x="1358900" y="0"/>
                </a:moveTo>
                <a:cubicBezTo>
                  <a:pt x="717550" y="360892"/>
                  <a:pt x="76200" y="721784"/>
                  <a:pt x="38100" y="1663700"/>
                </a:cubicBezTo>
                <a:cubicBezTo>
                  <a:pt x="0" y="2605616"/>
                  <a:pt x="565150" y="4128558"/>
                  <a:pt x="1130300" y="56515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540500" y="965200"/>
            <a:ext cx="939800" cy="4140200"/>
          </a:xfrm>
          <a:custGeom>
            <a:avLst/>
            <a:gdLst>
              <a:gd name="connsiteX0" fmla="*/ 285750 w 1225550"/>
              <a:gd name="connsiteY0" fmla="*/ 4025900 h 4025900"/>
              <a:gd name="connsiteX1" fmla="*/ 82550 w 1225550"/>
              <a:gd name="connsiteY1" fmla="*/ 3378200 h 4025900"/>
              <a:gd name="connsiteX2" fmla="*/ 781050 w 1225550"/>
              <a:gd name="connsiteY2" fmla="*/ 1828800 h 4025900"/>
              <a:gd name="connsiteX3" fmla="*/ 1225550 w 1225550"/>
              <a:gd name="connsiteY3" fmla="*/ 0 h 4025900"/>
              <a:gd name="connsiteX0" fmla="*/ 0 w 939800"/>
              <a:gd name="connsiteY0" fmla="*/ 4025900 h 4025900"/>
              <a:gd name="connsiteX1" fmla="*/ 495300 w 939800"/>
              <a:gd name="connsiteY1" fmla="*/ 1828800 h 4025900"/>
              <a:gd name="connsiteX2" fmla="*/ 939800 w 939800"/>
              <a:gd name="connsiteY2" fmla="*/ 0 h 4025900"/>
              <a:gd name="connsiteX0" fmla="*/ 0 w 939800"/>
              <a:gd name="connsiteY0" fmla="*/ 4025900 h 4025900"/>
              <a:gd name="connsiteX1" fmla="*/ 635000 w 939800"/>
              <a:gd name="connsiteY1" fmla="*/ 2766263 h 4025900"/>
              <a:gd name="connsiteX2" fmla="*/ 495300 w 939800"/>
              <a:gd name="connsiteY2" fmla="*/ 1828800 h 4025900"/>
              <a:gd name="connsiteX3" fmla="*/ 939800 w 939800"/>
              <a:gd name="connsiteY3" fmla="*/ 0 h 4025900"/>
            </a:gdLst>
            <a:ahLst/>
            <a:cxnLst>
              <a:cxn ang="0">
                <a:pos x="connsiteX0" y="connsiteY0"/>
              </a:cxn>
              <a:cxn ang="0">
                <a:pos x="connsiteX1" y="connsiteY1"/>
              </a:cxn>
              <a:cxn ang="0">
                <a:pos x="connsiteX2" y="connsiteY2"/>
              </a:cxn>
              <a:cxn ang="0">
                <a:pos x="connsiteX3" y="connsiteY3"/>
              </a:cxn>
            </a:cxnLst>
            <a:rect l="l" t="t" r="r" b="b"/>
            <a:pathLst>
              <a:path w="939800" h="4025900">
                <a:moveTo>
                  <a:pt x="0" y="4025900"/>
                </a:moveTo>
                <a:cubicBezTo>
                  <a:pt x="29633" y="3914756"/>
                  <a:pt x="552450" y="3132446"/>
                  <a:pt x="635000" y="2766263"/>
                </a:cubicBezTo>
                <a:cubicBezTo>
                  <a:pt x="717550" y="2400080"/>
                  <a:pt x="368300" y="2388639"/>
                  <a:pt x="495300" y="1828800"/>
                </a:cubicBezTo>
                <a:cubicBezTo>
                  <a:pt x="685800" y="1265767"/>
                  <a:pt x="812800" y="632883"/>
                  <a:pt x="9398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p:nvSpPr>
        <p:spPr>
          <a:xfrm>
            <a:off x="8534400" y="22860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04800" y="5486400"/>
            <a:ext cx="990600" cy="1371600"/>
          </a:xfrm>
          <a:custGeom>
            <a:avLst/>
            <a:gdLst>
              <a:gd name="connsiteX0" fmla="*/ 990600 w 990600"/>
              <a:gd name="connsiteY0" fmla="*/ 0 h 1371600"/>
              <a:gd name="connsiteX1" fmla="*/ 787400 w 990600"/>
              <a:gd name="connsiteY1" fmla="*/ 749300 h 1371600"/>
              <a:gd name="connsiteX2" fmla="*/ 0 w 990600"/>
              <a:gd name="connsiteY2" fmla="*/ 1371600 h 1371600"/>
            </a:gdLst>
            <a:ahLst/>
            <a:cxnLst>
              <a:cxn ang="0">
                <a:pos x="connsiteX0" y="connsiteY0"/>
              </a:cxn>
              <a:cxn ang="0">
                <a:pos x="connsiteX1" y="connsiteY1"/>
              </a:cxn>
              <a:cxn ang="0">
                <a:pos x="connsiteX2" y="connsiteY2"/>
              </a:cxn>
            </a:cxnLst>
            <a:rect l="l" t="t" r="r" b="b"/>
            <a:pathLst>
              <a:path w="990600" h="1371600">
                <a:moveTo>
                  <a:pt x="990600" y="0"/>
                </a:moveTo>
                <a:cubicBezTo>
                  <a:pt x="971550" y="260350"/>
                  <a:pt x="952500" y="520700"/>
                  <a:pt x="787400" y="749300"/>
                </a:cubicBezTo>
                <a:cubicBezTo>
                  <a:pt x="622300" y="977900"/>
                  <a:pt x="311150" y="1174750"/>
                  <a:pt x="0" y="13716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6553200" y="5219700"/>
            <a:ext cx="1143000" cy="1308100"/>
          </a:xfrm>
          <a:custGeom>
            <a:avLst/>
            <a:gdLst>
              <a:gd name="connsiteX0" fmla="*/ 0 w 1143000"/>
              <a:gd name="connsiteY0" fmla="*/ 0 h 1308100"/>
              <a:gd name="connsiteX1" fmla="*/ 762000 w 1143000"/>
              <a:gd name="connsiteY1" fmla="*/ 596900 h 1308100"/>
              <a:gd name="connsiteX2" fmla="*/ 1143000 w 1143000"/>
              <a:gd name="connsiteY2" fmla="*/ 1308100 h 1308100"/>
            </a:gdLst>
            <a:ahLst/>
            <a:cxnLst>
              <a:cxn ang="0">
                <a:pos x="connsiteX0" y="connsiteY0"/>
              </a:cxn>
              <a:cxn ang="0">
                <a:pos x="connsiteX1" y="connsiteY1"/>
              </a:cxn>
              <a:cxn ang="0">
                <a:pos x="connsiteX2" y="connsiteY2"/>
              </a:cxn>
            </a:cxnLst>
            <a:rect l="l" t="t" r="r" b="b"/>
            <a:pathLst>
              <a:path w="1143000" h="1308100">
                <a:moveTo>
                  <a:pt x="0" y="0"/>
                </a:moveTo>
                <a:cubicBezTo>
                  <a:pt x="285750" y="189441"/>
                  <a:pt x="571500" y="378883"/>
                  <a:pt x="762000" y="596900"/>
                </a:cubicBezTo>
                <a:cubicBezTo>
                  <a:pt x="952500" y="814917"/>
                  <a:pt x="1047750" y="1061508"/>
                  <a:pt x="1143000" y="13081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8763000" y="1562100"/>
            <a:ext cx="762000" cy="838200"/>
          </a:xfrm>
          <a:custGeom>
            <a:avLst/>
            <a:gdLst>
              <a:gd name="connsiteX0" fmla="*/ 0 w 762000"/>
              <a:gd name="connsiteY0" fmla="*/ 838200 h 838200"/>
              <a:gd name="connsiteX1" fmla="*/ 254000 w 762000"/>
              <a:gd name="connsiteY1" fmla="*/ 609600 h 838200"/>
              <a:gd name="connsiteX2" fmla="*/ 762000 w 762000"/>
              <a:gd name="connsiteY2" fmla="*/ 0 h 838200"/>
            </a:gdLst>
            <a:ahLst/>
            <a:cxnLst>
              <a:cxn ang="0">
                <a:pos x="connsiteX0" y="connsiteY0"/>
              </a:cxn>
              <a:cxn ang="0">
                <a:pos x="connsiteX1" y="connsiteY1"/>
              </a:cxn>
              <a:cxn ang="0">
                <a:pos x="connsiteX2" y="connsiteY2"/>
              </a:cxn>
            </a:cxnLst>
            <a:rect l="l" t="t" r="r" b="b"/>
            <a:pathLst>
              <a:path w="762000" h="838200">
                <a:moveTo>
                  <a:pt x="0" y="838200"/>
                </a:moveTo>
                <a:cubicBezTo>
                  <a:pt x="63500" y="793750"/>
                  <a:pt x="127000" y="749300"/>
                  <a:pt x="254000" y="609600"/>
                </a:cubicBezTo>
                <a:cubicBezTo>
                  <a:pt x="381000" y="469900"/>
                  <a:pt x="571500" y="234950"/>
                  <a:pt x="7620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8714317" y="2578100"/>
            <a:ext cx="924983" cy="1955800"/>
          </a:xfrm>
          <a:custGeom>
            <a:avLst/>
            <a:gdLst>
              <a:gd name="connsiteX0" fmla="*/ 23283 w 924983"/>
              <a:gd name="connsiteY0" fmla="*/ 0 h 1955800"/>
              <a:gd name="connsiteX1" fmla="*/ 150283 w 924983"/>
              <a:gd name="connsiteY1" fmla="*/ 1054100 h 1955800"/>
              <a:gd name="connsiteX2" fmla="*/ 924983 w 924983"/>
              <a:gd name="connsiteY2" fmla="*/ 1955800 h 1955800"/>
            </a:gdLst>
            <a:ahLst/>
            <a:cxnLst>
              <a:cxn ang="0">
                <a:pos x="connsiteX0" y="connsiteY0"/>
              </a:cxn>
              <a:cxn ang="0">
                <a:pos x="connsiteX1" y="connsiteY1"/>
              </a:cxn>
              <a:cxn ang="0">
                <a:pos x="connsiteX2" y="connsiteY2"/>
              </a:cxn>
            </a:cxnLst>
            <a:rect l="l" t="t" r="r" b="b"/>
            <a:pathLst>
              <a:path w="924983" h="1955800">
                <a:moveTo>
                  <a:pt x="23283" y="0"/>
                </a:moveTo>
                <a:cubicBezTo>
                  <a:pt x="11641" y="364066"/>
                  <a:pt x="0" y="728133"/>
                  <a:pt x="150283" y="1054100"/>
                </a:cubicBezTo>
                <a:cubicBezTo>
                  <a:pt x="300566" y="1380067"/>
                  <a:pt x="612774" y="1667933"/>
                  <a:pt x="924983" y="19558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p:cNvCxnSpPr/>
          <p:nvPr/>
        </p:nvCxnSpPr>
        <p:spPr>
          <a:xfrm rot="10800000">
            <a:off x="7696200" y="2438400"/>
            <a:ext cx="838200" cy="402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838200" y="5257800"/>
            <a:ext cx="9144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34"/>
          <p:cNvGrpSpPr/>
          <p:nvPr/>
        </p:nvGrpSpPr>
        <p:grpSpPr>
          <a:xfrm>
            <a:off x="1600200" y="2667000"/>
            <a:ext cx="4876800" cy="2540000"/>
            <a:chOff x="1600200" y="2667000"/>
            <a:chExt cx="4876800" cy="2540000"/>
          </a:xfrm>
        </p:grpSpPr>
        <p:sp>
          <p:nvSpPr>
            <p:cNvPr id="38" name="Freeform 37"/>
            <p:cNvSpPr/>
            <p:nvPr/>
          </p:nvSpPr>
          <p:spPr>
            <a:xfrm>
              <a:off x="1600200" y="2667000"/>
              <a:ext cx="4876800" cy="2540000"/>
            </a:xfrm>
            <a:custGeom>
              <a:avLst/>
              <a:gdLst>
                <a:gd name="connsiteX0" fmla="*/ 0 w 4876800"/>
                <a:gd name="connsiteY0" fmla="*/ 0 h 2540000"/>
                <a:gd name="connsiteX1" fmla="*/ 749300 w 4876800"/>
                <a:gd name="connsiteY1" fmla="*/ 254000 h 2540000"/>
                <a:gd name="connsiteX2" fmla="*/ 1752600 w 4876800"/>
                <a:gd name="connsiteY2" fmla="*/ 838200 h 2540000"/>
                <a:gd name="connsiteX3" fmla="*/ 3835400 w 4876800"/>
                <a:gd name="connsiteY3" fmla="*/ 2159000 h 2540000"/>
                <a:gd name="connsiteX4" fmla="*/ 4876800 w 4876800"/>
                <a:gd name="connsiteY4" fmla="*/ 2540000 h 2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2540000">
                  <a:moveTo>
                    <a:pt x="0" y="0"/>
                  </a:moveTo>
                  <a:cubicBezTo>
                    <a:pt x="228600" y="57150"/>
                    <a:pt x="457200" y="114300"/>
                    <a:pt x="749300" y="254000"/>
                  </a:cubicBezTo>
                  <a:cubicBezTo>
                    <a:pt x="1041400" y="393700"/>
                    <a:pt x="1238250" y="520700"/>
                    <a:pt x="1752600" y="838200"/>
                  </a:cubicBezTo>
                  <a:cubicBezTo>
                    <a:pt x="2266950" y="1155700"/>
                    <a:pt x="3314700" y="1875367"/>
                    <a:pt x="3835400" y="2159000"/>
                  </a:cubicBezTo>
                  <a:cubicBezTo>
                    <a:pt x="4356100" y="2442633"/>
                    <a:pt x="4616450" y="2491316"/>
                    <a:pt x="4876800" y="25400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3810000" y="3733800"/>
              <a:ext cx="228600" cy="226483"/>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724400" y="609600"/>
            <a:ext cx="2209800" cy="838200"/>
          </a:xfrm>
          <a:prstGeom prst="roundRect">
            <a:avLst>
              <a:gd name="adj" fmla="val 37500"/>
            </a:avLst>
          </a:prstGeom>
          <a:solidFill>
            <a:srgbClr val="9CA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after</a:t>
            </a:r>
            <a:endParaRPr lang="en-US" sz="4400" dirty="0"/>
          </a:p>
        </p:txBody>
      </p:sp>
    </p:spTree>
  </p:cSld>
  <p:clrMapOvr>
    <a:masterClrMapping/>
  </p:clrMapOvr>
  <p:transition spd="med"/>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mtClean="0"/>
              <a:t>Continuation Move</a:t>
            </a:r>
            <a:endParaRPr lang="en-US" dirty="0"/>
          </a:p>
        </p:txBody>
      </p:sp>
      <p:sp>
        <p:nvSpPr>
          <p:cNvPr id="6" name="Freeform 5"/>
          <p:cNvSpPr/>
          <p:nvPr/>
        </p:nvSpPr>
        <p:spPr>
          <a:xfrm>
            <a:off x="1397000" y="1373717"/>
            <a:ext cx="533400" cy="1244600"/>
          </a:xfrm>
          <a:custGeom>
            <a:avLst/>
            <a:gdLst>
              <a:gd name="connsiteX0" fmla="*/ 65617 w 1060450"/>
              <a:gd name="connsiteY0" fmla="*/ 2844800 h 2844800"/>
              <a:gd name="connsiteX1" fmla="*/ 141817 w 1060450"/>
              <a:gd name="connsiteY1" fmla="*/ 1841500 h 2844800"/>
              <a:gd name="connsiteX2" fmla="*/ 916517 w 1060450"/>
              <a:gd name="connsiteY2" fmla="*/ 596900 h 2844800"/>
              <a:gd name="connsiteX3" fmla="*/ 1005417 w 1060450"/>
              <a:gd name="connsiteY3" fmla="*/ 0 h 2844800"/>
            </a:gdLst>
            <a:ahLst/>
            <a:cxnLst>
              <a:cxn ang="0">
                <a:pos x="connsiteX0" y="connsiteY0"/>
              </a:cxn>
              <a:cxn ang="0">
                <a:pos x="connsiteX1" y="connsiteY1"/>
              </a:cxn>
              <a:cxn ang="0">
                <a:pos x="connsiteX2" y="connsiteY2"/>
              </a:cxn>
              <a:cxn ang="0">
                <a:pos x="connsiteX3" y="connsiteY3"/>
              </a:cxn>
            </a:cxnLst>
            <a:rect l="l" t="t" r="r" b="b"/>
            <a:pathLst>
              <a:path w="1060450" h="2844800">
                <a:moveTo>
                  <a:pt x="65617" y="2844800"/>
                </a:moveTo>
                <a:cubicBezTo>
                  <a:pt x="32808" y="2530475"/>
                  <a:pt x="0" y="2216150"/>
                  <a:pt x="141817" y="1841500"/>
                </a:cubicBezTo>
                <a:cubicBezTo>
                  <a:pt x="283634" y="1466850"/>
                  <a:pt x="772584" y="903817"/>
                  <a:pt x="916517" y="596900"/>
                </a:cubicBezTo>
                <a:cubicBezTo>
                  <a:pt x="1060450" y="289983"/>
                  <a:pt x="1032933" y="144991"/>
                  <a:pt x="1005417"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460500" y="2618317"/>
            <a:ext cx="1968500" cy="3759200"/>
          </a:xfrm>
          <a:custGeom>
            <a:avLst/>
            <a:gdLst>
              <a:gd name="connsiteX0" fmla="*/ 0 w 711200"/>
              <a:gd name="connsiteY0" fmla="*/ 0 h 2794000"/>
              <a:gd name="connsiteX1" fmla="*/ 508000 w 711200"/>
              <a:gd name="connsiteY1" fmla="*/ 787400 h 2794000"/>
              <a:gd name="connsiteX2" fmla="*/ 368300 w 711200"/>
              <a:gd name="connsiteY2" fmla="*/ 1930400 h 2794000"/>
              <a:gd name="connsiteX3" fmla="*/ 711200 w 711200"/>
              <a:gd name="connsiteY3" fmla="*/ 2794000 h 2794000"/>
              <a:gd name="connsiteX0" fmla="*/ 0 w 2082800"/>
              <a:gd name="connsiteY0" fmla="*/ 0 h 3022600"/>
              <a:gd name="connsiteX1" fmla="*/ 508000 w 2082800"/>
              <a:gd name="connsiteY1" fmla="*/ 787400 h 3022600"/>
              <a:gd name="connsiteX2" fmla="*/ 368300 w 2082800"/>
              <a:gd name="connsiteY2" fmla="*/ 1930400 h 3022600"/>
              <a:gd name="connsiteX3" fmla="*/ 2082800 w 2082800"/>
              <a:gd name="connsiteY3" fmla="*/ 3022600 h 3022600"/>
              <a:gd name="connsiteX0" fmla="*/ 0 w 569383"/>
              <a:gd name="connsiteY0" fmla="*/ 0 h 1930400"/>
              <a:gd name="connsiteX1" fmla="*/ 508000 w 569383"/>
              <a:gd name="connsiteY1" fmla="*/ 787400 h 1930400"/>
              <a:gd name="connsiteX2" fmla="*/ 368300 w 569383"/>
              <a:gd name="connsiteY2" fmla="*/ 1930400 h 1930400"/>
              <a:gd name="connsiteX0" fmla="*/ 0 w 1968500"/>
              <a:gd name="connsiteY0" fmla="*/ 0 h 3759200"/>
              <a:gd name="connsiteX1" fmla="*/ 508000 w 1968500"/>
              <a:gd name="connsiteY1" fmla="*/ 787400 h 3759200"/>
              <a:gd name="connsiteX2" fmla="*/ 1968500 w 1968500"/>
              <a:gd name="connsiteY2" fmla="*/ 3759200 h 3759200"/>
              <a:gd name="connsiteX0" fmla="*/ 0 w 1968500"/>
              <a:gd name="connsiteY0" fmla="*/ 0 h 3759200"/>
              <a:gd name="connsiteX1" fmla="*/ 508000 w 1968500"/>
              <a:gd name="connsiteY1" fmla="*/ 787400 h 3759200"/>
              <a:gd name="connsiteX2" fmla="*/ 1968500 w 1968500"/>
              <a:gd name="connsiteY2" fmla="*/ 3759200 h 3759200"/>
            </a:gdLst>
            <a:ahLst/>
            <a:cxnLst>
              <a:cxn ang="0">
                <a:pos x="connsiteX0" y="connsiteY0"/>
              </a:cxn>
              <a:cxn ang="0">
                <a:pos x="connsiteX1" y="connsiteY1"/>
              </a:cxn>
              <a:cxn ang="0">
                <a:pos x="connsiteX2" y="connsiteY2"/>
              </a:cxn>
            </a:cxnLst>
            <a:rect l="l" t="t" r="r" b="b"/>
            <a:pathLst>
              <a:path w="1968500" h="3759200">
                <a:moveTo>
                  <a:pt x="0" y="0"/>
                </a:moveTo>
                <a:cubicBezTo>
                  <a:pt x="223308" y="232833"/>
                  <a:pt x="179917" y="160867"/>
                  <a:pt x="508000" y="787400"/>
                </a:cubicBezTo>
                <a:cubicBezTo>
                  <a:pt x="836083" y="1413933"/>
                  <a:pt x="1121833" y="3551767"/>
                  <a:pt x="1968500" y="37592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3500" y="1996017"/>
            <a:ext cx="1498600" cy="622300"/>
          </a:xfrm>
          <a:custGeom>
            <a:avLst/>
            <a:gdLst>
              <a:gd name="connsiteX0" fmla="*/ 1498600 w 1498600"/>
              <a:gd name="connsiteY0" fmla="*/ 622300 h 622300"/>
              <a:gd name="connsiteX1" fmla="*/ 863600 w 1498600"/>
              <a:gd name="connsiteY1" fmla="*/ 127000 h 622300"/>
              <a:gd name="connsiteX2" fmla="*/ 0 w 1498600"/>
              <a:gd name="connsiteY2" fmla="*/ 0 h 622300"/>
            </a:gdLst>
            <a:ahLst/>
            <a:cxnLst>
              <a:cxn ang="0">
                <a:pos x="connsiteX0" y="connsiteY0"/>
              </a:cxn>
              <a:cxn ang="0">
                <a:pos x="connsiteX1" y="connsiteY1"/>
              </a:cxn>
              <a:cxn ang="0">
                <a:pos x="connsiteX2" y="connsiteY2"/>
              </a:cxn>
            </a:cxnLst>
            <a:rect l="l" t="t" r="r" b="b"/>
            <a:pathLst>
              <a:path w="1498600" h="622300">
                <a:moveTo>
                  <a:pt x="1498600" y="622300"/>
                </a:moveTo>
                <a:cubicBezTo>
                  <a:pt x="1305983" y="426508"/>
                  <a:pt x="1113367" y="230717"/>
                  <a:pt x="863600" y="127000"/>
                </a:cubicBezTo>
                <a:cubicBezTo>
                  <a:pt x="613833" y="23283"/>
                  <a:pt x="306916" y="11641"/>
                  <a:pt x="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501650" y="2592917"/>
            <a:ext cx="1968500" cy="1663700"/>
          </a:xfrm>
          <a:custGeom>
            <a:avLst/>
            <a:gdLst>
              <a:gd name="connsiteX0" fmla="*/ 1968500 w 1968500"/>
              <a:gd name="connsiteY0" fmla="*/ 0 h 1663700"/>
              <a:gd name="connsiteX1" fmla="*/ 1295400 w 1968500"/>
              <a:gd name="connsiteY1" fmla="*/ 952500 h 1663700"/>
              <a:gd name="connsiteX2" fmla="*/ 0 w 1968500"/>
              <a:gd name="connsiteY2" fmla="*/ 1663700 h 1663700"/>
            </a:gdLst>
            <a:ahLst/>
            <a:cxnLst>
              <a:cxn ang="0">
                <a:pos x="connsiteX0" y="connsiteY0"/>
              </a:cxn>
              <a:cxn ang="0">
                <a:pos x="connsiteX1" y="connsiteY1"/>
              </a:cxn>
              <a:cxn ang="0">
                <a:pos x="connsiteX2" y="connsiteY2"/>
              </a:cxn>
            </a:cxnLst>
            <a:rect l="l" t="t" r="r" b="b"/>
            <a:pathLst>
              <a:path w="1968500" h="1663700">
                <a:moveTo>
                  <a:pt x="1968500" y="0"/>
                </a:moveTo>
                <a:cubicBezTo>
                  <a:pt x="1795991" y="337608"/>
                  <a:pt x="1623483" y="675217"/>
                  <a:pt x="1295400" y="952500"/>
                </a:cubicBezTo>
                <a:cubicBezTo>
                  <a:pt x="967317" y="1229783"/>
                  <a:pt x="483658" y="1446741"/>
                  <a:pt x="0" y="16637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457200" y="5334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350000" y="50313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219200" y="3200400"/>
            <a:ext cx="1905000" cy="2362200"/>
          </a:xfrm>
          <a:custGeom>
            <a:avLst/>
            <a:gdLst>
              <a:gd name="connsiteX0" fmla="*/ 1974850 w 2051050"/>
              <a:gd name="connsiteY0" fmla="*/ 2374900 h 2374900"/>
              <a:gd name="connsiteX1" fmla="*/ 1758950 w 2051050"/>
              <a:gd name="connsiteY1" fmla="*/ 1955800 h 2374900"/>
              <a:gd name="connsiteX2" fmla="*/ 222250 w 2051050"/>
              <a:gd name="connsiteY2" fmla="*/ 711200 h 2374900"/>
              <a:gd name="connsiteX3" fmla="*/ 425450 w 2051050"/>
              <a:gd name="connsiteY3" fmla="*/ 0 h 2374900"/>
            </a:gdLst>
            <a:ahLst/>
            <a:cxnLst>
              <a:cxn ang="0">
                <a:pos x="connsiteX0" y="connsiteY0"/>
              </a:cxn>
              <a:cxn ang="0">
                <a:pos x="connsiteX1" y="connsiteY1"/>
              </a:cxn>
              <a:cxn ang="0">
                <a:pos x="connsiteX2" y="connsiteY2"/>
              </a:cxn>
              <a:cxn ang="0">
                <a:pos x="connsiteX3" y="connsiteY3"/>
              </a:cxn>
            </a:cxnLst>
            <a:rect l="l" t="t" r="r" b="b"/>
            <a:pathLst>
              <a:path w="2051050" h="2374900">
                <a:moveTo>
                  <a:pt x="1974850" y="2374900"/>
                </a:moveTo>
                <a:cubicBezTo>
                  <a:pt x="2012950" y="2303991"/>
                  <a:pt x="2051050" y="2233083"/>
                  <a:pt x="1758950" y="1955800"/>
                </a:cubicBezTo>
                <a:cubicBezTo>
                  <a:pt x="1466850" y="1678517"/>
                  <a:pt x="444500" y="1037167"/>
                  <a:pt x="222250" y="711200"/>
                </a:cubicBezTo>
                <a:cubicBezTo>
                  <a:pt x="0" y="385233"/>
                  <a:pt x="212725" y="192616"/>
                  <a:pt x="42545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708400" y="1003300"/>
            <a:ext cx="1358900" cy="5651500"/>
          </a:xfrm>
          <a:custGeom>
            <a:avLst/>
            <a:gdLst>
              <a:gd name="connsiteX0" fmla="*/ 1358900 w 1358900"/>
              <a:gd name="connsiteY0" fmla="*/ 0 h 5651500"/>
              <a:gd name="connsiteX1" fmla="*/ 38100 w 1358900"/>
              <a:gd name="connsiteY1" fmla="*/ 1663700 h 5651500"/>
              <a:gd name="connsiteX2" fmla="*/ 1130300 w 1358900"/>
              <a:gd name="connsiteY2" fmla="*/ 5651500 h 5651500"/>
            </a:gdLst>
            <a:ahLst/>
            <a:cxnLst>
              <a:cxn ang="0">
                <a:pos x="connsiteX0" y="connsiteY0"/>
              </a:cxn>
              <a:cxn ang="0">
                <a:pos x="connsiteX1" y="connsiteY1"/>
              </a:cxn>
              <a:cxn ang="0">
                <a:pos x="connsiteX2" y="connsiteY2"/>
              </a:cxn>
            </a:cxnLst>
            <a:rect l="l" t="t" r="r" b="b"/>
            <a:pathLst>
              <a:path w="1358900" h="5651500">
                <a:moveTo>
                  <a:pt x="1358900" y="0"/>
                </a:moveTo>
                <a:cubicBezTo>
                  <a:pt x="717550" y="360892"/>
                  <a:pt x="76200" y="721784"/>
                  <a:pt x="38100" y="1663700"/>
                </a:cubicBezTo>
                <a:cubicBezTo>
                  <a:pt x="0" y="2605616"/>
                  <a:pt x="565150" y="4128558"/>
                  <a:pt x="1130300" y="56515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540500" y="965200"/>
            <a:ext cx="939800" cy="4140200"/>
          </a:xfrm>
          <a:custGeom>
            <a:avLst/>
            <a:gdLst>
              <a:gd name="connsiteX0" fmla="*/ 285750 w 1225550"/>
              <a:gd name="connsiteY0" fmla="*/ 4025900 h 4025900"/>
              <a:gd name="connsiteX1" fmla="*/ 82550 w 1225550"/>
              <a:gd name="connsiteY1" fmla="*/ 3378200 h 4025900"/>
              <a:gd name="connsiteX2" fmla="*/ 781050 w 1225550"/>
              <a:gd name="connsiteY2" fmla="*/ 1828800 h 4025900"/>
              <a:gd name="connsiteX3" fmla="*/ 1225550 w 1225550"/>
              <a:gd name="connsiteY3" fmla="*/ 0 h 4025900"/>
              <a:gd name="connsiteX0" fmla="*/ 0 w 939800"/>
              <a:gd name="connsiteY0" fmla="*/ 4025900 h 4025900"/>
              <a:gd name="connsiteX1" fmla="*/ 495300 w 939800"/>
              <a:gd name="connsiteY1" fmla="*/ 1828800 h 4025900"/>
              <a:gd name="connsiteX2" fmla="*/ 939800 w 939800"/>
              <a:gd name="connsiteY2" fmla="*/ 0 h 4025900"/>
              <a:gd name="connsiteX0" fmla="*/ 0 w 939800"/>
              <a:gd name="connsiteY0" fmla="*/ 4025900 h 4025900"/>
              <a:gd name="connsiteX1" fmla="*/ 635000 w 939800"/>
              <a:gd name="connsiteY1" fmla="*/ 2766263 h 4025900"/>
              <a:gd name="connsiteX2" fmla="*/ 495300 w 939800"/>
              <a:gd name="connsiteY2" fmla="*/ 1828800 h 4025900"/>
              <a:gd name="connsiteX3" fmla="*/ 939800 w 939800"/>
              <a:gd name="connsiteY3" fmla="*/ 0 h 4025900"/>
            </a:gdLst>
            <a:ahLst/>
            <a:cxnLst>
              <a:cxn ang="0">
                <a:pos x="connsiteX0" y="connsiteY0"/>
              </a:cxn>
              <a:cxn ang="0">
                <a:pos x="connsiteX1" y="connsiteY1"/>
              </a:cxn>
              <a:cxn ang="0">
                <a:pos x="connsiteX2" y="connsiteY2"/>
              </a:cxn>
              <a:cxn ang="0">
                <a:pos x="connsiteX3" y="connsiteY3"/>
              </a:cxn>
            </a:cxnLst>
            <a:rect l="l" t="t" r="r" b="b"/>
            <a:pathLst>
              <a:path w="939800" h="4025900">
                <a:moveTo>
                  <a:pt x="0" y="4025900"/>
                </a:moveTo>
                <a:cubicBezTo>
                  <a:pt x="29633" y="3914756"/>
                  <a:pt x="552450" y="3132446"/>
                  <a:pt x="635000" y="2766263"/>
                </a:cubicBezTo>
                <a:cubicBezTo>
                  <a:pt x="717550" y="2400080"/>
                  <a:pt x="368300" y="2388639"/>
                  <a:pt x="495300" y="1828800"/>
                </a:cubicBezTo>
                <a:cubicBezTo>
                  <a:pt x="685800" y="1265767"/>
                  <a:pt x="812800" y="632883"/>
                  <a:pt x="9398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p:nvSpPr>
        <p:spPr>
          <a:xfrm>
            <a:off x="8534400" y="22860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04800" y="5486400"/>
            <a:ext cx="990600" cy="1371600"/>
          </a:xfrm>
          <a:custGeom>
            <a:avLst/>
            <a:gdLst>
              <a:gd name="connsiteX0" fmla="*/ 990600 w 990600"/>
              <a:gd name="connsiteY0" fmla="*/ 0 h 1371600"/>
              <a:gd name="connsiteX1" fmla="*/ 787400 w 990600"/>
              <a:gd name="connsiteY1" fmla="*/ 749300 h 1371600"/>
              <a:gd name="connsiteX2" fmla="*/ 0 w 990600"/>
              <a:gd name="connsiteY2" fmla="*/ 1371600 h 1371600"/>
            </a:gdLst>
            <a:ahLst/>
            <a:cxnLst>
              <a:cxn ang="0">
                <a:pos x="connsiteX0" y="connsiteY0"/>
              </a:cxn>
              <a:cxn ang="0">
                <a:pos x="connsiteX1" y="connsiteY1"/>
              </a:cxn>
              <a:cxn ang="0">
                <a:pos x="connsiteX2" y="connsiteY2"/>
              </a:cxn>
            </a:cxnLst>
            <a:rect l="l" t="t" r="r" b="b"/>
            <a:pathLst>
              <a:path w="990600" h="1371600">
                <a:moveTo>
                  <a:pt x="990600" y="0"/>
                </a:moveTo>
                <a:cubicBezTo>
                  <a:pt x="971550" y="260350"/>
                  <a:pt x="952500" y="520700"/>
                  <a:pt x="787400" y="749300"/>
                </a:cubicBezTo>
                <a:cubicBezTo>
                  <a:pt x="622300" y="977900"/>
                  <a:pt x="311150" y="1174750"/>
                  <a:pt x="0" y="13716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6553200" y="5219700"/>
            <a:ext cx="1143000" cy="1308100"/>
          </a:xfrm>
          <a:custGeom>
            <a:avLst/>
            <a:gdLst>
              <a:gd name="connsiteX0" fmla="*/ 0 w 1143000"/>
              <a:gd name="connsiteY0" fmla="*/ 0 h 1308100"/>
              <a:gd name="connsiteX1" fmla="*/ 762000 w 1143000"/>
              <a:gd name="connsiteY1" fmla="*/ 596900 h 1308100"/>
              <a:gd name="connsiteX2" fmla="*/ 1143000 w 1143000"/>
              <a:gd name="connsiteY2" fmla="*/ 1308100 h 1308100"/>
            </a:gdLst>
            <a:ahLst/>
            <a:cxnLst>
              <a:cxn ang="0">
                <a:pos x="connsiteX0" y="connsiteY0"/>
              </a:cxn>
              <a:cxn ang="0">
                <a:pos x="connsiteX1" y="connsiteY1"/>
              </a:cxn>
              <a:cxn ang="0">
                <a:pos x="connsiteX2" y="connsiteY2"/>
              </a:cxn>
            </a:cxnLst>
            <a:rect l="l" t="t" r="r" b="b"/>
            <a:pathLst>
              <a:path w="1143000" h="1308100">
                <a:moveTo>
                  <a:pt x="0" y="0"/>
                </a:moveTo>
                <a:cubicBezTo>
                  <a:pt x="285750" y="189441"/>
                  <a:pt x="571500" y="378883"/>
                  <a:pt x="762000" y="596900"/>
                </a:cubicBezTo>
                <a:cubicBezTo>
                  <a:pt x="952500" y="814917"/>
                  <a:pt x="1047750" y="1061508"/>
                  <a:pt x="1143000" y="13081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8763000" y="1562100"/>
            <a:ext cx="762000" cy="838200"/>
          </a:xfrm>
          <a:custGeom>
            <a:avLst/>
            <a:gdLst>
              <a:gd name="connsiteX0" fmla="*/ 0 w 762000"/>
              <a:gd name="connsiteY0" fmla="*/ 838200 h 838200"/>
              <a:gd name="connsiteX1" fmla="*/ 254000 w 762000"/>
              <a:gd name="connsiteY1" fmla="*/ 609600 h 838200"/>
              <a:gd name="connsiteX2" fmla="*/ 762000 w 762000"/>
              <a:gd name="connsiteY2" fmla="*/ 0 h 838200"/>
            </a:gdLst>
            <a:ahLst/>
            <a:cxnLst>
              <a:cxn ang="0">
                <a:pos x="connsiteX0" y="connsiteY0"/>
              </a:cxn>
              <a:cxn ang="0">
                <a:pos x="connsiteX1" y="connsiteY1"/>
              </a:cxn>
              <a:cxn ang="0">
                <a:pos x="connsiteX2" y="connsiteY2"/>
              </a:cxn>
            </a:cxnLst>
            <a:rect l="l" t="t" r="r" b="b"/>
            <a:pathLst>
              <a:path w="762000" h="838200">
                <a:moveTo>
                  <a:pt x="0" y="838200"/>
                </a:moveTo>
                <a:cubicBezTo>
                  <a:pt x="63500" y="793750"/>
                  <a:pt x="127000" y="749300"/>
                  <a:pt x="254000" y="609600"/>
                </a:cubicBezTo>
                <a:cubicBezTo>
                  <a:pt x="381000" y="469900"/>
                  <a:pt x="571500" y="234950"/>
                  <a:pt x="7620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8714317" y="2578100"/>
            <a:ext cx="924983" cy="1955800"/>
          </a:xfrm>
          <a:custGeom>
            <a:avLst/>
            <a:gdLst>
              <a:gd name="connsiteX0" fmla="*/ 23283 w 924983"/>
              <a:gd name="connsiteY0" fmla="*/ 0 h 1955800"/>
              <a:gd name="connsiteX1" fmla="*/ 150283 w 924983"/>
              <a:gd name="connsiteY1" fmla="*/ 1054100 h 1955800"/>
              <a:gd name="connsiteX2" fmla="*/ 924983 w 924983"/>
              <a:gd name="connsiteY2" fmla="*/ 1955800 h 1955800"/>
            </a:gdLst>
            <a:ahLst/>
            <a:cxnLst>
              <a:cxn ang="0">
                <a:pos x="connsiteX0" y="connsiteY0"/>
              </a:cxn>
              <a:cxn ang="0">
                <a:pos x="connsiteX1" y="connsiteY1"/>
              </a:cxn>
              <a:cxn ang="0">
                <a:pos x="connsiteX2" y="connsiteY2"/>
              </a:cxn>
            </a:cxnLst>
            <a:rect l="l" t="t" r="r" b="b"/>
            <a:pathLst>
              <a:path w="924983" h="1955800">
                <a:moveTo>
                  <a:pt x="23283" y="0"/>
                </a:moveTo>
                <a:cubicBezTo>
                  <a:pt x="11641" y="364066"/>
                  <a:pt x="0" y="728133"/>
                  <a:pt x="150283" y="1054100"/>
                </a:cubicBezTo>
                <a:cubicBezTo>
                  <a:pt x="300566" y="1380067"/>
                  <a:pt x="612774" y="1667933"/>
                  <a:pt x="924983" y="19558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p:cNvCxnSpPr/>
          <p:nvPr/>
        </p:nvCxnSpPr>
        <p:spPr>
          <a:xfrm rot="10800000">
            <a:off x="7696200" y="2438400"/>
            <a:ext cx="838200" cy="402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838200" y="5257800"/>
            <a:ext cx="9144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724400" y="609600"/>
            <a:ext cx="2209800" cy="838200"/>
          </a:xfrm>
          <a:prstGeom prst="roundRect">
            <a:avLst>
              <a:gd name="adj" fmla="val 37500"/>
            </a:avLst>
          </a:prstGeom>
          <a:solidFill>
            <a:srgbClr val="9CA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after</a:t>
            </a:r>
            <a:endParaRPr lang="en-US" sz="4400" dirty="0"/>
          </a:p>
        </p:txBody>
      </p:sp>
      <p:grpSp>
        <p:nvGrpSpPr>
          <p:cNvPr id="3" name="Group 49"/>
          <p:cNvGrpSpPr/>
          <p:nvPr/>
        </p:nvGrpSpPr>
        <p:grpSpPr>
          <a:xfrm>
            <a:off x="1079500" y="2165350"/>
            <a:ext cx="4521200" cy="2959100"/>
            <a:chOff x="1079500" y="2165350"/>
            <a:chExt cx="4521200" cy="2959100"/>
          </a:xfrm>
        </p:grpSpPr>
        <p:sp>
          <p:nvSpPr>
            <p:cNvPr id="42" name="Arc 41"/>
            <p:cNvSpPr/>
            <p:nvPr/>
          </p:nvSpPr>
          <p:spPr>
            <a:xfrm>
              <a:off x="3883025" y="3676650"/>
              <a:ext cx="990600" cy="990600"/>
            </a:xfrm>
            <a:prstGeom prst="arc">
              <a:avLst>
                <a:gd name="adj1" fmla="val 163054"/>
                <a:gd name="adj2" fmla="val 1899748"/>
              </a:avLst>
            </a:prstGeom>
            <a:solidFill>
              <a:srgbClr val="ABC674">
                <a:alpha val="50196"/>
              </a:srgbClr>
            </a:solidFill>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Arc 42"/>
            <p:cNvSpPr/>
            <p:nvPr/>
          </p:nvSpPr>
          <p:spPr>
            <a:xfrm>
              <a:off x="4610100" y="4133850"/>
              <a:ext cx="990600" cy="990600"/>
            </a:xfrm>
            <a:prstGeom prst="arc">
              <a:avLst>
                <a:gd name="adj1" fmla="val 255296"/>
                <a:gd name="adj2" fmla="val 1854081"/>
              </a:avLst>
            </a:prstGeom>
            <a:solidFill>
              <a:srgbClr val="ABC674">
                <a:alpha val="50196"/>
              </a:srgbClr>
            </a:solidFill>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p:cNvSpPr/>
            <p:nvPr/>
          </p:nvSpPr>
          <p:spPr>
            <a:xfrm>
              <a:off x="2327275" y="2682875"/>
              <a:ext cx="990600" cy="990600"/>
            </a:xfrm>
            <a:prstGeom prst="arc">
              <a:avLst>
                <a:gd name="adj1" fmla="val 166174"/>
                <a:gd name="adj2" fmla="val 1867077"/>
              </a:avLst>
            </a:prstGeom>
            <a:solidFill>
              <a:srgbClr val="ABC674">
                <a:alpha val="50196"/>
              </a:srgbClr>
            </a:solidFill>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p:cNvSpPr/>
            <p:nvPr/>
          </p:nvSpPr>
          <p:spPr>
            <a:xfrm>
              <a:off x="3089275" y="3162300"/>
              <a:ext cx="990600" cy="990600"/>
            </a:xfrm>
            <a:prstGeom prst="arc">
              <a:avLst>
                <a:gd name="adj1" fmla="val 123124"/>
                <a:gd name="adj2" fmla="val 1942638"/>
              </a:avLst>
            </a:prstGeom>
            <a:solidFill>
              <a:srgbClr val="ABC674">
                <a:alpha val="50196"/>
              </a:srgbClr>
            </a:solidFill>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p:cNvSpPr/>
            <p:nvPr/>
          </p:nvSpPr>
          <p:spPr>
            <a:xfrm>
              <a:off x="1079500" y="2165350"/>
              <a:ext cx="990600" cy="990600"/>
            </a:xfrm>
            <a:prstGeom prst="arc">
              <a:avLst>
                <a:gd name="adj1" fmla="val 262492"/>
                <a:gd name="adj2" fmla="val 851723"/>
              </a:avLst>
            </a:prstGeom>
            <a:solidFill>
              <a:srgbClr val="ABC674">
                <a:alpha val="50196"/>
              </a:srgbClr>
            </a:solidFill>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50"/>
          <p:cNvGrpSpPr/>
          <p:nvPr/>
        </p:nvGrpSpPr>
        <p:grpSpPr>
          <a:xfrm>
            <a:off x="1600200" y="2667000"/>
            <a:ext cx="4724400" cy="2514600"/>
            <a:chOff x="1600200" y="2667000"/>
            <a:chExt cx="4724400" cy="2514600"/>
          </a:xfrm>
        </p:grpSpPr>
        <p:cxnSp>
          <p:nvCxnSpPr>
            <p:cNvPr id="27" name="Straight Connector 26"/>
            <p:cNvCxnSpPr/>
            <p:nvPr/>
          </p:nvCxnSpPr>
          <p:spPr>
            <a:xfrm>
              <a:off x="1600200" y="2667000"/>
              <a:ext cx="1447800" cy="762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76749" y="3145315"/>
              <a:ext cx="1447800" cy="762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06617" y="3614451"/>
              <a:ext cx="1447800" cy="762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55834" y="4136834"/>
              <a:ext cx="1447800" cy="762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505898" y="4599465"/>
              <a:ext cx="1447800" cy="762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876800" y="5105400"/>
              <a:ext cx="1447800" cy="762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Oval 14"/>
          <p:cNvSpPr/>
          <p:nvPr/>
        </p:nvSpPr>
        <p:spPr>
          <a:xfrm>
            <a:off x="1244600" y="24405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1600200" y="2667000"/>
            <a:ext cx="4876800" cy="2540000"/>
          </a:xfrm>
          <a:custGeom>
            <a:avLst/>
            <a:gdLst>
              <a:gd name="connsiteX0" fmla="*/ 0 w 4876800"/>
              <a:gd name="connsiteY0" fmla="*/ 0 h 2540000"/>
              <a:gd name="connsiteX1" fmla="*/ 749300 w 4876800"/>
              <a:gd name="connsiteY1" fmla="*/ 254000 h 2540000"/>
              <a:gd name="connsiteX2" fmla="*/ 1752600 w 4876800"/>
              <a:gd name="connsiteY2" fmla="*/ 838200 h 2540000"/>
              <a:gd name="connsiteX3" fmla="*/ 3835400 w 4876800"/>
              <a:gd name="connsiteY3" fmla="*/ 2159000 h 2540000"/>
              <a:gd name="connsiteX4" fmla="*/ 4876800 w 4876800"/>
              <a:gd name="connsiteY4" fmla="*/ 2540000 h 2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2540000">
                <a:moveTo>
                  <a:pt x="0" y="0"/>
                </a:moveTo>
                <a:cubicBezTo>
                  <a:pt x="228600" y="57150"/>
                  <a:pt x="457200" y="114300"/>
                  <a:pt x="749300" y="254000"/>
                </a:cubicBezTo>
                <a:cubicBezTo>
                  <a:pt x="1041400" y="393700"/>
                  <a:pt x="1238250" y="520700"/>
                  <a:pt x="1752600" y="838200"/>
                </a:cubicBezTo>
                <a:cubicBezTo>
                  <a:pt x="2266950" y="1155700"/>
                  <a:pt x="3314700" y="1875367"/>
                  <a:pt x="3835400" y="2159000"/>
                </a:cubicBezTo>
                <a:cubicBezTo>
                  <a:pt x="4356100" y="2442633"/>
                  <a:pt x="4616450" y="2491316"/>
                  <a:pt x="4876800" y="25400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2057400" y="1981200"/>
            <a:ext cx="1465338" cy="461665"/>
          </a:xfrm>
          <a:prstGeom prst="rect">
            <a:avLst/>
          </a:prstGeom>
          <a:noFill/>
        </p:spPr>
        <p:txBody>
          <a:bodyPr wrap="none" rtlCol="0">
            <a:spAutoFit/>
          </a:bodyPr>
          <a:lstStyle/>
          <a:p>
            <a:r>
              <a:rPr lang="en-US" sz="2400" i="1" dirty="0" smtClean="0">
                <a:solidFill>
                  <a:schemeClr val="bg1">
                    <a:lumMod val="65000"/>
                  </a:schemeClr>
                </a:solidFill>
              </a:rPr>
              <a:t>cross-field</a:t>
            </a:r>
            <a:endParaRPr lang="en-US" sz="2400" i="1" dirty="0">
              <a:solidFill>
                <a:schemeClr val="bg1">
                  <a:lumMod val="65000"/>
                </a:schemeClr>
              </a:solidFill>
            </a:endParaRPr>
          </a:p>
        </p:txBody>
      </p:sp>
      <p:grpSp>
        <p:nvGrpSpPr>
          <p:cNvPr id="5" name="Group 61"/>
          <p:cNvGrpSpPr/>
          <p:nvPr/>
        </p:nvGrpSpPr>
        <p:grpSpPr>
          <a:xfrm>
            <a:off x="4061035" y="2819400"/>
            <a:ext cx="2838227" cy="972675"/>
            <a:chOff x="4061035" y="2819400"/>
            <a:chExt cx="2838227" cy="972675"/>
          </a:xfrm>
        </p:grpSpPr>
        <p:sp>
          <p:nvSpPr>
            <p:cNvPr id="53" name="TextBox 52"/>
            <p:cNvSpPr txBox="1"/>
            <p:nvPr/>
          </p:nvSpPr>
          <p:spPr>
            <a:xfrm>
              <a:off x="5410200" y="2819400"/>
              <a:ext cx="1489062" cy="584775"/>
            </a:xfrm>
            <a:prstGeom prst="rect">
              <a:avLst/>
            </a:prstGeom>
            <a:noFill/>
          </p:spPr>
          <p:txBody>
            <a:bodyPr wrap="none" rtlCol="0">
              <a:spAutoFit/>
            </a:bodyPr>
            <a:lstStyle/>
            <a:p>
              <a:r>
                <a:rPr lang="en-US" sz="3200" b="1" i="1" dirty="0" smtClean="0">
                  <a:solidFill>
                    <a:srgbClr val="A0BF61"/>
                  </a:solidFill>
                  <a:sym typeface="Symbol"/>
                </a:rPr>
                <a:t></a:t>
              </a:r>
              <a:r>
                <a:rPr lang="en-US" sz="2400" i="1" dirty="0" smtClean="0">
                  <a:solidFill>
                    <a:srgbClr val="A0BF61"/>
                  </a:solidFill>
                  <a:sym typeface="Symbol"/>
                </a:rPr>
                <a:t> (</a:t>
              </a:r>
              <a:r>
                <a:rPr lang="en-US" sz="2400" i="1" dirty="0" smtClean="0">
                  <a:solidFill>
                    <a:srgbClr val="A0BF61"/>
                  </a:solidFill>
                </a:rPr>
                <a:t>“drift”)</a:t>
              </a:r>
              <a:endParaRPr lang="en-US" sz="2400" i="1" dirty="0">
                <a:solidFill>
                  <a:srgbClr val="A0BF61"/>
                </a:solidFill>
              </a:endParaRPr>
            </a:p>
          </p:txBody>
        </p:sp>
        <p:cxnSp>
          <p:nvCxnSpPr>
            <p:cNvPr id="55" name="Curved Connector 54"/>
            <p:cNvCxnSpPr>
              <a:stCxn id="53" idx="2"/>
            </p:cNvCxnSpPr>
            <p:nvPr/>
          </p:nvCxnSpPr>
          <p:spPr>
            <a:xfrm rot="5400000">
              <a:off x="4913933" y="2551277"/>
              <a:ext cx="387900" cy="2093696"/>
            </a:xfrm>
            <a:prstGeom prst="curvedConnector2">
              <a:avLst/>
            </a:prstGeom>
            <a:ln w="22225">
              <a:solidFill>
                <a:srgbClr val="A0BF61"/>
              </a:solidFill>
              <a:prstDash val="sysDash"/>
              <a:headEnd type="none"/>
              <a:tailEnd type="oval"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p:nvPr/>
        </p:nvCxnSpPr>
        <p:spPr>
          <a:xfrm flipV="1">
            <a:off x="673100" y="5181600"/>
            <a:ext cx="1079500" cy="3429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t>Closing Move</a:t>
            </a:r>
            <a:endParaRPr lang="en-US" dirty="0"/>
          </a:p>
        </p:txBody>
      </p:sp>
      <p:sp>
        <p:nvSpPr>
          <p:cNvPr id="6" name="Freeform 5"/>
          <p:cNvSpPr/>
          <p:nvPr/>
        </p:nvSpPr>
        <p:spPr>
          <a:xfrm>
            <a:off x="1397000" y="1373717"/>
            <a:ext cx="533400" cy="1244600"/>
          </a:xfrm>
          <a:custGeom>
            <a:avLst/>
            <a:gdLst>
              <a:gd name="connsiteX0" fmla="*/ 65617 w 1060450"/>
              <a:gd name="connsiteY0" fmla="*/ 2844800 h 2844800"/>
              <a:gd name="connsiteX1" fmla="*/ 141817 w 1060450"/>
              <a:gd name="connsiteY1" fmla="*/ 1841500 h 2844800"/>
              <a:gd name="connsiteX2" fmla="*/ 916517 w 1060450"/>
              <a:gd name="connsiteY2" fmla="*/ 596900 h 2844800"/>
              <a:gd name="connsiteX3" fmla="*/ 1005417 w 1060450"/>
              <a:gd name="connsiteY3" fmla="*/ 0 h 2844800"/>
            </a:gdLst>
            <a:ahLst/>
            <a:cxnLst>
              <a:cxn ang="0">
                <a:pos x="connsiteX0" y="connsiteY0"/>
              </a:cxn>
              <a:cxn ang="0">
                <a:pos x="connsiteX1" y="connsiteY1"/>
              </a:cxn>
              <a:cxn ang="0">
                <a:pos x="connsiteX2" y="connsiteY2"/>
              </a:cxn>
              <a:cxn ang="0">
                <a:pos x="connsiteX3" y="connsiteY3"/>
              </a:cxn>
            </a:cxnLst>
            <a:rect l="l" t="t" r="r" b="b"/>
            <a:pathLst>
              <a:path w="1060450" h="2844800">
                <a:moveTo>
                  <a:pt x="65617" y="2844800"/>
                </a:moveTo>
                <a:cubicBezTo>
                  <a:pt x="32808" y="2530475"/>
                  <a:pt x="0" y="2216150"/>
                  <a:pt x="141817" y="1841500"/>
                </a:cubicBezTo>
                <a:cubicBezTo>
                  <a:pt x="283634" y="1466850"/>
                  <a:pt x="772584" y="903817"/>
                  <a:pt x="916517" y="596900"/>
                </a:cubicBezTo>
                <a:cubicBezTo>
                  <a:pt x="1060450" y="289983"/>
                  <a:pt x="1032933" y="144991"/>
                  <a:pt x="1005417"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1460500" y="2618316"/>
            <a:ext cx="2806700" cy="4239683"/>
          </a:xfrm>
          <a:custGeom>
            <a:avLst/>
            <a:gdLst>
              <a:gd name="connsiteX0" fmla="*/ 0 w 711200"/>
              <a:gd name="connsiteY0" fmla="*/ 0 h 2794000"/>
              <a:gd name="connsiteX1" fmla="*/ 508000 w 711200"/>
              <a:gd name="connsiteY1" fmla="*/ 787400 h 2794000"/>
              <a:gd name="connsiteX2" fmla="*/ 368300 w 711200"/>
              <a:gd name="connsiteY2" fmla="*/ 1930400 h 2794000"/>
              <a:gd name="connsiteX3" fmla="*/ 711200 w 711200"/>
              <a:gd name="connsiteY3" fmla="*/ 2794000 h 2794000"/>
              <a:gd name="connsiteX0" fmla="*/ 0 w 2082800"/>
              <a:gd name="connsiteY0" fmla="*/ 0 h 3022600"/>
              <a:gd name="connsiteX1" fmla="*/ 508000 w 2082800"/>
              <a:gd name="connsiteY1" fmla="*/ 787400 h 3022600"/>
              <a:gd name="connsiteX2" fmla="*/ 368300 w 2082800"/>
              <a:gd name="connsiteY2" fmla="*/ 1930400 h 3022600"/>
              <a:gd name="connsiteX3" fmla="*/ 2082800 w 2082800"/>
              <a:gd name="connsiteY3" fmla="*/ 3022600 h 3022600"/>
              <a:gd name="connsiteX0" fmla="*/ 0 w 569383"/>
              <a:gd name="connsiteY0" fmla="*/ 0 h 1930400"/>
              <a:gd name="connsiteX1" fmla="*/ 508000 w 569383"/>
              <a:gd name="connsiteY1" fmla="*/ 787400 h 1930400"/>
              <a:gd name="connsiteX2" fmla="*/ 368300 w 569383"/>
              <a:gd name="connsiteY2" fmla="*/ 1930400 h 1930400"/>
              <a:gd name="connsiteX0" fmla="*/ 0 w 1968500"/>
              <a:gd name="connsiteY0" fmla="*/ 0 h 3759200"/>
              <a:gd name="connsiteX1" fmla="*/ 508000 w 1968500"/>
              <a:gd name="connsiteY1" fmla="*/ 787400 h 3759200"/>
              <a:gd name="connsiteX2" fmla="*/ 1968500 w 1968500"/>
              <a:gd name="connsiteY2" fmla="*/ 3759200 h 3759200"/>
              <a:gd name="connsiteX0" fmla="*/ 0 w 1968500"/>
              <a:gd name="connsiteY0" fmla="*/ 0 h 3759200"/>
              <a:gd name="connsiteX1" fmla="*/ 508000 w 1968500"/>
              <a:gd name="connsiteY1" fmla="*/ 787400 h 3759200"/>
              <a:gd name="connsiteX2" fmla="*/ 1968500 w 1968500"/>
              <a:gd name="connsiteY2" fmla="*/ 3759200 h 3759200"/>
            </a:gdLst>
            <a:ahLst/>
            <a:cxnLst>
              <a:cxn ang="0">
                <a:pos x="connsiteX0" y="connsiteY0"/>
              </a:cxn>
              <a:cxn ang="0">
                <a:pos x="connsiteX1" y="connsiteY1"/>
              </a:cxn>
              <a:cxn ang="0">
                <a:pos x="connsiteX2" y="connsiteY2"/>
              </a:cxn>
            </a:cxnLst>
            <a:rect l="l" t="t" r="r" b="b"/>
            <a:pathLst>
              <a:path w="1968500" h="3759200">
                <a:moveTo>
                  <a:pt x="0" y="0"/>
                </a:moveTo>
                <a:cubicBezTo>
                  <a:pt x="223308" y="232833"/>
                  <a:pt x="179917" y="160867"/>
                  <a:pt x="508000" y="787400"/>
                </a:cubicBezTo>
                <a:cubicBezTo>
                  <a:pt x="836083" y="1413933"/>
                  <a:pt x="1121833" y="3551767"/>
                  <a:pt x="1968500" y="37592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Freeform 8"/>
          <p:cNvSpPr/>
          <p:nvPr/>
        </p:nvSpPr>
        <p:spPr>
          <a:xfrm>
            <a:off x="1092200" y="5034454"/>
            <a:ext cx="5546208" cy="2066962"/>
          </a:xfrm>
          <a:custGeom>
            <a:avLst/>
            <a:gdLst>
              <a:gd name="connsiteX0" fmla="*/ 0 w 6337300"/>
              <a:gd name="connsiteY0" fmla="*/ 596900 h 596900"/>
              <a:gd name="connsiteX1" fmla="*/ 1498600 w 6337300"/>
              <a:gd name="connsiteY1" fmla="*/ 50800 h 596900"/>
              <a:gd name="connsiteX2" fmla="*/ 4622800 w 6337300"/>
              <a:gd name="connsiteY2" fmla="*/ 381000 h 596900"/>
              <a:gd name="connsiteX3" fmla="*/ 6337300 w 6337300"/>
              <a:gd name="connsiteY3" fmla="*/ 0 h 596900"/>
              <a:gd name="connsiteX0" fmla="*/ 0 w 5142195"/>
              <a:gd name="connsiteY0" fmla="*/ 582083 h 584221"/>
              <a:gd name="connsiteX1" fmla="*/ 1498600 w 5142195"/>
              <a:gd name="connsiteY1" fmla="*/ 35983 h 584221"/>
              <a:gd name="connsiteX2" fmla="*/ 4622800 w 5142195"/>
              <a:gd name="connsiteY2" fmla="*/ 366183 h 584221"/>
              <a:gd name="connsiteX3" fmla="*/ 4614968 w 5142195"/>
              <a:gd name="connsiteY3" fmla="*/ 397954 h 584221"/>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230520"/>
              <a:gd name="connsiteY0" fmla="*/ 582083 h 1057694"/>
              <a:gd name="connsiteX1" fmla="*/ 1498600 w 5230520"/>
              <a:gd name="connsiteY1" fmla="*/ 35983 h 1057694"/>
              <a:gd name="connsiteX2" fmla="*/ 4622800 w 5230520"/>
              <a:gd name="connsiteY2" fmla="*/ 366183 h 1057694"/>
              <a:gd name="connsiteX3" fmla="*/ 5144917 w 5230520"/>
              <a:gd name="connsiteY3" fmla="*/ 980691 h 1057694"/>
              <a:gd name="connsiteX0" fmla="*/ 0 w 4622800"/>
              <a:gd name="connsiteY0" fmla="*/ 582083 h 582083"/>
              <a:gd name="connsiteX1" fmla="*/ 1498600 w 4622800"/>
              <a:gd name="connsiteY1" fmla="*/ 35983 h 582083"/>
              <a:gd name="connsiteX2" fmla="*/ 4622800 w 4622800"/>
              <a:gd name="connsiteY2" fmla="*/ 366183 h 582083"/>
              <a:gd name="connsiteX0" fmla="*/ 0 w 5152748"/>
              <a:gd name="connsiteY0" fmla="*/ 752048 h 752048"/>
              <a:gd name="connsiteX1" fmla="*/ 2028548 w 5152748"/>
              <a:gd name="connsiteY1" fmla="*/ 60264 h 752048"/>
              <a:gd name="connsiteX2" fmla="*/ 5152748 w 5152748"/>
              <a:gd name="connsiteY2" fmla="*/ 390464 h 752048"/>
              <a:gd name="connsiteX0" fmla="*/ 0 w 4954017"/>
              <a:gd name="connsiteY0" fmla="*/ 1941803 h 1941803"/>
              <a:gd name="connsiteX1" fmla="*/ 1829817 w 4954017"/>
              <a:gd name="connsiteY1" fmla="*/ 230229 h 1941803"/>
              <a:gd name="connsiteX2" fmla="*/ 4954017 w 4954017"/>
              <a:gd name="connsiteY2" fmla="*/ 560429 h 1941803"/>
              <a:gd name="connsiteX0" fmla="*/ 0 w 4954017"/>
              <a:gd name="connsiteY0" fmla="*/ 1538825 h 1732849"/>
              <a:gd name="connsiteX1" fmla="*/ 2426010 w 4954017"/>
              <a:gd name="connsiteY1" fmla="*/ 1502620 h 1732849"/>
              <a:gd name="connsiteX2" fmla="*/ 4954017 w 4954017"/>
              <a:gd name="connsiteY2" fmla="*/ 157451 h 1732849"/>
              <a:gd name="connsiteX0" fmla="*/ 0 w 4821530"/>
              <a:gd name="connsiteY0" fmla="*/ 1975878 h 1975878"/>
              <a:gd name="connsiteX1" fmla="*/ 2293523 w 4821530"/>
              <a:gd name="connsiteY1" fmla="*/ 1502620 h 1975878"/>
              <a:gd name="connsiteX2" fmla="*/ 4821530 w 4821530"/>
              <a:gd name="connsiteY2" fmla="*/ 157451 h 1975878"/>
            </a:gdLst>
            <a:ahLst/>
            <a:cxnLst>
              <a:cxn ang="0">
                <a:pos x="connsiteX0" y="connsiteY0"/>
              </a:cxn>
              <a:cxn ang="0">
                <a:pos x="connsiteX1" y="connsiteY1"/>
              </a:cxn>
              <a:cxn ang="0">
                <a:pos x="connsiteX2" y="connsiteY2"/>
              </a:cxn>
            </a:cxnLst>
            <a:rect l="l" t="t" r="r" b="b"/>
            <a:pathLst>
              <a:path w="4821530" h="1975878">
                <a:moveTo>
                  <a:pt x="0" y="1975878"/>
                </a:moveTo>
                <a:cubicBezTo>
                  <a:pt x="364066" y="1720819"/>
                  <a:pt x="1489935" y="1805691"/>
                  <a:pt x="2293523" y="1502620"/>
                </a:cubicBezTo>
                <a:cubicBezTo>
                  <a:pt x="3097111" y="1199549"/>
                  <a:pt x="4213811" y="0"/>
                  <a:pt x="4821530" y="157451"/>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reeform 10"/>
          <p:cNvSpPr/>
          <p:nvPr/>
        </p:nvSpPr>
        <p:spPr>
          <a:xfrm>
            <a:off x="-63500" y="1996017"/>
            <a:ext cx="1498600" cy="622300"/>
          </a:xfrm>
          <a:custGeom>
            <a:avLst/>
            <a:gdLst>
              <a:gd name="connsiteX0" fmla="*/ 1498600 w 1498600"/>
              <a:gd name="connsiteY0" fmla="*/ 622300 h 622300"/>
              <a:gd name="connsiteX1" fmla="*/ 863600 w 1498600"/>
              <a:gd name="connsiteY1" fmla="*/ 127000 h 622300"/>
              <a:gd name="connsiteX2" fmla="*/ 0 w 1498600"/>
              <a:gd name="connsiteY2" fmla="*/ 0 h 622300"/>
            </a:gdLst>
            <a:ahLst/>
            <a:cxnLst>
              <a:cxn ang="0">
                <a:pos x="connsiteX0" y="connsiteY0"/>
              </a:cxn>
              <a:cxn ang="0">
                <a:pos x="connsiteX1" y="connsiteY1"/>
              </a:cxn>
              <a:cxn ang="0">
                <a:pos x="connsiteX2" y="connsiteY2"/>
              </a:cxn>
            </a:cxnLst>
            <a:rect l="l" t="t" r="r" b="b"/>
            <a:pathLst>
              <a:path w="1498600" h="622300">
                <a:moveTo>
                  <a:pt x="1498600" y="622300"/>
                </a:moveTo>
                <a:cubicBezTo>
                  <a:pt x="1305983" y="426508"/>
                  <a:pt x="1113367" y="230717"/>
                  <a:pt x="863600" y="127000"/>
                </a:cubicBezTo>
                <a:cubicBezTo>
                  <a:pt x="613833" y="23283"/>
                  <a:pt x="306916" y="11641"/>
                  <a:pt x="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Freeform 13"/>
          <p:cNvSpPr/>
          <p:nvPr/>
        </p:nvSpPr>
        <p:spPr>
          <a:xfrm>
            <a:off x="-501650" y="2592917"/>
            <a:ext cx="1968500" cy="1663700"/>
          </a:xfrm>
          <a:custGeom>
            <a:avLst/>
            <a:gdLst>
              <a:gd name="connsiteX0" fmla="*/ 1968500 w 1968500"/>
              <a:gd name="connsiteY0" fmla="*/ 0 h 1663700"/>
              <a:gd name="connsiteX1" fmla="*/ 1295400 w 1968500"/>
              <a:gd name="connsiteY1" fmla="*/ 952500 h 1663700"/>
              <a:gd name="connsiteX2" fmla="*/ 0 w 1968500"/>
              <a:gd name="connsiteY2" fmla="*/ 1663700 h 1663700"/>
            </a:gdLst>
            <a:ahLst/>
            <a:cxnLst>
              <a:cxn ang="0">
                <a:pos x="connsiteX0" y="connsiteY0"/>
              </a:cxn>
              <a:cxn ang="0">
                <a:pos x="connsiteX1" y="connsiteY1"/>
              </a:cxn>
              <a:cxn ang="0">
                <a:pos x="connsiteX2" y="connsiteY2"/>
              </a:cxn>
            </a:cxnLst>
            <a:rect l="l" t="t" r="r" b="b"/>
            <a:pathLst>
              <a:path w="1968500" h="1663700">
                <a:moveTo>
                  <a:pt x="1968500" y="0"/>
                </a:moveTo>
                <a:cubicBezTo>
                  <a:pt x="1795991" y="337608"/>
                  <a:pt x="1623483" y="675217"/>
                  <a:pt x="1295400" y="952500"/>
                </a:cubicBezTo>
                <a:cubicBezTo>
                  <a:pt x="967317" y="1229783"/>
                  <a:pt x="483658" y="1446741"/>
                  <a:pt x="0" y="16637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p:cNvSpPr/>
          <p:nvPr/>
        </p:nvSpPr>
        <p:spPr>
          <a:xfrm>
            <a:off x="1244600" y="24405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57200" y="5334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350000" y="50313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1219200" y="3200400"/>
            <a:ext cx="1905000" cy="2362200"/>
          </a:xfrm>
          <a:custGeom>
            <a:avLst/>
            <a:gdLst>
              <a:gd name="connsiteX0" fmla="*/ 1974850 w 2051050"/>
              <a:gd name="connsiteY0" fmla="*/ 2374900 h 2374900"/>
              <a:gd name="connsiteX1" fmla="*/ 1758950 w 2051050"/>
              <a:gd name="connsiteY1" fmla="*/ 1955800 h 2374900"/>
              <a:gd name="connsiteX2" fmla="*/ 222250 w 2051050"/>
              <a:gd name="connsiteY2" fmla="*/ 711200 h 2374900"/>
              <a:gd name="connsiteX3" fmla="*/ 425450 w 2051050"/>
              <a:gd name="connsiteY3" fmla="*/ 0 h 2374900"/>
            </a:gdLst>
            <a:ahLst/>
            <a:cxnLst>
              <a:cxn ang="0">
                <a:pos x="connsiteX0" y="connsiteY0"/>
              </a:cxn>
              <a:cxn ang="0">
                <a:pos x="connsiteX1" y="connsiteY1"/>
              </a:cxn>
              <a:cxn ang="0">
                <a:pos x="connsiteX2" y="connsiteY2"/>
              </a:cxn>
              <a:cxn ang="0">
                <a:pos x="connsiteX3" y="connsiteY3"/>
              </a:cxn>
            </a:cxnLst>
            <a:rect l="l" t="t" r="r" b="b"/>
            <a:pathLst>
              <a:path w="2051050" h="2374900">
                <a:moveTo>
                  <a:pt x="1974850" y="2374900"/>
                </a:moveTo>
                <a:cubicBezTo>
                  <a:pt x="2012950" y="2303991"/>
                  <a:pt x="2051050" y="2233083"/>
                  <a:pt x="1758950" y="1955800"/>
                </a:cubicBezTo>
                <a:cubicBezTo>
                  <a:pt x="1466850" y="1678517"/>
                  <a:pt x="444500" y="1037167"/>
                  <a:pt x="222250" y="711200"/>
                </a:cubicBezTo>
                <a:cubicBezTo>
                  <a:pt x="0" y="385233"/>
                  <a:pt x="212725" y="192616"/>
                  <a:pt x="42545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a:xfrm>
            <a:off x="3541519" y="850900"/>
            <a:ext cx="1835921" cy="5854700"/>
          </a:xfrm>
          <a:custGeom>
            <a:avLst/>
            <a:gdLst>
              <a:gd name="connsiteX0" fmla="*/ 1358900 w 1358900"/>
              <a:gd name="connsiteY0" fmla="*/ 0 h 5651500"/>
              <a:gd name="connsiteX1" fmla="*/ 38100 w 1358900"/>
              <a:gd name="connsiteY1" fmla="*/ 1663700 h 5651500"/>
              <a:gd name="connsiteX2" fmla="*/ 1130300 w 1358900"/>
              <a:gd name="connsiteY2" fmla="*/ 5651500 h 5651500"/>
              <a:gd name="connsiteX0" fmla="*/ 723659 w 1165908"/>
              <a:gd name="connsiteY0" fmla="*/ 0 h 5802542"/>
              <a:gd name="connsiteX1" fmla="*/ 73708 w 1165908"/>
              <a:gd name="connsiteY1" fmla="*/ 1814742 h 5802542"/>
              <a:gd name="connsiteX2" fmla="*/ 1165908 w 1165908"/>
              <a:gd name="connsiteY2" fmla="*/ 5802542 h 5802542"/>
              <a:gd name="connsiteX0" fmla="*/ 723659 w 1165908"/>
              <a:gd name="connsiteY0" fmla="*/ 0 h 5802542"/>
              <a:gd name="connsiteX1" fmla="*/ 73708 w 1165908"/>
              <a:gd name="connsiteY1" fmla="*/ 1814742 h 5802542"/>
              <a:gd name="connsiteX2" fmla="*/ 1165908 w 1165908"/>
              <a:gd name="connsiteY2" fmla="*/ 5802542 h 5802542"/>
              <a:gd name="connsiteX0" fmla="*/ 336631 w 1243314"/>
              <a:gd name="connsiteY0" fmla="*/ 0 h 5802542"/>
              <a:gd name="connsiteX1" fmla="*/ 151114 w 1243314"/>
              <a:gd name="connsiteY1" fmla="*/ 1814742 h 5802542"/>
              <a:gd name="connsiteX2" fmla="*/ 1243314 w 1243314"/>
              <a:gd name="connsiteY2" fmla="*/ 5802542 h 5802542"/>
            </a:gdLst>
            <a:ahLst/>
            <a:cxnLst>
              <a:cxn ang="0">
                <a:pos x="connsiteX0" y="connsiteY0"/>
              </a:cxn>
              <a:cxn ang="0">
                <a:pos x="connsiteX1" y="connsiteY1"/>
              </a:cxn>
              <a:cxn ang="0">
                <a:pos x="connsiteX2" y="connsiteY2"/>
              </a:cxn>
            </a:cxnLst>
            <a:rect l="l" t="t" r="r" b="b"/>
            <a:pathLst>
              <a:path w="1243314" h="5802542">
                <a:moveTo>
                  <a:pt x="336631" y="0"/>
                </a:moveTo>
                <a:cubicBezTo>
                  <a:pt x="254323" y="939888"/>
                  <a:pt x="0" y="847652"/>
                  <a:pt x="151114" y="1814742"/>
                </a:cubicBezTo>
                <a:cubicBezTo>
                  <a:pt x="302228" y="2781832"/>
                  <a:pt x="678164" y="4279600"/>
                  <a:pt x="1243314" y="5802542"/>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Freeform 31"/>
          <p:cNvSpPr/>
          <p:nvPr/>
        </p:nvSpPr>
        <p:spPr>
          <a:xfrm>
            <a:off x="6540500" y="965200"/>
            <a:ext cx="939800" cy="4140200"/>
          </a:xfrm>
          <a:custGeom>
            <a:avLst/>
            <a:gdLst>
              <a:gd name="connsiteX0" fmla="*/ 285750 w 1225550"/>
              <a:gd name="connsiteY0" fmla="*/ 4025900 h 4025900"/>
              <a:gd name="connsiteX1" fmla="*/ 82550 w 1225550"/>
              <a:gd name="connsiteY1" fmla="*/ 3378200 h 4025900"/>
              <a:gd name="connsiteX2" fmla="*/ 781050 w 1225550"/>
              <a:gd name="connsiteY2" fmla="*/ 1828800 h 4025900"/>
              <a:gd name="connsiteX3" fmla="*/ 1225550 w 1225550"/>
              <a:gd name="connsiteY3" fmla="*/ 0 h 4025900"/>
              <a:gd name="connsiteX0" fmla="*/ 0 w 939800"/>
              <a:gd name="connsiteY0" fmla="*/ 4025900 h 4025900"/>
              <a:gd name="connsiteX1" fmla="*/ 495300 w 939800"/>
              <a:gd name="connsiteY1" fmla="*/ 1828800 h 4025900"/>
              <a:gd name="connsiteX2" fmla="*/ 939800 w 939800"/>
              <a:gd name="connsiteY2" fmla="*/ 0 h 4025900"/>
              <a:gd name="connsiteX0" fmla="*/ 0 w 939800"/>
              <a:gd name="connsiteY0" fmla="*/ 4025900 h 4025900"/>
              <a:gd name="connsiteX1" fmla="*/ 635000 w 939800"/>
              <a:gd name="connsiteY1" fmla="*/ 2766263 h 4025900"/>
              <a:gd name="connsiteX2" fmla="*/ 495300 w 939800"/>
              <a:gd name="connsiteY2" fmla="*/ 1828800 h 4025900"/>
              <a:gd name="connsiteX3" fmla="*/ 939800 w 939800"/>
              <a:gd name="connsiteY3" fmla="*/ 0 h 4025900"/>
            </a:gdLst>
            <a:ahLst/>
            <a:cxnLst>
              <a:cxn ang="0">
                <a:pos x="connsiteX0" y="connsiteY0"/>
              </a:cxn>
              <a:cxn ang="0">
                <a:pos x="connsiteX1" y="connsiteY1"/>
              </a:cxn>
              <a:cxn ang="0">
                <a:pos x="connsiteX2" y="connsiteY2"/>
              </a:cxn>
              <a:cxn ang="0">
                <a:pos x="connsiteX3" y="connsiteY3"/>
              </a:cxn>
            </a:cxnLst>
            <a:rect l="l" t="t" r="r" b="b"/>
            <a:pathLst>
              <a:path w="939800" h="4025900">
                <a:moveTo>
                  <a:pt x="0" y="4025900"/>
                </a:moveTo>
                <a:cubicBezTo>
                  <a:pt x="29633" y="3914756"/>
                  <a:pt x="552450" y="3132446"/>
                  <a:pt x="635000" y="2766263"/>
                </a:cubicBezTo>
                <a:cubicBezTo>
                  <a:pt x="717550" y="2400080"/>
                  <a:pt x="368300" y="2388639"/>
                  <a:pt x="495300" y="1828800"/>
                </a:cubicBezTo>
                <a:cubicBezTo>
                  <a:pt x="685800" y="1265767"/>
                  <a:pt x="812800" y="632883"/>
                  <a:pt x="9398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Freeform 33"/>
          <p:cNvSpPr/>
          <p:nvPr/>
        </p:nvSpPr>
        <p:spPr>
          <a:xfrm>
            <a:off x="152400" y="5486400"/>
            <a:ext cx="533400" cy="1066800"/>
          </a:xfrm>
          <a:custGeom>
            <a:avLst/>
            <a:gdLst>
              <a:gd name="connsiteX0" fmla="*/ 990600 w 990600"/>
              <a:gd name="connsiteY0" fmla="*/ 0 h 1371600"/>
              <a:gd name="connsiteX1" fmla="*/ 787400 w 990600"/>
              <a:gd name="connsiteY1" fmla="*/ 749300 h 1371600"/>
              <a:gd name="connsiteX2" fmla="*/ 0 w 990600"/>
              <a:gd name="connsiteY2" fmla="*/ 1371600 h 1371600"/>
              <a:gd name="connsiteX0" fmla="*/ 533400 w 533400"/>
              <a:gd name="connsiteY0" fmla="*/ 0 h 1066800"/>
              <a:gd name="connsiteX1" fmla="*/ 330200 w 533400"/>
              <a:gd name="connsiteY1" fmla="*/ 749300 h 1066800"/>
              <a:gd name="connsiteX2" fmla="*/ 0 w 533400"/>
              <a:gd name="connsiteY2" fmla="*/ 1066800 h 1066800"/>
              <a:gd name="connsiteX0" fmla="*/ 533400 w 723900"/>
              <a:gd name="connsiteY0" fmla="*/ 0 h 1066800"/>
              <a:gd name="connsiteX1" fmla="*/ 635000 w 723900"/>
              <a:gd name="connsiteY1" fmla="*/ 749300 h 1066800"/>
              <a:gd name="connsiteX2" fmla="*/ 0 w 723900"/>
              <a:gd name="connsiteY2" fmla="*/ 1066800 h 1066800"/>
              <a:gd name="connsiteX0" fmla="*/ 533400 w 533400"/>
              <a:gd name="connsiteY0" fmla="*/ 0 h 1066800"/>
              <a:gd name="connsiteX1" fmla="*/ 330200 w 533400"/>
              <a:gd name="connsiteY1" fmla="*/ 749300 h 1066800"/>
              <a:gd name="connsiteX2" fmla="*/ 0 w 533400"/>
              <a:gd name="connsiteY2" fmla="*/ 1066800 h 1066800"/>
            </a:gdLst>
            <a:ahLst/>
            <a:cxnLst>
              <a:cxn ang="0">
                <a:pos x="connsiteX0" y="connsiteY0"/>
              </a:cxn>
              <a:cxn ang="0">
                <a:pos x="connsiteX1" y="connsiteY1"/>
              </a:cxn>
              <a:cxn ang="0">
                <a:pos x="connsiteX2" y="connsiteY2"/>
              </a:cxn>
            </a:cxnLst>
            <a:rect l="l" t="t" r="r" b="b"/>
            <a:pathLst>
              <a:path w="533400" h="1066800">
                <a:moveTo>
                  <a:pt x="533400" y="0"/>
                </a:moveTo>
                <a:cubicBezTo>
                  <a:pt x="514350" y="260350"/>
                  <a:pt x="419100" y="571500"/>
                  <a:pt x="330200" y="749300"/>
                </a:cubicBezTo>
                <a:cubicBezTo>
                  <a:pt x="241300" y="927100"/>
                  <a:pt x="311150" y="869950"/>
                  <a:pt x="0" y="10668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Freeform 40"/>
          <p:cNvSpPr/>
          <p:nvPr/>
        </p:nvSpPr>
        <p:spPr>
          <a:xfrm>
            <a:off x="6553200" y="5219700"/>
            <a:ext cx="1143000" cy="1308100"/>
          </a:xfrm>
          <a:custGeom>
            <a:avLst/>
            <a:gdLst>
              <a:gd name="connsiteX0" fmla="*/ 0 w 1143000"/>
              <a:gd name="connsiteY0" fmla="*/ 0 h 1308100"/>
              <a:gd name="connsiteX1" fmla="*/ 762000 w 1143000"/>
              <a:gd name="connsiteY1" fmla="*/ 596900 h 1308100"/>
              <a:gd name="connsiteX2" fmla="*/ 1143000 w 1143000"/>
              <a:gd name="connsiteY2" fmla="*/ 1308100 h 1308100"/>
            </a:gdLst>
            <a:ahLst/>
            <a:cxnLst>
              <a:cxn ang="0">
                <a:pos x="connsiteX0" y="connsiteY0"/>
              </a:cxn>
              <a:cxn ang="0">
                <a:pos x="connsiteX1" y="connsiteY1"/>
              </a:cxn>
              <a:cxn ang="0">
                <a:pos x="connsiteX2" y="connsiteY2"/>
              </a:cxn>
            </a:cxnLst>
            <a:rect l="l" t="t" r="r" b="b"/>
            <a:pathLst>
              <a:path w="1143000" h="1308100">
                <a:moveTo>
                  <a:pt x="0" y="0"/>
                </a:moveTo>
                <a:cubicBezTo>
                  <a:pt x="285750" y="189441"/>
                  <a:pt x="571500" y="378883"/>
                  <a:pt x="762000" y="596900"/>
                </a:cubicBezTo>
                <a:cubicBezTo>
                  <a:pt x="952500" y="814917"/>
                  <a:pt x="1047750" y="1061508"/>
                  <a:pt x="1143000" y="13081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ectangle 41"/>
          <p:cNvSpPr/>
          <p:nvPr/>
        </p:nvSpPr>
        <p:spPr>
          <a:xfrm>
            <a:off x="4876800" y="57912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4"/>
          <p:cNvSpPr/>
          <p:nvPr/>
        </p:nvSpPr>
        <p:spPr>
          <a:xfrm>
            <a:off x="8763000" y="1562100"/>
            <a:ext cx="762000" cy="838200"/>
          </a:xfrm>
          <a:custGeom>
            <a:avLst/>
            <a:gdLst>
              <a:gd name="connsiteX0" fmla="*/ 0 w 762000"/>
              <a:gd name="connsiteY0" fmla="*/ 838200 h 838200"/>
              <a:gd name="connsiteX1" fmla="*/ 254000 w 762000"/>
              <a:gd name="connsiteY1" fmla="*/ 609600 h 838200"/>
              <a:gd name="connsiteX2" fmla="*/ 762000 w 762000"/>
              <a:gd name="connsiteY2" fmla="*/ 0 h 838200"/>
            </a:gdLst>
            <a:ahLst/>
            <a:cxnLst>
              <a:cxn ang="0">
                <a:pos x="connsiteX0" y="connsiteY0"/>
              </a:cxn>
              <a:cxn ang="0">
                <a:pos x="connsiteX1" y="connsiteY1"/>
              </a:cxn>
              <a:cxn ang="0">
                <a:pos x="connsiteX2" y="connsiteY2"/>
              </a:cxn>
            </a:cxnLst>
            <a:rect l="l" t="t" r="r" b="b"/>
            <a:pathLst>
              <a:path w="762000" h="838200">
                <a:moveTo>
                  <a:pt x="0" y="838200"/>
                </a:moveTo>
                <a:cubicBezTo>
                  <a:pt x="63500" y="793750"/>
                  <a:pt x="127000" y="749300"/>
                  <a:pt x="254000" y="609600"/>
                </a:cubicBezTo>
                <a:cubicBezTo>
                  <a:pt x="381000" y="469900"/>
                  <a:pt x="571500" y="234950"/>
                  <a:pt x="7620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8714317" y="2578100"/>
            <a:ext cx="924983" cy="1955800"/>
          </a:xfrm>
          <a:custGeom>
            <a:avLst/>
            <a:gdLst>
              <a:gd name="connsiteX0" fmla="*/ 23283 w 924983"/>
              <a:gd name="connsiteY0" fmla="*/ 0 h 1955800"/>
              <a:gd name="connsiteX1" fmla="*/ 150283 w 924983"/>
              <a:gd name="connsiteY1" fmla="*/ 1054100 h 1955800"/>
              <a:gd name="connsiteX2" fmla="*/ 924983 w 924983"/>
              <a:gd name="connsiteY2" fmla="*/ 1955800 h 1955800"/>
            </a:gdLst>
            <a:ahLst/>
            <a:cxnLst>
              <a:cxn ang="0">
                <a:pos x="connsiteX0" y="connsiteY0"/>
              </a:cxn>
              <a:cxn ang="0">
                <a:pos x="connsiteX1" y="connsiteY1"/>
              </a:cxn>
              <a:cxn ang="0">
                <a:pos x="connsiteX2" y="connsiteY2"/>
              </a:cxn>
            </a:cxnLst>
            <a:rect l="l" t="t" r="r" b="b"/>
            <a:pathLst>
              <a:path w="924983" h="1955800">
                <a:moveTo>
                  <a:pt x="23283" y="0"/>
                </a:moveTo>
                <a:cubicBezTo>
                  <a:pt x="11641" y="364066"/>
                  <a:pt x="0" y="728133"/>
                  <a:pt x="150283" y="1054100"/>
                </a:cubicBezTo>
                <a:cubicBezTo>
                  <a:pt x="300566" y="1380067"/>
                  <a:pt x="612774" y="1667933"/>
                  <a:pt x="924983" y="19558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23"/>
          <p:cNvSpPr/>
          <p:nvPr/>
        </p:nvSpPr>
        <p:spPr>
          <a:xfrm>
            <a:off x="1600200" y="927100"/>
            <a:ext cx="3378200" cy="1701800"/>
          </a:xfrm>
          <a:custGeom>
            <a:avLst/>
            <a:gdLst>
              <a:gd name="connsiteX0" fmla="*/ 0 w 7061200"/>
              <a:gd name="connsiteY0" fmla="*/ 332317 h 878417"/>
              <a:gd name="connsiteX1" fmla="*/ 2387600 w 7061200"/>
              <a:gd name="connsiteY1" fmla="*/ 840317 h 878417"/>
              <a:gd name="connsiteX2" fmla="*/ 4762500 w 7061200"/>
              <a:gd name="connsiteY2" fmla="*/ 103717 h 878417"/>
              <a:gd name="connsiteX3" fmla="*/ 7061200 w 7061200"/>
              <a:gd name="connsiteY3" fmla="*/ 218017 h 878417"/>
              <a:gd name="connsiteX0" fmla="*/ 0 w 7823200"/>
              <a:gd name="connsiteY0" fmla="*/ 3304117 h 3577167"/>
              <a:gd name="connsiteX1" fmla="*/ 3149600 w 7823200"/>
              <a:gd name="connsiteY1" fmla="*/ 840317 h 3577167"/>
              <a:gd name="connsiteX2" fmla="*/ 5524500 w 7823200"/>
              <a:gd name="connsiteY2" fmla="*/ 103717 h 3577167"/>
              <a:gd name="connsiteX3" fmla="*/ 7823200 w 7823200"/>
              <a:gd name="connsiteY3" fmla="*/ 218017 h 3577167"/>
              <a:gd name="connsiteX0" fmla="*/ 0 w 7823200"/>
              <a:gd name="connsiteY0" fmla="*/ 3304117 h 3304117"/>
              <a:gd name="connsiteX1" fmla="*/ 3149600 w 7823200"/>
              <a:gd name="connsiteY1" fmla="*/ 840317 h 3304117"/>
              <a:gd name="connsiteX2" fmla="*/ 5524500 w 7823200"/>
              <a:gd name="connsiteY2" fmla="*/ 103717 h 3304117"/>
              <a:gd name="connsiteX3" fmla="*/ 7823200 w 7823200"/>
              <a:gd name="connsiteY3" fmla="*/ 218017 h 3304117"/>
              <a:gd name="connsiteX0" fmla="*/ 0 w 7823200"/>
              <a:gd name="connsiteY0" fmla="*/ 3086100 h 3086100"/>
              <a:gd name="connsiteX1" fmla="*/ 3149600 w 7823200"/>
              <a:gd name="connsiteY1" fmla="*/ 622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4838700 w 7823200"/>
              <a:gd name="connsiteY2" fmla="*/ 1333500 h 3086100"/>
              <a:gd name="connsiteX3" fmla="*/ 7823200 w 7823200"/>
              <a:gd name="connsiteY3" fmla="*/ 0 h 3086100"/>
              <a:gd name="connsiteX0" fmla="*/ 0 w 4838700"/>
              <a:gd name="connsiteY0" fmla="*/ 1993900 h 1993900"/>
              <a:gd name="connsiteX1" fmla="*/ 3149600 w 4838700"/>
              <a:gd name="connsiteY1" fmla="*/ 292100 h 1993900"/>
              <a:gd name="connsiteX2" fmla="*/ 4838700 w 4838700"/>
              <a:gd name="connsiteY2" fmla="*/ 241300 h 1993900"/>
              <a:gd name="connsiteX0" fmla="*/ 0 w 3149600"/>
              <a:gd name="connsiteY0" fmla="*/ 1701800 h 1701800"/>
              <a:gd name="connsiteX1" fmla="*/ 3149600 w 3149600"/>
              <a:gd name="connsiteY1" fmla="*/ 0 h 1701800"/>
              <a:gd name="connsiteX0" fmla="*/ 0 w 3149600"/>
              <a:gd name="connsiteY0" fmla="*/ 1397000 h 1397000"/>
              <a:gd name="connsiteX1" fmla="*/ 3149600 w 3149600"/>
              <a:gd name="connsiteY1" fmla="*/ 0 h 1397000"/>
              <a:gd name="connsiteX0" fmla="*/ 0 w 3149600"/>
              <a:gd name="connsiteY0" fmla="*/ 1739900 h 1739900"/>
              <a:gd name="connsiteX1" fmla="*/ 3149600 w 3149600"/>
              <a:gd name="connsiteY1" fmla="*/ 342900 h 1739900"/>
              <a:gd name="connsiteX0" fmla="*/ 0 w 3149600"/>
              <a:gd name="connsiteY0" fmla="*/ 1739900 h 1739900"/>
              <a:gd name="connsiteX1" fmla="*/ 3149600 w 3149600"/>
              <a:gd name="connsiteY1" fmla="*/ 342900 h 1739900"/>
              <a:gd name="connsiteX0" fmla="*/ 0 w 3149600"/>
              <a:gd name="connsiteY0" fmla="*/ 1397000 h 1397000"/>
              <a:gd name="connsiteX1" fmla="*/ 3149600 w 3149600"/>
              <a:gd name="connsiteY1" fmla="*/ 0 h 1397000"/>
              <a:gd name="connsiteX0" fmla="*/ 0 w 3378200"/>
              <a:gd name="connsiteY0" fmla="*/ 1701800 h 1701800"/>
              <a:gd name="connsiteX1" fmla="*/ 3378200 w 3378200"/>
              <a:gd name="connsiteY1" fmla="*/ 0 h 1701800"/>
              <a:gd name="connsiteX0" fmla="*/ 0 w 3378200"/>
              <a:gd name="connsiteY0" fmla="*/ 1701800 h 1701800"/>
              <a:gd name="connsiteX1" fmla="*/ 3378200 w 3378200"/>
              <a:gd name="connsiteY1" fmla="*/ 0 h 1701800"/>
              <a:gd name="connsiteX0" fmla="*/ 0 w 3378200"/>
              <a:gd name="connsiteY0" fmla="*/ 1701800 h 1701800"/>
              <a:gd name="connsiteX1" fmla="*/ 2057400 w 3378200"/>
              <a:gd name="connsiteY1" fmla="*/ 355600 h 1701800"/>
              <a:gd name="connsiteX2" fmla="*/ 3378200 w 3378200"/>
              <a:gd name="connsiteY2" fmla="*/ 0 h 1701800"/>
              <a:gd name="connsiteX0" fmla="*/ 0 w 3378200"/>
              <a:gd name="connsiteY0" fmla="*/ 1701800 h 1701800"/>
              <a:gd name="connsiteX1" fmla="*/ 2057400 w 3378200"/>
              <a:gd name="connsiteY1" fmla="*/ 355600 h 1701800"/>
              <a:gd name="connsiteX2" fmla="*/ 3378200 w 3378200"/>
              <a:gd name="connsiteY2" fmla="*/ 0 h 1701800"/>
              <a:gd name="connsiteX0" fmla="*/ 0 w 3378200"/>
              <a:gd name="connsiteY0" fmla="*/ 1701800 h 1701800"/>
              <a:gd name="connsiteX1" fmla="*/ 1905000 w 3378200"/>
              <a:gd name="connsiteY1" fmla="*/ 508000 h 1701800"/>
              <a:gd name="connsiteX2" fmla="*/ 3378200 w 3378200"/>
              <a:gd name="connsiteY2" fmla="*/ 0 h 1701800"/>
              <a:gd name="connsiteX0" fmla="*/ 0 w 3378200"/>
              <a:gd name="connsiteY0" fmla="*/ 1701800 h 1701800"/>
              <a:gd name="connsiteX1" fmla="*/ 1905000 w 3378200"/>
              <a:gd name="connsiteY1" fmla="*/ 508000 h 1701800"/>
              <a:gd name="connsiteX2" fmla="*/ 3378200 w 3378200"/>
              <a:gd name="connsiteY2" fmla="*/ 0 h 1701800"/>
            </a:gdLst>
            <a:ahLst/>
            <a:cxnLst>
              <a:cxn ang="0">
                <a:pos x="connsiteX0" y="connsiteY0"/>
              </a:cxn>
              <a:cxn ang="0">
                <a:pos x="connsiteX1" y="connsiteY1"/>
              </a:cxn>
              <a:cxn ang="0">
                <a:pos x="connsiteX2" y="connsiteY2"/>
              </a:cxn>
            </a:cxnLst>
            <a:rect l="l" t="t" r="r" b="b"/>
            <a:pathLst>
              <a:path w="3378200" h="1701800">
                <a:moveTo>
                  <a:pt x="0" y="1701800"/>
                </a:moveTo>
                <a:lnTo>
                  <a:pt x="1905000" y="508000"/>
                </a:lnTo>
                <a:cubicBezTo>
                  <a:pt x="2613025" y="158750"/>
                  <a:pt x="2889250" y="444500"/>
                  <a:pt x="33782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42"/>
          <p:cNvSpPr/>
          <p:nvPr/>
        </p:nvSpPr>
        <p:spPr>
          <a:xfrm>
            <a:off x="3810000" y="12192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3657600" y="64770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Arrow Connector 27"/>
          <p:cNvCxnSpPr/>
          <p:nvPr/>
        </p:nvCxnSpPr>
        <p:spPr>
          <a:xfrm rot="10800000" flipV="1">
            <a:off x="7581900" y="2476500"/>
            <a:ext cx="977900" cy="127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8534400" y="22860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698500" y="2453218"/>
            <a:ext cx="8039100" cy="3060700"/>
          </a:xfrm>
          <a:custGeom>
            <a:avLst/>
            <a:gdLst>
              <a:gd name="connsiteX0" fmla="*/ 0 w 7061200"/>
              <a:gd name="connsiteY0" fmla="*/ 332317 h 878417"/>
              <a:gd name="connsiteX1" fmla="*/ 2387600 w 7061200"/>
              <a:gd name="connsiteY1" fmla="*/ 840317 h 878417"/>
              <a:gd name="connsiteX2" fmla="*/ 4762500 w 7061200"/>
              <a:gd name="connsiteY2" fmla="*/ 103717 h 878417"/>
              <a:gd name="connsiteX3" fmla="*/ 7061200 w 7061200"/>
              <a:gd name="connsiteY3" fmla="*/ 218017 h 878417"/>
              <a:gd name="connsiteX0" fmla="*/ 0 w 7823200"/>
              <a:gd name="connsiteY0" fmla="*/ 3304117 h 3577167"/>
              <a:gd name="connsiteX1" fmla="*/ 3149600 w 7823200"/>
              <a:gd name="connsiteY1" fmla="*/ 840317 h 3577167"/>
              <a:gd name="connsiteX2" fmla="*/ 5524500 w 7823200"/>
              <a:gd name="connsiteY2" fmla="*/ 103717 h 3577167"/>
              <a:gd name="connsiteX3" fmla="*/ 7823200 w 7823200"/>
              <a:gd name="connsiteY3" fmla="*/ 218017 h 3577167"/>
              <a:gd name="connsiteX0" fmla="*/ 0 w 7823200"/>
              <a:gd name="connsiteY0" fmla="*/ 3304117 h 3304117"/>
              <a:gd name="connsiteX1" fmla="*/ 3149600 w 7823200"/>
              <a:gd name="connsiteY1" fmla="*/ 840317 h 3304117"/>
              <a:gd name="connsiteX2" fmla="*/ 5524500 w 7823200"/>
              <a:gd name="connsiteY2" fmla="*/ 103717 h 3304117"/>
              <a:gd name="connsiteX3" fmla="*/ 7823200 w 7823200"/>
              <a:gd name="connsiteY3" fmla="*/ 218017 h 3304117"/>
              <a:gd name="connsiteX0" fmla="*/ 0 w 7823200"/>
              <a:gd name="connsiteY0" fmla="*/ 3086100 h 3086100"/>
              <a:gd name="connsiteX1" fmla="*/ 3149600 w 7823200"/>
              <a:gd name="connsiteY1" fmla="*/ 622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4838700 w 7823200"/>
              <a:gd name="connsiteY2" fmla="*/ 1333500 h 3086100"/>
              <a:gd name="connsiteX3" fmla="*/ 7823200 w 7823200"/>
              <a:gd name="connsiteY3" fmla="*/ 0 h 3086100"/>
              <a:gd name="connsiteX0" fmla="*/ 0 w 8051800"/>
              <a:gd name="connsiteY0" fmla="*/ 3086100 h 3086100"/>
              <a:gd name="connsiteX1" fmla="*/ 3149600 w 8051800"/>
              <a:gd name="connsiteY1" fmla="*/ 1384300 h 3086100"/>
              <a:gd name="connsiteX2" fmla="*/ 4838700 w 8051800"/>
              <a:gd name="connsiteY2" fmla="*/ 1333500 h 3086100"/>
              <a:gd name="connsiteX3" fmla="*/ 8051800 w 8051800"/>
              <a:gd name="connsiteY3" fmla="*/ 0 h 3086100"/>
              <a:gd name="connsiteX0" fmla="*/ 0 w 8051800"/>
              <a:gd name="connsiteY0" fmla="*/ 3086100 h 3086100"/>
              <a:gd name="connsiteX1" fmla="*/ 3149600 w 8051800"/>
              <a:gd name="connsiteY1" fmla="*/ 1384300 h 3086100"/>
              <a:gd name="connsiteX2" fmla="*/ 4838700 w 8051800"/>
              <a:gd name="connsiteY2" fmla="*/ 1333500 h 3086100"/>
              <a:gd name="connsiteX3" fmla="*/ 8051800 w 8051800"/>
              <a:gd name="connsiteY3" fmla="*/ 0 h 3086100"/>
              <a:gd name="connsiteX0" fmla="*/ 0 w 8051800"/>
              <a:gd name="connsiteY0" fmla="*/ 3086100 h 3086100"/>
              <a:gd name="connsiteX1" fmla="*/ 3149600 w 8051800"/>
              <a:gd name="connsiteY1" fmla="*/ 1384300 h 3086100"/>
              <a:gd name="connsiteX2" fmla="*/ 4838700 w 8051800"/>
              <a:gd name="connsiteY2" fmla="*/ 1333500 h 3086100"/>
              <a:gd name="connsiteX3" fmla="*/ 8051800 w 8051800"/>
              <a:gd name="connsiteY3" fmla="*/ 0 h 3086100"/>
              <a:gd name="connsiteX0" fmla="*/ 0 w 8051800"/>
              <a:gd name="connsiteY0" fmla="*/ 3086100 h 3086100"/>
              <a:gd name="connsiteX1" fmla="*/ 3149600 w 8051800"/>
              <a:gd name="connsiteY1" fmla="*/ 1384300 h 3086100"/>
              <a:gd name="connsiteX2" fmla="*/ 4838700 w 8051800"/>
              <a:gd name="connsiteY2" fmla="*/ 1333500 h 3086100"/>
              <a:gd name="connsiteX3" fmla="*/ 8051800 w 8051800"/>
              <a:gd name="connsiteY3" fmla="*/ 0 h 3086100"/>
              <a:gd name="connsiteX0" fmla="*/ 0 w 8039100"/>
              <a:gd name="connsiteY0" fmla="*/ 3009900 h 3009900"/>
              <a:gd name="connsiteX1" fmla="*/ 3136900 w 8039100"/>
              <a:gd name="connsiteY1" fmla="*/ 1384300 h 3009900"/>
              <a:gd name="connsiteX2" fmla="*/ 4826000 w 8039100"/>
              <a:gd name="connsiteY2" fmla="*/ 1333500 h 3009900"/>
              <a:gd name="connsiteX3" fmla="*/ 8039100 w 8039100"/>
              <a:gd name="connsiteY3" fmla="*/ 0 h 3009900"/>
              <a:gd name="connsiteX0" fmla="*/ 0 w 8039100"/>
              <a:gd name="connsiteY0" fmla="*/ 3060700 h 3060700"/>
              <a:gd name="connsiteX1" fmla="*/ 3136900 w 8039100"/>
              <a:gd name="connsiteY1" fmla="*/ 1435100 h 3060700"/>
              <a:gd name="connsiteX2" fmla="*/ 4826000 w 8039100"/>
              <a:gd name="connsiteY2" fmla="*/ 1384300 h 3060700"/>
              <a:gd name="connsiteX3" fmla="*/ 8039100 w 8039100"/>
              <a:gd name="connsiteY3" fmla="*/ 0 h 3060700"/>
            </a:gdLst>
            <a:ahLst/>
            <a:cxnLst>
              <a:cxn ang="0">
                <a:pos x="connsiteX0" y="connsiteY0"/>
              </a:cxn>
              <a:cxn ang="0">
                <a:pos x="connsiteX1" y="connsiteY1"/>
              </a:cxn>
              <a:cxn ang="0">
                <a:pos x="connsiteX2" y="connsiteY2"/>
              </a:cxn>
              <a:cxn ang="0">
                <a:pos x="connsiteX3" y="connsiteY3"/>
              </a:cxn>
            </a:cxnLst>
            <a:rect l="l" t="t" r="r" b="b"/>
            <a:pathLst>
              <a:path w="8039100" h="3060700">
                <a:moveTo>
                  <a:pt x="0" y="3060700"/>
                </a:moveTo>
                <a:cubicBezTo>
                  <a:pt x="1114425" y="2876550"/>
                  <a:pt x="2332567" y="1714500"/>
                  <a:pt x="3136900" y="1435100"/>
                </a:cubicBezTo>
                <a:cubicBezTo>
                  <a:pt x="3941233" y="1155700"/>
                  <a:pt x="4008967" y="1623483"/>
                  <a:pt x="4826000" y="1384300"/>
                </a:cubicBezTo>
                <a:cubicBezTo>
                  <a:pt x="5643033" y="1145117"/>
                  <a:pt x="6235700" y="152400"/>
                  <a:pt x="8039100" y="0"/>
                </a:cubicBezTo>
              </a:path>
            </a:pathLst>
          </a:custGeom>
          <a:ln w="3175">
            <a:solidFill>
              <a:srgbClr val="8FAFD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wipe dir="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Closing Move</a:t>
            </a:r>
            <a:endParaRPr lang="en-US" dirty="0"/>
          </a:p>
        </p:txBody>
      </p:sp>
      <p:sp>
        <p:nvSpPr>
          <p:cNvPr id="6" name="Freeform 5"/>
          <p:cNvSpPr/>
          <p:nvPr/>
        </p:nvSpPr>
        <p:spPr>
          <a:xfrm>
            <a:off x="1397000" y="1373717"/>
            <a:ext cx="533400" cy="1244600"/>
          </a:xfrm>
          <a:custGeom>
            <a:avLst/>
            <a:gdLst>
              <a:gd name="connsiteX0" fmla="*/ 65617 w 1060450"/>
              <a:gd name="connsiteY0" fmla="*/ 2844800 h 2844800"/>
              <a:gd name="connsiteX1" fmla="*/ 141817 w 1060450"/>
              <a:gd name="connsiteY1" fmla="*/ 1841500 h 2844800"/>
              <a:gd name="connsiteX2" fmla="*/ 916517 w 1060450"/>
              <a:gd name="connsiteY2" fmla="*/ 596900 h 2844800"/>
              <a:gd name="connsiteX3" fmla="*/ 1005417 w 1060450"/>
              <a:gd name="connsiteY3" fmla="*/ 0 h 2844800"/>
            </a:gdLst>
            <a:ahLst/>
            <a:cxnLst>
              <a:cxn ang="0">
                <a:pos x="connsiteX0" y="connsiteY0"/>
              </a:cxn>
              <a:cxn ang="0">
                <a:pos x="connsiteX1" y="connsiteY1"/>
              </a:cxn>
              <a:cxn ang="0">
                <a:pos x="connsiteX2" y="connsiteY2"/>
              </a:cxn>
              <a:cxn ang="0">
                <a:pos x="connsiteX3" y="connsiteY3"/>
              </a:cxn>
            </a:cxnLst>
            <a:rect l="l" t="t" r="r" b="b"/>
            <a:pathLst>
              <a:path w="1060450" h="2844800">
                <a:moveTo>
                  <a:pt x="65617" y="2844800"/>
                </a:moveTo>
                <a:cubicBezTo>
                  <a:pt x="32808" y="2530475"/>
                  <a:pt x="0" y="2216150"/>
                  <a:pt x="141817" y="1841500"/>
                </a:cubicBezTo>
                <a:cubicBezTo>
                  <a:pt x="283634" y="1466850"/>
                  <a:pt x="772584" y="903817"/>
                  <a:pt x="916517" y="596900"/>
                </a:cubicBezTo>
                <a:cubicBezTo>
                  <a:pt x="1060450" y="289983"/>
                  <a:pt x="1032933" y="144991"/>
                  <a:pt x="1005417"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1460500" y="2618316"/>
            <a:ext cx="2806700" cy="4239683"/>
          </a:xfrm>
          <a:custGeom>
            <a:avLst/>
            <a:gdLst>
              <a:gd name="connsiteX0" fmla="*/ 0 w 711200"/>
              <a:gd name="connsiteY0" fmla="*/ 0 h 2794000"/>
              <a:gd name="connsiteX1" fmla="*/ 508000 w 711200"/>
              <a:gd name="connsiteY1" fmla="*/ 787400 h 2794000"/>
              <a:gd name="connsiteX2" fmla="*/ 368300 w 711200"/>
              <a:gd name="connsiteY2" fmla="*/ 1930400 h 2794000"/>
              <a:gd name="connsiteX3" fmla="*/ 711200 w 711200"/>
              <a:gd name="connsiteY3" fmla="*/ 2794000 h 2794000"/>
              <a:gd name="connsiteX0" fmla="*/ 0 w 2082800"/>
              <a:gd name="connsiteY0" fmla="*/ 0 h 3022600"/>
              <a:gd name="connsiteX1" fmla="*/ 508000 w 2082800"/>
              <a:gd name="connsiteY1" fmla="*/ 787400 h 3022600"/>
              <a:gd name="connsiteX2" fmla="*/ 368300 w 2082800"/>
              <a:gd name="connsiteY2" fmla="*/ 1930400 h 3022600"/>
              <a:gd name="connsiteX3" fmla="*/ 2082800 w 2082800"/>
              <a:gd name="connsiteY3" fmla="*/ 3022600 h 3022600"/>
              <a:gd name="connsiteX0" fmla="*/ 0 w 569383"/>
              <a:gd name="connsiteY0" fmla="*/ 0 h 1930400"/>
              <a:gd name="connsiteX1" fmla="*/ 508000 w 569383"/>
              <a:gd name="connsiteY1" fmla="*/ 787400 h 1930400"/>
              <a:gd name="connsiteX2" fmla="*/ 368300 w 569383"/>
              <a:gd name="connsiteY2" fmla="*/ 1930400 h 1930400"/>
              <a:gd name="connsiteX0" fmla="*/ 0 w 1968500"/>
              <a:gd name="connsiteY0" fmla="*/ 0 h 3759200"/>
              <a:gd name="connsiteX1" fmla="*/ 508000 w 1968500"/>
              <a:gd name="connsiteY1" fmla="*/ 787400 h 3759200"/>
              <a:gd name="connsiteX2" fmla="*/ 1968500 w 1968500"/>
              <a:gd name="connsiteY2" fmla="*/ 3759200 h 3759200"/>
              <a:gd name="connsiteX0" fmla="*/ 0 w 1968500"/>
              <a:gd name="connsiteY0" fmla="*/ 0 h 3759200"/>
              <a:gd name="connsiteX1" fmla="*/ 508000 w 1968500"/>
              <a:gd name="connsiteY1" fmla="*/ 787400 h 3759200"/>
              <a:gd name="connsiteX2" fmla="*/ 1968500 w 1968500"/>
              <a:gd name="connsiteY2" fmla="*/ 3759200 h 3759200"/>
            </a:gdLst>
            <a:ahLst/>
            <a:cxnLst>
              <a:cxn ang="0">
                <a:pos x="connsiteX0" y="connsiteY0"/>
              </a:cxn>
              <a:cxn ang="0">
                <a:pos x="connsiteX1" y="connsiteY1"/>
              </a:cxn>
              <a:cxn ang="0">
                <a:pos x="connsiteX2" y="connsiteY2"/>
              </a:cxn>
            </a:cxnLst>
            <a:rect l="l" t="t" r="r" b="b"/>
            <a:pathLst>
              <a:path w="1968500" h="3759200">
                <a:moveTo>
                  <a:pt x="0" y="0"/>
                </a:moveTo>
                <a:cubicBezTo>
                  <a:pt x="223308" y="232833"/>
                  <a:pt x="179917" y="160867"/>
                  <a:pt x="508000" y="787400"/>
                </a:cubicBezTo>
                <a:cubicBezTo>
                  <a:pt x="836083" y="1413933"/>
                  <a:pt x="1121833" y="3551767"/>
                  <a:pt x="1968500" y="37592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Freeform 8"/>
          <p:cNvSpPr/>
          <p:nvPr/>
        </p:nvSpPr>
        <p:spPr>
          <a:xfrm>
            <a:off x="1092200" y="5034454"/>
            <a:ext cx="5546208" cy="2066962"/>
          </a:xfrm>
          <a:custGeom>
            <a:avLst/>
            <a:gdLst>
              <a:gd name="connsiteX0" fmla="*/ 0 w 6337300"/>
              <a:gd name="connsiteY0" fmla="*/ 596900 h 596900"/>
              <a:gd name="connsiteX1" fmla="*/ 1498600 w 6337300"/>
              <a:gd name="connsiteY1" fmla="*/ 50800 h 596900"/>
              <a:gd name="connsiteX2" fmla="*/ 4622800 w 6337300"/>
              <a:gd name="connsiteY2" fmla="*/ 381000 h 596900"/>
              <a:gd name="connsiteX3" fmla="*/ 6337300 w 6337300"/>
              <a:gd name="connsiteY3" fmla="*/ 0 h 596900"/>
              <a:gd name="connsiteX0" fmla="*/ 0 w 5142195"/>
              <a:gd name="connsiteY0" fmla="*/ 582083 h 584221"/>
              <a:gd name="connsiteX1" fmla="*/ 1498600 w 5142195"/>
              <a:gd name="connsiteY1" fmla="*/ 35983 h 584221"/>
              <a:gd name="connsiteX2" fmla="*/ 4622800 w 5142195"/>
              <a:gd name="connsiteY2" fmla="*/ 366183 h 584221"/>
              <a:gd name="connsiteX3" fmla="*/ 4614968 w 5142195"/>
              <a:gd name="connsiteY3" fmla="*/ 397954 h 584221"/>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142195"/>
              <a:gd name="connsiteY0" fmla="*/ 582083 h 582083"/>
              <a:gd name="connsiteX1" fmla="*/ 1498600 w 5142195"/>
              <a:gd name="connsiteY1" fmla="*/ 35983 h 582083"/>
              <a:gd name="connsiteX2" fmla="*/ 4622800 w 5142195"/>
              <a:gd name="connsiteY2" fmla="*/ 366183 h 582083"/>
              <a:gd name="connsiteX3" fmla="*/ 4614968 w 5142195"/>
              <a:gd name="connsiteY3" fmla="*/ 397954 h 582083"/>
              <a:gd name="connsiteX0" fmla="*/ 0 w 5230520"/>
              <a:gd name="connsiteY0" fmla="*/ 582083 h 1057694"/>
              <a:gd name="connsiteX1" fmla="*/ 1498600 w 5230520"/>
              <a:gd name="connsiteY1" fmla="*/ 35983 h 1057694"/>
              <a:gd name="connsiteX2" fmla="*/ 4622800 w 5230520"/>
              <a:gd name="connsiteY2" fmla="*/ 366183 h 1057694"/>
              <a:gd name="connsiteX3" fmla="*/ 5144917 w 5230520"/>
              <a:gd name="connsiteY3" fmla="*/ 980691 h 1057694"/>
              <a:gd name="connsiteX0" fmla="*/ 0 w 4622800"/>
              <a:gd name="connsiteY0" fmla="*/ 582083 h 582083"/>
              <a:gd name="connsiteX1" fmla="*/ 1498600 w 4622800"/>
              <a:gd name="connsiteY1" fmla="*/ 35983 h 582083"/>
              <a:gd name="connsiteX2" fmla="*/ 4622800 w 4622800"/>
              <a:gd name="connsiteY2" fmla="*/ 366183 h 582083"/>
              <a:gd name="connsiteX0" fmla="*/ 0 w 5152748"/>
              <a:gd name="connsiteY0" fmla="*/ 752048 h 752048"/>
              <a:gd name="connsiteX1" fmla="*/ 2028548 w 5152748"/>
              <a:gd name="connsiteY1" fmla="*/ 60264 h 752048"/>
              <a:gd name="connsiteX2" fmla="*/ 5152748 w 5152748"/>
              <a:gd name="connsiteY2" fmla="*/ 390464 h 752048"/>
              <a:gd name="connsiteX0" fmla="*/ 0 w 4954017"/>
              <a:gd name="connsiteY0" fmla="*/ 1941803 h 1941803"/>
              <a:gd name="connsiteX1" fmla="*/ 1829817 w 4954017"/>
              <a:gd name="connsiteY1" fmla="*/ 230229 h 1941803"/>
              <a:gd name="connsiteX2" fmla="*/ 4954017 w 4954017"/>
              <a:gd name="connsiteY2" fmla="*/ 560429 h 1941803"/>
              <a:gd name="connsiteX0" fmla="*/ 0 w 4954017"/>
              <a:gd name="connsiteY0" fmla="*/ 1538825 h 1732849"/>
              <a:gd name="connsiteX1" fmla="*/ 2426010 w 4954017"/>
              <a:gd name="connsiteY1" fmla="*/ 1502620 h 1732849"/>
              <a:gd name="connsiteX2" fmla="*/ 4954017 w 4954017"/>
              <a:gd name="connsiteY2" fmla="*/ 157451 h 1732849"/>
              <a:gd name="connsiteX0" fmla="*/ 0 w 4821530"/>
              <a:gd name="connsiteY0" fmla="*/ 1975878 h 1975878"/>
              <a:gd name="connsiteX1" fmla="*/ 2293523 w 4821530"/>
              <a:gd name="connsiteY1" fmla="*/ 1502620 h 1975878"/>
              <a:gd name="connsiteX2" fmla="*/ 4821530 w 4821530"/>
              <a:gd name="connsiteY2" fmla="*/ 157451 h 1975878"/>
            </a:gdLst>
            <a:ahLst/>
            <a:cxnLst>
              <a:cxn ang="0">
                <a:pos x="connsiteX0" y="connsiteY0"/>
              </a:cxn>
              <a:cxn ang="0">
                <a:pos x="connsiteX1" y="connsiteY1"/>
              </a:cxn>
              <a:cxn ang="0">
                <a:pos x="connsiteX2" y="connsiteY2"/>
              </a:cxn>
            </a:cxnLst>
            <a:rect l="l" t="t" r="r" b="b"/>
            <a:pathLst>
              <a:path w="4821530" h="1975878">
                <a:moveTo>
                  <a:pt x="0" y="1975878"/>
                </a:moveTo>
                <a:cubicBezTo>
                  <a:pt x="364066" y="1720819"/>
                  <a:pt x="1489935" y="1805691"/>
                  <a:pt x="2293523" y="1502620"/>
                </a:cubicBezTo>
                <a:cubicBezTo>
                  <a:pt x="3097111" y="1199549"/>
                  <a:pt x="4213811" y="0"/>
                  <a:pt x="4821530" y="157451"/>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698500" y="2453218"/>
            <a:ext cx="8039100" cy="3060700"/>
          </a:xfrm>
          <a:custGeom>
            <a:avLst/>
            <a:gdLst>
              <a:gd name="connsiteX0" fmla="*/ 0 w 7061200"/>
              <a:gd name="connsiteY0" fmla="*/ 332317 h 878417"/>
              <a:gd name="connsiteX1" fmla="*/ 2387600 w 7061200"/>
              <a:gd name="connsiteY1" fmla="*/ 840317 h 878417"/>
              <a:gd name="connsiteX2" fmla="*/ 4762500 w 7061200"/>
              <a:gd name="connsiteY2" fmla="*/ 103717 h 878417"/>
              <a:gd name="connsiteX3" fmla="*/ 7061200 w 7061200"/>
              <a:gd name="connsiteY3" fmla="*/ 218017 h 878417"/>
              <a:gd name="connsiteX0" fmla="*/ 0 w 7823200"/>
              <a:gd name="connsiteY0" fmla="*/ 3304117 h 3577167"/>
              <a:gd name="connsiteX1" fmla="*/ 3149600 w 7823200"/>
              <a:gd name="connsiteY1" fmla="*/ 840317 h 3577167"/>
              <a:gd name="connsiteX2" fmla="*/ 5524500 w 7823200"/>
              <a:gd name="connsiteY2" fmla="*/ 103717 h 3577167"/>
              <a:gd name="connsiteX3" fmla="*/ 7823200 w 7823200"/>
              <a:gd name="connsiteY3" fmla="*/ 218017 h 3577167"/>
              <a:gd name="connsiteX0" fmla="*/ 0 w 7823200"/>
              <a:gd name="connsiteY0" fmla="*/ 3304117 h 3304117"/>
              <a:gd name="connsiteX1" fmla="*/ 3149600 w 7823200"/>
              <a:gd name="connsiteY1" fmla="*/ 840317 h 3304117"/>
              <a:gd name="connsiteX2" fmla="*/ 5524500 w 7823200"/>
              <a:gd name="connsiteY2" fmla="*/ 103717 h 3304117"/>
              <a:gd name="connsiteX3" fmla="*/ 7823200 w 7823200"/>
              <a:gd name="connsiteY3" fmla="*/ 218017 h 3304117"/>
              <a:gd name="connsiteX0" fmla="*/ 0 w 7823200"/>
              <a:gd name="connsiteY0" fmla="*/ 3086100 h 3086100"/>
              <a:gd name="connsiteX1" fmla="*/ 3149600 w 7823200"/>
              <a:gd name="connsiteY1" fmla="*/ 622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4838700 w 7823200"/>
              <a:gd name="connsiteY2" fmla="*/ 1333500 h 3086100"/>
              <a:gd name="connsiteX3" fmla="*/ 7823200 w 7823200"/>
              <a:gd name="connsiteY3" fmla="*/ 0 h 3086100"/>
              <a:gd name="connsiteX0" fmla="*/ 0 w 8051800"/>
              <a:gd name="connsiteY0" fmla="*/ 3086100 h 3086100"/>
              <a:gd name="connsiteX1" fmla="*/ 3149600 w 8051800"/>
              <a:gd name="connsiteY1" fmla="*/ 1384300 h 3086100"/>
              <a:gd name="connsiteX2" fmla="*/ 4838700 w 8051800"/>
              <a:gd name="connsiteY2" fmla="*/ 1333500 h 3086100"/>
              <a:gd name="connsiteX3" fmla="*/ 8051800 w 8051800"/>
              <a:gd name="connsiteY3" fmla="*/ 0 h 3086100"/>
              <a:gd name="connsiteX0" fmla="*/ 0 w 8051800"/>
              <a:gd name="connsiteY0" fmla="*/ 3086100 h 3086100"/>
              <a:gd name="connsiteX1" fmla="*/ 3149600 w 8051800"/>
              <a:gd name="connsiteY1" fmla="*/ 1384300 h 3086100"/>
              <a:gd name="connsiteX2" fmla="*/ 4838700 w 8051800"/>
              <a:gd name="connsiteY2" fmla="*/ 1333500 h 3086100"/>
              <a:gd name="connsiteX3" fmla="*/ 8051800 w 8051800"/>
              <a:gd name="connsiteY3" fmla="*/ 0 h 3086100"/>
              <a:gd name="connsiteX0" fmla="*/ 0 w 8051800"/>
              <a:gd name="connsiteY0" fmla="*/ 3086100 h 3086100"/>
              <a:gd name="connsiteX1" fmla="*/ 3149600 w 8051800"/>
              <a:gd name="connsiteY1" fmla="*/ 1384300 h 3086100"/>
              <a:gd name="connsiteX2" fmla="*/ 4838700 w 8051800"/>
              <a:gd name="connsiteY2" fmla="*/ 1333500 h 3086100"/>
              <a:gd name="connsiteX3" fmla="*/ 8051800 w 8051800"/>
              <a:gd name="connsiteY3" fmla="*/ 0 h 3086100"/>
              <a:gd name="connsiteX0" fmla="*/ 0 w 8051800"/>
              <a:gd name="connsiteY0" fmla="*/ 3086100 h 3086100"/>
              <a:gd name="connsiteX1" fmla="*/ 3149600 w 8051800"/>
              <a:gd name="connsiteY1" fmla="*/ 1384300 h 3086100"/>
              <a:gd name="connsiteX2" fmla="*/ 4838700 w 8051800"/>
              <a:gd name="connsiteY2" fmla="*/ 1333500 h 3086100"/>
              <a:gd name="connsiteX3" fmla="*/ 8051800 w 8051800"/>
              <a:gd name="connsiteY3" fmla="*/ 0 h 3086100"/>
              <a:gd name="connsiteX0" fmla="*/ 0 w 8039100"/>
              <a:gd name="connsiteY0" fmla="*/ 3009900 h 3009900"/>
              <a:gd name="connsiteX1" fmla="*/ 3136900 w 8039100"/>
              <a:gd name="connsiteY1" fmla="*/ 1384300 h 3009900"/>
              <a:gd name="connsiteX2" fmla="*/ 4826000 w 8039100"/>
              <a:gd name="connsiteY2" fmla="*/ 1333500 h 3009900"/>
              <a:gd name="connsiteX3" fmla="*/ 8039100 w 8039100"/>
              <a:gd name="connsiteY3" fmla="*/ 0 h 3009900"/>
              <a:gd name="connsiteX0" fmla="*/ 0 w 8039100"/>
              <a:gd name="connsiteY0" fmla="*/ 3060700 h 3060700"/>
              <a:gd name="connsiteX1" fmla="*/ 3136900 w 8039100"/>
              <a:gd name="connsiteY1" fmla="*/ 1435100 h 3060700"/>
              <a:gd name="connsiteX2" fmla="*/ 4826000 w 8039100"/>
              <a:gd name="connsiteY2" fmla="*/ 1384300 h 3060700"/>
              <a:gd name="connsiteX3" fmla="*/ 8039100 w 8039100"/>
              <a:gd name="connsiteY3" fmla="*/ 0 h 3060700"/>
            </a:gdLst>
            <a:ahLst/>
            <a:cxnLst>
              <a:cxn ang="0">
                <a:pos x="connsiteX0" y="connsiteY0"/>
              </a:cxn>
              <a:cxn ang="0">
                <a:pos x="connsiteX1" y="connsiteY1"/>
              </a:cxn>
              <a:cxn ang="0">
                <a:pos x="connsiteX2" y="connsiteY2"/>
              </a:cxn>
              <a:cxn ang="0">
                <a:pos x="connsiteX3" y="connsiteY3"/>
              </a:cxn>
            </a:cxnLst>
            <a:rect l="l" t="t" r="r" b="b"/>
            <a:pathLst>
              <a:path w="8039100" h="3060700">
                <a:moveTo>
                  <a:pt x="0" y="3060700"/>
                </a:moveTo>
                <a:cubicBezTo>
                  <a:pt x="1114425" y="2876550"/>
                  <a:pt x="2332567" y="1714500"/>
                  <a:pt x="3136900" y="1435100"/>
                </a:cubicBezTo>
                <a:cubicBezTo>
                  <a:pt x="3941233" y="1155700"/>
                  <a:pt x="4008967" y="1623483"/>
                  <a:pt x="4826000" y="1384300"/>
                </a:cubicBezTo>
                <a:cubicBezTo>
                  <a:pt x="5643033" y="1145117"/>
                  <a:pt x="6235700" y="152400"/>
                  <a:pt x="80391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reeform 10"/>
          <p:cNvSpPr/>
          <p:nvPr/>
        </p:nvSpPr>
        <p:spPr>
          <a:xfrm>
            <a:off x="-63500" y="1996017"/>
            <a:ext cx="1498600" cy="622300"/>
          </a:xfrm>
          <a:custGeom>
            <a:avLst/>
            <a:gdLst>
              <a:gd name="connsiteX0" fmla="*/ 1498600 w 1498600"/>
              <a:gd name="connsiteY0" fmla="*/ 622300 h 622300"/>
              <a:gd name="connsiteX1" fmla="*/ 863600 w 1498600"/>
              <a:gd name="connsiteY1" fmla="*/ 127000 h 622300"/>
              <a:gd name="connsiteX2" fmla="*/ 0 w 1498600"/>
              <a:gd name="connsiteY2" fmla="*/ 0 h 622300"/>
            </a:gdLst>
            <a:ahLst/>
            <a:cxnLst>
              <a:cxn ang="0">
                <a:pos x="connsiteX0" y="connsiteY0"/>
              </a:cxn>
              <a:cxn ang="0">
                <a:pos x="connsiteX1" y="connsiteY1"/>
              </a:cxn>
              <a:cxn ang="0">
                <a:pos x="connsiteX2" y="connsiteY2"/>
              </a:cxn>
            </a:cxnLst>
            <a:rect l="l" t="t" r="r" b="b"/>
            <a:pathLst>
              <a:path w="1498600" h="622300">
                <a:moveTo>
                  <a:pt x="1498600" y="622300"/>
                </a:moveTo>
                <a:cubicBezTo>
                  <a:pt x="1305983" y="426508"/>
                  <a:pt x="1113367" y="230717"/>
                  <a:pt x="863600" y="127000"/>
                </a:cubicBezTo>
                <a:cubicBezTo>
                  <a:pt x="613833" y="23283"/>
                  <a:pt x="306916" y="11641"/>
                  <a:pt x="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Freeform 13"/>
          <p:cNvSpPr/>
          <p:nvPr/>
        </p:nvSpPr>
        <p:spPr>
          <a:xfrm>
            <a:off x="-501650" y="2592917"/>
            <a:ext cx="1968500" cy="1663700"/>
          </a:xfrm>
          <a:custGeom>
            <a:avLst/>
            <a:gdLst>
              <a:gd name="connsiteX0" fmla="*/ 1968500 w 1968500"/>
              <a:gd name="connsiteY0" fmla="*/ 0 h 1663700"/>
              <a:gd name="connsiteX1" fmla="*/ 1295400 w 1968500"/>
              <a:gd name="connsiteY1" fmla="*/ 952500 h 1663700"/>
              <a:gd name="connsiteX2" fmla="*/ 0 w 1968500"/>
              <a:gd name="connsiteY2" fmla="*/ 1663700 h 1663700"/>
            </a:gdLst>
            <a:ahLst/>
            <a:cxnLst>
              <a:cxn ang="0">
                <a:pos x="connsiteX0" y="connsiteY0"/>
              </a:cxn>
              <a:cxn ang="0">
                <a:pos x="connsiteX1" y="connsiteY1"/>
              </a:cxn>
              <a:cxn ang="0">
                <a:pos x="connsiteX2" y="connsiteY2"/>
              </a:cxn>
            </a:cxnLst>
            <a:rect l="l" t="t" r="r" b="b"/>
            <a:pathLst>
              <a:path w="1968500" h="1663700">
                <a:moveTo>
                  <a:pt x="1968500" y="0"/>
                </a:moveTo>
                <a:cubicBezTo>
                  <a:pt x="1795991" y="337608"/>
                  <a:pt x="1623483" y="675217"/>
                  <a:pt x="1295400" y="952500"/>
                </a:cubicBezTo>
                <a:cubicBezTo>
                  <a:pt x="967317" y="1229783"/>
                  <a:pt x="483658" y="1446741"/>
                  <a:pt x="0" y="16637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p:cNvSpPr/>
          <p:nvPr/>
        </p:nvSpPr>
        <p:spPr>
          <a:xfrm>
            <a:off x="1244600" y="24405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57200" y="5334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350000" y="5031317"/>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540000" y="44450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1219200" y="3200400"/>
            <a:ext cx="1905000" cy="2362200"/>
          </a:xfrm>
          <a:custGeom>
            <a:avLst/>
            <a:gdLst>
              <a:gd name="connsiteX0" fmla="*/ 1974850 w 2051050"/>
              <a:gd name="connsiteY0" fmla="*/ 2374900 h 2374900"/>
              <a:gd name="connsiteX1" fmla="*/ 1758950 w 2051050"/>
              <a:gd name="connsiteY1" fmla="*/ 1955800 h 2374900"/>
              <a:gd name="connsiteX2" fmla="*/ 222250 w 2051050"/>
              <a:gd name="connsiteY2" fmla="*/ 711200 h 2374900"/>
              <a:gd name="connsiteX3" fmla="*/ 425450 w 2051050"/>
              <a:gd name="connsiteY3" fmla="*/ 0 h 2374900"/>
            </a:gdLst>
            <a:ahLst/>
            <a:cxnLst>
              <a:cxn ang="0">
                <a:pos x="connsiteX0" y="connsiteY0"/>
              </a:cxn>
              <a:cxn ang="0">
                <a:pos x="connsiteX1" y="connsiteY1"/>
              </a:cxn>
              <a:cxn ang="0">
                <a:pos x="connsiteX2" y="connsiteY2"/>
              </a:cxn>
              <a:cxn ang="0">
                <a:pos x="connsiteX3" y="connsiteY3"/>
              </a:cxn>
            </a:cxnLst>
            <a:rect l="l" t="t" r="r" b="b"/>
            <a:pathLst>
              <a:path w="2051050" h="2374900">
                <a:moveTo>
                  <a:pt x="1974850" y="2374900"/>
                </a:moveTo>
                <a:cubicBezTo>
                  <a:pt x="2012950" y="2303991"/>
                  <a:pt x="2051050" y="2233083"/>
                  <a:pt x="1758950" y="1955800"/>
                </a:cubicBezTo>
                <a:cubicBezTo>
                  <a:pt x="1466850" y="1678517"/>
                  <a:pt x="444500" y="1037167"/>
                  <a:pt x="222250" y="711200"/>
                </a:cubicBezTo>
                <a:cubicBezTo>
                  <a:pt x="0" y="385233"/>
                  <a:pt x="212725" y="192616"/>
                  <a:pt x="42545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a:xfrm>
            <a:off x="3541519" y="850900"/>
            <a:ext cx="1835921" cy="5854700"/>
          </a:xfrm>
          <a:custGeom>
            <a:avLst/>
            <a:gdLst>
              <a:gd name="connsiteX0" fmla="*/ 1358900 w 1358900"/>
              <a:gd name="connsiteY0" fmla="*/ 0 h 5651500"/>
              <a:gd name="connsiteX1" fmla="*/ 38100 w 1358900"/>
              <a:gd name="connsiteY1" fmla="*/ 1663700 h 5651500"/>
              <a:gd name="connsiteX2" fmla="*/ 1130300 w 1358900"/>
              <a:gd name="connsiteY2" fmla="*/ 5651500 h 5651500"/>
              <a:gd name="connsiteX0" fmla="*/ 723659 w 1165908"/>
              <a:gd name="connsiteY0" fmla="*/ 0 h 5802542"/>
              <a:gd name="connsiteX1" fmla="*/ 73708 w 1165908"/>
              <a:gd name="connsiteY1" fmla="*/ 1814742 h 5802542"/>
              <a:gd name="connsiteX2" fmla="*/ 1165908 w 1165908"/>
              <a:gd name="connsiteY2" fmla="*/ 5802542 h 5802542"/>
              <a:gd name="connsiteX0" fmla="*/ 723659 w 1165908"/>
              <a:gd name="connsiteY0" fmla="*/ 0 h 5802542"/>
              <a:gd name="connsiteX1" fmla="*/ 73708 w 1165908"/>
              <a:gd name="connsiteY1" fmla="*/ 1814742 h 5802542"/>
              <a:gd name="connsiteX2" fmla="*/ 1165908 w 1165908"/>
              <a:gd name="connsiteY2" fmla="*/ 5802542 h 5802542"/>
              <a:gd name="connsiteX0" fmla="*/ 336631 w 1243314"/>
              <a:gd name="connsiteY0" fmla="*/ 0 h 5802542"/>
              <a:gd name="connsiteX1" fmla="*/ 151114 w 1243314"/>
              <a:gd name="connsiteY1" fmla="*/ 1814742 h 5802542"/>
              <a:gd name="connsiteX2" fmla="*/ 1243314 w 1243314"/>
              <a:gd name="connsiteY2" fmla="*/ 5802542 h 5802542"/>
            </a:gdLst>
            <a:ahLst/>
            <a:cxnLst>
              <a:cxn ang="0">
                <a:pos x="connsiteX0" y="connsiteY0"/>
              </a:cxn>
              <a:cxn ang="0">
                <a:pos x="connsiteX1" y="connsiteY1"/>
              </a:cxn>
              <a:cxn ang="0">
                <a:pos x="connsiteX2" y="connsiteY2"/>
              </a:cxn>
            </a:cxnLst>
            <a:rect l="l" t="t" r="r" b="b"/>
            <a:pathLst>
              <a:path w="1243314" h="5802542">
                <a:moveTo>
                  <a:pt x="336631" y="0"/>
                </a:moveTo>
                <a:cubicBezTo>
                  <a:pt x="254323" y="939888"/>
                  <a:pt x="0" y="847652"/>
                  <a:pt x="151114" y="1814742"/>
                </a:cubicBezTo>
                <a:cubicBezTo>
                  <a:pt x="302228" y="2781832"/>
                  <a:pt x="678164" y="4279600"/>
                  <a:pt x="1243314" y="5802542"/>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Freeform 31"/>
          <p:cNvSpPr/>
          <p:nvPr/>
        </p:nvSpPr>
        <p:spPr>
          <a:xfrm>
            <a:off x="6540500" y="965200"/>
            <a:ext cx="939800" cy="4140200"/>
          </a:xfrm>
          <a:custGeom>
            <a:avLst/>
            <a:gdLst>
              <a:gd name="connsiteX0" fmla="*/ 285750 w 1225550"/>
              <a:gd name="connsiteY0" fmla="*/ 4025900 h 4025900"/>
              <a:gd name="connsiteX1" fmla="*/ 82550 w 1225550"/>
              <a:gd name="connsiteY1" fmla="*/ 3378200 h 4025900"/>
              <a:gd name="connsiteX2" fmla="*/ 781050 w 1225550"/>
              <a:gd name="connsiteY2" fmla="*/ 1828800 h 4025900"/>
              <a:gd name="connsiteX3" fmla="*/ 1225550 w 1225550"/>
              <a:gd name="connsiteY3" fmla="*/ 0 h 4025900"/>
              <a:gd name="connsiteX0" fmla="*/ 0 w 939800"/>
              <a:gd name="connsiteY0" fmla="*/ 4025900 h 4025900"/>
              <a:gd name="connsiteX1" fmla="*/ 495300 w 939800"/>
              <a:gd name="connsiteY1" fmla="*/ 1828800 h 4025900"/>
              <a:gd name="connsiteX2" fmla="*/ 939800 w 939800"/>
              <a:gd name="connsiteY2" fmla="*/ 0 h 4025900"/>
              <a:gd name="connsiteX0" fmla="*/ 0 w 939800"/>
              <a:gd name="connsiteY0" fmla="*/ 4025900 h 4025900"/>
              <a:gd name="connsiteX1" fmla="*/ 635000 w 939800"/>
              <a:gd name="connsiteY1" fmla="*/ 2766263 h 4025900"/>
              <a:gd name="connsiteX2" fmla="*/ 495300 w 939800"/>
              <a:gd name="connsiteY2" fmla="*/ 1828800 h 4025900"/>
              <a:gd name="connsiteX3" fmla="*/ 939800 w 939800"/>
              <a:gd name="connsiteY3" fmla="*/ 0 h 4025900"/>
            </a:gdLst>
            <a:ahLst/>
            <a:cxnLst>
              <a:cxn ang="0">
                <a:pos x="connsiteX0" y="connsiteY0"/>
              </a:cxn>
              <a:cxn ang="0">
                <a:pos x="connsiteX1" y="connsiteY1"/>
              </a:cxn>
              <a:cxn ang="0">
                <a:pos x="connsiteX2" y="connsiteY2"/>
              </a:cxn>
              <a:cxn ang="0">
                <a:pos x="connsiteX3" y="connsiteY3"/>
              </a:cxn>
            </a:cxnLst>
            <a:rect l="l" t="t" r="r" b="b"/>
            <a:pathLst>
              <a:path w="939800" h="4025900">
                <a:moveTo>
                  <a:pt x="0" y="4025900"/>
                </a:moveTo>
                <a:cubicBezTo>
                  <a:pt x="29633" y="3914756"/>
                  <a:pt x="552450" y="3132446"/>
                  <a:pt x="635000" y="2766263"/>
                </a:cubicBezTo>
                <a:cubicBezTo>
                  <a:pt x="717550" y="2400080"/>
                  <a:pt x="368300" y="2388639"/>
                  <a:pt x="495300" y="1828800"/>
                </a:cubicBezTo>
                <a:cubicBezTo>
                  <a:pt x="685800" y="1265767"/>
                  <a:pt x="812800" y="632883"/>
                  <a:pt x="9398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Oval 32"/>
          <p:cNvSpPr/>
          <p:nvPr/>
        </p:nvSpPr>
        <p:spPr>
          <a:xfrm>
            <a:off x="8534400" y="22860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p:cNvSpPr/>
          <p:nvPr/>
        </p:nvSpPr>
        <p:spPr>
          <a:xfrm>
            <a:off x="6553200" y="5219700"/>
            <a:ext cx="1143000" cy="1308100"/>
          </a:xfrm>
          <a:custGeom>
            <a:avLst/>
            <a:gdLst>
              <a:gd name="connsiteX0" fmla="*/ 0 w 1143000"/>
              <a:gd name="connsiteY0" fmla="*/ 0 h 1308100"/>
              <a:gd name="connsiteX1" fmla="*/ 762000 w 1143000"/>
              <a:gd name="connsiteY1" fmla="*/ 596900 h 1308100"/>
              <a:gd name="connsiteX2" fmla="*/ 1143000 w 1143000"/>
              <a:gd name="connsiteY2" fmla="*/ 1308100 h 1308100"/>
            </a:gdLst>
            <a:ahLst/>
            <a:cxnLst>
              <a:cxn ang="0">
                <a:pos x="connsiteX0" y="connsiteY0"/>
              </a:cxn>
              <a:cxn ang="0">
                <a:pos x="connsiteX1" y="connsiteY1"/>
              </a:cxn>
              <a:cxn ang="0">
                <a:pos x="connsiteX2" y="connsiteY2"/>
              </a:cxn>
            </a:cxnLst>
            <a:rect l="l" t="t" r="r" b="b"/>
            <a:pathLst>
              <a:path w="1143000" h="1308100">
                <a:moveTo>
                  <a:pt x="0" y="0"/>
                </a:moveTo>
                <a:cubicBezTo>
                  <a:pt x="285750" y="189441"/>
                  <a:pt x="571500" y="378883"/>
                  <a:pt x="762000" y="596900"/>
                </a:cubicBezTo>
                <a:cubicBezTo>
                  <a:pt x="952500" y="814917"/>
                  <a:pt x="1047750" y="1061508"/>
                  <a:pt x="1143000" y="13081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ectangle 41"/>
          <p:cNvSpPr/>
          <p:nvPr/>
        </p:nvSpPr>
        <p:spPr>
          <a:xfrm>
            <a:off x="4876800" y="57912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6934200" y="28956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4"/>
          <p:cNvSpPr/>
          <p:nvPr/>
        </p:nvSpPr>
        <p:spPr>
          <a:xfrm>
            <a:off x="8763000" y="1562100"/>
            <a:ext cx="762000" cy="838200"/>
          </a:xfrm>
          <a:custGeom>
            <a:avLst/>
            <a:gdLst>
              <a:gd name="connsiteX0" fmla="*/ 0 w 762000"/>
              <a:gd name="connsiteY0" fmla="*/ 838200 h 838200"/>
              <a:gd name="connsiteX1" fmla="*/ 254000 w 762000"/>
              <a:gd name="connsiteY1" fmla="*/ 609600 h 838200"/>
              <a:gd name="connsiteX2" fmla="*/ 762000 w 762000"/>
              <a:gd name="connsiteY2" fmla="*/ 0 h 838200"/>
            </a:gdLst>
            <a:ahLst/>
            <a:cxnLst>
              <a:cxn ang="0">
                <a:pos x="connsiteX0" y="connsiteY0"/>
              </a:cxn>
              <a:cxn ang="0">
                <a:pos x="connsiteX1" y="connsiteY1"/>
              </a:cxn>
              <a:cxn ang="0">
                <a:pos x="connsiteX2" y="connsiteY2"/>
              </a:cxn>
            </a:cxnLst>
            <a:rect l="l" t="t" r="r" b="b"/>
            <a:pathLst>
              <a:path w="762000" h="838200">
                <a:moveTo>
                  <a:pt x="0" y="838200"/>
                </a:moveTo>
                <a:cubicBezTo>
                  <a:pt x="63500" y="793750"/>
                  <a:pt x="127000" y="749300"/>
                  <a:pt x="254000" y="609600"/>
                </a:cubicBezTo>
                <a:cubicBezTo>
                  <a:pt x="381000" y="469900"/>
                  <a:pt x="571500" y="234950"/>
                  <a:pt x="7620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8714317" y="2578100"/>
            <a:ext cx="924983" cy="1955800"/>
          </a:xfrm>
          <a:custGeom>
            <a:avLst/>
            <a:gdLst>
              <a:gd name="connsiteX0" fmla="*/ 23283 w 924983"/>
              <a:gd name="connsiteY0" fmla="*/ 0 h 1955800"/>
              <a:gd name="connsiteX1" fmla="*/ 150283 w 924983"/>
              <a:gd name="connsiteY1" fmla="*/ 1054100 h 1955800"/>
              <a:gd name="connsiteX2" fmla="*/ 924983 w 924983"/>
              <a:gd name="connsiteY2" fmla="*/ 1955800 h 1955800"/>
            </a:gdLst>
            <a:ahLst/>
            <a:cxnLst>
              <a:cxn ang="0">
                <a:pos x="connsiteX0" y="connsiteY0"/>
              </a:cxn>
              <a:cxn ang="0">
                <a:pos x="connsiteX1" y="connsiteY1"/>
              </a:cxn>
              <a:cxn ang="0">
                <a:pos x="connsiteX2" y="connsiteY2"/>
              </a:cxn>
            </a:cxnLst>
            <a:rect l="l" t="t" r="r" b="b"/>
            <a:pathLst>
              <a:path w="924983" h="1955800">
                <a:moveTo>
                  <a:pt x="23283" y="0"/>
                </a:moveTo>
                <a:cubicBezTo>
                  <a:pt x="11641" y="364066"/>
                  <a:pt x="0" y="728133"/>
                  <a:pt x="150283" y="1054100"/>
                </a:cubicBezTo>
                <a:cubicBezTo>
                  <a:pt x="300566" y="1380067"/>
                  <a:pt x="612774" y="1667933"/>
                  <a:pt x="924983" y="19558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23"/>
          <p:cNvSpPr/>
          <p:nvPr/>
        </p:nvSpPr>
        <p:spPr>
          <a:xfrm>
            <a:off x="1600200" y="927100"/>
            <a:ext cx="3378200" cy="1701800"/>
          </a:xfrm>
          <a:custGeom>
            <a:avLst/>
            <a:gdLst>
              <a:gd name="connsiteX0" fmla="*/ 0 w 7061200"/>
              <a:gd name="connsiteY0" fmla="*/ 332317 h 878417"/>
              <a:gd name="connsiteX1" fmla="*/ 2387600 w 7061200"/>
              <a:gd name="connsiteY1" fmla="*/ 840317 h 878417"/>
              <a:gd name="connsiteX2" fmla="*/ 4762500 w 7061200"/>
              <a:gd name="connsiteY2" fmla="*/ 103717 h 878417"/>
              <a:gd name="connsiteX3" fmla="*/ 7061200 w 7061200"/>
              <a:gd name="connsiteY3" fmla="*/ 218017 h 878417"/>
              <a:gd name="connsiteX0" fmla="*/ 0 w 7823200"/>
              <a:gd name="connsiteY0" fmla="*/ 3304117 h 3577167"/>
              <a:gd name="connsiteX1" fmla="*/ 3149600 w 7823200"/>
              <a:gd name="connsiteY1" fmla="*/ 840317 h 3577167"/>
              <a:gd name="connsiteX2" fmla="*/ 5524500 w 7823200"/>
              <a:gd name="connsiteY2" fmla="*/ 103717 h 3577167"/>
              <a:gd name="connsiteX3" fmla="*/ 7823200 w 7823200"/>
              <a:gd name="connsiteY3" fmla="*/ 218017 h 3577167"/>
              <a:gd name="connsiteX0" fmla="*/ 0 w 7823200"/>
              <a:gd name="connsiteY0" fmla="*/ 3304117 h 3304117"/>
              <a:gd name="connsiteX1" fmla="*/ 3149600 w 7823200"/>
              <a:gd name="connsiteY1" fmla="*/ 840317 h 3304117"/>
              <a:gd name="connsiteX2" fmla="*/ 5524500 w 7823200"/>
              <a:gd name="connsiteY2" fmla="*/ 103717 h 3304117"/>
              <a:gd name="connsiteX3" fmla="*/ 7823200 w 7823200"/>
              <a:gd name="connsiteY3" fmla="*/ 218017 h 3304117"/>
              <a:gd name="connsiteX0" fmla="*/ 0 w 7823200"/>
              <a:gd name="connsiteY0" fmla="*/ 3086100 h 3086100"/>
              <a:gd name="connsiteX1" fmla="*/ 3149600 w 7823200"/>
              <a:gd name="connsiteY1" fmla="*/ 622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5524500 w 7823200"/>
              <a:gd name="connsiteY2" fmla="*/ 1028700 h 3086100"/>
              <a:gd name="connsiteX3" fmla="*/ 7823200 w 7823200"/>
              <a:gd name="connsiteY3" fmla="*/ 0 h 3086100"/>
              <a:gd name="connsiteX0" fmla="*/ 0 w 7823200"/>
              <a:gd name="connsiteY0" fmla="*/ 3086100 h 3086100"/>
              <a:gd name="connsiteX1" fmla="*/ 3149600 w 7823200"/>
              <a:gd name="connsiteY1" fmla="*/ 1384300 h 3086100"/>
              <a:gd name="connsiteX2" fmla="*/ 4838700 w 7823200"/>
              <a:gd name="connsiteY2" fmla="*/ 1333500 h 3086100"/>
              <a:gd name="connsiteX3" fmla="*/ 7823200 w 7823200"/>
              <a:gd name="connsiteY3" fmla="*/ 0 h 3086100"/>
              <a:gd name="connsiteX0" fmla="*/ 0 w 4838700"/>
              <a:gd name="connsiteY0" fmla="*/ 1993900 h 1993900"/>
              <a:gd name="connsiteX1" fmla="*/ 3149600 w 4838700"/>
              <a:gd name="connsiteY1" fmla="*/ 292100 h 1993900"/>
              <a:gd name="connsiteX2" fmla="*/ 4838700 w 4838700"/>
              <a:gd name="connsiteY2" fmla="*/ 241300 h 1993900"/>
              <a:gd name="connsiteX0" fmla="*/ 0 w 3149600"/>
              <a:gd name="connsiteY0" fmla="*/ 1701800 h 1701800"/>
              <a:gd name="connsiteX1" fmla="*/ 3149600 w 3149600"/>
              <a:gd name="connsiteY1" fmla="*/ 0 h 1701800"/>
              <a:gd name="connsiteX0" fmla="*/ 0 w 3149600"/>
              <a:gd name="connsiteY0" fmla="*/ 1397000 h 1397000"/>
              <a:gd name="connsiteX1" fmla="*/ 3149600 w 3149600"/>
              <a:gd name="connsiteY1" fmla="*/ 0 h 1397000"/>
              <a:gd name="connsiteX0" fmla="*/ 0 w 3149600"/>
              <a:gd name="connsiteY0" fmla="*/ 1739900 h 1739900"/>
              <a:gd name="connsiteX1" fmla="*/ 3149600 w 3149600"/>
              <a:gd name="connsiteY1" fmla="*/ 342900 h 1739900"/>
              <a:gd name="connsiteX0" fmla="*/ 0 w 3149600"/>
              <a:gd name="connsiteY0" fmla="*/ 1739900 h 1739900"/>
              <a:gd name="connsiteX1" fmla="*/ 3149600 w 3149600"/>
              <a:gd name="connsiteY1" fmla="*/ 342900 h 1739900"/>
              <a:gd name="connsiteX0" fmla="*/ 0 w 3149600"/>
              <a:gd name="connsiteY0" fmla="*/ 1397000 h 1397000"/>
              <a:gd name="connsiteX1" fmla="*/ 3149600 w 3149600"/>
              <a:gd name="connsiteY1" fmla="*/ 0 h 1397000"/>
              <a:gd name="connsiteX0" fmla="*/ 0 w 3378200"/>
              <a:gd name="connsiteY0" fmla="*/ 1701800 h 1701800"/>
              <a:gd name="connsiteX1" fmla="*/ 3378200 w 3378200"/>
              <a:gd name="connsiteY1" fmla="*/ 0 h 1701800"/>
              <a:gd name="connsiteX0" fmla="*/ 0 w 3378200"/>
              <a:gd name="connsiteY0" fmla="*/ 1701800 h 1701800"/>
              <a:gd name="connsiteX1" fmla="*/ 3378200 w 3378200"/>
              <a:gd name="connsiteY1" fmla="*/ 0 h 1701800"/>
              <a:gd name="connsiteX0" fmla="*/ 0 w 3378200"/>
              <a:gd name="connsiteY0" fmla="*/ 1701800 h 1701800"/>
              <a:gd name="connsiteX1" fmla="*/ 2057400 w 3378200"/>
              <a:gd name="connsiteY1" fmla="*/ 355600 h 1701800"/>
              <a:gd name="connsiteX2" fmla="*/ 3378200 w 3378200"/>
              <a:gd name="connsiteY2" fmla="*/ 0 h 1701800"/>
              <a:gd name="connsiteX0" fmla="*/ 0 w 3378200"/>
              <a:gd name="connsiteY0" fmla="*/ 1701800 h 1701800"/>
              <a:gd name="connsiteX1" fmla="*/ 2057400 w 3378200"/>
              <a:gd name="connsiteY1" fmla="*/ 355600 h 1701800"/>
              <a:gd name="connsiteX2" fmla="*/ 3378200 w 3378200"/>
              <a:gd name="connsiteY2" fmla="*/ 0 h 1701800"/>
              <a:gd name="connsiteX0" fmla="*/ 0 w 3378200"/>
              <a:gd name="connsiteY0" fmla="*/ 1701800 h 1701800"/>
              <a:gd name="connsiteX1" fmla="*/ 1905000 w 3378200"/>
              <a:gd name="connsiteY1" fmla="*/ 508000 h 1701800"/>
              <a:gd name="connsiteX2" fmla="*/ 3378200 w 3378200"/>
              <a:gd name="connsiteY2" fmla="*/ 0 h 1701800"/>
              <a:gd name="connsiteX0" fmla="*/ 0 w 3378200"/>
              <a:gd name="connsiteY0" fmla="*/ 1701800 h 1701800"/>
              <a:gd name="connsiteX1" fmla="*/ 1905000 w 3378200"/>
              <a:gd name="connsiteY1" fmla="*/ 508000 h 1701800"/>
              <a:gd name="connsiteX2" fmla="*/ 3378200 w 3378200"/>
              <a:gd name="connsiteY2" fmla="*/ 0 h 1701800"/>
            </a:gdLst>
            <a:ahLst/>
            <a:cxnLst>
              <a:cxn ang="0">
                <a:pos x="connsiteX0" y="connsiteY0"/>
              </a:cxn>
              <a:cxn ang="0">
                <a:pos x="connsiteX1" y="connsiteY1"/>
              </a:cxn>
              <a:cxn ang="0">
                <a:pos x="connsiteX2" y="connsiteY2"/>
              </a:cxn>
            </a:cxnLst>
            <a:rect l="l" t="t" r="r" b="b"/>
            <a:pathLst>
              <a:path w="3378200" h="1701800">
                <a:moveTo>
                  <a:pt x="0" y="1701800"/>
                </a:moveTo>
                <a:lnTo>
                  <a:pt x="1905000" y="508000"/>
                </a:lnTo>
                <a:cubicBezTo>
                  <a:pt x="2613025" y="158750"/>
                  <a:pt x="2889250" y="444500"/>
                  <a:pt x="337820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42"/>
          <p:cNvSpPr/>
          <p:nvPr/>
        </p:nvSpPr>
        <p:spPr>
          <a:xfrm>
            <a:off x="3810000" y="12192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3657600" y="64770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962400" y="3733800"/>
            <a:ext cx="228600" cy="2264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152400" y="5486400"/>
            <a:ext cx="533400" cy="1066800"/>
          </a:xfrm>
          <a:custGeom>
            <a:avLst/>
            <a:gdLst>
              <a:gd name="connsiteX0" fmla="*/ 990600 w 990600"/>
              <a:gd name="connsiteY0" fmla="*/ 0 h 1371600"/>
              <a:gd name="connsiteX1" fmla="*/ 787400 w 990600"/>
              <a:gd name="connsiteY1" fmla="*/ 749300 h 1371600"/>
              <a:gd name="connsiteX2" fmla="*/ 0 w 990600"/>
              <a:gd name="connsiteY2" fmla="*/ 1371600 h 1371600"/>
              <a:gd name="connsiteX0" fmla="*/ 533400 w 533400"/>
              <a:gd name="connsiteY0" fmla="*/ 0 h 1066800"/>
              <a:gd name="connsiteX1" fmla="*/ 330200 w 533400"/>
              <a:gd name="connsiteY1" fmla="*/ 749300 h 1066800"/>
              <a:gd name="connsiteX2" fmla="*/ 0 w 533400"/>
              <a:gd name="connsiteY2" fmla="*/ 1066800 h 1066800"/>
              <a:gd name="connsiteX0" fmla="*/ 533400 w 723900"/>
              <a:gd name="connsiteY0" fmla="*/ 0 h 1066800"/>
              <a:gd name="connsiteX1" fmla="*/ 635000 w 723900"/>
              <a:gd name="connsiteY1" fmla="*/ 749300 h 1066800"/>
              <a:gd name="connsiteX2" fmla="*/ 0 w 723900"/>
              <a:gd name="connsiteY2" fmla="*/ 1066800 h 1066800"/>
              <a:gd name="connsiteX0" fmla="*/ 533400 w 533400"/>
              <a:gd name="connsiteY0" fmla="*/ 0 h 1066800"/>
              <a:gd name="connsiteX1" fmla="*/ 330200 w 533400"/>
              <a:gd name="connsiteY1" fmla="*/ 749300 h 1066800"/>
              <a:gd name="connsiteX2" fmla="*/ 0 w 533400"/>
              <a:gd name="connsiteY2" fmla="*/ 1066800 h 1066800"/>
            </a:gdLst>
            <a:ahLst/>
            <a:cxnLst>
              <a:cxn ang="0">
                <a:pos x="connsiteX0" y="connsiteY0"/>
              </a:cxn>
              <a:cxn ang="0">
                <a:pos x="connsiteX1" y="connsiteY1"/>
              </a:cxn>
              <a:cxn ang="0">
                <a:pos x="connsiteX2" y="connsiteY2"/>
              </a:cxn>
            </a:cxnLst>
            <a:rect l="l" t="t" r="r" b="b"/>
            <a:pathLst>
              <a:path w="533400" h="1066800">
                <a:moveTo>
                  <a:pt x="533400" y="0"/>
                </a:moveTo>
                <a:cubicBezTo>
                  <a:pt x="514350" y="260350"/>
                  <a:pt x="419100" y="571500"/>
                  <a:pt x="330200" y="749300"/>
                </a:cubicBezTo>
                <a:cubicBezTo>
                  <a:pt x="241300" y="927100"/>
                  <a:pt x="311150" y="869950"/>
                  <a:pt x="0" y="106680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wipe dir="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62600" y="914400"/>
            <a:ext cx="3402013" cy="990600"/>
          </a:xfrm>
        </p:spPr>
        <p:txBody>
          <a:bodyPr/>
          <a:lstStyle/>
          <a:p>
            <a:r>
              <a:rPr smtClean="0"/>
              <a:t>Search</a:t>
            </a:r>
            <a:r>
              <a:rPr lang="en-US" dirty="0" smtClean="0"/>
              <a:t/>
            </a:r>
            <a:br>
              <a:rPr lang="en-US" dirty="0" smtClean="0"/>
            </a:br>
            <a:r>
              <a:rPr smtClean="0"/>
              <a:t>the solution space</a:t>
            </a:r>
            <a:endParaRPr lang="en-US" dirty="0"/>
          </a:p>
        </p:txBody>
      </p:sp>
      <p:cxnSp>
        <p:nvCxnSpPr>
          <p:cNvPr id="6" name="Straight Connector 5"/>
          <p:cNvCxnSpPr/>
          <p:nvPr/>
        </p:nvCxnSpPr>
        <p:spPr>
          <a:xfrm rot="5400000">
            <a:off x="2476500" y="1257300"/>
            <a:ext cx="838200" cy="6096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2819400" y="1447800"/>
            <a:ext cx="838200" cy="2286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3162300" y="1485900"/>
            <a:ext cx="838200" cy="1524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3543300" y="1257300"/>
            <a:ext cx="838200" cy="6096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2286000" y="2057400"/>
            <a:ext cx="381000" cy="381001"/>
          </a:xfrm>
          <a:prstGeom prst="rect">
            <a:avLst/>
          </a:prstGeom>
          <a:noFill/>
        </p:spPr>
      </p:pic>
      <p:pic>
        <p:nvPicPr>
          <p:cNvPr id="23"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2895600" y="2057400"/>
            <a:ext cx="381000" cy="381001"/>
          </a:xfrm>
          <a:prstGeom prst="rect">
            <a:avLst/>
          </a:prstGeom>
          <a:noFill/>
        </p:spPr>
      </p:pic>
      <p:pic>
        <p:nvPicPr>
          <p:cNvPr id="25"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4114800" y="2057400"/>
            <a:ext cx="381000" cy="381001"/>
          </a:xfrm>
          <a:prstGeom prst="rect">
            <a:avLst/>
          </a:prstGeom>
          <a:noFill/>
        </p:spPr>
      </p:pic>
      <p:pic>
        <p:nvPicPr>
          <p:cNvPr id="26"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3505200" y="2057400"/>
            <a:ext cx="381000" cy="381001"/>
          </a:xfrm>
          <a:prstGeom prst="rect">
            <a:avLst/>
          </a:prstGeom>
          <a:noFill/>
        </p:spPr>
      </p:pic>
      <p:grpSp>
        <p:nvGrpSpPr>
          <p:cNvPr id="57" name="Group 56"/>
          <p:cNvGrpSpPr/>
          <p:nvPr/>
        </p:nvGrpSpPr>
        <p:grpSpPr>
          <a:xfrm>
            <a:off x="1600200" y="2514601"/>
            <a:ext cx="1676400" cy="761999"/>
            <a:chOff x="1600200" y="2514601"/>
            <a:chExt cx="1676400" cy="838200"/>
          </a:xfrm>
        </p:grpSpPr>
        <p:cxnSp>
          <p:nvCxnSpPr>
            <p:cNvPr id="29" name="Straight Connector 28"/>
            <p:cNvCxnSpPr/>
            <p:nvPr/>
          </p:nvCxnSpPr>
          <p:spPr>
            <a:xfrm rot="5400000">
              <a:off x="1485900" y="2628901"/>
              <a:ext cx="838200" cy="6096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828800" y="2819401"/>
              <a:ext cx="838200" cy="2286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2171700" y="2857501"/>
              <a:ext cx="838200" cy="1524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2552700" y="2628901"/>
              <a:ext cx="838200" cy="6096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33"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1295400" y="3352800"/>
            <a:ext cx="381000" cy="381001"/>
          </a:xfrm>
          <a:prstGeom prst="rect">
            <a:avLst/>
          </a:prstGeom>
          <a:noFill/>
        </p:spPr>
      </p:pic>
      <p:pic>
        <p:nvPicPr>
          <p:cNvPr id="34"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1905000" y="3352800"/>
            <a:ext cx="381000" cy="381001"/>
          </a:xfrm>
          <a:prstGeom prst="rect">
            <a:avLst/>
          </a:prstGeom>
          <a:noFill/>
        </p:spPr>
      </p:pic>
      <p:pic>
        <p:nvPicPr>
          <p:cNvPr id="35"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3124200" y="3352800"/>
            <a:ext cx="381000" cy="381001"/>
          </a:xfrm>
          <a:prstGeom prst="rect">
            <a:avLst/>
          </a:prstGeom>
          <a:noFill/>
        </p:spPr>
      </p:pic>
      <p:pic>
        <p:nvPicPr>
          <p:cNvPr id="36"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2514600" y="3352800"/>
            <a:ext cx="381000" cy="381001"/>
          </a:xfrm>
          <a:prstGeom prst="rect">
            <a:avLst/>
          </a:prstGeom>
          <a:noFill/>
        </p:spPr>
      </p:pic>
      <p:grpSp>
        <p:nvGrpSpPr>
          <p:cNvPr id="54" name="Group 53"/>
          <p:cNvGrpSpPr/>
          <p:nvPr/>
        </p:nvGrpSpPr>
        <p:grpSpPr>
          <a:xfrm>
            <a:off x="1295400" y="3810000"/>
            <a:ext cx="1066800" cy="685800"/>
            <a:chOff x="1295400" y="3886200"/>
            <a:chExt cx="1066800" cy="838200"/>
          </a:xfrm>
        </p:grpSpPr>
        <p:cxnSp>
          <p:nvCxnSpPr>
            <p:cNvPr id="37" name="Straight Connector 36"/>
            <p:cNvCxnSpPr/>
            <p:nvPr/>
          </p:nvCxnSpPr>
          <p:spPr>
            <a:xfrm rot="5400000">
              <a:off x="1181100" y="4000500"/>
              <a:ext cx="838200" cy="6096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1524000" y="4191000"/>
              <a:ext cx="838200" cy="2286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6900" y="4229100"/>
              <a:ext cx="838200" cy="1524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41"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990600" y="4572000"/>
            <a:ext cx="381000" cy="381001"/>
          </a:xfrm>
          <a:prstGeom prst="rect">
            <a:avLst/>
          </a:prstGeom>
          <a:noFill/>
        </p:spPr>
      </p:pic>
      <p:pic>
        <p:nvPicPr>
          <p:cNvPr id="42"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1600200" y="4572000"/>
            <a:ext cx="381000" cy="381001"/>
          </a:xfrm>
          <a:prstGeom prst="rect">
            <a:avLst/>
          </a:prstGeom>
          <a:noFill/>
        </p:spPr>
      </p:pic>
      <p:pic>
        <p:nvPicPr>
          <p:cNvPr id="44"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2209800" y="4572000"/>
            <a:ext cx="381000" cy="381001"/>
          </a:xfrm>
          <a:prstGeom prst="rect">
            <a:avLst/>
          </a:prstGeom>
          <a:noFill/>
        </p:spPr>
      </p:pic>
      <p:grpSp>
        <p:nvGrpSpPr>
          <p:cNvPr id="55" name="Group 54"/>
          <p:cNvGrpSpPr/>
          <p:nvPr/>
        </p:nvGrpSpPr>
        <p:grpSpPr>
          <a:xfrm>
            <a:off x="990600" y="5029201"/>
            <a:ext cx="1066800" cy="761999"/>
            <a:chOff x="990600" y="5105401"/>
            <a:chExt cx="1066800" cy="838200"/>
          </a:xfrm>
        </p:grpSpPr>
        <p:cxnSp>
          <p:nvCxnSpPr>
            <p:cNvPr id="45" name="Straight Connector 44"/>
            <p:cNvCxnSpPr/>
            <p:nvPr/>
          </p:nvCxnSpPr>
          <p:spPr>
            <a:xfrm rot="5400000">
              <a:off x="876300" y="5219701"/>
              <a:ext cx="838200" cy="609600"/>
            </a:xfrm>
            <a:prstGeom prst="line">
              <a:avLst/>
            </a:prstGeom>
            <a:ln w="57150">
              <a:solidFill>
                <a:srgbClr val="00823B"/>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1219200" y="5410201"/>
              <a:ext cx="838200" cy="2286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562100" y="5448301"/>
              <a:ext cx="838200" cy="1524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49"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1295400" y="5867399"/>
            <a:ext cx="381000" cy="381001"/>
          </a:xfrm>
          <a:prstGeom prst="rect">
            <a:avLst/>
          </a:prstGeom>
          <a:noFill/>
        </p:spPr>
      </p:pic>
      <p:pic>
        <p:nvPicPr>
          <p:cNvPr id="50"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1905000" y="5867399"/>
            <a:ext cx="381000" cy="381001"/>
          </a:xfrm>
          <a:prstGeom prst="rect">
            <a:avLst/>
          </a:prstGeom>
          <a:noFill/>
        </p:spPr>
      </p:pic>
      <p:pic>
        <p:nvPicPr>
          <p:cNvPr id="3076" name="Picture 4" descr="http://www.clker.com/cliparts/U/b/3/E/T/z/ok-icon-th.png"/>
          <p:cNvPicPr>
            <a:picLocks noChangeAspect="1" noChangeArrowheads="1"/>
          </p:cNvPicPr>
          <p:nvPr/>
        </p:nvPicPr>
        <p:blipFill>
          <a:blip r:embed="rId3"/>
          <a:srcRect/>
          <a:stretch>
            <a:fillRect/>
          </a:stretch>
        </p:blipFill>
        <p:spPr bwMode="auto">
          <a:xfrm>
            <a:off x="3200400" y="609600"/>
            <a:ext cx="457200" cy="457200"/>
          </a:xfrm>
          <a:prstGeom prst="rect">
            <a:avLst/>
          </a:prstGeom>
          <a:noFill/>
        </p:spPr>
      </p:pic>
      <p:pic>
        <p:nvPicPr>
          <p:cNvPr id="59" name="Picture 4" descr="http://www.clker.com/cliparts/U/b/3/E/T/z/ok-icon-th.png"/>
          <p:cNvPicPr>
            <a:picLocks noChangeAspect="1" noChangeArrowheads="1"/>
          </p:cNvPicPr>
          <p:nvPr/>
        </p:nvPicPr>
        <p:blipFill>
          <a:blip r:embed="rId3"/>
          <a:srcRect/>
          <a:stretch>
            <a:fillRect/>
          </a:stretch>
        </p:blipFill>
        <p:spPr bwMode="auto">
          <a:xfrm>
            <a:off x="609600" y="5791200"/>
            <a:ext cx="457200" cy="457200"/>
          </a:xfrm>
          <a:prstGeom prst="rect">
            <a:avLst/>
          </a:prstGeom>
          <a:noFill/>
        </p:spPr>
      </p:pic>
      <p:pic>
        <p:nvPicPr>
          <p:cNvPr id="60" name="Picture 4" descr="http://www.clker.com/cliparts/U/b/3/E/T/z/ok-icon-th.png"/>
          <p:cNvPicPr>
            <a:picLocks noChangeAspect="1" noChangeArrowheads="1"/>
          </p:cNvPicPr>
          <p:nvPr/>
        </p:nvPicPr>
        <p:blipFill>
          <a:blip r:embed="rId3"/>
          <a:srcRect/>
          <a:stretch>
            <a:fillRect/>
          </a:stretch>
        </p:blipFill>
        <p:spPr bwMode="auto">
          <a:xfrm>
            <a:off x="5868322" y="3276600"/>
            <a:ext cx="457200" cy="457200"/>
          </a:xfrm>
          <a:prstGeom prst="rect">
            <a:avLst/>
          </a:prstGeom>
          <a:noFill/>
        </p:spPr>
      </p:pic>
      <p:sp>
        <p:nvSpPr>
          <p:cNvPr id="61" name="TextBox 60"/>
          <p:cNvSpPr txBox="1"/>
          <p:nvPr/>
        </p:nvSpPr>
        <p:spPr>
          <a:xfrm>
            <a:off x="6401722" y="3276600"/>
            <a:ext cx="1494255" cy="461665"/>
          </a:xfrm>
          <a:prstGeom prst="rect">
            <a:avLst/>
          </a:prstGeom>
          <a:noFill/>
        </p:spPr>
        <p:txBody>
          <a:bodyPr wrap="none" rtlCol="0">
            <a:spAutoFit/>
          </a:bodyPr>
          <a:lstStyle/>
          <a:p>
            <a:r>
              <a:rPr lang="en-US" sz="2400" dirty="0" smtClean="0">
                <a:solidFill>
                  <a:srgbClr val="00823B"/>
                </a:solidFill>
              </a:rPr>
              <a:t>consistent</a:t>
            </a:r>
            <a:endParaRPr lang="en-US" sz="2400" dirty="0">
              <a:solidFill>
                <a:srgbClr val="00823B"/>
              </a:solidFill>
            </a:endParaRPr>
          </a:p>
        </p:txBody>
      </p:sp>
      <p:pic>
        <p:nvPicPr>
          <p:cNvPr id="62" name="Picture 2" descr="http://t2.gstatic.com/images?q=tbn:ANd9GcQFU8uqEi3hQ4dT5CoRzpgCK9LP3FM60-SHaOWvr2GNZRqa-RNaMA"/>
          <p:cNvPicPr>
            <a:picLocks noChangeAspect="1" noChangeArrowheads="1"/>
          </p:cNvPicPr>
          <p:nvPr/>
        </p:nvPicPr>
        <p:blipFill>
          <a:blip r:embed="rId2"/>
          <a:srcRect/>
          <a:stretch>
            <a:fillRect/>
          </a:stretch>
        </p:blipFill>
        <p:spPr bwMode="auto">
          <a:xfrm>
            <a:off x="5868322" y="3810000"/>
            <a:ext cx="457199" cy="457200"/>
          </a:xfrm>
          <a:prstGeom prst="rect">
            <a:avLst/>
          </a:prstGeom>
          <a:noFill/>
        </p:spPr>
      </p:pic>
      <p:sp>
        <p:nvSpPr>
          <p:cNvPr id="63" name="TextBox 62"/>
          <p:cNvSpPr txBox="1"/>
          <p:nvPr/>
        </p:nvSpPr>
        <p:spPr>
          <a:xfrm>
            <a:off x="6401722" y="3810000"/>
            <a:ext cx="1690463" cy="461665"/>
          </a:xfrm>
          <a:prstGeom prst="rect">
            <a:avLst/>
          </a:prstGeom>
          <a:noFill/>
        </p:spPr>
        <p:txBody>
          <a:bodyPr wrap="none" rtlCol="0">
            <a:spAutoFit/>
          </a:bodyPr>
          <a:lstStyle/>
          <a:p>
            <a:r>
              <a:rPr lang="en-US" sz="2400" dirty="0" smtClean="0">
                <a:solidFill>
                  <a:schemeClr val="tx1">
                    <a:lumMod val="65000"/>
                    <a:lumOff val="35000"/>
                  </a:schemeClr>
                </a:solidFill>
              </a:rPr>
              <a:t>inconsistent</a:t>
            </a:r>
            <a:endParaRPr lang="en-US" sz="2400" dirty="0">
              <a:solidFill>
                <a:schemeClr val="tx1">
                  <a:lumMod val="65000"/>
                  <a:lumOff val="35000"/>
                </a:schemeClr>
              </a:solidFill>
            </a:endParaRPr>
          </a:p>
        </p:txBody>
      </p:sp>
      <p:cxnSp>
        <p:nvCxnSpPr>
          <p:cNvPr id="64" name="Straight Connector 63"/>
          <p:cNvCxnSpPr/>
          <p:nvPr/>
        </p:nvCxnSpPr>
        <p:spPr>
          <a:xfrm rot="10800000">
            <a:off x="5792122" y="5253335"/>
            <a:ext cx="457200"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a:off x="5792122" y="5634335"/>
            <a:ext cx="457200" cy="158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a:off x="5792122" y="6015335"/>
            <a:ext cx="457200" cy="1588"/>
          </a:xfrm>
          <a:prstGeom prst="line">
            <a:avLst/>
          </a:prstGeom>
          <a:ln w="57150">
            <a:solidFill>
              <a:srgbClr val="00823B"/>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792122" y="2667000"/>
            <a:ext cx="1307987" cy="584775"/>
          </a:xfrm>
          <a:prstGeom prst="rect">
            <a:avLst/>
          </a:prstGeom>
        </p:spPr>
        <p:txBody>
          <a:bodyPr wrap="none">
            <a:spAutoFit/>
          </a:bodyPr>
          <a:lstStyle/>
          <a:p>
            <a:r>
              <a:rPr lang="en-US" sz="3200" dirty="0" smtClean="0"/>
              <a:t>States:</a:t>
            </a:r>
            <a:endParaRPr lang="en-US" sz="3200" dirty="0"/>
          </a:p>
        </p:txBody>
      </p:sp>
      <p:sp>
        <p:nvSpPr>
          <p:cNvPr id="72" name="Rectangle 71"/>
          <p:cNvSpPr/>
          <p:nvPr/>
        </p:nvSpPr>
        <p:spPr>
          <a:xfrm>
            <a:off x="5715922" y="4495800"/>
            <a:ext cx="2970878" cy="584775"/>
          </a:xfrm>
          <a:prstGeom prst="rect">
            <a:avLst/>
          </a:prstGeom>
        </p:spPr>
        <p:txBody>
          <a:bodyPr wrap="none">
            <a:spAutoFit/>
          </a:bodyPr>
          <a:lstStyle/>
          <a:p>
            <a:r>
              <a:rPr lang="en-US" sz="3200" dirty="0" smtClean="0"/>
              <a:t>Potential moves:</a:t>
            </a:r>
            <a:endParaRPr lang="en-US" sz="3200" dirty="0"/>
          </a:p>
        </p:txBody>
      </p:sp>
      <p:sp>
        <p:nvSpPr>
          <p:cNvPr id="74" name="TextBox 73"/>
          <p:cNvSpPr txBox="1"/>
          <p:nvPr/>
        </p:nvSpPr>
        <p:spPr>
          <a:xfrm>
            <a:off x="6325522" y="5024735"/>
            <a:ext cx="1200970" cy="461665"/>
          </a:xfrm>
          <a:prstGeom prst="rect">
            <a:avLst/>
          </a:prstGeom>
          <a:noFill/>
        </p:spPr>
        <p:txBody>
          <a:bodyPr wrap="none" rtlCol="0">
            <a:spAutoFit/>
          </a:bodyPr>
          <a:lstStyle/>
          <a:p>
            <a:r>
              <a:rPr lang="en-US" sz="2400" dirty="0" smtClean="0">
                <a:solidFill>
                  <a:srgbClr val="C00000"/>
                </a:solidFill>
              </a:rPr>
              <a:t>opening</a:t>
            </a:r>
            <a:endParaRPr lang="en-US" sz="2400" dirty="0">
              <a:solidFill>
                <a:srgbClr val="C00000"/>
              </a:solidFill>
            </a:endParaRPr>
          </a:p>
        </p:txBody>
      </p:sp>
      <p:sp>
        <p:nvSpPr>
          <p:cNvPr id="75" name="TextBox 74"/>
          <p:cNvSpPr txBox="1"/>
          <p:nvPr/>
        </p:nvSpPr>
        <p:spPr>
          <a:xfrm>
            <a:off x="6325522" y="5405735"/>
            <a:ext cx="1771319" cy="461665"/>
          </a:xfrm>
          <a:prstGeom prst="rect">
            <a:avLst/>
          </a:prstGeom>
          <a:noFill/>
        </p:spPr>
        <p:txBody>
          <a:bodyPr wrap="none" rtlCol="0">
            <a:spAutoFit/>
          </a:bodyPr>
          <a:lstStyle/>
          <a:p>
            <a:r>
              <a:rPr lang="en-US" sz="2400" dirty="0" smtClean="0">
                <a:solidFill>
                  <a:srgbClr val="FFC000"/>
                </a:solidFill>
              </a:rPr>
              <a:t>continuation</a:t>
            </a:r>
            <a:endParaRPr lang="en-US" sz="2400" dirty="0">
              <a:solidFill>
                <a:srgbClr val="FFC000"/>
              </a:solidFill>
            </a:endParaRPr>
          </a:p>
        </p:txBody>
      </p:sp>
      <p:sp>
        <p:nvSpPr>
          <p:cNvPr id="76" name="TextBox 75"/>
          <p:cNvSpPr txBox="1"/>
          <p:nvPr/>
        </p:nvSpPr>
        <p:spPr>
          <a:xfrm>
            <a:off x="6325522" y="5786735"/>
            <a:ext cx="1043876" cy="461665"/>
          </a:xfrm>
          <a:prstGeom prst="rect">
            <a:avLst/>
          </a:prstGeom>
          <a:noFill/>
        </p:spPr>
        <p:txBody>
          <a:bodyPr wrap="none" rtlCol="0">
            <a:spAutoFit/>
          </a:bodyPr>
          <a:lstStyle/>
          <a:p>
            <a:r>
              <a:rPr lang="en-US" sz="2400" dirty="0" smtClean="0">
                <a:solidFill>
                  <a:srgbClr val="00823B"/>
                </a:solidFill>
              </a:rPr>
              <a:t>closing</a:t>
            </a:r>
            <a:endParaRPr lang="en-US" sz="2400" dirty="0">
              <a:solidFill>
                <a:srgbClr val="00823B"/>
              </a:solidFill>
            </a:endParaRPr>
          </a:p>
        </p:txBody>
      </p:sp>
      <p:sp>
        <p:nvSpPr>
          <p:cNvPr id="58" name="Rectangle 57"/>
          <p:cNvSpPr/>
          <p:nvPr/>
        </p:nvSpPr>
        <p:spPr>
          <a:xfrm>
            <a:off x="-76200" y="457200"/>
            <a:ext cx="5867400" cy="369332"/>
          </a:xfrm>
          <a:prstGeom prst="rect">
            <a:avLst/>
          </a:prstGeom>
        </p:spPr>
        <p:txBody>
          <a:bodyPr wrap="square">
            <a:spAutoFit/>
          </a:bodyPr>
          <a:lstStyle/>
          <a:p>
            <a:r>
              <a:rPr lang="en-US" sz="1800" dirty="0" smtClean="0">
                <a:solidFill>
                  <a:schemeClr val="tx1">
                    <a:lumMod val="50000"/>
                    <a:lumOff val="50000"/>
                  </a:schemeClr>
                </a:solidFill>
              </a:rPr>
              <a:t>[</a:t>
            </a:r>
            <a:r>
              <a:rPr lang="en-US" sz="1800" dirty="0" err="1" smtClean="0">
                <a:solidFill>
                  <a:schemeClr val="tx1">
                    <a:lumMod val="50000"/>
                    <a:lumOff val="50000"/>
                  </a:schemeClr>
                </a:solidFill>
              </a:rPr>
              <a:t>M.Tarini</a:t>
            </a:r>
            <a:r>
              <a:rPr lang="en-US" sz="1800" dirty="0" smtClean="0">
                <a:solidFill>
                  <a:schemeClr val="tx1">
                    <a:lumMod val="50000"/>
                    <a:lumOff val="50000"/>
                  </a:schemeClr>
                </a:solidFill>
              </a:rPr>
              <a:t> et al, SIGASIA 2011]</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ubeblob_semplification.avi">
            <a:hlinkClick r:id="" action="ppaction://media"/>
          </p:cNvPr>
          <p:cNvPicPr>
            <a:picLocks noGrp="1" noRot="1" noChangeAspect="1"/>
          </p:cNvPicPr>
          <p:nvPr>
            <p:ph idx="1"/>
            <a:videoFile r:link="rId1"/>
          </p:nvPr>
        </p:nvPicPr>
        <p:blipFill>
          <a:blip r:embed="rId3"/>
          <a:stretch>
            <a:fillRect/>
          </a:stretch>
        </p:blipFill>
        <p:spPr>
          <a:xfrm>
            <a:off x="-304800" y="-214313"/>
            <a:ext cx="9753600" cy="731520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Semi-regular mesh</a:t>
            </a:r>
            <a:endParaRPr lang="en-US" dirty="0"/>
          </a:p>
        </p:txBody>
      </p:sp>
      <p:sp>
        <p:nvSpPr>
          <p:cNvPr id="3" name="Content Placeholder 2"/>
          <p:cNvSpPr>
            <a:spLocks noGrp="1"/>
          </p:cNvSpPr>
          <p:nvPr>
            <p:ph idx="1"/>
          </p:nvPr>
        </p:nvSpPr>
        <p:spPr/>
        <p:txBody>
          <a:bodyPr/>
          <a:lstStyle/>
          <a:p>
            <a:r>
              <a:rPr lang="en-US" dirty="0" smtClean="0"/>
              <a:t>Most common class for hand-made quad mesh</a:t>
            </a:r>
          </a:p>
          <a:p>
            <a:pPr lvl="1"/>
            <a:r>
              <a:rPr lang="en-US" dirty="0" smtClean="0"/>
              <a:t>e.g. CAD, games, …</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18</a:t>
            </a:fld>
            <a:endParaRPr lang="en-US"/>
          </a:p>
        </p:txBody>
      </p:sp>
      <p:sp>
        <p:nvSpPr>
          <p:cNvPr id="10242" name="AutoShape 2" descr="http://www.sherrielaw.com/blog/uploads/boy_head_wip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4" name="AutoShape 4" descr="http://www.sherrielaw.com/blog/uploads/boy_head_wip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6" name="Picture 6" descr="http://www.tylersart.com/gallery/personal/frank_wireframe.jpg"/>
          <p:cNvPicPr>
            <a:picLocks noChangeAspect="1" noChangeArrowheads="1"/>
          </p:cNvPicPr>
          <p:nvPr/>
        </p:nvPicPr>
        <p:blipFill>
          <a:blip r:embed="rId2">
            <a:clrChange>
              <a:clrFrom>
                <a:srgbClr val="D6E4F1"/>
              </a:clrFrom>
              <a:clrTo>
                <a:srgbClr val="D6E4F1">
                  <a:alpha val="0"/>
                </a:srgbClr>
              </a:clrTo>
            </a:clrChange>
          </a:blip>
          <a:srcRect/>
          <a:stretch>
            <a:fillRect/>
          </a:stretch>
        </p:blipFill>
        <p:spPr bwMode="auto">
          <a:xfrm>
            <a:off x="1219200" y="2362200"/>
            <a:ext cx="6877975" cy="3935731"/>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smtClean="0"/>
              <a:t>Simplification Results</a:t>
            </a:r>
            <a:endParaRPr lang="en-US" dirty="0"/>
          </a:p>
        </p:txBody>
      </p:sp>
      <p:pic>
        <p:nvPicPr>
          <p:cNvPr id="6" name="fandisk_semplification_2.avi">
            <a:hlinkClick r:id="" action="ppaction://media"/>
          </p:cNvPr>
          <p:cNvPicPr>
            <a:picLocks noGrp="1" noRot="1" noChangeAspect="1"/>
          </p:cNvPicPr>
          <p:nvPr>
            <p:ph idx="1"/>
            <a:videoFile r:link="rId1"/>
          </p:nvPr>
        </p:nvPicPr>
        <p:blipFill>
          <a:blip r:embed="rId3"/>
          <a:stretch>
            <a:fillRect/>
          </a:stretch>
        </p:blipFill>
        <p:spPr>
          <a:xfrm>
            <a:off x="-304800" y="-214313"/>
            <a:ext cx="9753600" cy="731520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three ways</a:t>
            </a:r>
            <a:endParaRPr lang="en-US" dirty="0"/>
          </a:p>
        </p:txBody>
      </p:sp>
      <p:sp>
        <p:nvSpPr>
          <p:cNvPr id="3" name="Content Placeholder 2"/>
          <p:cNvSpPr>
            <a:spLocks noGrp="1"/>
          </p:cNvSpPr>
          <p:nvPr>
            <p:ph idx="1"/>
          </p:nvPr>
        </p:nvSpPr>
        <p:spPr/>
        <p:txBody>
          <a:bodyPr/>
          <a:lstStyle/>
          <a:p>
            <a:pPr marL="457200" indent="-457200">
              <a:buFont typeface="+mj-lt"/>
              <a:buAutoNum type="alphaLcParenR"/>
            </a:pPr>
            <a:r>
              <a:rPr lang="en-US" sz="2000" dirty="0" smtClean="0"/>
              <a:t>1. Define good vocabulary of operations</a:t>
            </a:r>
            <a:br>
              <a:rPr lang="en-US" sz="2000" dirty="0" smtClean="0"/>
            </a:br>
            <a:r>
              <a:rPr lang="en-US" sz="2000" dirty="0" smtClean="0"/>
              <a:t>2. Let user play with that</a:t>
            </a:r>
          </a:p>
          <a:p>
            <a:pPr marL="457200" indent="-457200">
              <a:buFont typeface="+mj-lt"/>
              <a:buAutoNum type="alphaLcParenR"/>
            </a:pPr>
            <a:endParaRPr lang="en-US" sz="2000" dirty="0" smtClean="0"/>
          </a:p>
          <a:p>
            <a:pPr marL="457200" indent="-457200">
              <a:buFont typeface="+mj-lt"/>
              <a:buAutoNum type="alphaLcParenR"/>
            </a:pPr>
            <a:endParaRPr lang="en-US" sz="2000" dirty="0" smtClean="0"/>
          </a:p>
          <a:p>
            <a:pPr marL="457200" indent="-457200">
              <a:buFont typeface="+mj-lt"/>
              <a:buAutoNum type="alphaLcParenR"/>
            </a:pPr>
            <a:r>
              <a:rPr lang="en-US" sz="2000" dirty="0" smtClean="0"/>
              <a:t>1. Identify </a:t>
            </a:r>
            <a:r>
              <a:rPr lang="en-US" sz="2000" dirty="0" err="1" smtClean="0"/>
              <a:t>elices</a:t>
            </a:r>
            <a:r>
              <a:rPr lang="en-US" sz="2000" dirty="0" smtClean="0"/>
              <a:t/>
            </a:r>
            <a:br>
              <a:rPr lang="en-US" sz="2000" dirty="0" smtClean="0"/>
            </a:br>
            <a:r>
              <a:rPr lang="en-US" sz="2000" dirty="0" smtClean="0"/>
              <a:t>2. Heal them by appropriate selected </a:t>
            </a:r>
            <a:br>
              <a:rPr lang="en-US" sz="2000" dirty="0" smtClean="0"/>
            </a:br>
            <a:r>
              <a:rPr lang="en-US" sz="2000" dirty="0" smtClean="0"/>
              <a:t>    </a:t>
            </a:r>
            <a:r>
              <a:rPr lang="en-US" sz="2000" dirty="0" err="1" smtClean="0"/>
              <a:t>polychord</a:t>
            </a:r>
            <a:r>
              <a:rPr lang="en-US" sz="2000" dirty="0" smtClean="0"/>
              <a:t> collapse</a:t>
            </a:r>
          </a:p>
          <a:p>
            <a:pPr marL="457200" indent="-457200">
              <a:buFont typeface="+mj-lt"/>
              <a:buAutoNum type="alphaLcParenR"/>
            </a:pPr>
            <a:endParaRPr lang="en-US" sz="2000" dirty="0" smtClean="0"/>
          </a:p>
          <a:p>
            <a:pPr marL="457200" indent="-457200">
              <a:buFont typeface="+mj-lt"/>
              <a:buAutoNum type="alphaLcParenR"/>
            </a:pPr>
            <a:endParaRPr lang="en-US" sz="2000" dirty="0" smtClean="0"/>
          </a:p>
          <a:p>
            <a:pPr marL="457200" indent="-457200">
              <a:buFont typeface="+mj-lt"/>
              <a:buAutoNum type="alphaLcParenR"/>
            </a:pPr>
            <a:endParaRPr lang="en-US" sz="2000" dirty="0" smtClean="0"/>
          </a:p>
          <a:p>
            <a:pPr marL="457200" indent="-457200">
              <a:buFont typeface="+mj-lt"/>
              <a:buAutoNum type="alphaLcParenR"/>
            </a:pPr>
            <a:r>
              <a:rPr lang="en-US" sz="2000" dirty="0" smtClean="0"/>
              <a:t>1. Extract the graph of </a:t>
            </a:r>
            <a:r>
              <a:rPr lang="en-US" sz="2000" dirty="0" err="1" smtClean="0"/>
              <a:t>separatrices</a:t>
            </a:r>
            <a:r>
              <a:rPr lang="en-US" sz="2000" dirty="0" smtClean="0"/>
              <a:t/>
            </a:r>
            <a:br>
              <a:rPr lang="en-US" sz="2000" dirty="0" smtClean="0"/>
            </a:br>
            <a:r>
              <a:rPr lang="en-US" sz="2000" dirty="0" smtClean="0"/>
              <a:t>2. Simplify the graph</a:t>
            </a: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181</a:t>
            </a:fld>
            <a:endParaRPr lang="en-US" dirty="0"/>
          </a:p>
        </p:txBody>
      </p:sp>
      <p:sp>
        <p:nvSpPr>
          <p:cNvPr id="5" name="Rectangle 4"/>
          <p:cNvSpPr/>
          <p:nvPr/>
        </p:nvSpPr>
        <p:spPr>
          <a:xfrm>
            <a:off x="3810000" y="2035314"/>
            <a:ext cx="5486400" cy="707886"/>
          </a:xfrm>
          <a:prstGeom prst="rect">
            <a:avLst/>
          </a:prstGeom>
        </p:spPr>
        <p:txBody>
          <a:bodyPr wrap="square">
            <a:spAutoFit/>
          </a:bodyPr>
          <a:lstStyle/>
          <a:p>
            <a:r>
              <a:rPr lang="en-US" sz="2000" dirty="0" smtClean="0"/>
              <a:t>[Connectivity editing for quadrilateral meshes, </a:t>
            </a:r>
            <a:br>
              <a:rPr lang="en-US" sz="2000" dirty="0" smtClean="0"/>
            </a:br>
            <a:r>
              <a:rPr lang="en-US" sz="2000" dirty="0" err="1" smtClean="0"/>
              <a:t>C.-H.Peng</a:t>
            </a:r>
            <a:r>
              <a:rPr lang="en-US" sz="2000" dirty="0" smtClean="0"/>
              <a:t> et al, SIGASIA 2011]</a:t>
            </a:r>
          </a:p>
        </p:txBody>
      </p:sp>
      <p:sp>
        <p:nvSpPr>
          <p:cNvPr id="10" name="Rectangle 9"/>
          <p:cNvSpPr/>
          <p:nvPr/>
        </p:nvSpPr>
        <p:spPr>
          <a:xfrm>
            <a:off x="3810000" y="3962400"/>
            <a:ext cx="5867400" cy="707886"/>
          </a:xfrm>
          <a:prstGeom prst="rect">
            <a:avLst/>
          </a:prstGeom>
        </p:spPr>
        <p:txBody>
          <a:bodyPr wrap="square">
            <a:spAutoFit/>
          </a:bodyPr>
          <a:lstStyle/>
          <a:p>
            <a:r>
              <a:rPr lang="en-US" sz="2000" dirty="0" smtClean="0"/>
              <a:t>[Global structure Optimization for Quad mesh,</a:t>
            </a:r>
            <a:br>
              <a:rPr lang="en-US" sz="2000" dirty="0" smtClean="0"/>
            </a:br>
            <a:r>
              <a:rPr lang="en-US" sz="2000" dirty="0" err="1" smtClean="0"/>
              <a:t>D.Bommes</a:t>
            </a:r>
            <a:r>
              <a:rPr lang="en-US" sz="2000" dirty="0" smtClean="0"/>
              <a:t> et al, EG 2011]</a:t>
            </a:r>
          </a:p>
        </p:txBody>
      </p:sp>
      <p:sp>
        <p:nvSpPr>
          <p:cNvPr id="11" name="Rectangle 10"/>
          <p:cNvSpPr/>
          <p:nvPr/>
        </p:nvSpPr>
        <p:spPr>
          <a:xfrm>
            <a:off x="3886200" y="5562600"/>
            <a:ext cx="5867400" cy="707886"/>
          </a:xfrm>
          <a:prstGeom prst="rect">
            <a:avLst/>
          </a:prstGeom>
        </p:spPr>
        <p:txBody>
          <a:bodyPr wrap="square">
            <a:spAutoFit/>
          </a:bodyPr>
          <a:lstStyle/>
          <a:p>
            <a:r>
              <a:rPr lang="en-US" sz="2000" dirty="0" smtClean="0"/>
              <a:t>[Simple quad domains for </a:t>
            </a:r>
            <a:r>
              <a:rPr lang="en-US" sz="2000" dirty="0" err="1" smtClean="0"/>
              <a:t>ﬁeld</a:t>
            </a:r>
            <a:r>
              <a:rPr lang="en-US" sz="2000" dirty="0" smtClean="0"/>
              <a:t> aligned mesh </a:t>
            </a:r>
            <a:br>
              <a:rPr lang="en-US" sz="2000" dirty="0" smtClean="0"/>
            </a:br>
            <a:r>
              <a:rPr lang="en-US" sz="2000" dirty="0" err="1" smtClean="0"/>
              <a:t>M.Tarini</a:t>
            </a:r>
            <a:r>
              <a:rPr lang="en-US" sz="2000" dirty="0" smtClean="0"/>
              <a:t> et al, SIGASIA 2011]</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br>
              <a:rPr lang="en-US" dirty="0" smtClean="0"/>
            </a:br>
            <a:endParaRPr lang="en-US" dirty="0"/>
          </a:p>
        </p:txBody>
      </p:sp>
      <p:sp>
        <p:nvSpPr>
          <p:cNvPr id="4" name="Slide Number Placeholder 3"/>
          <p:cNvSpPr>
            <a:spLocks noGrp="1"/>
          </p:cNvSpPr>
          <p:nvPr>
            <p:ph type="sldNum" sz="quarter" idx="10"/>
          </p:nvPr>
        </p:nvSpPr>
        <p:spPr>
          <a:xfrm>
            <a:off x="7239000" y="6313488"/>
            <a:ext cx="1905000" cy="228600"/>
          </a:xfrm>
        </p:spPr>
        <p:txBody>
          <a:bodyPr/>
          <a:lstStyle/>
          <a:p>
            <a:pPr>
              <a:defRPr/>
            </a:pPr>
            <a:fld id="{9866EA4C-6771-47E9-AD03-AB8ADA3CD211}" type="slidenum">
              <a:rPr lang="en-US" smtClean="0"/>
              <a:pPr>
                <a:defRPr/>
              </a:pPr>
              <a:t>182</a:t>
            </a:fld>
            <a:endParaRPr lang="en-US"/>
          </a:p>
        </p:txBody>
      </p:sp>
      <p:pic>
        <p:nvPicPr>
          <p:cNvPr id="2053" name="Picture 5" descr="C:\papersNew\2012\EG_Star_Quad_Meshing\images\optimization_comparison\drillhole-1-ori.png"/>
          <p:cNvPicPr>
            <a:picLocks noChangeAspect="1" noChangeArrowheads="1"/>
          </p:cNvPicPr>
          <p:nvPr/>
        </p:nvPicPr>
        <p:blipFill>
          <a:blip r:embed="rId2"/>
          <a:srcRect/>
          <a:stretch>
            <a:fillRect/>
          </a:stretch>
        </p:blipFill>
        <p:spPr bwMode="auto">
          <a:xfrm>
            <a:off x="0" y="4170224"/>
            <a:ext cx="3189799" cy="2416314"/>
          </a:xfrm>
          <a:prstGeom prst="rect">
            <a:avLst/>
          </a:prstGeom>
          <a:noFill/>
        </p:spPr>
      </p:pic>
      <p:pic>
        <p:nvPicPr>
          <p:cNvPr id="2054" name="Picture 6" descr="C:\papersNew\2012\EG_Star_Quad_Meshing\images\optimization_comparison\drillhole-2-our.png"/>
          <p:cNvPicPr>
            <a:picLocks noChangeAspect="1" noChangeArrowheads="1"/>
          </p:cNvPicPr>
          <p:nvPr/>
        </p:nvPicPr>
        <p:blipFill>
          <a:blip r:embed="rId3"/>
          <a:srcRect/>
          <a:stretch>
            <a:fillRect/>
          </a:stretch>
        </p:blipFill>
        <p:spPr bwMode="auto">
          <a:xfrm>
            <a:off x="6030401" y="4170224"/>
            <a:ext cx="3189799" cy="2416314"/>
          </a:xfrm>
          <a:prstGeom prst="rect">
            <a:avLst/>
          </a:prstGeom>
          <a:noFill/>
        </p:spPr>
      </p:pic>
      <p:pic>
        <p:nvPicPr>
          <p:cNvPr id="2055" name="Picture 7" descr="C:\papersNew\2012\EG_Star_Quad_Meshing\images\optimization_comparison\drillhole-3-bom.png"/>
          <p:cNvPicPr>
            <a:picLocks noChangeAspect="1" noChangeArrowheads="1"/>
          </p:cNvPicPr>
          <p:nvPr/>
        </p:nvPicPr>
        <p:blipFill>
          <a:blip r:embed="rId4"/>
          <a:srcRect/>
          <a:stretch>
            <a:fillRect/>
          </a:stretch>
        </p:blipFill>
        <p:spPr bwMode="auto">
          <a:xfrm>
            <a:off x="3058601" y="4170224"/>
            <a:ext cx="3189799" cy="2416314"/>
          </a:xfrm>
          <a:prstGeom prst="rect">
            <a:avLst/>
          </a:prstGeom>
          <a:noFill/>
        </p:spPr>
      </p:pic>
      <p:pic>
        <p:nvPicPr>
          <p:cNvPr id="2056" name="Picture 8" descr="C:\papersNew\2012\EG_Star_Quad_Meshing\images\optimization_comparison\fandisk-1-ori.png"/>
          <p:cNvPicPr>
            <a:picLocks noChangeAspect="1" noChangeArrowheads="1"/>
          </p:cNvPicPr>
          <p:nvPr/>
        </p:nvPicPr>
        <p:blipFill>
          <a:blip r:embed="rId5"/>
          <a:srcRect/>
          <a:stretch>
            <a:fillRect/>
          </a:stretch>
        </p:blipFill>
        <p:spPr bwMode="auto">
          <a:xfrm>
            <a:off x="381000" y="1371600"/>
            <a:ext cx="2263785" cy="2928938"/>
          </a:xfrm>
          <a:prstGeom prst="rect">
            <a:avLst/>
          </a:prstGeom>
          <a:noFill/>
        </p:spPr>
      </p:pic>
      <p:pic>
        <p:nvPicPr>
          <p:cNvPr id="2057" name="Picture 9" descr="C:\papersNew\2012\EG_Star_Quad_Meshing\images\optimization_comparison\fandisk-2-our.png"/>
          <p:cNvPicPr>
            <a:picLocks noChangeAspect="1" noChangeArrowheads="1"/>
          </p:cNvPicPr>
          <p:nvPr/>
        </p:nvPicPr>
        <p:blipFill>
          <a:blip r:embed="rId6"/>
          <a:srcRect/>
          <a:stretch>
            <a:fillRect/>
          </a:stretch>
        </p:blipFill>
        <p:spPr bwMode="auto">
          <a:xfrm>
            <a:off x="3429000" y="1447800"/>
            <a:ext cx="2263785" cy="2928938"/>
          </a:xfrm>
          <a:prstGeom prst="rect">
            <a:avLst/>
          </a:prstGeom>
          <a:noFill/>
        </p:spPr>
      </p:pic>
      <p:pic>
        <p:nvPicPr>
          <p:cNvPr id="2058" name="Picture 10" descr="C:\papersNew\2012\EG_Star_Quad_Meshing\images\optimization_comparison\fandisk-3-bom.png"/>
          <p:cNvPicPr>
            <a:picLocks noChangeAspect="1" noChangeArrowheads="1"/>
          </p:cNvPicPr>
          <p:nvPr/>
        </p:nvPicPr>
        <p:blipFill>
          <a:blip r:embed="rId7"/>
          <a:srcRect/>
          <a:stretch>
            <a:fillRect/>
          </a:stretch>
        </p:blipFill>
        <p:spPr bwMode="auto">
          <a:xfrm>
            <a:off x="6400800" y="1447800"/>
            <a:ext cx="2263785" cy="2928938"/>
          </a:xfrm>
          <a:prstGeom prst="rect">
            <a:avLst/>
          </a:prstGeom>
          <a:noFill/>
        </p:spPr>
      </p:pic>
      <p:sp>
        <p:nvSpPr>
          <p:cNvPr id="14" name="TextBox 13"/>
          <p:cNvSpPr txBox="1"/>
          <p:nvPr/>
        </p:nvSpPr>
        <p:spPr>
          <a:xfrm>
            <a:off x="8077200" y="3462338"/>
            <a:ext cx="838200" cy="533400"/>
          </a:xfrm>
          <a:prstGeom prst="rect">
            <a:avLst/>
          </a:prstGeom>
          <a:noFill/>
        </p:spPr>
        <p:txBody>
          <a:bodyPr wrap="none" rtlCol="0">
            <a:normAutofit/>
          </a:bodyPr>
          <a:lstStyle/>
          <a:p>
            <a:r>
              <a:rPr lang="en-US" sz="2800" dirty="0" smtClean="0"/>
              <a:t>117</a:t>
            </a:r>
          </a:p>
        </p:txBody>
      </p:sp>
      <p:sp>
        <p:nvSpPr>
          <p:cNvPr id="15" name="TextBox 14"/>
          <p:cNvSpPr txBox="1"/>
          <p:nvPr/>
        </p:nvSpPr>
        <p:spPr>
          <a:xfrm>
            <a:off x="4876800" y="3462338"/>
            <a:ext cx="838200" cy="533400"/>
          </a:xfrm>
          <a:prstGeom prst="rect">
            <a:avLst/>
          </a:prstGeom>
          <a:noFill/>
        </p:spPr>
        <p:txBody>
          <a:bodyPr wrap="none" rtlCol="0">
            <a:normAutofit/>
          </a:bodyPr>
          <a:lstStyle/>
          <a:p>
            <a:r>
              <a:rPr lang="en-US" sz="2800" dirty="0" smtClean="0"/>
              <a:t>144</a:t>
            </a:r>
          </a:p>
        </p:txBody>
      </p:sp>
      <p:sp>
        <p:nvSpPr>
          <p:cNvPr id="16" name="TextBox 15"/>
          <p:cNvSpPr txBox="1"/>
          <p:nvPr/>
        </p:nvSpPr>
        <p:spPr>
          <a:xfrm>
            <a:off x="1981200" y="3462338"/>
            <a:ext cx="838200" cy="533400"/>
          </a:xfrm>
          <a:prstGeom prst="rect">
            <a:avLst/>
          </a:prstGeom>
          <a:noFill/>
        </p:spPr>
        <p:txBody>
          <a:bodyPr wrap="none" rtlCol="0">
            <a:normAutofit/>
          </a:bodyPr>
          <a:lstStyle/>
          <a:p>
            <a:r>
              <a:rPr lang="en-US" sz="2800" dirty="0" smtClean="0"/>
              <a:t>408</a:t>
            </a:r>
          </a:p>
        </p:txBody>
      </p:sp>
      <p:sp>
        <p:nvSpPr>
          <p:cNvPr id="17" name="TextBox 16"/>
          <p:cNvSpPr txBox="1"/>
          <p:nvPr/>
        </p:nvSpPr>
        <p:spPr>
          <a:xfrm>
            <a:off x="2133600" y="5595938"/>
            <a:ext cx="838200" cy="533400"/>
          </a:xfrm>
          <a:prstGeom prst="rect">
            <a:avLst/>
          </a:prstGeom>
          <a:noFill/>
        </p:spPr>
        <p:txBody>
          <a:bodyPr wrap="none" rtlCol="0">
            <a:normAutofit/>
          </a:bodyPr>
          <a:lstStyle/>
          <a:p>
            <a:r>
              <a:rPr lang="en-US" sz="2800" dirty="0" smtClean="0"/>
              <a:t>1368</a:t>
            </a:r>
          </a:p>
        </p:txBody>
      </p:sp>
      <p:sp>
        <p:nvSpPr>
          <p:cNvPr id="18" name="TextBox 17"/>
          <p:cNvSpPr txBox="1"/>
          <p:nvPr/>
        </p:nvSpPr>
        <p:spPr>
          <a:xfrm>
            <a:off x="5181600" y="5595938"/>
            <a:ext cx="838200" cy="533400"/>
          </a:xfrm>
          <a:prstGeom prst="rect">
            <a:avLst/>
          </a:prstGeom>
          <a:noFill/>
        </p:spPr>
        <p:txBody>
          <a:bodyPr wrap="none" rtlCol="0">
            <a:normAutofit/>
          </a:bodyPr>
          <a:lstStyle/>
          <a:p>
            <a:r>
              <a:rPr lang="en-US" sz="2800" dirty="0" smtClean="0"/>
              <a:t>216</a:t>
            </a:r>
          </a:p>
        </p:txBody>
      </p:sp>
      <p:sp>
        <p:nvSpPr>
          <p:cNvPr id="19" name="TextBox 18"/>
          <p:cNvSpPr txBox="1"/>
          <p:nvPr/>
        </p:nvSpPr>
        <p:spPr>
          <a:xfrm>
            <a:off x="8305800" y="5595938"/>
            <a:ext cx="838200" cy="533400"/>
          </a:xfrm>
          <a:prstGeom prst="rect">
            <a:avLst/>
          </a:prstGeom>
          <a:noFill/>
        </p:spPr>
        <p:txBody>
          <a:bodyPr wrap="none" rtlCol="0">
            <a:normAutofit/>
          </a:bodyPr>
          <a:lstStyle/>
          <a:p>
            <a:r>
              <a:rPr lang="en-US" sz="2800" dirty="0" smtClean="0"/>
              <a:t>149</a:t>
            </a:r>
          </a:p>
        </p:txBody>
      </p:sp>
      <p:sp>
        <p:nvSpPr>
          <p:cNvPr id="20" name="Rectangle 19"/>
          <p:cNvSpPr/>
          <p:nvPr/>
        </p:nvSpPr>
        <p:spPr>
          <a:xfrm>
            <a:off x="3048000" y="457200"/>
            <a:ext cx="2590800" cy="738664"/>
          </a:xfrm>
          <a:prstGeom prst="rect">
            <a:avLst/>
          </a:prstGeom>
        </p:spPr>
        <p:txBody>
          <a:bodyPr wrap="square">
            <a:spAutoFit/>
          </a:bodyPr>
          <a:lstStyle/>
          <a:p>
            <a:r>
              <a:rPr lang="en-US" sz="1400" dirty="0" smtClean="0">
                <a:solidFill>
                  <a:schemeClr val="tx1">
                    <a:lumMod val="50000"/>
                    <a:lumOff val="50000"/>
                  </a:schemeClr>
                </a:solidFill>
              </a:rPr>
              <a:t>[Global structure Optimization </a:t>
            </a:r>
            <a:br>
              <a:rPr lang="en-US" sz="1400" dirty="0" smtClean="0">
                <a:solidFill>
                  <a:schemeClr val="tx1">
                    <a:lumMod val="50000"/>
                    <a:lumOff val="50000"/>
                  </a:schemeClr>
                </a:solidFill>
              </a:rPr>
            </a:br>
            <a:r>
              <a:rPr lang="en-US" sz="1400" dirty="0" smtClean="0">
                <a:solidFill>
                  <a:schemeClr val="tx1">
                    <a:lumMod val="50000"/>
                    <a:lumOff val="50000"/>
                  </a:schemeClr>
                </a:solidFill>
              </a:rPr>
              <a:t> for Quad mesh,</a:t>
            </a:r>
            <a:br>
              <a:rPr lang="en-US" sz="1400" dirty="0" smtClean="0">
                <a:solidFill>
                  <a:schemeClr val="tx1">
                    <a:lumMod val="50000"/>
                    <a:lumOff val="50000"/>
                  </a:schemeClr>
                </a:solidFill>
              </a:rPr>
            </a:b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D.Bommes</a:t>
            </a:r>
            <a:r>
              <a:rPr lang="en-US" sz="1400" dirty="0" smtClean="0">
                <a:solidFill>
                  <a:schemeClr val="tx1">
                    <a:lumMod val="50000"/>
                    <a:lumOff val="50000"/>
                  </a:schemeClr>
                </a:solidFill>
              </a:rPr>
              <a:t> et al, EG 2011]</a:t>
            </a:r>
          </a:p>
        </p:txBody>
      </p:sp>
      <p:sp>
        <p:nvSpPr>
          <p:cNvPr id="21" name="Rectangle 20"/>
          <p:cNvSpPr/>
          <p:nvPr/>
        </p:nvSpPr>
        <p:spPr>
          <a:xfrm>
            <a:off x="6553200" y="457200"/>
            <a:ext cx="2590800" cy="738664"/>
          </a:xfrm>
          <a:prstGeom prst="rect">
            <a:avLst/>
          </a:prstGeom>
        </p:spPr>
        <p:txBody>
          <a:bodyPr wrap="square">
            <a:spAutoFit/>
          </a:bodyPr>
          <a:lstStyle/>
          <a:p>
            <a:r>
              <a:rPr lang="en-US" sz="1400" dirty="0" smtClean="0">
                <a:solidFill>
                  <a:schemeClr val="tx1">
                    <a:lumMod val="50000"/>
                    <a:lumOff val="50000"/>
                  </a:schemeClr>
                </a:solidFill>
              </a:rPr>
              <a:t>[Simple quad domains for </a:t>
            </a:r>
            <a:br>
              <a:rPr lang="en-US" sz="1400" dirty="0" smtClean="0">
                <a:solidFill>
                  <a:schemeClr val="tx1">
                    <a:lumMod val="50000"/>
                    <a:lumOff val="50000"/>
                  </a:schemeClr>
                </a:solidFill>
              </a:rPr>
            </a:b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ﬁeld</a:t>
            </a:r>
            <a:r>
              <a:rPr lang="en-US" sz="1400" dirty="0" smtClean="0">
                <a:solidFill>
                  <a:schemeClr val="tx1">
                    <a:lumMod val="50000"/>
                    <a:lumOff val="50000"/>
                  </a:schemeClr>
                </a:solidFill>
              </a:rPr>
              <a:t> aligned mesh </a:t>
            </a:r>
            <a:br>
              <a:rPr lang="en-US" sz="1400" dirty="0" smtClean="0">
                <a:solidFill>
                  <a:schemeClr val="tx1">
                    <a:lumMod val="50000"/>
                    <a:lumOff val="50000"/>
                  </a:schemeClr>
                </a:solidFill>
              </a:rPr>
            </a:b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M.Tarini</a:t>
            </a:r>
            <a:r>
              <a:rPr lang="en-US" sz="1400" dirty="0" smtClean="0">
                <a:solidFill>
                  <a:schemeClr val="tx1">
                    <a:lumMod val="50000"/>
                    <a:lumOff val="50000"/>
                  </a:schemeClr>
                </a:solidFill>
              </a:rPr>
              <a:t> et al, SIGASIA 2011]</a:t>
            </a:r>
          </a:p>
        </p:txBody>
      </p:sp>
      <p:sp>
        <p:nvSpPr>
          <p:cNvPr id="22" name="Rectangle 21"/>
          <p:cNvSpPr/>
          <p:nvPr/>
        </p:nvSpPr>
        <p:spPr>
          <a:xfrm>
            <a:off x="914400" y="1002268"/>
            <a:ext cx="748923" cy="369332"/>
          </a:xfrm>
          <a:prstGeom prst="rect">
            <a:avLst/>
          </a:prstGeom>
        </p:spPr>
        <p:txBody>
          <a:bodyPr wrap="none">
            <a:spAutoFit/>
          </a:bodyPr>
          <a:lstStyle/>
          <a:p>
            <a:r>
              <a:rPr lang="en-US" sz="1800" dirty="0" smtClean="0">
                <a:solidFill>
                  <a:schemeClr val="tx1">
                    <a:lumMod val="50000"/>
                    <a:lumOff val="50000"/>
                  </a:schemeClr>
                </a:solidFill>
              </a:rPr>
              <a:t>input:</a:t>
            </a:r>
            <a:endParaRPr lang="en-US" sz="18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183</a:t>
            </a:fld>
            <a:endParaRPr lang="en-US"/>
          </a:p>
        </p:txBody>
      </p:sp>
      <p:pic>
        <p:nvPicPr>
          <p:cNvPr id="2050" name="Picture 2" descr="C:\papersNew\2012\EG_Star_Quad_Meshing\images\optimization_comparison\rocker-1-ori.png"/>
          <p:cNvPicPr>
            <a:picLocks noChangeAspect="1" noChangeArrowheads="1"/>
          </p:cNvPicPr>
          <p:nvPr/>
        </p:nvPicPr>
        <p:blipFill>
          <a:blip r:embed="rId2"/>
          <a:srcRect/>
          <a:stretch>
            <a:fillRect/>
          </a:stretch>
        </p:blipFill>
        <p:spPr bwMode="auto">
          <a:xfrm>
            <a:off x="0" y="4114800"/>
            <a:ext cx="3424022" cy="1916092"/>
          </a:xfrm>
          <a:prstGeom prst="rect">
            <a:avLst/>
          </a:prstGeom>
          <a:noFill/>
        </p:spPr>
      </p:pic>
      <p:pic>
        <p:nvPicPr>
          <p:cNvPr id="2051" name="Picture 3" descr="C:\papersNew\2012\EG_Star_Quad_Meshing\images\optimization_comparison\rocker-2-our.png"/>
          <p:cNvPicPr>
            <a:picLocks noChangeAspect="1" noChangeArrowheads="1"/>
          </p:cNvPicPr>
          <p:nvPr/>
        </p:nvPicPr>
        <p:blipFill>
          <a:blip r:embed="rId3"/>
          <a:srcRect/>
          <a:stretch>
            <a:fillRect/>
          </a:stretch>
        </p:blipFill>
        <p:spPr bwMode="auto">
          <a:xfrm>
            <a:off x="5853332" y="4114800"/>
            <a:ext cx="3424022" cy="1916092"/>
          </a:xfrm>
          <a:prstGeom prst="rect">
            <a:avLst/>
          </a:prstGeom>
          <a:noFill/>
        </p:spPr>
      </p:pic>
      <p:pic>
        <p:nvPicPr>
          <p:cNvPr id="2052" name="Picture 4" descr="C:\papersNew\2012\EG_Star_Quad_Meshing\images\optimization_comparison\rocker-3-bom.png"/>
          <p:cNvPicPr>
            <a:picLocks noChangeAspect="1" noChangeArrowheads="1"/>
          </p:cNvPicPr>
          <p:nvPr/>
        </p:nvPicPr>
        <p:blipFill>
          <a:blip r:embed="rId4"/>
          <a:srcRect/>
          <a:stretch>
            <a:fillRect/>
          </a:stretch>
        </p:blipFill>
        <p:spPr bwMode="auto">
          <a:xfrm>
            <a:off x="2991728" y="4114800"/>
            <a:ext cx="3424022" cy="1916092"/>
          </a:xfrm>
          <a:prstGeom prst="rect">
            <a:avLst/>
          </a:prstGeom>
          <a:noFill/>
        </p:spPr>
      </p:pic>
      <p:sp>
        <p:nvSpPr>
          <p:cNvPr id="14" name="TextBox 13"/>
          <p:cNvSpPr txBox="1"/>
          <p:nvPr/>
        </p:nvSpPr>
        <p:spPr>
          <a:xfrm>
            <a:off x="8001000" y="3581400"/>
            <a:ext cx="838200" cy="533400"/>
          </a:xfrm>
          <a:prstGeom prst="rect">
            <a:avLst/>
          </a:prstGeom>
          <a:noFill/>
        </p:spPr>
        <p:txBody>
          <a:bodyPr wrap="none" rtlCol="0">
            <a:normAutofit/>
          </a:bodyPr>
          <a:lstStyle/>
          <a:p>
            <a:r>
              <a:rPr lang="en-US" sz="2800" dirty="0" smtClean="0"/>
              <a:t>460</a:t>
            </a:r>
          </a:p>
        </p:txBody>
      </p:sp>
      <p:sp>
        <p:nvSpPr>
          <p:cNvPr id="15" name="TextBox 14"/>
          <p:cNvSpPr txBox="1"/>
          <p:nvPr/>
        </p:nvSpPr>
        <p:spPr>
          <a:xfrm>
            <a:off x="4724400" y="3581400"/>
            <a:ext cx="838200" cy="533400"/>
          </a:xfrm>
          <a:prstGeom prst="rect">
            <a:avLst/>
          </a:prstGeom>
          <a:noFill/>
        </p:spPr>
        <p:txBody>
          <a:bodyPr wrap="none" rtlCol="0">
            <a:normAutofit/>
          </a:bodyPr>
          <a:lstStyle/>
          <a:p>
            <a:r>
              <a:rPr lang="en-US" sz="2800" dirty="0" smtClean="0"/>
              <a:t>1034</a:t>
            </a:r>
          </a:p>
        </p:txBody>
      </p:sp>
      <p:sp>
        <p:nvSpPr>
          <p:cNvPr id="16" name="TextBox 15"/>
          <p:cNvSpPr txBox="1"/>
          <p:nvPr/>
        </p:nvSpPr>
        <p:spPr>
          <a:xfrm>
            <a:off x="1905000" y="3581400"/>
            <a:ext cx="838200" cy="533400"/>
          </a:xfrm>
          <a:prstGeom prst="rect">
            <a:avLst/>
          </a:prstGeom>
          <a:noFill/>
        </p:spPr>
        <p:txBody>
          <a:bodyPr wrap="none" rtlCol="0">
            <a:normAutofit/>
          </a:bodyPr>
          <a:lstStyle/>
          <a:p>
            <a:r>
              <a:rPr lang="en-US" sz="2800" dirty="0" smtClean="0"/>
              <a:t>4957</a:t>
            </a:r>
          </a:p>
        </p:txBody>
      </p:sp>
      <p:sp>
        <p:nvSpPr>
          <p:cNvPr id="17" name="TextBox 16"/>
          <p:cNvSpPr txBox="1"/>
          <p:nvPr/>
        </p:nvSpPr>
        <p:spPr>
          <a:xfrm>
            <a:off x="2133600" y="5867400"/>
            <a:ext cx="838200" cy="533400"/>
          </a:xfrm>
          <a:prstGeom prst="rect">
            <a:avLst/>
          </a:prstGeom>
          <a:noFill/>
        </p:spPr>
        <p:txBody>
          <a:bodyPr wrap="none" rtlCol="0">
            <a:normAutofit/>
          </a:bodyPr>
          <a:lstStyle/>
          <a:p>
            <a:r>
              <a:rPr lang="en-US" sz="2800" dirty="0" smtClean="0"/>
              <a:t>1126</a:t>
            </a:r>
          </a:p>
        </p:txBody>
      </p:sp>
      <p:sp>
        <p:nvSpPr>
          <p:cNvPr id="18" name="TextBox 17"/>
          <p:cNvSpPr txBox="1"/>
          <p:nvPr/>
        </p:nvSpPr>
        <p:spPr>
          <a:xfrm>
            <a:off x="5181600" y="5867400"/>
            <a:ext cx="838200" cy="533400"/>
          </a:xfrm>
          <a:prstGeom prst="rect">
            <a:avLst/>
          </a:prstGeom>
          <a:noFill/>
        </p:spPr>
        <p:txBody>
          <a:bodyPr wrap="none" rtlCol="0">
            <a:normAutofit/>
          </a:bodyPr>
          <a:lstStyle/>
          <a:p>
            <a:r>
              <a:rPr lang="en-US" sz="2800" dirty="0" smtClean="0"/>
              <a:t>178</a:t>
            </a:r>
          </a:p>
        </p:txBody>
      </p:sp>
      <p:sp>
        <p:nvSpPr>
          <p:cNvPr id="19" name="TextBox 18"/>
          <p:cNvSpPr txBox="1"/>
          <p:nvPr/>
        </p:nvSpPr>
        <p:spPr>
          <a:xfrm>
            <a:off x="8305800" y="5867400"/>
            <a:ext cx="838200" cy="533400"/>
          </a:xfrm>
          <a:prstGeom prst="rect">
            <a:avLst/>
          </a:prstGeom>
          <a:noFill/>
        </p:spPr>
        <p:txBody>
          <a:bodyPr wrap="none" rtlCol="0">
            <a:normAutofit/>
          </a:bodyPr>
          <a:lstStyle/>
          <a:p>
            <a:r>
              <a:rPr lang="en-US" sz="2800" dirty="0" smtClean="0"/>
              <a:t>89</a:t>
            </a:r>
          </a:p>
        </p:txBody>
      </p:sp>
      <p:sp>
        <p:nvSpPr>
          <p:cNvPr id="20" name="Rectangle 19"/>
          <p:cNvSpPr/>
          <p:nvPr/>
        </p:nvSpPr>
        <p:spPr>
          <a:xfrm>
            <a:off x="3048000" y="457200"/>
            <a:ext cx="2590800" cy="738664"/>
          </a:xfrm>
          <a:prstGeom prst="rect">
            <a:avLst/>
          </a:prstGeom>
        </p:spPr>
        <p:txBody>
          <a:bodyPr wrap="square">
            <a:spAutoFit/>
          </a:bodyPr>
          <a:lstStyle/>
          <a:p>
            <a:r>
              <a:rPr lang="en-US" sz="1400" dirty="0" smtClean="0">
                <a:solidFill>
                  <a:schemeClr val="tx1">
                    <a:lumMod val="50000"/>
                    <a:lumOff val="50000"/>
                  </a:schemeClr>
                </a:solidFill>
              </a:rPr>
              <a:t>[Global structure Optimization </a:t>
            </a:r>
            <a:br>
              <a:rPr lang="en-US" sz="1400" dirty="0" smtClean="0">
                <a:solidFill>
                  <a:schemeClr val="tx1">
                    <a:lumMod val="50000"/>
                    <a:lumOff val="50000"/>
                  </a:schemeClr>
                </a:solidFill>
              </a:rPr>
            </a:br>
            <a:r>
              <a:rPr lang="en-US" sz="1400" dirty="0" smtClean="0">
                <a:solidFill>
                  <a:schemeClr val="tx1">
                    <a:lumMod val="50000"/>
                    <a:lumOff val="50000"/>
                  </a:schemeClr>
                </a:solidFill>
              </a:rPr>
              <a:t> for Quad mesh,</a:t>
            </a:r>
            <a:br>
              <a:rPr lang="en-US" sz="1400" dirty="0" smtClean="0">
                <a:solidFill>
                  <a:schemeClr val="tx1">
                    <a:lumMod val="50000"/>
                    <a:lumOff val="50000"/>
                  </a:schemeClr>
                </a:solidFill>
              </a:rPr>
            </a:b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D.Bommes</a:t>
            </a:r>
            <a:r>
              <a:rPr lang="en-US" sz="1400" dirty="0" smtClean="0">
                <a:solidFill>
                  <a:schemeClr val="tx1">
                    <a:lumMod val="50000"/>
                    <a:lumOff val="50000"/>
                  </a:schemeClr>
                </a:solidFill>
              </a:rPr>
              <a:t> et al, EG 2011]</a:t>
            </a:r>
          </a:p>
        </p:txBody>
      </p:sp>
      <p:sp>
        <p:nvSpPr>
          <p:cNvPr id="21" name="Rectangle 20"/>
          <p:cNvSpPr/>
          <p:nvPr/>
        </p:nvSpPr>
        <p:spPr>
          <a:xfrm>
            <a:off x="6553200" y="457200"/>
            <a:ext cx="2590800" cy="738664"/>
          </a:xfrm>
          <a:prstGeom prst="rect">
            <a:avLst/>
          </a:prstGeom>
        </p:spPr>
        <p:txBody>
          <a:bodyPr wrap="square">
            <a:spAutoFit/>
          </a:bodyPr>
          <a:lstStyle/>
          <a:p>
            <a:r>
              <a:rPr lang="en-US" sz="1400" dirty="0" smtClean="0">
                <a:solidFill>
                  <a:schemeClr val="tx1">
                    <a:lumMod val="50000"/>
                    <a:lumOff val="50000"/>
                  </a:schemeClr>
                </a:solidFill>
              </a:rPr>
              <a:t>[Simple quad domains for </a:t>
            </a:r>
            <a:br>
              <a:rPr lang="en-US" sz="1400" dirty="0" smtClean="0">
                <a:solidFill>
                  <a:schemeClr val="tx1">
                    <a:lumMod val="50000"/>
                    <a:lumOff val="50000"/>
                  </a:schemeClr>
                </a:solidFill>
              </a:rPr>
            </a:b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ﬁeld</a:t>
            </a:r>
            <a:r>
              <a:rPr lang="en-US" sz="1400" dirty="0" smtClean="0">
                <a:solidFill>
                  <a:schemeClr val="tx1">
                    <a:lumMod val="50000"/>
                    <a:lumOff val="50000"/>
                  </a:schemeClr>
                </a:solidFill>
              </a:rPr>
              <a:t> aligned mesh </a:t>
            </a:r>
            <a:br>
              <a:rPr lang="en-US" sz="1400" dirty="0" smtClean="0">
                <a:solidFill>
                  <a:schemeClr val="tx1">
                    <a:lumMod val="50000"/>
                    <a:lumOff val="50000"/>
                  </a:schemeClr>
                </a:solidFill>
              </a:rPr>
            </a:b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M.Tarini</a:t>
            </a:r>
            <a:r>
              <a:rPr lang="en-US" sz="1400" dirty="0" smtClean="0">
                <a:solidFill>
                  <a:schemeClr val="tx1">
                    <a:lumMod val="50000"/>
                    <a:lumOff val="50000"/>
                  </a:schemeClr>
                </a:solidFill>
              </a:rPr>
              <a:t> et al, SIGASIA 2011]</a:t>
            </a:r>
          </a:p>
        </p:txBody>
      </p:sp>
      <p:sp>
        <p:nvSpPr>
          <p:cNvPr id="22" name="Rectangle 21"/>
          <p:cNvSpPr/>
          <p:nvPr/>
        </p:nvSpPr>
        <p:spPr>
          <a:xfrm>
            <a:off x="914400" y="1002268"/>
            <a:ext cx="748923" cy="369332"/>
          </a:xfrm>
          <a:prstGeom prst="rect">
            <a:avLst/>
          </a:prstGeom>
        </p:spPr>
        <p:txBody>
          <a:bodyPr wrap="none">
            <a:spAutoFit/>
          </a:bodyPr>
          <a:lstStyle/>
          <a:p>
            <a:r>
              <a:rPr lang="en-US" sz="1800" dirty="0" smtClean="0">
                <a:solidFill>
                  <a:schemeClr val="tx1">
                    <a:lumMod val="50000"/>
                    <a:lumOff val="50000"/>
                  </a:schemeClr>
                </a:solidFill>
              </a:rPr>
              <a:t>input:</a:t>
            </a:r>
            <a:endParaRPr lang="en-US" sz="1800" dirty="0">
              <a:solidFill>
                <a:schemeClr val="tx1">
                  <a:lumMod val="50000"/>
                  <a:lumOff val="50000"/>
                </a:schemeClr>
              </a:solidFill>
            </a:endParaRPr>
          </a:p>
        </p:txBody>
      </p:sp>
      <p:pic>
        <p:nvPicPr>
          <p:cNvPr id="4098" name="Picture 2" descr="C:\papersNew\2011\Siggraph_TopDownQuadParam\images\comparisonbommes\botijo-1-ori.png"/>
          <p:cNvPicPr>
            <a:picLocks noChangeAspect="1" noChangeArrowheads="1"/>
          </p:cNvPicPr>
          <p:nvPr/>
        </p:nvPicPr>
        <p:blipFill>
          <a:blip r:embed="rId5"/>
          <a:srcRect/>
          <a:stretch>
            <a:fillRect/>
          </a:stretch>
        </p:blipFill>
        <p:spPr bwMode="auto">
          <a:xfrm rot="2858466">
            <a:off x="655462" y="899532"/>
            <a:ext cx="1887558" cy="3432351"/>
          </a:xfrm>
          <a:prstGeom prst="rect">
            <a:avLst/>
          </a:prstGeom>
          <a:noFill/>
        </p:spPr>
      </p:pic>
      <p:pic>
        <p:nvPicPr>
          <p:cNvPr id="4099" name="Picture 3" descr="C:\papersNew\2011\Siggraph_TopDownQuadParam\images\comparisonbommes\botijo-2-our.png"/>
          <p:cNvPicPr>
            <a:picLocks noChangeAspect="1" noChangeArrowheads="1"/>
          </p:cNvPicPr>
          <p:nvPr/>
        </p:nvPicPr>
        <p:blipFill>
          <a:blip r:embed="rId6"/>
          <a:srcRect/>
          <a:stretch>
            <a:fillRect/>
          </a:stretch>
        </p:blipFill>
        <p:spPr bwMode="auto">
          <a:xfrm rot="2858466">
            <a:off x="6675262" y="1051930"/>
            <a:ext cx="1887558" cy="3432351"/>
          </a:xfrm>
          <a:prstGeom prst="rect">
            <a:avLst/>
          </a:prstGeom>
          <a:noFill/>
        </p:spPr>
      </p:pic>
      <p:pic>
        <p:nvPicPr>
          <p:cNvPr id="4100" name="Picture 4" descr="C:\papersNew\2011\Siggraph_TopDownQuadParam\images\comparisonbommes\botijo-3-bom.png"/>
          <p:cNvPicPr>
            <a:picLocks noChangeAspect="1" noChangeArrowheads="1"/>
          </p:cNvPicPr>
          <p:nvPr/>
        </p:nvPicPr>
        <p:blipFill>
          <a:blip r:embed="rId7"/>
          <a:srcRect/>
          <a:stretch>
            <a:fillRect/>
          </a:stretch>
        </p:blipFill>
        <p:spPr bwMode="auto">
          <a:xfrm rot="2858466">
            <a:off x="3627263" y="975732"/>
            <a:ext cx="1887558" cy="3432351"/>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br>
              <a:rPr lang="en-US" dirty="0" smtClean="0"/>
            </a:br>
            <a:endParaRPr lang="en-US" dirty="0"/>
          </a:p>
        </p:txBody>
      </p:sp>
      <p:sp>
        <p:nvSpPr>
          <p:cNvPr id="4" name="Slide Number Placeholder 3"/>
          <p:cNvSpPr>
            <a:spLocks noGrp="1"/>
          </p:cNvSpPr>
          <p:nvPr>
            <p:ph type="sldNum" sz="quarter" idx="10"/>
          </p:nvPr>
        </p:nvSpPr>
        <p:spPr>
          <a:xfrm>
            <a:off x="5410200" y="6584950"/>
            <a:ext cx="1905000" cy="228600"/>
          </a:xfrm>
        </p:spPr>
        <p:txBody>
          <a:bodyPr/>
          <a:lstStyle/>
          <a:p>
            <a:pPr>
              <a:defRPr/>
            </a:pPr>
            <a:fld id="{9866EA4C-6771-47E9-AD03-AB8ADA3CD211}" type="slidenum">
              <a:rPr lang="en-US" smtClean="0"/>
              <a:pPr>
                <a:defRPr/>
              </a:pPr>
              <a:t>184</a:t>
            </a:fld>
            <a:endParaRPr lang="en-US"/>
          </a:p>
        </p:txBody>
      </p:sp>
      <p:sp>
        <p:nvSpPr>
          <p:cNvPr id="14" name="TextBox 13"/>
          <p:cNvSpPr txBox="1"/>
          <p:nvPr/>
        </p:nvSpPr>
        <p:spPr>
          <a:xfrm>
            <a:off x="6477000" y="3733800"/>
            <a:ext cx="838200" cy="533400"/>
          </a:xfrm>
          <a:prstGeom prst="rect">
            <a:avLst/>
          </a:prstGeom>
          <a:noFill/>
        </p:spPr>
        <p:txBody>
          <a:bodyPr wrap="none" rtlCol="0">
            <a:normAutofit/>
          </a:bodyPr>
          <a:lstStyle/>
          <a:p>
            <a:r>
              <a:rPr lang="en-US" sz="2800" dirty="0" smtClean="0"/>
              <a:t>357</a:t>
            </a:r>
          </a:p>
        </p:txBody>
      </p:sp>
      <p:sp>
        <p:nvSpPr>
          <p:cNvPr id="15" name="TextBox 14"/>
          <p:cNvSpPr txBox="1"/>
          <p:nvPr/>
        </p:nvSpPr>
        <p:spPr>
          <a:xfrm>
            <a:off x="3505200" y="3733800"/>
            <a:ext cx="838200" cy="533400"/>
          </a:xfrm>
          <a:prstGeom prst="rect">
            <a:avLst/>
          </a:prstGeom>
          <a:noFill/>
        </p:spPr>
        <p:txBody>
          <a:bodyPr wrap="none" rtlCol="0">
            <a:normAutofit/>
          </a:bodyPr>
          <a:lstStyle/>
          <a:p>
            <a:r>
              <a:rPr lang="en-US" sz="2800" dirty="0" smtClean="0"/>
              <a:t>526</a:t>
            </a:r>
          </a:p>
        </p:txBody>
      </p:sp>
      <p:sp>
        <p:nvSpPr>
          <p:cNvPr id="16" name="TextBox 15"/>
          <p:cNvSpPr txBox="1"/>
          <p:nvPr/>
        </p:nvSpPr>
        <p:spPr>
          <a:xfrm>
            <a:off x="457200" y="3657600"/>
            <a:ext cx="838200" cy="533400"/>
          </a:xfrm>
          <a:prstGeom prst="rect">
            <a:avLst/>
          </a:prstGeom>
          <a:noFill/>
        </p:spPr>
        <p:txBody>
          <a:bodyPr wrap="none" rtlCol="0">
            <a:normAutofit/>
          </a:bodyPr>
          <a:lstStyle/>
          <a:p>
            <a:r>
              <a:rPr lang="en-US" sz="2800" dirty="0" smtClean="0"/>
              <a:t>2271</a:t>
            </a:r>
          </a:p>
        </p:txBody>
      </p:sp>
      <p:sp>
        <p:nvSpPr>
          <p:cNvPr id="17" name="TextBox 16"/>
          <p:cNvSpPr txBox="1"/>
          <p:nvPr/>
        </p:nvSpPr>
        <p:spPr>
          <a:xfrm>
            <a:off x="304800" y="5867400"/>
            <a:ext cx="838200" cy="533400"/>
          </a:xfrm>
          <a:prstGeom prst="rect">
            <a:avLst/>
          </a:prstGeom>
          <a:noFill/>
        </p:spPr>
        <p:txBody>
          <a:bodyPr wrap="none" rtlCol="0">
            <a:normAutofit/>
          </a:bodyPr>
          <a:lstStyle/>
          <a:p>
            <a:r>
              <a:rPr lang="en-US" sz="2800" dirty="0" smtClean="0"/>
              <a:t>5578</a:t>
            </a:r>
          </a:p>
        </p:txBody>
      </p:sp>
      <p:sp>
        <p:nvSpPr>
          <p:cNvPr id="18" name="TextBox 17"/>
          <p:cNvSpPr txBox="1"/>
          <p:nvPr/>
        </p:nvSpPr>
        <p:spPr>
          <a:xfrm>
            <a:off x="3352800" y="5867400"/>
            <a:ext cx="838200" cy="533400"/>
          </a:xfrm>
          <a:prstGeom prst="rect">
            <a:avLst/>
          </a:prstGeom>
          <a:noFill/>
        </p:spPr>
        <p:txBody>
          <a:bodyPr wrap="none" rtlCol="0">
            <a:normAutofit/>
          </a:bodyPr>
          <a:lstStyle/>
          <a:p>
            <a:r>
              <a:rPr lang="en-US" sz="2800" dirty="0" smtClean="0"/>
              <a:t>907</a:t>
            </a:r>
          </a:p>
        </p:txBody>
      </p:sp>
      <p:sp>
        <p:nvSpPr>
          <p:cNvPr id="19" name="TextBox 18"/>
          <p:cNvSpPr txBox="1"/>
          <p:nvPr/>
        </p:nvSpPr>
        <p:spPr>
          <a:xfrm>
            <a:off x="6477000" y="5867400"/>
            <a:ext cx="838200" cy="533400"/>
          </a:xfrm>
          <a:prstGeom prst="rect">
            <a:avLst/>
          </a:prstGeom>
          <a:noFill/>
        </p:spPr>
        <p:txBody>
          <a:bodyPr wrap="none" rtlCol="0">
            <a:normAutofit/>
          </a:bodyPr>
          <a:lstStyle/>
          <a:p>
            <a:r>
              <a:rPr lang="en-US" sz="2800" dirty="0" smtClean="0"/>
              <a:t>89</a:t>
            </a:r>
          </a:p>
        </p:txBody>
      </p:sp>
      <p:sp>
        <p:nvSpPr>
          <p:cNvPr id="20" name="Rectangle 19"/>
          <p:cNvSpPr/>
          <p:nvPr/>
        </p:nvSpPr>
        <p:spPr>
          <a:xfrm>
            <a:off x="3048000" y="457200"/>
            <a:ext cx="2590800" cy="738664"/>
          </a:xfrm>
          <a:prstGeom prst="rect">
            <a:avLst/>
          </a:prstGeom>
        </p:spPr>
        <p:txBody>
          <a:bodyPr wrap="square">
            <a:spAutoFit/>
          </a:bodyPr>
          <a:lstStyle/>
          <a:p>
            <a:r>
              <a:rPr lang="en-US" sz="1400" dirty="0" smtClean="0">
                <a:solidFill>
                  <a:schemeClr val="tx1">
                    <a:lumMod val="50000"/>
                    <a:lumOff val="50000"/>
                  </a:schemeClr>
                </a:solidFill>
              </a:rPr>
              <a:t>[Global structure Optimization </a:t>
            </a:r>
            <a:br>
              <a:rPr lang="en-US" sz="1400" dirty="0" smtClean="0">
                <a:solidFill>
                  <a:schemeClr val="tx1">
                    <a:lumMod val="50000"/>
                    <a:lumOff val="50000"/>
                  </a:schemeClr>
                </a:solidFill>
              </a:rPr>
            </a:br>
            <a:r>
              <a:rPr lang="en-US" sz="1400" dirty="0" smtClean="0">
                <a:solidFill>
                  <a:schemeClr val="tx1">
                    <a:lumMod val="50000"/>
                    <a:lumOff val="50000"/>
                  </a:schemeClr>
                </a:solidFill>
              </a:rPr>
              <a:t> for Quad mesh,</a:t>
            </a:r>
            <a:br>
              <a:rPr lang="en-US" sz="1400" dirty="0" smtClean="0">
                <a:solidFill>
                  <a:schemeClr val="tx1">
                    <a:lumMod val="50000"/>
                    <a:lumOff val="50000"/>
                  </a:schemeClr>
                </a:solidFill>
              </a:rPr>
            </a:b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D.Bommes</a:t>
            </a:r>
            <a:r>
              <a:rPr lang="en-US" sz="1400" dirty="0" smtClean="0">
                <a:solidFill>
                  <a:schemeClr val="tx1">
                    <a:lumMod val="50000"/>
                    <a:lumOff val="50000"/>
                  </a:schemeClr>
                </a:solidFill>
              </a:rPr>
              <a:t> et al, EG 2011]</a:t>
            </a:r>
          </a:p>
        </p:txBody>
      </p:sp>
      <p:sp>
        <p:nvSpPr>
          <p:cNvPr id="21" name="Rectangle 20"/>
          <p:cNvSpPr/>
          <p:nvPr/>
        </p:nvSpPr>
        <p:spPr>
          <a:xfrm>
            <a:off x="6553200" y="457200"/>
            <a:ext cx="2590800" cy="738664"/>
          </a:xfrm>
          <a:prstGeom prst="rect">
            <a:avLst/>
          </a:prstGeom>
        </p:spPr>
        <p:txBody>
          <a:bodyPr wrap="square">
            <a:spAutoFit/>
          </a:bodyPr>
          <a:lstStyle/>
          <a:p>
            <a:r>
              <a:rPr lang="en-US" sz="1400" dirty="0" smtClean="0">
                <a:solidFill>
                  <a:schemeClr val="tx1">
                    <a:lumMod val="50000"/>
                    <a:lumOff val="50000"/>
                  </a:schemeClr>
                </a:solidFill>
              </a:rPr>
              <a:t>[Simple quad domains for </a:t>
            </a:r>
            <a:br>
              <a:rPr lang="en-US" sz="1400" dirty="0" smtClean="0">
                <a:solidFill>
                  <a:schemeClr val="tx1">
                    <a:lumMod val="50000"/>
                    <a:lumOff val="50000"/>
                  </a:schemeClr>
                </a:solidFill>
              </a:rPr>
            </a:b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ﬁeld</a:t>
            </a:r>
            <a:r>
              <a:rPr lang="en-US" sz="1400" dirty="0" smtClean="0">
                <a:solidFill>
                  <a:schemeClr val="tx1">
                    <a:lumMod val="50000"/>
                    <a:lumOff val="50000"/>
                  </a:schemeClr>
                </a:solidFill>
              </a:rPr>
              <a:t> aligned mesh </a:t>
            </a:r>
            <a:br>
              <a:rPr lang="en-US" sz="1400" dirty="0" smtClean="0">
                <a:solidFill>
                  <a:schemeClr val="tx1">
                    <a:lumMod val="50000"/>
                    <a:lumOff val="50000"/>
                  </a:schemeClr>
                </a:solidFill>
              </a:rPr>
            </a:b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M.Tarini</a:t>
            </a:r>
            <a:r>
              <a:rPr lang="en-US" sz="1400" dirty="0" smtClean="0">
                <a:solidFill>
                  <a:schemeClr val="tx1">
                    <a:lumMod val="50000"/>
                    <a:lumOff val="50000"/>
                  </a:schemeClr>
                </a:solidFill>
              </a:rPr>
              <a:t> et al, SIGASIA 2011]</a:t>
            </a:r>
          </a:p>
        </p:txBody>
      </p:sp>
      <p:sp>
        <p:nvSpPr>
          <p:cNvPr id="22" name="Rectangle 21"/>
          <p:cNvSpPr/>
          <p:nvPr/>
        </p:nvSpPr>
        <p:spPr>
          <a:xfrm>
            <a:off x="914400" y="1002268"/>
            <a:ext cx="748923" cy="369332"/>
          </a:xfrm>
          <a:prstGeom prst="rect">
            <a:avLst/>
          </a:prstGeom>
        </p:spPr>
        <p:txBody>
          <a:bodyPr wrap="none">
            <a:spAutoFit/>
          </a:bodyPr>
          <a:lstStyle/>
          <a:p>
            <a:r>
              <a:rPr lang="en-US" sz="1800" dirty="0" smtClean="0">
                <a:solidFill>
                  <a:schemeClr val="tx1">
                    <a:lumMod val="50000"/>
                    <a:lumOff val="50000"/>
                  </a:schemeClr>
                </a:solidFill>
              </a:rPr>
              <a:t>input:</a:t>
            </a:r>
            <a:endParaRPr lang="en-US" sz="1800" dirty="0">
              <a:solidFill>
                <a:schemeClr val="tx1">
                  <a:lumMod val="50000"/>
                  <a:lumOff val="50000"/>
                </a:schemeClr>
              </a:solidFill>
            </a:endParaRPr>
          </a:p>
        </p:txBody>
      </p:sp>
      <p:pic>
        <p:nvPicPr>
          <p:cNvPr id="5122" name="Picture 2" descr="C:\papersNew\2011\Siggraph_TopDownQuadParam\images\comparisonbommes\fertility-1-ori.png"/>
          <p:cNvPicPr>
            <a:picLocks noChangeAspect="1" noChangeArrowheads="1"/>
          </p:cNvPicPr>
          <p:nvPr/>
        </p:nvPicPr>
        <p:blipFill>
          <a:blip r:embed="rId2"/>
          <a:srcRect/>
          <a:stretch>
            <a:fillRect/>
          </a:stretch>
        </p:blipFill>
        <p:spPr bwMode="auto">
          <a:xfrm>
            <a:off x="762001" y="1295400"/>
            <a:ext cx="1998286" cy="2819400"/>
          </a:xfrm>
          <a:prstGeom prst="rect">
            <a:avLst/>
          </a:prstGeom>
          <a:noFill/>
        </p:spPr>
      </p:pic>
      <p:pic>
        <p:nvPicPr>
          <p:cNvPr id="5123" name="Picture 3" descr="C:\papersNew\2011\Siggraph_TopDownQuadParam\images\comparisonbommes\fertility-2-our.png"/>
          <p:cNvPicPr>
            <a:picLocks noChangeAspect="1" noChangeArrowheads="1"/>
          </p:cNvPicPr>
          <p:nvPr/>
        </p:nvPicPr>
        <p:blipFill>
          <a:blip r:embed="rId3"/>
          <a:srcRect/>
          <a:stretch>
            <a:fillRect/>
          </a:stretch>
        </p:blipFill>
        <p:spPr bwMode="auto">
          <a:xfrm>
            <a:off x="6553201" y="1295400"/>
            <a:ext cx="1998286" cy="2819400"/>
          </a:xfrm>
          <a:prstGeom prst="rect">
            <a:avLst/>
          </a:prstGeom>
          <a:noFill/>
        </p:spPr>
      </p:pic>
      <p:pic>
        <p:nvPicPr>
          <p:cNvPr id="5124" name="Picture 4" descr="C:\papersNew\2011\Siggraph_TopDownQuadParam\images\comparisonbommes\fertility-3-bom.png"/>
          <p:cNvPicPr>
            <a:picLocks noChangeAspect="1" noChangeArrowheads="1"/>
          </p:cNvPicPr>
          <p:nvPr/>
        </p:nvPicPr>
        <p:blipFill>
          <a:blip r:embed="rId4"/>
          <a:srcRect/>
          <a:stretch>
            <a:fillRect/>
          </a:stretch>
        </p:blipFill>
        <p:spPr bwMode="auto">
          <a:xfrm>
            <a:off x="3581400" y="1295400"/>
            <a:ext cx="1998286" cy="2819400"/>
          </a:xfrm>
          <a:prstGeom prst="rect">
            <a:avLst/>
          </a:prstGeom>
          <a:noFill/>
        </p:spPr>
      </p:pic>
      <p:pic>
        <p:nvPicPr>
          <p:cNvPr id="5125" name="Picture 5" descr="C:\papersNew\2011\Siggraph_TopDownQuadParam\images\comparisonbommes\lever-3-bom.png"/>
          <p:cNvPicPr>
            <a:picLocks noChangeAspect="1" noChangeArrowheads="1"/>
          </p:cNvPicPr>
          <p:nvPr/>
        </p:nvPicPr>
        <p:blipFill>
          <a:blip r:embed="rId5"/>
          <a:srcRect/>
          <a:stretch>
            <a:fillRect/>
          </a:stretch>
        </p:blipFill>
        <p:spPr bwMode="auto">
          <a:xfrm>
            <a:off x="3657600" y="4267200"/>
            <a:ext cx="2495550" cy="2213692"/>
          </a:xfrm>
          <a:prstGeom prst="rect">
            <a:avLst/>
          </a:prstGeom>
          <a:noFill/>
        </p:spPr>
      </p:pic>
      <p:pic>
        <p:nvPicPr>
          <p:cNvPr id="5126" name="Picture 6" descr="C:\papersNew\2011\Siggraph_TopDownQuadParam\images\comparisonbommes\lever-1-ori.png"/>
          <p:cNvPicPr>
            <a:picLocks noChangeAspect="1" noChangeArrowheads="1"/>
          </p:cNvPicPr>
          <p:nvPr/>
        </p:nvPicPr>
        <p:blipFill>
          <a:blip r:embed="rId6"/>
          <a:srcRect/>
          <a:stretch>
            <a:fillRect/>
          </a:stretch>
        </p:blipFill>
        <p:spPr bwMode="auto">
          <a:xfrm>
            <a:off x="609600" y="4267200"/>
            <a:ext cx="2495550" cy="2213692"/>
          </a:xfrm>
          <a:prstGeom prst="rect">
            <a:avLst/>
          </a:prstGeom>
          <a:noFill/>
        </p:spPr>
      </p:pic>
      <p:pic>
        <p:nvPicPr>
          <p:cNvPr id="5127" name="Picture 7" descr="C:\papersNew\2011\Siggraph_TopDownQuadParam\images\comparisonbommes\lever-2-our.png"/>
          <p:cNvPicPr>
            <a:picLocks noChangeAspect="1" noChangeArrowheads="1"/>
          </p:cNvPicPr>
          <p:nvPr/>
        </p:nvPicPr>
        <p:blipFill>
          <a:blip r:embed="rId7"/>
          <a:srcRect/>
          <a:stretch>
            <a:fillRect/>
          </a:stretch>
        </p:blipFill>
        <p:spPr bwMode="auto">
          <a:xfrm>
            <a:off x="6477000" y="4267200"/>
            <a:ext cx="2495550" cy="2213692"/>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Thanks!</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185</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Geometric Optimization</a:t>
            </a: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Simplification</a:t>
            </a: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186</a:t>
            </a:fld>
            <a:endParaRPr lang="en-US"/>
          </a:p>
        </p:txBody>
      </p:sp>
      <p:pic>
        <p:nvPicPr>
          <p:cNvPr id="16" name="Picture 4" descr="http://vcg.isti.cnr.it/~tarini/images/me.jpg"/>
          <p:cNvPicPr>
            <a:picLocks noChangeAspect="1" noChangeArrowheads="1"/>
          </p:cNvPicPr>
          <p:nvPr/>
        </p:nvPicPr>
        <p:blipFill>
          <a:blip r:embed="rId2"/>
          <a:srcRect l="45816" t="8308" r="12091" b="46868"/>
          <a:stretch>
            <a:fillRect/>
          </a:stretch>
        </p:blipFill>
        <p:spPr bwMode="auto">
          <a:xfrm>
            <a:off x="6476999" y="1743532"/>
            <a:ext cx="1295400" cy="1295400"/>
          </a:xfrm>
          <a:prstGeom prst="rect">
            <a:avLst/>
          </a:prstGeom>
          <a:noFill/>
        </p:spPr>
      </p:pic>
      <p:pic>
        <p:nvPicPr>
          <p:cNvPr id="17" name="Picture 8" descr="http://a7.sphotos.ak.fbcdn.net/hphotos-ak-snc7/417210_10150608318373542_675688541_9341123_1456747613_n.jpg"/>
          <p:cNvPicPr>
            <a:picLocks noChangeAspect="1" noChangeArrowheads="1"/>
          </p:cNvPicPr>
          <p:nvPr/>
        </p:nvPicPr>
        <p:blipFill>
          <a:blip r:embed="rId3"/>
          <a:srcRect l="36551" t="9058" r="5827" b="43029"/>
          <a:stretch>
            <a:fillRect/>
          </a:stretch>
        </p:blipFill>
        <p:spPr bwMode="auto">
          <a:xfrm>
            <a:off x="2590800" y="1743532"/>
            <a:ext cx="1295400" cy="1295400"/>
          </a:xfrm>
          <a:prstGeom prst="rect">
            <a:avLst/>
          </a:prstGeom>
          <a:noFill/>
        </p:spPr>
      </p:pic>
      <p:pic>
        <p:nvPicPr>
          <p:cNvPr id="18" name="Picture 10" descr="Denis Zorin"/>
          <p:cNvPicPr>
            <a:picLocks noChangeAspect="1" noChangeArrowheads="1"/>
          </p:cNvPicPr>
          <p:nvPr/>
        </p:nvPicPr>
        <p:blipFill>
          <a:blip r:embed="rId4"/>
          <a:srcRect l="13816" t="8717" r="6250" b="15625"/>
          <a:stretch>
            <a:fillRect/>
          </a:stretch>
        </p:blipFill>
        <p:spPr bwMode="auto">
          <a:xfrm>
            <a:off x="7772399" y="1743532"/>
            <a:ext cx="1371601" cy="1298223"/>
          </a:xfrm>
          <a:prstGeom prst="rect">
            <a:avLst/>
          </a:prstGeom>
          <a:noFill/>
        </p:spPr>
      </p:pic>
      <p:pic>
        <p:nvPicPr>
          <p:cNvPr id="110604" name="Picture 12" descr="http://www.im.ufal.br/evento/sibgrapi2011/images/stories/claudio-silva.jpg"/>
          <p:cNvPicPr>
            <a:picLocks noChangeAspect="1" noChangeArrowheads="1"/>
          </p:cNvPicPr>
          <p:nvPr/>
        </p:nvPicPr>
        <p:blipFill>
          <a:blip r:embed="rId5"/>
          <a:srcRect l="15493" t="4167" r="18662" b="25000"/>
          <a:stretch>
            <a:fillRect/>
          </a:stretch>
        </p:blipFill>
        <p:spPr bwMode="auto">
          <a:xfrm>
            <a:off x="5181599" y="1743532"/>
            <a:ext cx="1295400" cy="1295400"/>
          </a:xfrm>
          <a:prstGeom prst="rect">
            <a:avLst/>
          </a:prstGeom>
          <a:noFill/>
        </p:spPr>
      </p:pic>
      <p:pic>
        <p:nvPicPr>
          <p:cNvPr id="110608" name="Picture 16" descr="http://www.cs.sunysb.edu/~smi08/BrunoLevy.jpg"/>
          <p:cNvPicPr>
            <a:picLocks noChangeAspect="1" noChangeArrowheads="1"/>
          </p:cNvPicPr>
          <p:nvPr/>
        </p:nvPicPr>
        <p:blipFill>
          <a:blip r:embed="rId6">
            <a:lum contrast="-10000"/>
          </a:blip>
          <a:srcRect l="13354" t="3571" r="4813" b="39087"/>
          <a:stretch>
            <a:fillRect/>
          </a:stretch>
        </p:blipFill>
        <p:spPr bwMode="auto">
          <a:xfrm>
            <a:off x="1295399" y="1743532"/>
            <a:ext cx="1295400" cy="1295400"/>
          </a:xfrm>
          <a:prstGeom prst="rect">
            <a:avLst/>
          </a:prstGeom>
          <a:noFill/>
        </p:spPr>
      </p:pic>
      <p:pic>
        <p:nvPicPr>
          <p:cNvPr id="110610" name="Picture 18" descr="http://www.graphics.rwth-aachen.de/uploads/pics/david.bommes_08.jpg"/>
          <p:cNvPicPr>
            <a:picLocks noChangeAspect="1" noChangeArrowheads="1"/>
          </p:cNvPicPr>
          <p:nvPr/>
        </p:nvPicPr>
        <p:blipFill>
          <a:blip r:embed="rId7"/>
          <a:srcRect t="1543" r="3382" b="24544"/>
          <a:stretch>
            <a:fillRect/>
          </a:stretch>
        </p:blipFill>
        <p:spPr bwMode="auto">
          <a:xfrm>
            <a:off x="76200" y="1743532"/>
            <a:ext cx="1219200" cy="1295400"/>
          </a:xfrm>
          <a:prstGeom prst="rect">
            <a:avLst/>
          </a:prstGeom>
          <a:noFill/>
        </p:spPr>
      </p:pic>
      <p:pic>
        <p:nvPicPr>
          <p:cNvPr id="26" name="Picture 18" descr="http://www.graphics.rwth-aachen.de/uploads/pics/david.bommes_08.jpg"/>
          <p:cNvPicPr>
            <a:picLocks noChangeAspect="1" noChangeArrowheads="1"/>
          </p:cNvPicPr>
          <p:nvPr/>
        </p:nvPicPr>
        <p:blipFill>
          <a:blip r:embed="rId7"/>
          <a:srcRect t="1543" r="3382" b="24544"/>
          <a:stretch>
            <a:fillRect/>
          </a:stretch>
        </p:blipFill>
        <p:spPr bwMode="auto">
          <a:xfrm>
            <a:off x="0" y="1743532"/>
            <a:ext cx="1219200" cy="1295400"/>
          </a:xfrm>
          <a:prstGeom prst="rect">
            <a:avLst/>
          </a:prstGeom>
          <a:noFill/>
        </p:spPr>
      </p:pic>
      <p:pic>
        <p:nvPicPr>
          <p:cNvPr id="15" name="Picture 2" descr="http://www.disi.unige.it/person/PuppoE/foto/enrico-4-03.jpg"/>
          <p:cNvPicPr>
            <a:picLocks noChangeAspect="1" noChangeArrowheads="1"/>
          </p:cNvPicPr>
          <p:nvPr/>
        </p:nvPicPr>
        <p:blipFill>
          <a:blip r:embed="rId8" cstate="print">
            <a:lum bright="10000" contrast="20000"/>
          </a:blip>
          <a:srcRect l="215" t="5937" r="870" b="5009"/>
          <a:stretch>
            <a:fillRect/>
          </a:stretch>
        </p:blipFill>
        <p:spPr bwMode="auto">
          <a:xfrm>
            <a:off x="3886199" y="1743532"/>
            <a:ext cx="1295400" cy="1298223"/>
          </a:xfrm>
          <a:prstGeom prst="rect">
            <a:avLst/>
          </a:prstGeom>
          <a:noFill/>
        </p:spPr>
      </p:pic>
      <p:sp>
        <p:nvSpPr>
          <p:cNvPr id="30" name="Content Placeholder 2"/>
          <p:cNvSpPr txBox="1">
            <a:spLocks/>
          </p:cNvSpPr>
          <p:nvPr/>
        </p:nvSpPr>
        <p:spPr bwMode="auto">
          <a:xfrm rot="4602887">
            <a:off x="894074" y="2264645"/>
            <a:ext cx="5108361"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b="1" kern="0" dirty="0" smtClean="0">
                <a:latin typeface="Verdana" pitchFamily="34" charset="0"/>
              </a:rPr>
              <a:t>Denis </a:t>
            </a:r>
            <a:r>
              <a:rPr lang="en-US" sz="1800" b="1" kern="0" dirty="0" err="1" smtClean="0">
                <a:latin typeface="Verdana" pitchFamily="34" charset="0"/>
              </a:rPr>
              <a:t>Zorin</a:t>
            </a: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kern="0" dirty="0" smtClean="0">
                <a:solidFill>
                  <a:schemeClr val="tx1">
                    <a:lumMod val="50000"/>
                    <a:lumOff val="50000"/>
                  </a:schemeClr>
                </a:solidFill>
                <a:latin typeface="Verdana" pitchFamily="34" charset="0"/>
              </a:rPr>
              <a:t>New York University</a:t>
            </a: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b="1" kern="0" dirty="0" smtClean="0">
                <a:latin typeface="Verdana" pitchFamily="34" charset="0"/>
              </a:rPr>
              <a:t>Marco Tarini</a:t>
            </a: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kern="0" dirty="0" smtClean="0">
                <a:solidFill>
                  <a:schemeClr val="tx1">
                    <a:lumMod val="50000"/>
                    <a:lumOff val="50000"/>
                  </a:schemeClr>
                </a:solidFill>
                <a:latin typeface="Verdana" pitchFamily="34" charset="0"/>
              </a:rPr>
              <a:t>University of </a:t>
            </a:r>
            <a:r>
              <a:rPr lang="en-US" sz="1800" kern="0" dirty="0" err="1" smtClean="0">
                <a:solidFill>
                  <a:schemeClr val="tx1">
                    <a:lumMod val="50000"/>
                    <a:lumOff val="50000"/>
                  </a:schemeClr>
                </a:solidFill>
                <a:latin typeface="Verdana" pitchFamily="34" charset="0"/>
              </a:rPr>
              <a:t>Insubria</a:t>
            </a:r>
            <a:r>
              <a:rPr lang="en-US" sz="1800" kern="0" dirty="0" smtClean="0">
                <a:solidFill>
                  <a:schemeClr val="tx1">
                    <a:lumMod val="50000"/>
                    <a:lumOff val="50000"/>
                  </a:schemeClr>
                </a:solidFill>
                <a:latin typeface="Verdana" pitchFamily="34" charset="0"/>
              </a:rPr>
              <a:t> </a:t>
            </a:r>
          </a:p>
          <a:p>
            <a:pPr lvl="0" eaLnBrk="0" hangingPunct="0">
              <a:lnSpc>
                <a:spcPts val="2100"/>
              </a:lnSpc>
              <a:spcBef>
                <a:spcPct val="20000"/>
              </a:spcBef>
              <a:buClr>
                <a:schemeClr val="accent2"/>
              </a:buClr>
              <a:defRPr/>
            </a:pPr>
            <a:r>
              <a:rPr lang="en-US" sz="1800" kern="0" dirty="0" smtClean="0">
                <a:solidFill>
                  <a:schemeClr val="tx1">
                    <a:lumMod val="50000"/>
                    <a:lumOff val="50000"/>
                  </a:schemeClr>
                </a:solidFill>
                <a:latin typeface="Verdana" pitchFamily="34" charset="0"/>
              </a:rPr>
              <a:t>                    National Research Council </a:t>
            </a:r>
          </a:p>
          <a:p>
            <a:pPr lvl="0" eaLnBrk="0" hangingPunct="0">
              <a:lnSpc>
                <a:spcPts val="2100"/>
              </a:lnSpc>
              <a:spcBef>
                <a:spcPct val="20000"/>
              </a:spcBef>
              <a:buClr>
                <a:schemeClr val="accent2"/>
              </a:buClr>
              <a:defRPr/>
            </a:pPr>
            <a:r>
              <a:rPr lang="en-US" sz="1800" b="1" kern="0" dirty="0" smtClean="0">
                <a:solidFill>
                  <a:schemeClr val="tx1">
                    <a:lumMod val="50000"/>
                    <a:lumOff val="50000"/>
                  </a:schemeClr>
                </a:solidFill>
                <a:latin typeface="Verdana" pitchFamily="34" charset="0"/>
              </a:rPr>
              <a:t>                 </a:t>
            </a:r>
          </a:p>
          <a:p>
            <a:pPr lvl="0" eaLnBrk="0" hangingPunct="0">
              <a:lnSpc>
                <a:spcPts val="2100"/>
              </a:lnSpc>
              <a:spcBef>
                <a:spcPct val="20000"/>
              </a:spcBef>
              <a:buClr>
                <a:schemeClr val="accent2"/>
              </a:buClr>
              <a:defRPr/>
            </a:pPr>
            <a:r>
              <a:rPr lang="en-US" sz="1800" b="1" kern="0" dirty="0" smtClean="0">
                <a:latin typeface="Verdana" pitchFamily="34" charset="0"/>
              </a:rPr>
              <a:t>                 Claudio Silva</a:t>
            </a:r>
          </a:p>
          <a:p>
            <a:pPr lvl="0" eaLnBrk="0" hangingPunct="0">
              <a:lnSpc>
                <a:spcPts val="2100"/>
              </a:lnSpc>
              <a:spcBef>
                <a:spcPct val="20000"/>
              </a:spcBef>
              <a:buClr>
                <a:schemeClr val="accent2"/>
              </a:buClr>
              <a:defRPr/>
            </a:pPr>
            <a:r>
              <a:rPr lang="en-US" sz="1800" b="1" kern="0" dirty="0" smtClean="0">
                <a:latin typeface="Verdana" pitchFamily="34" charset="0"/>
              </a:rPr>
              <a:t>                 </a:t>
            </a:r>
            <a:r>
              <a:rPr lang="en-US" sz="1800" kern="0" dirty="0" smtClean="0">
                <a:solidFill>
                  <a:schemeClr val="tx1">
                    <a:lumMod val="50000"/>
                    <a:lumOff val="50000"/>
                  </a:schemeClr>
                </a:solidFill>
                <a:latin typeface="Verdana" pitchFamily="34" charset="0"/>
              </a:rPr>
              <a:t>Polytechnic Institute of NYU </a:t>
            </a:r>
          </a:p>
          <a:p>
            <a:pPr lvl="0" eaLnBrk="0" hangingPunct="0">
              <a:lnSpc>
                <a:spcPts val="2100"/>
              </a:lnSpc>
              <a:spcBef>
                <a:spcPct val="20000"/>
              </a:spcBef>
              <a:buClr>
                <a:schemeClr val="accent2"/>
              </a:buClr>
              <a:defRPr/>
            </a:pPr>
            <a:r>
              <a:rPr lang="en-US" sz="1800" b="1" kern="0" dirty="0" smtClean="0">
                <a:solidFill>
                  <a:schemeClr val="tx1">
                    <a:lumMod val="50000"/>
                    <a:lumOff val="50000"/>
                  </a:schemeClr>
                </a:solidFill>
                <a:latin typeface="Verdana" pitchFamily="34" charset="0"/>
              </a:rPr>
              <a:t>                 </a:t>
            </a:r>
            <a:r>
              <a:rPr lang="en-US" sz="1800" kern="0" dirty="0" smtClean="0">
                <a:solidFill>
                  <a:schemeClr val="tx1">
                    <a:lumMod val="50000"/>
                    <a:lumOff val="50000"/>
                  </a:schemeClr>
                </a:solidFill>
                <a:latin typeface="Verdana" pitchFamily="34" charset="0"/>
              </a:rPr>
              <a:t>New York University</a:t>
            </a: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r>
              <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rPr>
              <a:t>             </a:t>
            </a:r>
            <a:r>
              <a:rPr kumimoji="0" lang="en-US" sz="1800" b="1" i="0" u="none" strike="noStrike" kern="0" cap="none" spc="0" normalizeH="0" baseline="0" noProof="0" dirty="0" err="1" smtClean="0">
                <a:ln>
                  <a:noFill/>
                </a:ln>
                <a:solidFill>
                  <a:schemeClr val="tx1"/>
                </a:solidFill>
                <a:effectLst/>
                <a:uLnTx/>
                <a:uFillTx/>
                <a:latin typeface="Verdana" pitchFamily="34" charset="0"/>
                <a:ea typeface="+mn-ea"/>
                <a:cs typeface="+mn-cs"/>
              </a:rPr>
              <a:t>Enrico</a:t>
            </a:r>
            <a:r>
              <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rPr>
              <a:t> </a:t>
            </a:r>
            <a:r>
              <a:rPr kumimoji="0" lang="en-US" sz="1800" b="1" i="0" u="none" strike="noStrike" kern="0" cap="none" spc="0" normalizeH="0" baseline="0" noProof="0" dirty="0" err="1" smtClean="0">
                <a:ln>
                  <a:noFill/>
                </a:ln>
                <a:solidFill>
                  <a:schemeClr val="tx1"/>
                </a:solidFill>
                <a:effectLst/>
                <a:uLnTx/>
                <a:uFillTx/>
                <a:latin typeface="Verdana" pitchFamily="34" charset="0"/>
                <a:ea typeface="+mn-ea"/>
                <a:cs typeface="+mn-cs"/>
              </a:rPr>
              <a:t>Puppo</a:t>
            </a: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r>
              <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rPr>
              <a:t>             </a:t>
            </a:r>
            <a:r>
              <a:rPr kumimoji="0" lang="en-US" sz="1800" b="0" i="0" u="none" strike="noStrike" kern="0" cap="none" spc="0" normalizeH="0" baseline="0" noProof="0" dirty="0" smtClean="0">
                <a:ln>
                  <a:noFill/>
                </a:ln>
                <a:solidFill>
                  <a:schemeClr val="tx1">
                    <a:lumMod val="50000"/>
                    <a:lumOff val="50000"/>
                  </a:schemeClr>
                </a:solidFill>
                <a:effectLst/>
                <a:uLnTx/>
                <a:uFillTx/>
                <a:latin typeface="Verdana" pitchFamily="34" charset="0"/>
                <a:ea typeface="+mn-ea"/>
                <a:cs typeface="+mn-cs"/>
              </a:rPr>
              <a:t>University of </a:t>
            </a:r>
            <a:r>
              <a:rPr kumimoji="0" lang="en-US" sz="1800" b="0" i="0" u="none" strike="noStrike" kern="0" cap="none" spc="0" normalizeH="0" baseline="0" noProof="0" dirty="0" err="1" smtClean="0">
                <a:ln>
                  <a:noFill/>
                </a:ln>
                <a:solidFill>
                  <a:schemeClr val="tx1">
                    <a:lumMod val="50000"/>
                    <a:lumOff val="50000"/>
                  </a:schemeClr>
                </a:solidFill>
                <a:effectLst/>
                <a:uLnTx/>
                <a:uFillTx/>
                <a:latin typeface="Verdana" pitchFamily="34" charset="0"/>
                <a:ea typeface="+mn-ea"/>
                <a:cs typeface="+mn-cs"/>
              </a:rPr>
              <a:t>Genova</a:t>
            </a:r>
            <a:endParaRPr kumimoji="0" lang="en-US" sz="1800" b="0" i="0" u="none" strike="noStrike" kern="0" cap="none" spc="0" normalizeH="0" baseline="0" noProof="0" dirty="0" smtClean="0">
              <a:ln>
                <a:noFill/>
              </a:ln>
              <a:solidFill>
                <a:schemeClr val="tx1">
                  <a:lumMod val="50000"/>
                  <a:lumOff val="50000"/>
                </a:schemeClr>
              </a:solidFill>
              <a:effectLst/>
              <a:uLnTx/>
              <a:uFillTx/>
              <a:latin typeface="Verdana" pitchFamily="34" charset="0"/>
              <a:ea typeface="+mn-ea"/>
              <a:cs typeface="+mn-cs"/>
            </a:endParaRPr>
          </a:p>
          <a:p>
            <a:pPr lvl="0" eaLnBrk="0" hangingPunct="0">
              <a:lnSpc>
                <a:spcPts val="2100"/>
              </a:lnSpc>
              <a:spcBef>
                <a:spcPct val="20000"/>
              </a:spcBef>
              <a:buClr>
                <a:schemeClr val="accent2"/>
              </a:buClr>
              <a:defRPr/>
            </a:pPr>
            <a:endParaRPr lang="en-US" sz="1800" b="1" kern="0" dirty="0" smtClean="0">
              <a:latin typeface="Verdana" pitchFamily="34" charset="0"/>
            </a:endParaRPr>
          </a:p>
          <a:p>
            <a:pPr lvl="0" eaLnBrk="0" hangingPunct="0">
              <a:lnSpc>
                <a:spcPts val="2100"/>
              </a:lnSpc>
              <a:spcBef>
                <a:spcPct val="20000"/>
              </a:spcBef>
              <a:buClr>
                <a:schemeClr val="accent2"/>
              </a:buClr>
              <a:defRPr/>
            </a:pP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b="1" kern="0" dirty="0" err="1" smtClean="0">
                <a:latin typeface="Verdana" pitchFamily="34" charset="0"/>
              </a:rPr>
              <a:t>Nico</a:t>
            </a:r>
            <a:r>
              <a:rPr lang="en-US" sz="1800" b="1" kern="0" dirty="0" smtClean="0">
                <a:latin typeface="Verdana" pitchFamily="34" charset="0"/>
              </a:rPr>
              <a:t> </a:t>
            </a:r>
            <a:r>
              <a:rPr lang="en-US" sz="1800" b="1" kern="0" dirty="0" err="1" smtClean="0">
                <a:latin typeface="Verdana" pitchFamily="34" charset="0"/>
              </a:rPr>
              <a:t>Pietroni</a:t>
            </a: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kern="0" dirty="0" smtClean="0">
                <a:solidFill>
                  <a:schemeClr val="tx1">
                    <a:lumMod val="50000"/>
                    <a:lumOff val="50000"/>
                  </a:schemeClr>
                </a:solidFill>
                <a:latin typeface="Verdana" pitchFamily="34" charset="0"/>
              </a:rPr>
              <a:t>National Research Council</a:t>
            </a:r>
            <a:endParaRPr kumimoji="0" lang="en-US" sz="1800" b="1" i="0" u="none" strike="noStrike" kern="0" cap="none" spc="0" normalizeH="0" baseline="0" noProof="0" dirty="0" smtClean="0">
              <a:ln>
                <a:noFill/>
              </a:ln>
              <a:solidFill>
                <a:schemeClr val="tx1">
                  <a:lumMod val="50000"/>
                  <a:lumOff val="50000"/>
                </a:schemeClr>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lvl="0" eaLnBrk="0" hangingPunct="0">
              <a:lnSpc>
                <a:spcPts val="2100"/>
              </a:lnSpc>
              <a:spcBef>
                <a:spcPct val="20000"/>
              </a:spcBef>
              <a:buClr>
                <a:schemeClr val="accent2"/>
              </a:buClr>
              <a:defRPr/>
            </a:pPr>
            <a:endParaRPr lang="en-US" sz="1800" b="1" kern="0" dirty="0" smtClean="0">
              <a:latin typeface="Verdana" pitchFamily="34" charset="0"/>
              <a:ea typeface="+mn-ea"/>
            </a:endParaRPr>
          </a:p>
          <a:p>
            <a:pPr lvl="0" eaLnBrk="0" hangingPunct="0">
              <a:lnSpc>
                <a:spcPts val="2100"/>
              </a:lnSpc>
              <a:spcBef>
                <a:spcPct val="20000"/>
              </a:spcBef>
              <a:buClr>
                <a:schemeClr val="accent2"/>
              </a:buClr>
              <a:defRPr/>
            </a:pPr>
            <a:r>
              <a:rPr lang="en-US" sz="1800" b="1" kern="0" dirty="0" smtClean="0">
                <a:latin typeface="Verdana" pitchFamily="34" charset="0"/>
              </a:rPr>
              <a:t>     Bruno </a:t>
            </a:r>
            <a:r>
              <a:rPr lang="en-US" sz="1800" b="1" kern="0" dirty="0" err="1" smtClean="0">
                <a:latin typeface="Verdana" pitchFamily="34" charset="0"/>
              </a:rPr>
              <a:t>Lévy</a:t>
            </a: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kern="0" dirty="0" smtClean="0">
                <a:solidFill>
                  <a:schemeClr val="tx1">
                    <a:lumMod val="50000"/>
                    <a:lumOff val="50000"/>
                  </a:schemeClr>
                </a:solidFill>
                <a:latin typeface="Verdana" pitchFamily="34" charset="0"/>
              </a:rPr>
              <a:t>ALICE / INRIA</a:t>
            </a: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marL="0" marR="0" lvl="0" indent="0" algn="l" defTabSz="914400" rtl="0" eaLnBrk="0" fontAlgn="base" latinLnBrk="0" hangingPunct="0">
              <a:lnSpc>
                <a:spcPts val="2100"/>
              </a:lnSpc>
              <a:spcBef>
                <a:spcPct val="20000"/>
              </a:spcBef>
              <a:spcAft>
                <a:spcPct val="0"/>
              </a:spcAft>
              <a:buClr>
                <a:schemeClr val="accent2"/>
              </a:buClr>
              <a:buSzTx/>
              <a:buFont typeface="Times" pitchFamily="18" charset="0"/>
              <a:buNone/>
              <a:tabLst/>
              <a:defRPr/>
            </a:pPr>
            <a:endParaRPr kumimoji="0" lang="en-US" sz="18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lvl="0" eaLnBrk="0" hangingPunct="0">
              <a:lnSpc>
                <a:spcPts val="2100"/>
              </a:lnSpc>
              <a:spcBef>
                <a:spcPct val="20000"/>
              </a:spcBef>
              <a:buClr>
                <a:schemeClr val="accent2"/>
              </a:buClr>
              <a:defRPr/>
            </a:pPr>
            <a:r>
              <a:rPr lang="en-US" sz="1800" kern="0" dirty="0" smtClean="0">
                <a:latin typeface="Verdana" pitchFamily="34" charset="0"/>
              </a:rPr>
              <a:t> </a:t>
            </a:r>
            <a:r>
              <a:rPr lang="en-US" sz="1800" b="1" kern="0" dirty="0" smtClean="0">
                <a:latin typeface="Verdana" pitchFamily="34" charset="0"/>
              </a:rPr>
              <a:t>David </a:t>
            </a:r>
            <a:r>
              <a:rPr lang="en-US" sz="1800" b="1" kern="0" dirty="0" err="1" smtClean="0">
                <a:latin typeface="Verdana" pitchFamily="34" charset="0"/>
              </a:rPr>
              <a:t>Bommes</a:t>
            </a:r>
            <a:endParaRPr lang="en-US" sz="1800" b="1" kern="0" dirty="0" smtClean="0">
              <a:latin typeface="Verdana" pitchFamily="34" charset="0"/>
            </a:endParaRPr>
          </a:p>
          <a:p>
            <a:pPr lvl="0" eaLnBrk="0" hangingPunct="0">
              <a:lnSpc>
                <a:spcPts val="2100"/>
              </a:lnSpc>
              <a:spcBef>
                <a:spcPct val="20000"/>
              </a:spcBef>
              <a:buClr>
                <a:schemeClr val="accent2"/>
              </a:buClr>
              <a:defRPr/>
            </a:pPr>
            <a:r>
              <a:rPr lang="en-US" sz="1800" kern="0" dirty="0" smtClean="0">
                <a:solidFill>
                  <a:schemeClr val="tx1">
                    <a:lumMod val="50000"/>
                    <a:lumOff val="50000"/>
                  </a:schemeClr>
                </a:solidFill>
                <a:latin typeface="Verdana" pitchFamily="34" charset="0"/>
              </a:rPr>
              <a:t> RWTH Aachen University</a:t>
            </a:r>
          </a:p>
        </p:txBody>
      </p:sp>
      <p:sp>
        <p:nvSpPr>
          <p:cNvPr id="13" name="Rounded Rectangle 12"/>
          <p:cNvSpPr/>
          <p:nvPr/>
        </p:nvSpPr>
        <p:spPr bwMode="auto">
          <a:xfrm>
            <a:off x="1676400" y="533400"/>
            <a:ext cx="5867400" cy="838200"/>
          </a:xfrm>
          <a:prstGeom prst="roundRect">
            <a:avLst>
              <a:gd name="adj" fmla="val 50000"/>
            </a:avLst>
          </a:prstGeom>
          <a:solidFill>
            <a:schemeClr val="bg1">
              <a:lumMod val="95000"/>
            </a:schemeClr>
          </a:solidFill>
          <a:ln w="381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3200" b="1" kern="0" dirty="0" smtClean="0">
                <a:solidFill>
                  <a:srgbClr val="C40000"/>
                </a:solidFill>
                <a:effectLst>
                  <a:outerShdw blurRad="38100" dist="38100" dir="2700000" algn="tl">
                    <a:srgbClr val="000000">
                      <a:alpha val="43137"/>
                    </a:srgbClr>
                  </a:outerShdw>
                </a:effectLst>
                <a:latin typeface="Verdana" pitchFamily="34" charset="0"/>
                <a:ea typeface="ＭＳ Ｐゴシック"/>
                <a:cs typeface="+mj-cs"/>
              </a:rPr>
              <a:t>Comments? Questions?</a:t>
            </a:r>
            <a:endParaRPr kumimoji="0" lang="en-US" sz="2400" b="0" i="0" u="none" strike="noStrike" cap="none" normalizeH="0" baseline="0" dirty="0" smtClean="0">
              <a:ln>
                <a:noFill/>
              </a:ln>
              <a:solidFill>
                <a:schemeClr val="tx1"/>
              </a:solidFill>
              <a:effectLst/>
              <a:latin typeface="Arial" charset="0"/>
              <a:ea typeface="ＭＳ Ｐゴシック" charset="-128"/>
            </a:endParaRPr>
          </a:p>
        </p:txBody>
      </p:sp>
      <p:sp>
        <p:nvSpPr>
          <p:cNvPr id="14" name="Freeform 13"/>
          <p:cNvSpPr/>
          <p:nvPr/>
        </p:nvSpPr>
        <p:spPr bwMode="auto">
          <a:xfrm>
            <a:off x="1066800" y="1125414"/>
            <a:ext cx="1036320" cy="474785"/>
          </a:xfrm>
          <a:custGeom>
            <a:avLst/>
            <a:gdLst>
              <a:gd name="connsiteX0" fmla="*/ 436099 w 731520"/>
              <a:gd name="connsiteY0" fmla="*/ 0 h 450166"/>
              <a:gd name="connsiteX1" fmla="*/ 0 w 731520"/>
              <a:gd name="connsiteY1" fmla="*/ 450166 h 450166"/>
              <a:gd name="connsiteX2" fmla="*/ 731520 w 731520"/>
              <a:gd name="connsiteY2" fmla="*/ 196947 h 450166"/>
              <a:gd name="connsiteX0" fmla="*/ 522988 w 731520"/>
              <a:gd name="connsiteY0" fmla="*/ 0 h 467480"/>
              <a:gd name="connsiteX1" fmla="*/ 0 w 731520"/>
              <a:gd name="connsiteY1" fmla="*/ 467480 h 467480"/>
              <a:gd name="connsiteX2" fmla="*/ 731520 w 731520"/>
              <a:gd name="connsiteY2" fmla="*/ 214261 h 467480"/>
            </a:gdLst>
            <a:ahLst/>
            <a:cxnLst>
              <a:cxn ang="0">
                <a:pos x="connsiteX0" y="connsiteY0"/>
              </a:cxn>
              <a:cxn ang="0">
                <a:pos x="connsiteX1" y="connsiteY1"/>
              </a:cxn>
              <a:cxn ang="0">
                <a:pos x="connsiteX2" y="connsiteY2"/>
              </a:cxn>
            </a:cxnLst>
            <a:rect l="l" t="t" r="r" b="b"/>
            <a:pathLst>
              <a:path w="731520" h="467480">
                <a:moveTo>
                  <a:pt x="522988" y="0"/>
                </a:moveTo>
                <a:lnTo>
                  <a:pt x="0" y="467480"/>
                </a:lnTo>
                <a:lnTo>
                  <a:pt x="731520" y="214261"/>
                </a:lnTo>
              </a:path>
            </a:pathLst>
          </a:custGeom>
          <a:solidFill>
            <a:schemeClr val="bg1">
              <a:lumMod val="95000"/>
            </a:schemeClr>
          </a:solidFill>
          <a:ln w="381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endParaRPr lang="en-US" sz="3200" b="1" kern="0" smtClean="0">
              <a:solidFill>
                <a:srgbClr val="C40000"/>
              </a:solidFill>
              <a:effectLst>
                <a:outerShdw blurRad="38100" dist="38100" dir="2700000" algn="tl">
                  <a:srgbClr val="000000">
                    <a:alpha val="43137"/>
                  </a:srgbClr>
                </a:outerShdw>
              </a:effectLst>
              <a:latin typeface="Verdana" pitchFamily="34" charset="0"/>
              <a:ea typeface="ＭＳ Ｐゴシック"/>
              <a:cs typeface="+mj-cs"/>
            </a:endParaRPr>
          </a:p>
        </p:txBody>
      </p:sp>
      <p:sp>
        <p:nvSpPr>
          <p:cNvPr id="20" name="Freeform 19"/>
          <p:cNvSpPr/>
          <p:nvPr/>
        </p:nvSpPr>
        <p:spPr bwMode="auto">
          <a:xfrm>
            <a:off x="2209800" y="1308295"/>
            <a:ext cx="839372" cy="291905"/>
          </a:xfrm>
          <a:custGeom>
            <a:avLst/>
            <a:gdLst>
              <a:gd name="connsiteX0" fmla="*/ 436099 w 731520"/>
              <a:gd name="connsiteY0" fmla="*/ 0 h 450166"/>
              <a:gd name="connsiteX1" fmla="*/ 0 w 731520"/>
              <a:gd name="connsiteY1" fmla="*/ 450166 h 450166"/>
              <a:gd name="connsiteX2" fmla="*/ 731520 w 731520"/>
              <a:gd name="connsiteY2" fmla="*/ 196947 h 450166"/>
              <a:gd name="connsiteX0" fmla="*/ 436099 w 731520"/>
              <a:gd name="connsiteY0" fmla="*/ 0 h 450166"/>
              <a:gd name="connsiteX1" fmla="*/ 356658 w 731520"/>
              <a:gd name="connsiteY1" fmla="*/ 162752 h 450166"/>
              <a:gd name="connsiteX2" fmla="*/ 0 w 731520"/>
              <a:gd name="connsiteY2" fmla="*/ 450166 h 450166"/>
              <a:gd name="connsiteX3" fmla="*/ 731520 w 731520"/>
              <a:gd name="connsiteY3" fmla="*/ 196947 h 450166"/>
              <a:gd name="connsiteX0" fmla="*/ 436099 w 592498"/>
              <a:gd name="connsiteY0" fmla="*/ 0 h 450166"/>
              <a:gd name="connsiteX1" fmla="*/ 356658 w 592498"/>
              <a:gd name="connsiteY1" fmla="*/ 162752 h 450166"/>
              <a:gd name="connsiteX2" fmla="*/ 0 w 592498"/>
              <a:gd name="connsiteY2" fmla="*/ 450166 h 450166"/>
              <a:gd name="connsiteX3" fmla="*/ 592498 w 592498"/>
              <a:gd name="connsiteY3" fmla="*/ 210798 h 450166"/>
              <a:gd name="connsiteX0" fmla="*/ 356658 w 592498"/>
              <a:gd name="connsiteY0" fmla="*/ 0 h 287414"/>
              <a:gd name="connsiteX1" fmla="*/ 0 w 592498"/>
              <a:gd name="connsiteY1" fmla="*/ 287414 h 287414"/>
              <a:gd name="connsiteX2" fmla="*/ 592498 w 592498"/>
              <a:gd name="connsiteY2" fmla="*/ 48046 h 287414"/>
              <a:gd name="connsiteX0" fmla="*/ 195294 w 592498"/>
              <a:gd name="connsiteY0" fmla="*/ 0 h 287414"/>
              <a:gd name="connsiteX1" fmla="*/ 0 w 592498"/>
              <a:gd name="connsiteY1" fmla="*/ 287414 h 287414"/>
              <a:gd name="connsiteX2" fmla="*/ 592498 w 592498"/>
              <a:gd name="connsiteY2" fmla="*/ 48046 h 287414"/>
            </a:gdLst>
            <a:ahLst/>
            <a:cxnLst>
              <a:cxn ang="0">
                <a:pos x="connsiteX0" y="connsiteY0"/>
              </a:cxn>
              <a:cxn ang="0">
                <a:pos x="connsiteX1" y="connsiteY1"/>
              </a:cxn>
              <a:cxn ang="0">
                <a:pos x="connsiteX2" y="connsiteY2"/>
              </a:cxn>
            </a:cxnLst>
            <a:rect l="l" t="t" r="r" b="b"/>
            <a:pathLst>
              <a:path w="592498" h="287414">
                <a:moveTo>
                  <a:pt x="195294" y="0"/>
                </a:moveTo>
                <a:lnTo>
                  <a:pt x="0" y="287414"/>
                </a:lnTo>
                <a:lnTo>
                  <a:pt x="592498" y="48046"/>
                </a:lnTo>
              </a:path>
            </a:pathLst>
          </a:custGeom>
          <a:solidFill>
            <a:schemeClr val="bg1">
              <a:lumMod val="95000"/>
            </a:schemeClr>
          </a:solidFill>
          <a:ln w="381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endParaRPr lang="en-US" sz="3200" b="1" kern="0" smtClean="0">
              <a:solidFill>
                <a:srgbClr val="C40000"/>
              </a:solidFill>
              <a:effectLst>
                <a:outerShdw blurRad="38100" dist="38100" dir="2700000" algn="tl">
                  <a:srgbClr val="000000">
                    <a:alpha val="43137"/>
                  </a:srgbClr>
                </a:outerShdw>
              </a:effectLst>
              <a:latin typeface="Verdana" pitchFamily="34" charset="0"/>
              <a:ea typeface="ＭＳ Ｐゴシック"/>
              <a:cs typeface="+mj-cs"/>
            </a:endParaRPr>
          </a:p>
        </p:txBody>
      </p:sp>
      <p:sp>
        <p:nvSpPr>
          <p:cNvPr id="21" name="Freeform 20"/>
          <p:cNvSpPr/>
          <p:nvPr/>
        </p:nvSpPr>
        <p:spPr bwMode="auto">
          <a:xfrm>
            <a:off x="3379764" y="1303605"/>
            <a:ext cx="754966" cy="330591"/>
          </a:xfrm>
          <a:custGeom>
            <a:avLst/>
            <a:gdLst>
              <a:gd name="connsiteX0" fmla="*/ 436099 w 731520"/>
              <a:gd name="connsiteY0" fmla="*/ 0 h 450166"/>
              <a:gd name="connsiteX1" fmla="*/ 0 w 731520"/>
              <a:gd name="connsiteY1" fmla="*/ 450166 h 450166"/>
              <a:gd name="connsiteX2" fmla="*/ 731520 w 731520"/>
              <a:gd name="connsiteY2" fmla="*/ 196947 h 450166"/>
              <a:gd name="connsiteX0" fmla="*/ 436099 w 820891"/>
              <a:gd name="connsiteY0" fmla="*/ 0 h 450166"/>
              <a:gd name="connsiteX1" fmla="*/ 0 w 820891"/>
              <a:gd name="connsiteY1" fmla="*/ 450166 h 450166"/>
              <a:gd name="connsiteX2" fmla="*/ 820891 w 820891"/>
              <a:gd name="connsiteY2" fmla="*/ 113839 h 450166"/>
              <a:gd name="connsiteX0" fmla="*/ 148125 w 532917"/>
              <a:gd name="connsiteY0" fmla="*/ 0 h 408612"/>
              <a:gd name="connsiteX1" fmla="*/ 0 w 532917"/>
              <a:gd name="connsiteY1" fmla="*/ 408612 h 408612"/>
              <a:gd name="connsiteX2" fmla="*/ 532917 w 532917"/>
              <a:gd name="connsiteY2" fmla="*/ 113839 h 408612"/>
              <a:gd name="connsiteX0" fmla="*/ 88544 w 532917"/>
              <a:gd name="connsiteY0" fmla="*/ 0 h 325505"/>
              <a:gd name="connsiteX1" fmla="*/ 0 w 532917"/>
              <a:gd name="connsiteY1" fmla="*/ 325505 h 325505"/>
              <a:gd name="connsiteX2" fmla="*/ 532917 w 532917"/>
              <a:gd name="connsiteY2" fmla="*/ 30732 h 325505"/>
            </a:gdLst>
            <a:ahLst/>
            <a:cxnLst>
              <a:cxn ang="0">
                <a:pos x="connsiteX0" y="connsiteY0"/>
              </a:cxn>
              <a:cxn ang="0">
                <a:pos x="connsiteX1" y="connsiteY1"/>
              </a:cxn>
              <a:cxn ang="0">
                <a:pos x="connsiteX2" y="connsiteY2"/>
              </a:cxn>
            </a:cxnLst>
            <a:rect l="l" t="t" r="r" b="b"/>
            <a:pathLst>
              <a:path w="532917" h="325505">
                <a:moveTo>
                  <a:pt x="88544" y="0"/>
                </a:moveTo>
                <a:lnTo>
                  <a:pt x="0" y="325505"/>
                </a:lnTo>
                <a:lnTo>
                  <a:pt x="532917" y="30732"/>
                </a:lnTo>
              </a:path>
            </a:pathLst>
          </a:custGeom>
          <a:solidFill>
            <a:schemeClr val="bg1">
              <a:lumMod val="95000"/>
            </a:schemeClr>
          </a:solidFill>
          <a:ln w="381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endParaRPr lang="en-US" sz="3200" b="1" kern="0" smtClean="0">
              <a:solidFill>
                <a:srgbClr val="C40000"/>
              </a:solidFill>
              <a:effectLst>
                <a:outerShdw blurRad="38100" dist="38100" dir="2700000" algn="tl">
                  <a:srgbClr val="000000">
                    <a:alpha val="43137"/>
                  </a:srgbClr>
                </a:outerShdw>
              </a:effectLst>
              <a:latin typeface="Verdana" pitchFamily="34" charset="0"/>
              <a:ea typeface="ＭＳ Ｐゴシック"/>
              <a:cs typeface="+mj-cs"/>
            </a:endParaRPr>
          </a:p>
        </p:txBody>
      </p:sp>
      <p:sp>
        <p:nvSpPr>
          <p:cNvPr id="22" name="Freeform 21"/>
          <p:cNvSpPr/>
          <p:nvPr/>
        </p:nvSpPr>
        <p:spPr bwMode="auto">
          <a:xfrm>
            <a:off x="4495800" y="1295400"/>
            <a:ext cx="356380" cy="397413"/>
          </a:xfrm>
          <a:custGeom>
            <a:avLst/>
            <a:gdLst>
              <a:gd name="connsiteX0" fmla="*/ 436099 w 731520"/>
              <a:gd name="connsiteY0" fmla="*/ 0 h 450166"/>
              <a:gd name="connsiteX1" fmla="*/ 0 w 731520"/>
              <a:gd name="connsiteY1" fmla="*/ 450166 h 450166"/>
              <a:gd name="connsiteX2" fmla="*/ 731520 w 731520"/>
              <a:gd name="connsiteY2" fmla="*/ 196947 h 450166"/>
              <a:gd name="connsiteX0" fmla="*/ 59581 w 355002"/>
              <a:gd name="connsiteY0" fmla="*/ 0 h 450166"/>
              <a:gd name="connsiteX1" fmla="*/ 0 w 355002"/>
              <a:gd name="connsiteY1" fmla="*/ 450166 h 450166"/>
              <a:gd name="connsiteX2" fmla="*/ 355002 w 355002"/>
              <a:gd name="connsiteY2" fmla="*/ 196947 h 450166"/>
              <a:gd name="connsiteX0" fmla="*/ 0 w 402997"/>
              <a:gd name="connsiteY0" fmla="*/ 28136 h 253219"/>
              <a:gd name="connsiteX1" fmla="*/ 47995 w 402997"/>
              <a:gd name="connsiteY1" fmla="*/ 253219 h 253219"/>
              <a:gd name="connsiteX2" fmla="*/ 402997 w 402997"/>
              <a:gd name="connsiteY2" fmla="*/ 0 h 253219"/>
              <a:gd name="connsiteX0" fmla="*/ 0 w 241632"/>
              <a:gd name="connsiteY0" fmla="*/ 28136 h 253219"/>
              <a:gd name="connsiteX1" fmla="*/ 47995 w 241632"/>
              <a:gd name="connsiteY1" fmla="*/ 253219 h 253219"/>
              <a:gd name="connsiteX2" fmla="*/ 241632 w 241632"/>
              <a:gd name="connsiteY2" fmla="*/ 0 h 253219"/>
              <a:gd name="connsiteX0" fmla="*/ 0 w 241632"/>
              <a:gd name="connsiteY0" fmla="*/ 28136 h 253219"/>
              <a:gd name="connsiteX1" fmla="*/ 47995 w 241632"/>
              <a:gd name="connsiteY1" fmla="*/ 253219 h 253219"/>
              <a:gd name="connsiteX2" fmla="*/ 241632 w 241632"/>
              <a:gd name="connsiteY2" fmla="*/ 0 h 253219"/>
              <a:gd name="connsiteX0" fmla="*/ 0 w 241632"/>
              <a:gd name="connsiteY0" fmla="*/ 28857 h 253940"/>
              <a:gd name="connsiteX1" fmla="*/ 47995 w 241632"/>
              <a:gd name="connsiteY1" fmla="*/ 253940 h 253940"/>
              <a:gd name="connsiteX2" fmla="*/ 241632 w 241632"/>
              <a:gd name="connsiteY2" fmla="*/ 721 h 253940"/>
              <a:gd name="connsiteX0" fmla="*/ 0 w 271422"/>
              <a:gd name="connsiteY0" fmla="*/ 28857 h 343973"/>
              <a:gd name="connsiteX1" fmla="*/ 77785 w 271422"/>
              <a:gd name="connsiteY1" fmla="*/ 343973 h 343973"/>
              <a:gd name="connsiteX2" fmla="*/ 271422 w 271422"/>
              <a:gd name="connsiteY2" fmla="*/ 90754 h 343973"/>
              <a:gd name="connsiteX0" fmla="*/ 0 w 261492"/>
              <a:gd name="connsiteY0" fmla="*/ 28857 h 316271"/>
              <a:gd name="connsiteX1" fmla="*/ 67855 w 261492"/>
              <a:gd name="connsiteY1" fmla="*/ 316271 h 316271"/>
              <a:gd name="connsiteX2" fmla="*/ 261492 w 261492"/>
              <a:gd name="connsiteY2" fmla="*/ 63052 h 316271"/>
              <a:gd name="connsiteX0" fmla="*/ 0 w 251562"/>
              <a:gd name="connsiteY0" fmla="*/ 28857 h 316271"/>
              <a:gd name="connsiteX1" fmla="*/ 67855 w 251562"/>
              <a:gd name="connsiteY1" fmla="*/ 316271 h 316271"/>
              <a:gd name="connsiteX2" fmla="*/ 251562 w 251562"/>
              <a:gd name="connsiteY2" fmla="*/ 21498 h 316271"/>
            </a:gdLst>
            <a:ahLst/>
            <a:cxnLst>
              <a:cxn ang="0">
                <a:pos x="connsiteX0" y="connsiteY0"/>
              </a:cxn>
              <a:cxn ang="0">
                <a:pos x="connsiteX1" y="connsiteY1"/>
              </a:cxn>
              <a:cxn ang="0">
                <a:pos x="connsiteX2" y="connsiteY2"/>
              </a:cxn>
            </a:cxnLst>
            <a:rect l="l" t="t" r="r" b="b"/>
            <a:pathLst>
              <a:path w="251562" h="316271">
                <a:moveTo>
                  <a:pt x="0" y="28857"/>
                </a:moveTo>
                <a:cubicBezTo>
                  <a:pt x="6068" y="0"/>
                  <a:pt x="51857" y="241243"/>
                  <a:pt x="67855" y="316271"/>
                </a:cubicBezTo>
                <a:lnTo>
                  <a:pt x="251562" y="21498"/>
                </a:lnTo>
              </a:path>
            </a:pathLst>
          </a:custGeom>
          <a:solidFill>
            <a:schemeClr val="bg1">
              <a:lumMod val="95000"/>
            </a:schemeClr>
          </a:solidFill>
          <a:ln w="381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endParaRPr lang="en-US" sz="3200" b="1" kern="0" smtClean="0">
              <a:solidFill>
                <a:srgbClr val="C40000"/>
              </a:solidFill>
              <a:effectLst>
                <a:outerShdw blurRad="38100" dist="38100" dir="2700000" algn="tl">
                  <a:srgbClr val="000000">
                    <a:alpha val="43137"/>
                  </a:srgbClr>
                </a:outerShdw>
              </a:effectLst>
              <a:latin typeface="Verdana" pitchFamily="34" charset="0"/>
              <a:ea typeface="ＭＳ Ｐゴシック"/>
              <a:cs typeface="+mj-cs"/>
            </a:endParaRPr>
          </a:p>
        </p:txBody>
      </p:sp>
      <p:sp>
        <p:nvSpPr>
          <p:cNvPr id="23" name="Freeform 22"/>
          <p:cNvSpPr/>
          <p:nvPr/>
        </p:nvSpPr>
        <p:spPr bwMode="auto">
          <a:xfrm flipH="1">
            <a:off x="7162800" y="1143000"/>
            <a:ext cx="990600" cy="474785"/>
          </a:xfrm>
          <a:custGeom>
            <a:avLst/>
            <a:gdLst>
              <a:gd name="connsiteX0" fmla="*/ 436099 w 731520"/>
              <a:gd name="connsiteY0" fmla="*/ 0 h 450166"/>
              <a:gd name="connsiteX1" fmla="*/ 0 w 731520"/>
              <a:gd name="connsiteY1" fmla="*/ 450166 h 450166"/>
              <a:gd name="connsiteX2" fmla="*/ 731520 w 731520"/>
              <a:gd name="connsiteY2" fmla="*/ 196947 h 450166"/>
              <a:gd name="connsiteX0" fmla="*/ 522988 w 731520"/>
              <a:gd name="connsiteY0" fmla="*/ 0 h 467480"/>
              <a:gd name="connsiteX1" fmla="*/ 0 w 731520"/>
              <a:gd name="connsiteY1" fmla="*/ 467480 h 467480"/>
              <a:gd name="connsiteX2" fmla="*/ 731520 w 731520"/>
              <a:gd name="connsiteY2" fmla="*/ 214261 h 467480"/>
            </a:gdLst>
            <a:ahLst/>
            <a:cxnLst>
              <a:cxn ang="0">
                <a:pos x="connsiteX0" y="connsiteY0"/>
              </a:cxn>
              <a:cxn ang="0">
                <a:pos x="connsiteX1" y="connsiteY1"/>
              </a:cxn>
              <a:cxn ang="0">
                <a:pos x="connsiteX2" y="connsiteY2"/>
              </a:cxn>
            </a:cxnLst>
            <a:rect l="l" t="t" r="r" b="b"/>
            <a:pathLst>
              <a:path w="731520" h="467480">
                <a:moveTo>
                  <a:pt x="522988" y="0"/>
                </a:moveTo>
                <a:lnTo>
                  <a:pt x="0" y="467480"/>
                </a:lnTo>
                <a:lnTo>
                  <a:pt x="731520" y="214261"/>
                </a:lnTo>
              </a:path>
            </a:pathLst>
          </a:custGeom>
          <a:solidFill>
            <a:schemeClr val="bg1">
              <a:lumMod val="95000"/>
            </a:schemeClr>
          </a:solidFill>
          <a:ln w="381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endParaRPr lang="en-US" sz="3200" b="1" kern="0" smtClean="0">
              <a:solidFill>
                <a:srgbClr val="C40000"/>
              </a:solidFill>
              <a:effectLst>
                <a:outerShdw blurRad="38100" dist="38100" dir="2700000" algn="tl">
                  <a:srgbClr val="000000">
                    <a:alpha val="43137"/>
                  </a:srgbClr>
                </a:outerShdw>
              </a:effectLst>
              <a:latin typeface="Verdana" pitchFamily="34" charset="0"/>
              <a:ea typeface="ＭＳ Ｐゴシック"/>
              <a:cs typeface="+mj-cs"/>
            </a:endParaRPr>
          </a:p>
        </p:txBody>
      </p:sp>
      <p:sp>
        <p:nvSpPr>
          <p:cNvPr id="24" name="Freeform 23"/>
          <p:cNvSpPr/>
          <p:nvPr/>
        </p:nvSpPr>
        <p:spPr bwMode="auto">
          <a:xfrm flipH="1">
            <a:off x="6019800" y="1295400"/>
            <a:ext cx="914400" cy="291905"/>
          </a:xfrm>
          <a:custGeom>
            <a:avLst/>
            <a:gdLst>
              <a:gd name="connsiteX0" fmla="*/ 436099 w 731520"/>
              <a:gd name="connsiteY0" fmla="*/ 0 h 450166"/>
              <a:gd name="connsiteX1" fmla="*/ 0 w 731520"/>
              <a:gd name="connsiteY1" fmla="*/ 450166 h 450166"/>
              <a:gd name="connsiteX2" fmla="*/ 731520 w 731520"/>
              <a:gd name="connsiteY2" fmla="*/ 196947 h 450166"/>
              <a:gd name="connsiteX0" fmla="*/ 436099 w 731520"/>
              <a:gd name="connsiteY0" fmla="*/ 0 h 450166"/>
              <a:gd name="connsiteX1" fmla="*/ 356658 w 731520"/>
              <a:gd name="connsiteY1" fmla="*/ 162752 h 450166"/>
              <a:gd name="connsiteX2" fmla="*/ 0 w 731520"/>
              <a:gd name="connsiteY2" fmla="*/ 450166 h 450166"/>
              <a:gd name="connsiteX3" fmla="*/ 731520 w 731520"/>
              <a:gd name="connsiteY3" fmla="*/ 196947 h 450166"/>
              <a:gd name="connsiteX0" fmla="*/ 436099 w 592498"/>
              <a:gd name="connsiteY0" fmla="*/ 0 h 450166"/>
              <a:gd name="connsiteX1" fmla="*/ 356658 w 592498"/>
              <a:gd name="connsiteY1" fmla="*/ 162752 h 450166"/>
              <a:gd name="connsiteX2" fmla="*/ 0 w 592498"/>
              <a:gd name="connsiteY2" fmla="*/ 450166 h 450166"/>
              <a:gd name="connsiteX3" fmla="*/ 592498 w 592498"/>
              <a:gd name="connsiteY3" fmla="*/ 210798 h 450166"/>
              <a:gd name="connsiteX0" fmla="*/ 356658 w 592498"/>
              <a:gd name="connsiteY0" fmla="*/ 0 h 287414"/>
              <a:gd name="connsiteX1" fmla="*/ 0 w 592498"/>
              <a:gd name="connsiteY1" fmla="*/ 287414 h 287414"/>
              <a:gd name="connsiteX2" fmla="*/ 592498 w 592498"/>
              <a:gd name="connsiteY2" fmla="*/ 48046 h 287414"/>
              <a:gd name="connsiteX0" fmla="*/ 195294 w 592498"/>
              <a:gd name="connsiteY0" fmla="*/ 0 h 287414"/>
              <a:gd name="connsiteX1" fmla="*/ 0 w 592498"/>
              <a:gd name="connsiteY1" fmla="*/ 287414 h 287414"/>
              <a:gd name="connsiteX2" fmla="*/ 592498 w 592498"/>
              <a:gd name="connsiteY2" fmla="*/ 48046 h 287414"/>
            </a:gdLst>
            <a:ahLst/>
            <a:cxnLst>
              <a:cxn ang="0">
                <a:pos x="connsiteX0" y="connsiteY0"/>
              </a:cxn>
              <a:cxn ang="0">
                <a:pos x="connsiteX1" y="connsiteY1"/>
              </a:cxn>
              <a:cxn ang="0">
                <a:pos x="connsiteX2" y="connsiteY2"/>
              </a:cxn>
            </a:cxnLst>
            <a:rect l="l" t="t" r="r" b="b"/>
            <a:pathLst>
              <a:path w="592498" h="287414">
                <a:moveTo>
                  <a:pt x="195294" y="0"/>
                </a:moveTo>
                <a:lnTo>
                  <a:pt x="0" y="287414"/>
                </a:lnTo>
                <a:lnTo>
                  <a:pt x="592498" y="48046"/>
                </a:lnTo>
              </a:path>
            </a:pathLst>
          </a:custGeom>
          <a:solidFill>
            <a:schemeClr val="bg1">
              <a:lumMod val="95000"/>
            </a:schemeClr>
          </a:solidFill>
          <a:ln w="381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endParaRPr lang="en-US" sz="3200" b="1" kern="0" smtClean="0">
              <a:solidFill>
                <a:srgbClr val="C40000"/>
              </a:solidFill>
              <a:effectLst>
                <a:outerShdw blurRad="38100" dist="38100" dir="2700000" algn="tl">
                  <a:srgbClr val="000000">
                    <a:alpha val="43137"/>
                  </a:srgbClr>
                </a:outerShdw>
              </a:effectLst>
              <a:latin typeface="Verdana" pitchFamily="34" charset="0"/>
              <a:ea typeface="ＭＳ Ｐゴシック"/>
              <a:cs typeface="+mj-cs"/>
            </a:endParaRPr>
          </a:p>
        </p:txBody>
      </p:sp>
      <p:sp>
        <p:nvSpPr>
          <p:cNvPr id="25" name="Freeform 24"/>
          <p:cNvSpPr/>
          <p:nvPr/>
        </p:nvSpPr>
        <p:spPr bwMode="auto">
          <a:xfrm flipH="1">
            <a:off x="5181600" y="1295400"/>
            <a:ext cx="762000" cy="368105"/>
          </a:xfrm>
          <a:custGeom>
            <a:avLst/>
            <a:gdLst>
              <a:gd name="connsiteX0" fmla="*/ 436099 w 731520"/>
              <a:gd name="connsiteY0" fmla="*/ 0 h 450166"/>
              <a:gd name="connsiteX1" fmla="*/ 0 w 731520"/>
              <a:gd name="connsiteY1" fmla="*/ 450166 h 450166"/>
              <a:gd name="connsiteX2" fmla="*/ 731520 w 731520"/>
              <a:gd name="connsiteY2" fmla="*/ 196947 h 450166"/>
              <a:gd name="connsiteX0" fmla="*/ 436099 w 731520"/>
              <a:gd name="connsiteY0" fmla="*/ 0 h 450166"/>
              <a:gd name="connsiteX1" fmla="*/ 356658 w 731520"/>
              <a:gd name="connsiteY1" fmla="*/ 162752 h 450166"/>
              <a:gd name="connsiteX2" fmla="*/ 0 w 731520"/>
              <a:gd name="connsiteY2" fmla="*/ 450166 h 450166"/>
              <a:gd name="connsiteX3" fmla="*/ 731520 w 731520"/>
              <a:gd name="connsiteY3" fmla="*/ 196947 h 450166"/>
              <a:gd name="connsiteX0" fmla="*/ 436099 w 592498"/>
              <a:gd name="connsiteY0" fmla="*/ 0 h 450166"/>
              <a:gd name="connsiteX1" fmla="*/ 356658 w 592498"/>
              <a:gd name="connsiteY1" fmla="*/ 162752 h 450166"/>
              <a:gd name="connsiteX2" fmla="*/ 0 w 592498"/>
              <a:gd name="connsiteY2" fmla="*/ 450166 h 450166"/>
              <a:gd name="connsiteX3" fmla="*/ 592498 w 592498"/>
              <a:gd name="connsiteY3" fmla="*/ 210798 h 450166"/>
              <a:gd name="connsiteX0" fmla="*/ 356658 w 592498"/>
              <a:gd name="connsiteY0" fmla="*/ 0 h 287414"/>
              <a:gd name="connsiteX1" fmla="*/ 0 w 592498"/>
              <a:gd name="connsiteY1" fmla="*/ 287414 h 287414"/>
              <a:gd name="connsiteX2" fmla="*/ 592498 w 592498"/>
              <a:gd name="connsiteY2" fmla="*/ 48046 h 287414"/>
              <a:gd name="connsiteX0" fmla="*/ 195294 w 592498"/>
              <a:gd name="connsiteY0" fmla="*/ 0 h 287414"/>
              <a:gd name="connsiteX1" fmla="*/ 0 w 592498"/>
              <a:gd name="connsiteY1" fmla="*/ 287414 h 287414"/>
              <a:gd name="connsiteX2" fmla="*/ 592498 w 592498"/>
              <a:gd name="connsiteY2" fmla="*/ 48046 h 287414"/>
            </a:gdLst>
            <a:ahLst/>
            <a:cxnLst>
              <a:cxn ang="0">
                <a:pos x="connsiteX0" y="connsiteY0"/>
              </a:cxn>
              <a:cxn ang="0">
                <a:pos x="connsiteX1" y="connsiteY1"/>
              </a:cxn>
              <a:cxn ang="0">
                <a:pos x="connsiteX2" y="connsiteY2"/>
              </a:cxn>
            </a:cxnLst>
            <a:rect l="l" t="t" r="r" b="b"/>
            <a:pathLst>
              <a:path w="592498" h="287414">
                <a:moveTo>
                  <a:pt x="195294" y="0"/>
                </a:moveTo>
                <a:lnTo>
                  <a:pt x="0" y="287414"/>
                </a:lnTo>
                <a:lnTo>
                  <a:pt x="592498" y="48046"/>
                </a:lnTo>
              </a:path>
            </a:pathLst>
          </a:custGeom>
          <a:solidFill>
            <a:schemeClr val="bg1">
              <a:lumMod val="95000"/>
            </a:schemeClr>
          </a:solidFill>
          <a:ln w="381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endParaRPr lang="en-US" sz="3200" b="1" kern="0" smtClean="0">
              <a:solidFill>
                <a:srgbClr val="C40000"/>
              </a:solidFill>
              <a:effectLst>
                <a:outerShdw blurRad="38100" dist="38100" dir="2700000" algn="tl">
                  <a:srgbClr val="000000">
                    <a:alpha val="43137"/>
                  </a:srgbClr>
                </a:outerShdw>
              </a:effectLst>
              <a:latin typeface="Verdana" pitchFamily="34" charset="0"/>
              <a:ea typeface="ＭＳ Ｐゴシック"/>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6019800" y="1999343"/>
            <a:ext cx="1676400" cy="1886857"/>
          </a:xfrm>
          <a:prstGeom prst="rect">
            <a:avLst/>
          </a:prstGeom>
          <a:noFill/>
        </p:spPr>
      </p:pic>
      <p:sp>
        <p:nvSpPr>
          <p:cNvPr id="16" name="Rounded Rectangle 15"/>
          <p:cNvSpPr/>
          <p:nvPr/>
        </p:nvSpPr>
        <p:spPr bwMode="auto">
          <a:xfrm>
            <a:off x="7162800" y="3581400"/>
            <a:ext cx="381000"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5" name="Rounded Rectangle 14"/>
          <p:cNvSpPr/>
          <p:nvPr/>
        </p:nvSpPr>
        <p:spPr bwMode="auto">
          <a:xfrm>
            <a:off x="6019800" y="3581400"/>
            <a:ext cx="380999" cy="3048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r>
              <a:rPr lang="en-US" dirty="0" smtClean="0"/>
              <a:t>(pure) Regular Quad meshes</a:t>
            </a:r>
          </a:p>
          <a:p>
            <a:pPr lvl="1"/>
            <a:r>
              <a:rPr lang="en-US" dirty="0" smtClean="0"/>
              <a:t>all vertices regular</a:t>
            </a:r>
          </a:p>
          <a:p>
            <a:pPr lvl="1"/>
            <a:endParaRPr lang="en-US" dirty="0" smtClean="0"/>
          </a:p>
          <a:p>
            <a:r>
              <a:rPr lang="en-US" dirty="0" smtClean="0"/>
              <a:t>Semi-regular</a:t>
            </a:r>
          </a:p>
          <a:p>
            <a:pPr lvl="1"/>
            <a:r>
              <a:rPr lang="en-US" dirty="0" smtClean="0"/>
              <a:t>set of regular patches glued side to side</a:t>
            </a:r>
          </a:p>
          <a:p>
            <a:endParaRPr lang="en-US" dirty="0" smtClean="0"/>
          </a:p>
          <a:p>
            <a:r>
              <a:rPr lang="en-US" dirty="0" smtClean="0"/>
              <a:t>“Valence Semi-regular”</a:t>
            </a:r>
          </a:p>
          <a:p>
            <a:pPr lvl="1"/>
            <a:r>
              <a:rPr lang="en-US" dirty="0" smtClean="0"/>
              <a:t>just few irregular vertices</a:t>
            </a:r>
          </a:p>
          <a:p>
            <a:pPr lvl="1">
              <a:buNone/>
            </a:pPr>
            <a:endParaRPr lang="en-US" dirty="0" smtClean="0"/>
          </a:p>
          <a:p>
            <a:pPr>
              <a:buNone/>
            </a:pPr>
            <a:r>
              <a:rPr lang="en-US" dirty="0" smtClean="0"/>
              <a:t>	</a:t>
            </a:r>
          </a:p>
          <a:p>
            <a:pPr lvl="1">
              <a:buNone/>
            </a:pPr>
            <a:endParaRPr lang="en-US"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19</a:t>
            </a:fld>
            <a:endParaRPr lang="en-US"/>
          </a:p>
        </p:txBody>
      </p:sp>
      <p:pic>
        <p:nvPicPr>
          <p:cNvPr id="7" name="Picture 2" descr="C:\papersNew\2012\EG_Star_Quad_Meshing\images\quad_types.png"/>
          <p:cNvPicPr>
            <a:picLocks noChangeAspect="1" noChangeArrowheads="1"/>
          </p:cNvPicPr>
          <p:nvPr/>
        </p:nvPicPr>
        <p:blipFill>
          <a:blip r:embed="rId2" cstate="print"/>
          <a:srcRect r="80843"/>
          <a:stretch>
            <a:fillRect/>
          </a:stretch>
        </p:blipFill>
        <p:spPr bwMode="auto">
          <a:xfrm>
            <a:off x="7620000" y="609600"/>
            <a:ext cx="1524000" cy="1886857"/>
          </a:xfrm>
          <a:prstGeom prst="rect">
            <a:avLst/>
          </a:prstGeom>
          <a:noFill/>
        </p:spPr>
      </p:pic>
      <p:sp>
        <p:nvSpPr>
          <p:cNvPr id="8" name="Rounded Rectangle 7"/>
          <p:cNvSpPr/>
          <p:nvPr/>
        </p:nvSpPr>
        <p:spPr bwMode="auto">
          <a:xfrm>
            <a:off x="7619999" y="222700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11"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40228" r="39659"/>
          <a:stretch>
            <a:fillRect/>
          </a:stretch>
        </p:blipFill>
        <p:spPr bwMode="auto">
          <a:xfrm>
            <a:off x="6477000" y="3173100"/>
            <a:ext cx="2667000" cy="3144762"/>
          </a:xfrm>
          <a:prstGeom prst="rect">
            <a:avLst/>
          </a:prstGeom>
          <a:noFill/>
        </p:spPr>
      </p:pic>
      <p:sp>
        <p:nvSpPr>
          <p:cNvPr id="13" name="Rounded Rectangle 12"/>
          <p:cNvSpPr/>
          <p:nvPr/>
        </p:nvSpPr>
        <p:spPr bwMode="auto">
          <a:xfrm>
            <a:off x="6629400" y="5943600"/>
            <a:ext cx="381000"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36" name="Group 35"/>
          <p:cNvGrpSpPr/>
          <p:nvPr/>
        </p:nvGrpSpPr>
        <p:grpSpPr>
          <a:xfrm>
            <a:off x="6987438" y="4001049"/>
            <a:ext cx="1484665" cy="2235413"/>
            <a:chOff x="6987438" y="4001049"/>
            <a:chExt cx="1484665" cy="2235413"/>
          </a:xfrm>
        </p:grpSpPr>
        <p:sp>
          <p:nvSpPr>
            <p:cNvPr id="17" name="Ellipse 11"/>
            <p:cNvSpPr>
              <a:spLocks noChangeArrowheads="1"/>
            </p:cNvSpPr>
            <p:nvPr/>
          </p:nvSpPr>
          <p:spPr bwMode="auto">
            <a:xfrm>
              <a:off x="7320812" y="5539336"/>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18" name="Ellipse 11"/>
            <p:cNvSpPr>
              <a:spLocks noChangeArrowheads="1"/>
            </p:cNvSpPr>
            <p:nvPr/>
          </p:nvSpPr>
          <p:spPr bwMode="auto">
            <a:xfrm>
              <a:off x="7344625" y="547742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19" name="Ellipse 11"/>
            <p:cNvSpPr>
              <a:spLocks noChangeArrowheads="1"/>
            </p:cNvSpPr>
            <p:nvPr/>
          </p:nvSpPr>
          <p:spPr bwMode="auto">
            <a:xfrm>
              <a:off x="7263663" y="54869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0" name="Ellipse 11"/>
            <p:cNvSpPr>
              <a:spLocks noChangeArrowheads="1"/>
            </p:cNvSpPr>
            <p:nvPr/>
          </p:nvSpPr>
          <p:spPr bwMode="auto">
            <a:xfrm>
              <a:off x="7344625" y="580127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1" name="Ellipse 11"/>
            <p:cNvSpPr>
              <a:spLocks noChangeArrowheads="1"/>
            </p:cNvSpPr>
            <p:nvPr/>
          </p:nvSpPr>
          <p:spPr bwMode="auto">
            <a:xfrm>
              <a:off x="7878025" y="554409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2" name="Ellipse 11"/>
            <p:cNvSpPr>
              <a:spLocks noChangeArrowheads="1"/>
            </p:cNvSpPr>
            <p:nvPr/>
          </p:nvSpPr>
          <p:spPr bwMode="auto">
            <a:xfrm>
              <a:off x="7830400" y="5472662"/>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3" name="Ellipse 11"/>
            <p:cNvSpPr>
              <a:spLocks noChangeArrowheads="1"/>
            </p:cNvSpPr>
            <p:nvPr/>
          </p:nvSpPr>
          <p:spPr bwMode="auto">
            <a:xfrm>
              <a:off x="7811349" y="5548861"/>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4" name="Ellipse 11"/>
            <p:cNvSpPr>
              <a:spLocks noChangeArrowheads="1"/>
            </p:cNvSpPr>
            <p:nvPr/>
          </p:nvSpPr>
          <p:spPr bwMode="auto">
            <a:xfrm>
              <a:off x="8259026" y="42296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5" name="Ellipse 11"/>
            <p:cNvSpPr>
              <a:spLocks noChangeArrowheads="1"/>
            </p:cNvSpPr>
            <p:nvPr/>
          </p:nvSpPr>
          <p:spPr bwMode="auto">
            <a:xfrm>
              <a:off x="8225687" y="4339186"/>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6" name="Ellipse 11"/>
            <p:cNvSpPr>
              <a:spLocks noChangeArrowheads="1"/>
            </p:cNvSpPr>
            <p:nvPr/>
          </p:nvSpPr>
          <p:spPr bwMode="auto">
            <a:xfrm>
              <a:off x="8278076" y="40010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7" name="Ellipse 11"/>
            <p:cNvSpPr>
              <a:spLocks noChangeArrowheads="1"/>
            </p:cNvSpPr>
            <p:nvPr/>
          </p:nvSpPr>
          <p:spPr bwMode="auto">
            <a:xfrm>
              <a:off x="8411426" y="40772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8" name="Ellipse 11"/>
            <p:cNvSpPr>
              <a:spLocks noChangeArrowheads="1"/>
            </p:cNvSpPr>
            <p:nvPr/>
          </p:nvSpPr>
          <p:spPr bwMode="auto">
            <a:xfrm>
              <a:off x="6987438" y="539169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9" name="Ellipse 11"/>
            <p:cNvSpPr>
              <a:spLocks noChangeArrowheads="1"/>
            </p:cNvSpPr>
            <p:nvPr/>
          </p:nvSpPr>
          <p:spPr bwMode="auto">
            <a:xfrm>
              <a:off x="7144601" y="555362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0" name="Ellipse 11"/>
            <p:cNvSpPr>
              <a:spLocks noChangeArrowheads="1"/>
            </p:cNvSpPr>
            <p:nvPr/>
          </p:nvSpPr>
          <p:spPr bwMode="auto">
            <a:xfrm>
              <a:off x="7397012" y="587747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1" name="Ellipse 11"/>
            <p:cNvSpPr>
              <a:spLocks noChangeArrowheads="1"/>
            </p:cNvSpPr>
            <p:nvPr/>
          </p:nvSpPr>
          <p:spPr bwMode="auto">
            <a:xfrm>
              <a:off x="8197112" y="551552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2" name="Ellipse 11"/>
            <p:cNvSpPr>
              <a:spLocks noChangeArrowheads="1"/>
            </p:cNvSpPr>
            <p:nvPr/>
          </p:nvSpPr>
          <p:spPr bwMode="auto">
            <a:xfrm>
              <a:off x="7630374" y="6129886"/>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3" name="Ellipse 11"/>
            <p:cNvSpPr>
              <a:spLocks noChangeArrowheads="1"/>
            </p:cNvSpPr>
            <p:nvPr/>
          </p:nvSpPr>
          <p:spPr bwMode="auto">
            <a:xfrm>
              <a:off x="7739912" y="6177511"/>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4" name="Ellipse 11"/>
            <p:cNvSpPr>
              <a:spLocks noChangeArrowheads="1"/>
            </p:cNvSpPr>
            <p:nvPr/>
          </p:nvSpPr>
          <p:spPr bwMode="auto">
            <a:xfrm>
              <a:off x="7735149" y="61346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5" name="Ellipse 11"/>
            <p:cNvSpPr>
              <a:spLocks noChangeArrowheads="1"/>
            </p:cNvSpPr>
            <p:nvPr/>
          </p:nvSpPr>
          <p:spPr bwMode="auto">
            <a:xfrm>
              <a:off x="7935175" y="5910812"/>
              <a:ext cx="60677" cy="58951"/>
            </a:xfrm>
            <a:prstGeom prst="ellipse">
              <a:avLst/>
            </a:prstGeom>
            <a:solidFill>
              <a:srgbClr val="00FF00"/>
            </a:solidFill>
            <a:ln w="9525" algn="ctr">
              <a:solidFill>
                <a:schemeClr val="tx1"/>
              </a:solidFill>
              <a:round/>
              <a:headEnd/>
              <a:tailEnd/>
            </a:ln>
          </p:spPr>
          <p:txBody>
            <a:bodyP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 VS Triangles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a:t>
            </a:fld>
            <a:endParaRPr lang="en-US"/>
          </a:p>
        </p:txBody>
      </p:sp>
      <p:pic>
        <p:nvPicPr>
          <p:cNvPr id="5" name="Picture 4" descr="DSCN1377.JPG"/>
          <p:cNvPicPr>
            <a:picLocks noChangeAspect="1"/>
          </p:cNvPicPr>
          <p:nvPr/>
        </p:nvPicPr>
        <p:blipFill>
          <a:blip r:embed="rId2"/>
          <a:srcRect/>
          <a:stretch>
            <a:fillRect/>
          </a:stretch>
        </p:blipFill>
        <p:spPr bwMode="auto">
          <a:xfrm>
            <a:off x="4787900" y="2505600"/>
            <a:ext cx="3670300" cy="2752200"/>
          </a:xfrm>
          <a:prstGeom prst="rect">
            <a:avLst/>
          </a:prstGeom>
          <a:noFill/>
          <a:ln w="9525">
            <a:noFill/>
            <a:miter lim="800000"/>
            <a:headEnd/>
            <a:tailEnd/>
          </a:ln>
        </p:spPr>
      </p:pic>
      <p:pic>
        <p:nvPicPr>
          <p:cNvPr id="6" name="Picture 5" descr="DSCN1378.JPG"/>
          <p:cNvPicPr>
            <a:picLocks noChangeAspect="1"/>
          </p:cNvPicPr>
          <p:nvPr/>
        </p:nvPicPr>
        <p:blipFill>
          <a:blip r:embed="rId3"/>
          <a:srcRect/>
          <a:stretch>
            <a:fillRect/>
          </a:stretch>
        </p:blipFill>
        <p:spPr bwMode="auto">
          <a:xfrm>
            <a:off x="788847" y="2520306"/>
            <a:ext cx="3651392" cy="27374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6019800" y="1999343"/>
            <a:ext cx="1676400" cy="1886857"/>
          </a:xfrm>
          <a:prstGeom prst="rect">
            <a:avLst/>
          </a:prstGeom>
          <a:noFill/>
        </p:spPr>
      </p:pic>
      <p:sp>
        <p:nvSpPr>
          <p:cNvPr id="16" name="Rounded Rectangle 15"/>
          <p:cNvSpPr/>
          <p:nvPr/>
        </p:nvSpPr>
        <p:spPr bwMode="auto">
          <a:xfrm>
            <a:off x="7162800" y="3581400"/>
            <a:ext cx="381000"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5" name="Rounded Rectangle 14"/>
          <p:cNvSpPr/>
          <p:nvPr/>
        </p:nvSpPr>
        <p:spPr bwMode="auto">
          <a:xfrm>
            <a:off x="6019800" y="3581400"/>
            <a:ext cx="380999" cy="3048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r>
              <a:rPr lang="en-US" dirty="0" smtClean="0"/>
              <a:t>(pure) Regular Quad meshes</a:t>
            </a:r>
          </a:p>
          <a:p>
            <a:pPr lvl="1"/>
            <a:r>
              <a:rPr lang="en-US" dirty="0" smtClean="0"/>
              <a:t>all vertices regular</a:t>
            </a:r>
          </a:p>
          <a:p>
            <a:pPr lvl="1"/>
            <a:endParaRPr lang="en-US" dirty="0" smtClean="0"/>
          </a:p>
          <a:p>
            <a:r>
              <a:rPr lang="en-US" dirty="0" smtClean="0"/>
              <a:t>Semi-regular</a:t>
            </a:r>
          </a:p>
          <a:p>
            <a:pPr lvl="1"/>
            <a:r>
              <a:rPr lang="en-US" dirty="0" smtClean="0"/>
              <a:t>set of regular patches glued side to side</a:t>
            </a:r>
          </a:p>
          <a:p>
            <a:endParaRPr lang="en-US" dirty="0" smtClean="0"/>
          </a:p>
          <a:p>
            <a:r>
              <a:rPr lang="en-US" dirty="0" smtClean="0"/>
              <a:t>“Valence Semi-regular”</a:t>
            </a:r>
          </a:p>
          <a:p>
            <a:pPr lvl="1"/>
            <a:r>
              <a:rPr lang="en-US" dirty="0" smtClean="0"/>
              <a:t>just few irregular vertices</a:t>
            </a:r>
          </a:p>
          <a:p>
            <a:pPr lvl="1">
              <a:buNone/>
            </a:pPr>
            <a:endParaRPr lang="en-US" dirty="0" smtClean="0"/>
          </a:p>
          <a:p>
            <a:pPr>
              <a:buNone/>
            </a:pPr>
            <a:r>
              <a:rPr lang="en-US" dirty="0" smtClean="0"/>
              <a:t>	</a:t>
            </a:r>
          </a:p>
          <a:p>
            <a:pPr lvl="1">
              <a:buNone/>
            </a:pPr>
            <a:endParaRPr lang="en-US"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20</a:t>
            </a:fld>
            <a:endParaRPr lang="en-US"/>
          </a:p>
        </p:txBody>
      </p:sp>
      <p:pic>
        <p:nvPicPr>
          <p:cNvPr id="7" name="Picture 2" descr="C:\papersNew\2012\EG_Star_Quad_Meshing\images\quad_types.png"/>
          <p:cNvPicPr>
            <a:picLocks noChangeAspect="1" noChangeArrowheads="1"/>
          </p:cNvPicPr>
          <p:nvPr/>
        </p:nvPicPr>
        <p:blipFill>
          <a:blip r:embed="rId2" cstate="print"/>
          <a:srcRect r="80843"/>
          <a:stretch>
            <a:fillRect/>
          </a:stretch>
        </p:blipFill>
        <p:spPr bwMode="auto">
          <a:xfrm>
            <a:off x="7620000" y="609600"/>
            <a:ext cx="1524000" cy="1886857"/>
          </a:xfrm>
          <a:prstGeom prst="rect">
            <a:avLst/>
          </a:prstGeom>
          <a:noFill/>
        </p:spPr>
      </p:pic>
      <p:sp>
        <p:nvSpPr>
          <p:cNvPr id="8" name="Rounded Rectangle 7"/>
          <p:cNvSpPr/>
          <p:nvPr/>
        </p:nvSpPr>
        <p:spPr bwMode="auto">
          <a:xfrm>
            <a:off x="7619999" y="222700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3" name="Rounded Rectangle 12"/>
          <p:cNvSpPr/>
          <p:nvPr/>
        </p:nvSpPr>
        <p:spPr bwMode="auto">
          <a:xfrm>
            <a:off x="6629400" y="5943600"/>
            <a:ext cx="381000"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12" name="Group 11"/>
          <p:cNvGrpSpPr/>
          <p:nvPr/>
        </p:nvGrpSpPr>
        <p:grpSpPr>
          <a:xfrm>
            <a:off x="5486400" y="3733800"/>
            <a:ext cx="2649538" cy="2568244"/>
            <a:chOff x="2590800" y="1323975"/>
            <a:chExt cx="4783138" cy="4772025"/>
          </a:xfrm>
        </p:grpSpPr>
        <p:pic>
          <p:nvPicPr>
            <p:cNvPr id="14" name="Picture 3" descr="Z:\projects\conferences\siggraph09\slides\MIQuadrangulations\images\fan_side.0.png"/>
            <p:cNvPicPr>
              <a:picLocks noChangeAspect="1" noChangeArrowheads="1"/>
            </p:cNvPicPr>
            <p:nvPr/>
          </p:nvPicPr>
          <p:blipFill>
            <a:blip r:embed="rId3">
              <a:clrChange>
                <a:clrFrom>
                  <a:srgbClr val="003010"/>
                </a:clrFrom>
                <a:clrTo>
                  <a:srgbClr val="003010">
                    <a:alpha val="0"/>
                  </a:srgbClr>
                </a:clrTo>
              </a:clrChange>
            </a:blip>
            <a:srcRect/>
            <a:stretch>
              <a:fillRect/>
            </a:stretch>
          </p:blipFill>
          <p:spPr bwMode="auto">
            <a:xfrm>
              <a:off x="2590800" y="1323975"/>
              <a:ext cx="4783138" cy="4772025"/>
            </a:xfrm>
            <a:prstGeom prst="rect">
              <a:avLst/>
            </a:prstGeom>
            <a:noFill/>
            <a:ln w="9525">
              <a:noFill/>
              <a:miter lim="800000"/>
              <a:headEnd/>
              <a:tailEnd/>
            </a:ln>
          </p:spPr>
        </p:pic>
        <p:sp>
          <p:nvSpPr>
            <p:cNvPr id="17" name="Ellipse 9"/>
            <p:cNvSpPr>
              <a:spLocks noChangeArrowheads="1"/>
            </p:cNvSpPr>
            <p:nvPr/>
          </p:nvSpPr>
          <p:spPr bwMode="auto">
            <a:xfrm>
              <a:off x="5938838" y="4386263"/>
              <a:ext cx="109537" cy="107950"/>
            </a:xfrm>
            <a:prstGeom prst="ellipse">
              <a:avLst/>
            </a:prstGeom>
            <a:solidFill>
              <a:srgbClr val="F07030"/>
            </a:solidFill>
            <a:ln w="9525" algn="ctr">
              <a:solidFill>
                <a:schemeClr val="tx1"/>
              </a:solidFill>
              <a:round/>
              <a:headEnd/>
              <a:tailEnd/>
            </a:ln>
          </p:spPr>
          <p:txBody>
            <a:bodyPr/>
            <a:lstStyle/>
            <a:p>
              <a:endParaRPr lang="de-DE"/>
            </a:p>
          </p:txBody>
        </p:sp>
        <p:sp>
          <p:nvSpPr>
            <p:cNvPr id="18" name="Ellipse 10"/>
            <p:cNvSpPr>
              <a:spLocks noChangeArrowheads="1"/>
            </p:cNvSpPr>
            <p:nvPr/>
          </p:nvSpPr>
          <p:spPr bwMode="auto">
            <a:xfrm>
              <a:off x="3879850" y="3965575"/>
              <a:ext cx="109538" cy="107950"/>
            </a:xfrm>
            <a:prstGeom prst="ellipse">
              <a:avLst/>
            </a:prstGeom>
            <a:solidFill>
              <a:srgbClr val="00FF00"/>
            </a:solidFill>
            <a:ln w="9525" algn="ctr">
              <a:solidFill>
                <a:schemeClr val="tx1"/>
              </a:solidFill>
              <a:round/>
              <a:headEnd/>
              <a:tailEnd/>
            </a:ln>
          </p:spPr>
          <p:txBody>
            <a:bodyPr/>
            <a:lstStyle/>
            <a:p>
              <a:endParaRPr lang="de-DE"/>
            </a:p>
          </p:txBody>
        </p:sp>
        <p:sp>
          <p:nvSpPr>
            <p:cNvPr id="19" name="Ellipse 11"/>
            <p:cNvSpPr>
              <a:spLocks noChangeArrowheads="1"/>
            </p:cNvSpPr>
            <p:nvPr/>
          </p:nvSpPr>
          <p:spPr bwMode="auto">
            <a:xfrm>
              <a:off x="4387850" y="3967163"/>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20" name="Ellipse 12"/>
            <p:cNvSpPr>
              <a:spLocks noChangeArrowheads="1"/>
            </p:cNvSpPr>
            <p:nvPr/>
          </p:nvSpPr>
          <p:spPr bwMode="auto">
            <a:xfrm>
              <a:off x="4376738" y="4733925"/>
              <a:ext cx="109537" cy="109538"/>
            </a:xfrm>
            <a:prstGeom prst="ellipse">
              <a:avLst/>
            </a:prstGeom>
            <a:solidFill>
              <a:srgbClr val="00FF00"/>
            </a:solidFill>
            <a:ln w="9525" algn="ctr">
              <a:solidFill>
                <a:schemeClr val="tx1"/>
              </a:solidFill>
              <a:round/>
              <a:headEnd/>
              <a:tailEnd/>
            </a:ln>
          </p:spPr>
          <p:txBody>
            <a:bodyPr/>
            <a:lstStyle/>
            <a:p>
              <a:endParaRPr lang="de-DE"/>
            </a:p>
          </p:txBody>
        </p:sp>
        <p:sp>
          <p:nvSpPr>
            <p:cNvPr id="21" name="Ellipse 13"/>
            <p:cNvSpPr>
              <a:spLocks noChangeArrowheads="1"/>
            </p:cNvSpPr>
            <p:nvPr/>
          </p:nvSpPr>
          <p:spPr bwMode="auto">
            <a:xfrm>
              <a:off x="3873500" y="4735513"/>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22" name="Ellipse 14"/>
            <p:cNvSpPr>
              <a:spLocks noChangeArrowheads="1"/>
            </p:cNvSpPr>
            <p:nvPr/>
          </p:nvSpPr>
          <p:spPr bwMode="auto">
            <a:xfrm>
              <a:off x="4394200" y="3673475"/>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23" name="Ellipse 15"/>
            <p:cNvSpPr>
              <a:spLocks noChangeArrowheads="1"/>
            </p:cNvSpPr>
            <p:nvPr/>
          </p:nvSpPr>
          <p:spPr bwMode="auto">
            <a:xfrm>
              <a:off x="4368800" y="5449888"/>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24" name="Ellipse 16"/>
            <p:cNvSpPr>
              <a:spLocks noChangeArrowheads="1"/>
            </p:cNvSpPr>
            <p:nvPr/>
          </p:nvSpPr>
          <p:spPr bwMode="auto">
            <a:xfrm>
              <a:off x="4618038" y="5480050"/>
              <a:ext cx="107950" cy="109538"/>
            </a:xfrm>
            <a:prstGeom prst="ellipse">
              <a:avLst/>
            </a:prstGeom>
            <a:solidFill>
              <a:srgbClr val="00FF00"/>
            </a:solidFill>
            <a:ln w="9525" algn="ctr">
              <a:solidFill>
                <a:schemeClr val="tx1"/>
              </a:solidFill>
              <a:round/>
              <a:headEnd/>
              <a:tailEnd/>
            </a:ln>
          </p:spPr>
          <p:txBody>
            <a:bodyPr/>
            <a:lstStyle/>
            <a:p>
              <a:endParaRPr lang="de-DE"/>
            </a:p>
          </p:txBody>
        </p:sp>
        <p:sp>
          <p:nvSpPr>
            <p:cNvPr id="25" name="Ellipse 19"/>
            <p:cNvSpPr>
              <a:spLocks noChangeArrowheads="1"/>
            </p:cNvSpPr>
            <p:nvPr/>
          </p:nvSpPr>
          <p:spPr bwMode="auto">
            <a:xfrm>
              <a:off x="7121525" y="4394200"/>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26" name="Ellipse 20"/>
            <p:cNvSpPr>
              <a:spLocks noChangeArrowheads="1"/>
            </p:cNvSpPr>
            <p:nvPr/>
          </p:nvSpPr>
          <p:spPr bwMode="auto">
            <a:xfrm>
              <a:off x="7232650" y="3673475"/>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27" name="Ellipse 21"/>
            <p:cNvSpPr>
              <a:spLocks noChangeArrowheads="1"/>
            </p:cNvSpPr>
            <p:nvPr/>
          </p:nvSpPr>
          <p:spPr bwMode="auto">
            <a:xfrm>
              <a:off x="2595563" y="3484563"/>
              <a:ext cx="109537" cy="109537"/>
            </a:xfrm>
            <a:prstGeom prst="ellipse">
              <a:avLst/>
            </a:prstGeom>
            <a:solidFill>
              <a:srgbClr val="00FF00"/>
            </a:solidFill>
            <a:ln w="9525" algn="ctr">
              <a:solidFill>
                <a:schemeClr val="tx1"/>
              </a:solidFill>
              <a:round/>
              <a:headEnd/>
              <a:tailEnd/>
            </a:ln>
          </p:spPr>
          <p:txBody>
            <a:bodyPr/>
            <a:lstStyle/>
            <a:p>
              <a:endParaRPr lang="de-DE"/>
            </a:p>
          </p:txBody>
        </p:sp>
        <p:sp>
          <p:nvSpPr>
            <p:cNvPr id="28" name="Ellipse 22"/>
            <p:cNvSpPr>
              <a:spLocks noChangeArrowheads="1"/>
            </p:cNvSpPr>
            <p:nvPr/>
          </p:nvSpPr>
          <p:spPr bwMode="auto">
            <a:xfrm>
              <a:off x="2624138" y="4114800"/>
              <a:ext cx="109537" cy="109538"/>
            </a:xfrm>
            <a:prstGeom prst="ellipse">
              <a:avLst/>
            </a:prstGeom>
            <a:solidFill>
              <a:srgbClr val="00FF00"/>
            </a:solidFill>
            <a:ln w="9525" algn="ctr">
              <a:solidFill>
                <a:schemeClr val="tx1"/>
              </a:solidFill>
              <a:round/>
              <a:headEnd/>
              <a:tailEnd/>
            </a:ln>
          </p:spPr>
          <p:txBody>
            <a:bodyPr/>
            <a:lstStyle/>
            <a:p>
              <a:endParaRPr lang="de-DE"/>
            </a:p>
          </p:txBody>
        </p:sp>
        <p:sp>
          <p:nvSpPr>
            <p:cNvPr id="29" name="Ellipse 23"/>
            <p:cNvSpPr>
              <a:spLocks noChangeArrowheads="1"/>
            </p:cNvSpPr>
            <p:nvPr/>
          </p:nvSpPr>
          <p:spPr bwMode="auto">
            <a:xfrm>
              <a:off x="2763838" y="4567238"/>
              <a:ext cx="109537" cy="109537"/>
            </a:xfrm>
            <a:prstGeom prst="ellipse">
              <a:avLst/>
            </a:prstGeom>
            <a:solidFill>
              <a:srgbClr val="00FF00"/>
            </a:solidFill>
            <a:ln w="9525" algn="ctr">
              <a:solidFill>
                <a:schemeClr val="tx1"/>
              </a:solidFill>
              <a:round/>
              <a:headEnd/>
              <a:tailEnd/>
            </a:ln>
          </p:spPr>
          <p:txBody>
            <a:bodyPr/>
            <a:lstStyle/>
            <a:p>
              <a:endParaRPr lang="de-DE"/>
            </a:p>
          </p:txBody>
        </p:sp>
        <p:sp>
          <p:nvSpPr>
            <p:cNvPr id="30" name="Ellipse 25"/>
            <p:cNvSpPr>
              <a:spLocks noChangeArrowheads="1"/>
            </p:cNvSpPr>
            <p:nvPr/>
          </p:nvSpPr>
          <p:spPr bwMode="auto">
            <a:xfrm>
              <a:off x="2741613" y="3070225"/>
              <a:ext cx="107950" cy="109538"/>
            </a:xfrm>
            <a:prstGeom prst="ellipse">
              <a:avLst/>
            </a:prstGeom>
            <a:solidFill>
              <a:srgbClr val="00FF00"/>
            </a:solidFill>
            <a:ln w="9525" algn="ctr">
              <a:solidFill>
                <a:schemeClr val="tx1"/>
              </a:solidFill>
              <a:round/>
              <a:headEnd/>
              <a:tailEnd/>
            </a:ln>
          </p:spPr>
          <p:txBody>
            <a:bodyPr/>
            <a:lstStyle/>
            <a:p>
              <a:endParaRPr lang="de-DE"/>
            </a:p>
          </p:txBody>
        </p:sp>
        <p:sp>
          <p:nvSpPr>
            <p:cNvPr id="31" name="Ellipse 26"/>
            <p:cNvSpPr>
              <a:spLocks noChangeArrowheads="1"/>
            </p:cNvSpPr>
            <p:nvPr/>
          </p:nvSpPr>
          <p:spPr bwMode="auto">
            <a:xfrm>
              <a:off x="2633663" y="1325563"/>
              <a:ext cx="109537" cy="109537"/>
            </a:xfrm>
            <a:prstGeom prst="ellipse">
              <a:avLst/>
            </a:prstGeom>
            <a:solidFill>
              <a:srgbClr val="00FF00"/>
            </a:solidFill>
            <a:ln w="9525" algn="ctr">
              <a:solidFill>
                <a:schemeClr val="tx1"/>
              </a:solidFill>
              <a:round/>
              <a:headEnd/>
              <a:tailEnd/>
            </a:ln>
          </p:spPr>
          <p:txBody>
            <a:bodyPr/>
            <a:lstStyle/>
            <a:p>
              <a:endParaRPr lang="de-DE"/>
            </a:p>
          </p:txBody>
        </p:sp>
        <p:sp>
          <p:nvSpPr>
            <p:cNvPr id="32" name="Ellipse 24"/>
            <p:cNvSpPr>
              <a:spLocks noChangeArrowheads="1"/>
            </p:cNvSpPr>
            <p:nvPr/>
          </p:nvSpPr>
          <p:spPr bwMode="auto">
            <a:xfrm>
              <a:off x="2684463" y="3151188"/>
              <a:ext cx="109537" cy="107950"/>
            </a:xfrm>
            <a:prstGeom prst="ellipse">
              <a:avLst/>
            </a:prstGeom>
            <a:solidFill>
              <a:srgbClr val="00FF00"/>
            </a:solidFill>
            <a:ln w="9525" algn="ctr">
              <a:solidFill>
                <a:schemeClr val="tx1"/>
              </a:solidFill>
              <a:round/>
              <a:headEnd/>
              <a:tailEnd/>
            </a:ln>
          </p:spPr>
          <p:txBody>
            <a:bodyPr/>
            <a:lstStyle/>
            <a:p>
              <a:endParaRPr lang="de-DE"/>
            </a:p>
          </p:txBody>
        </p:sp>
        <p:sp>
          <p:nvSpPr>
            <p:cNvPr id="33" name="Ellipse 21"/>
            <p:cNvSpPr>
              <a:spLocks noChangeArrowheads="1"/>
            </p:cNvSpPr>
            <p:nvPr/>
          </p:nvSpPr>
          <p:spPr bwMode="auto">
            <a:xfrm>
              <a:off x="2682875" y="3362325"/>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34" name="Ellipse 11"/>
            <p:cNvSpPr>
              <a:spLocks noChangeArrowheads="1"/>
            </p:cNvSpPr>
            <p:nvPr/>
          </p:nvSpPr>
          <p:spPr bwMode="auto">
            <a:xfrm>
              <a:off x="4784725" y="3333750"/>
              <a:ext cx="109538" cy="109537"/>
            </a:xfrm>
            <a:prstGeom prst="ellipse">
              <a:avLst/>
            </a:prstGeom>
            <a:solidFill>
              <a:srgbClr val="00FF00"/>
            </a:solidFill>
            <a:ln w="9525" algn="ctr">
              <a:solidFill>
                <a:schemeClr val="tx1"/>
              </a:solidFill>
              <a:round/>
              <a:headEnd/>
              <a:tailEnd/>
            </a:ln>
          </p:spPr>
          <p:txBody>
            <a:bodyPr/>
            <a:lstStyle/>
            <a:p>
              <a:endParaRPr lang="de-DE"/>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Quad-Mesh basics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21</a:t>
            </a:fld>
            <a:endParaRPr lang="en-US"/>
          </a:p>
        </p:txBody>
      </p:sp>
      <p:grpSp>
        <p:nvGrpSpPr>
          <p:cNvPr id="25" name="Group 24"/>
          <p:cNvGrpSpPr/>
          <p:nvPr/>
        </p:nvGrpSpPr>
        <p:grpSpPr>
          <a:xfrm>
            <a:off x="2590800" y="1323975"/>
            <a:ext cx="4783138" cy="4772025"/>
            <a:chOff x="2590800" y="1323975"/>
            <a:chExt cx="4783138" cy="4772025"/>
          </a:xfrm>
        </p:grpSpPr>
        <p:pic>
          <p:nvPicPr>
            <p:cNvPr id="5" name="Picture 3" descr="Z:\projects\conferences\siggraph09\slides\MIQuadrangulations\images\fan_side.0.png"/>
            <p:cNvPicPr>
              <a:picLocks noChangeAspect="1" noChangeArrowheads="1"/>
            </p:cNvPicPr>
            <p:nvPr/>
          </p:nvPicPr>
          <p:blipFill>
            <a:blip r:embed="rId2">
              <a:clrChange>
                <a:clrFrom>
                  <a:srgbClr val="003010"/>
                </a:clrFrom>
                <a:clrTo>
                  <a:srgbClr val="003010">
                    <a:alpha val="0"/>
                  </a:srgbClr>
                </a:clrTo>
              </a:clrChange>
            </a:blip>
            <a:srcRect/>
            <a:stretch>
              <a:fillRect/>
            </a:stretch>
          </p:blipFill>
          <p:spPr bwMode="auto">
            <a:xfrm>
              <a:off x="2590800" y="1323975"/>
              <a:ext cx="4783138" cy="4772025"/>
            </a:xfrm>
            <a:prstGeom prst="rect">
              <a:avLst/>
            </a:prstGeom>
            <a:noFill/>
            <a:ln w="9525">
              <a:noFill/>
              <a:miter lim="800000"/>
              <a:headEnd/>
              <a:tailEnd/>
            </a:ln>
          </p:spPr>
        </p:pic>
        <p:sp>
          <p:nvSpPr>
            <p:cNvPr id="7" name="Ellipse 9"/>
            <p:cNvSpPr>
              <a:spLocks noChangeArrowheads="1"/>
            </p:cNvSpPr>
            <p:nvPr/>
          </p:nvSpPr>
          <p:spPr bwMode="auto">
            <a:xfrm>
              <a:off x="5938838" y="4386263"/>
              <a:ext cx="109537" cy="107950"/>
            </a:xfrm>
            <a:prstGeom prst="ellipse">
              <a:avLst/>
            </a:prstGeom>
            <a:solidFill>
              <a:srgbClr val="F07030"/>
            </a:solidFill>
            <a:ln w="9525" algn="ctr">
              <a:solidFill>
                <a:schemeClr val="tx1"/>
              </a:solidFill>
              <a:round/>
              <a:headEnd/>
              <a:tailEnd/>
            </a:ln>
          </p:spPr>
          <p:txBody>
            <a:bodyPr/>
            <a:lstStyle/>
            <a:p>
              <a:endParaRPr lang="de-DE"/>
            </a:p>
          </p:txBody>
        </p:sp>
        <p:sp>
          <p:nvSpPr>
            <p:cNvPr id="8" name="Ellipse 10"/>
            <p:cNvSpPr>
              <a:spLocks noChangeArrowheads="1"/>
            </p:cNvSpPr>
            <p:nvPr/>
          </p:nvSpPr>
          <p:spPr bwMode="auto">
            <a:xfrm>
              <a:off x="3879850" y="3965575"/>
              <a:ext cx="109538" cy="107950"/>
            </a:xfrm>
            <a:prstGeom prst="ellipse">
              <a:avLst/>
            </a:prstGeom>
            <a:solidFill>
              <a:srgbClr val="00FF00"/>
            </a:solidFill>
            <a:ln w="9525" algn="ctr">
              <a:solidFill>
                <a:schemeClr val="tx1"/>
              </a:solidFill>
              <a:round/>
              <a:headEnd/>
              <a:tailEnd/>
            </a:ln>
          </p:spPr>
          <p:txBody>
            <a:bodyPr/>
            <a:lstStyle/>
            <a:p>
              <a:endParaRPr lang="de-DE"/>
            </a:p>
          </p:txBody>
        </p:sp>
        <p:sp>
          <p:nvSpPr>
            <p:cNvPr id="9" name="Ellipse 11"/>
            <p:cNvSpPr>
              <a:spLocks noChangeArrowheads="1"/>
            </p:cNvSpPr>
            <p:nvPr/>
          </p:nvSpPr>
          <p:spPr bwMode="auto">
            <a:xfrm>
              <a:off x="4387850" y="3967163"/>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0" name="Ellipse 12"/>
            <p:cNvSpPr>
              <a:spLocks noChangeArrowheads="1"/>
            </p:cNvSpPr>
            <p:nvPr/>
          </p:nvSpPr>
          <p:spPr bwMode="auto">
            <a:xfrm>
              <a:off x="4376738" y="4733925"/>
              <a:ext cx="109537" cy="109538"/>
            </a:xfrm>
            <a:prstGeom prst="ellipse">
              <a:avLst/>
            </a:prstGeom>
            <a:solidFill>
              <a:srgbClr val="00FF00"/>
            </a:solidFill>
            <a:ln w="9525" algn="ctr">
              <a:solidFill>
                <a:schemeClr val="tx1"/>
              </a:solidFill>
              <a:round/>
              <a:headEnd/>
              <a:tailEnd/>
            </a:ln>
          </p:spPr>
          <p:txBody>
            <a:bodyPr/>
            <a:lstStyle/>
            <a:p>
              <a:endParaRPr lang="de-DE"/>
            </a:p>
          </p:txBody>
        </p:sp>
        <p:sp>
          <p:nvSpPr>
            <p:cNvPr id="11" name="Ellipse 13"/>
            <p:cNvSpPr>
              <a:spLocks noChangeArrowheads="1"/>
            </p:cNvSpPr>
            <p:nvPr/>
          </p:nvSpPr>
          <p:spPr bwMode="auto">
            <a:xfrm>
              <a:off x="3873500" y="4735513"/>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2" name="Ellipse 14"/>
            <p:cNvSpPr>
              <a:spLocks noChangeArrowheads="1"/>
            </p:cNvSpPr>
            <p:nvPr/>
          </p:nvSpPr>
          <p:spPr bwMode="auto">
            <a:xfrm>
              <a:off x="4394200" y="3673475"/>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13" name="Ellipse 15"/>
            <p:cNvSpPr>
              <a:spLocks noChangeArrowheads="1"/>
            </p:cNvSpPr>
            <p:nvPr/>
          </p:nvSpPr>
          <p:spPr bwMode="auto">
            <a:xfrm>
              <a:off x="4368800" y="5449888"/>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4" name="Ellipse 16"/>
            <p:cNvSpPr>
              <a:spLocks noChangeArrowheads="1"/>
            </p:cNvSpPr>
            <p:nvPr/>
          </p:nvSpPr>
          <p:spPr bwMode="auto">
            <a:xfrm>
              <a:off x="4618038" y="5480050"/>
              <a:ext cx="107950" cy="109538"/>
            </a:xfrm>
            <a:prstGeom prst="ellipse">
              <a:avLst/>
            </a:prstGeom>
            <a:solidFill>
              <a:srgbClr val="00FF00"/>
            </a:solidFill>
            <a:ln w="9525" algn="ctr">
              <a:solidFill>
                <a:schemeClr val="tx1"/>
              </a:solidFill>
              <a:round/>
              <a:headEnd/>
              <a:tailEnd/>
            </a:ln>
          </p:spPr>
          <p:txBody>
            <a:bodyPr/>
            <a:lstStyle/>
            <a:p>
              <a:endParaRPr lang="de-DE"/>
            </a:p>
          </p:txBody>
        </p:sp>
        <p:sp>
          <p:nvSpPr>
            <p:cNvPr id="15" name="Ellipse 19"/>
            <p:cNvSpPr>
              <a:spLocks noChangeArrowheads="1"/>
            </p:cNvSpPr>
            <p:nvPr/>
          </p:nvSpPr>
          <p:spPr bwMode="auto">
            <a:xfrm>
              <a:off x="7121525" y="4394200"/>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16" name="Ellipse 20"/>
            <p:cNvSpPr>
              <a:spLocks noChangeArrowheads="1"/>
            </p:cNvSpPr>
            <p:nvPr/>
          </p:nvSpPr>
          <p:spPr bwMode="auto">
            <a:xfrm>
              <a:off x="7232650" y="3673475"/>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17" name="Ellipse 21"/>
            <p:cNvSpPr>
              <a:spLocks noChangeArrowheads="1"/>
            </p:cNvSpPr>
            <p:nvPr/>
          </p:nvSpPr>
          <p:spPr bwMode="auto">
            <a:xfrm>
              <a:off x="2595563" y="3484563"/>
              <a:ext cx="109537" cy="109537"/>
            </a:xfrm>
            <a:prstGeom prst="ellipse">
              <a:avLst/>
            </a:prstGeom>
            <a:solidFill>
              <a:srgbClr val="00FF00"/>
            </a:solidFill>
            <a:ln w="9525" algn="ctr">
              <a:solidFill>
                <a:schemeClr val="tx1"/>
              </a:solidFill>
              <a:round/>
              <a:headEnd/>
              <a:tailEnd/>
            </a:ln>
          </p:spPr>
          <p:txBody>
            <a:bodyPr/>
            <a:lstStyle/>
            <a:p>
              <a:endParaRPr lang="de-DE"/>
            </a:p>
          </p:txBody>
        </p:sp>
        <p:sp>
          <p:nvSpPr>
            <p:cNvPr id="18" name="Ellipse 22"/>
            <p:cNvSpPr>
              <a:spLocks noChangeArrowheads="1"/>
            </p:cNvSpPr>
            <p:nvPr/>
          </p:nvSpPr>
          <p:spPr bwMode="auto">
            <a:xfrm>
              <a:off x="2624138" y="4114800"/>
              <a:ext cx="109537" cy="109538"/>
            </a:xfrm>
            <a:prstGeom prst="ellipse">
              <a:avLst/>
            </a:prstGeom>
            <a:solidFill>
              <a:srgbClr val="00FF00"/>
            </a:solidFill>
            <a:ln w="9525" algn="ctr">
              <a:solidFill>
                <a:schemeClr val="tx1"/>
              </a:solidFill>
              <a:round/>
              <a:headEnd/>
              <a:tailEnd/>
            </a:ln>
          </p:spPr>
          <p:txBody>
            <a:bodyPr/>
            <a:lstStyle/>
            <a:p>
              <a:endParaRPr lang="de-DE"/>
            </a:p>
          </p:txBody>
        </p:sp>
        <p:sp>
          <p:nvSpPr>
            <p:cNvPr id="19" name="Ellipse 23"/>
            <p:cNvSpPr>
              <a:spLocks noChangeArrowheads="1"/>
            </p:cNvSpPr>
            <p:nvPr/>
          </p:nvSpPr>
          <p:spPr bwMode="auto">
            <a:xfrm>
              <a:off x="2763838" y="4567238"/>
              <a:ext cx="109537" cy="109537"/>
            </a:xfrm>
            <a:prstGeom prst="ellipse">
              <a:avLst/>
            </a:prstGeom>
            <a:solidFill>
              <a:srgbClr val="00FF00"/>
            </a:solidFill>
            <a:ln w="9525" algn="ctr">
              <a:solidFill>
                <a:schemeClr val="tx1"/>
              </a:solidFill>
              <a:round/>
              <a:headEnd/>
              <a:tailEnd/>
            </a:ln>
          </p:spPr>
          <p:txBody>
            <a:bodyPr/>
            <a:lstStyle/>
            <a:p>
              <a:endParaRPr lang="de-DE"/>
            </a:p>
          </p:txBody>
        </p:sp>
        <p:sp>
          <p:nvSpPr>
            <p:cNvPr id="20" name="Ellipse 25"/>
            <p:cNvSpPr>
              <a:spLocks noChangeArrowheads="1"/>
            </p:cNvSpPr>
            <p:nvPr/>
          </p:nvSpPr>
          <p:spPr bwMode="auto">
            <a:xfrm>
              <a:off x="2741613" y="3070225"/>
              <a:ext cx="107950" cy="109538"/>
            </a:xfrm>
            <a:prstGeom prst="ellipse">
              <a:avLst/>
            </a:prstGeom>
            <a:solidFill>
              <a:srgbClr val="00FF00"/>
            </a:solidFill>
            <a:ln w="9525" algn="ctr">
              <a:solidFill>
                <a:schemeClr val="tx1"/>
              </a:solidFill>
              <a:round/>
              <a:headEnd/>
              <a:tailEnd/>
            </a:ln>
          </p:spPr>
          <p:txBody>
            <a:bodyPr/>
            <a:lstStyle/>
            <a:p>
              <a:endParaRPr lang="de-DE"/>
            </a:p>
          </p:txBody>
        </p:sp>
        <p:sp>
          <p:nvSpPr>
            <p:cNvPr id="21" name="Ellipse 26"/>
            <p:cNvSpPr>
              <a:spLocks noChangeArrowheads="1"/>
            </p:cNvSpPr>
            <p:nvPr/>
          </p:nvSpPr>
          <p:spPr bwMode="auto">
            <a:xfrm>
              <a:off x="2633663" y="1325563"/>
              <a:ext cx="109537" cy="109537"/>
            </a:xfrm>
            <a:prstGeom prst="ellipse">
              <a:avLst/>
            </a:prstGeom>
            <a:solidFill>
              <a:srgbClr val="00FF00"/>
            </a:solidFill>
            <a:ln w="9525" algn="ctr">
              <a:solidFill>
                <a:schemeClr val="tx1"/>
              </a:solidFill>
              <a:round/>
              <a:headEnd/>
              <a:tailEnd/>
            </a:ln>
          </p:spPr>
          <p:txBody>
            <a:bodyPr/>
            <a:lstStyle/>
            <a:p>
              <a:endParaRPr lang="de-DE"/>
            </a:p>
          </p:txBody>
        </p:sp>
        <p:sp>
          <p:nvSpPr>
            <p:cNvPr id="22" name="Ellipse 24"/>
            <p:cNvSpPr>
              <a:spLocks noChangeArrowheads="1"/>
            </p:cNvSpPr>
            <p:nvPr/>
          </p:nvSpPr>
          <p:spPr bwMode="auto">
            <a:xfrm>
              <a:off x="2684463" y="3151188"/>
              <a:ext cx="109537" cy="107950"/>
            </a:xfrm>
            <a:prstGeom prst="ellipse">
              <a:avLst/>
            </a:prstGeom>
            <a:solidFill>
              <a:srgbClr val="00FF00"/>
            </a:solidFill>
            <a:ln w="9525" algn="ctr">
              <a:solidFill>
                <a:schemeClr val="tx1"/>
              </a:solidFill>
              <a:round/>
              <a:headEnd/>
              <a:tailEnd/>
            </a:ln>
          </p:spPr>
          <p:txBody>
            <a:bodyPr/>
            <a:lstStyle/>
            <a:p>
              <a:endParaRPr lang="de-DE"/>
            </a:p>
          </p:txBody>
        </p:sp>
        <p:sp>
          <p:nvSpPr>
            <p:cNvPr id="23" name="Ellipse 21"/>
            <p:cNvSpPr>
              <a:spLocks noChangeArrowheads="1"/>
            </p:cNvSpPr>
            <p:nvPr/>
          </p:nvSpPr>
          <p:spPr bwMode="auto">
            <a:xfrm>
              <a:off x="2682875" y="3362325"/>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24" name="Ellipse 11"/>
            <p:cNvSpPr>
              <a:spLocks noChangeArrowheads="1"/>
            </p:cNvSpPr>
            <p:nvPr/>
          </p:nvSpPr>
          <p:spPr bwMode="auto">
            <a:xfrm>
              <a:off x="4784725" y="3333750"/>
              <a:ext cx="109538" cy="109537"/>
            </a:xfrm>
            <a:prstGeom prst="ellipse">
              <a:avLst/>
            </a:prstGeom>
            <a:solidFill>
              <a:srgbClr val="00FF00"/>
            </a:solidFill>
            <a:ln w="9525" algn="ctr">
              <a:solidFill>
                <a:schemeClr val="tx1"/>
              </a:solidFill>
              <a:round/>
              <a:headEnd/>
              <a:tailEnd/>
            </a:ln>
          </p:spPr>
          <p:txBody>
            <a:bodyPr/>
            <a:lstStyle/>
            <a:p>
              <a:endParaRPr lang="de-DE"/>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r>
              <a:rPr lang="en-US" dirty="0" smtClean="0"/>
              <a:t>(pure) Regular Quad meshes</a:t>
            </a:r>
          </a:p>
          <a:p>
            <a:pPr lvl="1"/>
            <a:r>
              <a:rPr lang="en-US" dirty="0" smtClean="0"/>
              <a:t>all vertices regular</a:t>
            </a:r>
          </a:p>
          <a:p>
            <a:pPr lvl="1"/>
            <a:endParaRPr lang="en-US" dirty="0" smtClean="0"/>
          </a:p>
          <a:p>
            <a:r>
              <a:rPr lang="en-US" dirty="0" smtClean="0"/>
              <a:t>Semi-regular</a:t>
            </a:r>
          </a:p>
          <a:p>
            <a:pPr lvl="1"/>
            <a:r>
              <a:rPr lang="en-US" dirty="0" smtClean="0"/>
              <a:t>set of regular patches glued side to side</a:t>
            </a:r>
          </a:p>
          <a:p>
            <a:endParaRPr lang="en-US" dirty="0" smtClean="0"/>
          </a:p>
          <a:p>
            <a:r>
              <a:rPr lang="en-US" dirty="0" smtClean="0"/>
              <a:t>“Valence Semi-regular”</a:t>
            </a:r>
          </a:p>
          <a:p>
            <a:pPr lvl="1"/>
            <a:r>
              <a:rPr lang="en-US" dirty="0" smtClean="0"/>
              <a:t>just few irregular vertices</a:t>
            </a:r>
          </a:p>
          <a:p>
            <a:endParaRPr lang="en-US" dirty="0" smtClean="0"/>
          </a:p>
          <a:p>
            <a:r>
              <a:rPr lang="en-US" dirty="0" smtClean="0"/>
              <a:t>Unstructured</a:t>
            </a:r>
          </a:p>
          <a:p>
            <a:pPr lvl="1"/>
            <a:r>
              <a:rPr lang="en-US" dirty="0" smtClean="0"/>
              <a:t>many irregular vertices</a:t>
            </a:r>
          </a:p>
          <a:p>
            <a:pPr lvl="1">
              <a:buNone/>
            </a:pPr>
            <a:endParaRPr lang="en-US" dirty="0" smtClean="0"/>
          </a:p>
          <a:p>
            <a:pPr>
              <a:buNone/>
            </a:pPr>
            <a:r>
              <a:rPr lang="en-US" dirty="0" smtClean="0"/>
              <a:t>	</a:t>
            </a:r>
          </a:p>
          <a:p>
            <a:pPr lvl="1">
              <a:buNone/>
            </a:pPr>
            <a:endParaRPr lang="en-US"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22</a:t>
            </a:fld>
            <a:endParaRPr lang="en-US"/>
          </a:p>
        </p:txBody>
      </p:sp>
      <p:pic>
        <p:nvPicPr>
          <p:cNvPr id="7" name="Picture 2" descr="C:\papersNew\2012\EG_Star_Quad_Meshing\images\quad_types.png"/>
          <p:cNvPicPr>
            <a:picLocks noChangeAspect="1" noChangeArrowheads="1"/>
          </p:cNvPicPr>
          <p:nvPr/>
        </p:nvPicPr>
        <p:blipFill>
          <a:blip r:embed="rId2" cstate="print"/>
          <a:srcRect r="80843"/>
          <a:stretch>
            <a:fillRect/>
          </a:stretch>
        </p:blipFill>
        <p:spPr bwMode="auto">
          <a:xfrm>
            <a:off x="7620000" y="609600"/>
            <a:ext cx="1524000" cy="1886857"/>
          </a:xfrm>
          <a:prstGeom prst="rect">
            <a:avLst/>
          </a:prstGeom>
          <a:noFill/>
        </p:spPr>
      </p:pic>
      <p:sp>
        <p:nvSpPr>
          <p:cNvPr id="8" name="Rounded Rectangle 7"/>
          <p:cNvSpPr/>
          <p:nvPr/>
        </p:nvSpPr>
        <p:spPr bwMode="auto">
          <a:xfrm>
            <a:off x="7619999" y="222700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6019800" y="1999343"/>
            <a:ext cx="1676400" cy="1886857"/>
          </a:xfrm>
          <a:prstGeom prst="rect">
            <a:avLst/>
          </a:prstGeom>
          <a:noFill/>
        </p:spPr>
      </p:pic>
      <p:pic>
        <p:nvPicPr>
          <p:cNvPr id="11"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40228" r="39659"/>
          <a:stretch>
            <a:fillRect/>
          </a:stretch>
        </p:blipFill>
        <p:spPr bwMode="auto">
          <a:xfrm>
            <a:off x="7543800" y="3200400"/>
            <a:ext cx="1600200" cy="1886857"/>
          </a:xfrm>
          <a:prstGeom prst="rect">
            <a:avLst/>
          </a:prstGeom>
          <a:noFill/>
        </p:spPr>
      </p:pic>
      <p:sp>
        <p:nvSpPr>
          <p:cNvPr id="13" name="Rounded Rectangle 12"/>
          <p:cNvSpPr/>
          <p:nvPr/>
        </p:nvSpPr>
        <p:spPr bwMode="auto">
          <a:xfrm>
            <a:off x="6096000" y="3581400"/>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4" name="Rounded Rectangle 13"/>
          <p:cNvSpPr/>
          <p:nvPr/>
        </p:nvSpPr>
        <p:spPr bwMode="auto">
          <a:xfrm>
            <a:off x="7620000" y="483255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5" name="Group 15"/>
          <p:cNvGrpSpPr/>
          <p:nvPr/>
        </p:nvGrpSpPr>
        <p:grpSpPr>
          <a:xfrm>
            <a:off x="7862668" y="3718080"/>
            <a:ext cx="852103" cy="1282984"/>
            <a:chOff x="6987438" y="4001049"/>
            <a:chExt cx="1484665" cy="2235413"/>
          </a:xfrm>
        </p:grpSpPr>
        <p:sp>
          <p:nvSpPr>
            <p:cNvPr id="17" name="Ellipse 11"/>
            <p:cNvSpPr>
              <a:spLocks noChangeArrowheads="1"/>
            </p:cNvSpPr>
            <p:nvPr/>
          </p:nvSpPr>
          <p:spPr bwMode="auto">
            <a:xfrm>
              <a:off x="7320812" y="5539336"/>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18" name="Ellipse 11"/>
            <p:cNvSpPr>
              <a:spLocks noChangeArrowheads="1"/>
            </p:cNvSpPr>
            <p:nvPr/>
          </p:nvSpPr>
          <p:spPr bwMode="auto">
            <a:xfrm>
              <a:off x="7344625" y="547742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19" name="Ellipse 11"/>
            <p:cNvSpPr>
              <a:spLocks noChangeArrowheads="1"/>
            </p:cNvSpPr>
            <p:nvPr/>
          </p:nvSpPr>
          <p:spPr bwMode="auto">
            <a:xfrm>
              <a:off x="7263663" y="54869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0" name="Ellipse 11"/>
            <p:cNvSpPr>
              <a:spLocks noChangeArrowheads="1"/>
            </p:cNvSpPr>
            <p:nvPr/>
          </p:nvSpPr>
          <p:spPr bwMode="auto">
            <a:xfrm>
              <a:off x="7344625" y="580127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1" name="Ellipse 11"/>
            <p:cNvSpPr>
              <a:spLocks noChangeArrowheads="1"/>
            </p:cNvSpPr>
            <p:nvPr/>
          </p:nvSpPr>
          <p:spPr bwMode="auto">
            <a:xfrm>
              <a:off x="7878025" y="554409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2" name="Ellipse 11"/>
            <p:cNvSpPr>
              <a:spLocks noChangeArrowheads="1"/>
            </p:cNvSpPr>
            <p:nvPr/>
          </p:nvSpPr>
          <p:spPr bwMode="auto">
            <a:xfrm>
              <a:off x="7830400" y="5472662"/>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3" name="Ellipse 11"/>
            <p:cNvSpPr>
              <a:spLocks noChangeArrowheads="1"/>
            </p:cNvSpPr>
            <p:nvPr/>
          </p:nvSpPr>
          <p:spPr bwMode="auto">
            <a:xfrm>
              <a:off x="7811349" y="5548861"/>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4" name="Ellipse 11"/>
            <p:cNvSpPr>
              <a:spLocks noChangeArrowheads="1"/>
            </p:cNvSpPr>
            <p:nvPr/>
          </p:nvSpPr>
          <p:spPr bwMode="auto">
            <a:xfrm>
              <a:off x="8259026" y="42296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5" name="Ellipse 11"/>
            <p:cNvSpPr>
              <a:spLocks noChangeArrowheads="1"/>
            </p:cNvSpPr>
            <p:nvPr/>
          </p:nvSpPr>
          <p:spPr bwMode="auto">
            <a:xfrm>
              <a:off x="8225687" y="4339186"/>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6" name="Ellipse 11"/>
            <p:cNvSpPr>
              <a:spLocks noChangeArrowheads="1"/>
            </p:cNvSpPr>
            <p:nvPr/>
          </p:nvSpPr>
          <p:spPr bwMode="auto">
            <a:xfrm>
              <a:off x="8278076" y="40010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7" name="Ellipse 11"/>
            <p:cNvSpPr>
              <a:spLocks noChangeArrowheads="1"/>
            </p:cNvSpPr>
            <p:nvPr/>
          </p:nvSpPr>
          <p:spPr bwMode="auto">
            <a:xfrm>
              <a:off x="8411426" y="40772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8" name="Ellipse 11"/>
            <p:cNvSpPr>
              <a:spLocks noChangeArrowheads="1"/>
            </p:cNvSpPr>
            <p:nvPr/>
          </p:nvSpPr>
          <p:spPr bwMode="auto">
            <a:xfrm>
              <a:off x="6987438" y="539169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9" name="Ellipse 11"/>
            <p:cNvSpPr>
              <a:spLocks noChangeArrowheads="1"/>
            </p:cNvSpPr>
            <p:nvPr/>
          </p:nvSpPr>
          <p:spPr bwMode="auto">
            <a:xfrm>
              <a:off x="7144601" y="555362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0" name="Ellipse 11"/>
            <p:cNvSpPr>
              <a:spLocks noChangeArrowheads="1"/>
            </p:cNvSpPr>
            <p:nvPr/>
          </p:nvSpPr>
          <p:spPr bwMode="auto">
            <a:xfrm>
              <a:off x="7397012" y="587747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1" name="Ellipse 11"/>
            <p:cNvSpPr>
              <a:spLocks noChangeArrowheads="1"/>
            </p:cNvSpPr>
            <p:nvPr/>
          </p:nvSpPr>
          <p:spPr bwMode="auto">
            <a:xfrm>
              <a:off x="8197112" y="551552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2" name="Ellipse 11"/>
            <p:cNvSpPr>
              <a:spLocks noChangeArrowheads="1"/>
            </p:cNvSpPr>
            <p:nvPr/>
          </p:nvSpPr>
          <p:spPr bwMode="auto">
            <a:xfrm>
              <a:off x="7630374" y="6129886"/>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3" name="Ellipse 11"/>
            <p:cNvSpPr>
              <a:spLocks noChangeArrowheads="1"/>
            </p:cNvSpPr>
            <p:nvPr/>
          </p:nvSpPr>
          <p:spPr bwMode="auto">
            <a:xfrm>
              <a:off x="7739912" y="6177511"/>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4" name="Ellipse 11"/>
            <p:cNvSpPr>
              <a:spLocks noChangeArrowheads="1"/>
            </p:cNvSpPr>
            <p:nvPr/>
          </p:nvSpPr>
          <p:spPr bwMode="auto">
            <a:xfrm>
              <a:off x="7735149" y="61346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5" name="Ellipse 11"/>
            <p:cNvSpPr>
              <a:spLocks noChangeArrowheads="1"/>
            </p:cNvSpPr>
            <p:nvPr/>
          </p:nvSpPr>
          <p:spPr bwMode="auto">
            <a:xfrm>
              <a:off x="7935175" y="5910812"/>
              <a:ext cx="60677" cy="58951"/>
            </a:xfrm>
            <a:prstGeom prst="ellipse">
              <a:avLst/>
            </a:prstGeom>
            <a:solidFill>
              <a:srgbClr val="00FF00"/>
            </a:solidFill>
            <a:ln w="9525" algn="ctr">
              <a:solidFill>
                <a:schemeClr val="tx1"/>
              </a:solidFill>
              <a:round/>
              <a:headEnd/>
              <a:tailEnd/>
            </a:ln>
          </p:spPr>
          <p:txBody>
            <a:bodyPr/>
            <a:lstStyle/>
            <a:p>
              <a:endParaRPr lang="de-DE"/>
            </a:p>
          </p:txBody>
        </p:sp>
      </p:grpSp>
      <p:pic>
        <p:nvPicPr>
          <p:cNvPr id="12"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60344" r="19541"/>
          <a:stretch>
            <a:fillRect/>
          </a:stretch>
        </p:blipFill>
        <p:spPr bwMode="auto">
          <a:xfrm>
            <a:off x="5181600" y="3417596"/>
            <a:ext cx="2514600" cy="2965061"/>
          </a:xfrm>
          <a:prstGeom prst="rect">
            <a:avLst/>
          </a:prstGeom>
          <a:noFill/>
        </p:spPr>
      </p:pic>
      <p:sp>
        <p:nvSpPr>
          <p:cNvPr id="15" name="Rounded Rectangle 14"/>
          <p:cNvSpPr/>
          <p:nvPr/>
        </p:nvSpPr>
        <p:spPr bwMode="auto">
          <a:xfrm>
            <a:off x="5435988" y="6019800"/>
            <a:ext cx="507612" cy="381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r>
              <a:rPr lang="en-US" dirty="0" smtClean="0"/>
              <a:t>(pure) Regular Quad meshes</a:t>
            </a:r>
          </a:p>
          <a:p>
            <a:pPr lvl="1"/>
            <a:r>
              <a:rPr lang="en-US" dirty="0" smtClean="0"/>
              <a:t>all vertices regular</a:t>
            </a:r>
          </a:p>
          <a:p>
            <a:pPr lvl="1"/>
            <a:endParaRPr lang="en-US" dirty="0" smtClean="0"/>
          </a:p>
          <a:p>
            <a:r>
              <a:rPr lang="en-US" dirty="0" smtClean="0"/>
              <a:t>Semi-regular</a:t>
            </a:r>
          </a:p>
          <a:p>
            <a:pPr lvl="1"/>
            <a:r>
              <a:rPr lang="en-US" dirty="0" smtClean="0"/>
              <a:t>set of regular patches glued side to side</a:t>
            </a:r>
          </a:p>
          <a:p>
            <a:endParaRPr lang="en-US" dirty="0" smtClean="0"/>
          </a:p>
          <a:p>
            <a:r>
              <a:rPr lang="en-US" dirty="0" smtClean="0"/>
              <a:t>“Valence Semi-regular”</a:t>
            </a:r>
          </a:p>
          <a:p>
            <a:pPr lvl="1"/>
            <a:r>
              <a:rPr lang="en-US" dirty="0" smtClean="0"/>
              <a:t>just few irregular vertices</a:t>
            </a:r>
          </a:p>
          <a:p>
            <a:endParaRPr lang="en-US" dirty="0" smtClean="0"/>
          </a:p>
          <a:p>
            <a:r>
              <a:rPr lang="en-US" dirty="0" smtClean="0"/>
              <a:t>Unstructured</a:t>
            </a:r>
          </a:p>
          <a:p>
            <a:pPr lvl="1"/>
            <a:r>
              <a:rPr lang="en-US" dirty="0" smtClean="0"/>
              <a:t>many irregular vertices</a:t>
            </a:r>
          </a:p>
          <a:p>
            <a:pPr lvl="1">
              <a:buNone/>
            </a:pPr>
            <a:endParaRPr lang="en-US" dirty="0" smtClean="0"/>
          </a:p>
          <a:p>
            <a:pPr>
              <a:buNone/>
            </a:pPr>
            <a:r>
              <a:rPr lang="en-US" dirty="0" smtClean="0"/>
              <a:t>	</a:t>
            </a:r>
          </a:p>
          <a:p>
            <a:pPr lvl="1">
              <a:buNone/>
            </a:pPr>
            <a:endParaRPr lang="en-US" dirty="0" smtClean="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23</a:t>
            </a:fld>
            <a:endParaRPr lang="en-US"/>
          </a:p>
        </p:txBody>
      </p:sp>
      <p:pic>
        <p:nvPicPr>
          <p:cNvPr id="7" name="Picture 2" descr="C:\papersNew\2012\EG_Star_Quad_Meshing\images\quad_types.png"/>
          <p:cNvPicPr>
            <a:picLocks noChangeAspect="1" noChangeArrowheads="1"/>
          </p:cNvPicPr>
          <p:nvPr/>
        </p:nvPicPr>
        <p:blipFill>
          <a:blip r:embed="rId2" cstate="print"/>
          <a:srcRect r="80843"/>
          <a:stretch>
            <a:fillRect/>
          </a:stretch>
        </p:blipFill>
        <p:spPr bwMode="auto">
          <a:xfrm>
            <a:off x="7620000" y="609600"/>
            <a:ext cx="1524000" cy="1886857"/>
          </a:xfrm>
          <a:prstGeom prst="rect">
            <a:avLst/>
          </a:prstGeom>
          <a:noFill/>
        </p:spPr>
      </p:pic>
      <p:sp>
        <p:nvSpPr>
          <p:cNvPr id="8" name="Rounded Rectangle 7"/>
          <p:cNvSpPr/>
          <p:nvPr/>
        </p:nvSpPr>
        <p:spPr bwMode="auto">
          <a:xfrm>
            <a:off x="7619999" y="222700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6019800" y="1999343"/>
            <a:ext cx="1676400" cy="1886857"/>
          </a:xfrm>
          <a:prstGeom prst="rect">
            <a:avLst/>
          </a:prstGeom>
          <a:noFill/>
        </p:spPr>
      </p:pic>
      <p:pic>
        <p:nvPicPr>
          <p:cNvPr id="11"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40228" r="39659"/>
          <a:stretch>
            <a:fillRect/>
          </a:stretch>
        </p:blipFill>
        <p:spPr bwMode="auto">
          <a:xfrm>
            <a:off x="7543800" y="3200400"/>
            <a:ext cx="1600200" cy="1886857"/>
          </a:xfrm>
          <a:prstGeom prst="rect">
            <a:avLst/>
          </a:prstGeom>
          <a:noFill/>
        </p:spPr>
      </p:pic>
      <p:pic>
        <p:nvPicPr>
          <p:cNvPr id="12"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60344" r="19541"/>
          <a:stretch>
            <a:fillRect/>
          </a:stretch>
        </p:blipFill>
        <p:spPr bwMode="auto">
          <a:xfrm>
            <a:off x="6096000" y="4495800"/>
            <a:ext cx="1600200" cy="1886857"/>
          </a:xfrm>
          <a:prstGeom prst="rect">
            <a:avLst/>
          </a:prstGeom>
          <a:noFill/>
        </p:spPr>
      </p:pic>
      <p:sp>
        <p:nvSpPr>
          <p:cNvPr id="13" name="Rounded Rectangle 12"/>
          <p:cNvSpPr/>
          <p:nvPr/>
        </p:nvSpPr>
        <p:spPr bwMode="auto">
          <a:xfrm>
            <a:off x="6096000" y="3581400"/>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4" name="Rounded Rectangle 13"/>
          <p:cNvSpPr/>
          <p:nvPr/>
        </p:nvSpPr>
        <p:spPr bwMode="auto">
          <a:xfrm>
            <a:off x="7620000" y="483255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5" name="Rounded Rectangle 14"/>
          <p:cNvSpPr/>
          <p:nvPr/>
        </p:nvSpPr>
        <p:spPr bwMode="auto">
          <a:xfrm>
            <a:off x="6172200" y="6096000"/>
            <a:ext cx="380999" cy="3048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16" name="Group 15"/>
          <p:cNvGrpSpPr/>
          <p:nvPr/>
        </p:nvGrpSpPr>
        <p:grpSpPr>
          <a:xfrm>
            <a:off x="7862668" y="3718080"/>
            <a:ext cx="852103" cy="1282984"/>
            <a:chOff x="6987438" y="4001049"/>
            <a:chExt cx="1484665" cy="2235413"/>
          </a:xfrm>
        </p:grpSpPr>
        <p:sp>
          <p:nvSpPr>
            <p:cNvPr id="17" name="Ellipse 11"/>
            <p:cNvSpPr>
              <a:spLocks noChangeArrowheads="1"/>
            </p:cNvSpPr>
            <p:nvPr/>
          </p:nvSpPr>
          <p:spPr bwMode="auto">
            <a:xfrm>
              <a:off x="7320812" y="5539336"/>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18" name="Ellipse 11"/>
            <p:cNvSpPr>
              <a:spLocks noChangeArrowheads="1"/>
            </p:cNvSpPr>
            <p:nvPr/>
          </p:nvSpPr>
          <p:spPr bwMode="auto">
            <a:xfrm>
              <a:off x="7344625" y="547742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19" name="Ellipse 11"/>
            <p:cNvSpPr>
              <a:spLocks noChangeArrowheads="1"/>
            </p:cNvSpPr>
            <p:nvPr/>
          </p:nvSpPr>
          <p:spPr bwMode="auto">
            <a:xfrm>
              <a:off x="7263663" y="54869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0" name="Ellipse 11"/>
            <p:cNvSpPr>
              <a:spLocks noChangeArrowheads="1"/>
            </p:cNvSpPr>
            <p:nvPr/>
          </p:nvSpPr>
          <p:spPr bwMode="auto">
            <a:xfrm>
              <a:off x="7344625" y="580127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1" name="Ellipse 11"/>
            <p:cNvSpPr>
              <a:spLocks noChangeArrowheads="1"/>
            </p:cNvSpPr>
            <p:nvPr/>
          </p:nvSpPr>
          <p:spPr bwMode="auto">
            <a:xfrm>
              <a:off x="7878025" y="554409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2" name="Ellipse 11"/>
            <p:cNvSpPr>
              <a:spLocks noChangeArrowheads="1"/>
            </p:cNvSpPr>
            <p:nvPr/>
          </p:nvSpPr>
          <p:spPr bwMode="auto">
            <a:xfrm>
              <a:off x="7830400" y="5472662"/>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3" name="Ellipse 11"/>
            <p:cNvSpPr>
              <a:spLocks noChangeArrowheads="1"/>
            </p:cNvSpPr>
            <p:nvPr/>
          </p:nvSpPr>
          <p:spPr bwMode="auto">
            <a:xfrm>
              <a:off x="7811349" y="5548861"/>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4" name="Ellipse 11"/>
            <p:cNvSpPr>
              <a:spLocks noChangeArrowheads="1"/>
            </p:cNvSpPr>
            <p:nvPr/>
          </p:nvSpPr>
          <p:spPr bwMode="auto">
            <a:xfrm>
              <a:off x="8259026" y="42296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5" name="Ellipse 11"/>
            <p:cNvSpPr>
              <a:spLocks noChangeArrowheads="1"/>
            </p:cNvSpPr>
            <p:nvPr/>
          </p:nvSpPr>
          <p:spPr bwMode="auto">
            <a:xfrm>
              <a:off x="8225687" y="4339186"/>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6" name="Ellipse 11"/>
            <p:cNvSpPr>
              <a:spLocks noChangeArrowheads="1"/>
            </p:cNvSpPr>
            <p:nvPr/>
          </p:nvSpPr>
          <p:spPr bwMode="auto">
            <a:xfrm>
              <a:off x="8278076" y="40010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7" name="Ellipse 11"/>
            <p:cNvSpPr>
              <a:spLocks noChangeArrowheads="1"/>
            </p:cNvSpPr>
            <p:nvPr/>
          </p:nvSpPr>
          <p:spPr bwMode="auto">
            <a:xfrm>
              <a:off x="8411426" y="40772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8" name="Ellipse 11"/>
            <p:cNvSpPr>
              <a:spLocks noChangeArrowheads="1"/>
            </p:cNvSpPr>
            <p:nvPr/>
          </p:nvSpPr>
          <p:spPr bwMode="auto">
            <a:xfrm>
              <a:off x="6987438" y="539169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29" name="Ellipse 11"/>
            <p:cNvSpPr>
              <a:spLocks noChangeArrowheads="1"/>
            </p:cNvSpPr>
            <p:nvPr/>
          </p:nvSpPr>
          <p:spPr bwMode="auto">
            <a:xfrm>
              <a:off x="7144601" y="555362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0" name="Ellipse 11"/>
            <p:cNvSpPr>
              <a:spLocks noChangeArrowheads="1"/>
            </p:cNvSpPr>
            <p:nvPr/>
          </p:nvSpPr>
          <p:spPr bwMode="auto">
            <a:xfrm>
              <a:off x="7397012" y="587747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1" name="Ellipse 11"/>
            <p:cNvSpPr>
              <a:spLocks noChangeArrowheads="1"/>
            </p:cNvSpPr>
            <p:nvPr/>
          </p:nvSpPr>
          <p:spPr bwMode="auto">
            <a:xfrm>
              <a:off x="8197112" y="5515524"/>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2" name="Ellipse 11"/>
            <p:cNvSpPr>
              <a:spLocks noChangeArrowheads="1"/>
            </p:cNvSpPr>
            <p:nvPr/>
          </p:nvSpPr>
          <p:spPr bwMode="auto">
            <a:xfrm>
              <a:off x="7630374" y="6129886"/>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3" name="Ellipse 11"/>
            <p:cNvSpPr>
              <a:spLocks noChangeArrowheads="1"/>
            </p:cNvSpPr>
            <p:nvPr/>
          </p:nvSpPr>
          <p:spPr bwMode="auto">
            <a:xfrm>
              <a:off x="7739912" y="6177511"/>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4" name="Ellipse 11"/>
            <p:cNvSpPr>
              <a:spLocks noChangeArrowheads="1"/>
            </p:cNvSpPr>
            <p:nvPr/>
          </p:nvSpPr>
          <p:spPr bwMode="auto">
            <a:xfrm>
              <a:off x="7735149" y="6134649"/>
              <a:ext cx="60677" cy="58951"/>
            </a:xfrm>
            <a:prstGeom prst="ellipse">
              <a:avLst/>
            </a:prstGeom>
            <a:solidFill>
              <a:srgbClr val="00FF00"/>
            </a:solidFill>
            <a:ln w="9525" algn="ctr">
              <a:solidFill>
                <a:schemeClr val="tx1"/>
              </a:solidFill>
              <a:round/>
              <a:headEnd/>
              <a:tailEnd/>
            </a:ln>
          </p:spPr>
          <p:txBody>
            <a:bodyPr/>
            <a:lstStyle/>
            <a:p>
              <a:endParaRPr lang="de-DE"/>
            </a:p>
          </p:txBody>
        </p:sp>
        <p:sp>
          <p:nvSpPr>
            <p:cNvPr id="35" name="Ellipse 11"/>
            <p:cNvSpPr>
              <a:spLocks noChangeArrowheads="1"/>
            </p:cNvSpPr>
            <p:nvPr/>
          </p:nvSpPr>
          <p:spPr bwMode="auto">
            <a:xfrm>
              <a:off x="7935175" y="5910812"/>
              <a:ext cx="60677" cy="58951"/>
            </a:xfrm>
            <a:prstGeom prst="ellipse">
              <a:avLst/>
            </a:prstGeom>
            <a:solidFill>
              <a:srgbClr val="00FF00"/>
            </a:solidFill>
            <a:ln w="9525" algn="ctr">
              <a:solidFill>
                <a:schemeClr val="tx1"/>
              </a:solidFill>
              <a:round/>
              <a:headEnd/>
              <a:tailEnd/>
            </a:ln>
          </p:spPr>
          <p:txBody>
            <a:bodyPr/>
            <a:lstStyle/>
            <a:p>
              <a:endParaRPr lang="de-DE"/>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bwMode="auto">
          <a:xfrm rot="222899">
            <a:off x="-315024" y="1359901"/>
            <a:ext cx="9470151" cy="2474248"/>
          </a:xfrm>
          <a:prstGeom prst="rightArrow">
            <a:avLst>
              <a:gd name="adj1" fmla="val 75895"/>
              <a:gd name="adj2" fmla="val 50000"/>
            </a:avLst>
          </a:prstGeom>
          <a:gradFill>
            <a:gsLst>
              <a:gs pos="0">
                <a:schemeClr val="accent2">
                  <a:lumMod val="60000"/>
                  <a:lumOff val="40000"/>
                </a:schemeClr>
              </a:gs>
              <a:gs pos="100000">
                <a:schemeClr val="accent1">
                  <a:shade val="100000"/>
                  <a:satMod val="115000"/>
                  <a:alpha val="61000"/>
                </a:scheme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0" name="Rounded Rectangle 19"/>
          <p:cNvSpPr/>
          <p:nvPr/>
        </p:nvSpPr>
        <p:spPr bwMode="auto">
          <a:xfrm>
            <a:off x="7543800" y="3886200"/>
            <a:ext cx="1143000" cy="364602"/>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			Quad Mesh classification</a:t>
            </a:r>
            <a:br>
              <a:rPr lang="en-US" dirty="0" smtClean="0"/>
            </a:br>
            <a:endParaRPr lang="en-US" dirty="0"/>
          </a:p>
        </p:txBody>
      </p:sp>
      <p:pic>
        <p:nvPicPr>
          <p:cNvPr id="7"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r="80843"/>
          <a:stretch>
            <a:fillRect/>
          </a:stretch>
        </p:blipFill>
        <p:spPr bwMode="auto">
          <a:xfrm>
            <a:off x="0" y="2971800"/>
            <a:ext cx="2255094" cy="2792020"/>
          </a:xfrm>
          <a:prstGeom prst="rect">
            <a:avLst/>
          </a:prstGeom>
          <a:noFill/>
        </p:spPr>
      </p:pic>
      <p:sp>
        <p:nvSpPr>
          <p:cNvPr id="13" name="Rounded Rectangle 12"/>
          <p:cNvSpPr/>
          <p:nvPr/>
        </p:nvSpPr>
        <p:spPr bwMode="auto">
          <a:xfrm>
            <a:off x="2182761" y="3505200"/>
            <a:ext cx="4080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24</a:t>
            </a:fld>
            <a:endParaRPr lang="en-US"/>
          </a:p>
        </p:txBody>
      </p:sp>
      <p:pic>
        <p:nvPicPr>
          <p:cNvPr id="9"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18199" r="60731"/>
          <a:stretch>
            <a:fillRect/>
          </a:stretch>
        </p:blipFill>
        <p:spPr bwMode="auto">
          <a:xfrm>
            <a:off x="1600200" y="3200400"/>
            <a:ext cx="2480603" cy="2792021"/>
          </a:xfrm>
          <a:prstGeom prst="rect">
            <a:avLst/>
          </a:prstGeom>
          <a:noFill/>
        </p:spPr>
      </p:pic>
      <p:pic>
        <p:nvPicPr>
          <p:cNvPr id="11"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40228" r="39659"/>
          <a:stretch>
            <a:fillRect/>
          </a:stretch>
        </p:blipFill>
        <p:spPr bwMode="auto">
          <a:xfrm>
            <a:off x="3429000" y="3349105"/>
            <a:ext cx="2329577" cy="2746895"/>
          </a:xfrm>
          <a:prstGeom prst="rect">
            <a:avLst/>
          </a:prstGeom>
          <a:noFill/>
        </p:spPr>
      </p:pic>
      <p:pic>
        <p:nvPicPr>
          <p:cNvPr id="12" name="Picture 2" descr="C:\papersNew\2012\EG_Star_Quad_Meshing\images\quad_types.png"/>
          <p:cNvPicPr>
            <a:picLocks noChangeAspect="1" noChangeArrowheads="1"/>
          </p:cNvPicPr>
          <p:nvPr/>
        </p:nvPicPr>
        <p:blipFill>
          <a:blip r:embed="rId2" cstate="print">
            <a:clrChange>
              <a:clrFrom>
                <a:srgbClr val="FFFFFF"/>
              </a:clrFrom>
              <a:clrTo>
                <a:srgbClr val="FFFFFF">
                  <a:alpha val="0"/>
                </a:srgbClr>
              </a:clrTo>
            </a:clrChange>
          </a:blip>
          <a:srcRect l="60344" r="19541"/>
          <a:stretch>
            <a:fillRect/>
          </a:stretch>
        </p:blipFill>
        <p:spPr bwMode="auto">
          <a:xfrm>
            <a:off x="5175952" y="3532579"/>
            <a:ext cx="2367848" cy="2792021"/>
          </a:xfrm>
          <a:prstGeom prst="rect">
            <a:avLst/>
          </a:prstGeom>
          <a:noFill/>
        </p:spPr>
      </p:pic>
      <p:sp>
        <p:nvSpPr>
          <p:cNvPr id="14" name="Rounded Rectangle 13"/>
          <p:cNvSpPr/>
          <p:nvPr/>
        </p:nvSpPr>
        <p:spPr bwMode="auto">
          <a:xfrm>
            <a:off x="7620000" y="5061156"/>
            <a:ext cx="255639" cy="3646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17" name="Picture 2" descr="C:\papersNew\2012\EG_Star_Quad_Meshing\images\quad_types.png"/>
          <p:cNvPicPr>
            <a:picLocks noChangeAspect="1" noChangeArrowheads="1"/>
          </p:cNvPicPr>
          <p:nvPr/>
        </p:nvPicPr>
        <p:blipFill>
          <a:blip r:embed="rId3" cstate="print">
            <a:clrChange>
              <a:clrFrom>
                <a:srgbClr val="FFFFFF"/>
              </a:clrFrom>
              <a:clrTo>
                <a:srgbClr val="FFFFFF">
                  <a:alpha val="0"/>
                </a:srgbClr>
              </a:clrTo>
            </a:clrChange>
          </a:blip>
          <a:srcRect l="81417" r="-1532"/>
          <a:stretch>
            <a:fillRect/>
          </a:stretch>
        </p:blipFill>
        <p:spPr bwMode="auto">
          <a:xfrm>
            <a:off x="7010400" y="3810000"/>
            <a:ext cx="2255094" cy="2792020"/>
          </a:xfrm>
          <a:prstGeom prst="rect">
            <a:avLst/>
          </a:prstGeom>
          <a:noFill/>
        </p:spPr>
      </p:pic>
      <p:sp>
        <p:nvSpPr>
          <p:cNvPr id="16" name="Rounded Rectangle 15"/>
          <p:cNvSpPr/>
          <p:nvPr/>
        </p:nvSpPr>
        <p:spPr bwMode="auto">
          <a:xfrm>
            <a:off x="1143000" y="5791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8" name="Rounded Rectangle 17"/>
          <p:cNvSpPr/>
          <p:nvPr/>
        </p:nvSpPr>
        <p:spPr bwMode="auto">
          <a:xfrm>
            <a:off x="0" y="54102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1" name="Rounded Rectangle 20"/>
          <p:cNvSpPr/>
          <p:nvPr/>
        </p:nvSpPr>
        <p:spPr bwMode="auto">
          <a:xfrm>
            <a:off x="1752600" y="57150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2" name="Rounded Rectangle 21"/>
          <p:cNvSpPr/>
          <p:nvPr/>
        </p:nvSpPr>
        <p:spPr bwMode="auto">
          <a:xfrm>
            <a:off x="152400" y="5562600"/>
            <a:ext cx="408039" cy="51700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3" name="Rounded Rectangle 22"/>
          <p:cNvSpPr/>
          <p:nvPr/>
        </p:nvSpPr>
        <p:spPr bwMode="auto">
          <a:xfrm>
            <a:off x="5181600" y="6096000"/>
            <a:ext cx="636639" cy="2286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25" name="Straight Connector 24"/>
          <p:cNvCxnSpPr/>
          <p:nvPr/>
        </p:nvCxnSpPr>
        <p:spPr bwMode="auto">
          <a:xfrm rot="5400000">
            <a:off x="874284" y="2053272"/>
            <a:ext cx="2438400" cy="195072"/>
          </a:xfrm>
          <a:prstGeom prst="line">
            <a:avLst/>
          </a:prstGeom>
          <a:solidFill>
            <a:schemeClr val="accent1"/>
          </a:solidFill>
          <a:ln w="28575" cap="flat" cmpd="sng" algn="ctr">
            <a:solidFill>
              <a:schemeClr val="accent2">
                <a:lumMod val="40000"/>
                <a:lumOff val="60000"/>
              </a:schemeClr>
            </a:solidFill>
            <a:prstDash val="sysDash"/>
            <a:round/>
            <a:headEnd type="none" w="med" len="med"/>
            <a:tailEnd type="none" w="med" len="med"/>
          </a:ln>
          <a:effectLst/>
        </p:spPr>
      </p:cxnSp>
      <p:sp>
        <p:nvSpPr>
          <p:cNvPr id="29" name="Rectangle 28"/>
          <p:cNvSpPr/>
          <p:nvPr/>
        </p:nvSpPr>
        <p:spPr>
          <a:xfrm rot="16476758">
            <a:off x="532464" y="1890046"/>
            <a:ext cx="1154483" cy="1015663"/>
          </a:xfrm>
          <a:prstGeom prst="rect">
            <a:avLst/>
          </a:prstGeom>
        </p:spPr>
        <p:txBody>
          <a:bodyPr wrap="none">
            <a:spAutoFit/>
          </a:bodyPr>
          <a:lstStyle/>
          <a:p>
            <a:r>
              <a:rPr lang="it-IT" sz="2000" dirty="0" smtClean="0"/>
              <a:t>(fully)</a:t>
            </a:r>
            <a:endParaRPr lang="en-US" sz="2000" dirty="0" smtClean="0"/>
          </a:p>
          <a:p>
            <a:r>
              <a:rPr lang="en-US" sz="2000" dirty="0" smtClean="0"/>
              <a:t>Regular </a:t>
            </a:r>
          </a:p>
          <a:p>
            <a:endParaRPr lang="en-US" sz="2000" dirty="0" smtClean="0"/>
          </a:p>
        </p:txBody>
      </p:sp>
      <p:sp>
        <p:nvSpPr>
          <p:cNvPr id="30" name="Rectangle 29"/>
          <p:cNvSpPr/>
          <p:nvPr/>
        </p:nvSpPr>
        <p:spPr>
          <a:xfrm rot="16476758">
            <a:off x="2316731" y="1827208"/>
            <a:ext cx="1154483" cy="1323439"/>
          </a:xfrm>
          <a:prstGeom prst="rect">
            <a:avLst/>
          </a:prstGeom>
        </p:spPr>
        <p:txBody>
          <a:bodyPr wrap="none">
            <a:spAutoFit/>
          </a:bodyPr>
          <a:lstStyle/>
          <a:p>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1" name="Rectangle 30"/>
          <p:cNvSpPr/>
          <p:nvPr/>
        </p:nvSpPr>
        <p:spPr>
          <a:xfrm rot="16476758">
            <a:off x="4099846" y="1979609"/>
            <a:ext cx="1245854" cy="1323439"/>
          </a:xfrm>
          <a:prstGeom prst="rect">
            <a:avLst/>
          </a:prstGeom>
        </p:spPr>
        <p:txBody>
          <a:bodyPr wrap="none">
            <a:spAutoFit/>
          </a:bodyPr>
          <a:lstStyle/>
          <a:p>
            <a:r>
              <a:rPr lang="it-IT" sz="2000" dirty="0" smtClean="0"/>
              <a:t>“Valence</a:t>
            </a:r>
            <a:endParaRPr lang="en-US" sz="2000" dirty="0" smtClean="0"/>
          </a:p>
          <a:p>
            <a:r>
              <a:rPr lang="en-US" sz="2000" dirty="0" smtClean="0"/>
              <a:t>Semi</a:t>
            </a:r>
            <a:br>
              <a:rPr lang="en-US" sz="2000" dirty="0" smtClean="0"/>
            </a:br>
            <a:r>
              <a:rPr lang="en-US" sz="2000" dirty="0" smtClean="0"/>
              <a:t>Regular” </a:t>
            </a:r>
          </a:p>
          <a:p>
            <a:endParaRPr lang="en-US" sz="2000" dirty="0" smtClean="0"/>
          </a:p>
        </p:txBody>
      </p:sp>
      <p:sp>
        <p:nvSpPr>
          <p:cNvPr id="32" name="Rectangle 31"/>
          <p:cNvSpPr/>
          <p:nvPr/>
        </p:nvSpPr>
        <p:spPr>
          <a:xfrm rot="16476758">
            <a:off x="5614400" y="2340217"/>
            <a:ext cx="1721946" cy="400110"/>
          </a:xfrm>
          <a:prstGeom prst="rect">
            <a:avLst/>
          </a:prstGeom>
        </p:spPr>
        <p:txBody>
          <a:bodyPr wrap="none">
            <a:spAutoFit/>
          </a:bodyPr>
          <a:lstStyle/>
          <a:p>
            <a:r>
              <a:rPr lang="en-US" sz="2000" dirty="0" smtClean="0"/>
              <a:t>Unstructured </a:t>
            </a:r>
          </a:p>
        </p:txBody>
      </p:sp>
      <p:sp>
        <p:nvSpPr>
          <p:cNvPr id="33" name="Rectangle 32"/>
          <p:cNvSpPr/>
          <p:nvPr/>
        </p:nvSpPr>
        <p:spPr>
          <a:xfrm rot="16476758">
            <a:off x="7288503" y="2119041"/>
            <a:ext cx="1651414" cy="1015663"/>
          </a:xfrm>
          <a:prstGeom prst="rect">
            <a:avLst/>
          </a:prstGeom>
        </p:spPr>
        <p:txBody>
          <a:bodyPr wrap="none">
            <a:spAutoFit/>
          </a:bodyPr>
          <a:lstStyle/>
          <a:p>
            <a:r>
              <a:rPr lang="en-US" sz="2000" dirty="0" smtClean="0"/>
              <a:t>Unstructured</a:t>
            </a:r>
            <a:br>
              <a:rPr lang="en-US" sz="2000" dirty="0" smtClean="0"/>
            </a:br>
            <a:r>
              <a:rPr lang="en-US" sz="2000" dirty="0" smtClean="0"/>
              <a:t>(more </a:t>
            </a:r>
            <a:br>
              <a:rPr lang="en-US" sz="2000" dirty="0" smtClean="0"/>
            </a:br>
            <a:r>
              <a:rPr lang="en-US" sz="2000" dirty="0" smtClean="0"/>
              <a:t>irregular) </a:t>
            </a:r>
          </a:p>
        </p:txBody>
      </p:sp>
      <p:sp>
        <p:nvSpPr>
          <p:cNvPr id="34" name="Rectangle 33"/>
          <p:cNvSpPr/>
          <p:nvPr/>
        </p:nvSpPr>
        <p:spPr>
          <a:xfrm rot="196251">
            <a:off x="2160210" y="1233806"/>
            <a:ext cx="6870247" cy="538609"/>
          </a:xfrm>
          <a:prstGeom prst="rect">
            <a:avLst/>
          </a:prstGeom>
        </p:spPr>
        <p:txBody>
          <a:bodyPr wrap="square">
            <a:spAutoFit/>
          </a:bodyPr>
          <a:lstStyle/>
          <a:p>
            <a:r>
              <a:rPr lang="en-US" sz="2900" dirty="0" smtClean="0">
                <a:solidFill>
                  <a:schemeClr val="accent2">
                    <a:lumMod val="60000"/>
                    <a:lumOff val="40000"/>
                  </a:schemeClr>
                </a:solidFill>
              </a:rPr>
              <a:t>continuum of decreasing regularity</a:t>
            </a:r>
            <a:endParaRPr lang="en-US" sz="2900" dirty="0">
              <a:solidFill>
                <a:schemeClr val="accent2">
                  <a:lumMod val="60000"/>
                  <a:lumOff val="4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Quad Mesh Caracteristics</a:t>
            </a:r>
            <a:endParaRPr lang="en-US" dirty="0"/>
          </a:p>
        </p:txBody>
      </p:sp>
      <p:sp>
        <p:nvSpPr>
          <p:cNvPr id="3" name="Content Placeholder 2"/>
          <p:cNvSpPr>
            <a:spLocks noGrp="1"/>
          </p:cNvSpPr>
          <p:nvPr>
            <p:ph idx="1"/>
          </p:nvPr>
        </p:nvSpPr>
        <p:spPr/>
        <p:txBody>
          <a:bodyPr/>
          <a:lstStyle/>
          <a:p>
            <a:r>
              <a:rPr lang="it-IT" b="0" dirty="0" smtClean="0"/>
              <a:t>About </a:t>
            </a:r>
            <a:r>
              <a:rPr lang="it-IT" dirty="0" smtClean="0"/>
              <a:t>Connectivity</a:t>
            </a:r>
          </a:p>
          <a:p>
            <a:pPr lvl="1"/>
            <a:r>
              <a:rPr lang="it-IT" dirty="0" smtClean="0"/>
              <a:t>Regularity</a:t>
            </a:r>
          </a:p>
          <a:p>
            <a:pPr lvl="1"/>
            <a:r>
              <a:rPr lang="it-IT" dirty="0" smtClean="0"/>
              <a:t>Good placement of irregular vertices</a:t>
            </a: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25</a:t>
            </a:fld>
            <a:endParaRPr lang="en-US"/>
          </a:p>
        </p:txBody>
      </p:sp>
      <p:pic>
        <p:nvPicPr>
          <p:cNvPr id="5" name="Picture 5" descr="Z:\projects\conferences\siggraph09\final_talk\screenshots\corner03_nb.png"/>
          <p:cNvPicPr>
            <a:picLocks noChangeAspect="1" noChangeArrowheads="1"/>
          </p:cNvPicPr>
          <p:nvPr/>
        </p:nvPicPr>
        <p:blipFill>
          <a:blip r:embed="rId2"/>
          <a:srcRect r="19231" b="11355"/>
          <a:stretch>
            <a:fillRect/>
          </a:stretch>
        </p:blipFill>
        <p:spPr bwMode="auto">
          <a:xfrm rot="20591374">
            <a:off x="4309584" y="1748207"/>
            <a:ext cx="4800600" cy="4164199"/>
          </a:xfrm>
          <a:prstGeom prst="rect">
            <a:avLst/>
          </a:prstGeom>
          <a:noFill/>
          <a:ln w="9525">
            <a:noFill/>
            <a:miter lim="800000"/>
            <a:headEnd/>
            <a:tailEnd/>
          </a:ln>
        </p:spPr>
      </p:pic>
      <p:sp>
        <p:nvSpPr>
          <p:cNvPr id="6" name="TextBox 5"/>
          <p:cNvSpPr txBox="1"/>
          <p:nvPr/>
        </p:nvSpPr>
        <p:spPr>
          <a:xfrm>
            <a:off x="2362200" y="4419600"/>
            <a:ext cx="2514600" cy="838200"/>
          </a:xfrm>
          <a:prstGeom prst="rect">
            <a:avLst/>
          </a:prstGeom>
          <a:noFill/>
        </p:spPr>
        <p:txBody>
          <a:bodyPr wrap="none" rtlCol="0">
            <a:normAutofit/>
          </a:bodyPr>
          <a:lstStyle/>
          <a:p>
            <a:pPr algn="r"/>
            <a:r>
              <a:rPr lang="en-US" sz="2000" dirty="0" smtClean="0">
                <a:solidFill>
                  <a:srgbClr val="FF0000"/>
                </a:solidFill>
              </a:rPr>
              <a:t>negative curvature:</a:t>
            </a:r>
            <a:br>
              <a:rPr lang="en-US" sz="2000" dirty="0" smtClean="0">
                <a:solidFill>
                  <a:srgbClr val="FF0000"/>
                </a:solidFill>
              </a:rPr>
            </a:br>
            <a:r>
              <a:rPr lang="en-US" sz="2000" dirty="0" err="1" smtClean="0">
                <a:solidFill>
                  <a:srgbClr val="FF0000"/>
                </a:solidFill>
              </a:rPr>
              <a:t>valency</a:t>
            </a:r>
            <a:r>
              <a:rPr lang="en-US" sz="2000" dirty="0" smtClean="0">
                <a:solidFill>
                  <a:srgbClr val="FF0000"/>
                </a:solidFill>
              </a:rPr>
              <a:t> &gt;4</a:t>
            </a:r>
          </a:p>
        </p:txBody>
      </p:sp>
      <p:cxnSp>
        <p:nvCxnSpPr>
          <p:cNvPr id="7" name="Elbow Connector 9"/>
          <p:cNvCxnSpPr>
            <a:stCxn id="6" idx="3"/>
            <a:endCxn id="10" idx="2"/>
          </p:cNvCxnSpPr>
          <p:nvPr/>
        </p:nvCxnSpPr>
        <p:spPr bwMode="auto">
          <a:xfrm flipV="1">
            <a:off x="4876800" y="4135692"/>
            <a:ext cx="2366658" cy="703008"/>
          </a:xfrm>
          <a:prstGeom prst="curvedConnector3">
            <a:avLst>
              <a:gd name="adj1" fmla="val 50000"/>
            </a:avLst>
          </a:prstGeom>
          <a:solidFill>
            <a:schemeClr val="accent1"/>
          </a:solidFill>
          <a:ln w="28575" cap="flat" cmpd="sng" algn="ctr">
            <a:solidFill>
              <a:srgbClr val="FF0000"/>
            </a:solidFill>
            <a:prstDash val="solid"/>
            <a:round/>
            <a:headEnd type="none" w="med" len="med"/>
            <a:tailEnd type="arrow"/>
          </a:ln>
          <a:effectLst/>
        </p:spPr>
      </p:cxnSp>
      <p:sp>
        <p:nvSpPr>
          <p:cNvPr id="8" name="TextBox 7"/>
          <p:cNvSpPr txBox="1"/>
          <p:nvPr/>
        </p:nvSpPr>
        <p:spPr>
          <a:xfrm>
            <a:off x="1676400" y="5486400"/>
            <a:ext cx="2514600" cy="838200"/>
          </a:xfrm>
          <a:prstGeom prst="rect">
            <a:avLst/>
          </a:prstGeom>
          <a:noFill/>
        </p:spPr>
        <p:txBody>
          <a:bodyPr wrap="none" rtlCol="0">
            <a:normAutofit/>
          </a:bodyPr>
          <a:lstStyle/>
          <a:p>
            <a:pPr algn="r"/>
            <a:r>
              <a:rPr lang="en-US" sz="2000" dirty="0" smtClean="0">
                <a:solidFill>
                  <a:srgbClr val="FF0000"/>
                </a:solidFill>
              </a:rPr>
              <a:t>positive curvature:</a:t>
            </a:r>
            <a:br>
              <a:rPr lang="en-US" sz="2000" dirty="0" smtClean="0">
                <a:solidFill>
                  <a:srgbClr val="FF0000"/>
                </a:solidFill>
              </a:rPr>
            </a:br>
            <a:r>
              <a:rPr lang="en-US" sz="2000" dirty="0" err="1" smtClean="0">
                <a:solidFill>
                  <a:srgbClr val="FF0000"/>
                </a:solidFill>
              </a:rPr>
              <a:t>valency</a:t>
            </a:r>
            <a:r>
              <a:rPr lang="en-US" sz="2000" dirty="0" smtClean="0">
                <a:solidFill>
                  <a:srgbClr val="FF0000"/>
                </a:solidFill>
              </a:rPr>
              <a:t> &lt;4</a:t>
            </a:r>
          </a:p>
        </p:txBody>
      </p:sp>
      <p:cxnSp>
        <p:nvCxnSpPr>
          <p:cNvPr id="9" name="Elbow Connector 9"/>
          <p:cNvCxnSpPr>
            <a:stCxn id="8" idx="3"/>
            <a:endCxn id="11" idx="2"/>
          </p:cNvCxnSpPr>
          <p:nvPr/>
        </p:nvCxnSpPr>
        <p:spPr bwMode="auto">
          <a:xfrm flipV="1">
            <a:off x="4191000" y="5451020"/>
            <a:ext cx="2265833" cy="454480"/>
          </a:xfrm>
          <a:prstGeom prst="curvedConnector3">
            <a:avLst>
              <a:gd name="adj1" fmla="val 50000"/>
            </a:avLst>
          </a:prstGeom>
          <a:solidFill>
            <a:schemeClr val="accent1"/>
          </a:solidFill>
          <a:ln w="28575" cap="flat" cmpd="sng" algn="ctr">
            <a:solidFill>
              <a:srgbClr val="FF0000"/>
            </a:solidFill>
            <a:prstDash val="solid"/>
            <a:round/>
            <a:headEnd type="none" w="med" len="med"/>
            <a:tailEnd type="arrow"/>
          </a:ln>
          <a:effectLst/>
        </p:spPr>
      </p:cxnSp>
      <p:sp>
        <p:nvSpPr>
          <p:cNvPr id="10" name="Oval 9"/>
          <p:cNvSpPr/>
          <p:nvPr/>
        </p:nvSpPr>
        <p:spPr bwMode="auto">
          <a:xfrm rot="20591374">
            <a:off x="7240202" y="4037454"/>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 name="Oval 10"/>
          <p:cNvSpPr/>
          <p:nvPr/>
        </p:nvSpPr>
        <p:spPr bwMode="auto">
          <a:xfrm rot="20591374">
            <a:off x="6453577" y="5352782"/>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2" name="Rectangle 11"/>
          <p:cNvSpPr/>
          <p:nvPr/>
        </p:nvSpPr>
        <p:spPr>
          <a:xfrm>
            <a:off x="304800" y="2971800"/>
            <a:ext cx="6553200" cy="369332"/>
          </a:xfrm>
          <a:prstGeom prst="rect">
            <a:avLst/>
          </a:prstGeom>
        </p:spPr>
        <p:txBody>
          <a:bodyPr wrap="square">
            <a:spAutoFit/>
          </a:bodyPr>
          <a:lstStyle/>
          <a:p>
            <a:pPr marL="1371600" lvl="2" indent="-457200" eaLnBrk="0" hangingPunct="0">
              <a:spcBef>
                <a:spcPct val="20000"/>
              </a:spcBef>
              <a:buClr>
                <a:srgbClr val="333399"/>
              </a:buClr>
            </a:pPr>
            <a:r>
              <a:rPr lang="it-IT" sz="1800" kern="0" dirty="0" smtClean="0">
                <a:latin typeface="Verdana" pitchFamily="34" charset="0"/>
                <a:ea typeface="ＭＳ Ｐゴシック"/>
              </a:rPr>
              <a:t>e.g.: reciprocally aligned</a:t>
            </a:r>
          </a:p>
        </p:txBody>
      </p:sp>
      <p:sp>
        <p:nvSpPr>
          <p:cNvPr id="27" name="Rectangle 26"/>
          <p:cNvSpPr/>
          <p:nvPr/>
        </p:nvSpPr>
        <p:spPr>
          <a:xfrm>
            <a:off x="304800" y="3330524"/>
            <a:ext cx="6553200" cy="701731"/>
          </a:xfrm>
          <a:prstGeom prst="rect">
            <a:avLst/>
          </a:prstGeom>
        </p:spPr>
        <p:txBody>
          <a:bodyPr wrap="square">
            <a:spAutoFit/>
          </a:bodyPr>
          <a:lstStyle/>
          <a:p>
            <a:pPr marL="1371600" lvl="2" indent="-457200" eaLnBrk="0" hangingPunct="0">
              <a:spcBef>
                <a:spcPct val="20000"/>
              </a:spcBef>
              <a:buClr>
                <a:srgbClr val="333399"/>
              </a:buClr>
            </a:pPr>
            <a:r>
              <a:rPr lang="it-IT" sz="1800" kern="0" dirty="0" smtClean="0">
                <a:latin typeface="Verdana" pitchFamily="34" charset="0"/>
                <a:ea typeface="ＭＳ Ｐゴシック"/>
              </a:rPr>
              <a:t>e.g.: dependent on Gaussian curvature </a:t>
            </a:r>
          </a:p>
          <a:p>
            <a:pPr marL="1371600" lvl="2" indent="-457200" eaLnBrk="0" hangingPunct="0">
              <a:spcBef>
                <a:spcPct val="20000"/>
              </a:spcBef>
              <a:buClr>
                <a:srgbClr val="333399"/>
              </a:buClr>
              <a:buFont typeface="+mj-lt"/>
              <a:buAutoNum type="arabicPeriod"/>
            </a:pPr>
            <a:endParaRPr lang="it-IT" sz="1800" kern="0" dirty="0" smtClean="0">
              <a:latin typeface="Verdana" pitchFamily="34" charset="0"/>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p:bldP spid="10" grpId="0" animBg="1"/>
      <p:bldP spid="11" grpId="0" animBg="1"/>
      <p:bldP spid="12"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Quad Mesh Caracteristics</a:t>
            </a:r>
            <a:endParaRPr lang="en-US" dirty="0"/>
          </a:p>
        </p:txBody>
      </p:sp>
      <p:sp>
        <p:nvSpPr>
          <p:cNvPr id="3" name="Content Placeholder 2"/>
          <p:cNvSpPr>
            <a:spLocks noGrp="1"/>
          </p:cNvSpPr>
          <p:nvPr>
            <p:ph idx="1"/>
          </p:nvPr>
        </p:nvSpPr>
        <p:spPr/>
        <p:txBody>
          <a:bodyPr/>
          <a:lstStyle/>
          <a:p>
            <a:r>
              <a:rPr lang="it-IT" b="0" dirty="0" smtClean="0"/>
              <a:t>About </a:t>
            </a:r>
            <a:r>
              <a:rPr lang="it-IT" dirty="0" smtClean="0"/>
              <a:t>Connectivity</a:t>
            </a:r>
          </a:p>
          <a:p>
            <a:pPr lvl="1"/>
            <a:r>
              <a:rPr lang="it-IT" dirty="0" smtClean="0"/>
              <a:t>Regularity</a:t>
            </a:r>
          </a:p>
          <a:p>
            <a:pPr lvl="1"/>
            <a:r>
              <a:rPr lang="it-IT" dirty="0" smtClean="0"/>
              <a:t>Good placement of irregular vertices</a:t>
            </a:r>
          </a:p>
          <a:p>
            <a:pPr lvl="1"/>
            <a:r>
              <a:rPr lang="it-IT" dirty="0" smtClean="0"/>
              <a:t>Consistency</a:t>
            </a:r>
          </a:p>
          <a:p>
            <a:pPr lvl="2"/>
            <a:r>
              <a:rPr lang="it-IT" dirty="0" smtClean="0"/>
              <a:t>T-Junctions? </a:t>
            </a:r>
          </a:p>
          <a:p>
            <a:pPr lvl="2"/>
            <a:r>
              <a:rPr lang="it-IT" dirty="0" smtClean="0"/>
              <a:t>Manifoldness? Watertight?</a:t>
            </a:r>
          </a:p>
          <a:p>
            <a:pPr lvl="2"/>
            <a:r>
              <a:rPr lang="it-IT" dirty="0" smtClean="0"/>
              <a:t>“degenerate” configurations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Quad Mesh Caracteristics</a:t>
            </a:r>
            <a:endParaRPr lang="en-US" dirty="0"/>
          </a:p>
        </p:txBody>
      </p:sp>
      <p:sp>
        <p:nvSpPr>
          <p:cNvPr id="3" name="Content Placeholder 2"/>
          <p:cNvSpPr>
            <a:spLocks noGrp="1"/>
          </p:cNvSpPr>
          <p:nvPr>
            <p:ph idx="1"/>
          </p:nvPr>
        </p:nvSpPr>
        <p:spPr/>
        <p:txBody>
          <a:bodyPr/>
          <a:lstStyle/>
          <a:p>
            <a:r>
              <a:rPr lang="it-IT" b="0" dirty="0" smtClean="0"/>
              <a:t>About </a:t>
            </a:r>
            <a:r>
              <a:rPr lang="it-IT" dirty="0" smtClean="0"/>
              <a:t>Connectivity</a:t>
            </a:r>
          </a:p>
          <a:p>
            <a:pPr lvl="1"/>
            <a:r>
              <a:rPr lang="it-IT" dirty="0" smtClean="0"/>
              <a:t>Regularity</a:t>
            </a:r>
          </a:p>
          <a:p>
            <a:pPr lvl="1"/>
            <a:r>
              <a:rPr lang="it-IT" dirty="0" smtClean="0"/>
              <a:t>Good placement of irregular vertices</a:t>
            </a:r>
          </a:p>
          <a:p>
            <a:pPr lvl="1"/>
            <a:r>
              <a:rPr lang="it-IT" dirty="0" smtClean="0"/>
              <a:t>Consistency</a:t>
            </a:r>
          </a:p>
          <a:p>
            <a:pPr lvl="2"/>
            <a:r>
              <a:rPr lang="it-IT" dirty="0" smtClean="0"/>
              <a:t>T-Junctions? </a:t>
            </a:r>
          </a:p>
          <a:p>
            <a:pPr lvl="2"/>
            <a:r>
              <a:rPr lang="it-IT" dirty="0" smtClean="0"/>
              <a:t>Manifoldness? Watertight?</a:t>
            </a:r>
          </a:p>
          <a:p>
            <a:pPr lvl="2"/>
            <a:r>
              <a:rPr lang="it-IT" dirty="0" smtClean="0"/>
              <a:t>“degenerate” configurations: </a:t>
            </a:r>
            <a:r>
              <a:rPr lang="it-IT" b="1" dirty="0" smtClean="0"/>
              <a:t>doublets</a:t>
            </a:r>
            <a:endParaRPr lang="it-IT" dirty="0" smtClean="0"/>
          </a:p>
          <a:p>
            <a:pPr>
              <a:buNone/>
            </a:pP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27</a:t>
            </a:fld>
            <a:endParaRPr lang="en-US"/>
          </a:p>
        </p:txBody>
      </p:sp>
      <p:pic>
        <p:nvPicPr>
          <p:cNvPr id="7" name="Picture 6" descr="doublet_removal1.png"/>
          <p:cNvPicPr>
            <a:picLocks noChangeAspect="1"/>
          </p:cNvPicPr>
          <p:nvPr/>
        </p:nvPicPr>
        <p:blipFill>
          <a:blip r:embed="rId2"/>
          <a:stretch>
            <a:fillRect/>
          </a:stretch>
        </p:blipFill>
        <p:spPr>
          <a:xfrm>
            <a:off x="5943600" y="3352800"/>
            <a:ext cx="2962925" cy="2977387"/>
          </a:xfrm>
          <a:prstGeom prst="rect">
            <a:avLst/>
          </a:prstGeom>
          <a:ln>
            <a:noFill/>
          </a:ln>
          <a:effectLst>
            <a:softEdge rad="112500"/>
          </a:effectLst>
        </p:spPr>
      </p:pic>
      <p:sp>
        <p:nvSpPr>
          <p:cNvPr id="8" name="Oval 7"/>
          <p:cNvSpPr>
            <a:spLocks noChangeAspect="1"/>
          </p:cNvSpPr>
          <p:nvPr/>
        </p:nvSpPr>
        <p:spPr>
          <a:xfrm>
            <a:off x="7445107" y="4854238"/>
            <a:ext cx="274320" cy="274320"/>
          </a:xfrm>
          <a:prstGeom prst="ellipse">
            <a:avLst/>
          </a:prstGeom>
          <a:solidFill>
            <a:srgbClr val="1F497D"/>
          </a:solidFill>
          <a:ln w="2857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2</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9" name="Picture 8" descr="pillows2.png"/>
          <p:cNvPicPr>
            <a:picLocks noChangeAspect="1"/>
          </p:cNvPicPr>
          <p:nvPr/>
        </p:nvPicPr>
        <p:blipFill>
          <a:blip r:embed="rId3"/>
          <a:srcRect l="39175"/>
          <a:stretch>
            <a:fillRect/>
          </a:stretch>
        </p:blipFill>
        <p:spPr>
          <a:xfrm>
            <a:off x="1143000" y="4343400"/>
            <a:ext cx="4495800" cy="1922854"/>
          </a:xfrm>
          <a:prstGeom prst="rect">
            <a:avLst/>
          </a:prstGeom>
          <a:effectLst/>
        </p:spPr>
      </p:pic>
      <p:sp>
        <p:nvSpPr>
          <p:cNvPr id="10" name="Oval 9"/>
          <p:cNvSpPr/>
          <p:nvPr/>
        </p:nvSpPr>
        <p:spPr bwMode="auto">
          <a:xfrm>
            <a:off x="381000" y="4191000"/>
            <a:ext cx="1981200" cy="12954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Quad Mesh Caracteristics</a:t>
            </a:r>
            <a:endParaRPr lang="en-US" dirty="0"/>
          </a:p>
        </p:txBody>
      </p:sp>
      <p:sp>
        <p:nvSpPr>
          <p:cNvPr id="3" name="Content Placeholder 2"/>
          <p:cNvSpPr>
            <a:spLocks noGrp="1"/>
          </p:cNvSpPr>
          <p:nvPr>
            <p:ph idx="1"/>
          </p:nvPr>
        </p:nvSpPr>
        <p:spPr/>
        <p:txBody>
          <a:bodyPr/>
          <a:lstStyle/>
          <a:p>
            <a:r>
              <a:rPr lang="it-IT" b="0" dirty="0" smtClean="0"/>
              <a:t>About </a:t>
            </a:r>
            <a:r>
              <a:rPr lang="it-IT" dirty="0" smtClean="0"/>
              <a:t>Connectivity</a:t>
            </a:r>
          </a:p>
          <a:p>
            <a:pPr lvl="1"/>
            <a:r>
              <a:rPr lang="it-IT" dirty="0" smtClean="0"/>
              <a:t>Regularity</a:t>
            </a:r>
          </a:p>
          <a:p>
            <a:pPr lvl="1"/>
            <a:r>
              <a:rPr lang="it-IT" dirty="0" smtClean="0"/>
              <a:t>Good placement of irregular vertices</a:t>
            </a:r>
          </a:p>
          <a:p>
            <a:pPr lvl="1"/>
            <a:r>
              <a:rPr lang="it-IT" dirty="0" smtClean="0"/>
              <a:t>Consistency</a:t>
            </a:r>
          </a:p>
          <a:p>
            <a:pPr lvl="2"/>
            <a:r>
              <a:rPr lang="it-IT" dirty="0" smtClean="0"/>
              <a:t>T-Junctions? </a:t>
            </a:r>
          </a:p>
          <a:p>
            <a:pPr lvl="2"/>
            <a:r>
              <a:rPr lang="it-IT" dirty="0" smtClean="0"/>
              <a:t>Manifoldness? Watertight?</a:t>
            </a:r>
          </a:p>
          <a:p>
            <a:pPr lvl="2"/>
            <a:r>
              <a:rPr lang="it-IT" dirty="0" smtClean="0"/>
              <a:t>“degenerate” configurations: doublets, </a:t>
            </a:r>
            <a:r>
              <a:rPr lang="it-IT" b="1" dirty="0" smtClean="0"/>
              <a:t>singlets</a:t>
            </a:r>
          </a:p>
          <a:p>
            <a:pPr>
              <a:buNone/>
            </a:pP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28</a:t>
            </a:fld>
            <a:endParaRPr lang="en-US"/>
          </a:p>
        </p:txBody>
      </p:sp>
      <p:pic>
        <p:nvPicPr>
          <p:cNvPr id="5" name="Picture 4" descr="singlet3.png"/>
          <p:cNvPicPr>
            <a:picLocks noChangeAspect="1"/>
          </p:cNvPicPr>
          <p:nvPr/>
        </p:nvPicPr>
        <p:blipFill>
          <a:blip r:embed="rId2" cstate="print"/>
          <a:stretch>
            <a:fillRect/>
          </a:stretch>
        </p:blipFill>
        <p:spPr>
          <a:xfrm>
            <a:off x="3886200" y="4267200"/>
            <a:ext cx="4898778" cy="202129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Quad Mesh Caracteristics</a:t>
            </a:r>
            <a:endParaRPr lang="en-US" dirty="0"/>
          </a:p>
        </p:txBody>
      </p:sp>
      <p:sp>
        <p:nvSpPr>
          <p:cNvPr id="3" name="Content Placeholder 2"/>
          <p:cNvSpPr>
            <a:spLocks noGrp="1"/>
          </p:cNvSpPr>
          <p:nvPr>
            <p:ph idx="1"/>
          </p:nvPr>
        </p:nvSpPr>
        <p:spPr/>
        <p:txBody>
          <a:bodyPr/>
          <a:lstStyle/>
          <a:p>
            <a:r>
              <a:rPr lang="it-IT" b="0" dirty="0" smtClean="0"/>
              <a:t>About </a:t>
            </a:r>
            <a:r>
              <a:rPr lang="it-IT" dirty="0" smtClean="0"/>
              <a:t>Connectivity</a:t>
            </a:r>
          </a:p>
          <a:p>
            <a:pPr lvl="1"/>
            <a:r>
              <a:rPr lang="it-IT" dirty="0" smtClean="0"/>
              <a:t>Regularity</a:t>
            </a:r>
          </a:p>
          <a:p>
            <a:pPr lvl="1"/>
            <a:r>
              <a:rPr lang="it-IT" dirty="0" smtClean="0"/>
              <a:t>Good placement of irregular vertices</a:t>
            </a:r>
          </a:p>
          <a:p>
            <a:pPr lvl="1"/>
            <a:r>
              <a:rPr lang="it-IT" dirty="0" smtClean="0"/>
              <a:t>Consistency</a:t>
            </a:r>
          </a:p>
          <a:p>
            <a:pPr lvl="2"/>
            <a:r>
              <a:rPr lang="it-IT" dirty="0" smtClean="0"/>
              <a:t>T-Junctions? </a:t>
            </a:r>
          </a:p>
          <a:p>
            <a:pPr lvl="2"/>
            <a:r>
              <a:rPr lang="it-IT" dirty="0" smtClean="0"/>
              <a:t>Manifoldness? Watertight?</a:t>
            </a:r>
          </a:p>
          <a:p>
            <a:pPr lvl="2"/>
            <a:r>
              <a:rPr lang="it-IT" dirty="0" smtClean="0"/>
              <a:t>“degenerate” configurations: doublets, singlets</a:t>
            </a:r>
          </a:p>
          <a:p>
            <a:r>
              <a:rPr lang="it-IT" b="0" dirty="0" smtClean="0"/>
              <a:t>About </a:t>
            </a:r>
            <a:r>
              <a:rPr lang="it-IT" dirty="0" smtClean="0"/>
              <a:t>Quad Quality</a:t>
            </a:r>
          </a:p>
          <a:p>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29</a:t>
            </a:fld>
            <a:endParaRPr lang="en-US"/>
          </a:p>
        </p:txBody>
      </p:sp>
      <p:sp>
        <p:nvSpPr>
          <p:cNvPr id="23" name="Freeform 22"/>
          <p:cNvSpPr/>
          <p:nvPr/>
        </p:nvSpPr>
        <p:spPr>
          <a:xfrm>
            <a:off x="2889626" y="5457820"/>
            <a:ext cx="1435822" cy="404266"/>
          </a:xfrm>
          <a:custGeom>
            <a:avLst/>
            <a:gdLst>
              <a:gd name="connsiteX0" fmla="*/ 91440 w 1014984"/>
              <a:gd name="connsiteY0" fmla="*/ 987552 h 1408176"/>
              <a:gd name="connsiteX1" fmla="*/ 0 w 1014984"/>
              <a:gd name="connsiteY1" fmla="*/ 0 h 1408176"/>
              <a:gd name="connsiteX2" fmla="*/ 1014984 w 1014984"/>
              <a:gd name="connsiteY2" fmla="*/ 219456 h 1408176"/>
              <a:gd name="connsiteX3" fmla="*/ 987552 w 1014984"/>
              <a:gd name="connsiteY3" fmla="*/ 1408176 h 1408176"/>
              <a:gd name="connsiteX4" fmla="*/ 91440 w 1014984"/>
              <a:gd name="connsiteY4" fmla="*/ 987552 h 1408176"/>
              <a:gd name="connsiteX0" fmla="*/ 91440 w 987552"/>
              <a:gd name="connsiteY0" fmla="*/ 987552 h 1408176"/>
              <a:gd name="connsiteX1" fmla="*/ 0 w 987552"/>
              <a:gd name="connsiteY1" fmla="*/ 0 h 1408176"/>
              <a:gd name="connsiteX2" fmla="*/ 229134 w 987552"/>
              <a:gd name="connsiteY2" fmla="*/ 862374 h 1408176"/>
              <a:gd name="connsiteX3" fmla="*/ 987552 w 987552"/>
              <a:gd name="connsiteY3" fmla="*/ 1408176 h 1408176"/>
              <a:gd name="connsiteX4" fmla="*/ 91440 w 987552"/>
              <a:gd name="connsiteY4" fmla="*/ 987552 h 1408176"/>
              <a:gd name="connsiteX0" fmla="*/ 0 w 896112"/>
              <a:gd name="connsiteY0" fmla="*/ 987552 h 1408176"/>
              <a:gd name="connsiteX1" fmla="*/ 122842 w 896112"/>
              <a:gd name="connsiteY1" fmla="*/ 0 h 1408176"/>
              <a:gd name="connsiteX2" fmla="*/ 137694 w 896112"/>
              <a:gd name="connsiteY2" fmla="*/ 862374 h 1408176"/>
              <a:gd name="connsiteX3" fmla="*/ 896112 w 896112"/>
              <a:gd name="connsiteY3" fmla="*/ 1408176 h 1408176"/>
              <a:gd name="connsiteX4" fmla="*/ 0 w 896112"/>
              <a:gd name="connsiteY4" fmla="*/ 987552 h 1408176"/>
              <a:gd name="connsiteX0" fmla="*/ 0 w 896112"/>
              <a:gd name="connsiteY0" fmla="*/ 987552 h 1408176"/>
              <a:gd name="connsiteX1" fmla="*/ 122842 w 896112"/>
              <a:gd name="connsiteY1" fmla="*/ 0 h 1408176"/>
              <a:gd name="connsiteX2" fmla="*/ 351976 w 896112"/>
              <a:gd name="connsiteY2" fmla="*/ 862374 h 1408176"/>
              <a:gd name="connsiteX3" fmla="*/ 896112 w 896112"/>
              <a:gd name="connsiteY3" fmla="*/ 1408176 h 1408176"/>
              <a:gd name="connsiteX4" fmla="*/ 0 w 896112"/>
              <a:gd name="connsiteY4" fmla="*/ 987552 h 1408176"/>
              <a:gd name="connsiteX0" fmla="*/ 0 w 1110394"/>
              <a:gd name="connsiteY0" fmla="*/ 987552 h 1050962"/>
              <a:gd name="connsiteX1" fmla="*/ 122842 w 1110394"/>
              <a:gd name="connsiteY1" fmla="*/ 0 h 1050962"/>
              <a:gd name="connsiteX2" fmla="*/ 351976 w 1110394"/>
              <a:gd name="connsiteY2" fmla="*/ 862374 h 1050962"/>
              <a:gd name="connsiteX3" fmla="*/ 1110394 w 1110394"/>
              <a:gd name="connsiteY3" fmla="*/ 1050962 h 1050962"/>
              <a:gd name="connsiteX4" fmla="*/ 0 w 1110394"/>
              <a:gd name="connsiteY4" fmla="*/ 987552 h 1050962"/>
              <a:gd name="connsiteX0" fmla="*/ 0 w 1110394"/>
              <a:gd name="connsiteY0" fmla="*/ 987552 h 1050962"/>
              <a:gd name="connsiteX1" fmla="*/ 122842 w 1110394"/>
              <a:gd name="connsiteY1" fmla="*/ 0 h 1050962"/>
              <a:gd name="connsiteX2" fmla="*/ 351976 w 1110394"/>
              <a:gd name="connsiteY2" fmla="*/ 648036 h 1050962"/>
              <a:gd name="connsiteX3" fmla="*/ 1110394 w 1110394"/>
              <a:gd name="connsiteY3" fmla="*/ 1050962 h 1050962"/>
              <a:gd name="connsiteX4" fmla="*/ 0 w 1110394"/>
              <a:gd name="connsiteY4" fmla="*/ 987552 h 1050962"/>
              <a:gd name="connsiteX0" fmla="*/ 0 w 1110394"/>
              <a:gd name="connsiteY0" fmla="*/ 987552 h 1050962"/>
              <a:gd name="connsiteX1" fmla="*/ 122842 w 1110394"/>
              <a:gd name="connsiteY1" fmla="*/ 0 h 1050962"/>
              <a:gd name="connsiteX2" fmla="*/ 566430 w 1110394"/>
              <a:gd name="connsiteY2" fmla="*/ 648036 h 1050962"/>
              <a:gd name="connsiteX3" fmla="*/ 1110394 w 1110394"/>
              <a:gd name="connsiteY3" fmla="*/ 1050962 h 1050962"/>
              <a:gd name="connsiteX4" fmla="*/ 0 w 1110394"/>
              <a:gd name="connsiteY4" fmla="*/ 987552 h 1050962"/>
              <a:gd name="connsiteX0" fmla="*/ 0 w 1110394"/>
              <a:gd name="connsiteY0" fmla="*/ 987552 h 1050962"/>
              <a:gd name="connsiteX1" fmla="*/ 122842 w 1110394"/>
              <a:gd name="connsiteY1" fmla="*/ 0 h 1050962"/>
              <a:gd name="connsiteX2" fmla="*/ 422097 w 1110394"/>
              <a:gd name="connsiteY2" fmla="*/ 646682 h 1050962"/>
              <a:gd name="connsiteX3" fmla="*/ 1110394 w 1110394"/>
              <a:gd name="connsiteY3" fmla="*/ 1050962 h 1050962"/>
              <a:gd name="connsiteX4" fmla="*/ 0 w 1110394"/>
              <a:gd name="connsiteY4" fmla="*/ 987552 h 1050962"/>
              <a:gd name="connsiteX0" fmla="*/ 91645 w 1202039"/>
              <a:gd name="connsiteY0" fmla="*/ 987552 h 1050962"/>
              <a:gd name="connsiteX1" fmla="*/ 0 w 1202039"/>
              <a:gd name="connsiteY1" fmla="*/ 0 h 1050962"/>
              <a:gd name="connsiteX2" fmla="*/ 513742 w 1202039"/>
              <a:gd name="connsiteY2" fmla="*/ 646682 h 1050962"/>
              <a:gd name="connsiteX3" fmla="*/ 1202039 w 1202039"/>
              <a:gd name="connsiteY3" fmla="*/ 1050962 h 1050962"/>
              <a:gd name="connsiteX4" fmla="*/ 91645 w 1202039"/>
              <a:gd name="connsiteY4" fmla="*/ 987552 h 1050962"/>
              <a:gd name="connsiteX0" fmla="*/ 306132 w 1416526"/>
              <a:gd name="connsiteY0" fmla="*/ 344591 h 408001"/>
              <a:gd name="connsiteX1" fmla="*/ 0 w 1416526"/>
              <a:gd name="connsiteY1" fmla="*/ 0 h 408001"/>
              <a:gd name="connsiteX2" fmla="*/ 728229 w 1416526"/>
              <a:gd name="connsiteY2" fmla="*/ 3721 h 408001"/>
              <a:gd name="connsiteX3" fmla="*/ 1416526 w 1416526"/>
              <a:gd name="connsiteY3" fmla="*/ 408001 h 408001"/>
              <a:gd name="connsiteX4" fmla="*/ 306132 w 1416526"/>
              <a:gd name="connsiteY4" fmla="*/ 344591 h 408001"/>
              <a:gd name="connsiteX0" fmla="*/ 326374 w 1436768"/>
              <a:gd name="connsiteY0" fmla="*/ 340870 h 404280"/>
              <a:gd name="connsiteX1" fmla="*/ 0 w 1436768"/>
              <a:gd name="connsiteY1" fmla="*/ 37700 h 404280"/>
              <a:gd name="connsiteX2" fmla="*/ 748471 w 1436768"/>
              <a:gd name="connsiteY2" fmla="*/ 0 h 404280"/>
              <a:gd name="connsiteX3" fmla="*/ 1436768 w 1436768"/>
              <a:gd name="connsiteY3" fmla="*/ 404280 h 404280"/>
              <a:gd name="connsiteX4" fmla="*/ 326374 w 1436768"/>
              <a:gd name="connsiteY4" fmla="*/ 340870 h 4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768" h="404280">
                <a:moveTo>
                  <a:pt x="326374" y="340870"/>
                </a:moveTo>
                <a:lnTo>
                  <a:pt x="0" y="37700"/>
                </a:lnTo>
                <a:lnTo>
                  <a:pt x="748471" y="0"/>
                </a:lnTo>
                <a:lnTo>
                  <a:pt x="1436768" y="404280"/>
                </a:lnTo>
                <a:lnTo>
                  <a:pt x="326374" y="340870"/>
                </a:lnTo>
                <a:close/>
              </a:path>
            </a:pathLst>
          </a:custGeom>
          <a:solidFill>
            <a:sysClr val="window" lastClr="FFFFFF">
              <a:lumMod val="85000"/>
            </a:sysClr>
          </a:solidFill>
          <a:ln w="190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Freeform 23"/>
          <p:cNvSpPr/>
          <p:nvPr/>
        </p:nvSpPr>
        <p:spPr>
          <a:xfrm>
            <a:off x="4501702" y="5049782"/>
            <a:ext cx="1558406" cy="916127"/>
          </a:xfrm>
          <a:custGeom>
            <a:avLst/>
            <a:gdLst>
              <a:gd name="connsiteX0" fmla="*/ 91440 w 1014984"/>
              <a:gd name="connsiteY0" fmla="*/ 987552 h 1408176"/>
              <a:gd name="connsiteX1" fmla="*/ 0 w 1014984"/>
              <a:gd name="connsiteY1" fmla="*/ 0 h 1408176"/>
              <a:gd name="connsiteX2" fmla="*/ 1014984 w 1014984"/>
              <a:gd name="connsiteY2" fmla="*/ 219456 h 1408176"/>
              <a:gd name="connsiteX3" fmla="*/ 987552 w 1014984"/>
              <a:gd name="connsiteY3" fmla="*/ 1408176 h 1408176"/>
              <a:gd name="connsiteX4" fmla="*/ 91440 w 1014984"/>
              <a:gd name="connsiteY4" fmla="*/ 987552 h 1408176"/>
              <a:gd name="connsiteX0" fmla="*/ 91440 w 987552"/>
              <a:gd name="connsiteY0" fmla="*/ 987552 h 1408176"/>
              <a:gd name="connsiteX1" fmla="*/ 0 w 987552"/>
              <a:gd name="connsiteY1" fmla="*/ 0 h 1408176"/>
              <a:gd name="connsiteX2" fmla="*/ 229134 w 987552"/>
              <a:gd name="connsiteY2" fmla="*/ 862374 h 1408176"/>
              <a:gd name="connsiteX3" fmla="*/ 987552 w 987552"/>
              <a:gd name="connsiteY3" fmla="*/ 1408176 h 1408176"/>
              <a:gd name="connsiteX4" fmla="*/ 91440 w 987552"/>
              <a:gd name="connsiteY4" fmla="*/ 987552 h 1408176"/>
              <a:gd name="connsiteX0" fmla="*/ 0 w 896112"/>
              <a:gd name="connsiteY0" fmla="*/ 987552 h 1408176"/>
              <a:gd name="connsiteX1" fmla="*/ 122842 w 896112"/>
              <a:gd name="connsiteY1" fmla="*/ 0 h 1408176"/>
              <a:gd name="connsiteX2" fmla="*/ 137694 w 896112"/>
              <a:gd name="connsiteY2" fmla="*/ 862374 h 1408176"/>
              <a:gd name="connsiteX3" fmla="*/ 896112 w 896112"/>
              <a:gd name="connsiteY3" fmla="*/ 1408176 h 1408176"/>
              <a:gd name="connsiteX4" fmla="*/ 0 w 896112"/>
              <a:gd name="connsiteY4" fmla="*/ 987552 h 1408176"/>
              <a:gd name="connsiteX0" fmla="*/ 0 w 896112"/>
              <a:gd name="connsiteY0" fmla="*/ 987552 h 1408176"/>
              <a:gd name="connsiteX1" fmla="*/ 122842 w 896112"/>
              <a:gd name="connsiteY1" fmla="*/ 0 h 1408176"/>
              <a:gd name="connsiteX2" fmla="*/ 351976 w 896112"/>
              <a:gd name="connsiteY2" fmla="*/ 862374 h 1408176"/>
              <a:gd name="connsiteX3" fmla="*/ 896112 w 896112"/>
              <a:gd name="connsiteY3" fmla="*/ 1408176 h 1408176"/>
              <a:gd name="connsiteX4" fmla="*/ 0 w 896112"/>
              <a:gd name="connsiteY4" fmla="*/ 987552 h 1408176"/>
              <a:gd name="connsiteX0" fmla="*/ 0 w 1110394"/>
              <a:gd name="connsiteY0" fmla="*/ 987552 h 1050962"/>
              <a:gd name="connsiteX1" fmla="*/ 122842 w 1110394"/>
              <a:gd name="connsiteY1" fmla="*/ 0 h 1050962"/>
              <a:gd name="connsiteX2" fmla="*/ 351976 w 1110394"/>
              <a:gd name="connsiteY2" fmla="*/ 862374 h 1050962"/>
              <a:gd name="connsiteX3" fmla="*/ 1110394 w 1110394"/>
              <a:gd name="connsiteY3" fmla="*/ 1050962 h 1050962"/>
              <a:gd name="connsiteX4" fmla="*/ 0 w 1110394"/>
              <a:gd name="connsiteY4" fmla="*/ 987552 h 1050962"/>
              <a:gd name="connsiteX0" fmla="*/ 0 w 1110394"/>
              <a:gd name="connsiteY0" fmla="*/ 987552 h 1050962"/>
              <a:gd name="connsiteX1" fmla="*/ 122842 w 1110394"/>
              <a:gd name="connsiteY1" fmla="*/ 0 h 1050962"/>
              <a:gd name="connsiteX2" fmla="*/ 351976 w 1110394"/>
              <a:gd name="connsiteY2" fmla="*/ 648036 h 1050962"/>
              <a:gd name="connsiteX3" fmla="*/ 1110394 w 1110394"/>
              <a:gd name="connsiteY3" fmla="*/ 1050962 h 1050962"/>
              <a:gd name="connsiteX4" fmla="*/ 0 w 1110394"/>
              <a:gd name="connsiteY4" fmla="*/ 987552 h 1050962"/>
              <a:gd name="connsiteX0" fmla="*/ 0 w 1467788"/>
              <a:gd name="connsiteY0" fmla="*/ 987552 h 987552"/>
              <a:gd name="connsiteX1" fmla="*/ 122842 w 1467788"/>
              <a:gd name="connsiteY1" fmla="*/ 0 h 987552"/>
              <a:gd name="connsiteX2" fmla="*/ 351976 w 1467788"/>
              <a:gd name="connsiteY2" fmla="*/ 648036 h 987552"/>
              <a:gd name="connsiteX3" fmla="*/ 1467788 w 1467788"/>
              <a:gd name="connsiteY3" fmla="*/ 336533 h 987552"/>
              <a:gd name="connsiteX4" fmla="*/ 0 w 1467788"/>
              <a:gd name="connsiteY4" fmla="*/ 987552 h 987552"/>
              <a:gd name="connsiteX0" fmla="*/ 306101 w 1773889"/>
              <a:gd name="connsiteY0" fmla="*/ 773254 h 773254"/>
              <a:gd name="connsiteX1" fmla="*/ 0 w 1773889"/>
              <a:gd name="connsiteY1" fmla="*/ 0 h 773254"/>
              <a:gd name="connsiteX2" fmla="*/ 658077 w 1773889"/>
              <a:gd name="connsiteY2" fmla="*/ 433738 h 773254"/>
              <a:gd name="connsiteX3" fmla="*/ 1773889 w 1773889"/>
              <a:gd name="connsiteY3" fmla="*/ 122235 h 773254"/>
              <a:gd name="connsiteX4" fmla="*/ 306101 w 1773889"/>
              <a:gd name="connsiteY4" fmla="*/ 773254 h 773254"/>
              <a:gd name="connsiteX0" fmla="*/ 734980 w 1773889"/>
              <a:gd name="connsiteY0" fmla="*/ 773254 h 773254"/>
              <a:gd name="connsiteX1" fmla="*/ 0 w 1773889"/>
              <a:gd name="connsiteY1" fmla="*/ 0 h 773254"/>
              <a:gd name="connsiteX2" fmla="*/ 658077 w 1773889"/>
              <a:gd name="connsiteY2" fmla="*/ 433738 h 773254"/>
              <a:gd name="connsiteX3" fmla="*/ 1773889 w 1773889"/>
              <a:gd name="connsiteY3" fmla="*/ 122235 h 773254"/>
              <a:gd name="connsiteX4" fmla="*/ 734980 w 1773889"/>
              <a:gd name="connsiteY4" fmla="*/ 773254 h 773254"/>
              <a:gd name="connsiteX0" fmla="*/ 734980 w 1773889"/>
              <a:gd name="connsiteY0" fmla="*/ 773254 h 773254"/>
              <a:gd name="connsiteX1" fmla="*/ 0 w 1773889"/>
              <a:gd name="connsiteY1" fmla="*/ 0 h 773254"/>
              <a:gd name="connsiteX2" fmla="*/ 872531 w 1773889"/>
              <a:gd name="connsiteY2" fmla="*/ 433738 h 773254"/>
              <a:gd name="connsiteX3" fmla="*/ 1773889 w 1773889"/>
              <a:gd name="connsiteY3" fmla="*/ 122235 h 773254"/>
              <a:gd name="connsiteX4" fmla="*/ 734980 w 1773889"/>
              <a:gd name="connsiteY4" fmla="*/ 773254 h 773254"/>
              <a:gd name="connsiteX0" fmla="*/ 520526 w 1559435"/>
              <a:gd name="connsiteY0" fmla="*/ 916159 h 916159"/>
              <a:gd name="connsiteX1" fmla="*/ 0 w 1559435"/>
              <a:gd name="connsiteY1" fmla="*/ 0 h 916159"/>
              <a:gd name="connsiteX2" fmla="*/ 658077 w 1559435"/>
              <a:gd name="connsiteY2" fmla="*/ 576643 h 916159"/>
              <a:gd name="connsiteX3" fmla="*/ 1559435 w 1559435"/>
              <a:gd name="connsiteY3" fmla="*/ 265140 h 916159"/>
              <a:gd name="connsiteX4" fmla="*/ 520526 w 1559435"/>
              <a:gd name="connsiteY4" fmla="*/ 916159 h 916159"/>
              <a:gd name="connsiteX0" fmla="*/ 520526 w 1559435"/>
              <a:gd name="connsiteY0" fmla="*/ 916159 h 916159"/>
              <a:gd name="connsiteX1" fmla="*/ 0 w 1559435"/>
              <a:gd name="connsiteY1" fmla="*/ 0 h 916159"/>
              <a:gd name="connsiteX2" fmla="*/ 658077 w 1559435"/>
              <a:gd name="connsiteY2" fmla="*/ 576643 h 916159"/>
              <a:gd name="connsiteX3" fmla="*/ 1559435 w 1559435"/>
              <a:gd name="connsiteY3" fmla="*/ 407997 h 916159"/>
              <a:gd name="connsiteX4" fmla="*/ 520526 w 1559435"/>
              <a:gd name="connsiteY4" fmla="*/ 916159 h 916159"/>
              <a:gd name="connsiteX0" fmla="*/ 520526 w 1559435"/>
              <a:gd name="connsiteY0" fmla="*/ 916159 h 916159"/>
              <a:gd name="connsiteX1" fmla="*/ 0 w 1559435"/>
              <a:gd name="connsiteY1" fmla="*/ 0 h 916159"/>
              <a:gd name="connsiteX2" fmla="*/ 658077 w 1559435"/>
              <a:gd name="connsiteY2" fmla="*/ 576643 h 916159"/>
              <a:gd name="connsiteX3" fmla="*/ 1559435 w 1559435"/>
              <a:gd name="connsiteY3" fmla="*/ 407997 h 916159"/>
              <a:gd name="connsiteX4" fmla="*/ 520526 w 1559435"/>
              <a:gd name="connsiteY4" fmla="*/ 916159 h 916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435" h="916159">
                <a:moveTo>
                  <a:pt x="520526" y="916159"/>
                </a:moveTo>
                <a:lnTo>
                  <a:pt x="0" y="0"/>
                </a:lnTo>
                <a:lnTo>
                  <a:pt x="658077" y="576643"/>
                </a:lnTo>
                <a:lnTo>
                  <a:pt x="1559435" y="407997"/>
                </a:lnTo>
                <a:lnTo>
                  <a:pt x="520526" y="916159"/>
                </a:lnTo>
                <a:close/>
              </a:path>
            </a:pathLst>
          </a:custGeom>
          <a:solidFill>
            <a:sysClr val="window" lastClr="FFFFFF">
              <a:lumMod val="85000"/>
            </a:sysClr>
          </a:solidFill>
          <a:ln w="190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Freeform 24"/>
          <p:cNvSpPr/>
          <p:nvPr/>
        </p:nvSpPr>
        <p:spPr>
          <a:xfrm>
            <a:off x="6274422" y="4810116"/>
            <a:ext cx="1201738" cy="1004887"/>
          </a:xfrm>
          <a:custGeom>
            <a:avLst/>
            <a:gdLst>
              <a:gd name="connsiteX0" fmla="*/ 91440 w 1014984"/>
              <a:gd name="connsiteY0" fmla="*/ 987552 h 1408176"/>
              <a:gd name="connsiteX1" fmla="*/ 0 w 1014984"/>
              <a:gd name="connsiteY1" fmla="*/ 0 h 1408176"/>
              <a:gd name="connsiteX2" fmla="*/ 1014984 w 1014984"/>
              <a:gd name="connsiteY2" fmla="*/ 219456 h 1408176"/>
              <a:gd name="connsiteX3" fmla="*/ 987552 w 1014984"/>
              <a:gd name="connsiteY3" fmla="*/ 1408176 h 1408176"/>
              <a:gd name="connsiteX4" fmla="*/ 91440 w 1014984"/>
              <a:gd name="connsiteY4" fmla="*/ 987552 h 1408176"/>
              <a:gd name="connsiteX0" fmla="*/ 91440 w 987552"/>
              <a:gd name="connsiteY0" fmla="*/ 987552 h 1408176"/>
              <a:gd name="connsiteX1" fmla="*/ 0 w 987552"/>
              <a:gd name="connsiteY1" fmla="*/ 0 h 1408176"/>
              <a:gd name="connsiteX2" fmla="*/ 229134 w 987552"/>
              <a:gd name="connsiteY2" fmla="*/ 862374 h 1408176"/>
              <a:gd name="connsiteX3" fmla="*/ 987552 w 987552"/>
              <a:gd name="connsiteY3" fmla="*/ 1408176 h 1408176"/>
              <a:gd name="connsiteX4" fmla="*/ 91440 w 987552"/>
              <a:gd name="connsiteY4" fmla="*/ 987552 h 1408176"/>
              <a:gd name="connsiteX0" fmla="*/ 0 w 896112"/>
              <a:gd name="connsiteY0" fmla="*/ 987552 h 1408176"/>
              <a:gd name="connsiteX1" fmla="*/ 122842 w 896112"/>
              <a:gd name="connsiteY1" fmla="*/ 0 h 1408176"/>
              <a:gd name="connsiteX2" fmla="*/ 137694 w 896112"/>
              <a:gd name="connsiteY2" fmla="*/ 862374 h 1408176"/>
              <a:gd name="connsiteX3" fmla="*/ 896112 w 896112"/>
              <a:gd name="connsiteY3" fmla="*/ 1408176 h 1408176"/>
              <a:gd name="connsiteX4" fmla="*/ 0 w 896112"/>
              <a:gd name="connsiteY4" fmla="*/ 987552 h 1408176"/>
              <a:gd name="connsiteX0" fmla="*/ 0 w 896112"/>
              <a:gd name="connsiteY0" fmla="*/ 987552 h 1408176"/>
              <a:gd name="connsiteX1" fmla="*/ 122842 w 896112"/>
              <a:gd name="connsiteY1" fmla="*/ 0 h 1408176"/>
              <a:gd name="connsiteX2" fmla="*/ 351976 w 896112"/>
              <a:gd name="connsiteY2" fmla="*/ 862374 h 1408176"/>
              <a:gd name="connsiteX3" fmla="*/ 896112 w 896112"/>
              <a:gd name="connsiteY3" fmla="*/ 1408176 h 1408176"/>
              <a:gd name="connsiteX4" fmla="*/ 0 w 896112"/>
              <a:gd name="connsiteY4" fmla="*/ 987552 h 1408176"/>
              <a:gd name="connsiteX0" fmla="*/ 0 w 1110394"/>
              <a:gd name="connsiteY0" fmla="*/ 987552 h 1050962"/>
              <a:gd name="connsiteX1" fmla="*/ 122842 w 1110394"/>
              <a:gd name="connsiteY1" fmla="*/ 0 h 1050962"/>
              <a:gd name="connsiteX2" fmla="*/ 351976 w 1110394"/>
              <a:gd name="connsiteY2" fmla="*/ 862374 h 1050962"/>
              <a:gd name="connsiteX3" fmla="*/ 1110394 w 1110394"/>
              <a:gd name="connsiteY3" fmla="*/ 1050962 h 1050962"/>
              <a:gd name="connsiteX4" fmla="*/ 0 w 1110394"/>
              <a:gd name="connsiteY4" fmla="*/ 987552 h 1050962"/>
              <a:gd name="connsiteX0" fmla="*/ 0 w 1110394"/>
              <a:gd name="connsiteY0" fmla="*/ 987552 h 1050962"/>
              <a:gd name="connsiteX1" fmla="*/ 122842 w 1110394"/>
              <a:gd name="connsiteY1" fmla="*/ 0 h 1050962"/>
              <a:gd name="connsiteX2" fmla="*/ 351976 w 1110394"/>
              <a:gd name="connsiteY2" fmla="*/ 648036 h 1050962"/>
              <a:gd name="connsiteX3" fmla="*/ 1110394 w 1110394"/>
              <a:gd name="connsiteY3" fmla="*/ 1050962 h 1050962"/>
              <a:gd name="connsiteX4" fmla="*/ 0 w 1110394"/>
              <a:gd name="connsiteY4" fmla="*/ 987552 h 1050962"/>
              <a:gd name="connsiteX0" fmla="*/ 877258 w 987552"/>
              <a:gd name="connsiteY0" fmla="*/ 1344718 h 1344718"/>
              <a:gd name="connsiteX1" fmla="*/ 0 w 987552"/>
              <a:gd name="connsiteY1" fmla="*/ 0 h 1344718"/>
              <a:gd name="connsiteX2" fmla="*/ 229134 w 987552"/>
              <a:gd name="connsiteY2" fmla="*/ 648036 h 1344718"/>
              <a:gd name="connsiteX3" fmla="*/ 987552 w 987552"/>
              <a:gd name="connsiteY3" fmla="*/ 1050962 h 1344718"/>
              <a:gd name="connsiteX4" fmla="*/ 877258 w 987552"/>
              <a:gd name="connsiteY4" fmla="*/ 1344718 h 1344718"/>
              <a:gd name="connsiteX0" fmla="*/ 877258 w 987552"/>
              <a:gd name="connsiteY0" fmla="*/ 1344718 h 1344718"/>
              <a:gd name="connsiteX1" fmla="*/ 0 w 987552"/>
              <a:gd name="connsiteY1" fmla="*/ 0 h 1344718"/>
              <a:gd name="connsiteX2" fmla="*/ 229134 w 987552"/>
              <a:gd name="connsiteY2" fmla="*/ 648036 h 1344718"/>
              <a:gd name="connsiteX3" fmla="*/ 987552 w 987552"/>
              <a:gd name="connsiteY3" fmla="*/ 193682 h 1344718"/>
              <a:gd name="connsiteX4" fmla="*/ 877258 w 987552"/>
              <a:gd name="connsiteY4" fmla="*/ 1344718 h 1344718"/>
              <a:gd name="connsiteX0" fmla="*/ 1005346 w 1115640"/>
              <a:gd name="connsiteY0" fmla="*/ 1344718 h 1344718"/>
              <a:gd name="connsiteX1" fmla="*/ 128088 w 1115640"/>
              <a:gd name="connsiteY1" fmla="*/ 0 h 1344718"/>
              <a:gd name="connsiteX2" fmla="*/ 0 w 1115640"/>
              <a:gd name="connsiteY2" fmla="*/ 862326 h 1344718"/>
              <a:gd name="connsiteX3" fmla="*/ 1115640 w 1115640"/>
              <a:gd name="connsiteY3" fmla="*/ 193682 h 1344718"/>
              <a:gd name="connsiteX4" fmla="*/ 1005346 w 1115640"/>
              <a:gd name="connsiteY4" fmla="*/ 1344718 h 1344718"/>
              <a:gd name="connsiteX0" fmla="*/ 1005346 w 1115640"/>
              <a:gd name="connsiteY0" fmla="*/ 1365374 h 1365374"/>
              <a:gd name="connsiteX1" fmla="*/ 128088 w 1115640"/>
              <a:gd name="connsiteY1" fmla="*/ 20656 h 1365374"/>
              <a:gd name="connsiteX2" fmla="*/ 0 w 1115640"/>
              <a:gd name="connsiteY2" fmla="*/ 882982 h 1365374"/>
              <a:gd name="connsiteX3" fmla="*/ 1115640 w 1115640"/>
              <a:gd name="connsiteY3" fmla="*/ 0 h 1365374"/>
              <a:gd name="connsiteX4" fmla="*/ 1005346 w 1115640"/>
              <a:gd name="connsiteY4" fmla="*/ 1365374 h 1365374"/>
              <a:gd name="connsiteX0" fmla="*/ 1005346 w 1115640"/>
              <a:gd name="connsiteY0" fmla="*/ 1365374 h 1365374"/>
              <a:gd name="connsiteX1" fmla="*/ 128088 w 1115640"/>
              <a:gd name="connsiteY1" fmla="*/ 20656 h 1365374"/>
              <a:gd name="connsiteX2" fmla="*/ 0 w 1115640"/>
              <a:gd name="connsiteY2" fmla="*/ 882982 h 1365374"/>
              <a:gd name="connsiteX3" fmla="*/ 1115640 w 1115640"/>
              <a:gd name="connsiteY3" fmla="*/ 0 h 1365374"/>
              <a:gd name="connsiteX4" fmla="*/ 1005346 w 1115640"/>
              <a:gd name="connsiteY4" fmla="*/ 1365374 h 1365374"/>
              <a:gd name="connsiteX0" fmla="*/ 1091604 w 1201898"/>
              <a:gd name="connsiteY0" fmla="*/ 1487618 h 1487618"/>
              <a:gd name="connsiteX1" fmla="*/ 0 w 1201898"/>
              <a:gd name="connsiteY1" fmla="*/ 0 h 1487618"/>
              <a:gd name="connsiteX2" fmla="*/ 86258 w 1201898"/>
              <a:gd name="connsiteY2" fmla="*/ 1005226 h 1487618"/>
              <a:gd name="connsiteX3" fmla="*/ 1201898 w 1201898"/>
              <a:gd name="connsiteY3" fmla="*/ 122244 h 1487618"/>
              <a:gd name="connsiteX4" fmla="*/ 1091604 w 1201898"/>
              <a:gd name="connsiteY4" fmla="*/ 1487618 h 1487618"/>
              <a:gd name="connsiteX0" fmla="*/ 1091604 w 1201898"/>
              <a:gd name="connsiteY0" fmla="*/ 1487618 h 1487618"/>
              <a:gd name="connsiteX1" fmla="*/ 0 w 1201898"/>
              <a:gd name="connsiteY1" fmla="*/ 0 h 1487618"/>
              <a:gd name="connsiteX2" fmla="*/ 86258 w 1201898"/>
              <a:gd name="connsiteY2" fmla="*/ 1005226 h 1487618"/>
              <a:gd name="connsiteX3" fmla="*/ 1201898 w 1201898"/>
              <a:gd name="connsiteY3" fmla="*/ 122244 h 1487618"/>
              <a:gd name="connsiteX4" fmla="*/ 1091604 w 1201898"/>
              <a:gd name="connsiteY4" fmla="*/ 1487618 h 1487618"/>
              <a:gd name="connsiteX0" fmla="*/ 1091604 w 1201898"/>
              <a:gd name="connsiteY0" fmla="*/ 987528 h 1005226"/>
              <a:gd name="connsiteX1" fmla="*/ 0 w 1201898"/>
              <a:gd name="connsiteY1" fmla="*/ 0 h 1005226"/>
              <a:gd name="connsiteX2" fmla="*/ 86258 w 1201898"/>
              <a:gd name="connsiteY2" fmla="*/ 1005226 h 1005226"/>
              <a:gd name="connsiteX3" fmla="*/ 1201898 w 1201898"/>
              <a:gd name="connsiteY3" fmla="*/ 122244 h 1005226"/>
              <a:gd name="connsiteX4" fmla="*/ 1091604 w 1201898"/>
              <a:gd name="connsiteY4" fmla="*/ 987528 h 100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898" h="1005226">
                <a:moveTo>
                  <a:pt x="1091604" y="987528"/>
                </a:moveTo>
                <a:cubicBezTo>
                  <a:pt x="727736" y="491655"/>
                  <a:pt x="550726" y="291843"/>
                  <a:pt x="0" y="0"/>
                </a:cubicBezTo>
                <a:lnTo>
                  <a:pt x="86258" y="1005226"/>
                </a:lnTo>
                <a:cubicBezTo>
                  <a:pt x="458138" y="710899"/>
                  <a:pt x="633968" y="265691"/>
                  <a:pt x="1201898" y="122244"/>
                </a:cubicBezTo>
                <a:lnTo>
                  <a:pt x="1091604" y="987528"/>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Freeform 25"/>
          <p:cNvSpPr/>
          <p:nvPr/>
        </p:nvSpPr>
        <p:spPr>
          <a:xfrm>
            <a:off x="3124200" y="4700670"/>
            <a:ext cx="1201247" cy="1050925"/>
          </a:xfrm>
          <a:custGeom>
            <a:avLst/>
            <a:gdLst>
              <a:gd name="connsiteX0" fmla="*/ 91440 w 1014984"/>
              <a:gd name="connsiteY0" fmla="*/ 987552 h 1408176"/>
              <a:gd name="connsiteX1" fmla="*/ 0 w 1014984"/>
              <a:gd name="connsiteY1" fmla="*/ 0 h 1408176"/>
              <a:gd name="connsiteX2" fmla="*/ 1014984 w 1014984"/>
              <a:gd name="connsiteY2" fmla="*/ 219456 h 1408176"/>
              <a:gd name="connsiteX3" fmla="*/ 987552 w 1014984"/>
              <a:gd name="connsiteY3" fmla="*/ 1408176 h 1408176"/>
              <a:gd name="connsiteX4" fmla="*/ 91440 w 1014984"/>
              <a:gd name="connsiteY4" fmla="*/ 987552 h 1408176"/>
              <a:gd name="connsiteX0" fmla="*/ 91440 w 987552"/>
              <a:gd name="connsiteY0" fmla="*/ 987552 h 1408176"/>
              <a:gd name="connsiteX1" fmla="*/ 0 w 987552"/>
              <a:gd name="connsiteY1" fmla="*/ 0 h 1408176"/>
              <a:gd name="connsiteX2" fmla="*/ 229134 w 987552"/>
              <a:gd name="connsiteY2" fmla="*/ 862374 h 1408176"/>
              <a:gd name="connsiteX3" fmla="*/ 987552 w 987552"/>
              <a:gd name="connsiteY3" fmla="*/ 1408176 h 1408176"/>
              <a:gd name="connsiteX4" fmla="*/ 91440 w 987552"/>
              <a:gd name="connsiteY4" fmla="*/ 987552 h 1408176"/>
              <a:gd name="connsiteX0" fmla="*/ 0 w 896112"/>
              <a:gd name="connsiteY0" fmla="*/ 987552 h 1408176"/>
              <a:gd name="connsiteX1" fmla="*/ 122842 w 896112"/>
              <a:gd name="connsiteY1" fmla="*/ 0 h 1408176"/>
              <a:gd name="connsiteX2" fmla="*/ 137694 w 896112"/>
              <a:gd name="connsiteY2" fmla="*/ 862374 h 1408176"/>
              <a:gd name="connsiteX3" fmla="*/ 896112 w 896112"/>
              <a:gd name="connsiteY3" fmla="*/ 1408176 h 1408176"/>
              <a:gd name="connsiteX4" fmla="*/ 0 w 896112"/>
              <a:gd name="connsiteY4" fmla="*/ 987552 h 1408176"/>
              <a:gd name="connsiteX0" fmla="*/ 0 w 896112"/>
              <a:gd name="connsiteY0" fmla="*/ 987552 h 1408176"/>
              <a:gd name="connsiteX1" fmla="*/ 122842 w 896112"/>
              <a:gd name="connsiteY1" fmla="*/ 0 h 1408176"/>
              <a:gd name="connsiteX2" fmla="*/ 351976 w 896112"/>
              <a:gd name="connsiteY2" fmla="*/ 862374 h 1408176"/>
              <a:gd name="connsiteX3" fmla="*/ 896112 w 896112"/>
              <a:gd name="connsiteY3" fmla="*/ 1408176 h 1408176"/>
              <a:gd name="connsiteX4" fmla="*/ 0 w 896112"/>
              <a:gd name="connsiteY4" fmla="*/ 987552 h 1408176"/>
              <a:gd name="connsiteX0" fmla="*/ 0 w 1110394"/>
              <a:gd name="connsiteY0" fmla="*/ 987552 h 1050962"/>
              <a:gd name="connsiteX1" fmla="*/ 122842 w 1110394"/>
              <a:gd name="connsiteY1" fmla="*/ 0 h 1050962"/>
              <a:gd name="connsiteX2" fmla="*/ 351976 w 1110394"/>
              <a:gd name="connsiteY2" fmla="*/ 862374 h 1050962"/>
              <a:gd name="connsiteX3" fmla="*/ 1110394 w 1110394"/>
              <a:gd name="connsiteY3" fmla="*/ 1050962 h 1050962"/>
              <a:gd name="connsiteX4" fmla="*/ 0 w 1110394"/>
              <a:gd name="connsiteY4" fmla="*/ 987552 h 1050962"/>
              <a:gd name="connsiteX0" fmla="*/ 0 w 1110394"/>
              <a:gd name="connsiteY0" fmla="*/ 987552 h 1050962"/>
              <a:gd name="connsiteX1" fmla="*/ 122842 w 1110394"/>
              <a:gd name="connsiteY1" fmla="*/ 0 h 1050962"/>
              <a:gd name="connsiteX2" fmla="*/ 351976 w 1110394"/>
              <a:gd name="connsiteY2" fmla="*/ 648036 h 1050962"/>
              <a:gd name="connsiteX3" fmla="*/ 1110394 w 1110394"/>
              <a:gd name="connsiteY3" fmla="*/ 1050962 h 1050962"/>
              <a:gd name="connsiteX4" fmla="*/ 0 w 1110394"/>
              <a:gd name="connsiteY4" fmla="*/ 987552 h 1050962"/>
              <a:gd name="connsiteX0" fmla="*/ 0 w 1110394"/>
              <a:gd name="connsiteY0" fmla="*/ 987552 h 1050962"/>
              <a:gd name="connsiteX1" fmla="*/ 122842 w 1110394"/>
              <a:gd name="connsiteY1" fmla="*/ 0 h 1050962"/>
              <a:gd name="connsiteX2" fmla="*/ 566430 w 1110394"/>
              <a:gd name="connsiteY2" fmla="*/ 648036 h 1050962"/>
              <a:gd name="connsiteX3" fmla="*/ 1110394 w 1110394"/>
              <a:gd name="connsiteY3" fmla="*/ 1050962 h 1050962"/>
              <a:gd name="connsiteX4" fmla="*/ 0 w 1110394"/>
              <a:gd name="connsiteY4" fmla="*/ 987552 h 1050962"/>
              <a:gd name="connsiteX0" fmla="*/ 0 w 1110394"/>
              <a:gd name="connsiteY0" fmla="*/ 987552 h 1050962"/>
              <a:gd name="connsiteX1" fmla="*/ 122842 w 1110394"/>
              <a:gd name="connsiteY1" fmla="*/ 0 h 1050962"/>
              <a:gd name="connsiteX2" fmla="*/ 422097 w 1110394"/>
              <a:gd name="connsiteY2" fmla="*/ 646682 h 1050962"/>
              <a:gd name="connsiteX3" fmla="*/ 1110394 w 1110394"/>
              <a:gd name="connsiteY3" fmla="*/ 1050962 h 1050962"/>
              <a:gd name="connsiteX4" fmla="*/ 0 w 1110394"/>
              <a:gd name="connsiteY4" fmla="*/ 987552 h 1050962"/>
              <a:gd name="connsiteX0" fmla="*/ 91645 w 1202039"/>
              <a:gd name="connsiteY0" fmla="*/ 987552 h 1050962"/>
              <a:gd name="connsiteX1" fmla="*/ 0 w 1202039"/>
              <a:gd name="connsiteY1" fmla="*/ 0 h 1050962"/>
              <a:gd name="connsiteX2" fmla="*/ 513742 w 1202039"/>
              <a:gd name="connsiteY2" fmla="*/ 646682 h 1050962"/>
              <a:gd name="connsiteX3" fmla="*/ 1202039 w 1202039"/>
              <a:gd name="connsiteY3" fmla="*/ 1050962 h 1050962"/>
              <a:gd name="connsiteX4" fmla="*/ 91645 w 1202039"/>
              <a:gd name="connsiteY4" fmla="*/ 987552 h 105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39" h="1050962">
                <a:moveTo>
                  <a:pt x="91645" y="987552"/>
                </a:moveTo>
                <a:lnTo>
                  <a:pt x="0" y="0"/>
                </a:lnTo>
                <a:lnTo>
                  <a:pt x="513742" y="646682"/>
                </a:lnTo>
                <a:lnTo>
                  <a:pt x="1202039" y="1050962"/>
                </a:lnTo>
                <a:lnTo>
                  <a:pt x="91645" y="987552"/>
                </a:lnTo>
                <a:close/>
              </a:path>
            </a:pathLst>
          </a:custGeom>
          <a:gradFill rotWithShape="1">
            <a:gsLst>
              <a:gs pos="0">
                <a:srgbClr val="1F497D">
                  <a:lumMod val="20000"/>
                  <a:lumOff val="80000"/>
                </a:srgbClr>
              </a:gs>
              <a:gs pos="100000">
                <a:srgbClr val="1F497D">
                  <a:lumMod val="20000"/>
                  <a:lumOff val="80000"/>
                </a:srgbClr>
              </a:gs>
            </a:gsLst>
            <a:lin ang="16200000" scaled="0"/>
          </a:gra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7" name="Straight Connector 26"/>
          <p:cNvCxnSpPr/>
          <p:nvPr/>
        </p:nvCxnSpPr>
        <p:spPr>
          <a:xfrm flipV="1">
            <a:off x="3281511" y="5374143"/>
            <a:ext cx="283029" cy="250372"/>
          </a:xfrm>
          <a:prstGeom prst="line">
            <a:avLst/>
          </a:prstGeom>
          <a:noFill/>
          <a:ln w="6350" cap="flat" cmpd="sng" algn="ctr">
            <a:solidFill>
              <a:srgbClr val="4F81BD"/>
            </a:solidFill>
            <a:prstDash val="solid"/>
          </a:ln>
          <a:effectLst>
            <a:outerShdw blurRad="40000" dist="20000" dir="5400000" rotWithShape="0">
              <a:srgbClr val="000000">
                <a:alpha val="38000"/>
              </a:srgbClr>
            </a:outerShdw>
          </a:effectLst>
        </p:spPr>
      </p:cxnSp>
      <p:sp>
        <p:nvSpPr>
          <p:cNvPr id="28" name="Freeform 27"/>
          <p:cNvSpPr/>
          <p:nvPr/>
        </p:nvSpPr>
        <p:spPr>
          <a:xfrm>
            <a:off x="4501702" y="4886316"/>
            <a:ext cx="1558406" cy="916127"/>
          </a:xfrm>
          <a:custGeom>
            <a:avLst/>
            <a:gdLst>
              <a:gd name="connsiteX0" fmla="*/ 91440 w 1014984"/>
              <a:gd name="connsiteY0" fmla="*/ 987552 h 1408176"/>
              <a:gd name="connsiteX1" fmla="*/ 0 w 1014984"/>
              <a:gd name="connsiteY1" fmla="*/ 0 h 1408176"/>
              <a:gd name="connsiteX2" fmla="*/ 1014984 w 1014984"/>
              <a:gd name="connsiteY2" fmla="*/ 219456 h 1408176"/>
              <a:gd name="connsiteX3" fmla="*/ 987552 w 1014984"/>
              <a:gd name="connsiteY3" fmla="*/ 1408176 h 1408176"/>
              <a:gd name="connsiteX4" fmla="*/ 91440 w 1014984"/>
              <a:gd name="connsiteY4" fmla="*/ 987552 h 1408176"/>
              <a:gd name="connsiteX0" fmla="*/ 91440 w 987552"/>
              <a:gd name="connsiteY0" fmla="*/ 987552 h 1408176"/>
              <a:gd name="connsiteX1" fmla="*/ 0 w 987552"/>
              <a:gd name="connsiteY1" fmla="*/ 0 h 1408176"/>
              <a:gd name="connsiteX2" fmla="*/ 229134 w 987552"/>
              <a:gd name="connsiteY2" fmla="*/ 862374 h 1408176"/>
              <a:gd name="connsiteX3" fmla="*/ 987552 w 987552"/>
              <a:gd name="connsiteY3" fmla="*/ 1408176 h 1408176"/>
              <a:gd name="connsiteX4" fmla="*/ 91440 w 987552"/>
              <a:gd name="connsiteY4" fmla="*/ 987552 h 1408176"/>
              <a:gd name="connsiteX0" fmla="*/ 0 w 896112"/>
              <a:gd name="connsiteY0" fmla="*/ 987552 h 1408176"/>
              <a:gd name="connsiteX1" fmla="*/ 122842 w 896112"/>
              <a:gd name="connsiteY1" fmla="*/ 0 h 1408176"/>
              <a:gd name="connsiteX2" fmla="*/ 137694 w 896112"/>
              <a:gd name="connsiteY2" fmla="*/ 862374 h 1408176"/>
              <a:gd name="connsiteX3" fmla="*/ 896112 w 896112"/>
              <a:gd name="connsiteY3" fmla="*/ 1408176 h 1408176"/>
              <a:gd name="connsiteX4" fmla="*/ 0 w 896112"/>
              <a:gd name="connsiteY4" fmla="*/ 987552 h 1408176"/>
              <a:gd name="connsiteX0" fmla="*/ 0 w 896112"/>
              <a:gd name="connsiteY0" fmla="*/ 987552 h 1408176"/>
              <a:gd name="connsiteX1" fmla="*/ 122842 w 896112"/>
              <a:gd name="connsiteY1" fmla="*/ 0 h 1408176"/>
              <a:gd name="connsiteX2" fmla="*/ 351976 w 896112"/>
              <a:gd name="connsiteY2" fmla="*/ 862374 h 1408176"/>
              <a:gd name="connsiteX3" fmla="*/ 896112 w 896112"/>
              <a:gd name="connsiteY3" fmla="*/ 1408176 h 1408176"/>
              <a:gd name="connsiteX4" fmla="*/ 0 w 896112"/>
              <a:gd name="connsiteY4" fmla="*/ 987552 h 1408176"/>
              <a:gd name="connsiteX0" fmla="*/ 0 w 1110394"/>
              <a:gd name="connsiteY0" fmla="*/ 987552 h 1050962"/>
              <a:gd name="connsiteX1" fmla="*/ 122842 w 1110394"/>
              <a:gd name="connsiteY1" fmla="*/ 0 h 1050962"/>
              <a:gd name="connsiteX2" fmla="*/ 351976 w 1110394"/>
              <a:gd name="connsiteY2" fmla="*/ 862374 h 1050962"/>
              <a:gd name="connsiteX3" fmla="*/ 1110394 w 1110394"/>
              <a:gd name="connsiteY3" fmla="*/ 1050962 h 1050962"/>
              <a:gd name="connsiteX4" fmla="*/ 0 w 1110394"/>
              <a:gd name="connsiteY4" fmla="*/ 987552 h 1050962"/>
              <a:gd name="connsiteX0" fmla="*/ 0 w 1110394"/>
              <a:gd name="connsiteY0" fmla="*/ 987552 h 1050962"/>
              <a:gd name="connsiteX1" fmla="*/ 122842 w 1110394"/>
              <a:gd name="connsiteY1" fmla="*/ 0 h 1050962"/>
              <a:gd name="connsiteX2" fmla="*/ 351976 w 1110394"/>
              <a:gd name="connsiteY2" fmla="*/ 648036 h 1050962"/>
              <a:gd name="connsiteX3" fmla="*/ 1110394 w 1110394"/>
              <a:gd name="connsiteY3" fmla="*/ 1050962 h 1050962"/>
              <a:gd name="connsiteX4" fmla="*/ 0 w 1110394"/>
              <a:gd name="connsiteY4" fmla="*/ 987552 h 1050962"/>
              <a:gd name="connsiteX0" fmla="*/ 0 w 1467788"/>
              <a:gd name="connsiteY0" fmla="*/ 987552 h 987552"/>
              <a:gd name="connsiteX1" fmla="*/ 122842 w 1467788"/>
              <a:gd name="connsiteY1" fmla="*/ 0 h 987552"/>
              <a:gd name="connsiteX2" fmla="*/ 351976 w 1467788"/>
              <a:gd name="connsiteY2" fmla="*/ 648036 h 987552"/>
              <a:gd name="connsiteX3" fmla="*/ 1467788 w 1467788"/>
              <a:gd name="connsiteY3" fmla="*/ 336533 h 987552"/>
              <a:gd name="connsiteX4" fmla="*/ 0 w 1467788"/>
              <a:gd name="connsiteY4" fmla="*/ 987552 h 987552"/>
              <a:gd name="connsiteX0" fmla="*/ 306101 w 1773889"/>
              <a:gd name="connsiteY0" fmla="*/ 773254 h 773254"/>
              <a:gd name="connsiteX1" fmla="*/ 0 w 1773889"/>
              <a:gd name="connsiteY1" fmla="*/ 0 h 773254"/>
              <a:gd name="connsiteX2" fmla="*/ 658077 w 1773889"/>
              <a:gd name="connsiteY2" fmla="*/ 433738 h 773254"/>
              <a:gd name="connsiteX3" fmla="*/ 1773889 w 1773889"/>
              <a:gd name="connsiteY3" fmla="*/ 122235 h 773254"/>
              <a:gd name="connsiteX4" fmla="*/ 306101 w 1773889"/>
              <a:gd name="connsiteY4" fmla="*/ 773254 h 773254"/>
              <a:gd name="connsiteX0" fmla="*/ 734980 w 1773889"/>
              <a:gd name="connsiteY0" fmla="*/ 773254 h 773254"/>
              <a:gd name="connsiteX1" fmla="*/ 0 w 1773889"/>
              <a:gd name="connsiteY1" fmla="*/ 0 h 773254"/>
              <a:gd name="connsiteX2" fmla="*/ 658077 w 1773889"/>
              <a:gd name="connsiteY2" fmla="*/ 433738 h 773254"/>
              <a:gd name="connsiteX3" fmla="*/ 1773889 w 1773889"/>
              <a:gd name="connsiteY3" fmla="*/ 122235 h 773254"/>
              <a:gd name="connsiteX4" fmla="*/ 734980 w 1773889"/>
              <a:gd name="connsiteY4" fmla="*/ 773254 h 773254"/>
              <a:gd name="connsiteX0" fmla="*/ 734980 w 1773889"/>
              <a:gd name="connsiteY0" fmla="*/ 773254 h 773254"/>
              <a:gd name="connsiteX1" fmla="*/ 0 w 1773889"/>
              <a:gd name="connsiteY1" fmla="*/ 0 h 773254"/>
              <a:gd name="connsiteX2" fmla="*/ 872531 w 1773889"/>
              <a:gd name="connsiteY2" fmla="*/ 433738 h 773254"/>
              <a:gd name="connsiteX3" fmla="*/ 1773889 w 1773889"/>
              <a:gd name="connsiteY3" fmla="*/ 122235 h 773254"/>
              <a:gd name="connsiteX4" fmla="*/ 734980 w 1773889"/>
              <a:gd name="connsiteY4" fmla="*/ 773254 h 773254"/>
              <a:gd name="connsiteX0" fmla="*/ 520526 w 1559435"/>
              <a:gd name="connsiteY0" fmla="*/ 916159 h 916159"/>
              <a:gd name="connsiteX1" fmla="*/ 0 w 1559435"/>
              <a:gd name="connsiteY1" fmla="*/ 0 h 916159"/>
              <a:gd name="connsiteX2" fmla="*/ 658077 w 1559435"/>
              <a:gd name="connsiteY2" fmla="*/ 576643 h 916159"/>
              <a:gd name="connsiteX3" fmla="*/ 1559435 w 1559435"/>
              <a:gd name="connsiteY3" fmla="*/ 265140 h 916159"/>
              <a:gd name="connsiteX4" fmla="*/ 520526 w 1559435"/>
              <a:gd name="connsiteY4" fmla="*/ 916159 h 916159"/>
              <a:gd name="connsiteX0" fmla="*/ 520526 w 1559435"/>
              <a:gd name="connsiteY0" fmla="*/ 916159 h 916159"/>
              <a:gd name="connsiteX1" fmla="*/ 0 w 1559435"/>
              <a:gd name="connsiteY1" fmla="*/ 0 h 916159"/>
              <a:gd name="connsiteX2" fmla="*/ 658077 w 1559435"/>
              <a:gd name="connsiteY2" fmla="*/ 576643 h 916159"/>
              <a:gd name="connsiteX3" fmla="*/ 1559435 w 1559435"/>
              <a:gd name="connsiteY3" fmla="*/ 407997 h 916159"/>
              <a:gd name="connsiteX4" fmla="*/ 520526 w 1559435"/>
              <a:gd name="connsiteY4" fmla="*/ 916159 h 916159"/>
              <a:gd name="connsiteX0" fmla="*/ 520526 w 1559435"/>
              <a:gd name="connsiteY0" fmla="*/ 916159 h 916159"/>
              <a:gd name="connsiteX1" fmla="*/ 0 w 1559435"/>
              <a:gd name="connsiteY1" fmla="*/ 0 h 916159"/>
              <a:gd name="connsiteX2" fmla="*/ 658077 w 1559435"/>
              <a:gd name="connsiteY2" fmla="*/ 576643 h 916159"/>
              <a:gd name="connsiteX3" fmla="*/ 1559435 w 1559435"/>
              <a:gd name="connsiteY3" fmla="*/ 407997 h 916159"/>
              <a:gd name="connsiteX4" fmla="*/ 520526 w 1559435"/>
              <a:gd name="connsiteY4" fmla="*/ 916159 h 916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435" h="916159">
                <a:moveTo>
                  <a:pt x="520526" y="916159"/>
                </a:moveTo>
                <a:lnTo>
                  <a:pt x="0" y="0"/>
                </a:lnTo>
                <a:lnTo>
                  <a:pt x="658077" y="576643"/>
                </a:lnTo>
                <a:lnTo>
                  <a:pt x="1559435" y="407997"/>
                </a:lnTo>
                <a:lnTo>
                  <a:pt x="520526" y="916159"/>
                </a:lnTo>
                <a:close/>
              </a:path>
            </a:pathLst>
          </a:custGeom>
          <a:gradFill rotWithShape="1">
            <a:gsLst>
              <a:gs pos="0">
                <a:srgbClr val="1F497D">
                  <a:lumMod val="20000"/>
                  <a:lumOff val="80000"/>
                </a:srgbClr>
              </a:gs>
              <a:gs pos="100000">
                <a:srgbClr val="1F497D">
                  <a:lumMod val="20000"/>
                  <a:lumOff val="80000"/>
                </a:srgbClr>
              </a:gs>
            </a:gsLst>
            <a:lin ang="16200000" scaled="0"/>
          </a:gra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9" name="Rectangle 28"/>
          <p:cNvSpPr/>
          <p:nvPr/>
        </p:nvSpPr>
        <p:spPr>
          <a:xfrm>
            <a:off x="2971800" y="5895201"/>
            <a:ext cx="87716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lumMod val="50000"/>
                  </a:sysClr>
                </a:solidFill>
                <a:effectLst/>
                <a:uLnTx/>
                <a:uFillTx/>
              </a:rPr>
              <a:t>not flat</a:t>
            </a:r>
            <a:endParaRPr kumimoji="0" lang="en-US" sz="1800" b="0" i="0" u="none" strike="noStrike" kern="0" cap="none" spc="0" normalizeH="0" baseline="0" noProof="0" dirty="0">
              <a:ln>
                <a:noFill/>
              </a:ln>
              <a:solidFill>
                <a:sysClr val="window" lastClr="FFFFFF">
                  <a:lumMod val="50000"/>
                </a:sysClr>
              </a:solidFill>
              <a:effectLst/>
              <a:uLnTx/>
              <a:uFillTx/>
            </a:endParaRPr>
          </a:p>
        </p:txBody>
      </p:sp>
      <p:sp>
        <p:nvSpPr>
          <p:cNvPr id="30" name="Rectangle 29"/>
          <p:cNvSpPr/>
          <p:nvPr/>
        </p:nvSpPr>
        <p:spPr>
          <a:xfrm>
            <a:off x="4572000" y="5895201"/>
            <a:ext cx="104387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lumMod val="50000"/>
                  </a:sysClr>
                </a:solidFill>
                <a:effectLst/>
                <a:uLnTx/>
                <a:uFillTx/>
              </a:rPr>
              <a:t>concave</a:t>
            </a:r>
            <a:endParaRPr kumimoji="0" lang="en-US" sz="1800" b="0" i="0" u="none" strike="noStrike" kern="0" cap="none" spc="0" normalizeH="0" baseline="0" noProof="0" dirty="0">
              <a:ln>
                <a:noFill/>
              </a:ln>
              <a:solidFill>
                <a:sysClr val="window" lastClr="FFFFFF">
                  <a:lumMod val="50000"/>
                </a:sysClr>
              </a:solidFill>
              <a:effectLst/>
              <a:uLnTx/>
              <a:uFillTx/>
            </a:endParaRPr>
          </a:p>
        </p:txBody>
      </p:sp>
      <p:sp>
        <p:nvSpPr>
          <p:cNvPr id="31" name="Rectangle 30"/>
          <p:cNvSpPr/>
          <p:nvPr/>
        </p:nvSpPr>
        <p:spPr>
          <a:xfrm>
            <a:off x="6124307" y="5875986"/>
            <a:ext cx="180049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lumMod val="50000"/>
                  </a:sysClr>
                </a:solidFill>
                <a:effectLst/>
                <a:uLnTx/>
                <a:uFillTx/>
              </a:rPr>
              <a:t>self-intersecting</a:t>
            </a:r>
            <a:endParaRPr kumimoji="0" lang="en-US" sz="1800" b="0" i="0" u="none" strike="noStrike" kern="0" cap="none" spc="0" normalizeH="0" baseline="0" noProof="0" dirty="0">
              <a:ln>
                <a:noFill/>
              </a:ln>
              <a:solidFill>
                <a:sysClr val="window" lastClr="FFFFFF">
                  <a:lumMod val="50000"/>
                </a:sysClr>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animBg="1"/>
      <p:bldP spid="24" grpId="0" animBg="1"/>
      <p:bldP spid="25" grpId="0" animBg="1"/>
      <p:bldP spid="26" grpId="0" animBg="1"/>
      <p:bldP spid="28" grpId="0" animBg="1"/>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dirty="0" smtClean="0"/>
              <a:t>Motivations</a:t>
            </a:r>
          </a:p>
        </p:txBody>
      </p:sp>
      <p:sp>
        <p:nvSpPr>
          <p:cNvPr id="3075" name="Content Placeholder 2"/>
          <p:cNvSpPr>
            <a:spLocks noGrp="1"/>
          </p:cNvSpPr>
          <p:nvPr>
            <p:ph idx="1"/>
          </p:nvPr>
        </p:nvSpPr>
        <p:spPr>
          <a:xfrm>
            <a:off x="457200" y="1600200"/>
            <a:ext cx="8305800" cy="4525963"/>
          </a:xfrm>
        </p:spPr>
        <p:txBody>
          <a:bodyPr/>
          <a:lstStyle/>
          <a:p>
            <a:r>
              <a:rPr lang="en-US" dirty="0" smtClean="0">
                <a:ea typeface="ＭＳ Ｐゴシック" pitchFamily="34" charset="-128"/>
              </a:rPr>
              <a:t>People in computer graphics and geometry processing mostly [used to] use </a:t>
            </a:r>
            <a:br>
              <a:rPr lang="en-US" dirty="0" smtClean="0">
                <a:ea typeface="ＭＳ Ｐゴシック" pitchFamily="34" charset="-128"/>
              </a:rPr>
            </a:br>
            <a:r>
              <a:rPr lang="en-US" dirty="0" smtClean="0">
                <a:solidFill>
                  <a:schemeClr val="accent2"/>
                </a:solidFill>
                <a:ea typeface="ＭＳ Ｐゴシック" pitchFamily="34" charset="-128"/>
              </a:rPr>
              <a:t>triangular meshes</a:t>
            </a:r>
          </a:p>
          <a:p>
            <a:r>
              <a:rPr lang="en-US" dirty="0" smtClean="0">
                <a:ea typeface="ＭＳ Ｐゴシック" pitchFamily="34" charset="-128"/>
              </a:rPr>
              <a:t>People in CAD, automotive, industrial design, cinema, etc. mostly use </a:t>
            </a:r>
            <a:r>
              <a:rPr lang="en-US" dirty="0" smtClean="0">
                <a:solidFill>
                  <a:schemeClr val="accent2"/>
                </a:solidFill>
                <a:ea typeface="ＭＳ Ｐゴシック" pitchFamily="34" charset="-128"/>
              </a:rPr>
              <a:t>quad meshes</a:t>
            </a:r>
          </a:p>
          <a:p>
            <a:r>
              <a:rPr lang="en-US" dirty="0" smtClean="0">
                <a:ea typeface="ＭＳ Ｐゴシック" pitchFamily="34" charset="-128"/>
              </a:rPr>
              <a:t>(and, people in FEM tend to use both)</a:t>
            </a:r>
          </a:p>
        </p:txBody>
      </p:sp>
      <p:sp>
        <p:nvSpPr>
          <p:cNvPr id="21508" name="Date Placeholder 3"/>
          <p:cNvSpPr>
            <a:spLocks noGrp="1"/>
          </p:cNvSpPr>
          <p:nvPr>
            <p:ph type="dt" sz="quarter" idx="10"/>
          </p:nvPr>
        </p:nvSpPr>
        <p:spPr bwMode="auto">
          <a:noFill/>
          <a:ln>
            <a:miter lim="800000"/>
            <a:headEnd/>
            <a:tailEnd/>
          </a:ln>
        </p:spPr>
        <p:txBody>
          <a:bodyPr/>
          <a:lstStyle/>
          <a:p>
            <a:r>
              <a:rPr lang="en-US" smtClean="0">
                <a:latin typeface="Calibri" pitchFamily="34" charset="0"/>
                <a:ea typeface="ＭＳ Ｐゴシック" pitchFamily="34" charset="-128"/>
              </a:rPr>
              <a:t>01/02/2011</a:t>
            </a:r>
          </a:p>
        </p:txBody>
      </p:sp>
      <p:sp>
        <p:nvSpPr>
          <p:cNvPr id="21509" name="Footer Placeholder 4"/>
          <p:cNvSpPr>
            <a:spLocks noGrp="1"/>
          </p:cNvSpPr>
          <p:nvPr>
            <p:ph type="ftr" sz="quarter" idx="4294967295"/>
          </p:nvPr>
        </p:nvSpPr>
        <p:spPr bwMode="auto">
          <a:xfrm>
            <a:off x="3124200" y="6356350"/>
            <a:ext cx="2895600" cy="365125"/>
          </a:xfrm>
          <a:prstGeom prst="rect">
            <a:avLst/>
          </a:prstGeom>
          <a:noFill/>
          <a:ln>
            <a:miter lim="800000"/>
            <a:headEnd/>
            <a:tailEnd/>
          </a:ln>
        </p:spPr>
        <p:txBody>
          <a:bodyPr/>
          <a:lstStyle/>
          <a:p>
            <a:r>
              <a:rPr lang="en-US" smtClean="0">
                <a:latin typeface="Calibri" pitchFamily="34" charset="0"/>
                <a:ea typeface="ＭＳ Ｐゴシック" pitchFamily="34" charset="-128"/>
              </a:rPr>
              <a:t>WSCG 11 - Plzen</a:t>
            </a:r>
          </a:p>
        </p:txBody>
      </p:sp>
      <p:sp>
        <p:nvSpPr>
          <p:cNvPr id="21510" name="Slide Number Placeholder 5"/>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1906885D-2C30-4DEE-81DC-AF8ABE838EF3}" type="slidenum">
              <a:rPr lang="en-US"/>
              <a:pPr/>
              <a:t>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Quad Mesh Caracteristics</a:t>
            </a:r>
            <a:endParaRPr lang="en-US" dirty="0"/>
          </a:p>
        </p:txBody>
      </p:sp>
      <p:sp>
        <p:nvSpPr>
          <p:cNvPr id="3" name="Content Placeholder 2"/>
          <p:cNvSpPr>
            <a:spLocks noGrp="1"/>
          </p:cNvSpPr>
          <p:nvPr>
            <p:ph idx="1"/>
          </p:nvPr>
        </p:nvSpPr>
        <p:spPr/>
        <p:txBody>
          <a:bodyPr/>
          <a:lstStyle/>
          <a:p>
            <a:r>
              <a:rPr lang="it-IT" b="0" dirty="0" smtClean="0"/>
              <a:t>About </a:t>
            </a:r>
            <a:r>
              <a:rPr lang="it-IT" dirty="0" smtClean="0"/>
              <a:t>Connectivity</a:t>
            </a:r>
          </a:p>
          <a:p>
            <a:pPr lvl="1"/>
            <a:r>
              <a:rPr lang="it-IT" dirty="0" smtClean="0"/>
              <a:t>Regularity</a:t>
            </a:r>
          </a:p>
          <a:p>
            <a:pPr lvl="1"/>
            <a:r>
              <a:rPr lang="it-IT" dirty="0" smtClean="0"/>
              <a:t>Good placement of irregular vertices</a:t>
            </a:r>
          </a:p>
          <a:p>
            <a:pPr lvl="1"/>
            <a:r>
              <a:rPr lang="it-IT" dirty="0" smtClean="0"/>
              <a:t>Consistency</a:t>
            </a:r>
          </a:p>
          <a:p>
            <a:pPr lvl="2"/>
            <a:r>
              <a:rPr lang="it-IT" dirty="0" smtClean="0"/>
              <a:t>T-Junctions? </a:t>
            </a:r>
          </a:p>
          <a:p>
            <a:pPr lvl="2"/>
            <a:r>
              <a:rPr lang="it-IT" dirty="0" smtClean="0"/>
              <a:t>Manifoldness? Watertight?</a:t>
            </a:r>
          </a:p>
          <a:p>
            <a:pPr lvl="2"/>
            <a:r>
              <a:rPr lang="it-IT" dirty="0" smtClean="0"/>
              <a:t>“degenerate” configurations: doublets, singlets</a:t>
            </a:r>
          </a:p>
          <a:p>
            <a:r>
              <a:rPr lang="it-IT" b="0" dirty="0" smtClean="0"/>
              <a:t>About </a:t>
            </a:r>
            <a:r>
              <a:rPr lang="it-IT" dirty="0" smtClean="0"/>
              <a:t>Quad Quality</a:t>
            </a:r>
          </a:p>
          <a:p>
            <a:r>
              <a:rPr lang="it-IT" b="0" dirty="0" smtClean="0"/>
              <a:t>About </a:t>
            </a:r>
            <a:r>
              <a:rPr lang="it-IT" dirty="0" smtClean="0"/>
              <a:t>Quad Orientation and Size</a:t>
            </a:r>
          </a:p>
          <a:p>
            <a:pPr lvl="1"/>
            <a:r>
              <a:rPr lang="it-IT" dirty="0" smtClean="0"/>
              <a:t>Resolution</a:t>
            </a:r>
          </a:p>
          <a:p>
            <a:pPr lvl="1"/>
            <a:r>
              <a:rPr lang="it-IT" dirty="0" smtClean="0"/>
              <a:t>Adaptivity</a:t>
            </a: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30</a:t>
            </a:fld>
            <a:endParaRPr lang="en-US"/>
          </a:p>
        </p:txBody>
      </p:sp>
      <p:grpSp>
        <p:nvGrpSpPr>
          <p:cNvPr id="15" name="Group 14"/>
          <p:cNvGrpSpPr/>
          <p:nvPr/>
        </p:nvGrpSpPr>
        <p:grpSpPr>
          <a:xfrm>
            <a:off x="228600" y="228600"/>
            <a:ext cx="8534400" cy="5466472"/>
            <a:chOff x="228600" y="228600"/>
            <a:chExt cx="8534400" cy="5466472"/>
          </a:xfrm>
        </p:grpSpPr>
        <p:sp>
          <p:nvSpPr>
            <p:cNvPr id="27" name="Rounded Rectangle 26"/>
            <p:cNvSpPr/>
            <p:nvPr/>
          </p:nvSpPr>
          <p:spPr bwMode="auto">
            <a:xfrm>
              <a:off x="990600" y="228600"/>
              <a:ext cx="7772400" cy="4191000"/>
            </a:xfrm>
            <a:prstGeom prst="roundRect">
              <a:avLst>
                <a:gd name="adj" fmla="val 9693"/>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2"/>
                  </a:solidFill>
                  <a:effectLst/>
                  <a:latin typeface="Arial" charset="0"/>
                  <a:ea typeface="ＭＳ Ｐゴシック" charset="-128"/>
                </a:rPr>
                <a:t>Note: conflicts</a:t>
              </a:r>
              <a:r>
                <a:rPr kumimoji="0" lang="en-US" sz="2400" b="0" i="0" u="none" strike="noStrike" cap="none" normalizeH="0" dirty="0" smtClean="0">
                  <a:ln>
                    <a:noFill/>
                  </a:ln>
                  <a:solidFill>
                    <a:schemeClr val="bg2"/>
                  </a:solidFill>
                  <a:effectLst/>
                  <a:latin typeface="Arial" charset="0"/>
                  <a:ea typeface="ＭＳ Ｐゴシック" charset="-128"/>
                </a:rPr>
                <a:t> with regularity</a:t>
              </a:r>
              <a:r>
                <a:rPr lang="en-US" dirty="0" smtClean="0">
                  <a:solidFill>
                    <a:schemeClr val="bg2"/>
                  </a:solidFill>
                  <a:latin typeface="Arial" charset="0"/>
                  <a:ea typeface="ＭＳ Ｐゴシック" charset="-128"/>
                </a:rPr>
                <a:t/>
              </a:r>
              <a:br>
                <a:rPr lang="en-US" dirty="0" smtClean="0">
                  <a:solidFill>
                    <a:schemeClr val="bg2"/>
                  </a:solidFill>
                  <a:latin typeface="Arial" charset="0"/>
                  <a:ea typeface="ＭＳ Ｐゴシック" charset="-128"/>
                </a:rPr>
              </a:br>
              <a:r>
                <a:rPr lang="en-US" dirty="0" smtClean="0">
                  <a:solidFill>
                    <a:schemeClr val="bg2"/>
                  </a:solidFill>
                  <a:latin typeface="Arial" charset="0"/>
                  <a:ea typeface="ＭＳ Ｐゴシック" charset="-128"/>
                </a:rPr>
                <a:t>tessellation density changes </a:t>
              </a:r>
              <a:r>
                <a:rPr lang="en-US" dirty="0" smtClean="0">
                  <a:solidFill>
                    <a:schemeClr val="bg2"/>
                  </a:solidFill>
                  <a:latin typeface="Arial" charset="0"/>
                  <a:ea typeface="ＭＳ Ｐゴシック" charset="-128"/>
                  <a:sym typeface="Wingdings" pitchFamily="2" charset="2"/>
                </a:rPr>
                <a:t> more irregular vertices</a:t>
              </a:r>
              <a:endParaRPr kumimoji="0" lang="en-US" sz="2400" b="0" i="0" u="none" strike="noStrike" cap="none" normalizeH="0" dirty="0" smtClean="0">
                <a:ln>
                  <a:noFill/>
                </a:ln>
                <a:solidFill>
                  <a:schemeClr val="bg2"/>
                </a:solidFill>
                <a:effectLst/>
                <a:latin typeface="Arial" charset="0"/>
                <a:ea typeface="ＭＳ Ｐゴシック" charset="-128"/>
              </a:endParaRPr>
            </a:p>
          </p:txBody>
        </p:sp>
        <p:pic>
          <p:nvPicPr>
            <p:cNvPr id="228354" name="Picture 2" descr="C:\papersNew\2012\EG_Star_Quad_Meshing\images\resolutionChange.png"/>
            <p:cNvPicPr>
              <a:picLocks noChangeAspect="1" noChangeArrowheads="1"/>
            </p:cNvPicPr>
            <p:nvPr/>
          </p:nvPicPr>
          <p:blipFill>
            <a:blip r:embed="rId2"/>
            <a:srcRect/>
            <a:stretch>
              <a:fillRect/>
            </a:stretch>
          </p:blipFill>
          <p:spPr bwMode="auto">
            <a:xfrm>
              <a:off x="1828800" y="1676400"/>
              <a:ext cx="5706675" cy="2159000"/>
            </a:xfrm>
            <a:prstGeom prst="rect">
              <a:avLst/>
            </a:prstGeom>
            <a:noFill/>
          </p:spPr>
        </p:pic>
        <p:cxnSp>
          <p:nvCxnSpPr>
            <p:cNvPr id="29" name="Straight Connector 28"/>
            <p:cNvCxnSpPr/>
            <p:nvPr/>
          </p:nvCxnSpPr>
          <p:spPr bwMode="auto">
            <a:xfrm rot="16200000" flipH="1">
              <a:off x="7047915" y="2813543"/>
              <a:ext cx="1505244" cy="464230"/>
            </a:xfrm>
            <a:prstGeom prst="line">
              <a:avLst/>
            </a:prstGeom>
            <a:solidFill>
              <a:schemeClr val="accent1"/>
            </a:solidFill>
            <a:ln w="38100" cap="flat" cmpd="sng" algn="ctr">
              <a:solidFill>
                <a:schemeClr val="tx1"/>
              </a:solidFill>
              <a:prstDash val="solid"/>
              <a:round/>
              <a:headEnd type="arrow" w="med" len="med"/>
              <a:tailEnd type="arrow" w="med" len="med"/>
            </a:ln>
            <a:effectLst/>
          </p:spPr>
        </p:cxnSp>
        <p:cxnSp>
          <p:nvCxnSpPr>
            <p:cNvPr id="33" name="Straight Connector 32"/>
            <p:cNvCxnSpPr/>
            <p:nvPr/>
          </p:nvCxnSpPr>
          <p:spPr bwMode="auto">
            <a:xfrm rot="10800000" flipV="1">
              <a:off x="1392703" y="1561513"/>
              <a:ext cx="1223889" cy="970672"/>
            </a:xfrm>
            <a:prstGeom prst="line">
              <a:avLst/>
            </a:prstGeom>
            <a:solidFill>
              <a:schemeClr val="accent1"/>
            </a:solidFill>
            <a:ln w="38100" cap="flat" cmpd="sng" algn="ctr">
              <a:solidFill>
                <a:schemeClr val="tx1"/>
              </a:solidFill>
              <a:prstDash val="solid"/>
              <a:round/>
              <a:headEnd type="arrow" w="med" len="med"/>
              <a:tailEnd type="arrow" w="med" len="med"/>
            </a:ln>
            <a:effectLst/>
          </p:spPr>
        </p:cxnSp>
        <p:sp>
          <p:nvSpPr>
            <p:cNvPr id="41" name="TextBox 40"/>
            <p:cNvSpPr txBox="1"/>
            <p:nvPr/>
          </p:nvSpPr>
          <p:spPr>
            <a:xfrm rot="4373155">
              <a:off x="7399014" y="2344026"/>
              <a:ext cx="914400" cy="914400"/>
            </a:xfrm>
            <a:prstGeom prst="rect">
              <a:avLst/>
            </a:prstGeom>
            <a:noFill/>
          </p:spPr>
          <p:txBody>
            <a:bodyPr wrap="none" rtlCol="0">
              <a:normAutofit/>
            </a:bodyPr>
            <a:lstStyle/>
            <a:p>
              <a:r>
                <a:rPr lang="en-US" b="1" i="1" dirty="0" smtClean="0"/>
                <a:t>5 </a:t>
              </a:r>
              <a:r>
                <a:rPr lang="en-US" sz="2800" b="1" i="1" dirty="0" smtClean="0"/>
                <a:t>quads</a:t>
              </a:r>
              <a:endParaRPr lang="en-US" b="1" i="1" dirty="0" smtClean="0"/>
            </a:p>
          </p:txBody>
        </p:sp>
        <p:sp>
          <p:nvSpPr>
            <p:cNvPr id="42" name="TextBox 41"/>
            <p:cNvSpPr txBox="1"/>
            <p:nvPr/>
          </p:nvSpPr>
          <p:spPr>
            <a:xfrm rot="19441866">
              <a:off x="1273083" y="1558532"/>
              <a:ext cx="1452306" cy="914400"/>
            </a:xfrm>
            <a:prstGeom prst="rect">
              <a:avLst/>
            </a:prstGeom>
            <a:noFill/>
          </p:spPr>
          <p:txBody>
            <a:bodyPr wrap="none" rtlCol="0">
              <a:normAutofit/>
            </a:bodyPr>
            <a:lstStyle/>
            <a:p>
              <a:r>
                <a:rPr lang="en-US" b="1" dirty="0" smtClean="0"/>
                <a:t>6 quads</a:t>
              </a:r>
            </a:p>
          </p:txBody>
        </p:sp>
        <p:sp>
          <p:nvSpPr>
            <p:cNvPr id="44" name="Bent Arrow 43"/>
            <p:cNvSpPr/>
            <p:nvPr/>
          </p:nvSpPr>
          <p:spPr bwMode="auto">
            <a:xfrm rot="16200000" flipV="1">
              <a:off x="3276600" y="1275472"/>
              <a:ext cx="1371600" cy="7467600"/>
            </a:xfrm>
            <a:prstGeom prst="bentArrow">
              <a:avLst>
                <a:gd name="adj1" fmla="val 35550"/>
                <a:gd name="adj2" fmla="val 32253"/>
                <a:gd name="adj3" fmla="val 34231"/>
                <a:gd name="adj4" fmla="val 39794"/>
              </a:avLst>
            </a:prstGeom>
            <a:gradFill>
              <a:gsLst>
                <a:gs pos="0">
                  <a:schemeClr val="accent2">
                    <a:lumMod val="60000"/>
                    <a:lumOff val="40000"/>
                  </a:scheme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latin typeface="Arial" charset="0"/>
                <a:ea typeface="ＭＳ Ｐゴシック" charset="-128"/>
              </a:endParaRPr>
            </a:p>
          </p:txBody>
        </p:sp>
        <p:sp>
          <p:nvSpPr>
            <p:cNvPr id="13" name="Right Arrow 12"/>
            <p:cNvSpPr/>
            <p:nvPr/>
          </p:nvSpPr>
          <p:spPr bwMode="auto">
            <a:xfrm rot="18980242">
              <a:off x="3806668" y="2400809"/>
              <a:ext cx="315656" cy="330746"/>
            </a:xfrm>
            <a:prstGeom prst="rightArrow">
              <a:avLst/>
            </a:prstGeom>
            <a:solidFill>
              <a:schemeClr val="accent2">
                <a:alpha val="53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4" name="Right Arrow 13"/>
            <p:cNvSpPr/>
            <p:nvPr/>
          </p:nvSpPr>
          <p:spPr bwMode="auto">
            <a:xfrm rot="13317713">
              <a:off x="4564303" y="2247473"/>
              <a:ext cx="313881" cy="332614"/>
            </a:xfrm>
            <a:prstGeom prst="rightArrow">
              <a:avLst/>
            </a:prstGeom>
            <a:solidFill>
              <a:schemeClr val="accent2">
                <a:alpha val="53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Quad Mesh Caracteristics</a:t>
            </a:r>
            <a:endParaRPr lang="en-US" dirty="0"/>
          </a:p>
        </p:txBody>
      </p:sp>
      <p:sp>
        <p:nvSpPr>
          <p:cNvPr id="3" name="Content Placeholder 2"/>
          <p:cNvSpPr>
            <a:spLocks noGrp="1"/>
          </p:cNvSpPr>
          <p:nvPr>
            <p:ph idx="1"/>
          </p:nvPr>
        </p:nvSpPr>
        <p:spPr/>
        <p:txBody>
          <a:bodyPr/>
          <a:lstStyle/>
          <a:p>
            <a:r>
              <a:rPr lang="it-IT" b="0" dirty="0" smtClean="0"/>
              <a:t>About </a:t>
            </a:r>
            <a:r>
              <a:rPr lang="it-IT" dirty="0" smtClean="0"/>
              <a:t>Connectivity</a:t>
            </a:r>
          </a:p>
          <a:p>
            <a:pPr lvl="1"/>
            <a:r>
              <a:rPr lang="it-IT" dirty="0" smtClean="0"/>
              <a:t>Regularity</a:t>
            </a:r>
          </a:p>
          <a:p>
            <a:pPr lvl="1"/>
            <a:r>
              <a:rPr lang="it-IT" dirty="0" smtClean="0"/>
              <a:t>Good placement of irregular vertices</a:t>
            </a:r>
          </a:p>
          <a:p>
            <a:pPr lvl="1"/>
            <a:r>
              <a:rPr lang="it-IT" dirty="0" smtClean="0"/>
              <a:t>Consistency</a:t>
            </a:r>
          </a:p>
          <a:p>
            <a:pPr lvl="2"/>
            <a:r>
              <a:rPr lang="it-IT" dirty="0" smtClean="0"/>
              <a:t>T-Junctions? </a:t>
            </a:r>
          </a:p>
          <a:p>
            <a:pPr lvl="2"/>
            <a:r>
              <a:rPr lang="it-IT" dirty="0" smtClean="0"/>
              <a:t>Manifoldness? Watertight?</a:t>
            </a:r>
          </a:p>
          <a:p>
            <a:pPr lvl="2"/>
            <a:r>
              <a:rPr lang="it-IT" dirty="0" smtClean="0"/>
              <a:t>“degenerate” configurations: doublets, singlets</a:t>
            </a:r>
          </a:p>
          <a:p>
            <a:r>
              <a:rPr lang="it-IT" b="0" dirty="0" smtClean="0"/>
              <a:t>About </a:t>
            </a:r>
            <a:r>
              <a:rPr lang="it-IT" dirty="0" smtClean="0"/>
              <a:t>Quad Quality</a:t>
            </a:r>
          </a:p>
          <a:p>
            <a:r>
              <a:rPr lang="it-IT" b="0" dirty="0" smtClean="0"/>
              <a:t>About </a:t>
            </a:r>
            <a:r>
              <a:rPr lang="it-IT" dirty="0" smtClean="0"/>
              <a:t>Quad Orientation and Size</a:t>
            </a:r>
          </a:p>
          <a:p>
            <a:pPr lvl="1"/>
            <a:r>
              <a:rPr lang="it-IT" dirty="0" smtClean="0"/>
              <a:t>Resolution</a:t>
            </a:r>
          </a:p>
          <a:p>
            <a:pPr lvl="1"/>
            <a:r>
              <a:rPr lang="it-IT" dirty="0" smtClean="0"/>
              <a:t>Adaptivity</a:t>
            </a:r>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31</a:t>
            </a:fld>
            <a:endParaRPr lang="en-US"/>
          </a:p>
        </p:txBody>
      </p:sp>
      <p:sp>
        <p:nvSpPr>
          <p:cNvPr id="27" name="Rounded Rectangle 26"/>
          <p:cNvSpPr/>
          <p:nvPr/>
        </p:nvSpPr>
        <p:spPr bwMode="auto">
          <a:xfrm>
            <a:off x="990600" y="228600"/>
            <a:ext cx="7772400" cy="4191000"/>
          </a:xfrm>
          <a:prstGeom prst="roundRect">
            <a:avLst>
              <a:gd name="adj" fmla="val 9693"/>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0" hangingPunct="0"/>
            <a:r>
              <a:rPr kumimoji="0" lang="en-US" sz="2400" b="0" i="0" u="none" strike="noStrike" cap="none" normalizeH="0" baseline="0" dirty="0" smtClean="0">
                <a:ln>
                  <a:noFill/>
                </a:ln>
                <a:solidFill>
                  <a:schemeClr val="bg2"/>
                </a:solidFill>
                <a:effectLst/>
                <a:latin typeface="Arial" charset="0"/>
                <a:ea typeface="ＭＳ Ｐゴシック" charset="-128"/>
              </a:rPr>
              <a:t>Note: conflicts</a:t>
            </a:r>
            <a:r>
              <a:rPr kumimoji="0" lang="en-US" sz="2400" b="0" i="0" u="none" strike="noStrike" cap="none" normalizeH="0" dirty="0" smtClean="0">
                <a:ln>
                  <a:noFill/>
                </a:ln>
                <a:solidFill>
                  <a:schemeClr val="bg2"/>
                </a:solidFill>
                <a:effectLst/>
                <a:latin typeface="Arial" charset="0"/>
                <a:ea typeface="ＭＳ Ｐゴシック" charset="-128"/>
              </a:rPr>
              <a:t> with regularity</a:t>
            </a:r>
            <a:r>
              <a:rPr lang="en-US" dirty="0" smtClean="0">
                <a:solidFill>
                  <a:schemeClr val="bg2"/>
                </a:solidFill>
                <a:latin typeface="Arial" charset="0"/>
                <a:ea typeface="ＭＳ Ｐゴシック" charset="-128"/>
              </a:rPr>
              <a:t/>
            </a:r>
            <a:br>
              <a:rPr lang="en-US" dirty="0" smtClean="0">
                <a:solidFill>
                  <a:schemeClr val="bg2"/>
                </a:solidFill>
                <a:latin typeface="Arial" charset="0"/>
                <a:ea typeface="ＭＳ Ｐゴシック" charset="-128"/>
              </a:rPr>
            </a:br>
            <a:r>
              <a:rPr lang="en-US" dirty="0" smtClean="0">
                <a:solidFill>
                  <a:schemeClr val="bg2"/>
                </a:solidFill>
                <a:latin typeface="Arial" charset="0"/>
                <a:ea typeface="ＭＳ Ｐゴシック" charset="-128"/>
              </a:rPr>
              <a:t>tessellation density changes </a:t>
            </a:r>
            <a:r>
              <a:rPr lang="en-US" dirty="0" smtClean="0">
                <a:solidFill>
                  <a:schemeClr val="bg2"/>
                </a:solidFill>
                <a:latin typeface="Arial" charset="0"/>
                <a:ea typeface="ＭＳ Ｐゴシック" charset="-128"/>
                <a:sym typeface="Wingdings" pitchFamily="2" charset="2"/>
              </a:rPr>
              <a:t> more irregular vertices</a:t>
            </a:r>
            <a:endParaRPr kumimoji="0" lang="en-US" sz="2400" b="0" i="0" u="none" strike="noStrike" cap="none" normalizeH="0" dirty="0" smtClean="0">
              <a:ln>
                <a:noFill/>
              </a:ln>
              <a:solidFill>
                <a:schemeClr val="bg2"/>
              </a:solidFill>
              <a:effectLst/>
              <a:latin typeface="Arial" charset="0"/>
              <a:ea typeface="ＭＳ Ｐゴシック" charset="-128"/>
            </a:endParaRPr>
          </a:p>
        </p:txBody>
      </p:sp>
      <p:sp>
        <p:nvSpPr>
          <p:cNvPr id="44" name="Bent Arrow 43"/>
          <p:cNvSpPr/>
          <p:nvPr/>
        </p:nvSpPr>
        <p:spPr bwMode="auto">
          <a:xfrm rot="16200000" flipV="1">
            <a:off x="3276600" y="1275472"/>
            <a:ext cx="1371600" cy="7467600"/>
          </a:xfrm>
          <a:prstGeom prst="bentArrow">
            <a:avLst>
              <a:gd name="adj1" fmla="val 35550"/>
              <a:gd name="adj2" fmla="val 32253"/>
              <a:gd name="adj3" fmla="val 34231"/>
              <a:gd name="adj4" fmla="val 39794"/>
            </a:avLst>
          </a:prstGeom>
          <a:gradFill>
            <a:gsLst>
              <a:gs pos="0">
                <a:schemeClr val="accent2">
                  <a:lumMod val="60000"/>
                  <a:lumOff val="40000"/>
                </a:scheme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latin typeface="Arial" charset="0"/>
              <a:ea typeface="ＭＳ Ｐゴシック" charset="-128"/>
            </a:endParaRPr>
          </a:p>
        </p:txBody>
      </p:sp>
      <p:pic>
        <p:nvPicPr>
          <p:cNvPr id="13" name="Picture 3" descr="C:\papersNew\2012\EG_Star_Quad_Meshing\images\elephant_quad_density.png"/>
          <p:cNvPicPr>
            <a:picLocks noChangeAspect="1" noChangeArrowheads="1"/>
          </p:cNvPicPr>
          <p:nvPr/>
        </p:nvPicPr>
        <p:blipFill>
          <a:blip r:embed="rId2" cstate="print"/>
          <a:srcRect/>
          <a:stretch>
            <a:fillRect/>
          </a:stretch>
        </p:blipFill>
        <p:spPr bwMode="auto">
          <a:xfrm>
            <a:off x="2209800" y="1100086"/>
            <a:ext cx="5257800" cy="324007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Quad Mesh Caracteristics</a:t>
            </a:r>
            <a:endParaRPr lang="en-US" dirty="0"/>
          </a:p>
        </p:txBody>
      </p:sp>
      <p:sp>
        <p:nvSpPr>
          <p:cNvPr id="3" name="Content Placeholder 2"/>
          <p:cNvSpPr>
            <a:spLocks noGrp="1"/>
          </p:cNvSpPr>
          <p:nvPr>
            <p:ph idx="1"/>
          </p:nvPr>
        </p:nvSpPr>
        <p:spPr/>
        <p:txBody>
          <a:bodyPr/>
          <a:lstStyle/>
          <a:p>
            <a:r>
              <a:rPr lang="it-IT" b="0" dirty="0" smtClean="0"/>
              <a:t>About </a:t>
            </a:r>
            <a:r>
              <a:rPr lang="it-IT" dirty="0" smtClean="0"/>
              <a:t>Connectivity</a:t>
            </a:r>
          </a:p>
          <a:p>
            <a:pPr lvl="1"/>
            <a:r>
              <a:rPr lang="it-IT" dirty="0" smtClean="0"/>
              <a:t>Regularity</a:t>
            </a:r>
          </a:p>
          <a:p>
            <a:pPr lvl="1"/>
            <a:r>
              <a:rPr lang="it-IT" dirty="0" smtClean="0"/>
              <a:t>Good placement of irregular vertices</a:t>
            </a:r>
          </a:p>
          <a:p>
            <a:pPr lvl="1"/>
            <a:r>
              <a:rPr lang="it-IT" dirty="0" smtClean="0"/>
              <a:t>Consistency</a:t>
            </a:r>
          </a:p>
          <a:p>
            <a:pPr lvl="2"/>
            <a:r>
              <a:rPr lang="it-IT" dirty="0" smtClean="0"/>
              <a:t>T-Junctions? </a:t>
            </a:r>
          </a:p>
          <a:p>
            <a:pPr lvl="2"/>
            <a:r>
              <a:rPr lang="it-IT" dirty="0" smtClean="0"/>
              <a:t>Manifoldness? Watertight?</a:t>
            </a:r>
          </a:p>
          <a:p>
            <a:pPr lvl="2"/>
            <a:r>
              <a:rPr lang="it-IT" dirty="0" smtClean="0"/>
              <a:t>“degenerate” configurations: doublets, singlets</a:t>
            </a:r>
          </a:p>
          <a:p>
            <a:r>
              <a:rPr lang="it-IT" b="0" dirty="0" smtClean="0"/>
              <a:t>About </a:t>
            </a:r>
            <a:r>
              <a:rPr lang="it-IT" dirty="0" smtClean="0"/>
              <a:t>Quad Quality</a:t>
            </a:r>
          </a:p>
          <a:p>
            <a:r>
              <a:rPr lang="it-IT" b="0" dirty="0" smtClean="0"/>
              <a:t>About </a:t>
            </a:r>
            <a:r>
              <a:rPr lang="it-IT" dirty="0" smtClean="0"/>
              <a:t>Quad Orientation and Size</a:t>
            </a:r>
          </a:p>
          <a:p>
            <a:pPr lvl="1"/>
            <a:r>
              <a:rPr lang="it-IT" dirty="0" smtClean="0"/>
              <a:t>Resolution</a:t>
            </a:r>
          </a:p>
          <a:p>
            <a:pPr lvl="1"/>
            <a:r>
              <a:rPr lang="it-IT" dirty="0" smtClean="0"/>
              <a:t>Adaptivity</a:t>
            </a:r>
          </a:p>
          <a:p>
            <a:pPr lvl="1"/>
            <a:r>
              <a:rPr lang="it-IT" dirty="0" smtClean="0"/>
              <a:t>Anisotropy</a:t>
            </a:r>
          </a:p>
          <a:p>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32</a:t>
            </a:fld>
            <a:endParaRPr lang="en-US"/>
          </a:p>
        </p:txBody>
      </p:sp>
      <p:grpSp>
        <p:nvGrpSpPr>
          <p:cNvPr id="5" name="Group 4"/>
          <p:cNvGrpSpPr/>
          <p:nvPr/>
        </p:nvGrpSpPr>
        <p:grpSpPr>
          <a:xfrm>
            <a:off x="4800600" y="5105400"/>
            <a:ext cx="2765320" cy="1143000"/>
            <a:chOff x="2180304" y="5029200"/>
            <a:chExt cx="1659192" cy="685800"/>
          </a:xfrm>
        </p:grpSpPr>
        <p:sp>
          <p:nvSpPr>
            <p:cNvPr id="6" name="Rectangle 5"/>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7" name="Rectangle 6"/>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8" name="Rectangle 7"/>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9" name="Rectangle 8"/>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0" name="Rectangle 9"/>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1" name="Rectangle 10"/>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2" name="Rectangle 11"/>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3" name="Rectangle 12"/>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4" name="Rectangle 13"/>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5" name="Rectangle 14"/>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 name="Rectangle 15"/>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7" name="Rectangle 16"/>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 name="Rectangle 17"/>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 name="Rectangle 18"/>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20" name="Rectangle 19"/>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21" name="Rectangle 20"/>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22" name="Rectangle 21"/>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3" name="TextBox 22"/>
          <p:cNvSpPr txBox="1"/>
          <p:nvPr/>
        </p:nvSpPr>
        <p:spPr>
          <a:xfrm>
            <a:off x="5867400" y="5362136"/>
            <a:ext cx="914400" cy="914400"/>
          </a:xfrm>
          <a:prstGeom prst="rect">
            <a:avLst/>
          </a:prstGeom>
          <a:noFill/>
        </p:spPr>
        <p:txBody>
          <a:bodyPr wrap="none" rtlCol="0">
            <a:normAutofit/>
          </a:bodyPr>
          <a:lstStyle/>
          <a:p>
            <a:r>
              <a:rPr lang="en-US" sz="3200" dirty="0" err="1" smtClean="0">
                <a:solidFill>
                  <a:schemeClr val="accent2">
                    <a:lumMod val="60000"/>
                    <a:lumOff val="40000"/>
                  </a:schemeClr>
                </a:solidFill>
              </a:rPr>
              <a:t>vs</a:t>
            </a:r>
            <a:endParaRPr lang="en-US" sz="3200" dirty="0" smtClean="0">
              <a:solidFill>
                <a:schemeClr val="accent2">
                  <a:lumMod val="60000"/>
                  <a:lumOff val="40000"/>
                </a:schemeClr>
              </a:solidFill>
            </a:endParaRPr>
          </a:p>
        </p:txBody>
      </p:sp>
      <p:sp>
        <p:nvSpPr>
          <p:cNvPr id="24" name="Right Arrow 23"/>
          <p:cNvSpPr/>
          <p:nvPr/>
        </p:nvSpPr>
        <p:spPr bwMode="auto">
          <a:xfrm>
            <a:off x="1083216" y="5458264"/>
            <a:ext cx="3581400" cy="762000"/>
          </a:xfrm>
          <a:prstGeom prst="rightArrow">
            <a:avLst/>
          </a:prstGeom>
          <a:gradFill>
            <a:gsLst>
              <a:gs pos="0">
                <a:schemeClr val="accent2">
                  <a:lumMod val="60000"/>
                  <a:lumOff val="40000"/>
                </a:schemeClr>
              </a:gs>
              <a:gs pos="100000">
                <a:schemeClr val="accent1">
                  <a:shade val="100000"/>
                  <a:satMod val="115000"/>
                  <a:alpha val="0"/>
                </a:scheme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Quad Mesh Caracteristics</a:t>
            </a:r>
            <a:endParaRPr lang="en-US" dirty="0"/>
          </a:p>
        </p:txBody>
      </p:sp>
      <p:sp>
        <p:nvSpPr>
          <p:cNvPr id="3" name="Content Placeholder 2"/>
          <p:cNvSpPr>
            <a:spLocks noGrp="1"/>
          </p:cNvSpPr>
          <p:nvPr>
            <p:ph idx="1"/>
          </p:nvPr>
        </p:nvSpPr>
        <p:spPr/>
        <p:txBody>
          <a:bodyPr/>
          <a:lstStyle/>
          <a:p>
            <a:r>
              <a:rPr lang="it-IT" b="0" dirty="0" smtClean="0"/>
              <a:t>Main characteristic: </a:t>
            </a:r>
            <a:r>
              <a:rPr lang="it-IT" dirty="0" smtClean="0">
                <a:solidFill>
                  <a:schemeClr val="accent2"/>
                </a:solidFill>
              </a:rPr>
              <a:t>geometric faithfulness</a:t>
            </a:r>
            <a:endParaRPr lang="it-IT" dirty="0" smtClean="0"/>
          </a:p>
          <a:p>
            <a:pPr lvl="1"/>
            <a:r>
              <a:rPr lang="it-IT" dirty="0" smtClean="0"/>
              <a:t>well, obviously</a:t>
            </a:r>
            <a:r>
              <a:rPr lang="it-IT" dirty="0" smtClean="0">
                <a:solidFill>
                  <a:schemeClr val="accent2"/>
                </a:solidFill>
              </a:rPr>
              <a:t> </a:t>
            </a:r>
          </a:p>
          <a:p>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152400" y="1484313"/>
            <a:ext cx="8785225" cy="4897437"/>
          </a:xfrm>
        </p:spPr>
        <p:txBody>
          <a:bodyPr/>
          <a:lstStyle/>
          <a:p>
            <a:r>
              <a:rPr lang="en-US" dirty="0" smtClean="0"/>
              <a:t>Quad mesh creation </a:t>
            </a:r>
            <a:endParaRPr lang="en-US" dirty="0"/>
          </a:p>
        </p:txBody>
      </p:sp>
      <p:sp>
        <p:nvSpPr>
          <p:cNvPr id="4" name="Slide Number Placeholder 3"/>
          <p:cNvSpPr>
            <a:spLocks noGrp="1"/>
          </p:cNvSpPr>
          <p:nvPr>
            <p:ph type="sldNum" sz="quarter" idx="10"/>
          </p:nvPr>
        </p:nvSpPr>
        <p:spPr>
          <a:xfrm>
            <a:off x="7315200" y="6584950"/>
            <a:ext cx="1905000" cy="228600"/>
          </a:xfrm>
        </p:spPr>
        <p:txBody>
          <a:bodyPr/>
          <a:lstStyle/>
          <a:p>
            <a:pPr>
              <a:defRPr/>
            </a:pPr>
            <a:fld id="{9866EA4C-6771-47E9-AD03-AB8ADA3CD211}" type="slidenum">
              <a:rPr lang="en-US" smtClean="0"/>
              <a:pPr>
                <a:defRPr/>
              </a:pPr>
              <a:t>34</a:t>
            </a:fld>
            <a:endParaRPr lang="en-US"/>
          </a:p>
        </p:txBody>
      </p:sp>
      <p:sp>
        <p:nvSpPr>
          <p:cNvPr id="5" name="Rounded Rectangle 4"/>
          <p:cNvSpPr/>
          <p:nvPr/>
        </p:nvSpPr>
        <p:spPr bwMode="auto">
          <a:xfrm>
            <a:off x="4953000" y="43434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6" name="Rounded Rectangle 5"/>
          <p:cNvSpPr/>
          <p:nvPr/>
        </p:nvSpPr>
        <p:spPr bwMode="auto">
          <a:xfrm>
            <a:off x="1447800" y="43434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7" name="Rounded Rectangle 6"/>
          <p:cNvSpPr/>
          <p:nvPr/>
        </p:nvSpPr>
        <p:spPr bwMode="auto">
          <a:xfrm>
            <a:off x="1447800" y="22098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8" name="Rounded Rectangle 7"/>
          <p:cNvSpPr/>
          <p:nvPr/>
        </p:nvSpPr>
        <p:spPr bwMode="auto">
          <a:xfrm>
            <a:off x="4953000" y="22098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pic>
        <p:nvPicPr>
          <p:cNvPr id="9"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1877058" y="4526115"/>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3177996" y="4544286"/>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1" name="Group 34"/>
          <p:cNvGrpSpPr/>
          <p:nvPr/>
        </p:nvGrpSpPr>
        <p:grpSpPr>
          <a:xfrm rot="3199329">
            <a:off x="2979181" y="2499092"/>
            <a:ext cx="1119370" cy="792576"/>
            <a:chOff x="1600200" y="2438400"/>
            <a:chExt cx="3505200" cy="2438400"/>
          </a:xfrm>
        </p:grpSpPr>
        <p:cxnSp>
          <p:nvCxnSpPr>
            <p:cNvPr id="12" name="Straight Connector 11"/>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5" name="Straight Connector 14"/>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 name="Straight Connector 18"/>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22" name="Straight Connector 21"/>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4" name="Group 47"/>
          <p:cNvGrpSpPr/>
          <p:nvPr/>
        </p:nvGrpSpPr>
        <p:grpSpPr>
          <a:xfrm rot="3199329">
            <a:off x="1540249" y="2499092"/>
            <a:ext cx="1119370" cy="792576"/>
            <a:chOff x="1600200" y="2438400"/>
            <a:chExt cx="3505200" cy="2438400"/>
          </a:xfrm>
        </p:grpSpPr>
        <p:cxnSp>
          <p:nvCxnSpPr>
            <p:cNvPr id="25" name="Straight Connector 24"/>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7" name="Group 77"/>
          <p:cNvGrpSpPr/>
          <p:nvPr/>
        </p:nvGrpSpPr>
        <p:grpSpPr>
          <a:xfrm>
            <a:off x="5107508" y="2351849"/>
            <a:ext cx="2512260" cy="1077151"/>
            <a:chOff x="535508" y="2132856"/>
            <a:chExt cx="8523288" cy="3654425"/>
          </a:xfrm>
        </p:grpSpPr>
        <p:pic>
          <p:nvPicPr>
            <p:cNvPr id="38" name="Picture 2" descr="Z:\projects\conferences\siggraph09\final_talk\screenshots\face_nb.png"/>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 descr="Z:\projects\conferences\siggraph09\final_talk\screenshots\face_param_nb.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0"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1"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2"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3"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4"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5"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6"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7"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8"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9"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0"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1"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2"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3"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4"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5"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6"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7"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8"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59" name="Gruppieren 57"/>
            <p:cNvGrpSpPr>
              <a:grpSpLocks/>
            </p:cNvGrpSpPr>
            <p:nvPr/>
          </p:nvGrpSpPr>
          <p:grpSpPr bwMode="auto">
            <a:xfrm>
              <a:off x="535508" y="2682131"/>
              <a:ext cx="3724275" cy="2649538"/>
              <a:chOff x="437250" y="2219325"/>
              <a:chExt cx="3790950" cy="2649538"/>
            </a:xfrm>
          </p:grpSpPr>
          <p:cxnSp>
            <p:nvCxnSpPr>
              <p:cNvPr id="61"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2"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3"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4"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5"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6"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7"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8"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69"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0"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1"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2"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3"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4"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75"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60" name="Left-Right Arrow 59"/>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76"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49774" y="4419600"/>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7" name="Right Arrow 76"/>
          <p:cNvSpPr/>
          <p:nvPr/>
        </p:nvSpPr>
        <p:spPr bwMode="auto">
          <a:xfrm>
            <a:off x="2698956" y="2728452"/>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P spid="7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152400" y="1484313"/>
            <a:ext cx="8785225" cy="4897437"/>
          </a:xfrm>
        </p:spPr>
        <p:txBody>
          <a:bodyPr/>
          <a:lstStyle/>
          <a:p>
            <a:r>
              <a:rPr lang="en-US" dirty="0" smtClean="0"/>
              <a:t>Quad mesh </a:t>
            </a:r>
            <a:br>
              <a:rPr lang="en-US" dirty="0" smtClean="0"/>
            </a:br>
            <a:r>
              <a:rPr lang="en-US" dirty="0" smtClean="0"/>
              <a:t>creation </a:t>
            </a:r>
            <a:br>
              <a:rPr lang="en-US" dirty="0" smtClean="0"/>
            </a:br>
            <a:r>
              <a:rPr lang="en-US" dirty="0" smtClean="0"/>
              <a:t>methods:</a:t>
            </a:r>
          </a:p>
          <a:p>
            <a:endParaRPr lang="en-US" dirty="0" smtClean="0"/>
          </a:p>
          <a:p>
            <a:endParaRPr lang="en-US" dirty="0" smtClean="0"/>
          </a:p>
          <a:p>
            <a:endParaRPr lang="en-US" dirty="0" smtClean="0"/>
          </a:p>
          <a:p>
            <a:endParaRPr lang="en-US" dirty="0" smtClean="0"/>
          </a:p>
          <a:p>
            <a:r>
              <a:rPr lang="en-US" dirty="0" smtClean="0"/>
              <a:t>Common </a:t>
            </a:r>
            <a:br>
              <a:rPr lang="en-US" dirty="0" smtClean="0"/>
            </a:br>
            <a:r>
              <a:rPr lang="en-US" dirty="0" smtClean="0"/>
              <a:t>issues:</a:t>
            </a:r>
          </a:p>
        </p:txBody>
      </p:sp>
      <p:sp>
        <p:nvSpPr>
          <p:cNvPr id="4" name="Slide Number Placeholder 3"/>
          <p:cNvSpPr>
            <a:spLocks noGrp="1"/>
          </p:cNvSpPr>
          <p:nvPr>
            <p:ph type="sldNum" sz="quarter" idx="10"/>
          </p:nvPr>
        </p:nvSpPr>
        <p:spPr>
          <a:xfrm>
            <a:off x="7315200" y="6584950"/>
            <a:ext cx="1905000" cy="228600"/>
          </a:xfrm>
        </p:spPr>
        <p:txBody>
          <a:bodyPr/>
          <a:lstStyle/>
          <a:p>
            <a:pPr>
              <a:defRPr/>
            </a:pPr>
            <a:fld id="{9866EA4C-6771-47E9-AD03-AB8ADA3CD211}" type="slidenum">
              <a:rPr lang="en-US" smtClean="0"/>
              <a:pPr>
                <a:defRPr/>
              </a:pPr>
              <a:t>35</a:t>
            </a:fld>
            <a:endParaRPr lang="en-US"/>
          </a:p>
        </p:txBody>
      </p:sp>
      <p:sp>
        <p:nvSpPr>
          <p:cNvPr id="78" name="Rounded Rectangle 77"/>
          <p:cNvSpPr/>
          <p:nvPr/>
        </p:nvSpPr>
        <p:spPr bwMode="auto">
          <a:xfrm>
            <a:off x="5943600" y="2463499"/>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79" name="Rounded Rectangle 78"/>
          <p:cNvSpPr/>
          <p:nvPr/>
        </p:nvSpPr>
        <p:spPr bwMode="auto">
          <a:xfrm>
            <a:off x="3048000" y="2463499"/>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80" name="Rounded Rectangle 79"/>
          <p:cNvSpPr/>
          <p:nvPr/>
        </p:nvSpPr>
        <p:spPr bwMode="auto">
          <a:xfrm>
            <a:off x="3048000" y="772351"/>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81" name="Rounded Rectangle 80"/>
          <p:cNvSpPr/>
          <p:nvPr/>
        </p:nvSpPr>
        <p:spPr bwMode="auto">
          <a:xfrm>
            <a:off x="5943600" y="772351"/>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pic>
        <p:nvPicPr>
          <p:cNvPr id="8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3477258" y="2646214"/>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4778196" y="2664385"/>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84" name="Group 34"/>
          <p:cNvGrpSpPr/>
          <p:nvPr/>
        </p:nvGrpSpPr>
        <p:grpSpPr>
          <a:xfrm rot="3199329">
            <a:off x="4532677" y="1061643"/>
            <a:ext cx="1119370" cy="792576"/>
            <a:chOff x="1600200" y="2438400"/>
            <a:chExt cx="3505200" cy="2438400"/>
          </a:xfrm>
        </p:grpSpPr>
        <p:cxnSp>
          <p:nvCxnSpPr>
            <p:cNvPr id="85" name="Straight Connector 84"/>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88" name="Straight Connector 87"/>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1" name="Straight Connector 90"/>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92" name="Straight Connector 91"/>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Straight Connector 92"/>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4" name="Straight Connector 93"/>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95" name="Straight Connector 94"/>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97" name="Group 47"/>
          <p:cNvGrpSpPr/>
          <p:nvPr/>
        </p:nvGrpSpPr>
        <p:grpSpPr>
          <a:xfrm rot="3199329">
            <a:off x="3161077" y="1061643"/>
            <a:ext cx="1119370" cy="792576"/>
            <a:chOff x="1600200" y="2438400"/>
            <a:chExt cx="3505200" cy="2438400"/>
          </a:xfrm>
        </p:grpSpPr>
        <p:cxnSp>
          <p:nvCxnSpPr>
            <p:cNvPr id="98" name="Straight Connector 97"/>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2" name="Straight Connector 101"/>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4" name="Straight Connector 103"/>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5" name="Straight Connector 104"/>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6" name="Straight Connector 105"/>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7" name="Straight Connector 106"/>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8" name="Straight Connector 107"/>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10" name="Group 77"/>
          <p:cNvGrpSpPr/>
          <p:nvPr/>
        </p:nvGrpSpPr>
        <p:grpSpPr>
          <a:xfrm>
            <a:off x="6098108" y="914400"/>
            <a:ext cx="2512260" cy="1077151"/>
            <a:chOff x="535508" y="2132856"/>
            <a:chExt cx="8523288" cy="3654425"/>
          </a:xfrm>
        </p:grpSpPr>
        <p:pic>
          <p:nvPicPr>
            <p:cNvPr id="111" name="Picture 2" descr="Z:\projects\conferences\siggraph09\final_talk\screenshots\face_nb.png"/>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 name="Picture 3" descr="Z:\projects\conferences\siggraph09\final_talk\screenshots\face_param_nb.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3"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4"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5"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6"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7"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8"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19"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0"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1"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2"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3"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4"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5"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6"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7"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8"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9"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30"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31"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32" name="Gruppieren 57"/>
            <p:cNvGrpSpPr>
              <a:grpSpLocks/>
            </p:cNvGrpSpPr>
            <p:nvPr/>
          </p:nvGrpSpPr>
          <p:grpSpPr bwMode="auto">
            <a:xfrm>
              <a:off x="535508" y="2682131"/>
              <a:ext cx="3724275" cy="2649538"/>
              <a:chOff x="437250" y="2219325"/>
              <a:chExt cx="3790950" cy="2649538"/>
            </a:xfrm>
          </p:grpSpPr>
          <p:cxnSp>
            <p:nvCxnSpPr>
              <p:cNvPr id="134"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35"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36"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37"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38"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39"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40"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41"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42"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43"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44"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45"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46"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47"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48"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33" name="Left-Right Arrow 132"/>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49"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40374" y="2539699"/>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1" name="Right Arrow 150"/>
          <p:cNvSpPr/>
          <p:nvPr/>
        </p:nvSpPr>
        <p:spPr bwMode="auto">
          <a:xfrm>
            <a:off x="4296696" y="1288543"/>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52" name="Rounded Rectangle 151"/>
          <p:cNvSpPr/>
          <p:nvPr/>
        </p:nvSpPr>
        <p:spPr bwMode="auto">
          <a:xfrm>
            <a:off x="6872748" y="4572000"/>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pic>
        <p:nvPicPr>
          <p:cNvPr id="153" name="Picture 11" descr="C:\Users\Nico\Desktop\SigAsiaFF\caffeine_qutemol_a.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329948" y="4648200"/>
            <a:ext cx="940519" cy="1004818"/>
          </a:xfrm>
          <a:prstGeom prst="rect">
            <a:avLst/>
          </a:prstGeom>
          <a:noFill/>
          <a:extLst>
            <a:ext uri="{909E8E84-426E-40DD-AFC4-6F175D3DCCD1}">
              <a14:hiddenFill xmlns:a14="http://schemas.microsoft.com/office/drawing/2010/main" xmlns="">
                <a:solidFill>
                  <a:srgbClr val="FFFFFF"/>
                </a:solidFill>
              </a14:hiddenFill>
            </a:ext>
          </a:extLst>
        </p:spPr>
      </p:pic>
      <p:sp>
        <p:nvSpPr>
          <p:cNvPr id="154" name="Rounded Rectangle 153"/>
          <p:cNvSpPr/>
          <p:nvPr/>
        </p:nvSpPr>
        <p:spPr bwMode="auto">
          <a:xfrm>
            <a:off x="4891548" y="4572000"/>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55" name="Rounded Rectangle 154"/>
          <p:cNvSpPr/>
          <p:nvPr/>
        </p:nvSpPr>
        <p:spPr bwMode="auto">
          <a:xfrm>
            <a:off x="3062748" y="4572000"/>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56" name="Picture 15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3291348" y="4656530"/>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7" name="Group 156"/>
          <p:cNvGrpSpPr/>
          <p:nvPr/>
        </p:nvGrpSpPr>
        <p:grpSpPr>
          <a:xfrm>
            <a:off x="5014452" y="4830096"/>
            <a:ext cx="1659192" cy="685800"/>
            <a:chOff x="2180304" y="5029200"/>
            <a:chExt cx="1659192" cy="685800"/>
          </a:xfrm>
        </p:grpSpPr>
        <p:sp>
          <p:nvSpPr>
            <p:cNvPr id="158" name="Rectangle 157"/>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59" name="Rectangle 158"/>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0" name="Rectangle 159"/>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1" name="Rectangle 160"/>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2" name="Rectangle 161"/>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3" name="Rectangle 162"/>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4" name="Rectangle 163"/>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5" name="Rectangle 164"/>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6" name="Rectangle 165"/>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7" name="Rectangle 166"/>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8" name="Rectangle 167"/>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69" name="Rectangle 168"/>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70" name="Rectangle 169"/>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71" name="Rectangle 170"/>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72" name="Rectangle 171"/>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73" name="Rectangle 172"/>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74" name="Rectangle 173"/>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175" name="TextBox 174"/>
          <p:cNvSpPr txBox="1"/>
          <p:nvPr/>
        </p:nvSpPr>
        <p:spPr>
          <a:xfrm>
            <a:off x="5656008" y="5014452"/>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500"/>
                                        <p:tgtEl>
                                          <p:spTgt spid="155"/>
                                        </p:tgtEl>
                                      </p:cBhvr>
                                    </p:animEffect>
                                  </p:childTnLst>
                                </p:cTn>
                              </p:par>
                              <p:par>
                                <p:cTn id="8" presetID="10" presetClass="entr" presetSubtype="0" fill="hold" nodeType="withEffect">
                                  <p:stCondLst>
                                    <p:cond delay="0"/>
                                  </p:stCondLst>
                                  <p:childTnLst>
                                    <p:set>
                                      <p:cBhvr>
                                        <p:cTn id="9" dur="1" fill="hold">
                                          <p:stCondLst>
                                            <p:cond delay="0"/>
                                          </p:stCondLst>
                                        </p:cTn>
                                        <p:tgtEl>
                                          <p:spTgt spid="156"/>
                                        </p:tgtEl>
                                        <p:attrNameLst>
                                          <p:attrName>style.visibility</p:attrName>
                                        </p:attrNameLst>
                                      </p:cBhvr>
                                      <p:to>
                                        <p:strVal val="visible"/>
                                      </p:to>
                                    </p:set>
                                    <p:animEffect transition="in" filter="fade">
                                      <p:cBhvr>
                                        <p:cTn id="10" dur="500"/>
                                        <p:tgtEl>
                                          <p:spTgt spid="1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4"/>
                                        </p:tgtEl>
                                        <p:attrNameLst>
                                          <p:attrName>style.visibility</p:attrName>
                                        </p:attrNameLst>
                                      </p:cBhvr>
                                      <p:to>
                                        <p:strVal val="visible"/>
                                      </p:to>
                                    </p:set>
                                    <p:animEffect transition="in" filter="fade">
                                      <p:cBhvr>
                                        <p:cTn id="15" dur="500"/>
                                        <p:tgtEl>
                                          <p:spTgt spid="154"/>
                                        </p:tgtEl>
                                      </p:cBhvr>
                                    </p:animEffect>
                                  </p:childTnLst>
                                </p:cTn>
                              </p:par>
                              <p:par>
                                <p:cTn id="16" presetID="10" presetClass="entr" presetSubtype="0" fill="hold" nodeType="withEffect">
                                  <p:stCondLst>
                                    <p:cond delay="0"/>
                                  </p:stCondLst>
                                  <p:childTnLst>
                                    <p:set>
                                      <p:cBhvr>
                                        <p:cTn id="17" dur="1" fill="hold">
                                          <p:stCondLst>
                                            <p:cond delay="0"/>
                                          </p:stCondLst>
                                        </p:cTn>
                                        <p:tgtEl>
                                          <p:spTgt spid="157"/>
                                        </p:tgtEl>
                                        <p:attrNameLst>
                                          <p:attrName>style.visibility</p:attrName>
                                        </p:attrNameLst>
                                      </p:cBhvr>
                                      <p:to>
                                        <p:strVal val="visible"/>
                                      </p:to>
                                    </p:set>
                                    <p:animEffect transition="in" filter="fade">
                                      <p:cBhvr>
                                        <p:cTn id="18" dur="500"/>
                                        <p:tgtEl>
                                          <p:spTgt spid="1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5"/>
                                        </p:tgtEl>
                                        <p:attrNameLst>
                                          <p:attrName>style.visibility</p:attrName>
                                        </p:attrNameLst>
                                      </p:cBhvr>
                                      <p:to>
                                        <p:strVal val="visible"/>
                                      </p:to>
                                    </p:set>
                                    <p:animEffect transition="in" filter="fade">
                                      <p:cBhvr>
                                        <p:cTn id="21" dur="500"/>
                                        <p:tgtEl>
                                          <p:spTgt spid="1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2"/>
                                        </p:tgtEl>
                                        <p:attrNameLst>
                                          <p:attrName>style.visibility</p:attrName>
                                        </p:attrNameLst>
                                      </p:cBhvr>
                                      <p:to>
                                        <p:strVal val="visible"/>
                                      </p:to>
                                    </p:set>
                                    <p:animEffect transition="in" filter="fade">
                                      <p:cBhvr>
                                        <p:cTn id="26" dur="500"/>
                                        <p:tgtEl>
                                          <p:spTgt spid="152"/>
                                        </p:tgtEl>
                                      </p:cBhvr>
                                    </p:animEffect>
                                  </p:childTnLst>
                                </p:cTn>
                              </p:par>
                              <p:par>
                                <p:cTn id="27" presetID="10" presetClass="entr" presetSubtype="0" fill="hold"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4" grpId="0" animBg="1"/>
      <p:bldP spid="155" grpId="0" animBg="1"/>
      <p:bldP spid="17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Processing on Quad Meshes: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36</a:t>
            </a:fld>
            <a:endParaRPr lang="en-US"/>
          </a:p>
        </p:txBody>
      </p:sp>
      <p:sp>
        <p:nvSpPr>
          <p:cNvPr id="16" name="Slide Number Placeholder 3"/>
          <p:cNvSpPr txBox="1">
            <a:spLocks/>
          </p:cNvSpPr>
          <p:nvPr/>
        </p:nvSpPr>
        <p:spPr bwMode="auto">
          <a:xfrm>
            <a:off x="7239000" y="6584950"/>
            <a:ext cx="1905000" cy="228600"/>
          </a:xfrm>
          <a:prstGeom prst="rect">
            <a:avLst/>
          </a:prstGeom>
          <a:noFill/>
          <a:ln w="9525">
            <a:noFill/>
            <a:miter lim="800000"/>
            <a:headEnd/>
            <a:tailEnd/>
          </a:ln>
        </p:spPr>
        <p:txBody>
          <a:bodyPr vert="horz" wrap="square" lIns="91440" tIns="45720" rIns="91440" bIns="0" numCol="1" anchor="b"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66EA4C-6771-47E9-AD03-AB8ADA3CD211}" type="slidenum">
              <a:rPr kumimoji="0" lang="en-US" sz="1200" b="0" i="0" u="none" strike="noStrike" kern="1200" cap="none" spc="0" normalizeH="0" baseline="0" noProof="0" smtClean="0">
                <a:ln>
                  <a:noFill/>
                </a:ln>
                <a:solidFill>
                  <a:schemeClr val="bg1"/>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chemeClr val="bg1"/>
              </a:solidFill>
              <a:effectLst/>
              <a:uLnTx/>
              <a:uFillTx/>
              <a:latin typeface="Verdana" pitchFamily="34" charset="0"/>
              <a:ea typeface="ＭＳ Ｐゴシック" pitchFamily="34" charset="-128"/>
              <a:cs typeface="+mn-cs"/>
            </a:endParaRPr>
          </a:p>
        </p:txBody>
      </p:sp>
      <p:sp>
        <p:nvSpPr>
          <p:cNvPr id="17" name="Rounded Rectangle 16"/>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grpSp>
        <p:nvGrpSpPr>
          <p:cNvPr id="20" name="Group 26"/>
          <p:cNvGrpSpPr/>
          <p:nvPr/>
        </p:nvGrpSpPr>
        <p:grpSpPr>
          <a:xfrm>
            <a:off x="6614538" y="1465008"/>
            <a:ext cx="2177958" cy="1143000"/>
            <a:chOff x="3048000" y="3810000"/>
            <a:chExt cx="5248275" cy="2754313"/>
          </a:xfrm>
        </p:grpSpPr>
        <p:pic>
          <p:nvPicPr>
            <p:cNvPr id="21" name="Picture 17" descr="C:\papers\2010_EG_quad_decimation\images\Comparison_files\davide_150.png"/>
            <p:cNvPicPr>
              <a:picLocks noChangeAspect="1" noChangeArrowheads="1"/>
            </p:cNvPicPr>
            <p:nvPr/>
          </p:nvPicPr>
          <p:blipFill>
            <a:blip r:embed="rId2"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2" name="Picture 14" descr="C:\papers\2010_EG_quad_decimation\images\Comparison_files\davide1_2.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3" name="Picture 16" descr="C:\papers\2010_EG_quad_decimation\images\Comparison_files\davide_10k.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24" name="Picture 1"/>
          <p:cNvPicPr>
            <a:picLocks noChangeAspect="1" noChangeArrowheads="1"/>
          </p:cNvPicPr>
          <p:nvPr/>
        </p:nvPicPr>
        <p:blipFill>
          <a:blip r:embed="rId5"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5" name="Picture 3" descr="C:\papersNew\2011\Siggraph_TopDownQuadParam\images\results\drill-input-graph.png"/>
          <p:cNvPicPr>
            <a:picLocks noChangeAspect="1" noChangeArrowheads="1"/>
          </p:cNvPicPr>
          <p:nvPr/>
        </p:nvPicPr>
        <p:blipFill>
          <a:blip r:embed="rId6" cstate="print"/>
          <a:srcRect/>
          <a:stretch>
            <a:fillRect/>
          </a:stretch>
        </p:blipFill>
        <p:spPr bwMode="auto">
          <a:xfrm rot="20486969">
            <a:off x="6371930" y="5086092"/>
            <a:ext cx="1149306" cy="778840"/>
          </a:xfrm>
          <a:prstGeom prst="rect">
            <a:avLst/>
          </a:prstGeom>
          <a:noFill/>
        </p:spPr>
      </p:pic>
      <p:pic>
        <p:nvPicPr>
          <p:cNvPr id="26" name="Picture 2" descr="C:\papersNew\2011\Siggraph_TopDownQuadParam\images\results\drill-simp-graph.png"/>
          <p:cNvPicPr>
            <a:picLocks noChangeAspect="1" noChangeArrowheads="1"/>
          </p:cNvPicPr>
          <p:nvPr/>
        </p:nvPicPr>
        <p:blipFill>
          <a:blip r:embed="rId7" cstate="print"/>
          <a:srcRect/>
          <a:stretch>
            <a:fillRect/>
          </a:stretch>
        </p:blipFill>
        <p:spPr bwMode="auto">
          <a:xfrm rot="19976410">
            <a:off x="7574636" y="4991616"/>
            <a:ext cx="1201679" cy="9650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quad meshes</a:t>
            </a:r>
            <a:br>
              <a:rPr lang="en-US" dirty="0" smtClean="0"/>
            </a:br>
            <a:endParaRPr lang="en-US" dirty="0"/>
          </a:p>
        </p:txBody>
      </p:sp>
      <p:sp>
        <p:nvSpPr>
          <p:cNvPr id="3" name="Content Placeholder 2"/>
          <p:cNvSpPr>
            <a:spLocks noGrp="1"/>
          </p:cNvSpPr>
          <p:nvPr>
            <p:ph idx="1"/>
          </p:nvPr>
        </p:nvSpPr>
        <p:spPr>
          <a:xfrm>
            <a:off x="179389" y="9906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37</a:t>
            </a:fld>
            <a:endParaRPr lang="en-US"/>
          </a:p>
        </p:txBody>
      </p:sp>
      <p:sp>
        <p:nvSpPr>
          <p:cNvPr id="5" name="Content Placeholder 2"/>
          <p:cNvSpPr txBox="1">
            <a:spLocks/>
          </p:cNvSpPr>
          <p:nvPr/>
        </p:nvSpPr>
        <p:spPr bwMode="auto">
          <a:xfrm>
            <a:off x="5638800" y="533400"/>
            <a:ext cx="40386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endPar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172200" y="3124200"/>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24200" y="3124200"/>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76200" y="3124200"/>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172200" y="1447800"/>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172200" y="4800600"/>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0" name="Rounded Rectangle 19"/>
          <p:cNvSpPr/>
          <p:nvPr/>
        </p:nvSpPr>
        <p:spPr bwMode="auto">
          <a:xfrm>
            <a:off x="3124200" y="1447800"/>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p>
          <a:p>
            <a:pPr marL="342900" lvl="0" indent="-342900" algn="ctr" eaLnBrk="0" hangingPunct="0">
              <a:spcBef>
                <a:spcPct val="20000"/>
              </a:spcBef>
              <a:buClr>
                <a:schemeClr val="accent2"/>
              </a:buClr>
              <a:defRPr/>
            </a:pPr>
            <a:r>
              <a:rPr lang="en-US" sz="1600" kern="0" dirty="0" smtClean="0">
                <a:latin typeface="Verdana" pitchFamily="34" charset="0"/>
              </a:rPr>
              <a:t>anisotropy</a:t>
            </a:r>
            <a:endParaRPr lang="en-US" sz="1600" kern="0" dirty="0">
              <a:latin typeface="Verdana" pitchFamily="34" charset="0"/>
            </a:endParaRPr>
          </a:p>
        </p:txBody>
      </p:sp>
      <p:sp>
        <p:nvSpPr>
          <p:cNvPr id="21" name="Rounded Rectangle 20"/>
          <p:cNvSpPr/>
          <p:nvPr/>
        </p:nvSpPr>
        <p:spPr bwMode="auto">
          <a:xfrm>
            <a:off x="3124200" y="4800600"/>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starting from other</a:t>
            </a:r>
          </a:p>
          <a:p>
            <a:pPr lvl="0" indent="-342900" algn="ctr" eaLnBrk="0" hangingPunct="0">
              <a:lnSpc>
                <a:spcPts val="11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76200" y="1447800"/>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76200" y="4800600"/>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27" name="Group 26"/>
          <p:cNvGrpSpPr/>
          <p:nvPr/>
        </p:nvGrpSpPr>
        <p:grpSpPr>
          <a:xfrm>
            <a:off x="6585042" y="1524000"/>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88681" y="4876800"/>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00315" y="3200400"/>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42434" y="5115588"/>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45140" y="5021112"/>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581658" y="3306915"/>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1882596" y="3325086"/>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5" name="Group 34"/>
          <p:cNvGrpSpPr/>
          <p:nvPr/>
        </p:nvGrpSpPr>
        <p:grpSpPr>
          <a:xfrm rot="3199329">
            <a:off x="1531381" y="1737092"/>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8" name="Group 47"/>
          <p:cNvGrpSpPr/>
          <p:nvPr/>
        </p:nvGrpSpPr>
        <p:grpSpPr>
          <a:xfrm rot="3199329">
            <a:off x="321049" y="1737092"/>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78" name="Group 77"/>
          <p:cNvGrpSpPr/>
          <p:nvPr/>
        </p:nvGrpSpPr>
        <p:grpSpPr>
          <a:xfrm>
            <a:off x="306908" y="4942649"/>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00"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
        <p:nvSpPr>
          <p:cNvPr id="117" name="Content Placeholder 2"/>
          <p:cNvSpPr txBox="1">
            <a:spLocks/>
          </p:cNvSpPr>
          <p:nvPr/>
        </p:nvSpPr>
        <p:spPr bwMode="auto">
          <a:xfrm>
            <a:off x="3124200" y="990600"/>
            <a:ext cx="28956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creation</a:t>
            </a:r>
            <a:r>
              <a:rPr kumimoji="0" lang="en-US" sz="2400" b="1" i="0" u="none" strike="noStrike" kern="0" cap="none" spc="0" normalizeH="0" noProof="0" dirty="0" smtClean="0">
                <a:ln>
                  <a:noFill/>
                </a:ln>
                <a:solidFill>
                  <a:schemeClr val="tx1"/>
                </a:solidFill>
                <a:effectLst/>
                <a:uLnTx/>
                <a:uFillTx/>
                <a:latin typeface="Verdana" pitchFamily="34" charset="0"/>
                <a:ea typeface="+mn-ea"/>
                <a:cs typeface="+mn-cs"/>
              </a:rPr>
              <a:t> issues</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20974" y="3200400"/>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9" name="TextBox 118"/>
          <p:cNvSpPr txBox="1"/>
          <p:nvPr/>
        </p:nvSpPr>
        <p:spPr>
          <a:xfrm>
            <a:off x="1447800" y="2286000"/>
            <a:ext cx="6477000" cy="3124200"/>
          </a:xfrm>
          <a:prstGeom prst="rect">
            <a:avLst/>
          </a:prstGeom>
          <a:solidFill>
            <a:srgbClr val="808080">
              <a:alpha val="52157"/>
            </a:srgbClr>
          </a:solidFill>
        </p:spPr>
        <p:txBody>
          <a:bodyPr wrap="none" rtlCol="0">
            <a:noAutofit/>
          </a:bodyPr>
          <a:lstStyle/>
          <a:p>
            <a:pPr algn="ctr"/>
            <a:r>
              <a:rPr lang="en-US" sz="5400" dirty="0" smtClean="0">
                <a:solidFill>
                  <a:schemeClr val="bg1"/>
                </a:solidFill>
              </a:rPr>
              <a:t>Backup of a </a:t>
            </a:r>
          </a:p>
          <a:p>
            <a:pPr algn="ctr"/>
            <a:r>
              <a:rPr lang="en-US" sz="5400" dirty="0" smtClean="0">
                <a:solidFill>
                  <a:schemeClr val="bg1"/>
                </a:solidFill>
              </a:rPr>
              <a:t>prev. version</a:t>
            </a:r>
          </a:p>
          <a:p>
            <a:pPr algn="ctr"/>
            <a:endParaRPr lang="en-US" sz="4000" dirty="0" smtClean="0">
              <a:solidFill>
                <a:schemeClr val="bg1"/>
              </a:solidFill>
            </a:endParaRPr>
          </a:p>
          <a:p>
            <a:pPr algn="ctr"/>
            <a:r>
              <a:rPr lang="en-US" sz="4000" dirty="0" smtClean="0">
                <a:solidFill>
                  <a:schemeClr val="bg1"/>
                </a:solidFill>
              </a:rPr>
              <a:t>(HIDDEN SLIDE)</a:t>
            </a:r>
            <a:endParaRPr lang="en-US" sz="5400" dirty="0" smtClean="0">
              <a:solidFill>
                <a:schemeClr val="bg1"/>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38</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1"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39</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sz="half" idx="1"/>
          </p:nvPr>
        </p:nvSpPr>
        <p:spPr>
          <a:xfrm>
            <a:off x="0" y="1828800"/>
            <a:ext cx="4316288" cy="4525963"/>
          </a:xfrm>
        </p:spPr>
        <p:txBody>
          <a:bodyPr/>
          <a:lstStyle/>
          <a:p>
            <a:pPr>
              <a:buNone/>
            </a:pPr>
            <a:r>
              <a:rPr lang="en-US" sz="2400" dirty="0" smtClean="0"/>
              <a:t>	Triangle meshes</a:t>
            </a:r>
          </a:p>
          <a:p>
            <a:pPr lvl="1"/>
            <a:r>
              <a:rPr lang="en-US" sz="2000" dirty="0" smtClean="0"/>
              <a:t>natural output of</a:t>
            </a:r>
          </a:p>
          <a:p>
            <a:pPr lvl="2"/>
            <a:r>
              <a:rPr lang="en-US" sz="1800" dirty="0" smtClean="0"/>
              <a:t>range-scanning, </a:t>
            </a:r>
          </a:p>
          <a:p>
            <a:pPr lvl="2"/>
            <a:r>
              <a:rPr lang="en-US" sz="1800" dirty="0" smtClean="0"/>
              <a:t>MC,</a:t>
            </a:r>
          </a:p>
          <a:p>
            <a:pPr lvl="2"/>
            <a:r>
              <a:rPr lang="en-US" sz="1800" dirty="0" smtClean="0"/>
              <a:t>ball pivoting, …</a:t>
            </a:r>
          </a:p>
          <a:p>
            <a:pPr lvl="1"/>
            <a:r>
              <a:rPr lang="en-US" sz="2000" dirty="0" smtClean="0"/>
              <a:t>very adaptive</a:t>
            </a:r>
          </a:p>
          <a:p>
            <a:pPr lvl="1"/>
            <a:r>
              <a:rPr lang="en-US" sz="2000" dirty="0" err="1" smtClean="0"/>
              <a:t>simplicial</a:t>
            </a:r>
            <a:r>
              <a:rPr lang="en-US" sz="2000" dirty="0" smtClean="0"/>
              <a:t> !</a:t>
            </a:r>
          </a:p>
          <a:p>
            <a:pPr lvl="1"/>
            <a:r>
              <a:rPr lang="en-US" sz="2000" dirty="0" smtClean="0"/>
              <a:t>natural input for GPU rendering</a:t>
            </a:r>
          </a:p>
        </p:txBody>
      </p:sp>
      <p:sp>
        <p:nvSpPr>
          <p:cNvPr id="4" name="Content Placeholder 3"/>
          <p:cNvSpPr>
            <a:spLocks noGrp="1"/>
          </p:cNvSpPr>
          <p:nvPr>
            <p:ph sz="half" idx="2"/>
          </p:nvPr>
        </p:nvSpPr>
        <p:spPr>
          <a:xfrm>
            <a:off x="4468688" y="1828800"/>
            <a:ext cx="4316288" cy="4525963"/>
          </a:xfrm>
        </p:spPr>
        <p:txBody>
          <a:bodyPr/>
          <a:lstStyle/>
          <a:p>
            <a:pPr>
              <a:buNone/>
            </a:pPr>
            <a:r>
              <a:rPr lang="en-US" sz="2400" dirty="0" smtClean="0"/>
              <a:t>	Quad meshes</a:t>
            </a:r>
          </a:p>
          <a:p>
            <a:pPr lvl="1"/>
            <a:r>
              <a:rPr lang="en-US" sz="2000" dirty="0" smtClean="0"/>
              <a:t>natural output of</a:t>
            </a:r>
            <a:br>
              <a:rPr lang="en-US" sz="2000" dirty="0" smtClean="0"/>
            </a:br>
            <a:r>
              <a:rPr lang="en-US" sz="2000" dirty="0" smtClean="0"/>
              <a:t>human </a:t>
            </a:r>
            <a:r>
              <a:rPr lang="en-US" sz="2000" dirty="0" err="1" smtClean="0"/>
              <a:t>modellers</a:t>
            </a:r>
            <a:endParaRPr lang="en-US" sz="2000" dirty="0" smtClean="0"/>
          </a:p>
          <a:p>
            <a:pPr lvl="1"/>
            <a:r>
              <a:rPr lang="en-US" sz="2000" dirty="0" smtClean="0"/>
              <a:t>natural representation for:</a:t>
            </a:r>
          </a:p>
          <a:p>
            <a:pPr lvl="2"/>
            <a:r>
              <a:rPr lang="en-US" sz="1800" dirty="0" err="1" smtClean="0"/>
              <a:t>Catmull</a:t>
            </a:r>
            <a:r>
              <a:rPr lang="en-US" sz="1800" dirty="0" smtClean="0"/>
              <a:t>-Clark</a:t>
            </a:r>
          </a:p>
          <a:p>
            <a:pPr lvl="2"/>
            <a:r>
              <a:rPr lang="en-US" sz="1800" dirty="0" smtClean="0"/>
              <a:t>Tensor products</a:t>
            </a:r>
          </a:p>
          <a:p>
            <a:pPr lvl="2"/>
            <a:r>
              <a:rPr lang="en-US" sz="1800" dirty="0" smtClean="0"/>
              <a:t>B-</a:t>
            </a:r>
            <a:r>
              <a:rPr lang="en-US" sz="1800" dirty="0" err="1" smtClean="0"/>
              <a:t>Splines</a:t>
            </a:r>
            <a:r>
              <a:rPr lang="en-US" sz="1800" dirty="0" smtClean="0"/>
              <a:t>, NURBS…</a:t>
            </a:r>
          </a:p>
          <a:p>
            <a:pPr lvl="2"/>
            <a:r>
              <a:rPr lang="en-US" sz="1800" dirty="0" smtClean="0"/>
              <a:t>texture mapping</a:t>
            </a:r>
          </a:p>
          <a:p>
            <a:pPr lvl="1"/>
            <a:endParaRPr lang="en-US" sz="2000" dirty="0"/>
          </a:p>
        </p:txBody>
      </p:sp>
      <p:sp>
        <p:nvSpPr>
          <p:cNvPr id="5" name="Slide Number Placeholder 4"/>
          <p:cNvSpPr>
            <a:spLocks noGrp="1"/>
          </p:cNvSpPr>
          <p:nvPr>
            <p:ph type="sldNum" sz="quarter" idx="10"/>
          </p:nvPr>
        </p:nvSpPr>
        <p:spPr>
          <a:xfrm>
            <a:off x="7649541" y="6553200"/>
            <a:ext cx="1494459" cy="166506"/>
          </a:xfrm>
        </p:spPr>
        <p:txBody>
          <a:bodyPr/>
          <a:lstStyle/>
          <a:p>
            <a:pPr>
              <a:defRPr/>
            </a:pPr>
            <a:fld id="{B8FADB57-6467-4B51-B45A-F346CF92520F}" type="slidenum">
              <a:rPr lang="en-US" smtClean="0"/>
              <a:pPr>
                <a:defRPr/>
              </a:pPr>
              <a:t>4</a:t>
            </a:fld>
            <a:endParaRPr lang="en-US"/>
          </a:p>
        </p:txBody>
      </p:sp>
      <p:cxnSp>
        <p:nvCxnSpPr>
          <p:cNvPr id="11" name="Elbow Connector 10"/>
          <p:cNvCxnSpPr>
            <a:stCxn id="16" idx="0"/>
          </p:cNvCxnSpPr>
          <p:nvPr/>
        </p:nvCxnSpPr>
        <p:spPr bwMode="auto">
          <a:xfrm rot="5400000" flipH="1" flipV="1">
            <a:off x="1981200" y="4800600"/>
            <a:ext cx="762000" cy="762000"/>
          </a:xfrm>
          <a:prstGeom prst="curvedConnector3">
            <a:avLst>
              <a:gd name="adj1" fmla="val 50000"/>
            </a:avLst>
          </a:prstGeom>
          <a:solidFill>
            <a:schemeClr val="accent1"/>
          </a:solidFill>
          <a:ln w="28575" cap="flat" cmpd="sng" algn="ctr">
            <a:solidFill>
              <a:schemeClr val="bg1">
                <a:lumMod val="50000"/>
              </a:schemeClr>
            </a:solidFill>
            <a:prstDash val="solid"/>
            <a:round/>
            <a:headEnd type="none" w="med" len="med"/>
            <a:tailEnd type="arrow"/>
          </a:ln>
          <a:effectLst/>
        </p:spPr>
      </p:cxnSp>
      <p:sp>
        <p:nvSpPr>
          <p:cNvPr id="16" name="TextBox 15"/>
          <p:cNvSpPr txBox="1"/>
          <p:nvPr/>
        </p:nvSpPr>
        <p:spPr>
          <a:xfrm>
            <a:off x="1752600" y="5562600"/>
            <a:ext cx="457200" cy="990600"/>
          </a:xfrm>
          <a:prstGeom prst="rect">
            <a:avLst/>
          </a:prstGeom>
          <a:noFill/>
        </p:spPr>
        <p:txBody>
          <a:bodyPr wrap="none" rtlCol="0">
            <a:normAutofit/>
          </a:bodyPr>
          <a:lstStyle/>
          <a:p>
            <a:r>
              <a:rPr lang="en-US" sz="2000" i="1" dirty="0" smtClean="0">
                <a:solidFill>
                  <a:schemeClr val="bg1">
                    <a:lumMod val="50000"/>
                  </a:schemeClr>
                </a:solidFill>
              </a:rPr>
              <a:t>but: </a:t>
            </a:r>
            <a:r>
              <a:rPr lang="en-US" sz="2000" dirty="0" smtClean="0">
                <a:solidFill>
                  <a:schemeClr val="bg1">
                    <a:lumMod val="50000"/>
                  </a:schemeClr>
                </a:solidFill>
              </a:rPr>
              <a:t/>
            </a:r>
            <a:br>
              <a:rPr lang="en-US" sz="2000" dirty="0" smtClean="0">
                <a:solidFill>
                  <a:schemeClr val="bg1">
                    <a:lumMod val="50000"/>
                  </a:schemeClr>
                </a:solidFill>
              </a:rPr>
            </a:br>
            <a:r>
              <a:rPr lang="en-US" sz="2000" dirty="0" smtClean="0">
                <a:solidFill>
                  <a:schemeClr val="bg1">
                    <a:lumMod val="50000"/>
                  </a:schemeClr>
                </a:solidFill>
              </a:rPr>
              <a:t>[</a:t>
            </a:r>
            <a:r>
              <a:rPr lang="en-US" sz="2000" dirty="0" err="1" smtClean="0">
                <a:solidFill>
                  <a:schemeClr val="bg1">
                    <a:lumMod val="50000"/>
                  </a:schemeClr>
                </a:solidFill>
              </a:rPr>
              <a:t>Hormann</a:t>
            </a:r>
            <a:r>
              <a:rPr lang="en-US" sz="2000" dirty="0" smtClean="0">
                <a:solidFill>
                  <a:schemeClr val="bg1">
                    <a:lumMod val="50000"/>
                  </a:schemeClr>
                </a:solidFill>
              </a:rPr>
              <a:t> et Al, “A quadrilateral rendering primitive”, GH 2004]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en-US" dirty="0" smtClean="0"/>
              <a:t>The problem:</a:t>
            </a:r>
            <a:endParaRPr lang="en-US" dirty="0"/>
          </a:p>
        </p:txBody>
      </p:sp>
      <p:sp>
        <p:nvSpPr>
          <p:cNvPr id="14339"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075C300-F50C-40C8-BB58-57BF64C952AE}" type="slidenum">
              <a:rPr lang="en-US" sz="1200" smtClean="0">
                <a:solidFill>
                  <a:schemeClr val="bg1"/>
                </a:solidFill>
                <a:latin typeface="Verdana" pitchFamily="34" charset="0"/>
              </a:rPr>
              <a:pPr/>
              <a:t>40</a:t>
            </a:fld>
            <a:endParaRPr lang="en-US" sz="1200" smtClean="0">
              <a:solidFill>
                <a:schemeClr val="bg1"/>
              </a:solidFill>
              <a:latin typeface="Verdana" pitchFamily="34" charset="0"/>
            </a:endParaRPr>
          </a:p>
        </p:txBody>
      </p:sp>
      <p:pic>
        <p:nvPicPr>
          <p:cNvPr id="14340" name="Picture 5" descr="C:\Users\Nico\Desktop\snap_talk\snapshot00.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828800"/>
            <a:ext cx="3433763" cy="3589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6" descr="C:\Users\Nico\Desktop\snap_talk\snapshot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0" y="1981200"/>
            <a:ext cx="3441700" cy="3589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p:nvPr/>
        </p:nvSpPr>
        <p:spPr bwMode="auto">
          <a:xfrm>
            <a:off x="4191000" y="2819400"/>
            <a:ext cx="990600" cy="1371600"/>
          </a:xfrm>
          <a:prstGeom prst="rightArrow">
            <a:avLst>
              <a:gd name="adj1" fmla="val 50000"/>
              <a:gd name="adj2" fmla="val 65155"/>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41</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en-US" sz="2800" dirty="0" smtClean="0"/>
              <a:t>Subdivision Rules</a:t>
            </a:r>
            <a:endParaRPr lang="en-US" sz="2800" dirty="0"/>
          </a:p>
        </p:txBody>
      </p:sp>
      <p:sp>
        <p:nvSpPr>
          <p:cNvPr id="16387" name="Segnaposto contenuto 2"/>
          <p:cNvSpPr>
            <a:spLocks noGrp="1"/>
          </p:cNvSpPr>
          <p:nvPr>
            <p:ph sz="half" idx="1"/>
          </p:nvPr>
        </p:nvSpPr>
        <p:spPr>
          <a:xfrm>
            <a:off x="179388" y="1219200"/>
            <a:ext cx="4680644" cy="4525963"/>
          </a:xfrm>
        </p:spPr>
        <p:txBody>
          <a:bodyPr/>
          <a:lstStyle/>
          <a:p>
            <a:endParaRPr lang="en-US" sz="2000" dirty="0" smtClean="0"/>
          </a:p>
          <a:p>
            <a:r>
              <a:rPr lang="en-US" sz="1600" dirty="0" err="1" smtClean="0"/>
              <a:t>Catmull</a:t>
            </a:r>
            <a:r>
              <a:rPr lang="en-US" sz="1600" dirty="0" smtClean="0"/>
              <a:t>-Clark Subdivision</a:t>
            </a:r>
          </a:p>
          <a:p>
            <a:endParaRPr lang="en-US" sz="2000" dirty="0" smtClean="0"/>
          </a:p>
          <a:p>
            <a:pPr lvl="1"/>
            <a:r>
              <a:rPr lang="en-US" sz="1400" dirty="0" smtClean="0"/>
              <a:t>Split each k-facet into k quads</a:t>
            </a:r>
          </a:p>
          <a:p>
            <a:pPr lvl="1"/>
            <a:endParaRPr lang="en-US" sz="1400" dirty="0" smtClean="0"/>
          </a:p>
          <a:p>
            <a:pPr lvl="1"/>
            <a:r>
              <a:rPr lang="en-US" sz="1400" dirty="0" smtClean="0"/>
              <a:t>Pro: preserve all original edges</a:t>
            </a:r>
          </a:p>
          <a:p>
            <a:pPr lvl="1"/>
            <a:r>
              <a:rPr lang="en-US" sz="1400" dirty="0" smtClean="0"/>
              <a:t>Pro: trivial</a:t>
            </a:r>
          </a:p>
          <a:p>
            <a:pPr lvl="1"/>
            <a:r>
              <a:rPr lang="en-US" sz="1400" dirty="0" smtClean="0"/>
              <a:t>Con: complexity increase</a:t>
            </a:r>
          </a:p>
          <a:p>
            <a:pPr lvl="1"/>
            <a:r>
              <a:rPr lang="en-US" sz="1400" dirty="0" smtClean="0"/>
              <a:t>Con: many irregular vertices!!</a:t>
            </a:r>
          </a:p>
          <a:p>
            <a:pPr lvl="1"/>
            <a:endParaRPr lang="en-US" sz="1400" dirty="0" smtClean="0"/>
          </a:p>
          <a:p>
            <a:r>
              <a:rPr lang="en-US" sz="1800" dirty="0" smtClean="0"/>
              <a:t>4-8 </a:t>
            </a:r>
            <a:r>
              <a:rPr lang="en-US" sz="1800" dirty="0"/>
              <a:t>Subdivision </a:t>
            </a:r>
            <a:endParaRPr lang="en-US" sz="1800" dirty="0" smtClean="0"/>
          </a:p>
          <a:p>
            <a:pPr marL="0" indent="0">
              <a:buNone/>
            </a:pPr>
            <a:r>
              <a:rPr lang="en-US" sz="1200" b="0" dirty="0" err="1" smtClean="0">
                <a:latin typeface="SimSun" pitchFamily="2" charset="-122"/>
                <a:ea typeface="SimSun" pitchFamily="2" charset="-122"/>
              </a:rPr>
              <a:t>Luiz</a:t>
            </a:r>
            <a:r>
              <a:rPr lang="en-US" sz="1200" b="0" dirty="0" smtClean="0">
                <a:latin typeface="SimSun" pitchFamily="2" charset="-122"/>
                <a:ea typeface="SimSun" pitchFamily="2" charset="-122"/>
              </a:rPr>
              <a:t> Velho et al. </a:t>
            </a:r>
            <a:r>
              <a:rPr lang="en-US" sz="1200" b="0" dirty="0">
                <a:latin typeface="SimSun" pitchFamily="2" charset="-122"/>
                <a:ea typeface="SimSun" pitchFamily="2" charset="-122"/>
              </a:rPr>
              <a:t>4-8 </a:t>
            </a:r>
            <a:r>
              <a:rPr lang="en-US" sz="1200" b="0" dirty="0" smtClean="0">
                <a:latin typeface="SimSun" pitchFamily="2" charset="-122"/>
                <a:ea typeface="SimSun" pitchFamily="2" charset="-122"/>
              </a:rPr>
              <a:t>Subdivision. </a:t>
            </a:r>
          </a:p>
          <a:p>
            <a:pPr marL="0" indent="0">
              <a:buNone/>
            </a:pPr>
            <a:r>
              <a:rPr lang="en-US" sz="1200" b="0" dirty="0" smtClean="0">
                <a:latin typeface="SimSun" pitchFamily="2" charset="-122"/>
                <a:ea typeface="SimSun" pitchFamily="2" charset="-122"/>
              </a:rPr>
              <a:t>Computer Aided Geometric Design</a:t>
            </a:r>
          </a:p>
          <a:p>
            <a:pPr marL="0" indent="0">
              <a:buNone/>
            </a:pPr>
            <a:endParaRPr lang="en-US" sz="1600" dirty="0" smtClean="0"/>
          </a:p>
          <a:p>
            <a:pPr lvl="1"/>
            <a:r>
              <a:rPr lang="en-US" sz="1400" dirty="0" smtClean="0"/>
              <a:t>Pro: trivial</a:t>
            </a:r>
          </a:p>
          <a:p>
            <a:pPr lvl="1"/>
            <a:r>
              <a:rPr lang="en-US" sz="1400" dirty="0" smtClean="0"/>
              <a:t>Con: complexity increase</a:t>
            </a:r>
          </a:p>
          <a:p>
            <a:pPr lvl="1"/>
            <a:r>
              <a:rPr lang="en-US" sz="1400" dirty="0" smtClean="0"/>
              <a:t>Con: many irregular vertices!!</a:t>
            </a:r>
          </a:p>
        </p:txBody>
      </p:sp>
      <p:sp>
        <p:nvSpPr>
          <p:cNvPr id="16388"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EBC16FF-9D6B-46BD-8C0F-989ED4946C11}" type="slidenum">
              <a:rPr lang="en-US" sz="1200" smtClean="0">
                <a:solidFill>
                  <a:schemeClr val="bg1"/>
                </a:solidFill>
                <a:latin typeface="Verdana" pitchFamily="34" charset="0"/>
              </a:rPr>
              <a:pPr/>
              <a:t>42</a:t>
            </a:fld>
            <a:endParaRPr lang="en-US" sz="1200" smtClean="0">
              <a:solidFill>
                <a:schemeClr val="bg1"/>
              </a:solidFill>
              <a:latin typeface="Verdana" pitchFamily="34" charset="0"/>
            </a:endParaRPr>
          </a:p>
        </p:txBody>
      </p:sp>
      <p:pic>
        <p:nvPicPr>
          <p:cNvPr id="16390" name="Picture 6" descr="C:\Users\Nico\Desktop\snap_talk\igeaSnap00.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6096" y="4077072"/>
            <a:ext cx="3302202" cy="2160758"/>
          </a:xfrm>
          <a:prstGeom prst="rect">
            <a:avLst/>
          </a:prstGeom>
          <a:noFill/>
          <a:extLst>
            <a:ext uri="{909E8E84-426E-40DD-AFC4-6F175D3DCCD1}">
              <a14:hiddenFill xmlns:a14="http://schemas.microsoft.com/office/drawing/2010/main" xmlns="">
                <a:solidFill>
                  <a:srgbClr val="FFFFFF"/>
                </a:solidFill>
              </a14:hiddenFill>
            </a:ext>
          </a:extLst>
        </p:spPr>
      </p:pic>
      <p:pic>
        <p:nvPicPr>
          <p:cNvPr id="16389" name="Picture 5" descr="C:\Users\Nico\Desktop\snap_talk\igeaSnap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6096" y="4077072"/>
            <a:ext cx="3302202" cy="2160758"/>
          </a:xfrm>
          <a:prstGeom prst="rect">
            <a:avLst/>
          </a:prstGeom>
          <a:noFill/>
          <a:extLst>
            <a:ext uri="{909E8E84-426E-40DD-AFC4-6F175D3DCCD1}">
              <a14:hiddenFill xmlns:a14="http://schemas.microsoft.com/office/drawing/2010/main" xmlns="">
                <a:solidFill>
                  <a:srgbClr val="FFFFFF"/>
                </a:solidFill>
              </a14:hiddenFill>
            </a:ext>
          </a:extLst>
        </p:spPr>
      </p:pic>
      <p:pic>
        <p:nvPicPr>
          <p:cNvPr id="16394"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09736" y="1797224"/>
            <a:ext cx="1298368" cy="1427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95" name="Picture 1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24128" y="2362200"/>
            <a:ext cx="1298368" cy="1427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96" name="Picture 1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724128" y="609600"/>
            <a:ext cx="1298368" cy="1427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97" name="Picture 1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308304" y="2310780"/>
            <a:ext cx="1298368" cy="1427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98" name="Picture 14"/>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380312" y="620688"/>
            <a:ext cx="1311288" cy="144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en-US" sz="2800" dirty="0" smtClean="0"/>
              <a:t>Editing Connectivity(1)</a:t>
            </a:r>
            <a:endParaRPr lang="en-US" sz="2800" dirty="0"/>
          </a:p>
        </p:txBody>
      </p:sp>
      <p:sp>
        <p:nvSpPr>
          <p:cNvPr id="17411" name="Segnaposto contenuto 2"/>
          <p:cNvSpPr>
            <a:spLocks noGrp="1"/>
          </p:cNvSpPr>
          <p:nvPr>
            <p:ph sz="half" idx="1"/>
          </p:nvPr>
        </p:nvSpPr>
        <p:spPr>
          <a:xfrm>
            <a:off x="170836" y="1844825"/>
            <a:ext cx="4752652" cy="3673948"/>
          </a:xfrm>
        </p:spPr>
        <p:txBody>
          <a:bodyPr/>
          <a:lstStyle/>
          <a:p>
            <a:endParaRPr lang="en-US" sz="2000" dirty="0" smtClean="0"/>
          </a:p>
          <a:p>
            <a:r>
              <a:rPr lang="en-US" sz="2000" dirty="0" smtClean="0"/>
              <a:t>SQUAD </a:t>
            </a:r>
          </a:p>
          <a:p>
            <a:pPr marL="0" indent="0">
              <a:buNone/>
            </a:pPr>
            <a:r>
              <a:rPr lang="en-US" sz="1200" b="0" dirty="0" err="1" smtClean="0">
                <a:latin typeface="SimSun" pitchFamily="2" charset="-122"/>
                <a:ea typeface="SimSun" pitchFamily="2" charset="-122"/>
              </a:rPr>
              <a:t>Topraj</a:t>
            </a:r>
            <a:r>
              <a:rPr lang="en-US" sz="1200" b="0" dirty="0" smtClean="0">
                <a:latin typeface="SimSun" pitchFamily="2" charset="-122"/>
                <a:ea typeface="SimSun" pitchFamily="2" charset="-122"/>
              </a:rPr>
              <a:t> </a:t>
            </a:r>
            <a:r>
              <a:rPr lang="en-US" sz="1200" b="0" dirty="0" err="1">
                <a:latin typeface="SimSun" pitchFamily="2" charset="-122"/>
                <a:ea typeface="SimSun" pitchFamily="2" charset="-122"/>
              </a:rPr>
              <a:t>Gurung</a:t>
            </a:r>
            <a:r>
              <a:rPr lang="en-US" sz="1200" b="0" dirty="0">
                <a:latin typeface="SimSun" pitchFamily="2" charset="-122"/>
                <a:ea typeface="SimSun" pitchFamily="2" charset="-122"/>
              </a:rPr>
              <a:t>, </a:t>
            </a:r>
            <a:r>
              <a:rPr lang="en-US" sz="1200" b="0" dirty="0" smtClean="0">
                <a:latin typeface="SimSun" pitchFamily="2" charset="-122"/>
                <a:ea typeface="SimSun" pitchFamily="2" charset="-122"/>
              </a:rPr>
              <a:t>et al </a:t>
            </a:r>
            <a:r>
              <a:rPr lang="en-US" sz="1200" b="0" dirty="0" err="1">
                <a:latin typeface="SimSun" pitchFamily="2" charset="-122"/>
                <a:ea typeface="SimSun" pitchFamily="2" charset="-122"/>
              </a:rPr>
              <a:t>SQuad</a:t>
            </a:r>
            <a:r>
              <a:rPr lang="en-US" sz="1200" b="0" dirty="0">
                <a:latin typeface="SimSun" pitchFamily="2" charset="-122"/>
                <a:ea typeface="SimSun" pitchFamily="2" charset="-122"/>
              </a:rPr>
              <a:t>: Compact Representation for Triangle </a:t>
            </a:r>
            <a:r>
              <a:rPr lang="en-US" sz="1200" b="0" dirty="0" smtClean="0">
                <a:latin typeface="SimSun" pitchFamily="2" charset="-122"/>
                <a:ea typeface="SimSun" pitchFamily="2" charset="-122"/>
              </a:rPr>
              <a:t>Meshes </a:t>
            </a:r>
            <a:r>
              <a:rPr lang="en-US" sz="1200" b="0" dirty="0" err="1" smtClean="0">
                <a:latin typeface="SimSun" pitchFamily="2" charset="-122"/>
                <a:ea typeface="SimSun" pitchFamily="2" charset="-122"/>
              </a:rPr>
              <a:t>Eurographics</a:t>
            </a:r>
            <a:r>
              <a:rPr lang="en-US" sz="1200" b="0" dirty="0" smtClean="0">
                <a:latin typeface="SimSun" pitchFamily="2" charset="-122"/>
                <a:ea typeface="SimSun" pitchFamily="2" charset="-122"/>
              </a:rPr>
              <a:t> 2011</a:t>
            </a:r>
          </a:p>
          <a:p>
            <a:endParaRPr lang="en-US" sz="2000" dirty="0" smtClean="0"/>
          </a:p>
          <a:p>
            <a:pPr lvl="1"/>
            <a:r>
              <a:rPr lang="en-US" sz="1600" dirty="0" smtClean="0"/>
              <a:t>Designed to </a:t>
            </a:r>
            <a:r>
              <a:rPr lang="en-US" sz="1600" dirty="0"/>
              <a:t>improve the internal </a:t>
            </a:r>
            <a:r>
              <a:rPr lang="en-US" sz="1600" dirty="0" smtClean="0"/>
              <a:t>representation of </a:t>
            </a:r>
            <a:r>
              <a:rPr lang="en-US" sz="1600" dirty="0"/>
              <a:t>meshes but can be used to define a </a:t>
            </a:r>
            <a:r>
              <a:rPr lang="en-US" sz="1600" dirty="0" smtClean="0"/>
              <a:t>quad mesh</a:t>
            </a:r>
            <a:r>
              <a:rPr lang="en-US" sz="2000" dirty="0" smtClean="0"/>
              <a:t>.</a:t>
            </a:r>
          </a:p>
          <a:p>
            <a:pPr lvl="1"/>
            <a:r>
              <a:rPr lang="en-US" sz="1600" dirty="0" smtClean="0"/>
              <a:t>Store for each </a:t>
            </a:r>
            <a:r>
              <a:rPr lang="en-US" sz="1600" dirty="0"/>
              <a:t>pair of triangles as a </a:t>
            </a:r>
            <a:r>
              <a:rPr lang="en-US" sz="1600" dirty="0" smtClean="0"/>
              <a:t>candidate quad.</a:t>
            </a:r>
          </a:p>
          <a:p>
            <a:pPr lvl="1"/>
            <a:r>
              <a:rPr lang="en-US" sz="1600" dirty="0" smtClean="0"/>
              <a:t>Reorder </a:t>
            </a:r>
            <a:r>
              <a:rPr lang="en-US" sz="1600" dirty="0"/>
              <a:t>these quads so that, after </a:t>
            </a:r>
            <a:r>
              <a:rPr lang="en-US" sz="1600" dirty="0" smtClean="0"/>
              <a:t>re-ordering</a:t>
            </a:r>
            <a:r>
              <a:rPr lang="en-US" sz="1600" dirty="0"/>
              <a:t>, </a:t>
            </a:r>
            <a:r>
              <a:rPr lang="en-US" sz="1600" dirty="0" smtClean="0"/>
              <a:t>we gather a </a:t>
            </a:r>
            <a:r>
              <a:rPr lang="en-US" sz="1600" b="1" dirty="0" smtClean="0"/>
              <a:t>quad dominant mesh</a:t>
            </a:r>
            <a:r>
              <a:rPr lang="en-US" sz="1600" dirty="0" smtClean="0"/>
              <a:t>.</a:t>
            </a:r>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43</a:t>
            </a:fld>
            <a:endParaRPr lang="en-US" sz="1200" smtClean="0">
              <a:solidFill>
                <a:schemeClr val="bg1"/>
              </a:solidFill>
              <a:latin typeface="Verdana" pitchFamily="34" charset="0"/>
            </a:endParaRPr>
          </a:p>
        </p:txBody>
      </p:sp>
      <p:pic>
        <p:nvPicPr>
          <p:cNvPr id="1741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23488" y="1654644"/>
            <a:ext cx="3968992" cy="3864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en-US" sz="2800" dirty="0" smtClean="0"/>
              <a:t>Editing Connectivity(2)</a:t>
            </a:r>
            <a:endParaRPr lang="en-US" sz="28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44</a:t>
            </a:fld>
            <a:endParaRPr lang="en-US" sz="1200" smtClean="0">
              <a:solidFill>
                <a:schemeClr val="bg1"/>
              </a:solidFill>
              <a:latin typeface="Verdana" pitchFamily="34" charset="0"/>
            </a:endParaRPr>
          </a:p>
        </p:txBody>
      </p:sp>
      <p:pic>
        <p:nvPicPr>
          <p:cNvPr id="317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43169" y="1219200"/>
            <a:ext cx="4600831" cy="2497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32554" y="3962400"/>
            <a:ext cx="4511446" cy="2134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411" name="Segnaposto contenuto 2"/>
          <p:cNvSpPr>
            <a:spLocks noGrp="1"/>
          </p:cNvSpPr>
          <p:nvPr>
            <p:ph sz="half" idx="1"/>
          </p:nvPr>
        </p:nvSpPr>
        <p:spPr>
          <a:xfrm>
            <a:off x="170836" y="1844825"/>
            <a:ext cx="4752652" cy="3673948"/>
          </a:xfrm>
        </p:spPr>
        <p:txBody>
          <a:bodyPr/>
          <a:lstStyle/>
          <a:p>
            <a:endParaRPr lang="en-US" sz="2000" dirty="0" smtClean="0"/>
          </a:p>
          <a:p>
            <a:r>
              <a:rPr lang="it-IT" sz="2000" dirty="0"/>
              <a:t>BlossomQuad </a:t>
            </a:r>
            <a:endParaRPr lang="it-IT" sz="2000" dirty="0" smtClean="0"/>
          </a:p>
          <a:p>
            <a:pPr marL="0" indent="0">
              <a:buNone/>
            </a:pPr>
            <a:r>
              <a:rPr lang="it-IT" sz="1200" b="0" dirty="0" smtClean="0">
                <a:latin typeface="SimSun" pitchFamily="2" charset="-122"/>
                <a:ea typeface="SimSun" pitchFamily="2" charset="-122"/>
              </a:rPr>
              <a:t>Remacle </a:t>
            </a:r>
            <a:r>
              <a:rPr lang="it-IT" sz="1200" b="0" dirty="0">
                <a:latin typeface="SimSun" pitchFamily="2" charset="-122"/>
                <a:ea typeface="SimSun" pitchFamily="2" charset="-122"/>
              </a:rPr>
              <a:t>et al Blossom-Quad: A non-uniform quadrilateral mesh generator </a:t>
            </a:r>
            <a:r>
              <a:rPr lang="it-IT" sz="1200" b="0" dirty="0" smtClean="0">
                <a:latin typeface="SimSun" pitchFamily="2" charset="-122"/>
                <a:ea typeface="SimSun" pitchFamily="2" charset="-122"/>
              </a:rPr>
              <a:t>.. Numerical Methods in Engeneering</a:t>
            </a:r>
            <a:endParaRPr lang="en-US" sz="1200" b="0" dirty="0" smtClean="0">
              <a:latin typeface="SimSun" pitchFamily="2" charset="-122"/>
              <a:ea typeface="SimSun" pitchFamily="2" charset="-122"/>
            </a:endParaRPr>
          </a:p>
          <a:p>
            <a:endParaRPr lang="en-US" sz="2000" dirty="0" smtClean="0"/>
          </a:p>
          <a:p>
            <a:pPr lvl="1"/>
            <a:r>
              <a:rPr lang="en-US" sz="1600" dirty="0" smtClean="0"/>
              <a:t>Uses </a:t>
            </a:r>
            <a:r>
              <a:rPr lang="en-US" sz="1600" i="1" dirty="0" smtClean="0"/>
              <a:t>perfect </a:t>
            </a:r>
            <a:r>
              <a:rPr lang="en-US" sz="1600" i="1" dirty="0"/>
              <a:t>matching</a:t>
            </a:r>
            <a:r>
              <a:rPr lang="en-US" sz="1600" dirty="0"/>
              <a:t> </a:t>
            </a:r>
            <a:r>
              <a:rPr lang="en-US" sz="1600" dirty="0" smtClean="0"/>
              <a:t>algorithm (global </a:t>
            </a:r>
            <a:r>
              <a:rPr lang="en-US" sz="1600" dirty="0"/>
              <a:t>optimum </a:t>
            </a:r>
            <a:r>
              <a:rPr lang="en-US" sz="1600" dirty="0" smtClean="0"/>
              <a:t>triangle pairing)</a:t>
            </a:r>
          </a:p>
          <a:p>
            <a:pPr lvl="1"/>
            <a:endParaRPr lang="en-US" sz="2000" dirty="0" smtClean="0"/>
          </a:p>
          <a:p>
            <a:pPr lvl="1"/>
            <a:r>
              <a:rPr lang="en-US" sz="1600" dirty="0" smtClean="0"/>
              <a:t>Use local deletion operation and </a:t>
            </a:r>
            <a:r>
              <a:rPr lang="en-US" sz="1600" dirty="0" err="1" smtClean="0"/>
              <a:t>Laplacian</a:t>
            </a:r>
            <a:r>
              <a:rPr lang="en-US" sz="1600" dirty="0" smtClean="0"/>
              <a:t> smooth to improve connectivity and geometry.</a:t>
            </a:r>
          </a:p>
          <a:p>
            <a:pPr lvl="1"/>
            <a:endParaRPr lang="en-US" sz="1600" dirty="0"/>
          </a:p>
          <a:p>
            <a:pPr lvl="1"/>
            <a:r>
              <a:rPr lang="en-US" sz="1600" dirty="0" smtClean="0"/>
              <a:t>Pro: Pure Quad-mesh </a:t>
            </a:r>
          </a:p>
          <a:p>
            <a:pPr lvl="1"/>
            <a:r>
              <a:rPr lang="en-US" sz="1600" dirty="0" smtClean="0"/>
              <a:t>Con: quadratic time </a:t>
            </a:r>
            <a:r>
              <a:rPr lang="it-IT" sz="1600" dirty="0" smtClean="0">
                <a:sym typeface="Wingdings" pitchFamily="2" charset="2"/>
              </a:rPr>
              <a:t> too slow!</a:t>
            </a:r>
            <a:endParaRPr lang="en-US" sz="1600" dirty="0" smtClean="0"/>
          </a:p>
        </p:txBody>
      </p:sp>
    </p:spTree>
    <p:extLst>
      <p:ext uri="{BB962C8B-B14F-4D97-AF65-F5344CB8AC3E}">
        <p14:creationId xmlns:p14="http://schemas.microsoft.com/office/powerpoint/2010/main" xmlns="" val="10502234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en-US" sz="2800" dirty="0" smtClean="0"/>
              <a:t>Editing Connectivity(3)</a:t>
            </a:r>
            <a:endParaRPr lang="en-US" sz="2800" dirty="0"/>
          </a:p>
        </p:txBody>
      </p:sp>
      <p:sp>
        <p:nvSpPr>
          <p:cNvPr id="17411" name="Segnaposto contenuto 2"/>
          <p:cNvSpPr>
            <a:spLocks noGrp="1"/>
          </p:cNvSpPr>
          <p:nvPr>
            <p:ph sz="half" idx="1"/>
          </p:nvPr>
        </p:nvSpPr>
        <p:spPr>
          <a:xfrm>
            <a:off x="170836" y="1844824"/>
            <a:ext cx="3825100" cy="3960440"/>
          </a:xfrm>
        </p:spPr>
        <p:txBody>
          <a:bodyPr/>
          <a:lstStyle/>
          <a:p>
            <a:endParaRPr lang="en-US" sz="2000" dirty="0" smtClean="0"/>
          </a:p>
          <a:p>
            <a:r>
              <a:rPr lang="en-US" sz="2000" dirty="0" smtClean="0"/>
              <a:t>Practical Quad Mesh </a:t>
            </a:r>
            <a:r>
              <a:rPr lang="en-US" sz="2000" dirty="0" err="1" smtClean="0"/>
              <a:t>Simplicication</a:t>
            </a:r>
            <a:endParaRPr lang="en-US" sz="2000" dirty="0" smtClean="0"/>
          </a:p>
          <a:p>
            <a:pPr marL="0" lvl="0" indent="0">
              <a:buClr>
                <a:srgbClr val="333399"/>
              </a:buClr>
              <a:buNone/>
            </a:pPr>
            <a:r>
              <a:rPr lang="en-US" sz="1200" b="0" dirty="0">
                <a:solidFill>
                  <a:srgbClr val="000000"/>
                </a:solidFill>
                <a:latin typeface="SimSun" pitchFamily="2" charset="-122"/>
                <a:ea typeface="SimSun" pitchFamily="2" charset="-122"/>
              </a:rPr>
              <a:t>	</a:t>
            </a:r>
            <a:r>
              <a:rPr lang="en-US" sz="1200" b="0" dirty="0" err="1" smtClean="0">
                <a:solidFill>
                  <a:srgbClr val="000000"/>
                </a:solidFill>
                <a:latin typeface="SimSun" pitchFamily="2" charset="-122"/>
                <a:ea typeface="SimSun" pitchFamily="2" charset="-122"/>
              </a:rPr>
              <a:t>M.Tarini</a:t>
            </a:r>
            <a:r>
              <a:rPr lang="en-US" sz="1200" b="0" dirty="0" smtClean="0">
                <a:solidFill>
                  <a:srgbClr val="000000"/>
                </a:solidFill>
                <a:latin typeface="SimSun" pitchFamily="2" charset="-122"/>
                <a:ea typeface="SimSun" pitchFamily="2" charset="-122"/>
              </a:rPr>
              <a:t> et al </a:t>
            </a:r>
            <a:r>
              <a:rPr lang="en-US" sz="1200" b="0" dirty="0" err="1">
                <a:solidFill>
                  <a:srgbClr val="000000"/>
                </a:solidFill>
                <a:latin typeface="SimSun" pitchFamily="2" charset="-122"/>
                <a:ea typeface="SimSun" pitchFamily="2" charset="-122"/>
              </a:rPr>
              <a:t>Eurographics</a:t>
            </a:r>
            <a:r>
              <a:rPr lang="en-US" sz="1200" b="0" dirty="0">
                <a:solidFill>
                  <a:srgbClr val="000000"/>
                </a:solidFill>
                <a:latin typeface="SimSun" pitchFamily="2" charset="-122"/>
                <a:ea typeface="SimSun" pitchFamily="2" charset="-122"/>
              </a:rPr>
              <a:t> </a:t>
            </a:r>
            <a:r>
              <a:rPr lang="en-US" sz="1200" b="0" dirty="0" smtClean="0">
                <a:solidFill>
                  <a:srgbClr val="000000"/>
                </a:solidFill>
                <a:latin typeface="SimSun" pitchFamily="2" charset="-122"/>
                <a:ea typeface="SimSun" pitchFamily="2" charset="-122"/>
              </a:rPr>
              <a:t>2010</a:t>
            </a:r>
            <a:endParaRPr lang="en-US" sz="1200" b="0" dirty="0">
              <a:solidFill>
                <a:srgbClr val="000000"/>
              </a:solidFill>
              <a:latin typeface="SimSun" pitchFamily="2" charset="-122"/>
              <a:ea typeface="SimSun" pitchFamily="2" charset="-122"/>
            </a:endParaRPr>
          </a:p>
          <a:p>
            <a:pPr marL="0" indent="0">
              <a:buNone/>
            </a:pPr>
            <a:endParaRPr lang="en-US" sz="2000" dirty="0" smtClean="0"/>
          </a:p>
          <a:p>
            <a:pPr lvl="1"/>
            <a:r>
              <a:rPr lang="en-US" sz="1600" dirty="0" smtClean="0"/>
              <a:t>Match “good” pairs </a:t>
            </a:r>
            <a:br>
              <a:rPr lang="en-US" sz="1600" dirty="0" smtClean="0"/>
            </a:br>
            <a:r>
              <a:rPr lang="en-US" sz="1600" dirty="0" smtClean="0"/>
              <a:t>of adjacent triangles</a:t>
            </a:r>
          </a:p>
          <a:p>
            <a:pPr lvl="1"/>
            <a:endParaRPr lang="en-US" sz="2000" dirty="0" smtClean="0"/>
          </a:p>
          <a:p>
            <a:pPr lvl="1"/>
            <a:r>
              <a:rPr lang="en-US" sz="1600" dirty="0" smtClean="0"/>
              <a:t>Use local connectivity editing operations  to gather a </a:t>
            </a:r>
            <a:r>
              <a:rPr lang="en-US" sz="1600" b="1" dirty="0" smtClean="0"/>
              <a:t>Quad-only mesh</a:t>
            </a:r>
          </a:p>
          <a:p>
            <a:pPr lvl="1"/>
            <a:endParaRPr lang="en-US" sz="1600" b="1" dirty="0"/>
          </a:p>
          <a:p>
            <a:pPr lvl="1"/>
            <a:r>
              <a:rPr lang="en-US" sz="1600" dirty="0" smtClean="0"/>
              <a:t>Use local tangent space smoothing to improve shape of quads</a:t>
            </a:r>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45</a:t>
            </a:fld>
            <a:endParaRPr lang="en-US" sz="1200" smtClean="0">
              <a:solidFill>
                <a:schemeClr val="bg1"/>
              </a:solidFill>
              <a:latin typeface="Verdana" pitchFamily="34" charset="0"/>
            </a:endParaRPr>
          </a:p>
        </p:txBody>
      </p:sp>
    </p:spTree>
    <p:extLst>
      <p:ext uri="{BB962C8B-B14F-4D97-AF65-F5344CB8AC3E}">
        <p14:creationId xmlns:p14="http://schemas.microsoft.com/office/powerpoint/2010/main" xmlns="" val="33711386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en-US" sz="2800" dirty="0" smtClean="0"/>
              <a:t>Editing Connectivity(3)</a:t>
            </a:r>
            <a:endParaRPr lang="en-US" sz="28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46</a:t>
            </a:fld>
            <a:endParaRPr lang="en-US" sz="1200" smtClean="0">
              <a:solidFill>
                <a:schemeClr val="bg1"/>
              </a:solidFill>
              <a:latin typeface="Verdana" pitchFamily="34" charset="0"/>
            </a:endParaRPr>
          </a:p>
        </p:txBody>
      </p:sp>
      <p:pic>
        <p:nvPicPr>
          <p:cNvPr id="7" name="Picture 6" descr="quadization1.png"/>
          <p:cNvPicPr>
            <a:picLocks noChangeAspect="1"/>
          </p:cNvPicPr>
          <p:nvPr/>
        </p:nvPicPr>
        <p:blipFill>
          <a:blip r:embed="rId2" cstate="print"/>
          <a:stretch>
            <a:fillRect/>
          </a:stretch>
        </p:blipFill>
        <p:spPr>
          <a:xfrm>
            <a:off x="381000" y="1752600"/>
            <a:ext cx="8276109" cy="3899568"/>
          </a:xfrm>
          <a:prstGeom prst="rect">
            <a:avLst/>
          </a:prstGeom>
          <a:effectLst/>
        </p:spPr>
      </p:pic>
      <p:sp>
        <p:nvSpPr>
          <p:cNvPr id="8" name="Rectangle 7"/>
          <p:cNvSpPr/>
          <p:nvPr/>
        </p:nvSpPr>
        <p:spPr>
          <a:xfrm>
            <a:off x="1066800" y="5715000"/>
            <a:ext cx="1417376" cy="338554"/>
          </a:xfrm>
          <a:prstGeom prst="rect">
            <a:avLst/>
          </a:prstGeom>
        </p:spPr>
        <p:txBody>
          <a:bodyPr wrap="none">
            <a:spAutoFit/>
          </a:bodyPr>
          <a:lstStyle/>
          <a:p>
            <a:pPr algn="ctr"/>
            <a:r>
              <a:rPr lang="en-US" sz="1600" dirty="0" smtClean="0">
                <a:solidFill>
                  <a:schemeClr val="bg1">
                    <a:lumMod val="50000"/>
                  </a:schemeClr>
                </a:solidFill>
              </a:rPr>
              <a:t>input tri mesh</a:t>
            </a:r>
            <a:endParaRPr lang="en-US" sz="1600" dirty="0">
              <a:solidFill>
                <a:schemeClr val="bg1">
                  <a:lumMod val="50000"/>
                </a:schemeClr>
              </a:solidFill>
            </a:endParaRPr>
          </a:p>
        </p:txBody>
      </p:sp>
      <p:sp>
        <p:nvSpPr>
          <p:cNvPr id="9" name="Rectangle 8"/>
          <p:cNvSpPr/>
          <p:nvPr/>
        </p:nvSpPr>
        <p:spPr>
          <a:xfrm>
            <a:off x="3810000" y="5715000"/>
            <a:ext cx="686406" cy="338554"/>
          </a:xfrm>
          <a:prstGeom prst="rect">
            <a:avLst/>
          </a:prstGeom>
        </p:spPr>
        <p:txBody>
          <a:bodyPr wrap="none">
            <a:spAutoFit/>
          </a:bodyPr>
          <a:lstStyle/>
          <a:p>
            <a:pPr algn="ctr"/>
            <a:r>
              <a:rPr lang="en-US" sz="1600" dirty="0" smtClean="0">
                <a:solidFill>
                  <a:schemeClr val="bg1">
                    <a:lumMod val="50000"/>
                  </a:schemeClr>
                </a:solidFill>
              </a:rPr>
              <a:t>result</a:t>
            </a:r>
            <a:endParaRPr lang="en-US" sz="1600" dirty="0">
              <a:solidFill>
                <a:schemeClr val="bg1">
                  <a:lumMod val="50000"/>
                </a:schemeClr>
              </a:solidFill>
            </a:endParaRPr>
          </a:p>
        </p:txBody>
      </p:sp>
      <p:sp>
        <p:nvSpPr>
          <p:cNvPr id="10" name="Rectangle 9"/>
          <p:cNvSpPr/>
          <p:nvPr/>
        </p:nvSpPr>
        <p:spPr>
          <a:xfrm>
            <a:off x="6248400" y="5715000"/>
            <a:ext cx="1425391" cy="338554"/>
          </a:xfrm>
          <a:prstGeom prst="rect">
            <a:avLst/>
          </a:prstGeom>
        </p:spPr>
        <p:txBody>
          <a:bodyPr wrap="none">
            <a:spAutoFit/>
          </a:bodyPr>
          <a:lstStyle/>
          <a:p>
            <a:pPr algn="ctr"/>
            <a:r>
              <a:rPr lang="en-US" sz="1600" dirty="0" err="1" smtClean="0">
                <a:solidFill>
                  <a:schemeClr val="bg1">
                    <a:lumMod val="50000"/>
                  </a:schemeClr>
                </a:solidFill>
              </a:rPr>
              <a:t>Catmull</a:t>
            </a:r>
            <a:r>
              <a:rPr lang="en-US" sz="1600" dirty="0">
                <a:solidFill>
                  <a:schemeClr val="bg1">
                    <a:lumMod val="50000"/>
                  </a:schemeClr>
                </a:solidFill>
              </a:rPr>
              <a:t>-</a:t>
            </a:r>
            <a:r>
              <a:rPr lang="en-US" sz="1600" dirty="0" smtClean="0">
                <a:solidFill>
                  <a:schemeClr val="bg1">
                    <a:lumMod val="50000"/>
                  </a:schemeClr>
                </a:solidFill>
              </a:rPr>
              <a:t>Clark</a:t>
            </a:r>
          </a:p>
        </p:txBody>
      </p:sp>
    </p:spTree>
    <p:extLst>
      <p:ext uri="{BB962C8B-B14F-4D97-AF65-F5344CB8AC3E}">
        <p14:creationId xmlns:p14="http://schemas.microsoft.com/office/powerpoint/2010/main" xmlns="" val="337113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47</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48</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9" y="476250"/>
            <a:ext cx="5688756" cy="990600"/>
          </a:xfrm>
        </p:spPr>
        <p:txBody>
          <a:bodyPr/>
          <a:lstStyle/>
          <a:p>
            <a:pPr>
              <a:defRPr/>
            </a:pPr>
            <a:r>
              <a:rPr lang="en-US" sz="2400" dirty="0" smtClean="0"/>
              <a:t>Defining patches</a:t>
            </a:r>
            <a:endParaRPr lang="en-US" sz="2400" dirty="0"/>
          </a:p>
        </p:txBody>
      </p:sp>
      <p:sp>
        <p:nvSpPr>
          <p:cNvPr id="17411" name="Segnaposto contenuto 2"/>
          <p:cNvSpPr>
            <a:spLocks noGrp="1"/>
          </p:cNvSpPr>
          <p:nvPr>
            <p:ph sz="half" idx="1"/>
          </p:nvPr>
        </p:nvSpPr>
        <p:spPr>
          <a:xfrm>
            <a:off x="170836" y="1844824"/>
            <a:ext cx="3393052" cy="3960440"/>
          </a:xfrm>
        </p:spPr>
        <p:txBody>
          <a:bodyPr/>
          <a:lstStyle/>
          <a:p>
            <a:pPr marL="0" indent="0">
              <a:buNone/>
            </a:pPr>
            <a:endParaRPr lang="en-US" sz="2000" dirty="0" smtClean="0"/>
          </a:p>
          <a:p>
            <a:pPr lvl="1"/>
            <a:r>
              <a:rPr lang="en-US" sz="1600" dirty="0" smtClean="0"/>
              <a:t>Define a set of quadrilateral patches that sample the surface</a:t>
            </a:r>
          </a:p>
          <a:p>
            <a:pPr lvl="1"/>
            <a:endParaRPr lang="en-US" sz="2000" dirty="0" smtClean="0"/>
          </a:p>
          <a:p>
            <a:pPr lvl="1"/>
            <a:r>
              <a:rPr lang="en-US" sz="1600" dirty="0" smtClean="0"/>
              <a:t>Sample uniformly each patch to gather the </a:t>
            </a:r>
            <a:r>
              <a:rPr lang="en-US" sz="1600" dirty="0" err="1" smtClean="0"/>
              <a:t>quadrangulation</a:t>
            </a:r>
            <a:endParaRPr lang="en-US" sz="1600" b="1" dirty="0" smtClean="0"/>
          </a:p>
          <a:p>
            <a:pPr lvl="1"/>
            <a:endParaRPr lang="en-US" sz="1600" b="1"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49</a:t>
            </a:fld>
            <a:endParaRPr lang="en-US" sz="1200" smtClean="0">
              <a:solidFill>
                <a:schemeClr val="bg1"/>
              </a:solidFill>
              <a:latin typeface="Verdana" pitchFamily="34" charset="0"/>
            </a:endParaRP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96790" y="1747226"/>
            <a:ext cx="1800918" cy="29257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772" name="Picture 4" descr="C:\Users\Nico\Desktop\snap_talk\snapshot00.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63888" y="1829176"/>
            <a:ext cx="2026252" cy="2895968"/>
          </a:xfrm>
          <a:prstGeom prst="rect">
            <a:avLst/>
          </a:prstGeom>
          <a:noFill/>
          <a:extLst>
            <a:ext uri="{909E8E84-426E-40DD-AFC4-6F175D3DCCD1}">
              <a14:hiddenFill xmlns:a14="http://schemas.microsoft.com/office/drawing/2010/main" xmlns="">
                <a:solidFill>
                  <a:srgbClr val="FFFFFF"/>
                </a:solidFill>
              </a14:hiddenFill>
            </a:ext>
          </a:extLst>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34377" y="1844640"/>
            <a:ext cx="1839706" cy="28593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24185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Motivations</a:t>
            </a:r>
            <a:endParaRPr lang="en-US" dirty="0"/>
          </a:p>
        </p:txBody>
      </p:sp>
      <p:sp>
        <p:nvSpPr>
          <p:cNvPr id="5" name="Slide Number Placeholder 4"/>
          <p:cNvSpPr>
            <a:spLocks noGrp="1"/>
          </p:cNvSpPr>
          <p:nvPr>
            <p:ph type="sldNum" sz="quarter" idx="10"/>
          </p:nvPr>
        </p:nvSpPr>
        <p:spPr/>
        <p:txBody>
          <a:bodyPr/>
          <a:lstStyle/>
          <a:p>
            <a:pPr>
              <a:defRPr/>
            </a:pPr>
            <a:fld id="{B8FADB57-6467-4B51-B45A-F346CF92520F}" type="slidenum">
              <a:rPr lang="en-US" smtClean="0"/>
              <a:pPr>
                <a:defRPr/>
              </a:pPr>
              <a:t>5</a:t>
            </a:fld>
            <a:endParaRPr lang="en-US"/>
          </a:p>
        </p:txBody>
      </p:sp>
      <p:pic>
        <p:nvPicPr>
          <p:cNvPr id="6" name="Picture 9"/>
          <p:cNvPicPr>
            <a:picLocks noChangeAspect="1" noChangeArrowheads="1"/>
          </p:cNvPicPr>
          <p:nvPr/>
        </p:nvPicPr>
        <p:blipFill>
          <a:blip r:embed="rId2"/>
          <a:srcRect/>
          <a:stretch>
            <a:fillRect/>
          </a:stretch>
        </p:blipFill>
        <p:spPr bwMode="auto">
          <a:xfrm>
            <a:off x="1920874" y="2059429"/>
            <a:ext cx="5664877" cy="3391174"/>
          </a:xfrm>
          <a:prstGeom prst="rect">
            <a:avLst/>
          </a:prstGeom>
          <a:noFill/>
          <a:ln w="9525">
            <a:noFill/>
            <a:miter lim="800000"/>
            <a:headEnd/>
            <a:tailEnd/>
          </a:ln>
        </p:spPr>
      </p:pic>
      <p:pic>
        <p:nvPicPr>
          <p:cNvPr id="7" name="Picture 10"/>
          <p:cNvPicPr>
            <a:picLocks noChangeAspect="1" noChangeArrowheads="1"/>
          </p:cNvPicPr>
          <p:nvPr/>
        </p:nvPicPr>
        <p:blipFill>
          <a:blip r:embed="rId3"/>
          <a:srcRect/>
          <a:stretch>
            <a:fillRect/>
          </a:stretch>
        </p:blipFill>
        <p:spPr bwMode="auto">
          <a:xfrm>
            <a:off x="1905000" y="2057400"/>
            <a:ext cx="5664876" cy="339763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9" y="476250"/>
            <a:ext cx="5688756" cy="990600"/>
          </a:xfrm>
        </p:spPr>
        <p:txBody>
          <a:bodyPr/>
          <a:lstStyle/>
          <a:p>
            <a:pPr>
              <a:defRPr/>
            </a:pPr>
            <a:r>
              <a:rPr lang="en-US" sz="2400" dirty="0" smtClean="0"/>
              <a:t>Defining patches (1)</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en-US" sz="1800" dirty="0"/>
              <a:t>Parameterization of Triangle Meshes over </a:t>
            </a:r>
            <a:r>
              <a:rPr lang="en-US" sz="1800" dirty="0" smtClean="0"/>
              <a:t>Quadrilateral </a:t>
            </a:r>
            <a:r>
              <a:rPr lang="it-IT" sz="1800" dirty="0" smtClean="0"/>
              <a:t>Domains</a:t>
            </a:r>
          </a:p>
          <a:p>
            <a:pPr marL="0" lvl="0" indent="0">
              <a:buClr>
                <a:srgbClr val="333399"/>
              </a:buClr>
              <a:buNone/>
            </a:pPr>
            <a:r>
              <a:rPr lang="it-IT" sz="1200" b="0" dirty="0">
                <a:solidFill>
                  <a:srgbClr val="000000"/>
                </a:solidFill>
                <a:latin typeface="SimSun" pitchFamily="2" charset="-122"/>
                <a:ea typeface="SimSun" pitchFamily="2" charset="-122"/>
              </a:rPr>
              <a:t> Ioana Boier-Martin </a:t>
            </a:r>
            <a:r>
              <a:rPr lang="it-IT" sz="1200" b="0" dirty="0" smtClean="0">
                <a:solidFill>
                  <a:srgbClr val="000000"/>
                </a:solidFill>
                <a:latin typeface="SimSun" pitchFamily="2" charset="-122"/>
                <a:ea typeface="SimSun" pitchFamily="2" charset="-122"/>
              </a:rPr>
              <a:t>et al SGP 2004</a:t>
            </a:r>
            <a:endParaRPr lang="en-US" sz="1200" b="0" dirty="0">
              <a:solidFill>
                <a:srgbClr val="000000"/>
              </a:solidFill>
              <a:latin typeface="SimSun" pitchFamily="2" charset="-122"/>
              <a:ea typeface="SimSun" pitchFamily="2" charset="-122"/>
            </a:endParaRPr>
          </a:p>
          <a:p>
            <a:pPr marL="0" indent="0">
              <a:buNone/>
            </a:pPr>
            <a:endParaRPr lang="en-US" sz="1800" dirty="0" smtClean="0"/>
          </a:p>
          <a:p>
            <a:pPr lvl="1"/>
            <a:r>
              <a:rPr lang="en-US" sz="1400" dirty="0" smtClean="0"/>
              <a:t>Normal Clustering</a:t>
            </a:r>
          </a:p>
          <a:p>
            <a:pPr lvl="1"/>
            <a:endParaRPr lang="en-US" sz="1400" dirty="0" smtClean="0"/>
          </a:p>
          <a:p>
            <a:pPr lvl="1"/>
            <a:r>
              <a:rPr lang="en-US" sz="1400" dirty="0" err="1" smtClean="0"/>
              <a:t>Voronoi</a:t>
            </a:r>
            <a:r>
              <a:rPr lang="en-US" sz="1400" dirty="0" smtClean="0"/>
              <a:t> Central-based technique to extract patches</a:t>
            </a:r>
          </a:p>
          <a:p>
            <a:pPr lvl="1"/>
            <a:endParaRPr lang="en-US" sz="1400" dirty="0" smtClean="0"/>
          </a:p>
          <a:p>
            <a:pPr lvl="1"/>
            <a:r>
              <a:rPr lang="en-US" sz="1400" dirty="0" smtClean="0"/>
              <a:t>a base mesh is computed and</a:t>
            </a:r>
          </a:p>
          <a:p>
            <a:pPr lvl="1"/>
            <a:endParaRPr lang="en-US" sz="1400" dirty="0" smtClean="0"/>
          </a:p>
          <a:p>
            <a:pPr lvl="1"/>
            <a:r>
              <a:rPr lang="en-US" sz="1400" dirty="0" smtClean="0"/>
              <a:t>transformed to a quad dominant mesh</a:t>
            </a:r>
          </a:p>
          <a:p>
            <a:pPr lvl="1"/>
            <a:endParaRPr lang="en-US" sz="1400" dirty="0" smtClean="0"/>
          </a:p>
          <a:p>
            <a:pPr lvl="1"/>
            <a:r>
              <a:rPr lang="en-US" sz="1400" dirty="0" err="1" smtClean="0"/>
              <a:t>Catmull</a:t>
            </a:r>
            <a:r>
              <a:rPr lang="en-US" sz="1400" dirty="0" smtClean="0"/>
              <a:t> Clark Subdivision to gather a Quad Only mesh</a:t>
            </a:r>
            <a:endParaRPr lang="en-US" sz="1400" b="1" dirty="0" smtClean="0"/>
          </a:p>
          <a:p>
            <a:pPr lvl="1"/>
            <a:endParaRPr lang="en-US" sz="1600" b="1"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50</a:t>
            </a:fld>
            <a:endParaRPr lang="en-US" sz="1200" smtClean="0">
              <a:solidFill>
                <a:schemeClr val="bg1"/>
              </a:solidFill>
              <a:latin typeface="Verdana" pitchFamily="34" charset="0"/>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20072" y="738665"/>
            <a:ext cx="1263430" cy="1953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60232" y="620688"/>
            <a:ext cx="1263428" cy="197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44674" y="2483240"/>
            <a:ext cx="1263430" cy="2005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116882" y="2483240"/>
            <a:ext cx="1263430" cy="19688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9" name="Picture 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773066" y="2399010"/>
            <a:ext cx="1263430" cy="20530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800" name="Picture 8"/>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180778" y="4328514"/>
            <a:ext cx="1263430" cy="2016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801" name="Picture 9"/>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908970" y="4328514"/>
            <a:ext cx="1263430" cy="1953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151319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9" y="476250"/>
            <a:ext cx="5688756" cy="990600"/>
          </a:xfrm>
        </p:spPr>
        <p:txBody>
          <a:bodyPr/>
          <a:lstStyle/>
          <a:p>
            <a:pPr>
              <a:defRPr/>
            </a:pPr>
            <a:r>
              <a:rPr lang="en-US" sz="2400" dirty="0" smtClean="0"/>
              <a:t>Defining patches (2)</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en-US" sz="1800" dirty="0"/>
              <a:t>Semi-regular, Quadrilateral-only </a:t>
            </a:r>
            <a:r>
              <a:rPr lang="en-US" sz="1800" dirty="0" err="1"/>
              <a:t>Remeshing</a:t>
            </a:r>
            <a:r>
              <a:rPr lang="en-US" sz="1800" dirty="0"/>
              <a:t> from </a:t>
            </a:r>
            <a:r>
              <a:rPr lang="en-US" sz="1800" dirty="0" smtClean="0"/>
              <a:t>Simplified Base Domains</a:t>
            </a:r>
          </a:p>
          <a:p>
            <a:pPr marL="0" lvl="0" indent="0">
              <a:buClr>
                <a:srgbClr val="333399"/>
              </a:buClr>
              <a:buNone/>
            </a:pPr>
            <a:r>
              <a:rPr lang="it-IT" sz="1200" b="0" dirty="0">
                <a:solidFill>
                  <a:srgbClr val="000000"/>
                </a:solidFill>
                <a:latin typeface="SimSun" pitchFamily="2" charset="-122"/>
                <a:ea typeface="SimSun" pitchFamily="2" charset="-122"/>
              </a:rPr>
              <a:t> </a:t>
            </a:r>
            <a:r>
              <a:rPr lang="it-IT" sz="1200" b="0" dirty="0" smtClean="0">
                <a:solidFill>
                  <a:srgbClr val="000000"/>
                </a:solidFill>
                <a:latin typeface="SimSun" pitchFamily="2" charset="-122"/>
                <a:ea typeface="SimSun" pitchFamily="2" charset="-122"/>
              </a:rPr>
              <a:t>Joel Daniels II </a:t>
            </a:r>
            <a:r>
              <a:rPr lang="it-IT" sz="1200" b="0" dirty="0">
                <a:solidFill>
                  <a:srgbClr val="000000"/>
                </a:solidFill>
                <a:latin typeface="SimSun" pitchFamily="2" charset="-122"/>
                <a:ea typeface="SimSun" pitchFamily="2" charset="-122"/>
              </a:rPr>
              <a:t>et al SGP </a:t>
            </a:r>
            <a:r>
              <a:rPr lang="it-IT" sz="1200" b="0" dirty="0" smtClean="0">
                <a:solidFill>
                  <a:srgbClr val="000000"/>
                </a:solidFill>
                <a:latin typeface="SimSun" pitchFamily="2" charset="-122"/>
                <a:ea typeface="SimSun" pitchFamily="2" charset="-122"/>
              </a:rPr>
              <a:t>2009</a:t>
            </a:r>
            <a:endParaRPr lang="en-US" sz="1200" b="0" dirty="0">
              <a:solidFill>
                <a:srgbClr val="000000"/>
              </a:solidFill>
              <a:latin typeface="SimSun" pitchFamily="2" charset="-122"/>
              <a:ea typeface="SimSun" pitchFamily="2" charset="-122"/>
            </a:endParaRPr>
          </a:p>
          <a:p>
            <a:endParaRPr lang="en-US" sz="1800" dirty="0" smtClean="0"/>
          </a:p>
          <a:p>
            <a:endParaRPr lang="en-US" sz="1800" dirty="0" smtClean="0"/>
          </a:p>
          <a:p>
            <a:pPr lvl="1"/>
            <a:r>
              <a:rPr lang="en-US" sz="1400" dirty="0"/>
              <a:t>Build map between each consecutive pair of </a:t>
            </a:r>
            <a:r>
              <a:rPr lang="en-US" sz="1400" dirty="0" err="1"/>
              <a:t>keyframe</a:t>
            </a:r>
            <a:r>
              <a:rPr lang="en-US" sz="1400" dirty="0"/>
              <a:t> </a:t>
            </a:r>
            <a:r>
              <a:rPr lang="en-US" sz="1400" dirty="0" smtClean="0"/>
              <a:t>meshes</a:t>
            </a:r>
          </a:p>
          <a:p>
            <a:pPr lvl="1"/>
            <a:endParaRPr lang="en-US" sz="1400" dirty="0"/>
          </a:p>
          <a:p>
            <a:pPr lvl="1"/>
            <a:r>
              <a:rPr lang="en-US" sz="1400" dirty="0"/>
              <a:t>Project vertices through </a:t>
            </a:r>
            <a:r>
              <a:rPr lang="en-US" sz="1400" dirty="0" err="1"/>
              <a:t>keyframes</a:t>
            </a:r>
            <a:r>
              <a:rPr lang="en-US" sz="1400" dirty="0"/>
              <a:t> to base </a:t>
            </a:r>
            <a:r>
              <a:rPr lang="en-US" sz="1400" dirty="0" smtClean="0"/>
              <a:t>domain</a:t>
            </a:r>
          </a:p>
          <a:p>
            <a:pPr lvl="1"/>
            <a:endParaRPr lang="en-US" sz="1400" dirty="0"/>
          </a:p>
          <a:p>
            <a:pPr lvl="1"/>
            <a:r>
              <a:rPr lang="en-US" sz="1400" dirty="0"/>
              <a:t>Resample the original surface (uniformly) to reduce </a:t>
            </a:r>
            <a:r>
              <a:rPr lang="en-US" sz="1400" dirty="0" smtClean="0"/>
              <a:t>projections</a:t>
            </a:r>
          </a:p>
          <a:p>
            <a:pPr lvl="1"/>
            <a:endParaRPr lang="en-US" sz="1400" dirty="0"/>
          </a:p>
          <a:p>
            <a:pPr lvl="1"/>
            <a:r>
              <a:rPr lang="en-US" sz="1400" dirty="0"/>
              <a:t>The mapping of these points will guide the backward projections</a:t>
            </a:r>
          </a:p>
          <a:p>
            <a:pPr lvl="1"/>
            <a:endParaRPr lang="en-US" sz="1600" b="1"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51</a:t>
            </a:fld>
            <a:endParaRPr lang="en-US" sz="1200" smtClean="0">
              <a:solidFill>
                <a:schemeClr val="bg1"/>
              </a:solidFill>
              <a:latin typeface="Verdana" pitchFamily="34" charset="0"/>
            </a:endParaRPr>
          </a:p>
        </p:txBody>
      </p:sp>
      <p:pic>
        <p:nvPicPr>
          <p:cNvPr id="13" name="Picture 3"/>
          <p:cNvPicPr>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33852" y="620688"/>
            <a:ext cx="4672170" cy="239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482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0072" y="3212976"/>
            <a:ext cx="3056787" cy="3024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798015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52</a:t>
            </a:fld>
            <a:endParaRPr lang="en-US" sz="1200" smtClean="0">
              <a:solidFill>
                <a:schemeClr val="bg1"/>
              </a:solidFill>
              <a:latin typeface="Verdana" pitchFamily="34" charset="0"/>
            </a:endParaRPr>
          </a:p>
        </p:txBody>
      </p:sp>
      <p:sp>
        <p:nvSpPr>
          <p:cNvPr id="63" name="Textfeld 61"/>
          <p:cNvSpPr txBox="1">
            <a:spLocks noChangeArrowheads="1"/>
          </p:cNvSpPr>
          <p:nvPr/>
        </p:nvSpPr>
        <p:spPr bwMode="auto">
          <a:xfrm rot="16200000">
            <a:off x="1198563" y="1361281"/>
            <a:ext cx="438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6pPr>
            <a:lvl7pPr marL="29718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7pPr>
            <a:lvl8pPr marL="34290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8pPr>
            <a:lvl9pPr marL="38862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9pPr>
          </a:lstStyle>
          <a:p>
            <a:pPr eaLnBrk="1" hangingPunct="1"/>
            <a:r>
              <a:rPr lang="de-DE" sz="2400"/>
              <a:t>v</a:t>
            </a:r>
          </a:p>
        </p:txBody>
      </p:sp>
      <p:sp>
        <p:nvSpPr>
          <p:cNvPr id="5" name="Segnaposto contenuto 2"/>
          <p:cNvSpPr>
            <a:spLocks noGrp="1"/>
          </p:cNvSpPr>
          <p:nvPr>
            <p:ph sz="half" idx="1"/>
          </p:nvPr>
        </p:nvSpPr>
        <p:spPr>
          <a:xfrm>
            <a:off x="170836" y="1844824"/>
            <a:ext cx="4185140" cy="4499914"/>
          </a:xfrm>
        </p:spPr>
        <p:txBody>
          <a:bodyPr/>
          <a:lstStyle/>
          <a:p>
            <a:r>
              <a:rPr lang="en-US" sz="1800" dirty="0"/>
              <a:t>Spectral Surface </a:t>
            </a:r>
            <a:r>
              <a:rPr lang="en-US" sz="1800" dirty="0" err="1" smtClean="0"/>
              <a:t>Quadrangulation</a:t>
            </a:r>
            <a:endParaRPr lang="en-US" sz="1800" dirty="0" smtClean="0"/>
          </a:p>
          <a:p>
            <a:pPr marL="0" lvl="0" indent="0">
              <a:buClr>
                <a:srgbClr val="333399"/>
              </a:buClr>
              <a:buNone/>
            </a:pPr>
            <a:r>
              <a:rPr lang="it-IT" sz="1200" b="0" dirty="0" smtClean="0">
                <a:solidFill>
                  <a:srgbClr val="000000"/>
                </a:solidFill>
                <a:latin typeface="SimSun" pitchFamily="2" charset="-122"/>
                <a:ea typeface="SimSun" pitchFamily="2" charset="-122"/>
              </a:rPr>
              <a:t>S. Dong et al Siggraph 2006</a:t>
            </a:r>
            <a:endParaRPr lang="en-US" sz="1200" b="0" dirty="0">
              <a:solidFill>
                <a:srgbClr val="000000"/>
              </a:solidFill>
              <a:latin typeface="SimSun" pitchFamily="2" charset="-122"/>
              <a:ea typeface="SimSun" pitchFamily="2" charset="-122"/>
            </a:endParaRPr>
          </a:p>
          <a:p>
            <a:endParaRPr lang="en-US" sz="1800" dirty="0" smtClean="0"/>
          </a:p>
          <a:p>
            <a:pPr lvl="1"/>
            <a:r>
              <a:rPr lang="en-US" sz="1400" dirty="0"/>
              <a:t>starting with a scalar field on the </a:t>
            </a:r>
            <a:r>
              <a:rPr lang="en-US" sz="1400" dirty="0" smtClean="0"/>
              <a:t>triangle mesh.</a:t>
            </a:r>
          </a:p>
          <a:p>
            <a:pPr lvl="1"/>
            <a:endParaRPr lang="en-US" sz="1400" dirty="0"/>
          </a:p>
          <a:p>
            <a:pPr lvl="1"/>
            <a:r>
              <a:rPr lang="en-US" sz="1400" dirty="0" smtClean="0"/>
              <a:t>finding </a:t>
            </a:r>
            <a:r>
              <a:rPr lang="en-US" sz="1400" dirty="0"/>
              <a:t>its critical </a:t>
            </a:r>
            <a:r>
              <a:rPr lang="en-US" sz="1400" dirty="0" smtClean="0"/>
              <a:t>points and extract</a:t>
            </a:r>
          </a:p>
          <a:p>
            <a:pPr lvl="1"/>
            <a:endParaRPr lang="en-US" sz="1400" dirty="0"/>
          </a:p>
          <a:p>
            <a:pPr lvl="1"/>
            <a:r>
              <a:rPr lang="en-US" sz="1400" dirty="0"/>
              <a:t>the Morse-</a:t>
            </a:r>
            <a:r>
              <a:rPr lang="en-US" sz="1400" dirty="0" err="1"/>
              <a:t>Smale</a:t>
            </a:r>
            <a:r>
              <a:rPr lang="en-US" sz="1400" dirty="0"/>
              <a:t> complex of that field</a:t>
            </a:r>
            <a:r>
              <a:rPr lang="en-US" sz="1400" dirty="0" smtClean="0"/>
              <a:t>.</a:t>
            </a:r>
          </a:p>
          <a:p>
            <a:pPr lvl="1"/>
            <a:endParaRPr lang="en-US" sz="1400" dirty="0"/>
          </a:p>
          <a:p>
            <a:pPr lvl="1"/>
            <a:r>
              <a:rPr lang="en-US" sz="1400" dirty="0" smtClean="0"/>
              <a:t>Which is composed of quadrilateral patches</a:t>
            </a:r>
            <a:endParaRPr lang="en-US" sz="14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3968" y="1196752"/>
            <a:ext cx="1143308" cy="4865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36096" y="1124744"/>
            <a:ext cx="1143308" cy="4865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660232" y="1124744"/>
            <a:ext cx="1143308" cy="4865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6" name="Picture 6" descr="D:\papers\2012\EG_Star_Quad_Meshing\images\ssq3.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56376" y="1124744"/>
            <a:ext cx="1143308" cy="486524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olo 1"/>
          <p:cNvSpPr>
            <a:spLocks noGrp="1"/>
          </p:cNvSpPr>
          <p:nvPr>
            <p:ph type="title"/>
          </p:nvPr>
        </p:nvSpPr>
        <p:spPr>
          <a:xfrm>
            <a:off x="179389" y="476250"/>
            <a:ext cx="5688756" cy="990600"/>
          </a:xfrm>
        </p:spPr>
        <p:txBody>
          <a:bodyPr/>
          <a:lstStyle/>
          <a:p>
            <a:pPr>
              <a:defRPr/>
            </a:pPr>
            <a:r>
              <a:rPr lang="en-US" sz="2400" dirty="0" smtClean="0"/>
              <a:t>Defining patches (3)</a:t>
            </a:r>
            <a:endParaRPr lang="en-US" sz="2400" dirty="0"/>
          </a:p>
        </p:txBody>
      </p:sp>
    </p:spTree>
    <p:extLst>
      <p:ext uri="{BB962C8B-B14F-4D97-AF65-F5344CB8AC3E}">
        <p14:creationId xmlns:p14="http://schemas.microsoft.com/office/powerpoint/2010/main" xmlns="" val="28428574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9" y="476250"/>
            <a:ext cx="5688756" cy="990600"/>
          </a:xfrm>
        </p:spPr>
        <p:txBody>
          <a:bodyPr/>
          <a:lstStyle/>
          <a:p>
            <a:pPr>
              <a:defRPr/>
            </a:pPr>
            <a:r>
              <a:rPr lang="en-US" sz="2400" dirty="0" smtClean="0"/>
              <a:t>Defining patches(3)</a:t>
            </a:r>
            <a:endParaRPr lang="en-US" sz="2400" dirty="0"/>
          </a:p>
        </p:txBody>
      </p:sp>
      <p:sp>
        <p:nvSpPr>
          <p:cNvPr id="17411" name="Segnaposto contenuto 2"/>
          <p:cNvSpPr>
            <a:spLocks noGrp="1"/>
          </p:cNvSpPr>
          <p:nvPr>
            <p:ph sz="half" idx="1"/>
          </p:nvPr>
        </p:nvSpPr>
        <p:spPr>
          <a:xfrm>
            <a:off x="170836" y="1828800"/>
            <a:ext cx="4185140" cy="4499914"/>
          </a:xfrm>
        </p:spPr>
        <p:txBody>
          <a:bodyPr/>
          <a:lstStyle/>
          <a:p>
            <a:r>
              <a:rPr lang="en-US" sz="1800" dirty="0" err="1" smtClean="0"/>
              <a:t>Polycube</a:t>
            </a:r>
            <a:r>
              <a:rPr lang="en-US" sz="1800" dirty="0" smtClean="0"/>
              <a:t>-maps</a:t>
            </a:r>
          </a:p>
          <a:p>
            <a:pPr marL="0" lvl="0" indent="0">
              <a:buClr>
                <a:srgbClr val="333399"/>
              </a:buClr>
              <a:buNone/>
            </a:pPr>
            <a:r>
              <a:rPr lang="it-IT" sz="1200" b="0" dirty="0" smtClean="0">
                <a:solidFill>
                  <a:srgbClr val="000000"/>
                </a:solidFill>
                <a:latin typeface="SimSun" pitchFamily="2" charset="-122"/>
                <a:ea typeface="SimSun" pitchFamily="2" charset="-122"/>
              </a:rPr>
              <a:t>Tarini </a:t>
            </a:r>
            <a:r>
              <a:rPr lang="it-IT" sz="1200" b="0" dirty="0">
                <a:solidFill>
                  <a:srgbClr val="000000"/>
                </a:solidFill>
                <a:latin typeface="SimSun" pitchFamily="2" charset="-122"/>
                <a:ea typeface="SimSun" pitchFamily="2" charset="-122"/>
              </a:rPr>
              <a:t>et al Siggraph </a:t>
            </a:r>
            <a:r>
              <a:rPr lang="it-IT" sz="1200" b="0" dirty="0" smtClean="0">
                <a:solidFill>
                  <a:srgbClr val="000000"/>
                </a:solidFill>
                <a:latin typeface="SimSun" pitchFamily="2" charset="-122"/>
                <a:ea typeface="SimSun" pitchFamily="2" charset="-122"/>
              </a:rPr>
              <a:t>2004</a:t>
            </a:r>
            <a:endParaRPr lang="en-US" sz="1200" b="0" dirty="0">
              <a:solidFill>
                <a:srgbClr val="000000"/>
              </a:solidFill>
              <a:latin typeface="SimSun" pitchFamily="2" charset="-122"/>
              <a:ea typeface="SimSun" pitchFamily="2" charset="-122"/>
            </a:endParaRPr>
          </a:p>
          <a:p>
            <a:endParaRPr lang="en-US" sz="1800" dirty="0" smtClean="0"/>
          </a:p>
          <a:p>
            <a:pPr marL="0" indent="0">
              <a:buNone/>
            </a:pPr>
            <a:endParaRPr lang="en-US" sz="1800" dirty="0" smtClean="0"/>
          </a:p>
          <a:p>
            <a:pPr lvl="1"/>
            <a:r>
              <a:rPr lang="en-US" sz="1400" dirty="0" err="1" smtClean="0"/>
              <a:t>Polycube</a:t>
            </a:r>
            <a:r>
              <a:rPr lang="en-US" sz="1400" dirty="0" smtClean="0"/>
              <a:t> maps are </a:t>
            </a:r>
            <a:r>
              <a:rPr lang="en-US" sz="1400" dirty="0"/>
              <a:t>a special sub-class </a:t>
            </a:r>
            <a:r>
              <a:rPr lang="en-US" sz="1400" dirty="0" smtClean="0"/>
              <a:t>of global seamless quad-based parameterization</a:t>
            </a:r>
          </a:p>
          <a:p>
            <a:pPr lvl="1"/>
            <a:endParaRPr lang="en-US" sz="1400" dirty="0" smtClean="0"/>
          </a:p>
          <a:p>
            <a:pPr lvl="1"/>
            <a:r>
              <a:rPr lang="en-US" sz="1400" dirty="0" smtClean="0"/>
              <a:t>The </a:t>
            </a:r>
            <a:r>
              <a:rPr lang="en-US" sz="1400" dirty="0" err="1" smtClean="0"/>
              <a:t>parametrization</a:t>
            </a:r>
            <a:r>
              <a:rPr lang="en-US" sz="1400" dirty="0" smtClean="0"/>
              <a:t> domain is an axis aligned </a:t>
            </a:r>
            <a:r>
              <a:rPr lang="en-US" sz="1400" dirty="0" err="1" smtClean="0"/>
              <a:t>polycube</a:t>
            </a:r>
            <a:endParaRPr lang="en-US" sz="1400" dirty="0" smtClean="0"/>
          </a:p>
          <a:p>
            <a:pPr lvl="1"/>
            <a:endParaRPr lang="en-US" sz="1400" dirty="0"/>
          </a:p>
          <a:p>
            <a:pPr lvl="1"/>
            <a:r>
              <a:rPr lang="en-US" sz="1400" dirty="0"/>
              <a:t>re-sampling </a:t>
            </a:r>
            <a:r>
              <a:rPr lang="en-US" sz="1400" dirty="0" smtClean="0"/>
              <a:t>produces semi-regular, meshed made of well shaped quads</a:t>
            </a:r>
          </a:p>
          <a:p>
            <a:pPr lvl="1"/>
            <a:endParaRPr lang="en-US" sz="1400" dirty="0"/>
          </a:p>
          <a:p>
            <a:pPr lvl="1"/>
            <a:r>
              <a:rPr lang="en-US" sz="1400" dirty="0" smtClean="0"/>
              <a:t>User assisted</a:t>
            </a:r>
            <a:endParaRPr lang="en-US" sz="14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53</a:t>
            </a:fld>
            <a:endParaRPr lang="en-US" sz="1200" smtClean="0">
              <a:solidFill>
                <a:schemeClr val="bg1"/>
              </a:solidFill>
              <a:latin typeface="Verdana" pitchFamily="34" charset="0"/>
            </a:endParaRPr>
          </a:p>
        </p:txBody>
      </p:sp>
      <p:pic>
        <p:nvPicPr>
          <p:cNvPr id="7" name="Picture 5" descr="bunny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84168" y="908720"/>
            <a:ext cx="2577758" cy="279796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8"/>
          <p:cNvSpPr>
            <a:spLocks noChangeArrowheads="1"/>
          </p:cNvSpPr>
          <p:nvPr/>
        </p:nvSpPr>
        <p:spPr bwMode="auto">
          <a:xfrm>
            <a:off x="5385748" y="5445224"/>
            <a:ext cx="911399" cy="389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dist="17961" dir="2700000" algn="ctr" rotWithShape="0">
                    <a:schemeClr val="bg2"/>
                  </a:outerShdw>
                </a:effectLst>
              </a14:hiddenEffects>
            </a:ext>
          </a:extLst>
        </p:spPr>
        <p:txBody>
          <a:bodyPr/>
          <a:lstStyle/>
          <a:p>
            <a:pPr marL="342900" indent="-342900">
              <a:lnSpc>
                <a:spcPct val="90000"/>
              </a:lnSpc>
              <a:spcBef>
                <a:spcPct val="20000"/>
              </a:spcBef>
            </a:pPr>
            <a:r>
              <a:rPr lang="en-US" sz="2000" dirty="0">
                <a:solidFill>
                  <a:schemeClr val="accent2"/>
                </a:solidFill>
              </a:rPr>
              <a:t>object</a:t>
            </a:r>
          </a:p>
        </p:txBody>
      </p:sp>
      <p:pic>
        <p:nvPicPr>
          <p:cNvPr id="12" name="Picture 20" descr="bunny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355976" y="2504749"/>
            <a:ext cx="2538896" cy="283575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8"/>
          <p:cNvSpPr>
            <a:spLocks noChangeArrowheads="1"/>
          </p:cNvSpPr>
          <p:nvPr/>
        </p:nvSpPr>
        <p:spPr bwMode="auto">
          <a:xfrm>
            <a:off x="6876256" y="3727932"/>
            <a:ext cx="2141624" cy="389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dist="17961" dir="2700000" algn="ctr" rotWithShape="0">
                    <a:schemeClr val="bg2"/>
                  </a:outerShdw>
                </a:effectLst>
              </a14:hiddenEffects>
            </a:ext>
          </a:extLst>
        </p:spPr>
        <p:txBody>
          <a:bodyPr/>
          <a:lstStyle/>
          <a:p>
            <a:pPr marL="342900" indent="-342900">
              <a:lnSpc>
                <a:spcPct val="90000"/>
              </a:lnSpc>
              <a:spcBef>
                <a:spcPct val="20000"/>
              </a:spcBef>
            </a:pPr>
            <a:r>
              <a:rPr lang="en-US" sz="2000" dirty="0" err="1" smtClean="0">
                <a:solidFill>
                  <a:schemeClr val="accent2"/>
                </a:solidFill>
              </a:rPr>
              <a:t>Polycube</a:t>
            </a:r>
            <a:r>
              <a:rPr lang="en-US" sz="2000" dirty="0" smtClean="0">
                <a:solidFill>
                  <a:schemeClr val="accent2"/>
                </a:solidFill>
              </a:rPr>
              <a:t>- map</a:t>
            </a:r>
          </a:p>
        </p:txBody>
      </p:sp>
    </p:spTree>
    <p:extLst>
      <p:ext uri="{BB962C8B-B14F-4D97-AF65-F5344CB8AC3E}">
        <p14:creationId xmlns:p14="http://schemas.microsoft.com/office/powerpoint/2010/main" xmlns="" val="35898101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54</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a:t>
            </a:r>
            <a:r>
              <a:rPr lang="en-US" sz="1600" kern="0" dirty="0" smtClean="0">
                <a:latin typeface="Verdana" pitchFamily="34" charset="0"/>
              </a:rPr>
              <a:t>from </a:t>
            </a:r>
            <a:r>
              <a:rPr lang="en-US" sz="1600" kern="0" dirty="0" smtClean="0">
                <a:latin typeface="Verdana" pitchFamily="34" charset="0"/>
              </a:rPr>
              <a:t>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55</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9" y="476250"/>
            <a:ext cx="5688756" cy="990600"/>
          </a:xfrm>
        </p:spPr>
        <p:txBody>
          <a:bodyPr/>
          <a:lstStyle/>
          <a:p>
            <a:pPr>
              <a:defRPr/>
            </a:pPr>
            <a:r>
              <a:rPr lang="en-US" sz="2400" dirty="0" err="1" smtClean="0"/>
              <a:t>Parametrization</a:t>
            </a:r>
            <a:r>
              <a:rPr lang="en-US" sz="2400" dirty="0" smtClean="0"/>
              <a:t>-based Methods</a:t>
            </a:r>
            <a:endParaRPr lang="en-US" sz="2400" dirty="0"/>
          </a:p>
        </p:txBody>
      </p:sp>
      <p:sp>
        <p:nvSpPr>
          <p:cNvPr id="17411" name="Segnaposto contenuto 2"/>
          <p:cNvSpPr>
            <a:spLocks noGrp="1"/>
          </p:cNvSpPr>
          <p:nvPr>
            <p:ph sz="half" idx="1"/>
          </p:nvPr>
        </p:nvSpPr>
        <p:spPr>
          <a:xfrm>
            <a:off x="170836" y="1305350"/>
            <a:ext cx="4185140" cy="4499914"/>
          </a:xfrm>
        </p:spPr>
        <p:txBody>
          <a:bodyPr/>
          <a:lstStyle/>
          <a:p>
            <a:r>
              <a:rPr lang="de-DE" sz="1800" dirty="0"/>
              <a:t>Maps between </a:t>
            </a:r>
            <a:r>
              <a:rPr lang="de-DE" sz="1800" dirty="0">
                <a:latin typeface="Cambria Math" pitchFamily="18" charset="0"/>
                <a:ea typeface="Cambria Math" pitchFamily="18" charset="0"/>
                <a:cs typeface="Cambria Math" pitchFamily="18" charset="0"/>
              </a:rPr>
              <a:t>ℝ</a:t>
            </a:r>
            <a:r>
              <a:rPr lang="de-DE" sz="1800" baseline="30000" dirty="0">
                <a:latin typeface="Cambria Math" pitchFamily="18" charset="0"/>
                <a:ea typeface="Cambria Math" pitchFamily="18" charset="0"/>
                <a:cs typeface="Cambria Math" pitchFamily="18" charset="0"/>
              </a:rPr>
              <a:t>2</a:t>
            </a:r>
            <a:r>
              <a:rPr lang="de-DE" sz="1800" dirty="0"/>
              <a:t> and </a:t>
            </a:r>
            <a:r>
              <a:rPr lang="de-DE" sz="1800" dirty="0" smtClean="0">
                <a:latin typeface="Cambria Math" pitchFamily="18" charset="0"/>
                <a:ea typeface="Cambria Math" pitchFamily="18" charset="0"/>
                <a:cs typeface="Cambria Math" pitchFamily="18" charset="0"/>
              </a:rPr>
              <a:t>ℝ</a:t>
            </a:r>
            <a:r>
              <a:rPr lang="de-DE" sz="1800" baseline="30000" dirty="0" smtClean="0">
                <a:latin typeface="Cambria Math" pitchFamily="18" charset="0"/>
                <a:ea typeface="Cambria Math" pitchFamily="18" charset="0"/>
                <a:cs typeface="Cambria Math" pitchFamily="18" charset="0"/>
              </a:rPr>
              <a:t>3</a:t>
            </a:r>
            <a:endParaRPr lang="de-DE" sz="1800" baseline="30000" dirty="0">
              <a:latin typeface="Cambria Math" pitchFamily="18" charset="0"/>
              <a:ea typeface="Cambria Math" pitchFamily="18" charset="0"/>
              <a:cs typeface="Cambria Math" pitchFamily="18" charset="0"/>
            </a:endParaRPr>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56</a:t>
            </a:fld>
            <a:endParaRPr lang="en-US" sz="1200" smtClean="0">
              <a:solidFill>
                <a:schemeClr val="bg1"/>
              </a:solidFill>
              <a:latin typeface="Verdana" pitchFamily="34" charset="0"/>
            </a:endParaRPr>
          </a:p>
        </p:txBody>
      </p:sp>
      <p:pic>
        <p:nvPicPr>
          <p:cNvPr id="9" name="Picture 2" descr="Z:\projects\conferences\siggraph09\final_talk\screenshots\face_nb.png"/>
          <p:cNvPicPr>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descr="Z:\projects\conferences\siggraph09\final_talk\screenshots\face_param_nb.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Freihandform 12"/>
          <p:cNvSpPr>
            <a:spLocks noChangeArrowheads="1"/>
          </p:cNvSpPr>
          <p:nvPr/>
        </p:nvSpPr>
        <p:spPr bwMode="auto">
          <a:xfrm>
            <a:off x="4374083" y="3161556"/>
            <a:ext cx="1314450" cy="158750"/>
          </a:xfrm>
          <a:custGeom>
            <a:avLst/>
            <a:gdLst>
              <a:gd name="T0" fmla="*/ 1314450 w 1314450"/>
              <a:gd name="T1" fmla="*/ 12 h 244475"/>
              <a:gd name="T2" fmla="*/ 609600 w 1314450"/>
              <a:gd name="T3" fmla="*/ 1 h 244475"/>
              <a:gd name="T4" fmla="*/ 0 w 1314450"/>
              <a:gd name="T5" fmla="*/ 10 h 244475"/>
              <a:gd name="T6" fmla="*/ 0 60000 65536"/>
              <a:gd name="T7" fmla="*/ 0 60000 65536"/>
              <a:gd name="T8" fmla="*/ 0 60000 65536"/>
              <a:gd name="T9" fmla="*/ 0 w 1314450"/>
              <a:gd name="T10" fmla="*/ 0 h 244475"/>
              <a:gd name="T11" fmla="*/ 1314450 w 1314450"/>
              <a:gd name="T12" fmla="*/ 244475 h 244475"/>
            </a:gdLst>
            <a:ahLst/>
            <a:cxnLst>
              <a:cxn ang="T6">
                <a:pos x="T0" y="T1"/>
              </a:cxn>
              <a:cxn ang="T7">
                <a:pos x="T2" y="T3"/>
              </a:cxn>
              <a:cxn ang="T8">
                <a:pos x="T4" y="T5"/>
              </a:cxn>
            </a:cxnLst>
            <a:rect l="T9" t="T10" r="T11" b="T12"/>
            <a:pathLst>
              <a:path w="1314450" h="244475">
                <a:moveTo>
                  <a:pt x="1314450" y="244475"/>
                </a:moveTo>
                <a:cubicBezTo>
                  <a:pt x="1127919" y="42069"/>
                  <a:pt x="828675" y="12700"/>
                  <a:pt x="609600" y="6350"/>
                </a:cubicBezTo>
                <a:cubicBezTo>
                  <a:pt x="390525" y="0"/>
                  <a:pt x="257969" y="31020"/>
                  <a:pt x="0" y="206375"/>
                </a:cubicBezTo>
              </a:path>
            </a:pathLst>
          </a:custGeom>
          <a:noFill/>
          <a:ln w="50800" algn="ctr">
            <a:solidFill>
              <a:srgbClr val="00B0F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19" name="Freihandform 13"/>
          <p:cNvSpPr>
            <a:spLocks noChangeArrowheads="1"/>
          </p:cNvSpPr>
          <p:nvPr/>
        </p:nvSpPr>
        <p:spPr bwMode="auto">
          <a:xfrm rot="10800000">
            <a:off x="4402658" y="3952131"/>
            <a:ext cx="1314450" cy="158750"/>
          </a:xfrm>
          <a:custGeom>
            <a:avLst/>
            <a:gdLst>
              <a:gd name="T0" fmla="*/ 1314450 w 1314450"/>
              <a:gd name="T1" fmla="*/ 12 h 244475"/>
              <a:gd name="T2" fmla="*/ 609600 w 1314450"/>
              <a:gd name="T3" fmla="*/ 1 h 244475"/>
              <a:gd name="T4" fmla="*/ 0 w 1314450"/>
              <a:gd name="T5" fmla="*/ 10 h 244475"/>
              <a:gd name="T6" fmla="*/ 0 60000 65536"/>
              <a:gd name="T7" fmla="*/ 0 60000 65536"/>
              <a:gd name="T8" fmla="*/ 0 60000 65536"/>
              <a:gd name="T9" fmla="*/ 0 w 1314450"/>
              <a:gd name="T10" fmla="*/ 0 h 244475"/>
              <a:gd name="T11" fmla="*/ 1314450 w 1314450"/>
              <a:gd name="T12" fmla="*/ 244475 h 244475"/>
            </a:gdLst>
            <a:ahLst/>
            <a:cxnLst>
              <a:cxn ang="T6">
                <a:pos x="T0" y="T1"/>
              </a:cxn>
              <a:cxn ang="T7">
                <a:pos x="T2" y="T3"/>
              </a:cxn>
              <a:cxn ang="T8">
                <a:pos x="T4" y="T5"/>
              </a:cxn>
            </a:cxnLst>
            <a:rect l="T9" t="T10" r="T11" b="T12"/>
            <a:pathLst>
              <a:path w="1314450" h="244475">
                <a:moveTo>
                  <a:pt x="1314450" y="244475"/>
                </a:moveTo>
                <a:cubicBezTo>
                  <a:pt x="1127919" y="42069"/>
                  <a:pt x="828675" y="12700"/>
                  <a:pt x="609600" y="6350"/>
                </a:cubicBezTo>
                <a:cubicBezTo>
                  <a:pt x="390525" y="0"/>
                  <a:pt x="257969" y="31020"/>
                  <a:pt x="0" y="206375"/>
                </a:cubicBezTo>
              </a:path>
            </a:pathLst>
          </a:custGeom>
          <a:noFill/>
          <a:ln w="50800" algn="ctr">
            <a:solidFill>
              <a:srgbClr val="00B0F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20" name="Textfeld 14"/>
          <p:cNvSpPr txBox="1">
            <a:spLocks noChangeArrowheads="1"/>
          </p:cNvSpPr>
          <p:nvPr/>
        </p:nvSpPr>
        <p:spPr bwMode="auto">
          <a:xfrm>
            <a:off x="4888433" y="2491631"/>
            <a:ext cx="3127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6pPr>
            <a:lvl7pPr marL="29718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7pPr>
            <a:lvl8pPr marL="34290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8pPr>
            <a:lvl9pPr marL="38862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9pPr>
          </a:lstStyle>
          <a:p>
            <a:pPr eaLnBrk="1" hangingPunct="1"/>
            <a:r>
              <a:rPr lang="de-DE" sz="3600">
                <a:solidFill>
                  <a:srgbClr val="00B0F0"/>
                </a:solidFill>
              </a:rPr>
              <a:t>f</a:t>
            </a:r>
          </a:p>
        </p:txBody>
      </p:sp>
      <p:sp>
        <p:nvSpPr>
          <p:cNvPr id="21" name="Textfeld 15"/>
          <p:cNvSpPr txBox="1">
            <a:spLocks noChangeArrowheads="1"/>
          </p:cNvSpPr>
          <p:nvPr/>
        </p:nvSpPr>
        <p:spPr bwMode="auto">
          <a:xfrm>
            <a:off x="4907483" y="4168031"/>
            <a:ext cx="6572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6pPr>
            <a:lvl7pPr marL="29718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7pPr>
            <a:lvl8pPr marL="34290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8pPr>
            <a:lvl9pPr marL="38862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9pPr>
          </a:lstStyle>
          <a:p>
            <a:pPr eaLnBrk="1" hangingPunct="1"/>
            <a:r>
              <a:rPr lang="de-DE" sz="3600">
                <a:solidFill>
                  <a:srgbClr val="00B0F0"/>
                </a:solidFill>
              </a:rPr>
              <a:t>f</a:t>
            </a:r>
            <a:r>
              <a:rPr lang="de-DE">
                <a:solidFill>
                  <a:srgbClr val="00B0F0"/>
                </a:solidFill>
              </a:rPr>
              <a:t> </a:t>
            </a:r>
            <a:r>
              <a:rPr lang="de-DE" sz="3600" baseline="30000">
                <a:solidFill>
                  <a:srgbClr val="00B0F0"/>
                </a:solidFill>
              </a:rPr>
              <a:t>-1</a:t>
            </a:r>
          </a:p>
        </p:txBody>
      </p:sp>
      <p:cxnSp>
        <p:nvCxnSpPr>
          <p:cNvPr id="22" name="Gerade Verbindung 34"/>
          <p:cNvCxnSpPr>
            <a:cxnSpLocks noChangeShapeType="1"/>
          </p:cNvCxnSpPr>
          <p:nvPr/>
        </p:nvCxnSpPr>
        <p:spPr bwMode="auto">
          <a:xfrm rot="16200000" flipV="1">
            <a:off x="-764654"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 name="Gerade Verbindung 38"/>
          <p:cNvCxnSpPr>
            <a:cxnSpLocks noChangeShapeType="1"/>
          </p:cNvCxnSpPr>
          <p:nvPr/>
        </p:nvCxnSpPr>
        <p:spPr bwMode="auto">
          <a:xfrm rot="16200000" flipV="1">
            <a:off x="-574154"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4" name="Gerade Verbindung 39"/>
          <p:cNvCxnSpPr>
            <a:cxnSpLocks noChangeShapeType="1"/>
          </p:cNvCxnSpPr>
          <p:nvPr/>
        </p:nvCxnSpPr>
        <p:spPr bwMode="auto">
          <a:xfrm rot="16200000" flipV="1">
            <a:off x="-383654"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5" name="Gerade Verbindung 40"/>
          <p:cNvCxnSpPr>
            <a:cxnSpLocks noChangeShapeType="1"/>
          </p:cNvCxnSpPr>
          <p:nvPr/>
        </p:nvCxnSpPr>
        <p:spPr bwMode="auto">
          <a:xfrm rot="16200000" flipV="1">
            <a:off x="-193154"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6" name="Gerade Verbindung 41"/>
          <p:cNvCxnSpPr>
            <a:cxnSpLocks noChangeShapeType="1"/>
          </p:cNvCxnSpPr>
          <p:nvPr/>
        </p:nvCxnSpPr>
        <p:spPr bwMode="auto">
          <a:xfrm rot="16200000" flipV="1">
            <a:off x="-2654"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7" name="Gerade Verbindung 42"/>
          <p:cNvCxnSpPr>
            <a:cxnSpLocks noChangeShapeType="1"/>
          </p:cNvCxnSpPr>
          <p:nvPr/>
        </p:nvCxnSpPr>
        <p:spPr bwMode="auto">
          <a:xfrm rot="16200000" flipV="1">
            <a:off x="187846"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8" name="Gerade Verbindung 43"/>
          <p:cNvCxnSpPr>
            <a:cxnSpLocks noChangeShapeType="1"/>
          </p:cNvCxnSpPr>
          <p:nvPr/>
        </p:nvCxnSpPr>
        <p:spPr bwMode="auto">
          <a:xfrm rot="16200000" flipV="1">
            <a:off x="378346"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9" name="Gerade Verbindung 44"/>
          <p:cNvCxnSpPr>
            <a:cxnSpLocks noChangeShapeType="1"/>
          </p:cNvCxnSpPr>
          <p:nvPr/>
        </p:nvCxnSpPr>
        <p:spPr bwMode="auto">
          <a:xfrm rot="16200000" flipV="1">
            <a:off x="568846"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0" name="Gerade Verbindung 45"/>
          <p:cNvCxnSpPr>
            <a:cxnSpLocks noChangeShapeType="1"/>
          </p:cNvCxnSpPr>
          <p:nvPr/>
        </p:nvCxnSpPr>
        <p:spPr bwMode="auto">
          <a:xfrm rot="16200000" flipV="1">
            <a:off x="759346"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1" name="Gerade Verbindung 46"/>
          <p:cNvCxnSpPr>
            <a:cxnSpLocks noChangeShapeType="1"/>
          </p:cNvCxnSpPr>
          <p:nvPr/>
        </p:nvCxnSpPr>
        <p:spPr bwMode="auto">
          <a:xfrm rot="16200000" flipV="1">
            <a:off x="949846"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2" name="Gerade Verbindung 47"/>
          <p:cNvCxnSpPr>
            <a:cxnSpLocks noChangeShapeType="1"/>
          </p:cNvCxnSpPr>
          <p:nvPr/>
        </p:nvCxnSpPr>
        <p:spPr bwMode="auto">
          <a:xfrm rot="16200000" flipV="1">
            <a:off x="1140346"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3" name="Gerade Verbindung 48"/>
          <p:cNvCxnSpPr>
            <a:cxnSpLocks noChangeShapeType="1"/>
          </p:cNvCxnSpPr>
          <p:nvPr/>
        </p:nvCxnSpPr>
        <p:spPr bwMode="auto">
          <a:xfrm rot="16200000" flipV="1">
            <a:off x="1330846"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4" name="Gerade Verbindung 49"/>
          <p:cNvCxnSpPr>
            <a:cxnSpLocks noChangeShapeType="1"/>
          </p:cNvCxnSpPr>
          <p:nvPr/>
        </p:nvCxnSpPr>
        <p:spPr bwMode="auto">
          <a:xfrm rot="16200000" flipV="1">
            <a:off x="1530871"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5" name="Gerade Verbindung 50"/>
          <p:cNvCxnSpPr>
            <a:cxnSpLocks noChangeShapeType="1"/>
          </p:cNvCxnSpPr>
          <p:nvPr/>
        </p:nvCxnSpPr>
        <p:spPr bwMode="auto">
          <a:xfrm rot="16200000" flipV="1">
            <a:off x="1721371"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6" name="Gerade Verbindung 51"/>
          <p:cNvCxnSpPr>
            <a:cxnSpLocks noChangeShapeType="1"/>
          </p:cNvCxnSpPr>
          <p:nvPr/>
        </p:nvCxnSpPr>
        <p:spPr bwMode="auto">
          <a:xfrm rot="16200000" flipV="1">
            <a:off x="1911871"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7" name="Gerade Verbindung 52"/>
          <p:cNvCxnSpPr>
            <a:cxnSpLocks noChangeShapeType="1"/>
          </p:cNvCxnSpPr>
          <p:nvPr/>
        </p:nvCxnSpPr>
        <p:spPr bwMode="auto">
          <a:xfrm rot="16200000" flipV="1">
            <a:off x="2102371"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8" name="Gerade Verbindung 53"/>
          <p:cNvCxnSpPr>
            <a:cxnSpLocks noChangeShapeType="1"/>
          </p:cNvCxnSpPr>
          <p:nvPr/>
        </p:nvCxnSpPr>
        <p:spPr bwMode="auto">
          <a:xfrm rot="16200000" flipV="1">
            <a:off x="2292871"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9" name="Gerade Verbindung 54"/>
          <p:cNvCxnSpPr>
            <a:cxnSpLocks noChangeShapeType="1"/>
          </p:cNvCxnSpPr>
          <p:nvPr/>
        </p:nvCxnSpPr>
        <p:spPr bwMode="auto">
          <a:xfrm rot="16200000" flipV="1">
            <a:off x="2483371"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0" name="Gerade Verbindung 55"/>
          <p:cNvCxnSpPr>
            <a:cxnSpLocks noChangeShapeType="1"/>
          </p:cNvCxnSpPr>
          <p:nvPr/>
        </p:nvCxnSpPr>
        <p:spPr bwMode="auto">
          <a:xfrm rot="16200000" flipV="1">
            <a:off x="2673871" y="4001343"/>
            <a:ext cx="2876550" cy="9525"/>
          </a:xfrm>
          <a:prstGeom prst="line">
            <a:avLst/>
          </a:prstGeom>
          <a:noFill/>
          <a:ln w="25400" algn="ctr">
            <a:solidFill>
              <a:schemeClr val="accent2"/>
            </a:solidFill>
            <a:round/>
            <a:headEnd/>
            <a:tailEnd/>
          </a:ln>
          <a:extLst>
            <a:ext uri="{909E8E84-426E-40DD-AFC4-6F175D3DCCD1}">
              <a14:hiddenFill xmlns:a14="http://schemas.microsoft.com/office/drawing/2010/main" xmlns="">
                <a:noFill/>
              </a14:hiddenFill>
            </a:ext>
          </a:extLst>
        </p:spPr>
      </p:cxnSp>
      <p:grpSp>
        <p:nvGrpSpPr>
          <p:cNvPr id="3" name="Gruppieren 57"/>
          <p:cNvGrpSpPr>
            <a:grpSpLocks/>
          </p:cNvGrpSpPr>
          <p:nvPr/>
        </p:nvGrpSpPr>
        <p:grpSpPr bwMode="auto">
          <a:xfrm>
            <a:off x="535508" y="2682131"/>
            <a:ext cx="3724275" cy="2649538"/>
            <a:chOff x="437250" y="2219325"/>
            <a:chExt cx="3790950" cy="2649538"/>
          </a:xfrm>
        </p:grpSpPr>
        <p:cxnSp>
          <p:nvCxnSpPr>
            <p:cNvPr id="42" name="Gerade Verbindung 19"/>
            <p:cNvCxnSpPr>
              <a:cxnSpLocks noChangeShapeType="1"/>
            </p:cNvCxnSpPr>
            <p:nvPr/>
          </p:nvCxnSpPr>
          <p:spPr bwMode="auto">
            <a:xfrm>
              <a:off x="437250" y="448627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43" name="Gerade Verbindung 20"/>
            <p:cNvCxnSpPr>
              <a:cxnSpLocks noChangeShapeType="1"/>
            </p:cNvCxnSpPr>
            <p:nvPr/>
          </p:nvCxnSpPr>
          <p:spPr bwMode="auto">
            <a:xfrm>
              <a:off x="437250" y="429577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44" name="Gerade Verbindung 21"/>
            <p:cNvCxnSpPr>
              <a:cxnSpLocks noChangeShapeType="1"/>
            </p:cNvCxnSpPr>
            <p:nvPr/>
          </p:nvCxnSpPr>
          <p:spPr bwMode="auto">
            <a:xfrm>
              <a:off x="437250" y="410527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45" name="Gerade Verbindung 22"/>
            <p:cNvCxnSpPr>
              <a:cxnSpLocks noChangeShapeType="1"/>
            </p:cNvCxnSpPr>
            <p:nvPr/>
          </p:nvCxnSpPr>
          <p:spPr bwMode="auto">
            <a:xfrm>
              <a:off x="437250" y="391477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46" name="Gerade Verbindung 23"/>
            <p:cNvCxnSpPr>
              <a:cxnSpLocks noChangeShapeType="1"/>
            </p:cNvCxnSpPr>
            <p:nvPr/>
          </p:nvCxnSpPr>
          <p:spPr bwMode="auto">
            <a:xfrm>
              <a:off x="437250" y="372427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47" name="Gerade Verbindung 24"/>
            <p:cNvCxnSpPr>
              <a:cxnSpLocks noChangeShapeType="1"/>
            </p:cNvCxnSpPr>
            <p:nvPr/>
          </p:nvCxnSpPr>
          <p:spPr bwMode="auto">
            <a:xfrm>
              <a:off x="437250" y="353377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48" name="Gerade Verbindung 25"/>
            <p:cNvCxnSpPr>
              <a:cxnSpLocks noChangeShapeType="1"/>
            </p:cNvCxnSpPr>
            <p:nvPr/>
          </p:nvCxnSpPr>
          <p:spPr bwMode="auto">
            <a:xfrm>
              <a:off x="437250" y="334327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49" name="Gerade Verbindung 26"/>
            <p:cNvCxnSpPr>
              <a:cxnSpLocks noChangeShapeType="1"/>
            </p:cNvCxnSpPr>
            <p:nvPr/>
          </p:nvCxnSpPr>
          <p:spPr bwMode="auto">
            <a:xfrm>
              <a:off x="437250" y="3162300"/>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50" name="Gerade Verbindung 27"/>
            <p:cNvCxnSpPr>
              <a:cxnSpLocks noChangeShapeType="1"/>
            </p:cNvCxnSpPr>
            <p:nvPr/>
          </p:nvCxnSpPr>
          <p:spPr bwMode="auto">
            <a:xfrm>
              <a:off x="437250" y="2971800"/>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51" name="Gerade Verbindung 28"/>
            <p:cNvCxnSpPr>
              <a:cxnSpLocks noChangeShapeType="1"/>
            </p:cNvCxnSpPr>
            <p:nvPr/>
          </p:nvCxnSpPr>
          <p:spPr bwMode="auto">
            <a:xfrm>
              <a:off x="437250" y="2781300"/>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52" name="Gerade Verbindung 29"/>
            <p:cNvCxnSpPr>
              <a:cxnSpLocks noChangeShapeType="1"/>
            </p:cNvCxnSpPr>
            <p:nvPr/>
          </p:nvCxnSpPr>
          <p:spPr bwMode="auto">
            <a:xfrm>
              <a:off x="437250" y="2590800"/>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53" name="Gerade Verbindung 30"/>
            <p:cNvCxnSpPr>
              <a:cxnSpLocks noChangeShapeType="1"/>
            </p:cNvCxnSpPr>
            <p:nvPr/>
          </p:nvCxnSpPr>
          <p:spPr bwMode="auto">
            <a:xfrm>
              <a:off x="437250" y="2400300"/>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54" name="Gerade Verbindung 31"/>
            <p:cNvCxnSpPr>
              <a:cxnSpLocks noChangeShapeType="1"/>
            </p:cNvCxnSpPr>
            <p:nvPr/>
          </p:nvCxnSpPr>
          <p:spPr bwMode="auto">
            <a:xfrm>
              <a:off x="437250" y="221932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55" name="Gerade Verbindung 32"/>
            <p:cNvCxnSpPr>
              <a:cxnSpLocks noChangeShapeType="1"/>
            </p:cNvCxnSpPr>
            <p:nvPr/>
          </p:nvCxnSpPr>
          <p:spPr bwMode="auto">
            <a:xfrm>
              <a:off x="437250" y="486727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cxnSp>
          <p:nvCxnSpPr>
            <p:cNvPr id="56" name="Gerade Verbindung 33"/>
            <p:cNvCxnSpPr>
              <a:cxnSpLocks noChangeShapeType="1"/>
            </p:cNvCxnSpPr>
            <p:nvPr/>
          </p:nvCxnSpPr>
          <p:spPr bwMode="auto">
            <a:xfrm>
              <a:off x="437250" y="4676775"/>
              <a:ext cx="3790950" cy="1588"/>
            </a:xfrm>
            <a:prstGeom prst="line">
              <a:avLst/>
            </a:prstGeom>
            <a:noFill/>
            <a:ln w="25400" algn="ctr">
              <a:solidFill>
                <a:srgbClr val="FF0000"/>
              </a:solidFill>
              <a:round/>
              <a:headEnd/>
              <a:tailEnd/>
            </a:ln>
            <a:extLst>
              <a:ext uri="{909E8E84-426E-40DD-AFC4-6F175D3DCCD1}">
                <a14:hiddenFill xmlns:a14="http://schemas.microsoft.com/office/drawing/2010/main" xmlns="">
                  <a:noFill/>
                </a14:hiddenFill>
              </a:ext>
            </a:extLst>
          </p:spPr>
        </p:cxnSp>
      </p:grpSp>
      <p:sp>
        <p:nvSpPr>
          <p:cNvPr id="63" name="Textfeld 61"/>
          <p:cNvSpPr txBox="1">
            <a:spLocks noChangeArrowheads="1"/>
          </p:cNvSpPr>
          <p:nvPr/>
        </p:nvSpPr>
        <p:spPr bwMode="auto">
          <a:xfrm rot="16200000">
            <a:off x="1198563" y="1361281"/>
            <a:ext cx="438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6pPr>
            <a:lvl7pPr marL="29718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7pPr>
            <a:lvl8pPr marL="34290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8pPr>
            <a:lvl9pPr marL="3886200" indent="-228600" defTabSz="457200" eaLnBrk="0" fontAlgn="base" hangingPunct="0">
              <a:spcBef>
                <a:spcPct val="0"/>
              </a:spcBef>
              <a:spcAft>
                <a:spcPct val="0"/>
              </a:spcAft>
              <a:buClr>
                <a:srgbClr val="FFFFB2"/>
              </a:buClr>
              <a:buSzPct val="100000"/>
              <a:buFont typeface="Arial" pitchFamily="34" charset="0"/>
              <a:defRPr>
                <a:solidFill>
                  <a:schemeClr val="bg1"/>
                </a:solidFill>
                <a:latin typeface="Arial" pitchFamily="34" charset="0"/>
              </a:defRPr>
            </a:lvl9pPr>
          </a:lstStyle>
          <a:p>
            <a:pPr eaLnBrk="1" hangingPunct="1"/>
            <a:r>
              <a:rPr lang="de-DE" sz="2400"/>
              <a:t>v</a:t>
            </a:r>
          </a:p>
        </p:txBody>
      </p:sp>
    </p:spTree>
    <p:extLst>
      <p:ext uri="{BB962C8B-B14F-4D97-AF65-F5344CB8AC3E}">
        <p14:creationId xmlns:p14="http://schemas.microsoft.com/office/powerpoint/2010/main" xmlns="" val="34173931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624859" cy="990600"/>
          </a:xfrm>
        </p:spPr>
        <p:txBody>
          <a:bodyPr/>
          <a:lstStyle/>
          <a:p>
            <a:pPr>
              <a:defRPr/>
            </a:pPr>
            <a:r>
              <a:rPr lang="en-US" sz="2400" dirty="0" err="1"/>
              <a:t>Parametrization</a:t>
            </a:r>
            <a:r>
              <a:rPr lang="en-US" sz="2400" dirty="0"/>
              <a:t>-based </a:t>
            </a:r>
            <a:r>
              <a:rPr lang="en-US" sz="2400" dirty="0" smtClean="0"/>
              <a:t>Methods(1)</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en-US" sz="1800" dirty="0" smtClean="0"/>
              <a:t>Harmonic and Conformal Maps</a:t>
            </a:r>
          </a:p>
          <a:p>
            <a:pPr marL="0" indent="0">
              <a:buNone/>
            </a:pPr>
            <a:endParaRPr lang="en-US" sz="1800" dirty="0" smtClean="0"/>
          </a:p>
          <a:p>
            <a:pPr lvl="1"/>
            <a:r>
              <a:rPr lang="en-US" sz="1400" dirty="0" smtClean="0"/>
              <a:t>Conformal and harmonic maps are good candidates for </a:t>
            </a:r>
            <a:r>
              <a:rPr lang="en-US" sz="1400" dirty="0" err="1" smtClean="0"/>
              <a:t>quadrangulation</a:t>
            </a:r>
            <a:r>
              <a:rPr lang="en-US" sz="1400" dirty="0" smtClean="0"/>
              <a:t> because of low </a:t>
            </a:r>
            <a:r>
              <a:rPr lang="en-US" sz="1400" dirty="0" err="1" smtClean="0"/>
              <a:t>distorsion</a:t>
            </a:r>
            <a:endParaRPr lang="en-US" sz="1400" dirty="0" smtClean="0"/>
          </a:p>
          <a:p>
            <a:pPr lvl="1"/>
            <a:endParaRPr lang="en-US" sz="1400" dirty="0"/>
          </a:p>
          <a:p>
            <a:pPr lvl="1"/>
            <a:r>
              <a:rPr lang="en-US" sz="1400" dirty="0" smtClean="0"/>
              <a:t>Cut trough integer lines in parametric space to get a </a:t>
            </a:r>
            <a:r>
              <a:rPr lang="en-US" sz="1400" dirty="0" err="1" smtClean="0"/>
              <a:t>quadrangulation</a:t>
            </a:r>
            <a:endParaRPr lang="en-US" sz="1400" dirty="0" smtClean="0"/>
          </a:p>
          <a:p>
            <a:pPr lvl="1"/>
            <a:endParaRPr lang="en-US" sz="1400" dirty="0"/>
          </a:p>
          <a:p>
            <a:pPr lvl="1"/>
            <a:r>
              <a:rPr lang="en-US" sz="1400" dirty="0" smtClean="0"/>
              <a:t>Needs generalization to works with non disk-like objects!</a:t>
            </a:r>
            <a:endParaRPr lang="en-US" sz="14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57</a:t>
            </a:fld>
            <a:endParaRPr lang="en-US" sz="1200" smtClean="0">
              <a:solidFill>
                <a:schemeClr val="bg1"/>
              </a:solidFill>
              <a:latin typeface="Verdana" pitchFamily="34" charset="0"/>
            </a:endParaRPr>
          </a:p>
        </p:txBody>
      </p:sp>
      <p:pic>
        <p:nvPicPr>
          <p:cNvPr id="45" name="Picture 5" descr="param_quadrag_mesh"/>
          <p:cNvPicPr>
            <a:picLocks noChangeAspect="1" noChangeArrowheads="1"/>
          </p:cNvPicPr>
          <p:nvPr/>
        </p:nvPicPr>
        <p:blipFill>
          <a:blip r:embed="rId2" cstate="print">
            <a:clrChange>
              <a:clrFrom>
                <a:srgbClr val="00FF00"/>
              </a:clrFrom>
              <a:clrTo>
                <a:srgbClr val="00FF00">
                  <a:alpha val="0"/>
                </a:srgbClr>
              </a:clrTo>
            </a:clrChange>
            <a:extLst>
              <a:ext uri="{28A0092B-C50C-407E-A947-70E740481C1C}">
                <a14:useLocalDpi xmlns:a14="http://schemas.microsoft.com/office/drawing/2010/main" xmlns="" val="0"/>
              </a:ext>
            </a:extLst>
          </a:blip>
          <a:srcRect/>
          <a:stretch>
            <a:fillRect/>
          </a:stretch>
        </p:blipFill>
        <p:spPr bwMode="auto">
          <a:xfrm>
            <a:off x="4139952" y="1388048"/>
            <a:ext cx="2384720" cy="1743014"/>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6" descr="param_quadrag"/>
          <p:cNvPicPr>
            <a:picLocks noChangeAspect="1" noChangeArrowheads="1"/>
          </p:cNvPicPr>
          <p:nvPr/>
        </p:nvPicPr>
        <p:blipFill>
          <a:blip r:embed="rId3" cstate="print">
            <a:clrChange>
              <a:clrFrom>
                <a:srgbClr val="00FF00"/>
              </a:clrFrom>
              <a:clrTo>
                <a:srgbClr val="00FF00">
                  <a:alpha val="0"/>
                </a:srgbClr>
              </a:clrTo>
            </a:clrChange>
            <a:extLst>
              <a:ext uri="{28A0092B-C50C-407E-A947-70E740481C1C}">
                <a14:useLocalDpi xmlns:a14="http://schemas.microsoft.com/office/drawing/2010/main" xmlns="" val="0"/>
              </a:ext>
            </a:extLst>
          </a:blip>
          <a:srcRect/>
          <a:stretch>
            <a:fillRect/>
          </a:stretch>
        </p:blipFill>
        <p:spPr bwMode="auto">
          <a:xfrm>
            <a:off x="4107442" y="4077072"/>
            <a:ext cx="2399720" cy="1753978"/>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7" descr="param_quadrag_map"/>
          <p:cNvPicPr>
            <a:picLocks noChangeAspect="1" noChangeArrowheads="1"/>
          </p:cNvPicPr>
          <p:nvPr/>
        </p:nvPicPr>
        <p:blipFill>
          <a:blip r:embed="rId4" cstate="print">
            <a:clrChange>
              <a:clrFrom>
                <a:srgbClr val="00FF00"/>
              </a:clrFrom>
              <a:clrTo>
                <a:srgbClr val="00FF00">
                  <a:alpha val="0"/>
                </a:srgbClr>
              </a:clrTo>
            </a:clrChange>
            <a:extLst>
              <a:ext uri="{28A0092B-C50C-407E-A947-70E740481C1C}">
                <a14:useLocalDpi xmlns:a14="http://schemas.microsoft.com/office/drawing/2010/main" xmlns="" val="0"/>
              </a:ext>
            </a:extLst>
          </a:blip>
          <a:srcRect l="15799" t="2516" r="17274" b="1062"/>
          <a:stretch>
            <a:fillRect/>
          </a:stretch>
        </p:blipFill>
        <p:spPr bwMode="auto">
          <a:xfrm>
            <a:off x="6876256" y="2666162"/>
            <a:ext cx="1609544" cy="170077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21"/>
          <p:cNvGrpSpPr>
            <a:grpSpLocks/>
          </p:cNvGrpSpPr>
          <p:nvPr/>
        </p:nvGrpSpPr>
        <p:grpSpPr bwMode="auto">
          <a:xfrm>
            <a:off x="7156098" y="2742276"/>
            <a:ext cx="1333070" cy="1587052"/>
            <a:chOff x="3288" y="3113"/>
            <a:chExt cx="907" cy="907"/>
          </a:xfrm>
        </p:grpSpPr>
        <p:sp>
          <p:nvSpPr>
            <p:cNvPr id="62" name="Line 22"/>
            <p:cNvSpPr>
              <a:spLocks noChangeShapeType="1"/>
            </p:cNvSpPr>
            <p:nvPr/>
          </p:nvSpPr>
          <p:spPr bwMode="auto">
            <a:xfrm>
              <a:off x="3379" y="3113"/>
              <a:ext cx="0" cy="90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63" name="Line 23"/>
            <p:cNvSpPr>
              <a:spLocks noChangeShapeType="1"/>
            </p:cNvSpPr>
            <p:nvPr/>
          </p:nvSpPr>
          <p:spPr bwMode="auto">
            <a:xfrm>
              <a:off x="3470" y="3113"/>
              <a:ext cx="0" cy="90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64" name="Line 24"/>
            <p:cNvSpPr>
              <a:spLocks noChangeShapeType="1"/>
            </p:cNvSpPr>
            <p:nvPr/>
          </p:nvSpPr>
          <p:spPr bwMode="auto">
            <a:xfrm>
              <a:off x="3560" y="3113"/>
              <a:ext cx="0" cy="90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65" name="Line 25"/>
            <p:cNvSpPr>
              <a:spLocks noChangeShapeType="1"/>
            </p:cNvSpPr>
            <p:nvPr/>
          </p:nvSpPr>
          <p:spPr bwMode="auto">
            <a:xfrm>
              <a:off x="3652" y="3113"/>
              <a:ext cx="0" cy="90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66" name="Line 26"/>
            <p:cNvSpPr>
              <a:spLocks noChangeShapeType="1"/>
            </p:cNvSpPr>
            <p:nvPr/>
          </p:nvSpPr>
          <p:spPr bwMode="auto">
            <a:xfrm>
              <a:off x="3743" y="3113"/>
              <a:ext cx="0" cy="90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67" name="Line 27"/>
            <p:cNvSpPr>
              <a:spLocks noChangeShapeType="1"/>
            </p:cNvSpPr>
            <p:nvPr/>
          </p:nvSpPr>
          <p:spPr bwMode="auto">
            <a:xfrm>
              <a:off x="3833" y="3113"/>
              <a:ext cx="0" cy="90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68" name="Line 28"/>
            <p:cNvSpPr>
              <a:spLocks noChangeShapeType="1"/>
            </p:cNvSpPr>
            <p:nvPr/>
          </p:nvSpPr>
          <p:spPr bwMode="auto">
            <a:xfrm>
              <a:off x="3923" y="3113"/>
              <a:ext cx="0" cy="90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69" name="Line 29"/>
            <p:cNvSpPr>
              <a:spLocks noChangeShapeType="1"/>
            </p:cNvSpPr>
            <p:nvPr/>
          </p:nvSpPr>
          <p:spPr bwMode="auto">
            <a:xfrm>
              <a:off x="4014" y="3113"/>
              <a:ext cx="0" cy="90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0" name="Line 30"/>
            <p:cNvSpPr>
              <a:spLocks noChangeShapeType="1"/>
            </p:cNvSpPr>
            <p:nvPr/>
          </p:nvSpPr>
          <p:spPr bwMode="auto">
            <a:xfrm>
              <a:off x="4104" y="3113"/>
              <a:ext cx="0" cy="90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1" name="Line 31"/>
            <p:cNvSpPr>
              <a:spLocks noChangeShapeType="1"/>
            </p:cNvSpPr>
            <p:nvPr/>
          </p:nvSpPr>
          <p:spPr bwMode="auto">
            <a:xfrm>
              <a:off x="3288" y="3929"/>
              <a:ext cx="90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2" name="Line 32"/>
            <p:cNvSpPr>
              <a:spLocks noChangeShapeType="1"/>
            </p:cNvSpPr>
            <p:nvPr/>
          </p:nvSpPr>
          <p:spPr bwMode="auto">
            <a:xfrm>
              <a:off x="3288" y="3838"/>
              <a:ext cx="90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3" name="Line 33"/>
            <p:cNvSpPr>
              <a:spLocks noChangeShapeType="1"/>
            </p:cNvSpPr>
            <p:nvPr/>
          </p:nvSpPr>
          <p:spPr bwMode="auto">
            <a:xfrm>
              <a:off x="3288" y="3748"/>
              <a:ext cx="90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4" name="Line 34"/>
            <p:cNvSpPr>
              <a:spLocks noChangeShapeType="1"/>
            </p:cNvSpPr>
            <p:nvPr/>
          </p:nvSpPr>
          <p:spPr bwMode="auto">
            <a:xfrm>
              <a:off x="3288" y="3657"/>
              <a:ext cx="90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5" name="Line 35"/>
            <p:cNvSpPr>
              <a:spLocks noChangeShapeType="1"/>
            </p:cNvSpPr>
            <p:nvPr/>
          </p:nvSpPr>
          <p:spPr bwMode="auto">
            <a:xfrm>
              <a:off x="3288" y="3566"/>
              <a:ext cx="90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6" name="Line 36"/>
            <p:cNvSpPr>
              <a:spLocks noChangeShapeType="1"/>
            </p:cNvSpPr>
            <p:nvPr/>
          </p:nvSpPr>
          <p:spPr bwMode="auto">
            <a:xfrm>
              <a:off x="3288" y="3476"/>
              <a:ext cx="90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7" name="Line 37"/>
            <p:cNvSpPr>
              <a:spLocks noChangeShapeType="1"/>
            </p:cNvSpPr>
            <p:nvPr/>
          </p:nvSpPr>
          <p:spPr bwMode="auto">
            <a:xfrm>
              <a:off x="3288" y="3385"/>
              <a:ext cx="90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8" name="Line 38"/>
            <p:cNvSpPr>
              <a:spLocks noChangeShapeType="1"/>
            </p:cNvSpPr>
            <p:nvPr/>
          </p:nvSpPr>
          <p:spPr bwMode="auto">
            <a:xfrm>
              <a:off x="3288" y="3294"/>
              <a:ext cx="90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79" name="Line 39"/>
            <p:cNvSpPr>
              <a:spLocks noChangeShapeType="1"/>
            </p:cNvSpPr>
            <p:nvPr/>
          </p:nvSpPr>
          <p:spPr bwMode="auto">
            <a:xfrm>
              <a:off x="3288" y="3204"/>
              <a:ext cx="90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grpSp>
      <p:sp>
        <p:nvSpPr>
          <p:cNvPr id="3" name="Rectangle 2"/>
          <p:cNvSpPr/>
          <p:nvPr/>
        </p:nvSpPr>
        <p:spPr>
          <a:xfrm>
            <a:off x="5148064" y="3090908"/>
            <a:ext cx="527709" cy="461665"/>
          </a:xfrm>
          <a:prstGeom prst="rect">
            <a:avLst/>
          </a:prstGeom>
        </p:spPr>
        <p:txBody>
          <a:bodyPr wrap="none">
            <a:spAutoFit/>
          </a:bodyPr>
          <a:lstStyle/>
          <a:p>
            <a:r>
              <a:rPr lang="de-DE" dirty="0" smtClean="0">
                <a:latin typeface="Cambria Math" pitchFamily="18" charset="0"/>
                <a:ea typeface="Cambria Math" pitchFamily="18" charset="0"/>
                <a:cs typeface="Cambria Math" pitchFamily="18" charset="0"/>
              </a:rPr>
              <a:t>ℝ</a:t>
            </a:r>
            <a:r>
              <a:rPr lang="de-DE" baseline="30000" dirty="0" smtClean="0">
                <a:latin typeface="Cambria Math" pitchFamily="18" charset="0"/>
                <a:ea typeface="Cambria Math" pitchFamily="18" charset="0"/>
                <a:cs typeface="Cambria Math" pitchFamily="18" charset="0"/>
              </a:rPr>
              <a:t>3</a:t>
            </a:r>
            <a:endParaRPr lang="it-IT" dirty="0"/>
          </a:p>
        </p:txBody>
      </p:sp>
      <p:sp>
        <p:nvSpPr>
          <p:cNvPr id="84" name="Rectangle 83"/>
          <p:cNvSpPr/>
          <p:nvPr/>
        </p:nvSpPr>
        <p:spPr>
          <a:xfrm>
            <a:off x="7957116" y="4492396"/>
            <a:ext cx="527709" cy="461665"/>
          </a:xfrm>
          <a:prstGeom prst="rect">
            <a:avLst/>
          </a:prstGeom>
        </p:spPr>
        <p:txBody>
          <a:bodyPr wrap="none">
            <a:spAutoFit/>
          </a:bodyPr>
          <a:lstStyle/>
          <a:p>
            <a:r>
              <a:rPr lang="de-DE" dirty="0" smtClean="0">
                <a:latin typeface="Cambria Math" pitchFamily="18" charset="0"/>
                <a:ea typeface="Cambria Math" pitchFamily="18" charset="0"/>
                <a:cs typeface="Cambria Math" pitchFamily="18" charset="0"/>
              </a:rPr>
              <a:t>ℝ</a:t>
            </a:r>
            <a:r>
              <a:rPr lang="de-DE" baseline="30000" dirty="0">
                <a:latin typeface="Cambria Math" pitchFamily="18" charset="0"/>
                <a:ea typeface="Cambria Math" pitchFamily="18" charset="0"/>
                <a:cs typeface="Cambria Math" pitchFamily="18" charset="0"/>
              </a:rPr>
              <a:t>2</a:t>
            </a:r>
            <a:endParaRPr lang="it-IT" dirty="0"/>
          </a:p>
        </p:txBody>
      </p:sp>
      <p:sp>
        <p:nvSpPr>
          <p:cNvPr id="85" name="Rectangle 84"/>
          <p:cNvSpPr/>
          <p:nvPr/>
        </p:nvSpPr>
        <p:spPr>
          <a:xfrm>
            <a:off x="5056429" y="5840706"/>
            <a:ext cx="527709" cy="461665"/>
          </a:xfrm>
          <a:prstGeom prst="rect">
            <a:avLst/>
          </a:prstGeom>
        </p:spPr>
        <p:txBody>
          <a:bodyPr wrap="none">
            <a:spAutoFit/>
          </a:bodyPr>
          <a:lstStyle/>
          <a:p>
            <a:r>
              <a:rPr lang="de-DE" dirty="0" smtClean="0">
                <a:latin typeface="Cambria Math" pitchFamily="18" charset="0"/>
                <a:ea typeface="Cambria Math" pitchFamily="18" charset="0"/>
                <a:cs typeface="Cambria Math" pitchFamily="18" charset="0"/>
              </a:rPr>
              <a:t>ℝ</a:t>
            </a:r>
            <a:r>
              <a:rPr lang="de-DE" baseline="30000" dirty="0" smtClean="0">
                <a:latin typeface="Cambria Math" pitchFamily="18" charset="0"/>
                <a:ea typeface="Cambria Math" pitchFamily="18" charset="0"/>
                <a:cs typeface="Cambria Math" pitchFamily="18" charset="0"/>
              </a:rPr>
              <a:t>3</a:t>
            </a:r>
            <a:endParaRPr lang="it-IT" dirty="0"/>
          </a:p>
        </p:txBody>
      </p:sp>
      <p:sp>
        <p:nvSpPr>
          <p:cNvPr id="87" name="Freihandform 12"/>
          <p:cNvSpPr>
            <a:spLocks noChangeArrowheads="1"/>
          </p:cNvSpPr>
          <p:nvPr/>
        </p:nvSpPr>
        <p:spPr bwMode="auto">
          <a:xfrm flipH="1">
            <a:off x="6407752" y="2420888"/>
            <a:ext cx="1133475" cy="147638"/>
          </a:xfrm>
          <a:custGeom>
            <a:avLst/>
            <a:gdLst>
              <a:gd name="T0" fmla="*/ 91305 w 1314450"/>
              <a:gd name="T1" fmla="*/ 3 h 244475"/>
              <a:gd name="T2" fmla="*/ 42344 w 1314450"/>
              <a:gd name="T3" fmla="*/ 1 h 244475"/>
              <a:gd name="T4" fmla="*/ 0 w 1314450"/>
              <a:gd name="T5" fmla="*/ 3 h 244475"/>
              <a:gd name="T6" fmla="*/ 0 60000 65536"/>
              <a:gd name="T7" fmla="*/ 0 60000 65536"/>
              <a:gd name="T8" fmla="*/ 0 60000 65536"/>
              <a:gd name="T9" fmla="*/ 0 w 1314450"/>
              <a:gd name="T10" fmla="*/ 0 h 244475"/>
              <a:gd name="T11" fmla="*/ 1314450 w 1314450"/>
              <a:gd name="T12" fmla="*/ 244475 h 244475"/>
            </a:gdLst>
            <a:ahLst/>
            <a:cxnLst>
              <a:cxn ang="T6">
                <a:pos x="T0" y="T1"/>
              </a:cxn>
              <a:cxn ang="T7">
                <a:pos x="T2" y="T3"/>
              </a:cxn>
              <a:cxn ang="T8">
                <a:pos x="T4" y="T5"/>
              </a:cxn>
            </a:cxnLst>
            <a:rect l="T9" t="T10" r="T11" b="T12"/>
            <a:pathLst>
              <a:path w="1314450" h="244475">
                <a:moveTo>
                  <a:pt x="1314450" y="244475"/>
                </a:moveTo>
                <a:cubicBezTo>
                  <a:pt x="1127919" y="42069"/>
                  <a:pt x="828675" y="12700"/>
                  <a:pt x="609600" y="6350"/>
                </a:cubicBezTo>
                <a:cubicBezTo>
                  <a:pt x="390525" y="0"/>
                  <a:pt x="257969" y="31020"/>
                  <a:pt x="0" y="206375"/>
                </a:cubicBezTo>
              </a:path>
            </a:pathLst>
          </a:custGeom>
          <a:noFill/>
          <a:ln w="50800" algn="ctr">
            <a:solidFill>
              <a:srgbClr val="00B0F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88" name="Freihandform 13"/>
          <p:cNvSpPr>
            <a:spLocks noChangeArrowheads="1"/>
          </p:cNvSpPr>
          <p:nvPr/>
        </p:nvSpPr>
        <p:spPr bwMode="auto">
          <a:xfrm rot="10800000" flipH="1">
            <a:off x="6429070" y="4492396"/>
            <a:ext cx="1126802" cy="217967"/>
          </a:xfrm>
          <a:custGeom>
            <a:avLst/>
            <a:gdLst>
              <a:gd name="T0" fmla="*/ 1314450 w 1314450"/>
              <a:gd name="T1" fmla="*/ 12 h 244475"/>
              <a:gd name="T2" fmla="*/ 609600 w 1314450"/>
              <a:gd name="T3" fmla="*/ 1 h 244475"/>
              <a:gd name="T4" fmla="*/ 0 w 1314450"/>
              <a:gd name="T5" fmla="*/ 10 h 244475"/>
              <a:gd name="T6" fmla="*/ 0 60000 65536"/>
              <a:gd name="T7" fmla="*/ 0 60000 65536"/>
              <a:gd name="T8" fmla="*/ 0 60000 65536"/>
              <a:gd name="T9" fmla="*/ 0 w 1314450"/>
              <a:gd name="T10" fmla="*/ 0 h 244475"/>
              <a:gd name="T11" fmla="*/ 1314450 w 1314450"/>
              <a:gd name="T12" fmla="*/ 244475 h 244475"/>
            </a:gdLst>
            <a:ahLst/>
            <a:cxnLst>
              <a:cxn ang="T6">
                <a:pos x="T0" y="T1"/>
              </a:cxn>
              <a:cxn ang="T7">
                <a:pos x="T2" y="T3"/>
              </a:cxn>
              <a:cxn ang="T8">
                <a:pos x="T4" y="T5"/>
              </a:cxn>
            </a:cxnLst>
            <a:rect l="T9" t="T10" r="T11" b="T12"/>
            <a:pathLst>
              <a:path w="1314450" h="244475">
                <a:moveTo>
                  <a:pt x="1314450" y="244475"/>
                </a:moveTo>
                <a:cubicBezTo>
                  <a:pt x="1127919" y="42069"/>
                  <a:pt x="828675" y="12700"/>
                  <a:pt x="609600" y="6350"/>
                </a:cubicBezTo>
                <a:cubicBezTo>
                  <a:pt x="390525" y="0"/>
                  <a:pt x="257969" y="31020"/>
                  <a:pt x="0" y="206375"/>
                </a:cubicBezTo>
              </a:path>
            </a:pathLst>
          </a:custGeom>
          <a:noFill/>
          <a:ln w="50800" algn="ctr">
            <a:solidFill>
              <a:srgbClr val="00B0F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de-DE"/>
          </a:p>
        </p:txBody>
      </p:sp>
    </p:spTree>
    <p:extLst>
      <p:ext uri="{BB962C8B-B14F-4D97-AF65-F5344CB8AC3E}">
        <p14:creationId xmlns:p14="http://schemas.microsoft.com/office/powerpoint/2010/main" xmlns="" val="35458933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err="1"/>
              <a:t>Parametrization</a:t>
            </a:r>
            <a:r>
              <a:rPr lang="en-US" sz="2400" dirty="0"/>
              <a:t>-based </a:t>
            </a:r>
            <a:r>
              <a:rPr lang="en-US" sz="2400" dirty="0" smtClean="0"/>
              <a:t>Methods (2)</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de-DE" sz="1800" dirty="0"/>
              <a:t>Cut into disk </a:t>
            </a:r>
            <a:r>
              <a:rPr lang="de-DE" sz="1800" dirty="0" smtClean="0"/>
              <a:t>topology</a:t>
            </a:r>
          </a:p>
          <a:p>
            <a:endParaRPr lang="de-DE" sz="1800" dirty="0" smtClean="0"/>
          </a:p>
          <a:p>
            <a:pPr lvl="1"/>
            <a:r>
              <a:rPr lang="de-DE" sz="1400" dirty="0" smtClean="0"/>
              <a:t>Continuity of isolines must be enforced along seams</a:t>
            </a:r>
            <a:endParaRPr lang="de-DE" sz="1400" dirty="0"/>
          </a:p>
          <a:p>
            <a:pPr marL="0" indent="0">
              <a:buNone/>
            </a:pPr>
            <a:endParaRPr lang="en-US" sz="1800" dirty="0" smtClean="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58</a:t>
            </a:fld>
            <a:endParaRPr lang="en-US" sz="1200" smtClean="0">
              <a:solidFill>
                <a:schemeClr val="bg1"/>
              </a:solidFill>
              <a:latin typeface="Verdana" pitchFamily="34" charset="0"/>
            </a:endParaRPr>
          </a:p>
        </p:txBody>
      </p:sp>
      <p:sp>
        <p:nvSpPr>
          <p:cNvPr id="6" name="Rechteck 56"/>
          <p:cNvSpPr/>
          <p:nvPr/>
        </p:nvSpPr>
        <p:spPr bwMode="auto">
          <a:xfrm>
            <a:off x="7700963" y="3537919"/>
            <a:ext cx="1190625" cy="119062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buFont typeface="Arial" charset="0"/>
              <a:buNone/>
              <a:defRPr/>
            </a:pPr>
            <a:endParaRPr lang="de-DE">
              <a:latin typeface="Arial" charset="0"/>
            </a:endParaRPr>
          </a:p>
        </p:txBody>
      </p:sp>
      <p:sp>
        <p:nvSpPr>
          <p:cNvPr id="7" name="Rechteck 3"/>
          <p:cNvSpPr/>
          <p:nvPr/>
        </p:nvSpPr>
        <p:spPr bwMode="auto">
          <a:xfrm>
            <a:off x="5319713" y="3537919"/>
            <a:ext cx="1190625" cy="119062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buFont typeface="Arial" charset="0"/>
              <a:buNone/>
              <a:defRPr/>
            </a:pPr>
            <a:endParaRPr lang="de-DE">
              <a:latin typeface="Arial" charset="0"/>
            </a:endParaRPr>
          </a:p>
        </p:txBody>
      </p:sp>
      <p:sp>
        <p:nvSpPr>
          <p:cNvPr id="8" name="Rechteck 4"/>
          <p:cNvSpPr/>
          <p:nvPr/>
        </p:nvSpPr>
        <p:spPr bwMode="auto">
          <a:xfrm>
            <a:off x="6510338" y="3537919"/>
            <a:ext cx="1190625" cy="119062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buFont typeface="Arial" charset="0"/>
              <a:buNone/>
              <a:defRPr/>
            </a:pPr>
            <a:endParaRPr lang="de-DE">
              <a:latin typeface="Arial" charset="0"/>
            </a:endParaRPr>
          </a:p>
        </p:txBody>
      </p:sp>
      <p:sp>
        <p:nvSpPr>
          <p:cNvPr id="9" name="Rechteck 5"/>
          <p:cNvSpPr/>
          <p:nvPr/>
        </p:nvSpPr>
        <p:spPr bwMode="auto">
          <a:xfrm>
            <a:off x="5324475" y="4728544"/>
            <a:ext cx="1190625" cy="119062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buFont typeface="Arial" charset="0"/>
              <a:buNone/>
              <a:defRPr/>
            </a:pPr>
            <a:endParaRPr lang="de-DE">
              <a:latin typeface="Arial" charset="0"/>
            </a:endParaRPr>
          </a:p>
        </p:txBody>
      </p:sp>
      <p:sp>
        <p:nvSpPr>
          <p:cNvPr id="10" name="Würfel 7"/>
          <p:cNvSpPr/>
          <p:nvPr/>
        </p:nvSpPr>
        <p:spPr bwMode="auto">
          <a:xfrm>
            <a:off x="666750" y="3517354"/>
            <a:ext cx="1735138" cy="1581150"/>
          </a:xfrm>
          <a:prstGeom prst="cub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buFont typeface="Arial" charset="0"/>
              <a:buNone/>
              <a:defRPr/>
            </a:pPr>
            <a:endParaRPr lang="de-DE">
              <a:latin typeface="Arial" charset="0"/>
            </a:endParaRPr>
          </a:p>
        </p:txBody>
      </p:sp>
      <p:sp>
        <p:nvSpPr>
          <p:cNvPr id="11" name="Freihandform 12"/>
          <p:cNvSpPr>
            <a:spLocks noChangeArrowheads="1"/>
          </p:cNvSpPr>
          <p:nvPr/>
        </p:nvSpPr>
        <p:spPr bwMode="auto">
          <a:xfrm flipH="1">
            <a:off x="2770188" y="4065041"/>
            <a:ext cx="1133475" cy="147638"/>
          </a:xfrm>
          <a:custGeom>
            <a:avLst/>
            <a:gdLst>
              <a:gd name="T0" fmla="*/ 91305 w 1314450"/>
              <a:gd name="T1" fmla="*/ 3 h 244475"/>
              <a:gd name="T2" fmla="*/ 42344 w 1314450"/>
              <a:gd name="T3" fmla="*/ 1 h 244475"/>
              <a:gd name="T4" fmla="*/ 0 w 1314450"/>
              <a:gd name="T5" fmla="*/ 3 h 244475"/>
              <a:gd name="T6" fmla="*/ 0 60000 65536"/>
              <a:gd name="T7" fmla="*/ 0 60000 65536"/>
              <a:gd name="T8" fmla="*/ 0 60000 65536"/>
              <a:gd name="T9" fmla="*/ 0 w 1314450"/>
              <a:gd name="T10" fmla="*/ 0 h 244475"/>
              <a:gd name="T11" fmla="*/ 1314450 w 1314450"/>
              <a:gd name="T12" fmla="*/ 244475 h 244475"/>
            </a:gdLst>
            <a:ahLst/>
            <a:cxnLst>
              <a:cxn ang="T6">
                <a:pos x="T0" y="T1"/>
              </a:cxn>
              <a:cxn ang="T7">
                <a:pos x="T2" y="T3"/>
              </a:cxn>
              <a:cxn ang="T8">
                <a:pos x="T4" y="T5"/>
              </a:cxn>
            </a:cxnLst>
            <a:rect l="T9" t="T10" r="T11" b="T12"/>
            <a:pathLst>
              <a:path w="1314450" h="244475">
                <a:moveTo>
                  <a:pt x="1314450" y="244475"/>
                </a:moveTo>
                <a:cubicBezTo>
                  <a:pt x="1127919" y="42069"/>
                  <a:pt x="828675" y="12700"/>
                  <a:pt x="609600" y="6350"/>
                </a:cubicBezTo>
                <a:cubicBezTo>
                  <a:pt x="390525" y="0"/>
                  <a:pt x="257969" y="31020"/>
                  <a:pt x="0" y="206375"/>
                </a:cubicBezTo>
              </a:path>
            </a:pathLst>
          </a:custGeom>
          <a:noFill/>
          <a:ln w="50800" algn="ctr">
            <a:solidFill>
              <a:srgbClr val="00B0F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de-DE"/>
          </a:p>
        </p:txBody>
      </p:sp>
      <p:cxnSp>
        <p:nvCxnSpPr>
          <p:cNvPr id="12" name="Gerade Verbindung 15"/>
          <p:cNvCxnSpPr>
            <a:cxnSpLocks noChangeShapeType="1"/>
          </p:cNvCxnSpPr>
          <p:nvPr/>
        </p:nvCxnSpPr>
        <p:spPr bwMode="auto">
          <a:xfrm rot="16200000" flipH="1">
            <a:off x="5930107" y="5308775"/>
            <a:ext cx="1179512" cy="19050"/>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13" name="Gerade Verbindung 17"/>
          <p:cNvCxnSpPr>
            <a:cxnSpLocks noChangeShapeType="1"/>
          </p:cNvCxnSpPr>
          <p:nvPr/>
        </p:nvCxnSpPr>
        <p:spPr bwMode="auto">
          <a:xfrm flipV="1">
            <a:off x="6510338" y="4719019"/>
            <a:ext cx="2362200" cy="1587"/>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14" name="Gerade Verbindung 22"/>
          <p:cNvCxnSpPr>
            <a:cxnSpLocks noChangeShapeType="1"/>
          </p:cNvCxnSpPr>
          <p:nvPr/>
        </p:nvCxnSpPr>
        <p:spPr bwMode="auto">
          <a:xfrm rot="10800000" flipV="1">
            <a:off x="671513" y="3918991"/>
            <a:ext cx="1322387" cy="4763"/>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sp>
        <p:nvSpPr>
          <p:cNvPr id="15" name="Rechteck 44"/>
          <p:cNvSpPr/>
          <p:nvPr/>
        </p:nvSpPr>
        <p:spPr bwMode="auto">
          <a:xfrm>
            <a:off x="5322888" y="2348881"/>
            <a:ext cx="1190625" cy="119062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buFont typeface="Arial" charset="0"/>
              <a:buNone/>
              <a:defRPr/>
            </a:pPr>
            <a:endParaRPr lang="de-DE">
              <a:latin typeface="Arial" charset="0"/>
            </a:endParaRPr>
          </a:p>
        </p:txBody>
      </p:sp>
      <p:sp>
        <p:nvSpPr>
          <p:cNvPr id="16" name="Rechteck 50"/>
          <p:cNvSpPr/>
          <p:nvPr/>
        </p:nvSpPr>
        <p:spPr bwMode="auto">
          <a:xfrm>
            <a:off x="4135438" y="3539506"/>
            <a:ext cx="1190625" cy="119062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buFont typeface="Arial" charset="0"/>
              <a:buNone/>
              <a:defRPr/>
            </a:pPr>
            <a:endParaRPr lang="de-DE">
              <a:latin typeface="Arial" charset="0"/>
            </a:endParaRPr>
          </a:p>
        </p:txBody>
      </p:sp>
      <p:cxnSp>
        <p:nvCxnSpPr>
          <p:cNvPr id="17" name="Gerade Verbindung 22"/>
          <p:cNvCxnSpPr>
            <a:cxnSpLocks noChangeShapeType="1"/>
          </p:cNvCxnSpPr>
          <p:nvPr/>
        </p:nvCxnSpPr>
        <p:spPr bwMode="auto">
          <a:xfrm rot="5400000">
            <a:off x="663576" y="3523703"/>
            <a:ext cx="404812" cy="398463"/>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18" name="Gerade Verbindung 22"/>
          <p:cNvCxnSpPr>
            <a:cxnSpLocks noChangeShapeType="1"/>
          </p:cNvCxnSpPr>
          <p:nvPr/>
        </p:nvCxnSpPr>
        <p:spPr bwMode="auto">
          <a:xfrm rot="10800000" flipV="1">
            <a:off x="669925" y="5090566"/>
            <a:ext cx="1328738" cy="1588"/>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19" name="Gerade Verbindung 22"/>
          <p:cNvCxnSpPr>
            <a:cxnSpLocks noChangeShapeType="1"/>
          </p:cNvCxnSpPr>
          <p:nvPr/>
        </p:nvCxnSpPr>
        <p:spPr bwMode="auto">
          <a:xfrm rot="16200000" flipH="1">
            <a:off x="82550" y="4507954"/>
            <a:ext cx="1168400" cy="0"/>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0" name="Gerade Verbindung 15"/>
          <p:cNvCxnSpPr>
            <a:cxnSpLocks noChangeShapeType="1"/>
          </p:cNvCxnSpPr>
          <p:nvPr/>
        </p:nvCxnSpPr>
        <p:spPr bwMode="auto">
          <a:xfrm flipV="1">
            <a:off x="5329238" y="5908056"/>
            <a:ext cx="1198562" cy="4763"/>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1" name="Gerade Verbindung 15"/>
          <p:cNvCxnSpPr>
            <a:cxnSpLocks noChangeShapeType="1"/>
          </p:cNvCxnSpPr>
          <p:nvPr/>
        </p:nvCxnSpPr>
        <p:spPr bwMode="auto">
          <a:xfrm rot="16200000" flipV="1">
            <a:off x="4739482" y="5319887"/>
            <a:ext cx="1181100" cy="4763"/>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2" name="Gerade Verbindung 15"/>
          <p:cNvCxnSpPr>
            <a:cxnSpLocks noChangeShapeType="1"/>
          </p:cNvCxnSpPr>
          <p:nvPr/>
        </p:nvCxnSpPr>
        <p:spPr bwMode="auto">
          <a:xfrm>
            <a:off x="4144963" y="4725369"/>
            <a:ext cx="1184275" cy="6350"/>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3" name="Gerade Verbindung 15"/>
          <p:cNvCxnSpPr>
            <a:cxnSpLocks noChangeShapeType="1"/>
          </p:cNvCxnSpPr>
          <p:nvPr/>
        </p:nvCxnSpPr>
        <p:spPr bwMode="auto">
          <a:xfrm rot="16200000" flipH="1">
            <a:off x="3553619" y="4132438"/>
            <a:ext cx="1177925" cy="1587"/>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4" name="Gerade Verbindung 15"/>
          <p:cNvCxnSpPr>
            <a:cxnSpLocks noChangeShapeType="1"/>
          </p:cNvCxnSpPr>
          <p:nvPr/>
        </p:nvCxnSpPr>
        <p:spPr bwMode="auto">
          <a:xfrm flipV="1">
            <a:off x="5326063" y="2353644"/>
            <a:ext cx="1174750" cy="1587"/>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5" name="Gerade Verbindung 15"/>
          <p:cNvCxnSpPr>
            <a:cxnSpLocks noChangeShapeType="1"/>
          </p:cNvCxnSpPr>
          <p:nvPr/>
        </p:nvCxnSpPr>
        <p:spPr bwMode="auto">
          <a:xfrm rot="5400000">
            <a:off x="8290719" y="4127675"/>
            <a:ext cx="1181100" cy="1588"/>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6" name="Gerade Verbindung 15"/>
          <p:cNvCxnSpPr>
            <a:cxnSpLocks noChangeShapeType="1"/>
          </p:cNvCxnSpPr>
          <p:nvPr/>
        </p:nvCxnSpPr>
        <p:spPr bwMode="auto">
          <a:xfrm>
            <a:off x="6513513" y="3531569"/>
            <a:ext cx="2365375" cy="1587"/>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7" name="Gerade Verbindung 15"/>
          <p:cNvCxnSpPr>
            <a:cxnSpLocks noChangeShapeType="1"/>
          </p:cNvCxnSpPr>
          <p:nvPr/>
        </p:nvCxnSpPr>
        <p:spPr bwMode="auto">
          <a:xfrm rot="16200000" flipH="1">
            <a:off x="5922962" y="2937844"/>
            <a:ext cx="1173163" cy="7938"/>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8" name="Gerade Verbindung 15"/>
          <p:cNvCxnSpPr>
            <a:cxnSpLocks noChangeShapeType="1"/>
          </p:cNvCxnSpPr>
          <p:nvPr/>
        </p:nvCxnSpPr>
        <p:spPr bwMode="auto">
          <a:xfrm rot="5400000">
            <a:off x="4731544" y="2943400"/>
            <a:ext cx="1184275" cy="7937"/>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9" name="Gerade Verbindung 15"/>
          <p:cNvCxnSpPr>
            <a:cxnSpLocks noChangeShapeType="1"/>
          </p:cNvCxnSpPr>
          <p:nvPr/>
        </p:nvCxnSpPr>
        <p:spPr bwMode="auto">
          <a:xfrm>
            <a:off x="4141788" y="3537919"/>
            <a:ext cx="1174750" cy="3175"/>
          </a:xfrm>
          <a:prstGeom prst="line">
            <a:avLst/>
          </a:prstGeom>
          <a:noFill/>
          <a:ln w="3810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5" name="Curved Connector 4"/>
          <p:cNvCxnSpPr/>
          <p:nvPr/>
        </p:nvCxnSpPr>
        <p:spPr bwMode="auto">
          <a:xfrm rot="10800000" flipV="1">
            <a:off x="4572000" y="2881487"/>
            <a:ext cx="592137" cy="595312"/>
          </a:xfrm>
          <a:prstGeom prst="curvedConnector2">
            <a:avLst/>
          </a:prstGeom>
          <a:solidFill>
            <a:schemeClr val="accent1"/>
          </a:solidFill>
          <a:ln w="50800" cap="flat" cmpd="sng" algn="ctr">
            <a:solidFill>
              <a:schemeClr val="accent1"/>
            </a:solidFill>
            <a:prstDash val="solid"/>
            <a:round/>
            <a:headEnd type="arrow" w="med" len="med"/>
            <a:tailEnd type="arrow" w="med" len="med"/>
          </a:ln>
          <a:effectLst/>
        </p:spPr>
      </p:cxnSp>
      <p:cxnSp>
        <p:nvCxnSpPr>
          <p:cNvPr id="34" name="Curved Connector 33"/>
          <p:cNvCxnSpPr/>
          <p:nvPr/>
        </p:nvCxnSpPr>
        <p:spPr bwMode="auto">
          <a:xfrm rot="16200000" flipH="1">
            <a:off x="4571999" y="4844432"/>
            <a:ext cx="593726" cy="593724"/>
          </a:xfrm>
          <a:prstGeom prst="curvedConnector2">
            <a:avLst/>
          </a:prstGeom>
          <a:solidFill>
            <a:schemeClr val="accent1"/>
          </a:solidFill>
          <a:ln w="50800" cap="flat" cmpd="sng" algn="ctr">
            <a:solidFill>
              <a:schemeClr val="accent1">
                <a:lumMod val="90000"/>
              </a:schemeClr>
            </a:solidFill>
            <a:prstDash val="solid"/>
            <a:round/>
            <a:headEnd type="arrow" w="med" len="med"/>
            <a:tailEnd type="arrow" w="med" len="med"/>
          </a:ln>
          <a:effectLst/>
        </p:spPr>
      </p:cxnSp>
      <p:cxnSp>
        <p:nvCxnSpPr>
          <p:cNvPr id="37" name="Curved Connector 36"/>
          <p:cNvCxnSpPr/>
          <p:nvPr/>
        </p:nvCxnSpPr>
        <p:spPr bwMode="auto">
          <a:xfrm flipV="1">
            <a:off x="6660232" y="4841270"/>
            <a:ext cx="590551" cy="595313"/>
          </a:xfrm>
          <a:prstGeom prst="curvedConnector2">
            <a:avLst/>
          </a:prstGeom>
          <a:solidFill>
            <a:schemeClr val="accent1"/>
          </a:solidFill>
          <a:ln w="50800" cap="flat" cmpd="sng" algn="ctr">
            <a:solidFill>
              <a:schemeClr val="accent1">
                <a:lumMod val="90000"/>
              </a:schemeClr>
            </a:solidFill>
            <a:prstDash val="solid"/>
            <a:round/>
            <a:headEnd type="arrow" w="med" len="med"/>
            <a:tailEnd type="arrow" w="med" len="med"/>
          </a:ln>
          <a:effectLst/>
        </p:spPr>
      </p:cxnSp>
      <p:cxnSp>
        <p:nvCxnSpPr>
          <p:cNvPr id="40" name="Curved Connector 39"/>
          <p:cNvCxnSpPr/>
          <p:nvPr/>
        </p:nvCxnSpPr>
        <p:spPr bwMode="auto">
          <a:xfrm rot="16200000" flipV="1">
            <a:off x="6662245" y="2863089"/>
            <a:ext cx="584202" cy="563900"/>
          </a:xfrm>
          <a:prstGeom prst="curvedConnector2">
            <a:avLst/>
          </a:prstGeom>
          <a:solidFill>
            <a:schemeClr val="accent1"/>
          </a:solidFill>
          <a:ln w="50800" cap="flat" cmpd="sng" algn="ctr">
            <a:solidFill>
              <a:schemeClr val="accent1">
                <a:lumMod val="90000"/>
              </a:schemeClr>
            </a:solidFill>
            <a:prstDash val="solid"/>
            <a:round/>
            <a:headEnd type="arrow" w="med" len="med"/>
            <a:tailEnd type="arrow" w="med" len="med"/>
          </a:ln>
          <a:effectLst/>
        </p:spPr>
      </p:cxnSp>
      <p:cxnSp>
        <p:nvCxnSpPr>
          <p:cNvPr id="48" name="Curved Connector 47"/>
          <p:cNvCxnSpPr>
            <a:stCxn id="6" idx="0"/>
            <a:endCxn id="15" idx="0"/>
          </p:cNvCxnSpPr>
          <p:nvPr/>
        </p:nvCxnSpPr>
        <p:spPr bwMode="auto">
          <a:xfrm rot="16200000" flipV="1">
            <a:off x="6512720" y="1754362"/>
            <a:ext cx="1189038" cy="2378075"/>
          </a:xfrm>
          <a:prstGeom prst="curvedConnector3">
            <a:avLst>
              <a:gd name="adj1" fmla="val 169380"/>
            </a:avLst>
          </a:prstGeom>
          <a:solidFill>
            <a:schemeClr val="accent1"/>
          </a:solidFill>
          <a:ln w="50800" cap="flat" cmpd="sng" algn="ctr">
            <a:solidFill>
              <a:schemeClr val="accent1">
                <a:lumMod val="90000"/>
              </a:schemeClr>
            </a:solidFill>
            <a:prstDash val="solid"/>
            <a:round/>
            <a:headEnd type="arrow" w="med" len="med"/>
            <a:tailEnd type="arrow" w="med" len="med"/>
          </a:ln>
          <a:effectLst/>
        </p:spPr>
      </p:cxnSp>
      <p:cxnSp>
        <p:nvCxnSpPr>
          <p:cNvPr id="55" name="Curved Connector 54"/>
          <p:cNvCxnSpPr>
            <a:stCxn id="6" idx="2"/>
            <a:endCxn id="9" idx="2"/>
          </p:cNvCxnSpPr>
          <p:nvPr/>
        </p:nvCxnSpPr>
        <p:spPr bwMode="auto">
          <a:xfrm rot="5400000">
            <a:off x="6512720" y="4135612"/>
            <a:ext cx="1190625" cy="2376488"/>
          </a:xfrm>
          <a:prstGeom prst="curvedConnector3">
            <a:avLst>
              <a:gd name="adj1" fmla="val 126546"/>
            </a:avLst>
          </a:prstGeom>
          <a:solidFill>
            <a:schemeClr val="accent1"/>
          </a:solidFill>
          <a:ln w="50800" cap="flat" cmpd="sng" algn="ctr">
            <a:solidFill>
              <a:schemeClr val="accent1">
                <a:lumMod val="90000"/>
              </a:schemeClr>
            </a:solidFill>
            <a:prstDash val="solid"/>
            <a:round/>
            <a:headEnd type="arrow" w="med" len="med"/>
            <a:tailEnd type="arrow" w="med" len="med"/>
          </a:ln>
          <a:effectLst/>
        </p:spPr>
      </p:cxnSp>
      <p:cxnSp>
        <p:nvCxnSpPr>
          <p:cNvPr id="60" name="Straight Arrow Connector 59"/>
          <p:cNvCxnSpPr>
            <a:stCxn id="6" idx="3"/>
            <a:endCxn id="16" idx="1"/>
          </p:cNvCxnSpPr>
          <p:nvPr/>
        </p:nvCxnSpPr>
        <p:spPr bwMode="auto">
          <a:xfrm flipH="1">
            <a:off x="4135438" y="4133232"/>
            <a:ext cx="4756150" cy="1587"/>
          </a:xfrm>
          <a:prstGeom prst="straightConnector1">
            <a:avLst/>
          </a:prstGeom>
          <a:solidFill>
            <a:schemeClr val="accent1"/>
          </a:solidFill>
          <a:ln w="50800" cap="flat" cmpd="sng" algn="ctr">
            <a:solidFill>
              <a:schemeClr val="accent1">
                <a:lumMod val="90000"/>
              </a:schemeClr>
            </a:solidFill>
            <a:prstDash val="solid"/>
            <a:round/>
            <a:headEnd type="arrow" w="med" len="med"/>
            <a:tailEnd type="arrow" w="med" len="med"/>
          </a:ln>
          <a:effectLst/>
        </p:spPr>
      </p:cxnSp>
    </p:spTree>
    <p:extLst>
      <p:ext uri="{BB962C8B-B14F-4D97-AF65-F5344CB8AC3E}">
        <p14:creationId xmlns:p14="http://schemas.microsoft.com/office/powerpoint/2010/main" xmlns="" val="189300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err="1"/>
              <a:t>Parametrization</a:t>
            </a:r>
            <a:r>
              <a:rPr lang="en-US" sz="2400" dirty="0"/>
              <a:t>-based </a:t>
            </a:r>
            <a:r>
              <a:rPr lang="en-US" sz="2400" dirty="0" smtClean="0"/>
              <a:t>Methods (3)</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en-US" sz="1800" dirty="0"/>
              <a:t>Discontinuous integer-lines at cut edges</a:t>
            </a:r>
          </a:p>
          <a:p>
            <a:endParaRPr lang="en-US" sz="1800" dirty="0"/>
          </a:p>
          <a:p>
            <a:endParaRPr lang="de-DE" sz="1800" dirty="0" smtClean="0"/>
          </a:p>
          <a:p>
            <a:pPr lvl="1"/>
            <a:r>
              <a:rPr lang="de-DE" sz="1400" dirty="0" smtClean="0"/>
              <a:t>Not suitable to produce a quadrangulation!</a:t>
            </a:r>
            <a:endParaRPr lang="en-US" sz="1800" dirty="0" smtClean="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59</a:t>
            </a:fld>
            <a:endParaRPr lang="en-US" sz="1200" smtClean="0">
              <a:solidFill>
                <a:schemeClr val="bg1"/>
              </a:solidFill>
              <a:latin typeface="Verdana" pitchFamily="34" charset="0"/>
            </a:endParaRPr>
          </a:p>
        </p:txBody>
      </p:sp>
      <p:pic>
        <p:nvPicPr>
          <p:cNvPr id="38" name="Picture 4" descr="Z:\projects\conferences\siggraph09\final_talk\screenshots\rocker_discontinuous2_filled_nb.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71991" y="1608032"/>
            <a:ext cx="3788776" cy="3253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uppieren 24"/>
          <p:cNvGrpSpPr>
            <a:grpSpLocks/>
          </p:cNvGrpSpPr>
          <p:nvPr/>
        </p:nvGrpSpPr>
        <p:grpSpPr bwMode="auto">
          <a:xfrm rot="2700000">
            <a:off x="6375400" y="3092450"/>
            <a:ext cx="712788" cy="560388"/>
            <a:chOff x="974725" y="2509838"/>
            <a:chExt cx="1414463" cy="1114425"/>
          </a:xfrm>
        </p:grpSpPr>
        <p:sp>
          <p:nvSpPr>
            <p:cNvPr id="41" name="Gleichschenkliges Dreieck 26"/>
            <p:cNvSpPr>
              <a:spLocks noChangeArrowheads="1"/>
            </p:cNvSpPr>
            <p:nvPr/>
          </p:nvSpPr>
          <p:spPr bwMode="auto">
            <a:xfrm rot="5400000">
              <a:off x="1477813" y="2715338"/>
              <a:ext cx="1114423" cy="705656"/>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buFont typeface="Arial" charset="0"/>
                <a:buNone/>
                <a:defRPr/>
              </a:pPr>
              <a:endParaRPr lang="de-DE">
                <a:latin typeface="Arial" charset="0"/>
              </a:endParaRPr>
            </a:p>
          </p:txBody>
        </p:sp>
        <p:sp>
          <p:nvSpPr>
            <p:cNvPr id="42" name="Gleichschenkliges Dreieck 27"/>
            <p:cNvSpPr>
              <a:spLocks noChangeArrowheads="1"/>
            </p:cNvSpPr>
            <p:nvPr/>
          </p:nvSpPr>
          <p:spPr bwMode="auto">
            <a:xfrm rot="16200000">
              <a:off x="772606" y="2715339"/>
              <a:ext cx="1108109" cy="705656"/>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buFont typeface="Arial" charset="0"/>
                <a:buNone/>
                <a:defRPr/>
              </a:pPr>
              <a:endParaRPr lang="de-DE">
                <a:latin typeface="Arial" charset="0"/>
              </a:endParaRPr>
            </a:p>
          </p:txBody>
        </p:sp>
        <p:cxnSp>
          <p:nvCxnSpPr>
            <p:cNvPr id="43" name="Gerade Verbindung 52"/>
            <p:cNvCxnSpPr>
              <a:cxnSpLocks noChangeShapeType="1"/>
            </p:cNvCxnSpPr>
            <p:nvPr/>
          </p:nvCxnSpPr>
          <p:spPr bwMode="auto">
            <a:xfrm rot="16200000" flipV="1">
              <a:off x="1025525" y="3065463"/>
              <a:ext cx="263525" cy="3175"/>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5" name="Gerade Verbindung 29"/>
            <p:cNvCxnSpPr>
              <a:cxnSpLocks noChangeShapeType="1"/>
            </p:cNvCxnSpPr>
            <p:nvPr/>
          </p:nvCxnSpPr>
          <p:spPr bwMode="auto">
            <a:xfrm>
              <a:off x="1162050" y="3200400"/>
              <a:ext cx="519113" cy="1588"/>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46" name="Gerade Verbindung 30"/>
            <p:cNvCxnSpPr>
              <a:cxnSpLocks noChangeShapeType="1"/>
            </p:cNvCxnSpPr>
            <p:nvPr/>
          </p:nvCxnSpPr>
          <p:spPr bwMode="auto">
            <a:xfrm flipV="1">
              <a:off x="1109663" y="2963863"/>
              <a:ext cx="571500" cy="0"/>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47" name="Gerade Verbindung 31"/>
            <p:cNvCxnSpPr>
              <a:cxnSpLocks noChangeShapeType="1"/>
            </p:cNvCxnSpPr>
            <p:nvPr/>
          </p:nvCxnSpPr>
          <p:spPr bwMode="auto">
            <a:xfrm>
              <a:off x="1427163" y="2724150"/>
              <a:ext cx="250825" cy="1588"/>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49" name="Gerade Verbindung 29"/>
            <p:cNvCxnSpPr>
              <a:cxnSpLocks noChangeShapeType="1"/>
            </p:cNvCxnSpPr>
            <p:nvPr/>
          </p:nvCxnSpPr>
          <p:spPr bwMode="auto">
            <a:xfrm>
              <a:off x="1457325" y="3438525"/>
              <a:ext cx="223838" cy="1588"/>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50" name="Gerade Verbindung 51"/>
            <p:cNvCxnSpPr>
              <a:cxnSpLocks noChangeShapeType="1"/>
            </p:cNvCxnSpPr>
            <p:nvPr/>
          </p:nvCxnSpPr>
          <p:spPr bwMode="auto">
            <a:xfrm rot="16200000" flipV="1">
              <a:off x="1055688" y="3067050"/>
              <a:ext cx="674687" cy="4763"/>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1" name="Gerade Verbindung 52"/>
            <p:cNvCxnSpPr>
              <a:cxnSpLocks noChangeShapeType="1"/>
            </p:cNvCxnSpPr>
            <p:nvPr/>
          </p:nvCxnSpPr>
          <p:spPr bwMode="auto">
            <a:xfrm rot="16200000" flipV="1">
              <a:off x="1116807" y="3064669"/>
              <a:ext cx="1023937" cy="9525"/>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2" name="Gerade Verbindung 52"/>
            <p:cNvCxnSpPr>
              <a:cxnSpLocks noChangeShapeType="1"/>
            </p:cNvCxnSpPr>
            <p:nvPr/>
          </p:nvCxnSpPr>
          <p:spPr bwMode="auto">
            <a:xfrm rot="5400000">
              <a:off x="1766888" y="3033713"/>
              <a:ext cx="546100" cy="355600"/>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3" name="Gerade Verbindung 29"/>
            <p:cNvCxnSpPr>
              <a:cxnSpLocks noChangeShapeType="1"/>
            </p:cNvCxnSpPr>
            <p:nvPr/>
          </p:nvCxnSpPr>
          <p:spPr bwMode="auto">
            <a:xfrm rot="10800000">
              <a:off x="1684338" y="2800350"/>
              <a:ext cx="563562" cy="371475"/>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54" name="Gerade Verbindung 30"/>
            <p:cNvCxnSpPr>
              <a:cxnSpLocks noChangeShapeType="1"/>
            </p:cNvCxnSpPr>
            <p:nvPr/>
          </p:nvCxnSpPr>
          <p:spPr bwMode="auto">
            <a:xfrm rot="10800000">
              <a:off x="1677447" y="3083258"/>
              <a:ext cx="365429" cy="239933"/>
            </a:xfrm>
            <a:prstGeom prst="line">
              <a:avLst/>
            </a:prstGeom>
            <a:solidFill>
              <a:schemeClr val="accent2">
                <a:lumMod val="20000"/>
                <a:lumOff val="80000"/>
              </a:schemeClr>
            </a:solidFill>
            <a:ln w="15875" cap="rnd" algn="ctr">
              <a:solidFill>
                <a:srgbClr val="FF0000"/>
              </a:solidFill>
              <a:round/>
              <a:headEnd/>
              <a:tailEnd/>
            </a:ln>
          </p:spPr>
        </p:cxnSp>
        <p:cxnSp>
          <p:nvCxnSpPr>
            <p:cNvPr id="56" name="Gerade Verbindung 31"/>
            <p:cNvCxnSpPr>
              <a:cxnSpLocks noChangeShapeType="1"/>
            </p:cNvCxnSpPr>
            <p:nvPr/>
          </p:nvCxnSpPr>
          <p:spPr bwMode="auto">
            <a:xfrm rot="10800000">
              <a:off x="1690688" y="3376613"/>
              <a:ext cx="161925" cy="109537"/>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57" name="Gerade Verbindung 51"/>
            <p:cNvCxnSpPr>
              <a:cxnSpLocks noChangeShapeType="1"/>
              <a:stCxn id="41" idx="1"/>
            </p:cNvCxnSpPr>
            <p:nvPr/>
          </p:nvCxnSpPr>
          <p:spPr bwMode="auto">
            <a:xfrm rot="-5400000" flipH="1" flipV="1">
              <a:off x="1589088" y="2884488"/>
              <a:ext cx="541337" cy="350837"/>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8" name="Gerade Verbindung 52"/>
            <p:cNvCxnSpPr>
              <a:cxnSpLocks noChangeShapeType="1"/>
            </p:cNvCxnSpPr>
            <p:nvPr/>
          </p:nvCxnSpPr>
          <p:spPr bwMode="auto">
            <a:xfrm rot="5400000">
              <a:off x="1643857" y="2688431"/>
              <a:ext cx="241300" cy="157163"/>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59" name="Gerade Verbindung 115"/>
            <p:cNvCxnSpPr>
              <a:cxnSpLocks noChangeShapeType="1"/>
              <a:stCxn id="42" idx="4"/>
              <a:endCxn id="41" idx="0"/>
            </p:cNvCxnSpPr>
            <p:nvPr/>
          </p:nvCxnSpPr>
          <p:spPr bwMode="auto">
            <a:xfrm>
              <a:off x="1681163" y="2511425"/>
              <a:ext cx="708025" cy="555625"/>
            </a:xfrm>
            <a:prstGeom prst="line">
              <a:avLst/>
            </a:prstGeom>
            <a:noFill/>
            <a:ln w="3175"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61" name="Gerade Verbindung 116"/>
            <p:cNvCxnSpPr>
              <a:cxnSpLocks noChangeShapeType="1"/>
              <a:stCxn id="41" idx="0"/>
              <a:endCxn id="42" idx="2"/>
            </p:cNvCxnSpPr>
            <p:nvPr/>
          </p:nvCxnSpPr>
          <p:spPr bwMode="auto">
            <a:xfrm flipH="1">
              <a:off x="1681163" y="3067050"/>
              <a:ext cx="708025" cy="557213"/>
            </a:xfrm>
            <a:prstGeom prst="line">
              <a:avLst/>
            </a:prstGeom>
            <a:noFill/>
            <a:ln w="3175"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62" name="Gerade Verbindung 119"/>
            <p:cNvCxnSpPr>
              <a:cxnSpLocks noChangeShapeType="1"/>
              <a:stCxn id="42" idx="0"/>
              <a:endCxn id="42" idx="2"/>
            </p:cNvCxnSpPr>
            <p:nvPr/>
          </p:nvCxnSpPr>
          <p:spPr bwMode="auto">
            <a:xfrm rot="10800000" flipH="1" flipV="1">
              <a:off x="974725" y="3068638"/>
              <a:ext cx="706438" cy="555625"/>
            </a:xfrm>
            <a:prstGeom prst="line">
              <a:avLst/>
            </a:prstGeom>
            <a:noFill/>
            <a:ln w="3175"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63" name="Gerade Verbindung 122"/>
            <p:cNvCxnSpPr>
              <a:cxnSpLocks noChangeShapeType="1"/>
              <a:stCxn id="42" idx="0"/>
              <a:endCxn id="42" idx="4"/>
            </p:cNvCxnSpPr>
            <p:nvPr/>
          </p:nvCxnSpPr>
          <p:spPr bwMode="auto">
            <a:xfrm rot="10800000" flipH="1">
              <a:off x="974725" y="2511425"/>
              <a:ext cx="706438" cy="557213"/>
            </a:xfrm>
            <a:prstGeom prst="line">
              <a:avLst/>
            </a:prstGeom>
            <a:noFill/>
            <a:ln w="15875"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64" name="Gerade Verbindung 17"/>
            <p:cNvCxnSpPr>
              <a:cxnSpLocks noChangeShapeType="1"/>
              <a:stCxn id="42" idx="4"/>
              <a:endCxn id="42" idx="2"/>
            </p:cNvCxnSpPr>
            <p:nvPr/>
          </p:nvCxnSpPr>
          <p:spPr bwMode="auto">
            <a:xfrm>
              <a:off x="1681163" y="2511425"/>
              <a:ext cx="1587" cy="1112838"/>
            </a:xfrm>
            <a:prstGeom prst="line">
              <a:avLst/>
            </a:prstGeom>
            <a:noFill/>
            <a:ln w="15875" cap="rnd" algn="ctr">
              <a:solidFill>
                <a:srgbClr val="00FF00"/>
              </a:solidFill>
              <a:round/>
              <a:headEnd/>
              <a:tailEnd/>
            </a:ln>
            <a:extLst>
              <a:ext uri="{909E8E84-426E-40DD-AFC4-6F175D3DCCD1}">
                <a14:hiddenFill xmlns:a14="http://schemas.microsoft.com/office/drawing/2010/main" xmlns="">
                  <a:noFill/>
                </a14:hiddenFill>
              </a:ext>
            </a:extLst>
          </p:spPr>
        </p:cxnSp>
      </p:grpSp>
      <p:grpSp>
        <p:nvGrpSpPr>
          <p:cNvPr id="4" name="Gruppieren 46"/>
          <p:cNvGrpSpPr>
            <a:grpSpLocks/>
          </p:cNvGrpSpPr>
          <p:nvPr/>
        </p:nvGrpSpPr>
        <p:grpSpPr bwMode="auto">
          <a:xfrm>
            <a:off x="539552" y="5050879"/>
            <a:ext cx="1414462" cy="1114425"/>
            <a:chOff x="369815" y="5031423"/>
            <a:chExt cx="1414463" cy="1114425"/>
          </a:xfrm>
        </p:grpSpPr>
        <p:sp>
          <p:nvSpPr>
            <p:cNvPr id="66" name="Gleichschenkliges Dreieck 47"/>
            <p:cNvSpPr>
              <a:spLocks noChangeArrowheads="1"/>
            </p:cNvSpPr>
            <p:nvPr/>
          </p:nvSpPr>
          <p:spPr bwMode="auto">
            <a:xfrm rot="5400000">
              <a:off x="873847" y="5235417"/>
              <a:ext cx="1114425"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buFont typeface="Arial" charset="0"/>
                <a:buNone/>
                <a:defRPr/>
              </a:pPr>
              <a:endParaRPr lang="de-DE">
                <a:latin typeface="Arial" charset="0"/>
              </a:endParaRPr>
            </a:p>
          </p:txBody>
        </p:sp>
        <p:sp>
          <p:nvSpPr>
            <p:cNvPr id="67" name="Gleichschenkliges Dreieck 48"/>
            <p:cNvSpPr>
              <a:spLocks noChangeArrowheads="1"/>
            </p:cNvSpPr>
            <p:nvPr/>
          </p:nvSpPr>
          <p:spPr bwMode="auto">
            <a:xfrm rot="16200000">
              <a:off x="166615" y="5236210"/>
              <a:ext cx="1112838"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buFont typeface="Arial" charset="0"/>
                <a:buNone/>
                <a:defRPr/>
              </a:pPr>
              <a:endParaRPr lang="de-DE">
                <a:latin typeface="Arial" charset="0"/>
              </a:endParaRPr>
            </a:p>
          </p:txBody>
        </p:sp>
        <p:cxnSp>
          <p:nvCxnSpPr>
            <p:cNvPr id="68" name="Gerade Verbindung 52"/>
            <p:cNvCxnSpPr>
              <a:cxnSpLocks noChangeShapeType="1"/>
            </p:cNvCxnSpPr>
            <p:nvPr/>
          </p:nvCxnSpPr>
          <p:spPr bwMode="auto">
            <a:xfrm rot="16200000" flipV="1">
              <a:off x="420615" y="5587048"/>
              <a:ext cx="263525" cy="317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69" name="Gerade Verbindung 29"/>
            <p:cNvCxnSpPr>
              <a:cxnSpLocks noChangeShapeType="1"/>
            </p:cNvCxnSpPr>
            <p:nvPr/>
          </p:nvCxnSpPr>
          <p:spPr bwMode="auto">
            <a:xfrm>
              <a:off x="557140" y="5721985"/>
              <a:ext cx="519113"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70" name="Gerade Verbindung 30"/>
            <p:cNvCxnSpPr>
              <a:cxnSpLocks noChangeShapeType="1"/>
            </p:cNvCxnSpPr>
            <p:nvPr/>
          </p:nvCxnSpPr>
          <p:spPr bwMode="auto">
            <a:xfrm flipV="1">
              <a:off x="504753" y="5485448"/>
              <a:ext cx="571500" cy="0"/>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71" name="Gerade Verbindung 31"/>
            <p:cNvCxnSpPr>
              <a:cxnSpLocks noChangeShapeType="1"/>
            </p:cNvCxnSpPr>
            <p:nvPr/>
          </p:nvCxnSpPr>
          <p:spPr bwMode="auto">
            <a:xfrm>
              <a:off x="822253" y="5245735"/>
              <a:ext cx="250825"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72" name="Gerade Verbindung 29"/>
            <p:cNvCxnSpPr>
              <a:cxnSpLocks noChangeShapeType="1"/>
            </p:cNvCxnSpPr>
            <p:nvPr/>
          </p:nvCxnSpPr>
          <p:spPr bwMode="auto">
            <a:xfrm>
              <a:off x="852415" y="5960110"/>
              <a:ext cx="223838"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73" name="Gerade Verbindung 51"/>
            <p:cNvCxnSpPr>
              <a:cxnSpLocks noChangeShapeType="1"/>
            </p:cNvCxnSpPr>
            <p:nvPr/>
          </p:nvCxnSpPr>
          <p:spPr bwMode="auto">
            <a:xfrm rot="16200000" flipV="1">
              <a:off x="450778" y="5588635"/>
              <a:ext cx="674687" cy="47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74" name="Gerade Verbindung 52"/>
            <p:cNvCxnSpPr>
              <a:cxnSpLocks noChangeShapeType="1"/>
            </p:cNvCxnSpPr>
            <p:nvPr/>
          </p:nvCxnSpPr>
          <p:spPr bwMode="auto">
            <a:xfrm rot="16200000" flipV="1">
              <a:off x="511897" y="5586254"/>
              <a:ext cx="1023937" cy="952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75" name="Gerade Verbindung 52"/>
            <p:cNvCxnSpPr>
              <a:cxnSpLocks noChangeShapeType="1"/>
            </p:cNvCxnSpPr>
            <p:nvPr/>
          </p:nvCxnSpPr>
          <p:spPr bwMode="auto">
            <a:xfrm rot="5400000">
              <a:off x="1161978" y="5555298"/>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76" name="Gerade Verbindung 29"/>
            <p:cNvCxnSpPr>
              <a:cxnSpLocks noChangeShapeType="1"/>
            </p:cNvCxnSpPr>
            <p:nvPr/>
          </p:nvCxnSpPr>
          <p:spPr bwMode="auto">
            <a:xfrm rot="10800000">
              <a:off x="1079428" y="5321935"/>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77" name="Gerade Verbindung 30"/>
            <p:cNvCxnSpPr>
              <a:cxnSpLocks noChangeShapeType="1"/>
            </p:cNvCxnSpPr>
            <p:nvPr/>
          </p:nvCxnSpPr>
          <p:spPr bwMode="auto">
            <a:xfrm rot="10800000">
              <a:off x="1082603" y="5609273"/>
              <a:ext cx="365125" cy="239712"/>
            </a:xfrm>
            <a:prstGeom prst="line">
              <a:avLst/>
            </a:prstGeom>
            <a:solidFill>
              <a:schemeClr val="accent2">
                <a:lumMod val="20000"/>
                <a:lumOff val="80000"/>
              </a:schemeClr>
            </a:solidFill>
            <a:ln w="25400" cap="rnd" algn="ctr">
              <a:solidFill>
                <a:srgbClr val="FF0000"/>
              </a:solidFill>
              <a:round/>
              <a:headEnd/>
              <a:tailEnd/>
            </a:ln>
          </p:spPr>
        </p:cxnSp>
        <p:cxnSp>
          <p:nvCxnSpPr>
            <p:cNvPr id="78" name="Gerade Verbindung 31"/>
            <p:cNvCxnSpPr>
              <a:cxnSpLocks noChangeShapeType="1"/>
            </p:cNvCxnSpPr>
            <p:nvPr/>
          </p:nvCxnSpPr>
          <p:spPr bwMode="auto">
            <a:xfrm rot="10800000">
              <a:off x="1085778" y="5898198"/>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79" name="Gerade Verbindung 51"/>
            <p:cNvCxnSpPr>
              <a:cxnSpLocks noChangeShapeType="1"/>
              <a:stCxn id="66" idx="1"/>
            </p:cNvCxnSpPr>
            <p:nvPr/>
          </p:nvCxnSpPr>
          <p:spPr bwMode="auto">
            <a:xfrm rot="-5400000" flipH="1" flipV="1">
              <a:off x="984178" y="5406073"/>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0" name="Gerade Verbindung 52"/>
            <p:cNvCxnSpPr>
              <a:cxnSpLocks noChangeShapeType="1"/>
            </p:cNvCxnSpPr>
            <p:nvPr/>
          </p:nvCxnSpPr>
          <p:spPr bwMode="auto">
            <a:xfrm rot="5400000">
              <a:off x="1038947" y="5210016"/>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1" name="Gerade Verbindung 115"/>
            <p:cNvCxnSpPr>
              <a:cxnSpLocks noChangeShapeType="1"/>
              <a:stCxn id="67" idx="4"/>
              <a:endCxn id="66" idx="0"/>
            </p:cNvCxnSpPr>
            <p:nvPr/>
          </p:nvCxnSpPr>
          <p:spPr bwMode="auto">
            <a:xfrm>
              <a:off x="1076253" y="5033010"/>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82" name="Gerade Verbindung 116"/>
            <p:cNvCxnSpPr>
              <a:cxnSpLocks noChangeShapeType="1"/>
              <a:stCxn id="66" idx="0"/>
              <a:endCxn id="67" idx="2"/>
            </p:cNvCxnSpPr>
            <p:nvPr/>
          </p:nvCxnSpPr>
          <p:spPr bwMode="auto">
            <a:xfrm flipH="1">
              <a:off x="1076253" y="5588635"/>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83" name="Gerade Verbindung 119"/>
            <p:cNvCxnSpPr>
              <a:cxnSpLocks noChangeShapeType="1"/>
              <a:stCxn id="67" idx="0"/>
              <a:endCxn id="67" idx="2"/>
            </p:cNvCxnSpPr>
            <p:nvPr/>
          </p:nvCxnSpPr>
          <p:spPr bwMode="auto">
            <a:xfrm rot="10800000" flipH="1" flipV="1">
              <a:off x="369815" y="5590223"/>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84" name="Gerade Verbindung 122"/>
            <p:cNvCxnSpPr>
              <a:cxnSpLocks noChangeShapeType="1"/>
              <a:stCxn id="67" idx="0"/>
              <a:endCxn id="67" idx="4"/>
            </p:cNvCxnSpPr>
            <p:nvPr/>
          </p:nvCxnSpPr>
          <p:spPr bwMode="auto">
            <a:xfrm rot="10800000" flipH="1">
              <a:off x="369815" y="5033010"/>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85" name="Gerade Verbindung 17"/>
            <p:cNvCxnSpPr>
              <a:cxnSpLocks noChangeShapeType="1"/>
              <a:stCxn id="67" idx="4"/>
              <a:endCxn id="67" idx="2"/>
            </p:cNvCxnSpPr>
            <p:nvPr/>
          </p:nvCxnSpPr>
          <p:spPr bwMode="auto">
            <a:xfrm>
              <a:off x="1076253" y="5033010"/>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24614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1.11111E-6 3.33333E-6 C -0.11337 0.16921 -0.39045 0.34838 -0.61892 0.32546 " pathEditMode="relative" rAng="0" ptsTypes="tt">
                                      <p:cBhvr>
                                        <p:cTn id="8" dur="2000" fill="hold"/>
                                        <p:tgtEl>
                                          <p:spTgt spid="3"/>
                                        </p:tgtEl>
                                        <p:attrNameLst>
                                          <p:attrName>ppt_x</p:attrName>
                                          <p:attrName>ppt_y</p:attrName>
                                        </p:attrNameLst>
                                      </p:cBhvr>
                                      <p:rCtr x="-30955" y="17407"/>
                                    </p:animMotion>
                                  </p:childTnLst>
                                </p:cTn>
                              </p:par>
                              <p:par>
                                <p:cTn id="9" presetID="6" presetClass="emph" presetSubtype="0" fill="hold" nodeType="withEffect">
                                  <p:stCondLst>
                                    <p:cond delay="0"/>
                                  </p:stCondLst>
                                  <p:childTnLst>
                                    <p:animScale>
                                      <p:cBhvr>
                                        <p:cTn id="10" dur="2000" fill="hold"/>
                                        <p:tgtEl>
                                          <p:spTgt spid="3"/>
                                        </p:tgtEl>
                                      </p:cBhvr>
                                      <p:by x="200000" y="200000"/>
                                    </p:animScale>
                                  </p:childTnLst>
                                </p:cTn>
                              </p:par>
                              <p:par>
                                <p:cTn id="11" presetID="8" presetClass="emph" presetSubtype="0" fill="hold" nodeType="withEffect">
                                  <p:stCondLst>
                                    <p:cond delay="0"/>
                                  </p:stCondLst>
                                  <p:childTnLst>
                                    <p:animRot by="-2700000">
                                      <p:cBhvr>
                                        <p:cTn id="12" dur="2000" fill="hold"/>
                                        <p:tgtEl>
                                          <p:spTgt spid="3"/>
                                        </p:tgtEl>
                                        <p:attrNameLst>
                                          <p:attrName>r</p:attrName>
                                        </p:attrNameLst>
                                      </p:cBhvr>
                                    </p:animRot>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Quad-Mesh basics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6</a:t>
            </a:fld>
            <a:endParaRPr lang="en-US"/>
          </a:p>
        </p:txBody>
      </p:sp>
      <p:pic>
        <p:nvPicPr>
          <p:cNvPr id="5" name="Picture 3" descr="Z:\projects\conferences\siggraph09\slides\MIQuadrangulations\images\fan_side.0.png"/>
          <p:cNvPicPr>
            <a:picLocks noChangeAspect="1" noChangeArrowheads="1"/>
          </p:cNvPicPr>
          <p:nvPr/>
        </p:nvPicPr>
        <p:blipFill>
          <a:blip r:embed="rId2">
            <a:clrChange>
              <a:clrFrom>
                <a:srgbClr val="003010"/>
              </a:clrFrom>
              <a:clrTo>
                <a:srgbClr val="003010">
                  <a:alpha val="0"/>
                </a:srgbClr>
              </a:clrTo>
            </a:clrChange>
            <a:lum bright="20000" contrast="30000"/>
          </a:blip>
          <a:srcRect l="37902" t="50100"/>
          <a:stretch>
            <a:fillRect/>
          </a:stretch>
        </p:blipFill>
        <p:spPr bwMode="auto">
          <a:xfrm>
            <a:off x="609600" y="1524000"/>
            <a:ext cx="5865813" cy="4702682"/>
          </a:xfrm>
          <a:prstGeom prst="rect">
            <a:avLst/>
          </a:prstGeom>
          <a:noFill/>
          <a:ln w="9525">
            <a:noFill/>
            <a:miter lim="800000"/>
            <a:headEnd/>
            <a:tailEnd/>
          </a:ln>
        </p:spPr>
      </p:pic>
      <p:sp>
        <p:nvSpPr>
          <p:cNvPr id="21" name="Ellipse 26"/>
          <p:cNvSpPr>
            <a:spLocks noChangeArrowheads="1"/>
          </p:cNvSpPr>
          <p:nvPr/>
        </p:nvSpPr>
        <p:spPr bwMode="auto">
          <a:xfrm>
            <a:off x="4325938" y="1268413"/>
            <a:ext cx="109537" cy="109537"/>
          </a:xfrm>
          <a:prstGeom prst="ellipse">
            <a:avLst/>
          </a:prstGeom>
          <a:solidFill>
            <a:srgbClr val="00FF00"/>
          </a:solidFill>
          <a:ln w="9525" algn="ctr">
            <a:solidFill>
              <a:schemeClr val="tx1"/>
            </a:solidFill>
            <a:round/>
            <a:headEnd/>
            <a:tailEnd/>
          </a:ln>
        </p:spPr>
        <p:txBody>
          <a:bodyPr/>
          <a:lstStyle/>
          <a:p>
            <a:endParaRPr lang="de-DE"/>
          </a:p>
        </p:txBody>
      </p:sp>
      <p:cxnSp>
        <p:nvCxnSpPr>
          <p:cNvPr id="26" name="Straight Connector 25"/>
          <p:cNvCxnSpPr/>
          <p:nvPr/>
        </p:nvCxnSpPr>
        <p:spPr bwMode="auto">
          <a:xfrm>
            <a:off x="609600" y="1524000"/>
            <a:ext cx="5334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Freeform 28"/>
          <p:cNvSpPr/>
          <p:nvPr/>
        </p:nvSpPr>
        <p:spPr bwMode="auto">
          <a:xfrm>
            <a:off x="1371600" y="1354394"/>
            <a:ext cx="5265810" cy="317049"/>
          </a:xfrm>
          <a:custGeom>
            <a:avLst/>
            <a:gdLst>
              <a:gd name="connsiteX0" fmla="*/ 5176684 w 5265810"/>
              <a:gd name="connsiteY0" fmla="*/ 0 h 698049"/>
              <a:gd name="connsiteX1" fmla="*/ 5265174 w 5265810"/>
              <a:gd name="connsiteY1" fmla="*/ 693174 h 698049"/>
              <a:gd name="connsiteX2" fmla="*/ 5265174 w 5265810"/>
              <a:gd name="connsiteY2" fmla="*/ 678425 h 698049"/>
              <a:gd name="connsiteX3" fmla="*/ 0 w 5265810"/>
              <a:gd name="connsiteY3" fmla="*/ 589935 h 698049"/>
              <a:gd name="connsiteX4" fmla="*/ 5235677 w 5265810"/>
              <a:gd name="connsiteY4" fmla="*/ 14748 h 698049"/>
              <a:gd name="connsiteX0" fmla="*/ 5176684 w 5265810"/>
              <a:gd name="connsiteY0" fmla="*/ 0 h 698049"/>
              <a:gd name="connsiteX1" fmla="*/ 5265174 w 5265810"/>
              <a:gd name="connsiteY1" fmla="*/ 693174 h 698049"/>
              <a:gd name="connsiteX2" fmla="*/ 5265174 w 5265810"/>
              <a:gd name="connsiteY2" fmla="*/ 678425 h 698049"/>
              <a:gd name="connsiteX3" fmla="*/ 0 w 5265810"/>
              <a:gd name="connsiteY3" fmla="*/ 589935 h 698049"/>
              <a:gd name="connsiteX4" fmla="*/ 5235677 w 5265810"/>
              <a:gd name="connsiteY4" fmla="*/ 395748 h 698049"/>
              <a:gd name="connsiteX0" fmla="*/ 5176684 w 5265810"/>
              <a:gd name="connsiteY0" fmla="*/ 0 h 317049"/>
              <a:gd name="connsiteX1" fmla="*/ 5265174 w 5265810"/>
              <a:gd name="connsiteY1" fmla="*/ 312174 h 317049"/>
              <a:gd name="connsiteX2" fmla="*/ 5265174 w 5265810"/>
              <a:gd name="connsiteY2" fmla="*/ 297425 h 317049"/>
              <a:gd name="connsiteX3" fmla="*/ 0 w 5265810"/>
              <a:gd name="connsiteY3" fmla="*/ 208935 h 317049"/>
              <a:gd name="connsiteX4" fmla="*/ 5235677 w 5265810"/>
              <a:gd name="connsiteY4" fmla="*/ 14748 h 317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810" h="317049">
                <a:moveTo>
                  <a:pt x="5176684" y="0"/>
                </a:moveTo>
                <a:cubicBezTo>
                  <a:pt x="5206181" y="231058"/>
                  <a:pt x="5235047" y="81197"/>
                  <a:pt x="5265174" y="312174"/>
                </a:cubicBezTo>
                <a:cubicBezTo>
                  <a:pt x="5265810" y="317049"/>
                  <a:pt x="5265174" y="302341"/>
                  <a:pt x="5265174" y="297425"/>
                </a:cubicBezTo>
                <a:lnTo>
                  <a:pt x="0" y="208935"/>
                </a:lnTo>
                <a:lnTo>
                  <a:pt x="5235677" y="14748"/>
                </a:ln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8" name="Freeform 27"/>
          <p:cNvSpPr/>
          <p:nvPr/>
        </p:nvSpPr>
        <p:spPr bwMode="auto">
          <a:xfrm>
            <a:off x="609600" y="1524000"/>
            <a:ext cx="5707626" cy="4586748"/>
          </a:xfrm>
          <a:custGeom>
            <a:avLst/>
            <a:gdLst>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20082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81117 h 4594123"/>
              <a:gd name="connsiteX1" fmla="*/ 5073445 w 5707626"/>
              <a:gd name="connsiteY1" fmla="*/ 51620 h 4594123"/>
              <a:gd name="connsiteX2" fmla="*/ 4350774 w 5707626"/>
              <a:gd name="connsiteY2" fmla="*/ 66368 h 4594123"/>
              <a:gd name="connsiteX3" fmla="*/ 3672349 w 5707626"/>
              <a:gd name="connsiteY3" fmla="*/ 66368 h 4594123"/>
              <a:gd name="connsiteX4" fmla="*/ 2964426 w 5707626"/>
              <a:gd name="connsiteY4" fmla="*/ 51620 h 4594123"/>
              <a:gd name="connsiteX5" fmla="*/ 2300749 w 5707626"/>
              <a:gd name="connsiteY5" fmla="*/ 36872 h 4594123"/>
              <a:gd name="connsiteX6" fmla="*/ 1637071 w 5707626"/>
              <a:gd name="connsiteY6" fmla="*/ 36872 h 4594123"/>
              <a:gd name="connsiteX7" fmla="*/ 1061884 w 5707626"/>
              <a:gd name="connsiteY7" fmla="*/ 36872 h 4594123"/>
              <a:gd name="connsiteX8" fmla="*/ 545691 w 5707626"/>
              <a:gd name="connsiteY8" fmla="*/ 7375 h 4594123"/>
              <a:gd name="connsiteX9" fmla="*/ 7375 w 5707626"/>
              <a:gd name="connsiteY9" fmla="*/ 0 h 4594123"/>
              <a:gd name="connsiteX10" fmla="*/ 29497 w 5707626"/>
              <a:gd name="connsiteY10" fmla="*/ 612059 h 4594123"/>
              <a:gd name="connsiteX11" fmla="*/ 29497 w 5707626"/>
              <a:gd name="connsiteY11" fmla="*/ 1128252 h 4594123"/>
              <a:gd name="connsiteX12" fmla="*/ 29497 w 5707626"/>
              <a:gd name="connsiteY12" fmla="*/ 1614949 h 4594123"/>
              <a:gd name="connsiteX13" fmla="*/ 0 w 5707626"/>
              <a:gd name="connsiteY13" fmla="*/ 2662085 h 4594123"/>
              <a:gd name="connsiteX14" fmla="*/ 0 w 5707626"/>
              <a:gd name="connsiteY14" fmla="*/ 3134033 h 4594123"/>
              <a:gd name="connsiteX15" fmla="*/ 0 w 5707626"/>
              <a:gd name="connsiteY15" fmla="*/ 3591233 h 4594123"/>
              <a:gd name="connsiteX16" fmla="*/ 294968 w 5707626"/>
              <a:gd name="connsiteY16" fmla="*/ 3635478 h 4594123"/>
              <a:gd name="connsiteX17" fmla="*/ 516194 w 5707626"/>
              <a:gd name="connsiteY17" fmla="*/ 3650226 h 4594123"/>
              <a:gd name="connsiteX18" fmla="*/ 516194 w 5707626"/>
              <a:gd name="connsiteY18" fmla="*/ 3886201 h 4594123"/>
              <a:gd name="connsiteX19" fmla="*/ 530942 w 5707626"/>
              <a:gd name="connsiteY19" fmla="*/ 4254910 h 4594123"/>
              <a:gd name="connsiteX20" fmla="*/ 634181 w 5707626"/>
              <a:gd name="connsiteY20" fmla="*/ 4520381 h 4594123"/>
              <a:gd name="connsiteX21" fmla="*/ 1135626 w 5707626"/>
              <a:gd name="connsiteY21" fmla="*/ 4594123 h 4594123"/>
              <a:gd name="connsiteX22" fmla="*/ 1607574 w 5707626"/>
              <a:gd name="connsiteY22" fmla="*/ 4594123 h 4594123"/>
              <a:gd name="connsiteX23" fmla="*/ 2064774 w 5707626"/>
              <a:gd name="connsiteY23" fmla="*/ 4579375 h 4594123"/>
              <a:gd name="connsiteX24" fmla="*/ 2418736 w 5707626"/>
              <a:gd name="connsiteY24" fmla="*/ 4490885 h 4594123"/>
              <a:gd name="connsiteX25" fmla="*/ 2566220 w 5707626"/>
              <a:gd name="connsiteY25" fmla="*/ 4225414 h 4594123"/>
              <a:gd name="connsiteX26" fmla="*/ 2595716 w 5707626"/>
              <a:gd name="connsiteY26" fmla="*/ 3886201 h 4594123"/>
              <a:gd name="connsiteX27" fmla="*/ 2610465 w 5707626"/>
              <a:gd name="connsiteY27" fmla="*/ 3532239 h 4594123"/>
              <a:gd name="connsiteX28" fmla="*/ 2654710 w 5707626"/>
              <a:gd name="connsiteY28" fmla="*/ 3178278 h 4594123"/>
              <a:gd name="connsiteX29" fmla="*/ 2743200 w 5707626"/>
              <a:gd name="connsiteY29" fmla="*/ 2809568 h 4594123"/>
              <a:gd name="connsiteX30" fmla="*/ 2905433 w 5707626"/>
              <a:gd name="connsiteY30" fmla="*/ 2514601 h 4594123"/>
              <a:gd name="connsiteX31" fmla="*/ 3185652 w 5707626"/>
              <a:gd name="connsiteY31" fmla="*/ 2145891 h 4594123"/>
              <a:gd name="connsiteX32" fmla="*/ 3510116 w 5707626"/>
              <a:gd name="connsiteY32" fmla="*/ 1895168 h 4594123"/>
              <a:gd name="connsiteX33" fmla="*/ 3937820 w 5707626"/>
              <a:gd name="connsiteY33" fmla="*/ 1673943 h 4594123"/>
              <a:gd name="connsiteX34" fmla="*/ 4439265 w 5707626"/>
              <a:gd name="connsiteY34" fmla="*/ 1496962 h 4594123"/>
              <a:gd name="connsiteX35" fmla="*/ 4940710 w 5707626"/>
              <a:gd name="connsiteY35" fmla="*/ 1482214 h 4594123"/>
              <a:gd name="connsiteX36" fmla="*/ 5501149 w 5707626"/>
              <a:gd name="connsiteY36" fmla="*/ 1482214 h 4594123"/>
              <a:gd name="connsiteX37" fmla="*/ 5574891 w 5707626"/>
              <a:gd name="connsiteY37" fmla="*/ 966020 h 4594123"/>
              <a:gd name="connsiteX38" fmla="*/ 5633884 w 5707626"/>
              <a:gd name="connsiteY38" fmla="*/ 567814 h 4594123"/>
              <a:gd name="connsiteX39" fmla="*/ 5707626 w 5707626"/>
              <a:gd name="connsiteY39" fmla="*/ 81117 h 4594123"/>
              <a:gd name="connsiteX0" fmla="*/ 5707626 w 5707626"/>
              <a:gd name="connsiteY0" fmla="*/ 81117 h 4594123"/>
              <a:gd name="connsiteX1" fmla="*/ 5073445 w 5707626"/>
              <a:gd name="connsiteY1" fmla="*/ 51620 h 4594123"/>
              <a:gd name="connsiteX2" fmla="*/ 4825181 w 5707626"/>
              <a:gd name="connsiteY2" fmla="*/ 808705 h 4594123"/>
              <a:gd name="connsiteX3" fmla="*/ 4350774 w 5707626"/>
              <a:gd name="connsiteY3" fmla="*/ 66368 h 4594123"/>
              <a:gd name="connsiteX4" fmla="*/ 3672349 w 5707626"/>
              <a:gd name="connsiteY4" fmla="*/ 66368 h 4594123"/>
              <a:gd name="connsiteX5" fmla="*/ 2964426 w 5707626"/>
              <a:gd name="connsiteY5" fmla="*/ 51620 h 4594123"/>
              <a:gd name="connsiteX6" fmla="*/ 2300749 w 5707626"/>
              <a:gd name="connsiteY6" fmla="*/ 36872 h 4594123"/>
              <a:gd name="connsiteX7" fmla="*/ 1637071 w 5707626"/>
              <a:gd name="connsiteY7" fmla="*/ 36872 h 4594123"/>
              <a:gd name="connsiteX8" fmla="*/ 1061884 w 5707626"/>
              <a:gd name="connsiteY8" fmla="*/ 36872 h 4594123"/>
              <a:gd name="connsiteX9" fmla="*/ 545691 w 5707626"/>
              <a:gd name="connsiteY9" fmla="*/ 7375 h 4594123"/>
              <a:gd name="connsiteX10" fmla="*/ 7375 w 5707626"/>
              <a:gd name="connsiteY10" fmla="*/ 0 h 4594123"/>
              <a:gd name="connsiteX11" fmla="*/ 29497 w 5707626"/>
              <a:gd name="connsiteY11" fmla="*/ 612059 h 4594123"/>
              <a:gd name="connsiteX12" fmla="*/ 29497 w 5707626"/>
              <a:gd name="connsiteY12" fmla="*/ 1128252 h 4594123"/>
              <a:gd name="connsiteX13" fmla="*/ 29497 w 5707626"/>
              <a:gd name="connsiteY13" fmla="*/ 1614949 h 4594123"/>
              <a:gd name="connsiteX14" fmla="*/ 0 w 5707626"/>
              <a:gd name="connsiteY14" fmla="*/ 2662085 h 4594123"/>
              <a:gd name="connsiteX15" fmla="*/ 0 w 5707626"/>
              <a:gd name="connsiteY15" fmla="*/ 3134033 h 4594123"/>
              <a:gd name="connsiteX16" fmla="*/ 0 w 5707626"/>
              <a:gd name="connsiteY16" fmla="*/ 3591233 h 4594123"/>
              <a:gd name="connsiteX17" fmla="*/ 294968 w 5707626"/>
              <a:gd name="connsiteY17" fmla="*/ 3635478 h 4594123"/>
              <a:gd name="connsiteX18" fmla="*/ 516194 w 5707626"/>
              <a:gd name="connsiteY18" fmla="*/ 3650226 h 4594123"/>
              <a:gd name="connsiteX19" fmla="*/ 516194 w 5707626"/>
              <a:gd name="connsiteY19" fmla="*/ 3886201 h 4594123"/>
              <a:gd name="connsiteX20" fmla="*/ 530942 w 5707626"/>
              <a:gd name="connsiteY20" fmla="*/ 4254910 h 4594123"/>
              <a:gd name="connsiteX21" fmla="*/ 634181 w 5707626"/>
              <a:gd name="connsiteY21" fmla="*/ 4520381 h 4594123"/>
              <a:gd name="connsiteX22" fmla="*/ 1135626 w 5707626"/>
              <a:gd name="connsiteY22" fmla="*/ 4594123 h 4594123"/>
              <a:gd name="connsiteX23" fmla="*/ 1607574 w 5707626"/>
              <a:gd name="connsiteY23" fmla="*/ 4594123 h 4594123"/>
              <a:gd name="connsiteX24" fmla="*/ 2064774 w 5707626"/>
              <a:gd name="connsiteY24" fmla="*/ 4579375 h 4594123"/>
              <a:gd name="connsiteX25" fmla="*/ 2418736 w 5707626"/>
              <a:gd name="connsiteY25" fmla="*/ 4490885 h 4594123"/>
              <a:gd name="connsiteX26" fmla="*/ 2566220 w 5707626"/>
              <a:gd name="connsiteY26" fmla="*/ 4225414 h 4594123"/>
              <a:gd name="connsiteX27" fmla="*/ 2595716 w 5707626"/>
              <a:gd name="connsiteY27" fmla="*/ 3886201 h 4594123"/>
              <a:gd name="connsiteX28" fmla="*/ 2610465 w 5707626"/>
              <a:gd name="connsiteY28" fmla="*/ 3532239 h 4594123"/>
              <a:gd name="connsiteX29" fmla="*/ 2654710 w 5707626"/>
              <a:gd name="connsiteY29" fmla="*/ 3178278 h 4594123"/>
              <a:gd name="connsiteX30" fmla="*/ 2743200 w 5707626"/>
              <a:gd name="connsiteY30" fmla="*/ 2809568 h 4594123"/>
              <a:gd name="connsiteX31" fmla="*/ 2905433 w 5707626"/>
              <a:gd name="connsiteY31" fmla="*/ 2514601 h 4594123"/>
              <a:gd name="connsiteX32" fmla="*/ 3185652 w 5707626"/>
              <a:gd name="connsiteY32" fmla="*/ 2145891 h 4594123"/>
              <a:gd name="connsiteX33" fmla="*/ 3510116 w 5707626"/>
              <a:gd name="connsiteY33" fmla="*/ 1895168 h 4594123"/>
              <a:gd name="connsiteX34" fmla="*/ 3937820 w 5707626"/>
              <a:gd name="connsiteY34" fmla="*/ 1673943 h 4594123"/>
              <a:gd name="connsiteX35" fmla="*/ 4439265 w 5707626"/>
              <a:gd name="connsiteY35" fmla="*/ 1496962 h 4594123"/>
              <a:gd name="connsiteX36" fmla="*/ 4940710 w 5707626"/>
              <a:gd name="connsiteY36" fmla="*/ 1482214 h 4594123"/>
              <a:gd name="connsiteX37" fmla="*/ 5501149 w 5707626"/>
              <a:gd name="connsiteY37" fmla="*/ 1482214 h 4594123"/>
              <a:gd name="connsiteX38" fmla="*/ 5574891 w 5707626"/>
              <a:gd name="connsiteY38" fmla="*/ 966020 h 4594123"/>
              <a:gd name="connsiteX39" fmla="*/ 5633884 w 5707626"/>
              <a:gd name="connsiteY39" fmla="*/ 567814 h 4594123"/>
              <a:gd name="connsiteX40" fmla="*/ 5707626 w 5707626"/>
              <a:gd name="connsiteY40" fmla="*/ 81117 h 4594123"/>
              <a:gd name="connsiteX0" fmla="*/ 5707626 w 5707626"/>
              <a:gd name="connsiteY0" fmla="*/ 81117 h 4594123"/>
              <a:gd name="connsiteX1" fmla="*/ 5073445 w 5707626"/>
              <a:gd name="connsiteY1" fmla="*/ 51620 h 4594123"/>
              <a:gd name="connsiteX2" fmla="*/ 4350774 w 5707626"/>
              <a:gd name="connsiteY2" fmla="*/ 66368 h 4594123"/>
              <a:gd name="connsiteX3" fmla="*/ 3672349 w 5707626"/>
              <a:gd name="connsiteY3" fmla="*/ 66368 h 4594123"/>
              <a:gd name="connsiteX4" fmla="*/ 2964426 w 5707626"/>
              <a:gd name="connsiteY4" fmla="*/ 51620 h 4594123"/>
              <a:gd name="connsiteX5" fmla="*/ 2300749 w 5707626"/>
              <a:gd name="connsiteY5" fmla="*/ 36872 h 4594123"/>
              <a:gd name="connsiteX6" fmla="*/ 1637071 w 5707626"/>
              <a:gd name="connsiteY6" fmla="*/ 36872 h 4594123"/>
              <a:gd name="connsiteX7" fmla="*/ 1061884 w 5707626"/>
              <a:gd name="connsiteY7" fmla="*/ 36872 h 4594123"/>
              <a:gd name="connsiteX8" fmla="*/ 545691 w 5707626"/>
              <a:gd name="connsiteY8" fmla="*/ 7375 h 4594123"/>
              <a:gd name="connsiteX9" fmla="*/ 7375 w 5707626"/>
              <a:gd name="connsiteY9" fmla="*/ 0 h 4594123"/>
              <a:gd name="connsiteX10" fmla="*/ 29497 w 5707626"/>
              <a:gd name="connsiteY10" fmla="*/ 612059 h 4594123"/>
              <a:gd name="connsiteX11" fmla="*/ 29497 w 5707626"/>
              <a:gd name="connsiteY11" fmla="*/ 1128252 h 4594123"/>
              <a:gd name="connsiteX12" fmla="*/ 29497 w 5707626"/>
              <a:gd name="connsiteY12" fmla="*/ 1614949 h 4594123"/>
              <a:gd name="connsiteX13" fmla="*/ 0 w 5707626"/>
              <a:gd name="connsiteY13" fmla="*/ 2662085 h 4594123"/>
              <a:gd name="connsiteX14" fmla="*/ 0 w 5707626"/>
              <a:gd name="connsiteY14" fmla="*/ 3134033 h 4594123"/>
              <a:gd name="connsiteX15" fmla="*/ 0 w 5707626"/>
              <a:gd name="connsiteY15" fmla="*/ 3591233 h 4594123"/>
              <a:gd name="connsiteX16" fmla="*/ 294968 w 5707626"/>
              <a:gd name="connsiteY16" fmla="*/ 3635478 h 4594123"/>
              <a:gd name="connsiteX17" fmla="*/ 516194 w 5707626"/>
              <a:gd name="connsiteY17" fmla="*/ 3650226 h 4594123"/>
              <a:gd name="connsiteX18" fmla="*/ 516194 w 5707626"/>
              <a:gd name="connsiteY18" fmla="*/ 3886201 h 4594123"/>
              <a:gd name="connsiteX19" fmla="*/ 530942 w 5707626"/>
              <a:gd name="connsiteY19" fmla="*/ 4254910 h 4594123"/>
              <a:gd name="connsiteX20" fmla="*/ 634181 w 5707626"/>
              <a:gd name="connsiteY20" fmla="*/ 4520381 h 4594123"/>
              <a:gd name="connsiteX21" fmla="*/ 1135626 w 5707626"/>
              <a:gd name="connsiteY21" fmla="*/ 4594123 h 4594123"/>
              <a:gd name="connsiteX22" fmla="*/ 1607574 w 5707626"/>
              <a:gd name="connsiteY22" fmla="*/ 4594123 h 4594123"/>
              <a:gd name="connsiteX23" fmla="*/ 2064774 w 5707626"/>
              <a:gd name="connsiteY23" fmla="*/ 4579375 h 4594123"/>
              <a:gd name="connsiteX24" fmla="*/ 2418736 w 5707626"/>
              <a:gd name="connsiteY24" fmla="*/ 4490885 h 4594123"/>
              <a:gd name="connsiteX25" fmla="*/ 2566220 w 5707626"/>
              <a:gd name="connsiteY25" fmla="*/ 4225414 h 4594123"/>
              <a:gd name="connsiteX26" fmla="*/ 2595716 w 5707626"/>
              <a:gd name="connsiteY26" fmla="*/ 3886201 h 4594123"/>
              <a:gd name="connsiteX27" fmla="*/ 2610465 w 5707626"/>
              <a:gd name="connsiteY27" fmla="*/ 3532239 h 4594123"/>
              <a:gd name="connsiteX28" fmla="*/ 2654710 w 5707626"/>
              <a:gd name="connsiteY28" fmla="*/ 3178278 h 4594123"/>
              <a:gd name="connsiteX29" fmla="*/ 2743200 w 5707626"/>
              <a:gd name="connsiteY29" fmla="*/ 2809568 h 4594123"/>
              <a:gd name="connsiteX30" fmla="*/ 2905433 w 5707626"/>
              <a:gd name="connsiteY30" fmla="*/ 2514601 h 4594123"/>
              <a:gd name="connsiteX31" fmla="*/ 3185652 w 5707626"/>
              <a:gd name="connsiteY31" fmla="*/ 2145891 h 4594123"/>
              <a:gd name="connsiteX32" fmla="*/ 3510116 w 5707626"/>
              <a:gd name="connsiteY32" fmla="*/ 1895168 h 4594123"/>
              <a:gd name="connsiteX33" fmla="*/ 3937820 w 5707626"/>
              <a:gd name="connsiteY33" fmla="*/ 1673943 h 4594123"/>
              <a:gd name="connsiteX34" fmla="*/ 4439265 w 5707626"/>
              <a:gd name="connsiteY34" fmla="*/ 1496962 h 4594123"/>
              <a:gd name="connsiteX35" fmla="*/ 4940710 w 5707626"/>
              <a:gd name="connsiteY35" fmla="*/ 1482214 h 4594123"/>
              <a:gd name="connsiteX36" fmla="*/ 5501149 w 5707626"/>
              <a:gd name="connsiteY36" fmla="*/ 1482214 h 4594123"/>
              <a:gd name="connsiteX37" fmla="*/ 5574891 w 5707626"/>
              <a:gd name="connsiteY37" fmla="*/ 966020 h 4594123"/>
              <a:gd name="connsiteX38" fmla="*/ 5633884 w 5707626"/>
              <a:gd name="connsiteY38" fmla="*/ 567814 h 4594123"/>
              <a:gd name="connsiteX39" fmla="*/ 5707626 w 5707626"/>
              <a:gd name="connsiteY39" fmla="*/ 81117 h 4594123"/>
              <a:gd name="connsiteX0" fmla="*/ 5707626 w 5707626"/>
              <a:gd name="connsiteY0" fmla="*/ 81117 h 4594123"/>
              <a:gd name="connsiteX1" fmla="*/ 5021826 w 5707626"/>
              <a:gd name="connsiteY1" fmla="*/ 105697 h 4594123"/>
              <a:gd name="connsiteX2" fmla="*/ 4350774 w 5707626"/>
              <a:gd name="connsiteY2" fmla="*/ 66368 h 4594123"/>
              <a:gd name="connsiteX3" fmla="*/ 3672349 w 5707626"/>
              <a:gd name="connsiteY3" fmla="*/ 66368 h 4594123"/>
              <a:gd name="connsiteX4" fmla="*/ 2964426 w 5707626"/>
              <a:gd name="connsiteY4" fmla="*/ 51620 h 4594123"/>
              <a:gd name="connsiteX5" fmla="*/ 2300749 w 5707626"/>
              <a:gd name="connsiteY5" fmla="*/ 36872 h 4594123"/>
              <a:gd name="connsiteX6" fmla="*/ 1637071 w 5707626"/>
              <a:gd name="connsiteY6" fmla="*/ 36872 h 4594123"/>
              <a:gd name="connsiteX7" fmla="*/ 1061884 w 5707626"/>
              <a:gd name="connsiteY7" fmla="*/ 36872 h 4594123"/>
              <a:gd name="connsiteX8" fmla="*/ 545691 w 5707626"/>
              <a:gd name="connsiteY8" fmla="*/ 7375 h 4594123"/>
              <a:gd name="connsiteX9" fmla="*/ 7375 w 5707626"/>
              <a:gd name="connsiteY9" fmla="*/ 0 h 4594123"/>
              <a:gd name="connsiteX10" fmla="*/ 29497 w 5707626"/>
              <a:gd name="connsiteY10" fmla="*/ 612059 h 4594123"/>
              <a:gd name="connsiteX11" fmla="*/ 29497 w 5707626"/>
              <a:gd name="connsiteY11" fmla="*/ 1128252 h 4594123"/>
              <a:gd name="connsiteX12" fmla="*/ 29497 w 5707626"/>
              <a:gd name="connsiteY12" fmla="*/ 1614949 h 4594123"/>
              <a:gd name="connsiteX13" fmla="*/ 0 w 5707626"/>
              <a:gd name="connsiteY13" fmla="*/ 2662085 h 4594123"/>
              <a:gd name="connsiteX14" fmla="*/ 0 w 5707626"/>
              <a:gd name="connsiteY14" fmla="*/ 3134033 h 4594123"/>
              <a:gd name="connsiteX15" fmla="*/ 0 w 5707626"/>
              <a:gd name="connsiteY15" fmla="*/ 3591233 h 4594123"/>
              <a:gd name="connsiteX16" fmla="*/ 294968 w 5707626"/>
              <a:gd name="connsiteY16" fmla="*/ 3635478 h 4594123"/>
              <a:gd name="connsiteX17" fmla="*/ 516194 w 5707626"/>
              <a:gd name="connsiteY17" fmla="*/ 3650226 h 4594123"/>
              <a:gd name="connsiteX18" fmla="*/ 516194 w 5707626"/>
              <a:gd name="connsiteY18" fmla="*/ 3886201 h 4594123"/>
              <a:gd name="connsiteX19" fmla="*/ 530942 w 5707626"/>
              <a:gd name="connsiteY19" fmla="*/ 4254910 h 4594123"/>
              <a:gd name="connsiteX20" fmla="*/ 634181 w 5707626"/>
              <a:gd name="connsiteY20" fmla="*/ 4520381 h 4594123"/>
              <a:gd name="connsiteX21" fmla="*/ 1135626 w 5707626"/>
              <a:gd name="connsiteY21" fmla="*/ 4594123 h 4594123"/>
              <a:gd name="connsiteX22" fmla="*/ 1607574 w 5707626"/>
              <a:gd name="connsiteY22" fmla="*/ 4594123 h 4594123"/>
              <a:gd name="connsiteX23" fmla="*/ 2064774 w 5707626"/>
              <a:gd name="connsiteY23" fmla="*/ 4579375 h 4594123"/>
              <a:gd name="connsiteX24" fmla="*/ 2418736 w 5707626"/>
              <a:gd name="connsiteY24" fmla="*/ 4490885 h 4594123"/>
              <a:gd name="connsiteX25" fmla="*/ 2566220 w 5707626"/>
              <a:gd name="connsiteY25" fmla="*/ 4225414 h 4594123"/>
              <a:gd name="connsiteX26" fmla="*/ 2595716 w 5707626"/>
              <a:gd name="connsiteY26" fmla="*/ 3886201 h 4594123"/>
              <a:gd name="connsiteX27" fmla="*/ 2610465 w 5707626"/>
              <a:gd name="connsiteY27" fmla="*/ 3532239 h 4594123"/>
              <a:gd name="connsiteX28" fmla="*/ 2654710 w 5707626"/>
              <a:gd name="connsiteY28" fmla="*/ 3178278 h 4594123"/>
              <a:gd name="connsiteX29" fmla="*/ 2743200 w 5707626"/>
              <a:gd name="connsiteY29" fmla="*/ 2809568 h 4594123"/>
              <a:gd name="connsiteX30" fmla="*/ 2905433 w 5707626"/>
              <a:gd name="connsiteY30" fmla="*/ 2514601 h 4594123"/>
              <a:gd name="connsiteX31" fmla="*/ 3185652 w 5707626"/>
              <a:gd name="connsiteY31" fmla="*/ 2145891 h 4594123"/>
              <a:gd name="connsiteX32" fmla="*/ 3510116 w 5707626"/>
              <a:gd name="connsiteY32" fmla="*/ 1895168 h 4594123"/>
              <a:gd name="connsiteX33" fmla="*/ 3937820 w 5707626"/>
              <a:gd name="connsiteY33" fmla="*/ 1673943 h 4594123"/>
              <a:gd name="connsiteX34" fmla="*/ 4439265 w 5707626"/>
              <a:gd name="connsiteY34" fmla="*/ 1496962 h 4594123"/>
              <a:gd name="connsiteX35" fmla="*/ 4940710 w 5707626"/>
              <a:gd name="connsiteY35" fmla="*/ 1482214 h 4594123"/>
              <a:gd name="connsiteX36" fmla="*/ 5501149 w 5707626"/>
              <a:gd name="connsiteY36" fmla="*/ 1482214 h 4594123"/>
              <a:gd name="connsiteX37" fmla="*/ 5574891 w 5707626"/>
              <a:gd name="connsiteY37" fmla="*/ 966020 h 4594123"/>
              <a:gd name="connsiteX38" fmla="*/ 5633884 w 5707626"/>
              <a:gd name="connsiteY38" fmla="*/ 567814 h 4594123"/>
              <a:gd name="connsiteX39" fmla="*/ 5707626 w 5707626"/>
              <a:gd name="connsiteY39" fmla="*/ 81117 h 4594123"/>
              <a:gd name="connsiteX0" fmla="*/ 5707626 w 5707626"/>
              <a:gd name="connsiteY0" fmla="*/ 385917 h 4898923"/>
              <a:gd name="connsiteX1" fmla="*/ 5021826 w 5707626"/>
              <a:gd name="connsiteY1" fmla="*/ 410497 h 4898923"/>
              <a:gd name="connsiteX2" fmla="*/ 4350774 w 5707626"/>
              <a:gd name="connsiteY2" fmla="*/ 371168 h 4898923"/>
              <a:gd name="connsiteX3" fmla="*/ 3672349 w 5707626"/>
              <a:gd name="connsiteY3" fmla="*/ 371168 h 4898923"/>
              <a:gd name="connsiteX4" fmla="*/ 2964426 w 5707626"/>
              <a:gd name="connsiteY4" fmla="*/ 356420 h 4898923"/>
              <a:gd name="connsiteX5" fmla="*/ 2300749 w 5707626"/>
              <a:gd name="connsiteY5" fmla="*/ 341672 h 4898923"/>
              <a:gd name="connsiteX6" fmla="*/ 1637071 w 5707626"/>
              <a:gd name="connsiteY6" fmla="*/ 341672 h 4898923"/>
              <a:gd name="connsiteX7" fmla="*/ 1061884 w 5707626"/>
              <a:gd name="connsiteY7" fmla="*/ 341672 h 4898923"/>
              <a:gd name="connsiteX8" fmla="*/ 545691 w 5707626"/>
              <a:gd name="connsiteY8" fmla="*/ 312175 h 4898923"/>
              <a:gd name="connsiteX9" fmla="*/ 616975 w 5707626"/>
              <a:gd name="connsiteY9" fmla="*/ 0 h 4898923"/>
              <a:gd name="connsiteX10" fmla="*/ 29497 w 5707626"/>
              <a:gd name="connsiteY10" fmla="*/ 916859 h 4898923"/>
              <a:gd name="connsiteX11" fmla="*/ 29497 w 5707626"/>
              <a:gd name="connsiteY11" fmla="*/ 1433052 h 4898923"/>
              <a:gd name="connsiteX12" fmla="*/ 29497 w 5707626"/>
              <a:gd name="connsiteY12" fmla="*/ 1919749 h 4898923"/>
              <a:gd name="connsiteX13" fmla="*/ 0 w 5707626"/>
              <a:gd name="connsiteY13" fmla="*/ 2966885 h 4898923"/>
              <a:gd name="connsiteX14" fmla="*/ 0 w 5707626"/>
              <a:gd name="connsiteY14" fmla="*/ 3438833 h 4898923"/>
              <a:gd name="connsiteX15" fmla="*/ 0 w 5707626"/>
              <a:gd name="connsiteY15" fmla="*/ 3896033 h 4898923"/>
              <a:gd name="connsiteX16" fmla="*/ 294968 w 5707626"/>
              <a:gd name="connsiteY16" fmla="*/ 3940278 h 4898923"/>
              <a:gd name="connsiteX17" fmla="*/ 516194 w 5707626"/>
              <a:gd name="connsiteY17" fmla="*/ 3955026 h 4898923"/>
              <a:gd name="connsiteX18" fmla="*/ 516194 w 5707626"/>
              <a:gd name="connsiteY18" fmla="*/ 4191001 h 4898923"/>
              <a:gd name="connsiteX19" fmla="*/ 530942 w 5707626"/>
              <a:gd name="connsiteY19" fmla="*/ 4559710 h 4898923"/>
              <a:gd name="connsiteX20" fmla="*/ 634181 w 5707626"/>
              <a:gd name="connsiteY20" fmla="*/ 4825181 h 4898923"/>
              <a:gd name="connsiteX21" fmla="*/ 1135626 w 5707626"/>
              <a:gd name="connsiteY21" fmla="*/ 4898923 h 4898923"/>
              <a:gd name="connsiteX22" fmla="*/ 1607574 w 5707626"/>
              <a:gd name="connsiteY22" fmla="*/ 4898923 h 4898923"/>
              <a:gd name="connsiteX23" fmla="*/ 2064774 w 5707626"/>
              <a:gd name="connsiteY23" fmla="*/ 4884175 h 4898923"/>
              <a:gd name="connsiteX24" fmla="*/ 2418736 w 5707626"/>
              <a:gd name="connsiteY24" fmla="*/ 4795685 h 4898923"/>
              <a:gd name="connsiteX25" fmla="*/ 2566220 w 5707626"/>
              <a:gd name="connsiteY25" fmla="*/ 4530214 h 4898923"/>
              <a:gd name="connsiteX26" fmla="*/ 2595716 w 5707626"/>
              <a:gd name="connsiteY26" fmla="*/ 4191001 h 4898923"/>
              <a:gd name="connsiteX27" fmla="*/ 2610465 w 5707626"/>
              <a:gd name="connsiteY27" fmla="*/ 3837039 h 4898923"/>
              <a:gd name="connsiteX28" fmla="*/ 2654710 w 5707626"/>
              <a:gd name="connsiteY28" fmla="*/ 3483078 h 4898923"/>
              <a:gd name="connsiteX29" fmla="*/ 2743200 w 5707626"/>
              <a:gd name="connsiteY29" fmla="*/ 3114368 h 4898923"/>
              <a:gd name="connsiteX30" fmla="*/ 2905433 w 5707626"/>
              <a:gd name="connsiteY30" fmla="*/ 2819401 h 4898923"/>
              <a:gd name="connsiteX31" fmla="*/ 3185652 w 5707626"/>
              <a:gd name="connsiteY31" fmla="*/ 2450691 h 4898923"/>
              <a:gd name="connsiteX32" fmla="*/ 3510116 w 5707626"/>
              <a:gd name="connsiteY32" fmla="*/ 2199968 h 4898923"/>
              <a:gd name="connsiteX33" fmla="*/ 3937820 w 5707626"/>
              <a:gd name="connsiteY33" fmla="*/ 1978743 h 4898923"/>
              <a:gd name="connsiteX34" fmla="*/ 4439265 w 5707626"/>
              <a:gd name="connsiteY34" fmla="*/ 1801762 h 4898923"/>
              <a:gd name="connsiteX35" fmla="*/ 4940710 w 5707626"/>
              <a:gd name="connsiteY35" fmla="*/ 1787014 h 4898923"/>
              <a:gd name="connsiteX36" fmla="*/ 5501149 w 5707626"/>
              <a:gd name="connsiteY36" fmla="*/ 1787014 h 4898923"/>
              <a:gd name="connsiteX37" fmla="*/ 5574891 w 5707626"/>
              <a:gd name="connsiteY37" fmla="*/ 1270820 h 4898923"/>
              <a:gd name="connsiteX38" fmla="*/ 5633884 w 5707626"/>
              <a:gd name="connsiteY38" fmla="*/ 872614 h 4898923"/>
              <a:gd name="connsiteX39" fmla="*/ 5707626 w 5707626"/>
              <a:gd name="connsiteY39" fmla="*/ 385917 h 4898923"/>
              <a:gd name="connsiteX0" fmla="*/ 5707626 w 5707626"/>
              <a:gd name="connsiteY0" fmla="*/ 73742 h 4586748"/>
              <a:gd name="connsiteX1" fmla="*/ 5021826 w 5707626"/>
              <a:gd name="connsiteY1" fmla="*/ 98322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17207 w 5707626"/>
              <a:gd name="connsiteY9" fmla="*/ 17206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111842 h 4586748"/>
              <a:gd name="connsiteX1" fmla="*/ 5021826 w 5707626"/>
              <a:gd name="connsiteY1" fmla="*/ 98322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17207 w 5707626"/>
              <a:gd name="connsiteY9" fmla="*/ 17206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17207 w 5707626"/>
              <a:gd name="connsiteY9" fmla="*/ 17206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2300749 w 5707626"/>
              <a:gd name="connsiteY6" fmla="*/ 29497 h 4586748"/>
              <a:gd name="connsiteX7" fmla="*/ 1637071 w 5707626"/>
              <a:gd name="connsiteY7" fmla="*/ 29497 h 4586748"/>
              <a:gd name="connsiteX8" fmla="*/ 1061884 w 5707626"/>
              <a:gd name="connsiteY8" fmla="*/ 29497 h 4586748"/>
              <a:gd name="connsiteX9" fmla="*/ 545691 w 5707626"/>
              <a:gd name="connsiteY9" fmla="*/ 0 h 4586748"/>
              <a:gd name="connsiteX10" fmla="*/ 17207 w 5707626"/>
              <a:gd name="connsiteY10" fmla="*/ 17206 h 4586748"/>
              <a:gd name="connsiteX11" fmla="*/ 29497 w 5707626"/>
              <a:gd name="connsiteY11" fmla="*/ 604684 h 4586748"/>
              <a:gd name="connsiteX12" fmla="*/ 29497 w 5707626"/>
              <a:gd name="connsiteY12" fmla="*/ 1120877 h 4586748"/>
              <a:gd name="connsiteX13" fmla="*/ 29497 w 5707626"/>
              <a:gd name="connsiteY13" fmla="*/ 1607574 h 4586748"/>
              <a:gd name="connsiteX14" fmla="*/ 0 w 5707626"/>
              <a:gd name="connsiteY14" fmla="*/ 2654710 h 4586748"/>
              <a:gd name="connsiteX15" fmla="*/ 0 w 5707626"/>
              <a:gd name="connsiteY15" fmla="*/ 3126658 h 4586748"/>
              <a:gd name="connsiteX16" fmla="*/ 0 w 5707626"/>
              <a:gd name="connsiteY16" fmla="*/ 3583858 h 4586748"/>
              <a:gd name="connsiteX17" fmla="*/ 294968 w 5707626"/>
              <a:gd name="connsiteY17" fmla="*/ 3628103 h 4586748"/>
              <a:gd name="connsiteX18" fmla="*/ 516194 w 5707626"/>
              <a:gd name="connsiteY18" fmla="*/ 3642851 h 4586748"/>
              <a:gd name="connsiteX19" fmla="*/ 516194 w 5707626"/>
              <a:gd name="connsiteY19" fmla="*/ 3878826 h 4586748"/>
              <a:gd name="connsiteX20" fmla="*/ 530942 w 5707626"/>
              <a:gd name="connsiteY20" fmla="*/ 4247535 h 4586748"/>
              <a:gd name="connsiteX21" fmla="*/ 634181 w 5707626"/>
              <a:gd name="connsiteY21" fmla="*/ 4513006 h 4586748"/>
              <a:gd name="connsiteX22" fmla="*/ 1135626 w 5707626"/>
              <a:gd name="connsiteY22" fmla="*/ 4586748 h 4586748"/>
              <a:gd name="connsiteX23" fmla="*/ 1607574 w 5707626"/>
              <a:gd name="connsiteY23" fmla="*/ 4586748 h 4586748"/>
              <a:gd name="connsiteX24" fmla="*/ 2064774 w 5707626"/>
              <a:gd name="connsiteY24" fmla="*/ 4572000 h 4586748"/>
              <a:gd name="connsiteX25" fmla="*/ 2418736 w 5707626"/>
              <a:gd name="connsiteY25" fmla="*/ 4483510 h 4586748"/>
              <a:gd name="connsiteX26" fmla="*/ 2566220 w 5707626"/>
              <a:gd name="connsiteY26" fmla="*/ 4218039 h 4586748"/>
              <a:gd name="connsiteX27" fmla="*/ 2595716 w 5707626"/>
              <a:gd name="connsiteY27" fmla="*/ 3878826 h 4586748"/>
              <a:gd name="connsiteX28" fmla="*/ 2610465 w 5707626"/>
              <a:gd name="connsiteY28" fmla="*/ 3524864 h 4586748"/>
              <a:gd name="connsiteX29" fmla="*/ 2654710 w 5707626"/>
              <a:gd name="connsiteY29" fmla="*/ 3170903 h 4586748"/>
              <a:gd name="connsiteX30" fmla="*/ 2743200 w 5707626"/>
              <a:gd name="connsiteY30" fmla="*/ 2802193 h 4586748"/>
              <a:gd name="connsiteX31" fmla="*/ 2905433 w 5707626"/>
              <a:gd name="connsiteY31" fmla="*/ 2507226 h 4586748"/>
              <a:gd name="connsiteX32" fmla="*/ 3185652 w 5707626"/>
              <a:gd name="connsiteY32" fmla="*/ 2138516 h 4586748"/>
              <a:gd name="connsiteX33" fmla="*/ 3510116 w 5707626"/>
              <a:gd name="connsiteY33" fmla="*/ 1887793 h 4586748"/>
              <a:gd name="connsiteX34" fmla="*/ 3937820 w 5707626"/>
              <a:gd name="connsiteY34" fmla="*/ 1666568 h 4586748"/>
              <a:gd name="connsiteX35" fmla="*/ 4439265 w 5707626"/>
              <a:gd name="connsiteY35" fmla="*/ 1489587 h 4586748"/>
              <a:gd name="connsiteX36" fmla="*/ 4940710 w 5707626"/>
              <a:gd name="connsiteY36" fmla="*/ 1474839 h 4586748"/>
              <a:gd name="connsiteX37" fmla="*/ 5501149 w 5707626"/>
              <a:gd name="connsiteY37" fmla="*/ 1474839 h 4586748"/>
              <a:gd name="connsiteX38" fmla="*/ 5574891 w 5707626"/>
              <a:gd name="connsiteY38" fmla="*/ 958645 h 4586748"/>
              <a:gd name="connsiteX39" fmla="*/ 5633884 w 5707626"/>
              <a:gd name="connsiteY39" fmla="*/ 560439 h 4586748"/>
              <a:gd name="connsiteX40" fmla="*/ 5707626 w 5707626"/>
              <a:gd name="connsiteY40"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3048000 w 5707626"/>
              <a:gd name="connsiteY6" fmla="*/ 66675 h 4586748"/>
              <a:gd name="connsiteX7" fmla="*/ 2300749 w 5707626"/>
              <a:gd name="connsiteY7" fmla="*/ 29497 h 4586748"/>
              <a:gd name="connsiteX8" fmla="*/ 1637071 w 5707626"/>
              <a:gd name="connsiteY8" fmla="*/ 29497 h 4586748"/>
              <a:gd name="connsiteX9" fmla="*/ 1061884 w 5707626"/>
              <a:gd name="connsiteY9" fmla="*/ 29497 h 4586748"/>
              <a:gd name="connsiteX10" fmla="*/ 545691 w 5707626"/>
              <a:gd name="connsiteY10" fmla="*/ 0 h 4586748"/>
              <a:gd name="connsiteX11" fmla="*/ 17207 w 5707626"/>
              <a:gd name="connsiteY11" fmla="*/ 17206 h 4586748"/>
              <a:gd name="connsiteX12" fmla="*/ 29497 w 5707626"/>
              <a:gd name="connsiteY12" fmla="*/ 604684 h 4586748"/>
              <a:gd name="connsiteX13" fmla="*/ 29497 w 5707626"/>
              <a:gd name="connsiteY13" fmla="*/ 1120877 h 4586748"/>
              <a:gd name="connsiteX14" fmla="*/ 29497 w 5707626"/>
              <a:gd name="connsiteY14" fmla="*/ 1607574 h 4586748"/>
              <a:gd name="connsiteX15" fmla="*/ 0 w 5707626"/>
              <a:gd name="connsiteY15" fmla="*/ 2654710 h 4586748"/>
              <a:gd name="connsiteX16" fmla="*/ 0 w 5707626"/>
              <a:gd name="connsiteY16" fmla="*/ 3126658 h 4586748"/>
              <a:gd name="connsiteX17" fmla="*/ 0 w 5707626"/>
              <a:gd name="connsiteY17" fmla="*/ 3583858 h 4586748"/>
              <a:gd name="connsiteX18" fmla="*/ 294968 w 5707626"/>
              <a:gd name="connsiteY18" fmla="*/ 3628103 h 4586748"/>
              <a:gd name="connsiteX19" fmla="*/ 516194 w 5707626"/>
              <a:gd name="connsiteY19" fmla="*/ 3642851 h 4586748"/>
              <a:gd name="connsiteX20" fmla="*/ 516194 w 5707626"/>
              <a:gd name="connsiteY20" fmla="*/ 3878826 h 4586748"/>
              <a:gd name="connsiteX21" fmla="*/ 530942 w 5707626"/>
              <a:gd name="connsiteY21" fmla="*/ 4247535 h 4586748"/>
              <a:gd name="connsiteX22" fmla="*/ 634181 w 5707626"/>
              <a:gd name="connsiteY22" fmla="*/ 4513006 h 4586748"/>
              <a:gd name="connsiteX23" fmla="*/ 1135626 w 5707626"/>
              <a:gd name="connsiteY23" fmla="*/ 4586748 h 4586748"/>
              <a:gd name="connsiteX24" fmla="*/ 1607574 w 5707626"/>
              <a:gd name="connsiteY24" fmla="*/ 4586748 h 4586748"/>
              <a:gd name="connsiteX25" fmla="*/ 2064774 w 5707626"/>
              <a:gd name="connsiteY25" fmla="*/ 4572000 h 4586748"/>
              <a:gd name="connsiteX26" fmla="*/ 2418736 w 5707626"/>
              <a:gd name="connsiteY26" fmla="*/ 4483510 h 4586748"/>
              <a:gd name="connsiteX27" fmla="*/ 2566220 w 5707626"/>
              <a:gd name="connsiteY27" fmla="*/ 4218039 h 4586748"/>
              <a:gd name="connsiteX28" fmla="*/ 2595716 w 5707626"/>
              <a:gd name="connsiteY28" fmla="*/ 3878826 h 4586748"/>
              <a:gd name="connsiteX29" fmla="*/ 2610465 w 5707626"/>
              <a:gd name="connsiteY29" fmla="*/ 3524864 h 4586748"/>
              <a:gd name="connsiteX30" fmla="*/ 2654710 w 5707626"/>
              <a:gd name="connsiteY30" fmla="*/ 3170903 h 4586748"/>
              <a:gd name="connsiteX31" fmla="*/ 2743200 w 5707626"/>
              <a:gd name="connsiteY31" fmla="*/ 2802193 h 4586748"/>
              <a:gd name="connsiteX32" fmla="*/ 2905433 w 5707626"/>
              <a:gd name="connsiteY32" fmla="*/ 2507226 h 4586748"/>
              <a:gd name="connsiteX33" fmla="*/ 3185652 w 5707626"/>
              <a:gd name="connsiteY33" fmla="*/ 2138516 h 4586748"/>
              <a:gd name="connsiteX34" fmla="*/ 3510116 w 5707626"/>
              <a:gd name="connsiteY34" fmla="*/ 1887793 h 4586748"/>
              <a:gd name="connsiteX35" fmla="*/ 3937820 w 5707626"/>
              <a:gd name="connsiteY35" fmla="*/ 1666568 h 4586748"/>
              <a:gd name="connsiteX36" fmla="*/ 4439265 w 5707626"/>
              <a:gd name="connsiteY36" fmla="*/ 1489587 h 4586748"/>
              <a:gd name="connsiteX37" fmla="*/ 4940710 w 5707626"/>
              <a:gd name="connsiteY37" fmla="*/ 1474839 h 4586748"/>
              <a:gd name="connsiteX38" fmla="*/ 5501149 w 5707626"/>
              <a:gd name="connsiteY38" fmla="*/ 1474839 h 4586748"/>
              <a:gd name="connsiteX39" fmla="*/ 5574891 w 5707626"/>
              <a:gd name="connsiteY39" fmla="*/ 958645 h 4586748"/>
              <a:gd name="connsiteX40" fmla="*/ 5633884 w 5707626"/>
              <a:gd name="connsiteY40" fmla="*/ 560439 h 4586748"/>
              <a:gd name="connsiteX41" fmla="*/ 5707626 w 5707626"/>
              <a:gd name="connsiteY41"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3048000 w 5707626"/>
              <a:gd name="connsiteY6" fmla="*/ 66675 h 4586748"/>
              <a:gd name="connsiteX7" fmla="*/ 2338849 w 5707626"/>
              <a:gd name="connsiteY7" fmla="*/ 67597 h 4586748"/>
              <a:gd name="connsiteX8" fmla="*/ 1637071 w 5707626"/>
              <a:gd name="connsiteY8" fmla="*/ 29497 h 4586748"/>
              <a:gd name="connsiteX9" fmla="*/ 1061884 w 5707626"/>
              <a:gd name="connsiteY9" fmla="*/ 29497 h 4586748"/>
              <a:gd name="connsiteX10" fmla="*/ 545691 w 5707626"/>
              <a:gd name="connsiteY10" fmla="*/ 0 h 4586748"/>
              <a:gd name="connsiteX11" fmla="*/ 17207 w 5707626"/>
              <a:gd name="connsiteY11" fmla="*/ 17206 h 4586748"/>
              <a:gd name="connsiteX12" fmla="*/ 29497 w 5707626"/>
              <a:gd name="connsiteY12" fmla="*/ 604684 h 4586748"/>
              <a:gd name="connsiteX13" fmla="*/ 29497 w 5707626"/>
              <a:gd name="connsiteY13" fmla="*/ 1120877 h 4586748"/>
              <a:gd name="connsiteX14" fmla="*/ 29497 w 5707626"/>
              <a:gd name="connsiteY14" fmla="*/ 1607574 h 4586748"/>
              <a:gd name="connsiteX15" fmla="*/ 0 w 5707626"/>
              <a:gd name="connsiteY15" fmla="*/ 2654710 h 4586748"/>
              <a:gd name="connsiteX16" fmla="*/ 0 w 5707626"/>
              <a:gd name="connsiteY16" fmla="*/ 3126658 h 4586748"/>
              <a:gd name="connsiteX17" fmla="*/ 0 w 5707626"/>
              <a:gd name="connsiteY17" fmla="*/ 3583858 h 4586748"/>
              <a:gd name="connsiteX18" fmla="*/ 294968 w 5707626"/>
              <a:gd name="connsiteY18" fmla="*/ 3628103 h 4586748"/>
              <a:gd name="connsiteX19" fmla="*/ 516194 w 5707626"/>
              <a:gd name="connsiteY19" fmla="*/ 3642851 h 4586748"/>
              <a:gd name="connsiteX20" fmla="*/ 516194 w 5707626"/>
              <a:gd name="connsiteY20" fmla="*/ 3878826 h 4586748"/>
              <a:gd name="connsiteX21" fmla="*/ 530942 w 5707626"/>
              <a:gd name="connsiteY21" fmla="*/ 4247535 h 4586748"/>
              <a:gd name="connsiteX22" fmla="*/ 634181 w 5707626"/>
              <a:gd name="connsiteY22" fmla="*/ 4513006 h 4586748"/>
              <a:gd name="connsiteX23" fmla="*/ 1135626 w 5707626"/>
              <a:gd name="connsiteY23" fmla="*/ 4586748 h 4586748"/>
              <a:gd name="connsiteX24" fmla="*/ 1607574 w 5707626"/>
              <a:gd name="connsiteY24" fmla="*/ 4586748 h 4586748"/>
              <a:gd name="connsiteX25" fmla="*/ 2064774 w 5707626"/>
              <a:gd name="connsiteY25" fmla="*/ 4572000 h 4586748"/>
              <a:gd name="connsiteX26" fmla="*/ 2418736 w 5707626"/>
              <a:gd name="connsiteY26" fmla="*/ 4483510 h 4586748"/>
              <a:gd name="connsiteX27" fmla="*/ 2566220 w 5707626"/>
              <a:gd name="connsiteY27" fmla="*/ 4218039 h 4586748"/>
              <a:gd name="connsiteX28" fmla="*/ 2595716 w 5707626"/>
              <a:gd name="connsiteY28" fmla="*/ 3878826 h 4586748"/>
              <a:gd name="connsiteX29" fmla="*/ 2610465 w 5707626"/>
              <a:gd name="connsiteY29" fmla="*/ 3524864 h 4586748"/>
              <a:gd name="connsiteX30" fmla="*/ 2654710 w 5707626"/>
              <a:gd name="connsiteY30" fmla="*/ 3170903 h 4586748"/>
              <a:gd name="connsiteX31" fmla="*/ 2743200 w 5707626"/>
              <a:gd name="connsiteY31" fmla="*/ 2802193 h 4586748"/>
              <a:gd name="connsiteX32" fmla="*/ 2905433 w 5707626"/>
              <a:gd name="connsiteY32" fmla="*/ 2507226 h 4586748"/>
              <a:gd name="connsiteX33" fmla="*/ 3185652 w 5707626"/>
              <a:gd name="connsiteY33" fmla="*/ 2138516 h 4586748"/>
              <a:gd name="connsiteX34" fmla="*/ 3510116 w 5707626"/>
              <a:gd name="connsiteY34" fmla="*/ 1887793 h 4586748"/>
              <a:gd name="connsiteX35" fmla="*/ 3937820 w 5707626"/>
              <a:gd name="connsiteY35" fmla="*/ 1666568 h 4586748"/>
              <a:gd name="connsiteX36" fmla="*/ 4439265 w 5707626"/>
              <a:gd name="connsiteY36" fmla="*/ 1489587 h 4586748"/>
              <a:gd name="connsiteX37" fmla="*/ 4940710 w 5707626"/>
              <a:gd name="connsiteY37" fmla="*/ 1474839 h 4586748"/>
              <a:gd name="connsiteX38" fmla="*/ 5501149 w 5707626"/>
              <a:gd name="connsiteY38" fmla="*/ 1474839 h 4586748"/>
              <a:gd name="connsiteX39" fmla="*/ 5574891 w 5707626"/>
              <a:gd name="connsiteY39" fmla="*/ 958645 h 4586748"/>
              <a:gd name="connsiteX40" fmla="*/ 5633884 w 5707626"/>
              <a:gd name="connsiteY40" fmla="*/ 560439 h 4586748"/>
              <a:gd name="connsiteX41" fmla="*/ 5707626 w 5707626"/>
              <a:gd name="connsiteY41"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3048000 w 5707626"/>
              <a:gd name="connsiteY6" fmla="*/ 66675 h 4586748"/>
              <a:gd name="connsiteX7" fmla="*/ 2338849 w 5707626"/>
              <a:gd name="connsiteY7" fmla="*/ 67597 h 4586748"/>
              <a:gd name="connsiteX8" fmla="*/ 1637071 w 5707626"/>
              <a:gd name="connsiteY8" fmla="*/ 29497 h 4586748"/>
              <a:gd name="connsiteX9" fmla="*/ 1061884 w 5707626"/>
              <a:gd name="connsiteY9" fmla="*/ 29497 h 4586748"/>
              <a:gd name="connsiteX10" fmla="*/ 545691 w 5707626"/>
              <a:gd name="connsiteY10" fmla="*/ 0 h 4586748"/>
              <a:gd name="connsiteX11" fmla="*/ 17207 w 5707626"/>
              <a:gd name="connsiteY11" fmla="*/ 17206 h 4586748"/>
              <a:gd name="connsiteX12" fmla="*/ 29497 w 5707626"/>
              <a:gd name="connsiteY12" fmla="*/ 604684 h 4586748"/>
              <a:gd name="connsiteX13" fmla="*/ 29497 w 5707626"/>
              <a:gd name="connsiteY13" fmla="*/ 1120877 h 4586748"/>
              <a:gd name="connsiteX14" fmla="*/ 29497 w 5707626"/>
              <a:gd name="connsiteY14" fmla="*/ 1607574 h 4586748"/>
              <a:gd name="connsiteX15" fmla="*/ 0 w 5707626"/>
              <a:gd name="connsiteY15" fmla="*/ 2654710 h 4586748"/>
              <a:gd name="connsiteX16" fmla="*/ 0 w 5707626"/>
              <a:gd name="connsiteY16" fmla="*/ 3126658 h 4586748"/>
              <a:gd name="connsiteX17" fmla="*/ 0 w 5707626"/>
              <a:gd name="connsiteY17" fmla="*/ 3583858 h 4586748"/>
              <a:gd name="connsiteX18" fmla="*/ 294968 w 5707626"/>
              <a:gd name="connsiteY18" fmla="*/ 3628103 h 4586748"/>
              <a:gd name="connsiteX19" fmla="*/ 516194 w 5707626"/>
              <a:gd name="connsiteY19" fmla="*/ 3642851 h 4586748"/>
              <a:gd name="connsiteX20" fmla="*/ 516194 w 5707626"/>
              <a:gd name="connsiteY20" fmla="*/ 3878826 h 4586748"/>
              <a:gd name="connsiteX21" fmla="*/ 530942 w 5707626"/>
              <a:gd name="connsiteY21" fmla="*/ 4247535 h 4586748"/>
              <a:gd name="connsiteX22" fmla="*/ 672281 w 5707626"/>
              <a:gd name="connsiteY22" fmla="*/ 4474906 h 4586748"/>
              <a:gd name="connsiteX23" fmla="*/ 1135626 w 5707626"/>
              <a:gd name="connsiteY23" fmla="*/ 4586748 h 4586748"/>
              <a:gd name="connsiteX24" fmla="*/ 1607574 w 5707626"/>
              <a:gd name="connsiteY24" fmla="*/ 4586748 h 4586748"/>
              <a:gd name="connsiteX25" fmla="*/ 2064774 w 5707626"/>
              <a:gd name="connsiteY25" fmla="*/ 4572000 h 4586748"/>
              <a:gd name="connsiteX26" fmla="*/ 2418736 w 5707626"/>
              <a:gd name="connsiteY26" fmla="*/ 4483510 h 4586748"/>
              <a:gd name="connsiteX27" fmla="*/ 2566220 w 5707626"/>
              <a:gd name="connsiteY27" fmla="*/ 4218039 h 4586748"/>
              <a:gd name="connsiteX28" fmla="*/ 2595716 w 5707626"/>
              <a:gd name="connsiteY28" fmla="*/ 3878826 h 4586748"/>
              <a:gd name="connsiteX29" fmla="*/ 2610465 w 5707626"/>
              <a:gd name="connsiteY29" fmla="*/ 3524864 h 4586748"/>
              <a:gd name="connsiteX30" fmla="*/ 2654710 w 5707626"/>
              <a:gd name="connsiteY30" fmla="*/ 3170903 h 4586748"/>
              <a:gd name="connsiteX31" fmla="*/ 2743200 w 5707626"/>
              <a:gd name="connsiteY31" fmla="*/ 2802193 h 4586748"/>
              <a:gd name="connsiteX32" fmla="*/ 2905433 w 5707626"/>
              <a:gd name="connsiteY32" fmla="*/ 2507226 h 4586748"/>
              <a:gd name="connsiteX33" fmla="*/ 3185652 w 5707626"/>
              <a:gd name="connsiteY33" fmla="*/ 2138516 h 4586748"/>
              <a:gd name="connsiteX34" fmla="*/ 3510116 w 5707626"/>
              <a:gd name="connsiteY34" fmla="*/ 1887793 h 4586748"/>
              <a:gd name="connsiteX35" fmla="*/ 3937820 w 5707626"/>
              <a:gd name="connsiteY35" fmla="*/ 1666568 h 4586748"/>
              <a:gd name="connsiteX36" fmla="*/ 4439265 w 5707626"/>
              <a:gd name="connsiteY36" fmla="*/ 1489587 h 4586748"/>
              <a:gd name="connsiteX37" fmla="*/ 4940710 w 5707626"/>
              <a:gd name="connsiteY37" fmla="*/ 1474839 h 4586748"/>
              <a:gd name="connsiteX38" fmla="*/ 5501149 w 5707626"/>
              <a:gd name="connsiteY38" fmla="*/ 1474839 h 4586748"/>
              <a:gd name="connsiteX39" fmla="*/ 5574891 w 5707626"/>
              <a:gd name="connsiteY39" fmla="*/ 958645 h 4586748"/>
              <a:gd name="connsiteX40" fmla="*/ 5633884 w 5707626"/>
              <a:gd name="connsiteY40" fmla="*/ 560439 h 4586748"/>
              <a:gd name="connsiteX41" fmla="*/ 5707626 w 5707626"/>
              <a:gd name="connsiteY41"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3048000 w 5707626"/>
              <a:gd name="connsiteY6" fmla="*/ 66675 h 4586748"/>
              <a:gd name="connsiteX7" fmla="*/ 2338849 w 5707626"/>
              <a:gd name="connsiteY7" fmla="*/ 67597 h 4586748"/>
              <a:gd name="connsiteX8" fmla="*/ 1637071 w 5707626"/>
              <a:gd name="connsiteY8" fmla="*/ 29497 h 4586748"/>
              <a:gd name="connsiteX9" fmla="*/ 1061884 w 5707626"/>
              <a:gd name="connsiteY9" fmla="*/ 29497 h 4586748"/>
              <a:gd name="connsiteX10" fmla="*/ 545691 w 5707626"/>
              <a:gd name="connsiteY10" fmla="*/ 0 h 4586748"/>
              <a:gd name="connsiteX11" fmla="*/ 17207 w 5707626"/>
              <a:gd name="connsiteY11" fmla="*/ 17206 h 4586748"/>
              <a:gd name="connsiteX12" fmla="*/ 29497 w 5707626"/>
              <a:gd name="connsiteY12" fmla="*/ 604684 h 4586748"/>
              <a:gd name="connsiteX13" fmla="*/ 29497 w 5707626"/>
              <a:gd name="connsiteY13" fmla="*/ 1120877 h 4586748"/>
              <a:gd name="connsiteX14" fmla="*/ 29497 w 5707626"/>
              <a:gd name="connsiteY14" fmla="*/ 1607574 h 4586748"/>
              <a:gd name="connsiteX15" fmla="*/ 0 w 5707626"/>
              <a:gd name="connsiteY15" fmla="*/ 2654710 h 4586748"/>
              <a:gd name="connsiteX16" fmla="*/ 0 w 5707626"/>
              <a:gd name="connsiteY16" fmla="*/ 3126658 h 4586748"/>
              <a:gd name="connsiteX17" fmla="*/ 0 w 5707626"/>
              <a:gd name="connsiteY17" fmla="*/ 3583858 h 4586748"/>
              <a:gd name="connsiteX18" fmla="*/ 294968 w 5707626"/>
              <a:gd name="connsiteY18" fmla="*/ 3628103 h 4586748"/>
              <a:gd name="connsiteX19" fmla="*/ 516194 w 5707626"/>
              <a:gd name="connsiteY19" fmla="*/ 3642851 h 4586748"/>
              <a:gd name="connsiteX20" fmla="*/ 516194 w 5707626"/>
              <a:gd name="connsiteY20" fmla="*/ 3878826 h 4586748"/>
              <a:gd name="connsiteX21" fmla="*/ 530942 w 5707626"/>
              <a:gd name="connsiteY21" fmla="*/ 4247535 h 4586748"/>
              <a:gd name="connsiteX22" fmla="*/ 672281 w 5707626"/>
              <a:gd name="connsiteY22" fmla="*/ 4474906 h 4586748"/>
              <a:gd name="connsiteX23" fmla="*/ 1135626 w 5707626"/>
              <a:gd name="connsiteY23" fmla="*/ 4586748 h 4586748"/>
              <a:gd name="connsiteX24" fmla="*/ 1607574 w 5707626"/>
              <a:gd name="connsiteY24" fmla="*/ 4586748 h 4586748"/>
              <a:gd name="connsiteX25" fmla="*/ 2064774 w 5707626"/>
              <a:gd name="connsiteY25" fmla="*/ 4572000 h 4586748"/>
              <a:gd name="connsiteX26" fmla="*/ 2418736 w 5707626"/>
              <a:gd name="connsiteY26" fmla="*/ 4483510 h 4586748"/>
              <a:gd name="connsiteX27" fmla="*/ 2566220 w 5707626"/>
              <a:gd name="connsiteY27" fmla="*/ 4218039 h 4586748"/>
              <a:gd name="connsiteX28" fmla="*/ 2595716 w 5707626"/>
              <a:gd name="connsiteY28" fmla="*/ 3878826 h 4586748"/>
              <a:gd name="connsiteX29" fmla="*/ 2629515 w 5707626"/>
              <a:gd name="connsiteY29" fmla="*/ 3543914 h 4586748"/>
              <a:gd name="connsiteX30" fmla="*/ 2654710 w 5707626"/>
              <a:gd name="connsiteY30" fmla="*/ 3170903 h 4586748"/>
              <a:gd name="connsiteX31" fmla="*/ 2743200 w 5707626"/>
              <a:gd name="connsiteY31" fmla="*/ 2802193 h 4586748"/>
              <a:gd name="connsiteX32" fmla="*/ 2905433 w 5707626"/>
              <a:gd name="connsiteY32" fmla="*/ 2507226 h 4586748"/>
              <a:gd name="connsiteX33" fmla="*/ 3185652 w 5707626"/>
              <a:gd name="connsiteY33" fmla="*/ 2138516 h 4586748"/>
              <a:gd name="connsiteX34" fmla="*/ 3510116 w 5707626"/>
              <a:gd name="connsiteY34" fmla="*/ 1887793 h 4586748"/>
              <a:gd name="connsiteX35" fmla="*/ 3937820 w 5707626"/>
              <a:gd name="connsiteY35" fmla="*/ 1666568 h 4586748"/>
              <a:gd name="connsiteX36" fmla="*/ 4439265 w 5707626"/>
              <a:gd name="connsiteY36" fmla="*/ 1489587 h 4586748"/>
              <a:gd name="connsiteX37" fmla="*/ 4940710 w 5707626"/>
              <a:gd name="connsiteY37" fmla="*/ 1474839 h 4586748"/>
              <a:gd name="connsiteX38" fmla="*/ 5501149 w 5707626"/>
              <a:gd name="connsiteY38" fmla="*/ 1474839 h 4586748"/>
              <a:gd name="connsiteX39" fmla="*/ 5574891 w 5707626"/>
              <a:gd name="connsiteY39" fmla="*/ 958645 h 4586748"/>
              <a:gd name="connsiteX40" fmla="*/ 5633884 w 5707626"/>
              <a:gd name="connsiteY40" fmla="*/ 560439 h 4586748"/>
              <a:gd name="connsiteX41" fmla="*/ 5707626 w 5707626"/>
              <a:gd name="connsiteY41" fmla="*/ 111842 h 4586748"/>
              <a:gd name="connsiteX0" fmla="*/ 5707626 w 5707626"/>
              <a:gd name="connsiteY0" fmla="*/ 178517 h 4653423"/>
              <a:gd name="connsiteX1" fmla="*/ 5021826 w 5707626"/>
              <a:gd name="connsiteY1" fmla="*/ 164997 h 4653423"/>
              <a:gd name="connsiteX2" fmla="*/ 4407924 w 5707626"/>
              <a:gd name="connsiteY2" fmla="*/ 173293 h 4653423"/>
              <a:gd name="connsiteX3" fmla="*/ 3672349 w 5707626"/>
              <a:gd name="connsiteY3" fmla="*/ 125668 h 4653423"/>
              <a:gd name="connsiteX4" fmla="*/ 4181475 w 5707626"/>
              <a:gd name="connsiteY4" fmla="*/ 0 h 4653423"/>
              <a:gd name="connsiteX5" fmla="*/ 2964426 w 5707626"/>
              <a:gd name="connsiteY5" fmla="*/ 110920 h 4653423"/>
              <a:gd name="connsiteX6" fmla="*/ 3048000 w 5707626"/>
              <a:gd name="connsiteY6" fmla="*/ 133350 h 4653423"/>
              <a:gd name="connsiteX7" fmla="*/ 2338849 w 5707626"/>
              <a:gd name="connsiteY7" fmla="*/ 134272 h 4653423"/>
              <a:gd name="connsiteX8" fmla="*/ 1637071 w 5707626"/>
              <a:gd name="connsiteY8" fmla="*/ 96172 h 4653423"/>
              <a:gd name="connsiteX9" fmla="*/ 1061884 w 5707626"/>
              <a:gd name="connsiteY9" fmla="*/ 96172 h 4653423"/>
              <a:gd name="connsiteX10" fmla="*/ 545691 w 5707626"/>
              <a:gd name="connsiteY10" fmla="*/ 66675 h 4653423"/>
              <a:gd name="connsiteX11" fmla="*/ 17207 w 5707626"/>
              <a:gd name="connsiteY11" fmla="*/ 83881 h 4653423"/>
              <a:gd name="connsiteX12" fmla="*/ 29497 w 5707626"/>
              <a:gd name="connsiteY12" fmla="*/ 671359 h 4653423"/>
              <a:gd name="connsiteX13" fmla="*/ 29497 w 5707626"/>
              <a:gd name="connsiteY13" fmla="*/ 1187552 h 4653423"/>
              <a:gd name="connsiteX14" fmla="*/ 29497 w 5707626"/>
              <a:gd name="connsiteY14" fmla="*/ 1674249 h 4653423"/>
              <a:gd name="connsiteX15" fmla="*/ 0 w 5707626"/>
              <a:gd name="connsiteY15" fmla="*/ 2721385 h 4653423"/>
              <a:gd name="connsiteX16" fmla="*/ 0 w 5707626"/>
              <a:gd name="connsiteY16" fmla="*/ 3193333 h 4653423"/>
              <a:gd name="connsiteX17" fmla="*/ 0 w 5707626"/>
              <a:gd name="connsiteY17" fmla="*/ 3650533 h 4653423"/>
              <a:gd name="connsiteX18" fmla="*/ 294968 w 5707626"/>
              <a:gd name="connsiteY18" fmla="*/ 3694778 h 4653423"/>
              <a:gd name="connsiteX19" fmla="*/ 516194 w 5707626"/>
              <a:gd name="connsiteY19" fmla="*/ 3709526 h 4653423"/>
              <a:gd name="connsiteX20" fmla="*/ 516194 w 5707626"/>
              <a:gd name="connsiteY20" fmla="*/ 3945501 h 4653423"/>
              <a:gd name="connsiteX21" fmla="*/ 530942 w 5707626"/>
              <a:gd name="connsiteY21" fmla="*/ 4314210 h 4653423"/>
              <a:gd name="connsiteX22" fmla="*/ 672281 w 5707626"/>
              <a:gd name="connsiteY22" fmla="*/ 4541581 h 4653423"/>
              <a:gd name="connsiteX23" fmla="*/ 1135626 w 5707626"/>
              <a:gd name="connsiteY23" fmla="*/ 4653423 h 4653423"/>
              <a:gd name="connsiteX24" fmla="*/ 1607574 w 5707626"/>
              <a:gd name="connsiteY24" fmla="*/ 4653423 h 4653423"/>
              <a:gd name="connsiteX25" fmla="*/ 2064774 w 5707626"/>
              <a:gd name="connsiteY25" fmla="*/ 4638675 h 4653423"/>
              <a:gd name="connsiteX26" fmla="*/ 2418736 w 5707626"/>
              <a:gd name="connsiteY26" fmla="*/ 4550185 h 4653423"/>
              <a:gd name="connsiteX27" fmla="*/ 2566220 w 5707626"/>
              <a:gd name="connsiteY27" fmla="*/ 4284714 h 4653423"/>
              <a:gd name="connsiteX28" fmla="*/ 2595716 w 5707626"/>
              <a:gd name="connsiteY28" fmla="*/ 3945501 h 4653423"/>
              <a:gd name="connsiteX29" fmla="*/ 2629515 w 5707626"/>
              <a:gd name="connsiteY29" fmla="*/ 3610589 h 4653423"/>
              <a:gd name="connsiteX30" fmla="*/ 2654710 w 5707626"/>
              <a:gd name="connsiteY30" fmla="*/ 3237578 h 4653423"/>
              <a:gd name="connsiteX31" fmla="*/ 2743200 w 5707626"/>
              <a:gd name="connsiteY31" fmla="*/ 2868868 h 4653423"/>
              <a:gd name="connsiteX32" fmla="*/ 2905433 w 5707626"/>
              <a:gd name="connsiteY32" fmla="*/ 2573901 h 4653423"/>
              <a:gd name="connsiteX33" fmla="*/ 3185652 w 5707626"/>
              <a:gd name="connsiteY33" fmla="*/ 2205191 h 4653423"/>
              <a:gd name="connsiteX34" fmla="*/ 3510116 w 5707626"/>
              <a:gd name="connsiteY34" fmla="*/ 1954468 h 4653423"/>
              <a:gd name="connsiteX35" fmla="*/ 3937820 w 5707626"/>
              <a:gd name="connsiteY35" fmla="*/ 1733243 h 4653423"/>
              <a:gd name="connsiteX36" fmla="*/ 4439265 w 5707626"/>
              <a:gd name="connsiteY36" fmla="*/ 1556262 h 4653423"/>
              <a:gd name="connsiteX37" fmla="*/ 4940710 w 5707626"/>
              <a:gd name="connsiteY37" fmla="*/ 1541514 h 4653423"/>
              <a:gd name="connsiteX38" fmla="*/ 5501149 w 5707626"/>
              <a:gd name="connsiteY38" fmla="*/ 1541514 h 4653423"/>
              <a:gd name="connsiteX39" fmla="*/ 5574891 w 5707626"/>
              <a:gd name="connsiteY39" fmla="*/ 1025320 h 4653423"/>
              <a:gd name="connsiteX40" fmla="*/ 5633884 w 5707626"/>
              <a:gd name="connsiteY40" fmla="*/ 627114 h 4653423"/>
              <a:gd name="connsiteX41" fmla="*/ 5707626 w 5707626"/>
              <a:gd name="connsiteY41" fmla="*/ 178517 h 4653423"/>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2964426 w 5707626"/>
              <a:gd name="connsiteY4" fmla="*/ 44245 h 4586748"/>
              <a:gd name="connsiteX5" fmla="*/ 3048000 w 5707626"/>
              <a:gd name="connsiteY5" fmla="*/ 66675 h 4586748"/>
              <a:gd name="connsiteX6" fmla="*/ 2338849 w 5707626"/>
              <a:gd name="connsiteY6" fmla="*/ 67597 h 4586748"/>
              <a:gd name="connsiteX7" fmla="*/ 1637071 w 5707626"/>
              <a:gd name="connsiteY7" fmla="*/ 29497 h 4586748"/>
              <a:gd name="connsiteX8" fmla="*/ 1061884 w 5707626"/>
              <a:gd name="connsiteY8" fmla="*/ 29497 h 4586748"/>
              <a:gd name="connsiteX9" fmla="*/ 545691 w 5707626"/>
              <a:gd name="connsiteY9" fmla="*/ 0 h 4586748"/>
              <a:gd name="connsiteX10" fmla="*/ 17207 w 5707626"/>
              <a:gd name="connsiteY10" fmla="*/ 17206 h 4586748"/>
              <a:gd name="connsiteX11" fmla="*/ 29497 w 5707626"/>
              <a:gd name="connsiteY11" fmla="*/ 604684 h 4586748"/>
              <a:gd name="connsiteX12" fmla="*/ 29497 w 5707626"/>
              <a:gd name="connsiteY12" fmla="*/ 1120877 h 4586748"/>
              <a:gd name="connsiteX13" fmla="*/ 29497 w 5707626"/>
              <a:gd name="connsiteY13" fmla="*/ 1607574 h 4586748"/>
              <a:gd name="connsiteX14" fmla="*/ 0 w 5707626"/>
              <a:gd name="connsiteY14" fmla="*/ 2654710 h 4586748"/>
              <a:gd name="connsiteX15" fmla="*/ 0 w 5707626"/>
              <a:gd name="connsiteY15" fmla="*/ 3126658 h 4586748"/>
              <a:gd name="connsiteX16" fmla="*/ 0 w 5707626"/>
              <a:gd name="connsiteY16" fmla="*/ 3583858 h 4586748"/>
              <a:gd name="connsiteX17" fmla="*/ 294968 w 5707626"/>
              <a:gd name="connsiteY17" fmla="*/ 3628103 h 4586748"/>
              <a:gd name="connsiteX18" fmla="*/ 516194 w 5707626"/>
              <a:gd name="connsiteY18" fmla="*/ 3642851 h 4586748"/>
              <a:gd name="connsiteX19" fmla="*/ 516194 w 5707626"/>
              <a:gd name="connsiteY19" fmla="*/ 3878826 h 4586748"/>
              <a:gd name="connsiteX20" fmla="*/ 530942 w 5707626"/>
              <a:gd name="connsiteY20" fmla="*/ 4247535 h 4586748"/>
              <a:gd name="connsiteX21" fmla="*/ 672281 w 5707626"/>
              <a:gd name="connsiteY21" fmla="*/ 4474906 h 4586748"/>
              <a:gd name="connsiteX22" fmla="*/ 1135626 w 5707626"/>
              <a:gd name="connsiteY22" fmla="*/ 4586748 h 4586748"/>
              <a:gd name="connsiteX23" fmla="*/ 1607574 w 5707626"/>
              <a:gd name="connsiteY23" fmla="*/ 4586748 h 4586748"/>
              <a:gd name="connsiteX24" fmla="*/ 2064774 w 5707626"/>
              <a:gd name="connsiteY24" fmla="*/ 4572000 h 4586748"/>
              <a:gd name="connsiteX25" fmla="*/ 2418736 w 5707626"/>
              <a:gd name="connsiteY25" fmla="*/ 4483510 h 4586748"/>
              <a:gd name="connsiteX26" fmla="*/ 2566220 w 5707626"/>
              <a:gd name="connsiteY26" fmla="*/ 4218039 h 4586748"/>
              <a:gd name="connsiteX27" fmla="*/ 2595716 w 5707626"/>
              <a:gd name="connsiteY27" fmla="*/ 3878826 h 4586748"/>
              <a:gd name="connsiteX28" fmla="*/ 2629515 w 5707626"/>
              <a:gd name="connsiteY28" fmla="*/ 3543914 h 4586748"/>
              <a:gd name="connsiteX29" fmla="*/ 2654710 w 5707626"/>
              <a:gd name="connsiteY29" fmla="*/ 3170903 h 4586748"/>
              <a:gd name="connsiteX30" fmla="*/ 2743200 w 5707626"/>
              <a:gd name="connsiteY30" fmla="*/ 2802193 h 4586748"/>
              <a:gd name="connsiteX31" fmla="*/ 2905433 w 5707626"/>
              <a:gd name="connsiteY31" fmla="*/ 2507226 h 4586748"/>
              <a:gd name="connsiteX32" fmla="*/ 3185652 w 5707626"/>
              <a:gd name="connsiteY32" fmla="*/ 2138516 h 4586748"/>
              <a:gd name="connsiteX33" fmla="*/ 3510116 w 5707626"/>
              <a:gd name="connsiteY33" fmla="*/ 1887793 h 4586748"/>
              <a:gd name="connsiteX34" fmla="*/ 3937820 w 5707626"/>
              <a:gd name="connsiteY34" fmla="*/ 1666568 h 4586748"/>
              <a:gd name="connsiteX35" fmla="*/ 4439265 w 5707626"/>
              <a:gd name="connsiteY35" fmla="*/ 1489587 h 4586748"/>
              <a:gd name="connsiteX36" fmla="*/ 4940710 w 5707626"/>
              <a:gd name="connsiteY36" fmla="*/ 1474839 h 4586748"/>
              <a:gd name="connsiteX37" fmla="*/ 5501149 w 5707626"/>
              <a:gd name="connsiteY37" fmla="*/ 1474839 h 4586748"/>
              <a:gd name="connsiteX38" fmla="*/ 5574891 w 5707626"/>
              <a:gd name="connsiteY38" fmla="*/ 958645 h 4586748"/>
              <a:gd name="connsiteX39" fmla="*/ 5633884 w 5707626"/>
              <a:gd name="connsiteY39" fmla="*/ 560439 h 4586748"/>
              <a:gd name="connsiteX40" fmla="*/ 5707626 w 5707626"/>
              <a:gd name="connsiteY40"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64975 w 5707626"/>
              <a:gd name="connsiteY3" fmla="*/ 81116 h 4586748"/>
              <a:gd name="connsiteX4" fmla="*/ 2964426 w 5707626"/>
              <a:gd name="connsiteY4" fmla="*/ 44245 h 4586748"/>
              <a:gd name="connsiteX5" fmla="*/ 3048000 w 5707626"/>
              <a:gd name="connsiteY5" fmla="*/ 66675 h 4586748"/>
              <a:gd name="connsiteX6" fmla="*/ 2338849 w 5707626"/>
              <a:gd name="connsiteY6" fmla="*/ 67597 h 4586748"/>
              <a:gd name="connsiteX7" fmla="*/ 1637071 w 5707626"/>
              <a:gd name="connsiteY7" fmla="*/ 29497 h 4586748"/>
              <a:gd name="connsiteX8" fmla="*/ 1061884 w 5707626"/>
              <a:gd name="connsiteY8" fmla="*/ 29497 h 4586748"/>
              <a:gd name="connsiteX9" fmla="*/ 545691 w 5707626"/>
              <a:gd name="connsiteY9" fmla="*/ 0 h 4586748"/>
              <a:gd name="connsiteX10" fmla="*/ 17207 w 5707626"/>
              <a:gd name="connsiteY10" fmla="*/ 17206 h 4586748"/>
              <a:gd name="connsiteX11" fmla="*/ 29497 w 5707626"/>
              <a:gd name="connsiteY11" fmla="*/ 604684 h 4586748"/>
              <a:gd name="connsiteX12" fmla="*/ 29497 w 5707626"/>
              <a:gd name="connsiteY12" fmla="*/ 1120877 h 4586748"/>
              <a:gd name="connsiteX13" fmla="*/ 29497 w 5707626"/>
              <a:gd name="connsiteY13" fmla="*/ 1607574 h 4586748"/>
              <a:gd name="connsiteX14" fmla="*/ 0 w 5707626"/>
              <a:gd name="connsiteY14" fmla="*/ 2654710 h 4586748"/>
              <a:gd name="connsiteX15" fmla="*/ 0 w 5707626"/>
              <a:gd name="connsiteY15" fmla="*/ 3126658 h 4586748"/>
              <a:gd name="connsiteX16" fmla="*/ 0 w 5707626"/>
              <a:gd name="connsiteY16" fmla="*/ 3583858 h 4586748"/>
              <a:gd name="connsiteX17" fmla="*/ 294968 w 5707626"/>
              <a:gd name="connsiteY17" fmla="*/ 3628103 h 4586748"/>
              <a:gd name="connsiteX18" fmla="*/ 516194 w 5707626"/>
              <a:gd name="connsiteY18" fmla="*/ 3642851 h 4586748"/>
              <a:gd name="connsiteX19" fmla="*/ 516194 w 5707626"/>
              <a:gd name="connsiteY19" fmla="*/ 3878826 h 4586748"/>
              <a:gd name="connsiteX20" fmla="*/ 530942 w 5707626"/>
              <a:gd name="connsiteY20" fmla="*/ 4247535 h 4586748"/>
              <a:gd name="connsiteX21" fmla="*/ 672281 w 5707626"/>
              <a:gd name="connsiteY21" fmla="*/ 4474906 h 4586748"/>
              <a:gd name="connsiteX22" fmla="*/ 1135626 w 5707626"/>
              <a:gd name="connsiteY22" fmla="*/ 4586748 h 4586748"/>
              <a:gd name="connsiteX23" fmla="*/ 1607574 w 5707626"/>
              <a:gd name="connsiteY23" fmla="*/ 4586748 h 4586748"/>
              <a:gd name="connsiteX24" fmla="*/ 2064774 w 5707626"/>
              <a:gd name="connsiteY24" fmla="*/ 4572000 h 4586748"/>
              <a:gd name="connsiteX25" fmla="*/ 2418736 w 5707626"/>
              <a:gd name="connsiteY25" fmla="*/ 4483510 h 4586748"/>
              <a:gd name="connsiteX26" fmla="*/ 2566220 w 5707626"/>
              <a:gd name="connsiteY26" fmla="*/ 4218039 h 4586748"/>
              <a:gd name="connsiteX27" fmla="*/ 2595716 w 5707626"/>
              <a:gd name="connsiteY27" fmla="*/ 3878826 h 4586748"/>
              <a:gd name="connsiteX28" fmla="*/ 2629515 w 5707626"/>
              <a:gd name="connsiteY28" fmla="*/ 3543914 h 4586748"/>
              <a:gd name="connsiteX29" fmla="*/ 2654710 w 5707626"/>
              <a:gd name="connsiteY29" fmla="*/ 3170903 h 4586748"/>
              <a:gd name="connsiteX30" fmla="*/ 2743200 w 5707626"/>
              <a:gd name="connsiteY30" fmla="*/ 2802193 h 4586748"/>
              <a:gd name="connsiteX31" fmla="*/ 2905433 w 5707626"/>
              <a:gd name="connsiteY31" fmla="*/ 2507226 h 4586748"/>
              <a:gd name="connsiteX32" fmla="*/ 3185652 w 5707626"/>
              <a:gd name="connsiteY32" fmla="*/ 2138516 h 4586748"/>
              <a:gd name="connsiteX33" fmla="*/ 3510116 w 5707626"/>
              <a:gd name="connsiteY33" fmla="*/ 1887793 h 4586748"/>
              <a:gd name="connsiteX34" fmla="*/ 3937820 w 5707626"/>
              <a:gd name="connsiteY34" fmla="*/ 1666568 h 4586748"/>
              <a:gd name="connsiteX35" fmla="*/ 4439265 w 5707626"/>
              <a:gd name="connsiteY35" fmla="*/ 1489587 h 4586748"/>
              <a:gd name="connsiteX36" fmla="*/ 4940710 w 5707626"/>
              <a:gd name="connsiteY36" fmla="*/ 1474839 h 4586748"/>
              <a:gd name="connsiteX37" fmla="*/ 5501149 w 5707626"/>
              <a:gd name="connsiteY37" fmla="*/ 1474839 h 4586748"/>
              <a:gd name="connsiteX38" fmla="*/ 5574891 w 5707626"/>
              <a:gd name="connsiteY38" fmla="*/ 958645 h 4586748"/>
              <a:gd name="connsiteX39" fmla="*/ 5633884 w 5707626"/>
              <a:gd name="connsiteY39" fmla="*/ 560439 h 4586748"/>
              <a:gd name="connsiteX40" fmla="*/ 5707626 w 5707626"/>
              <a:gd name="connsiteY40" fmla="*/ 111842 h 4586748"/>
              <a:gd name="connsiteX0" fmla="*/ 5707626 w 5707626"/>
              <a:gd name="connsiteY0" fmla="*/ 288823 h 4763729"/>
              <a:gd name="connsiteX1" fmla="*/ 5021826 w 5707626"/>
              <a:gd name="connsiteY1" fmla="*/ 275303 h 4763729"/>
              <a:gd name="connsiteX2" fmla="*/ 4407924 w 5707626"/>
              <a:gd name="connsiteY2" fmla="*/ 283599 h 4763729"/>
              <a:gd name="connsiteX3" fmla="*/ 3664975 w 5707626"/>
              <a:gd name="connsiteY3" fmla="*/ 258097 h 4763729"/>
              <a:gd name="connsiteX4" fmla="*/ 3347884 w 5707626"/>
              <a:gd name="connsiteY4" fmla="*/ 0 h 4763729"/>
              <a:gd name="connsiteX5" fmla="*/ 3048000 w 5707626"/>
              <a:gd name="connsiteY5" fmla="*/ 243656 h 4763729"/>
              <a:gd name="connsiteX6" fmla="*/ 2338849 w 5707626"/>
              <a:gd name="connsiteY6" fmla="*/ 244578 h 4763729"/>
              <a:gd name="connsiteX7" fmla="*/ 1637071 w 5707626"/>
              <a:gd name="connsiteY7" fmla="*/ 206478 h 4763729"/>
              <a:gd name="connsiteX8" fmla="*/ 1061884 w 5707626"/>
              <a:gd name="connsiteY8" fmla="*/ 206478 h 4763729"/>
              <a:gd name="connsiteX9" fmla="*/ 545691 w 5707626"/>
              <a:gd name="connsiteY9" fmla="*/ 176981 h 4763729"/>
              <a:gd name="connsiteX10" fmla="*/ 17207 w 5707626"/>
              <a:gd name="connsiteY10" fmla="*/ 194187 h 4763729"/>
              <a:gd name="connsiteX11" fmla="*/ 29497 w 5707626"/>
              <a:gd name="connsiteY11" fmla="*/ 781665 h 4763729"/>
              <a:gd name="connsiteX12" fmla="*/ 29497 w 5707626"/>
              <a:gd name="connsiteY12" fmla="*/ 1297858 h 4763729"/>
              <a:gd name="connsiteX13" fmla="*/ 29497 w 5707626"/>
              <a:gd name="connsiteY13" fmla="*/ 1784555 h 4763729"/>
              <a:gd name="connsiteX14" fmla="*/ 0 w 5707626"/>
              <a:gd name="connsiteY14" fmla="*/ 2831691 h 4763729"/>
              <a:gd name="connsiteX15" fmla="*/ 0 w 5707626"/>
              <a:gd name="connsiteY15" fmla="*/ 3303639 h 4763729"/>
              <a:gd name="connsiteX16" fmla="*/ 0 w 5707626"/>
              <a:gd name="connsiteY16" fmla="*/ 3760839 h 4763729"/>
              <a:gd name="connsiteX17" fmla="*/ 294968 w 5707626"/>
              <a:gd name="connsiteY17" fmla="*/ 3805084 h 4763729"/>
              <a:gd name="connsiteX18" fmla="*/ 516194 w 5707626"/>
              <a:gd name="connsiteY18" fmla="*/ 3819832 h 4763729"/>
              <a:gd name="connsiteX19" fmla="*/ 516194 w 5707626"/>
              <a:gd name="connsiteY19" fmla="*/ 4055807 h 4763729"/>
              <a:gd name="connsiteX20" fmla="*/ 530942 w 5707626"/>
              <a:gd name="connsiteY20" fmla="*/ 4424516 h 4763729"/>
              <a:gd name="connsiteX21" fmla="*/ 672281 w 5707626"/>
              <a:gd name="connsiteY21" fmla="*/ 4651887 h 4763729"/>
              <a:gd name="connsiteX22" fmla="*/ 1135626 w 5707626"/>
              <a:gd name="connsiteY22" fmla="*/ 4763729 h 4763729"/>
              <a:gd name="connsiteX23" fmla="*/ 1607574 w 5707626"/>
              <a:gd name="connsiteY23" fmla="*/ 4763729 h 4763729"/>
              <a:gd name="connsiteX24" fmla="*/ 2064774 w 5707626"/>
              <a:gd name="connsiteY24" fmla="*/ 4748981 h 4763729"/>
              <a:gd name="connsiteX25" fmla="*/ 2418736 w 5707626"/>
              <a:gd name="connsiteY25" fmla="*/ 4660491 h 4763729"/>
              <a:gd name="connsiteX26" fmla="*/ 2566220 w 5707626"/>
              <a:gd name="connsiteY26" fmla="*/ 4395020 h 4763729"/>
              <a:gd name="connsiteX27" fmla="*/ 2595716 w 5707626"/>
              <a:gd name="connsiteY27" fmla="*/ 4055807 h 4763729"/>
              <a:gd name="connsiteX28" fmla="*/ 2629515 w 5707626"/>
              <a:gd name="connsiteY28" fmla="*/ 3720895 h 4763729"/>
              <a:gd name="connsiteX29" fmla="*/ 2654710 w 5707626"/>
              <a:gd name="connsiteY29" fmla="*/ 3347884 h 4763729"/>
              <a:gd name="connsiteX30" fmla="*/ 2743200 w 5707626"/>
              <a:gd name="connsiteY30" fmla="*/ 2979174 h 4763729"/>
              <a:gd name="connsiteX31" fmla="*/ 2905433 w 5707626"/>
              <a:gd name="connsiteY31" fmla="*/ 2684207 h 4763729"/>
              <a:gd name="connsiteX32" fmla="*/ 3185652 w 5707626"/>
              <a:gd name="connsiteY32" fmla="*/ 2315497 h 4763729"/>
              <a:gd name="connsiteX33" fmla="*/ 3510116 w 5707626"/>
              <a:gd name="connsiteY33" fmla="*/ 2064774 h 4763729"/>
              <a:gd name="connsiteX34" fmla="*/ 3937820 w 5707626"/>
              <a:gd name="connsiteY34" fmla="*/ 1843549 h 4763729"/>
              <a:gd name="connsiteX35" fmla="*/ 4439265 w 5707626"/>
              <a:gd name="connsiteY35" fmla="*/ 1666568 h 4763729"/>
              <a:gd name="connsiteX36" fmla="*/ 4940710 w 5707626"/>
              <a:gd name="connsiteY36" fmla="*/ 1651820 h 4763729"/>
              <a:gd name="connsiteX37" fmla="*/ 5501149 w 5707626"/>
              <a:gd name="connsiteY37" fmla="*/ 1651820 h 4763729"/>
              <a:gd name="connsiteX38" fmla="*/ 5574891 w 5707626"/>
              <a:gd name="connsiteY38" fmla="*/ 1135626 h 4763729"/>
              <a:gd name="connsiteX39" fmla="*/ 5633884 w 5707626"/>
              <a:gd name="connsiteY39" fmla="*/ 737420 h 4763729"/>
              <a:gd name="connsiteX40" fmla="*/ 5707626 w 5707626"/>
              <a:gd name="connsiteY40" fmla="*/ 288823 h 4763729"/>
              <a:gd name="connsiteX0" fmla="*/ 5707626 w 5707626"/>
              <a:gd name="connsiteY0" fmla="*/ 111842 h 4586748"/>
              <a:gd name="connsiteX1" fmla="*/ 5021826 w 5707626"/>
              <a:gd name="connsiteY1" fmla="*/ 98322 h 4586748"/>
              <a:gd name="connsiteX2" fmla="*/ 4407924 w 5707626"/>
              <a:gd name="connsiteY2" fmla="*/ 106618 h 4586748"/>
              <a:gd name="connsiteX3" fmla="*/ 3664975 w 5707626"/>
              <a:gd name="connsiteY3" fmla="*/ 81116 h 4586748"/>
              <a:gd name="connsiteX4" fmla="*/ 3048000 w 5707626"/>
              <a:gd name="connsiteY4" fmla="*/ 66675 h 4586748"/>
              <a:gd name="connsiteX5" fmla="*/ 2338849 w 5707626"/>
              <a:gd name="connsiteY5" fmla="*/ 67597 h 4586748"/>
              <a:gd name="connsiteX6" fmla="*/ 1637071 w 5707626"/>
              <a:gd name="connsiteY6" fmla="*/ 29497 h 4586748"/>
              <a:gd name="connsiteX7" fmla="*/ 1061884 w 5707626"/>
              <a:gd name="connsiteY7" fmla="*/ 29497 h 4586748"/>
              <a:gd name="connsiteX8" fmla="*/ 545691 w 5707626"/>
              <a:gd name="connsiteY8" fmla="*/ 0 h 4586748"/>
              <a:gd name="connsiteX9" fmla="*/ 17207 w 5707626"/>
              <a:gd name="connsiteY9" fmla="*/ 17206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72281 w 5707626"/>
              <a:gd name="connsiteY20" fmla="*/ 44749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29515 w 5707626"/>
              <a:gd name="connsiteY27" fmla="*/ 354391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111842 h 458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07626" h="4586748">
                <a:moveTo>
                  <a:pt x="5707626" y="111842"/>
                </a:moveTo>
                <a:lnTo>
                  <a:pt x="5021826" y="98322"/>
                </a:lnTo>
                <a:lnTo>
                  <a:pt x="4407924" y="106618"/>
                </a:lnTo>
                <a:lnTo>
                  <a:pt x="3664975" y="81116"/>
                </a:lnTo>
                <a:lnTo>
                  <a:pt x="3048000" y="66675"/>
                </a:lnTo>
                <a:lnTo>
                  <a:pt x="2338849" y="67597"/>
                </a:lnTo>
                <a:lnTo>
                  <a:pt x="1637071" y="29497"/>
                </a:lnTo>
                <a:lnTo>
                  <a:pt x="1061884" y="29497"/>
                </a:lnTo>
                <a:lnTo>
                  <a:pt x="545691" y="0"/>
                </a:lnTo>
                <a:lnTo>
                  <a:pt x="17207" y="17206"/>
                </a:lnTo>
                <a:lnTo>
                  <a:pt x="29497" y="604684"/>
                </a:lnTo>
                <a:lnTo>
                  <a:pt x="29497" y="1120877"/>
                </a:lnTo>
                <a:lnTo>
                  <a:pt x="29497" y="1607574"/>
                </a:lnTo>
                <a:lnTo>
                  <a:pt x="0" y="2654710"/>
                </a:lnTo>
                <a:lnTo>
                  <a:pt x="0" y="3126658"/>
                </a:lnTo>
                <a:lnTo>
                  <a:pt x="0" y="3583858"/>
                </a:lnTo>
                <a:lnTo>
                  <a:pt x="294968" y="3628103"/>
                </a:lnTo>
                <a:lnTo>
                  <a:pt x="516194" y="3642851"/>
                </a:lnTo>
                <a:lnTo>
                  <a:pt x="516194" y="3878826"/>
                </a:lnTo>
                <a:lnTo>
                  <a:pt x="530942" y="4247535"/>
                </a:lnTo>
                <a:lnTo>
                  <a:pt x="672281" y="4474906"/>
                </a:lnTo>
                <a:lnTo>
                  <a:pt x="1135626" y="4586748"/>
                </a:lnTo>
                <a:lnTo>
                  <a:pt x="1607574" y="4586748"/>
                </a:lnTo>
                <a:lnTo>
                  <a:pt x="2064774" y="4572000"/>
                </a:lnTo>
                <a:lnTo>
                  <a:pt x="2418736" y="4483510"/>
                </a:lnTo>
                <a:lnTo>
                  <a:pt x="2566220" y="4218039"/>
                </a:lnTo>
                <a:lnTo>
                  <a:pt x="2595716" y="3878826"/>
                </a:lnTo>
                <a:lnTo>
                  <a:pt x="2629515" y="3543914"/>
                </a:lnTo>
                <a:lnTo>
                  <a:pt x="2654710" y="3170903"/>
                </a:lnTo>
                <a:lnTo>
                  <a:pt x="2743200" y="2802193"/>
                </a:lnTo>
                <a:lnTo>
                  <a:pt x="2905433" y="2507226"/>
                </a:lnTo>
                <a:lnTo>
                  <a:pt x="3185652" y="2138516"/>
                </a:lnTo>
                <a:lnTo>
                  <a:pt x="3510116" y="1887793"/>
                </a:lnTo>
                <a:lnTo>
                  <a:pt x="3937820" y="1666568"/>
                </a:lnTo>
                <a:lnTo>
                  <a:pt x="4439265" y="1489587"/>
                </a:lnTo>
                <a:lnTo>
                  <a:pt x="4940710" y="1474839"/>
                </a:lnTo>
                <a:lnTo>
                  <a:pt x="5501149" y="1474839"/>
                </a:lnTo>
                <a:lnTo>
                  <a:pt x="5574891" y="958645"/>
                </a:lnTo>
                <a:lnTo>
                  <a:pt x="5633884" y="560439"/>
                </a:lnTo>
                <a:lnTo>
                  <a:pt x="5707626" y="111842"/>
                </a:lnTo>
                <a:close/>
              </a:path>
            </a:pathLst>
          </a:cu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1" name="Ellipse 11"/>
          <p:cNvSpPr>
            <a:spLocks noChangeArrowheads="1"/>
          </p:cNvSpPr>
          <p:nvPr/>
        </p:nvSpPr>
        <p:spPr bwMode="auto">
          <a:xfrm>
            <a:off x="3200400" y="3276600"/>
            <a:ext cx="228600" cy="228598"/>
          </a:xfrm>
          <a:prstGeom prst="ellipse">
            <a:avLst/>
          </a:prstGeom>
          <a:solidFill>
            <a:schemeClr val="accent6">
              <a:lumMod val="75000"/>
            </a:schemeClr>
          </a:solidFill>
          <a:ln w="9525" algn="ctr">
            <a:noFill/>
            <a:round/>
            <a:headEnd/>
            <a:tailEnd/>
          </a:ln>
        </p:spPr>
        <p:txBody>
          <a:bodyPr/>
          <a:lstStyle/>
          <a:p>
            <a:endParaRPr lang="de-DE"/>
          </a:p>
        </p:txBody>
      </p:sp>
      <p:sp>
        <p:nvSpPr>
          <p:cNvPr id="42" name="TextBox 41"/>
          <p:cNvSpPr txBox="1"/>
          <p:nvPr/>
        </p:nvSpPr>
        <p:spPr>
          <a:xfrm>
            <a:off x="4114800" y="5638800"/>
            <a:ext cx="2895600" cy="457200"/>
          </a:xfrm>
          <a:prstGeom prst="rect">
            <a:avLst/>
          </a:prstGeom>
          <a:noFill/>
        </p:spPr>
        <p:txBody>
          <a:bodyPr wrap="none" rtlCol="0">
            <a:normAutofit/>
          </a:bodyPr>
          <a:lstStyle/>
          <a:p>
            <a:r>
              <a:rPr lang="en-US" sz="2000" dirty="0" smtClean="0"/>
              <a:t>face (“quad”, “patch”)</a:t>
            </a:r>
          </a:p>
        </p:txBody>
      </p:sp>
      <p:sp>
        <p:nvSpPr>
          <p:cNvPr id="47" name="TextBox 46"/>
          <p:cNvSpPr txBox="1"/>
          <p:nvPr/>
        </p:nvSpPr>
        <p:spPr>
          <a:xfrm>
            <a:off x="4800600" y="4800600"/>
            <a:ext cx="3048000" cy="533400"/>
          </a:xfrm>
          <a:prstGeom prst="rect">
            <a:avLst/>
          </a:prstGeom>
          <a:noFill/>
        </p:spPr>
        <p:txBody>
          <a:bodyPr wrap="none" rtlCol="0">
            <a:normAutofit/>
          </a:bodyPr>
          <a:lstStyle/>
          <a:p>
            <a:r>
              <a:rPr lang="en-US" sz="2000" dirty="0" smtClean="0"/>
              <a:t>vertex</a:t>
            </a:r>
          </a:p>
        </p:txBody>
      </p:sp>
      <p:cxnSp>
        <p:nvCxnSpPr>
          <p:cNvPr id="48" name="Shape 47"/>
          <p:cNvCxnSpPr>
            <a:stCxn id="47" idx="1"/>
            <a:endCxn id="31" idx="4"/>
          </p:cNvCxnSpPr>
          <p:nvPr/>
        </p:nvCxnSpPr>
        <p:spPr bwMode="auto">
          <a:xfrm rot="10800000">
            <a:off x="3314700" y="3505198"/>
            <a:ext cx="1485900" cy="1562102"/>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51" name="TextBox 50"/>
          <p:cNvSpPr txBox="1"/>
          <p:nvPr/>
        </p:nvSpPr>
        <p:spPr>
          <a:xfrm>
            <a:off x="7315200" y="2819400"/>
            <a:ext cx="2895600" cy="457200"/>
          </a:xfrm>
          <a:prstGeom prst="rect">
            <a:avLst/>
          </a:prstGeom>
          <a:noFill/>
        </p:spPr>
        <p:txBody>
          <a:bodyPr wrap="none" rtlCol="0">
            <a:normAutofit/>
          </a:bodyPr>
          <a:lstStyle/>
          <a:p>
            <a:r>
              <a:rPr lang="en-US" sz="2000" dirty="0" smtClean="0"/>
              <a:t>edge</a:t>
            </a:r>
          </a:p>
        </p:txBody>
      </p:sp>
      <p:cxnSp>
        <p:nvCxnSpPr>
          <p:cNvPr id="52" name="Shape 51"/>
          <p:cNvCxnSpPr>
            <a:stCxn id="51" idx="1"/>
          </p:cNvCxnSpPr>
          <p:nvPr/>
        </p:nvCxnSpPr>
        <p:spPr bwMode="auto">
          <a:xfrm rot="10800000">
            <a:off x="4343400" y="2438400"/>
            <a:ext cx="2971800" cy="60960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Connector 24"/>
          <p:cNvCxnSpPr/>
          <p:nvPr/>
        </p:nvCxnSpPr>
        <p:spPr bwMode="auto">
          <a:xfrm rot="16200000" flipH="1">
            <a:off x="4055959" y="2389084"/>
            <a:ext cx="556752" cy="75279"/>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34" name="Freeform 33"/>
          <p:cNvSpPr/>
          <p:nvPr/>
        </p:nvSpPr>
        <p:spPr bwMode="auto">
          <a:xfrm>
            <a:off x="2376948" y="4249073"/>
            <a:ext cx="467033" cy="399128"/>
          </a:xfrm>
          <a:custGeom>
            <a:avLst/>
            <a:gdLst>
              <a:gd name="connsiteX0" fmla="*/ 73742 w 530942"/>
              <a:gd name="connsiteY0" fmla="*/ 0 h 471949"/>
              <a:gd name="connsiteX1" fmla="*/ 0 w 530942"/>
              <a:gd name="connsiteY1" fmla="*/ 471949 h 471949"/>
              <a:gd name="connsiteX2" fmla="*/ 442452 w 530942"/>
              <a:gd name="connsiteY2" fmla="*/ 457200 h 471949"/>
              <a:gd name="connsiteX3" fmla="*/ 530942 w 530942"/>
              <a:gd name="connsiteY3" fmla="*/ 44245 h 471949"/>
              <a:gd name="connsiteX0" fmla="*/ 73742 w 442452"/>
              <a:gd name="connsiteY0" fmla="*/ 0 h 471949"/>
              <a:gd name="connsiteX1" fmla="*/ 0 w 442452"/>
              <a:gd name="connsiteY1" fmla="*/ 471949 h 471949"/>
              <a:gd name="connsiteX2" fmla="*/ 442452 w 442452"/>
              <a:gd name="connsiteY2" fmla="*/ 457200 h 471949"/>
              <a:gd name="connsiteX3" fmla="*/ 302342 w 442452"/>
              <a:gd name="connsiteY3" fmla="*/ 272845 h 471949"/>
              <a:gd name="connsiteX0" fmla="*/ 73742 w 481781"/>
              <a:gd name="connsiteY0" fmla="*/ 0 h 471949"/>
              <a:gd name="connsiteX1" fmla="*/ 0 w 481781"/>
              <a:gd name="connsiteY1" fmla="*/ 471949 h 471949"/>
              <a:gd name="connsiteX2" fmla="*/ 442452 w 481781"/>
              <a:gd name="connsiteY2" fmla="*/ 457200 h 471949"/>
              <a:gd name="connsiteX3" fmla="*/ 481781 w 481781"/>
              <a:gd name="connsiteY3" fmla="*/ 100780 h 471949"/>
              <a:gd name="connsiteX0" fmla="*/ 103239 w 481781"/>
              <a:gd name="connsiteY0" fmla="*/ 0 h 442452"/>
              <a:gd name="connsiteX1" fmla="*/ 0 w 481781"/>
              <a:gd name="connsiteY1" fmla="*/ 442452 h 442452"/>
              <a:gd name="connsiteX2" fmla="*/ 442452 w 481781"/>
              <a:gd name="connsiteY2" fmla="*/ 427703 h 442452"/>
              <a:gd name="connsiteX3" fmla="*/ 481781 w 481781"/>
              <a:gd name="connsiteY3" fmla="*/ 71283 h 442452"/>
              <a:gd name="connsiteX0" fmla="*/ 88491 w 467033"/>
              <a:gd name="connsiteY0" fmla="*/ 0 h 427703"/>
              <a:gd name="connsiteX1" fmla="*/ 0 w 467033"/>
              <a:gd name="connsiteY1" fmla="*/ 383458 h 427703"/>
              <a:gd name="connsiteX2" fmla="*/ 427704 w 467033"/>
              <a:gd name="connsiteY2" fmla="*/ 427703 h 427703"/>
              <a:gd name="connsiteX3" fmla="*/ 467033 w 467033"/>
              <a:gd name="connsiteY3" fmla="*/ 71283 h 427703"/>
              <a:gd name="connsiteX0" fmla="*/ 88491 w 467033"/>
              <a:gd name="connsiteY0" fmla="*/ 0 h 427703"/>
              <a:gd name="connsiteX1" fmla="*/ 0 w 467033"/>
              <a:gd name="connsiteY1" fmla="*/ 383458 h 427703"/>
              <a:gd name="connsiteX2" fmla="*/ 427704 w 467033"/>
              <a:gd name="connsiteY2" fmla="*/ 427703 h 427703"/>
              <a:gd name="connsiteX3" fmla="*/ 381000 w 467033"/>
              <a:gd name="connsiteY3" fmla="*/ 395748 h 427703"/>
              <a:gd name="connsiteX4" fmla="*/ 467033 w 467033"/>
              <a:gd name="connsiteY4" fmla="*/ 71283 h 427703"/>
              <a:gd name="connsiteX0" fmla="*/ 88491 w 766302"/>
              <a:gd name="connsiteY0" fmla="*/ 0 h 427703"/>
              <a:gd name="connsiteX1" fmla="*/ 0 w 766302"/>
              <a:gd name="connsiteY1" fmla="*/ 383458 h 427703"/>
              <a:gd name="connsiteX2" fmla="*/ 427704 w 766302"/>
              <a:gd name="connsiteY2" fmla="*/ 427703 h 427703"/>
              <a:gd name="connsiteX3" fmla="*/ 381000 w 766302"/>
              <a:gd name="connsiteY3" fmla="*/ 395748 h 427703"/>
              <a:gd name="connsiteX4" fmla="*/ 766302 w 766302"/>
              <a:gd name="connsiteY4" fmla="*/ 389603 h 427703"/>
              <a:gd name="connsiteX5" fmla="*/ 467033 w 766302"/>
              <a:gd name="connsiteY5" fmla="*/ 71283 h 427703"/>
              <a:gd name="connsiteX0" fmla="*/ 88491 w 467033"/>
              <a:gd name="connsiteY0" fmla="*/ 0 h 427703"/>
              <a:gd name="connsiteX1" fmla="*/ 0 w 467033"/>
              <a:gd name="connsiteY1" fmla="*/ 383458 h 427703"/>
              <a:gd name="connsiteX2" fmla="*/ 427704 w 467033"/>
              <a:gd name="connsiteY2" fmla="*/ 427703 h 427703"/>
              <a:gd name="connsiteX3" fmla="*/ 381000 w 467033"/>
              <a:gd name="connsiteY3" fmla="*/ 395748 h 427703"/>
              <a:gd name="connsiteX4" fmla="*/ 467033 w 467033"/>
              <a:gd name="connsiteY4" fmla="*/ 71283 h 427703"/>
              <a:gd name="connsiteX0" fmla="*/ 88491 w 467033"/>
              <a:gd name="connsiteY0" fmla="*/ 0 h 427703"/>
              <a:gd name="connsiteX1" fmla="*/ 0 w 467033"/>
              <a:gd name="connsiteY1" fmla="*/ 383458 h 427703"/>
              <a:gd name="connsiteX2" fmla="*/ 427704 w 467033"/>
              <a:gd name="connsiteY2" fmla="*/ 427703 h 427703"/>
              <a:gd name="connsiteX3" fmla="*/ 467033 w 467033"/>
              <a:gd name="connsiteY3" fmla="*/ 71283 h 427703"/>
              <a:gd name="connsiteX0" fmla="*/ 88491 w 467033"/>
              <a:gd name="connsiteY0" fmla="*/ 0 h 427703"/>
              <a:gd name="connsiteX1" fmla="*/ 0 w 467033"/>
              <a:gd name="connsiteY1" fmla="*/ 383458 h 427703"/>
              <a:gd name="connsiteX2" fmla="*/ 427704 w 467033"/>
              <a:gd name="connsiteY2" fmla="*/ 427703 h 427703"/>
              <a:gd name="connsiteX3" fmla="*/ 394827 w 467033"/>
              <a:gd name="connsiteY3" fmla="*/ 427703 h 427703"/>
              <a:gd name="connsiteX4" fmla="*/ 467033 w 467033"/>
              <a:gd name="connsiteY4" fmla="*/ 71283 h 427703"/>
              <a:gd name="connsiteX0" fmla="*/ 88491 w 467033"/>
              <a:gd name="connsiteY0" fmla="*/ 0 h 427703"/>
              <a:gd name="connsiteX1" fmla="*/ 0 w 467033"/>
              <a:gd name="connsiteY1" fmla="*/ 412033 h 427703"/>
              <a:gd name="connsiteX2" fmla="*/ 427704 w 467033"/>
              <a:gd name="connsiteY2" fmla="*/ 427703 h 427703"/>
              <a:gd name="connsiteX3" fmla="*/ 394827 w 467033"/>
              <a:gd name="connsiteY3" fmla="*/ 427703 h 427703"/>
              <a:gd name="connsiteX4" fmla="*/ 467033 w 467033"/>
              <a:gd name="connsiteY4" fmla="*/ 71283 h 427703"/>
              <a:gd name="connsiteX0" fmla="*/ 78966 w 467033"/>
              <a:gd name="connsiteY0" fmla="*/ 0 h 399128"/>
              <a:gd name="connsiteX1" fmla="*/ 0 w 467033"/>
              <a:gd name="connsiteY1" fmla="*/ 383458 h 399128"/>
              <a:gd name="connsiteX2" fmla="*/ 427704 w 467033"/>
              <a:gd name="connsiteY2" fmla="*/ 399128 h 399128"/>
              <a:gd name="connsiteX3" fmla="*/ 394827 w 467033"/>
              <a:gd name="connsiteY3" fmla="*/ 399128 h 399128"/>
              <a:gd name="connsiteX4" fmla="*/ 467033 w 467033"/>
              <a:gd name="connsiteY4" fmla="*/ 42708 h 39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33" h="399128">
                <a:moveTo>
                  <a:pt x="78966" y="0"/>
                </a:moveTo>
                <a:lnTo>
                  <a:pt x="0" y="383458"/>
                </a:lnTo>
                <a:lnTo>
                  <a:pt x="427704" y="399128"/>
                </a:lnTo>
                <a:lnTo>
                  <a:pt x="394827" y="399128"/>
                </a:lnTo>
                <a:lnTo>
                  <a:pt x="467033" y="42708"/>
                </a:lnTo>
              </a:path>
            </a:pathLst>
          </a:cu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43" name="Shape 42"/>
          <p:cNvCxnSpPr>
            <a:stCxn id="42" idx="1"/>
          </p:cNvCxnSpPr>
          <p:nvPr/>
        </p:nvCxnSpPr>
        <p:spPr bwMode="auto">
          <a:xfrm rot="10800000">
            <a:off x="2667000" y="4419600"/>
            <a:ext cx="1447800" cy="1447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err="1"/>
              <a:t>Parametrization</a:t>
            </a:r>
            <a:r>
              <a:rPr lang="en-US" sz="2400" dirty="0"/>
              <a:t>-based </a:t>
            </a:r>
            <a:r>
              <a:rPr lang="en-US" sz="2400" dirty="0" smtClean="0"/>
              <a:t>Methods (5)</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de-DE" sz="1800" dirty="0"/>
              <a:t>Cut into disk </a:t>
            </a:r>
            <a:r>
              <a:rPr lang="de-DE" sz="1800" dirty="0" smtClean="0"/>
              <a:t>topology</a:t>
            </a:r>
          </a:p>
          <a:p>
            <a:pPr lvl="1"/>
            <a:endParaRPr lang="en-US" sz="1400" dirty="0" smtClean="0"/>
          </a:p>
          <a:p>
            <a:pPr lvl="1"/>
            <a:r>
              <a:rPr lang="en-US" sz="1400" dirty="0" smtClean="0"/>
              <a:t>Continuity of </a:t>
            </a:r>
            <a:r>
              <a:rPr lang="en-US" sz="1400" dirty="0"/>
              <a:t>the </a:t>
            </a:r>
            <a:r>
              <a:rPr lang="en-US" sz="1400" dirty="0" err="1"/>
              <a:t>isolines</a:t>
            </a:r>
            <a:r>
              <a:rPr lang="en-US" sz="1400" dirty="0"/>
              <a:t> </a:t>
            </a:r>
            <a:r>
              <a:rPr lang="en-US" sz="1400" dirty="0" smtClean="0"/>
              <a:t>is enforced </a:t>
            </a:r>
            <a:r>
              <a:rPr lang="en-US" sz="1400" dirty="0"/>
              <a:t>by coupling the </a:t>
            </a:r>
            <a:r>
              <a:rPr lang="en-US" sz="1400" dirty="0" smtClean="0"/>
              <a:t>position of </a:t>
            </a:r>
            <a:r>
              <a:rPr lang="en-US" sz="1400" dirty="0"/>
              <a:t>points </a:t>
            </a:r>
            <a:r>
              <a:rPr lang="en-US" sz="1400" dirty="0" smtClean="0"/>
              <a:t>on both sides </a:t>
            </a:r>
            <a:r>
              <a:rPr lang="en-US" sz="1400" dirty="0"/>
              <a:t>of a cut </a:t>
            </a:r>
            <a:r>
              <a:rPr lang="en-US" sz="1400" dirty="0" smtClean="0"/>
              <a:t> by </a:t>
            </a:r>
            <a:r>
              <a:rPr lang="en-US" sz="1400" dirty="0"/>
              <a:t>transition </a:t>
            </a:r>
            <a:r>
              <a:rPr lang="en-US" sz="1400" dirty="0" smtClean="0"/>
              <a:t>functions</a:t>
            </a:r>
          </a:p>
          <a:p>
            <a:pPr lvl="1"/>
            <a:endParaRPr lang="en-US" sz="1400" dirty="0" smtClean="0"/>
          </a:p>
          <a:p>
            <a:pPr lvl="1"/>
            <a:r>
              <a:rPr lang="en-US" sz="1400" dirty="0" smtClean="0"/>
              <a:t>Transitions functions implies rotation and translations in parametric space </a:t>
            </a:r>
            <a:endParaRPr lang="it-IT" sz="1400" dirty="0" smtClean="0"/>
          </a:p>
          <a:p>
            <a:pPr marL="0" indent="0">
              <a:buNone/>
            </a:pPr>
            <a:endParaRPr lang="en-US" sz="1800" dirty="0" smtClean="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60</a:t>
            </a:fld>
            <a:endParaRPr lang="en-US" sz="1200" smtClean="0">
              <a:solidFill>
                <a:schemeClr val="bg1"/>
              </a:solidFill>
              <a:latin typeface="Verdana" pitchFamily="34" charset="0"/>
            </a:endParaRPr>
          </a:p>
        </p:txBody>
      </p:sp>
      <p:pic>
        <p:nvPicPr>
          <p:cNvPr id="30" name="Picture 7" descr="D:\papers\2012\EG_Star_Quad_Meshing\images\field_guided\cube_snap_param.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6224" y="1268760"/>
            <a:ext cx="3996532" cy="268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 descr="D:\papers\2012\EG_Star_Quad_Meshing\images\field_guided\cube_snap_quad.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48264" y="4024246"/>
            <a:ext cx="1999490" cy="2009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9" descr="D:\papers\2012\EG_Star_Quad_Meshing\images\field_guided\cube_snap_cut.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4008" y="4024246"/>
            <a:ext cx="1982360" cy="1997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576091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err="1"/>
              <a:t>Parametrization</a:t>
            </a:r>
            <a:r>
              <a:rPr lang="en-US" sz="2400" dirty="0"/>
              <a:t>-based Methods </a:t>
            </a:r>
            <a:r>
              <a:rPr lang="en-US" sz="2400" dirty="0" smtClean="0"/>
              <a:t>(4)</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en-US" sz="1800" dirty="0"/>
              <a:t>Designing </a:t>
            </a:r>
            <a:r>
              <a:rPr lang="en-US" sz="1800" dirty="0" err="1"/>
              <a:t>Quadrangulations</a:t>
            </a:r>
            <a:r>
              <a:rPr lang="en-US" sz="1800" dirty="0"/>
              <a:t> with Discrete Harmonic </a:t>
            </a:r>
            <a:r>
              <a:rPr lang="en-US" sz="1800" dirty="0" smtClean="0"/>
              <a:t>Forms</a:t>
            </a:r>
          </a:p>
          <a:p>
            <a:pPr marL="0" lvl="0" indent="0">
              <a:buClr>
                <a:srgbClr val="333399"/>
              </a:buClr>
              <a:buNone/>
            </a:pPr>
            <a:r>
              <a:rPr lang="it-IT" sz="1200" b="0" dirty="0" smtClean="0">
                <a:solidFill>
                  <a:srgbClr val="000000"/>
                </a:solidFill>
                <a:latin typeface="SimSun" pitchFamily="2" charset="-122"/>
                <a:ea typeface="SimSun" pitchFamily="2" charset="-122"/>
              </a:rPr>
              <a:t>Tong </a:t>
            </a:r>
            <a:r>
              <a:rPr lang="it-IT" sz="1200" b="0" dirty="0">
                <a:solidFill>
                  <a:srgbClr val="000000"/>
                </a:solidFill>
                <a:latin typeface="SimSun" pitchFamily="2" charset="-122"/>
                <a:ea typeface="SimSun" pitchFamily="2" charset="-122"/>
              </a:rPr>
              <a:t>et al </a:t>
            </a:r>
            <a:r>
              <a:rPr lang="it-IT" sz="1200" b="0" dirty="0" smtClean="0">
                <a:solidFill>
                  <a:srgbClr val="000000"/>
                </a:solidFill>
                <a:latin typeface="SimSun" pitchFamily="2" charset="-122"/>
                <a:ea typeface="SimSun" pitchFamily="2" charset="-122"/>
              </a:rPr>
              <a:t>SGP </a:t>
            </a:r>
            <a:r>
              <a:rPr lang="it-IT" sz="1200" b="0" dirty="0">
                <a:solidFill>
                  <a:srgbClr val="000000"/>
                </a:solidFill>
                <a:latin typeface="SimSun" pitchFamily="2" charset="-122"/>
                <a:ea typeface="SimSun" pitchFamily="2" charset="-122"/>
              </a:rPr>
              <a:t>2006</a:t>
            </a:r>
            <a:endParaRPr lang="en-US" sz="1200" b="0" dirty="0">
              <a:solidFill>
                <a:srgbClr val="000000"/>
              </a:solidFill>
              <a:latin typeface="SimSun" pitchFamily="2" charset="-122"/>
              <a:ea typeface="SimSun" pitchFamily="2" charset="-122"/>
            </a:endParaRPr>
          </a:p>
          <a:p>
            <a:endParaRPr lang="en-US" sz="1800" dirty="0" smtClean="0"/>
          </a:p>
          <a:p>
            <a:endParaRPr lang="en-US" sz="1400" dirty="0" smtClean="0"/>
          </a:p>
          <a:p>
            <a:pPr lvl="1"/>
            <a:r>
              <a:rPr lang="it-IT" sz="1400" dirty="0" smtClean="0">
                <a:latin typeface="Arial" charset="0"/>
                <a:ea typeface="ＭＳ Ｐゴシック" pitchFamily="34" charset="-128"/>
                <a:cs typeface="Arial" charset="0"/>
              </a:rPr>
              <a:t>Given an initial (semi-automatic) singularity placement.</a:t>
            </a:r>
          </a:p>
          <a:p>
            <a:pPr lvl="1"/>
            <a:endParaRPr lang="it-IT" sz="1400" dirty="0" smtClean="0">
              <a:latin typeface="Arial" charset="0"/>
              <a:ea typeface="ＭＳ Ｐゴシック" pitchFamily="34" charset="-128"/>
              <a:cs typeface="Arial" charset="0"/>
            </a:endParaRPr>
          </a:p>
          <a:p>
            <a:pPr lvl="1"/>
            <a:r>
              <a:rPr lang="it-IT" sz="1400" dirty="0" smtClean="0">
                <a:latin typeface="Arial" charset="0"/>
                <a:ea typeface="ＭＳ Ｐゴシック" pitchFamily="34" charset="-128"/>
                <a:cs typeface="Arial" charset="0"/>
              </a:rPr>
              <a:t>The singularity are connected thought a graph</a:t>
            </a:r>
          </a:p>
          <a:p>
            <a:pPr lvl="1"/>
            <a:endParaRPr lang="it-IT" sz="1400" dirty="0" smtClean="0">
              <a:latin typeface="Arial" charset="0"/>
              <a:ea typeface="ＭＳ Ｐゴシック" pitchFamily="34" charset="-128"/>
              <a:cs typeface="Arial" charset="0"/>
            </a:endParaRPr>
          </a:p>
          <a:p>
            <a:pPr lvl="1"/>
            <a:r>
              <a:rPr lang="it-IT" sz="1400" dirty="0" smtClean="0">
                <a:latin typeface="Arial" charset="0"/>
                <a:ea typeface="ＭＳ Ｐゴシック" pitchFamily="34" charset="-128"/>
                <a:cs typeface="Arial" charset="0"/>
              </a:rPr>
              <a:t>A modified Laplace equations gives two potentials.</a:t>
            </a:r>
          </a:p>
          <a:p>
            <a:pPr lvl="1"/>
            <a:endParaRPr lang="it-IT" sz="1400" dirty="0" smtClean="0">
              <a:latin typeface="Arial" charset="0"/>
              <a:ea typeface="ＭＳ Ｐゴシック" pitchFamily="34" charset="-128"/>
              <a:cs typeface="Arial" charset="0"/>
            </a:endParaRPr>
          </a:p>
          <a:p>
            <a:pPr lvl="1"/>
            <a:r>
              <a:rPr lang="it-IT" sz="1400" dirty="0" smtClean="0">
                <a:latin typeface="Arial" charset="0"/>
                <a:ea typeface="ＭＳ Ｐゴシック" pitchFamily="34" charset="-128"/>
                <a:cs typeface="Arial" charset="0"/>
              </a:rPr>
              <a:t>Tracing isolines of those potentials is possible to gather a quad only mesh</a:t>
            </a:r>
          </a:p>
          <a:p>
            <a:pPr marL="457200" lvl="1" indent="0">
              <a:buNone/>
            </a:pPr>
            <a:endParaRPr lang="it-IT" sz="1400" dirty="0" smtClean="0">
              <a:latin typeface="Arial" charset="0"/>
              <a:ea typeface="ＭＳ Ｐゴシック" pitchFamily="34" charset="-128"/>
              <a:cs typeface="Arial" charset="0"/>
            </a:endParaRPr>
          </a:p>
          <a:p>
            <a:pPr lvl="1"/>
            <a:endParaRPr lang="it-IT" sz="1400" b="1" dirty="0">
              <a:latin typeface="Arial" charset="0"/>
              <a:ea typeface="ＭＳ Ｐゴシック" pitchFamily="34" charset="-128"/>
              <a:cs typeface="Arial" charset="0"/>
            </a:endParaRPr>
          </a:p>
          <a:p>
            <a:pPr lvl="1"/>
            <a:endParaRPr lang="it-IT" sz="1400" b="1" dirty="0" smtClean="0">
              <a:latin typeface="Arial" charset="0"/>
              <a:ea typeface="ＭＳ Ｐゴシック" pitchFamily="34" charset="-128"/>
              <a:cs typeface="Arial" charset="0"/>
            </a:endParaRPr>
          </a:p>
          <a:p>
            <a:pPr lvl="1"/>
            <a:endParaRPr lang="en-US" sz="14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61</a:t>
            </a:fld>
            <a:endParaRPr lang="en-US" sz="1200" smtClean="0">
              <a:solidFill>
                <a:schemeClr val="bg1"/>
              </a:solidFill>
              <a:latin typeface="Verdana"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50814" y="1751895"/>
            <a:ext cx="3837610" cy="4197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65040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smtClean="0"/>
              <a:t>Using a field</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de-DE" sz="1800" dirty="0" smtClean="0"/>
              <a:t>Why align quads to a field?</a:t>
            </a:r>
          </a:p>
          <a:p>
            <a:pPr lvl="1"/>
            <a:endParaRPr lang="en-US" sz="1400" dirty="0" smtClean="0"/>
          </a:p>
          <a:p>
            <a:pPr lvl="1"/>
            <a:r>
              <a:rPr lang="en-US" sz="1400" dirty="0"/>
              <a:t>Global </a:t>
            </a:r>
            <a:r>
              <a:rPr lang="en-US" sz="1400" dirty="0" smtClean="0"/>
              <a:t>Structure</a:t>
            </a:r>
          </a:p>
          <a:p>
            <a:pPr lvl="1"/>
            <a:endParaRPr lang="en-US" sz="1400" dirty="0" smtClean="0"/>
          </a:p>
          <a:p>
            <a:pPr lvl="1"/>
            <a:r>
              <a:rPr lang="en-US" sz="1400" dirty="0" smtClean="0"/>
              <a:t>Semantics</a:t>
            </a:r>
          </a:p>
          <a:p>
            <a:pPr lvl="1"/>
            <a:endParaRPr lang="en-US" sz="1400" dirty="0" smtClean="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62</a:t>
            </a:fld>
            <a:endParaRPr lang="en-US" sz="1200" smtClean="0">
              <a:solidFill>
                <a:schemeClr val="bg1"/>
              </a:solidFill>
              <a:latin typeface="Verdana" pitchFamily="34" charset="0"/>
            </a:endParaRPr>
          </a:p>
        </p:txBody>
      </p:sp>
      <p:pic>
        <p:nvPicPr>
          <p:cNvPr id="9" name="Image 15" descr="pegase1.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406015" y="3137257"/>
            <a:ext cx="2146002" cy="300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mage 17" descr="pegase3.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523053" y="1426853"/>
            <a:ext cx="3390306" cy="4752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954558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a:t>Prototype of a field guided method</a:t>
            </a:r>
          </a:p>
        </p:txBody>
      </p:sp>
      <p:sp>
        <p:nvSpPr>
          <p:cNvPr id="17412" name="Segnaposto numero diapositiva 3"/>
          <p:cNvSpPr>
            <a:spLocks noGrp="1"/>
          </p:cNvSpPr>
          <p:nvPr>
            <p:ph type="sldNum" sz="quarter" idx="10"/>
          </p:nvPr>
        </p:nvSpPr>
        <p:spPr>
          <a:xfrm>
            <a:off x="8707984" y="6584950"/>
            <a:ext cx="436016" cy="7547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63</a:t>
            </a:fld>
            <a:endParaRPr lang="en-US" sz="1200" smtClean="0">
              <a:solidFill>
                <a:schemeClr val="bg1"/>
              </a:solidFill>
              <a:latin typeface="Verdana" pitchFamily="34" charset="0"/>
            </a:endParaRPr>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2278662"/>
            <a:ext cx="1871644" cy="1869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5776" y="2258484"/>
            <a:ext cx="1875442" cy="1884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6016" y="2280217"/>
            <a:ext cx="1873540" cy="1871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76256" y="2273429"/>
            <a:ext cx="1833640" cy="1841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p:nvPr/>
        </p:nvSpPr>
        <p:spPr>
          <a:xfrm>
            <a:off x="622670" y="4339703"/>
            <a:ext cx="1417376" cy="338554"/>
          </a:xfrm>
          <a:prstGeom prst="rect">
            <a:avLst/>
          </a:prstGeom>
        </p:spPr>
        <p:txBody>
          <a:bodyPr wrap="none">
            <a:spAutoFit/>
          </a:bodyPr>
          <a:lstStyle/>
          <a:p>
            <a:pPr algn="ctr"/>
            <a:r>
              <a:rPr lang="en-US" sz="1600" dirty="0" smtClean="0">
                <a:solidFill>
                  <a:schemeClr val="bg1">
                    <a:lumMod val="50000"/>
                  </a:schemeClr>
                </a:solidFill>
              </a:rPr>
              <a:t>input tri mesh</a:t>
            </a:r>
            <a:endParaRPr lang="en-US" sz="1600" dirty="0">
              <a:solidFill>
                <a:schemeClr val="bg1">
                  <a:lumMod val="50000"/>
                </a:schemeClr>
              </a:solidFill>
            </a:endParaRPr>
          </a:p>
        </p:txBody>
      </p:sp>
      <p:sp>
        <p:nvSpPr>
          <p:cNvPr id="13" name="Rectangle 12"/>
          <p:cNvSpPr/>
          <p:nvPr/>
        </p:nvSpPr>
        <p:spPr>
          <a:xfrm>
            <a:off x="2683020" y="4320742"/>
            <a:ext cx="1620957" cy="338554"/>
          </a:xfrm>
          <a:prstGeom prst="rect">
            <a:avLst/>
          </a:prstGeom>
        </p:spPr>
        <p:txBody>
          <a:bodyPr wrap="none">
            <a:spAutoFit/>
          </a:bodyPr>
          <a:lstStyle/>
          <a:p>
            <a:pPr algn="ctr"/>
            <a:r>
              <a:rPr lang="en-US" sz="1600" dirty="0" smtClean="0">
                <a:solidFill>
                  <a:schemeClr val="bg1">
                    <a:lumMod val="50000"/>
                  </a:schemeClr>
                </a:solidFill>
              </a:rPr>
              <a:t>Orientation field</a:t>
            </a:r>
          </a:p>
        </p:txBody>
      </p:sp>
      <p:sp>
        <p:nvSpPr>
          <p:cNvPr id="14" name="Rectangle 13"/>
          <p:cNvSpPr/>
          <p:nvPr/>
        </p:nvSpPr>
        <p:spPr>
          <a:xfrm>
            <a:off x="4431218" y="4356393"/>
            <a:ext cx="2445038" cy="584775"/>
          </a:xfrm>
          <a:prstGeom prst="rect">
            <a:avLst/>
          </a:prstGeom>
        </p:spPr>
        <p:txBody>
          <a:bodyPr wrap="square">
            <a:spAutoFit/>
          </a:bodyPr>
          <a:lstStyle/>
          <a:p>
            <a:pPr algn="ctr"/>
            <a:r>
              <a:rPr lang="en-US" sz="1600" dirty="0" smtClean="0">
                <a:solidFill>
                  <a:schemeClr val="bg1">
                    <a:lumMod val="50000"/>
                  </a:schemeClr>
                </a:solidFill>
              </a:rPr>
              <a:t>A sizing field is determined</a:t>
            </a:r>
          </a:p>
        </p:txBody>
      </p:sp>
      <p:sp>
        <p:nvSpPr>
          <p:cNvPr id="15" name="Rectangle 14"/>
          <p:cNvSpPr/>
          <p:nvPr/>
        </p:nvSpPr>
        <p:spPr>
          <a:xfrm>
            <a:off x="6589556" y="4410013"/>
            <a:ext cx="2445038" cy="338554"/>
          </a:xfrm>
          <a:prstGeom prst="rect">
            <a:avLst/>
          </a:prstGeom>
        </p:spPr>
        <p:txBody>
          <a:bodyPr wrap="square">
            <a:spAutoFit/>
          </a:bodyPr>
          <a:lstStyle/>
          <a:p>
            <a:pPr algn="ctr"/>
            <a:r>
              <a:rPr lang="en-US" sz="1600" dirty="0" smtClean="0">
                <a:solidFill>
                  <a:schemeClr val="bg1">
                    <a:lumMod val="50000"/>
                  </a:schemeClr>
                </a:solidFill>
              </a:rPr>
              <a:t>Final </a:t>
            </a:r>
            <a:r>
              <a:rPr lang="en-US" sz="1600" dirty="0" err="1" smtClean="0">
                <a:solidFill>
                  <a:schemeClr val="bg1">
                    <a:lumMod val="50000"/>
                  </a:schemeClr>
                </a:solidFill>
              </a:rPr>
              <a:t>quadrangulation</a:t>
            </a:r>
            <a:endParaRPr lang="en-US" sz="1600" dirty="0" smtClean="0">
              <a:solidFill>
                <a:schemeClr val="bg1">
                  <a:lumMod val="50000"/>
                </a:schemeClr>
              </a:solidFill>
            </a:endParaRPr>
          </a:p>
        </p:txBody>
      </p:sp>
    </p:spTree>
    <p:extLst>
      <p:ext uri="{BB962C8B-B14F-4D97-AF65-F5344CB8AC3E}">
        <p14:creationId xmlns:p14="http://schemas.microsoft.com/office/powerpoint/2010/main" xmlns="" val="1850444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64</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65</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smtClean="0"/>
              <a:t>What is a field? (1)</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de-DE" sz="1800" dirty="0" smtClean="0"/>
              <a:t>What is a field?</a:t>
            </a:r>
          </a:p>
          <a:p>
            <a:pPr lvl="1"/>
            <a:endParaRPr lang="en-US" sz="1400" dirty="0" smtClean="0"/>
          </a:p>
          <a:p>
            <a:pPr lvl="1"/>
            <a:r>
              <a:rPr lang="en-US" sz="1400" dirty="0"/>
              <a:t>A direction field is, for each point of a surface, a set of N unit vectors of the tangent plane that is invariant by rotation of 2π/N</a:t>
            </a:r>
            <a:r>
              <a:rPr lang="en-US" sz="1400" dirty="0" smtClean="0"/>
              <a:t>.</a:t>
            </a:r>
          </a:p>
          <a:p>
            <a:pPr marL="457200" lvl="1" indent="0">
              <a:buNone/>
            </a:pPr>
            <a:endParaRPr lang="en-US" sz="14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66</a:t>
            </a:fld>
            <a:endParaRPr lang="en-US" sz="1200" smtClean="0">
              <a:solidFill>
                <a:schemeClr val="bg1"/>
              </a:solidFill>
              <a:latin typeface="Verdana"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xmlns="" val="0"/>
              </a:ext>
            </a:extLst>
          </a:blip>
          <a:srcRect l="15150" r="15150" b="192"/>
          <a:stretch>
            <a:fillRect/>
          </a:stretch>
        </p:blipFill>
        <p:spPr bwMode="auto">
          <a:xfrm>
            <a:off x="4726781" y="3889623"/>
            <a:ext cx="1911350" cy="190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xmlns="" val="0"/>
              </a:ext>
            </a:extLst>
          </a:blip>
          <a:srcRect l="13689" r="14429" b="191"/>
          <a:stretch>
            <a:fillRect/>
          </a:stretch>
        </p:blipFill>
        <p:spPr bwMode="auto">
          <a:xfrm>
            <a:off x="2583656" y="3861048"/>
            <a:ext cx="2000250" cy="192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xmlns="" val="0"/>
              </a:ext>
            </a:extLst>
          </a:blip>
          <a:srcRect l="13689" r="14432" b="191"/>
          <a:stretch>
            <a:fillRect/>
          </a:stretch>
        </p:blipFill>
        <p:spPr bwMode="auto">
          <a:xfrm>
            <a:off x="511968" y="3861048"/>
            <a:ext cx="2000250" cy="192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l="13689" r="14432" b="192"/>
          <a:stretch>
            <a:fillRect/>
          </a:stretch>
        </p:blipFill>
        <p:spPr bwMode="auto">
          <a:xfrm>
            <a:off x="6727031" y="3861048"/>
            <a:ext cx="2000250" cy="192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Connecteur droit avec flèche 7"/>
          <p:cNvCxnSpPr/>
          <p:nvPr/>
        </p:nvCxnSpPr>
        <p:spPr>
          <a:xfrm rot="16200000" flipV="1">
            <a:off x="1083468" y="4575423"/>
            <a:ext cx="642938" cy="2143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Connecteur droit avec flèche 8"/>
          <p:cNvCxnSpPr/>
          <p:nvPr/>
        </p:nvCxnSpPr>
        <p:spPr>
          <a:xfrm rot="16200000" flipV="1">
            <a:off x="3190875" y="4468266"/>
            <a:ext cx="571500" cy="3571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Connecteur droit avec flèche 9"/>
          <p:cNvCxnSpPr/>
          <p:nvPr/>
        </p:nvCxnSpPr>
        <p:spPr>
          <a:xfrm rot="16200000" flipH="1">
            <a:off x="3548062" y="5039766"/>
            <a:ext cx="571500" cy="3571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Connecteur droit avec flèche 10"/>
          <p:cNvCxnSpPr/>
          <p:nvPr/>
        </p:nvCxnSpPr>
        <p:spPr>
          <a:xfrm flipV="1">
            <a:off x="5869781" y="4503985"/>
            <a:ext cx="714375" cy="2143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Connecteur droit avec flèche 11"/>
          <p:cNvCxnSpPr/>
          <p:nvPr/>
        </p:nvCxnSpPr>
        <p:spPr>
          <a:xfrm rot="10800000" flipV="1">
            <a:off x="5155406" y="4718298"/>
            <a:ext cx="714375" cy="2143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Connecteur droit avec flèche 12"/>
          <p:cNvCxnSpPr/>
          <p:nvPr/>
        </p:nvCxnSpPr>
        <p:spPr>
          <a:xfrm rot="16200000" flipV="1">
            <a:off x="5405437" y="4253954"/>
            <a:ext cx="714375" cy="2143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Connecteur droit avec flèche 13"/>
          <p:cNvCxnSpPr/>
          <p:nvPr/>
        </p:nvCxnSpPr>
        <p:spPr>
          <a:xfrm rot="16200000" flipH="1">
            <a:off x="5619749" y="4968330"/>
            <a:ext cx="714375" cy="2143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Connecteur droit avec flèche 14"/>
          <p:cNvCxnSpPr/>
          <p:nvPr/>
        </p:nvCxnSpPr>
        <p:spPr>
          <a:xfrm rot="16200000" flipV="1">
            <a:off x="7369968" y="4218236"/>
            <a:ext cx="714375"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Connecteur droit avec flèche 15"/>
          <p:cNvCxnSpPr/>
          <p:nvPr/>
        </p:nvCxnSpPr>
        <p:spPr>
          <a:xfrm rot="16200000" flipH="1">
            <a:off x="7655718" y="4932611"/>
            <a:ext cx="714375"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Connecteur droit avec flèche 16"/>
          <p:cNvCxnSpPr/>
          <p:nvPr/>
        </p:nvCxnSpPr>
        <p:spPr>
          <a:xfrm>
            <a:off x="7870031" y="4718298"/>
            <a:ext cx="714375" cy="2143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Connecteur droit avec flèche 17"/>
          <p:cNvCxnSpPr/>
          <p:nvPr/>
        </p:nvCxnSpPr>
        <p:spPr>
          <a:xfrm rot="5400000" flipH="1" flipV="1">
            <a:off x="7798594" y="4218235"/>
            <a:ext cx="571500"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Connecteur droit avec flèche 18"/>
          <p:cNvCxnSpPr/>
          <p:nvPr/>
        </p:nvCxnSpPr>
        <p:spPr>
          <a:xfrm rot="10800000">
            <a:off x="7155656" y="4503985"/>
            <a:ext cx="714375" cy="2143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Connecteur droit avec flèche 19"/>
          <p:cNvCxnSpPr/>
          <p:nvPr/>
        </p:nvCxnSpPr>
        <p:spPr>
          <a:xfrm rot="5400000">
            <a:off x="7334250" y="4754016"/>
            <a:ext cx="571500" cy="5000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Ellipse 20"/>
          <p:cNvSpPr/>
          <p:nvPr/>
        </p:nvSpPr>
        <p:spPr>
          <a:xfrm>
            <a:off x="1440656" y="4932610"/>
            <a:ext cx="142875" cy="142875"/>
          </a:xfrm>
          <a:prstGeom prst="ellipse">
            <a:avLst/>
          </a:prstGeom>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 name="Ellipse 21"/>
          <p:cNvSpPr/>
          <p:nvPr/>
        </p:nvSpPr>
        <p:spPr>
          <a:xfrm>
            <a:off x="3583781" y="4861173"/>
            <a:ext cx="142875" cy="142875"/>
          </a:xfrm>
          <a:prstGeom prst="ellipse">
            <a:avLst/>
          </a:prstGeom>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 name="Ellipse 22"/>
          <p:cNvSpPr/>
          <p:nvPr/>
        </p:nvSpPr>
        <p:spPr>
          <a:xfrm>
            <a:off x="5798343" y="4646860"/>
            <a:ext cx="142875" cy="142875"/>
          </a:xfrm>
          <a:prstGeom prst="ellipse">
            <a:avLst/>
          </a:prstGeom>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6" name="Ellipse 23"/>
          <p:cNvSpPr/>
          <p:nvPr/>
        </p:nvSpPr>
        <p:spPr>
          <a:xfrm>
            <a:off x="7798593" y="4646860"/>
            <a:ext cx="142875" cy="142875"/>
          </a:xfrm>
          <a:prstGeom prst="ellipse">
            <a:avLst/>
          </a:prstGeom>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 name="ZoneTexte 24"/>
          <p:cNvSpPr txBox="1"/>
          <p:nvPr/>
        </p:nvSpPr>
        <p:spPr>
          <a:xfrm>
            <a:off x="464343" y="5259635"/>
            <a:ext cx="1025525"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fr-FR" sz="2800" dirty="0"/>
              <a:t>N </a:t>
            </a:r>
            <a:r>
              <a:rPr lang="fr-FR" sz="2800" dirty="0" smtClean="0"/>
              <a:t>=1 </a:t>
            </a:r>
            <a:endParaRPr lang="en-US" sz="2800" dirty="0"/>
          </a:p>
        </p:txBody>
      </p:sp>
      <p:sp>
        <p:nvSpPr>
          <p:cNvPr id="28" name="ZoneTexte 25"/>
          <p:cNvSpPr txBox="1"/>
          <p:nvPr/>
        </p:nvSpPr>
        <p:spPr>
          <a:xfrm>
            <a:off x="2583656" y="5259635"/>
            <a:ext cx="1023937"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fr-FR" sz="2800" dirty="0"/>
              <a:t>N </a:t>
            </a:r>
            <a:r>
              <a:rPr lang="fr-FR" sz="2800" dirty="0" smtClean="0"/>
              <a:t>=2 </a:t>
            </a:r>
            <a:endParaRPr lang="en-US" sz="2800" dirty="0"/>
          </a:p>
        </p:txBody>
      </p:sp>
      <p:sp>
        <p:nvSpPr>
          <p:cNvPr id="29" name="ZoneTexte 26"/>
          <p:cNvSpPr txBox="1"/>
          <p:nvPr/>
        </p:nvSpPr>
        <p:spPr>
          <a:xfrm>
            <a:off x="4607718" y="5259635"/>
            <a:ext cx="1025525"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fr-FR" sz="2800" dirty="0"/>
              <a:t>N </a:t>
            </a:r>
            <a:r>
              <a:rPr lang="fr-FR" sz="2800" dirty="0" smtClean="0"/>
              <a:t>=4 </a:t>
            </a:r>
            <a:endParaRPr lang="en-US" sz="2800" dirty="0"/>
          </a:p>
        </p:txBody>
      </p:sp>
      <p:sp>
        <p:nvSpPr>
          <p:cNvPr id="30" name="ZoneTexte 27"/>
          <p:cNvSpPr txBox="1"/>
          <p:nvPr/>
        </p:nvSpPr>
        <p:spPr>
          <a:xfrm>
            <a:off x="6679406" y="5259635"/>
            <a:ext cx="1025525"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fr-FR" sz="2800" dirty="0"/>
              <a:t>N </a:t>
            </a:r>
            <a:r>
              <a:rPr lang="fr-FR" sz="2800" dirty="0" smtClean="0"/>
              <a:t>=6 </a:t>
            </a:r>
            <a:endParaRPr lang="en-US" sz="2800" dirty="0"/>
          </a:p>
        </p:txBody>
      </p:sp>
    </p:spTree>
    <p:extLst>
      <p:ext uri="{BB962C8B-B14F-4D97-AF65-F5344CB8AC3E}">
        <p14:creationId xmlns:p14="http://schemas.microsoft.com/office/powerpoint/2010/main" xmlns="" val="6104815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smtClean="0"/>
              <a:t>What is a field? (2)</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de-DE" sz="1800" dirty="0" smtClean="0"/>
              <a:t>What is a singularity?</a:t>
            </a:r>
          </a:p>
          <a:p>
            <a:pPr lvl="1"/>
            <a:endParaRPr lang="en-US" sz="1400" dirty="0" smtClean="0"/>
          </a:p>
          <a:p>
            <a:pPr lvl="1"/>
            <a:r>
              <a:rPr lang="fr-FR" sz="1400" dirty="0" err="1">
                <a:ea typeface="Verdana" pitchFamily="34" charset="0"/>
                <a:cs typeface="Verdana" pitchFamily="34" charset="0"/>
              </a:rPr>
              <a:t>Singularities</a:t>
            </a:r>
            <a:r>
              <a:rPr lang="fr-FR" sz="1400" dirty="0">
                <a:ea typeface="Verdana" pitchFamily="34" charset="0"/>
                <a:cs typeface="Verdana" pitchFamily="34" charset="0"/>
              </a:rPr>
              <a:t> are a </a:t>
            </a:r>
            <a:r>
              <a:rPr lang="fr-FR" sz="1400" dirty="0" err="1">
                <a:ea typeface="Verdana" pitchFamily="34" charset="0"/>
                <a:cs typeface="Verdana" pitchFamily="34" charset="0"/>
              </a:rPr>
              <a:t>generalization</a:t>
            </a:r>
            <a:r>
              <a:rPr lang="fr-FR" sz="1400" dirty="0">
                <a:ea typeface="Verdana" pitchFamily="34" charset="0"/>
                <a:cs typeface="Verdana" pitchFamily="34" charset="0"/>
              </a:rPr>
              <a:t> of the </a:t>
            </a:r>
            <a:r>
              <a:rPr lang="fr-FR" sz="1400" dirty="0" err="1">
                <a:ea typeface="Verdana" pitchFamily="34" charset="0"/>
                <a:cs typeface="Verdana" pitchFamily="34" charset="0"/>
              </a:rPr>
              <a:t>poles</a:t>
            </a:r>
            <a:r>
              <a:rPr lang="fr-FR" sz="1400" dirty="0">
                <a:ea typeface="Verdana" pitchFamily="34" charset="0"/>
                <a:cs typeface="Verdana" pitchFamily="34" charset="0"/>
              </a:rPr>
              <a:t> (and </a:t>
            </a:r>
            <a:r>
              <a:rPr lang="fr-FR" sz="1400" dirty="0" err="1">
                <a:ea typeface="Verdana" pitchFamily="34" charset="0"/>
                <a:cs typeface="Verdana" pitchFamily="34" charset="0"/>
              </a:rPr>
              <a:t>saddles</a:t>
            </a:r>
            <a:r>
              <a:rPr lang="fr-FR" sz="1400" dirty="0">
                <a:ea typeface="Verdana" pitchFamily="34" charset="0"/>
                <a:cs typeface="Verdana" pitchFamily="34" charset="0"/>
              </a:rPr>
              <a:t>) of </a:t>
            </a:r>
            <a:r>
              <a:rPr lang="fr-FR" sz="1400" dirty="0" err="1">
                <a:ea typeface="Verdana" pitchFamily="34" charset="0"/>
                <a:cs typeface="Verdana" pitchFamily="34" charset="0"/>
              </a:rPr>
              <a:t>vector</a:t>
            </a:r>
            <a:r>
              <a:rPr lang="fr-FR" sz="1400" dirty="0">
                <a:ea typeface="Verdana" pitchFamily="34" charset="0"/>
                <a:cs typeface="Verdana" pitchFamily="34" charset="0"/>
              </a:rPr>
              <a:t> </a:t>
            </a:r>
            <a:r>
              <a:rPr lang="fr-FR" sz="1400" dirty="0" err="1">
                <a:ea typeface="Verdana" pitchFamily="34" charset="0"/>
                <a:cs typeface="Verdana" pitchFamily="34" charset="0"/>
              </a:rPr>
              <a:t>field</a:t>
            </a:r>
            <a:r>
              <a:rPr lang="en-US" sz="1400" dirty="0" smtClean="0">
                <a:ea typeface="Verdana" pitchFamily="34" charset="0"/>
                <a:cs typeface="Verdana" pitchFamily="34" charset="0"/>
              </a:rPr>
              <a:t>.</a:t>
            </a:r>
          </a:p>
          <a:p>
            <a:pPr marL="457200" lvl="1" indent="0">
              <a:buNone/>
            </a:pPr>
            <a:endParaRPr lang="en-US" sz="14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67</a:t>
            </a:fld>
            <a:endParaRPr lang="en-US" sz="1200" smtClean="0">
              <a:solidFill>
                <a:schemeClr val="bg1"/>
              </a:solidFill>
              <a:latin typeface="Verdana" pitchFamily="34" charset="0"/>
            </a:endParaRPr>
          </a:p>
        </p:txBody>
      </p:sp>
      <p:pic>
        <p:nvPicPr>
          <p:cNvPr id="31" name="Picture 30"/>
          <p:cNvPicPr>
            <a:picLocks noChangeAspect="1" noChangeArrowheads="1"/>
          </p:cNvPicPr>
          <p:nvPr/>
        </p:nvPicPr>
        <p:blipFill>
          <a:blip r:embed="rId2">
            <a:extLst>
              <a:ext uri="{28A0092B-C50C-407E-A947-70E740481C1C}">
                <a14:useLocalDpi xmlns:a14="http://schemas.microsoft.com/office/drawing/2010/main" xmlns="" val="0"/>
              </a:ext>
            </a:extLst>
          </a:blip>
          <a:srcRect l="15150" r="15150" b="192"/>
          <a:stretch>
            <a:fillRect/>
          </a:stretch>
        </p:blipFill>
        <p:spPr bwMode="auto">
          <a:xfrm>
            <a:off x="4702969" y="3905027"/>
            <a:ext cx="1911350" cy="190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689" r="14429" b="191"/>
          <a:stretch>
            <a:fillRect/>
          </a:stretch>
        </p:blipFill>
        <p:spPr bwMode="auto">
          <a:xfrm>
            <a:off x="2559844" y="3876452"/>
            <a:ext cx="2000250" cy="192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p:cNvPicPr>
            <a:picLocks noChangeAspect="1" noChangeArrowheads="1"/>
          </p:cNvPicPr>
          <p:nvPr/>
        </p:nvPicPr>
        <p:blipFill>
          <a:blip r:embed="rId4" cstate="print">
            <a:extLst>
              <a:ext uri="{28A0092B-C50C-407E-A947-70E740481C1C}">
                <a14:useLocalDpi xmlns:a14="http://schemas.microsoft.com/office/drawing/2010/main" xmlns="" val="0"/>
              </a:ext>
            </a:extLst>
          </a:blip>
          <a:srcRect l="13689" r="14432" b="191"/>
          <a:stretch>
            <a:fillRect/>
          </a:stretch>
        </p:blipFill>
        <p:spPr bwMode="auto">
          <a:xfrm>
            <a:off x="488156" y="3876452"/>
            <a:ext cx="2000250" cy="192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p:cNvPicPr>
            <a:picLocks noChangeAspect="1" noChangeArrowheads="1"/>
          </p:cNvPicPr>
          <p:nvPr/>
        </p:nvPicPr>
        <p:blipFill>
          <a:blip r:embed="rId5" cstate="print">
            <a:extLst>
              <a:ext uri="{28A0092B-C50C-407E-A947-70E740481C1C}">
                <a14:useLocalDpi xmlns:a14="http://schemas.microsoft.com/office/drawing/2010/main" xmlns="" val="0"/>
              </a:ext>
            </a:extLst>
          </a:blip>
          <a:srcRect l="13689" r="14432" b="192"/>
          <a:stretch>
            <a:fillRect/>
          </a:stretch>
        </p:blipFill>
        <p:spPr bwMode="auto">
          <a:xfrm>
            <a:off x="6703219" y="3876452"/>
            <a:ext cx="2000250" cy="192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Connecteur droit avec flèche 7"/>
          <p:cNvCxnSpPr/>
          <p:nvPr/>
        </p:nvCxnSpPr>
        <p:spPr>
          <a:xfrm rot="16200000" flipV="1">
            <a:off x="1059656" y="4590827"/>
            <a:ext cx="642938" cy="2143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Connecteur droit avec flèche 8"/>
          <p:cNvCxnSpPr/>
          <p:nvPr/>
        </p:nvCxnSpPr>
        <p:spPr>
          <a:xfrm rot="16200000" flipV="1">
            <a:off x="3167063" y="4483670"/>
            <a:ext cx="571500" cy="3571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7" name="Connecteur droit avec flèche 9"/>
          <p:cNvCxnSpPr/>
          <p:nvPr/>
        </p:nvCxnSpPr>
        <p:spPr>
          <a:xfrm rot="16200000" flipH="1">
            <a:off x="3524250" y="5055170"/>
            <a:ext cx="571500" cy="357188"/>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cxnSp>
        <p:nvCxnSpPr>
          <p:cNvPr id="38" name="Connecteur droit avec flèche 10"/>
          <p:cNvCxnSpPr/>
          <p:nvPr/>
        </p:nvCxnSpPr>
        <p:spPr>
          <a:xfrm flipV="1">
            <a:off x="5845969" y="4519389"/>
            <a:ext cx="714375" cy="2143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9" name="Connecteur droit avec flèche 11"/>
          <p:cNvCxnSpPr/>
          <p:nvPr/>
        </p:nvCxnSpPr>
        <p:spPr>
          <a:xfrm rot="10800000" flipV="1">
            <a:off x="5131594" y="4733702"/>
            <a:ext cx="714375" cy="2143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Connecteur droit avec flèche 12"/>
          <p:cNvCxnSpPr/>
          <p:nvPr/>
        </p:nvCxnSpPr>
        <p:spPr>
          <a:xfrm rot="16200000" flipV="1">
            <a:off x="5381625" y="4269358"/>
            <a:ext cx="714375" cy="2143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Connecteur droit avec flèche 13"/>
          <p:cNvCxnSpPr/>
          <p:nvPr/>
        </p:nvCxnSpPr>
        <p:spPr>
          <a:xfrm rot="16200000" flipH="1">
            <a:off x="5595937" y="4983734"/>
            <a:ext cx="714375" cy="2143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2" name="Connecteur droit avec flèche 14"/>
          <p:cNvCxnSpPr/>
          <p:nvPr/>
        </p:nvCxnSpPr>
        <p:spPr>
          <a:xfrm rot="16200000" flipV="1">
            <a:off x="7346156" y="4233640"/>
            <a:ext cx="714375"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3" name="Connecteur droit avec flèche 15"/>
          <p:cNvCxnSpPr/>
          <p:nvPr/>
        </p:nvCxnSpPr>
        <p:spPr>
          <a:xfrm rot="16200000" flipH="1">
            <a:off x="7631906" y="4948015"/>
            <a:ext cx="714375"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4" name="Connecteur droit avec flèche 16"/>
          <p:cNvCxnSpPr/>
          <p:nvPr/>
        </p:nvCxnSpPr>
        <p:spPr>
          <a:xfrm>
            <a:off x="7846219" y="4733702"/>
            <a:ext cx="714375" cy="214312"/>
          </a:xfrm>
          <a:prstGeom prst="straightConnector1">
            <a:avLst/>
          </a:prstGeom>
          <a:ln>
            <a:tailEnd type="arrow"/>
          </a:ln>
        </p:spPr>
        <p:style>
          <a:lnRef idx="3">
            <a:schemeClr val="lt1"/>
          </a:lnRef>
          <a:fillRef idx="1">
            <a:schemeClr val="dk1"/>
          </a:fillRef>
          <a:effectRef idx="1">
            <a:schemeClr val="dk1"/>
          </a:effectRef>
          <a:fontRef idx="minor">
            <a:schemeClr val="lt1"/>
          </a:fontRef>
        </p:style>
      </p:cxnSp>
      <p:cxnSp>
        <p:nvCxnSpPr>
          <p:cNvPr id="45" name="Connecteur droit avec flèche 17"/>
          <p:cNvCxnSpPr/>
          <p:nvPr/>
        </p:nvCxnSpPr>
        <p:spPr>
          <a:xfrm rot="5400000" flipH="1" flipV="1">
            <a:off x="7774782" y="4233639"/>
            <a:ext cx="571500"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6" name="Connecteur droit avec flèche 18"/>
          <p:cNvCxnSpPr/>
          <p:nvPr/>
        </p:nvCxnSpPr>
        <p:spPr>
          <a:xfrm rot="10800000">
            <a:off x="7131844" y="4519389"/>
            <a:ext cx="714375" cy="2143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7" name="Connecteur droit avec flèche 19"/>
          <p:cNvCxnSpPr/>
          <p:nvPr/>
        </p:nvCxnSpPr>
        <p:spPr>
          <a:xfrm rot="5400000">
            <a:off x="7310438" y="4769420"/>
            <a:ext cx="571500" cy="5000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8" name="Ellipse 20"/>
          <p:cNvSpPr/>
          <p:nvPr/>
        </p:nvSpPr>
        <p:spPr>
          <a:xfrm>
            <a:off x="1416844" y="4948014"/>
            <a:ext cx="142875" cy="142875"/>
          </a:xfrm>
          <a:prstGeom prst="ellipse">
            <a:avLst/>
          </a:prstGeom>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9" name="Ellipse 21"/>
          <p:cNvSpPr/>
          <p:nvPr/>
        </p:nvSpPr>
        <p:spPr>
          <a:xfrm>
            <a:off x="3559969" y="4876577"/>
            <a:ext cx="142875" cy="142875"/>
          </a:xfrm>
          <a:prstGeom prst="ellipse">
            <a:avLst/>
          </a:prstGeom>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 name="Ellipse 22"/>
          <p:cNvSpPr/>
          <p:nvPr/>
        </p:nvSpPr>
        <p:spPr>
          <a:xfrm>
            <a:off x="5774531" y="4662264"/>
            <a:ext cx="142875" cy="142875"/>
          </a:xfrm>
          <a:prstGeom prst="ellipse">
            <a:avLst/>
          </a:prstGeom>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1" name="Ellipse 23"/>
          <p:cNvSpPr/>
          <p:nvPr/>
        </p:nvSpPr>
        <p:spPr>
          <a:xfrm>
            <a:off x="7774781" y="4662264"/>
            <a:ext cx="142875" cy="142875"/>
          </a:xfrm>
          <a:prstGeom prst="ellipse">
            <a:avLst/>
          </a:prstGeom>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 name="ZoneTexte 24"/>
          <p:cNvSpPr txBox="1"/>
          <p:nvPr/>
        </p:nvSpPr>
        <p:spPr>
          <a:xfrm>
            <a:off x="440531" y="5275039"/>
            <a:ext cx="1025525"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fr-FR" sz="2800" dirty="0"/>
              <a:t>N </a:t>
            </a:r>
            <a:r>
              <a:rPr lang="fr-FR" sz="2800" dirty="0" smtClean="0"/>
              <a:t>=1 </a:t>
            </a:r>
            <a:endParaRPr lang="en-US" sz="2800" dirty="0"/>
          </a:p>
        </p:txBody>
      </p:sp>
      <p:sp>
        <p:nvSpPr>
          <p:cNvPr id="53" name="ZoneTexte 25"/>
          <p:cNvSpPr txBox="1"/>
          <p:nvPr/>
        </p:nvSpPr>
        <p:spPr>
          <a:xfrm>
            <a:off x="2559844" y="5275039"/>
            <a:ext cx="1023937"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fr-FR" sz="2800" dirty="0"/>
              <a:t>N </a:t>
            </a:r>
            <a:r>
              <a:rPr lang="fr-FR" sz="2800" dirty="0" smtClean="0"/>
              <a:t>=2 </a:t>
            </a:r>
            <a:endParaRPr lang="en-US" sz="2800" dirty="0"/>
          </a:p>
        </p:txBody>
      </p:sp>
      <p:sp>
        <p:nvSpPr>
          <p:cNvPr id="54" name="ZoneTexte 26"/>
          <p:cNvSpPr txBox="1"/>
          <p:nvPr/>
        </p:nvSpPr>
        <p:spPr>
          <a:xfrm>
            <a:off x="4583906" y="5275039"/>
            <a:ext cx="1025525"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fr-FR" sz="2800" dirty="0"/>
              <a:t>N </a:t>
            </a:r>
            <a:r>
              <a:rPr lang="fr-FR" sz="2800" dirty="0" smtClean="0"/>
              <a:t>=4 </a:t>
            </a:r>
            <a:endParaRPr lang="en-US" sz="2800" dirty="0"/>
          </a:p>
        </p:txBody>
      </p:sp>
      <p:sp>
        <p:nvSpPr>
          <p:cNvPr id="55" name="ZoneTexte 27"/>
          <p:cNvSpPr txBox="1"/>
          <p:nvPr/>
        </p:nvSpPr>
        <p:spPr>
          <a:xfrm>
            <a:off x="6655594" y="5275039"/>
            <a:ext cx="1025525"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fr-FR" sz="2800" dirty="0"/>
              <a:t>N </a:t>
            </a:r>
            <a:r>
              <a:rPr lang="fr-FR" sz="2800" dirty="0" smtClean="0"/>
              <a:t>=6 </a:t>
            </a:r>
            <a:endParaRPr lang="en-US" sz="2800" dirty="0"/>
          </a:p>
        </p:txBody>
      </p:sp>
      <p:pic>
        <p:nvPicPr>
          <p:cNvPr id="56" name="Picture 55"/>
          <p:cNvPicPr>
            <a:picLocks noChangeAspect="1" noChangeArrowheads="1"/>
          </p:cNvPicPr>
          <p:nvPr/>
        </p:nvPicPr>
        <p:blipFill>
          <a:blip r:embed="rId2">
            <a:extLst>
              <a:ext uri="{28A0092B-C50C-407E-A947-70E740481C1C}">
                <a14:useLocalDpi xmlns:a14="http://schemas.microsoft.com/office/drawing/2010/main" xmlns="" val="0"/>
              </a:ext>
            </a:extLst>
          </a:blip>
          <a:srcRect l="15150" t="10712" r="58807" b="56445"/>
          <a:stretch>
            <a:fillRect/>
          </a:stretch>
        </p:blipFill>
        <p:spPr bwMode="auto">
          <a:xfrm>
            <a:off x="4374356" y="3932014"/>
            <a:ext cx="1214438" cy="1063625"/>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7" name="Picture 56"/>
          <p:cNvPicPr>
            <a:picLocks noChangeAspect="1" noChangeArrowheads="1"/>
          </p:cNvPicPr>
          <p:nvPr/>
        </p:nvPicPr>
        <p:blipFill>
          <a:blip r:embed="rId6">
            <a:extLst>
              <a:ext uri="{28A0092B-C50C-407E-A947-70E740481C1C}">
                <a14:useLocalDpi xmlns:a14="http://schemas.microsoft.com/office/drawing/2010/main" xmlns="" val="0"/>
              </a:ext>
            </a:extLst>
          </a:blip>
          <a:srcRect l="37305" t="-3697" r="40961" b="77820"/>
          <a:stretch>
            <a:fillRect/>
          </a:stretch>
        </p:blipFill>
        <p:spPr bwMode="auto">
          <a:xfrm>
            <a:off x="818356" y="3604989"/>
            <a:ext cx="1296988" cy="1071563"/>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8" name="Picture 57"/>
          <p:cNvPicPr>
            <a:picLocks noChangeAspect="1" noChangeArrowheads="1"/>
          </p:cNvPicPr>
          <p:nvPr/>
        </p:nvPicPr>
        <p:blipFill>
          <a:blip r:embed="rId7">
            <a:extLst>
              <a:ext uri="{28A0092B-C50C-407E-A947-70E740481C1C}">
                <a14:useLocalDpi xmlns:a14="http://schemas.microsoft.com/office/drawing/2010/main" xmlns="" val="0"/>
              </a:ext>
            </a:extLst>
          </a:blip>
          <a:srcRect l="29092" t="14786" r="47804" b="55641"/>
          <a:stretch>
            <a:fillRect/>
          </a:stretch>
        </p:blipFill>
        <p:spPr bwMode="auto">
          <a:xfrm>
            <a:off x="6825456" y="3939952"/>
            <a:ext cx="1214438" cy="107950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9" name="Picture 58"/>
          <p:cNvPicPr>
            <a:picLocks noChangeAspect="1" noChangeArrowheads="1"/>
          </p:cNvPicPr>
          <p:nvPr/>
        </p:nvPicPr>
        <p:blipFill>
          <a:blip r:embed="rId8">
            <a:extLst>
              <a:ext uri="{28A0092B-C50C-407E-A947-70E740481C1C}">
                <a14:useLocalDpi xmlns:a14="http://schemas.microsoft.com/office/drawing/2010/main" xmlns="" val="0"/>
              </a:ext>
            </a:extLst>
          </a:blip>
          <a:srcRect l="42726" t="-3697" r="36745" b="77820"/>
          <a:stretch>
            <a:fillRect/>
          </a:stretch>
        </p:blipFill>
        <p:spPr bwMode="auto">
          <a:xfrm>
            <a:off x="3036094" y="3582764"/>
            <a:ext cx="1225550" cy="1071563"/>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441179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smtClean="0"/>
              <a:t>What is a field? (3)</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de-DE" sz="1800" dirty="0" smtClean="0"/>
              <a:t>We rely on N=4 for quad remeshing</a:t>
            </a:r>
          </a:p>
          <a:p>
            <a:pPr lvl="1"/>
            <a:endParaRPr lang="en-US" sz="1400" dirty="0" smtClean="0"/>
          </a:p>
          <a:p>
            <a:pPr lvl="1"/>
            <a:r>
              <a:rPr lang="it-IT" sz="1400" dirty="0" smtClean="0">
                <a:latin typeface="Arial" charset="0"/>
                <a:ea typeface="ＭＳ Ｐゴシック" pitchFamily="34" charset="-128"/>
                <a:cs typeface="Arial" charset="0"/>
              </a:rPr>
              <a:t>In the discrete settings</a:t>
            </a:r>
          </a:p>
          <a:p>
            <a:pPr marL="457200" lvl="1" indent="0">
              <a:buNone/>
            </a:pPr>
            <a:endParaRPr lang="it-IT" sz="1400" dirty="0" smtClean="0">
              <a:latin typeface="Arial" charset="0"/>
              <a:ea typeface="ＭＳ Ｐゴシック" pitchFamily="34" charset="-128"/>
              <a:cs typeface="Arial" charset="0"/>
            </a:endParaRPr>
          </a:p>
          <a:p>
            <a:pPr lvl="1"/>
            <a:r>
              <a:rPr lang="it-IT" sz="1400" dirty="0" smtClean="0">
                <a:latin typeface="Arial" charset="0"/>
                <a:ea typeface="ＭＳ Ｐゴシック" pitchFamily="34" charset="-128"/>
                <a:cs typeface="Arial" charset="0"/>
              </a:rPr>
              <a:t>One cross field per face</a:t>
            </a:r>
          </a:p>
          <a:p>
            <a:pPr lvl="1"/>
            <a:endParaRPr lang="it-IT" sz="1400" dirty="0">
              <a:latin typeface="Arial" charset="0"/>
              <a:ea typeface="ＭＳ Ｐゴシック" pitchFamily="34" charset="-128"/>
              <a:cs typeface="Arial" charset="0"/>
            </a:endParaRPr>
          </a:p>
          <a:p>
            <a:pPr lvl="1"/>
            <a:r>
              <a:rPr lang="fr-FR" sz="1400" dirty="0" err="1"/>
              <a:t>Evaluate</a:t>
            </a:r>
            <a:r>
              <a:rPr lang="fr-FR" sz="1400" dirty="0"/>
              <a:t> </a:t>
            </a:r>
            <a:r>
              <a:rPr lang="fr-FR" sz="1400" dirty="0" err="1" smtClean="0"/>
              <a:t>singularities</a:t>
            </a:r>
            <a:r>
              <a:rPr lang="fr-FR" sz="1400" dirty="0" smtClean="0"/>
              <a:t> in </a:t>
            </a:r>
            <a:r>
              <a:rPr lang="fr-FR" sz="1400" dirty="0"/>
              <a:t>a local </a:t>
            </a:r>
            <a:r>
              <a:rPr lang="fr-FR" sz="1400" dirty="0" err="1"/>
              <a:t>map</a:t>
            </a:r>
            <a:endParaRPr lang="en-US" sz="1400" dirty="0"/>
          </a:p>
          <a:p>
            <a:pPr lvl="1"/>
            <a:endParaRPr lang="it-IT" sz="1400" dirty="0" smtClean="0">
              <a:latin typeface="Arial" charset="0"/>
              <a:ea typeface="ＭＳ Ｐゴシック" pitchFamily="34" charset="-128"/>
              <a:cs typeface="Arial" charset="0"/>
            </a:endParaRPr>
          </a:p>
          <a:p>
            <a:pPr lvl="1"/>
            <a:endParaRPr lang="en-US" sz="14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68</a:t>
            </a:fld>
            <a:endParaRPr lang="en-US" sz="1200" smtClean="0">
              <a:solidFill>
                <a:schemeClr val="bg1"/>
              </a:solidFill>
              <a:latin typeface="Verdana" pitchFamily="34" charset="0"/>
            </a:endParaRPr>
          </a:p>
        </p:txBody>
      </p:sp>
      <p:grpSp>
        <p:nvGrpSpPr>
          <p:cNvPr id="3" name="Group 2"/>
          <p:cNvGrpSpPr/>
          <p:nvPr/>
        </p:nvGrpSpPr>
        <p:grpSpPr>
          <a:xfrm>
            <a:off x="4688928" y="797180"/>
            <a:ext cx="4923632" cy="2415796"/>
            <a:chOff x="3947664" y="2303463"/>
            <a:chExt cx="5414962" cy="2913062"/>
          </a:xfrm>
        </p:grpSpPr>
        <p:pic>
          <p:nvPicPr>
            <p:cNvPr id="60" name="Picture 59"/>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3492" r="1808" b="10429"/>
            <a:stretch>
              <a:fillRect/>
            </a:stretch>
          </p:blipFill>
          <p:spPr bwMode="auto">
            <a:xfrm>
              <a:off x="3947664" y="2303463"/>
              <a:ext cx="5414962" cy="291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1" name="Connecteur droit 11"/>
            <p:cNvCxnSpPr/>
            <p:nvPr/>
          </p:nvCxnSpPr>
          <p:spPr>
            <a:xfrm rot="5400000">
              <a:off x="5495476" y="3517900"/>
              <a:ext cx="523875" cy="28575"/>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Connecteur droit 12"/>
            <p:cNvCxnSpPr/>
            <p:nvPr/>
          </p:nvCxnSpPr>
          <p:spPr>
            <a:xfrm rot="5400000" flipH="1" flipV="1">
              <a:off x="5695501" y="2917825"/>
              <a:ext cx="441325" cy="301625"/>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Connecteur droit 15"/>
            <p:cNvCxnSpPr/>
            <p:nvPr/>
          </p:nvCxnSpPr>
          <p:spPr>
            <a:xfrm rot="10800000">
              <a:off x="5679626" y="4149725"/>
              <a:ext cx="947738" cy="193675"/>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Connecteur droit 18"/>
            <p:cNvCxnSpPr/>
            <p:nvPr/>
          </p:nvCxnSpPr>
          <p:spPr>
            <a:xfrm rot="5400000">
              <a:off x="6563863" y="3894138"/>
              <a:ext cx="504825" cy="393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Connecteur droit 21"/>
            <p:cNvCxnSpPr/>
            <p:nvPr/>
          </p:nvCxnSpPr>
          <p:spPr>
            <a:xfrm>
              <a:off x="6054276" y="2835275"/>
              <a:ext cx="981075" cy="168275"/>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Connecteur droit 25"/>
            <p:cNvCxnSpPr/>
            <p:nvPr/>
          </p:nvCxnSpPr>
          <p:spPr>
            <a:xfrm rot="5400000">
              <a:off x="6619426" y="3409950"/>
              <a:ext cx="828675" cy="15875"/>
            </a:xfrm>
            <a:prstGeom prst="line">
              <a:avLst/>
            </a:prstGeom>
          </p:spPr>
          <p:style>
            <a:lnRef idx="2">
              <a:schemeClr val="accent1"/>
            </a:lnRef>
            <a:fillRef idx="0">
              <a:schemeClr val="accent1"/>
            </a:fillRef>
            <a:effectRef idx="1">
              <a:schemeClr val="accent1"/>
            </a:effectRef>
            <a:fontRef idx="minor">
              <a:schemeClr val="tx1"/>
            </a:fontRef>
          </p:style>
        </p:cxnSp>
        <p:sp>
          <p:nvSpPr>
            <p:cNvPr id="67" name="Ellipse 29"/>
            <p:cNvSpPr/>
            <p:nvPr/>
          </p:nvSpPr>
          <p:spPr>
            <a:xfrm>
              <a:off x="6535289" y="3294063"/>
              <a:ext cx="285750" cy="274637"/>
            </a:xfrm>
            <a:prstGeom prst="ellipse">
              <a:avLst/>
            </a:prstGeom>
          </p:spPr>
          <p:style>
            <a:lnRef idx="3">
              <a:schemeClr val="lt1"/>
            </a:lnRef>
            <a:fillRef idx="1">
              <a:schemeClr val="accent2"/>
            </a:fillRef>
            <a:effectRef idx="1">
              <a:schemeClr val="accent2"/>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8" name="Double flèche horizontale 16"/>
            <p:cNvSpPr/>
            <p:nvPr/>
          </p:nvSpPr>
          <p:spPr>
            <a:xfrm rot="18535349">
              <a:off x="5616127" y="2768600"/>
              <a:ext cx="958850" cy="174625"/>
            </a:xfrm>
            <a:prstGeom prst="leftRightArrow">
              <a:avLst>
                <a:gd name="adj1" fmla="val 50000"/>
                <a:gd name="adj2" fmla="val 147519"/>
              </a:avLst>
            </a:prstGeom>
            <a:solidFill>
              <a:srgbClr val="00B050"/>
            </a:solidFill>
            <a:ln w="19050"/>
          </p:spPr>
          <p:style>
            <a:lnRef idx="3">
              <a:schemeClr val="lt1"/>
            </a:lnRef>
            <a:fillRef idx="1">
              <a:schemeClr val="accent1"/>
            </a:fillRef>
            <a:effectRef idx="1">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9" name="Double flèche horizontale 17"/>
            <p:cNvSpPr/>
            <p:nvPr/>
          </p:nvSpPr>
          <p:spPr>
            <a:xfrm rot="519280">
              <a:off x="5222426" y="4089400"/>
              <a:ext cx="958850" cy="174625"/>
            </a:xfrm>
            <a:prstGeom prst="leftRightArrow">
              <a:avLst>
                <a:gd name="adj1" fmla="val 50000"/>
                <a:gd name="adj2" fmla="val 147519"/>
              </a:avLst>
            </a:prstGeom>
            <a:solidFill>
              <a:srgbClr val="00B050"/>
            </a:solidFill>
            <a:ln w="19050"/>
          </p:spPr>
          <p:style>
            <a:lnRef idx="3">
              <a:schemeClr val="lt1"/>
            </a:lnRef>
            <a:fillRef idx="1">
              <a:schemeClr val="accent1"/>
            </a:fillRef>
            <a:effectRef idx="1">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0" name="Double flèche horizontale 19"/>
            <p:cNvSpPr/>
            <p:nvPr/>
          </p:nvSpPr>
          <p:spPr>
            <a:xfrm rot="519280">
              <a:off x="5603426" y="2762250"/>
              <a:ext cx="958850" cy="174625"/>
            </a:xfrm>
            <a:prstGeom prst="leftRightArrow">
              <a:avLst>
                <a:gd name="adj1" fmla="val 50000"/>
                <a:gd name="adj2" fmla="val 147519"/>
              </a:avLst>
            </a:prstGeom>
            <a:solidFill>
              <a:srgbClr val="00B050"/>
            </a:solidFill>
            <a:ln w="19050"/>
          </p:spPr>
          <p:style>
            <a:lnRef idx="3">
              <a:schemeClr val="lt1"/>
            </a:lnRef>
            <a:fillRef idx="1">
              <a:schemeClr val="accent1"/>
            </a:fillRef>
            <a:effectRef idx="1">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1" name="Double flèche horizontale 20"/>
            <p:cNvSpPr/>
            <p:nvPr/>
          </p:nvSpPr>
          <p:spPr>
            <a:xfrm rot="5590558">
              <a:off x="5254177" y="4051300"/>
              <a:ext cx="958850" cy="174625"/>
            </a:xfrm>
            <a:prstGeom prst="leftRightArrow">
              <a:avLst>
                <a:gd name="adj1" fmla="val 50000"/>
                <a:gd name="adj2" fmla="val 147519"/>
              </a:avLst>
            </a:prstGeom>
            <a:solidFill>
              <a:srgbClr val="00B050"/>
            </a:solidFill>
            <a:ln w="19050"/>
          </p:spPr>
          <p:style>
            <a:lnRef idx="3">
              <a:schemeClr val="lt1"/>
            </a:lnRef>
            <a:fillRef idx="1">
              <a:schemeClr val="accent1"/>
            </a:fillRef>
            <a:effectRef idx="1">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2" name="Double flèche horizontale 23"/>
            <p:cNvSpPr/>
            <p:nvPr/>
          </p:nvSpPr>
          <p:spPr>
            <a:xfrm rot="5400000">
              <a:off x="6555927" y="3752850"/>
              <a:ext cx="958850" cy="174625"/>
            </a:xfrm>
            <a:prstGeom prst="leftRightArrow">
              <a:avLst>
                <a:gd name="adj1" fmla="val 50000"/>
                <a:gd name="adj2" fmla="val 147519"/>
              </a:avLst>
            </a:prstGeom>
            <a:solidFill>
              <a:srgbClr val="00B050"/>
            </a:solidFill>
            <a:ln w="19050"/>
          </p:spPr>
          <p:style>
            <a:lnRef idx="3">
              <a:schemeClr val="lt1"/>
            </a:lnRef>
            <a:fillRef idx="1">
              <a:schemeClr val="accent1"/>
            </a:fillRef>
            <a:effectRef idx="1">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3" name="Double flèche horizontale 14"/>
            <p:cNvSpPr/>
            <p:nvPr/>
          </p:nvSpPr>
          <p:spPr>
            <a:xfrm rot="18535349">
              <a:off x="6568627" y="3721100"/>
              <a:ext cx="958850" cy="174625"/>
            </a:xfrm>
            <a:prstGeom prst="leftRightArrow">
              <a:avLst>
                <a:gd name="adj1" fmla="val 50000"/>
                <a:gd name="adj2" fmla="val 147519"/>
              </a:avLst>
            </a:prstGeom>
            <a:solidFill>
              <a:srgbClr val="00B050"/>
            </a:solidFill>
            <a:ln w="19050"/>
          </p:spPr>
          <p:style>
            <a:lnRef idx="3">
              <a:schemeClr val="lt1"/>
            </a:lnRef>
            <a:fillRef idx="1">
              <a:schemeClr val="accent1"/>
            </a:fillRef>
            <a:effectRef idx="1">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grpSp>
        <p:nvGrpSpPr>
          <p:cNvPr id="4" name="Group 3"/>
          <p:cNvGrpSpPr/>
          <p:nvPr/>
        </p:nvGrpSpPr>
        <p:grpSpPr>
          <a:xfrm>
            <a:off x="4048025" y="3087588"/>
            <a:ext cx="3116263" cy="2933700"/>
            <a:chOff x="3013869" y="1962150"/>
            <a:chExt cx="3116263" cy="2933700"/>
          </a:xfrm>
        </p:grpSpPr>
        <p:sp>
          <p:nvSpPr>
            <p:cNvPr id="74" name="Forme libre 16"/>
            <p:cNvSpPr/>
            <p:nvPr/>
          </p:nvSpPr>
          <p:spPr>
            <a:xfrm>
              <a:off x="3378994" y="1962150"/>
              <a:ext cx="2201863" cy="1614487"/>
            </a:xfrm>
            <a:custGeom>
              <a:avLst/>
              <a:gdLst>
                <a:gd name="connsiteX0" fmla="*/ 0 w 2034540"/>
                <a:gd name="connsiteY0" fmla="*/ 685800 h 1272540"/>
                <a:gd name="connsiteX1" fmla="*/ 845820 w 2034540"/>
                <a:gd name="connsiteY1" fmla="*/ 1272540 h 1272540"/>
                <a:gd name="connsiteX2" fmla="*/ 2034540 w 2034540"/>
                <a:gd name="connsiteY2" fmla="*/ 632460 h 1272540"/>
                <a:gd name="connsiteX3" fmla="*/ 944880 w 2034540"/>
                <a:gd name="connsiteY3" fmla="*/ 0 h 1272540"/>
                <a:gd name="connsiteX4" fmla="*/ 0 w 2034540"/>
                <a:gd name="connsiteY4" fmla="*/ 685800 h 1272540"/>
                <a:gd name="connsiteX0" fmla="*/ 0 w 2034540"/>
                <a:gd name="connsiteY0" fmla="*/ 685800 h 1501140"/>
                <a:gd name="connsiteX1" fmla="*/ 975360 w 2034540"/>
                <a:gd name="connsiteY1" fmla="*/ 1501140 h 1501140"/>
                <a:gd name="connsiteX2" fmla="*/ 2034540 w 2034540"/>
                <a:gd name="connsiteY2" fmla="*/ 632460 h 1501140"/>
                <a:gd name="connsiteX3" fmla="*/ 944880 w 2034540"/>
                <a:gd name="connsiteY3" fmla="*/ 0 h 1501140"/>
                <a:gd name="connsiteX4" fmla="*/ 0 w 2034540"/>
                <a:gd name="connsiteY4" fmla="*/ 685800 h 1501140"/>
                <a:gd name="connsiteX0" fmla="*/ 0 w 2171700"/>
                <a:gd name="connsiteY0" fmla="*/ 754380 h 1501140"/>
                <a:gd name="connsiteX1" fmla="*/ 1112520 w 2171700"/>
                <a:gd name="connsiteY1" fmla="*/ 1501140 h 1501140"/>
                <a:gd name="connsiteX2" fmla="*/ 2171700 w 2171700"/>
                <a:gd name="connsiteY2" fmla="*/ 632460 h 1501140"/>
                <a:gd name="connsiteX3" fmla="*/ 1082040 w 2171700"/>
                <a:gd name="connsiteY3" fmla="*/ 0 h 1501140"/>
                <a:gd name="connsiteX4" fmla="*/ 0 w 2171700"/>
                <a:gd name="connsiteY4" fmla="*/ 754380 h 1501140"/>
                <a:gd name="connsiteX0" fmla="*/ 0 w 2171700"/>
                <a:gd name="connsiteY0" fmla="*/ 868680 h 1615440"/>
                <a:gd name="connsiteX1" fmla="*/ 1112520 w 2171700"/>
                <a:gd name="connsiteY1" fmla="*/ 1615440 h 1615440"/>
                <a:gd name="connsiteX2" fmla="*/ 2171700 w 2171700"/>
                <a:gd name="connsiteY2" fmla="*/ 746760 h 1615440"/>
                <a:gd name="connsiteX3" fmla="*/ 1036320 w 2171700"/>
                <a:gd name="connsiteY3" fmla="*/ 0 h 1615440"/>
                <a:gd name="connsiteX4" fmla="*/ 0 w 2171700"/>
                <a:gd name="connsiteY4" fmla="*/ 868680 h 161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615440">
                  <a:moveTo>
                    <a:pt x="0" y="868680"/>
                  </a:moveTo>
                  <a:lnTo>
                    <a:pt x="1112520" y="1615440"/>
                  </a:lnTo>
                  <a:lnTo>
                    <a:pt x="2171700" y="746760"/>
                  </a:lnTo>
                  <a:lnTo>
                    <a:pt x="1036320" y="0"/>
                  </a:lnTo>
                  <a:lnTo>
                    <a:pt x="0" y="868680"/>
                  </a:lnTo>
                  <a:close/>
                </a:path>
              </a:pathLst>
            </a:custGeom>
            <a:solidFill>
              <a:schemeClr val="bg1">
                <a:lumMod val="8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5" name="Forme libre 17"/>
            <p:cNvSpPr/>
            <p:nvPr/>
          </p:nvSpPr>
          <p:spPr>
            <a:xfrm>
              <a:off x="4529932" y="2700337"/>
              <a:ext cx="1600200" cy="2195513"/>
            </a:xfrm>
            <a:custGeom>
              <a:avLst/>
              <a:gdLst>
                <a:gd name="connsiteX0" fmla="*/ 0 w 2034540"/>
                <a:gd name="connsiteY0" fmla="*/ 685800 h 1272540"/>
                <a:gd name="connsiteX1" fmla="*/ 845820 w 2034540"/>
                <a:gd name="connsiteY1" fmla="*/ 1272540 h 1272540"/>
                <a:gd name="connsiteX2" fmla="*/ 2034540 w 2034540"/>
                <a:gd name="connsiteY2" fmla="*/ 632460 h 1272540"/>
                <a:gd name="connsiteX3" fmla="*/ 944880 w 2034540"/>
                <a:gd name="connsiteY3" fmla="*/ 0 h 1272540"/>
                <a:gd name="connsiteX4" fmla="*/ 0 w 2034540"/>
                <a:gd name="connsiteY4" fmla="*/ 685800 h 1272540"/>
                <a:gd name="connsiteX0" fmla="*/ 0 w 2362200"/>
                <a:gd name="connsiteY0" fmla="*/ 426720 h 1272540"/>
                <a:gd name="connsiteX1" fmla="*/ 1173480 w 2362200"/>
                <a:gd name="connsiteY1" fmla="*/ 1272540 h 1272540"/>
                <a:gd name="connsiteX2" fmla="*/ 2362200 w 2362200"/>
                <a:gd name="connsiteY2" fmla="*/ 632460 h 1272540"/>
                <a:gd name="connsiteX3" fmla="*/ 1272540 w 2362200"/>
                <a:gd name="connsiteY3" fmla="*/ 0 h 1272540"/>
                <a:gd name="connsiteX4" fmla="*/ 0 w 2362200"/>
                <a:gd name="connsiteY4" fmla="*/ 426720 h 1272540"/>
                <a:gd name="connsiteX0" fmla="*/ 0 w 2362200"/>
                <a:gd name="connsiteY0" fmla="*/ 876300 h 1722120"/>
                <a:gd name="connsiteX1" fmla="*/ 1173480 w 2362200"/>
                <a:gd name="connsiteY1" fmla="*/ 1722120 h 1722120"/>
                <a:gd name="connsiteX2" fmla="*/ 2362200 w 2362200"/>
                <a:gd name="connsiteY2" fmla="*/ 1082040 h 1722120"/>
                <a:gd name="connsiteX3" fmla="*/ 1043940 w 2362200"/>
                <a:gd name="connsiteY3" fmla="*/ 0 h 1722120"/>
                <a:gd name="connsiteX4" fmla="*/ 0 w 2362200"/>
                <a:gd name="connsiteY4" fmla="*/ 876300 h 1722120"/>
                <a:gd name="connsiteX0" fmla="*/ 0 w 2362200"/>
                <a:gd name="connsiteY0" fmla="*/ 876300 h 2194560"/>
                <a:gd name="connsiteX1" fmla="*/ 15240 w 2362200"/>
                <a:gd name="connsiteY1" fmla="*/ 2194560 h 2194560"/>
                <a:gd name="connsiteX2" fmla="*/ 2362200 w 2362200"/>
                <a:gd name="connsiteY2" fmla="*/ 1082040 h 2194560"/>
                <a:gd name="connsiteX3" fmla="*/ 1043940 w 2362200"/>
                <a:gd name="connsiteY3" fmla="*/ 0 h 2194560"/>
                <a:gd name="connsiteX4" fmla="*/ 0 w 2362200"/>
                <a:gd name="connsiteY4" fmla="*/ 876300 h 2194560"/>
                <a:gd name="connsiteX0" fmla="*/ 0 w 1600200"/>
                <a:gd name="connsiteY0" fmla="*/ 876300 h 2194560"/>
                <a:gd name="connsiteX1" fmla="*/ 15240 w 1600200"/>
                <a:gd name="connsiteY1" fmla="*/ 2194560 h 2194560"/>
                <a:gd name="connsiteX2" fmla="*/ 1600200 w 1600200"/>
                <a:gd name="connsiteY2" fmla="*/ 1493520 h 2194560"/>
                <a:gd name="connsiteX3" fmla="*/ 1043940 w 1600200"/>
                <a:gd name="connsiteY3" fmla="*/ 0 h 2194560"/>
                <a:gd name="connsiteX4" fmla="*/ 0 w 1600200"/>
                <a:gd name="connsiteY4" fmla="*/ 876300 h 219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2194560">
                  <a:moveTo>
                    <a:pt x="0" y="876300"/>
                  </a:moveTo>
                  <a:lnTo>
                    <a:pt x="15240" y="2194560"/>
                  </a:lnTo>
                  <a:lnTo>
                    <a:pt x="1600200" y="1493520"/>
                  </a:lnTo>
                  <a:lnTo>
                    <a:pt x="1043940" y="0"/>
                  </a:lnTo>
                  <a:lnTo>
                    <a:pt x="0" y="876300"/>
                  </a:lnTo>
                  <a:close/>
                </a:path>
              </a:pathLst>
            </a:custGeom>
            <a:solidFill>
              <a:schemeClr val="bg1">
                <a:lumMod val="8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6" name="Forme libre 19"/>
            <p:cNvSpPr/>
            <p:nvPr/>
          </p:nvSpPr>
          <p:spPr>
            <a:xfrm>
              <a:off x="3013869" y="2808287"/>
              <a:ext cx="1530350" cy="2087563"/>
            </a:xfrm>
            <a:custGeom>
              <a:avLst/>
              <a:gdLst>
                <a:gd name="connsiteX0" fmla="*/ 0 w 2034540"/>
                <a:gd name="connsiteY0" fmla="*/ 685800 h 1272540"/>
                <a:gd name="connsiteX1" fmla="*/ 845820 w 2034540"/>
                <a:gd name="connsiteY1" fmla="*/ 1272540 h 1272540"/>
                <a:gd name="connsiteX2" fmla="*/ 2034540 w 2034540"/>
                <a:gd name="connsiteY2" fmla="*/ 632460 h 1272540"/>
                <a:gd name="connsiteX3" fmla="*/ 944880 w 2034540"/>
                <a:gd name="connsiteY3" fmla="*/ 0 h 1272540"/>
                <a:gd name="connsiteX4" fmla="*/ 0 w 2034540"/>
                <a:gd name="connsiteY4" fmla="*/ 685800 h 1272540"/>
                <a:gd name="connsiteX0" fmla="*/ 0 w 2034540"/>
                <a:gd name="connsiteY0" fmla="*/ 1082040 h 1668780"/>
                <a:gd name="connsiteX1" fmla="*/ 845820 w 2034540"/>
                <a:gd name="connsiteY1" fmla="*/ 1668780 h 1668780"/>
                <a:gd name="connsiteX2" fmla="*/ 2034540 w 2034540"/>
                <a:gd name="connsiteY2" fmla="*/ 1028700 h 1668780"/>
                <a:gd name="connsiteX3" fmla="*/ 922020 w 2034540"/>
                <a:gd name="connsiteY3" fmla="*/ 0 h 1668780"/>
                <a:gd name="connsiteX4" fmla="*/ 0 w 2034540"/>
                <a:gd name="connsiteY4" fmla="*/ 1082040 h 1668780"/>
                <a:gd name="connsiteX0" fmla="*/ 0 w 2034540"/>
                <a:gd name="connsiteY0" fmla="*/ 1082040 h 1668780"/>
                <a:gd name="connsiteX1" fmla="*/ 845820 w 2034540"/>
                <a:gd name="connsiteY1" fmla="*/ 1668780 h 1668780"/>
                <a:gd name="connsiteX2" fmla="*/ 2034540 w 2034540"/>
                <a:gd name="connsiteY2" fmla="*/ 769620 h 1668780"/>
                <a:gd name="connsiteX3" fmla="*/ 922020 w 2034540"/>
                <a:gd name="connsiteY3" fmla="*/ 0 h 1668780"/>
                <a:gd name="connsiteX4" fmla="*/ 0 w 2034540"/>
                <a:gd name="connsiteY4" fmla="*/ 1082040 h 1668780"/>
                <a:gd name="connsiteX0" fmla="*/ 0 w 2057400"/>
                <a:gd name="connsiteY0" fmla="*/ 1082040 h 2087880"/>
                <a:gd name="connsiteX1" fmla="*/ 2057400 w 2057400"/>
                <a:gd name="connsiteY1" fmla="*/ 2087880 h 2087880"/>
                <a:gd name="connsiteX2" fmla="*/ 2034540 w 2057400"/>
                <a:gd name="connsiteY2" fmla="*/ 769620 h 2087880"/>
                <a:gd name="connsiteX3" fmla="*/ 922020 w 2057400"/>
                <a:gd name="connsiteY3" fmla="*/ 0 h 2087880"/>
                <a:gd name="connsiteX4" fmla="*/ 0 w 2057400"/>
                <a:gd name="connsiteY4" fmla="*/ 1082040 h 2087880"/>
                <a:gd name="connsiteX0" fmla="*/ 0 w 1341120"/>
                <a:gd name="connsiteY0" fmla="*/ 1394460 h 2087880"/>
                <a:gd name="connsiteX1" fmla="*/ 1341120 w 1341120"/>
                <a:gd name="connsiteY1" fmla="*/ 2087880 h 2087880"/>
                <a:gd name="connsiteX2" fmla="*/ 1318260 w 1341120"/>
                <a:gd name="connsiteY2" fmla="*/ 769620 h 2087880"/>
                <a:gd name="connsiteX3" fmla="*/ 205740 w 1341120"/>
                <a:gd name="connsiteY3" fmla="*/ 0 h 2087880"/>
                <a:gd name="connsiteX4" fmla="*/ 0 w 1341120"/>
                <a:gd name="connsiteY4" fmla="*/ 1394460 h 2087880"/>
                <a:gd name="connsiteX0" fmla="*/ 0 w 1531620"/>
                <a:gd name="connsiteY0" fmla="*/ 1546860 h 2087880"/>
                <a:gd name="connsiteX1" fmla="*/ 1531620 w 1531620"/>
                <a:gd name="connsiteY1" fmla="*/ 2087880 h 2087880"/>
                <a:gd name="connsiteX2" fmla="*/ 1508760 w 1531620"/>
                <a:gd name="connsiteY2" fmla="*/ 769620 h 2087880"/>
                <a:gd name="connsiteX3" fmla="*/ 396240 w 1531620"/>
                <a:gd name="connsiteY3" fmla="*/ 0 h 2087880"/>
                <a:gd name="connsiteX4" fmla="*/ 0 w 1531620"/>
                <a:gd name="connsiteY4" fmla="*/ 1546860 h 208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620" h="2087880">
                  <a:moveTo>
                    <a:pt x="0" y="1546860"/>
                  </a:moveTo>
                  <a:lnTo>
                    <a:pt x="1531620" y="2087880"/>
                  </a:lnTo>
                  <a:lnTo>
                    <a:pt x="1508760" y="769620"/>
                  </a:lnTo>
                  <a:lnTo>
                    <a:pt x="396240" y="0"/>
                  </a:lnTo>
                  <a:lnTo>
                    <a:pt x="0" y="1546860"/>
                  </a:lnTo>
                  <a:close/>
                </a:path>
              </a:pathLst>
            </a:custGeom>
            <a:solidFill>
              <a:schemeClr val="bg1">
                <a:lumMod val="6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7" name="Flèche à quatre pointes 22"/>
            <p:cNvSpPr/>
            <p:nvPr/>
          </p:nvSpPr>
          <p:spPr>
            <a:xfrm rot="2846881">
              <a:off x="3979069" y="2147887"/>
              <a:ext cx="1049338" cy="1074738"/>
            </a:xfrm>
            <a:prstGeom prst="quadArrow">
              <a:avLst>
                <a:gd name="adj1" fmla="val 7462"/>
                <a:gd name="adj2" fmla="val 7462"/>
                <a:gd name="adj3" fmla="val 22500"/>
              </a:avLst>
            </a:prstGeom>
            <a:solidFill>
              <a:srgbClr val="00B050"/>
            </a:solidFill>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8" name="Flèche à quatre pointes 23"/>
            <p:cNvSpPr/>
            <p:nvPr/>
          </p:nvSpPr>
          <p:spPr>
            <a:xfrm rot="3848276">
              <a:off x="4733132" y="3298825"/>
              <a:ext cx="1049337" cy="1074737"/>
            </a:xfrm>
            <a:prstGeom prst="quadArrow">
              <a:avLst>
                <a:gd name="adj1" fmla="val 7462"/>
                <a:gd name="adj2" fmla="val 7462"/>
                <a:gd name="adj3" fmla="val 22500"/>
              </a:avLst>
            </a:prstGeom>
            <a:solidFill>
              <a:srgbClr val="00B050"/>
            </a:solidFill>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9" name="Flèche à quatre pointes 24"/>
            <p:cNvSpPr/>
            <p:nvPr/>
          </p:nvSpPr>
          <p:spPr>
            <a:xfrm rot="766759">
              <a:off x="3307557" y="3390900"/>
              <a:ext cx="1049337" cy="1074737"/>
            </a:xfrm>
            <a:prstGeom prst="quadArrow">
              <a:avLst>
                <a:gd name="adj1" fmla="val 7462"/>
                <a:gd name="adj2" fmla="val 7462"/>
                <a:gd name="adj3" fmla="val 22500"/>
              </a:avLst>
            </a:prstGeom>
            <a:solidFill>
              <a:srgbClr val="00B050"/>
            </a:solidFill>
          </p:spPr>
          <p:style>
            <a:lnRef idx="3">
              <a:schemeClr val="lt1"/>
            </a:lnRef>
            <a:fillRef idx="1">
              <a:schemeClr val="dk1"/>
            </a:fillRef>
            <a:effectRef idx="1">
              <a:schemeClr val="dk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cxnSp>
          <p:nvCxnSpPr>
            <p:cNvPr id="80" name="Connecteur droit 26"/>
            <p:cNvCxnSpPr/>
            <p:nvPr/>
          </p:nvCxnSpPr>
          <p:spPr>
            <a:xfrm rot="10800000" flipV="1">
              <a:off x="3866357" y="3843337"/>
              <a:ext cx="1379537"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Connecteur droit 31"/>
            <p:cNvCxnSpPr/>
            <p:nvPr/>
          </p:nvCxnSpPr>
          <p:spPr>
            <a:xfrm rot="5400000">
              <a:off x="3554413" y="2991643"/>
              <a:ext cx="1219200" cy="6238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Connecteur droit 34"/>
            <p:cNvCxnSpPr/>
            <p:nvPr/>
          </p:nvCxnSpPr>
          <p:spPr>
            <a:xfrm rot="16200000" flipV="1">
              <a:off x="4282282" y="2879724"/>
              <a:ext cx="1149350" cy="777875"/>
            </a:xfrm>
            <a:prstGeom prst="line">
              <a:avLst/>
            </a:prstGeom>
          </p:spPr>
          <p:style>
            <a:lnRef idx="2">
              <a:schemeClr val="accent1"/>
            </a:lnRef>
            <a:fillRef idx="0">
              <a:schemeClr val="accent1"/>
            </a:fillRef>
            <a:effectRef idx="1">
              <a:schemeClr val="accent1"/>
            </a:effectRef>
            <a:fontRef idx="minor">
              <a:schemeClr val="tx1"/>
            </a:fontRef>
          </p:style>
        </p:cxnSp>
        <p:sp>
          <p:nvSpPr>
            <p:cNvPr id="83" name="Ellipse 36"/>
            <p:cNvSpPr/>
            <p:nvPr/>
          </p:nvSpPr>
          <p:spPr>
            <a:xfrm>
              <a:off x="4380707" y="3402012"/>
              <a:ext cx="285750" cy="273050"/>
            </a:xfrm>
            <a:prstGeom prst="ellipse">
              <a:avLst/>
            </a:prstGeom>
          </p:spPr>
          <p:style>
            <a:lnRef idx="3">
              <a:schemeClr val="lt1"/>
            </a:lnRef>
            <a:fillRef idx="1">
              <a:schemeClr val="accent2"/>
            </a:fillRef>
            <a:effectRef idx="1">
              <a:schemeClr val="accent2"/>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grpSp>
        <p:nvGrpSpPr>
          <p:cNvPr id="5" name="Group 4"/>
          <p:cNvGrpSpPr/>
          <p:nvPr/>
        </p:nvGrpSpPr>
        <p:grpSpPr>
          <a:xfrm>
            <a:off x="4902620" y="3359869"/>
            <a:ext cx="2071688" cy="1698625"/>
            <a:chOff x="3536156" y="2579687"/>
            <a:chExt cx="2071688" cy="1698625"/>
          </a:xfrm>
        </p:grpSpPr>
        <p:cxnSp>
          <p:nvCxnSpPr>
            <p:cNvPr id="84" name="Connecteur droit 26"/>
            <p:cNvCxnSpPr/>
            <p:nvPr/>
          </p:nvCxnSpPr>
          <p:spPr>
            <a:xfrm rot="10800000" flipV="1">
              <a:off x="3550444" y="4202112"/>
              <a:ext cx="1379537"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Connecteur droit 31"/>
            <p:cNvCxnSpPr/>
            <p:nvPr/>
          </p:nvCxnSpPr>
          <p:spPr>
            <a:xfrm rot="5400000">
              <a:off x="3238500" y="3350418"/>
              <a:ext cx="1219200" cy="6238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Connecteur droit avec flèche 14"/>
            <p:cNvCxnSpPr/>
            <p:nvPr/>
          </p:nvCxnSpPr>
          <p:spPr>
            <a:xfrm flipV="1">
              <a:off x="4215606" y="2579687"/>
              <a:ext cx="501650" cy="46990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87" name="Connecteur droit avec flèche 21"/>
            <p:cNvCxnSpPr/>
            <p:nvPr/>
          </p:nvCxnSpPr>
          <p:spPr>
            <a:xfrm flipV="1">
              <a:off x="4923631" y="3867150"/>
              <a:ext cx="684213" cy="30321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88" name="Connecteur droit avec flèche 27"/>
            <p:cNvCxnSpPr/>
            <p:nvPr/>
          </p:nvCxnSpPr>
          <p:spPr>
            <a:xfrm flipV="1">
              <a:off x="4390231" y="2976562"/>
              <a:ext cx="539750" cy="40957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89" name="Connecteur droit avec flèche 55"/>
            <p:cNvCxnSpPr/>
            <p:nvPr/>
          </p:nvCxnSpPr>
          <p:spPr>
            <a:xfrm flipV="1">
              <a:off x="4695031" y="3478212"/>
              <a:ext cx="593725" cy="34925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5004048" y="4941168"/>
            <a:ext cx="1347788" cy="328613"/>
            <a:chOff x="3898106" y="3316411"/>
            <a:chExt cx="1347788" cy="328613"/>
          </a:xfrm>
        </p:grpSpPr>
        <p:cxnSp>
          <p:nvCxnSpPr>
            <p:cNvPr id="90" name="Connecteur droit avec flèche 29"/>
            <p:cNvCxnSpPr/>
            <p:nvPr/>
          </p:nvCxnSpPr>
          <p:spPr>
            <a:xfrm>
              <a:off x="3898106" y="3475161"/>
              <a:ext cx="661988" cy="169863"/>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91" name="Connecteur droit avec flèche 33"/>
            <p:cNvCxnSpPr/>
            <p:nvPr/>
          </p:nvCxnSpPr>
          <p:spPr>
            <a:xfrm flipV="1">
              <a:off x="4752181" y="3316411"/>
              <a:ext cx="493713" cy="8255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92" name="Connecteur droit avec flèche 37"/>
            <p:cNvCxnSpPr/>
            <p:nvPr/>
          </p:nvCxnSpPr>
          <p:spPr>
            <a:xfrm>
              <a:off x="4355306" y="3437061"/>
              <a:ext cx="509588" cy="6985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grpSp>
        <p:nvGrpSpPr>
          <p:cNvPr id="7" name="Group 7"/>
          <p:cNvGrpSpPr/>
          <p:nvPr/>
        </p:nvGrpSpPr>
        <p:grpSpPr>
          <a:xfrm>
            <a:off x="5075138" y="3789040"/>
            <a:ext cx="956841" cy="1165891"/>
            <a:chOff x="5075138" y="3789040"/>
            <a:chExt cx="956841" cy="1165891"/>
          </a:xfrm>
        </p:grpSpPr>
        <p:cxnSp>
          <p:nvCxnSpPr>
            <p:cNvPr id="93" name="Connecteur droit avec flèche 39"/>
            <p:cNvCxnSpPr/>
            <p:nvPr/>
          </p:nvCxnSpPr>
          <p:spPr>
            <a:xfrm>
              <a:off x="5075138" y="4732681"/>
              <a:ext cx="608012" cy="22225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94" name="Connecteur droit avec flèche 41"/>
            <p:cNvCxnSpPr/>
            <p:nvPr/>
          </p:nvCxnSpPr>
          <p:spPr>
            <a:xfrm>
              <a:off x="5508104" y="3789040"/>
              <a:ext cx="523875" cy="512763"/>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95" name="Connecteur droit avec flèche 53"/>
            <p:cNvCxnSpPr/>
            <p:nvPr/>
          </p:nvCxnSpPr>
          <p:spPr>
            <a:xfrm>
              <a:off x="5287863" y="4313581"/>
              <a:ext cx="493712" cy="28257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grpSp>
        <p:nvGrpSpPr>
          <p:cNvPr id="8" name="Group 6"/>
          <p:cNvGrpSpPr/>
          <p:nvPr/>
        </p:nvGrpSpPr>
        <p:grpSpPr>
          <a:xfrm>
            <a:off x="4923531" y="3221380"/>
            <a:ext cx="3968950" cy="1233488"/>
            <a:chOff x="4923531" y="3221380"/>
            <a:chExt cx="3968950" cy="1233488"/>
          </a:xfrm>
        </p:grpSpPr>
        <p:sp>
          <p:nvSpPr>
            <p:cNvPr id="122" name="Arc 121"/>
            <p:cNvSpPr/>
            <p:nvPr/>
          </p:nvSpPr>
          <p:spPr>
            <a:xfrm>
              <a:off x="4923531" y="3221380"/>
              <a:ext cx="1228725" cy="1233488"/>
            </a:xfrm>
            <a:prstGeom prst="arc">
              <a:avLst>
                <a:gd name="adj1" fmla="val 19373676"/>
                <a:gd name="adj2" fmla="val 2513828"/>
              </a:avLst>
            </a:prstGeom>
            <a:ln w="3810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en-US"/>
            </a:p>
          </p:txBody>
        </p:sp>
        <p:sp>
          <p:nvSpPr>
            <p:cNvPr id="123" name="Rectangle à coins arrondis 58"/>
            <p:cNvSpPr/>
            <p:nvPr/>
          </p:nvSpPr>
          <p:spPr>
            <a:xfrm>
              <a:off x="6256857" y="3657943"/>
              <a:ext cx="2635624" cy="360362"/>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defRPr/>
              </a:pPr>
              <a:r>
                <a:rPr lang="fr-FR" sz="2800" dirty="0">
                  <a:solidFill>
                    <a:srgbClr val="FF0000"/>
                  </a:solidFill>
                </a:rPr>
                <a:t>I</a:t>
              </a:r>
              <a:r>
                <a:rPr lang="fr-FR" sz="2800" dirty="0"/>
                <a:t> =</a:t>
              </a:r>
              <a:r>
                <a:rPr lang="el-GR" sz="2800" dirty="0"/>
                <a:t>Σ</a:t>
              </a:r>
              <a:r>
                <a:rPr lang="fr-FR" sz="2800" dirty="0">
                  <a:solidFill>
                    <a:srgbClr val="0070C0"/>
                  </a:solidFill>
                </a:rPr>
                <a:t>C</a:t>
              </a:r>
              <a:r>
                <a:rPr lang="fr-FR" sz="2800" dirty="0"/>
                <a:t>/2</a:t>
              </a:r>
              <a:r>
                <a:rPr lang="el-GR" sz="2800" dirty="0">
                  <a:latin typeface="Times New Roman"/>
                  <a:cs typeface="Times New Roman"/>
                </a:rPr>
                <a:t>π</a:t>
              </a:r>
              <a:r>
                <a:rPr lang="fr-FR" sz="2800" dirty="0"/>
                <a:t> = 1/4</a:t>
              </a:r>
              <a:endParaRPr lang="en-US" sz="2800" dirty="0"/>
            </a:p>
          </p:txBody>
        </p:sp>
      </p:grpSp>
    </p:spTree>
    <p:extLst>
      <p:ext uri="{BB962C8B-B14F-4D97-AF65-F5344CB8AC3E}">
        <p14:creationId xmlns:p14="http://schemas.microsoft.com/office/powerpoint/2010/main" xmlns="" val="213591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smtClean="0"/>
              <a:t>What is a field? (4)</a:t>
            </a:r>
            <a:endParaRPr lang="en-US" sz="2400" dirty="0"/>
          </a:p>
        </p:txBody>
      </p:sp>
      <p:sp>
        <p:nvSpPr>
          <p:cNvPr id="17411" name="Segnaposto contenuto 2"/>
          <p:cNvSpPr>
            <a:spLocks noGrp="1"/>
          </p:cNvSpPr>
          <p:nvPr>
            <p:ph sz="half" idx="1"/>
          </p:nvPr>
        </p:nvSpPr>
        <p:spPr>
          <a:xfrm>
            <a:off x="170836" y="1844824"/>
            <a:ext cx="4185140" cy="4499914"/>
          </a:xfrm>
        </p:spPr>
        <p:txBody>
          <a:bodyPr/>
          <a:lstStyle/>
          <a:p>
            <a:r>
              <a:rPr lang="de-DE" sz="1800" dirty="0" smtClean="0"/>
              <a:t>Several Methods to compute a Smooth cross field</a:t>
            </a:r>
          </a:p>
          <a:p>
            <a:pPr lvl="1"/>
            <a:endParaRPr lang="en-US" sz="1400" dirty="0" smtClean="0"/>
          </a:p>
          <a:p>
            <a:pPr lvl="1"/>
            <a:r>
              <a:rPr lang="it-IT" sz="1800" dirty="0">
                <a:ea typeface="Verdana" pitchFamily="34" charset="0"/>
                <a:cs typeface="Verdana" pitchFamily="34" charset="0"/>
              </a:rPr>
              <a:t>Geometry-aware direction field </a:t>
            </a:r>
            <a:r>
              <a:rPr lang="it-IT" sz="1800" dirty="0" smtClean="0">
                <a:ea typeface="Verdana" pitchFamily="34" charset="0"/>
                <a:cs typeface="Verdana" pitchFamily="34" charset="0"/>
              </a:rPr>
              <a:t>processing</a:t>
            </a:r>
          </a:p>
          <a:p>
            <a:pPr marL="0" lvl="0" indent="0">
              <a:buClr>
                <a:srgbClr val="333399"/>
              </a:buClr>
              <a:buNone/>
            </a:pPr>
            <a:r>
              <a:rPr lang="it-IT" sz="1200" b="0" dirty="0" smtClean="0">
                <a:solidFill>
                  <a:srgbClr val="000000"/>
                </a:solidFill>
                <a:latin typeface="SimSun" pitchFamily="2" charset="-122"/>
                <a:ea typeface="SimSun" pitchFamily="2" charset="-122"/>
              </a:rPr>
              <a:t>	N.Ray </a:t>
            </a:r>
            <a:r>
              <a:rPr lang="it-IT" sz="1200" b="0" dirty="0">
                <a:solidFill>
                  <a:srgbClr val="000000"/>
                </a:solidFill>
                <a:latin typeface="SimSun" pitchFamily="2" charset="-122"/>
                <a:ea typeface="SimSun" pitchFamily="2" charset="-122"/>
              </a:rPr>
              <a:t>et al </a:t>
            </a:r>
            <a:r>
              <a:rPr lang="it-IT" sz="1200" b="0" dirty="0" smtClean="0">
                <a:solidFill>
                  <a:srgbClr val="000000"/>
                </a:solidFill>
                <a:latin typeface="SimSun" pitchFamily="2" charset="-122"/>
                <a:ea typeface="SimSun" pitchFamily="2" charset="-122"/>
              </a:rPr>
              <a:t>TOG 2009</a:t>
            </a:r>
            <a:endParaRPr lang="en-US" sz="1200" b="0" dirty="0">
              <a:solidFill>
                <a:srgbClr val="000000"/>
              </a:solidFill>
              <a:latin typeface="SimSun" pitchFamily="2" charset="-122"/>
              <a:ea typeface="SimSun" pitchFamily="2" charset="-122"/>
            </a:endParaRPr>
          </a:p>
          <a:p>
            <a:pPr lvl="1"/>
            <a:endParaRPr lang="it-IT" sz="1800" dirty="0" smtClean="0">
              <a:ea typeface="Verdana" pitchFamily="34" charset="0"/>
              <a:cs typeface="Verdana" pitchFamily="34" charset="0"/>
            </a:endParaRPr>
          </a:p>
          <a:p>
            <a:pPr lvl="1"/>
            <a:endParaRPr lang="it-IT" sz="1800" dirty="0">
              <a:ea typeface="Verdana" pitchFamily="34" charset="0"/>
              <a:cs typeface="Verdana" pitchFamily="34" charset="0"/>
            </a:endParaRPr>
          </a:p>
          <a:p>
            <a:pPr lvl="1"/>
            <a:r>
              <a:rPr lang="it-IT" sz="1800" dirty="0">
                <a:ea typeface="Verdana" pitchFamily="34" charset="0"/>
                <a:cs typeface="Verdana" pitchFamily="34" charset="0"/>
              </a:rPr>
              <a:t>Illustrating smooth </a:t>
            </a:r>
            <a:r>
              <a:rPr lang="it-IT" sz="1800" dirty="0" smtClean="0">
                <a:ea typeface="Verdana" pitchFamily="34" charset="0"/>
                <a:cs typeface="Verdana" pitchFamily="34" charset="0"/>
              </a:rPr>
              <a:t>surfaces</a:t>
            </a:r>
          </a:p>
          <a:p>
            <a:pPr marL="0" lvl="0" indent="0">
              <a:buClr>
                <a:srgbClr val="333399"/>
              </a:buClr>
              <a:buNone/>
            </a:pPr>
            <a:r>
              <a:rPr lang="it-IT" sz="1200" b="0" dirty="0" smtClean="0">
                <a:solidFill>
                  <a:srgbClr val="000000"/>
                </a:solidFill>
                <a:latin typeface="SimSun" pitchFamily="2" charset="-122"/>
                <a:ea typeface="SimSun" pitchFamily="2" charset="-122"/>
              </a:rPr>
              <a:t>	Hertzmann </a:t>
            </a:r>
            <a:r>
              <a:rPr lang="it-IT" sz="1200" b="0" dirty="0">
                <a:solidFill>
                  <a:srgbClr val="000000"/>
                </a:solidFill>
                <a:latin typeface="SimSun" pitchFamily="2" charset="-122"/>
                <a:ea typeface="SimSun" pitchFamily="2" charset="-122"/>
              </a:rPr>
              <a:t>et al </a:t>
            </a:r>
            <a:r>
              <a:rPr lang="it-IT" sz="1200" b="0" dirty="0" smtClean="0">
                <a:solidFill>
                  <a:srgbClr val="000000"/>
                </a:solidFill>
                <a:latin typeface="SimSun" pitchFamily="2" charset="-122"/>
                <a:ea typeface="SimSun" pitchFamily="2" charset="-122"/>
              </a:rPr>
              <a:t>SIGGRAPH 2000</a:t>
            </a:r>
            <a:endParaRPr lang="en-US" sz="1200" b="0" dirty="0">
              <a:solidFill>
                <a:srgbClr val="000000"/>
              </a:solidFill>
              <a:latin typeface="SimSun" pitchFamily="2" charset="-122"/>
              <a:ea typeface="SimSun" pitchFamily="2" charset="-122"/>
            </a:endParaRPr>
          </a:p>
          <a:p>
            <a:pPr lvl="1"/>
            <a:endParaRPr lang="it-IT" sz="1400" dirty="0" smtClean="0">
              <a:ea typeface="Verdana" pitchFamily="34" charset="0"/>
              <a:cs typeface="Verdana" pitchFamily="34" charset="0"/>
            </a:endParaRPr>
          </a:p>
          <a:p>
            <a:pPr lvl="1"/>
            <a:endParaRPr lang="en-US" sz="1800" dirty="0">
              <a:ea typeface="Verdana" pitchFamily="34" charset="0"/>
              <a:cs typeface="Verdana" pitchFamily="34" charset="0"/>
            </a:endParaRPr>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69</a:t>
            </a:fld>
            <a:endParaRPr lang="en-US" sz="1200" smtClean="0">
              <a:solidFill>
                <a:schemeClr val="bg1"/>
              </a:solidFill>
              <a:latin typeface="Verdana" pitchFamily="34" charset="0"/>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04048" y="2852936"/>
            <a:ext cx="3168352" cy="3406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 name="Picture 4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r="12225" b="690"/>
          <a:stretch>
            <a:fillRect/>
          </a:stretch>
        </p:blipFill>
        <p:spPr bwMode="auto">
          <a:xfrm>
            <a:off x="6300192" y="507752"/>
            <a:ext cx="2659063" cy="248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8572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Quad-Mesh basics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7</a:t>
            </a:fld>
            <a:endParaRPr lang="en-US"/>
          </a:p>
        </p:txBody>
      </p:sp>
      <p:pic>
        <p:nvPicPr>
          <p:cNvPr id="5" name="Picture 3" descr="Z:\projects\conferences\siggraph09\slides\MIQuadrangulations\images\fan_side.0.png"/>
          <p:cNvPicPr>
            <a:picLocks noChangeAspect="1" noChangeArrowheads="1"/>
          </p:cNvPicPr>
          <p:nvPr/>
        </p:nvPicPr>
        <p:blipFill>
          <a:blip r:embed="rId2">
            <a:clrChange>
              <a:clrFrom>
                <a:srgbClr val="003010"/>
              </a:clrFrom>
              <a:clrTo>
                <a:srgbClr val="003010">
                  <a:alpha val="0"/>
                </a:srgbClr>
              </a:clrTo>
            </a:clrChange>
            <a:lum bright="20000" contrast="30000"/>
          </a:blip>
          <a:srcRect l="37902" t="50100"/>
          <a:stretch>
            <a:fillRect/>
          </a:stretch>
        </p:blipFill>
        <p:spPr bwMode="auto">
          <a:xfrm>
            <a:off x="609600" y="1524000"/>
            <a:ext cx="5865813" cy="4702682"/>
          </a:xfrm>
          <a:prstGeom prst="rect">
            <a:avLst/>
          </a:prstGeom>
          <a:noFill/>
          <a:ln w="9525">
            <a:noFill/>
            <a:miter lim="800000"/>
            <a:headEnd/>
            <a:tailEnd/>
          </a:ln>
        </p:spPr>
      </p:pic>
      <p:cxnSp>
        <p:nvCxnSpPr>
          <p:cNvPr id="26" name="Straight Connector 25"/>
          <p:cNvCxnSpPr/>
          <p:nvPr/>
        </p:nvCxnSpPr>
        <p:spPr bwMode="auto">
          <a:xfrm>
            <a:off x="609600" y="1524000"/>
            <a:ext cx="5334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Freeform 28"/>
          <p:cNvSpPr/>
          <p:nvPr/>
        </p:nvSpPr>
        <p:spPr bwMode="auto">
          <a:xfrm>
            <a:off x="1371600" y="1354394"/>
            <a:ext cx="5265810" cy="317049"/>
          </a:xfrm>
          <a:custGeom>
            <a:avLst/>
            <a:gdLst>
              <a:gd name="connsiteX0" fmla="*/ 5176684 w 5265810"/>
              <a:gd name="connsiteY0" fmla="*/ 0 h 698049"/>
              <a:gd name="connsiteX1" fmla="*/ 5265174 w 5265810"/>
              <a:gd name="connsiteY1" fmla="*/ 693174 h 698049"/>
              <a:gd name="connsiteX2" fmla="*/ 5265174 w 5265810"/>
              <a:gd name="connsiteY2" fmla="*/ 678425 h 698049"/>
              <a:gd name="connsiteX3" fmla="*/ 0 w 5265810"/>
              <a:gd name="connsiteY3" fmla="*/ 589935 h 698049"/>
              <a:gd name="connsiteX4" fmla="*/ 5235677 w 5265810"/>
              <a:gd name="connsiteY4" fmla="*/ 14748 h 698049"/>
              <a:gd name="connsiteX0" fmla="*/ 5176684 w 5265810"/>
              <a:gd name="connsiteY0" fmla="*/ 0 h 698049"/>
              <a:gd name="connsiteX1" fmla="*/ 5265174 w 5265810"/>
              <a:gd name="connsiteY1" fmla="*/ 693174 h 698049"/>
              <a:gd name="connsiteX2" fmla="*/ 5265174 w 5265810"/>
              <a:gd name="connsiteY2" fmla="*/ 678425 h 698049"/>
              <a:gd name="connsiteX3" fmla="*/ 0 w 5265810"/>
              <a:gd name="connsiteY3" fmla="*/ 589935 h 698049"/>
              <a:gd name="connsiteX4" fmla="*/ 5235677 w 5265810"/>
              <a:gd name="connsiteY4" fmla="*/ 395748 h 698049"/>
              <a:gd name="connsiteX0" fmla="*/ 5176684 w 5265810"/>
              <a:gd name="connsiteY0" fmla="*/ 0 h 317049"/>
              <a:gd name="connsiteX1" fmla="*/ 5265174 w 5265810"/>
              <a:gd name="connsiteY1" fmla="*/ 312174 h 317049"/>
              <a:gd name="connsiteX2" fmla="*/ 5265174 w 5265810"/>
              <a:gd name="connsiteY2" fmla="*/ 297425 h 317049"/>
              <a:gd name="connsiteX3" fmla="*/ 0 w 5265810"/>
              <a:gd name="connsiteY3" fmla="*/ 208935 h 317049"/>
              <a:gd name="connsiteX4" fmla="*/ 5235677 w 5265810"/>
              <a:gd name="connsiteY4" fmla="*/ 14748 h 317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810" h="317049">
                <a:moveTo>
                  <a:pt x="5176684" y="0"/>
                </a:moveTo>
                <a:cubicBezTo>
                  <a:pt x="5206181" y="231058"/>
                  <a:pt x="5235047" y="81197"/>
                  <a:pt x="5265174" y="312174"/>
                </a:cubicBezTo>
                <a:cubicBezTo>
                  <a:pt x="5265810" y="317049"/>
                  <a:pt x="5265174" y="302341"/>
                  <a:pt x="5265174" y="297425"/>
                </a:cubicBezTo>
                <a:lnTo>
                  <a:pt x="0" y="208935"/>
                </a:lnTo>
                <a:lnTo>
                  <a:pt x="5235677" y="14748"/>
                </a:ln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8" name="Freeform 27"/>
          <p:cNvSpPr/>
          <p:nvPr/>
        </p:nvSpPr>
        <p:spPr bwMode="auto">
          <a:xfrm>
            <a:off x="609600" y="1524000"/>
            <a:ext cx="5707626" cy="4586748"/>
          </a:xfrm>
          <a:custGeom>
            <a:avLst/>
            <a:gdLst>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20082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73742 h 4586748"/>
              <a:gd name="connsiteX1" fmla="*/ 5073445 w 5707626"/>
              <a:gd name="connsiteY1" fmla="*/ 44245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58994 w 5707626"/>
              <a:gd name="connsiteY9" fmla="*/ 58993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81117 h 4594123"/>
              <a:gd name="connsiteX1" fmla="*/ 5073445 w 5707626"/>
              <a:gd name="connsiteY1" fmla="*/ 51620 h 4594123"/>
              <a:gd name="connsiteX2" fmla="*/ 4350774 w 5707626"/>
              <a:gd name="connsiteY2" fmla="*/ 66368 h 4594123"/>
              <a:gd name="connsiteX3" fmla="*/ 3672349 w 5707626"/>
              <a:gd name="connsiteY3" fmla="*/ 66368 h 4594123"/>
              <a:gd name="connsiteX4" fmla="*/ 2964426 w 5707626"/>
              <a:gd name="connsiteY4" fmla="*/ 51620 h 4594123"/>
              <a:gd name="connsiteX5" fmla="*/ 2300749 w 5707626"/>
              <a:gd name="connsiteY5" fmla="*/ 36872 h 4594123"/>
              <a:gd name="connsiteX6" fmla="*/ 1637071 w 5707626"/>
              <a:gd name="connsiteY6" fmla="*/ 36872 h 4594123"/>
              <a:gd name="connsiteX7" fmla="*/ 1061884 w 5707626"/>
              <a:gd name="connsiteY7" fmla="*/ 36872 h 4594123"/>
              <a:gd name="connsiteX8" fmla="*/ 545691 w 5707626"/>
              <a:gd name="connsiteY8" fmla="*/ 7375 h 4594123"/>
              <a:gd name="connsiteX9" fmla="*/ 7375 w 5707626"/>
              <a:gd name="connsiteY9" fmla="*/ 0 h 4594123"/>
              <a:gd name="connsiteX10" fmla="*/ 29497 w 5707626"/>
              <a:gd name="connsiteY10" fmla="*/ 612059 h 4594123"/>
              <a:gd name="connsiteX11" fmla="*/ 29497 w 5707626"/>
              <a:gd name="connsiteY11" fmla="*/ 1128252 h 4594123"/>
              <a:gd name="connsiteX12" fmla="*/ 29497 w 5707626"/>
              <a:gd name="connsiteY12" fmla="*/ 1614949 h 4594123"/>
              <a:gd name="connsiteX13" fmla="*/ 0 w 5707626"/>
              <a:gd name="connsiteY13" fmla="*/ 2662085 h 4594123"/>
              <a:gd name="connsiteX14" fmla="*/ 0 w 5707626"/>
              <a:gd name="connsiteY14" fmla="*/ 3134033 h 4594123"/>
              <a:gd name="connsiteX15" fmla="*/ 0 w 5707626"/>
              <a:gd name="connsiteY15" fmla="*/ 3591233 h 4594123"/>
              <a:gd name="connsiteX16" fmla="*/ 294968 w 5707626"/>
              <a:gd name="connsiteY16" fmla="*/ 3635478 h 4594123"/>
              <a:gd name="connsiteX17" fmla="*/ 516194 w 5707626"/>
              <a:gd name="connsiteY17" fmla="*/ 3650226 h 4594123"/>
              <a:gd name="connsiteX18" fmla="*/ 516194 w 5707626"/>
              <a:gd name="connsiteY18" fmla="*/ 3886201 h 4594123"/>
              <a:gd name="connsiteX19" fmla="*/ 530942 w 5707626"/>
              <a:gd name="connsiteY19" fmla="*/ 4254910 h 4594123"/>
              <a:gd name="connsiteX20" fmla="*/ 634181 w 5707626"/>
              <a:gd name="connsiteY20" fmla="*/ 4520381 h 4594123"/>
              <a:gd name="connsiteX21" fmla="*/ 1135626 w 5707626"/>
              <a:gd name="connsiteY21" fmla="*/ 4594123 h 4594123"/>
              <a:gd name="connsiteX22" fmla="*/ 1607574 w 5707626"/>
              <a:gd name="connsiteY22" fmla="*/ 4594123 h 4594123"/>
              <a:gd name="connsiteX23" fmla="*/ 2064774 w 5707626"/>
              <a:gd name="connsiteY23" fmla="*/ 4579375 h 4594123"/>
              <a:gd name="connsiteX24" fmla="*/ 2418736 w 5707626"/>
              <a:gd name="connsiteY24" fmla="*/ 4490885 h 4594123"/>
              <a:gd name="connsiteX25" fmla="*/ 2566220 w 5707626"/>
              <a:gd name="connsiteY25" fmla="*/ 4225414 h 4594123"/>
              <a:gd name="connsiteX26" fmla="*/ 2595716 w 5707626"/>
              <a:gd name="connsiteY26" fmla="*/ 3886201 h 4594123"/>
              <a:gd name="connsiteX27" fmla="*/ 2610465 w 5707626"/>
              <a:gd name="connsiteY27" fmla="*/ 3532239 h 4594123"/>
              <a:gd name="connsiteX28" fmla="*/ 2654710 w 5707626"/>
              <a:gd name="connsiteY28" fmla="*/ 3178278 h 4594123"/>
              <a:gd name="connsiteX29" fmla="*/ 2743200 w 5707626"/>
              <a:gd name="connsiteY29" fmla="*/ 2809568 h 4594123"/>
              <a:gd name="connsiteX30" fmla="*/ 2905433 w 5707626"/>
              <a:gd name="connsiteY30" fmla="*/ 2514601 h 4594123"/>
              <a:gd name="connsiteX31" fmla="*/ 3185652 w 5707626"/>
              <a:gd name="connsiteY31" fmla="*/ 2145891 h 4594123"/>
              <a:gd name="connsiteX32" fmla="*/ 3510116 w 5707626"/>
              <a:gd name="connsiteY32" fmla="*/ 1895168 h 4594123"/>
              <a:gd name="connsiteX33" fmla="*/ 3937820 w 5707626"/>
              <a:gd name="connsiteY33" fmla="*/ 1673943 h 4594123"/>
              <a:gd name="connsiteX34" fmla="*/ 4439265 w 5707626"/>
              <a:gd name="connsiteY34" fmla="*/ 1496962 h 4594123"/>
              <a:gd name="connsiteX35" fmla="*/ 4940710 w 5707626"/>
              <a:gd name="connsiteY35" fmla="*/ 1482214 h 4594123"/>
              <a:gd name="connsiteX36" fmla="*/ 5501149 w 5707626"/>
              <a:gd name="connsiteY36" fmla="*/ 1482214 h 4594123"/>
              <a:gd name="connsiteX37" fmla="*/ 5574891 w 5707626"/>
              <a:gd name="connsiteY37" fmla="*/ 966020 h 4594123"/>
              <a:gd name="connsiteX38" fmla="*/ 5633884 w 5707626"/>
              <a:gd name="connsiteY38" fmla="*/ 567814 h 4594123"/>
              <a:gd name="connsiteX39" fmla="*/ 5707626 w 5707626"/>
              <a:gd name="connsiteY39" fmla="*/ 81117 h 4594123"/>
              <a:gd name="connsiteX0" fmla="*/ 5707626 w 5707626"/>
              <a:gd name="connsiteY0" fmla="*/ 81117 h 4594123"/>
              <a:gd name="connsiteX1" fmla="*/ 5073445 w 5707626"/>
              <a:gd name="connsiteY1" fmla="*/ 51620 h 4594123"/>
              <a:gd name="connsiteX2" fmla="*/ 4825181 w 5707626"/>
              <a:gd name="connsiteY2" fmla="*/ 808705 h 4594123"/>
              <a:gd name="connsiteX3" fmla="*/ 4350774 w 5707626"/>
              <a:gd name="connsiteY3" fmla="*/ 66368 h 4594123"/>
              <a:gd name="connsiteX4" fmla="*/ 3672349 w 5707626"/>
              <a:gd name="connsiteY4" fmla="*/ 66368 h 4594123"/>
              <a:gd name="connsiteX5" fmla="*/ 2964426 w 5707626"/>
              <a:gd name="connsiteY5" fmla="*/ 51620 h 4594123"/>
              <a:gd name="connsiteX6" fmla="*/ 2300749 w 5707626"/>
              <a:gd name="connsiteY6" fmla="*/ 36872 h 4594123"/>
              <a:gd name="connsiteX7" fmla="*/ 1637071 w 5707626"/>
              <a:gd name="connsiteY7" fmla="*/ 36872 h 4594123"/>
              <a:gd name="connsiteX8" fmla="*/ 1061884 w 5707626"/>
              <a:gd name="connsiteY8" fmla="*/ 36872 h 4594123"/>
              <a:gd name="connsiteX9" fmla="*/ 545691 w 5707626"/>
              <a:gd name="connsiteY9" fmla="*/ 7375 h 4594123"/>
              <a:gd name="connsiteX10" fmla="*/ 7375 w 5707626"/>
              <a:gd name="connsiteY10" fmla="*/ 0 h 4594123"/>
              <a:gd name="connsiteX11" fmla="*/ 29497 w 5707626"/>
              <a:gd name="connsiteY11" fmla="*/ 612059 h 4594123"/>
              <a:gd name="connsiteX12" fmla="*/ 29497 w 5707626"/>
              <a:gd name="connsiteY12" fmla="*/ 1128252 h 4594123"/>
              <a:gd name="connsiteX13" fmla="*/ 29497 w 5707626"/>
              <a:gd name="connsiteY13" fmla="*/ 1614949 h 4594123"/>
              <a:gd name="connsiteX14" fmla="*/ 0 w 5707626"/>
              <a:gd name="connsiteY14" fmla="*/ 2662085 h 4594123"/>
              <a:gd name="connsiteX15" fmla="*/ 0 w 5707626"/>
              <a:gd name="connsiteY15" fmla="*/ 3134033 h 4594123"/>
              <a:gd name="connsiteX16" fmla="*/ 0 w 5707626"/>
              <a:gd name="connsiteY16" fmla="*/ 3591233 h 4594123"/>
              <a:gd name="connsiteX17" fmla="*/ 294968 w 5707626"/>
              <a:gd name="connsiteY17" fmla="*/ 3635478 h 4594123"/>
              <a:gd name="connsiteX18" fmla="*/ 516194 w 5707626"/>
              <a:gd name="connsiteY18" fmla="*/ 3650226 h 4594123"/>
              <a:gd name="connsiteX19" fmla="*/ 516194 w 5707626"/>
              <a:gd name="connsiteY19" fmla="*/ 3886201 h 4594123"/>
              <a:gd name="connsiteX20" fmla="*/ 530942 w 5707626"/>
              <a:gd name="connsiteY20" fmla="*/ 4254910 h 4594123"/>
              <a:gd name="connsiteX21" fmla="*/ 634181 w 5707626"/>
              <a:gd name="connsiteY21" fmla="*/ 4520381 h 4594123"/>
              <a:gd name="connsiteX22" fmla="*/ 1135626 w 5707626"/>
              <a:gd name="connsiteY22" fmla="*/ 4594123 h 4594123"/>
              <a:gd name="connsiteX23" fmla="*/ 1607574 w 5707626"/>
              <a:gd name="connsiteY23" fmla="*/ 4594123 h 4594123"/>
              <a:gd name="connsiteX24" fmla="*/ 2064774 w 5707626"/>
              <a:gd name="connsiteY24" fmla="*/ 4579375 h 4594123"/>
              <a:gd name="connsiteX25" fmla="*/ 2418736 w 5707626"/>
              <a:gd name="connsiteY25" fmla="*/ 4490885 h 4594123"/>
              <a:gd name="connsiteX26" fmla="*/ 2566220 w 5707626"/>
              <a:gd name="connsiteY26" fmla="*/ 4225414 h 4594123"/>
              <a:gd name="connsiteX27" fmla="*/ 2595716 w 5707626"/>
              <a:gd name="connsiteY27" fmla="*/ 3886201 h 4594123"/>
              <a:gd name="connsiteX28" fmla="*/ 2610465 w 5707626"/>
              <a:gd name="connsiteY28" fmla="*/ 3532239 h 4594123"/>
              <a:gd name="connsiteX29" fmla="*/ 2654710 w 5707626"/>
              <a:gd name="connsiteY29" fmla="*/ 3178278 h 4594123"/>
              <a:gd name="connsiteX30" fmla="*/ 2743200 w 5707626"/>
              <a:gd name="connsiteY30" fmla="*/ 2809568 h 4594123"/>
              <a:gd name="connsiteX31" fmla="*/ 2905433 w 5707626"/>
              <a:gd name="connsiteY31" fmla="*/ 2514601 h 4594123"/>
              <a:gd name="connsiteX32" fmla="*/ 3185652 w 5707626"/>
              <a:gd name="connsiteY32" fmla="*/ 2145891 h 4594123"/>
              <a:gd name="connsiteX33" fmla="*/ 3510116 w 5707626"/>
              <a:gd name="connsiteY33" fmla="*/ 1895168 h 4594123"/>
              <a:gd name="connsiteX34" fmla="*/ 3937820 w 5707626"/>
              <a:gd name="connsiteY34" fmla="*/ 1673943 h 4594123"/>
              <a:gd name="connsiteX35" fmla="*/ 4439265 w 5707626"/>
              <a:gd name="connsiteY35" fmla="*/ 1496962 h 4594123"/>
              <a:gd name="connsiteX36" fmla="*/ 4940710 w 5707626"/>
              <a:gd name="connsiteY36" fmla="*/ 1482214 h 4594123"/>
              <a:gd name="connsiteX37" fmla="*/ 5501149 w 5707626"/>
              <a:gd name="connsiteY37" fmla="*/ 1482214 h 4594123"/>
              <a:gd name="connsiteX38" fmla="*/ 5574891 w 5707626"/>
              <a:gd name="connsiteY38" fmla="*/ 966020 h 4594123"/>
              <a:gd name="connsiteX39" fmla="*/ 5633884 w 5707626"/>
              <a:gd name="connsiteY39" fmla="*/ 567814 h 4594123"/>
              <a:gd name="connsiteX40" fmla="*/ 5707626 w 5707626"/>
              <a:gd name="connsiteY40" fmla="*/ 81117 h 4594123"/>
              <a:gd name="connsiteX0" fmla="*/ 5707626 w 5707626"/>
              <a:gd name="connsiteY0" fmla="*/ 81117 h 4594123"/>
              <a:gd name="connsiteX1" fmla="*/ 5073445 w 5707626"/>
              <a:gd name="connsiteY1" fmla="*/ 51620 h 4594123"/>
              <a:gd name="connsiteX2" fmla="*/ 4350774 w 5707626"/>
              <a:gd name="connsiteY2" fmla="*/ 66368 h 4594123"/>
              <a:gd name="connsiteX3" fmla="*/ 3672349 w 5707626"/>
              <a:gd name="connsiteY3" fmla="*/ 66368 h 4594123"/>
              <a:gd name="connsiteX4" fmla="*/ 2964426 w 5707626"/>
              <a:gd name="connsiteY4" fmla="*/ 51620 h 4594123"/>
              <a:gd name="connsiteX5" fmla="*/ 2300749 w 5707626"/>
              <a:gd name="connsiteY5" fmla="*/ 36872 h 4594123"/>
              <a:gd name="connsiteX6" fmla="*/ 1637071 w 5707626"/>
              <a:gd name="connsiteY6" fmla="*/ 36872 h 4594123"/>
              <a:gd name="connsiteX7" fmla="*/ 1061884 w 5707626"/>
              <a:gd name="connsiteY7" fmla="*/ 36872 h 4594123"/>
              <a:gd name="connsiteX8" fmla="*/ 545691 w 5707626"/>
              <a:gd name="connsiteY8" fmla="*/ 7375 h 4594123"/>
              <a:gd name="connsiteX9" fmla="*/ 7375 w 5707626"/>
              <a:gd name="connsiteY9" fmla="*/ 0 h 4594123"/>
              <a:gd name="connsiteX10" fmla="*/ 29497 w 5707626"/>
              <a:gd name="connsiteY10" fmla="*/ 612059 h 4594123"/>
              <a:gd name="connsiteX11" fmla="*/ 29497 w 5707626"/>
              <a:gd name="connsiteY11" fmla="*/ 1128252 h 4594123"/>
              <a:gd name="connsiteX12" fmla="*/ 29497 w 5707626"/>
              <a:gd name="connsiteY12" fmla="*/ 1614949 h 4594123"/>
              <a:gd name="connsiteX13" fmla="*/ 0 w 5707626"/>
              <a:gd name="connsiteY13" fmla="*/ 2662085 h 4594123"/>
              <a:gd name="connsiteX14" fmla="*/ 0 w 5707626"/>
              <a:gd name="connsiteY14" fmla="*/ 3134033 h 4594123"/>
              <a:gd name="connsiteX15" fmla="*/ 0 w 5707626"/>
              <a:gd name="connsiteY15" fmla="*/ 3591233 h 4594123"/>
              <a:gd name="connsiteX16" fmla="*/ 294968 w 5707626"/>
              <a:gd name="connsiteY16" fmla="*/ 3635478 h 4594123"/>
              <a:gd name="connsiteX17" fmla="*/ 516194 w 5707626"/>
              <a:gd name="connsiteY17" fmla="*/ 3650226 h 4594123"/>
              <a:gd name="connsiteX18" fmla="*/ 516194 w 5707626"/>
              <a:gd name="connsiteY18" fmla="*/ 3886201 h 4594123"/>
              <a:gd name="connsiteX19" fmla="*/ 530942 w 5707626"/>
              <a:gd name="connsiteY19" fmla="*/ 4254910 h 4594123"/>
              <a:gd name="connsiteX20" fmla="*/ 634181 w 5707626"/>
              <a:gd name="connsiteY20" fmla="*/ 4520381 h 4594123"/>
              <a:gd name="connsiteX21" fmla="*/ 1135626 w 5707626"/>
              <a:gd name="connsiteY21" fmla="*/ 4594123 h 4594123"/>
              <a:gd name="connsiteX22" fmla="*/ 1607574 w 5707626"/>
              <a:gd name="connsiteY22" fmla="*/ 4594123 h 4594123"/>
              <a:gd name="connsiteX23" fmla="*/ 2064774 w 5707626"/>
              <a:gd name="connsiteY23" fmla="*/ 4579375 h 4594123"/>
              <a:gd name="connsiteX24" fmla="*/ 2418736 w 5707626"/>
              <a:gd name="connsiteY24" fmla="*/ 4490885 h 4594123"/>
              <a:gd name="connsiteX25" fmla="*/ 2566220 w 5707626"/>
              <a:gd name="connsiteY25" fmla="*/ 4225414 h 4594123"/>
              <a:gd name="connsiteX26" fmla="*/ 2595716 w 5707626"/>
              <a:gd name="connsiteY26" fmla="*/ 3886201 h 4594123"/>
              <a:gd name="connsiteX27" fmla="*/ 2610465 w 5707626"/>
              <a:gd name="connsiteY27" fmla="*/ 3532239 h 4594123"/>
              <a:gd name="connsiteX28" fmla="*/ 2654710 w 5707626"/>
              <a:gd name="connsiteY28" fmla="*/ 3178278 h 4594123"/>
              <a:gd name="connsiteX29" fmla="*/ 2743200 w 5707626"/>
              <a:gd name="connsiteY29" fmla="*/ 2809568 h 4594123"/>
              <a:gd name="connsiteX30" fmla="*/ 2905433 w 5707626"/>
              <a:gd name="connsiteY30" fmla="*/ 2514601 h 4594123"/>
              <a:gd name="connsiteX31" fmla="*/ 3185652 w 5707626"/>
              <a:gd name="connsiteY31" fmla="*/ 2145891 h 4594123"/>
              <a:gd name="connsiteX32" fmla="*/ 3510116 w 5707626"/>
              <a:gd name="connsiteY32" fmla="*/ 1895168 h 4594123"/>
              <a:gd name="connsiteX33" fmla="*/ 3937820 w 5707626"/>
              <a:gd name="connsiteY33" fmla="*/ 1673943 h 4594123"/>
              <a:gd name="connsiteX34" fmla="*/ 4439265 w 5707626"/>
              <a:gd name="connsiteY34" fmla="*/ 1496962 h 4594123"/>
              <a:gd name="connsiteX35" fmla="*/ 4940710 w 5707626"/>
              <a:gd name="connsiteY35" fmla="*/ 1482214 h 4594123"/>
              <a:gd name="connsiteX36" fmla="*/ 5501149 w 5707626"/>
              <a:gd name="connsiteY36" fmla="*/ 1482214 h 4594123"/>
              <a:gd name="connsiteX37" fmla="*/ 5574891 w 5707626"/>
              <a:gd name="connsiteY37" fmla="*/ 966020 h 4594123"/>
              <a:gd name="connsiteX38" fmla="*/ 5633884 w 5707626"/>
              <a:gd name="connsiteY38" fmla="*/ 567814 h 4594123"/>
              <a:gd name="connsiteX39" fmla="*/ 5707626 w 5707626"/>
              <a:gd name="connsiteY39" fmla="*/ 81117 h 4594123"/>
              <a:gd name="connsiteX0" fmla="*/ 5707626 w 5707626"/>
              <a:gd name="connsiteY0" fmla="*/ 81117 h 4594123"/>
              <a:gd name="connsiteX1" fmla="*/ 5021826 w 5707626"/>
              <a:gd name="connsiteY1" fmla="*/ 105697 h 4594123"/>
              <a:gd name="connsiteX2" fmla="*/ 4350774 w 5707626"/>
              <a:gd name="connsiteY2" fmla="*/ 66368 h 4594123"/>
              <a:gd name="connsiteX3" fmla="*/ 3672349 w 5707626"/>
              <a:gd name="connsiteY3" fmla="*/ 66368 h 4594123"/>
              <a:gd name="connsiteX4" fmla="*/ 2964426 w 5707626"/>
              <a:gd name="connsiteY4" fmla="*/ 51620 h 4594123"/>
              <a:gd name="connsiteX5" fmla="*/ 2300749 w 5707626"/>
              <a:gd name="connsiteY5" fmla="*/ 36872 h 4594123"/>
              <a:gd name="connsiteX6" fmla="*/ 1637071 w 5707626"/>
              <a:gd name="connsiteY6" fmla="*/ 36872 h 4594123"/>
              <a:gd name="connsiteX7" fmla="*/ 1061884 w 5707626"/>
              <a:gd name="connsiteY7" fmla="*/ 36872 h 4594123"/>
              <a:gd name="connsiteX8" fmla="*/ 545691 w 5707626"/>
              <a:gd name="connsiteY8" fmla="*/ 7375 h 4594123"/>
              <a:gd name="connsiteX9" fmla="*/ 7375 w 5707626"/>
              <a:gd name="connsiteY9" fmla="*/ 0 h 4594123"/>
              <a:gd name="connsiteX10" fmla="*/ 29497 w 5707626"/>
              <a:gd name="connsiteY10" fmla="*/ 612059 h 4594123"/>
              <a:gd name="connsiteX11" fmla="*/ 29497 w 5707626"/>
              <a:gd name="connsiteY11" fmla="*/ 1128252 h 4594123"/>
              <a:gd name="connsiteX12" fmla="*/ 29497 w 5707626"/>
              <a:gd name="connsiteY12" fmla="*/ 1614949 h 4594123"/>
              <a:gd name="connsiteX13" fmla="*/ 0 w 5707626"/>
              <a:gd name="connsiteY13" fmla="*/ 2662085 h 4594123"/>
              <a:gd name="connsiteX14" fmla="*/ 0 w 5707626"/>
              <a:gd name="connsiteY14" fmla="*/ 3134033 h 4594123"/>
              <a:gd name="connsiteX15" fmla="*/ 0 w 5707626"/>
              <a:gd name="connsiteY15" fmla="*/ 3591233 h 4594123"/>
              <a:gd name="connsiteX16" fmla="*/ 294968 w 5707626"/>
              <a:gd name="connsiteY16" fmla="*/ 3635478 h 4594123"/>
              <a:gd name="connsiteX17" fmla="*/ 516194 w 5707626"/>
              <a:gd name="connsiteY17" fmla="*/ 3650226 h 4594123"/>
              <a:gd name="connsiteX18" fmla="*/ 516194 w 5707626"/>
              <a:gd name="connsiteY18" fmla="*/ 3886201 h 4594123"/>
              <a:gd name="connsiteX19" fmla="*/ 530942 w 5707626"/>
              <a:gd name="connsiteY19" fmla="*/ 4254910 h 4594123"/>
              <a:gd name="connsiteX20" fmla="*/ 634181 w 5707626"/>
              <a:gd name="connsiteY20" fmla="*/ 4520381 h 4594123"/>
              <a:gd name="connsiteX21" fmla="*/ 1135626 w 5707626"/>
              <a:gd name="connsiteY21" fmla="*/ 4594123 h 4594123"/>
              <a:gd name="connsiteX22" fmla="*/ 1607574 w 5707626"/>
              <a:gd name="connsiteY22" fmla="*/ 4594123 h 4594123"/>
              <a:gd name="connsiteX23" fmla="*/ 2064774 w 5707626"/>
              <a:gd name="connsiteY23" fmla="*/ 4579375 h 4594123"/>
              <a:gd name="connsiteX24" fmla="*/ 2418736 w 5707626"/>
              <a:gd name="connsiteY24" fmla="*/ 4490885 h 4594123"/>
              <a:gd name="connsiteX25" fmla="*/ 2566220 w 5707626"/>
              <a:gd name="connsiteY25" fmla="*/ 4225414 h 4594123"/>
              <a:gd name="connsiteX26" fmla="*/ 2595716 w 5707626"/>
              <a:gd name="connsiteY26" fmla="*/ 3886201 h 4594123"/>
              <a:gd name="connsiteX27" fmla="*/ 2610465 w 5707626"/>
              <a:gd name="connsiteY27" fmla="*/ 3532239 h 4594123"/>
              <a:gd name="connsiteX28" fmla="*/ 2654710 w 5707626"/>
              <a:gd name="connsiteY28" fmla="*/ 3178278 h 4594123"/>
              <a:gd name="connsiteX29" fmla="*/ 2743200 w 5707626"/>
              <a:gd name="connsiteY29" fmla="*/ 2809568 h 4594123"/>
              <a:gd name="connsiteX30" fmla="*/ 2905433 w 5707626"/>
              <a:gd name="connsiteY30" fmla="*/ 2514601 h 4594123"/>
              <a:gd name="connsiteX31" fmla="*/ 3185652 w 5707626"/>
              <a:gd name="connsiteY31" fmla="*/ 2145891 h 4594123"/>
              <a:gd name="connsiteX32" fmla="*/ 3510116 w 5707626"/>
              <a:gd name="connsiteY32" fmla="*/ 1895168 h 4594123"/>
              <a:gd name="connsiteX33" fmla="*/ 3937820 w 5707626"/>
              <a:gd name="connsiteY33" fmla="*/ 1673943 h 4594123"/>
              <a:gd name="connsiteX34" fmla="*/ 4439265 w 5707626"/>
              <a:gd name="connsiteY34" fmla="*/ 1496962 h 4594123"/>
              <a:gd name="connsiteX35" fmla="*/ 4940710 w 5707626"/>
              <a:gd name="connsiteY35" fmla="*/ 1482214 h 4594123"/>
              <a:gd name="connsiteX36" fmla="*/ 5501149 w 5707626"/>
              <a:gd name="connsiteY36" fmla="*/ 1482214 h 4594123"/>
              <a:gd name="connsiteX37" fmla="*/ 5574891 w 5707626"/>
              <a:gd name="connsiteY37" fmla="*/ 966020 h 4594123"/>
              <a:gd name="connsiteX38" fmla="*/ 5633884 w 5707626"/>
              <a:gd name="connsiteY38" fmla="*/ 567814 h 4594123"/>
              <a:gd name="connsiteX39" fmla="*/ 5707626 w 5707626"/>
              <a:gd name="connsiteY39" fmla="*/ 81117 h 4594123"/>
              <a:gd name="connsiteX0" fmla="*/ 5707626 w 5707626"/>
              <a:gd name="connsiteY0" fmla="*/ 385917 h 4898923"/>
              <a:gd name="connsiteX1" fmla="*/ 5021826 w 5707626"/>
              <a:gd name="connsiteY1" fmla="*/ 410497 h 4898923"/>
              <a:gd name="connsiteX2" fmla="*/ 4350774 w 5707626"/>
              <a:gd name="connsiteY2" fmla="*/ 371168 h 4898923"/>
              <a:gd name="connsiteX3" fmla="*/ 3672349 w 5707626"/>
              <a:gd name="connsiteY3" fmla="*/ 371168 h 4898923"/>
              <a:gd name="connsiteX4" fmla="*/ 2964426 w 5707626"/>
              <a:gd name="connsiteY4" fmla="*/ 356420 h 4898923"/>
              <a:gd name="connsiteX5" fmla="*/ 2300749 w 5707626"/>
              <a:gd name="connsiteY5" fmla="*/ 341672 h 4898923"/>
              <a:gd name="connsiteX6" fmla="*/ 1637071 w 5707626"/>
              <a:gd name="connsiteY6" fmla="*/ 341672 h 4898923"/>
              <a:gd name="connsiteX7" fmla="*/ 1061884 w 5707626"/>
              <a:gd name="connsiteY7" fmla="*/ 341672 h 4898923"/>
              <a:gd name="connsiteX8" fmla="*/ 545691 w 5707626"/>
              <a:gd name="connsiteY8" fmla="*/ 312175 h 4898923"/>
              <a:gd name="connsiteX9" fmla="*/ 616975 w 5707626"/>
              <a:gd name="connsiteY9" fmla="*/ 0 h 4898923"/>
              <a:gd name="connsiteX10" fmla="*/ 29497 w 5707626"/>
              <a:gd name="connsiteY10" fmla="*/ 916859 h 4898923"/>
              <a:gd name="connsiteX11" fmla="*/ 29497 w 5707626"/>
              <a:gd name="connsiteY11" fmla="*/ 1433052 h 4898923"/>
              <a:gd name="connsiteX12" fmla="*/ 29497 w 5707626"/>
              <a:gd name="connsiteY12" fmla="*/ 1919749 h 4898923"/>
              <a:gd name="connsiteX13" fmla="*/ 0 w 5707626"/>
              <a:gd name="connsiteY13" fmla="*/ 2966885 h 4898923"/>
              <a:gd name="connsiteX14" fmla="*/ 0 w 5707626"/>
              <a:gd name="connsiteY14" fmla="*/ 3438833 h 4898923"/>
              <a:gd name="connsiteX15" fmla="*/ 0 w 5707626"/>
              <a:gd name="connsiteY15" fmla="*/ 3896033 h 4898923"/>
              <a:gd name="connsiteX16" fmla="*/ 294968 w 5707626"/>
              <a:gd name="connsiteY16" fmla="*/ 3940278 h 4898923"/>
              <a:gd name="connsiteX17" fmla="*/ 516194 w 5707626"/>
              <a:gd name="connsiteY17" fmla="*/ 3955026 h 4898923"/>
              <a:gd name="connsiteX18" fmla="*/ 516194 w 5707626"/>
              <a:gd name="connsiteY18" fmla="*/ 4191001 h 4898923"/>
              <a:gd name="connsiteX19" fmla="*/ 530942 w 5707626"/>
              <a:gd name="connsiteY19" fmla="*/ 4559710 h 4898923"/>
              <a:gd name="connsiteX20" fmla="*/ 634181 w 5707626"/>
              <a:gd name="connsiteY20" fmla="*/ 4825181 h 4898923"/>
              <a:gd name="connsiteX21" fmla="*/ 1135626 w 5707626"/>
              <a:gd name="connsiteY21" fmla="*/ 4898923 h 4898923"/>
              <a:gd name="connsiteX22" fmla="*/ 1607574 w 5707626"/>
              <a:gd name="connsiteY22" fmla="*/ 4898923 h 4898923"/>
              <a:gd name="connsiteX23" fmla="*/ 2064774 w 5707626"/>
              <a:gd name="connsiteY23" fmla="*/ 4884175 h 4898923"/>
              <a:gd name="connsiteX24" fmla="*/ 2418736 w 5707626"/>
              <a:gd name="connsiteY24" fmla="*/ 4795685 h 4898923"/>
              <a:gd name="connsiteX25" fmla="*/ 2566220 w 5707626"/>
              <a:gd name="connsiteY25" fmla="*/ 4530214 h 4898923"/>
              <a:gd name="connsiteX26" fmla="*/ 2595716 w 5707626"/>
              <a:gd name="connsiteY26" fmla="*/ 4191001 h 4898923"/>
              <a:gd name="connsiteX27" fmla="*/ 2610465 w 5707626"/>
              <a:gd name="connsiteY27" fmla="*/ 3837039 h 4898923"/>
              <a:gd name="connsiteX28" fmla="*/ 2654710 w 5707626"/>
              <a:gd name="connsiteY28" fmla="*/ 3483078 h 4898923"/>
              <a:gd name="connsiteX29" fmla="*/ 2743200 w 5707626"/>
              <a:gd name="connsiteY29" fmla="*/ 3114368 h 4898923"/>
              <a:gd name="connsiteX30" fmla="*/ 2905433 w 5707626"/>
              <a:gd name="connsiteY30" fmla="*/ 2819401 h 4898923"/>
              <a:gd name="connsiteX31" fmla="*/ 3185652 w 5707626"/>
              <a:gd name="connsiteY31" fmla="*/ 2450691 h 4898923"/>
              <a:gd name="connsiteX32" fmla="*/ 3510116 w 5707626"/>
              <a:gd name="connsiteY32" fmla="*/ 2199968 h 4898923"/>
              <a:gd name="connsiteX33" fmla="*/ 3937820 w 5707626"/>
              <a:gd name="connsiteY33" fmla="*/ 1978743 h 4898923"/>
              <a:gd name="connsiteX34" fmla="*/ 4439265 w 5707626"/>
              <a:gd name="connsiteY34" fmla="*/ 1801762 h 4898923"/>
              <a:gd name="connsiteX35" fmla="*/ 4940710 w 5707626"/>
              <a:gd name="connsiteY35" fmla="*/ 1787014 h 4898923"/>
              <a:gd name="connsiteX36" fmla="*/ 5501149 w 5707626"/>
              <a:gd name="connsiteY36" fmla="*/ 1787014 h 4898923"/>
              <a:gd name="connsiteX37" fmla="*/ 5574891 w 5707626"/>
              <a:gd name="connsiteY37" fmla="*/ 1270820 h 4898923"/>
              <a:gd name="connsiteX38" fmla="*/ 5633884 w 5707626"/>
              <a:gd name="connsiteY38" fmla="*/ 872614 h 4898923"/>
              <a:gd name="connsiteX39" fmla="*/ 5707626 w 5707626"/>
              <a:gd name="connsiteY39" fmla="*/ 385917 h 4898923"/>
              <a:gd name="connsiteX0" fmla="*/ 5707626 w 5707626"/>
              <a:gd name="connsiteY0" fmla="*/ 73742 h 4586748"/>
              <a:gd name="connsiteX1" fmla="*/ 5021826 w 5707626"/>
              <a:gd name="connsiteY1" fmla="*/ 98322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17207 w 5707626"/>
              <a:gd name="connsiteY9" fmla="*/ 17206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73742 h 4586748"/>
              <a:gd name="connsiteX0" fmla="*/ 5707626 w 5707626"/>
              <a:gd name="connsiteY0" fmla="*/ 111842 h 4586748"/>
              <a:gd name="connsiteX1" fmla="*/ 5021826 w 5707626"/>
              <a:gd name="connsiteY1" fmla="*/ 98322 h 4586748"/>
              <a:gd name="connsiteX2" fmla="*/ 4350774 w 5707626"/>
              <a:gd name="connsiteY2" fmla="*/ 58993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17207 w 5707626"/>
              <a:gd name="connsiteY9" fmla="*/ 17206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2964426 w 5707626"/>
              <a:gd name="connsiteY4" fmla="*/ 44245 h 4586748"/>
              <a:gd name="connsiteX5" fmla="*/ 2300749 w 5707626"/>
              <a:gd name="connsiteY5" fmla="*/ 29497 h 4586748"/>
              <a:gd name="connsiteX6" fmla="*/ 1637071 w 5707626"/>
              <a:gd name="connsiteY6" fmla="*/ 29497 h 4586748"/>
              <a:gd name="connsiteX7" fmla="*/ 1061884 w 5707626"/>
              <a:gd name="connsiteY7" fmla="*/ 29497 h 4586748"/>
              <a:gd name="connsiteX8" fmla="*/ 545691 w 5707626"/>
              <a:gd name="connsiteY8" fmla="*/ 0 h 4586748"/>
              <a:gd name="connsiteX9" fmla="*/ 17207 w 5707626"/>
              <a:gd name="connsiteY9" fmla="*/ 17206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34181 w 5707626"/>
              <a:gd name="connsiteY20" fmla="*/ 45130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10465 w 5707626"/>
              <a:gd name="connsiteY27" fmla="*/ 352486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2300749 w 5707626"/>
              <a:gd name="connsiteY6" fmla="*/ 29497 h 4586748"/>
              <a:gd name="connsiteX7" fmla="*/ 1637071 w 5707626"/>
              <a:gd name="connsiteY7" fmla="*/ 29497 h 4586748"/>
              <a:gd name="connsiteX8" fmla="*/ 1061884 w 5707626"/>
              <a:gd name="connsiteY8" fmla="*/ 29497 h 4586748"/>
              <a:gd name="connsiteX9" fmla="*/ 545691 w 5707626"/>
              <a:gd name="connsiteY9" fmla="*/ 0 h 4586748"/>
              <a:gd name="connsiteX10" fmla="*/ 17207 w 5707626"/>
              <a:gd name="connsiteY10" fmla="*/ 17206 h 4586748"/>
              <a:gd name="connsiteX11" fmla="*/ 29497 w 5707626"/>
              <a:gd name="connsiteY11" fmla="*/ 604684 h 4586748"/>
              <a:gd name="connsiteX12" fmla="*/ 29497 w 5707626"/>
              <a:gd name="connsiteY12" fmla="*/ 1120877 h 4586748"/>
              <a:gd name="connsiteX13" fmla="*/ 29497 w 5707626"/>
              <a:gd name="connsiteY13" fmla="*/ 1607574 h 4586748"/>
              <a:gd name="connsiteX14" fmla="*/ 0 w 5707626"/>
              <a:gd name="connsiteY14" fmla="*/ 2654710 h 4586748"/>
              <a:gd name="connsiteX15" fmla="*/ 0 w 5707626"/>
              <a:gd name="connsiteY15" fmla="*/ 3126658 h 4586748"/>
              <a:gd name="connsiteX16" fmla="*/ 0 w 5707626"/>
              <a:gd name="connsiteY16" fmla="*/ 3583858 h 4586748"/>
              <a:gd name="connsiteX17" fmla="*/ 294968 w 5707626"/>
              <a:gd name="connsiteY17" fmla="*/ 3628103 h 4586748"/>
              <a:gd name="connsiteX18" fmla="*/ 516194 w 5707626"/>
              <a:gd name="connsiteY18" fmla="*/ 3642851 h 4586748"/>
              <a:gd name="connsiteX19" fmla="*/ 516194 w 5707626"/>
              <a:gd name="connsiteY19" fmla="*/ 3878826 h 4586748"/>
              <a:gd name="connsiteX20" fmla="*/ 530942 w 5707626"/>
              <a:gd name="connsiteY20" fmla="*/ 4247535 h 4586748"/>
              <a:gd name="connsiteX21" fmla="*/ 634181 w 5707626"/>
              <a:gd name="connsiteY21" fmla="*/ 4513006 h 4586748"/>
              <a:gd name="connsiteX22" fmla="*/ 1135626 w 5707626"/>
              <a:gd name="connsiteY22" fmla="*/ 4586748 h 4586748"/>
              <a:gd name="connsiteX23" fmla="*/ 1607574 w 5707626"/>
              <a:gd name="connsiteY23" fmla="*/ 4586748 h 4586748"/>
              <a:gd name="connsiteX24" fmla="*/ 2064774 w 5707626"/>
              <a:gd name="connsiteY24" fmla="*/ 4572000 h 4586748"/>
              <a:gd name="connsiteX25" fmla="*/ 2418736 w 5707626"/>
              <a:gd name="connsiteY25" fmla="*/ 4483510 h 4586748"/>
              <a:gd name="connsiteX26" fmla="*/ 2566220 w 5707626"/>
              <a:gd name="connsiteY26" fmla="*/ 4218039 h 4586748"/>
              <a:gd name="connsiteX27" fmla="*/ 2595716 w 5707626"/>
              <a:gd name="connsiteY27" fmla="*/ 3878826 h 4586748"/>
              <a:gd name="connsiteX28" fmla="*/ 2610465 w 5707626"/>
              <a:gd name="connsiteY28" fmla="*/ 3524864 h 4586748"/>
              <a:gd name="connsiteX29" fmla="*/ 2654710 w 5707626"/>
              <a:gd name="connsiteY29" fmla="*/ 3170903 h 4586748"/>
              <a:gd name="connsiteX30" fmla="*/ 2743200 w 5707626"/>
              <a:gd name="connsiteY30" fmla="*/ 2802193 h 4586748"/>
              <a:gd name="connsiteX31" fmla="*/ 2905433 w 5707626"/>
              <a:gd name="connsiteY31" fmla="*/ 2507226 h 4586748"/>
              <a:gd name="connsiteX32" fmla="*/ 3185652 w 5707626"/>
              <a:gd name="connsiteY32" fmla="*/ 2138516 h 4586748"/>
              <a:gd name="connsiteX33" fmla="*/ 3510116 w 5707626"/>
              <a:gd name="connsiteY33" fmla="*/ 1887793 h 4586748"/>
              <a:gd name="connsiteX34" fmla="*/ 3937820 w 5707626"/>
              <a:gd name="connsiteY34" fmla="*/ 1666568 h 4586748"/>
              <a:gd name="connsiteX35" fmla="*/ 4439265 w 5707626"/>
              <a:gd name="connsiteY35" fmla="*/ 1489587 h 4586748"/>
              <a:gd name="connsiteX36" fmla="*/ 4940710 w 5707626"/>
              <a:gd name="connsiteY36" fmla="*/ 1474839 h 4586748"/>
              <a:gd name="connsiteX37" fmla="*/ 5501149 w 5707626"/>
              <a:gd name="connsiteY37" fmla="*/ 1474839 h 4586748"/>
              <a:gd name="connsiteX38" fmla="*/ 5574891 w 5707626"/>
              <a:gd name="connsiteY38" fmla="*/ 958645 h 4586748"/>
              <a:gd name="connsiteX39" fmla="*/ 5633884 w 5707626"/>
              <a:gd name="connsiteY39" fmla="*/ 560439 h 4586748"/>
              <a:gd name="connsiteX40" fmla="*/ 5707626 w 5707626"/>
              <a:gd name="connsiteY40"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3048000 w 5707626"/>
              <a:gd name="connsiteY6" fmla="*/ 66675 h 4586748"/>
              <a:gd name="connsiteX7" fmla="*/ 2300749 w 5707626"/>
              <a:gd name="connsiteY7" fmla="*/ 29497 h 4586748"/>
              <a:gd name="connsiteX8" fmla="*/ 1637071 w 5707626"/>
              <a:gd name="connsiteY8" fmla="*/ 29497 h 4586748"/>
              <a:gd name="connsiteX9" fmla="*/ 1061884 w 5707626"/>
              <a:gd name="connsiteY9" fmla="*/ 29497 h 4586748"/>
              <a:gd name="connsiteX10" fmla="*/ 545691 w 5707626"/>
              <a:gd name="connsiteY10" fmla="*/ 0 h 4586748"/>
              <a:gd name="connsiteX11" fmla="*/ 17207 w 5707626"/>
              <a:gd name="connsiteY11" fmla="*/ 17206 h 4586748"/>
              <a:gd name="connsiteX12" fmla="*/ 29497 w 5707626"/>
              <a:gd name="connsiteY12" fmla="*/ 604684 h 4586748"/>
              <a:gd name="connsiteX13" fmla="*/ 29497 w 5707626"/>
              <a:gd name="connsiteY13" fmla="*/ 1120877 h 4586748"/>
              <a:gd name="connsiteX14" fmla="*/ 29497 w 5707626"/>
              <a:gd name="connsiteY14" fmla="*/ 1607574 h 4586748"/>
              <a:gd name="connsiteX15" fmla="*/ 0 w 5707626"/>
              <a:gd name="connsiteY15" fmla="*/ 2654710 h 4586748"/>
              <a:gd name="connsiteX16" fmla="*/ 0 w 5707626"/>
              <a:gd name="connsiteY16" fmla="*/ 3126658 h 4586748"/>
              <a:gd name="connsiteX17" fmla="*/ 0 w 5707626"/>
              <a:gd name="connsiteY17" fmla="*/ 3583858 h 4586748"/>
              <a:gd name="connsiteX18" fmla="*/ 294968 w 5707626"/>
              <a:gd name="connsiteY18" fmla="*/ 3628103 h 4586748"/>
              <a:gd name="connsiteX19" fmla="*/ 516194 w 5707626"/>
              <a:gd name="connsiteY19" fmla="*/ 3642851 h 4586748"/>
              <a:gd name="connsiteX20" fmla="*/ 516194 w 5707626"/>
              <a:gd name="connsiteY20" fmla="*/ 3878826 h 4586748"/>
              <a:gd name="connsiteX21" fmla="*/ 530942 w 5707626"/>
              <a:gd name="connsiteY21" fmla="*/ 4247535 h 4586748"/>
              <a:gd name="connsiteX22" fmla="*/ 634181 w 5707626"/>
              <a:gd name="connsiteY22" fmla="*/ 4513006 h 4586748"/>
              <a:gd name="connsiteX23" fmla="*/ 1135626 w 5707626"/>
              <a:gd name="connsiteY23" fmla="*/ 4586748 h 4586748"/>
              <a:gd name="connsiteX24" fmla="*/ 1607574 w 5707626"/>
              <a:gd name="connsiteY24" fmla="*/ 4586748 h 4586748"/>
              <a:gd name="connsiteX25" fmla="*/ 2064774 w 5707626"/>
              <a:gd name="connsiteY25" fmla="*/ 4572000 h 4586748"/>
              <a:gd name="connsiteX26" fmla="*/ 2418736 w 5707626"/>
              <a:gd name="connsiteY26" fmla="*/ 4483510 h 4586748"/>
              <a:gd name="connsiteX27" fmla="*/ 2566220 w 5707626"/>
              <a:gd name="connsiteY27" fmla="*/ 4218039 h 4586748"/>
              <a:gd name="connsiteX28" fmla="*/ 2595716 w 5707626"/>
              <a:gd name="connsiteY28" fmla="*/ 3878826 h 4586748"/>
              <a:gd name="connsiteX29" fmla="*/ 2610465 w 5707626"/>
              <a:gd name="connsiteY29" fmla="*/ 3524864 h 4586748"/>
              <a:gd name="connsiteX30" fmla="*/ 2654710 w 5707626"/>
              <a:gd name="connsiteY30" fmla="*/ 3170903 h 4586748"/>
              <a:gd name="connsiteX31" fmla="*/ 2743200 w 5707626"/>
              <a:gd name="connsiteY31" fmla="*/ 2802193 h 4586748"/>
              <a:gd name="connsiteX32" fmla="*/ 2905433 w 5707626"/>
              <a:gd name="connsiteY32" fmla="*/ 2507226 h 4586748"/>
              <a:gd name="connsiteX33" fmla="*/ 3185652 w 5707626"/>
              <a:gd name="connsiteY33" fmla="*/ 2138516 h 4586748"/>
              <a:gd name="connsiteX34" fmla="*/ 3510116 w 5707626"/>
              <a:gd name="connsiteY34" fmla="*/ 1887793 h 4586748"/>
              <a:gd name="connsiteX35" fmla="*/ 3937820 w 5707626"/>
              <a:gd name="connsiteY35" fmla="*/ 1666568 h 4586748"/>
              <a:gd name="connsiteX36" fmla="*/ 4439265 w 5707626"/>
              <a:gd name="connsiteY36" fmla="*/ 1489587 h 4586748"/>
              <a:gd name="connsiteX37" fmla="*/ 4940710 w 5707626"/>
              <a:gd name="connsiteY37" fmla="*/ 1474839 h 4586748"/>
              <a:gd name="connsiteX38" fmla="*/ 5501149 w 5707626"/>
              <a:gd name="connsiteY38" fmla="*/ 1474839 h 4586748"/>
              <a:gd name="connsiteX39" fmla="*/ 5574891 w 5707626"/>
              <a:gd name="connsiteY39" fmla="*/ 958645 h 4586748"/>
              <a:gd name="connsiteX40" fmla="*/ 5633884 w 5707626"/>
              <a:gd name="connsiteY40" fmla="*/ 560439 h 4586748"/>
              <a:gd name="connsiteX41" fmla="*/ 5707626 w 5707626"/>
              <a:gd name="connsiteY41"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3048000 w 5707626"/>
              <a:gd name="connsiteY6" fmla="*/ 66675 h 4586748"/>
              <a:gd name="connsiteX7" fmla="*/ 2338849 w 5707626"/>
              <a:gd name="connsiteY7" fmla="*/ 67597 h 4586748"/>
              <a:gd name="connsiteX8" fmla="*/ 1637071 w 5707626"/>
              <a:gd name="connsiteY8" fmla="*/ 29497 h 4586748"/>
              <a:gd name="connsiteX9" fmla="*/ 1061884 w 5707626"/>
              <a:gd name="connsiteY9" fmla="*/ 29497 h 4586748"/>
              <a:gd name="connsiteX10" fmla="*/ 545691 w 5707626"/>
              <a:gd name="connsiteY10" fmla="*/ 0 h 4586748"/>
              <a:gd name="connsiteX11" fmla="*/ 17207 w 5707626"/>
              <a:gd name="connsiteY11" fmla="*/ 17206 h 4586748"/>
              <a:gd name="connsiteX12" fmla="*/ 29497 w 5707626"/>
              <a:gd name="connsiteY12" fmla="*/ 604684 h 4586748"/>
              <a:gd name="connsiteX13" fmla="*/ 29497 w 5707626"/>
              <a:gd name="connsiteY13" fmla="*/ 1120877 h 4586748"/>
              <a:gd name="connsiteX14" fmla="*/ 29497 w 5707626"/>
              <a:gd name="connsiteY14" fmla="*/ 1607574 h 4586748"/>
              <a:gd name="connsiteX15" fmla="*/ 0 w 5707626"/>
              <a:gd name="connsiteY15" fmla="*/ 2654710 h 4586748"/>
              <a:gd name="connsiteX16" fmla="*/ 0 w 5707626"/>
              <a:gd name="connsiteY16" fmla="*/ 3126658 h 4586748"/>
              <a:gd name="connsiteX17" fmla="*/ 0 w 5707626"/>
              <a:gd name="connsiteY17" fmla="*/ 3583858 h 4586748"/>
              <a:gd name="connsiteX18" fmla="*/ 294968 w 5707626"/>
              <a:gd name="connsiteY18" fmla="*/ 3628103 h 4586748"/>
              <a:gd name="connsiteX19" fmla="*/ 516194 w 5707626"/>
              <a:gd name="connsiteY19" fmla="*/ 3642851 h 4586748"/>
              <a:gd name="connsiteX20" fmla="*/ 516194 w 5707626"/>
              <a:gd name="connsiteY20" fmla="*/ 3878826 h 4586748"/>
              <a:gd name="connsiteX21" fmla="*/ 530942 w 5707626"/>
              <a:gd name="connsiteY21" fmla="*/ 4247535 h 4586748"/>
              <a:gd name="connsiteX22" fmla="*/ 634181 w 5707626"/>
              <a:gd name="connsiteY22" fmla="*/ 4513006 h 4586748"/>
              <a:gd name="connsiteX23" fmla="*/ 1135626 w 5707626"/>
              <a:gd name="connsiteY23" fmla="*/ 4586748 h 4586748"/>
              <a:gd name="connsiteX24" fmla="*/ 1607574 w 5707626"/>
              <a:gd name="connsiteY24" fmla="*/ 4586748 h 4586748"/>
              <a:gd name="connsiteX25" fmla="*/ 2064774 w 5707626"/>
              <a:gd name="connsiteY25" fmla="*/ 4572000 h 4586748"/>
              <a:gd name="connsiteX26" fmla="*/ 2418736 w 5707626"/>
              <a:gd name="connsiteY26" fmla="*/ 4483510 h 4586748"/>
              <a:gd name="connsiteX27" fmla="*/ 2566220 w 5707626"/>
              <a:gd name="connsiteY27" fmla="*/ 4218039 h 4586748"/>
              <a:gd name="connsiteX28" fmla="*/ 2595716 w 5707626"/>
              <a:gd name="connsiteY28" fmla="*/ 3878826 h 4586748"/>
              <a:gd name="connsiteX29" fmla="*/ 2610465 w 5707626"/>
              <a:gd name="connsiteY29" fmla="*/ 3524864 h 4586748"/>
              <a:gd name="connsiteX30" fmla="*/ 2654710 w 5707626"/>
              <a:gd name="connsiteY30" fmla="*/ 3170903 h 4586748"/>
              <a:gd name="connsiteX31" fmla="*/ 2743200 w 5707626"/>
              <a:gd name="connsiteY31" fmla="*/ 2802193 h 4586748"/>
              <a:gd name="connsiteX32" fmla="*/ 2905433 w 5707626"/>
              <a:gd name="connsiteY32" fmla="*/ 2507226 h 4586748"/>
              <a:gd name="connsiteX33" fmla="*/ 3185652 w 5707626"/>
              <a:gd name="connsiteY33" fmla="*/ 2138516 h 4586748"/>
              <a:gd name="connsiteX34" fmla="*/ 3510116 w 5707626"/>
              <a:gd name="connsiteY34" fmla="*/ 1887793 h 4586748"/>
              <a:gd name="connsiteX35" fmla="*/ 3937820 w 5707626"/>
              <a:gd name="connsiteY35" fmla="*/ 1666568 h 4586748"/>
              <a:gd name="connsiteX36" fmla="*/ 4439265 w 5707626"/>
              <a:gd name="connsiteY36" fmla="*/ 1489587 h 4586748"/>
              <a:gd name="connsiteX37" fmla="*/ 4940710 w 5707626"/>
              <a:gd name="connsiteY37" fmla="*/ 1474839 h 4586748"/>
              <a:gd name="connsiteX38" fmla="*/ 5501149 w 5707626"/>
              <a:gd name="connsiteY38" fmla="*/ 1474839 h 4586748"/>
              <a:gd name="connsiteX39" fmla="*/ 5574891 w 5707626"/>
              <a:gd name="connsiteY39" fmla="*/ 958645 h 4586748"/>
              <a:gd name="connsiteX40" fmla="*/ 5633884 w 5707626"/>
              <a:gd name="connsiteY40" fmla="*/ 560439 h 4586748"/>
              <a:gd name="connsiteX41" fmla="*/ 5707626 w 5707626"/>
              <a:gd name="connsiteY41"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3048000 w 5707626"/>
              <a:gd name="connsiteY6" fmla="*/ 66675 h 4586748"/>
              <a:gd name="connsiteX7" fmla="*/ 2338849 w 5707626"/>
              <a:gd name="connsiteY7" fmla="*/ 67597 h 4586748"/>
              <a:gd name="connsiteX8" fmla="*/ 1637071 w 5707626"/>
              <a:gd name="connsiteY8" fmla="*/ 29497 h 4586748"/>
              <a:gd name="connsiteX9" fmla="*/ 1061884 w 5707626"/>
              <a:gd name="connsiteY9" fmla="*/ 29497 h 4586748"/>
              <a:gd name="connsiteX10" fmla="*/ 545691 w 5707626"/>
              <a:gd name="connsiteY10" fmla="*/ 0 h 4586748"/>
              <a:gd name="connsiteX11" fmla="*/ 17207 w 5707626"/>
              <a:gd name="connsiteY11" fmla="*/ 17206 h 4586748"/>
              <a:gd name="connsiteX12" fmla="*/ 29497 w 5707626"/>
              <a:gd name="connsiteY12" fmla="*/ 604684 h 4586748"/>
              <a:gd name="connsiteX13" fmla="*/ 29497 w 5707626"/>
              <a:gd name="connsiteY13" fmla="*/ 1120877 h 4586748"/>
              <a:gd name="connsiteX14" fmla="*/ 29497 w 5707626"/>
              <a:gd name="connsiteY14" fmla="*/ 1607574 h 4586748"/>
              <a:gd name="connsiteX15" fmla="*/ 0 w 5707626"/>
              <a:gd name="connsiteY15" fmla="*/ 2654710 h 4586748"/>
              <a:gd name="connsiteX16" fmla="*/ 0 w 5707626"/>
              <a:gd name="connsiteY16" fmla="*/ 3126658 h 4586748"/>
              <a:gd name="connsiteX17" fmla="*/ 0 w 5707626"/>
              <a:gd name="connsiteY17" fmla="*/ 3583858 h 4586748"/>
              <a:gd name="connsiteX18" fmla="*/ 294968 w 5707626"/>
              <a:gd name="connsiteY18" fmla="*/ 3628103 h 4586748"/>
              <a:gd name="connsiteX19" fmla="*/ 516194 w 5707626"/>
              <a:gd name="connsiteY19" fmla="*/ 3642851 h 4586748"/>
              <a:gd name="connsiteX20" fmla="*/ 516194 w 5707626"/>
              <a:gd name="connsiteY20" fmla="*/ 3878826 h 4586748"/>
              <a:gd name="connsiteX21" fmla="*/ 530942 w 5707626"/>
              <a:gd name="connsiteY21" fmla="*/ 4247535 h 4586748"/>
              <a:gd name="connsiteX22" fmla="*/ 672281 w 5707626"/>
              <a:gd name="connsiteY22" fmla="*/ 4474906 h 4586748"/>
              <a:gd name="connsiteX23" fmla="*/ 1135626 w 5707626"/>
              <a:gd name="connsiteY23" fmla="*/ 4586748 h 4586748"/>
              <a:gd name="connsiteX24" fmla="*/ 1607574 w 5707626"/>
              <a:gd name="connsiteY24" fmla="*/ 4586748 h 4586748"/>
              <a:gd name="connsiteX25" fmla="*/ 2064774 w 5707626"/>
              <a:gd name="connsiteY25" fmla="*/ 4572000 h 4586748"/>
              <a:gd name="connsiteX26" fmla="*/ 2418736 w 5707626"/>
              <a:gd name="connsiteY26" fmla="*/ 4483510 h 4586748"/>
              <a:gd name="connsiteX27" fmla="*/ 2566220 w 5707626"/>
              <a:gd name="connsiteY27" fmla="*/ 4218039 h 4586748"/>
              <a:gd name="connsiteX28" fmla="*/ 2595716 w 5707626"/>
              <a:gd name="connsiteY28" fmla="*/ 3878826 h 4586748"/>
              <a:gd name="connsiteX29" fmla="*/ 2610465 w 5707626"/>
              <a:gd name="connsiteY29" fmla="*/ 3524864 h 4586748"/>
              <a:gd name="connsiteX30" fmla="*/ 2654710 w 5707626"/>
              <a:gd name="connsiteY30" fmla="*/ 3170903 h 4586748"/>
              <a:gd name="connsiteX31" fmla="*/ 2743200 w 5707626"/>
              <a:gd name="connsiteY31" fmla="*/ 2802193 h 4586748"/>
              <a:gd name="connsiteX32" fmla="*/ 2905433 w 5707626"/>
              <a:gd name="connsiteY32" fmla="*/ 2507226 h 4586748"/>
              <a:gd name="connsiteX33" fmla="*/ 3185652 w 5707626"/>
              <a:gd name="connsiteY33" fmla="*/ 2138516 h 4586748"/>
              <a:gd name="connsiteX34" fmla="*/ 3510116 w 5707626"/>
              <a:gd name="connsiteY34" fmla="*/ 1887793 h 4586748"/>
              <a:gd name="connsiteX35" fmla="*/ 3937820 w 5707626"/>
              <a:gd name="connsiteY35" fmla="*/ 1666568 h 4586748"/>
              <a:gd name="connsiteX36" fmla="*/ 4439265 w 5707626"/>
              <a:gd name="connsiteY36" fmla="*/ 1489587 h 4586748"/>
              <a:gd name="connsiteX37" fmla="*/ 4940710 w 5707626"/>
              <a:gd name="connsiteY37" fmla="*/ 1474839 h 4586748"/>
              <a:gd name="connsiteX38" fmla="*/ 5501149 w 5707626"/>
              <a:gd name="connsiteY38" fmla="*/ 1474839 h 4586748"/>
              <a:gd name="connsiteX39" fmla="*/ 5574891 w 5707626"/>
              <a:gd name="connsiteY39" fmla="*/ 958645 h 4586748"/>
              <a:gd name="connsiteX40" fmla="*/ 5633884 w 5707626"/>
              <a:gd name="connsiteY40" fmla="*/ 560439 h 4586748"/>
              <a:gd name="connsiteX41" fmla="*/ 5707626 w 5707626"/>
              <a:gd name="connsiteY41"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3724275 w 5707626"/>
              <a:gd name="connsiteY4" fmla="*/ 85725 h 4586748"/>
              <a:gd name="connsiteX5" fmla="*/ 2964426 w 5707626"/>
              <a:gd name="connsiteY5" fmla="*/ 44245 h 4586748"/>
              <a:gd name="connsiteX6" fmla="*/ 3048000 w 5707626"/>
              <a:gd name="connsiteY6" fmla="*/ 66675 h 4586748"/>
              <a:gd name="connsiteX7" fmla="*/ 2338849 w 5707626"/>
              <a:gd name="connsiteY7" fmla="*/ 67597 h 4586748"/>
              <a:gd name="connsiteX8" fmla="*/ 1637071 w 5707626"/>
              <a:gd name="connsiteY8" fmla="*/ 29497 h 4586748"/>
              <a:gd name="connsiteX9" fmla="*/ 1061884 w 5707626"/>
              <a:gd name="connsiteY9" fmla="*/ 29497 h 4586748"/>
              <a:gd name="connsiteX10" fmla="*/ 545691 w 5707626"/>
              <a:gd name="connsiteY10" fmla="*/ 0 h 4586748"/>
              <a:gd name="connsiteX11" fmla="*/ 17207 w 5707626"/>
              <a:gd name="connsiteY11" fmla="*/ 17206 h 4586748"/>
              <a:gd name="connsiteX12" fmla="*/ 29497 w 5707626"/>
              <a:gd name="connsiteY12" fmla="*/ 604684 h 4586748"/>
              <a:gd name="connsiteX13" fmla="*/ 29497 w 5707626"/>
              <a:gd name="connsiteY13" fmla="*/ 1120877 h 4586748"/>
              <a:gd name="connsiteX14" fmla="*/ 29497 w 5707626"/>
              <a:gd name="connsiteY14" fmla="*/ 1607574 h 4586748"/>
              <a:gd name="connsiteX15" fmla="*/ 0 w 5707626"/>
              <a:gd name="connsiteY15" fmla="*/ 2654710 h 4586748"/>
              <a:gd name="connsiteX16" fmla="*/ 0 w 5707626"/>
              <a:gd name="connsiteY16" fmla="*/ 3126658 h 4586748"/>
              <a:gd name="connsiteX17" fmla="*/ 0 w 5707626"/>
              <a:gd name="connsiteY17" fmla="*/ 3583858 h 4586748"/>
              <a:gd name="connsiteX18" fmla="*/ 294968 w 5707626"/>
              <a:gd name="connsiteY18" fmla="*/ 3628103 h 4586748"/>
              <a:gd name="connsiteX19" fmla="*/ 516194 w 5707626"/>
              <a:gd name="connsiteY19" fmla="*/ 3642851 h 4586748"/>
              <a:gd name="connsiteX20" fmla="*/ 516194 w 5707626"/>
              <a:gd name="connsiteY20" fmla="*/ 3878826 h 4586748"/>
              <a:gd name="connsiteX21" fmla="*/ 530942 w 5707626"/>
              <a:gd name="connsiteY21" fmla="*/ 4247535 h 4586748"/>
              <a:gd name="connsiteX22" fmla="*/ 672281 w 5707626"/>
              <a:gd name="connsiteY22" fmla="*/ 4474906 h 4586748"/>
              <a:gd name="connsiteX23" fmla="*/ 1135626 w 5707626"/>
              <a:gd name="connsiteY23" fmla="*/ 4586748 h 4586748"/>
              <a:gd name="connsiteX24" fmla="*/ 1607574 w 5707626"/>
              <a:gd name="connsiteY24" fmla="*/ 4586748 h 4586748"/>
              <a:gd name="connsiteX25" fmla="*/ 2064774 w 5707626"/>
              <a:gd name="connsiteY25" fmla="*/ 4572000 h 4586748"/>
              <a:gd name="connsiteX26" fmla="*/ 2418736 w 5707626"/>
              <a:gd name="connsiteY26" fmla="*/ 4483510 h 4586748"/>
              <a:gd name="connsiteX27" fmla="*/ 2566220 w 5707626"/>
              <a:gd name="connsiteY27" fmla="*/ 4218039 h 4586748"/>
              <a:gd name="connsiteX28" fmla="*/ 2595716 w 5707626"/>
              <a:gd name="connsiteY28" fmla="*/ 3878826 h 4586748"/>
              <a:gd name="connsiteX29" fmla="*/ 2629515 w 5707626"/>
              <a:gd name="connsiteY29" fmla="*/ 3543914 h 4586748"/>
              <a:gd name="connsiteX30" fmla="*/ 2654710 w 5707626"/>
              <a:gd name="connsiteY30" fmla="*/ 3170903 h 4586748"/>
              <a:gd name="connsiteX31" fmla="*/ 2743200 w 5707626"/>
              <a:gd name="connsiteY31" fmla="*/ 2802193 h 4586748"/>
              <a:gd name="connsiteX32" fmla="*/ 2905433 w 5707626"/>
              <a:gd name="connsiteY32" fmla="*/ 2507226 h 4586748"/>
              <a:gd name="connsiteX33" fmla="*/ 3185652 w 5707626"/>
              <a:gd name="connsiteY33" fmla="*/ 2138516 h 4586748"/>
              <a:gd name="connsiteX34" fmla="*/ 3510116 w 5707626"/>
              <a:gd name="connsiteY34" fmla="*/ 1887793 h 4586748"/>
              <a:gd name="connsiteX35" fmla="*/ 3937820 w 5707626"/>
              <a:gd name="connsiteY35" fmla="*/ 1666568 h 4586748"/>
              <a:gd name="connsiteX36" fmla="*/ 4439265 w 5707626"/>
              <a:gd name="connsiteY36" fmla="*/ 1489587 h 4586748"/>
              <a:gd name="connsiteX37" fmla="*/ 4940710 w 5707626"/>
              <a:gd name="connsiteY37" fmla="*/ 1474839 h 4586748"/>
              <a:gd name="connsiteX38" fmla="*/ 5501149 w 5707626"/>
              <a:gd name="connsiteY38" fmla="*/ 1474839 h 4586748"/>
              <a:gd name="connsiteX39" fmla="*/ 5574891 w 5707626"/>
              <a:gd name="connsiteY39" fmla="*/ 958645 h 4586748"/>
              <a:gd name="connsiteX40" fmla="*/ 5633884 w 5707626"/>
              <a:gd name="connsiteY40" fmla="*/ 560439 h 4586748"/>
              <a:gd name="connsiteX41" fmla="*/ 5707626 w 5707626"/>
              <a:gd name="connsiteY41" fmla="*/ 111842 h 4586748"/>
              <a:gd name="connsiteX0" fmla="*/ 5707626 w 5707626"/>
              <a:gd name="connsiteY0" fmla="*/ 178517 h 4653423"/>
              <a:gd name="connsiteX1" fmla="*/ 5021826 w 5707626"/>
              <a:gd name="connsiteY1" fmla="*/ 164997 h 4653423"/>
              <a:gd name="connsiteX2" fmla="*/ 4407924 w 5707626"/>
              <a:gd name="connsiteY2" fmla="*/ 173293 h 4653423"/>
              <a:gd name="connsiteX3" fmla="*/ 3672349 w 5707626"/>
              <a:gd name="connsiteY3" fmla="*/ 125668 h 4653423"/>
              <a:gd name="connsiteX4" fmla="*/ 4181475 w 5707626"/>
              <a:gd name="connsiteY4" fmla="*/ 0 h 4653423"/>
              <a:gd name="connsiteX5" fmla="*/ 2964426 w 5707626"/>
              <a:gd name="connsiteY5" fmla="*/ 110920 h 4653423"/>
              <a:gd name="connsiteX6" fmla="*/ 3048000 w 5707626"/>
              <a:gd name="connsiteY6" fmla="*/ 133350 h 4653423"/>
              <a:gd name="connsiteX7" fmla="*/ 2338849 w 5707626"/>
              <a:gd name="connsiteY7" fmla="*/ 134272 h 4653423"/>
              <a:gd name="connsiteX8" fmla="*/ 1637071 w 5707626"/>
              <a:gd name="connsiteY8" fmla="*/ 96172 h 4653423"/>
              <a:gd name="connsiteX9" fmla="*/ 1061884 w 5707626"/>
              <a:gd name="connsiteY9" fmla="*/ 96172 h 4653423"/>
              <a:gd name="connsiteX10" fmla="*/ 545691 w 5707626"/>
              <a:gd name="connsiteY10" fmla="*/ 66675 h 4653423"/>
              <a:gd name="connsiteX11" fmla="*/ 17207 w 5707626"/>
              <a:gd name="connsiteY11" fmla="*/ 83881 h 4653423"/>
              <a:gd name="connsiteX12" fmla="*/ 29497 w 5707626"/>
              <a:gd name="connsiteY12" fmla="*/ 671359 h 4653423"/>
              <a:gd name="connsiteX13" fmla="*/ 29497 w 5707626"/>
              <a:gd name="connsiteY13" fmla="*/ 1187552 h 4653423"/>
              <a:gd name="connsiteX14" fmla="*/ 29497 w 5707626"/>
              <a:gd name="connsiteY14" fmla="*/ 1674249 h 4653423"/>
              <a:gd name="connsiteX15" fmla="*/ 0 w 5707626"/>
              <a:gd name="connsiteY15" fmla="*/ 2721385 h 4653423"/>
              <a:gd name="connsiteX16" fmla="*/ 0 w 5707626"/>
              <a:gd name="connsiteY16" fmla="*/ 3193333 h 4653423"/>
              <a:gd name="connsiteX17" fmla="*/ 0 w 5707626"/>
              <a:gd name="connsiteY17" fmla="*/ 3650533 h 4653423"/>
              <a:gd name="connsiteX18" fmla="*/ 294968 w 5707626"/>
              <a:gd name="connsiteY18" fmla="*/ 3694778 h 4653423"/>
              <a:gd name="connsiteX19" fmla="*/ 516194 w 5707626"/>
              <a:gd name="connsiteY19" fmla="*/ 3709526 h 4653423"/>
              <a:gd name="connsiteX20" fmla="*/ 516194 w 5707626"/>
              <a:gd name="connsiteY20" fmla="*/ 3945501 h 4653423"/>
              <a:gd name="connsiteX21" fmla="*/ 530942 w 5707626"/>
              <a:gd name="connsiteY21" fmla="*/ 4314210 h 4653423"/>
              <a:gd name="connsiteX22" fmla="*/ 672281 w 5707626"/>
              <a:gd name="connsiteY22" fmla="*/ 4541581 h 4653423"/>
              <a:gd name="connsiteX23" fmla="*/ 1135626 w 5707626"/>
              <a:gd name="connsiteY23" fmla="*/ 4653423 h 4653423"/>
              <a:gd name="connsiteX24" fmla="*/ 1607574 w 5707626"/>
              <a:gd name="connsiteY24" fmla="*/ 4653423 h 4653423"/>
              <a:gd name="connsiteX25" fmla="*/ 2064774 w 5707626"/>
              <a:gd name="connsiteY25" fmla="*/ 4638675 h 4653423"/>
              <a:gd name="connsiteX26" fmla="*/ 2418736 w 5707626"/>
              <a:gd name="connsiteY26" fmla="*/ 4550185 h 4653423"/>
              <a:gd name="connsiteX27" fmla="*/ 2566220 w 5707626"/>
              <a:gd name="connsiteY27" fmla="*/ 4284714 h 4653423"/>
              <a:gd name="connsiteX28" fmla="*/ 2595716 w 5707626"/>
              <a:gd name="connsiteY28" fmla="*/ 3945501 h 4653423"/>
              <a:gd name="connsiteX29" fmla="*/ 2629515 w 5707626"/>
              <a:gd name="connsiteY29" fmla="*/ 3610589 h 4653423"/>
              <a:gd name="connsiteX30" fmla="*/ 2654710 w 5707626"/>
              <a:gd name="connsiteY30" fmla="*/ 3237578 h 4653423"/>
              <a:gd name="connsiteX31" fmla="*/ 2743200 w 5707626"/>
              <a:gd name="connsiteY31" fmla="*/ 2868868 h 4653423"/>
              <a:gd name="connsiteX32" fmla="*/ 2905433 w 5707626"/>
              <a:gd name="connsiteY32" fmla="*/ 2573901 h 4653423"/>
              <a:gd name="connsiteX33" fmla="*/ 3185652 w 5707626"/>
              <a:gd name="connsiteY33" fmla="*/ 2205191 h 4653423"/>
              <a:gd name="connsiteX34" fmla="*/ 3510116 w 5707626"/>
              <a:gd name="connsiteY34" fmla="*/ 1954468 h 4653423"/>
              <a:gd name="connsiteX35" fmla="*/ 3937820 w 5707626"/>
              <a:gd name="connsiteY35" fmla="*/ 1733243 h 4653423"/>
              <a:gd name="connsiteX36" fmla="*/ 4439265 w 5707626"/>
              <a:gd name="connsiteY36" fmla="*/ 1556262 h 4653423"/>
              <a:gd name="connsiteX37" fmla="*/ 4940710 w 5707626"/>
              <a:gd name="connsiteY37" fmla="*/ 1541514 h 4653423"/>
              <a:gd name="connsiteX38" fmla="*/ 5501149 w 5707626"/>
              <a:gd name="connsiteY38" fmla="*/ 1541514 h 4653423"/>
              <a:gd name="connsiteX39" fmla="*/ 5574891 w 5707626"/>
              <a:gd name="connsiteY39" fmla="*/ 1025320 h 4653423"/>
              <a:gd name="connsiteX40" fmla="*/ 5633884 w 5707626"/>
              <a:gd name="connsiteY40" fmla="*/ 627114 h 4653423"/>
              <a:gd name="connsiteX41" fmla="*/ 5707626 w 5707626"/>
              <a:gd name="connsiteY41" fmla="*/ 178517 h 4653423"/>
              <a:gd name="connsiteX0" fmla="*/ 5707626 w 5707626"/>
              <a:gd name="connsiteY0" fmla="*/ 111842 h 4586748"/>
              <a:gd name="connsiteX1" fmla="*/ 5021826 w 5707626"/>
              <a:gd name="connsiteY1" fmla="*/ 98322 h 4586748"/>
              <a:gd name="connsiteX2" fmla="*/ 4407924 w 5707626"/>
              <a:gd name="connsiteY2" fmla="*/ 106618 h 4586748"/>
              <a:gd name="connsiteX3" fmla="*/ 3672349 w 5707626"/>
              <a:gd name="connsiteY3" fmla="*/ 58993 h 4586748"/>
              <a:gd name="connsiteX4" fmla="*/ 2964426 w 5707626"/>
              <a:gd name="connsiteY4" fmla="*/ 44245 h 4586748"/>
              <a:gd name="connsiteX5" fmla="*/ 3048000 w 5707626"/>
              <a:gd name="connsiteY5" fmla="*/ 66675 h 4586748"/>
              <a:gd name="connsiteX6" fmla="*/ 2338849 w 5707626"/>
              <a:gd name="connsiteY6" fmla="*/ 67597 h 4586748"/>
              <a:gd name="connsiteX7" fmla="*/ 1637071 w 5707626"/>
              <a:gd name="connsiteY7" fmla="*/ 29497 h 4586748"/>
              <a:gd name="connsiteX8" fmla="*/ 1061884 w 5707626"/>
              <a:gd name="connsiteY8" fmla="*/ 29497 h 4586748"/>
              <a:gd name="connsiteX9" fmla="*/ 545691 w 5707626"/>
              <a:gd name="connsiteY9" fmla="*/ 0 h 4586748"/>
              <a:gd name="connsiteX10" fmla="*/ 17207 w 5707626"/>
              <a:gd name="connsiteY10" fmla="*/ 17206 h 4586748"/>
              <a:gd name="connsiteX11" fmla="*/ 29497 w 5707626"/>
              <a:gd name="connsiteY11" fmla="*/ 604684 h 4586748"/>
              <a:gd name="connsiteX12" fmla="*/ 29497 w 5707626"/>
              <a:gd name="connsiteY12" fmla="*/ 1120877 h 4586748"/>
              <a:gd name="connsiteX13" fmla="*/ 29497 w 5707626"/>
              <a:gd name="connsiteY13" fmla="*/ 1607574 h 4586748"/>
              <a:gd name="connsiteX14" fmla="*/ 0 w 5707626"/>
              <a:gd name="connsiteY14" fmla="*/ 2654710 h 4586748"/>
              <a:gd name="connsiteX15" fmla="*/ 0 w 5707626"/>
              <a:gd name="connsiteY15" fmla="*/ 3126658 h 4586748"/>
              <a:gd name="connsiteX16" fmla="*/ 0 w 5707626"/>
              <a:gd name="connsiteY16" fmla="*/ 3583858 h 4586748"/>
              <a:gd name="connsiteX17" fmla="*/ 294968 w 5707626"/>
              <a:gd name="connsiteY17" fmla="*/ 3628103 h 4586748"/>
              <a:gd name="connsiteX18" fmla="*/ 516194 w 5707626"/>
              <a:gd name="connsiteY18" fmla="*/ 3642851 h 4586748"/>
              <a:gd name="connsiteX19" fmla="*/ 516194 w 5707626"/>
              <a:gd name="connsiteY19" fmla="*/ 3878826 h 4586748"/>
              <a:gd name="connsiteX20" fmla="*/ 530942 w 5707626"/>
              <a:gd name="connsiteY20" fmla="*/ 4247535 h 4586748"/>
              <a:gd name="connsiteX21" fmla="*/ 672281 w 5707626"/>
              <a:gd name="connsiteY21" fmla="*/ 4474906 h 4586748"/>
              <a:gd name="connsiteX22" fmla="*/ 1135626 w 5707626"/>
              <a:gd name="connsiteY22" fmla="*/ 4586748 h 4586748"/>
              <a:gd name="connsiteX23" fmla="*/ 1607574 w 5707626"/>
              <a:gd name="connsiteY23" fmla="*/ 4586748 h 4586748"/>
              <a:gd name="connsiteX24" fmla="*/ 2064774 w 5707626"/>
              <a:gd name="connsiteY24" fmla="*/ 4572000 h 4586748"/>
              <a:gd name="connsiteX25" fmla="*/ 2418736 w 5707626"/>
              <a:gd name="connsiteY25" fmla="*/ 4483510 h 4586748"/>
              <a:gd name="connsiteX26" fmla="*/ 2566220 w 5707626"/>
              <a:gd name="connsiteY26" fmla="*/ 4218039 h 4586748"/>
              <a:gd name="connsiteX27" fmla="*/ 2595716 w 5707626"/>
              <a:gd name="connsiteY27" fmla="*/ 3878826 h 4586748"/>
              <a:gd name="connsiteX28" fmla="*/ 2629515 w 5707626"/>
              <a:gd name="connsiteY28" fmla="*/ 3543914 h 4586748"/>
              <a:gd name="connsiteX29" fmla="*/ 2654710 w 5707626"/>
              <a:gd name="connsiteY29" fmla="*/ 3170903 h 4586748"/>
              <a:gd name="connsiteX30" fmla="*/ 2743200 w 5707626"/>
              <a:gd name="connsiteY30" fmla="*/ 2802193 h 4586748"/>
              <a:gd name="connsiteX31" fmla="*/ 2905433 w 5707626"/>
              <a:gd name="connsiteY31" fmla="*/ 2507226 h 4586748"/>
              <a:gd name="connsiteX32" fmla="*/ 3185652 w 5707626"/>
              <a:gd name="connsiteY32" fmla="*/ 2138516 h 4586748"/>
              <a:gd name="connsiteX33" fmla="*/ 3510116 w 5707626"/>
              <a:gd name="connsiteY33" fmla="*/ 1887793 h 4586748"/>
              <a:gd name="connsiteX34" fmla="*/ 3937820 w 5707626"/>
              <a:gd name="connsiteY34" fmla="*/ 1666568 h 4586748"/>
              <a:gd name="connsiteX35" fmla="*/ 4439265 w 5707626"/>
              <a:gd name="connsiteY35" fmla="*/ 1489587 h 4586748"/>
              <a:gd name="connsiteX36" fmla="*/ 4940710 w 5707626"/>
              <a:gd name="connsiteY36" fmla="*/ 1474839 h 4586748"/>
              <a:gd name="connsiteX37" fmla="*/ 5501149 w 5707626"/>
              <a:gd name="connsiteY37" fmla="*/ 1474839 h 4586748"/>
              <a:gd name="connsiteX38" fmla="*/ 5574891 w 5707626"/>
              <a:gd name="connsiteY38" fmla="*/ 958645 h 4586748"/>
              <a:gd name="connsiteX39" fmla="*/ 5633884 w 5707626"/>
              <a:gd name="connsiteY39" fmla="*/ 560439 h 4586748"/>
              <a:gd name="connsiteX40" fmla="*/ 5707626 w 5707626"/>
              <a:gd name="connsiteY40" fmla="*/ 111842 h 4586748"/>
              <a:gd name="connsiteX0" fmla="*/ 5707626 w 5707626"/>
              <a:gd name="connsiteY0" fmla="*/ 111842 h 4586748"/>
              <a:gd name="connsiteX1" fmla="*/ 5021826 w 5707626"/>
              <a:gd name="connsiteY1" fmla="*/ 98322 h 4586748"/>
              <a:gd name="connsiteX2" fmla="*/ 4407924 w 5707626"/>
              <a:gd name="connsiteY2" fmla="*/ 106618 h 4586748"/>
              <a:gd name="connsiteX3" fmla="*/ 3664975 w 5707626"/>
              <a:gd name="connsiteY3" fmla="*/ 81116 h 4586748"/>
              <a:gd name="connsiteX4" fmla="*/ 2964426 w 5707626"/>
              <a:gd name="connsiteY4" fmla="*/ 44245 h 4586748"/>
              <a:gd name="connsiteX5" fmla="*/ 3048000 w 5707626"/>
              <a:gd name="connsiteY5" fmla="*/ 66675 h 4586748"/>
              <a:gd name="connsiteX6" fmla="*/ 2338849 w 5707626"/>
              <a:gd name="connsiteY6" fmla="*/ 67597 h 4586748"/>
              <a:gd name="connsiteX7" fmla="*/ 1637071 w 5707626"/>
              <a:gd name="connsiteY7" fmla="*/ 29497 h 4586748"/>
              <a:gd name="connsiteX8" fmla="*/ 1061884 w 5707626"/>
              <a:gd name="connsiteY8" fmla="*/ 29497 h 4586748"/>
              <a:gd name="connsiteX9" fmla="*/ 545691 w 5707626"/>
              <a:gd name="connsiteY9" fmla="*/ 0 h 4586748"/>
              <a:gd name="connsiteX10" fmla="*/ 17207 w 5707626"/>
              <a:gd name="connsiteY10" fmla="*/ 17206 h 4586748"/>
              <a:gd name="connsiteX11" fmla="*/ 29497 w 5707626"/>
              <a:gd name="connsiteY11" fmla="*/ 604684 h 4586748"/>
              <a:gd name="connsiteX12" fmla="*/ 29497 w 5707626"/>
              <a:gd name="connsiteY12" fmla="*/ 1120877 h 4586748"/>
              <a:gd name="connsiteX13" fmla="*/ 29497 w 5707626"/>
              <a:gd name="connsiteY13" fmla="*/ 1607574 h 4586748"/>
              <a:gd name="connsiteX14" fmla="*/ 0 w 5707626"/>
              <a:gd name="connsiteY14" fmla="*/ 2654710 h 4586748"/>
              <a:gd name="connsiteX15" fmla="*/ 0 w 5707626"/>
              <a:gd name="connsiteY15" fmla="*/ 3126658 h 4586748"/>
              <a:gd name="connsiteX16" fmla="*/ 0 w 5707626"/>
              <a:gd name="connsiteY16" fmla="*/ 3583858 h 4586748"/>
              <a:gd name="connsiteX17" fmla="*/ 294968 w 5707626"/>
              <a:gd name="connsiteY17" fmla="*/ 3628103 h 4586748"/>
              <a:gd name="connsiteX18" fmla="*/ 516194 w 5707626"/>
              <a:gd name="connsiteY18" fmla="*/ 3642851 h 4586748"/>
              <a:gd name="connsiteX19" fmla="*/ 516194 w 5707626"/>
              <a:gd name="connsiteY19" fmla="*/ 3878826 h 4586748"/>
              <a:gd name="connsiteX20" fmla="*/ 530942 w 5707626"/>
              <a:gd name="connsiteY20" fmla="*/ 4247535 h 4586748"/>
              <a:gd name="connsiteX21" fmla="*/ 672281 w 5707626"/>
              <a:gd name="connsiteY21" fmla="*/ 4474906 h 4586748"/>
              <a:gd name="connsiteX22" fmla="*/ 1135626 w 5707626"/>
              <a:gd name="connsiteY22" fmla="*/ 4586748 h 4586748"/>
              <a:gd name="connsiteX23" fmla="*/ 1607574 w 5707626"/>
              <a:gd name="connsiteY23" fmla="*/ 4586748 h 4586748"/>
              <a:gd name="connsiteX24" fmla="*/ 2064774 w 5707626"/>
              <a:gd name="connsiteY24" fmla="*/ 4572000 h 4586748"/>
              <a:gd name="connsiteX25" fmla="*/ 2418736 w 5707626"/>
              <a:gd name="connsiteY25" fmla="*/ 4483510 h 4586748"/>
              <a:gd name="connsiteX26" fmla="*/ 2566220 w 5707626"/>
              <a:gd name="connsiteY26" fmla="*/ 4218039 h 4586748"/>
              <a:gd name="connsiteX27" fmla="*/ 2595716 w 5707626"/>
              <a:gd name="connsiteY27" fmla="*/ 3878826 h 4586748"/>
              <a:gd name="connsiteX28" fmla="*/ 2629515 w 5707626"/>
              <a:gd name="connsiteY28" fmla="*/ 3543914 h 4586748"/>
              <a:gd name="connsiteX29" fmla="*/ 2654710 w 5707626"/>
              <a:gd name="connsiteY29" fmla="*/ 3170903 h 4586748"/>
              <a:gd name="connsiteX30" fmla="*/ 2743200 w 5707626"/>
              <a:gd name="connsiteY30" fmla="*/ 2802193 h 4586748"/>
              <a:gd name="connsiteX31" fmla="*/ 2905433 w 5707626"/>
              <a:gd name="connsiteY31" fmla="*/ 2507226 h 4586748"/>
              <a:gd name="connsiteX32" fmla="*/ 3185652 w 5707626"/>
              <a:gd name="connsiteY32" fmla="*/ 2138516 h 4586748"/>
              <a:gd name="connsiteX33" fmla="*/ 3510116 w 5707626"/>
              <a:gd name="connsiteY33" fmla="*/ 1887793 h 4586748"/>
              <a:gd name="connsiteX34" fmla="*/ 3937820 w 5707626"/>
              <a:gd name="connsiteY34" fmla="*/ 1666568 h 4586748"/>
              <a:gd name="connsiteX35" fmla="*/ 4439265 w 5707626"/>
              <a:gd name="connsiteY35" fmla="*/ 1489587 h 4586748"/>
              <a:gd name="connsiteX36" fmla="*/ 4940710 w 5707626"/>
              <a:gd name="connsiteY36" fmla="*/ 1474839 h 4586748"/>
              <a:gd name="connsiteX37" fmla="*/ 5501149 w 5707626"/>
              <a:gd name="connsiteY37" fmla="*/ 1474839 h 4586748"/>
              <a:gd name="connsiteX38" fmla="*/ 5574891 w 5707626"/>
              <a:gd name="connsiteY38" fmla="*/ 958645 h 4586748"/>
              <a:gd name="connsiteX39" fmla="*/ 5633884 w 5707626"/>
              <a:gd name="connsiteY39" fmla="*/ 560439 h 4586748"/>
              <a:gd name="connsiteX40" fmla="*/ 5707626 w 5707626"/>
              <a:gd name="connsiteY40" fmla="*/ 111842 h 4586748"/>
              <a:gd name="connsiteX0" fmla="*/ 5707626 w 5707626"/>
              <a:gd name="connsiteY0" fmla="*/ 288823 h 4763729"/>
              <a:gd name="connsiteX1" fmla="*/ 5021826 w 5707626"/>
              <a:gd name="connsiteY1" fmla="*/ 275303 h 4763729"/>
              <a:gd name="connsiteX2" fmla="*/ 4407924 w 5707626"/>
              <a:gd name="connsiteY2" fmla="*/ 283599 h 4763729"/>
              <a:gd name="connsiteX3" fmla="*/ 3664975 w 5707626"/>
              <a:gd name="connsiteY3" fmla="*/ 258097 h 4763729"/>
              <a:gd name="connsiteX4" fmla="*/ 3347884 w 5707626"/>
              <a:gd name="connsiteY4" fmla="*/ 0 h 4763729"/>
              <a:gd name="connsiteX5" fmla="*/ 3048000 w 5707626"/>
              <a:gd name="connsiteY5" fmla="*/ 243656 h 4763729"/>
              <a:gd name="connsiteX6" fmla="*/ 2338849 w 5707626"/>
              <a:gd name="connsiteY6" fmla="*/ 244578 h 4763729"/>
              <a:gd name="connsiteX7" fmla="*/ 1637071 w 5707626"/>
              <a:gd name="connsiteY7" fmla="*/ 206478 h 4763729"/>
              <a:gd name="connsiteX8" fmla="*/ 1061884 w 5707626"/>
              <a:gd name="connsiteY8" fmla="*/ 206478 h 4763729"/>
              <a:gd name="connsiteX9" fmla="*/ 545691 w 5707626"/>
              <a:gd name="connsiteY9" fmla="*/ 176981 h 4763729"/>
              <a:gd name="connsiteX10" fmla="*/ 17207 w 5707626"/>
              <a:gd name="connsiteY10" fmla="*/ 194187 h 4763729"/>
              <a:gd name="connsiteX11" fmla="*/ 29497 w 5707626"/>
              <a:gd name="connsiteY11" fmla="*/ 781665 h 4763729"/>
              <a:gd name="connsiteX12" fmla="*/ 29497 w 5707626"/>
              <a:gd name="connsiteY12" fmla="*/ 1297858 h 4763729"/>
              <a:gd name="connsiteX13" fmla="*/ 29497 w 5707626"/>
              <a:gd name="connsiteY13" fmla="*/ 1784555 h 4763729"/>
              <a:gd name="connsiteX14" fmla="*/ 0 w 5707626"/>
              <a:gd name="connsiteY14" fmla="*/ 2831691 h 4763729"/>
              <a:gd name="connsiteX15" fmla="*/ 0 w 5707626"/>
              <a:gd name="connsiteY15" fmla="*/ 3303639 h 4763729"/>
              <a:gd name="connsiteX16" fmla="*/ 0 w 5707626"/>
              <a:gd name="connsiteY16" fmla="*/ 3760839 h 4763729"/>
              <a:gd name="connsiteX17" fmla="*/ 294968 w 5707626"/>
              <a:gd name="connsiteY17" fmla="*/ 3805084 h 4763729"/>
              <a:gd name="connsiteX18" fmla="*/ 516194 w 5707626"/>
              <a:gd name="connsiteY18" fmla="*/ 3819832 h 4763729"/>
              <a:gd name="connsiteX19" fmla="*/ 516194 w 5707626"/>
              <a:gd name="connsiteY19" fmla="*/ 4055807 h 4763729"/>
              <a:gd name="connsiteX20" fmla="*/ 530942 w 5707626"/>
              <a:gd name="connsiteY20" fmla="*/ 4424516 h 4763729"/>
              <a:gd name="connsiteX21" fmla="*/ 672281 w 5707626"/>
              <a:gd name="connsiteY21" fmla="*/ 4651887 h 4763729"/>
              <a:gd name="connsiteX22" fmla="*/ 1135626 w 5707626"/>
              <a:gd name="connsiteY22" fmla="*/ 4763729 h 4763729"/>
              <a:gd name="connsiteX23" fmla="*/ 1607574 w 5707626"/>
              <a:gd name="connsiteY23" fmla="*/ 4763729 h 4763729"/>
              <a:gd name="connsiteX24" fmla="*/ 2064774 w 5707626"/>
              <a:gd name="connsiteY24" fmla="*/ 4748981 h 4763729"/>
              <a:gd name="connsiteX25" fmla="*/ 2418736 w 5707626"/>
              <a:gd name="connsiteY25" fmla="*/ 4660491 h 4763729"/>
              <a:gd name="connsiteX26" fmla="*/ 2566220 w 5707626"/>
              <a:gd name="connsiteY26" fmla="*/ 4395020 h 4763729"/>
              <a:gd name="connsiteX27" fmla="*/ 2595716 w 5707626"/>
              <a:gd name="connsiteY27" fmla="*/ 4055807 h 4763729"/>
              <a:gd name="connsiteX28" fmla="*/ 2629515 w 5707626"/>
              <a:gd name="connsiteY28" fmla="*/ 3720895 h 4763729"/>
              <a:gd name="connsiteX29" fmla="*/ 2654710 w 5707626"/>
              <a:gd name="connsiteY29" fmla="*/ 3347884 h 4763729"/>
              <a:gd name="connsiteX30" fmla="*/ 2743200 w 5707626"/>
              <a:gd name="connsiteY30" fmla="*/ 2979174 h 4763729"/>
              <a:gd name="connsiteX31" fmla="*/ 2905433 w 5707626"/>
              <a:gd name="connsiteY31" fmla="*/ 2684207 h 4763729"/>
              <a:gd name="connsiteX32" fmla="*/ 3185652 w 5707626"/>
              <a:gd name="connsiteY32" fmla="*/ 2315497 h 4763729"/>
              <a:gd name="connsiteX33" fmla="*/ 3510116 w 5707626"/>
              <a:gd name="connsiteY33" fmla="*/ 2064774 h 4763729"/>
              <a:gd name="connsiteX34" fmla="*/ 3937820 w 5707626"/>
              <a:gd name="connsiteY34" fmla="*/ 1843549 h 4763729"/>
              <a:gd name="connsiteX35" fmla="*/ 4439265 w 5707626"/>
              <a:gd name="connsiteY35" fmla="*/ 1666568 h 4763729"/>
              <a:gd name="connsiteX36" fmla="*/ 4940710 w 5707626"/>
              <a:gd name="connsiteY36" fmla="*/ 1651820 h 4763729"/>
              <a:gd name="connsiteX37" fmla="*/ 5501149 w 5707626"/>
              <a:gd name="connsiteY37" fmla="*/ 1651820 h 4763729"/>
              <a:gd name="connsiteX38" fmla="*/ 5574891 w 5707626"/>
              <a:gd name="connsiteY38" fmla="*/ 1135626 h 4763729"/>
              <a:gd name="connsiteX39" fmla="*/ 5633884 w 5707626"/>
              <a:gd name="connsiteY39" fmla="*/ 737420 h 4763729"/>
              <a:gd name="connsiteX40" fmla="*/ 5707626 w 5707626"/>
              <a:gd name="connsiteY40" fmla="*/ 288823 h 4763729"/>
              <a:gd name="connsiteX0" fmla="*/ 5707626 w 5707626"/>
              <a:gd name="connsiteY0" fmla="*/ 111842 h 4586748"/>
              <a:gd name="connsiteX1" fmla="*/ 5021826 w 5707626"/>
              <a:gd name="connsiteY1" fmla="*/ 98322 h 4586748"/>
              <a:gd name="connsiteX2" fmla="*/ 4407924 w 5707626"/>
              <a:gd name="connsiteY2" fmla="*/ 106618 h 4586748"/>
              <a:gd name="connsiteX3" fmla="*/ 3664975 w 5707626"/>
              <a:gd name="connsiteY3" fmla="*/ 81116 h 4586748"/>
              <a:gd name="connsiteX4" fmla="*/ 3048000 w 5707626"/>
              <a:gd name="connsiteY4" fmla="*/ 66675 h 4586748"/>
              <a:gd name="connsiteX5" fmla="*/ 2338849 w 5707626"/>
              <a:gd name="connsiteY5" fmla="*/ 67597 h 4586748"/>
              <a:gd name="connsiteX6" fmla="*/ 1637071 w 5707626"/>
              <a:gd name="connsiteY6" fmla="*/ 29497 h 4586748"/>
              <a:gd name="connsiteX7" fmla="*/ 1061884 w 5707626"/>
              <a:gd name="connsiteY7" fmla="*/ 29497 h 4586748"/>
              <a:gd name="connsiteX8" fmla="*/ 545691 w 5707626"/>
              <a:gd name="connsiteY8" fmla="*/ 0 h 4586748"/>
              <a:gd name="connsiteX9" fmla="*/ 17207 w 5707626"/>
              <a:gd name="connsiteY9" fmla="*/ 17206 h 4586748"/>
              <a:gd name="connsiteX10" fmla="*/ 29497 w 5707626"/>
              <a:gd name="connsiteY10" fmla="*/ 604684 h 4586748"/>
              <a:gd name="connsiteX11" fmla="*/ 29497 w 5707626"/>
              <a:gd name="connsiteY11" fmla="*/ 1120877 h 4586748"/>
              <a:gd name="connsiteX12" fmla="*/ 29497 w 5707626"/>
              <a:gd name="connsiteY12" fmla="*/ 1607574 h 4586748"/>
              <a:gd name="connsiteX13" fmla="*/ 0 w 5707626"/>
              <a:gd name="connsiteY13" fmla="*/ 2654710 h 4586748"/>
              <a:gd name="connsiteX14" fmla="*/ 0 w 5707626"/>
              <a:gd name="connsiteY14" fmla="*/ 3126658 h 4586748"/>
              <a:gd name="connsiteX15" fmla="*/ 0 w 5707626"/>
              <a:gd name="connsiteY15" fmla="*/ 3583858 h 4586748"/>
              <a:gd name="connsiteX16" fmla="*/ 294968 w 5707626"/>
              <a:gd name="connsiteY16" fmla="*/ 3628103 h 4586748"/>
              <a:gd name="connsiteX17" fmla="*/ 516194 w 5707626"/>
              <a:gd name="connsiteY17" fmla="*/ 3642851 h 4586748"/>
              <a:gd name="connsiteX18" fmla="*/ 516194 w 5707626"/>
              <a:gd name="connsiteY18" fmla="*/ 3878826 h 4586748"/>
              <a:gd name="connsiteX19" fmla="*/ 530942 w 5707626"/>
              <a:gd name="connsiteY19" fmla="*/ 4247535 h 4586748"/>
              <a:gd name="connsiteX20" fmla="*/ 672281 w 5707626"/>
              <a:gd name="connsiteY20" fmla="*/ 4474906 h 4586748"/>
              <a:gd name="connsiteX21" fmla="*/ 1135626 w 5707626"/>
              <a:gd name="connsiteY21" fmla="*/ 4586748 h 4586748"/>
              <a:gd name="connsiteX22" fmla="*/ 1607574 w 5707626"/>
              <a:gd name="connsiteY22" fmla="*/ 4586748 h 4586748"/>
              <a:gd name="connsiteX23" fmla="*/ 2064774 w 5707626"/>
              <a:gd name="connsiteY23" fmla="*/ 4572000 h 4586748"/>
              <a:gd name="connsiteX24" fmla="*/ 2418736 w 5707626"/>
              <a:gd name="connsiteY24" fmla="*/ 4483510 h 4586748"/>
              <a:gd name="connsiteX25" fmla="*/ 2566220 w 5707626"/>
              <a:gd name="connsiteY25" fmla="*/ 4218039 h 4586748"/>
              <a:gd name="connsiteX26" fmla="*/ 2595716 w 5707626"/>
              <a:gd name="connsiteY26" fmla="*/ 3878826 h 4586748"/>
              <a:gd name="connsiteX27" fmla="*/ 2629515 w 5707626"/>
              <a:gd name="connsiteY27" fmla="*/ 3543914 h 4586748"/>
              <a:gd name="connsiteX28" fmla="*/ 2654710 w 5707626"/>
              <a:gd name="connsiteY28" fmla="*/ 3170903 h 4586748"/>
              <a:gd name="connsiteX29" fmla="*/ 2743200 w 5707626"/>
              <a:gd name="connsiteY29" fmla="*/ 2802193 h 4586748"/>
              <a:gd name="connsiteX30" fmla="*/ 2905433 w 5707626"/>
              <a:gd name="connsiteY30" fmla="*/ 2507226 h 4586748"/>
              <a:gd name="connsiteX31" fmla="*/ 3185652 w 5707626"/>
              <a:gd name="connsiteY31" fmla="*/ 2138516 h 4586748"/>
              <a:gd name="connsiteX32" fmla="*/ 3510116 w 5707626"/>
              <a:gd name="connsiteY32" fmla="*/ 1887793 h 4586748"/>
              <a:gd name="connsiteX33" fmla="*/ 3937820 w 5707626"/>
              <a:gd name="connsiteY33" fmla="*/ 1666568 h 4586748"/>
              <a:gd name="connsiteX34" fmla="*/ 4439265 w 5707626"/>
              <a:gd name="connsiteY34" fmla="*/ 1489587 h 4586748"/>
              <a:gd name="connsiteX35" fmla="*/ 4940710 w 5707626"/>
              <a:gd name="connsiteY35" fmla="*/ 1474839 h 4586748"/>
              <a:gd name="connsiteX36" fmla="*/ 5501149 w 5707626"/>
              <a:gd name="connsiteY36" fmla="*/ 1474839 h 4586748"/>
              <a:gd name="connsiteX37" fmla="*/ 5574891 w 5707626"/>
              <a:gd name="connsiteY37" fmla="*/ 958645 h 4586748"/>
              <a:gd name="connsiteX38" fmla="*/ 5633884 w 5707626"/>
              <a:gd name="connsiteY38" fmla="*/ 560439 h 4586748"/>
              <a:gd name="connsiteX39" fmla="*/ 5707626 w 5707626"/>
              <a:gd name="connsiteY39" fmla="*/ 111842 h 458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07626" h="4586748">
                <a:moveTo>
                  <a:pt x="5707626" y="111842"/>
                </a:moveTo>
                <a:lnTo>
                  <a:pt x="5021826" y="98322"/>
                </a:lnTo>
                <a:lnTo>
                  <a:pt x="4407924" y="106618"/>
                </a:lnTo>
                <a:lnTo>
                  <a:pt x="3664975" y="81116"/>
                </a:lnTo>
                <a:lnTo>
                  <a:pt x="3048000" y="66675"/>
                </a:lnTo>
                <a:lnTo>
                  <a:pt x="2338849" y="67597"/>
                </a:lnTo>
                <a:lnTo>
                  <a:pt x="1637071" y="29497"/>
                </a:lnTo>
                <a:lnTo>
                  <a:pt x="1061884" y="29497"/>
                </a:lnTo>
                <a:lnTo>
                  <a:pt x="545691" y="0"/>
                </a:lnTo>
                <a:lnTo>
                  <a:pt x="17207" y="17206"/>
                </a:lnTo>
                <a:lnTo>
                  <a:pt x="29497" y="604684"/>
                </a:lnTo>
                <a:lnTo>
                  <a:pt x="29497" y="1120877"/>
                </a:lnTo>
                <a:lnTo>
                  <a:pt x="29497" y="1607574"/>
                </a:lnTo>
                <a:lnTo>
                  <a:pt x="0" y="2654710"/>
                </a:lnTo>
                <a:lnTo>
                  <a:pt x="0" y="3126658"/>
                </a:lnTo>
                <a:lnTo>
                  <a:pt x="0" y="3583858"/>
                </a:lnTo>
                <a:lnTo>
                  <a:pt x="294968" y="3628103"/>
                </a:lnTo>
                <a:lnTo>
                  <a:pt x="516194" y="3642851"/>
                </a:lnTo>
                <a:lnTo>
                  <a:pt x="516194" y="3878826"/>
                </a:lnTo>
                <a:lnTo>
                  <a:pt x="530942" y="4247535"/>
                </a:lnTo>
                <a:lnTo>
                  <a:pt x="672281" y="4474906"/>
                </a:lnTo>
                <a:lnTo>
                  <a:pt x="1135626" y="4586748"/>
                </a:lnTo>
                <a:lnTo>
                  <a:pt x="1607574" y="4586748"/>
                </a:lnTo>
                <a:lnTo>
                  <a:pt x="2064774" y="4572000"/>
                </a:lnTo>
                <a:lnTo>
                  <a:pt x="2418736" y="4483510"/>
                </a:lnTo>
                <a:lnTo>
                  <a:pt x="2566220" y="4218039"/>
                </a:lnTo>
                <a:lnTo>
                  <a:pt x="2595716" y="3878826"/>
                </a:lnTo>
                <a:lnTo>
                  <a:pt x="2629515" y="3543914"/>
                </a:lnTo>
                <a:lnTo>
                  <a:pt x="2654710" y="3170903"/>
                </a:lnTo>
                <a:lnTo>
                  <a:pt x="2743200" y="2802193"/>
                </a:lnTo>
                <a:lnTo>
                  <a:pt x="2905433" y="2507226"/>
                </a:lnTo>
                <a:lnTo>
                  <a:pt x="3185652" y="2138516"/>
                </a:lnTo>
                <a:lnTo>
                  <a:pt x="3510116" y="1887793"/>
                </a:lnTo>
                <a:lnTo>
                  <a:pt x="3937820" y="1666568"/>
                </a:lnTo>
                <a:lnTo>
                  <a:pt x="4439265" y="1489587"/>
                </a:lnTo>
                <a:lnTo>
                  <a:pt x="4940710" y="1474839"/>
                </a:lnTo>
                <a:lnTo>
                  <a:pt x="5501149" y="1474839"/>
                </a:lnTo>
                <a:lnTo>
                  <a:pt x="5574891" y="958645"/>
                </a:lnTo>
                <a:lnTo>
                  <a:pt x="5633884" y="560439"/>
                </a:lnTo>
                <a:lnTo>
                  <a:pt x="5707626" y="111842"/>
                </a:lnTo>
                <a:close/>
              </a:path>
            </a:pathLst>
          </a:cu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51" name="TextBox 50"/>
          <p:cNvSpPr txBox="1"/>
          <p:nvPr/>
        </p:nvSpPr>
        <p:spPr>
          <a:xfrm>
            <a:off x="7315200" y="2819400"/>
            <a:ext cx="2895600" cy="457200"/>
          </a:xfrm>
          <a:prstGeom prst="rect">
            <a:avLst/>
          </a:prstGeom>
          <a:noFill/>
        </p:spPr>
        <p:txBody>
          <a:bodyPr wrap="none" rtlCol="0">
            <a:normAutofit/>
          </a:bodyPr>
          <a:lstStyle/>
          <a:p>
            <a:r>
              <a:rPr lang="en-US" sz="2000" dirty="0" smtClean="0"/>
              <a:t>border edge</a:t>
            </a:r>
          </a:p>
        </p:txBody>
      </p:sp>
      <p:cxnSp>
        <p:nvCxnSpPr>
          <p:cNvPr id="52" name="Shape 51"/>
          <p:cNvCxnSpPr>
            <a:stCxn id="51" idx="1"/>
          </p:cNvCxnSpPr>
          <p:nvPr/>
        </p:nvCxnSpPr>
        <p:spPr bwMode="auto">
          <a:xfrm rot="10800000">
            <a:off x="6400800" y="2286000"/>
            <a:ext cx="914400" cy="76200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Connector 24"/>
          <p:cNvCxnSpPr/>
          <p:nvPr/>
        </p:nvCxnSpPr>
        <p:spPr bwMode="auto">
          <a:xfrm rot="5400000">
            <a:off x="5958504" y="2270179"/>
            <a:ext cx="500214" cy="59915"/>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sp>
        <p:nvSpPr>
          <p:cNvPr id="23" name="Ellipse 11"/>
          <p:cNvSpPr>
            <a:spLocks noChangeArrowheads="1"/>
          </p:cNvSpPr>
          <p:nvPr/>
        </p:nvSpPr>
        <p:spPr bwMode="auto">
          <a:xfrm>
            <a:off x="3657600" y="2819400"/>
            <a:ext cx="228600" cy="228598"/>
          </a:xfrm>
          <a:prstGeom prst="ellipse">
            <a:avLst/>
          </a:prstGeom>
          <a:solidFill>
            <a:srgbClr val="CB07AF"/>
          </a:solidFill>
          <a:ln w="9525" algn="ctr">
            <a:noFill/>
            <a:round/>
            <a:headEnd/>
            <a:tailEnd/>
          </a:ln>
        </p:spPr>
        <p:txBody>
          <a:bodyPr/>
          <a:lstStyle/>
          <a:p>
            <a:endParaRPr lang="de-DE"/>
          </a:p>
        </p:txBody>
      </p:sp>
      <p:sp>
        <p:nvSpPr>
          <p:cNvPr id="24" name="TextBox 23"/>
          <p:cNvSpPr txBox="1"/>
          <p:nvPr/>
        </p:nvSpPr>
        <p:spPr>
          <a:xfrm>
            <a:off x="5829300" y="4191002"/>
            <a:ext cx="3048000" cy="533400"/>
          </a:xfrm>
          <a:prstGeom prst="rect">
            <a:avLst/>
          </a:prstGeom>
          <a:noFill/>
        </p:spPr>
        <p:txBody>
          <a:bodyPr wrap="none" rtlCol="0">
            <a:normAutofit/>
          </a:bodyPr>
          <a:lstStyle/>
          <a:p>
            <a:r>
              <a:rPr lang="en-US" sz="2000" dirty="0" smtClean="0"/>
              <a:t>irregular (interior) vertex</a:t>
            </a:r>
          </a:p>
        </p:txBody>
      </p:sp>
      <p:cxnSp>
        <p:nvCxnSpPr>
          <p:cNvPr id="27" name="Shape 26"/>
          <p:cNvCxnSpPr>
            <a:stCxn id="24" idx="1"/>
            <a:endCxn id="23" idx="4"/>
          </p:cNvCxnSpPr>
          <p:nvPr/>
        </p:nvCxnSpPr>
        <p:spPr bwMode="auto">
          <a:xfrm rot="10800000">
            <a:off x="3771900" y="3047998"/>
            <a:ext cx="2057400" cy="1409704"/>
          </a:xfrm>
          <a:prstGeom prst="curvedConnector2">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dirty="0" smtClean="0"/>
              <a:t>Why singularity are important?</a:t>
            </a:r>
            <a:endParaRPr lang="en-US" sz="2400" dirty="0"/>
          </a:p>
        </p:txBody>
      </p:sp>
      <p:sp>
        <p:nvSpPr>
          <p:cNvPr id="17411" name="Segnaposto contenuto 2"/>
          <p:cNvSpPr>
            <a:spLocks noGrp="1"/>
          </p:cNvSpPr>
          <p:nvPr>
            <p:ph sz="half" idx="1"/>
          </p:nvPr>
        </p:nvSpPr>
        <p:spPr>
          <a:xfrm>
            <a:off x="170836" y="1844824"/>
            <a:ext cx="8937668" cy="4499914"/>
          </a:xfrm>
        </p:spPr>
        <p:txBody>
          <a:bodyPr/>
          <a:lstStyle/>
          <a:p>
            <a:r>
              <a:rPr lang="de-DE" sz="1800" dirty="0" smtClean="0"/>
              <a:t>Singularity -&gt; Irregular vertices</a:t>
            </a:r>
          </a:p>
          <a:p>
            <a:endParaRPr lang="de-DE" sz="1800" dirty="0" smtClean="0"/>
          </a:p>
          <a:p>
            <a:r>
              <a:rPr lang="de-DE" sz="1800" dirty="0" smtClean="0"/>
              <a:t>Good Singularity placement -&gt; Good structure</a:t>
            </a:r>
          </a:p>
          <a:p>
            <a:pPr lvl="1"/>
            <a:endParaRPr lang="en-US" sz="1400" dirty="0" smtClean="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70</a:t>
            </a:fld>
            <a:endParaRPr lang="en-US" sz="1200" smtClean="0">
              <a:solidFill>
                <a:schemeClr val="bg1"/>
              </a:solidFill>
              <a:latin typeface="Verdana" pitchFamily="34" charset="0"/>
            </a:endParaRPr>
          </a:p>
        </p:txBody>
      </p:sp>
      <p:pic>
        <p:nvPicPr>
          <p:cNvPr id="7" name="Grafik 5" descr="parametrization_front.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3428510"/>
            <a:ext cx="4098908" cy="280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Grafik 6" descr="parametrization_front.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0984" y="3429000"/>
            <a:ext cx="4097480" cy="2765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756855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71</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72</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73</a:t>
            </a:fld>
            <a:endParaRPr lang="en-US" sz="1200" smtClean="0">
              <a:solidFill>
                <a:schemeClr val="bg1"/>
              </a:solidFill>
              <a:latin typeface="Verdana" pitchFamily="34" charset="0"/>
            </a:endParaRPr>
          </a:p>
        </p:txBody>
      </p:sp>
      <p:pic>
        <p:nvPicPr>
          <p:cNvPr id="7" name="Picture 4" descr="Z:\projects\conferences\siggraph09\final_talk\screenshots\rocker_discontinuous2_filled_nb.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18013" y="1095375"/>
            <a:ext cx="4573587"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uppieren 24"/>
          <p:cNvGrpSpPr>
            <a:grpSpLocks/>
          </p:cNvGrpSpPr>
          <p:nvPr/>
        </p:nvGrpSpPr>
        <p:grpSpPr bwMode="auto">
          <a:xfrm rot="2700000">
            <a:off x="6375400" y="3092450"/>
            <a:ext cx="712788" cy="560388"/>
            <a:chOff x="974725" y="2509838"/>
            <a:chExt cx="1414463" cy="1114425"/>
          </a:xfrm>
        </p:grpSpPr>
        <p:sp>
          <p:nvSpPr>
            <p:cNvPr id="9" name="Gleichschenkliges Dreieck 26"/>
            <p:cNvSpPr>
              <a:spLocks noChangeArrowheads="1"/>
            </p:cNvSpPr>
            <p:nvPr/>
          </p:nvSpPr>
          <p:spPr bwMode="auto">
            <a:xfrm rot="5400000">
              <a:off x="1477813" y="2715338"/>
              <a:ext cx="1114423" cy="705656"/>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10" name="Gleichschenkliges Dreieck 27"/>
            <p:cNvSpPr>
              <a:spLocks noChangeArrowheads="1"/>
            </p:cNvSpPr>
            <p:nvPr/>
          </p:nvSpPr>
          <p:spPr bwMode="auto">
            <a:xfrm rot="16200000">
              <a:off x="772606" y="2715339"/>
              <a:ext cx="1108109" cy="705656"/>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11" name="Gerade Verbindung 52"/>
            <p:cNvCxnSpPr>
              <a:cxnSpLocks noChangeShapeType="1"/>
            </p:cNvCxnSpPr>
            <p:nvPr/>
          </p:nvCxnSpPr>
          <p:spPr bwMode="auto">
            <a:xfrm rot="16200000" flipV="1">
              <a:off x="1025525" y="3065463"/>
              <a:ext cx="263525" cy="3175"/>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2" name="Gerade Verbindung 29"/>
            <p:cNvCxnSpPr>
              <a:cxnSpLocks noChangeShapeType="1"/>
            </p:cNvCxnSpPr>
            <p:nvPr/>
          </p:nvCxnSpPr>
          <p:spPr bwMode="auto">
            <a:xfrm>
              <a:off x="1162050" y="3200400"/>
              <a:ext cx="519113" cy="1588"/>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3" name="Gerade Verbindung 30"/>
            <p:cNvCxnSpPr>
              <a:cxnSpLocks noChangeShapeType="1"/>
            </p:cNvCxnSpPr>
            <p:nvPr/>
          </p:nvCxnSpPr>
          <p:spPr bwMode="auto">
            <a:xfrm flipV="1">
              <a:off x="1109663" y="2963863"/>
              <a:ext cx="571500" cy="0"/>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4" name="Gerade Verbindung 31"/>
            <p:cNvCxnSpPr>
              <a:cxnSpLocks noChangeShapeType="1"/>
            </p:cNvCxnSpPr>
            <p:nvPr/>
          </p:nvCxnSpPr>
          <p:spPr bwMode="auto">
            <a:xfrm>
              <a:off x="1427163" y="2724150"/>
              <a:ext cx="250825" cy="1588"/>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5" name="Gerade Verbindung 29"/>
            <p:cNvCxnSpPr>
              <a:cxnSpLocks noChangeShapeType="1"/>
            </p:cNvCxnSpPr>
            <p:nvPr/>
          </p:nvCxnSpPr>
          <p:spPr bwMode="auto">
            <a:xfrm>
              <a:off x="1457325" y="3438525"/>
              <a:ext cx="223838" cy="1588"/>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 name="Gerade Verbindung 51"/>
            <p:cNvCxnSpPr>
              <a:cxnSpLocks noChangeShapeType="1"/>
            </p:cNvCxnSpPr>
            <p:nvPr/>
          </p:nvCxnSpPr>
          <p:spPr bwMode="auto">
            <a:xfrm rot="16200000" flipV="1">
              <a:off x="1055688" y="3067050"/>
              <a:ext cx="674687" cy="4763"/>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 name="Gerade Verbindung 52"/>
            <p:cNvCxnSpPr>
              <a:cxnSpLocks noChangeShapeType="1"/>
            </p:cNvCxnSpPr>
            <p:nvPr/>
          </p:nvCxnSpPr>
          <p:spPr bwMode="auto">
            <a:xfrm rot="16200000" flipV="1">
              <a:off x="1116807" y="3064669"/>
              <a:ext cx="1023937" cy="9525"/>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 name="Gerade Verbindung 52"/>
            <p:cNvCxnSpPr>
              <a:cxnSpLocks noChangeShapeType="1"/>
            </p:cNvCxnSpPr>
            <p:nvPr/>
          </p:nvCxnSpPr>
          <p:spPr bwMode="auto">
            <a:xfrm rot="5400000">
              <a:off x="1766888" y="3033713"/>
              <a:ext cx="546100" cy="355600"/>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9" name="Gerade Verbindung 29"/>
            <p:cNvCxnSpPr>
              <a:cxnSpLocks noChangeShapeType="1"/>
            </p:cNvCxnSpPr>
            <p:nvPr/>
          </p:nvCxnSpPr>
          <p:spPr bwMode="auto">
            <a:xfrm rot="10800000">
              <a:off x="1684338" y="2800350"/>
              <a:ext cx="563562" cy="371475"/>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0" name="Gerade Verbindung 30"/>
            <p:cNvCxnSpPr>
              <a:cxnSpLocks noChangeShapeType="1"/>
            </p:cNvCxnSpPr>
            <p:nvPr/>
          </p:nvCxnSpPr>
          <p:spPr bwMode="auto">
            <a:xfrm rot="10800000">
              <a:off x="1677447" y="3083258"/>
              <a:ext cx="365429" cy="239933"/>
            </a:xfrm>
            <a:prstGeom prst="line">
              <a:avLst/>
            </a:prstGeom>
            <a:solidFill>
              <a:schemeClr val="accent2">
                <a:lumMod val="20000"/>
                <a:lumOff val="80000"/>
              </a:schemeClr>
            </a:solidFill>
            <a:ln w="15875" cap="rnd" algn="ctr">
              <a:solidFill>
                <a:srgbClr val="FF0000"/>
              </a:solidFill>
              <a:round/>
              <a:headEnd/>
              <a:tailEnd/>
            </a:ln>
          </p:spPr>
        </p:cxnSp>
        <p:cxnSp>
          <p:nvCxnSpPr>
            <p:cNvPr id="21" name="Gerade Verbindung 31"/>
            <p:cNvCxnSpPr>
              <a:cxnSpLocks noChangeShapeType="1"/>
            </p:cNvCxnSpPr>
            <p:nvPr/>
          </p:nvCxnSpPr>
          <p:spPr bwMode="auto">
            <a:xfrm rot="10800000">
              <a:off x="1690688" y="3376613"/>
              <a:ext cx="161925" cy="109537"/>
            </a:xfrm>
            <a:prstGeom prst="line">
              <a:avLst/>
            </a:prstGeom>
            <a:noFill/>
            <a:ln w="15875"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2" name="Gerade Verbindung 51"/>
            <p:cNvCxnSpPr>
              <a:cxnSpLocks noChangeShapeType="1"/>
              <a:stCxn id="9" idx="1"/>
            </p:cNvCxnSpPr>
            <p:nvPr/>
          </p:nvCxnSpPr>
          <p:spPr bwMode="auto">
            <a:xfrm rot="-5400000" flipH="1" flipV="1">
              <a:off x="1589088" y="2884488"/>
              <a:ext cx="541337" cy="350837"/>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 name="Gerade Verbindung 52"/>
            <p:cNvCxnSpPr>
              <a:cxnSpLocks noChangeShapeType="1"/>
            </p:cNvCxnSpPr>
            <p:nvPr/>
          </p:nvCxnSpPr>
          <p:spPr bwMode="auto">
            <a:xfrm rot="5400000">
              <a:off x="1643857" y="2688431"/>
              <a:ext cx="241300" cy="157163"/>
            </a:xfrm>
            <a:prstGeom prst="line">
              <a:avLst/>
            </a:prstGeom>
            <a:noFill/>
            <a:ln w="15875"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4" name="Gerade Verbindung 115"/>
            <p:cNvCxnSpPr>
              <a:cxnSpLocks noChangeShapeType="1"/>
              <a:stCxn id="10" idx="4"/>
              <a:endCxn id="9" idx="0"/>
            </p:cNvCxnSpPr>
            <p:nvPr/>
          </p:nvCxnSpPr>
          <p:spPr bwMode="auto">
            <a:xfrm>
              <a:off x="1681163" y="2511425"/>
              <a:ext cx="708025" cy="555625"/>
            </a:xfrm>
            <a:prstGeom prst="line">
              <a:avLst/>
            </a:prstGeom>
            <a:noFill/>
            <a:ln w="3175"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5" name="Gerade Verbindung 116"/>
            <p:cNvCxnSpPr>
              <a:cxnSpLocks noChangeShapeType="1"/>
              <a:stCxn id="9" idx="0"/>
              <a:endCxn id="10" idx="2"/>
            </p:cNvCxnSpPr>
            <p:nvPr/>
          </p:nvCxnSpPr>
          <p:spPr bwMode="auto">
            <a:xfrm flipH="1">
              <a:off x="1681163" y="3067050"/>
              <a:ext cx="708025" cy="557213"/>
            </a:xfrm>
            <a:prstGeom prst="line">
              <a:avLst/>
            </a:prstGeom>
            <a:noFill/>
            <a:ln w="3175"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6" name="Gerade Verbindung 119"/>
            <p:cNvCxnSpPr>
              <a:cxnSpLocks noChangeShapeType="1"/>
              <a:stCxn id="10" idx="0"/>
              <a:endCxn id="10" idx="2"/>
            </p:cNvCxnSpPr>
            <p:nvPr/>
          </p:nvCxnSpPr>
          <p:spPr bwMode="auto">
            <a:xfrm rot="10800000" flipH="1" flipV="1">
              <a:off x="974725" y="3068638"/>
              <a:ext cx="706438" cy="555625"/>
            </a:xfrm>
            <a:prstGeom prst="line">
              <a:avLst/>
            </a:prstGeom>
            <a:noFill/>
            <a:ln w="3175"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7" name="Gerade Verbindung 122"/>
            <p:cNvCxnSpPr>
              <a:cxnSpLocks noChangeShapeType="1"/>
              <a:stCxn id="10" idx="0"/>
              <a:endCxn id="10" idx="4"/>
            </p:cNvCxnSpPr>
            <p:nvPr/>
          </p:nvCxnSpPr>
          <p:spPr bwMode="auto">
            <a:xfrm rot="10800000" flipH="1">
              <a:off x="974725" y="2511425"/>
              <a:ext cx="706438" cy="557213"/>
            </a:xfrm>
            <a:prstGeom prst="line">
              <a:avLst/>
            </a:prstGeom>
            <a:noFill/>
            <a:ln w="15875"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8" name="Gerade Verbindung 17"/>
            <p:cNvCxnSpPr>
              <a:cxnSpLocks noChangeShapeType="1"/>
              <a:stCxn id="10" idx="4"/>
              <a:endCxn id="10" idx="2"/>
            </p:cNvCxnSpPr>
            <p:nvPr/>
          </p:nvCxnSpPr>
          <p:spPr bwMode="auto">
            <a:xfrm>
              <a:off x="1681163" y="2511425"/>
              <a:ext cx="1587" cy="1112838"/>
            </a:xfrm>
            <a:prstGeom prst="line">
              <a:avLst/>
            </a:prstGeom>
            <a:noFill/>
            <a:ln w="15875" cap="rnd" algn="ctr">
              <a:solidFill>
                <a:srgbClr val="00FF00"/>
              </a:solidFill>
              <a:round/>
              <a:headEnd/>
              <a:tailEnd/>
            </a:ln>
            <a:extLst>
              <a:ext uri="{909E8E84-426E-40DD-AFC4-6F175D3DCCD1}">
                <a14:hiddenFill xmlns:a14="http://schemas.microsoft.com/office/drawing/2010/main" xmlns="">
                  <a:noFill/>
                </a14:hiddenFill>
              </a:ext>
            </a:extLst>
          </p:spPr>
        </p:cxnSp>
      </p:grpSp>
      <p:grpSp>
        <p:nvGrpSpPr>
          <p:cNvPr id="4" name="Gruppieren 46"/>
          <p:cNvGrpSpPr>
            <a:grpSpLocks/>
          </p:cNvGrpSpPr>
          <p:nvPr/>
        </p:nvGrpSpPr>
        <p:grpSpPr bwMode="auto">
          <a:xfrm>
            <a:off x="369888" y="5030788"/>
            <a:ext cx="1414462" cy="1114425"/>
            <a:chOff x="369815" y="5031423"/>
            <a:chExt cx="1414463" cy="1114425"/>
          </a:xfrm>
        </p:grpSpPr>
        <p:sp>
          <p:nvSpPr>
            <p:cNvPr id="30" name="Gleichschenkliges Dreieck 47"/>
            <p:cNvSpPr>
              <a:spLocks noChangeArrowheads="1"/>
            </p:cNvSpPr>
            <p:nvPr/>
          </p:nvSpPr>
          <p:spPr bwMode="auto">
            <a:xfrm rot="5400000">
              <a:off x="873847" y="5235417"/>
              <a:ext cx="1114425"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31" name="Gleichschenkliges Dreieck 48"/>
            <p:cNvSpPr>
              <a:spLocks noChangeArrowheads="1"/>
            </p:cNvSpPr>
            <p:nvPr/>
          </p:nvSpPr>
          <p:spPr bwMode="auto">
            <a:xfrm rot="16200000">
              <a:off x="166615" y="5236210"/>
              <a:ext cx="1112838"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32" name="Gerade Verbindung 52"/>
            <p:cNvCxnSpPr>
              <a:cxnSpLocks noChangeShapeType="1"/>
            </p:cNvCxnSpPr>
            <p:nvPr/>
          </p:nvCxnSpPr>
          <p:spPr bwMode="auto">
            <a:xfrm rot="16200000" flipV="1">
              <a:off x="420615" y="5587048"/>
              <a:ext cx="263525" cy="317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3" name="Gerade Verbindung 29"/>
            <p:cNvCxnSpPr>
              <a:cxnSpLocks noChangeShapeType="1"/>
            </p:cNvCxnSpPr>
            <p:nvPr/>
          </p:nvCxnSpPr>
          <p:spPr bwMode="auto">
            <a:xfrm>
              <a:off x="557140" y="5721985"/>
              <a:ext cx="519113"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34" name="Gerade Verbindung 30"/>
            <p:cNvCxnSpPr>
              <a:cxnSpLocks noChangeShapeType="1"/>
            </p:cNvCxnSpPr>
            <p:nvPr/>
          </p:nvCxnSpPr>
          <p:spPr bwMode="auto">
            <a:xfrm flipV="1">
              <a:off x="504753" y="5485448"/>
              <a:ext cx="571500" cy="0"/>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35" name="Gerade Verbindung 31"/>
            <p:cNvCxnSpPr>
              <a:cxnSpLocks noChangeShapeType="1"/>
            </p:cNvCxnSpPr>
            <p:nvPr/>
          </p:nvCxnSpPr>
          <p:spPr bwMode="auto">
            <a:xfrm>
              <a:off x="822253" y="5245735"/>
              <a:ext cx="250825"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36" name="Gerade Verbindung 29"/>
            <p:cNvCxnSpPr>
              <a:cxnSpLocks noChangeShapeType="1"/>
            </p:cNvCxnSpPr>
            <p:nvPr/>
          </p:nvCxnSpPr>
          <p:spPr bwMode="auto">
            <a:xfrm>
              <a:off x="852415" y="5960110"/>
              <a:ext cx="223838"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37" name="Gerade Verbindung 51"/>
            <p:cNvCxnSpPr>
              <a:cxnSpLocks noChangeShapeType="1"/>
            </p:cNvCxnSpPr>
            <p:nvPr/>
          </p:nvCxnSpPr>
          <p:spPr bwMode="auto">
            <a:xfrm rot="16200000" flipV="1">
              <a:off x="450778" y="5588635"/>
              <a:ext cx="674687" cy="47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8" name="Gerade Verbindung 52"/>
            <p:cNvCxnSpPr>
              <a:cxnSpLocks noChangeShapeType="1"/>
            </p:cNvCxnSpPr>
            <p:nvPr/>
          </p:nvCxnSpPr>
          <p:spPr bwMode="auto">
            <a:xfrm rot="16200000" flipV="1">
              <a:off x="511897" y="5586254"/>
              <a:ext cx="1023937" cy="952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39" name="Gerade Verbindung 52"/>
            <p:cNvCxnSpPr>
              <a:cxnSpLocks noChangeShapeType="1"/>
            </p:cNvCxnSpPr>
            <p:nvPr/>
          </p:nvCxnSpPr>
          <p:spPr bwMode="auto">
            <a:xfrm rot="5400000">
              <a:off x="1161978" y="5555298"/>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0" name="Gerade Verbindung 29"/>
            <p:cNvCxnSpPr>
              <a:cxnSpLocks noChangeShapeType="1"/>
            </p:cNvCxnSpPr>
            <p:nvPr/>
          </p:nvCxnSpPr>
          <p:spPr bwMode="auto">
            <a:xfrm rot="10800000">
              <a:off x="1079428" y="5321935"/>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41" name="Gerade Verbindung 30"/>
            <p:cNvCxnSpPr>
              <a:cxnSpLocks noChangeShapeType="1"/>
            </p:cNvCxnSpPr>
            <p:nvPr/>
          </p:nvCxnSpPr>
          <p:spPr bwMode="auto">
            <a:xfrm rot="10800000">
              <a:off x="1082603" y="5609273"/>
              <a:ext cx="365125" cy="239712"/>
            </a:xfrm>
            <a:prstGeom prst="line">
              <a:avLst/>
            </a:prstGeom>
            <a:solidFill>
              <a:schemeClr val="accent2">
                <a:lumMod val="20000"/>
                <a:lumOff val="80000"/>
              </a:schemeClr>
            </a:solidFill>
            <a:ln w="25400" cap="rnd" algn="ctr">
              <a:solidFill>
                <a:srgbClr val="FF0000"/>
              </a:solidFill>
              <a:round/>
              <a:headEnd/>
              <a:tailEnd/>
            </a:ln>
          </p:spPr>
        </p:cxnSp>
        <p:cxnSp>
          <p:nvCxnSpPr>
            <p:cNvPr id="42" name="Gerade Verbindung 31"/>
            <p:cNvCxnSpPr>
              <a:cxnSpLocks noChangeShapeType="1"/>
            </p:cNvCxnSpPr>
            <p:nvPr/>
          </p:nvCxnSpPr>
          <p:spPr bwMode="auto">
            <a:xfrm rot="10800000">
              <a:off x="1085778" y="5898198"/>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43" name="Gerade Verbindung 51"/>
            <p:cNvCxnSpPr>
              <a:cxnSpLocks noChangeShapeType="1"/>
              <a:stCxn id="30" idx="1"/>
            </p:cNvCxnSpPr>
            <p:nvPr/>
          </p:nvCxnSpPr>
          <p:spPr bwMode="auto">
            <a:xfrm rot="-5400000" flipH="1" flipV="1">
              <a:off x="984178" y="5406073"/>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4" name="Gerade Verbindung 52"/>
            <p:cNvCxnSpPr>
              <a:cxnSpLocks noChangeShapeType="1"/>
            </p:cNvCxnSpPr>
            <p:nvPr/>
          </p:nvCxnSpPr>
          <p:spPr bwMode="auto">
            <a:xfrm rot="5400000">
              <a:off x="1038947" y="5210016"/>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45" name="Gerade Verbindung 115"/>
            <p:cNvCxnSpPr>
              <a:cxnSpLocks noChangeShapeType="1"/>
              <a:stCxn id="31" idx="4"/>
              <a:endCxn id="30" idx="0"/>
            </p:cNvCxnSpPr>
            <p:nvPr/>
          </p:nvCxnSpPr>
          <p:spPr bwMode="auto">
            <a:xfrm>
              <a:off x="1076253" y="5033010"/>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46" name="Gerade Verbindung 116"/>
            <p:cNvCxnSpPr>
              <a:cxnSpLocks noChangeShapeType="1"/>
              <a:stCxn id="30" idx="0"/>
              <a:endCxn id="31" idx="2"/>
            </p:cNvCxnSpPr>
            <p:nvPr/>
          </p:nvCxnSpPr>
          <p:spPr bwMode="auto">
            <a:xfrm flipH="1">
              <a:off x="1076253" y="5588635"/>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47" name="Gerade Verbindung 119"/>
            <p:cNvCxnSpPr>
              <a:cxnSpLocks noChangeShapeType="1"/>
              <a:stCxn id="31" idx="0"/>
              <a:endCxn id="31" idx="2"/>
            </p:cNvCxnSpPr>
            <p:nvPr/>
          </p:nvCxnSpPr>
          <p:spPr bwMode="auto">
            <a:xfrm rot="10800000" flipH="1" flipV="1">
              <a:off x="369815" y="5590223"/>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48" name="Gerade Verbindung 122"/>
            <p:cNvCxnSpPr>
              <a:cxnSpLocks noChangeShapeType="1"/>
              <a:stCxn id="31" idx="0"/>
              <a:endCxn id="31" idx="4"/>
            </p:cNvCxnSpPr>
            <p:nvPr/>
          </p:nvCxnSpPr>
          <p:spPr bwMode="auto">
            <a:xfrm rot="10800000" flipH="1">
              <a:off x="369815" y="5033010"/>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49" name="Gerade Verbindung 17"/>
            <p:cNvCxnSpPr>
              <a:cxnSpLocks noChangeShapeType="1"/>
              <a:stCxn id="31" idx="4"/>
              <a:endCxn id="31" idx="2"/>
            </p:cNvCxnSpPr>
            <p:nvPr/>
          </p:nvCxnSpPr>
          <p:spPr bwMode="auto">
            <a:xfrm>
              <a:off x="1076253" y="5033010"/>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sp>
        <p:nvSpPr>
          <p:cNvPr id="51" name="Segnaposto contenuto 2"/>
          <p:cNvSpPr>
            <a:spLocks noGrp="1"/>
          </p:cNvSpPr>
          <p:nvPr>
            <p:ph sz="half" idx="1"/>
          </p:nvPr>
        </p:nvSpPr>
        <p:spPr>
          <a:xfrm>
            <a:off x="170836" y="1412776"/>
            <a:ext cx="4185140" cy="4499914"/>
          </a:xfrm>
        </p:spPr>
        <p:txBody>
          <a:bodyPr/>
          <a:lstStyle/>
          <a:p>
            <a:r>
              <a:rPr lang="en-US" sz="1800" dirty="0"/>
              <a:t>Discontinuous integer-lines at cut edges</a:t>
            </a:r>
          </a:p>
          <a:p>
            <a:pPr lvl="1"/>
            <a:endParaRPr lang="en-US" sz="1400" dirty="0"/>
          </a:p>
        </p:txBody>
      </p:sp>
    </p:spTree>
    <p:extLst>
      <p:ext uri="{BB962C8B-B14F-4D97-AF65-F5344CB8AC3E}">
        <p14:creationId xmlns:p14="http://schemas.microsoft.com/office/powerpoint/2010/main" xmlns="" val="35393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1.11111E-6 3.33333E-6 C -0.11337 0.16921 -0.39045 0.34838 -0.61892 0.32546 " pathEditMode="relative" rAng="0" ptsTypes="tt">
                                      <p:cBhvr>
                                        <p:cTn id="8" dur="2000" fill="hold"/>
                                        <p:tgtEl>
                                          <p:spTgt spid="3"/>
                                        </p:tgtEl>
                                        <p:attrNameLst>
                                          <p:attrName>ppt_x</p:attrName>
                                          <p:attrName>ppt_y</p:attrName>
                                        </p:attrNameLst>
                                      </p:cBhvr>
                                      <p:rCtr x="-30955" y="17407"/>
                                    </p:animMotion>
                                  </p:childTnLst>
                                </p:cTn>
                              </p:par>
                              <p:par>
                                <p:cTn id="9" presetID="6" presetClass="emph" presetSubtype="0" fill="hold" nodeType="withEffect">
                                  <p:stCondLst>
                                    <p:cond delay="0"/>
                                  </p:stCondLst>
                                  <p:childTnLst>
                                    <p:animScale>
                                      <p:cBhvr>
                                        <p:cTn id="10" dur="2000" fill="hold"/>
                                        <p:tgtEl>
                                          <p:spTgt spid="3"/>
                                        </p:tgtEl>
                                      </p:cBhvr>
                                      <p:by x="200000" y="200000"/>
                                    </p:animScale>
                                  </p:childTnLst>
                                </p:cTn>
                              </p:par>
                              <p:par>
                                <p:cTn id="11" presetID="8" presetClass="emph" presetSubtype="0" fill="hold" nodeType="withEffect">
                                  <p:stCondLst>
                                    <p:cond delay="0"/>
                                  </p:stCondLst>
                                  <p:childTnLst>
                                    <p:animRot by="-2700000">
                                      <p:cBhvr>
                                        <p:cTn id="12" dur="2000" fill="hold"/>
                                        <p:tgtEl>
                                          <p:spTgt spid="3"/>
                                        </p:tgtEl>
                                        <p:attrNameLst>
                                          <p:attrName>r</p:attrName>
                                        </p:attrNameLst>
                                      </p:cBhvr>
                                    </p:animRot>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Textfeld 7"/>
          <p:cNvSpPr txBox="1">
            <a:spLocks noChangeArrowheads="1"/>
          </p:cNvSpPr>
          <p:nvPr/>
        </p:nvSpPr>
        <p:spPr bwMode="auto">
          <a:xfrm>
            <a:off x="-14288" y="4687888"/>
            <a:ext cx="9380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sz="2400" dirty="0">
                <a:solidFill>
                  <a:srgbClr val="F07030"/>
                </a:solidFill>
              </a:rPr>
              <a:t>(</a:t>
            </a:r>
            <a:r>
              <a:rPr lang="de-DE" sz="2400" dirty="0" smtClean="0">
                <a:solidFill>
                  <a:srgbClr val="F07030"/>
                </a:solidFill>
              </a:rPr>
              <a:t>u‘,v</a:t>
            </a:r>
            <a:r>
              <a:rPr lang="de-DE" dirty="0" smtClean="0">
                <a:solidFill>
                  <a:srgbClr val="F07030"/>
                </a:solidFill>
              </a:rPr>
              <a:t>‘</a:t>
            </a:r>
            <a:r>
              <a:rPr lang="de-DE" sz="2400" dirty="0" smtClean="0">
                <a:solidFill>
                  <a:srgbClr val="F07030"/>
                </a:solidFill>
              </a:rPr>
              <a:t>)</a:t>
            </a:r>
            <a:endParaRPr lang="de-DE" sz="2400" dirty="0">
              <a:solidFill>
                <a:srgbClr val="F07030"/>
              </a:solidFill>
            </a:endParaRPr>
          </a:p>
        </p:txBody>
      </p:sp>
      <p:sp>
        <p:nvSpPr>
          <p:cNvPr id="16392" name="Textfeld 10"/>
          <p:cNvSpPr txBox="1">
            <a:spLocks noChangeArrowheads="1"/>
          </p:cNvSpPr>
          <p:nvPr/>
        </p:nvSpPr>
        <p:spPr bwMode="auto">
          <a:xfrm>
            <a:off x="1222375" y="4637088"/>
            <a:ext cx="8001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sz="2400">
                <a:solidFill>
                  <a:srgbClr val="F07030"/>
                </a:solidFill>
              </a:rPr>
              <a:t>(u,v)</a:t>
            </a:r>
          </a:p>
        </p:txBody>
      </p:sp>
      <p:grpSp>
        <p:nvGrpSpPr>
          <p:cNvPr id="3" name="Gruppieren 83"/>
          <p:cNvGrpSpPr>
            <a:grpSpLocks/>
          </p:cNvGrpSpPr>
          <p:nvPr/>
        </p:nvGrpSpPr>
        <p:grpSpPr bwMode="auto">
          <a:xfrm>
            <a:off x="369888" y="5030788"/>
            <a:ext cx="1414462" cy="1114425"/>
            <a:chOff x="369815" y="5031423"/>
            <a:chExt cx="1414463" cy="1114425"/>
          </a:xfrm>
        </p:grpSpPr>
        <p:sp>
          <p:nvSpPr>
            <p:cNvPr id="98" name="Gleichschenkliges Dreieck 97"/>
            <p:cNvSpPr>
              <a:spLocks noChangeArrowheads="1"/>
            </p:cNvSpPr>
            <p:nvPr/>
          </p:nvSpPr>
          <p:spPr bwMode="auto">
            <a:xfrm rot="5400000">
              <a:off x="873847" y="5235417"/>
              <a:ext cx="1114425"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99" name="Gleichschenkliges Dreieck 98"/>
            <p:cNvSpPr>
              <a:spLocks noChangeArrowheads="1"/>
            </p:cNvSpPr>
            <p:nvPr/>
          </p:nvSpPr>
          <p:spPr bwMode="auto">
            <a:xfrm rot="16200000">
              <a:off x="166615" y="5236210"/>
              <a:ext cx="1112838"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16420" name="Gerade Verbindung 52"/>
            <p:cNvCxnSpPr>
              <a:cxnSpLocks noChangeShapeType="1"/>
            </p:cNvCxnSpPr>
            <p:nvPr/>
          </p:nvCxnSpPr>
          <p:spPr bwMode="auto">
            <a:xfrm rot="16200000" flipV="1">
              <a:off x="420615" y="5587048"/>
              <a:ext cx="263525" cy="317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21" name="Gerade Verbindung 29"/>
            <p:cNvCxnSpPr>
              <a:cxnSpLocks noChangeShapeType="1"/>
            </p:cNvCxnSpPr>
            <p:nvPr/>
          </p:nvCxnSpPr>
          <p:spPr bwMode="auto">
            <a:xfrm>
              <a:off x="557140" y="5721985"/>
              <a:ext cx="519113"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422" name="Gerade Verbindung 30"/>
            <p:cNvCxnSpPr>
              <a:cxnSpLocks noChangeShapeType="1"/>
            </p:cNvCxnSpPr>
            <p:nvPr/>
          </p:nvCxnSpPr>
          <p:spPr bwMode="auto">
            <a:xfrm flipV="1">
              <a:off x="504753" y="5485448"/>
              <a:ext cx="571500" cy="0"/>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423" name="Gerade Verbindung 31"/>
            <p:cNvCxnSpPr>
              <a:cxnSpLocks noChangeShapeType="1"/>
            </p:cNvCxnSpPr>
            <p:nvPr/>
          </p:nvCxnSpPr>
          <p:spPr bwMode="auto">
            <a:xfrm>
              <a:off x="822253" y="5245735"/>
              <a:ext cx="250825"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424" name="Gerade Verbindung 29"/>
            <p:cNvCxnSpPr>
              <a:cxnSpLocks noChangeShapeType="1"/>
            </p:cNvCxnSpPr>
            <p:nvPr/>
          </p:nvCxnSpPr>
          <p:spPr bwMode="auto">
            <a:xfrm>
              <a:off x="852415" y="5960110"/>
              <a:ext cx="223838"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425" name="Gerade Verbindung 51"/>
            <p:cNvCxnSpPr>
              <a:cxnSpLocks noChangeShapeType="1"/>
            </p:cNvCxnSpPr>
            <p:nvPr/>
          </p:nvCxnSpPr>
          <p:spPr bwMode="auto">
            <a:xfrm rot="16200000" flipV="1">
              <a:off x="450778" y="5588635"/>
              <a:ext cx="674687" cy="47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26" name="Gerade Verbindung 52"/>
            <p:cNvCxnSpPr>
              <a:cxnSpLocks noChangeShapeType="1"/>
            </p:cNvCxnSpPr>
            <p:nvPr/>
          </p:nvCxnSpPr>
          <p:spPr bwMode="auto">
            <a:xfrm rot="16200000" flipV="1">
              <a:off x="511897" y="5586254"/>
              <a:ext cx="1023937" cy="952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27" name="Gerade Verbindung 52"/>
            <p:cNvCxnSpPr>
              <a:cxnSpLocks noChangeShapeType="1"/>
            </p:cNvCxnSpPr>
            <p:nvPr/>
          </p:nvCxnSpPr>
          <p:spPr bwMode="auto">
            <a:xfrm rot="5400000">
              <a:off x="1161978" y="5555298"/>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28" name="Gerade Verbindung 29"/>
            <p:cNvCxnSpPr>
              <a:cxnSpLocks noChangeShapeType="1"/>
            </p:cNvCxnSpPr>
            <p:nvPr/>
          </p:nvCxnSpPr>
          <p:spPr bwMode="auto">
            <a:xfrm rot="10800000">
              <a:off x="1079428" y="5321935"/>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30"/>
            <p:cNvCxnSpPr>
              <a:cxnSpLocks noChangeShapeType="1"/>
            </p:cNvCxnSpPr>
            <p:nvPr/>
          </p:nvCxnSpPr>
          <p:spPr bwMode="auto">
            <a:xfrm rot="10800000">
              <a:off x="1082603" y="5609273"/>
              <a:ext cx="365125" cy="239712"/>
            </a:xfrm>
            <a:prstGeom prst="line">
              <a:avLst/>
            </a:prstGeom>
            <a:solidFill>
              <a:schemeClr val="accent2">
                <a:lumMod val="20000"/>
                <a:lumOff val="80000"/>
              </a:schemeClr>
            </a:solidFill>
            <a:ln w="25400" cap="rnd" algn="ctr">
              <a:solidFill>
                <a:srgbClr val="FF0000"/>
              </a:solidFill>
              <a:round/>
              <a:headEnd/>
              <a:tailEnd/>
            </a:ln>
          </p:spPr>
        </p:cxnSp>
        <p:cxnSp>
          <p:nvCxnSpPr>
            <p:cNvPr id="16430" name="Gerade Verbindung 31"/>
            <p:cNvCxnSpPr>
              <a:cxnSpLocks noChangeShapeType="1"/>
            </p:cNvCxnSpPr>
            <p:nvPr/>
          </p:nvCxnSpPr>
          <p:spPr bwMode="auto">
            <a:xfrm rot="10800000">
              <a:off x="1085778" y="5898198"/>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431" name="Gerade Verbindung 51"/>
            <p:cNvCxnSpPr>
              <a:cxnSpLocks noChangeShapeType="1"/>
              <a:stCxn id="98" idx="1"/>
            </p:cNvCxnSpPr>
            <p:nvPr/>
          </p:nvCxnSpPr>
          <p:spPr bwMode="auto">
            <a:xfrm rot="-5400000" flipH="1" flipV="1">
              <a:off x="984178" y="5406073"/>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32" name="Gerade Verbindung 52"/>
            <p:cNvCxnSpPr>
              <a:cxnSpLocks noChangeShapeType="1"/>
            </p:cNvCxnSpPr>
            <p:nvPr/>
          </p:nvCxnSpPr>
          <p:spPr bwMode="auto">
            <a:xfrm rot="5400000">
              <a:off x="1038947" y="5210016"/>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33" name="Gerade Verbindung 115"/>
            <p:cNvCxnSpPr>
              <a:cxnSpLocks noChangeShapeType="1"/>
              <a:stCxn id="99" idx="4"/>
              <a:endCxn id="98" idx="0"/>
            </p:cNvCxnSpPr>
            <p:nvPr/>
          </p:nvCxnSpPr>
          <p:spPr bwMode="auto">
            <a:xfrm>
              <a:off x="1076253" y="5033010"/>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6434" name="Gerade Verbindung 116"/>
            <p:cNvCxnSpPr>
              <a:cxnSpLocks noChangeShapeType="1"/>
              <a:stCxn id="98" idx="0"/>
              <a:endCxn id="99" idx="2"/>
            </p:cNvCxnSpPr>
            <p:nvPr/>
          </p:nvCxnSpPr>
          <p:spPr bwMode="auto">
            <a:xfrm flipH="1">
              <a:off x="1076253" y="5588635"/>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6435" name="Gerade Verbindung 119"/>
            <p:cNvCxnSpPr>
              <a:cxnSpLocks noChangeShapeType="1"/>
              <a:stCxn id="99" idx="0"/>
              <a:endCxn id="99" idx="2"/>
            </p:cNvCxnSpPr>
            <p:nvPr/>
          </p:nvCxnSpPr>
          <p:spPr bwMode="auto">
            <a:xfrm rot="10800000" flipH="1" flipV="1">
              <a:off x="369815" y="5590223"/>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6436" name="Gerade Verbindung 122"/>
            <p:cNvCxnSpPr>
              <a:cxnSpLocks noChangeShapeType="1"/>
              <a:stCxn id="99" idx="0"/>
              <a:endCxn id="99" idx="4"/>
            </p:cNvCxnSpPr>
            <p:nvPr/>
          </p:nvCxnSpPr>
          <p:spPr bwMode="auto">
            <a:xfrm rot="10800000" flipH="1">
              <a:off x="369815" y="5033010"/>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6437" name="Gerade Verbindung 17"/>
            <p:cNvCxnSpPr>
              <a:cxnSpLocks noChangeShapeType="1"/>
              <a:stCxn id="99" idx="4"/>
              <a:endCxn id="99" idx="2"/>
            </p:cNvCxnSpPr>
            <p:nvPr/>
          </p:nvCxnSpPr>
          <p:spPr bwMode="auto">
            <a:xfrm>
              <a:off x="1076253" y="5033010"/>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grpSp>
        <p:nvGrpSpPr>
          <p:cNvPr id="6" name="Gruppieren 155"/>
          <p:cNvGrpSpPr>
            <a:grpSpLocks/>
          </p:cNvGrpSpPr>
          <p:nvPr/>
        </p:nvGrpSpPr>
        <p:grpSpPr bwMode="auto">
          <a:xfrm>
            <a:off x="5410200" y="5046663"/>
            <a:ext cx="1416050" cy="1114425"/>
            <a:chOff x="963247" y="4397260"/>
            <a:chExt cx="1416847" cy="1114425"/>
          </a:xfrm>
        </p:grpSpPr>
        <p:sp>
          <p:nvSpPr>
            <p:cNvPr id="105" name="Gleichschenkliges Dreieck 104"/>
            <p:cNvSpPr>
              <a:spLocks noChangeArrowheads="1"/>
            </p:cNvSpPr>
            <p:nvPr/>
          </p:nvSpPr>
          <p:spPr bwMode="auto">
            <a:xfrm rot="5400000">
              <a:off x="1469464" y="4601055"/>
              <a:ext cx="1114425" cy="706835"/>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106" name="Gleichschenkliges Dreieck 105"/>
            <p:cNvSpPr>
              <a:spLocks noChangeArrowheads="1"/>
            </p:cNvSpPr>
            <p:nvPr/>
          </p:nvSpPr>
          <p:spPr bwMode="auto">
            <a:xfrm rot="16200000">
              <a:off x="762628" y="4602643"/>
              <a:ext cx="1112838" cy="70524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16401" name="Gerade Verbindung 52"/>
            <p:cNvCxnSpPr>
              <a:cxnSpLocks noChangeShapeType="1"/>
            </p:cNvCxnSpPr>
            <p:nvPr/>
          </p:nvCxnSpPr>
          <p:spPr bwMode="auto">
            <a:xfrm rot="5400000" flipH="1" flipV="1">
              <a:off x="1506141" y="5175650"/>
              <a:ext cx="278606" cy="180971"/>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02" name="Gerade Verbindung 52"/>
            <p:cNvCxnSpPr>
              <a:cxnSpLocks noChangeShapeType="1"/>
            </p:cNvCxnSpPr>
            <p:nvPr/>
          </p:nvCxnSpPr>
          <p:spPr bwMode="auto">
            <a:xfrm rot="5400000">
              <a:off x="1757794" y="4921135"/>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03" name="Gerade Verbindung 31"/>
            <p:cNvCxnSpPr>
              <a:cxnSpLocks noChangeShapeType="1"/>
            </p:cNvCxnSpPr>
            <p:nvPr/>
          </p:nvCxnSpPr>
          <p:spPr bwMode="auto">
            <a:xfrm rot="10800000">
              <a:off x="1681594" y="5264035"/>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404" name="Gerade Verbindung 51"/>
            <p:cNvCxnSpPr>
              <a:cxnSpLocks noChangeShapeType="1"/>
              <a:stCxn id="105" idx="1"/>
            </p:cNvCxnSpPr>
            <p:nvPr/>
          </p:nvCxnSpPr>
          <p:spPr bwMode="auto">
            <a:xfrm rot="-5400000" flipH="1" flipV="1">
              <a:off x="1579994" y="4771910"/>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05" name="Gerade Verbindung 52"/>
            <p:cNvCxnSpPr>
              <a:cxnSpLocks noChangeShapeType="1"/>
            </p:cNvCxnSpPr>
            <p:nvPr/>
          </p:nvCxnSpPr>
          <p:spPr bwMode="auto">
            <a:xfrm rot="5400000">
              <a:off x="1634763" y="4575853"/>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06" name="Gerade Verbindung 115"/>
            <p:cNvCxnSpPr>
              <a:cxnSpLocks noChangeShapeType="1"/>
              <a:stCxn id="106" idx="4"/>
              <a:endCxn id="105" idx="0"/>
            </p:cNvCxnSpPr>
            <p:nvPr/>
          </p:nvCxnSpPr>
          <p:spPr bwMode="auto">
            <a:xfrm>
              <a:off x="1672069" y="4398847"/>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6407" name="Gerade Verbindung 51"/>
            <p:cNvCxnSpPr>
              <a:cxnSpLocks noChangeShapeType="1"/>
            </p:cNvCxnSpPr>
            <p:nvPr/>
          </p:nvCxnSpPr>
          <p:spPr bwMode="auto">
            <a:xfrm rot="5400000" flipH="1" flipV="1">
              <a:off x="1281081" y="4868853"/>
              <a:ext cx="463573" cy="308022"/>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08" name="Gerade Verbindung 29"/>
            <p:cNvCxnSpPr>
              <a:cxnSpLocks noChangeShapeType="1"/>
            </p:cNvCxnSpPr>
            <p:nvPr/>
          </p:nvCxnSpPr>
          <p:spPr bwMode="auto">
            <a:xfrm rot="10800000">
              <a:off x="1675244" y="4687772"/>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19" name="Gerade Verbindung 30"/>
            <p:cNvCxnSpPr>
              <a:cxnSpLocks noChangeShapeType="1"/>
            </p:cNvCxnSpPr>
            <p:nvPr/>
          </p:nvCxnSpPr>
          <p:spPr bwMode="auto">
            <a:xfrm rot="10800000">
              <a:off x="1678024" y="4975110"/>
              <a:ext cx="365331" cy="239712"/>
            </a:xfrm>
            <a:prstGeom prst="line">
              <a:avLst/>
            </a:prstGeom>
            <a:solidFill>
              <a:schemeClr val="accent2">
                <a:lumMod val="20000"/>
                <a:lumOff val="80000"/>
              </a:schemeClr>
            </a:solidFill>
            <a:ln w="25400" cap="rnd" algn="ctr">
              <a:solidFill>
                <a:srgbClr val="FF0000"/>
              </a:solidFill>
              <a:round/>
              <a:headEnd/>
              <a:tailEnd/>
            </a:ln>
          </p:spPr>
        </p:cxnSp>
        <p:cxnSp>
          <p:nvCxnSpPr>
            <p:cNvPr id="16410" name="Gerade Verbindung 116"/>
            <p:cNvCxnSpPr>
              <a:cxnSpLocks noChangeShapeType="1"/>
              <a:stCxn id="105" idx="0"/>
              <a:endCxn id="106" idx="2"/>
            </p:cNvCxnSpPr>
            <p:nvPr/>
          </p:nvCxnSpPr>
          <p:spPr bwMode="auto">
            <a:xfrm flipH="1">
              <a:off x="1672069" y="4954472"/>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6411" name="Gerade Verbindung 51"/>
            <p:cNvCxnSpPr>
              <a:cxnSpLocks noChangeShapeType="1"/>
            </p:cNvCxnSpPr>
            <p:nvPr/>
          </p:nvCxnSpPr>
          <p:spPr bwMode="auto">
            <a:xfrm rot="5400000" flipH="1" flipV="1">
              <a:off x="1050709" y="4580888"/>
              <a:ext cx="639344" cy="421544"/>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6412" name="Gerade Verbindung 119"/>
            <p:cNvCxnSpPr>
              <a:cxnSpLocks noChangeShapeType="1"/>
            </p:cNvCxnSpPr>
            <p:nvPr/>
          </p:nvCxnSpPr>
          <p:spPr bwMode="auto">
            <a:xfrm rot="10800000" flipH="1" flipV="1">
              <a:off x="963247" y="4956048"/>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6413" name="Gerade Verbindung 30"/>
            <p:cNvCxnSpPr>
              <a:cxnSpLocks noChangeShapeType="1"/>
            </p:cNvCxnSpPr>
            <p:nvPr/>
          </p:nvCxnSpPr>
          <p:spPr bwMode="auto">
            <a:xfrm>
              <a:off x="1285875" y="4714876"/>
              <a:ext cx="478631" cy="31670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414" name="Gerade Verbindung 29"/>
            <p:cNvCxnSpPr>
              <a:cxnSpLocks noChangeShapeType="1"/>
            </p:cNvCxnSpPr>
            <p:nvPr/>
          </p:nvCxnSpPr>
          <p:spPr bwMode="auto">
            <a:xfrm>
              <a:off x="1083469" y="4860131"/>
              <a:ext cx="700087" cy="473869"/>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415" name="Gerade Verbindung 31"/>
            <p:cNvCxnSpPr>
              <a:cxnSpLocks noChangeShapeType="1"/>
            </p:cNvCxnSpPr>
            <p:nvPr/>
          </p:nvCxnSpPr>
          <p:spPr bwMode="auto">
            <a:xfrm>
              <a:off x="1490663" y="4557713"/>
              <a:ext cx="178593" cy="12382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6416" name="Gerade Verbindung 122"/>
            <p:cNvCxnSpPr>
              <a:cxnSpLocks noChangeShapeType="1"/>
              <a:stCxn id="106" idx="0"/>
              <a:endCxn id="106" idx="4"/>
            </p:cNvCxnSpPr>
            <p:nvPr/>
          </p:nvCxnSpPr>
          <p:spPr bwMode="auto">
            <a:xfrm rot="10800000" flipH="1">
              <a:off x="965631" y="4398847"/>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6417" name="Gerade Verbindung 17"/>
            <p:cNvCxnSpPr>
              <a:cxnSpLocks noChangeShapeType="1"/>
            </p:cNvCxnSpPr>
            <p:nvPr/>
          </p:nvCxnSpPr>
          <p:spPr bwMode="auto">
            <a:xfrm>
              <a:off x="1672069" y="4398847"/>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pic>
        <p:nvPicPr>
          <p:cNvPr id="16395" name="Picture 4" descr="Z:\projects\conferences\siggraph09\final_talk\screenshots\rocker_discontinuous2_filled_nb.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18013" y="1095375"/>
            <a:ext cx="4573587"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6" name="Pfeil nach unten 129"/>
          <p:cNvSpPr>
            <a:spLocks noChangeArrowheads="1"/>
          </p:cNvSpPr>
          <p:nvPr/>
        </p:nvSpPr>
        <p:spPr bwMode="auto">
          <a:xfrm rot="-5400000">
            <a:off x="3479800" y="4597400"/>
            <a:ext cx="325438" cy="1982788"/>
          </a:xfrm>
          <a:prstGeom prst="downArrow">
            <a:avLst>
              <a:gd name="adj1" fmla="val 50000"/>
              <a:gd name="adj2" fmla="val 50039"/>
            </a:avLst>
          </a:prstGeom>
          <a:solidFill>
            <a:srgbClr val="F07030"/>
          </a:solidFill>
          <a:ln w="9525" algn="ctr">
            <a:solidFill>
              <a:schemeClr val="tx1"/>
            </a:solidFill>
            <a:round/>
            <a:headEnd/>
            <a:tailEnd/>
          </a:ln>
        </p:spPr>
        <p:txBody>
          <a:bodyPr/>
          <a:lstStyle/>
          <a:p>
            <a:endParaRPr lang="de-DE">
              <a:solidFill>
                <a:srgbClr val="F07030"/>
              </a:solidFill>
            </a:endParaRPr>
          </a:p>
        </p:txBody>
      </p:sp>
      <p:cxnSp>
        <p:nvCxnSpPr>
          <p:cNvPr id="16397" name="Gerade Verbindung 8"/>
          <p:cNvCxnSpPr>
            <a:cxnSpLocks noChangeShapeType="1"/>
          </p:cNvCxnSpPr>
          <p:nvPr/>
        </p:nvCxnSpPr>
        <p:spPr bwMode="auto">
          <a:xfrm flipH="1" flipV="1">
            <a:off x="482600" y="5138738"/>
            <a:ext cx="561975" cy="420687"/>
          </a:xfrm>
          <a:prstGeom prst="line">
            <a:avLst/>
          </a:prstGeom>
          <a:noFill/>
          <a:ln w="22225" algn="ctr">
            <a:solidFill>
              <a:srgbClr val="F07030"/>
            </a:solidFill>
            <a:round/>
            <a:headEnd/>
            <a:tailEnd/>
          </a:ln>
          <a:extLst>
            <a:ext uri="{909E8E84-426E-40DD-AFC4-6F175D3DCCD1}">
              <a14:hiddenFill xmlns:a14="http://schemas.microsoft.com/office/drawing/2010/main" xmlns="">
                <a:noFill/>
              </a14:hiddenFill>
            </a:ext>
          </a:extLst>
        </p:spPr>
      </p:cxnSp>
      <p:cxnSp>
        <p:nvCxnSpPr>
          <p:cNvPr id="16398" name="Gerade Verbindung 9"/>
          <p:cNvCxnSpPr>
            <a:cxnSpLocks noChangeShapeType="1"/>
          </p:cNvCxnSpPr>
          <p:nvPr/>
        </p:nvCxnSpPr>
        <p:spPr bwMode="auto">
          <a:xfrm rot="5400000">
            <a:off x="1086644" y="5066507"/>
            <a:ext cx="488950" cy="474662"/>
          </a:xfrm>
          <a:prstGeom prst="line">
            <a:avLst/>
          </a:prstGeom>
          <a:noFill/>
          <a:ln w="22225" algn="ctr">
            <a:solidFill>
              <a:srgbClr val="F07030"/>
            </a:solidFill>
            <a:round/>
            <a:headEnd/>
            <a:tailEnd/>
          </a:ln>
          <a:extLst>
            <a:ext uri="{909E8E84-426E-40DD-AFC4-6F175D3DCCD1}">
              <a14:hiddenFill xmlns:a14="http://schemas.microsoft.com/office/drawing/2010/main" xmlns="">
                <a:noFill/>
              </a14:hiddenFill>
            </a:ext>
          </a:extLst>
        </p:spPr>
      </p:cxnSp>
      <p:sp>
        <p:nvSpPr>
          <p:cNvPr id="54" name="Segnaposto contenuto 2"/>
          <p:cNvSpPr>
            <a:spLocks noGrp="1"/>
          </p:cNvSpPr>
          <p:nvPr>
            <p:ph sz="half" idx="1"/>
          </p:nvPr>
        </p:nvSpPr>
        <p:spPr>
          <a:xfrm>
            <a:off x="170836" y="1412776"/>
            <a:ext cx="4185140" cy="4499914"/>
          </a:xfrm>
        </p:spPr>
        <p:txBody>
          <a:bodyPr/>
          <a:lstStyle/>
          <a:p>
            <a:r>
              <a:rPr lang="en-US" sz="1800" dirty="0"/>
              <a:t>Discontinuous integer-lines at cut </a:t>
            </a:r>
            <a:r>
              <a:rPr lang="en-US" sz="1800" dirty="0" smtClean="0"/>
              <a:t>edges</a:t>
            </a:r>
          </a:p>
          <a:p>
            <a:endParaRPr lang="en-US" sz="1800" dirty="0" smtClean="0"/>
          </a:p>
          <a:p>
            <a:r>
              <a:rPr lang="en-US" sz="1800" dirty="0"/>
              <a:t>Continuity </a:t>
            </a:r>
            <a:r>
              <a:rPr lang="en-US" sz="1800" dirty="0" smtClean="0"/>
              <a:t>constraint</a:t>
            </a:r>
          </a:p>
          <a:p>
            <a:pPr marL="0" indent="0">
              <a:buNone/>
            </a:pPr>
            <a:r>
              <a:rPr lang="en-US" sz="1800" dirty="0" err="1" smtClean="0"/>
              <a:t>i</a:t>
            </a:r>
            <a:r>
              <a:rPr lang="en-US" sz="1800" dirty="0"/>
              <a:t>, j and k constant per </a:t>
            </a:r>
            <a:r>
              <a:rPr lang="en-US" sz="1800" dirty="0" smtClean="0"/>
              <a:t>edge</a:t>
            </a:r>
          </a:p>
          <a:p>
            <a:pPr marL="0" indent="0">
              <a:buNone/>
            </a:pPr>
            <a:endParaRPr lang="en-US" sz="1800" dirty="0"/>
          </a:p>
          <a:p>
            <a:pPr marL="0" indent="0">
              <a:buNone/>
            </a:pPr>
            <a:endParaRPr lang="en-US" sz="1800" dirty="0" smtClean="0"/>
          </a:p>
          <a:p>
            <a:pPr marL="0" indent="0">
              <a:buNone/>
            </a:pPr>
            <a:endParaRPr lang="en-US" sz="1800" dirty="0" smtClean="0"/>
          </a:p>
          <a:p>
            <a:pPr marL="0" indent="0">
              <a:buNone/>
            </a:pPr>
            <a:r>
              <a:rPr lang="en-US" sz="1800" dirty="0" smtClean="0"/>
              <a:t>with              </a:t>
            </a:r>
            <a:r>
              <a:rPr lang="en-US" sz="1800" dirty="0"/>
              <a:t>and</a:t>
            </a:r>
          </a:p>
          <a:p>
            <a:pPr marL="0" indent="0">
              <a:buNone/>
            </a:pPr>
            <a:endParaRPr lang="en-US" sz="1800" dirty="0"/>
          </a:p>
          <a:p>
            <a:endParaRPr lang="en-US" sz="1800" dirty="0" smtClean="0"/>
          </a:p>
          <a:p>
            <a:pPr lvl="1"/>
            <a:endParaRPr lang="en-US" sz="1400" dirty="0"/>
          </a:p>
        </p:txBody>
      </p:sp>
      <p:graphicFrame>
        <p:nvGraphicFramePr>
          <p:cNvPr id="2" name="Object 1"/>
          <p:cNvGraphicFramePr>
            <a:graphicFrameLocks/>
          </p:cNvGraphicFramePr>
          <p:nvPr>
            <p:extLst>
              <p:ext uri="{D42A27DB-BD31-4B8C-83A1-F6EECF244321}">
                <p14:modId xmlns:p14="http://schemas.microsoft.com/office/powerpoint/2010/main" xmlns="" val="1697379842"/>
              </p:ext>
            </p:extLst>
          </p:nvPr>
        </p:nvGraphicFramePr>
        <p:xfrm>
          <a:off x="-1080022" y="3284984"/>
          <a:ext cx="6588126" cy="563562"/>
        </p:xfrm>
        <a:graphic>
          <a:graphicData uri="http://schemas.openxmlformats.org/presentationml/2006/ole">
            <p:oleObj spid="_x0000_s6146" name="Dokument" r:id="rId5" imgW="7377663" imgH="639195" progId="Word.Document.12">
              <p:embed/>
            </p:oleObj>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xmlns="" val="2650447614"/>
              </p:ext>
            </p:extLst>
          </p:nvPr>
        </p:nvGraphicFramePr>
        <p:xfrm>
          <a:off x="-1332656" y="3933056"/>
          <a:ext cx="5459413" cy="3586162"/>
        </p:xfrm>
        <a:graphic>
          <a:graphicData uri="http://schemas.openxmlformats.org/presentationml/2006/ole">
            <p:oleObj spid="_x0000_s6147" name="Dokument" r:id="rId6" imgW="6072188" imgH="3987914" progId="Word.Document.12">
              <p:embed/>
            </p:oleObj>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xmlns="" val="1575415697"/>
              </p:ext>
            </p:extLst>
          </p:nvPr>
        </p:nvGraphicFramePr>
        <p:xfrm>
          <a:off x="323528" y="3933056"/>
          <a:ext cx="5456237" cy="3584575"/>
        </p:xfrm>
        <a:graphic>
          <a:graphicData uri="http://schemas.openxmlformats.org/presentationml/2006/ole">
            <p:oleObj spid="_x0000_s6148" name="Dokument" r:id="rId7" imgW="6072188" imgH="3992948" progId="Word.Document.12">
              <p:embed/>
            </p:oleObj>
          </a:graphicData>
        </a:graphic>
      </p:graphicFrame>
      <p:sp>
        <p:nvSpPr>
          <p:cNvPr id="63"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spTree>
    <p:extLst>
      <p:ext uri="{BB962C8B-B14F-4D97-AF65-F5344CB8AC3E}">
        <p14:creationId xmlns:p14="http://schemas.microsoft.com/office/powerpoint/2010/main" xmlns="" val="14628122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feld 7"/>
          <p:cNvSpPr txBox="1">
            <a:spLocks noChangeArrowheads="1"/>
          </p:cNvSpPr>
          <p:nvPr/>
        </p:nvSpPr>
        <p:spPr bwMode="auto">
          <a:xfrm>
            <a:off x="-14288" y="4687888"/>
            <a:ext cx="9380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sz="2400" dirty="0">
                <a:solidFill>
                  <a:srgbClr val="F07030"/>
                </a:solidFill>
              </a:rPr>
              <a:t>(</a:t>
            </a:r>
            <a:r>
              <a:rPr lang="de-DE" sz="2400" dirty="0" smtClean="0">
                <a:solidFill>
                  <a:srgbClr val="F07030"/>
                </a:solidFill>
              </a:rPr>
              <a:t>u‘,v</a:t>
            </a:r>
            <a:r>
              <a:rPr lang="de-DE" dirty="0" smtClean="0">
                <a:solidFill>
                  <a:srgbClr val="F07030"/>
                </a:solidFill>
              </a:rPr>
              <a:t>‘</a:t>
            </a:r>
            <a:r>
              <a:rPr lang="de-DE" sz="2400" dirty="0" smtClean="0">
                <a:solidFill>
                  <a:srgbClr val="F07030"/>
                </a:solidFill>
              </a:rPr>
              <a:t>)</a:t>
            </a:r>
            <a:endParaRPr lang="de-DE" sz="2400" dirty="0">
              <a:solidFill>
                <a:srgbClr val="F07030"/>
              </a:solidFill>
            </a:endParaRPr>
          </a:p>
        </p:txBody>
      </p:sp>
      <p:sp>
        <p:nvSpPr>
          <p:cNvPr id="17415" name="Textfeld 10"/>
          <p:cNvSpPr txBox="1">
            <a:spLocks noChangeArrowheads="1"/>
          </p:cNvSpPr>
          <p:nvPr/>
        </p:nvSpPr>
        <p:spPr bwMode="auto">
          <a:xfrm>
            <a:off x="1222375" y="4637088"/>
            <a:ext cx="8001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sz="2400">
                <a:solidFill>
                  <a:srgbClr val="F07030"/>
                </a:solidFill>
              </a:rPr>
              <a:t>(u,v)</a:t>
            </a:r>
          </a:p>
        </p:txBody>
      </p:sp>
      <p:grpSp>
        <p:nvGrpSpPr>
          <p:cNvPr id="5" name="Gruppieren 83"/>
          <p:cNvGrpSpPr>
            <a:grpSpLocks/>
          </p:cNvGrpSpPr>
          <p:nvPr/>
        </p:nvGrpSpPr>
        <p:grpSpPr bwMode="auto">
          <a:xfrm>
            <a:off x="369888" y="5030788"/>
            <a:ext cx="1414462" cy="1114425"/>
            <a:chOff x="369815" y="5031423"/>
            <a:chExt cx="1414463" cy="1114425"/>
          </a:xfrm>
        </p:grpSpPr>
        <p:sp>
          <p:nvSpPr>
            <p:cNvPr id="98" name="Gleichschenkliges Dreieck 97"/>
            <p:cNvSpPr>
              <a:spLocks noChangeArrowheads="1"/>
            </p:cNvSpPr>
            <p:nvPr/>
          </p:nvSpPr>
          <p:spPr bwMode="auto">
            <a:xfrm rot="5400000">
              <a:off x="873847" y="5235417"/>
              <a:ext cx="1114425"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99" name="Gleichschenkliges Dreieck 98"/>
            <p:cNvSpPr>
              <a:spLocks noChangeArrowheads="1"/>
            </p:cNvSpPr>
            <p:nvPr/>
          </p:nvSpPr>
          <p:spPr bwMode="auto">
            <a:xfrm rot="16200000">
              <a:off x="166615" y="5236210"/>
              <a:ext cx="1112838"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17468" name="Gerade Verbindung 52"/>
            <p:cNvCxnSpPr>
              <a:cxnSpLocks noChangeShapeType="1"/>
            </p:cNvCxnSpPr>
            <p:nvPr/>
          </p:nvCxnSpPr>
          <p:spPr bwMode="auto">
            <a:xfrm rot="16200000" flipV="1">
              <a:off x="420615" y="5587048"/>
              <a:ext cx="263525" cy="317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69" name="Gerade Verbindung 29"/>
            <p:cNvCxnSpPr>
              <a:cxnSpLocks noChangeShapeType="1"/>
            </p:cNvCxnSpPr>
            <p:nvPr/>
          </p:nvCxnSpPr>
          <p:spPr bwMode="auto">
            <a:xfrm>
              <a:off x="557140" y="5721985"/>
              <a:ext cx="519113"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70" name="Gerade Verbindung 30"/>
            <p:cNvCxnSpPr>
              <a:cxnSpLocks noChangeShapeType="1"/>
            </p:cNvCxnSpPr>
            <p:nvPr/>
          </p:nvCxnSpPr>
          <p:spPr bwMode="auto">
            <a:xfrm flipV="1">
              <a:off x="504753" y="5485448"/>
              <a:ext cx="571500" cy="0"/>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71" name="Gerade Verbindung 31"/>
            <p:cNvCxnSpPr>
              <a:cxnSpLocks noChangeShapeType="1"/>
            </p:cNvCxnSpPr>
            <p:nvPr/>
          </p:nvCxnSpPr>
          <p:spPr bwMode="auto">
            <a:xfrm>
              <a:off x="822253" y="5245735"/>
              <a:ext cx="250825"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72" name="Gerade Verbindung 29"/>
            <p:cNvCxnSpPr>
              <a:cxnSpLocks noChangeShapeType="1"/>
            </p:cNvCxnSpPr>
            <p:nvPr/>
          </p:nvCxnSpPr>
          <p:spPr bwMode="auto">
            <a:xfrm>
              <a:off x="852415" y="5960110"/>
              <a:ext cx="223838"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73" name="Gerade Verbindung 51"/>
            <p:cNvCxnSpPr>
              <a:cxnSpLocks noChangeShapeType="1"/>
            </p:cNvCxnSpPr>
            <p:nvPr/>
          </p:nvCxnSpPr>
          <p:spPr bwMode="auto">
            <a:xfrm rot="16200000" flipV="1">
              <a:off x="450778" y="5588635"/>
              <a:ext cx="674687" cy="47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74" name="Gerade Verbindung 52"/>
            <p:cNvCxnSpPr>
              <a:cxnSpLocks noChangeShapeType="1"/>
            </p:cNvCxnSpPr>
            <p:nvPr/>
          </p:nvCxnSpPr>
          <p:spPr bwMode="auto">
            <a:xfrm rot="16200000" flipV="1">
              <a:off x="511897" y="5586254"/>
              <a:ext cx="1023937" cy="952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75" name="Gerade Verbindung 52"/>
            <p:cNvCxnSpPr>
              <a:cxnSpLocks noChangeShapeType="1"/>
            </p:cNvCxnSpPr>
            <p:nvPr/>
          </p:nvCxnSpPr>
          <p:spPr bwMode="auto">
            <a:xfrm rot="5400000">
              <a:off x="1161978" y="5555298"/>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76" name="Gerade Verbindung 29"/>
            <p:cNvCxnSpPr>
              <a:cxnSpLocks noChangeShapeType="1"/>
            </p:cNvCxnSpPr>
            <p:nvPr/>
          </p:nvCxnSpPr>
          <p:spPr bwMode="auto">
            <a:xfrm rot="10800000">
              <a:off x="1079428" y="5321935"/>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30"/>
            <p:cNvCxnSpPr>
              <a:cxnSpLocks noChangeShapeType="1"/>
            </p:cNvCxnSpPr>
            <p:nvPr/>
          </p:nvCxnSpPr>
          <p:spPr bwMode="auto">
            <a:xfrm rot="10800000">
              <a:off x="1082603" y="5609273"/>
              <a:ext cx="365125" cy="239712"/>
            </a:xfrm>
            <a:prstGeom prst="line">
              <a:avLst/>
            </a:prstGeom>
            <a:solidFill>
              <a:schemeClr val="accent2">
                <a:lumMod val="20000"/>
                <a:lumOff val="80000"/>
              </a:schemeClr>
            </a:solidFill>
            <a:ln w="25400" cap="rnd" algn="ctr">
              <a:solidFill>
                <a:srgbClr val="FF0000"/>
              </a:solidFill>
              <a:round/>
              <a:headEnd/>
              <a:tailEnd/>
            </a:ln>
          </p:spPr>
        </p:cxnSp>
        <p:cxnSp>
          <p:nvCxnSpPr>
            <p:cNvPr id="17478" name="Gerade Verbindung 31"/>
            <p:cNvCxnSpPr>
              <a:cxnSpLocks noChangeShapeType="1"/>
            </p:cNvCxnSpPr>
            <p:nvPr/>
          </p:nvCxnSpPr>
          <p:spPr bwMode="auto">
            <a:xfrm rot="10800000">
              <a:off x="1085778" y="5898198"/>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79" name="Gerade Verbindung 51"/>
            <p:cNvCxnSpPr>
              <a:cxnSpLocks noChangeShapeType="1"/>
              <a:stCxn id="98" idx="1"/>
            </p:cNvCxnSpPr>
            <p:nvPr/>
          </p:nvCxnSpPr>
          <p:spPr bwMode="auto">
            <a:xfrm rot="-5400000" flipH="1" flipV="1">
              <a:off x="984178" y="5406073"/>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80" name="Gerade Verbindung 52"/>
            <p:cNvCxnSpPr>
              <a:cxnSpLocks noChangeShapeType="1"/>
            </p:cNvCxnSpPr>
            <p:nvPr/>
          </p:nvCxnSpPr>
          <p:spPr bwMode="auto">
            <a:xfrm rot="5400000">
              <a:off x="1038947" y="5210016"/>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81" name="Gerade Verbindung 115"/>
            <p:cNvCxnSpPr>
              <a:cxnSpLocks noChangeShapeType="1"/>
              <a:stCxn id="99" idx="4"/>
              <a:endCxn id="98" idx="0"/>
            </p:cNvCxnSpPr>
            <p:nvPr/>
          </p:nvCxnSpPr>
          <p:spPr bwMode="auto">
            <a:xfrm>
              <a:off x="1076253" y="5033010"/>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82" name="Gerade Verbindung 116"/>
            <p:cNvCxnSpPr>
              <a:cxnSpLocks noChangeShapeType="1"/>
              <a:stCxn id="98" idx="0"/>
              <a:endCxn id="99" idx="2"/>
            </p:cNvCxnSpPr>
            <p:nvPr/>
          </p:nvCxnSpPr>
          <p:spPr bwMode="auto">
            <a:xfrm flipH="1">
              <a:off x="1076253" y="5588635"/>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83" name="Gerade Verbindung 119"/>
            <p:cNvCxnSpPr>
              <a:cxnSpLocks noChangeShapeType="1"/>
              <a:stCxn id="99" idx="0"/>
              <a:endCxn id="99" idx="2"/>
            </p:cNvCxnSpPr>
            <p:nvPr/>
          </p:nvCxnSpPr>
          <p:spPr bwMode="auto">
            <a:xfrm rot="10800000" flipH="1" flipV="1">
              <a:off x="369815" y="5590223"/>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84" name="Gerade Verbindung 122"/>
            <p:cNvCxnSpPr>
              <a:cxnSpLocks noChangeShapeType="1"/>
              <a:stCxn id="99" idx="0"/>
              <a:endCxn id="99" idx="4"/>
            </p:cNvCxnSpPr>
            <p:nvPr/>
          </p:nvCxnSpPr>
          <p:spPr bwMode="auto">
            <a:xfrm rot="10800000" flipH="1">
              <a:off x="369815" y="5033010"/>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85" name="Gerade Verbindung 17"/>
            <p:cNvCxnSpPr>
              <a:cxnSpLocks noChangeShapeType="1"/>
              <a:stCxn id="99" idx="4"/>
              <a:endCxn id="99" idx="2"/>
            </p:cNvCxnSpPr>
            <p:nvPr/>
          </p:nvCxnSpPr>
          <p:spPr bwMode="auto">
            <a:xfrm>
              <a:off x="1076253" y="5033010"/>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grpSp>
        <p:nvGrpSpPr>
          <p:cNvPr id="6" name="Gruppieren 155"/>
          <p:cNvGrpSpPr>
            <a:grpSpLocks/>
          </p:cNvGrpSpPr>
          <p:nvPr/>
        </p:nvGrpSpPr>
        <p:grpSpPr bwMode="auto">
          <a:xfrm>
            <a:off x="5410200" y="5046663"/>
            <a:ext cx="1416050" cy="1114425"/>
            <a:chOff x="963247" y="4397260"/>
            <a:chExt cx="1416847" cy="1114425"/>
          </a:xfrm>
        </p:grpSpPr>
        <p:sp>
          <p:nvSpPr>
            <p:cNvPr id="105" name="Gleichschenkliges Dreieck 104"/>
            <p:cNvSpPr>
              <a:spLocks noChangeArrowheads="1"/>
            </p:cNvSpPr>
            <p:nvPr/>
          </p:nvSpPr>
          <p:spPr bwMode="auto">
            <a:xfrm rot="5400000">
              <a:off x="1469464" y="4601055"/>
              <a:ext cx="1114425" cy="706835"/>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106" name="Gleichschenkliges Dreieck 105"/>
            <p:cNvSpPr>
              <a:spLocks noChangeArrowheads="1"/>
            </p:cNvSpPr>
            <p:nvPr/>
          </p:nvSpPr>
          <p:spPr bwMode="auto">
            <a:xfrm rot="16200000">
              <a:off x="762628" y="4602643"/>
              <a:ext cx="1112838" cy="70524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17449" name="Gerade Verbindung 52"/>
            <p:cNvCxnSpPr>
              <a:cxnSpLocks noChangeShapeType="1"/>
            </p:cNvCxnSpPr>
            <p:nvPr/>
          </p:nvCxnSpPr>
          <p:spPr bwMode="auto">
            <a:xfrm rot="5400000" flipH="1" flipV="1">
              <a:off x="1506141" y="5175650"/>
              <a:ext cx="278606" cy="180971"/>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50" name="Gerade Verbindung 52"/>
            <p:cNvCxnSpPr>
              <a:cxnSpLocks noChangeShapeType="1"/>
            </p:cNvCxnSpPr>
            <p:nvPr/>
          </p:nvCxnSpPr>
          <p:spPr bwMode="auto">
            <a:xfrm rot="5400000">
              <a:off x="1757794" y="4921135"/>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51" name="Gerade Verbindung 31"/>
            <p:cNvCxnSpPr>
              <a:cxnSpLocks noChangeShapeType="1"/>
            </p:cNvCxnSpPr>
            <p:nvPr/>
          </p:nvCxnSpPr>
          <p:spPr bwMode="auto">
            <a:xfrm rot="10800000">
              <a:off x="1681594" y="5264035"/>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52" name="Gerade Verbindung 51"/>
            <p:cNvCxnSpPr>
              <a:cxnSpLocks noChangeShapeType="1"/>
              <a:stCxn id="105" idx="1"/>
            </p:cNvCxnSpPr>
            <p:nvPr/>
          </p:nvCxnSpPr>
          <p:spPr bwMode="auto">
            <a:xfrm rot="-5400000" flipH="1" flipV="1">
              <a:off x="1579994" y="4771910"/>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53" name="Gerade Verbindung 52"/>
            <p:cNvCxnSpPr>
              <a:cxnSpLocks noChangeShapeType="1"/>
            </p:cNvCxnSpPr>
            <p:nvPr/>
          </p:nvCxnSpPr>
          <p:spPr bwMode="auto">
            <a:xfrm rot="5400000">
              <a:off x="1634763" y="4575853"/>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54" name="Gerade Verbindung 115"/>
            <p:cNvCxnSpPr>
              <a:cxnSpLocks noChangeShapeType="1"/>
              <a:stCxn id="106" idx="4"/>
              <a:endCxn id="105" idx="0"/>
            </p:cNvCxnSpPr>
            <p:nvPr/>
          </p:nvCxnSpPr>
          <p:spPr bwMode="auto">
            <a:xfrm>
              <a:off x="1672069" y="4398847"/>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55" name="Gerade Verbindung 51"/>
            <p:cNvCxnSpPr>
              <a:cxnSpLocks noChangeShapeType="1"/>
            </p:cNvCxnSpPr>
            <p:nvPr/>
          </p:nvCxnSpPr>
          <p:spPr bwMode="auto">
            <a:xfrm rot="5400000" flipH="1" flipV="1">
              <a:off x="1281081" y="4868853"/>
              <a:ext cx="463573" cy="308022"/>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56" name="Gerade Verbindung 29"/>
            <p:cNvCxnSpPr>
              <a:cxnSpLocks noChangeShapeType="1"/>
            </p:cNvCxnSpPr>
            <p:nvPr/>
          </p:nvCxnSpPr>
          <p:spPr bwMode="auto">
            <a:xfrm rot="10800000">
              <a:off x="1675244" y="4687772"/>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19" name="Gerade Verbindung 30"/>
            <p:cNvCxnSpPr>
              <a:cxnSpLocks noChangeShapeType="1"/>
            </p:cNvCxnSpPr>
            <p:nvPr/>
          </p:nvCxnSpPr>
          <p:spPr bwMode="auto">
            <a:xfrm rot="10800000">
              <a:off x="1678024" y="4975110"/>
              <a:ext cx="365331" cy="239712"/>
            </a:xfrm>
            <a:prstGeom prst="line">
              <a:avLst/>
            </a:prstGeom>
            <a:solidFill>
              <a:schemeClr val="accent2">
                <a:lumMod val="20000"/>
                <a:lumOff val="80000"/>
              </a:schemeClr>
            </a:solidFill>
            <a:ln w="25400" cap="rnd" algn="ctr">
              <a:solidFill>
                <a:srgbClr val="FF0000"/>
              </a:solidFill>
              <a:round/>
              <a:headEnd/>
              <a:tailEnd/>
            </a:ln>
          </p:spPr>
        </p:cxnSp>
        <p:cxnSp>
          <p:nvCxnSpPr>
            <p:cNvPr id="17458" name="Gerade Verbindung 116"/>
            <p:cNvCxnSpPr>
              <a:cxnSpLocks noChangeShapeType="1"/>
              <a:stCxn id="105" idx="0"/>
              <a:endCxn id="106" idx="2"/>
            </p:cNvCxnSpPr>
            <p:nvPr/>
          </p:nvCxnSpPr>
          <p:spPr bwMode="auto">
            <a:xfrm flipH="1">
              <a:off x="1672069" y="4954472"/>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59" name="Gerade Verbindung 51"/>
            <p:cNvCxnSpPr>
              <a:cxnSpLocks noChangeShapeType="1"/>
            </p:cNvCxnSpPr>
            <p:nvPr/>
          </p:nvCxnSpPr>
          <p:spPr bwMode="auto">
            <a:xfrm rot="5400000" flipH="1" flipV="1">
              <a:off x="1050709" y="4580888"/>
              <a:ext cx="639344" cy="421544"/>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60" name="Gerade Verbindung 119"/>
            <p:cNvCxnSpPr>
              <a:cxnSpLocks noChangeShapeType="1"/>
            </p:cNvCxnSpPr>
            <p:nvPr/>
          </p:nvCxnSpPr>
          <p:spPr bwMode="auto">
            <a:xfrm rot="10800000" flipH="1" flipV="1">
              <a:off x="963247" y="4956048"/>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61" name="Gerade Verbindung 30"/>
            <p:cNvCxnSpPr>
              <a:cxnSpLocks noChangeShapeType="1"/>
            </p:cNvCxnSpPr>
            <p:nvPr/>
          </p:nvCxnSpPr>
          <p:spPr bwMode="auto">
            <a:xfrm>
              <a:off x="1285875" y="4714876"/>
              <a:ext cx="478631" cy="31670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62" name="Gerade Verbindung 29"/>
            <p:cNvCxnSpPr>
              <a:cxnSpLocks noChangeShapeType="1"/>
            </p:cNvCxnSpPr>
            <p:nvPr/>
          </p:nvCxnSpPr>
          <p:spPr bwMode="auto">
            <a:xfrm>
              <a:off x="1083469" y="4860131"/>
              <a:ext cx="700087" cy="473869"/>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63" name="Gerade Verbindung 31"/>
            <p:cNvCxnSpPr>
              <a:cxnSpLocks noChangeShapeType="1"/>
            </p:cNvCxnSpPr>
            <p:nvPr/>
          </p:nvCxnSpPr>
          <p:spPr bwMode="auto">
            <a:xfrm>
              <a:off x="1490663" y="4557713"/>
              <a:ext cx="178593" cy="12382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64" name="Gerade Verbindung 122"/>
            <p:cNvCxnSpPr>
              <a:cxnSpLocks noChangeShapeType="1"/>
              <a:stCxn id="106" idx="0"/>
              <a:endCxn id="106" idx="4"/>
            </p:cNvCxnSpPr>
            <p:nvPr/>
          </p:nvCxnSpPr>
          <p:spPr bwMode="auto">
            <a:xfrm rot="10800000" flipH="1">
              <a:off x="965631" y="4398847"/>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65" name="Gerade Verbindung 17"/>
            <p:cNvCxnSpPr>
              <a:cxnSpLocks noChangeShapeType="1"/>
            </p:cNvCxnSpPr>
            <p:nvPr/>
          </p:nvCxnSpPr>
          <p:spPr bwMode="auto">
            <a:xfrm>
              <a:off x="1672069" y="4398847"/>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pic>
        <p:nvPicPr>
          <p:cNvPr id="17418" name="Picture 4" descr="Z:\projects\conferences\siggraph09\final_talk\screenshots\rocker_discontinuous2_filled_nb.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18013" y="1095375"/>
            <a:ext cx="4573587"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7419" name="Gerade Verbindung 8"/>
          <p:cNvCxnSpPr>
            <a:cxnSpLocks noChangeShapeType="1"/>
          </p:cNvCxnSpPr>
          <p:nvPr/>
        </p:nvCxnSpPr>
        <p:spPr bwMode="auto">
          <a:xfrm flipH="1" flipV="1">
            <a:off x="482600" y="5138738"/>
            <a:ext cx="561975" cy="420687"/>
          </a:xfrm>
          <a:prstGeom prst="line">
            <a:avLst/>
          </a:prstGeom>
          <a:noFill/>
          <a:ln w="22225" algn="ctr">
            <a:solidFill>
              <a:srgbClr val="F07030"/>
            </a:solidFill>
            <a:round/>
            <a:headEnd/>
            <a:tailEnd/>
          </a:ln>
          <a:extLst>
            <a:ext uri="{909E8E84-426E-40DD-AFC4-6F175D3DCCD1}">
              <a14:hiddenFill xmlns:a14="http://schemas.microsoft.com/office/drawing/2010/main" xmlns="">
                <a:noFill/>
              </a14:hiddenFill>
            </a:ext>
          </a:extLst>
        </p:spPr>
      </p:cxnSp>
      <p:cxnSp>
        <p:nvCxnSpPr>
          <p:cNvPr id="17420" name="Gerade Verbindung 9"/>
          <p:cNvCxnSpPr>
            <a:cxnSpLocks noChangeShapeType="1"/>
          </p:cNvCxnSpPr>
          <p:nvPr/>
        </p:nvCxnSpPr>
        <p:spPr bwMode="auto">
          <a:xfrm rot="5400000">
            <a:off x="1086644" y="5066507"/>
            <a:ext cx="488950" cy="474662"/>
          </a:xfrm>
          <a:prstGeom prst="line">
            <a:avLst/>
          </a:prstGeom>
          <a:noFill/>
          <a:ln w="22225" algn="ctr">
            <a:solidFill>
              <a:srgbClr val="F07030"/>
            </a:solidFill>
            <a:round/>
            <a:headEnd/>
            <a:tailEnd/>
          </a:ln>
          <a:extLst>
            <a:ext uri="{909E8E84-426E-40DD-AFC4-6F175D3DCCD1}">
              <a14:hiddenFill xmlns:a14="http://schemas.microsoft.com/office/drawing/2010/main" xmlns="">
                <a:noFill/>
              </a14:hiddenFill>
            </a:ext>
          </a:extLst>
        </p:spPr>
      </p:cxnSp>
      <p:grpSp>
        <p:nvGrpSpPr>
          <p:cNvPr id="7" name="Gruppieren 102"/>
          <p:cNvGrpSpPr>
            <a:grpSpLocks/>
          </p:cNvGrpSpPr>
          <p:nvPr/>
        </p:nvGrpSpPr>
        <p:grpSpPr bwMode="auto">
          <a:xfrm>
            <a:off x="2898775" y="5040313"/>
            <a:ext cx="1414463" cy="1114425"/>
            <a:chOff x="3843030" y="5691523"/>
            <a:chExt cx="1414463" cy="1114425"/>
          </a:xfrm>
        </p:grpSpPr>
        <p:sp>
          <p:nvSpPr>
            <p:cNvPr id="55" name="Gleichschenkliges Dreieck 54"/>
            <p:cNvSpPr>
              <a:spLocks noChangeArrowheads="1"/>
            </p:cNvSpPr>
            <p:nvPr/>
          </p:nvSpPr>
          <p:spPr bwMode="auto">
            <a:xfrm rot="5400000">
              <a:off x="4347061" y="5895517"/>
              <a:ext cx="1114425" cy="706438"/>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56" name="Gleichschenkliges Dreieck 55"/>
            <p:cNvSpPr>
              <a:spLocks noChangeArrowheads="1"/>
            </p:cNvSpPr>
            <p:nvPr/>
          </p:nvSpPr>
          <p:spPr bwMode="auto">
            <a:xfrm rot="16200000">
              <a:off x="3639830" y="5896310"/>
              <a:ext cx="1112838" cy="706438"/>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17427" name="Gerade Verbindung 30"/>
            <p:cNvCxnSpPr>
              <a:cxnSpLocks noChangeShapeType="1"/>
            </p:cNvCxnSpPr>
            <p:nvPr/>
          </p:nvCxnSpPr>
          <p:spPr bwMode="auto">
            <a:xfrm>
              <a:off x="4243383" y="5972234"/>
              <a:ext cx="292104" cy="195242"/>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28" name="Gerade Verbindung 29"/>
            <p:cNvCxnSpPr>
              <a:cxnSpLocks noChangeShapeType="1"/>
            </p:cNvCxnSpPr>
            <p:nvPr/>
          </p:nvCxnSpPr>
          <p:spPr bwMode="auto">
            <a:xfrm rot="2005934">
              <a:off x="4209766" y="6592502"/>
              <a:ext cx="223838"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29" name="Gerade Verbindung 52"/>
            <p:cNvCxnSpPr>
              <a:cxnSpLocks noChangeShapeType="1"/>
            </p:cNvCxnSpPr>
            <p:nvPr/>
          </p:nvCxnSpPr>
          <p:spPr bwMode="auto">
            <a:xfrm rot="5400000" flipH="1" flipV="1">
              <a:off x="4308871" y="6421042"/>
              <a:ext cx="280990" cy="183356"/>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30" name="Gerade Verbindung 52"/>
            <p:cNvCxnSpPr>
              <a:cxnSpLocks noChangeShapeType="1"/>
            </p:cNvCxnSpPr>
            <p:nvPr/>
          </p:nvCxnSpPr>
          <p:spPr bwMode="auto">
            <a:xfrm rot="5400000">
              <a:off x="4635193" y="6215398"/>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31" name="Gerade Verbindung 31"/>
            <p:cNvCxnSpPr>
              <a:cxnSpLocks noChangeShapeType="1"/>
            </p:cNvCxnSpPr>
            <p:nvPr/>
          </p:nvCxnSpPr>
          <p:spPr bwMode="auto">
            <a:xfrm rot="10800000">
              <a:off x="4558993" y="6558298"/>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32" name="Gerade Verbindung 51"/>
            <p:cNvCxnSpPr>
              <a:cxnSpLocks noChangeShapeType="1"/>
              <a:stCxn id="55" idx="1"/>
            </p:cNvCxnSpPr>
            <p:nvPr/>
          </p:nvCxnSpPr>
          <p:spPr bwMode="auto">
            <a:xfrm rot="-5400000" flipH="1" flipV="1">
              <a:off x="4457393" y="6066173"/>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33" name="Gerade Verbindung 52"/>
            <p:cNvCxnSpPr>
              <a:cxnSpLocks noChangeShapeType="1"/>
            </p:cNvCxnSpPr>
            <p:nvPr/>
          </p:nvCxnSpPr>
          <p:spPr bwMode="auto">
            <a:xfrm rot="5400000">
              <a:off x="4512162" y="5870116"/>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34" name="Gerade Verbindung 115"/>
            <p:cNvCxnSpPr>
              <a:cxnSpLocks noChangeShapeType="1"/>
              <a:stCxn id="56" idx="4"/>
              <a:endCxn id="55" idx="0"/>
            </p:cNvCxnSpPr>
            <p:nvPr/>
          </p:nvCxnSpPr>
          <p:spPr bwMode="auto">
            <a:xfrm>
              <a:off x="4549468" y="5693110"/>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35" name="Gerade Verbindung 51"/>
            <p:cNvCxnSpPr>
              <a:cxnSpLocks noChangeShapeType="1"/>
            </p:cNvCxnSpPr>
            <p:nvPr/>
          </p:nvCxnSpPr>
          <p:spPr bwMode="auto">
            <a:xfrm rot="5400000" flipH="1" flipV="1">
              <a:off x="4078267" y="6023788"/>
              <a:ext cx="562018" cy="373069"/>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36" name="Gerade Verbindung 52"/>
            <p:cNvCxnSpPr>
              <a:cxnSpLocks noChangeShapeType="1"/>
            </p:cNvCxnSpPr>
            <p:nvPr/>
          </p:nvCxnSpPr>
          <p:spPr bwMode="auto">
            <a:xfrm rot="5400000" flipH="1" flipV="1">
              <a:off x="3906441" y="5980510"/>
              <a:ext cx="454820" cy="3000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7437" name="Gerade Verbindung 29"/>
            <p:cNvCxnSpPr>
              <a:cxnSpLocks noChangeShapeType="1"/>
            </p:cNvCxnSpPr>
            <p:nvPr/>
          </p:nvCxnSpPr>
          <p:spPr bwMode="auto">
            <a:xfrm rot="10800000">
              <a:off x="4552643" y="5982035"/>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68" name="Gerade Verbindung 30"/>
            <p:cNvCxnSpPr>
              <a:cxnSpLocks noChangeShapeType="1"/>
            </p:cNvCxnSpPr>
            <p:nvPr/>
          </p:nvCxnSpPr>
          <p:spPr bwMode="auto">
            <a:xfrm rot="10800000">
              <a:off x="4555818" y="6269373"/>
              <a:ext cx="365125" cy="239712"/>
            </a:xfrm>
            <a:prstGeom prst="line">
              <a:avLst/>
            </a:prstGeom>
            <a:solidFill>
              <a:schemeClr val="accent2">
                <a:lumMod val="20000"/>
                <a:lumOff val="80000"/>
              </a:schemeClr>
            </a:solidFill>
            <a:ln w="25400" cap="rnd" algn="ctr">
              <a:solidFill>
                <a:srgbClr val="FF0000"/>
              </a:solidFill>
              <a:round/>
              <a:headEnd/>
              <a:tailEnd/>
            </a:ln>
          </p:spPr>
        </p:cxnSp>
        <p:cxnSp>
          <p:nvCxnSpPr>
            <p:cNvPr id="17439" name="Gerade Verbindung 29"/>
            <p:cNvCxnSpPr>
              <a:cxnSpLocks noChangeShapeType="1"/>
            </p:cNvCxnSpPr>
            <p:nvPr/>
          </p:nvCxnSpPr>
          <p:spPr bwMode="auto">
            <a:xfrm>
              <a:off x="4031455" y="6112669"/>
              <a:ext cx="514388" cy="34422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40" name="Gerade Verbindung 30"/>
            <p:cNvCxnSpPr>
              <a:cxnSpLocks noChangeShapeType="1"/>
            </p:cNvCxnSpPr>
            <p:nvPr/>
          </p:nvCxnSpPr>
          <p:spPr bwMode="auto">
            <a:xfrm>
              <a:off x="4057650" y="6417469"/>
              <a:ext cx="480218" cy="316743"/>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41" name="Gerade Verbindung 30"/>
            <p:cNvCxnSpPr>
              <a:cxnSpLocks noChangeShapeType="1"/>
            </p:cNvCxnSpPr>
            <p:nvPr/>
          </p:nvCxnSpPr>
          <p:spPr bwMode="auto">
            <a:xfrm>
              <a:off x="4224338" y="5957887"/>
              <a:ext cx="323055" cy="219114"/>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42" name="Gerade Verbindung 31"/>
            <p:cNvCxnSpPr>
              <a:cxnSpLocks noChangeShapeType="1"/>
            </p:cNvCxnSpPr>
            <p:nvPr/>
          </p:nvCxnSpPr>
          <p:spPr bwMode="auto">
            <a:xfrm>
              <a:off x="4424363" y="5795963"/>
              <a:ext cx="121443" cy="80962"/>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7443" name="Gerade Verbindung 122"/>
            <p:cNvCxnSpPr>
              <a:cxnSpLocks noChangeShapeType="1"/>
              <a:stCxn id="56" idx="0"/>
              <a:endCxn id="56" idx="4"/>
            </p:cNvCxnSpPr>
            <p:nvPr/>
          </p:nvCxnSpPr>
          <p:spPr bwMode="auto">
            <a:xfrm rot="10800000" flipH="1">
              <a:off x="3843030" y="5693110"/>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44" name="Gerade Verbindung 17"/>
            <p:cNvCxnSpPr>
              <a:cxnSpLocks noChangeShapeType="1"/>
            </p:cNvCxnSpPr>
            <p:nvPr/>
          </p:nvCxnSpPr>
          <p:spPr bwMode="auto">
            <a:xfrm>
              <a:off x="4549468" y="5693110"/>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17445" name="Gerade Verbindung 119"/>
            <p:cNvCxnSpPr>
              <a:cxnSpLocks noChangeShapeType="1"/>
              <a:stCxn id="56" idx="0"/>
              <a:endCxn id="56" idx="2"/>
            </p:cNvCxnSpPr>
            <p:nvPr/>
          </p:nvCxnSpPr>
          <p:spPr bwMode="auto">
            <a:xfrm rot="10800000" flipH="1" flipV="1">
              <a:off x="3843030" y="6250323"/>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7446" name="Gerade Verbindung 116"/>
            <p:cNvCxnSpPr>
              <a:cxnSpLocks noChangeShapeType="1"/>
              <a:stCxn id="55" idx="0"/>
              <a:endCxn id="56" idx="2"/>
            </p:cNvCxnSpPr>
            <p:nvPr/>
          </p:nvCxnSpPr>
          <p:spPr bwMode="auto">
            <a:xfrm flipH="1">
              <a:off x="4549468" y="6248735"/>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grpSp>
      <p:sp>
        <p:nvSpPr>
          <p:cNvPr id="17422" name="Pfeil nach unten 129"/>
          <p:cNvSpPr>
            <a:spLocks noChangeArrowheads="1"/>
          </p:cNvSpPr>
          <p:nvPr/>
        </p:nvSpPr>
        <p:spPr bwMode="auto">
          <a:xfrm rot="-5400000">
            <a:off x="2166938" y="5230813"/>
            <a:ext cx="325437" cy="693737"/>
          </a:xfrm>
          <a:prstGeom prst="downArrow">
            <a:avLst>
              <a:gd name="adj1" fmla="val 50000"/>
              <a:gd name="adj2" fmla="val 49957"/>
            </a:avLst>
          </a:prstGeom>
          <a:solidFill>
            <a:srgbClr val="FF0000"/>
          </a:solidFill>
          <a:ln w="9525" algn="ctr">
            <a:solidFill>
              <a:schemeClr val="tx1"/>
            </a:solidFill>
            <a:round/>
            <a:headEnd/>
            <a:tailEnd/>
          </a:ln>
        </p:spPr>
        <p:txBody>
          <a:bodyPr/>
          <a:lstStyle/>
          <a:p>
            <a:endParaRPr lang="de-DE">
              <a:solidFill>
                <a:srgbClr val="F07030"/>
              </a:solidFill>
            </a:endParaRPr>
          </a:p>
        </p:txBody>
      </p:sp>
      <p:sp>
        <p:nvSpPr>
          <p:cNvPr id="17423" name="Textfeld 131"/>
          <p:cNvSpPr txBox="1">
            <a:spLocks noChangeArrowheads="1"/>
          </p:cNvSpPr>
          <p:nvPr/>
        </p:nvSpPr>
        <p:spPr bwMode="auto">
          <a:xfrm>
            <a:off x="1833563" y="5068888"/>
            <a:ext cx="9540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a:solidFill>
                  <a:srgbClr val="FF0000"/>
                </a:solidFill>
              </a:rPr>
              <a:t>rotation</a:t>
            </a:r>
          </a:p>
        </p:txBody>
      </p:sp>
      <p:sp>
        <p:nvSpPr>
          <p:cNvPr id="17424" name="Textfeld 131"/>
          <p:cNvSpPr txBox="1">
            <a:spLocks noChangeArrowheads="1"/>
          </p:cNvSpPr>
          <p:nvPr/>
        </p:nvSpPr>
        <p:spPr bwMode="auto">
          <a:xfrm>
            <a:off x="1585913" y="5705475"/>
            <a:ext cx="1574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algn="ctr" eaLnBrk="1" hangingPunct="1"/>
            <a:r>
              <a:rPr lang="de-DE" sz="1600">
                <a:solidFill>
                  <a:srgbClr val="FF0000"/>
                </a:solidFill>
              </a:rPr>
              <a:t>known from</a:t>
            </a:r>
          </a:p>
          <a:p>
            <a:pPr algn="ctr" eaLnBrk="1" hangingPunct="1"/>
            <a:r>
              <a:rPr lang="de-DE" sz="1600">
                <a:solidFill>
                  <a:srgbClr val="FF0000"/>
                </a:solidFill>
              </a:rPr>
              <a:t>orientation field</a:t>
            </a:r>
          </a:p>
        </p:txBody>
      </p:sp>
      <p:sp>
        <p:nvSpPr>
          <p:cNvPr id="78" name="Segnaposto contenuto 2"/>
          <p:cNvSpPr>
            <a:spLocks noGrp="1"/>
          </p:cNvSpPr>
          <p:nvPr>
            <p:ph sz="half" idx="1"/>
          </p:nvPr>
        </p:nvSpPr>
        <p:spPr>
          <a:xfrm>
            <a:off x="170836" y="1412776"/>
            <a:ext cx="4185140" cy="4499914"/>
          </a:xfrm>
        </p:spPr>
        <p:txBody>
          <a:bodyPr/>
          <a:lstStyle/>
          <a:p>
            <a:r>
              <a:rPr lang="en-US" sz="1800" dirty="0"/>
              <a:t>Discontinuous integer-lines at cut </a:t>
            </a:r>
            <a:r>
              <a:rPr lang="en-US" sz="1800" dirty="0" smtClean="0"/>
              <a:t>edges</a:t>
            </a:r>
          </a:p>
          <a:p>
            <a:endParaRPr lang="en-US" sz="1800" dirty="0" smtClean="0"/>
          </a:p>
          <a:p>
            <a:r>
              <a:rPr lang="en-US" sz="1800" dirty="0"/>
              <a:t>Continuity </a:t>
            </a:r>
            <a:r>
              <a:rPr lang="en-US" sz="1800" dirty="0" smtClean="0"/>
              <a:t>constraint</a:t>
            </a:r>
          </a:p>
          <a:p>
            <a:pPr marL="0" indent="0">
              <a:buNone/>
            </a:pPr>
            <a:r>
              <a:rPr lang="en-US" sz="1800" dirty="0" err="1" smtClean="0"/>
              <a:t>i</a:t>
            </a:r>
            <a:r>
              <a:rPr lang="en-US" sz="1800" dirty="0"/>
              <a:t>, j and k constant per </a:t>
            </a:r>
            <a:r>
              <a:rPr lang="en-US" sz="1800" dirty="0" smtClean="0"/>
              <a:t>edge</a:t>
            </a:r>
          </a:p>
          <a:p>
            <a:pPr marL="0" indent="0">
              <a:buNone/>
            </a:pPr>
            <a:endParaRPr lang="en-US" sz="1800" dirty="0"/>
          </a:p>
          <a:p>
            <a:pPr marL="0" indent="0">
              <a:buNone/>
            </a:pPr>
            <a:endParaRPr lang="en-US" sz="1800" dirty="0" smtClean="0"/>
          </a:p>
          <a:p>
            <a:pPr marL="0" indent="0">
              <a:buNone/>
            </a:pPr>
            <a:endParaRPr lang="en-US" sz="1800" dirty="0" smtClean="0"/>
          </a:p>
          <a:p>
            <a:pPr marL="0" indent="0">
              <a:buNone/>
            </a:pPr>
            <a:r>
              <a:rPr lang="en-US" sz="1800" dirty="0" smtClean="0"/>
              <a:t>with              </a:t>
            </a:r>
            <a:r>
              <a:rPr lang="en-US" sz="1800" dirty="0"/>
              <a:t>and</a:t>
            </a:r>
          </a:p>
          <a:p>
            <a:pPr marL="0" indent="0">
              <a:buNone/>
            </a:pPr>
            <a:endParaRPr lang="en-US" sz="1800" dirty="0"/>
          </a:p>
          <a:p>
            <a:endParaRPr lang="en-US" sz="1800" dirty="0" smtClean="0"/>
          </a:p>
          <a:p>
            <a:pPr lvl="1"/>
            <a:endParaRPr lang="en-US" sz="1400" dirty="0"/>
          </a:p>
        </p:txBody>
      </p:sp>
      <p:graphicFrame>
        <p:nvGraphicFramePr>
          <p:cNvPr id="2" name="Object 1"/>
          <p:cNvGraphicFramePr>
            <a:graphicFrameLocks/>
          </p:cNvGraphicFramePr>
          <p:nvPr>
            <p:extLst>
              <p:ext uri="{D42A27DB-BD31-4B8C-83A1-F6EECF244321}">
                <p14:modId xmlns:p14="http://schemas.microsoft.com/office/powerpoint/2010/main" xmlns="" val="1575031872"/>
              </p:ext>
            </p:extLst>
          </p:nvPr>
        </p:nvGraphicFramePr>
        <p:xfrm>
          <a:off x="-1071563" y="3279775"/>
          <a:ext cx="6462713" cy="550863"/>
        </p:xfrm>
        <a:graphic>
          <a:graphicData uri="http://schemas.openxmlformats.org/presentationml/2006/ole">
            <p:oleObj spid="_x0000_s7170" name="Document" r:id="rId5" imgW="7363054" imgH="642543" progId="Word.Document.12">
              <p:embed/>
            </p:oleObj>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xmlns="" val="1575415697"/>
              </p:ext>
            </p:extLst>
          </p:nvPr>
        </p:nvGraphicFramePr>
        <p:xfrm>
          <a:off x="323850" y="3933825"/>
          <a:ext cx="5456238" cy="3584575"/>
        </p:xfrm>
        <a:graphic>
          <a:graphicData uri="http://schemas.openxmlformats.org/presentationml/2006/ole">
            <p:oleObj spid="_x0000_s7171" name="Dokument" r:id="rId6" imgW="6072188" imgH="3992948" progId="Word.Document.12">
              <p:embed/>
            </p:oleObj>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xmlns="" val="1111251124"/>
              </p:ext>
            </p:extLst>
          </p:nvPr>
        </p:nvGraphicFramePr>
        <p:xfrm>
          <a:off x="-1323975" y="3941763"/>
          <a:ext cx="5422900" cy="3562350"/>
        </p:xfrm>
        <a:graphic>
          <a:graphicData uri="http://schemas.openxmlformats.org/presentationml/2006/ole">
            <p:oleObj spid="_x0000_s7172" name="Document" r:id="rId7" imgW="6060922" imgH="3994080" progId="Word.Document.12">
              <p:embed/>
            </p:oleObj>
          </a:graphicData>
        </a:graphic>
      </p:graphicFrame>
      <p:sp>
        <p:nvSpPr>
          <p:cNvPr id="83"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spTree>
    <p:extLst>
      <p:ext uri="{BB962C8B-B14F-4D97-AF65-F5344CB8AC3E}">
        <p14:creationId xmlns:p14="http://schemas.microsoft.com/office/powerpoint/2010/main" xmlns="" val="3334832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feld 7"/>
          <p:cNvSpPr txBox="1">
            <a:spLocks noChangeArrowheads="1"/>
          </p:cNvSpPr>
          <p:nvPr/>
        </p:nvSpPr>
        <p:spPr bwMode="auto">
          <a:xfrm>
            <a:off x="-14288" y="4687888"/>
            <a:ext cx="10048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sz="2400">
                <a:solidFill>
                  <a:srgbClr val="F07030"/>
                </a:solidFill>
              </a:rPr>
              <a:t>(u´,v´)</a:t>
            </a:r>
          </a:p>
        </p:txBody>
      </p:sp>
      <p:sp>
        <p:nvSpPr>
          <p:cNvPr id="18440" name="Textfeld 10"/>
          <p:cNvSpPr txBox="1">
            <a:spLocks noChangeArrowheads="1"/>
          </p:cNvSpPr>
          <p:nvPr/>
        </p:nvSpPr>
        <p:spPr bwMode="auto">
          <a:xfrm>
            <a:off x="1222375" y="4637088"/>
            <a:ext cx="8001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sz="2400">
                <a:solidFill>
                  <a:srgbClr val="F07030"/>
                </a:solidFill>
              </a:rPr>
              <a:t>(u,v)</a:t>
            </a:r>
          </a:p>
        </p:txBody>
      </p:sp>
      <p:grpSp>
        <p:nvGrpSpPr>
          <p:cNvPr id="2" name="Gruppieren 102"/>
          <p:cNvGrpSpPr>
            <a:grpSpLocks/>
          </p:cNvGrpSpPr>
          <p:nvPr/>
        </p:nvGrpSpPr>
        <p:grpSpPr bwMode="auto">
          <a:xfrm>
            <a:off x="2898775" y="5040313"/>
            <a:ext cx="1414463" cy="1114425"/>
            <a:chOff x="3843030" y="5691523"/>
            <a:chExt cx="1414463" cy="1114425"/>
          </a:xfrm>
        </p:grpSpPr>
        <p:sp>
          <p:nvSpPr>
            <p:cNvPr id="58" name="Gleichschenkliges Dreieck 57"/>
            <p:cNvSpPr>
              <a:spLocks noChangeArrowheads="1"/>
            </p:cNvSpPr>
            <p:nvPr/>
          </p:nvSpPr>
          <p:spPr bwMode="auto">
            <a:xfrm rot="5400000">
              <a:off x="4347061" y="5895517"/>
              <a:ext cx="1114425" cy="706438"/>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59" name="Gleichschenkliges Dreieck 58"/>
            <p:cNvSpPr>
              <a:spLocks noChangeArrowheads="1"/>
            </p:cNvSpPr>
            <p:nvPr/>
          </p:nvSpPr>
          <p:spPr bwMode="auto">
            <a:xfrm rot="16200000">
              <a:off x="3639830" y="5896310"/>
              <a:ext cx="1112838" cy="706438"/>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18493" name="Gerade Verbindung 30"/>
            <p:cNvCxnSpPr>
              <a:cxnSpLocks noChangeShapeType="1"/>
            </p:cNvCxnSpPr>
            <p:nvPr/>
          </p:nvCxnSpPr>
          <p:spPr bwMode="auto">
            <a:xfrm>
              <a:off x="4243383" y="5972234"/>
              <a:ext cx="292104" cy="195242"/>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94" name="Gerade Verbindung 29"/>
            <p:cNvCxnSpPr>
              <a:cxnSpLocks noChangeShapeType="1"/>
            </p:cNvCxnSpPr>
            <p:nvPr/>
          </p:nvCxnSpPr>
          <p:spPr bwMode="auto">
            <a:xfrm rot="2005934">
              <a:off x="4209766" y="6592502"/>
              <a:ext cx="223838"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95" name="Gerade Verbindung 52"/>
            <p:cNvCxnSpPr>
              <a:cxnSpLocks noChangeShapeType="1"/>
            </p:cNvCxnSpPr>
            <p:nvPr/>
          </p:nvCxnSpPr>
          <p:spPr bwMode="auto">
            <a:xfrm rot="5400000" flipH="1" flipV="1">
              <a:off x="4308871" y="6421042"/>
              <a:ext cx="280990" cy="183356"/>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96" name="Gerade Verbindung 52"/>
            <p:cNvCxnSpPr>
              <a:cxnSpLocks noChangeShapeType="1"/>
            </p:cNvCxnSpPr>
            <p:nvPr/>
          </p:nvCxnSpPr>
          <p:spPr bwMode="auto">
            <a:xfrm rot="5400000">
              <a:off x="4635193" y="6215398"/>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97" name="Gerade Verbindung 31"/>
            <p:cNvCxnSpPr>
              <a:cxnSpLocks noChangeShapeType="1"/>
            </p:cNvCxnSpPr>
            <p:nvPr/>
          </p:nvCxnSpPr>
          <p:spPr bwMode="auto">
            <a:xfrm rot="10800000">
              <a:off x="4558993" y="6558298"/>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98" name="Gerade Verbindung 51"/>
            <p:cNvCxnSpPr>
              <a:cxnSpLocks noChangeShapeType="1"/>
              <a:stCxn id="58" idx="1"/>
            </p:cNvCxnSpPr>
            <p:nvPr/>
          </p:nvCxnSpPr>
          <p:spPr bwMode="auto">
            <a:xfrm rot="-5400000" flipH="1" flipV="1">
              <a:off x="4457393" y="6066173"/>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99" name="Gerade Verbindung 52"/>
            <p:cNvCxnSpPr>
              <a:cxnSpLocks noChangeShapeType="1"/>
            </p:cNvCxnSpPr>
            <p:nvPr/>
          </p:nvCxnSpPr>
          <p:spPr bwMode="auto">
            <a:xfrm rot="5400000">
              <a:off x="4512162" y="5870116"/>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500" name="Gerade Verbindung 115"/>
            <p:cNvCxnSpPr>
              <a:cxnSpLocks noChangeShapeType="1"/>
              <a:stCxn id="59" idx="4"/>
              <a:endCxn id="58" idx="0"/>
            </p:cNvCxnSpPr>
            <p:nvPr/>
          </p:nvCxnSpPr>
          <p:spPr bwMode="auto">
            <a:xfrm>
              <a:off x="4549468" y="5693110"/>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501" name="Gerade Verbindung 51"/>
            <p:cNvCxnSpPr>
              <a:cxnSpLocks noChangeShapeType="1"/>
            </p:cNvCxnSpPr>
            <p:nvPr/>
          </p:nvCxnSpPr>
          <p:spPr bwMode="auto">
            <a:xfrm rot="5400000" flipH="1" flipV="1">
              <a:off x="4078267" y="6023788"/>
              <a:ext cx="562018" cy="373069"/>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502" name="Gerade Verbindung 52"/>
            <p:cNvCxnSpPr>
              <a:cxnSpLocks noChangeShapeType="1"/>
            </p:cNvCxnSpPr>
            <p:nvPr/>
          </p:nvCxnSpPr>
          <p:spPr bwMode="auto">
            <a:xfrm rot="5400000" flipH="1" flipV="1">
              <a:off x="3906441" y="5980510"/>
              <a:ext cx="454820" cy="3000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503" name="Gerade Verbindung 29"/>
            <p:cNvCxnSpPr>
              <a:cxnSpLocks noChangeShapeType="1"/>
            </p:cNvCxnSpPr>
            <p:nvPr/>
          </p:nvCxnSpPr>
          <p:spPr bwMode="auto">
            <a:xfrm rot="10800000">
              <a:off x="4552643" y="5982035"/>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69" name="Gerade Verbindung 30"/>
            <p:cNvCxnSpPr>
              <a:cxnSpLocks noChangeShapeType="1"/>
            </p:cNvCxnSpPr>
            <p:nvPr/>
          </p:nvCxnSpPr>
          <p:spPr bwMode="auto">
            <a:xfrm rot="10800000">
              <a:off x="4555818" y="6269373"/>
              <a:ext cx="365125" cy="239712"/>
            </a:xfrm>
            <a:prstGeom prst="line">
              <a:avLst/>
            </a:prstGeom>
            <a:solidFill>
              <a:schemeClr val="accent2">
                <a:lumMod val="20000"/>
                <a:lumOff val="80000"/>
              </a:schemeClr>
            </a:solidFill>
            <a:ln w="25400" cap="rnd" algn="ctr">
              <a:solidFill>
                <a:srgbClr val="FF0000"/>
              </a:solidFill>
              <a:round/>
              <a:headEnd/>
              <a:tailEnd/>
            </a:ln>
          </p:spPr>
        </p:cxnSp>
        <p:cxnSp>
          <p:nvCxnSpPr>
            <p:cNvPr id="18505" name="Gerade Verbindung 29"/>
            <p:cNvCxnSpPr>
              <a:cxnSpLocks noChangeShapeType="1"/>
            </p:cNvCxnSpPr>
            <p:nvPr/>
          </p:nvCxnSpPr>
          <p:spPr bwMode="auto">
            <a:xfrm>
              <a:off x="4031455" y="6112669"/>
              <a:ext cx="514388" cy="34422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506" name="Gerade Verbindung 30"/>
            <p:cNvCxnSpPr>
              <a:cxnSpLocks noChangeShapeType="1"/>
            </p:cNvCxnSpPr>
            <p:nvPr/>
          </p:nvCxnSpPr>
          <p:spPr bwMode="auto">
            <a:xfrm>
              <a:off x="4057650" y="6417469"/>
              <a:ext cx="480218" cy="316743"/>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507" name="Gerade Verbindung 30"/>
            <p:cNvCxnSpPr>
              <a:cxnSpLocks noChangeShapeType="1"/>
            </p:cNvCxnSpPr>
            <p:nvPr/>
          </p:nvCxnSpPr>
          <p:spPr bwMode="auto">
            <a:xfrm>
              <a:off x="4224338" y="5957887"/>
              <a:ext cx="323055" cy="219114"/>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508" name="Gerade Verbindung 31"/>
            <p:cNvCxnSpPr>
              <a:cxnSpLocks noChangeShapeType="1"/>
            </p:cNvCxnSpPr>
            <p:nvPr/>
          </p:nvCxnSpPr>
          <p:spPr bwMode="auto">
            <a:xfrm>
              <a:off x="4424363" y="5795963"/>
              <a:ext cx="121443" cy="80962"/>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509" name="Gerade Verbindung 122"/>
            <p:cNvCxnSpPr>
              <a:cxnSpLocks noChangeShapeType="1"/>
              <a:stCxn id="59" idx="0"/>
              <a:endCxn id="59" idx="4"/>
            </p:cNvCxnSpPr>
            <p:nvPr/>
          </p:nvCxnSpPr>
          <p:spPr bwMode="auto">
            <a:xfrm rot="10800000" flipH="1">
              <a:off x="3843030" y="5693110"/>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510" name="Gerade Verbindung 17"/>
            <p:cNvCxnSpPr>
              <a:cxnSpLocks noChangeShapeType="1"/>
            </p:cNvCxnSpPr>
            <p:nvPr/>
          </p:nvCxnSpPr>
          <p:spPr bwMode="auto">
            <a:xfrm>
              <a:off x="4549468" y="5693110"/>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18511" name="Gerade Verbindung 119"/>
            <p:cNvCxnSpPr>
              <a:cxnSpLocks noChangeShapeType="1"/>
              <a:stCxn id="59" idx="0"/>
              <a:endCxn id="59" idx="2"/>
            </p:cNvCxnSpPr>
            <p:nvPr/>
          </p:nvCxnSpPr>
          <p:spPr bwMode="auto">
            <a:xfrm rot="10800000" flipH="1" flipV="1">
              <a:off x="3843030" y="6250323"/>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512" name="Gerade Verbindung 116"/>
            <p:cNvCxnSpPr>
              <a:cxnSpLocks noChangeShapeType="1"/>
              <a:stCxn id="58" idx="0"/>
              <a:endCxn id="59" idx="2"/>
            </p:cNvCxnSpPr>
            <p:nvPr/>
          </p:nvCxnSpPr>
          <p:spPr bwMode="auto">
            <a:xfrm flipH="1">
              <a:off x="4549468" y="6248735"/>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grpSp>
      <p:sp>
        <p:nvSpPr>
          <p:cNvPr id="18442" name="Pfeil nach unten 129"/>
          <p:cNvSpPr>
            <a:spLocks noChangeArrowheads="1"/>
          </p:cNvSpPr>
          <p:nvPr/>
        </p:nvSpPr>
        <p:spPr bwMode="auto">
          <a:xfrm rot="-5400000">
            <a:off x="2166938" y="5230813"/>
            <a:ext cx="325437" cy="693737"/>
          </a:xfrm>
          <a:prstGeom prst="downArrow">
            <a:avLst>
              <a:gd name="adj1" fmla="val 50000"/>
              <a:gd name="adj2" fmla="val 49957"/>
            </a:avLst>
          </a:prstGeom>
          <a:solidFill>
            <a:srgbClr val="F07030"/>
          </a:solidFill>
          <a:ln w="9525" algn="ctr">
            <a:solidFill>
              <a:schemeClr val="tx1"/>
            </a:solidFill>
            <a:round/>
            <a:headEnd/>
            <a:tailEnd/>
          </a:ln>
        </p:spPr>
        <p:txBody>
          <a:bodyPr/>
          <a:lstStyle/>
          <a:p>
            <a:endParaRPr lang="de-DE">
              <a:solidFill>
                <a:srgbClr val="F07030"/>
              </a:solidFill>
            </a:endParaRPr>
          </a:p>
        </p:txBody>
      </p:sp>
      <p:sp>
        <p:nvSpPr>
          <p:cNvPr id="18443" name="Textfeld 131"/>
          <p:cNvSpPr txBox="1">
            <a:spLocks noChangeArrowheads="1"/>
          </p:cNvSpPr>
          <p:nvPr/>
        </p:nvSpPr>
        <p:spPr bwMode="auto">
          <a:xfrm>
            <a:off x="1833563" y="5068888"/>
            <a:ext cx="9540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a:solidFill>
                  <a:srgbClr val="F07030"/>
                </a:solidFill>
              </a:rPr>
              <a:t>rotation</a:t>
            </a:r>
          </a:p>
        </p:txBody>
      </p:sp>
      <p:sp>
        <p:nvSpPr>
          <p:cNvPr id="18444" name="Textfeld 132"/>
          <p:cNvSpPr txBox="1">
            <a:spLocks noChangeArrowheads="1"/>
          </p:cNvSpPr>
          <p:nvPr/>
        </p:nvSpPr>
        <p:spPr bwMode="auto">
          <a:xfrm>
            <a:off x="4259263" y="5089525"/>
            <a:ext cx="1249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a:solidFill>
                  <a:srgbClr val="FF0000"/>
                </a:solidFill>
              </a:rPr>
              <a:t>translation</a:t>
            </a:r>
          </a:p>
        </p:txBody>
      </p:sp>
      <p:grpSp>
        <p:nvGrpSpPr>
          <p:cNvPr id="3" name="Gruppieren 83"/>
          <p:cNvGrpSpPr>
            <a:grpSpLocks/>
          </p:cNvGrpSpPr>
          <p:nvPr/>
        </p:nvGrpSpPr>
        <p:grpSpPr bwMode="auto">
          <a:xfrm>
            <a:off x="369888" y="5030788"/>
            <a:ext cx="1414462" cy="1114425"/>
            <a:chOff x="369815" y="5031423"/>
            <a:chExt cx="1414463" cy="1114425"/>
          </a:xfrm>
        </p:grpSpPr>
        <p:sp>
          <p:nvSpPr>
            <p:cNvPr id="98" name="Gleichschenkliges Dreieck 97"/>
            <p:cNvSpPr>
              <a:spLocks noChangeArrowheads="1"/>
            </p:cNvSpPr>
            <p:nvPr/>
          </p:nvSpPr>
          <p:spPr bwMode="auto">
            <a:xfrm rot="5400000">
              <a:off x="873847" y="5235417"/>
              <a:ext cx="1114425"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99" name="Gleichschenkliges Dreieck 98"/>
            <p:cNvSpPr>
              <a:spLocks noChangeArrowheads="1"/>
            </p:cNvSpPr>
            <p:nvPr/>
          </p:nvSpPr>
          <p:spPr bwMode="auto">
            <a:xfrm rot="16200000">
              <a:off x="166615" y="5236210"/>
              <a:ext cx="1112838"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18473" name="Gerade Verbindung 52"/>
            <p:cNvCxnSpPr>
              <a:cxnSpLocks noChangeShapeType="1"/>
            </p:cNvCxnSpPr>
            <p:nvPr/>
          </p:nvCxnSpPr>
          <p:spPr bwMode="auto">
            <a:xfrm rot="16200000" flipV="1">
              <a:off x="420615" y="5587048"/>
              <a:ext cx="263525" cy="317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74" name="Gerade Verbindung 29"/>
            <p:cNvCxnSpPr>
              <a:cxnSpLocks noChangeShapeType="1"/>
            </p:cNvCxnSpPr>
            <p:nvPr/>
          </p:nvCxnSpPr>
          <p:spPr bwMode="auto">
            <a:xfrm>
              <a:off x="557140" y="5721985"/>
              <a:ext cx="519113"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75" name="Gerade Verbindung 30"/>
            <p:cNvCxnSpPr>
              <a:cxnSpLocks noChangeShapeType="1"/>
            </p:cNvCxnSpPr>
            <p:nvPr/>
          </p:nvCxnSpPr>
          <p:spPr bwMode="auto">
            <a:xfrm flipV="1">
              <a:off x="504753" y="5485448"/>
              <a:ext cx="571500" cy="0"/>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76" name="Gerade Verbindung 31"/>
            <p:cNvCxnSpPr>
              <a:cxnSpLocks noChangeShapeType="1"/>
            </p:cNvCxnSpPr>
            <p:nvPr/>
          </p:nvCxnSpPr>
          <p:spPr bwMode="auto">
            <a:xfrm>
              <a:off x="822253" y="5245735"/>
              <a:ext cx="250825"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77" name="Gerade Verbindung 29"/>
            <p:cNvCxnSpPr>
              <a:cxnSpLocks noChangeShapeType="1"/>
            </p:cNvCxnSpPr>
            <p:nvPr/>
          </p:nvCxnSpPr>
          <p:spPr bwMode="auto">
            <a:xfrm>
              <a:off x="852415" y="5960110"/>
              <a:ext cx="223838"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78" name="Gerade Verbindung 51"/>
            <p:cNvCxnSpPr>
              <a:cxnSpLocks noChangeShapeType="1"/>
            </p:cNvCxnSpPr>
            <p:nvPr/>
          </p:nvCxnSpPr>
          <p:spPr bwMode="auto">
            <a:xfrm rot="16200000" flipV="1">
              <a:off x="450778" y="5588635"/>
              <a:ext cx="674687" cy="47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79" name="Gerade Verbindung 52"/>
            <p:cNvCxnSpPr>
              <a:cxnSpLocks noChangeShapeType="1"/>
            </p:cNvCxnSpPr>
            <p:nvPr/>
          </p:nvCxnSpPr>
          <p:spPr bwMode="auto">
            <a:xfrm rot="16200000" flipV="1">
              <a:off x="511897" y="5586254"/>
              <a:ext cx="1023937" cy="952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80" name="Gerade Verbindung 52"/>
            <p:cNvCxnSpPr>
              <a:cxnSpLocks noChangeShapeType="1"/>
            </p:cNvCxnSpPr>
            <p:nvPr/>
          </p:nvCxnSpPr>
          <p:spPr bwMode="auto">
            <a:xfrm rot="5400000">
              <a:off x="1161978" y="5555298"/>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81" name="Gerade Verbindung 29"/>
            <p:cNvCxnSpPr>
              <a:cxnSpLocks noChangeShapeType="1"/>
            </p:cNvCxnSpPr>
            <p:nvPr/>
          </p:nvCxnSpPr>
          <p:spPr bwMode="auto">
            <a:xfrm rot="10800000">
              <a:off x="1079428" y="5321935"/>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30"/>
            <p:cNvCxnSpPr>
              <a:cxnSpLocks noChangeShapeType="1"/>
            </p:cNvCxnSpPr>
            <p:nvPr/>
          </p:nvCxnSpPr>
          <p:spPr bwMode="auto">
            <a:xfrm rot="10800000">
              <a:off x="1082603" y="5609273"/>
              <a:ext cx="365125" cy="239712"/>
            </a:xfrm>
            <a:prstGeom prst="line">
              <a:avLst/>
            </a:prstGeom>
            <a:solidFill>
              <a:schemeClr val="accent2">
                <a:lumMod val="20000"/>
                <a:lumOff val="80000"/>
              </a:schemeClr>
            </a:solidFill>
            <a:ln w="25400" cap="rnd" algn="ctr">
              <a:solidFill>
                <a:srgbClr val="FF0000"/>
              </a:solidFill>
              <a:round/>
              <a:headEnd/>
              <a:tailEnd/>
            </a:ln>
          </p:spPr>
        </p:cxnSp>
        <p:cxnSp>
          <p:nvCxnSpPr>
            <p:cNvPr id="18483" name="Gerade Verbindung 31"/>
            <p:cNvCxnSpPr>
              <a:cxnSpLocks noChangeShapeType="1"/>
            </p:cNvCxnSpPr>
            <p:nvPr/>
          </p:nvCxnSpPr>
          <p:spPr bwMode="auto">
            <a:xfrm rot="10800000">
              <a:off x="1085778" y="5898198"/>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84" name="Gerade Verbindung 51"/>
            <p:cNvCxnSpPr>
              <a:cxnSpLocks noChangeShapeType="1"/>
              <a:stCxn id="98" idx="1"/>
            </p:cNvCxnSpPr>
            <p:nvPr/>
          </p:nvCxnSpPr>
          <p:spPr bwMode="auto">
            <a:xfrm rot="-5400000" flipH="1" flipV="1">
              <a:off x="984178" y="5406073"/>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85" name="Gerade Verbindung 52"/>
            <p:cNvCxnSpPr>
              <a:cxnSpLocks noChangeShapeType="1"/>
            </p:cNvCxnSpPr>
            <p:nvPr/>
          </p:nvCxnSpPr>
          <p:spPr bwMode="auto">
            <a:xfrm rot="5400000">
              <a:off x="1038947" y="5210016"/>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86" name="Gerade Verbindung 115"/>
            <p:cNvCxnSpPr>
              <a:cxnSpLocks noChangeShapeType="1"/>
              <a:stCxn id="99" idx="4"/>
              <a:endCxn id="98" idx="0"/>
            </p:cNvCxnSpPr>
            <p:nvPr/>
          </p:nvCxnSpPr>
          <p:spPr bwMode="auto">
            <a:xfrm>
              <a:off x="1076253" y="5033010"/>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487" name="Gerade Verbindung 116"/>
            <p:cNvCxnSpPr>
              <a:cxnSpLocks noChangeShapeType="1"/>
              <a:stCxn id="98" idx="0"/>
              <a:endCxn id="99" idx="2"/>
            </p:cNvCxnSpPr>
            <p:nvPr/>
          </p:nvCxnSpPr>
          <p:spPr bwMode="auto">
            <a:xfrm flipH="1">
              <a:off x="1076253" y="5588635"/>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488" name="Gerade Verbindung 119"/>
            <p:cNvCxnSpPr>
              <a:cxnSpLocks noChangeShapeType="1"/>
              <a:stCxn id="99" idx="0"/>
              <a:endCxn id="99" idx="2"/>
            </p:cNvCxnSpPr>
            <p:nvPr/>
          </p:nvCxnSpPr>
          <p:spPr bwMode="auto">
            <a:xfrm rot="10800000" flipH="1" flipV="1">
              <a:off x="369815" y="5590223"/>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489" name="Gerade Verbindung 122"/>
            <p:cNvCxnSpPr>
              <a:cxnSpLocks noChangeShapeType="1"/>
              <a:stCxn id="99" idx="0"/>
              <a:endCxn id="99" idx="4"/>
            </p:cNvCxnSpPr>
            <p:nvPr/>
          </p:nvCxnSpPr>
          <p:spPr bwMode="auto">
            <a:xfrm rot="10800000" flipH="1">
              <a:off x="369815" y="5033010"/>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490" name="Gerade Verbindung 17"/>
            <p:cNvCxnSpPr>
              <a:cxnSpLocks noChangeShapeType="1"/>
              <a:stCxn id="99" idx="4"/>
              <a:endCxn id="99" idx="2"/>
            </p:cNvCxnSpPr>
            <p:nvPr/>
          </p:nvCxnSpPr>
          <p:spPr bwMode="auto">
            <a:xfrm>
              <a:off x="1076253" y="5033010"/>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grpSp>
        <p:nvGrpSpPr>
          <p:cNvPr id="4" name="Gruppieren 155"/>
          <p:cNvGrpSpPr>
            <a:grpSpLocks/>
          </p:cNvGrpSpPr>
          <p:nvPr/>
        </p:nvGrpSpPr>
        <p:grpSpPr bwMode="auto">
          <a:xfrm>
            <a:off x="5410200" y="5046663"/>
            <a:ext cx="1416050" cy="1114425"/>
            <a:chOff x="963247" y="4397260"/>
            <a:chExt cx="1416847" cy="1114425"/>
          </a:xfrm>
        </p:grpSpPr>
        <p:sp>
          <p:nvSpPr>
            <p:cNvPr id="105" name="Gleichschenkliges Dreieck 104"/>
            <p:cNvSpPr>
              <a:spLocks noChangeArrowheads="1"/>
            </p:cNvSpPr>
            <p:nvPr/>
          </p:nvSpPr>
          <p:spPr bwMode="auto">
            <a:xfrm rot="5400000">
              <a:off x="1469464" y="4601055"/>
              <a:ext cx="1114425" cy="706835"/>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106" name="Gleichschenkliges Dreieck 105"/>
            <p:cNvSpPr>
              <a:spLocks noChangeArrowheads="1"/>
            </p:cNvSpPr>
            <p:nvPr/>
          </p:nvSpPr>
          <p:spPr bwMode="auto">
            <a:xfrm rot="16200000">
              <a:off x="762628" y="4602643"/>
              <a:ext cx="1112838" cy="70524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18454" name="Gerade Verbindung 52"/>
            <p:cNvCxnSpPr>
              <a:cxnSpLocks noChangeShapeType="1"/>
            </p:cNvCxnSpPr>
            <p:nvPr/>
          </p:nvCxnSpPr>
          <p:spPr bwMode="auto">
            <a:xfrm rot="5400000" flipH="1" flipV="1">
              <a:off x="1506141" y="5175650"/>
              <a:ext cx="278606" cy="180971"/>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55" name="Gerade Verbindung 52"/>
            <p:cNvCxnSpPr>
              <a:cxnSpLocks noChangeShapeType="1"/>
            </p:cNvCxnSpPr>
            <p:nvPr/>
          </p:nvCxnSpPr>
          <p:spPr bwMode="auto">
            <a:xfrm rot="5400000">
              <a:off x="1757794" y="4921135"/>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56" name="Gerade Verbindung 31"/>
            <p:cNvCxnSpPr>
              <a:cxnSpLocks noChangeShapeType="1"/>
            </p:cNvCxnSpPr>
            <p:nvPr/>
          </p:nvCxnSpPr>
          <p:spPr bwMode="auto">
            <a:xfrm rot="10800000">
              <a:off x="1681594" y="5264035"/>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57" name="Gerade Verbindung 51"/>
            <p:cNvCxnSpPr>
              <a:cxnSpLocks noChangeShapeType="1"/>
              <a:stCxn id="105" idx="1"/>
            </p:cNvCxnSpPr>
            <p:nvPr/>
          </p:nvCxnSpPr>
          <p:spPr bwMode="auto">
            <a:xfrm rot="-5400000" flipH="1" flipV="1">
              <a:off x="1579994" y="4771910"/>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58" name="Gerade Verbindung 52"/>
            <p:cNvCxnSpPr>
              <a:cxnSpLocks noChangeShapeType="1"/>
            </p:cNvCxnSpPr>
            <p:nvPr/>
          </p:nvCxnSpPr>
          <p:spPr bwMode="auto">
            <a:xfrm rot="5400000">
              <a:off x="1634763" y="4575853"/>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59" name="Gerade Verbindung 115"/>
            <p:cNvCxnSpPr>
              <a:cxnSpLocks noChangeShapeType="1"/>
              <a:stCxn id="106" idx="4"/>
              <a:endCxn id="105" idx="0"/>
            </p:cNvCxnSpPr>
            <p:nvPr/>
          </p:nvCxnSpPr>
          <p:spPr bwMode="auto">
            <a:xfrm>
              <a:off x="1672069" y="4398847"/>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460" name="Gerade Verbindung 51"/>
            <p:cNvCxnSpPr>
              <a:cxnSpLocks noChangeShapeType="1"/>
            </p:cNvCxnSpPr>
            <p:nvPr/>
          </p:nvCxnSpPr>
          <p:spPr bwMode="auto">
            <a:xfrm rot="5400000" flipH="1" flipV="1">
              <a:off x="1281081" y="4868853"/>
              <a:ext cx="463573" cy="308022"/>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61" name="Gerade Verbindung 29"/>
            <p:cNvCxnSpPr>
              <a:cxnSpLocks noChangeShapeType="1"/>
            </p:cNvCxnSpPr>
            <p:nvPr/>
          </p:nvCxnSpPr>
          <p:spPr bwMode="auto">
            <a:xfrm rot="10800000">
              <a:off x="1675244" y="4687772"/>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19" name="Gerade Verbindung 30"/>
            <p:cNvCxnSpPr>
              <a:cxnSpLocks noChangeShapeType="1"/>
            </p:cNvCxnSpPr>
            <p:nvPr/>
          </p:nvCxnSpPr>
          <p:spPr bwMode="auto">
            <a:xfrm rot="10800000">
              <a:off x="1678024" y="4975110"/>
              <a:ext cx="365331" cy="239712"/>
            </a:xfrm>
            <a:prstGeom prst="line">
              <a:avLst/>
            </a:prstGeom>
            <a:solidFill>
              <a:schemeClr val="accent2">
                <a:lumMod val="20000"/>
                <a:lumOff val="80000"/>
              </a:schemeClr>
            </a:solidFill>
            <a:ln w="25400" cap="rnd" algn="ctr">
              <a:solidFill>
                <a:srgbClr val="FF0000"/>
              </a:solidFill>
              <a:round/>
              <a:headEnd/>
              <a:tailEnd/>
            </a:ln>
          </p:spPr>
        </p:cxnSp>
        <p:cxnSp>
          <p:nvCxnSpPr>
            <p:cNvPr id="18463" name="Gerade Verbindung 116"/>
            <p:cNvCxnSpPr>
              <a:cxnSpLocks noChangeShapeType="1"/>
              <a:stCxn id="105" idx="0"/>
              <a:endCxn id="106" idx="2"/>
            </p:cNvCxnSpPr>
            <p:nvPr/>
          </p:nvCxnSpPr>
          <p:spPr bwMode="auto">
            <a:xfrm flipH="1">
              <a:off x="1672069" y="4954472"/>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464" name="Gerade Verbindung 51"/>
            <p:cNvCxnSpPr>
              <a:cxnSpLocks noChangeShapeType="1"/>
            </p:cNvCxnSpPr>
            <p:nvPr/>
          </p:nvCxnSpPr>
          <p:spPr bwMode="auto">
            <a:xfrm rot="5400000" flipH="1" flipV="1">
              <a:off x="1050709" y="4580888"/>
              <a:ext cx="639344" cy="421544"/>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18465" name="Gerade Verbindung 119"/>
            <p:cNvCxnSpPr>
              <a:cxnSpLocks noChangeShapeType="1"/>
            </p:cNvCxnSpPr>
            <p:nvPr/>
          </p:nvCxnSpPr>
          <p:spPr bwMode="auto">
            <a:xfrm rot="10800000" flipH="1" flipV="1">
              <a:off x="963247" y="4956048"/>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466" name="Gerade Verbindung 30"/>
            <p:cNvCxnSpPr>
              <a:cxnSpLocks noChangeShapeType="1"/>
            </p:cNvCxnSpPr>
            <p:nvPr/>
          </p:nvCxnSpPr>
          <p:spPr bwMode="auto">
            <a:xfrm>
              <a:off x="1285875" y="4714876"/>
              <a:ext cx="478631" cy="31670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67" name="Gerade Verbindung 29"/>
            <p:cNvCxnSpPr>
              <a:cxnSpLocks noChangeShapeType="1"/>
            </p:cNvCxnSpPr>
            <p:nvPr/>
          </p:nvCxnSpPr>
          <p:spPr bwMode="auto">
            <a:xfrm>
              <a:off x="1083469" y="4860131"/>
              <a:ext cx="700087" cy="473869"/>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68" name="Gerade Verbindung 31"/>
            <p:cNvCxnSpPr>
              <a:cxnSpLocks noChangeShapeType="1"/>
            </p:cNvCxnSpPr>
            <p:nvPr/>
          </p:nvCxnSpPr>
          <p:spPr bwMode="auto">
            <a:xfrm>
              <a:off x="1490663" y="4557713"/>
              <a:ext cx="178593" cy="12382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8469" name="Gerade Verbindung 122"/>
            <p:cNvCxnSpPr>
              <a:cxnSpLocks noChangeShapeType="1"/>
              <a:stCxn id="106" idx="0"/>
              <a:endCxn id="106" idx="4"/>
            </p:cNvCxnSpPr>
            <p:nvPr/>
          </p:nvCxnSpPr>
          <p:spPr bwMode="auto">
            <a:xfrm rot="10800000" flipH="1">
              <a:off x="965631" y="4398847"/>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18470" name="Gerade Verbindung 17"/>
            <p:cNvCxnSpPr>
              <a:cxnSpLocks noChangeShapeType="1"/>
            </p:cNvCxnSpPr>
            <p:nvPr/>
          </p:nvCxnSpPr>
          <p:spPr bwMode="auto">
            <a:xfrm>
              <a:off x="1672069" y="4398847"/>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pic>
        <p:nvPicPr>
          <p:cNvPr id="18447" name="Picture 4" descr="Z:\projects\conferences\siggraph09\final_talk\screenshots\rocker_discontinuous2_filled_nb.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18013" y="1095375"/>
            <a:ext cx="4573587"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8" name="Pfeil nach unten 129"/>
          <p:cNvSpPr>
            <a:spLocks noChangeArrowheads="1"/>
          </p:cNvSpPr>
          <p:nvPr/>
        </p:nvSpPr>
        <p:spPr bwMode="auto">
          <a:xfrm rot="-5400000">
            <a:off x="4725194" y="5241131"/>
            <a:ext cx="325438" cy="695325"/>
          </a:xfrm>
          <a:prstGeom prst="downArrow">
            <a:avLst>
              <a:gd name="adj1" fmla="val 50000"/>
              <a:gd name="adj2" fmla="val 50071"/>
            </a:avLst>
          </a:prstGeom>
          <a:solidFill>
            <a:srgbClr val="FF0000"/>
          </a:solidFill>
          <a:ln w="9525" algn="ctr">
            <a:solidFill>
              <a:schemeClr val="tx1"/>
            </a:solidFill>
            <a:round/>
            <a:headEnd/>
            <a:tailEnd/>
          </a:ln>
        </p:spPr>
        <p:txBody>
          <a:bodyPr/>
          <a:lstStyle/>
          <a:p>
            <a:endParaRPr lang="de-DE">
              <a:solidFill>
                <a:srgbClr val="F07030"/>
              </a:solidFill>
            </a:endParaRPr>
          </a:p>
        </p:txBody>
      </p:sp>
      <p:cxnSp>
        <p:nvCxnSpPr>
          <p:cNvPr id="18449" name="Gerade Verbindung 8"/>
          <p:cNvCxnSpPr>
            <a:cxnSpLocks noChangeShapeType="1"/>
          </p:cNvCxnSpPr>
          <p:nvPr/>
        </p:nvCxnSpPr>
        <p:spPr bwMode="auto">
          <a:xfrm flipH="1" flipV="1">
            <a:off x="482600" y="5138738"/>
            <a:ext cx="561975" cy="420687"/>
          </a:xfrm>
          <a:prstGeom prst="line">
            <a:avLst/>
          </a:prstGeom>
          <a:noFill/>
          <a:ln w="22225" algn="ctr">
            <a:solidFill>
              <a:srgbClr val="F07030"/>
            </a:solidFill>
            <a:round/>
            <a:headEnd/>
            <a:tailEnd/>
          </a:ln>
          <a:extLst>
            <a:ext uri="{909E8E84-426E-40DD-AFC4-6F175D3DCCD1}">
              <a14:hiddenFill xmlns:a14="http://schemas.microsoft.com/office/drawing/2010/main" xmlns="">
                <a:noFill/>
              </a14:hiddenFill>
            </a:ext>
          </a:extLst>
        </p:spPr>
      </p:cxnSp>
      <p:cxnSp>
        <p:nvCxnSpPr>
          <p:cNvPr id="18450" name="Gerade Verbindung 9"/>
          <p:cNvCxnSpPr>
            <a:cxnSpLocks noChangeShapeType="1"/>
          </p:cNvCxnSpPr>
          <p:nvPr/>
        </p:nvCxnSpPr>
        <p:spPr bwMode="auto">
          <a:xfrm rot="5400000">
            <a:off x="1086644" y="5066507"/>
            <a:ext cx="488950" cy="474662"/>
          </a:xfrm>
          <a:prstGeom prst="line">
            <a:avLst/>
          </a:prstGeom>
          <a:noFill/>
          <a:ln w="22225" algn="ctr">
            <a:solidFill>
              <a:srgbClr val="F07030"/>
            </a:solidFill>
            <a:round/>
            <a:headEnd/>
            <a:tailEnd/>
          </a:ln>
          <a:extLst>
            <a:ext uri="{909E8E84-426E-40DD-AFC4-6F175D3DCCD1}">
              <a14:hiddenFill xmlns:a14="http://schemas.microsoft.com/office/drawing/2010/main" xmlns="">
                <a:noFill/>
              </a14:hiddenFill>
            </a:ext>
          </a:extLst>
        </p:spPr>
      </p:cxnSp>
      <p:sp>
        <p:nvSpPr>
          <p:cNvPr id="18451" name="Textfeld 131"/>
          <p:cNvSpPr txBox="1">
            <a:spLocks noChangeArrowheads="1"/>
          </p:cNvSpPr>
          <p:nvPr/>
        </p:nvSpPr>
        <p:spPr bwMode="auto">
          <a:xfrm>
            <a:off x="1585913" y="5705475"/>
            <a:ext cx="1574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algn="ctr" eaLnBrk="1" hangingPunct="1"/>
            <a:r>
              <a:rPr lang="de-DE" sz="1600">
                <a:solidFill>
                  <a:srgbClr val="F07030"/>
                </a:solidFill>
              </a:rPr>
              <a:t>known from</a:t>
            </a:r>
          </a:p>
          <a:p>
            <a:pPr algn="ctr" eaLnBrk="1" hangingPunct="1"/>
            <a:r>
              <a:rPr lang="de-DE" sz="1600">
                <a:solidFill>
                  <a:srgbClr val="F07030"/>
                </a:solidFill>
              </a:rPr>
              <a:t>orientation field</a:t>
            </a:r>
          </a:p>
        </p:txBody>
      </p:sp>
      <p:sp>
        <p:nvSpPr>
          <p:cNvPr id="81" name="Segnaposto contenuto 2"/>
          <p:cNvSpPr>
            <a:spLocks noGrp="1"/>
          </p:cNvSpPr>
          <p:nvPr>
            <p:ph sz="half" idx="1"/>
          </p:nvPr>
        </p:nvSpPr>
        <p:spPr>
          <a:xfrm>
            <a:off x="170836" y="1412776"/>
            <a:ext cx="4185140" cy="4499914"/>
          </a:xfrm>
        </p:spPr>
        <p:txBody>
          <a:bodyPr/>
          <a:lstStyle/>
          <a:p>
            <a:r>
              <a:rPr lang="en-US" sz="1800" dirty="0"/>
              <a:t>Discontinuous integer-lines at cut </a:t>
            </a:r>
            <a:r>
              <a:rPr lang="en-US" sz="1800" dirty="0" smtClean="0"/>
              <a:t>edges</a:t>
            </a:r>
          </a:p>
          <a:p>
            <a:endParaRPr lang="en-US" sz="1800" dirty="0" smtClean="0"/>
          </a:p>
          <a:p>
            <a:r>
              <a:rPr lang="en-US" sz="1800" dirty="0"/>
              <a:t>Continuity </a:t>
            </a:r>
            <a:r>
              <a:rPr lang="en-US" sz="1800" dirty="0" smtClean="0"/>
              <a:t>constraint</a:t>
            </a:r>
          </a:p>
          <a:p>
            <a:pPr marL="0" indent="0">
              <a:buNone/>
            </a:pPr>
            <a:r>
              <a:rPr lang="en-US" sz="1800" dirty="0" err="1" smtClean="0"/>
              <a:t>i</a:t>
            </a:r>
            <a:r>
              <a:rPr lang="en-US" sz="1800" dirty="0"/>
              <a:t>, j and k constant per </a:t>
            </a:r>
            <a:r>
              <a:rPr lang="en-US" sz="1800" dirty="0" smtClean="0"/>
              <a:t>edge</a:t>
            </a:r>
          </a:p>
          <a:p>
            <a:pPr marL="0" indent="0">
              <a:buNone/>
            </a:pPr>
            <a:endParaRPr lang="en-US" sz="1800" dirty="0"/>
          </a:p>
          <a:p>
            <a:pPr marL="0" indent="0">
              <a:buNone/>
            </a:pPr>
            <a:endParaRPr lang="en-US" sz="1800" dirty="0" smtClean="0"/>
          </a:p>
          <a:p>
            <a:pPr marL="0" indent="0">
              <a:buNone/>
            </a:pPr>
            <a:endParaRPr lang="en-US" sz="1800" dirty="0" smtClean="0"/>
          </a:p>
          <a:p>
            <a:pPr marL="0" indent="0">
              <a:buNone/>
            </a:pPr>
            <a:r>
              <a:rPr lang="en-US" sz="1800" dirty="0" smtClean="0"/>
              <a:t>with              </a:t>
            </a:r>
            <a:r>
              <a:rPr lang="en-US" sz="1800" dirty="0"/>
              <a:t>and</a:t>
            </a:r>
          </a:p>
          <a:p>
            <a:pPr marL="0" indent="0">
              <a:buNone/>
            </a:pPr>
            <a:endParaRPr lang="en-US" sz="1800" dirty="0"/>
          </a:p>
          <a:p>
            <a:endParaRPr lang="en-US" sz="1800" dirty="0" smtClean="0"/>
          </a:p>
          <a:p>
            <a:pPr lvl="1"/>
            <a:endParaRPr lang="en-US" sz="1400" dirty="0"/>
          </a:p>
        </p:txBody>
      </p:sp>
      <p:graphicFrame>
        <p:nvGraphicFramePr>
          <p:cNvPr id="5" name="Object 4"/>
          <p:cNvGraphicFramePr>
            <a:graphicFrameLocks/>
          </p:cNvGraphicFramePr>
          <p:nvPr>
            <p:extLst>
              <p:ext uri="{D42A27DB-BD31-4B8C-83A1-F6EECF244321}">
                <p14:modId xmlns:p14="http://schemas.microsoft.com/office/powerpoint/2010/main" xmlns="" val="1406199046"/>
              </p:ext>
            </p:extLst>
          </p:nvPr>
        </p:nvGraphicFramePr>
        <p:xfrm>
          <a:off x="-1071563" y="3279775"/>
          <a:ext cx="6462713" cy="550863"/>
        </p:xfrm>
        <a:graphic>
          <a:graphicData uri="http://schemas.openxmlformats.org/presentationml/2006/ole">
            <p:oleObj spid="_x0000_s8194" name="Document" r:id="rId5" imgW="7363054" imgH="640740" progId="Word.Document.12">
              <p:embed/>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400021946"/>
              </p:ext>
            </p:extLst>
          </p:nvPr>
        </p:nvGraphicFramePr>
        <p:xfrm>
          <a:off x="323850" y="3933825"/>
          <a:ext cx="5456238" cy="3584575"/>
        </p:xfrm>
        <a:graphic>
          <a:graphicData uri="http://schemas.openxmlformats.org/presentationml/2006/ole">
            <p:oleObj spid="_x0000_s8195" name="Document" r:id="rId6" imgW="6060922" imgH="3998768" progId="Word.Document.12">
              <p:embed/>
            </p:oleObj>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xmlns="" val="2650447614"/>
              </p:ext>
            </p:extLst>
          </p:nvPr>
        </p:nvGraphicFramePr>
        <p:xfrm>
          <a:off x="-1331913" y="3933825"/>
          <a:ext cx="5459413" cy="3586163"/>
        </p:xfrm>
        <a:graphic>
          <a:graphicData uri="http://schemas.openxmlformats.org/presentationml/2006/ole">
            <p:oleObj spid="_x0000_s8196" name="Dokument" r:id="rId7" imgW="6072188" imgH="3987914" progId="Word.Document.12">
              <p:embed/>
            </p:oleObj>
          </a:graphicData>
        </a:graphic>
      </p:graphicFrame>
      <p:sp>
        <p:nvSpPr>
          <p:cNvPr id="89"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spTree>
    <p:extLst>
      <p:ext uri="{BB962C8B-B14F-4D97-AF65-F5344CB8AC3E}">
        <p14:creationId xmlns:p14="http://schemas.microsoft.com/office/powerpoint/2010/main" xmlns="" val="41054544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feld 7"/>
          <p:cNvSpPr txBox="1">
            <a:spLocks noChangeArrowheads="1"/>
          </p:cNvSpPr>
          <p:nvPr/>
        </p:nvSpPr>
        <p:spPr bwMode="auto">
          <a:xfrm>
            <a:off x="-14288" y="4687888"/>
            <a:ext cx="10048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sz="2400">
                <a:solidFill>
                  <a:srgbClr val="F07030"/>
                </a:solidFill>
              </a:rPr>
              <a:t>(u´,v´)</a:t>
            </a:r>
          </a:p>
        </p:txBody>
      </p:sp>
      <p:sp>
        <p:nvSpPr>
          <p:cNvPr id="21513" name="Textfeld 10"/>
          <p:cNvSpPr txBox="1">
            <a:spLocks noChangeArrowheads="1"/>
          </p:cNvSpPr>
          <p:nvPr/>
        </p:nvSpPr>
        <p:spPr bwMode="auto">
          <a:xfrm>
            <a:off x="1222375" y="4637088"/>
            <a:ext cx="8001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sz="2400">
                <a:solidFill>
                  <a:srgbClr val="F07030"/>
                </a:solidFill>
              </a:rPr>
              <a:t>(u,v)</a:t>
            </a:r>
          </a:p>
        </p:txBody>
      </p:sp>
      <p:grpSp>
        <p:nvGrpSpPr>
          <p:cNvPr id="5" name="Gruppieren 102"/>
          <p:cNvGrpSpPr>
            <a:grpSpLocks/>
          </p:cNvGrpSpPr>
          <p:nvPr/>
        </p:nvGrpSpPr>
        <p:grpSpPr bwMode="auto">
          <a:xfrm>
            <a:off x="2898775" y="5040313"/>
            <a:ext cx="1414463" cy="1114425"/>
            <a:chOff x="3843030" y="5691523"/>
            <a:chExt cx="1414463" cy="1114425"/>
          </a:xfrm>
        </p:grpSpPr>
        <p:sp>
          <p:nvSpPr>
            <p:cNvPr id="58" name="Gleichschenkliges Dreieck 57"/>
            <p:cNvSpPr>
              <a:spLocks noChangeArrowheads="1"/>
            </p:cNvSpPr>
            <p:nvPr/>
          </p:nvSpPr>
          <p:spPr bwMode="auto">
            <a:xfrm rot="5400000">
              <a:off x="4347061" y="5895517"/>
              <a:ext cx="1114425" cy="706438"/>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59" name="Gleichschenkliges Dreieck 58"/>
            <p:cNvSpPr>
              <a:spLocks noChangeArrowheads="1"/>
            </p:cNvSpPr>
            <p:nvPr/>
          </p:nvSpPr>
          <p:spPr bwMode="auto">
            <a:xfrm rot="16200000">
              <a:off x="3639830" y="5896310"/>
              <a:ext cx="1112838" cy="706438"/>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21567" name="Gerade Verbindung 30"/>
            <p:cNvCxnSpPr>
              <a:cxnSpLocks noChangeShapeType="1"/>
            </p:cNvCxnSpPr>
            <p:nvPr/>
          </p:nvCxnSpPr>
          <p:spPr bwMode="auto">
            <a:xfrm>
              <a:off x="4243383" y="5972234"/>
              <a:ext cx="292104" cy="195242"/>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68" name="Gerade Verbindung 29"/>
            <p:cNvCxnSpPr>
              <a:cxnSpLocks noChangeShapeType="1"/>
            </p:cNvCxnSpPr>
            <p:nvPr/>
          </p:nvCxnSpPr>
          <p:spPr bwMode="auto">
            <a:xfrm rot="2005934">
              <a:off x="4209766" y="6592502"/>
              <a:ext cx="223838"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69" name="Gerade Verbindung 52"/>
            <p:cNvCxnSpPr>
              <a:cxnSpLocks noChangeShapeType="1"/>
            </p:cNvCxnSpPr>
            <p:nvPr/>
          </p:nvCxnSpPr>
          <p:spPr bwMode="auto">
            <a:xfrm rot="5400000" flipH="1" flipV="1">
              <a:off x="4308871" y="6421042"/>
              <a:ext cx="280990" cy="183356"/>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70" name="Gerade Verbindung 52"/>
            <p:cNvCxnSpPr>
              <a:cxnSpLocks noChangeShapeType="1"/>
            </p:cNvCxnSpPr>
            <p:nvPr/>
          </p:nvCxnSpPr>
          <p:spPr bwMode="auto">
            <a:xfrm rot="5400000">
              <a:off x="4635193" y="6215398"/>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71" name="Gerade Verbindung 31"/>
            <p:cNvCxnSpPr>
              <a:cxnSpLocks noChangeShapeType="1"/>
            </p:cNvCxnSpPr>
            <p:nvPr/>
          </p:nvCxnSpPr>
          <p:spPr bwMode="auto">
            <a:xfrm rot="10800000">
              <a:off x="4558993" y="6558298"/>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72" name="Gerade Verbindung 51"/>
            <p:cNvCxnSpPr>
              <a:cxnSpLocks noChangeShapeType="1"/>
              <a:stCxn id="58" idx="1"/>
            </p:cNvCxnSpPr>
            <p:nvPr/>
          </p:nvCxnSpPr>
          <p:spPr bwMode="auto">
            <a:xfrm rot="-5400000" flipH="1" flipV="1">
              <a:off x="4457393" y="6066173"/>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73" name="Gerade Verbindung 52"/>
            <p:cNvCxnSpPr>
              <a:cxnSpLocks noChangeShapeType="1"/>
            </p:cNvCxnSpPr>
            <p:nvPr/>
          </p:nvCxnSpPr>
          <p:spPr bwMode="auto">
            <a:xfrm rot="5400000">
              <a:off x="4512162" y="5870116"/>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74" name="Gerade Verbindung 115"/>
            <p:cNvCxnSpPr>
              <a:cxnSpLocks noChangeShapeType="1"/>
              <a:stCxn id="59" idx="4"/>
              <a:endCxn id="58" idx="0"/>
            </p:cNvCxnSpPr>
            <p:nvPr/>
          </p:nvCxnSpPr>
          <p:spPr bwMode="auto">
            <a:xfrm>
              <a:off x="4549468" y="5693110"/>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75" name="Gerade Verbindung 51"/>
            <p:cNvCxnSpPr>
              <a:cxnSpLocks noChangeShapeType="1"/>
            </p:cNvCxnSpPr>
            <p:nvPr/>
          </p:nvCxnSpPr>
          <p:spPr bwMode="auto">
            <a:xfrm rot="5400000" flipH="1" flipV="1">
              <a:off x="4078267" y="6023788"/>
              <a:ext cx="562018" cy="373069"/>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76" name="Gerade Verbindung 52"/>
            <p:cNvCxnSpPr>
              <a:cxnSpLocks noChangeShapeType="1"/>
            </p:cNvCxnSpPr>
            <p:nvPr/>
          </p:nvCxnSpPr>
          <p:spPr bwMode="auto">
            <a:xfrm rot="5400000" flipH="1" flipV="1">
              <a:off x="3906441" y="5980510"/>
              <a:ext cx="454820" cy="3000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77" name="Gerade Verbindung 29"/>
            <p:cNvCxnSpPr>
              <a:cxnSpLocks noChangeShapeType="1"/>
            </p:cNvCxnSpPr>
            <p:nvPr/>
          </p:nvCxnSpPr>
          <p:spPr bwMode="auto">
            <a:xfrm rot="10800000">
              <a:off x="4552643" y="5982035"/>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69" name="Gerade Verbindung 30"/>
            <p:cNvCxnSpPr>
              <a:cxnSpLocks noChangeShapeType="1"/>
            </p:cNvCxnSpPr>
            <p:nvPr/>
          </p:nvCxnSpPr>
          <p:spPr bwMode="auto">
            <a:xfrm rot="10800000">
              <a:off x="4555818" y="6269373"/>
              <a:ext cx="365125" cy="239712"/>
            </a:xfrm>
            <a:prstGeom prst="line">
              <a:avLst/>
            </a:prstGeom>
            <a:solidFill>
              <a:schemeClr val="accent2">
                <a:lumMod val="20000"/>
                <a:lumOff val="80000"/>
              </a:schemeClr>
            </a:solidFill>
            <a:ln w="25400" cap="rnd" algn="ctr">
              <a:solidFill>
                <a:srgbClr val="FF0000"/>
              </a:solidFill>
              <a:round/>
              <a:headEnd/>
              <a:tailEnd/>
            </a:ln>
          </p:spPr>
        </p:cxnSp>
        <p:cxnSp>
          <p:nvCxnSpPr>
            <p:cNvPr id="21579" name="Gerade Verbindung 29"/>
            <p:cNvCxnSpPr>
              <a:cxnSpLocks noChangeShapeType="1"/>
            </p:cNvCxnSpPr>
            <p:nvPr/>
          </p:nvCxnSpPr>
          <p:spPr bwMode="auto">
            <a:xfrm>
              <a:off x="4031455" y="6112669"/>
              <a:ext cx="514388" cy="34422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80" name="Gerade Verbindung 30"/>
            <p:cNvCxnSpPr>
              <a:cxnSpLocks noChangeShapeType="1"/>
            </p:cNvCxnSpPr>
            <p:nvPr/>
          </p:nvCxnSpPr>
          <p:spPr bwMode="auto">
            <a:xfrm>
              <a:off x="4057650" y="6417469"/>
              <a:ext cx="480218" cy="316743"/>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81" name="Gerade Verbindung 30"/>
            <p:cNvCxnSpPr>
              <a:cxnSpLocks noChangeShapeType="1"/>
            </p:cNvCxnSpPr>
            <p:nvPr/>
          </p:nvCxnSpPr>
          <p:spPr bwMode="auto">
            <a:xfrm>
              <a:off x="4224338" y="5957887"/>
              <a:ext cx="323055" cy="219114"/>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82" name="Gerade Verbindung 31"/>
            <p:cNvCxnSpPr>
              <a:cxnSpLocks noChangeShapeType="1"/>
            </p:cNvCxnSpPr>
            <p:nvPr/>
          </p:nvCxnSpPr>
          <p:spPr bwMode="auto">
            <a:xfrm>
              <a:off x="4424363" y="5795963"/>
              <a:ext cx="121443" cy="80962"/>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83" name="Gerade Verbindung 122"/>
            <p:cNvCxnSpPr>
              <a:cxnSpLocks noChangeShapeType="1"/>
              <a:stCxn id="59" idx="0"/>
              <a:endCxn id="59" idx="4"/>
            </p:cNvCxnSpPr>
            <p:nvPr/>
          </p:nvCxnSpPr>
          <p:spPr bwMode="auto">
            <a:xfrm rot="10800000" flipH="1">
              <a:off x="3843030" y="5693110"/>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84" name="Gerade Verbindung 17"/>
            <p:cNvCxnSpPr>
              <a:cxnSpLocks noChangeShapeType="1"/>
            </p:cNvCxnSpPr>
            <p:nvPr/>
          </p:nvCxnSpPr>
          <p:spPr bwMode="auto">
            <a:xfrm>
              <a:off x="4549468" y="5693110"/>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cxnSp>
          <p:nvCxnSpPr>
            <p:cNvPr id="21585" name="Gerade Verbindung 119"/>
            <p:cNvCxnSpPr>
              <a:cxnSpLocks noChangeShapeType="1"/>
              <a:stCxn id="59" idx="0"/>
              <a:endCxn id="59" idx="2"/>
            </p:cNvCxnSpPr>
            <p:nvPr/>
          </p:nvCxnSpPr>
          <p:spPr bwMode="auto">
            <a:xfrm rot="10800000" flipH="1" flipV="1">
              <a:off x="3843030" y="6250323"/>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86" name="Gerade Verbindung 116"/>
            <p:cNvCxnSpPr>
              <a:cxnSpLocks noChangeShapeType="1"/>
              <a:stCxn id="58" idx="0"/>
              <a:endCxn id="59" idx="2"/>
            </p:cNvCxnSpPr>
            <p:nvPr/>
          </p:nvCxnSpPr>
          <p:spPr bwMode="auto">
            <a:xfrm flipH="1">
              <a:off x="4549468" y="6248735"/>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grpSp>
      <p:sp>
        <p:nvSpPr>
          <p:cNvPr id="21515" name="Pfeil nach unten 129"/>
          <p:cNvSpPr>
            <a:spLocks noChangeArrowheads="1"/>
          </p:cNvSpPr>
          <p:nvPr/>
        </p:nvSpPr>
        <p:spPr bwMode="auto">
          <a:xfrm rot="-5400000">
            <a:off x="2166938" y="5230813"/>
            <a:ext cx="325437" cy="693737"/>
          </a:xfrm>
          <a:prstGeom prst="downArrow">
            <a:avLst>
              <a:gd name="adj1" fmla="val 50000"/>
              <a:gd name="adj2" fmla="val 49957"/>
            </a:avLst>
          </a:prstGeom>
          <a:solidFill>
            <a:srgbClr val="F07030"/>
          </a:solidFill>
          <a:ln w="9525" algn="ctr">
            <a:solidFill>
              <a:schemeClr val="tx1"/>
            </a:solidFill>
            <a:round/>
            <a:headEnd/>
            <a:tailEnd/>
          </a:ln>
        </p:spPr>
        <p:txBody>
          <a:bodyPr/>
          <a:lstStyle/>
          <a:p>
            <a:endParaRPr lang="de-DE">
              <a:solidFill>
                <a:srgbClr val="F07030"/>
              </a:solidFill>
            </a:endParaRPr>
          </a:p>
        </p:txBody>
      </p:sp>
      <p:sp>
        <p:nvSpPr>
          <p:cNvPr id="21516" name="Textfeld 131"/>
          <p:cNvSpPr txBox="1">
            <a:spLocks noChangeArrowheads="1"/>
          </p:cNvSpPr>
          <p:nvPr/>
        </p:nvSpPr>
        <p:spPr bwMode="auto">
          <a:xfrm>
            <a:off x="1833563" y="5068888"/>
            <a:ext cx="9540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a:solidFill>
                  <a:srgbClr val="F07030"/>
                </a:solidFill>
              </a:rPr>
              <a:t>rotation</a:t>
            </a:r>
          </a:p>
        </p:txBody>
      </p:sp>
      <p:sp>
        <p:nvSpPr>
          <p:cNvPr id="21517" name="Textfeld 132"/>
          <p:cNvSpPr txBox="1">
            <a:spLocks noChangeArrowheads="1"/>
          </p:cNvSpPr>
          <p:nvPr/>
        </p:nvSpPr>
        <p:spPr bwMode="auto">
          <a:xfrm>
            <a:off x="4259263" y="5089525"/>
            <a:ext cx="1249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eaLnBrk="1" hangingPunct="1"/>
            <a:r>
              <a:rPr lang="de-DE">
                <a:solidFill>
                  <a:srgbClr val="FF0000"/>
                </a:solidFill>
              </a:rPr>
              <a:t>translation</a:t>
            </a:r>
          </a:p>
        </p:txBody>
      </p:sp>
      <p:grpSp>
        <p:nvGrpSpPr>
          <p:cNvPr id="6" name="Gruppieren 83"/>
          <p:cNvGrpSpPr>
            <a:grpSpLocks/>
          </p:cNvGrpSpPr>
          <p:nvPr/>
        </p:nvGrpSpPr>
        <p:grpSpPr bwMode="auto">
          <a:xfrm>
            <a:off x="369888" y="5030788"/>
            <a:ext cx="1414462" cy="1114425"/>
            <a:chOff x="369815" y="5031423"/>
            <a:chExt cx="1414463" cy="1114425"/>
          </a:xfrm>
        </p:grpSpPr>
        <p:sp>
          <p:nvSpPr>
            <p:cNvPr id="98" name="Gleichschenkliges Dreieck 97"/>
            <p:cNvSpPr>
              <a:spLocks noChangeArrowheads="1"/>
            </p:cNvSpPr>
            <p:nvPr/>
          </p:nvSpPr>
          <p:spPr bwMode="auto">
            <a:xfrm rot="5400000">
              <a:off x="873847" y="5235417"/>
              <a:ext cx="1114425"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99" name="Gleichschenkliges Dreieck 98"/>
            <p:cNvSpPr>
              <a:spLocks noChangeArrowheads="1"/>
            </p:cNvSpPr>
            <p:nvPr/>
          </p:nvSpPr>
          <p:spPr bwMode="auto">
            <a:xfrm rot="16200000">
              <a:off x="166615" y="5236210"/>
              <a:ext cx="1112838" cy="70643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21547" name="Gerade Verbindung 52"/>
            <p:cNvCxnSpPr>
              <a:cxnSpLocks noChangeShapeType="1"/>
            </p:cNvCxnSpPr>
            <p:nvPr/>
          </p:nvCxnSpPr>
          <p:spPr bwMode="auto">
            <a:xfrm rot="16200000" flipV="1">
              <a:off x="420615" y="5587048"/>
              <a:ext cx="263525" cy="317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48" name="Gerade Verbindung 29"/>
            <p:cNvCxnSpPr>
              <a:cxnSpLocks noChangeShapeType="1"/>
            </p:cNvCxnSpPr>
            <p:nvPr/>
          </p:nvCxnSpPr>
          <p:spPr bwMode="auto">
            <a:xfrm>
              <a:off x="557140" y="5721985"/>
              <a:ext cx="519113"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49" name="Gerade Verbindung 30"/>
            <p:cNvCxnSpPr>
              <a:cxnSpLocks noChangeShapeType="1"/>
            </p:cNvCxnSpPr>
            <p:nvPr/>
          </p:nvCxnSpPr>
          <p:spPr bwMode="auto">
            <a:xfrm flipV="1">
              <a:off x="504753" y="5485448"/>
              <a:ext cx="571500" cy="0"/>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50" name="Gerade Verbindung 31"/>
            <p:cNvCxnSpPr>
              <a:cxnSpLocks noChangeShapeType="1"/>
            </p:cNvCxnSpPr>
            <p:nvPr/>
          </p:nvCxnSpPr>
          <p:spPr bwMode="auto">
            <a:xfrm>
              <a:off x="822253" y="5245735"/>
              <a:ext cx="250825"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51" name="Gerade Verbindung 29"/>
            <p:cNvCxnSpPr>
              <a:cxnSpLocks noChangeShapeType="1"/>
            </p:cNvCxnSpPr>
            <p:nvPr/>
          </p:nvCxnSpPr>
          <p:spPr bwMode="auto">
            <a:xfrm>
              <a:off x="852415" y="5960110"/>
              <a:ext cx="223838" cy="1588"/>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52" name="Gerade Verbindung 51"/>
            <p:cNvCxnSpPr>
              <a:cxnSpLocks noChangeShapeType="1"/>
            </p:cNvCxnSpPr>
            <p:nvPr/>
          </p:nvCxnSpPr>
          <p:spPr bwMode="auto">
            <a:xfrm rot="16200000" flipV="1">
              <a:off x="450778" y="5588635"/>
              <a:ext cx="674687" cy="47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53" name="Gerade Verbindung 52"/>
            <p:cNvCxnSpPr>
              <a:cxnSpLocks noChangeShapeType="1"/>
            </p:cNvCxnSpPr>
            <p:nvPr/>
          </p:nvCxnSpPr>
          <p:spPr bwMode="auto">
            <a:xfrm rot="16200000" flipV="1">
              <a:off x="511897" y="5586254"/>
              <a:ext cx="1023937" cy="9525"/>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54" name="Gerade Verbindung 52"/>
            <p:cNvCxnSpPr>
              <a:cxnSpLocks noChangeShapeType="1"/>
            </p:cNvCxnSpPr>
            <p:nvPr/>
          </p:nvCxnSpPr>
          <p:spPr bwMode="auto">
            <a:xfrm rot="5400000">
              <a:off x="1161978" y="5555298"/>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55" name="Gerade Verbindung 29"/>
            <p:cNvCxnSpPr>
              <a:cxnSpLocks noChangeShapeType="1"/>
            </p:cNvCxnSpPr>
            <p:nvPr/>
          </p:nvCxnSpPr>
          <p:spPr bwMode="auto">
            <a:xfrm rot="10800000">
              <a:off x="1079428" y="5321935"/>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30"/>
            <p:cNvCxnSpPr>
              <a:cxnSpLocks noChangeShapeType="1"/>
            </p:cNvCxnSpPr>
            <p:nvPr/>
          </p:nvCxnSpPr>
          <p:spPr bwMode="auto">
            <a:xfrm rot="10800000">
              <a:off x="1082603" y="5609273"/>
              <a:ext cx="365125" cy="239712"/>
            </a:xfrm>
            <a:prstGeom prst="line">
              <a:avLst/>
            </a:prstGeom>
            <a:solidFill>
              <a:schemeClr val="accent2">
                <a:lumMod val="20000"/>
                <a:lumOff val="80000"/>
              </a:schemeClr>
            </a:solidFill>
            <a:ln w="25400" cap="rnd" algn="ctr">
              <a:solidFill>
                <a:srgbClr val="FF0000"/>
              </a:solidFill>
              <a:round/>
              <a:headEnd/>
              <a:tailEnd/>
            </a:ln>
          </p:spPr>
        </p:cxnSp>
        <p:cxnSp>
          <p:nvCxnSpPr>
            <p:cNvPr id="21557" name="Gerade Verbindung 31"/>
            <p:cNvCxnSpPr>
              <a:cxnSpLocks noChangeShapeType="1"/>
            </p:cNvCxnSpPr>
            <p:nvPr/>
          </p:nvCxnSpPr>
          <p:spPr bwMode="auto">
            <a:xfrm rot="10800000">
              <a:off x="1085778" y="5898198"/>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58" name="Gerade Verbindung 51"/>
            <p:cNvCxnSpPr>
              <a:cxnSpLocks noChangeShapeType="1"/>
              <a:stCxn id="98" idx="1"/>
            </p:cNvCxnSpPr>
            <p:nvPr/>
          </p:nvCxnSpPr>
          <p:spPr bwMode="auto">
            <a:xfrm rot="-5400000" flipH="1" flipV="1">
              <a:off x="984178" y="5406073"/>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59" name="Gerade Verbindung 52"/>
            <p:cNvCxnSpPr>
              <a:cxnSpLocks noChangeShapeType="1"/>
            </p:cNvCxnSpPr>
            <p:nvPr/>
          </p:nvCxnSpPr>
          <p:spPr bwMode="auto">
            <a:xfrm rot="5400000">
              <a:off x="1038947" y="5210016"/>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60" name="Gerade Verbindung 115"/>
            <p:cNvCxnSpPr>
              <a:cxnSpLocks noChangeShapeType="1"/>
              <a:stCxn id="99" idx="4"/>
              <a:endCxn id="98" idx="0"/>
            </p:cNvCxnSpPr>
            <p:nvPr/>
          </p:nvCxnSpPr>
          <p:spPr bwMode="auto">
            <a:xfrm>
              <a:off x="1076253" y="5033010"/>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61" name="Gerade Verbindung 116"/>
            <p:cNvCxnSpPr>
              <a:cxnSpLocks noChangeShapeType="1"/>
              <a:stCxn id="98" idx="0"/>
              <a:endCxn id="99" idx="2"/>
            </p:cNvCxnSpPr>
            <p:nvPr/>
          </p:nvCxnSpPr>
          <p:spPr bwMode="auto">
            <a:xfrm flipH="1">
              <a:off x="1076253" y="5588635"/>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62" name="Gerade Verbindung 119"/>
            <p:cNvCxnSpPr>
              <a:cxnSpLocks noChangeShapeType="1"/>
              <a:stCxn id="99" idx="0"/>
              <a:endCxn id="99" idx="2"/>
            </p:cNvCxnSpPr>
            <p:nvPr/>
          </p:nvCxnSpPr>
          <p:spPr bwMode="auto">
            <a:xfrm rot="10800000" flipH="1" flipV="1">
              <a:off x="369815" y="5590223"/>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63" name="Gerade Verbindung 122"/>
            <p:cNvCxnSpPr>
              <a:cxnSpLocks noChangeShapeType="1"/>
              <a:stCxn id="99" idx="0"/>
              <a:endCxn id="99" idx="4"/>
            </p:cNvCxnSpPr>
            <p:nvPr/>
          </p:nvCxnSpPr>
          <p:spPr bwMode="auto">
            <a:xfrm rot="10800000" flipH="1">
              <a:off x="369815" y="5033010"/>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64" name="Gerade Verbindung 17"/>
            <p:cNvCxnSpPr>
              <a:cxnSpLocks noChangeShapeType="1"/>
              <a:stCxn id="99" idx="4"/>
              <a:endCxn id="99" idx="2"/>
            </p:cNvCxnSpPr>
            <p:nvPr/>
          </p:nvCxnSpPr>
          <p:spPr bwMode="auto">
            <a:xfrm>
              <a:off x="1076253" y="5033010"/>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grpSp>
        <p:nvGrpSpPr>
          <p:cNvPr id="7" name="Gruppieren 155"/>
          <p:cNvGrpSpPr>
            <a:grpSpLocks/>
          </p:cNvGrpSpPr>
          <p:nvPr/>
        </p:nvGrpSpPr>
        <p:grpSpPr bwMode="auto">
          <a:xfrm>
            <a:off x="5410200" y="5046663"/>
            <a:ext cx="1416050" cy="1114425"/>
            <a:chOff x="963247" y="4397260"/>
            <a:chExt cx="1416847" cy="1114425"/>
          </a:xfrm>
        </p:grpSpPr>
        <p:sp>
          <p:nvSpPr>
            <p:cNvPr id="105" name="Gleichschenkliges Dreieck 104"/>
            <p:cNvSpPr>
              <a:spLocks noChangeArrowheads="1"/>
            </p:cNvSpPr>
            <p:nvPr/>
          </p:nvSpPr>
          <p:spPr bwMode="auto">
            <a:xfrm rot="5400000">
              <a:off x="1469464" y="4601055"/>
              <a:ext cx="1114425" cy="706835"/>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sp>
          <p:nvSpPr>
            <p:cNvPr id="106" name="Gleichschenkliges Dreieck 105"/>
            <p:cNvSpPr>
              <a:spLocks noChangeArrowheads="1"/>
            </p:cNvSpPr>
            <p:nvPr/>
          </p:nvSpPr>
          <p:spPr bwMode="auto">
            <a:xfrm rot="16200000">
              <a:off x="762628" y="4602643"/>
              <a:ext cx="1112838" cy="705247"/>
            </a:xfrm>
            <a:prstGeom prst="triangle">
              <a:avLst>
                <a:gd name="adj" fmla="val 50000"/>
              </a:avLst>
            </a:prstGeom>
            <a:solidFill>
              <a:schemeClr val="accent2">
                <a:lumMod val="20000"/>
                <a:lumOff val="80000"/>
              </a:schemeClr>
            </a:solidFill>
            <a:ln w="19050" algn="ctr">
              <a:solidFill>
                <a:schemeClr val="tx1"/>
              </a:solidFill>
              <a:round/>
              <a:headEnd/>
              <a:tailEnd/>
            </a:ln>
          </p:spPr>
          <p:txBody>
            <a:bodyPr/>
            <a:lstStyle/>
            <a:p>
              <a:pPr>
                <a:defRPr/>
              </a:pPr>
              <a:endParaRPr lang="de-DE"/>
            </a:p>
          </p:txBody>
        </p:sp>
        <p:cxnSp>
          <p:nvCxnSpPr>
            <p:cNvPr id="21528" name="Gerade Verbindung 52"/>
            <p:cNvCxnSpPr>
              <a:cxnSpLocks noChangeShapeType="1"/>
            </p:cNvCxnSpPr>
            <p:nvPr/>
          </p:nvCxnSpPr>
          <p:spPr bwMode="auto">
            <a:xfrm rot="5400000" flipH="1" flipV="1">
              <a:off x="1506141" y="5175650"/>
              <a:ext cx="278606" cy="180971"/>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29" name="Gerade Verbindung 52"/>
            <p:cNvCxnSpPr>
              <a:cxnSpLocks noChangeShapeType="1"/>
            </p:cNvCxnSpPr>
            <p:nvPr/>
          </p:nvCxnSpPr>
          <p:spPr bwMode="auto">
            <a:xfrm rot="5400000">
              <a:off x="1757794" y="4921135"/>
              <a:ext cx="546100" cy="355600"/>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30" name="Gerade Verbindung 31"/>
            <p:cNvCxnSpPr>
              <a:cxnSpLocks noChangeShapeType="1"/>
            </p:cNvCxnSpPr>
            <p:nvPr/>
          </p:nvCxnSpPr>
          <p:spPr bwMode="auto">
            <a:xfrm rot="10800000">
              <a:off x="1681594" y="5264035"/>
              <a:ext cx="161925" cy="109537"/>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31" name="Gerade Verbindung 51"/>
            <p:cNvCxnSpPr>
              <a:cxnSpLocks noChangeShapeType="1"/>
              <a:stCxn id="105" idx="1"/>
            </p:cNvCxnSpPr>
            <p:nvPr/>
          </p:nvCxnSpPr>
          <p:spPr bwMode="auto">
            <a:xfrm rot="-5400000" flipH="1" flipV="1">
              <a:off x="1579994" y="4771910"/>
              <a:ext cx="541337" cy="350837"/>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32" name="Gerade Verbindung 52"/>
            <p:cNvCxnSpPr>
              <a:cxnSpLocks noChangeShapeType="1"/>
            </p:cNvCxnSpPr>
            <p:nvPr/>
          </p:nvCxnSpPr>
          <p:spPr bwMode="auto">
            <a:xfrm rot="5400000">
              <a:off x="1634763" y="4575853"/>
              <a:ext cx="241300" cy="157163"/>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33" name="Gerade Verbindung 115"/>
            <p:cNvCxnSpPr>
              <a:cxnSpLocks noChangeShapeType="1"/>
              <a:stCxn id="106" idx="4"/>
              <a:endCxn id="105" idx="0"/>
            </p:cNvCxnSpPr>
            <p:nvPr/>
          </p:nvCxnSpPr>
          <p:spPr bwMode="auto">
            <a:xfrm>
              <a:off x="1672069" y="4398847"/>
              <a:ext cx="708025"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34" name="Gerade Verbindung 51"/>
            <p:cNvCxnSpPr>
              <a:cxnSpLocks noChangeShapeType="1"/>
            </p:cNvCxnSpPr>
            <p:nvPr/>
          </p:nvCxnSpPr>
          <p:spPr bwMode="auto">
            <a:xfrm rot="5400000" flipH="1" flipV="1">
              <a:off x="1281081" y="4868853"/>
              <a:ext cx="463573" cy="308022"/>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35" name="Gerade Verbindung 29"/>
            <p:cNvCxnSpPr>
              <a:cxnSpLocks noChangeShapeType="1"/>
            </p:cNvCxnSpPr>
            <p:nvPr/>
          </p:nvCxnSpPr>
          <p:spPr bwMode="auto">
            <a:xfrm rot="10800000">
              <a:off x="1675244" y="4687772"/>
              <a:ext cx="563562" cy="37147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119" name="Gerade Verbindung 30"/>
            <p:cNvCxnSpPr>
              <a:cxnSpLocks noChangeShapeType="1"/>
            </p:cNvCxnSpPr>
            <p:nvPr/>
          </p:nvCxnSpPr>
          <p:spPr bwMode="auto">
            <a:xfrm rot="10800000">
              <a:off x="1678024" y="4975110"/>
              <a:ext cx="365331" cy="239712"/>
            </a:xfrm>
            <a:prstGeom prst="line">
              <a:avLst/>
            </a:prstGeom>
            <a:solidFill>
              <a:schemeClr val="accent2">
                <a:lumMod val="20000"/>
                <a:lumOff val="80000"/>
              </a:schemeClr>
            </a:solidFill>
            <a:ln w="25400" cap="rnd" algn="ctr">
              <a:solidFill>
                <a:srgbClr val="FF0000"/>
              </a:solidFill>
              <a:round/>
              <a:headEnd/>
              <a:tailEnd/>
            </a:ln>
          </p:spPr>
        </p:cxnSp>
        <p:cxnSp>
          <p:nvCxnSpPr>
            <p:cNvPr id="21537" name="Gerade Verbindung 116"/>
            <p:cNvCxnSpPr>
              <a:cxnSpLocks noChangeShapeType="1"/>
              <a:stCxn id="105" idx="0"/>
              <a:endCxn id="106" idx="2"/>
            </p:cNvCxnSpPr>
            <p:nvPr/>
          </p:nvCxnSpPr>
          <p:spPr bwMode="auto">
            <a:xfrm flipH="1">
              <a:off x="1672069" y="4954472"/>
              <a:ext cx="708025"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38" name="Gerade Verbindung 51"/>
            <p:cNvCxnSpPr>
              <a:cxnSpLocks noChangeShapeType="1"/>
            </p:cNvCxnSpPr>
            <p:nvPr/>
          </p:nvCxnSpPr>
          <p:spPr bwMode="auto">
            <a:xfrm rot="5400000" flipH="1" flipV="1">
              <a:off x="1050709" y="4580888"/>
              <a:ext cx="639344" cy="421544"/>
            </a:xfrm>
            <a:prstGeom prst="line">
              <a:avLst/>
            </a:prstGeom>
            <a:noFill/>
            <a:ln w="25400" cap="rnd"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539" name="Gerade Verbindung 119"/>
            <p:cNvCxnSpPr>
              <a:cxnSpLocks noChangeShapeType="1"/>
            </p:cNvCxnSpPr>
            <p:nvPr/>
          </p:nvCxnSpPr>
          <p:spPr bwMode="auto">
            <a:xfrm rot="10800000" flipH="1" flipV="1">
              <a:off x="963247" y="4956048"/>
              <a:ext cx="706438" cy="555625"/>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40" name="Gerade Verbindung 30"/>
            <p:cNvCxnSpPr>
              <a:cxnSpLocks noChangeShapeType="1"/>
            </p:cNvCxnSpPr>
            <p:nvPr/>
          </p:nvCxnSpPr>
          <p:spPr bwMode="auto">
            <a:xfrm>
              <a:off x="1285875" y="4714876"/>
              <a:ext cx="478631" cy="31670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41" name="Gerade Verbindung 29"/>
            <p:cNvCxnSpPr>
              <a:cxnSpLocks noChangeShapeType="1"/>
            </p:cNvCxnSpPr>
            <p:nvPr/>
          </p:nvCxnSpPr>
          <p:spPr bwMode="auto">
            <a:xfrm>
              <a:off x="1083469" y="4860131"/>
              <a:ext cx="700087" cy="473869"/>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42" name="Gerade Verbindung 31"/>
            <p:cNvCxnSpPr>
              <a:cxnSpLocks noChangeShapeType="1"/>
            </p:cNvCxnSpPr>
            <p:nvPr/>
          </p:nvCxnSpPr>
          <p:spPr bwMode="auto">
            <a:xfrm>
              <a:off x="1490663" y="4557713"/>
              <a:ext cx="178593" cy="123825"/>
            </a:xfrm>
            <a:prstGeom prst="line">
              <a:avLst/>
            </a:prstGeom>
            <a:noFill/>
            <a:ln w="25400" cap="rnd" algn="ctr">
              <a:solidFill>
                <a:srgbClr val="FF0000"/>
              </a:solidFill>
              <a:round/>
              <a:headEnd/>
              <a:tailEnd/>
            </a:ln>
            <a:extLst>
              <a:ext uri="{909E8E84-426E-40DD-AFC4-6F175D3DCCD1}">
                <a14:hiddenFill xmlns:a14="http://schemas.microsoft.com/office/drawing/2010/main" xmlns="">
                  <a:noFill/>
                </a14:hiddenFill>
              </a:ext>
            </a:extLst>
          </p:spPr>
        </p:cxnSp>
        <p:cxnSp>
          <p:nvCxnSpPr>
            <p:cNvPr id="21543" name="Gerade Verbindung 122"/>
            <p:cNvCxnSpPr>
              <a:cxnSpLocks noChangeShapeType="1"/>
              <a:stCxn id="106" idx="0"/>
              <a:endCxn id="106" idx="4"/>
            </p:cNvCxnSpPr>
            <p:nvPr/>
          </p:nvCxnSpPr>
          <p:spPr bwMode="auto">
            <a:xfrm rot="10800000" flipH="1">
              <a:off x="965631" y="4398847"/>
              <a:ext cx="706438" cy="557213"/>
            </a:xfrm>
            <a:prstGeom prst="line">
              <a:avLst/>
            </a:prstGeom>
            <a:noFill/>
            <a:ln w="31750" cap="rnd" algn="ctr">
              <a:solidFill>
                <a:schemeClr val="tx1"/>
              </a:solidFill>
              <a:round/>
              <a:headEnd/>
              <a:tailEnd/>
            </a:ln>
            <a:extLst>
              <a:ext uri="{909E8E84-426E-40DD-AFC4-6F175D3DCCD1}">
                <a14:hiddenFill xmlns:a14="http://schemas.microsoft.com/office/drawing/2010/main" xmlns="">
                  <a:noFill/>
                </a14:hiddenFill>
              </a:ext>
            </a:extLst>
          </p:spPr>
        </p:cxnSp>
        <p:cxnSp>
          <p:nvCxnSpPr>
            <p:cNvPr id="21544" name="Gerade Verbindung 17"/>
            <p:cNvCxnSpPr>
              <a:cxnSpLocks noChangeShapeType="1"/>
            </p:cNvCxnSpPr>
            <p:nvPr/>
          </p:nvCxnSpPr>
          <p:spPr bwMode="auto">
            <a:xfrm>
              <a:off x="1672069" y="4398847"/>
              <a:ext cx="1587" cy="1112838"/>
            </a:xfrm>
            <a:prstGeom prst="line">
              <a:avLst/>
            </a:prstGeom>
            <a:noFill/>
            <a:ln w="31750" cap="rnd" algn="ctr">
              <a:solidFill>
                <a:srgbClr val="00FF00"/>
              </a:solidFill>
              <a:round/>
              <a:headEnd/>
              <a:tailEnd/>
            </a:ln>
            <a:extLst>
              <a:ext uri="{909E8E84-426E-40DD-AFC4-6F175D3DCCD1}">
                <a14:hiddenFill xmlns:a14="http://schemas.microsoft.com/office/drawing/2010/main" xmlns="">
                  <a:noFill/>
                </a14:hiddenFill>
              </a:ext>
            </a:extLst>
          </p:spPr>
        </p:cxnSp>
      </p:grpSp>
      <p:sp>
        <p:nvSpPr>
          <p:cNvPr id="21520" name="Pfeil nach unten 129"/>
          <p:cNvSpPr>
            <a:spLocks noChangeArrowheads="1"/>
          </p:cNvSpPr>
          <p:nvPr/>
        </p:nvSpPr>
        <p:spPr bwMode="auto">
          <a:xfrm rot="-5400000">
            <a:off x="4725194" y="5241131"/>
            <a:ext cx="325438" cy="695325"/>
          </a:xfrm>
          <a:prstGeom prst="downArrow">
            <a:avLst>
              <a:gd name="adj1" fmla="val 50000"/>
              <a:gd name="adj2" fmla="val 50071"/>
            </a:avLst>
          </a:prstGeom>
          <a:solidFill>
            <a:srgbClr val="FF0000"/>
          </a:solidFill>
          <a:ln w="9525" algn="ctr">
            <a:solidFill>
              <a:schemeClr val="tx1"/>
            </a:solidFill>
            <a:round/>
            <a:headEnd/>
            <a:tailEnd/>
          </a:ln>
        </p:spPr>
        <p:txBody>
          <a:bodyPr/>
          <a:lstStyle/>
          <a:p>
            <a:endParaRPr lang="de-DE">
              <a:solidFill>
                <a:srgbClr val="F07030"/>
              </a:solidFill>
            </a:endParaRPr>
          </a:p>
        </p:txBody>
      </p:sp>
      <p:cxnSp>
        <p:nvCxnSpPr>
          <p:cNvPr id="21521" name="Gerade Verbindung 8"/>
          <p:cNvCxnSpPr>
            <a:cxnSpLocks noChangeShapeType="1"/>
          </p:cNvCxnSpPr>
          <p:nvPr/>
        </p:nvCxnSpPr>
        <p:spPr bwMode="auto">
          <a:xfrm flipH="1" flipV="1">
            <a:off x="482600" y="5138738"/>
            <a:ext cx="561975" cy="420687"/>
          </a:xfrm>
          <a:prstGeom prst="line">
            <a:avLst/>
          </a:prstGeom>
          <a:noFill/>
          <a:ln w="22225" algn="ctr">
            <a:solidFill>
              <a:srgbClr val="F07030"/>
            </a:solidFill>
            <a:round/>
            <a:headEnd/>
            <a:tailEnd/>
          </a:ln>
          <a:extLst>
            <a:ext uri="{909E8E84-426E-40DD-AFC4-6F175D3DCCD1}">
              <a14:hiddenFill xmlns:a14="http://schemas.microsoft.com/office/drawing/2010/main" xmlns="">
                <a:noFill/>
              </a14:hiddenFill>
            </a:ext>
          </a:extLst>
        </p:spPr>
      </p:cxnSp>
      <p:cxnSp>
        <p:nvCxnSpPr>
          <p:cNvPr id="21522" name="Gerade Verbindung 9"/>
          <p:cNvCxnSpPr>
            <a:cxnSpLocks noChangeShapeType="1"/>
          </p:cNvCxnSpPr>
          <p:nvPr/>
        </p:nvCxnSpPr>
        <p:spPr bwMode="auto">
          <a:xfrm rot="5400000">
            <a:off x="1086644" y="5066507"/>
            <a:ext cx="488950" cy="474662"/>
          </a:xfrm>
          <a:prstGeom prst="line">
            <a:avLst/>
          </a:prstGeom>
          <a:noFill/>
          <a:ln w="22225" algn="ctr">
            <a:solidFill>
              <a:srgbClr val="F07030"/>
            </a:solidFill>
            <a:round/>
            <a:headEnd/>
            <a:tailEnd/>
          </a:ln>
          <a:extLst>
            <a:ext uri="{909E8E84-426E-40DD-AFC4-6F175D3DCCD1}">
              <a14:hiddenFill xmlns:a14="http://schemas.microsoft.com/office/drawing/2010/main" xmlns="">
                <a:noFill/>
              </a14:hiddenFill>
            </a:ext>
          </a:extLst>
        </p:spPr>
      </p:cxnSp>
      <p:sp>
        <p:nvSpPr>
          <p:cNvPr id="21523" name="Textfeld 131"/>
          <p:cNvSpPr txBox="1">
            <a:spLocks noChangeArrowheads="1"/>
          </p:cNvSpPr>
          <p:nvPr/>
        </p:nvSpPr>
        <p:spPr bwMode="auto">
          <a:xfrm>
            <a:off x="1585913" y="5705475"/>
            <a:ext cx="1574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FFFFB2"/>
              </a:buClr>
              <a:buSzPct val="100000"/>
              <a:buFont typeface="Arial" charset="0"/>
              <a:defRPr>
                <a:solidFill>
                  <a:schemeClr val="bg1"/>
                </a:solidFill>
                <a:latin typeface="Arial" charset="0"/>
              </a:defRPr>
            </a:lvl9pPr>
          </a:lstStyle>
          <a:p>
            <a:pPr algn="ctr" eaLnBrk="1" hangingPunct="1"/>
            <a:r>
              <a:rPr lang="de-DE" sz="1600">
                <a:solidFill>
                  <a:srgbClr val="F07030"/>
                </a:solidFill>
              </a:rPr>
              <a:t>known from</a:t>
            </a:r>
          </a:p>
          <a:p>
            <a:pPr algn="ctr" eaLnBrk="1" hangingPunct="1"/>
            <a:r>
              <a:rPr lang="de-DE" sz="1600">
                <a:solidFill>
                  <a:srgbClr val="F07030"/>
                </a:solidFill>
              </a:rPr>
              <a:t>orientation field</a:t>
            </a:r>
          </a:p>
        </p:txBody>
      </p:sp>
      <p:graphicFrame>
        <p:nvGraphicFramePr>
          <p:cNvPr id="21509" name="Object 4"/>
          <p:cNvGraphicFramePr>
            <a:graphicFrameLocks noChangeAspect="1"/>
          </p:cNvGraphicFramePr>
          <p:nvPr/>
        </p:nvGraphicFramePr>
        <p:xfrm>
          <a:off x="5672138" y="5786438"/>
          <a:ext cx="4646612" cy="3070225"/>
        </p:xfrm>
        <a:graphic>
          <a:graphicData uri="http://schemas.openxmlformats.org/presentationml/2006/ole">
            <p:oleObj spid="_x0000_s9218" name="Dokument" r:id="rId4" imgW="6072188" imgH="4016682" progId="Word.Document.12">
              <p:embed/>
            </p:oleObj>
          </a:graphicData>
        </a:graphic>
      </p:graphicFrame>
      <p:pic>
        <p:nvPicPr>
          <p:cNvPr id="21525" name="Picture 4" descr="Z:\projects\conferences\siggraph09\final_talk\screenshots\rocker_discontinuous2_filled_nb.png"/>
          <p:cNvPicPr preferRelativeResize="0">
            <a:picLocks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16425" y="1093788"/>
            <a:ext cx="4572000"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xmlns="" val="2650447614"/>
              </p:ext>
            </p:extLst>
          </p:nvPr>
        </p:nvGraphicFramePr>
        <p:xfrm>
          <a:off x="-1331913" y="3933825"/>
          <a:ext cx="5459413" cy="3586163"/>
        </p:xfrm>
        <a:graphic>
          <a:graphicData uri="http://schemas.openxmlformats.org/presentationml/2006/ole">
            <p:oleObj spid="_x0000_s9219" name="Dokument" r:id="rId6" imgW="6072188" imgH="3987914" progId="Word.Document.12">
              <p:embed/>
            </p:oleObj>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xmlns="" val="1575415697"/>
              </p:ext>
            </p:extLst>
          </p:nvPr>
        </p:nvGraphicFramePr>
        <p:xfrm>
          <a:off x="323850" y="3933825"/>
          <a:ext cx="5456238" cy="3584575"/>
        </p:xfrm>
        <a:graphic>
          <a:graphicData uri="http://schemas.openxmlformats.org/presentationml/2006/ole">
            <p:oleObj spid="_x0000_s9220" name="Dokument" r:id="rId7" imgW="6072188" imgH="3992948" progId="Word.Document.12">
              <p:embed/>
            </p:oleObj>
          </a:graphicData>
        </a:graphic>
      </p:graphicFrame>
      <p:graphicFrame>
        <p:nvGraphicFramePr>
          <p:cNvPr id="4" name="Object 3"/>
          <p:cNvGraphicFramePr>
            <a:graphicFrameLocks/>
          </p:cNvGraphicFramePr>
          <p:nvPr>
            <p:extLst>
              <p:ext uri="{D42A27DB-BD31-4B8C-83A1-F6EECF244321}">
                <p14:modId xmlns:p14="http://schemas.microsoft.com/office/powerpoint/2010/main" xmlns="" val="1697379842"/>
              </p:ext>
            </p:extLst>
          </p:nvPr>
        </p:nvGraphicFramePr>
        <p:xfrm>
          <a:off x="-1079500" y="3284538"/>
          <a:ext cx="6588125" cy="563562"/>
        </p:xfrm>
        <a:graphic>
          <a:graphicData uri="http://schemas.openxmlformats.org/presentationml/2006/ole">
            <p:oleObj spid="_x0000_s9221" name="Dokument" r:id="rId8" imgW="7377663" imgH="639195" progId="Word.Document.12">
              <p:embed/>
            </p:oleObj>
          </a:graphicData>
        </a:graphic>
      </p:graphicFrame>
      <p:sp>
        <p:nvSpPr>
          <p:cNvPr id="86" name="Segnaposto contenuto 2"/>
          <p:cNvSpPr>
            <a:spLocks noGrp="1"/>
          </p:cNvSpPr>
          <p:nvPr>
            <p:ph sz="half" idx="1"/>
          </p:nvPr>
        </p:nvSpPr>
        <p:spPr>
          <a:xfrm>
            <a:off x="170836" y="1412776"/>
            <a:ext cx="4185140" cy="4499914"/>
          </a:xfrm>
        </p:spPr>
        <p:txBody>
          <a:bodyPr/>
          <a:lstStyle/>
          <a:p>
            <a:r>
              <a:rPr lang="en-US" sz="1800" dirty="0"/>
              <a:t>Discontinuous integer-lines at cut </a:t>
            </a:r>
            <a:r>
              <a:rPr lang="en-US" sz="1800" dirty="0" smtClean="0"/>
              <a:t>edges</a:t>
            </a:r>
          </a:p>
          <a:p>
            <a:endParaRPr lang="en-US" sz="1800" dirty="0" smtClean="0"/>
          </a:p>
          <a:p>
            <a:r>
              <a:rPr lang="en-US" sz="1800" dirty="0"/>
              <a:t>Continuity </a:t>
            </a:r>
            <a:r>
              <a:rPr lang="en-US" sz="1800" dirty="0" smtClean="0"/>
              <a:t>constraint</a:t>
            </a:r>
          </a:p>
          <a:p>
            <a:pPr marL="0" indent="0">
              <a:buNone/>
            </a:pPr>
            <a:r>
              <a:rPr lang="en-US" sz="1800" dirty="0" err="1" smtClean="0"/>
              <a:t>i</a:t>
            </a:r>
            <a:r>
              <a:rPr lang="en-US" sz="1800" dirty="0"/>
              <a:t>, j and k constant per </a:t>
            </a:r>
            <a:r>
              <a:rPr lang="en-US" sz="1800" dirty="0" smtClean="0"/>
              <a:t>edge</a:t>
            </a:r>
          </a:p>
          <a:p>
            <a:pPr marL="0" indent="0">
              <a:buNone/>
            </a:pPr>
            <a:endParaRPr lang="en-US" sz="1800" dirty="0"/>
          </a:p>
          <a:p>
            <a:pPr marL="0" indent="0">
              <a:buNone/>
            </a:pPr>
            <a:endParaRPr lang="en-US" sz="1800" dirty="0" smtClean="0"/>
          </a:p>
          <a:p>
            <a:pPr marL="0" indent="0">
              <a:buNone/>
            </a:pPr>
            <a:endParaRPr lang="en-US" sz="1800" dirty="0" smtClean="0"/>
          </a:p>
          <a:p>
            <a:pPr marL="0" indent="0">
              <a:buNone/>
            </a:pPr>
            <a:r>
              <a:rPr lang="en-US" sz="1800" dirty="0" smtClean="0"/>
              <a:t>with              </a:t>
            </a:r>
            <a:r>
              <a:rPr lang="en-US" sz="1800" dirty="0"/>
              <a:t>and</a:t>
            </a:r>
          </a:p>
          <a:p>
            <a:pPr marL="0" indent="0">
              <a:buNone/>
            </a:pPr>
            <a:endParaRPr lang="en-US" sz="1800" dirty="0"/>
          </a:p>
          <a:p>
            <a:endParaRPr lang="en-US" sz="1800" dirty="0" smtClean="0"/>
          </a:p>
          <a:p>
            <a:pPr lvl="1"/>
            <a:endParaRPr lang="en-US" sz="1400" dirty="0"/>
          </a:p>
        </p:txBody>
      </p:sp>
      <p:sp>
        <p:nvSpPr>
          <p:cNvPr id="88"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spTree>
    <p:extLst>
      <p:ext uri="{BB962C8B-B14F-4D97-AF65-F5344CB8AC3E}">
        <p14:creationId xmlns:p14="http://schemas.microsoft.com/office/powerpoint/2010/main" xmlns="" val="42940395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egnaposto contenuto 2"/>
          <p:cNvSpPr>
            <a:spLocks noGrp="1"/>
          </p:cNvSpPr>
          <p:nvPr>
            <p:ph sz="half" idx="1"/>
          </p:nvPr>
        </p:nvSpPr>
        <p:spPr>
          <a:xfrm>
            <a:off x="170836" y="1844824"/>
            <a:ext cx="7497508" cy="4499914"/>
          </a:xfrm>
        </p:spPr>
        <p:txBody>
          <a:bodyPr/>
          <a:lstStyle/>
          <a:p>
            <a:r>
              <a:rPr lang="de-DE" sz="2000" dirty="0" smtClean="0"/>
              <a:t>Periodic Global Parametrization</a:t>
            </a:r>
          </a:p>
          <a:p>
            <a:pPr lvl="1"/>
            <a:r>
              <a:rPr lang="en-US" sz="1600" b="0" dirty="0" smtClean="0"/>
              <a:t>uses </a:t>
            </a:r>
            <a:r>
              <a:rPr lang="en-US" sz="1600" b="0" dirty="0"/>
              <a:t>the periodicity of the </a:t>
            </a:r>
            <a:r>
              <a:rPr lang="en-US" sz="1600" b="0" dirty="0" smtClean="0"/>
              <a:t>sine and </a:t>
            </a:r>
            <a:r>
              <a:rPr lang="en-US" sz="1600" b="0" dirty="0"/>
              <a:t>cosine functions to represent seamless </a:t>
            </a:r>
            <a:r>
              <a:rPr lang="en-US" sz="1600" b="0" dirty="0" smtClean="0"/>
              <a:t>coordinates</a:t>
            </a:r>
          </a:p>
          <a:p>
            <a:pPr marL="0" lvl="0" indent="0">
              <a:buClr>
                <a:srgbClr val="333399"/>
              </a:buClr>
              <a:buNone/>
            </a:pPr>
            <a:r>
              <a:rPr lang="it-IT" sz="1200" b="0" dirty="0" smtClean="0">
                <a:solidFill>
                  <a:srgbClr val="000000"/>
                </a:solidFill>
                <a:latin typeface="SimSun" pitchFamily="2" charset="-122"/>
                <a:ea typeface="SimSun" pitchFamily="2" charset="-122"/>
              </a:rPr>
              <a:t>	Ray </a:t>
            </a:r>
            <a:r>
              <a:rPr lang="it-IT" sz="1200" b="0" dirty="0">
                <a:solidFill>
                  <a:srgbClr val="000000"/>
                </a:solidFill>
                <a:latin typeface="SimSun" pitchFamily="2" charset="-122"/>
                <a:ea typeface="SimSun" pitchFamily="2" charset="-122"/>
              </a:rPr>
              <a:t>et al TOG 2006</a:t>
            </a:r>
            <a:endParaRPr lang="en-US" sz="1200" b="0" dirty="0">
              <a:solidFill>
                <a:srgbClr val="000000"/>
              </a:solidFill>
              <a:latin typeface="SimSun" pitchFamily="2" charset="-122"/>
              <a:ea typeface="SimSun" pitchFamily="2" charset="-122"/>
            </a:endParaRPr>
          </a:p>
          <a:p>
            <a:pPr lvl="1"/>
            <a:endParaRPr lang="de-DE" sz="1600" dirty="0" smtClean="0"/>
          </a:p>
          <a:p>
            <a:r>
              <a:rPr lang="de-DE" sz="2000" dirty="0" smtClean="0"/>
              <a:t>Quadcover </a:t>
            </a:r>
          </a:p>
          <a:p>
            <a:pPr lvl="1"/>
            <a:r>
              <a:rPr lang="de-DE" sz="1600" dirty="0" smtClean="0"/>
              <a:t>Approximate all the integer at once ensuring continuity along cuts</a:t>
            </a:r>
          </a:p>
          <a:p>
            <a:pPr marL="0" lvl="0" indent="0">
              <a:buClr>
                <a:srgbClr val="333399"/>
              </a:buClr>
              <a:buNone/>
            </a:pPr>
            <a:r>
              <a:rPr lang="it-IT" sz="1200" b="0" dirty="0">
                <a:solidFill>
                  <a:srgbClr val="000000"/>
                </a:solidFill>
                <a:latin typeface="SimSun" pitchFamily="2" charset="-122"/>
                <a:ea typeface="SimSun" pitchFamily="2" charset="-122"/>
              </a:rPr>
              <a:t>	Felix </a:t>
            </a:r>
            <a:r>
              <a:rPr lang="it-IT" sz="1200" b="0" dirty="0" smtClean="0">
                <a:solidFill>
                  <a:srgbClr val="000000"/>
                </a:solidFill>
                <a:latin typeface="SimSun" pitchFamily="2" charset="-122"/>
                <a:ea typeface="SimSun" pitchFamily="2" charset="-122"/>
              </a:rPr>
              <a:t>Kälberer et </a:t>
            </a:r>
            <a:r>
              <a:rPr lang="it-IT" sz="1200" b="0" dirty="0">
                <a:solidFill>
                  <a:srgbClr val="000000"/>
                </a:solidFill>
                <a:latin typeface="SimSun" pitchFamily="2" charset="-122"/>
                <a:ea typeface="SimSun" pitchFamily="2" charset="-122"/>
              </a:rPr>
              <a:t>al </a:t>
            </a:r>
            <a:r>
              <a:rPr lang="it-IT" sz="1200" b="0" dirty="0" smtClean="0">
                <a:solidFill>
                  <a:srgbClr val="000000"/>
                </a:solidFill>
                <a:latin typeface="SimSun" pitchFamily="2" charset="-122"/>
                <a:ea typeface="SimSun" pitchFamily="2" charset="-122"/>
              </a:rPr>
              <a:t>EUROGRAPHICS 2007</a:t>
            </a:r>
            <a:endParaRPr lang="en-US" sz="1200" b="0" dirty="0">
              <a:solidFill>
                <a:srgbClr val="000000"/>
              </a:solidFill>
              <a:latin typeface="SimSun" pitchFamily="2" charset="-122"/>
              <a:ea typeface="SimSun" pitchFamily="2" charset="-122"/>
            </a:endParaRPr>
          </a:p>
          <a:p>
            <a:pPr marL="0" indent="0">
              <a:buNone/>
            </a:pPr>
            <a:endParaRPr lang="de-DE" sz="1800" dirty="0"/>
          </a:p>
          <a:p>
            <a:r>
              <a:rPr lang="de-DE" sz="2000" dirty="0" smtClean="0"/>
              <a:t>Mixed Integer Quadrangulation</a:t>
            </a:r>
          </a:p>
          <a:p>
            <a:pPr marL="0" indent="0">
              <a:buNone/>
            </a:pPr>
            <a:endParaRPr lang="de-DE" sz="2000" dirty="0" smtClean="0"/>
          </a:p>
          <a:p>
            <a:pPr lvl="1"/>
            <a:r>
              <a:rPr lang="de-DE" sz="1600" dirty="0" smtClean="0"/>
              <a:t>Use an iterative mixed-integer solver</a:t>
            </a:r>
          </a:p>
          <a:p>
            <a:pPr marL="0" lvl="0" indent="0">
              <a:buClr>
                <a:srgbClr val="333399"/>
              </a:buClr>
              <a:buNone/>
            </a:pPr>
            <a:r>
              <a:rPr lang="it-IT" sz="1200" b="0" dirty="0" smtClean="0">
                <a:solidFill>
                  <a:srgbClr val="000000"/>
                </a:solidFill>
                <a:latin typeface="SimSun" pitchFamily="2" charset="-122"/>
                <a:ea typeface="SimSun" pitchFamily="2" charset="-122"/>
              </a:rPr>
              <a:t>	Bommes </a:t>
            </a:r>
            <a:r>
              <a:rPr lang="it-IT" sz="1200" b="0" dirty="0">
                <a:solidFill>
                  <a:srgbClr val="000000"/>
                </a:solidFill>
                <a:latin typeface="SimSun" pitchFamily="2" charset="-122"/>
                <a:ea typeface="SimSun" pitchFamily="2" charset="-122"/>
              </a:rPr>
              <a:t>et al </a:t>
            </a:r>
            <a:r>
              <a:rPr lang="it-IT" sz="1200" b="0" dirty="0" smtClean="0">
                <a:solidFill>
                  <a:srgbClr val="000000"/>
                </a:solidFill>
                <a:latin typeface="SimSun" pitchFamily="2" charset="-122"/>
                <a:ea typeface="SimSun" pitchFamily="2" charset="-122"/>
              </a:rPr>
              <a:t>SIGGRAPH 2009</a:t>
            </a:r>
            <a:endParaRPr lang="en-US" sz="1200" b="0" dirty="0">
              <a:solidFill>
                <a:srgbClr val="000000"/>
              </a:solidFill>
              <a:latin typeface="SimSun" pitchFamily="2" charset="-122"/>
              <a:ea typeface="SimSun" pitchFamily="2" charset="-122"/>
            </a:endParaRPr>
          </a:p>
          <a:p>
            <a:pPr lvl="1"/>
            <a:endParaRPr lang="it-IT" sz="1600" b="1" dirty="0" smtClean="0">
              <a:latin typeface="Arial" charset="0"/>
              <a:ea typeface="ＭＳ Ｐゴシック" pitchFamily="34" charset="-128"/>
              <a:cs typeface="Arial" charset="0"/>
            </a:endParaRPr>
          </a:p>
          <a:p>
            <a:pPr lvl="1"/>
            <a:endParaRPr lang="en-US" sz="14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78</a:t>
            </a:fld>
            <a:endParaRPr lang="en-US" sz="1200" smtClean="0">
              <a:solidFill>
                <a:schemeClr val="bg1"/>
              </a:solidFill>
              <a:latin typeface="Verdana" pitchFamily="34" charset="0"/>
            </a:endParaRPr>
          </a:p>
        </p:txBody>
      </p:sp>
      <p:sp>
        <p:nvSpPr>
          <p:cNvPr id="6"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spTree>
    <p:extLst>
      <p:ext uri="{BB962C8B-B14F-4D97-AF65-F5344CB8AC3E}">
        <p14:creationId xmlns:p14="http://schemas.microsoft.com/office/powerpoint/2010/main" xmlns="" val="33473105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egnaposto contenuto 2"/>
          <p:cNvSpPr>
            <a:spLocks noGrp="1"/>
          </p:cNvSpPr>
          <p:nvPr>
            <p:ph sz="half" idx="1"/>
          </p:nvPr>
        </p:nvSpPr>
        <p:spPr>
          <a:xfrm>
            <a:off x="170836" y="1447800"/>
            <a:ext cx="7497508" cy="4499914"/>
          </a:xfrm>
        </p:spPr>
        <p:txBody>
          <a:bodyPr/>
          <a:lstStyle/>
          <a:p>
            <a:r>
              <a:rPr lang="de-DE" sz="2000" dirty="0" smtClean="0"/>
              <a:t>Periodic Global Parametrization</a:t>
            </a:r>
          </a:p>
          <a:p>
            <a:pPr marL="0" lvl="0" indent="0">
              <a:buClr>
                <a:srgbClr val="333399"/>
              </a:buClr>
              <a:buNone/>
            </a:pPr>
            <a:r>
              <a:rPr lang="it-IT" sz="1200" b="0" dirty="0" smtClean="0">
                <a:solidFill>
                  <a:srgbClr val="000000"/>
                </a:solidFill>
                <a:latin typeface="SimSun" pitchFamily="2" charset="-122"/>
                <a:ea typeface="SimSun" pitchFamily="2" charset="-122"/>
              </a:rPr>
              <a:t>Ray et </a:t>
            </a:r>
            <a:r>
              <a:rPr lang="it-IT" sz="1200" b="0" dirty="0">
                <a:solidFill>
                  <a:srgbClr val="000000"/>
                </a:solidFill>
                <a:latin typeface="SimSun" pitchFamily="2" charset="-122"/>
                <a:ea typeface="SimSun" pitchFamily="2" charset="-122"/>
              </a:rPr>
              <a:t>al </a:t>
            </a:r>
            <a:r>
              <a:rPr lang="it-IT" sz="1200" b="0" dirty="0" smtClean="0">
                <a:solidFill>
                  <a:srgbClr val="000000"/>
                </a:solidFill>
                <a:latin typeface="SimSun" pitchFamily="2" charset="-122"/>
                <a:ea typeface="SimSun" pitchFamily="2" charset="-122"/>
              </a:rPr>
              <a:t>TOG 2006</a:t>
            </a:r>
            <a:endParaRPr lang="en-US" sz="1200" b="0" dirty="0">
              <a:solidFill>
                <a:srgbClr val="000000"/>
              </a:solidFill>
              <a:latin typeface="SimSun" pitchFamily="2" charset="-122"/>
              <a:ea typeface="SimSun" pitchFamily="2" charset="-122"/>
            </a:endParaRPr>
          </a:p>
          <a:p>
            <a:pPr marL="0" indent="0">
              <a:buNone/>
            </a:pPr>
            <a:endParaRPr lang="de-DE" sz="2000" dirty="0" smtClean="0"/>
          </a:p>
          <a:p>
            <a:pPr lvl="1"/>
            <a:r>
              <a:rPr lang="en-US" sz="1600" dirty="0" smtClean="0"/>
              <a:t>For </a:t>
            </a:r>
            <a:r>
              <a:rPr lang="en-US" sz="1600" dirty="0"/>
              <a:t>regular grid, we can map the surface to a line parameterized by </a:t>
            </a:r>
            <a:r>
              <a:rPr lang="en-US" sz="1600" dirty="0" smtClean="0"/>
              <a:t>u</a:t>
            </a:r>
            <a:endParaRPr lang="en-US" sz="16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79</a:t>
            </a:fld>
            <a:endParaRPr lang="en-US" sz="1200" smtClean="0">
              <a:solidFill>
                <a:schemeClr val="bg1"/>
              </a:solidFill>
              <a:latin typeface="Verdana" pitchFamily="34" charset="0"/>
            </a:endParaRPr>
          </a:p>
        </p:txBody>
      </p:sp>
      <p:sp>
        <p:nvSpPr>
          <p:cNvPr id="6"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pic>
        <p:nvPicPr>
          <p:cNvPr id="5" name="Picture 5"/>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l="30167" t="10364" r="32001" b="6067"/>
          <a:stretch>
            <a:fillRect/>
          </a:stretch>
        </p:blipFill>
        <p:spPr bwMode="auto">
          <a:xfrm>
            <a:off x="323850" y="3068638"/>
            <a:ext cx="2243138" cy="3097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l="30125" t="9267" r="32083" b="6067"/>
          <a:stretch>
            <a:fillRect/>
          </a:stretch>
        </p:blipFill>
        <p:spPr bwMode="auto">
          <a:xfrm>
            <a:off x="6364288" y="3068638"/>
            <a:ext cx="2239962" cy="3136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Content Placeholder 7" descr="linear"/>
          <p:cNvPicPr>
            <a:picLocks noGrp="1" noChangeAspect="1" noChangeArrowheads="1"/>
          </p:cNvPicPr>
          <p:nvPr>
            <p:ph sz="half" idx="2"/>
          </p:nvPr>
        </p:nvPicPr>
        <p:blipFill>
          <a:blip r:embed="rId4">
            <a:extLst>
              <a:ext uri="{28A0092B-C50C-407E-A947-70E740481C1C}">
                <a14:useLocalDpi xmlns:a14="http://schemas.microsoft.com/office/drawing/2010/main" xmlns="" val="0"/>
              </a:ext>
            </a:extLst>
          </a:blip>
          <a:srcRect/>
          <a:stretch>
            <a:fillRect/>
          </a:stretch>
        </p:blipFill>
        <p:spPr>
          <a:xfrm>
            <a:off x="3132138" y="5353050"/>
            <a:ext cx="2663825" cy="920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Text Box 9"/>
          <p:cNvSpPr txBox="1">
            <a:spLocks noChangeArrowheads="1"/>
          </p:cNvSpPr>
          <p:nvPr/>
        </p:nvSpPr>
        <p:spPr bwMode="auto">
          <a:xfrm>
            <a:off x="4230688" y="4783138"/>
            <a:ext cx="4127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sz="3600">
                <a:solidFill>
                  <a:schemeClr val="bg1"/>
                </a:solidFill>
              </a:rPr>
              <a:t>u</a:t>
            </a:r>
          </a:p>
        </p:txBody>
      </p:sp>
      <p:sp>
        <p:nvSpPr>
          <p:cNvPr id="10" name="Text Box 10"/>
          <p:cNvSpPr txBox="1">
            <a:spLocks noChangeArrowheads="1"/>
          </p:cNvSpPr>
          <p:nvPr/>
        </p:nvSpPr>
        <p:spPr bwMode="auto">
          <a:xfrm>
            <a:off x="4165588" y="4666204"/>
            <a:ext cx="468114"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FR" sz="3600" dirty="0"/>
              <a:t>u</a:t>
            </a:r>
            <a:endParaRPr lang="fr-FR" sz="3600" dirty="0" smtClean="0"/>
          </a:p>
        </p:txBody>
      </p:sp>
      <p:sp>
        <p:nvSpPr>
          <p:cNvPr id="12" name="Line 12"/>
          <p:cNvSpPr>
            <a:spLocks noChangeShapeType="1"/>
          </p:cNvSpPr>
          <p:nvPr/>
        </p:nvSpPr>
        <p:spPr bwMode="auto">
          <a:xfrm>
            <a:off x="2700338" y="4581525"/>
            <a:ext cx="3527425" cy="0"/>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3" name="AutoShape 11"/>
          <p:cNvSpPr>
            <a:spLocks noChangeArrowheads="1"/>
          </p:cNvSpPr>
          <p:nvPr/>
        </p:nvSpPr>
        <p:spPr bwMode="auto">
          <a:xfrm flipV="1">
            <a:off x="3635003" y="4149775"/>
            <a:ext cx="288925" cy="287337"/>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15" name="Text Box 10"/>
          <p:cNvSpPr txBox="1">
            <a:spLocks noChangeArrowheads="1"/>
          </p:cNvSpPr>
          <p:nvPr/>
        </p:nvSpPr>
        <p:spPr bwMode="auto">
          <a:xfrm>
            <a:off x="3848100" y="3941763"/>
            <a:ext cx="195642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FR" sz="3600" dirty="0"/>
              <a:t>u = d</a:t>
            </a:r>
          </a:p>
        </p:txBody>
      </p:sp>
    </p:spTree>
    <p:extLst>
      <p:ext uri="{BB962C8B-B14F-4D97-AF65-F5344CB8AC3E}">
        <p14:creationId xmlns:p14="http://schemas.microsoft.com/office/powerpoint/2010/main" xmlns="" val="830259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http://www.mathworks.com/matlabcentral/fx_files/23608/1/content/html/drawLAInro_33.png"/>
          <p:cNvPicPr>
            <a:picLocks noChangeAspect="1" noChangeArrowheads="1"/>
          </p:cNvPicPr>
          <p:nvPr/>
        </p:nvPicPr>
        <p:blipFill>
          <a:blip r:embed="rId2"/>
          <a:srcRect l="27097" t="12500" r="34193" b="9375"/>
          <a:stretch>
            <a:fillRect/>
          </a:stretch>
        </p:blipFill>
        <p:spPr bwMode="auto">
          <a:xfrm>
            <a:off x="5486400" y="685800"/>
            <a:ext cx="3352800" cy="5588000"/>
          </a:xfrm>
          <a:prstGeom prst="rect">
            <a:avLst/>
          </a:prstGeom>
          <a:solidFill>
            <a:srgbClr val="FCEDD8"/>
          </a:solidFill>
        </p:spPr>
      </p:pic>
      <p:sp>
        <p:nvSpPr>
          <p:cNvPr id="2" name="Title 1"/>
          <p:cNvSpPr>
            <a:spLocks noGrp="1"/>
          </p:cNvSpPr>
          <p:nvPr>
            <p:ph type="title"/>
          </p:nvPr>
        </p:nvSpPr>
        <p:spPr/>
        <p:txBody>
          <a:bodyPr/>
          <a:lstStyle/>
          <a:p>
            <a:r>
              <a:rPr lang="en-US" dirty="0" smtClean="0"/>
              <a:t>Quad mesh classification</a:t>
            </a:r>
            <a:endParaRPr lang="en-US" dirty="0"/>
          </a:p>
        </p:txBody>
      </p:sp>
      <p:sp>
        <p:nvSpPr>
          <p:cNvPr id="3" name="Content Placeholder 2"/>
          <p:cNvSpPr>
            <a:spLocks noGrp="1"/>
          </p:cNvSpPr>
          <p:nvPr>
            <p:ph idx="1"/>
          </p:nvPr>
        </p:nvSpPr>
        <p:spPr/>
        <p:txBody>
          <a:bodyPr/>
          <a:lstStyle/>
          <a:p>
            <a:pPr marL="457200" indent="-457200">
              <a:buFont typeface="+mj-lt"/>
              <a:buAutoNum type="alphaUcPeriod"/>
            </a:pPr>
            <a:r>
              <a:rPr lang="en-US" dirty="0" smtClean="0"/>
              <a:t>Triangle mesh</a:t>
            </a:r>
          </a:p>
          <a:p>
            <a:pPr lvl="1"/>
            <a:r>
              <a:rPr lang="en-US" dirty="0" smtClean="0"/>
              <a:t>all faces 3 sides</a:t>
            </a:r>
          </a:p>
          <a:p>
            <a:pPr marL="457200" indent="-457200">
              <a:buFont typeface="+mj-lt"/>
              <a:buAutoNum type="alphaUcPeriod"/>
            </a:pPr>
            <a:r>
              <a:rPr lang="en-US" dirty="0" smtClean="0"/>
              <a:t>Quad mesh</a:t>
            </a:r>
          </a:p>
          <a:p>
            <a:pPr lvl="1"/>
            <a:r>
              <a:rPr lang="en-US" dirty="0" smtClean="0"/>
              <a:t>all faces 4 sides</a:t>
            </a:r>
          </a:p>
          <a:p>
            <a:pPr marL="457200" indent="-457200">
              <a:buFont typeface="+mj-lt"/>
              <a:buAutoNum type="alphaUcPeriod"/>
            </a:pPr>
            <a:r>
              <a:rPr lang="en-US" dirty="0" smtClean="0"/>
              <a:t>Quad dominant mesh</a:t>
            </a:r>
          </a:p>
          <a:p>
            <a:pPr lvl="1"/>
            <a:r>
              <a:rPr lang="en-US" b="1" i="1" dirty="0" smtClean="0"/>
              <a:t>most</a:t>
            </a:r>
            <a:r>
              <a:rPr lang="en-US" dirty="0" smtClean="0"/>
              <a:t> faces 4 sides</a:t>
            </a:r>
          </a:p>
          <a:p>
            <a:pPr lvl="1"/>
            <a:r>
              <a:rPr lang="en-US" dirty="0" smtClean="0"/>
              <a:t>(and a few 3 or 5 sided faces)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8</a:t>
            </a:fld>
            <a:endParaRPr lang="en-US"/>
          </a:p>
        </p:txBody>
      </p:sp>
      <p:sp>
        <p:nvSpPr>
          <p:cNvPr id="8" name="Right Arrow 7"/>
          <p:cNvSpPr/>
          <p:nvPr/>
        </p:nvSpPr>
        <p:spPr bwMode="auto">
          <a:xfrm>
            <a:off x="2819400" y="2971800"/>
            <a:ext cx="3581400" cy="762000"/>
          </a:xfrm>
          <a:prstGeom prst="rightArrow">
            <a:avLst/>
          </a:prstGeom>
          <a:gradFill>
            <a:gsLst>
              <a:gs pos="0">
                <a:schemeClr val="accent2">
                  <a:lumMod val="60000"/>
                  <a:lumOff val="40000"/>
                </a:schemeClr>
              </a:gs>
              <a:gs pos="100000">
                <a:schemeClr val="accent1">
                  <a:shade val="100000"/>
                  <a:satMod val="115000"/>
                  <a:alpha val="0"/>
                </a:scheme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9" name="Freeform 8"/>
          <p:cNvSpPr/>
          <p:nvPr/>
        </p:nvSpPr>
        <p:spPr bwMode="auto">
          <a:xfrm>
            <a:off x="6754761" y="5002545"/>
            <a:ext cx="172296" cy="282141"/>
          </a:xfrm>
          <a:custGeom>
            <a:avLst/>
            <a:gdLst>
              <a:gd name="connsiteX0" fmla="*/ 14748 w 162232"/>
              <a:gd name="connsiteY0" fmla="*/ 265471 h 265471"/>
              <a:gd name="connsiteX1" fmla="*/ 0 w 162232"/>
              <a:gd name="connsiteY1" fmla="*/ 0 h 265471"/>
              <a:gd name="connsiteX2" fmla="*/ 162232 w 162232"/>
              <a:gd name="connsiteY2" fmla="*/ 58993 h 265471"/>
              <a:gd name="connsiteX3" fmla="*/ 147484 w 162232"/>
              <a:gd name="connsiteY3" fmla="*/ 44245 h 265471"/>
              <a:gd name="connsiteX0" fmla="*/ 14748 w 162232"/>
              <a:gd name="connsiteY0" fmla="*/ 265471 h 265471"/>
              <a:gd name="connsiteX1" fmla="*/ 0 w 162232"/>
              <a:gd name="connsiteY1" fmla="*/ 0 h 265471"/>
              <a:gd name="connsiteX2" fmla="*/ 162232 w 162232"/>
              <a:gd name="connsiteY2" fmla="*/ 58993 h 265471"/>
              <a:gd name="connsiteX3" fmla="*/ 147484 w 162232"/>
              <a:gd name="connsiteY3" fmla="*/ 44245 h 265471"/>
              <a:gd name="connsiteX4" fmla="*/ 14748 w 162232"/>
              <a:gd name="connsiteY4" fmla="*/ 265471 h 265471"/>
              <a:gd name="connsiteX0" fmla="*/ 14748 w 162232"/>
              <a:gd name="connsiteY0" fmla="*/ 265471 h 265471"/>
              <a:gd name="connsiteX1" fmla="*/ 0 w 162232"/>
              <a:gd name="connsiteY1" fmla="*/ 0 h 265471"/>
              <a:gd name="connsiteX2" fmla="*/ 162232 w 162232"/>
              <a:gd name="connsiteY2" fmla="*/ 135193 h 265471"/>
              <a:gd name="connsiteX3" fmla="*/ 147484 w 162232"/>
              <a:gd name="connsiteY3" fmla="*/ 44245 h 265471"/>
              <a:gd name="connsiteX4" fmla="*/ 14748 w 162232"/>
              <a:gd name="connsiteY4" fmla="*/ 265471 h 265471"/>
              <a:gd name="connsiteX0" fmla="*/ 14748 w 147484"/>
              <a:gd name="connsiteY0" fmla="*/ 265471 h 265471"/>
              <a:gd name="connsiteX1" fmla="*/ 0 w 147484"/>
              <a:gd name="connsiteY1" fmla="*/ 0 h 265471"/>
              <a:gd name="connsiteX2" fmla="*/ 147484 w 147484"/>
              <a:gd name="connsiteY2" fmla="*/ 44245 h 265471"/>
              <a:gd name="connsiteX3" fmla="*/ 14748 w 147484"/>
              <a:gd name="connsiteY3" fmla="*/ 265471 h 265471"/>
              <a:gd name="connsiteX0" fmla="*/ 14748 w 187044"/>
              <a:gd name="connsiteY0" fmla="*/ 265471 h 265471"/>
              <a:gd name="connsiteX1" fmla="*/ 0 w 187044"/>
              <a:gd name="connsiteY1" fmla="*/ 0 h 265471"/>
              <a:gd name="connsiteX2" fmla="*/ 147484 w 187044"/>
              <a:gd name="connsiteY2" fmla="*/ 44245 h 265471"/>
              <a:gd name="connsiteX3" fmla="*/ 187044 w 187044"/>
              <a:gd name="connsiteY3" fmla="*/ 69517 h 265471"/>
              <a:gd name="connsiteX4" fmla="*/ 14748 w 187044"/>
              <a:gd name="connsiteY4" fmla="*/ 265471 h 265471"/>
              <a:gd name="connsiteX0" fmla="*/ 0 w 172296"/>
              <a:gd name="connsiteY0" fmla="*/ 277378 h 277378"/>
              <a:gd name="connsiteX1" fmla="*/ 1920 w 172296"/>
              <a:gd name="connsiteY1" fmla="*/ 0 h 277378"/>
              <a:gd name="connsiteX2" fmla="*/ 132736 w 172296"/>
              <a:gd name="connsiteY2" fmla="*/ 56152 h 277378"/>
              <a:gd name="connsiteX3" fmla="*/ 172296 w 172296"/>
              <a:gd name="connsiteY3" fmla="*/ 81424 h 277378"/>
              <a:gd name="connsiteX4" fmla="*/ 0 w 172296"/>
              <a:gd name="connsiteY4" fmla="*/ 277378 h 277378"/>
              <a:gd name="connsiteX0" fmla="*/ 0 w 172296"/>
              <a:gd name="connsiteY0" fmla="*/ 282141 h 282141"/>
              <a:gd name="connsiteX1" fmla="*/ 1920 w 172296"/>
              <a:gd name="connsiteY1" fmla="*/ 0 h 282141"/>
              <a:gd name="connsiteX2" fmla="*/ 132736 w 172296"/>
              <a:gd name="connsiteY2" fmla="*/ 56152 h 282141"/>
              <a:gd name="connsiteX3" fmla="*/ 172296 w 172296"/>
              <a:gd name="connsiteY3" fmla="*/ 81424 h 282141"/>
              <a:gd name="connsiteX4" fmla="*/ 0 w 172296"/>
              <a:gd name="connsiteY4" fmla="*/ 282141 h 282141"/>
              <a:gd name="connsiteX0" fmla="*/ 0 w 172296"/>
              <a:gd name="connsiteY0" fmla="*/ 282141 h 282141"/>
              <a:gd name="connsiteX1" fmla="*/ 1920 w 172296"/>
              <a:gd name="connsiteY1" fmla="*/ 0 h 282141"/>
              <a:gd name="connsiteX2" fmla="*/ 172296 w 172296"/>
              <a:gd name="connsiteY2" fmla="*/ 81424 h 282141"/>
              <a:gd name="connsiteX3" fmla="*/ 0 w 172296"/>
              <a:gd name="connsiteY3" fmla="*/ 282141 h 282141"/>
            </a:gdLst>
            <a:ahLst/>
            <a:cxnLst>
              <a:cxn ang="0">
                <a:pos x="connsiteX0" y="connsiteY0"/>
              </a:cxn>
              <a:cxn ang="0">
                <a:pos x="connsiteX1" y="connsiteY1"/>
              </a:cxn>
              <a:cxn ang="0">
                <a:pos x="connsiteX2" y="connsiteY2"/>
              </a:cxn>
              <a:cxn ang="0">
                <a:pos x="connsiteX3" y="connsiteY3"/>
              </a:cxn>
            </a:cxnLst>
            <a:rect l="l" t="t" r="r" b="b"/>
            <a:pathLst>
              <a:path w="172296" h="282141">
                <a:moveTo>
                  <a:pt x="0" y="282141"/>
                </a:moveTo>
                <a:lnTo>
                  <a:pt x="1920" y="0"/>
                </a:lnTo>
                <a:lnTo>
                  <a:pt x="172296" y="81424"/>
                </a:lnTo>
                <a:lnTo>
                  <a:pt x="0" y="282141"/>
                </a:lnTo>
                <a:close/>
              </a:path>
            </a:pathLst>
          </a:custGeom>
          <a:solidFill>
            <a:schemeClr val="accent2">
              <a:lumMod val="75000"/>
            </a:schemeClr>
          </a:solidFill>
          <a:ln w="12700" cap="flat" cmpd="sng" algn="ctr">
            <a:solidFill>
              <a:schemeClr val="bg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7" presetClass="emph" presetSubtype="0" fill="hold" grpId="1" nodeType="afterEffect">
                                  <p:stCondLst>
                                    <p:cond delay="0"/>
                                  </p:stCondLst>
                                  <p:childTnLst>
                                    <p:animClr clrSpc="rgb">
                                      <p:cBhvr override="childStyle">
                                        <p:cTn id="10" dur="250" autoRev="1" fill="hold"/>
                                        <p:tgtEl>
                                          <p:spTgt spid="9"/>
                                        </p:tgtEl>
                                        <p:attrNameLst>
                                          <p:attrName>style.color</p:attrName>
                                        </p:attrNameLst>
                                      </p:cBhvr>
                                      <p:to>
                                        <a:schemeClr val="bg1"/>
                                      </p:to>
                                    </p:animClr>
                                    <p:animClr clrSpc="rgb">
                                      <p:cBhvr>
                                        <p:cTn id="11" dur="250" autoRev="1" fill="hold"/>
                                        <p:tgtEl>
                                          <p:spTgt spid="9"/>
                                        </p:tgtEl>
                                        <p:attrNameLst>
                                          <p:attrName>fillcolor</p:attrName>
                                        </p:attrNameLst>
                                      </p:cBhvr>
                                      <p:to>
                                        <a:schemeClr val="bg1"/>
                                      </p:to>
                                    </p:animClr>
                                    <p:set>
                                      <p:cBhvr>
                                        <p:cTn id="12" dur="250" autoRev="1" fill="hold"/>
                                        <p:tgtEl>
                                          <p:spTgt spid="9"/>
                                        </p:tgtEl>
                                        <p:attrNameLst>
                                          <p:attrName>fill.type</p:attrName>
                                        </p:attrNameLst>
                                      </p:cBhvr>
                                      <p:to>
                                        <p:strVal val="solid"/>
                                      </p:to>
                                    </p:set>
                                    <p:set>
                                      <p:cBhvr>
                                        <p:cTn id="13" dur="250" autoRev="1"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egnaposto contenuto 2"/>
          <p:cNvSpPr>
            <a:spLocks noGrp="1"/>
          </p:cNvSpPr>
          <p:nvPr>
            <p:ph sz="half" idx="1"/>
          </p:nvPr>
        </p:nvSpPr>
        <p:spPr>
          <a:xfrm>
            <a:off x="170836" y="1844824"/>
            <a:ext cx="7497508" cy="4499914"/>
          </a:xfrm>
        </p:spPr>
        <p:txBody>
          <a:bodyPr/>
          <a:lstStyle/>
          <a:p>
            <a:r>
              <a:rPr lang="de-DE" sz="2000" dirty="0" smtClean="0"/>
              <a:t>Periodic Global Parametrization</a:t>
            </a:r>
          </a:p>
          <a:p>
            <a:pPr lvl="1"/>
            <a:r>
              <a:rPr lang="en-US" sz="1600" dirty="0"/>
              <a:t>For complex grid topology, we need to map the surface onto a circle parameterized by θ</a:t>
            </a:r>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80</a:t>
            </a:fld>
            <a:endParaRPr lang="en-US" sz="1200" smtClean="0">
              <a:solidFill>
                <a:schemeClr val="bg1"/>
              </a:solidFill>
              <a:latin typeface="Verdana" pitchFamily="34" charset="0"/>
            </a:endParaRPr>
          </a:p>
        </p:txBody>
      </p:sp>
      <p:sp>
        <p:nvSpPr>
          <p:cNvPr id="6"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pic>
        <p:nvPicPr>
          <p:cNvPr id="26" name="Picture 14"/>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l="17076" t="10396" r="14822" b="5128"/>
          <a:stretch>
            <a:fillRect/>
          </a:stretch>
        </p:blipFill>
        <p:spPr bwMode="auto">
          <a:xfrm>
            <a:off x="792384" y="2852936"/>
            <a:ext cx="2540116" cy="1968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15"/>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l="12518" t="8974" r="14822" b="3766"/>
          <a:stretch>
            <a:fillRect/>
          </a:stretch>
        </p:blipFill>
        <p:spPr bwMode="auto">
          <a:xfrm>
            <a:off x="1115616" y="4821431"/>
            <a:ext cx="2031588" cy="1524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16"/>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l="12569" t="10396" r="14722" b="5128"/>
          <a:stretch>
            <a:fillRect/>
          </a:stretch>
        </p:blipFill>
        <p:spPr bwMode="auto">
          <a:xfrm>
            <a:off x="5076056" y="2708920"/>
            <a:ext cx="2919934" cy="2121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17"/>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l="12569" t="12660" r="14722" b="7372"/>
          <a:stretch>
            <a:fillRect/>
          </a:stretch>
        </p:blipFill>
        <p:spPr bwMode="auto">
          <a:xfrm>
            <a:off x="6084539" y="4779954"/>
            <a:ext cx="2232223" cy="15344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 name="Line 11"/>
          <p:cNvSpPr>
            <a:spLocks noChangeShapeType="1"/>
          </p:cNvSpPr>
          <p:nvPr/>
        </p:nvSpPr>
        <p:spPr bwMode="auto">
          <a:xfrm>
            <a:off x="3490343" y="4077072"/>
            <a:ext cx="1441698" cy="0"/>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pic>
        <p:nvPicPr>
          <p:cNvPr id="32" name="Picture 12" descr="periodic"/>
          <p:cNvPicPr>
            <a:picLocks noGrp="1" noChangeAspect="1" noChangeArrowheads="1"/>
          </p:cNvPicPr>
          <p:nvPr>
            <p:ph sz="half" idx="2"/>
          </p:nvPr>
        </p:nvPicPr>
        <p:blipFill>
          <a:blip r:embed="rId6">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a:xfrm rot="18942870">
            <a:off x="3694213" y="4936226"/>
            <a:ext cx="984630" cy="98463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4" name="AutoShape 11"/>
          <p:cNvSpPr>
            <a:spLocks noChangeArrowheads="1"/>
          </p:cNvSpPr>
          <p:nvPr/>
        </p:nvSpPr>
        <p:spPr bwMode="auto">
          <a:xfrm flipV="1">
            <a:off x="3625713" y="3654355"/>
            <a:ext cx="288925" cy="287337"/>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35" name="Text Box 10"/>
          <p:cNvSpPr txBox="1">
            <a:spLocks noChangeArrowheads="1"/>
          </p:cNvSpPr>
          <p:nvPr/>
        </p:nvSpPr>
        <p:spPr bwMode="auto">
          <a:xfrm>
            <a:off x="3914638" y="3476907"/>
            <a:ext cx="115212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l-GR" sz="3600" dirty="0" smtClean="0"/>
              <a:t>θ</a:t>
            </a:r>
            <a:r>
              <a:rPr lang="fr-FR" sz="3600" dirty="0" smtClean="0"/>
              <a:t>= </a:t>
            </a:r>
            <a:r>
              <a:rPr lang="fr-FR" sz="3600" dirty="0"/>
              <a:t>d</a:t>
            </a:r>
          </a:p>
        </p:txBody>
      </p:sp>
      <p:sp>
        <p:nvSpPr>
          <p:cNvPr id="36" name="Text Box 10"/>
          <p:cNvSpPr txBox="1">
            <a:spLocks noChangeArrowheads="1"/>
          </p:cNvSpPr>
          <p:nvPr/>
        </p:nvSpPr>
        <p:spPr bwMode="auto">
          <a:xfrm>
            <a:off x="3956152" y="4366845"/>
            <a:ext cx="47183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l-GR" sz="3600" dirty="0" smtClean="0"/>
              <a:t>θ</a:t>
            </a:r>
            <a:endParaRPr lang="fr-FR" sz="3600" dirty="0"/>
          </a:p>
        </p:txBody>
      </p:sp>
    </p:spTree>
    <p:extLst>
      <p:ext uri="{BB962C8B-B14F-4D97-AF65-F5344CB8AC3E}">
        <p14:creationId xmlns:p14="http://schemas.microsoft.com/office/powerpoint/2010/main" xmlns="" val="15148515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egnaposto contenuto 2"/>
          <p:cNvSpPr>
            <a:spLocks noGrp="1"/>
          </p:cNvSpPr>
          <p:nvPr>
            <p:ph sz="half" idx="1"/>
          </p:nvPr>
        </p:nvSpPr>
        <p:spPr>
          <a:xfrm>
            <a:off x="170836" y="1844824"/>
            <a:ext cx="7497508" cy="4499914"/>
          </a:xfrm>
        </p:spPr>
        <p:txBody>
          <a:bodyPr/>
          <a:lstStyle/>
          <a:p>
            <a:r>
              <a:rPr lang="de-DE" sz="2000" dirty="0" smtClean="0"/>
              <a:t>Periodic Global Parametrization</a:t>
            </a:r>
          </a:p>
          <a:p>
            <a:pPr lvl="1"/>
            <a:r>
              <a:rPr lang="en-US" sz="1600" dirty="0" smtClean="0"/>
              <a:t>No need of explicit threating of singularities, they come out naturally from the optimization process</a:t>
            </a:r>
          </a:p>
          <a:p>
            <a:pPr lvl="1"/>
            <a:r>
              <a:rPr lang="en-US" sz="1600" dirty="0" smtClean="0"/>
              <a:t>Semi regular (need 1 subdivision step!)</a:t>
            </a:r>
            <a:endParaRPr lang="en-US" sz="1600" dirty="0"/>
          </a:p>
        </p:txBody>
      </p:sp>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81</a:t>
            </a:fld>
            <a:endParaRPr lang="en-US" sz="1200" smtClean="0">
              <a:solidFill>
                <a:schemeClr val="bg1"/>
              </a:solidFill>
              <a:latin typeface="Verdana" pitchFamily="34" charset="0"/>
            </a:endParaRPr>
          </a:p>
        </p:txBody>
      </p:sp>
      <p:sp>
        <p:nvSpPr>
          <p:cNvPr id="6"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pic>
        <p:nvPicPr>
          <p:cNvPr id="15" name="Picture 3" descr="drag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5817" r="16086"/>
          <a:stretch>
            <a:fillRect/>
          </a:stretch>
        </p:blipFill>
        <p:spPr bwMode="auto">
          <a:xfrm>
            <a:off x="611560" y="3232560"/>
            <a:ext cx="3106927" cy="2574834"/>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4" descr="dragonhea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18062"/>
          <a:stretch>
            <a:fillRect/>
          </a:stretch>
        </p:blipFill>
        <p:spPr bwMode="auto">
          <a:xfrm>
            <a:off x="4067944" y="2564904"/>
            <a:ext cx="4715434" cy="32488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19173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82</a:t>
            </a:fld>
            <a:endParaRPr lang="en-US" sz="1200" smtClean="0">
              <a:solidFill>
                <a:schemeClr val="bg1"/>
              </a:solidFill>
              <a:latin typeface="Verdana" pitchFamily="34" charset="0"/>
            </a:endParaRPr>
          </a:p>
        </p:txBody>
      </p:sp>
      <p:sp>
        <p:nvSpPr>
          <p:cNvPr id="6" name="Titolo 1"/>
          <p:cNvSpPr>
            <a:spLocks noGrp="1"/>
          </p:cNvSpPr>
          <p:nvPr>
            <p:ph type="title"/>
          </p:nvPr>
        </p:nvSpPr>
        <p:spPr>
          <a:xfrm>
            <a:off x="179388" y="476250"/>
            <a:ext cx="7056908" cy="990600"/>
          </a:xfrm>
        </p:spPr>
        <p:txBody>
          <a:bodyPr/>
          <a:lstStyle/>
          <a:p>
            <a:pPr>
              <a:defRPr/>
            </a:pPr>
            <a:r>
              <a:rPr lang="en-US" sz="2400" b="0" dirty="0" smtClean="0"/>
              <a:t>Direct </a:t>
            </a:r>
            <a:r>
              <a:rPr lang="en-US" sz="2400" b="0" dirty="0" err="1" smtClean="0"/>
              <a:t>Vs</a:t>
            </a:r>
            <a:r>
              <a:rPr lang="en-US" sz="2400" b="0" dirty="0" smtClean="0"/>
              <a:t> Iterative Greedy integer rounding</a:t>
            </a:r>
            <a:endParaRPr lang="en-US" sz="2400" b="0" dirty="0"/>
          </a:p>
        </p:txBody>
      </p:sp>
      <p:pic>
        <p:nvPicPr>
          <p:cNvPr id="21" name="Picture 2" descr="Z:\projects\conferences\siggraph09\final_paper\results\botijo_comparison\images\botijo_qc_fine_paper.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28119" y="1260556"/>
            <a:ext cx="2221577" cy="456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3" descr="Z:\projects\conferences\siggraph09\final_paper\results\botijo_comparison\images\botijo_miq_fine_paper.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36158" y="1237829"/>
            <a:ext cx="2231462" cy="4567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Ellipse 17"/>
          <p:cNvSpPr>
            <a:spLocks noChangeArrowheads="1"/>
          </p:cNvSpPr>
          <p:nvPr/>
        </p:nvSpPr>
        <p:spPr bwMode="auto">
          <a:xfrm>
            <a:off x="2699792" y="4437112"/>
            <a:ext cx="377825" cy="379413"/>
          </a:xfrm>
          <a:prstGeom prst="ellipse">
            <a:avLst/>
          </a:prstGeom>
          <a:noFill/>
          <a:ln w="38100" algn="ctr">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24" name="Ellipse 18"/>
          <p:cNvSpPr>
            <a:spLocks noChangeArrowheads="1"/>
          </p:cNvSpPr>
          <p:nvPr/>
        </p:nvSpPr>
        <p:spPr bwMode="auto">
          <a:xfrm>
            <a:off x="1961927" y="2420888"/>
            <a:ext cx="377825" cy="379412"/>
          </a:xfrm>
          <a:prstGeom prst="ellipse">
            <a:avLst/>
          </a:prstGeom>
          <a:noFill/>
          <a:ln w="38100" algn="ctr">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25" name="Ellipse 19"/>
          <p:cNvSpPr>
            <a:spLocks noChangeArrowheads="1"/>
          </p:cNvSpPr>
          <p:nvPr/>
        </p:nvSpPr>
        <p:spPr bwMode="auto">
          <a:xfrm>
            <a:off x="2195736" y="4149080"/>
            <a:ext cx="217488" cy="217487"/>
          </a:xfrm>
          <a:prstGeom prst="ellipse">
            <a:avLst/>
          </a:prstGeom>
          <a:noFill/>
          <a:ln w="38100" algn="ctr">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26" name="Ellipse 20"/>
          <p:cNvSpPr>
            <a:spLocks noChangeArrowheads="1"/>
          </p:cNvSpPr>
          <p:nvPr/>
        </p:nvSpPr>
        <p:spPr bwMode="auto">
          <a:xfrm>
            <a:off x="2771800" y="3717032"/>
            <a:ext cx="339725" cy="339725"/>
          </a:xfrm>
          <a:prstGeom prst="ellipse">
            <a:avLst/>
          </a:prstGeom>
          <a:noFill/>
          <a:ln w="38100" algn="ctr">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27" name="Ellipse 21"/>
          <p:cNvSpPr>
            <a:spLocks noChangeArrowheads="1"/>
          </p:cNvSpPr>
          <p:nvPr/>
        </p:nvSpPr>
        <p:spPr bwMode="auto">
          <a:xfrm>
            <a:off x="2250976" y="2132856"/>
            <a:ext cx="304800" cy="304800"/>
          </a:xfrm>
          <a:prstGeom prst="ellipse">
            <a:avLst/>
          </a:prstGeom>
          <a:noFill/>
          <a:ln w="38100" algn="ctr">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28" name="Rectangle 18"/>
          <p:cNvSpPr>
            <a:spLocks noChangeArrowheads="1"/>
          </p:cNvSpPr>
          <p:nvPr/>
        </p:nvSpPr>
        <p:spPr bwMode="auto">
          <a:xfrm>
            <a:off x="1932409" y="5919936"/>
            <a:ext cx="911399" cy="389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dist="17961" dir="2700000" algn="ctr" rotWithShape="0">
                    <a:schemeClr val="bg2"/>
                  </a:outerShdw>
                </a:effectLst>
              </a14:hiddenEffects>
            </a:ext>
          </a:extLst>
        </p:spPr>
        <p:txBody>
          <a:bodyPr/>
          <a:lstStyle/>
          <a:p>
            <a:pPr marL="342900" indent="-342900">
              <a:lnSpc>
                <a:spcPct val="90000"/>
              </a:lnSpc>
              <a:spcBef>
                <a:spcPct val="20000"/>
              </a:spcBef>
            </a:pPr>
            <a:r>
              <a:rPr lang="en-US" sz="2000" dirty="0" smtClean="0">
                <a:solidFill>
                  <a:schemeClr val="accent2"/>
                </a:solidFill>
              </a:rPr>
              <a:t>direct</a:t>
            </a:r>
            <a:endParaRPr lang="en-US" sz="2000" dirty="0">
              <a:solidFill>
                <a:schemeClr val="accent2"/>
              </a:solidFill>
            </a:endParaRPr>
          </a:p>
        </p:txBody>
      </p:sp>
      <p:sp>
        <p:nvSpPr>
          <p:cNvPr id="29" name="Rectangle 18"/>
          <p:cNvSpPr>
            <a:spLocks noChangeArrowheads="1"/>
          </p:cNvSpPr>
          <p:nvPr/>
        </p:nvSpPr>
        <p:spPr bwMode="auto">
          <a:xfrm>
            <a:off x="6516216" y="5919936"/>
            <a:ext cx="1152128" cy="389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dist="17961" dir="2700000" algn="ctr" rotWithShape="0">
                    <a:schemeClr val="bg2"/>
                  </a:outerShdw>
                </a:effectLst>
              </a14:hiddenEffects>
            </a:ext>
          </a:extLst>
        </p:spPr>
        <p:txBody>
          <a:bodyPr/>
          <a:lstStyle/>
          <a:p>
            <a:pPr marL="342900" indent="-342900">
              <a:lnSpc>
                <a:spcPct val="90000"/>
              </a:lnSpc>
              <a:spcBef>
                <a:spcPct val="20000"/>
              </a:spcBef>
            </a:pPr>
            <a:r>
              <a:rPr lang="en-US" sz="2000" dirty="0" smtClean="0">
                <a:solidFill>
                  <a:schemeClr val="accent2"/>
                </a:solidFill>
              </a:rPr>
              <a:t>iterative</a:t>
            </a:r>
            <a:endParaRPr lang="en-US" sz="2000" dirty="0">
              <a:solidFill>
                <a:schemeClr val="accent2"/>
              </a:solidFill>
            </a:endParaRPr>
          </a:p>
        </p:txBody>
      </p:sp>
    </p:spTree>
    <p:extLst>
      <p:ext uri="{BB962C8B-B14F-4D97-AF65-F5344CB8AC3E}">
        <p14:creationId xmlns:p14="http://schemas.microsoft.com/office/powerpoint/2010/main" xmlns="" val="37252544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83</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6552851" cy="990600"/>
          </a:xfrm>
        </p:spPr>
        <p:txBody>
          <a:bodyPr/>
          <a:lstStyle/>
          <a:p>
            <a:pPr>
              <a:defRPr/>
            </a:pPr>
            <a:r>
              <a:rPr lang="en-US" sz="2400" b="0" dirty="0" smtClean="0"/>
              <a:t>Limitations</a:t>
            </a:r>
            <a:endParaRPr lang="en-US" sz="2400" b="0" dirty="0"/>
          </a:p>
        </p:txBody>
      </p:sp>
      <p:sp>
        <p:nvSpPr>
          <p:cNvPr id="5" name="Segnaposto contenuto 2"/>
          <p:cNvSpPr>
            <a:spLocks noGrp="1"/>
          </p:cNvSpPr>
          <p:nvPr>
            <p:ph sz="half" idx="1"/>
          </p:nvPr>
        </p:nvSpPr>
        <p:spPr>
          <a:xfrm>
            <a:off x="103166" y="1552498"/>
            <a:ext cx="7497508" cy="4499914"/>
          </a:xfrm>
        </p:spPr>
        <p:txBody>
          <a:bodyPr/>
          <a:lstStyle/>
          <a:p>
            <a:r>
              <a:rPr lang="de-DE" sz="2000" dirty="0" smtClean="0"/>
              <a:t>Density of quadrangulation MUST be adequate to capture shape complexity</a:t>
            </a:r>
          </a:p>
          <a:p>
            <a:endParaRPr lang="de-DE" sz="2000" dirty="0"/>
          </a:p>
          <a:p>
            <a:endParaRPr lang="de-DE" sz="2000" dirty="0" smtClean="0"/>
          </a:p>
          <a:p>
            <a:endParaRPr lang="de-DE" sz="2000" dirty="0"/>
          </a:p>
          <a:p>
            <a:endParaRPr lang="de-DE" sz="2000" dirty="0" smtClean="0"/>
          </a:p>
          <a:p>
            <a:endParaRPr lang="de-DE" sz="2000" dirty="0"/>
          </a:p>
          <a:p>
            <a:endParaRPr lang="de-DE" sz="2000" dirty="0" smtClean="0"/>
          </a:p>
          <a:p>
            <a:endParaRPr lang="de-DE" sz="2000" dirty="0"/>
          </a:p>
          <a:p>
            <a:endParaRPr lang="de-DE" sz="2000" dirty="0" smtClean="0"/>
          </a:p>
          <a:p>
            <a:endParaRPr lang="de-DE" sz="2000" dirty="0"/>
          </a:p>
          <a:p>
            <a:endParaRPr lang="de-DE" sz="2000" dirty="0" smtClean="0"/>
          </a:p>
          <a:p>
            <a:r>
              <a:rPr lang="de-DE" sz="2000" dirty="0" smtClean="0"/>
              <a:t>Stiffness help to reduce foldovers!</a:t>
            </a:r>
          </a:p>
        </p:txBody>
      </p:sp>
      <p:pic>
        <p:nvPicPr>
          <p:cNvPr id="9218" name="Picture 2" descr="D:\meshes\QuadMeshesMixed\casting\snapshot0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1" y="2276872"/>
            <a:ext cx="2448272" cy="2187071"/>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3" descr="D:\meshes\QuadMeshesMixed\casting\snapshot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77178" y="2564904"/>
            <a:ext cx="2448272" cy="2187071"/>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D:\meshes\QuadMeshesMixed\casting\snapshot00.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64088" y="2420888"/>
            <a:ext cx="3641949" cy="32533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54326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84</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6552851" cy="990600"/>
          </a:xfrm>
        </p:spPr>
        <p:txBody>
          <a:bodyPr/>
          <a:lstStyle/>
          <a:p>
            <a:pPr>
              <a:defRPr/>
            </a:pPr>
            <a:r>
              <a:rPr lang="en-US" sz="2400" b="0" dirty="0" smtClean="0"/>
              <a:t>Field aligned continuous </a:t>
            </a:r>
            <a:r>
              <a:rPr lang="en-US" sz="2400" b="0" dirty="0" err="1" smtClean="0"/>
              <a:t>parametrization</a:t>
            </a:r>
            <a:endParaRPr lang="en-US" sz="2400" b="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696538"/>
            <a:ext cx="8640960" cy="32446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857798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85</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86</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87</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6552851" cy="990600"/>
          </a:xfrm>
        </p:spPr>
        <p:txBody>
          <a:bodyPr/>
          <a:lstStyle/>
          <a:p>
            <a:pPr>
              <a:defRPr/>
            </a:pPr>
            <a:r>
              <a:rPr lang="en-US" sz="2400" b="0" dirty="0" smtClean="0"/>
              <a:t>LP </a:t>
            </a:r>
            <a:r>
              <a:rPr lang="en-US" sz="2400" b="0" dirty="0" err="1" smtClean="0"/>
              <a:t>Voronoi</a:t>
            </a:r>
            <a:r>
              <a:rPr lang="en-US" sz="2400" b="0" dirty="0" smtClean="0"/>
              <a:t> </a:t>
            </a:r>
            <a:r>
              <a:rPr lang="en-US" sz="2400" b="0" dirty="0" err="1" smtClean="0"/>
              <a:t>Tassellation</a:t>
            </a:r>
            <a:r>
              <a:rPr lang="en-US" sz="2400" b="0" dirty="0" smtClean="0"/>
              <a:t>(1)</a:t>
            </a:r>
            <a:endParaRPr lang="en-US" sz="2400" b="0" dirty="0"/>
          </a:p>
        </p:txBody>
      </p:sp>
      <p:sp>
        <p:nvSpPr>
          <p:cNvPr id="5" name="Segnaposto contenuto 2"/>
          <p:cNvSpPr>
            <a:spLocks noGrp="1"/>
          </p:cNvSpPr>
          <p:nvPr>
            <p:ph sz="half" idx="1"/>
          </p:nvPr>
        </p:nvSpPr>
        <p:spPr>
          <a:xfrm>
            <a:off x="170836" y="1844824"/>
            <a:ext cx="5697308" cy="4499914"/>
          </a:xfrm>
        </p:spPr>
        <p:txBody>
          <a:bodyPr/>
          <a:lstStyle/>
          <a:p>
            <a:r>
              <a:rPr lang="it-IT" sz="2000" dirty="0" smtClean="0"/>
              <a:t>Voronoi</a:t>
            </a:r>
          </a:p>
          <a:p>
            <a:pPr marL="0" lvl="0" indent="0">
              <a:buClr>
                <a:srgbClr val="333399"/>
              </a:buClr>
              <a:buNone/>
            </a:pPr>
            <a:r>
              <a:rPr lang="it-IT" sz="1200" b="0" dirty="0" smtClean="0">
                <a:solidFill>
                  <a:srgbClr val="000000"/>
                </a:solidFill>
                <a:latin typeface="SimSun" pitchFamily="2" charset="-122"/>
                <a:ea typeface="SimSun" pitchFamily="2" charset="-122"/>
              </a:rPr>
              <a:t>B.Lévy </a:t>
            </a:r>
            <a:r>
              <a:rPr lang="it-IT" sz="1200" b="0" dirty="0">
                <a:solidFill>
                  <a:srgbClr val="000000"/>
                </a:solidFill>
                <a:latin typeface="SimSun" pitchFamily="2" charset="-122"/>
                <a:ea typeface="SimSun" pitchFamily="2" charset="-122"/>
              </a:rPr>
              <a:t>et al </a:t>
            </a:r>
            <a:r>
              <a:rPr lang="it-IT" sz="1200" b="0" dirty="0" smtClean="0">
                <a:solidFill>
                  <a:srgbClr val="000000"/>
                </a:solidFill>
                <a:latin typeface="SimSun" pitchFamily="2" charset="-122"/>
                <a:ea typeface="SimSun" pitchFamily="2" charset="-122"/>
              </a:rPr>
              <a:t>SIGGRAPH 2010</a:t>
            </a:r>
            <a:endParaRPr lang="en-US" sz="1200" b="0" dirty="0">
              <a:solidFill>
                <a:srgbClr val="000000"/>
              </a:solidFill>
              <a:latin typeface="SimSun" pitchFamily="2" charset="-122"/>
              <a:ea typeface="SimSun" pitchFamily="2" charset="-122"/>
            </a:endParaRPr>
          </a:p>
          <a:p>
            <a:endParaRPr lang="it-IT" sz="2000" dirty="0" smtClean="0"/>
          </a:p>
          <a:p>
            <a:endParaRPr lang="de-DE" sz="2000" dirty="0" smtClean="0"/>
          </a:p>
          <a:p>
            <a:pPr lvl="1"/>
            <a:r>
              <a:rPr lang="en-US" sz="2000" dirty="0" smtClean="0"/>
              <a:t>Uses Lloyd’s relaxation</a:t>
            </a:r>
          </a:p>
          <a:p>
            <a:pPr lvl="1"/>
            <a:endParaRPr lang="en-US" sz="2000" dirty="0" smtClean="0"/>
          </a:p>
          <a:p>
            <a:pPr lvl="1"/>
            <a:r>
              <a:rPr lang="it-IT" sz="2000" dirty="0" smtClean="0"/>
              <a:t>Modified </a:t>
            </a:r>
            <a:r>
              <a:rPr lang="en-US" sz="2000" dirty="0" smtClean="0"/>
              <a:t>L2 </a:t>
            </a:r>
            <a:r>
              <a:rPr lang="en-US" sz="2000" dirty="0"/>
              <a:t>norm </a:t>
            </a:r>
            <a:endParaRPr lang="en-US" sz="2000" dirty="0" smtClean="0"/>
          </a:p>
          <a:p>
            <a:pPr lvl="1"/>
            <a:endParaRPr lang="en-US" sz="2000" dirty="0" smtClean="0"/>
          </a:p>
          <a:p>
            <a:pPr lvl="1"/>
            <a:r>
              <a:rPr lang="en-US" sz="2000" dirty="0" smtClean="0"/>
              <a:t>Quad Dominant</a:t>
            </a:r>
            <a:endParaRPr lang="de-DE" sz="2000"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83560" y="1143890"/>
            <a:ext cx="2583966" cy="2600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67797" y="1147938"/>
            <a:ext cx="2596692" cy="26179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64760" y="1130458"/>
            <a:ext cx="2583966" cy="2600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64761" y="1153794"/>
            <a:ext cx="2583964" cy="2554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251900" y="1117010"/>
            <a:ext cx="2583964" cy="25839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241299" y="1124744"/>
            <a:ext cx="2629284" cy="26163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373938" y="3933056"/>
            <a:ext cx="2339888"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595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88</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6552851" cy="990600"/>
          </a:xfrm>
        </p:spPr>
        <p:txBody>
          <a:bodyPr/>
          <a:lstStyle/>
          <a:p>
            <a:pPr>
              <a:defRPr/>
            </a:pPr>
            <a:r>
              <a:rPr lang="en-US" sz="2400" b="0" dirty="0" smtClean="0"/>
              <a:t>LP </a:t>
            </a:r>
            <a:r>
              <a:rPr lang="en-US" sz="2400" b="0" dirty="0" err="1" smtClean="0"/>
              <a:t>Voronoi</a:t>
            </a:r>
            <a:r>
              <a:rPr lang="en-US" sz="2400" b="0" dirty="0" smtClean="0"/>
              <a:t> </a:t>
            </a:r>
            <a:br>
              <a:rPr lang="en-US" sz="2400" b="0" dirty="0" smtClean="0"/>
            </a:br>
            <a:r>
              <a:rPr lang="en-US" sz="2400" b="0" dirty="0" err="1" smtClean="0"/>
              <a:t>Tassellation</a:t>
            </a:r>
            <a:r>
              <a:rPr lang="en-US" sz="2400" b="0" dirty="0" smtClean="0"/>
              <a:t>(2)</a:t>
            </a:r>
            <a:endParaRPr lang="en-US" sz="2400" b="0" dirty="0"/>
          </a:p>
        </p:txBody>
      </p:sp>
      <p:pic>
        <p:nvPicPr>
          <p:cNvPr id="5" name="A_xvid.avi">
            <a:hlinkClick r:id="" action="ppaction://media"/>
          </p:cNvPr>
          <p:cNvPicPr>
            <a:picLocks noRot="1" noChangeAspect="1"/>
          </p:cNvPicPr>
          <p:nvPr>
            <a:videoFile r:link="rId1"/>
          </p:nvPr>
        </p:nvPicPr>
        <p:blipFill>
          <a:blip r:embed="rId3"/>
          <a:stretch>
            <a:fillRect/>
          </a:stretch>
        </p:blipFill>
        <p:spPr>
          <a:xfrm>
            <a:off x="3854548" y="471875"/>
            <a:ext cx="5289451" cy="5943522"/>
          </a:xfrm>
          <a:prstGeom prst="rect">
            <a:avLst/>
          </a:prstGeom>
        </p:spPr>
      </p:pic>
    </p:spTree>
    <p:extLst>
      <p:ext uri="{BB962C8B-B14F-4D97-AF65-F5344CB8AC3E}">
        <p14:creationId xmlns:p14="http://schemas.microsoft.com/office/powerpoint/2010/main" xmlns="" val="396639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89</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endParaRPr lang="en-US" sz="1600" kern="0" dirty="0">
              <a:latin typeface="Verdana" pitchFamily="34" charset="0"/>
            </a:endParaRP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ts val="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ts val="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Quad-Mesh basics</a:t>
            </a:r>
            <a:endParaRPr lang="en-US" dirty="0"/>
          </a:p>
        </p:txBody>
      </p:sp>
      <p:sp>
        <p:nvSpPr>
          <p:cNvPr id="4" name="Slide Number Placeholder 3"/>
          <p:cNvSpPr>
            <a:spLocks noGrp="1"/>
          </p:cNvSpPr>
          <p:nvPr>
            <p:ph type="sldNum" sz="quarter" idx="10"/>
          </p:nvPr>
        </p:nvSpPr>
        <p:spPr/>
        <p:txBody>
          <a:bodyPr/>
          <a:lstStyle/>
          <a:p>
            <a:pPr>
              <a:defRPr/>
            </a:pPr>
            <a:fld id="{9866EA4C-6771-47E9-AD03-AB8ADA3CD211}" type="slidenum">
              <a:rPr lang="en-US" smtClean="0"/>
              <a:pPr>
                <a:defRPr/>
              </a:pPr>
              <a:t>9</a:t>
            </a:fld>
            <a:endParaRPr lang="en-US"/>
          </a:p>
        </p:txBody>
      </p:sp>
      <p:pic>
        <p:nvPicPr>
          <p:cNvPr id="5" name="Picture 3" descr="Z:\projects\conferences\siggraph09\slides\MIQuadrangulations\images\fan_side.0.png"/>
          <p:cNvPicPr>
            <a:picLocks noChangeAspect="1" noChangeArrowheads="1"/>
          </p:cNvPicPr>
          <p:nvPr/>
        </p:nvPicPr>
        <p:blipFill>
          <a:blip r:embed="rId2">
            <a:clrChange>
              <a:clrFrom>
                <a:srgbClr val="003010"/>
              </a:clrFrom>
              <a:clrTo>
                <a:srgbClr val="003010">
                  <a:alpha val="0"/>
                </a:srgbClr>
              </a:clrTo>
            </a:clrChange>
          </a:blip>
          <a:srcRect/>
          <a:stretch>
            <a:fillRect/>
          </a:stretch>
        </p:blipFill>
        <p:spPr bwMode="auto">
          <a:xfrm>
            <a:off x="2590800" y="1323975"/>
            <a:ext cx="4783138" cy="4772025"/>
          </a:xfrm>
          <a:prstGeom prst="rect">
            <a:avLst/>
          </a:prstGeom>
          <a:noFill/>
          <a:ln w="9525">
            <a:noFill/>
            <a:miter lim="800000"/>
            <a:headEnd/>
            <a:tailEnd/>
          </a:ln>
        </p:spPr>
      </p:pic>
      <p:sp>
        <p:nvSpPr>
          <p:cNvPr id="7" name="Ellipse 9"/>
          <p:cNvSpPr>
            <a:spLocks noChangeArrowheads="1"/>
          </p:cNvSpPr>
          <p:nvPr/>
        </p:nvSpPr>
        <p:spPr bwMode="auto">
          <a:xfrm>
            <a:off x="5938838" y="4386263"/>
            <a:ext cx="109537" cy="107950"/>
          </a:xfrm>
          <a:prstGeom prst="ellipse">
            <a:avLst/>
          </a:prstGeom>
          <a:solidFill>
            <a:srgbClr val="F07030"/>
          </a:solidFill>
          <a:ln w="9525" algn="ctr">
            <a:solidFill>
              <a:schemeClr val="tx1"/>
            </a:solidFill>
            <a:round/>
            <a:headEnd/>
            <a:tailEnd/>
          </a:ln>
        </p:spPr>
        <p:txBody>
          <a:bodyPr/>
          <a:lstStyle/>
          <a:p>
            <a:endParaRPr lang="de-DE"/>
          </a:p>
        </p:txBody>
      </p:sp>
      <p:sp>
        <p:nvSpPr>
          <p:cNvPr id="8" name="Ellipse 10"/>
          <p:cNvSpPr>
            <a:spLocks noChangeArrowheads="1"/>
          </p:cNvSpPr>
          <p:nvPr/>
        </p:nvSpPr>
        <p:spPr bwMode="auto">
          <a:xfrm>
            <a:off x="3879850" y="3965575"/>
            <a:ext cx="109538" cy="107950"/>
          </a:xfrm>
          <a:prstGeom prst="ellipse">
            <a:avLst/>
          </a:prstGeom>
          <a:solidFill>
            <a:srgbClr val="00FF00"/>
          </a:solidFill>
          <a:ln w="9525" algn="ctr">
            <a:solidFill>
              <a:schemeClr val="tx1"/>
            </a:solidFill>
            <a:round/>
            <a:headEnd/>
            <a:tailEnd/>
          </a:ln>
        </p:spPr>
        <p:txBody>
          <a:bodyPr/>
          <a:lstStyle/>
          <a:p>
            <a:endParaRPr lang="de-DE"/>
          </a:p>
        </p:txBody>
      </p:sp>
      <p:sp>
        <p:nvSpPr>
          <p:cNvPr id="9" name="Ellipse 11"/>
          <p:cNvSpPr>
            <a:spLocks noChangeArrowheads="1"/>
          </p:cNvSpPr>
          <p:nvPr/>
        </p:nvSpPr>
        <p:spPr bwMode="auto">
          <a:xfrm>
            <a:off x="4387850" y="3967163"/>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0" name="Ellipse 12"/>
          <p:cNvSpPr>
            <a:spLocks noChangeArrowheads="1"/>
          </p:cNvSpPr>
          <p:nvPr/>
        </p:nvSpPr>
        <p:spPr bwMode="auto">
          <a:xfrm>
            <a:off x="4376738" y="4733925"/>
            <a:ext cx="109537" cy="109538"/>
          </a:xfrm>
          <a:prstGeom prst="ellipse">
            <a:avLst/>
          </a:prstGeom>
          <a:solidFill>
            <a:srgbClr val="00FF00"/>
          </a:solidFill>
          <a:ln w="9525" algn="ctr">
            <a:solidFill>
              <a:schemeClr val="tx1"/>
            </a:solidFill>
            <a:round/>
            <a:headEnd/>
            <a:tailEnd/>
          </a:ln>
        </p:spPr>
        <p:txBody>
          <a:bodyPr/>
          <a:lstStyle/>
          <a:p>
            <a:endParaRPr lang="de-DE"/>
          </a:p>
        </p:txBody>
      </p:sp>
      <p:sp>
        <p:nvSpPr>
          <p:cNvPr id="11" name="Ellipse 13"/>
          <p:cNvSpPr>
            <a:spLocks noChangeArrowheads="1"/>
          </p:cNvSpPr>
          <p:nvPr/>
        </p:nvSpPr>
        <p:spPr bwMode="auto">
          <a:xfrm>
            <a:off x="3873500" y="4735513"/>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2" name="Ellipse 14"/>
          <p:cNvSpPr>
            <a:spLocks noChangeArrowheads="1"/>
          </p:cNvSpPr>
          <p:nvPr/>
        </p:nvSpPr>
        <p:spPr bwMode="auto">
          <a:xfrm>
            <a:off x="4394200" y="3673475"/>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13" name="Ellipse 15"/>
          <p:cNvSpPr>
            <a:spLocks noChangeArrowheads="1"/>
          </p:cNvSpPr>
          <p:nvPr/>
        </p:nvSpPr>
        <p:spPr bwMode="auto">
          <a:xfrm>
            <a:off x="4368800" y="5449888"/>
            <a:ext cx="109538" cy="109537"/>
          </a:xfrm>
          <a:prstGeom prst="ellipse">
            <a:avLst/>
          </a:prstGeom>
          <a:solidFill>
            <a:srgbClr val="00FF00"/>
          </a:solidFill>
          <a:ln w="9525" algn="ctr">
            <a:solidFill>
              <a:schemeClr val="tx1"/>
            </a:solidFill>
            <a:round/>
            <a:headEnd/>
            <a:tailEnd/>
          </a:ln>
        </p:spPr>
        <p:txBody>
          <a:bodyPr/>
          <a:lstStyle/>
          <a:p>
            <a:endParaRPr lang="de-DE"/>
          </a:p>
        </p:txBody>
      </p:sp>
      <p:sp>
        <p:nvSpPr>
          <p:cNvPr id="14" name="Ellipse 16"/>
          <p:cNvSpPr>
            <a:spLocks noChangeArrowheads="1"/>
          </p:cNvSpPr>
          <p:nvPr/>
        </p:nvSpPr>
        <p:spPr bwMode="auto">
          <a:xfrm>
            <a:off x="4618038" y="5480050"/>
            <a:ext cx="107950" cy="109538"/>
          </a:xfrm>
          <a:prstGeom prst="ellipse">
            <a:avLst/>
          </a:prstGeom>
          <a:solidFill>
            <a:srgbClr val="00FF00"/>
          </a:solidFill>
          <a:ln w="9525" algn="ctr">
            <a:solidFill>
              <a:schemeClr val="tx1"/>
            </a:solidFill>
            <a:round/>
            <a:headEnd/>
            <a:tailEnd/>
          </a:ln>
        </p:spPr>
        <p:txBody>
          <a:bodyPr/>
          <a:lstStyle/>
          <a:p>
            <a:endParaRPr lang="de-DE"/>
          </a:p>
        </p:txBody>
      </p:sp>
      <p:sp>
        <p:nvSpPr>
          <p:cNvPr id="15" name="Ellipse 19"/>
          <p:cNvSpPr>
            <a:spLocks noChangeArrowheads="1"/>
          </p:cNvSpPr>
          <p:nvPr/>
        </p:nvSpPr>
        <p:spPr bwMode="auto">
          <a:xfrm>
            <a:off x="7121525" y="4394200"/>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16" name="Ellipse 20"/>
          <p:cNvSpPr>
            <a:spLocks noChangeArrowheads="1"/>
          </p:cNvSpPr>
          <p:nvPr/>
        </p:nvSpPr>
        <p:spPr bwMode="auto">
          <a:xfrm>
            <a:off x="7232650" y="3673475"/>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17" name="Ellipse 21"/>
          <p:cNvSpPr>
            <a:spLocks noChangeArrowheads="1"/>
          </p:cNvSpPr>
          <p:nvPr/>
        </p:nvSpPr>
        <p:spPr bwMode="auto">
          <a:xfrm>
            <a:off x="2595563" y="3484563"/>
            <a:ext cx="109537" cy="109537"/>
          </a:xfrm>
          <a:prstGeom prst="ellipse">
            <a:avLst/>
          </a:prstGeom>
          <a:solidFill>
            <a:srgbClr val="00FF00"/>
          </a:solidFill>
          <a:ln w="9525" algn="ctr">
            <a:solidFill>
              <a:schemeClr val="tx1"/>
            </a:solidFill>
            <a:round/>
            <a:headEnd/>
            <a:tailEnd/>
          </a:ln>
        </p:spPr>
        <p:txBody>
          <a:bodyPr/>
          <a:lstStyle/>
          <a:p>
            <a:endParaRPr lang="de-DE"/>
          </a:p>
        </p:txBody>
      </p:sp>
      <p:sp>
        <p:nvSpPr>
          <p:cNvPr id="18" name="Ellipse 22"/>
          <p:cNvSpPr>
            <a:spLocks noChangeArrowheads="1"/>
          </p:cNvSpPr>
          <p:nvPr/>
        </p:nvSpPr>
        <p:spPr bwMode="auto">
          <a:xfrm>
            <a:off x="2624138" y="4114800"/>
            <a:ext cx="109537" cy="109538"/>
          </a:xfrm>
          <a:prstGeom prst="ellipse">
            <a:avLst/>
          </a:prstGeom>
          <a:solidFill>
            <a:srgbClr val="00FF00"/>
          </a:solidFill>
          <a:ln w="9525" algn="ctr">
            <a:solidFill>
              <a:schemeClr val="tx1"/>
            </a:solidFill>
            <a:round/>
            <a:headEnd/>
            <a:tailEnd/>
          </a:ln>
        </p:spPr>
        <p:txBody>
          <a:bodyPr/>
          <a:lstStyle/>
          <a:p>
            <a:endParaRPr lang="de-DE"/>
          </a:p>
        </p:txBody>
      </p:sp>
      <p:sp>
        <p:nvSpPr>
          <p:cNvPr id="19" name="Ellipse 23"/>
          <p:cNvSpPr>
            <a:spLocks noChangeArrowheads="1"/>
          </p:cNvSpPr>
          <p:nvPr/>
        </p:nvSpPr>
        <p:spPr bwMode="auto">
          <a:xfrm>
            <a:off x="2763838" y="4567238"/>
            <a:ext cx="109537" cy="109537"/>
          </a:xfrm>
          <a:prstGeom prst="ellipse">
            <a:avLst/>
          </a:prstGeom>
          <a:solidFill>
            <a:srgbClr val="00FF00"/>
          </a:solidFill>
          <a:ln w="9525" algn="ctr">
            <a:solidFill>
              <a:schemeClr val="tx1"/>
            </a:solidFill>
            <a:round/>
            <a:headEnd/>
            <a:tailEnd/>
          </a:ln>
        </p:spPr>
        <p:txBody>
          <a:bodyPr/>
          <a:lstStyle/>
          <a:p>
            <a:endParaRPr lang="de-DE"/>
          </a:p>
        </p:txBody>
      </p:sp>
      <p:sp>
        <p:nvSpPr>
          <p:cNvPr id="20" name="Ellipse 25"/>
          <p:cNvSpPr>
            <a:spLocks noChangeArrowheads="1"/>
          </p:cNvSpPr>
          <p:nvPr/>
        </p:nvSpPr>
        <p:spPr bwMode="auto">
          <a:xfrm>
            <a:off x="2741613" y="3070225"/>
            <a:ext cx="107950" cy="109538"/>
          </a:xfrm>
          <a:prstGeom prst="ellipse">
            <a:avLst/>
          </a:prstGeom>
          <a:solidFill>
            <a:srgbClr val="00FF00"/>
          </a:solidFill>
          <a:ln w="9525" algn="ctr">
            <a:solidFill>
              <a:schemeClr val="tx1"/>
            </a:solidFill>
            <a:round/>
            <a:headEnd/>
            <a:tailEnd/>
          </a:ln>
        </p:spPr>
        <p:txBody>
          <a:bodyPr/>
          <a:lstStyle/>
          <a:p>
            <a:endParaRPr lang="de-DE"/>
          </a:p>
        </p:txBody>
      </p:sp>
      <p:sp>
        <p:nvSpPr>
          <p:cNvPr id="21" name="Ellipse 26"/>
          <p:cNvSpPr>
            <a:spLocks noChangeArrowheads="1"/>
          </p:cNvSpPr>
          <p:nvPr/>
        </p:nvSpPr>
        <p:spPr bwMode="auto">
          <a:xfrm>
            <a:off x="2633663" y="1325563"/>
            <a:ext cx="109537" cy="109537"/>
          </a:xfrm>
          <a:prstGeom prst="ellipse">
            <a:avLst/>
          </a:prstGeom>
          <a:solidFill>
            <a:srgbClr val="00FF00"/>
          </a:solidFill>
          <a:ln w="9525" algn="ctr">
            <a:solidFill>
              <a:schemeClr val="tx1"/>
            </a:solidFill>
            <a:round/>
            <a:headEnd/>
            <a:tailEnd/>
          </a:ln>
        </p:spPr>
        <p:txBody>
          <a:bodyPr/>
          <a:lstStyle/>
          <a:p>
            <a:endParaRPr lang="de-DE"/>
          </a:p>
        </p:txBody>
      </p:sp>
      <p:sp>
        <p:nvSpPr>
          <p:cNvPr id="22" name="Ellipse 24"/>
          <p:cNvSpPr>
            <a:spLocks noChangeArrowheads="1"/>
          </p:cNvSpPr>
          <p:nvPr/>
        </p:nvSpPr>
        <p:spPr bwMode="auto">
          <a:xfrm>
            <a:off x="2684463" y="3151188"/>
            <a:ext cx="109537" cy="107950"/>
          </a:xfrm>
          <a:prstGeom prst="ellipse">
            <a:avLst/>
          </a:prstGeom>
          <a:solidFill>
            <a:srgbClr val="00FF00"/>
          </a:solidFill>
          <a:ln w="9525" algn="ctr">
            <a:solidFill>
              <a:schemeClr val="tx1"/>
            </a:solidFill>
            <a:round/>
            <a:headEnd/>
            <a:tailEnd/>
          </a:ln>
        </p:spPr>
        <p:txBody>
          <a:bodyPr/>
          <a:lstStyle/>
          <a:p>
            <a:endParaRPr lang="de-DE"/>
          </a:p>
        </p:txBody>
      </p:sp>
      <p:sp>
        <p:nvSpPr>
          <p:cNvPr id="23" name="Ellipse 21"/>
          <p:cNvSpPr>
            <a:spLocks noChangeArrowheads="1"/>
          </p:cNvSpPr>
          <p:nvPr/>
        </p:nvSpPr>
        <p:spPr bwMode="auto">
          <a:xfrm>
            <a:off x="2682875" y="3362325"/>
            <a:ext cx="109538" cy="109538"/>
          </a:xfrm>
          <a:prstGeom prst="ellipse">
            <a:avLst/>
          </a:prstGeom>
          <a:solidFill>
            <a:srgbClr val="00FF00"/>
          </a:solidFill>
          <a:ln w="9525" algn="ctr">
            <a:solidFill>
              <a:schemeClr val="tx1"/>
            </a:solidFill>
            <a:round/>
            <a:headEnd/>
            <a:tailEnd/>
          </a:ln>
        </p:spPr>
        <p:txBody>
          <a:bodyPr/>
          <a:lstStyle/>
          <a:p>
            <a:endParaRPr lang="de-DE"/>
          </a:p>
        </p:txBody>
      </p:sp>
      <p:sp>
        <p:nvSpPr>
          <p:cNvPr id="24" name="Ellipse 11"/>
          <p:cNvSpPr>
            <a:spLocks noChangeArrowheads="1"/>
          </p:cNvSpPr>
          <p:nvPr/>
        </p:nvSpPr>
        <p:spPr bwMode="auto">
          <a:xfrm>
            <a:off x="4784725" y="3333750"/>
            <a:ext cx="109538" cy="109537"/>
          </a:xfrm>
          <a:prstGeom prst="ellipse">
            <a:avLst/>
          </a:prstGeom>
          <a:solidFill>
            <a:srgbClr val="00FF00"/>
          </a:solidFill>
          <a:ln w="9525" algn="ctr">
            <a:solidFill>
              <a:schemeClr val="tx1"/>
            </a:solidFill>
            <a:round/>
            <a:headEnd/>
            <a:tailEnd/>
          </a:ln>
        </p:spPr>
        <p:txBody>
          <a:bodyPr/>
          <a:lstStyle/>
          <a:p>
            <a:endParaRPr lang="de-DE"/>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90</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indent="-342900" algn="ctr" eaLnBrk="0" hangingPunct="0">
              <a:lnSpc>
                <a:spcPts val="1300"/>
              </a:lnSpc>
              <a:spcBef>
                <a:spcPct val="2000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ct val="2000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91</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6552851" cy="990600"/>
          </a:xfrm>
        </p:spPr>
        <p:txBody>
          <a:bodyPr/>
          <a:lstStyle/>
          <a:p>
            <a:pPr>
              <a:defRPr/>
            </a:pPr>
            <a:r>
              <a:rPr lang="en-US" sz="2400" b="0" dirty="0" smtClean="0"/>
              <a:t>Allowing anisotropy</a:t>
            </a:r>
            <a:endParaRPr lang="en-US" sz="2400" b="0" dirty="0"/>
          </a:p>
        </p:txBody>
      </p:sp>
      <p:sp>
        <p:nvSpPr>
          <p:cNvPr id="5" name="Segnaposto contenuto 2"/>
          <p:cNvSpPr>
            <a:spLocks noGrp="1"/>
          </p:cNvSpPr>
          <p:nvPr>
            <p:ph sz="half" idx="1"/>
          </p:nvPr>
        </p:nvSpPr>
        <p:spPr>
          <a:xfrm>
            <a:off x="170836" y="1844824"/>
            <a:ext cx="4905220" cy="4499914"/>
          </a:xfrm>
        </p:spPr>
        <p:txBody>
          <a:bodyPr/>
          <a:lstStyle/>
          <a:p>
            <a:r>
              <a:rPr lang="de-DE" sz="2000" dirty="0"/>
              <a:t>Anisotropic </a:t>
            </a:r>
            <a:r>
              <a:rPr lang="de-DE" sz="2000" dirty="0" smtClean="0"/>
              <a:t>quadrangulation</a:t>
            </a:r>
          </a:p>
          <a:p>
            <a:pPr marL="0" lvl="0" indent="0">
              <a:buClr>
                <a:srgbClr val="333399"/>
              </a:buClr>
              <a:buNone/>
            </a:pPr>
            <a:r>
              <a:rPr lang="it-IT" sz="1200" b="0" dirty="0" smtClean="0">
                <a:solidFill>
                  <a:srgbClr val="000000"/>
                </a:solidFill>
                <a:latin typeface="SimSun" pitchFamily="2" charset="-122"/>
                <a:ea typeface="SimSun" pitchFamily="2" charset="-122"/>
              </a:rPr>
              <a:t>	Kovacs et </a:t>
            </a:r>
            <a:r>
              <a:rPr lang="it-IT" sz="1200" b="0" dirty="0">
                <a:solidFill>
                  <a:srgbClr val="000000"/>
                </a:solidFill>
                <a:latin typeface="SimSun" pitchFamily="2" charset="-122"/>
                <a:ea typeface="SimSun" pitchFamily="2" charset="-122"/>
              </a:rPr>
              <a:t>al </a:t>
            </a:r>
            <a:r>
              <a:rPr lang="it-IT" sz="1200" b="0" dirty="0" smtClean="0">
                <a:solidFill>
                  <a:srgbClr val="000000"/>
                </a:solidFill>
                <a:latin typeface="SimSun" pitchFamily="2" charset="-122"/>
                <a:ea typeface="SimSun" pitchFamily="2" charset="-122"/>
              </a:rPr>
              <a:t>SPM 2010</a:t>
            </a:r>
            <a:endParaRPr lang="en-US" sz="1200" b="0" dirty="0">
              <a:solidFill>
                <a:srgbClr val="000000"/>
              </a:solidFill>
              <a:latin typeface="SimSun" pitchFamily="2" charset="-122"/>
              <a:ea typeface="SimSun" pitchFamily="2" charset="-122"/>
            </a:endParaRPr>
          </a:p>
          <a:p>
            <a:endParaRPr lang="de-DE" sz="2000" dirty="0" smtClean="0"/>
          </a:p>
          <a:p>
            <a:endParaRPr lang="de-DE" sz="2000" dirty="0" smtClean="0"/>
          </a:p>
          <a:p>
            <a:pPr lvl="1"/>
            <a:r>
              <a:rPr lang="en-US" sz="2000" dirty="0" smtClean="0"/>
              <a:t>adapts </a:t>
            </a:r>
            <a:r>
              <a:rPr lang="en-US" sz="2000" dirty="0"/>
              <a:t>quad </a:t>
            </a:r>
            <a:r>
              <a:rPr lang="en-US" sz="2000" dirty="0" smtClean="0"/>
              <a:t>aspect ratios </a:t>
            </a:r>
            <a:r>
              <a:rPr lang="en-US" sz="2000" dirty="0"/>
              <a:t>to local </a:t>
            </a:r>
            <a:r>
              <a:rPr lang="en-US" sz="2000" dirty="0" smtClean="0"/>
              <a:t>curvature.</a:t>
            </a:r>
          </a:p>
          <a:p>
            <a:pPr lvl="1"/>
            <a:endParaRPr lang="en-US" sz="2000" dirty="0" smtClean="0"/>
          </a:p>
          <a:p>
            <a:pPr lvl="1"/>
            <a:endParaRPr lang="en-US" sz="2000" dirty="0" smtClean="0"/>
          </a:p>
          <a:p>
            <a:pPr lvl="1"/>
            <a:r>
              <a:rPr lang="it-IT" sz="2000" dirty="0" smtClean="0"/>
              <a:t>Improve the final rendering</a:t>
            </a:r>
            <a:endParaRPr lang="de-DE" sz="2000"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68320" y="764704"/>
            <a:ext cx="3480144" cy="53948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42529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92</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6552851" cy="990600"/>
          </a:xfrm>
        </p:spPr>
        <p:txBody>
          <a:bodyPr/>
          <a:lstStyle/>
          <a:p>
            <a:pPr>
              <a:defRPr/>
            </a:pPr>
            <a:r>
              <a:rPr lang="en-US" sz="2400" b="0" dirty="0" smtClean="0"/>
              <a:t>Allowing anisotropy</a:t>
            </a:r>
            <a:endParaRPr lang="en-US" sz="2400" b="0" dirty="0"/>
          </a:p>
        </p:txBody>
      </p:sp>
      <p:sp>
        <p:nvSpPr>
          <p:cNvPr id="5" name="Segnaposto contenuto 2"/>
          <p:cNvSpPr>
            <a:spLocks noGrp="1"/>
          </p:cNvSpPr>
          <p:nvPr>
            <p:ph sz="half" idx="1"/>
          </p:nvPr>
        </p:nvSpPr>
        <p:spPr>
          <a:xfrm>
            <a:off x="170836" y="1844824"/>
            <a:ext cx="5595092" cy="4499914"/>
          </a:xfrm>
        </p:spPr>
        <p:txBody>
          <a:bodyPr/>
          <a:lstStyle/>
          <a:p>
            <a:r>
              <a:rPr lang="en-US" sz="2000" dirty="0"/>
              <a:t>A Wave-based Anisotropic </a:t>
            </a:r>
            <a:r>
              <a:rPr lang="en-US" sz="2000" dirty="0" err="1"/>
              <a:t>Quadrangulation</a:t>
            </a:r>
            <a:r>
              <a:rPr lang="en-US" sz="2000" dirty="0"/>
              <a:t> </a:t>
            </a:r>
            <a:r>
              <a:rPr lang="en-US" sz="2000" dirty="0" smtClean="0"/>
              <a:t>Method</a:t>
            </a:r>
          </a:p>
          <a:p>
            <a:pPr marL="0" lvl="0" indent="0">
              <a:buClr>
                <a:srgbClr val="333399"/>
              </a:buClr>
              <a:buNone/>
            </a:pPr>
            <a:r>
              <a:rPr lang="it-IT" sz="1200" b="0" dirty="0" smtClean="0">
                <a:solidFill>
                  <a:srgbClr val="000000"/>
                </a:solidFill>
                <a:latin typeface="SimSun" pitchFamily="2" charset="-122"/>
                <a:ea typeface="SimSun" pitchFamily="2" charset="-122"/>
              </a:rPr>
              <a:t>	Zhang </a:t>
            </a:r>
            <a:r>
              <a:rPr lang="it-IT" sz="1200" b="0" dirty="0">
                <a:solidFill>
                  <a:srgbClr val="000000"/>
                </a:solidFill>
                <a:latin typeface="SimSun" pitchFamily="2" charset="-122"/>
                <a:ea typeface="SimSun" pitchFamily="2" charset="-122"/>
              </a:rPr>
              <a:t>et al </a:t>
            </a:r>
            <a:r>
              <a:rPr lang="it-IT" sz="1200" b="0" dirty="0" smtClean="0">
                <a:solidFill>
                  <a:srgbClr val="000000"/>
                </a:solidFill>
                <a:latin typeface="SimSun" pitchFamily="2" charset="-122"/>
                <a:ea typeface="SimSun" pitchFamily="2" charset="-122"/>
              </a:rPr>
              <a:t>SIGGRAPH 2010</a:t>
            </a:r>
            <a:endParaRPr lang="en-US" sz="1200" b="0" dirty="0">
              <a:solidFill>
                <a:srgbClr val="000000"/>
              </a:solidFill>
              <a:latin typeface="SimSun" pitchFamily="2" charset="-122"/>
              <a:ea typeface="SimSun" pitchFamily="2" charset="-122"/>
            </a:endParaRPr>
          </a:p>
          <a:p>
            <a:pPr marL="0" indent="0">
              <a:buNone/>
            </a:pPr>
            <a:endParaRPr lang="de-DE" sz="2000" dirty="0" smtClean="0"/>
          </a:p>
          <a:p>
            <a:pPr lvl="1"/>
            <a:r>
              <a:rPr lang="en-US" sz="1600" dirty="0" smtClean="0"/>
              <a:t>As in </a:t>
            </a:r>
            <a:r>
              <a:rPr lang="en-US" sz="1600" dirty="0"/>
              <a:t>PGP </a:t>
            </a:r>
            <a:r>
              <a:rPr lang="en-US" sz="1600" dirty="0" smtClean="0"/>
              <a:t>uses </a:t>
            </a:r>
            <a:r>
              <a:rPr lang="en-US" sz="1600" dirty="0"/>
              <a:t>the periodicity of the </a:t>
            </a:r>
            <a:r>
              <a:rPr lang="en-US" sz="1600" dirty="0" smtClean="0"/>
              <a:t>sine and </a:t>
            </a:r>
            <a:r>
              <a:rPr lang="en-US" sz="1600" dirty="0"/>
              <a:t>cosine </a:t>
            </a:r>
            <a:r>
              <a:rPr lang="en-US" sz="1600" dirty="0" smtClean="0"/>
              <a:t>functions</a:t>
            </a:r>
          </a:p>
          <a:p>
            <a:pPr lvl="1"/>
            <a:endParaRPr lang="en-US" sz="1600" dirty="0" smtClean="0"/>
          </a:p>
          <a:p>
            <a:pPr lvl="1"/>
            <a:r>
              <a:rPr lang="en-US" sz="1600" dirty="0" smtClean="0"/>
              <a:t>An anisotropic </a:t>
            </a:r>
            <a:r>
              <a:rPr lang="en-US" sz="1600" dirty="0"/>
              <a:t>sizing function is used as guidance in </a:t>
            </a:r>
            <a:r>
              <a:rPr lang="en-US" sz="1600" dirty="0" smtClean="0"/>
              <a:t>order to </a:t>
            </a:r>
            <a:r>
              <a:rPr lang="en-US" sz="1600" dirty="0"/>
              <a:t>construct a standing wave which provides a </a:t>
            </a:r>
            <a:r>
              <a:rPr lang="en-US" sz="1600" dirty="0" smtClean="0"/>
              <a:t>quasi-dual Morse-</a:t>
            </a:r>
            <a:r>
              <a:rPr lang="en-US" sz="1600" dirty="0" err="1" smtClean="0"/>
              <a:t>Smale</a:t>
            </a:r>
            <a:r>
              <a:rPr lang="en-US" sz="1600" dirty="0" smtClean="0"/>
              <a:t> </a:t>
            </a:r>
            <a:r>
              <a:rPr lang="en-US" sz="1600" dirty="0"/>
              <a:t>complex</a:t>
            </a:r>
            <a:endParaRPr lang="de-DE" sz="1600" dirty="0" smtClean="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4048" y="692696"/>
            <a:ext cx="1868509" cy="1512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28443" y="1005989"/>
            <a:ext cx="1957486" cy="1584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914988" y="3324110"/>
            <a:ext cx="1975490" cy="2038579"/>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5265648" y="4343400"/>
            <a:ext cx="1606909" cy="1956738"/>
          </a:xfrm>
          <a:prstGeom prst="rect">
            <a:avLst/>
          </a:prstGeom>
          <a:noFill/>
          <a:ln w="9525">
            <a:noFill/>
            <a:miter lim="800000"/>
            <a:headEnd/>
            <a:tailEnd/>
          </a:ln>
        </p:spPr>
      </p:pic>
      <p:sp>
        <p:nvSpPr>
          <p:cNvPr id="10" name="Rectangle 9"/>
          <p:cNvSpPr/>
          <p:nvPr/>
        </p:nvSpPr>
        <p:spPr>
          <a:xfrm>
            <a:off x="5292080" y="2251611"/>
            <a:ext cx="947696" cy="338554"/>
          </a:xfrm>
          <a:prstGeom prst="rect">
            <a:avLst/>
          </a:prstGeom>
        </p:spPr>
        <p:txBody>
          <a:bodyPr wrap="none">
            <a:spAutoFit/>
          </a:bodyPr>
          <a:lstStyle/>
          <a:p>
            <a:pPr algn="ctr"/>
            <a:r>
              <a:rPr lang="en-US" sz="1600" dirty="0" smtClean="0">
                <a:solidFill>
                  <a:schemeClr val="bg1">
                    <a:lumMod val="50000"/>
                  </a:schemeClr>
                </a:solidFill>
              </a:rPr>
              <a:t>isotropic</a:t>
            </a:r>
            <a:endParaRPr lang="en-US" sz="1600" dirty="0">
              <a:solidFill>
                <a:schemeClr val="bg1">
                  <a:lumMod val="50000"/>
                </a:schemeClr>
              </a:solidFill>
            </a:endParaRPr>
          </a:p>
        </p:txBody>
      </p:sp>
      <p:sp>
        <p:nvSpPr>
          <p:cNvPr id="11" name="Rectangle 10"/>
          <p:cNvSpPr/>
          <p:nvPr/>
        </p:nvSpPr>
        <p:spPr>
          <a:xfrm>
            <a:off x="7308304" y="2866526"/>
            <a:ext cx="1197764" cy="338554"/>
          </a:xfrm>
          <a:prstGeom prst="rect">
            <a:avLst/>
          </a:prstGeom>
        </p:spPr>
        <p:txBody>
          <a:bodyPr wrap="none">
            <a:spAutoFit/>
          </a:bodyPr>
          <a:lstStyle/>
          <a:p>
            <a:pPr algn="ctr"/>
            <a:r>
              <a:rPr lang="en-US" sz="1600" dirty="0" smtClean="0">
                <a:solidFill>
                  <a:schemeClr val="bg1">
                    <a:lumMod val="50000"/>
                  </a:schemeClr>
                </a:solidFill>
              </a:rPr>
              <a:t>Anisotropic</a:t>
            </a:r>
            <a:endParaRPr lang="en-US" sz="1600" dirty="0">
              <a:solidFill>
                <a:schemeClr val="bg1">
                  <a:lumMod val="50000"/>
                </a:schemeClr>
              </a:solidFill>
            </a:endParaRPr>
          </a:p>
        </p:txBody>
      </p:sp>
    </p:spTree>
    <p:extLst>
      <p:ext uri="{BB962C8B-B14F-4D97-AF65-F5344CB8AC3E}">
        <p14:creationId xmlns:p14="http://schemas.microsoft.com/office/powerpoint/2010/main" xmlns="" val="5579301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93</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ts val="0"/>
              </a:spcBef>
              <a:buClr>
                <a:schemeClr val="accent2"/>
              </a:buClr>
              <a:defRPr/>
            </a:pPr>
            <a:r>
              <a:rPr lang="en-US" sz="1600" kern="0" dirty="0" smtClean="0">
                <a:latin typeface="Verdana" pitchFamily="34" charset="0"/>
              </a:rPr>
              <a:t>start from other</a:t>
            </a:r>
          </a:p>
          <a:p>
            <a:pPr lvl="0" indent="-342900" algn="ctr" eaLnBrk="0" hangingPunct="0">
              <a:lnSpc>
                <a:spcPts val="1300"/>
              </a:lnSpc>
              <a:spcBef>
                <a:spcPts val="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indent="-342900" algn="ctr" eaLnBrk="0" hangingPunct="0">
              <a:lnSpc>
                <a:spcPts val="1300"/>
              </a:lnSpc>
              <a:spcBef>
                <a:spcPct val="2000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ct val="2000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17258"/>
            <a:ext cx="8785225" cy="990600"/>
          </a:xfrm>
        </p:spPr>
        <p:txBody>
          <a:bodyPr/>
          <a:lstStyle/>
          <a:p>
            <a:r>
              <a:rPr lang="en-US" sz="2800" dirty="0" smtClean="0"/>
              <a:t>Overview</a:t>
            </a:r>
            <a:br>
              <a:rPr lang="en-US" sz="2800" dirty="0" smtClean="0"/>
            </a:br>
            <a:endParaRPr lang="en-US" sz="2800" dirty="0"/>
          </a:p>
        </p:txBody>
      </p:sp>
      <p:sp>
        <p:nvSpPr>
          <p:cNvPr id="3" name="Content Placeholder 2"/>
          <p:cNvSpPr>
            <a:spLocks noGrp="1"/>
          </p:cNvSpPr>
          <p:nvPr>
            <p:ph idx="1"/>
          </p:nvPr>
        </p:nvSpPr>
        <p:spPr>
          <a:xfrm>
            <a:off x="1826293" y="914400"/>
            <a:ext cx="2563811" cy="496887"/>
          </a:xfrm>
        </p:spPr>
        <p:txBody>
          <a:bodyPr/>
          <a:lstStyle/>
          <a:p>
            <a:pPr algn="ctr">
              <a:buNone/>
            </a:pPr>
            <a:r>
              <a:rPr lang="en-US" dirty="0" smtClean="0"/>
              <a:t>creation</a:t>
            </a:r>
            <a:endParaRPr lang="en-US" dirty="0"/>
          </a:p>
        </p:txBody>
      </p:sp>
      <p:sp>
        <p:nvSpPr>
          <p:cNvPr id="4" name="Slide Number Placeholder 3"/>
          <p:cNvSpPr>
            <a:spLocks noGrp="1"/>
          </p:cNvSpPr>
          <p:nvPr>
            <p:ph type="sldNum" sz="quarter" idx="10"/>
          </p:nvPr>
        </p:nvSpPr>
        <p:spPr/>
        <p:txBody>
          <a:bodyPr bIns="0" anchor="b" anchorCtr="0"/>
          <a:lstStyle/>
          <a:p>
            <a:pPr>
              <a:defRPr/>
            </a:pPr>
            <a:fld id="{9866EA4C-6771-47E9-AD03-AB8ADA3CD211}" type="slidenum">
              <a:rPr lang="en-US" smtClean="0"/>
              <a:pPr>
                <a:defRPr/>
              </a:pPr>
              <a:t>94</a:t>
            </a:fld>
            <a:endParaRPr lang="en-US"/>
          </a:p>
        </p:txBody>
      </p:sp>
      <p:sp>
        <p:nvSpPr>
          <p:cNvPr id="5" name="Content Placeholder 2"/>
          <p:cNvSpPr txBox="1">
            <a:spLocks/>
          </p:cNvSpPr>
          <p:nvPr/>
        </p:nvSpPr>
        <p:spPr bwMode="auto">
          <a:xfrm>
            <a:off x="6172200" y="914400"/>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400" b="1" i="0" u="none" strike="noStrike" kern="0" cap="none" spc="0" normalizeH="0" baseline="0" noProof="0" dirty="0" smtClean="0">
                <a:ln>
                  <a:noFill/>
                </a:ln>
                <a:solidFill>
                  <a:schemeClr val="tx1"/>
                </a:solidFill>
                <a:effectLst/>
                <a:uLnTx/>
                <a:uFillTx/>
                <a:latin typeface="Verdana" pitchFamily="34" charset="0"/>
                <a:ea typeface="+mn-ea"/>
                <a:cs typeface="+mn-cs"/>
              </a:rPr>
              <a:t>processing</a:t>
            </a:r>
            <a:endParaRPr kumimoji="0" lang="en-US" sz="2400" b="1" i="0" u="none" strike="noStrike" kern="0" cap="none" spc="0" normalizeH="0" baseline="0" noProof="0" dirty="0">
              <a:ln>
                <a:noFill/>
              </a:ln>
              <a:solidFill>
                <a:schemeClr val="tx1"/>
              </a:solidFill>
              <a:effectLst/>
              <a:uLnTx/>
              <a:uFillTx/>
              <a:latin typeface="Verdana" pitchFamily="34" charset="0"/>
              <a:ea typeface="+mn-ea"/>
              <a:cs typeface="+mn-cs"/>
            </a:endParaRPr>
          </a:p>
        </p:txBody>
      </p:sp>
      <p:sp>
        <p:nvSpPr>
          <p:cNvPr id="9" name="Rounded Rectangle 8"/>
          <p:cNvSpPr/>
          <p:nvPr/>
        </p:nvSpPr>
        <p:spPr bwMode="auto">
          <a:xfrm>
            <a:off x="6201696" y="3079956"/>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Geometric Optimization</a:t>
            </a:r>
            <a:endParaRPr lang="en-US" sz="1600" kern="0" dirty="0">
              <a:latin typeface="Verdana" pitchFamily="34" charset="0"/>
            </a:endParaRPr>
          </a:p>
        </p:txBody>
      </p:sp>
      <p:sp>
        <p:nvSpPr>
          <p:cNvPr id="16" name="Rounded Rectangle 15"/>
          <p:cNvSpPr/>
          <p:nvPr/>
        </p:nvSpPr>
        <p:spPr bwMode="auto">
          <a:xfrm>
            <a:off x="31709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a:t>
            </a:r>
            <a:r>
              <a:rPr lang="en-US" sz="1600" kern="0" dirty="0" err="1" smtClean="0">
                <a:latin typeface="Verdana" pitchFamily="34" charset="0"/>
              </a:rPr>
              <a:t>Voronoi</a:t>
            </a:r>
            <a:r>
              <a:rPr lang="en-US" sz="1600" kern="0" dirty="0" smtClean="0">
                <a:latin typeface="Verdana" pitchFamily="34" charset="0"/>
              </a:rPr>
              <a:t> diagrams</a:t>
            </a:r>
          </a:p>
        </p:txBody>
      </p:sp>
      <p:sp>
        <p:nvSpPr>
          <p:cNvPr id="17" name="Rounded Rectangle 16"/>
          <p:cNvSpPr/>
          <p:nvPr/>
        </p:nvSpPr>
        <p:spPr bwMode="auto">
          <a:xfrm>
            <a:off x="275304" y="3079956"/>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defining patches</a:t>
            </a:r>
          </a:p>
        </p:txBody>
      </p:sp>
      <p:sp>
        <p:nvSpPr>
          <p:cNvPr id="18" name="Rounded Rectangle 17"/>
          <p:cNvSpPr/>
          <p:nvPr/>
        </p:nvSpPr>
        <p:spPr bwMode="auto">
          <a:xfrm>
            <a:off x="6201696" y="1388808"/>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Simplification</a:t>
            </a:r>
            <a:endParaRPr lang="en-US" sz="1600" kern="0" dirty="0">
              <a:latin typeface="Verdana" pitchFamily="34" charset="0"/>
            </a:endParaRPr>
          </a:p>
        </p:txBody>
      </p:sp>
      <p:sp>
        <p:nvSpPr>
          <p:cNvPr id="19" name="Rounded Rectangle 18"/>
          <p:cNvSpPr/>
          <p:nvPr/>
        </p:nvSpPr>
        <p:spPr bwMode="auto">
          <a:xfrm>
            <a:off x="6201696" y="4771104"/>
            <a:ext cx="2895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Connectivity Optimization</a:t>
            </a:r>
            <a:endParaRPr lang="en-US" sz="1600" kern="0" dirty="0">
              <a:latin typeface="Verdana" pitchFamily="34" charset="0"/>
            </a:endParaRPr>
          </a:p>
        </p:txBody>
      </p:sp>
      <p:sp>
        <p:nvSpPr>
          <p:cNvPr id="21" name="Rounded Rectangle 20"/>
          <p:cNvSpPr/>
          <p:nvPr/>
        </p:nvSpPr>
        <p:spPr bwMode="auto">
          <a:xfrm>
            <a:off x="4085304" y="4771104"/>
            <a:ext cx="1905000" cy="1600200"/>
          </a:xfrm>
          <a:prstGeom prst="roundRect">
            <a:avLst/>
          </a:prstGeom>
          <a:solidFill>
            <a:srgbClr val="FCEDD8"/>
          </a:solidFill>
          <a:ln w="76200" cap="flat" cmpd="sng" algn="ctr">
            <a:solidFill>
              <a:srgbClr val="FF0000"/>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lnSpc>
                <a:spcPts val="1300"/>
              </a:lnSpc>
              <a:spcBef>
                <a:spcPct val="20000"/>
              </a:spcBef>
              <a:buClr>
                <a:schemeClr val="accent2"/>
              </a:buClr>
              <a:defRPr/>
            </a:pPr>
            <a:r>
              <a:rPr lang="en-US" sz="1600" kern="0" dirty="0" smtClean="0">
                <a:latin typeface="Verdana" pitchFamily="34" charset="0"/>
              </a:rPr>
              <a:t>start from other</a:t>
            </a:r>
          </a:p>
          <a:p>
            <a:pPr marL="342900" lvl="0" indent="-342900" algn="ctr" eaLnBrk="0" hangingPunct="0">
              <a:lnSpc>
                <a:spcPts val="1300"/>
              </a:lnSpc>
              <a:spcBef>
                <a:spcPct val="20000"/>
              </a:spcBef>
              <a:buClr>
                <a:schemeClr val="accent2"/>
              </a:buClr>
              <a:defRPr/>
            </a:pPr>
            <a:r>
              <a:rPr lang="en-US" sz="1600" kern="0" dirty="0" smtClean="0">
                <a:latin typeface="Verdana" pitchFamily="34" charset="0"/>
              </a:rPr>
              <a:t>representations</a:t>
            </a:r>
            <a:endParaRPr lang="en-US" sz="1600" kern="0" dirty="0">
              <a:latin typeface="Verdana" pitchFamily="34" charset="0"/>
            </a:endParaRPr>
          </a:p>
        </p:txBody>
      </p:sp>
      <p:sp>
        <p:nvSpPr>
          <p:cNvPr id="22" name="Rounded Rectangle 21"/>
          <p:cNvSpPr/>
          <p:nvPr/>
        </p:nvSpPr>
        <p:spPr bwMode="auto">
          <a:xfrm>
            <a:off x="2753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by editing connectivity</a:t>
            </a:r>
          </a:p>
        </p:txBody>
      </p:sp>
      <p:sp>
        <p:nvSpPr>
          <p:cNvPr id="23" name="Rounded Rectangle 22"/>
          <p:cNvSpPr/>
          <p:nvPr/>
        </p:nvSpPr>
        <p:spPr bwMode="auto">
          <a:xfrm>
            <a:off x="3170904"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spcBef>
                <a:spcPct val="20000"/>
              </a:spcBef>
              <a:buClr>
                <a:schemeClr val="accent2"/>
              </a:buClr>
              <a:defRPr/>
            </a:pPr>
            <a:r>
              <a:rPr lang="en-US" sz="1600" kern="0" dirty="0" smtClean="0">
                <a:latin typeface="Verdana" pitchFamily="34" charset="0"/>
              </a:rPr>
              <a:t>via parameterizations</a:t>
            </a:r>
          </a:p>
        </p:txBody>
      </p:sp>
      <p:grpSp>
        <p:nvGrpSpPr>
          <p:cNvPr id="6" name="Group 26"/>
          <p:cNvGrpSpPr/>
          <p:nvPr/>
        </p:nvGrpSpPr>
        <p:grpSpPr>
          <a:xfrm>
            <a:off x="6614538" y="1465008"/>
            <a:ext cx="2177958" cy="1143000"/>
            <a:chOff x="3048000" y="3810000"/>
            <a:chExt cx="5248275" cy="2754313"/>
          </a:xfrm>
        </p:grpSpPr>
        <p:pic>
          <p:nvPicPr>
            <p:cNvPr id="24" name="Picture 17" descr="C:\papers\2010_EG_quad_decimation\images\Comparison_files\davide_150.png"/>
            <p:cNvPicPr>
              <a:picLocks noChangeAspect="1" noChangeArrowheads="1"/>
            </p:cNvPicPr>
            <p:nvPr/>
          </p:nvPicPr>
          <p:blipFill>
            <a:blip r:embed="rId3" cstate="print">
              <a:clrChange>
                <a:clrFrom>
                  <a:srgbClr val="067AAA"/>
                </a:clrFrom>
                <a:clrTo>
                  <a:srgbClr val="067AAA">
                    <a:alpha val="0"/>
                  </a:srgbClr>
                </a:clrTo>
              </a:clrChange>
            </a:blip>
            <a:srcRect/>
            <a:stretch>
              <a:fillRect/>
            </a:stretch>
          </p:blipFill>
          <p:spPr bwMode="auto">
            <a:xfrm>
              <a:off x="5929313" y="3892550"/>
              <a:ext cx="2366962" cy="2671763"/>
            </a:xfrm>
            <a:prstGeom prst="rect">
              <a:avLst/>
            </a:prstGeom>
            <a:noFill/>
            <a:ln w="9525">
              <a:noFill/>
              <a:miter lim="800000"/>
              <a:headEnd/>
              <a:tailEnd/>
            </a:ln>
          </p:spPr>
        </p:pic>
        <p:pic>
          <p:nvPicPr>
            <p:cNvPr id="25" name="Picture 14" descr="C:\papers\2010_EG_quad_decimation\images\Comparison_files\davide1_2.png"/>
            <p:cNvPicPr>
              <a:picLocks noChangeAspect="1" noChangeArrowheads="1"/>
            </p:cNvPicPr>
            <p:nvPr/>
          </p:nvPicPr>
          <p:blipFill>
            <a:blip r:embed="rId4" cstate="print">
              <a:clrChange>
                <a:clrFrom>
                  <a:srgbClr val="067AAA"/>
                </a:clrFrom>
                <a:clrTo>
                  <a:srgbClr val="067AAA">
                    <a:alpha val="0"/>
                  </a:srgbClr>
                </a:clrTo>
              </a:clrChange>
            </a:blip>
            <a:srcRect/>
            <a:stretch>
              <a:fillRect/>
            </a:stretch>
          </p:blipFill>
          <p:spPr bwMode="auto">
            <a:xfrm>
              <a:off x="4572000" y="3857625"/>
              <a:ext cx="2403475" cy="2695575"/>
            </a:xfrm>
            <a:prstGeom prst="rect">
              <a:avLst/>
            </a:prstGeom>
            <a:noFill/>
            <a:ln w="9525">
              <a:noFill/>
              <a:miter lim="800000"/>
              <a:headEnd/>
              <a:tailEnd/>
            </a:ln>
          </p:spPr>
        </p:pic>
        <p:pic>
          <p:nvPicPr>
            <p:cNvPr id="26" name="Picture 16" descr="C:\papers\2010_EG_quad_decimation\images\Comparison_files\davide_10k.png"/>
            <p:cNvPicPr>
              <a:picLocks noChangeAspect="1" noChangeArrowheads="1"/>
            </p:cNvPicPr>
            <p:nvPr/>
          </p:nvPicPr>
          <p:blipFill>
            <a:blip r:embed="rId5" cstate="print">
              <a:clrChange>
                <a:clrFrom>
                  <a:srgbClr val="067AAA"/>
                </a:clrFrom>
                <a:clrTo>
                  <a:srgbClr val="067AAA">
                    <a:alpha val="0"/>
                  </a:srgbClr>
                </a:clrTo>
              </a:clrChange>
            </a:blip>
            <a:srcRect/>
            <a:stretch>
              <a:fillRect/>
            </a:stretch>
          </p:blipFill>
          <p:spPr bwMode="auto">
            <a:xfrm>
              <a:off x="3048000" y="3810000"/>
              <a:ext cx="2479675" cy="2706688"/>
            </a:xfrm>
            <a:prstGeom prst="rect">
              <a:avLst/>
            </a:prstGeom>
            <a:noFill/>
            <a:ln w="9525">
              <a:noFill/>
              <a:miter lim="800000"/>
              <a:headEnd/>
              <a:tailEnd/>
            </a:ln>
          </p:spPr>
        </p:pic>
      </p:grpSp>
      <p:pic>
        <p:nvPicPr>
          <p:cNvPr id="11" name="Picture 11" descr="C:\Users\Nico\Desktop\SigAsiaFF\caffeine_qutemol_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2504" y="4847304"/>
            <a:ext cx="940519" cy="100481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
          <p:cNvPicPr>
            <a:picLocks noChangeAspect="1" noChangeArrowheads="1"/>
          </p:cNvPicPr>
          <p:nvPr/>
        </p:nvPicPr>
        <p:blipFill>
          <a:blip r:embed="rId7" cstate="print">
            <a:clrChange>
              <a:clrFrom>
                <a:srgbClr val="FFFFFF"/>
              </a:clrFrom>
              <a:clrTo>
                <a:srgbClr val="FFFFFF">
                  <a:alpha val="0"/>
                </a:srgbClr>
              </a:clrTo>
            </a:clrChange>
          </a:blip>
          <a:srcRect t="13333" b="36000"/>
          <a:stretch>
            <a:fillRect/>
          </a:stretch>
        </p:blipFill>
        <p:spPr bwMode="auto">
          <a:xfrm>
            <a:off x="6229811" y="3156156"/>
            <a:ext cx="2867485" cy="1089871"/>
          </a:xfrm>
          <a:prstGeom prst="rect">
            <a:avLst/>
          </a:prstGeom>
          <a:noFill/>
          <a:ln w="9525">
            <a:noFill/>
            <a:miter lim="800000"/>
            <a:headEnd/>
            <a:tailEnd/>
          </a:ln>
          <a:effectLst/>
        </p:spPr>
      </p:pic>
      <p:pic>
        <p:nvPicPr>
          <p:cNvPr id="29" name="Picture 3" descr="C:\papersNew\2011\Siggraph_TopDownQuadParam\images\results\drill-input-graph.png"/>
          <p:cNvPicPr>
            <a:picLocks noChangeAspect="1" noChangeArrowheads="1"/>
          </p:cNvPicPr>
          <p:nvPr/>
        </p:nvPicPr>
        <p:blipFill>
          <a:blip r:embed="rId8" cstate="print"/>
          <a:srcRect/>
          <a:stretch>
            <a:fillRect/>
          </a:stretch>
        </p:blipFill>
        <p:spPr bwMode="auto">
          <a:xfrm rot="20486969">
            <a:off x="6371930" y="5086092"/>
            <a:ext cx="1149306" cy="778840"/>
          </a:xfrm>
          <a:prstGeom prst="rect">
            <a:avLst/>
          </a:prstGeom>
          <a:noFill/>
        </p:spPr>
      </p:pic>
      <p:pic>
        <p:nvPicPr>
          <p:cNvPr id="30" name="Picture 2" descr="C:\papersNew\2011\Siggraph_TopDownQuadParam\images\results\drill-simp-graph.png"/>
          <p:cNvPicPr>
            <a:picLocks noChangeAspect="1" noChangeArrowheads="1"/>
          </p:cNvPicPr>
          <p:nvPr/>
        </p:nvPicPr>
        <p:blipFill>
          <a:blip r:embed="rId9" cstate="print"/>
          <a:srcRect/>
          <a:stretch>
            <a:fillRect/>
          </a:stretch>
        </p:blipFill>
        <p:spPr bwMode="auto">
          <a:xfrm rot="19976410">
            <a:off x="7574636" y="4991616"/>
            <a:ext cx="1201679" cy="965059"/>
          </a:xfrm>
          <a:prstGeom prst="rect">
            <a:avLst/>
          </a:prstGeom>
          <a:noFill/>
        </p:spPr>
      </p:pic>
      <p:pic>
        <p:nvPicPr>
          <p:cNvPr id="3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704562" y="3262671"/>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2005500" y="3280842"/>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34"/>
          <p:cNvGrpSpPr/>
          <p:nvPr/>
        </p:nvGrpSpPr>
        <p:grpSpPr>
          <a:xfrm rot="3199329">
            <a:off x="1759981" y="1678100"/>
            <a:ext cx="1119370" cy="792576"/>
            <a:chOff x="1600200" y="2438400"/>
            <a:chExt cx="3505200" cy="2438400"/>
          </a:xfrm>
        </p:grpSpPr>
        <p:cxnSp>
          <p:nvCxnSpPr>
            <p:cNvPr id="36" name="Straight Connector 35"/>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3" name="Straight Connector 42"/>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46" name="Straight Connector 45"/>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 name="Group 47"/>
          <p:cNvGrpSpPr/>
          <p:nvPr/>
        </p:nvGrpSpPr>
        <p:grpSpPr>
          <a:xfrm rot="3199329">
            <a:off x="388381" y="1678100"/>
            <a:ext cx="1119370" cy="792576"/>
            <a:chOff x="1600200" y="2438400"/>
            <a:chExt cx="3505200" cy="2438400"/>
          </a:xfrm>
        </p:grpSpPr>
        <p:cxnSp>
          <p:nvCxnSpPr>
            <p:cNvPr id="49" name="Straight Connector 4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77"/>
          <p:cNvGrpSpPr/>
          <p:nvPr/>
        </p:nvGrpSpPr>
        <p:grpSpPr>
          <a:xfrm>
            <a:off x="3325412" y="1530857"/>
            <a:ext cx="2512260" cy="1077151"/>
            <a:chOff x="535508" y="2132856"/>
            <a:chExt cx="8523288" cy="3654425"/>
          </a:xfrm>
        </p:grpSpPr>
        <p:pic>
          <p:nvPicPr>
            <p:cNvPr id="79" name="Picture 2" descr="Z:\projects\conferences\siggraph09\final_talk\screenshots\face_nb.png"/>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Z:\projects\conferences\siggraph09\final_talk\screenshots\face_param_n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1"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2"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3"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4"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5"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6"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7"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8"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89"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0"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1"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2"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3"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4"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5"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6"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7"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8"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99"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12" name="Gruppieren 57"/>
            <p:cNvGrpSpPr>
              <a:grpSpLocks/>
            </p:cNvGrpSpPr>
            <p:nvPr/>
          </p:nvGrpSpPr>
          <p:grpSpPr bwMode="auto">
            <a:xfrm>
              <a:off x="535508" y="2682131"/>
              <a:ext cx="3724275" cy="2649538"/>
              <a:chOff x="437250" y="2219325"/>
              <a:chExt cx="3790950" cy="2649538"/>
            </a:xfrm>
          </p:grpSpPr>
          <p:cxnSp>
            <p:nvCxnSpPr>
              <p:cNvPr id="102"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3"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4"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5"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6"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7"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8"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09"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0"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1"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2"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3"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4"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5"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116"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101" name="Left-Right Arrow 100"/>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pic>
        <p:nvPicPr>
          <p:cNvPr id="118" name="Picture 8"/>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067678" y="3156156"/>
            <a:ext cx="1084426" cy="106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0" name="Rounded Rectangle 99"/>
          <p:cNvSpPr/>
          <p:nvPr/>
        </p:nvSpPr>
        <p:spPr bwMode="auto">
          <a:xfrm>
            <a:off x="2104104" y="4771104"/>
            <a:ext cx="19050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indent="-342900" algn="ctr" eaLnBrk="0" hangingPunct="0">
              <a:lnSpc>
                <a:spcPts val="1300"/>
              </a:lnSpc>
              <a:spcBef>
                <a:spcPct val="20000"/>
              </a:spcBef>
              <a:buClr>
                <a:schemeClr val="accent2"/>
              </a:buClr>
              <a:defRPr/>
            </a:pPr>
            <a:r>
              <a:rPr lang="en-US" sz="1600" kern="0" dirty="0" smtClean="0">
                <a:latin typeface="Verdana" pitchFamily="34" charset="0"/>
              </a:rPr>
              <a:t>adding</a:t>
            </a:r>
          </a:p>
          <a:p>
            <a:pPr marL="342900" indent="-342900" algn="ctr" eaLnBrk="0" hangingPunct="0">
              <a:lnSpc>
                <a:spcPts val="1300"/>
              </a:lnSpc>
              <a:spcBef>
                <a:spcPct val="20000"/>
              </a:spcBef>
              <a:buClr>
                <a:schemeClr val="accent2"/>
              </a:buClr>
              <a:defRPr/>
            </a:pPr>
            <a:r>
              <a:rPr lang="en-US" sz="1600" kern="0" dirty="0" smtClean="0">
                <a:latin typeface="Verdana" pitchFamily="34" charset="0"/>
              </a:rPr>
              <a:t>Anisotropy</a:t>
            </a:r>
          </a:p>
        </p:txBody>
      </p:sp>
      <p:sp>
        <p:nvSpPr>
          <p:cNvPr id="119" name="Rounded Rectangle 118"/>
          <p:cNvSpPr/>
          <p:nvPr/>
        </p:nvSpPr>
        <p:spPr bwMode="auto">
          <a:xfrm>
            <a:off x="275304" y="4771104"/>
            <a:ext cx="17526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Field alignment</a:t>
            </a:r>
            <a:endParaRPr lang="en-US" sz="1600" kern="0" dirty="0">
              <a:latin typeface="Verdana" pitchFamily="34" charset="0"/>
            </a:endParaRPr>
          </a:p>
        </p:txBody>
      </p:sp>
      <p:pic>
        <p:nvPicPr>
          <p:cNvPr id="122" name="Picture 12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107" t="36198" r="33712" b="690"/>
          <a:stretch>
            <a:fillRect/>
          </a:stretch>
        </p:blipFill>
        <p:spPr bwMode="auto">
          <a:xfrm>
            <a:off x="503904" y="4855634"/>
            <a:ext cx="1295400" cy="10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200"/>
          <p:cNvGrpSpPr/>
          <p:nvPr/>
        </p:nvGrpSpPr>
        <p:grpSpPr>
          <a:xfrm>
            <a:off x="2227008" y="5029200"/>
            <a:ext cx="1659192" cy="685800"/>
            <a:chOff x="2180304" y="5029200"/>
            <a:chExt cx="1659192" cy="685800"/>
          </a:xfrm>
        </p:grpSpPr>
        <p:sp>
          <p:nvSpPr>
            <p:cNvPr id="183" name="Rectangle 182"/>
            <p:cNvSpPr/>
            <p:nvPr/>
          </p:nvSpPr>
          <p:spPr bwMode="auto">
            <a:xfrm>
              <a:off x="21803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4" name="Rectangle 183"/>
            <p:cNvSpPr/>
            <p:nvPr/>
          </p:nvSpPr>
          <p:spPr bwMode="auto">
            <a:xfrm>
              <a:off x="24089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5" name="Rectangle 184"/>
            <p:cNvSpPr/>
            <p:nvPr/>
          </p:nvSpPr>
          <p:spPr bwMode="auto">
            <a:xfrm>
              <a:off x="2637504" y="50292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6" name="Rectangle 185"/>
            <p:cNvSpPr/>
            <p:nvPr/>
          </p:nvSpPr>
          <p:spPr bwMode="auto">
            <a:xfrm>
              <a:off x="21803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7" name="Rectangle 186"/>
            <p:cNvSpPr/>
            <p:nvPr/>
          </p:nvSpPr>
          <p:spPr bwMode="auto">
            <a:xfrm>
              <a:off x="24089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8" name="Rectangle 187"/>
            <p:cNvSpPr/>
            <p:nvPr/>
          </p:nvSpPr>
          <p:spPr bwMode="auto">
            <a:xfrm>
              <a:off x="2637504" y="52578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89" name="Rectangle 188"/>
            <p:cNvSpPr/>
            <p:nvPr/>
          </p:nvSpPr>
          <p:spPr bwMode="auto">
            <a:xfrm>
              <a:off x="21803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0" name="Rectangle 189"/>
            <p:cNvSpPr/>
            <p:nvPr/>
          </p:nvSpPr>
          <p:spPr bwMode="auto">
            <a:xfrm>
              <a:off x="24089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1" name="Rectangle 190"/>
            <p:cNvSpPr/>
            <p:nvPr/>
          </p:nvSpPr>
          <p:spPr bwMode="auto">
            <a:xfrm>
              <a:off x="2637504" y="5486400"/>
              <a:ext cx="228600" cy="22860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2" name="Rectangle 191"/>
            <p:cNvSpPr/>
            <p:nvPr/>
          </p:nvSpPr>
          <p:spPr bwMode="auto">
            <a:xfrm>
              <a:off x="31536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3" name="Rectangle 192"/>
            <p:cNvSpPr/>
            <p:nvPr/>
          </p:nvSpPr>
          <p:spPr bwMode="auto">
            <a:xfrm>
              <a:off x="3496596" y="50292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4" name="Rectangle 193"/>
            <p:cNvSpPr/>
            <p:nvPr/>
          </p:nvSpPr>
          <p:spPr bwMode="auto">
            <a:xfrm>
              <a:off x="31536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5" name="Rectangle 194"/>
            <p:cNvSpPr/>
            <p:nvPr/>
          </p:nvSpPr>
          <p:spPr bwMode="auto">
            <a:xfrm>
              <a:off x="3496596" y="52006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6" name="Rectangle 195"/>
            <p:cNvSpPr/>
            <p:nvPr/>
          </p:nvSpPr>
          <p:spPr bwMode="auto">
            <a:xfrm>
              <a:off x="31536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7" name="Rectangle 196"/>
            <p:cNvSpPr/>
            <p:nvPr/>
          </p:nvSpPr>
          <p:spPr bwMode="auto">
            <a:xfrm>
              <a:off x="3496596" y="537210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8" name="Rectangle 197"/>
            <p:cNvSpPr/>
            <p:nvPr/>
          </p:nvSpPr>
          <p:spPr bwMode="auto">
            <a:xfrm>
              <a:off x="31536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sp>
          <p:nvSpPr>
            <p:cNvPr id="199" name="Rectangle 198"/>
            <p:cNvSpPr/>
            <p:nvPr/>
          </p:nvSpPr>
          <p:spPr bwMode="auto">
            <a:xfrm>
              <a:off x="3496596" y="5543550"/>
              <a:ext cx="342900" cy="171450"/>
            </a:xfrm>
            <a:prstGeom prst="rect">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Arial" charset="0"/>
                <a:ea typeface="ＭＳ Ｐゴシック" charset="-128"/>
              </a:endParaRPr>
            </a:p>
          </p:txBody>
        </p:sp>
      </p:grpSp>
      <p:sp>
        <p:nvSpPr>
          <p:cNvPr id="202" name="TextBox 201"/>
          <p:cNvSpPr txBox="1"/>
          <p:nvPr/>
        </p:nvSpPr>
        <p:spPr>
          <a:xfrm>
            <a:off x="2868564" y="5213556"/>
            <a:ext cx="914400" cy="914400"/>
          </a:xfrm>
          <a:prstGeom prst="rect">
            <a:avLst/>
          </a:prstGeom>
          <a:noFill/>
        </p:spPr>
        <p:txBody>
          <a:bodyPr wrap="none" rtlCol="0">
            <a:normAutofit/>
          </a:bodyPr>
          <a:lstStyle/>
          <a:p>
            <a:r>
              <a:rPr lang="en-US" sz="1600" dirty="0" err="1" smtClean="0">
                <a:solidFill>
                  <a:schemeClr val="accent2">
                    <a:lumMod val="60000"/>
                    <a:lumOff val="40000"/>
                  </a:schemeClr>
                </a:solidFill>
              </a:rPr>
              <a:t>vs</a:t>
            </a:r>
            <a:endParaRPr lang="en-US" sz="1600" dirty="0" smtClean="0">
              <a:solidFill>
                <a:schemeClr val="accent2">
                  <a:lumMod val="60000"/>
                  <a:lumOff val="40000"/>
                </a:schemeClr>
              </a:solidFill>
            </a:endParaRPr>
          </a:p>
        </p:txBody>
      </p:sp>
      <p:sp>
        <p:nvSpPr>
          <p:cNvPr id="203" name="Content Placeholder 2"/>
          <p:cNvSpPr txBox="1">
            <a:spLocks/>
          </p:cNvSpPr>
          <p:nvPr/>
        </p:nvSpPr>
        <p:spPr bwMode="auto">
          <a:xfrm rot="16200000">
            <a:off x="-1404605" y="2761455"/>
            <a:ext cx="3124201"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methods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4" name="Content Placeholder 2"/>
          <p:cNvSpPr txBox="1">
            <a:spLocks/>
          </p:cNvSpPr>
          <p:nvPr/>
        </p:nvSpPr>
        <p:spPr bwMode="auto">
          <a:xfrm rot="16200000">
            <a:off x="-514810" y="5327651"/>
            <a:ext cx="134461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2"/>
              </a:buClr>
              <a:buSzTx/>
              <a:buFont typeface="Times" pitchFamily="18" charset="0"/>
              <a:buNone/>
              <a:tabLst/>
              <a:defRPr/>
            </a:pPr>
            <a:r>
              <a:rPr kumimoji="0" lang="en-US" sz="2000" i="0" u="none" strike="noStrike" kern="0" cap="none" spc="0" normalizeH="0" baseline="0" noProof="0" dirty="0" smtClean="0">
                <a:ln>
                  <a:noFill/>
                </a:ln>
                <a:solidFill>
                  <a:schemeClr val="bg1">
                    <a:lumMod val="65000"/>
                  </a:schemeClr>
                </a:solidFill>
                <a:effectLst/>
                <a:uLnTx/>
                <a:uFillTx/>
                <a:latin typeface="Verdana" pitchFamily="34" charset="0"/>
                <a:ea typeface="+mn-ea"/>
                <a:cs typeface="+mn-cs"/>
              </a:rPr>
              <a:t>issues</a:t>
            </a:r>
            <a:endParaRPr kumimoji="0" lang="en-US" sz="2000" i="0" u="none" strike="noStrike" kern="0" cap="none" spc="0" normalizeH="0" baseline="0" noProof="0" dirty="0">
              <a:ln>
                <a:noFill/>
              </a:ln>
              <a:solidFill>
                <a:schemeClr val="bg1">
                  <a:lumMod val="65000"/>
                </a:schemeClr>
              </a:solidFill>
              <a:effectLst/>
              <a:uLnTx/>
              <a:uFillTx/>
              <a:latin typeface="Verdana" pitchFamily="34" charset="0"/>
              <a:ea typeface="+mn-ea"/>
              <a:cs typeface="+mn-cs"/>
            </a:endParaRPr>
          </a:p>
        </p:txBody>
      </p:sp>
      <p:sp>
        <p:nvSpPr>
          <p:cNvPr id="207" name="Right Arrow 206"/>
          <p:cNvSpPr/>
          <p:nvPr/>
        </p:nvSpPr>
        <p:spPr bwMode="auto">
          <a:xfrm>
            <a:off x="1524000"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17" name="Rectangle 116"/>
          <p:cNvSpPr/>
          <p:nvPr/>
        </p:nvSpPr>
        <p:spPr bwMode="auto">
          <a:xfrm>
            <a:off x="6172200" y="685800"/>
            <a:ext cx="2971800" cy="5715000"/>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95</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7206560" cy="990600"/>
          </a:xfrm>
        </p:spPr>
        <p:txBody>
          <a:bodyPr/>
          <a:lstStyle/>
          <a:p>
            <a:pPr>
              <a:defRPr/>
            </a:pPr>
            <a:r>
              <a:rPr lang="en-US" sz="2400" b="0" dirty="0" smtClean="0"/>
              <a:t>Dealing with other shape representations(1)</a:t>
            </a:r>
            <a:endParaRPr lang="en-US" sz="2400" b="0" dirty="0"/>
          </a:p>
        </p:txBody>
      </p:sp>
      <p:sp>
        <p:nvSpPr>
          <p:cNvPr id="5" name="Segnaposto contenuto 2"/>
          <p:cNvSpPr>
            <a:spLocks noGrp="1"/>
          </p:cNvSpPr>
          <p:nvPr>
            <p:ph sz="half" idx="1"/>
          </p:nvPr>
        </p:nvSpPr>
        <p:spPr>
          <a:xfrm>
            <a:off x="170836" y="1844824"/>
            <a:ext cx="5697308" cy="4499914"/>
          </a:xfrm>
        </p:spPr>
        <p:txBody>
          <a:bodyPr/>
          <a:lstStyle/>
          <a:p>
            <a:r>
              <a:rPr lang="en-US" sz="2000" dirty="0" smtClean="0"/>
              <a:t>Geometry comes in many forms</a:t>
            </a:r>
          </a:p>
          <a:p>
            <a:endParaRPr lang="de-DE" sz="2000" dirty="0" smtClean="0"/>
          </a:p>
          <a:p>
            <a:pPr lvl="1"/>
            <a:r>
              <a:rPr lang="de-DE" sz="1600" dirty="0"/>
              <a:t>volumetric data (CT/MRI/simulation</a:t>
            </a:r>
            <a:r>
              <a:rPr lang="de-DE" sz="1600" dirty="0" smtClean="0"/>
              <a:t>)</a:t>
            </a:r>
          </a:p>
          <a:p>
            <a:pPr lvl="1"/>
            <a:endParaRPr lang="de-DE" sz="1600" dirty="0"/>
          </a:p>
          <a:p>
            <a:pPr lvl="1"/>
            <a:r>
              <a:rPr lang="de-DE" sz="1600" dirty="0"/>
              <a:t>range </a:t>
            </a:r>
            <a:r>
              <a:rPr lang="de-DE" sz="1600" dirty="0" smtClean="0"/>
              <a:t>images</a:t>
            </a:r>
          </a:p>
          <a:p>
            <a:pPr lvl="1"/>
            <a:endParaRPr lang="de-DE" sz="1600" dirty="0"/>
          </a:p>
          <a:p>
            <a:pPr lvl="1"/>
            <a:r>
              <a:rPr lang="de-DE" sz="1600" dirty="0"/>
              <a:t>Implicit </a:t>
            </a:r>
            <a:r>
              <a:rPr lang="de-DE" sz="1600" dirty="0" smtClean="0"/>
              <a:t>surfaces</a:t>
            </a:r>
            <a:endParaRPr lang="en-US" sz="2000" dirty="0" smtClean="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92002" y="3885979"/>
            <a:ext cx="1513086" cy="24177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11" descr="C:\Users\Nico\Desktop\SIGAsiaSlides\S. Gimignano\snapshot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76898" y="4399691"/>
            <a:ext cx="3330385" cy="177250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9" descr="C:\Users\Nico\Desktop\blendermod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7405" y="4458649"/>
            <a:ext cx="2084396" cy="156066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0" descr="C:\Users\Nico\Desktop\67be88cf004d12d0071e394a94892767_LARGE.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23094" y="1194283"/>
            <a:ext cx="1828800" cy="134258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C:\Users\dzorin\latex\work\range_map_svn\rangemap_param\images\pipeline\scans\scanView1.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731744" y="2659106"/>
            <a:ext cx="1308409" cy="130840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5" descr="C:\Users\dzorin\latex\work\range_map_svn\rangemap_param\images\pipeline\scans\scanView2.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084168" y="2492896"/>
            <a:ext cx="1172466" cy="1172466"/>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6" descr="C:\Users\dzorin\latex\work\range_map_svn\rangemap_param\images\pipeline\scans\scanView8.pn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328851" y="3313310"/>
            <a:ext cx="1145339" cy="11453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73702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96</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7206560" cy="990600"/>
          </a:xfrm>
        </p:spPr>
        <p:txBody>
          <a:bodyPr/>
          <a:lstStyle/>
          <a:p>
            <a:pPr>
              <a:defRPr/>
            </a:pPr>
            <a:r>
              <a:rPr lang="en-US" sz="2400" b="0" dirty="0" smtClean="0"/>
              <a:t>Dealing with other shape representations(2)</a:t>
            </a:r>
            <a:endParaRPr lang="en-US" sz="2400" b="0" dirty="0"/>
          </a:p>
        </p:txBody>
      </p:sp>
      <p:sp>
        <p:nvSpPr>
          <p:cNvPr id="5" name="Segnaposto contenuto 2"/>
          <p:cNvSpPr>
            <a:spLocks noGrp="1"/>
          </p:cNvSpPr>
          <p:nvPr>
            <p:ph sz="half" idx="1"/>
          </p:nvPr>
        </p:nvSpPr>
        <p:spPr>
          <a:xfrm>
            <a:off x="170836" y="1844824"/>
            <a:ext cx="6993452" cy="4499914"/>
          </a:xfrm>
        </p:spPr>
        <p:txBody>
          <a:bodyPr/>
          <a:lstStyle/>
          <a:p>
            <a:r>
              <a:rPr lang="en-US" sz="2000" dirty="0" err="1"/>
              <a:t>Meshless</a:t>
            </a:r>
            <a:r>
              <a:rPr lang="en-US" sz="2000" dirty="0"/>
              <a:t> </a:t>
            </a:r>
            <a:r>
              <a:rPr lang="en-US" sz="2000" dirty="0" err="1"/>
              <a:t>Quadrangulation</a:t>
            </a:r>
            <a:r>
              <a:rPr lang="en-US" sz="2000" dirty="0"/>
              <a:t> by Global </a:t>
            </a:r>
            <a:r>
              <a:rPr lang="en-US" sz="2000" dirty="0" err="1" smtClean="0"/>
              <a:t>Parametrization</a:t>
            </a:r>
            <a:endParaRPr lang="en-US" sz="2000" dirty="0" smtClean="0"/>
          </a:p>
          <a:p>
            <a:pPr marL="0" lvl="0" indent="0">
              <a:buClr>
                <a:srgbClr val="333399"/>
              </a:buClr>
              <a:buNone/>
            </a:pPr>
            <a:r>
              <a:rPr lang="it-IT" sz="1200" b="0" dirty="0" smtClean="0">
                <a:solidFill>
                  <a:srgbClr val="000000"/>
                </a:solidFill>
                <a:latin typeface="SimSun" pitchFamily="2" charset="-122"/>
                <a:ea typeface="SimSun" pitchFamily="2" charset="-122"/>
              </a:rPr>
              <a:t>Er Li </a:t>
            </a:r>
            <a:r>
              <a:rPr lang="it-IT" sz="1200" b="0" dirty="0">
                <a:solidFill>
                  <a:srgbClr val="000000"/>
                </a:solidFill>
                <a:latin typeface="SimSun" pitchFamily="2" charset="-122"/>
                <a:ea typeface="SimSun" pitchFamily="2" charset="-122"/>
              </a:rPr>
              <a:t>et al </a:t>
            </a:r>
            <a:r>
              <a:rPr lang="it-IT" sz="1200" b="0" dirty="0" smtClean="0">
                <a:solidFill>
                  <a:srgbClr val="000000"/>
                </a:solidFill>
                <a:latin typeface="SimSun" pitchFamily="2" charset="-122"/>
                <a:ea typeface="SimSun" pitchFamily="2" charset="-122"/>
              </a:rPr>
              <a:t>COMPUTER &amp; GRAPHICS 2011</a:t>
            </a:r>
            <a:endParaRPr lang="en-US" sz="1200" b="0" dirty="0">
              <a:solidFill>
                <a:srgbClr val="000000"/>
              </a:solidFill>
              <a:latin typeface="SimSun" pitchFamily="2" charset="-122"/>
              <a:ea typeface="SimSun" pitchFamily="2" charset="-122"/>
            </a:endParaRPr>
          </a:p>
          <a:p>
            <a:endParaRPr lang="en-US" sz="2000" dirty="0" smtClean="0"/>
          </a:p>
          <a:p>
            <a:endParaRPr lang="de-DE" sz="2000" dirty="0" smtClean="0"/>
          </a:p>
          <a:p>
            <a:pPr lvl="1"/>
            <a:r>
              <a:rPr lang="de-DE" sz="1600" dirty="0" smtClean="0"/>
              <a:t>Extension of PGP</a:t>
            </a:r>
          </a:p>
          <a:p>
            <a:pPr lvl="1"/>
            <a:endParaRPr lang="de-DE" sz="1600" dirty="0"/>
          </a:p>
          <a:p>
            <a:pPr lvl="1"/>
            <a:r>
              <a:rPr lang="de-DE" sz="1600" dirty="0" smtClean="0"/>
              <a:t>energy formulated per edge instead of per face</a:t>
            </a:r>
          </a:p>
          <a:p>
            <a:pPr lvl="1"/>
            <a:endParaRPr lang="de-DE" sz="1600" dirty="0"/>
          </a:p>
          <a:p>
            <a:pPr lvl="1"/>
            <a:r>
              <a:rPr lang="de-DE" sz="1600" dirty="0" smtClean="0"/>
              <a:t>Using Local triangulation</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40152" y="1251198"/>
            <a:ext cx="2799199" cy="2558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8" name="Picture 2" descr="D:\papers\2012\EG_Star_Quad_Meshing\images\point_cloud_quad.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57900" y="3886200"/>
            <a:ext cx="2781300" cy="22535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228949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97</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6552851" cy="990600"/>
          </a:xfrm>
        </p:spPr>
        <p:txBody>
          <a:bodyPr/>
          <a:lstStyle/>
          <a:p>
            <a:pPr>
              <a:defRPr/>
            </a:pPr>
            <a:r>
              <a:rPr lang="en-US" sz="2400" b="0" dirty="0" smtClean="0"/>
              <a:t>Dealing with other shape </a:t>
            </a:r>
            <a:r>
              <a:rPr lang="en-US" sz="2400" b="0" dirty="0" err="1" smtClean="0"/>
              <a:t>rapresentations</a:t>
            </a:r>
            <a:endParaRPr lang="en-US" sz="2400" b="0" dirty="0"/>
          </a:p>
        </p:txBody>
      </p:sp>
      <p:sp>
        <p:nvSpPr>
          <p:cNvPr id="5" name="Segnaposto contenuto 2"/>
          <p:cNvSpPr>
            <a:spLocks noGrp="1"/>
          </p:cNvSpPr>
          <p:nvPr>
            <p:ph sz="half" idx="1"/>
          </p:nvPr>
        </p:nvSpPr>
        <p:spPr>
          <a:xfrm>
            <a:off x="170836" y="1524000"/>
            <a:ext cx="5697308" cy="4499914"/>
          </a:xfrm>
        </p:spPr>
        <p:txBody>
          <a:bodyPr/>
          <a:lstStyle/>
          <a:p>
            <a:r>
              <a:rPr lang="en-US" sz="2000" dirty="0" smtClean="0"/>
              <a:t>Global </a:t>
            </a:r>
            <a:r>
              <a:rPr lang="en-US" sz="2000" dirty="0" err="1" smtClean="0"/>
              <a:t>parametrization</a:t>
            </a:r>
            <a:r>
              <a:rPr lang="en-US" sz="2000" dirty="0" smtClean="0"/>
              <a:t> of range image sets</a:t>
            </a:r>
          </a:p>
          <a:p>
            <a:pPr marL="0" lvl="0" indent="0">
              <a:buClr>
                <a:srgbClr val="333399"/>
              </a:buClr>
              <a:buNone/>
            </a:pPr>
            <a:r>
              <a:rPr lang="it-IT" sz="1200" b="0" dirty="0" smtClean="0">
                <a:solidFill>
                  <a:srgbClr val="000000"/>
                </a:solidFill>
                <a:latin typeface="SimSun" pitchFamily="2" charset="-122"/>
                <a:ea typeface="SimSun" pitchFamily="2" charset="-122"/>
              </a:rPr>
              <a:t>Pietroni </a:t>
            </a:r>
            <a:r>
              <a:rPr lang="it-IT" sz="1200" b="0" dirty="0">
                <a:solidFill>
                  <a:srgbClr val="000000"/>
                </a:solidFill>
                <a:latin typeface="SimSun" pitchFamily="2" charset="-122"/>
                <a:ea typeface="SimSun" pitchFamily="2" charset="-122"/>
              </a:rPr>
              <a:t>et al </a:t>
            </a:r>
            <a:r>
              <a:rPr lang="it-IT" sz="1200" b="0" dirty="0" smtClean="0">
                <a:solidFill>
                  <a:srgbClr val="000000"/>
                </a:solidFill>
                <a:latin typeface="SimSun" pitchFamily="2" charset="-122"/>
                <a:ea typeface="SimSun" pitchFamily="2" charset="-122"/>
              </a:rPr>
              <a:t>Siggraph Asia 2011</a:t>
            </a:r>
            <a:endParaRPr lang="en-US" sz="1200" b="0" dirty="0">
              <a:solidFill>
                <a:srgbClr val="000000"/>
              </a:solidFill>
              <a:latin typeface="SimSun" pitchFamily="2" charset="-122"/>
              <a:ea typeface="SimSun" pitchFamily="2" charset="-122"/>
            </a:endParaRPr>
          </a:p>
          <a:p>
            <a:endParaRPr lang="en-US" sz="2000" dirty="0" smtClean="0"/>
          </a:p>
          <a:p>
            <a:endParaRPr lang="de-DE" sz="2000" dirty="0" smtClean="0"/>
          </a:p>
          <a:p>
            <a:pPr lvl="1"/>
            <a:endParaRPr lang="en-US" sz="2000" dirty="0" smtClean="0"/>
          </a:p>
        </p:txBody>
      </p:sp>
      <p:pic>
        <p:nvPicPr>
          <p:cNvPr id="6" name="Picture 8" descr="D:\papers\2011\rangemap_param\images\pipeline\scans\scanView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5219784"/>
            <a:ext cx="945520" cy="945520"/>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pic>
        <p:nvPicPr>
          <p:cNvPr id="8" name="Picture 7" descr="D:\papers\2011\rangemap_param\images\pipeline\scans\scanView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63846" y="4991184"/>
            <a:ext cx="945520" cy="945520"/>
          </a:xfrm>
          <a:prstGeom prst="rect">
            <a:avLst/>
          </a:prstGeom>
          <a:noFill/>
          <a:ln w="38100">
            <a:solidFill>
              <a:srgbClr val="00B050"/>
            </a:solidFill>
          </a:ln>
          <a:extLst>
            <a:ext uri="{909E8E84-426E-40DD-AFC4-6F175D3DCCD1}">
              <a14:hiddenFill xmlns:a14="http://schemas.microsoft.com/office/drawing/2010/main" xmlns="">
                <a:solidFill>
                  <a:srgbClr val="FFFFFF"/>
                </a:solidFill>
              </a14:hiddenFill>
            </a:ext>
          </a:extLst>
        </p:spPr>
      </p:pic>
      <p:pic>
        <p:nvPicPr>
          <p:cNvPr id="9" name="Picture 6" descr="D:\papers\2011\rangemap_param\images\pipeline\scans\scanView13.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73446" y="4686384"/>
            <a:ext cx="945520" cy="945520"/>
          </a:xfrm>
          <a:prstGeom prst="rect">
            <a:avLst/>
          </a:prstGeom>
          <a:noFill/>
          <a:ln w="38100">
            <a:solidFill>
              <a:srgbClr val="7030A0"/>
            </a:solidFill>
          </a:ln>
          <a:extLst>
            <a:ext uri="{909E8E84-426E-40DD-AFC4-6F175D3DCCD1}">
              <a14:hiddenFill xmlns:a14="http://schemas.microsoft.com/office/drawing/2010/main" xmlns="">
                <a:solidFill>
                  <a:srgbClr val="FFFFFF"/>
                </a:solidFill>
              </a14:hiddenFill>
            </a:ext>
          </a:extLst>
        </p:spPr>
      </p:pic>
      <p:pic>
        <p:nvPicPr>
          <p:cNvPr id="10" name="Picture 5" descr="D:\papers\2011\rangemap_param\images\pipeline\scans\scanView8.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135436" y="4474323"/>
            <a:ext cx="945520" cy="945520"/>
          </a:xfrm>
          <a:prstGeom prst="rect">
            <a:avLst/>
          </a:prstGeom>
          <a:noFill/>
          <a:ln w="38100">
            <a:solidFill>
              <a:srgbClr val="FFC000"/>
            </a:solidFill>
          </a:ln>
          <a:extLst>
            <a:ext uri="{909E8E84-426E-40DD-AFC4-6F175D3DCCD1}">
              <a14:hiddenFill xmlns:a14="http://schemas.microsoft.com/office/drawing/2010/main" xmlns="">
                <a:solidFill>
                  <a:srgbClr val="FFFFFF"/>
                </a:solidFill>
              </a14:hiddenFill>
            </a:ext>
          </a:extLst>
        </p:spPr>
      </p:pic>
      <p:pic>
        <p:nvPicPr>
          <p:cNvPr id="11" name="Picture 10" descr="C:\Users\Nico\Desktop\SigAsiaFF\parametrized.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29400" y="1897934"/>
            <a:ext cx="1788715" cy="243309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4" descr="C:\Users\Nico\Desktop\SigAsiaFF\g3284.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018719" y="4267686"/>
            <a:ext cx="377030" cy="30559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descr="C:\Users\Nico\Desktop\SigAsiaFF\IgeaUV.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353616" y="2485097"/>
            <a:ext cx="2258246" cy="348901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5" descr="C:\Users\Nico\Desktop\SigAsiaFF\g7483.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989162" y="5636158"/>
            <a:ext cx="381000" cy="30559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14"/>
          <p:cNvGrpSpPr/>
          <p:nvPr/>
        </p:nvGrpSpPr>
        <p:grpSpPr>
          <a:xfrm>
            <a:off x="472062" y="2574467"/>
            <a:ext cx="2421197" cy="1792749"/>
            <a:chOff x="573090" y="1066800"/>
            <a:chExt cx="3087502" cy="2310741"/>
          </a:xfrm>
        </p:grpSpPr>
        <p:pic>
          <p:nvPicPr>
            <p:cNvPr id="16" name="Picture 10" descr="C:\Users\Nico\Desktop\SigAsiaFF\cameras.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73090" y="1066800"/>
              <a:ext cx="2322510" cy="231074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2842526" y="2812878"/>
              <a:ext cx="818066" cy="436375"/>
            </a:xfrm>
            <a:prstGeom prst="rect">
              <a:avLst/>
            </a:prstGeom>
            <a:noFill/>
          </p:spPr>
          <p:txBody>
            <a:bodyPr wrap="none" rtlCol="0">
              <a:spAutoFit/>
            </a:bodyPr>
            <a:lstStyle/>
            <a:p>
              <a:r>
                <a:rPr lang="it-IT" sz="1600" i="1" dirty="0" smtClean="0"/>
                <a:t>Input</a:t>
              </a:r>
              <a:endParaRPr lang="it-IT" sz="1600" i="1" dirty="0"/>
            </a:p>
          </p:txBody>
        </p:sp>
      </p:grpSp>
      <p:pic>
        <p:nvPicPr>
          <p:cNvPr id="18" name="Picture 17" descr="C:\Users\Nico\Desktop\SigAsiaFF\quadresult.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943600" y="3657536"/>
            <a:ext cx="1733081" cy="2519082"/>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6" descr="C:\Users\Nico\Desktop\SigAsiaFF\path7371.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032564" y="2899744"/>
            <a:ext cx="1115500" cy="88929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7" descr="C:\Users\Nico\Desktop\SigAsiaFF\path7367.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194548" y="3789040"/>
            <a:ext cx="881508" cy="582094"/>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8" descr="C:\Users\Nico\Desktop\SigAsiaFF\path7373.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692832" y="4005064"/>
            <a:ext cx="1311216" cy="723974"/>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0" descr="C:\Users\Nico\Desktop\SigAsiaFF\path7385.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4459086" y="4036984"/>
            <a:ext cx="832994" cy="11922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546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B0870A2-DABB-4398-83C2-0B3F341A6C19}" type="slidenum">
              <a:rPr lang="en-US" sz="1200" smtClean="0">
                <a:solidFill>
                  <a:schemeClr val="bg1"/>
                </a:solidFill>
                <a:latin typeface="Verdana" pitchFamily="34" charset="0"/>
              </a:rPr>
              <a:pPr/>
              <a:t>98</a:t>
            </a:fld>
            <a:endParaRPr lang="en-US" sz="1200" smtClean="0">
              <a:solidFill>
                <a:schemeClr val="bg1"/>
              </a:solidFill>
              <a:latin typeface="Verdana" pitchFamily="34" charset="0"/>
            </a:endParaRPr>
          </a:p>
        </p:txBody>
      </p:sp>
      <p:sp>
        <p:nvSpPr>
          <p:cNvPr id="7" name="Titolo 1"/>
          <p:cNvSpPr>
            <a:spLocks noGrp="1"/>
          </p:cNvSpPr>
          <p:nvPr>
            <p:ph type="title"/>
          </p:nvPr>
        </p:nvSpPr>
        <p:spPr>
          <a:xfrm>
            <a:off x="179388" y="476250"/>
            <a:ext cx="6552851" cy="990600"/>
          </a:xfrm>
        </p:spPr>
        <p:txBody>
          <a:bodyPr/>
          <a:lstStyle/>
          <a:p>
            <a:pPr>
              <a:defRPr/>
            </a:pPr>
            <a:r>
              <a:rPr lang="en-US" sz="2400" b="0" dirty="0" smtClean="0"/>
              <a:t>Dealing with other shape </a:t>
            </a:r>
            <a:r>
              <a:rPr lang="en-US" sz="2400" b="0" dirty="0" err="1" smtClean="0"/>
              <a:t>rapresentations</a:t>
            </a:r>
            <a:endParaRPr lang="en-US" sz="2400" b="0" dirty="0"/>
          </a:p>
        </p:txBody>
      </p:sp>
      <p:sp>
        <p:nvSpPr>
          <p:cNvPr id="5" name="Segnaposto contenuto 2"/>
          <p:cNvSpPr>
            <a:spLocks noGrp="1"/>
          </p:cNvSpPr>
          <p:nvPr>
            <p:ph sz="half" idx="1"/>
          </p:nvPr>
        </p:nvSpPr>
        <p:spPr>
          <a:xfrm>
            <a:off x="170836" y="1628800"/>
            <a:ext cx="5697308" cy="4499914"/>
          </a:xfrm>
        </p:spPr>
        <p:txBody>
          <a:bodyPr/>
          <a:lstStyle/>
          <a:p>
            <a:r>
              <a:rPr lang="en-US" sz="2000" dirty="0" smtClean="0"/>
              <a:t>Global </a:t>
            </a:r>
            <a:r>
              <a:rPr lang="en-US" sz="2000" dirty="0" err="1" smtClean="0"/>
              <a:t>parametrization</a:t>
            </a:r>
            <a:r>
              <a:rPr lang="en-US" sz="2000" dirty="0" smtClean="0"/>
              <a:t> of range image sets</a:t>
            </a:r>
          </a:p>
          <a:p>
            <a:endParaRPr lang="de-DE" sz="2000" dirty="0" smtClean="0"/>
          </a:p>
          <a:p>
            <a:pPr lvl="1"/>
            <a:endParaRPr lang="en-US" sz="2000" dirty="0" smtClean="0"/>
          </a:p>
        </p:txBody>
      </p:sp>
      <p:pic>
        <p:nvPicPr>
          <p:cNvPr id="23" name="Picture 5" descr="C:\Users\Nico\Desktop\SigAsiaFF\image3060.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43403" y="3924302"/>
            <a:ext cx="1943723" cy="194777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C:\Users\Nico\Desktop\SigAsiaFF\path5249.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58699" y="2029679"/>
            <a:ext cx="1513130" cy="1796842"/>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7" descr="C:\Users\Nico\Desktop\SigAsiaFF\rect3006-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6599" y="2132856"/>
            <a:ext cx="2259252" cy="1418701"/>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11" descr="C:\Users\Nico\Desktop\SigAsiaFF\caffeine_qutemol_a.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74027" y="2490667"/>
            <a:ext cx="1653757" cy="1766818"/>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12" descr="C:\Users\Nico\Desktop\SigAsiaFF\caffein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0011" y="4365104"/>
            <a:ext cx="1658672" cy="1649608"/>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9" descr="C:\Users\Nico\Desktop\SigAsiaFF\image3044.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604042" y="3826521"/>
            <a:ext cx="1604367" cy="2143334"/>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Rectangle 34"/>
          <p:cNvSpPr/>
          <p:nvPr/>
        </p:nvSpPr>
        <p:spPr>
          <a:xfrm>
            <a:off x="937485" y="6014712"/>
            <a:ext cx="1553631" cy="338554"/>
          </a:xfrm>
          <a:prstGeom prst="rect">
            <a:avLst/>
          </a:prstGeom>
        </p:spPr>
        <p:txBody>
          <a:bodyPr wrap="none">
            <a:spAutoFit/>
          </a:bodyPr>
          <a:lstStyle/>
          <a:p>
            <a:pPr algn="ctr"/>
            <a:r>
              <a:rPr lang="en-US" sz="1600" dirty="0" smtClean="0">
                <a:solidFill>
                  <a:schemeClr val="bg1">
                    <a:lumMod val="50000"/>
                  </a:schemeClr>
                </a:solidFill>
              </a:rPr>
              <a:t>Implicit surface</a:t>
            </a:r>
            <a:endParaRPr lang="en-US" sz="1600" dirty="0">
              <a:solidFill>
                <a:schemeClr val="bg1">
                  <a:lumMod val="50000"/>
                </a:schemeClr>
              </a:solidFill>
            </a:endParaRPr>
          </a:p>
        </p:txBody>
      </p:sp>
      <p:sp>
        <p:nvSpPr>
          <p:cNvPr id="36" name="Rectangle 35"/>
          <p:cNvSpPr/>
          <p:nvPr/>
        </p:nvSpPr>
        <p:spPr>
          <a:xfrm>
            <a:off x="3734328" y="6021288"/>
            <a:ext cx="1417760" cy="338554"/>
          </a:xfrm>
          <a:prstGeom prst="rect">
            <a:avLst/>
          </a:prstGeom>
        </p:spPr>
        <p:txBody>
          <a:bodyPr wrap="none">
            <a:spAutoFit/>
          </a:bodyPr>
          <a:lstStyle/>
          <a:p>
            <a:pPr algn="ctr"/>
            <a:r>
              <a:rPr lang="en-US" sz="1600" dirty="0" smtClean="0">
                <a:solidFill>
                  <a:schemeClr val="bg1">
                    <a:lumMod val="50000"/>
                  </a:schemeClr>
                </a:solidFill>
              </a:rPr>
              <a:t>Triangle soup</a:t>
            </a:r>
            <a:endParaRPr lang="en-US" sz="1600" dirty="0">
              <a:solidFill>
                <a:schemeClr val="bg1">
                  <a:lumMod val="50000"/>
                </a:schemeClr>
              </a:solidFill>
            </a:endParaRPr>
          </a:p>
        </p:txBody>
      </p:sp>
      <p:sp>
        <p:nvSpPr>
          <p:cNvPr id="37" name="Rectangle 36"/>
          <p:cNvSpPr/>
          <p:nvPr/>
        </p:nvSpPr>
        <p:spPr>
          <a:xfrm>
            <a:off x="6574920" y="6022841"/>
            <a:ext cx="1300356" cy="338554"/>
          </a:xfrm>
          <a:prstGeom prst="rect">
            <a:avLst/>
          </a:prstGeom>
        </p:spPr>
        <p:txBody>
          <a:bodyPr wrap="none">
            <a:spAutoFit/>
          </a:bodyPr>
          <a:lstStyle/>
          <a:p>
            <a:pPr algn="ctr"/>
            <a:r>
              <a:rPr lang="en-US" sz="1600" dirty="0" smtClean="0">
                <a:solidFill>
                  <a:schemeClr val="bg1">
                    <a:lumMod val="50000"/>
                  </a:schemeClr>
                </a:solidFill>
              </a:rPr>
              <a:t>Point clouds</a:t>
            </a:r>
            <a:endParaRPr lang="en-US" sz="1600" dirty="0">
              <a:solidFill>
                <a:schemeClr val="bg1">
                  <a:lumMod val="50000"/>
                </a:schemeClr>
              </a:solidFill>
            </a:endParaRPr>
          </a:p>
        </p:txBody>
      </p:sp>
    </p:spTree>
    <p:extLst>
      <p:ext uri="{BB962C8B-B14F-4D97-AF65-F5344CB8AC3E}">
        <p14:creationId xmlns:p14="http://schemas.microsoft.com/office/powerpoint/2010/main" xmlns="" val="10871684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sp>
        <p:nvSpPr>
          <p:cNvPr id="4" name="Slide Number Placeholder 3"/>
          <p:cNvSpPr>
            <a:spLocks noGrp="1"/>
          </p:cNvSpPr>
          <p:nvPr>
            <p:ph type="sldNum" sz="quarter" idx="10"/>
          </p:nvPr>
        </p:nvSpPr>
        <p:spPr>
          <a:xfrm>
            <a:off x="7315200" y="6584950"/>
            <a:ext cx="1905000" cy="228600"/>
          </a:xfrm>
        </p:spPr>
        <p:txBody>
          <a:bodyPr/>
          <a:lstStyle/>
          <a:p>
            <a:pPr>
              <a:defRPr/>
            </a:pPr>
            <a:fld id="{9866EA4C-6771-47E9-AD03-AB8ADA3CD211}" type="slidenum">
              <a:rPr lang="en-US" smtClean="0"/>
              <a:pPr>
                <a:defRPr/>
              </a:pPr>
              <a:t>99</a:t>
            </a:fld>
            <a:endParaRPr lang="en-US"/>
          </a:p>
        </p:txBody>
      </p:sp>
      <p:grpSp>
        <p:nvGrpSpPr>
          <p:cNvPr id="3" name="Group 4"/>
          <p:cNvGrpSpPr/>
          <p:nvPr/>
        </p:nvGrpSpPr>
        <p:grpSpPr>
          <a:xfrm>
            <a:off x="3200400" y="1371600"/>
            <a:ext cx="2819400" cy="1600200"/>
            <a:chOff x="4495800" y="1371600"/>
            <a:chExt cx="2819400" cy="1600200"/>
          </a:xfrm>
        </p:grpSpPr>
        <p:sp>
          <p:nvSpPr>
            <p:cNvPr id="181" name="Rounded Rectangle 180"/>
            <p:cNvSpPr/>
            <p:nvPr/>
          </p:nvSpPr>
          <p:spPr bwMode="auto">
            <a:xfrm>
              <a:off x="4495800" y="13716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defining patches</a:t>
              </a:r>
              <a:endParaRPr lang="en-US" sz="1600" kern="0" dirty="0">
                <a:latin typeface="Verdana" pitchFamily="34" charset="0"/>
              </a:endParaRPr>
            </a:p>
          </p:txBody>
        </p:sp>
        <p:pic>
          <p:nvPicPr>
            <p:cNvPr id="18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4925058" y="1554315"/>
              <a:ext cx="684706" cy="1058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7"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19069745">
              <a:off x="6225996" y="1572486"/>
              <a:ext cx="684706" cy="108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5" name="Group 5"/>
          <p:cNvGrpSpPr/>
          <p:nvPr/>
        </p:nvGrpSpPr>
        <p:grpSpPr>
          <a:xfrm>
            <a:off x="6172200" y="1371600"/>
            <a:ext cx="2819400" cy="1600200"/>
            <a:chOff x="1600200" y="3048000"/>
            <a:chExt cx="2819400" cy="1600200"/>
          </a:xfrm>
        </p:grpSpPr>
        <p:sp>
          <p:nvSpPr>
            <p:cNvPr id="184" name="Rounded Rectangle 183"/>
            <p:cNvSpPr/>
            <p:nvPr/>
          </p:nvSpPr>
          <p:spPr bwMode="auto">
            <a:xfrm>
              <a:off x="1600200" y="3048000"/>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via parameterizations</a:t>
              </a:r>
              <a:endParaRPr lang="en-US" sz="1600" kern="0" dirty="0">
                <a:latin typeface="Verdana" pitchFamily="34" charset="0"/>
              </a:endParaRPr>
            </a:p>
          </p:txBody>
        </p:sp>
        <p:grpSp>
          <p:nvGrpSpPr>
            <p:cNvPr id="6" name="Group 77"/>
            <p:cNvGrpSpPr/>
            <p:nvPr/>
          </p:nvGrpSpPr>
          <p:grpSpPr>
            <a:xfrm>
              <a:off x="1754708" y="3190049"/>
              <a:ext cx="2512260" cy="1077151"/>
              <a:chOff x="535508" y="2132856"/>
              <a:chExt cx="8523288" cy="3654425"/>
            </a:xfrm>
          </p:grpSpPr>
          <p:pic>
            <p:nvPicPr>
              <p:cNvPr id="215" name="Picture 2" descr="Z:\projects\conferences\siggraph09\final_talk\screenshots\face_nb.png"/>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4296" y="2132856"/>
                <a:ext cx="2984500"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 name="Picture 3" descr="Z:\projects\conferences\siggraph09\final_talk\screenshots\face_param_nb.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6171" y="2748806"/>
                <a:ext cx="3275012" cy="2479675"/>
              </a:xfrm>
              <a:prstGeom prst="rect">
                <a:avLst/>
              </a:prstGeom>
              <a:noFill/>
              <a:ln w="317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7" name="Gerade Verbindung 34"/>
              <p:cNvCxnSpPr>
                <a:cxnSpLocks noChangeShapeType="1"/>
              </p:cNvCxnSpPr>
              <p:nvPr/>
            </p:nvCxnSpPr>
            <p:spPr bwMode="auto">
              <a:xfrm rot="16200000" flipV="1">
                <a:off x="-764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8" name="Gerade Verbindung 38"/>
              <p:cNvCxnSpPr>
                <a:cxnSpLocks noChangeShapeType="1"/>
              </p:cNvCxnSpPr>
              <p:nvPr/>
            </p:nvCxnSpPr>
            <p:spPr bwMode="auto">
              <a:xfrm rot="16200000" flipV="1">
                <a:off x="-574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19" name="Gerade Verbindung 39"/>
              <p:cNvCxnSpPr>
                <a:cxnSpLocks noChangeShapeType="1"/>
              </p:cNvCxnSpPr>
              <p:nvPr/>
            </p:nvCxnSpPr>
            <p:spPr bwMode="auto">
              <a:xfrm rot="16200000" flipV="1">
                <a:off x="-383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0" name="Gerade Verbindung 40"/>
              <p:cNvCxnSpPr>
                <a:cxnSpLocks noChangeShapeType="1"/>
              </p:cNvCxnSpPr>
              <p:nvPr/>
            </p:nvCxnSpPr>
            <p:spPr bwMode="auto">
              <a:xfrm rot="16200000" flipV="1">
                <a:off x="-1931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1" name="Gerade Verbindung 41"/>
              <p:cNvCxnSpPr>
                <a:cxnSpLocks noChangeShapeType="1"/>
              </p:cNvCxnSpPr>
              <p:nvPr/>
            </p:nvCxnSpPr>
            <p:spPr bwMode="auto">
              <a:xfrm rot="16200000" flipV="1">
                <a:off x="-2654"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2" name="Gerade Verbindung 42"/>
              <p:cNvCxnSpPr>
                <a:cxnSpLocks noChangeShapeType="1"/>
              </p:cNvCxnSpPr>
              <p:nvPr/>
            </p:nvCxnSpPr>
            <p:spPr bwMode="auto">
              <a:xfrm rot="16200000" flipV="1">
                <a:off x="187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3" name="Gerade Verbindung 43"/>
              <p:cNvCxnSpPr>
                <a:cxnSpLocks noChangeShapeType="1"/>
              </p:cNvCxnSpPr>
              <p:nvPr/>
            </p:nvCxnSpPr>
            <p:spPr bwMode="auto">
              <a:xfrm rot="16200000" flipV="1">
                <a:off x="378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4" name="Gerade Verbindung 44"/>
              <p:cNvCxnSpPr>
                <a:cxnSpLocks noChangeShapeType="1"/>
              </p:cNvCxnSpPr>
              <p:nvPr/>
            </p:nvCxnSpPr>
            <p:spPr bwMode="auto">
              <a:xfrm rot="16200000" flipV="1">
                <a:off x="568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5" name="Gerade Verbindung 45"/>
              <p:cNvCxnSpPr>
                <a:cxnSpLocks noChangeShapeType="1"/>
              </p:cNvCxnSpPr>
              <p:nvPr/>
            </p:nvCxnSpPr>
            <p:spPr bwMode="auto">
              <a:xfrm rot="16200000" flipV="1">
                <a:off x="759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6" name="Gerade Verbindung 46"/>
              <p:cNvCxnSpPr>
                <a:cxnSpLocks noChangeShapeType="1"/>
              </p:cNvCxnSpPr>
              <p:nvPr/>
            </p:nvCxnSpPr>
            <p:spPr bwMode="auto">
              <a:xfrm rot="16200000" flipV="1">
                <a:off x="949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7" name="Gerade Verbindung 47"/>
              <p:cNvCxnSpPr>
                <a:cxnSpLocks noChangeShapeType="1"/>
              </p:cNvCxnSpPr>
              <p:nvPr/>
            </p:nvCxnSpPr>
            <p:spPr bwMode="auto">
              <a:xfrm rot="16200000" flipV="1">
                <a:off x="11403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8" name="Gerade Verbindung 48"/>
              <p:cNvCxnSpPr>
                <a:cxnSpLocks noChangeShapeType="1"/>
              </p:cNvCxnSpPr>
              <p:nvPr/>
            </p:nvCxnSpPr>
            <p:spPr bwMode="auto">
              <a:xfrm rot="16200000" flipV="1">
                <a:off x="1330846"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29" name="Gerade Verbindung 49"/>
              <p:cNvCxnSpPr>
                <a:cxnSpLocks noChangeShapeType="1"/>
              </p:cNvCxnSpPr>
              <p:nvPr/>
            </p:nvCxnSpPr>
            <p:spPr bwMode="auto">
              <a:xfrm rot="16200000" flipV="1">
                <a:off x="1530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0" name="Gerade Verbindung 50"/>
              <p:cNvCxnSpPr>
                <a:cxnSpLocks noChangeShapeType="1"/>
              </p:cNvCxnSpPr>
              <p:nvPr/>
            </p:nvCxnSpPr>
            <p:spPr bwMode="auto">
              <a:xfrm rot="16200000" flipV="1">
                <a:off x="1721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1" name="Gerade Verbindung 51"/>
              <p:cNvCxnSpPr>
                <a:cxnSpLocks noChangeShapeType="1"/>
              </p:cNvCxnSpPr>
              <p:nvPr/>
            </p:nvCxnSpPr>
            <p:spPr bwMode="auto">
              <a:xfrm rot="16200000" flipV="1">
                <a:off x="1911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2" name="Gerade Verbindung 52"/>
              <p:cNvCxnSpPr>
                <a:cxnSpLocks noChangeShapeType="1"/>
              </p:cNvCxnSpPr>
              <p:nvPr/>
            </p:nvCxnSpPr>
            <p:spPr bwMode="auto">
              <a:xfrm rot="16200000" flipV="1">
                <a:off x="2102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3" name="Gerade Verbindung 53"/>
              <p:cNvCxnSpPr>
                <a:cxnSpLocks noChangeShapeType="1"/>
              </p:cNvCxnSpPr>
              <p:nvPr/>
            </p:nvCxnSpPr>
            <p:spPr bwMode="auto">
              <a:xfrm rot="16200000" flipV="1">
                <a:off x="2292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4" name="Gerade Verbindung 54"/>
              <p:cNvCxnSpPr>
                <a:cxnSpLocks noChangeShapeType="1"/>
              </p:cNvCxnSpPr>
              <p:nvPr/>
            </p:nvCxnSpPr>
            <p:spPr bwMode="auto">
              <a:xfrm rot="16200000" flipV="1">
                <a:off x="24833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cxnSp>
            <p:nvCxnSpPr>
              <p:cNvPr id="235" name="Gerade Verbindung 55"/>
              <p:cNvCxnSpPr>
                <a:cxnSpLocks noChangeShapeType="1"/>
              </p:cNvCxnSpPr>
              <p:nvPr/>
            </p:nvCxnSpPr>
            <p:spPr bwMode="auto">
              <a:xfrm rot="16200000" flipV="1">
                <a:off x="2673871" y="4001343"/>
                <a:ext cx="2876550" cy="9525"/>
              </a:xfrm>
              <a:prstGeom prst="line">
                <a:avLst/>
              </a:prstGeom>
              <a:noFill/>
              <a:ln w="3175" algn="ctr">
                <a:solidFill>
                  <a:schemeClr val="accent2"/>
                </a:solidFill>
                <a:round/>
                <a:headEnd/>
                <a:tailEnd/>
              </a:ln>
              <a:extLst>
                <a:ext uri="{909E8E84-426E-40DD-AFC4-6F175D3DCCD1}">
                  <a14:hiddenFill xmlns:a14="http://schemas.microsoft.com/office/drawing/2010/main" xmlns="">
                    <a:noFill/>
                  </a14:hiddenFill>
                </a:ext>
              </a:extLst>
            </p:spPr>
          </p:cxnSp>
          <p:grpSp>
            <p:nvGrpSpPr>
              <p:cNvPr id="7" name="Gruppieren 57"/>
              <p:cNvGrpSpPr>
                <a:grpSpLocks/>
              </p:cNvGrpSpPr>
              <p:nvPr/>
            </p:nvGrpSpPr>
            <p:grpSpPr bwMode="auto">
              <a:xfrm>
                <a:off x="535508" y="2682131"/>
                <a:ext cx="3724275" cy="2649538"/>
                <a:chOff x="437250" y="2219325"/>
                <a:chExt cx="3790950" cy="2649538"/>
              </a:xfrm>
            </p:grpSpPr>
            <p:cxnSp>
              <p:nvCxnSpPr>
                <p:cNvPr id="238" name="Gerade Verbindung 19"/>
                <p:cNvCxnSpPr>
                  <a:cxnSpLocks noChangeShapeType="1"/>
                </p:cNvCxnSpPr>
                <p:nvPr/>
              </p:nvCxnSpPr>
              <p:spPr bwMode="auto">
                <a:xfrm>
                  <a:off x="437250" y="4486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39" name="Gerade Verbindung 20"/>
                <p:cNvCxnSpPr>
                  <a:cxnSpLocks noChangeShapeType="1"/>
                </p:cNvCxnSpPr>
                <p:nvPr/>
              </p:nvCxnSpPr>
              <p:spPr bwMode="auto">
                <a:xfrm>
                  <a:off x="437250" y="4295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0" name="Gerade Verbindung 21"/>
                <p:cNvCxnSpPr>
                  <a:cxnSpLocks noChangeShapeType="1"/>
                </p:cNvCxnSpPr>
                <p:nvPr/>
              </p:nvCxnSpPr>
              <p:spPr bwMode="auto">
                <a:xfrm>
                  <a:off x="437250" y="4105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1" name="Gerade Verbindung 22"/>
                <p:cNvCxnSpPr>
                  <a:cxnSpLocks noChangeShapeType="1"/>
                </p:cNvCxnSpPr>
                <p:nvPr/>
              </p:nvCxnSpPr>
              <p:spPr bwMode="auto">
                <a:xfrm>
                  <a:off x="437250" y="3914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2" name="Gerade Verbindung 23"/>
                <p:cNvCxnSpPr>
                  <a:cxnSpLocks noChangeShapeType="1"/>
                </p:cNvCxnSpPr>
                <p:nvPr/>
              </p:nvCxnSpPr>
              <p:spPr bwMode="auto">
                <a:xfrm>
                  <a:off x="437250" y="3724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3" name="Gerade Verbindung 24"/>
                <p:cNvCxnSpPr>
                  <a:cxnSpLocks noChangeShapeType="1"/>
                </p:cNvCxnSpPr>
                <p:nvPr/>
              </p:nvCxnSpPr>
              <p:spPr bwMode="auto">
                <a:xfrm>
                  <a:off x="437250" y="3533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4" name="Gerade Verbindung 25"/>
                <p:cNvCxnSpPr>
                  <a:cxnSpLocks noChangeShapeType="1"/>
                </p:cNvCxnSpPr>
                <p:nvPr/>
              </p:nvCxnSpPr>
              <p:spPr bwMode="auto">
                <a:xfrm>
                  <a:off x="437250" y="3343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5" name="Gerade Verbindung 26"/>
                <p:cNvCxnSpPr>
                  <a:cxnSpLocks noChangeShapeType="1"/>
                </p:cNvCxnSpPr>
                <p:nvPr/>
              </p:nvCxnSpPr>
              <p:spPr bwMode="auto">
                <a:xfrm>
                  <a:off x="437250" y="3162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6" name="Gerade Verbindung 27"/>
                <p:cNvCxnSpPr>
                  <a:cxnSpLocks noChangeShapeType="1"/>
                </p:cNvCxnSpPr>
                <p:nvPr/>
              </p:nvCxnSpPr>
              <p:spPr bwMode="auto">
                <a:xfrm>
                  <a:off x="437250" y="2971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7" name="Gerade Verbindung 28"/>
                <p:cNvCxnSpPr>
                  <a:cxnSpLocks noChangeShapeType="1"/>
                </p:cNvCxnSpPr>
                <p:nvPr/>
              </p:nvCxnSpPr>
              <p:spPr bwMode="auto">
                <a:xfrm>
                  <a:off x="437250" y="2781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8" name="Gerade Verbindung 29"/>
                <p:cNvCxnSpPr>
                  <a:cxnSpLocks noChangeShapeType="1"/>
                </p:cNvCxnSpPr>
                <p:nvPr/>
              </p:nvCxnSpPr>
              <p:spPr bwMode="auto">
                <a:xfrm>
                  <a:off x="437250" y="25908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49" name="Gerade Verbindung 30"/>
                <p:cNvCxnSpPr>
                  <a:cxnSpLocks noChangeShapeType="1"/>
                </p:cNvCxnSpPr>
                <p:nvPr/>
              </p:nvCxnSpPr>
              <p:spPr bwMode="auto">
                <a:xfrm>
                  <a:off x="437250" y="2400300"/>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50" name="Gerade Verbindung 31"/>
                <p:cNvCxnSpPr>
                  <a:cxnSpLocks noChangeShapeType="1"/>
                </p:cNvCxnSpPr>
                <p:nvPr/>
              </p:nvCxnSpPr>
              <p:spPr bwMode="auto">
                <a:xfrm>
                  <a:off x="437250" y="221932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51" name="Gerade Verbindung 32"/>
                <p:cNvCxnSpPr>
                  <a:cxnSpLocks noChangeShapeType="1"/>
                </p:cNvCxnSpPr>
                <p:nvPr/>
              </p:nvCxnSpPr>
              <p:spPr bwMode="auto">
                <a:xfrm>
                  <a:off x="437250" y="48672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cxnSp>
              <p:nvCxnSpPr>
                <p:cNvPr id="252" name="Gerade Verbindung 33"/>
                <p:cNvCxnSpPr>
                  <a:cxnSpLocks noChangeShapeType="1"/>
                </p:cNvCxnSpPr>
                <p:nvPr/>
              </p:nvCxnSpPr>
              <p:spPr bwMode="auto">
                <a:xfrm>
                  <a:off x="437250" y="4676775"/>
                  <a:ext cx="3790950" cy="1588"/>
                </a:xfrm>
                <a:prstGeom prst="line">
                  <a:avLst/>
                </a:prstGeom>
                <a:noFill/>
                <a:ln w="3175" algn="ctr">
                  <a:solidFill>
                    <a:srgbClr val="FF0000"/>
                  </a:solidFill>
                  <a:round/>
                  <a:headEnd/>
                  <a:tailEnd/>
                </a:ln>
                <a:extLst>
                  <a:ext uri="{909E8E84-426E-40DD-AFC4-6F175D3DCCD1}">
                    <a14:hiddenFill xmlns:a14="http://schemas.microsoft.com/office/drawing/2010/main" xmlns="">
                      <a:noFill/>
                    </a14:hiddenFill>
                  </a:ext>
                </a:extLst>
              </p:spPr>
            </p:cxnSp>
          </p:grpSp>
          <p:sp>
            <p:nvSpPr>
              <p:cNvPr id="237" name="Left-Right Arrow 236"/>
              <p:cNvSpPr/>
              <p:nvPr/>
            </p:nvSpPr>
            <p:spPr bwMode="auto">
              <a:xfrm>
                <a:off x="4343400" y="3352800"/>
                <a:ext cx="1752600" cy="990600"/>
              </a:xfrm>
              <a:prstGeom prst="leftRightArrow">
                <a:avLst/>
              </a:prstGeom>
              <a:solidFill>
                <a:srgbClr val="0B3E8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grpSp>
      <p:grpSp>
        <p:nvGrpSpPr>
          <p:cNvPr id="8" name="Group 2"/>
          <p:cNvGrpSpPr/>
          <p:nvPr/>
        </p:nvGrpSpPr>
        <p:grpSpPr>
          <a:xfrm>
            <a:off x="228600" y="1371600"/>
            <a:ext cx="2819400" cy="1617408"/>
            <a:chOff x="1600200" y="1371600"/>
            <a:chExt cx="2819400" cy="1617408"/>
          </a:xfrm>
        </p:grpSpPr>
        <p:sp>
          <p:nvSpPr>
            <p:cNvPr id="183" name="Rounded Rectangle 182"/>
            <p:cNvSpPr/>
            <p:nvPr/>
          </p:nvSpPr>
          <p:spPr bwMode="auto">
            <a:xfrm>
              <a:off x="1600200" y="1388808"/>
              <a:ext cx="2819400" cy="16002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r>
                <a:rPr lang="en-US" sz="1600" kern="0" dirty="0" smtClean="0">
                  <a:latin typeface="Verdana" pitchFamily="34" charset="0"/>
                </a:rPr>
                <a:t>by editing connectivity</a:t>
              </a:r>
              <a:endParaRPr lang="en-US" sz="1600" kern="0" dirty="0">
                <a:latin typeface="Verdana" pitchFamily="34" charset="0"/>
              </a:endParaRPr>
            </a:p>
          </p:txBody>
        </p:sp>
        <p:grpSp>
          <p:nvGrpSpPr>
            <p:cNvPr id="9" name="Group 34"/>
            <p:cNvGrpSpPr/>
            <p:nvPr/>
          </p:nvGrpSpPr>
          <p:grpSpPr>
            <a:xfrm rot="3199329">
              <a:off x="3084877" y="1678100"/>
              <a:ext cx="1119370" cy="792576"/>
              <a:chOff x="1600200" y="2438400"/>
              <a:chExt cx="3505200" cy="2438400"/>
            </a:xfrm>
          </p:grpSpPr>
          <p:cxnSp>
            <p:nvCxnSpPr>
              <p:cNvPr id="189" name="Straight Connector 188"/>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0" name="Straight Connector 189"/>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1" name="Straight Connector 190"/>
              <p:cNvCxnSpPr/>
              <p:nvPr/>
            </p:nvCxnSpPr>
            <p:spPr bwMode="auto">
              <a:xfrm rot="5400000">
                <a:off x="3429000" y="2743200"/>
                <a:ext cx="1219200" cy="6096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2" name="Straight Connector 191"/>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3" name="Straight Connector 192"/>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4" name="Straight Connector 193"/>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5" name="Straight Connector 194"/>
              <p:cNvCxnSpPr/>
              <p:nvPr/>
            </p:nvCxnSpPr>
            <p:spPr bwMode="auto">
              <a:xfrm rot="5400000">
                <a:off x="1828800" y="3429000"/>
                <a:ext cx="1676400" cy="3048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6" name="Straight Connector 195"/>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7" name="Straight Connector 196"/>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8" name="Straight Connector 197"/>
              <p:cNvCxnSpPr/>
              <p:nvPr/>
            </p:nvCxnSpPr>
            <p:spPr bwMode="auto">
              <a:xfrm rot="16200000" flipH="1">
                <a:off x="3390900" y="4000500"/>
                <a:ext cx="1219200" cy="53340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199" name="Straight Connector 198"/>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47"/>
            <p:cNvGrpSpPr/>
            <p:nvPr/>
          </p:nvGrpSpPr>
          <p:grpSpPr>
            <a:xfrm rot="3199329">
              <a:off x="1713277" y="1678100"/>
              <a:ext cx="1119370" cy="792576"/>
              <a:chOff x="1600200" y="2438400"/>
              <a:chExt cx="3505200" cy="2438400"/>
            </a:xfrm>
          </p:grpSpPr>
          <p:cxnSp>
            <p:nvCxnSpPr>
              <p:cNvPr id="202" name="Straight Connector 201"/>
              <p:cNvCxnSpPr/>
              <p:nvPr/>
            </p:nvCxnSpPr>
            <p:spPr bwMode="auto">
              <a:xfrm>
                <a:off x="2819400" y="2743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flipV="1">
                <a:off x="2819400" y="2438400"/>
                <a:ext cx="1524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4" name="Straight Connector 203"/>
              <p:cNvCxnSpPr/>
              <p:nvPr/>
            </p:nvCxnSpPr>
            <p:spPr bwMode="auto">
              <a:xfrm rot="5400000">
                <a:off x="3429000" y="2743200"/>
                <a:ext cx="12192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5" name="Straight Connector 204"/>
              <p:cNvCxnSpPr/>
              <p:nvPr/>
            </p:nvCxnSpPr>
            <p:spPr bwMode="auto">
              <a:xfrm rot="16200000" flipH="1">
                <a:off x="4000500" y="2781300"/>
                <a:ext cx="14478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6" name="Straight Connector 205"/>
              <p:cNvCxnSpPr/>
              <p:nvPr/>
            </p:nvCxnSpPr>
            <p:spPr bwMode="auto">
              <a:xfrm>
                <a:off x="3733800" y="3657600"/>
                <a:ext cx="13716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7" name="Straight Connector 206"/>
              <p:cNvCxnSpPr/>
              <p:nvPr/>
            </p:nvCxnSpPr>
            <p:spPr bwMode="auto">
              <a:xfrm rot="10800000" flipV="1">
                <a:off x="1600200" y="2743200"/>
                <a:ext cx="1219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8" name="Straight Connector 207"/>
              <p:cNvCxnSpPr/>
              <p:nvPr/>
            </p:nvCxnSpPr>
            <p:spPr bwMode="auto">
              <a:xfrm rot="5400000">
                <a:off x="1828800" y="3429000"/>
                <a:ext cx="167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9" name="Straight Connector 208"/>
              <p:cNvCxnSpPr/>
              <p:nvPr/>
            </p:nvCxnSpPr>
            <p:spPr bwMode="auto">
              <a:xfrm rot="16200000" flipH="1">
                <a:off x="1447800" y="3352800"/>
                <a:ext cx="1219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0" name="Straight Connector 209"/>
              <p:cNvCxnSpPr/>
              <p:nvPr/>
            </p:nvCxnSpPr>
            <p:spPr bwMode="auto">
              <a:xfrm flipV="1">
                <a:off x="2514600" y="3657600"/>
                <a:ext cx="12192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1" name="Straight Connector 210"/>
              <p:cNvCxnSpPr/>
              <p:nvPr/>
            </p:nvCxnSpPr>
            <p:spPr bwMode="auto">
              <a:xfrm rot="16200000" flipH="1">
                <a:off x="3390900" y="4000500"/>
                <a:ext cx="1219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2" name="Straight Connector 211"/>
              <p:cNvCxnSpPr/>
              <p:nvPr/>
            </p:nvCxnSpPr>
            <p:spPr bwMode="auto">
              <a:xfrm rot="5400000" flipH="1" flipV="1">
                <a:off x="4191000" y="3962400"/>
                <a:ext cx="990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3" name="Straight Connector 212"/>
              <p:cNvCxnSpPr/>
              <p:nvPr/>
            </p:nvCxnSpPr>
            <p:spPr bwMode="auto">
              <a:xfrm>
                <a:off x="2514600" y="4419600"/>
                <a:ext cx="1752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78" name="Right Arrow 277"/>
            <p:cNvSpPr/>
            <p:nvPr/>
          </p:nvSpPr>
          <p:spPr bwMode="auto">
            <a:xfrm>
              <a:off x="2848896" y="1905000"/>
              <a:ext cx="381000" cy="381000"/>
            </a:xfrm>
            <a:prstGeom prst="rightArrow">
              <a:avLst/>
            </a:prstGeom>
            <a:solidFill>
              <a:srgbClr val="00B0F0"/>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79" name="Rounded Rectangle 278"/>
            <p:cNvSpPr/>
            <p:nvPr/>
          </p:nvSpPr>
          <p:spPr bwMode="auto">
            <a:xfrm>
              <a:off x="1600200" y="1371600"/>
              <a:ext cx="2819400" cy="160020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endParaRPr lang="en-US" sz="1600" kern="0" dirty="0">
                <a:latin typeface="Verdana" pitchFamily="34" charset="0"/>
              </a:endParaRPr>
            </a:p>
          </p:txBody>
        </p:sp>
      </p:grpSp>
      <p:sp>
        <p:nvSpPr>
          <p:cNvPr id="107" name="Rounded Rectangle 106"/>
          <p:cNvSpPr/>
          <p:nvPr/>
        </p:nvSpPr>
        <p:spPr bwMode="auto">
          <a:xfrm>
            <a:off x="228600" y="3124200"/>
            <a:ext cx="2819400" cy="3200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eaLnBrk="0" hangingPunct="0">
              <a:spcBef>
                <a:spcPct val="20000"/>
              </a:spcBef>
              <a:buClr>
                <a:schemeClr val="accent2"/>
              </a:buClr>
              <a:buFont typeface="Wingdings" pitchFamily="2" charset="2"/>
              <a:buChar char="J"/>
              <a:defRPr/>
            </a:pPr>
            <a:endParaRPr lang="en-US" sz="1600" kern="0" dirty="0" smtClean="0">
              <a:solidFill>
                <a:srgbClr val="00B050"/>
              </a:solidFill>
              <a:latin typeface="Verdana" pitchFamily="34" charset="0"/>
            </a:endParaRP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Keep original edges</a:t>
            </a:r>
          </a:p>
          <a:p>
            <a:pPr marL="342900" lvl="0" indent="-342900" eaLnBrk="0" hangingPunct="0">
              <a:spcBef>
                <a:spcPct val="20000"/>
              </a:spcBef>
              <a:buClr>
                <a:schemeClr val="accent2"/>
              </a:buClr>
              <a:buFont typeface="Wingdings" pitchFamily="2" charset="2"/>
              <a:buChar char="J"/>
              <a:defRPr/>
            </a:pPr>
            <a:r>
              <a:rPr lang="en-US" sz="1600" kern="0" dirty="0" smtClean="0">
                <a:solidFill>
                  <a:srgbClr val="00B050"/>
                </a:solidFill>
                <a:latin typeface="Verdana" pitchFamily="34" charset="0"/>
              </a:rPr>
              <a:t>No resampling</a:t>
            </a:r>
          </a:p>
          <a:p>
            <a:pPr lvl="0" eaLnBrk="0" hangingPunct="0">
              <a:spcBef>
                <a:spcPct val="20000"/>
              </a:spcBef>
              <a:buClr>
                <a:schemeClr val="accent2"/>
              </a:buClr>
              <a:defRPr/>
            </a:pPr>
            <a:endParaRPr lang="en-US" sz="1600" kern="0" dirty="0">
              <a:latin typeface="Verdana" pitchFamily="34" charset="0"/>
            </a:endParaRPr>
          </a:p>
          <a:p>
            <a:pPr marL="285750" lvl="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Unstructured	</a:t>
            </a:r>
            <a:br>
              <a:rPr lang="en-US" sz="1600" kern="0" dirty="0" smtClean="0">
                <a:solidFill>
                  <a:srgbClr val="FF0000"/>
                </a:solidFill>
                <a:latin typeface="Verdana" pitchFamily="34" charset="0"/>
                <a:sym typeface="Wingdings" pitchFamily="2" charset="2"/>
              </a:rPr>
            </a:br>
            <a:r>
              <a:rPr lang="en-US" sz="1600" kern="0" dirty="0" smtClean="0">
                <a:solidFill>
                  <a:srgbClr val="FF0000"/>
                </a:solidFill>
                <a:latin typeface="Verdana" pitchFamily="34" charset="0"/>
                <a:sym typeface="Wingdings" pitchFamily="2" charset="2"/>
              </a:rPr>
              <a:t>(high number of singularity)</a:t>
            </a:r>
          </a:p>
          <a:p>
            <a:pPr marL="285750" indent="-285750" eaLnBrk="0" hangingPunct="0">
              <a:spcBef>
                <a:spcPct val="20000"/>
              </a:spcBef>
              <a:buClr>
                <a:schemeClr val="accent2"/>
              </a:buClr>
              <a:buFont typeface="Wingdings" pitchFamily="2" charset="2"/>
              <a:buChar char="L"/>
              <a:defRPr/>
            </a:pPr>
            <a:r>
              <a:rPr lang="en-US" sz="1600" kern="0" dirty="0" smtClean="0">
                <a:solidFill>
                  <a:srgbClr val="FF0000"/>
                </a:solidFill>
                <a:latin typeface="Verdana" pitchFamily="34" charset="0"/>
                <a:sym typeface="Wingdings" pitchFamily="2" charset="2"/>
              </a:rPr>
              <a:t>Constrained </a:t>
            </a:r>
            <a:r>
              <a:rPr lang="en-US" sz="1600" kern="0" dirty="0">
                <a:solidFill>
                  <a:srgbClr val="FF0000"/>
                </a:solidFill>
                <a:latin typeface="Verdana" pitchFamily="34" charset="0"/>
                <a:sym typeface="Wingdings" pitchFamily="2" charset="2"/>
              </a:rPr>
              <a:t>Number of </a:t>
            </a:r>
            <a:r>
              <a:rPr lang="en-US" sz="1600" kern="0" dirty="0" smtClean="0">
                <a:solidFill>
                  <a:srgbClr val="FF0000"/>
                </a:solidFill>
                <a:latin typeface="Verdana" pitchFamily="34" charset="0"/>
                <a:sym typeface="Wingdings" pitchFamily="2" charset="2"/>
              </a:rPr>
              <a:t>primitives</a:t>
            </a:r>
            <a:endParaRPr lang="en-US" sz="1600" kern="0" dirty="0" smtClean="0">
              <a:solidFill>
                <a:srgbClr val="FF0000"/>
              </a:solidFill>
              <a:latin typeface="Verdana" pitchFamily="34" charset="0"/>
            </a:endParaRPr>
          </a:p>
          <a:p>
            <a:pPr marL="342900" lvl="0" indent="-342900" algn="ctr" eaLnBrk="0" hangingPunct="0">
              <a:spcBef>
                <a:spcPct val="20000"/>
              </a:spcBef>
              <a:buClr>
                <a:schemeClr val="accent2"/>
              </a:buClr>
              <a:defRPr/>
            </a:pPr>
            <a:endParaRPr lang="en-US" sz="1600" kern="0" dirty="0">
              <a:latin typeface="Verdana" pitchFamily="34" charset="0"/>
            </a:endParaRPr>
          </a:p>
        </p:txBody>
      </p:sp>
      <p:sp>
        <p:nvSpPr>
          <p:cNvPr id="108" name="Rounded Rectangle 107"/>
          <p:cNvSpPr/>
          <p:nvPr/>
        </p:nvSpPr>
        <p:spPr bwMode="auto">
          <a:xfrm>
            <a:off x="228600" y="3124200"/>
            <a:ext cx="2819400" cy="320040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0" numCol="1" rtlCol="0" anchor="b" anchorCtr="0" compatLnSpc="1">
            <a:prstTxWarp prst="textNoShape">
              <a:avLst/>
            </a:prstTxWarp>
          </a:bodyPr>
          <a:lstStyle/>
          <a:p>
            <a:pPr marL="342900" lvl="0" indent="-342900" algn="ctr" eaLnBrk="0" hangingPunct="0">
              <a:spcBef>
                <a:spcPct val="20000"/>
              </a:spcBef>
              <a:buClr>
                <a:schemeClr val="accent2"/>
              </a:buClr>
              <a:defRPr/>
            </a:pPr>
            <a:endParaRPr lang="en-US" sz="1600" kern="0" dirty="0">
              <a:latin typeface="Verdana" pitchFamily="34" charset="0"/>
            </a:endParaRPr>
          </a:p>
        </p:txBody>
      </p:sp>
    </p:spTree>
    <p:extLst>
      <p:ext uri="{BB962C8B-B14F-4D97-AF65-F5344CB8AC3E}">
        <p14:creationId xmlns:p14="http://schemas.microsoft.com/office/powerpoint/2010/main" xmlns="" val="329082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Lst>
  </p:timing>
</p:sld>
</file>

<file path=ppt/theme/theme1.xml><?xml version="1.0" encoding="utf-8"?>
<a:theme xmlns:a="http://schemas.openxmlformats.org/drawingml/2006/main" name="eg2012">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Myriad Pro Bold Cond"/>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charset="0"/>
            <a:ea typeface="ＭＳ Ｐゴシック" charset="-128"/>
          </a:defRPr>
        </a:defPPr>
      </a:lstStyle>
    </a:lnDef>
    <a:txDef>
      <a:spPr>
        <a:noFill/>
      </a:spPr>
      <a:bodyPr wrap="none" rtlCol="0">
        <a:normAutofit/>
      </a:bodyPr>
      <a:lstStyle>
        <a:defPPr>
          <a:buFont typeface="Arial" pitchFamily="34" charset="0"/>
          <a:buChar char="•"/>
          <a:defRPr sz="2000" dirty="0" smtClean="0"/>
        </a:defPPr>
      </a:lstStyle>
    </a:tx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crs4-vic-template</Template>
  <TotalTime>8285</TotalTime>
  <Words>4647</Words>
  <Application>Microsoft Office PowerPoint</Application>
  <PresentationFormat>On-screen Show (4:3)</PresentationFormat>
  <Paragraphs>1837</Paragraphs>
  <Slides>186</Slides>
  <Notes>33</Notes>
  <HiddenSlides>4</HiddenSlides>
  <MMClips>4</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186</vt:i4>
      </vt:variant>
    </vt:vector>
  </HeadingPairs>
  <TitlesOfParts>
    <vt:vector size="201" baseType="lpstr">
      <vt:lpstr>Arial</vt:lpstr>
      <vt:lpstr>Verdana</vt:lpstr>
      <vt:lpstr>ＭＳ Ｐゴシック</vt:lpstr>
      <vt:lpstr>Times</vt:lpstr>
      <vt:lpstr>Calibri</vt:lpstr>
      <vt:lpstr>Wingdings</vt:lpstr>
      <vt:lpstr>SimSun</vt:lpstr>
      <vt:lpstr>Cambria Math</vt:lpstr>
      <vt:lpstr>Myriad Pro</vt:lpstr>
      <vt:lpstr>Times New Roman</vt:lpstr>
      <vt:lpstr>Symbol</vt:lpstr>
      <vt:lpstr>Myriad Pro Bold Cond</vt:lpstr>
      <vt:lpstr>eg2012</vt:lpstr>
      <vt:lpstr>Dokument</vt:lpstr>
      <vt:lpstr>Document</vt:lpstr>
      <vt:lpstr>STAR: quad meshes</vt:lpstr>
      <vt:lpstr>Quad VS Triangles</vt:lpstr>
      <vt:lpstr>Motivations</vt:lpstr>
      <vt:lpstr>Motivation</vt:lpstr>
      <vt:lpstr>Motivations</vt:lpstr>
      <vt:lpstr>Quad-Mesh basics</vt:lpstr>
      <vt:lpstr>Quad-Mesh basics</vt:lpstr>
      <vt:lpstr>Quad mesh classification</vt:lpstr>
      <vt:lpstr>Quad-Mesh basics</vt:lpstr>
      <vt:lpstr>Quad Mesh classification</vt:lpstr>
      <vt:lpstr>Quad Mesh classification</vt:lpstr>
      <vt:lpstr>Quad Mesh classification</vt:lpstr>
      <vt:lpstr>Quad Mesh classification:  can’t have pure regular</vt:lpstr>
      <vt:lpstr>Quad Mesh classification:  can’t have pure regular</vt:lpstr>
      <vt:lpstr>Quad Mesh classification</vt:lpstr>
      <vt:lpstr>Quad Mesh classification</vt:lpstr>
      <vt:lpstr>Semi-regular mesh</vt:lpstr>
      <vt:lpstr>Semi-regular mesh</vt:lpstr>
      <vt:lpstr>Quad Mesh classification</vt:lpstr>
      <vt:lpstr>Quad Mesh classification</vt:lpstr>
      <vt:lpstr>Quad-Mesh basics</vt:lpstr>
      <vt:lpstr>Quad Mesh classification</vt:lpstr>
      <vt:lpstr>Quad Mesh classification</vt:lpstr>
      <vt:lpstr>   Quad Mesh classification </vt:lpstr>
      <vt:lpstr>Quad Mesh Caracteristics</vt:lpstr>
      <vt:lpstr>Quad Mesh Caracteristics</vt:lpstr>
      <vt:lpstr>Quad Mesh Caracteristics</vt:lpstr>
      <vt:lpstr>Quad Mesh Caracteristics</vt:lpstr>
      <vt:lpstr>Quad Mesh Caracteristics</vt:lpstr>
      <vt:lpstr>Quad Mesh Caracteristics</vt:lpstr>
      <vt:lpstr>Quad Mesh Caracteristics</vt:lpstr>
      <vt:lpstr>Quad Mesh Caracteristics</vt:lpstr>
      <vt:lpstr>Quad Mesh Caracteristics</vt:lpstr>
      <vt:lpstr>Overview</vt:lpstr>
      <vt:lpstr>Overview</vt:lpstr>
      <vt:lpstr>Overview</vt:lpstr>
      <vt:lpstr>Overview: quad meshes </vt:lpstr>
      <vt:lpstr>Overview </vt:lpstr>
      <vt:lpstr>Overview </vt:lpstr>
      <vt:lpstr>The problem:</vt:lpstr>
      <vt:lpstr>Overview </vt:lpstr>
      <vt:lpstr>Subdivision Rules</vt:lpstr>
      <vt:lpstr>Editing Connectivity(1)</vt:lpstr>
      <vt:lpstr>Editing Connectivity(2)</vt:lpstr>
      <vt:lpstr>Editing Connectivity(3)</vt:lpstr>
      <vt:lpstr>Editing Connectivity(3)</vt:lpstr>
      <vt:lpstr>Overview </vt:lpstr>
      <vt:lpstr>Overview </vt:lpstr>
      <vt:lpstr>Defining patches</vt:lpstr>
      <vt:lpstr>Defining patches (1)</vt:lpstr>
      <vt:lpstr>Defining patches (2)</vt:lpstr>
      <vt:lpstr>Defining patches (3)</vt:lpstr>
      <vt:lpstr>Defining patches(3)</vt:lpstr>
      <vt:lpstr>Overview </vt:lpstr>
      <vt:lpstr>Overview </vt:lpstr>
      <vt:lpstr>Parametrization-based Methods</vt:lpstr>
      <vt:lpstr>Parametrization-based Methods(1)</vt:lpstr>
      <vt:lpstr>Parametrization-based Methods (2)</vt:lpstr>
      <vt:lpstr>Parametrization-based Methods (3)</vt:lpstr>
      <vt:lpstr>Parametrization-based Methods (5)</vt:lpstr>
      <vt:lpstr>Parametrization-based Methods (4)</vt:lpstr>
      <vt:lpstr>Using a field</vt:lpstr>
      <vt:lpstr>Prototype of a field guided method</vt:lpstr>
      <vt:lpstr>Overview </vt:lpstr>
      <vt:lpstr>Overview </vt:lpstr>
      <vt:lpstr>What is a field? (1)</vt:lpstr>
      <vt:lpstr>What is a field? (2)</vt:lpstr>
      <vt:lpstr>What is a field? (3)</vt:lpstr>
      <vt:lpstr>What is a field? (4)</vt:lpstr>
      <vt:lpstr>Why singularity are important?</vt:lpstr>
      <vt:lpstr>Overview </vt:lpstr>
      <vt:lpstr>Overview </vt:lpstr>
      <vt:lpstr>Field aligned continuous parametrization</vt:lpstr>
      <vt:lpstr>Field aligned continuous parametrization</vt:lpstr>
      <vt:lpstr>Field aligned continuous parametrization</vt:lpstr>
      <vt:lpstr>Field aligned continuous parametrization</vt:lpstr>
      <vt:lpstr>Field aligned continuous parametrization</vt:lpstr>
      <vt:lpstr>Field aligned continuous parametrization</vt:lpstr>
      <vt:lpstr>Field aligned continuous parametrization</vt:lpstr>
      <vt:lpstr>Field aligned continuous parametrization</vt:lpstr>
      <vt:lpstr>Field aligned continuous parametrization</vt:lpstr>
      <vt:lpstr>Direct Vs Iterative Greedy integer rounding</vt:lpstr>
      <vt:lpstr>Limitations</vt:lpstr>
      <vt:lpstr>Field aligned continuous parametrization</vt:lpstr>
      <vt:lpstr>Overview </vt:lpstr>
      <vt:lpstr>Overview </vt:lpstr>
      <vt:lpstr>LP Voronoi Tassellation(1)</vt:lpstr>
      <vt:lpstr>LP Voronoi  Tassellation(2)</vt:lpstr>
      <vt:lpstr>Overview </vt:lpstr>
      <vt:lpstr>Overview </vt:lpstr>
      <vt:lpstr>Allowing anisotropy</vt:lpstr>
      <vt:lpstr>Allowing anisotropy</vt:lpstr>
      <vt:lpstr>Overview </vt:lpstr>
      <vt:lpstr>Overview </vt:lpstr>
      <vt:lpstr>Dealing with other shape representations(1)</vt:lpstr>
      <vt:lpstr>Dealing with other shape representations(2)</vt:lpstr>
      <vt:lpstr>Dealing with other shape rapresentations</vt:lpstr>
      <vt:lpstr>Dealing with other shape rapresentations</vt:lpstr>
      <vt:lpstr>The big picture</vt:lpstr>
      <vt:lpstr>The big picture</vt:lpstr>
      <vt:lpstr>The big picture</vt:lpstr>
      <vt:lpstr>   </vt:lpstr>
      <vt:lpstr>Overview </vt:lpstr>
      <vt:lpstr>Overview </vt:lpstr>
      <vt:lpstr>Quad-Mesh simplification</vt:lpstr>
      <vt:lpstr>(Triangular) Mesh Simplification</vt:lpstr>
      <vt:lpstr>(Triangular) Mesh Simplification</vt:lpstr>
      <vt:lpstr>Can we do the same with quads?</vt:lpstr>
      <vt:lpstr>Can we do the same with quads?</vt:lpstr>
      <vt:lpstr>Polychord collapse</vt:lpstr>
      <vt:lpstr>Polychord collapse</vt:lpstr>
      <vt:lpstr>Polychord collapse</vt:lpstr>
      <vt:lpstr>More local operations</vt:lpstr>
      <vt:lpstr>More local operations</vt:lpstr>
      <vt:lpstr>Combining collapse operations</vt:lpstr>
      <vt:lpstr>Going local</vt:lpstr>
      <vt:lpstr>Going local</vt:lpstr>
      <vt:lpstr>What about regularity?</vt:lpstr>
      <vt:lpstr>Seeking regularity…  indirectly</vt:lpstr>
      <vt:lpstr>Slide 120</vt:lpstr>
      <vt:lpstr>Preserving creases</vt:lpstr>
      <vt:lpstr>Comparison</vt:lpstr>
      <vt:lpstr>Comparison</vt:lpstr>
      <vt:lpstr>Quad-mesh simplification:  the big picture</vt:lpstr>
      <vt:lpstr>Quad-mesh simplification:  the big picture</vt:lpstr>
      <vt:lpstr>   </vt:lpstr>
      <vt:lpstr>An use for simpification</vt:lpstr>
      <vt:lpstr>An use for simpification</vt:lpstr>
      <vt:lpstr>Quad-mesh simplification:  the big picture</vt:lpstr>
      <vt:lpstr>Seeking faithfulness… indirectly</vt:lpstr>
      <vt:lpstr>Importance maps</vt:lpstr>
      <vt:lpstr>Importance maps</vt:lpstr>
      <vt:lpstr>Fit-maps</vt:lpstr>
      <vt:lpstr>Fit-maps</vt:lpstr>
      <vt:lpstr>Fitmaps applied to CC</vt:lpstr>
      <vt:lpstr>Fitmaps applied to CC</vt:lpstr>
      <vt:lpstr>Overview: </vt:lpstr>
      <vt:lpstr>Quad-Mesh  geometry optimization</vt:lpstr>
      <vt:lpstr>Most common example: tangent space smoothing</vt:lpstr>
      <vt:lpstr>Architectural applications</vt:lpstr>
      <vt:lpstr>Paneling architectural freeform surfaces</vt:lpstr>
      <vt:lpstr>Paneling architectural freeform surfaces</vt:lpstr>
      <vt:lpstr>K-set tilable surfaces</vt:lpstr>
      <vt:lpstr>Shape space exploration of constrained meshes.</vt:lpstr>
      <vt:lpstr>Overview: </vt:lpstr>
      <vt:lpstr>Working on connectivity</vt:lpstr>
      <vt:lpstr>   </vt:lpstr>
      <vt:lpstr>Set of local operations like this one…</vt:lpstr>
      <vt:lpstr>…are too low level</vt:lpstr>
      <vt:lpstr>An ideal set of operations would include things like:</vt:lpstr>
      <vt:lpstr>You can’t have that </vt:lpstr>
      <vt:lpstr>You can’t have that </vt:lpstr>
      <vt:lpstr>But you can act on pairs of irregular</vt:lpstr>
      <vt:lpstr>Example</vt:lpstr>
      <vt:lpstr>Use 1: cancel opposite irregularities</vt:lpstr>
      <vt:lpstr>Use 1: cancel opposite irregularities</vt:lpstr>
      <vt:lpstr>   </vt:lpstr>
      <vt:lpstr>Use 2: align irregular vertices</vt:lpstr>
      <vt:lpstr>   </vt:lpstr>
      <vt:lpstr>The objective</vt:lpstr>
      <vt:lpstr>The problem with “semi-regular  valency”</vt:lpstr>
      <vt:lpstr>The problem with “semi-regular  valency”</vt:lpstr>
      <vt:lpstr>Solutions so far:</vt:lpstr>
      <vt:lpstr>Solutions so far:</vt:lpstr>
      <vt:lpstr>Problems are often case of “spirals”</vt:lpstr>
      <vt:lpstr>Solutions so far:</vt:lpstr>
      <vt:lpstr>A difficult game</vt:lpstr>
      <vt:lpstr>Sometimes it is easy to see a good solution</vt:lpstr>
      <vt:lpstr>Sometimes it is not easy to see </vt:lpstr>
      <vt:lpstr>Slide 170</vt:lpstr>
      <vt:lpstr>Opening Move</vt:lpstr>
      <vt:lpstr>Opening Move</vt:lpstr>
      <vt:lpstr>Continuation Move</vt:lpstr>
      <vt:lpstr>Continuation Move</vt:lpstr>
      <vt:lpstr>Continuation Move</vt:lpstr>
      <vt:lpstr>Closing Move</vt:lpstr>
      <vt:lpstr>Closing Move</vt:lpstr>
      <vt:lpstr>Search the solution space</vt:lpstr>
      <vt:lpstr>Slide 179</vt:lpstr>
      <vt:lpstr>Simplification Results</vt:lpstr>
      <vt:lpstr>Summary: three ways</vt:lpstr>
      <vt:lpstr>Results </vt:lpstr>
      <vt:lpstr>Results </vt:lpstr>
      <vt:lpstr>Results </vt:lpstr>
      <vt:lpstr>Thanks! </vt:lpstr>
      <vt:lpstr>Slide 186</vt:lpstr>
    </vt:vector>
  </TitlesOfParts>
  <Company>crs4</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EG2012 Template</dc:title>
  <dc:subject>Powerpoint template for Eurographics 2012 conference</dc:subject>
  <dc:creator>crs4</dc:creator>
  <cp:lastModifiedBy>tarini</cp:lastModifiedBy>
  <cp:revision>294</cp:revision>
  <dcterms:created xsi:type="dcterms:W3CDTF">2012-01-21T11:36:29Z</dcterms:created>
  <dcterms:modified xsi:type="dcterms:W3CDTF">2012-05-25T12:48:55Z</dcterms:modified>
</cp:coreProperties>
</file>