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256" r:id="rId2"/>
    <p:sldId id="831" r:id="rId3"/>
    <p:sldId id="833" r:id="rId4"/>
    <p:sldId id="834" r:id="rId5"/>
    <p:sldId id="836" r:id="rId6"/>
    <p:sldId id="835" r:id="rId7"/>
    <p:sldId id="636" r:id="rId8"/>
    <p:sldId id="728" r:id="rId9"/>
    <p:sldId id="730" r:id="rId10"/>
    <p:sldId id="731" r:id="rId11"/>
    <p:sldId id="732" r:id="rId12"/>
    <p:sldId id="729" r:id="rId13"/>
    <p:sldId id="756" r:id="rId14"/>
    <p:sldId id="736" r:id="rId15"/>
    <p:sldId id="790" r:id="rId16"/>
    <p:sldId id="799" r:id="rId17"/>
    <p:sldId id="800" r:id="rId18"/>
    <p:sldId id="798" r:id="rId19"/>
    <p:sldId id="801" r:id="rId20"/>
    <p:sldId id="802" r:id="rId21"/>
    <p:sldId id="803" r:id="rId22"/>
    <p:sldId id="804" r:id="rId23"/>
    <p:sldId id="796" r:id="rId24"/>
    <p:sldId id="784" r:id="rId25"/>
    <p:sldId id="786" r:id="rId26"/>
    <p:sldId id="788" r:id="rId27"/>
    <p:sldId id="789" r:id="rId28"/>
    <p:sldId id="839" r:id="rId29"/>
    <p:sldId id="793" r:id="rId30"/>
    <p:sldId id="766" r:id="rId31"/>
    <p:sldId id="805" r:id="rId32"/>
    <p:sldId id="792" r:id="rId33"/>
    <p:sldId id="806" r:id="rId34"/>
    <p:sldId id="807" r:id="rId35"/>
    <p:sldId id="449" r:id="rId36"/>
    <p:sldId id="447" r:id="rId37"/>
    <p:sldId id="810" r:id="rId38"/>
    <p:sldId id="811" r:id="rId39"/>
    <p:sldId id="812" r:id="rId40"/>
    <p:sldId id="816" r:id="rId41"/>
    <p:sldId id="821" r:id="rId42"/>
    <p:sldId id="817" r:id="rId43"/>
    <p:sldId id="818" r:id="rId44"/>
    <p:sldId id="819" r:id="rId45"/>
    <p:sldId id="822" r:id="rId46"/>
    <p:sldId id="823" r:id="rId47"/>
    <p:sldId id="824" r:id="rId48"/>
    <p:sldId id="825" r:id="rId49"/>
    <p:sldId id="837" r:id="rId50"/>
    <p:sldId id="828" r:id="rId51"/>
    <p:sldId id="814" r:id="rId52"/>
    <p:sldId id="815" r:id="rId53"/>
    <p:sldId id="692" r:id="rId54"/>
    <p:sldId id="826" r:id="rId55"/>
    <p:sldId id="827" r:id="rId56"/>
    <p:sldId id="617" r:id="rId57"/>
    <p:sldId id="618" r:id="rId58"/>
    <p:sldId id="721" r:id="rId59"/>
    <p:sldId id="722" r:id="rId60"/>
    <p:sldId id="723" r:id="rId61"/>
    <p:sldId id="725" r:id="rId62"/>
    <p:sldId id="724" r:id="rId63"/>
    <p:sldId id="838" r:id="rId64"/>
    <p:sldId id="829" r:id="rId65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FE5C5C"/>
    <a:srgbClr val="3333CC"/>
    <a:srgbClr val="339933"/>
    <a:srgbClr val="5E7AF0"/>
    <a:srgbClr val="FF3300"/>
    <a:srgbClr val="6666FF"/>
    <a:srgbClr val="FFCCCC"/>
    <a:srgbClr val="A7A7A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246" autoAdjust="0"/>
    <p:restoredTop sz="90295" autoAdjust="0"/>
  </p:normalViewPr>
  <p:slideViewPr>
    <p:cSldViewPr snapToGrid="0">
      <p:cViewPr varScale="1">
        <p:scale>
          <a:sx n="60" d="100"/>
          <a:sy n="60" d="100"/>
        </p:scale>
        <p:origin x="176" y="792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8294"/>
    </p:cViewPr>
  </p:sorterViewPr>
  <p:notesViewPr>
    <p:cSldViewPr snapToGrid="0" snapToObjects="1">
      <p:cViewPr varScale="1">
        <p:scale>
          <a:sx n="68" d="100"/>
          <a:sy n="68" d="100"/>
        </p:scale>
        <p:origin x="-3376" y="-120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7.xml"/><Relationship Id="rId2" Type="http://schemas.openxmlformats.org/officeDocument/2006/relationships/slide" Target="slides/slide4.xml"/><Relationship Id="rId1" Type="http://schemas.openxmlformats.org/officeDocument/2006/relationships/slide" Target="slides/slide3.xml"/><Relationship Id="rId6" Type="http://schemas.openxmlformats.org/officeDocument/2006/relationships/slide" Target="slides/slide55.xml"/><Relationship Id="rId5" Type="http://schemas.openxmlformats.org/officeDocument/2006/relationships/slide" Target="slides/slide40.xml"/><Relationship Id="rId4" Type="http://schemas.openxmlformats.org/officeDocument/2006/relationships/slide" Target="slides/slide3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630" y="0"/>
            <a:ext cx="3076671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561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68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630" y="9723561"/>
            <a:ext cx="3076671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cs typeface="+mn-cs"/>
              </a:defRPr>
            </a:lvl1pPr>
          </a:lstStyle>
          <a:p>
            <a:pPr>
              <a:defRPr/>
            </a:pPr>
            <a:fld id="{DF8B9B43-75DC-42B1-B5AF-DC567F6509D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90544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630" y="0"/>
            <a:ext cx="3076671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11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5957" y="4861782"/>
            <a:ext cx="5207386" cy="460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561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26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630" y="9723561"/>
            <a:ext cx="3076671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cs typeface="+mn-cs"/>
              </a:defRPr>
            </a:lvl1pPr>
          </a:lstStyle>
          <a:p>
            <a:pPr>
              <a:defRPr/>
            </a:pPr>
            <a:fld id="{CB9F16A6-BA80-4F85-89E0-AB2688B9AAB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82923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2E3881-CB8F-4E6F-AE46-D77184BA2C5E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022E13-2509-446D-A0D4-2BF635307731}" type="slidenum">
              <a:rPr lang="it-IT" smtClean="0"/>
              <a:pPr>
                <a:defRPr/>
              </a:pPr>
              <a:t>42</a:t>
            </a:fld>
            <a:endParaRPr lang="it-IT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sisnstra: proiezione ortogonale</a:t>
            </a:r>
          </a:p>
          <a:p>
            <a:pPr eaLnBrk="1" hangingPunct="1"/>
            <a:r>
              <a:rPr lang="en-US"/>
              <a:t>Destra: proiezione prospettica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079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022E13-2509-446D-A0D4-2BF635307731}" type="slidenum">
              <a:rPr lang="it-IT" smtClean="0"/>
              <a:pPr>
                <a:defRPr/>
              </a:pPr>
              <a:t>43</a:t>
            </a:fld>
            <a:endParaRPr lang="it-IT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sisnstra: proiezione ortogonale</a:t>
            </a:r>
          </a:p>
          <a:p>
            <a:pPr eaLnBrk="1" hangingPunct="1"/>
            <a:r>
              <a:rPr lang="en-US"/>
              <a:t>Destra: proiezione prospettica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1813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022E13-2509-446D-A0D4-2BF635307731}" type="slidenum">
              <a:rPr lang="it-IT" smtClean="0"/>
              <a:pPr>
                <a:defRPr/>
              </a:pPr>
              <a:t>44</a:t>
            </a:fld>
            <a:endParaRPr lang="it-IT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sisnstra: proiezione ortogonale</a:t>
            </a:r>
          </a:p>
          <a:p>
            <a:pPr eaLnBrk="1" hangingPunct="1"/>
            <a:r>
              <a:rPr lang="en-US"/>
              <a:t>Destra: proiezione prospettica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0958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022E13-2509-446D-A0D4-2BF635307731}" type="slidenum">
              <a:rPr lang="it-IT" smtClean="0"/>
              <a:pPr>
                <a:defRPr/>
              </a:pPr>
              <a:t>45</a:t>
            </a:fld>
            <a:endParaRPr lang="it-IT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sisnstra: proiezione ortogonale</a:t>
            </a:r>
          </a:p>
          <a:p>
            <a:pPr eaLnBrk="1" hangingPunct="1"/>
            <a:r>
              <a:rPr lang="en-US"/>
              <a:t>Destra: proiezione prospettica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2933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022E13-2509-446D-A0D4-2BF635307731}" type="slidenum">
              <a:rPr lang="it-IT" smtClean="0"/>
              <a:pPr>
                <a:defRPr/>
              </a:pPr>
              <a:t>46</a:t>
            </a:fld>
            <a:endParaRPr lang="it-IT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sisnstra: proiezione ortogonale</a:t>
            </a:r>
          </a:p>
          <a:p>
            <a:pPr eaLnBrk="1" hangingPunct="1"/>
            <a:r>
              <a:rPr lang="en-US"/>
              <a:t>Destra: proiezione prospettica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0521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9F16A6-BA80-4F85-89E0-AB2688B9AABC}" type="slidenum">
              <a:rPr lang="it-IT" smtClean="0"/>
              <a:pPr>
                <a:defRPr/>
              </a:pPr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2915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BEA1AFD-899E-4A4E-83D7-09E86AA97DD3}" type="slidenum">
              <a:rPr lang="it-IT" sz="1200">
                <a:latin typeface="Times New Roman" charset="0"/>
              </a:rPr>
              <a:pPr eaLnBrk="1" hangingPunct="1"/>
              <a:t>51</a:t>
            </a:fld>
            <a:endParaRPr lang="it-IT" sz="1200">
              <a:latin typeface="Times New Roman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1755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BEA1AFD-899E-4A4E-83D7-09E86AA97DD3}" type="slidenum">
              <a:rPr lang="it-IT" sz="1200">
                <a:latin typeface="Times New Roman" charset="0"/>
              </a:rPr>
              <a:pPr eaLnBrk="1" hangingPunct="1"/>
              <a:t>52</a:t>
            </a:fld>
            <a:endParaRPr lang="it-IT" sz="1200">
              <a:latin typeface="Times New Roman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80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48CCFE11-C56A-6D49-9BE2-D2B19681500C}" type="slidenum">
              <a:rPr lang="it-IT" sz="1200">
                <a:latin typeface="Times New Roman" charset="0"/>
              </a:rPr>
              <a:pPr eaLnBrk="1" hangingPunct="1"/>
              <a:t>53</a:t>
            </a:fld>
            <a:endParaRPr lang="it-IT" sz="1200">
              <a:latin typeface="Times New Roman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260CF4BC-83D6-2F4E-A8CC-B9292D54AB53}" type="slidenum">
              <a:rPr lang="it-IT" sz="1200">
                <a:latin typeface="Times New Roman" charset="0"/>
              </a:rPr>
              <a:pPr eaLnBrk="1" hangingPunct="1"/>
              <a:t>58</a:t>
            </a:fld>
            <a:endParaRPr lang="it-IT" sz="1200">
              <a:latin typeface="Times New Roman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62D9B0-BD7D-4B06-93ED-89F684C0F864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Il lighitng si può fare insieme al transform, o nel fragment process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0553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E44B700A-F5AF-2946-BCF7-579A80321840}" type="slidenum">
              <a:rPr lang="it-IT" sz="1200">
                <a:latin typeface="Times New Roman" charset="0"/>
              </a:rPr>
              <a:pPr eaLnBrk="1" hangingPunct="1"/>
              <a:t>59</a:t>
            </a:fld>
            <a:endParaRPr lang="it-IT" sz="1200">
              <a:latin typeface="Times New Roman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FEB0C77F-55A0-C34E-B93D-D9BD01A1E925}" type="slidenum">
              <a:rPr lang="it-IT" sz="1200">
                <a:latin typeface="Times New Roman" charset="0"/>
              </a:rPr>
              <a:pPr eaLnBrk="1" hangingPunct="1"/>
              <a:t>60</a:t>
            </a:fld>
            <a:endParaRPr lang="it-IT" sz="1200">
              <a:latin typeface="Times New Roman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2E3881-CB8F-4E6F-AE46-D77184BA2C5E}" type="slidenum">
              <a:rPr lang="it-IT" smtClean="0"/>
              <a:pPr>
                <a:defRPr/>
              </a:pPr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828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20BACB-A477-4189-80A6-0A337432C321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087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05B3CC26-D84F-D54B-94CF-D01FE843408A}" type="slidenum">
              <a:rPr lang="it-IT" sz="1200">
                <a:latin typeface="Times New Roman" charset="0"/>
              </a:rPr>
              <a:pPr eaLnBrk="1" hangingPunct="1"/>
              <a:t>26</a:t>
            </a:fld>
            <a:endParaRPr lang="it-IT" sz="1200">
              <a:latin typeface="Times New Roman" charset="0"/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892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631B947C-FC8B-C74B-9237-2361C5E89449}" type="slidenum">
              <a:rPr lang="it-IT" sz="1200">
                <a:latin typeface="Times New Roman" charset="0"/>
              </a:rPr>
              <a:pPr eaLnBrk="1" hangingPunct="1"/>
              <a:t>27</a:t>
            </a:fld>
            <a:endParaRPr lang="it-IT" sz="1200">
              <a:latin typeface="Times New Roman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884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20BACB-A477-4189-80A6-0A337432C321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8213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20BACB-A477-4189-80A6-0A337432C321}" type="slidenum">
              <a:rPr lang="it-IT" smtClean="0"/>
              <a:pPr>
                <a:defRPr/>
              </a:pPr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3507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87AA53-E774-492D-84FC-23B7255426C8}" type="slidenum">
              <a:rPr lang="it-IT" smtClean="0"/>
              <a:pPr>
                <a:defRPr/>
              </a:pPr>
              <a:t>37</a:t>
            </a:fld>
            <a:endParaRPr lang="it-IT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84335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022E13-2509-446D-A0D4-2BF635307731}" type="slidenum">
              <a:rPr lang="it-IT" smtClean="0"/>
              <a:pPr>
                <a:defRPr/>
              </a:pPr>
              <a:t>41</a:t>
            </a:fld>
            <a:endParaRPr lang="it-IT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sisnstra: proiezione ortogonale</a:t>
            </a:r>
          </a:p>
          <a:p>
            <a:pPr eaLnBrk="1" hangingPunct="1"/>
            <a:r>
              <a:rPr lang="en-US"/>
              <a:t>Destra: proiezione prospettica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1314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3F6CE856-0CF0-434C-8666-B15074F2472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629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629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44958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4958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1430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87664" y="6268502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3F6CE856-0CF0-434C-8666-B15074F2472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davidscottlyons.com/threejs-intro/#slide-41" TargetMode="External"/><Relationship Id="rId2" Type="http://schemas.openxmlformats.org/officeDocument/2006/relationships/hyperlink" Target="http://davidscottlyons.com/threejs-intro/#slide-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oleObject" Target="../embeddings/oleObject5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8.png"/><Relationship Id="rId4" Type="http://schemas.openxmlformats.org/officeDocument/2006/relationships/oleObject" Target="../embeddings/oleObject6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oleObject" Target="../embeddings/oleObject12.bin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1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33.wmf"/><Relationship Id="rId4" Type="http://schemas.openxmlformats.org/officeDocument/2006/relationships/image" Target="../media/image30.wmf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35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davidscottlyons.com/threejs-intro/#slide-37" TargetMode="External"/><Relationship Id="rId2" Type="http://schemas.openxmlformats.org/officeDocument/2006/relationships/hyperlink" Target="http://davidscottlyons.com/threejs-intro/#slide-3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0.png"/><Relationship Id="rId4" Type="http://schemas.openxmlformats.org/officeDocument/2006/relationships/oleObject" Target="../embeddings/oleObject13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51.png"/><Relationship Id="rId4" Type="http://schemas.openxmlformats.org/officeDocument/2006/relationships/oleObject" Target="../embeddings/oleObject14.bin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52.emf"/><Relationship Id="rId4" Type="http://schemas.openxmlformats.org/officeDocument/2006/relationships/oleObject" Target="../embeddings/oleObject15.bin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29" descr="D:\corsi\cg\fonti\teapotwire_tansp_sm.png"/>
          <p:cNvPicPr>
            <a:picLocks noChangeAspect="1" noChangeArrowheads="1"/>
          </p:cNvPicPr>
          <p:nvPr/>
        </p:nvPicPr>
        <p:blipFill>
          <a:blip r:embed="rId4">
            <a:lum bright="36000"/>
          </a:blip>
          <a:srcRect/>
          <a:stretch>
            <a:fillRect/>
          </a:stretch>
        </p:blipFill>
        <p:spPr bwMode="auto">
          <a:xfrm>
            <a:off x="1981200" y="1958975"/>
            <a:ext cx="7162800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AutoShape 10"/>
          <p:cNvSpPr>
            <a:spLocks noChangeArrowheads="1"/>
          </p:cNvSpPr>
          <p:nvPr/>
        </p:nvSpPr>
        <p:spPr bwMode="auto">
          <a:xfrm>
            <a:off x="152400" y="152400"/>
            <a:ext cx="7848600" cy="1676400"/>
          </a:xfrm>
          <a:prstGeom prst="roundRect">
            <a:avLst>
              <a:gd name="adj" fmla="val 19981"/>
            </a:avLst>
          </a:prstGeom>
          <a:solidFill>
            <a:schemeClr val="accent2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20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0"/>
            <a:ext cx="7924800" cy="1524000"/>
          </a:xfrm>
          <a:noFill/>
        </p:spPr>
        <p:txBody>
          <a:bodyPr/>
          <a:lstStyle/>
          <a:p>
            <a:pPr eaLnBrk="1" hangingPunct="1"/>
            <a:r>
              <a:rPr lang="en-US" sz="5400"/>
              <a:t> Computer Graphics</a:t>
            </a:r>
            <a:endParaRPr lang="it-IT" sz="5400"/>
          </a:p>
        </p:txBody>
      </p:sp>
      <p:sp>
        <p:nvSpPr>
          <p:cNvPr id="2057" name="AutoShape 13"/>
          <p:cNvSpPr>
            <a:spLocks noChangeArrowheads="1"/>
          </p:cNvSpPr>
          <p:nvPr/>
        </p:nvSpPr>
        <p:spPr bwMode="auto">
          <a:xfrm>
            <a:off x="1447800" y="1371496"/>
            <a:ext cx="7086600" cy="728871"/>
          </a:xfrm>
          <a:prstGeom prst="roundRect">
            <a:avLst>
              <a:gd name="adj" fmla="val 33657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The transform phase</a:t>
            </a:r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2058" name="Picture 2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404040"/>
              </a:clrFrom>
              <a:clrTo>
                <a:srgbClr val="404040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4953000" y="2596480"/>
            <a:ext cx="3219450" cy="3352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aphicFrame>
        <p:nvGraphicFramePr>
          <p:cNvPr id="2050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2800125"/>
              </p:ext>
            </p:extLst>
          </p:nvPr>
        </p:nvGraphicFramePr>
        <p:xfrm>
          <a:off x="7410896" y="2240756"/>
          <a:ext cx="1625600" cy="151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4" name="Image" r:id="rId6" imgW="1624824" imgH="1511111" progId="">
                  <p:embed/>
                </p:oleObj>
              </mc:Choice>
              <mc:Fallback>
                <p:oleObj name="Image" r:id="rId6" imgW="1624824" imgH="1511111" progId="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0896" y="2240756"/>
                        <a:ext cx="1625600" cy="151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ottotitolo 2">
            <a:extLst>
              <a:ext uri="{FF2B5EF4-FFF2-40B4-BE49-F238E27FC236}">
                <a16:creationId xmlns:a16="http://schemas.microsoft.com/office/drawing/2014/main" id="{01B78814-33DD-2A47-85D1-F131C66DA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36" y="4437112"/>
            <a:ext cx="7587500" cy="1752600"/>
          </a:xfrm>
        </p:spPr>
        <p:txBody>
          <a:bodyPr/>
          <a:lstStyle/>
          <a:p>
            <a:pPr algn="l"/>
            <a:r>
              <a:rPr lang="it-IT" sz="2400" dirty="0"/>
              <a:t>Teacher: Nico Pietroni</a:t>
            </a:r>
          </a:p>
          <a:p>
            <a:pPr algn="l"/>
            <a:endParaRPr lang="it-IT" sz="2400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B72E251-3236-8242-8916-A3CC98CEA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>
                <a:cs typeface="Arial" charset="0"/>
              </a:rPr>
              <a:t>University of Technology Sydney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67"/>
          <p:cNvSpPr>
            <a:spLocks noChangeArrowheads="1"/>
          </p:cNvSpPr>
          <p:nvPr/>
        </p:nvSpPr>
        <p:spPr bwMode="auto">
          <a:xfrm>
            <a:off x="0" y="6084888"/>
            <a:ext cx="9144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Coordinate Systems</a:t>
            </a:r>
            <a:endParaRPr lang="it-IT" dirty="0"/>
          </a:p>
        </p:txBody>
      </p:sp>
      <p:grpSp>
        <p:nvGrpSpPr>
          <p:cNvPr id="2" name="Group 1"/>
          <p:cNvGrpSpPr/>
          <p:nvPr/>
        </p:nvGrpSpPr>
        <p:grpSpPr>
          <a:xfrm>
            <a:off x="948581" y="1608234"/>
            <a:ext cx="9917326" cy="3838899"/>
            <a:chOff x="1797304" y="1607456"/>
            <a:chExt cx="9917326" cy="38388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7304" y="2108328"/>
              <a:ext cx="9917326" cy="3338027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483814" y="4727963"/>
              <a:ext cx="20313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Camera coordinates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4506954" y="1607456"/>
              <a:ext cx="3676966" cy="3657600"/>
            </a:xfrm>
            <a:prstGeom prst="rect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103087" y="2240624"/>
            <a:ext cx="3795462" cy="2276283"/>
            <a:chOff x="-103087" y="2240624"/>
            <a:chExt cx="3795462" cy="2276283"/>
          </a:xfrm>
        </p:grpSpPr>
        <p:sp>
          <p:nvSpPr>
            <p:cNvPr id="58" name="TextBox 57"/>
            <p:cNvSpPr txBox="1"/>
            <p:nvPr/>
          </p:nvSpPr>
          <p:spPr>
            <a:xfrm>
              <a:off x="1797304" y="4178353"/>
              <a:ext cx="18373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World coordinates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8982" y="2240624"/>
              <a:ext cx="2633393" cy="219549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121149"/>
              <a:ext cx="1897163" cy="81307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-103087" y="4178353"/>
              <a:ext cx="18950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Object coordinates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0831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67"/>
          <p:cNvSpPr>
            <a:spLocks noChangeArrowheads="1"/>
          </p:cNvSpPr>
          <p:nvPr/>
        </p:nvSpPr>
        <p:spPr bwMode="auto">
          <a:xfrm>
            <a:off x="0" y="6084888"/>
            <a:ext cx="9144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Coordinate Systems</a:t>
            </a:r>
            <a:endParaRPr lang="it-I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333" y="2570519"/>
            <a:ext cx="5015830" cy="16882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662" y="1995879"/>
            <a:ext cx="3239755" cy="3160738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556337" y="4186236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Camera coordinates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231951" y="5317235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Screen coordinates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7304" y="4178353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World coordinates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982" y="2240624"/>
            <a:ext cx="2633393" cy="21954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21149"/>
            <a:ext cx="1897163" cy="8130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103087" y="4178353"/>
            <a:ext cx="1895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Object coordinates</a:t>
            </a:r>
          </a:p>
        </p:txBody>
      </p:sp>
    </p:spTree>
    <p:extLst>
      <p:ext uri="{BB962C8B-B14F-4D97-AF65-F5344CB8AC3E}">
        <p14:creationId xmlns:p14="http://schemas.microsoft.com/office/powerpoint/2010/main" val="1075063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67"/>
          <p:cNvSpPr>
            <a:spLocks noChangeArrowheads="1"/>
          </p:cNvSpPr>
          <p:nvPr/>
        </p:nvSpPr>
        <p:spPr bwMode="auto">
          <a:xfrm>
            <a:off x="0" y="6084888"/>
            <a:ext cx="9144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Coordinate Transformation</a:t>
            </a:r>
            <a:endParaRPr lang="it-IT" dirty="0"/>
          </a:p>
        </p:txBody>
      </p:sp>
      <p:pic>
        <p:nvPicPr>
          <p:cNvPr id="7" name="Line" descr="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3303003">
            <a:off x="878275" y="3264740"/>
            <a:ext cx="696657" cy="153963"/>
          </a:xfrm>
          <a:prstGeom prst="rect">
            <a:avLst/>
          </a:prstGeom>
        </p:spPr>
      </p:pic>
      <p:sp>
        <p:nvSpPr>
          <p:cNvPr id="8" name="Shape"/>
          <p:cNvSpPr/>
          <p:nvPr/>
        </p:nvSpPr>
        <p:spPr>
          <a:xfrm rot="19780243">
            <a:off x="1895273" y="3824031"/>
            <a:ext cx="1628286" cy="8041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9114"/>
                </a:lnTo>
                <a:lnTo>
                  <a:pt x="21600" y="14350"/>
                </a:lnTo>
                <a:lnTo>
                  <a:pt x="12" y="21600"/>
                </a:lnTo>
                <a:lnTo>
                  <a:pt x="0" y="0"/>
                </a:lnTo>
                <a:close/>
              </a:path>
            </a:pathLst>
          </a:cu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pic>
        <p:nvPicPr>
          <p:cNvPr id="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9680" y="2074247"/>
            <a:ext cx="778793" cy="6577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" name="Group"/>
          <p:cNvGrpSpPr/>
          <p:nvPr/>
        </p:nvGrpSpPr>
        <p:grpSpPr>
          <a:xfrm>
            <a:off x="795255" y="1993711"/>
            <a:ext cx="927644" cy="818809"/>
            <a:chOff x="0" y="0"/>
            <a:chExt cx="2122249" cy="2125420"/>
          </a:xfrm>
        </p:grpSpPr>
        <p:sp>
          <p:nvSpPr>
            <p:cNvPr id="11" name="Line"/>
            <p:cNvSpPr/>
            <p:nvPr/>
          </p:nvSpPr>
          <p:spPr>
            <a:xfrm>
              <a:off x="0" y="2100932"/>
              <a:ext cx="212225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2" name="Line"/>
            <p:cNvSpPr/>
            <p:nvPr/>
          </p:nvSpPr>
          <p:spPr>
            <a:xfrm flipV="1">
              <a:off x="36827" y="0"/>
              <a:ext cx="1" cy="212542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sp>
        <p:nvSpPr>
          <p:cNvPr id="13" name="object space"/>
          <p:cNvSpPr txBox="1"/>
          <p:nvPr/>
        </p:nvSpPr>
        <p:spPr>
          <a:xfrm>
            <a:off x="479685" y="1510893"/>
            <a:ext cx="1669808" cy="332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object space</a:t>
            </a:r>
          </a:p>
        </p:txBody>
      </p:sp>
      <p:sp>
        <p:nvSpPr>
          <p:cNvPr id="14" name="model"/>
          <p:cNvSpPr txBox="1"/>
          <p:nvPr/>
        </p:nvSpPr>
        <p:spPr>
          <a:xfrm>
            <a:off x="1337071" y="3137019"/>
            <a:ext cx="821026" cy="332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t>model</a:t>
            </a:r>
          </a:p>
        </p:txBody>
      </p:sp>
      <p:sp>
        <p:nvSpPr>
          <p:cNvPr id="15" name="camera"/>
          <p:cNvSpPr txBox="1"/>
          <p:nvPr/>
        </p:nvSpPr>
        <p:spPr>
          <a:xfrm>
            <a:off x="2750968" y="3136795"/>
            <a:ext cx="990894" cy="332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t>camera</a:t>
            </a:r>
          </a:p>
        </p:txBody>
      </p:sp>
      <p:sp>
        <p:nvSpPr>
          <p:cNvPr id="16" name="projection"/>
          <p:cNvSpPr txBox="1"/>
          <p:nvPr/>
        </p:nvSpPr>
        <p:spPr>
          <a:xfrm>
            <a:off x="4327793" y="3136795"/>
            <a:ext cx="1279002" cy="332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t>projection</a:t>
            </a:r>
          </a:p>
        </p:txBody>
      </p:sp>
      <p:sp>
        <p:nvSpPr>
          <p:cNvPr id="17" name="viewport"/>
          <p:cNvSpPr txBox="1"/>
          <p:nvPr/>
        </p:nvSpPr>
        <p:spPr>
          <a:xfrm>
            <a:off x="7057461" y="3205516"/>
            <a:ext cx="1103584" cy="332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t>viewport</a:t>
            </a:r>
          </a:p>
        </p:txBody>
      </p:sp>
      <p:sp>
        <p:nvSpPr>
          <p:cNvPr id="18" name="canonical…"/>
          <p:cNvSpPr txBox="1"/>
          <p:nvPr/>
        </p:nvSpPr>
        <p:spPr>
          <a:xfrm>
            <a:off x="5089282" y="5000884"/>
            <a:ext cx="1576825" cy="626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canonical</a:t>
            </a:r>
          </a:p>
          <a:p>
            <a:r>
              <a:t>view volume</a:t>
            </a:r>
          </a:p>
        </p:txBody>
      </p:sp>
      <p:sp>
        <p:nvSpPr>
          <p:cNvPr id="19" name="world space"/>
          <p:cNvSpPr txBox="1"/>
          <p:nvPr/>
        </p:nvSpPr>
        <p:spPr>
          <a:xfrm>
            <a:off x="1569806" y="5147663"/>
            <a:ext cx="1576825" cy="332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world space</a:t>
            </a:r>
          </a:p>
        </p:txBody>
      </p:sp>
      <p:sp>
        <p:nvSpPr>
          <p:cNvPr id="20" name="camera space"/>
          <p:cNvSpPr txBox="1"/>
          <p:nvPr/>
        </p:nvSpPr>
        <p:spPr>
          <a:xfrm>
            <a:off x="3647907" y="1439056"/>
            <a:ext cx="1839398" cy="332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camera space</a:t>
            </a:r>
          </a:p>
        </p:txBody>
      </p:sp>
      <p:pic>
        <p:nvPicPr>
          <p:cNvPr id="2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02673">
            <a:off x="2052091" y="3979717"/>
            <a:ext cx="778793" cy="6577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" name="Group"/>
          <p:cNvGrpSpPr/>
          <p:nvPr/>
        </p:nvGrpSpPr>
        <p:grpSpPr>
          <a:xfrm>
            <a:off x="1542607" y="4291460"/>
            <a:ext cx="927644" cy="818810"/>
            <a:chOff x="0" y="0"/>
            <a:chExt cx="2122249" cy="2125420"/>
          </a:xfrm>
        </p:grpSpPr>
        <p:sp>
          <p:nvSpPr>
            <p:cNvPr id="23" name="Line"/>
            <p:cNvSpPr/>
            <p:nvPr/>
          </p:nvSpPr>
          <p:spPr>
            <a:xfrm>
              <a:off x="0" y="2100932"/>
              <a:ext cx="212225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24" name="Line"/>
            <p:cNvSpPr/>
            <p:nvPr/>
          </p:nvSpPr>
          <p:spPr>
            <a:xfrm flipV="1">
              <a:off x="36827" y="0"/>
              <a:ext cx="1" cy="212542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pic>
        <p:nvPicPr>
          <p:cNvPr id="2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76314" y="3646585"/>
            <a:ext cx="474784" cy="4184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" name="Group"/>
          <p:cNvGrpSpPr/>
          <p:nvPr/>
        </p:nvGrpSpPr>
        <p:grpSpPr>
          <a:xfrm>
            <a:off x="3720749" y="1735499"/>
            <a:ext cx="927644" cy="818809"/>
            <a:chOff x="0" y="0"/>
            <a:chExt cx="2122249" cy="2125420"/>
          </a:xfrm>
        </p:grpSpPr>
        <p:sp>
          <p:nvSpPr>
            <p:cNvPr id="27" name="Line"/>
            <p:cNvSpPr/>
            <p:nvPr/>
          </p:nvSpPr>
          <p:spPr>
            <a:xfrm>
              <a:off x="0" y="2100932"/>
              <a:ext cx="212225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28" name="Line"/>
            <p:cNvSpPr/>
            <p:nvPr/>
          </p:nvSpPr>
          <p:spPr>
            <a:xfrm flipV="1">
              <a:off x="36827" y="0"/>
              <a:ext cx="1" cy="212542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pic>
        <p:nvPicPr>
          <p:cNvPr id="2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92889" y="2331567"/>
            <a:ext cx="474784" cy="4184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" name="Group"/>
          <p:cNvGrpSpPr/>
          <p:nvPr/>
        </p:nvGrpSpPr>
        <p:grpSpPr>
          <a:xfrm rot="12577134">
            <a:off x="3908013" y="1850994"/>
            <a:ext cx="1866145" cy="1418741"/>
            <a:chOff x="0" y="0"/>
            <a:chExt cx="4269335" cy="3682690"/>
          </a:xfrm>
        </p:grpSpPr>
        <p:sp>
          <p:nvSpPr>
            <p:cNvPr id="31" name="Shape"/>
            <p:cNvSpPr/>
            <p:nvPr/>
          </p:nvSpPr>
          <p:spPr>
            <a:xfrm rot="19780243">
              <a:off x="272084" y="797712"/>
              <a:ext cx="3725167" cy="2087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9114"/>
                  </a:lnTo>
                  <a:lnTo>
                    <a:pt x="21600" y="14350"/>
                  </a:lnTo>
                  <a:lnTo>
                    <a:pt x="12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pic>
          <p:nvPicPr>
            <p:cNvPr id="3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 rot="1802673">
              <a:off x="630849" y="1201832"/>
              <a:ext cx="1781710" cy="1707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" name="Group"/>
          <p:cNvGrpSpPr/>
          <p:nvPr/>
        </p:nvGrpSpPr>
        <p:grpSpPr>
          <a:xfrm rot="12577134">
            <a:off x="5223634" y="3913767"/>
            <a:ext cx="1427160" cy="1234617"/>
            <a:chOff x="465060" y="365349"/>
            <a:chExt cx="3265032" cy="3204752"/>
          </a:xfrm>
        </p:grpSpPr>
        <p:sp>
          <p:nvSpPr>
            <p:cNvPr id="34" name="Shape"/>
            <p:cNvSpPr/>
            <p:nvPr/>
          </p:nvSpPr>
          <p:spPr>
            <a:xfrm rot="19780243">
              <a:off x="939944" y="802660"/>
              <a:ext cx="2363570" cy="2330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36"/>
                  </a:lnTo>
                  <a:lnTo>
                    <a:pt x="21335" y="21600"/>
                  </a:lnTo>
                  <a:lnTo>
                    <a:pt x="6" y="2137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pic>
          <p:nvPicPr>
            <p:cNvPr id="35" name="Image" descr="Image"/>
            <p:cNvPicPr>
              <a:picLocks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 rot="1802673">
              <a:off x="729703" y="1408997"/>
              <a:ext cx="2308573" cy="1676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" name="Shape"/>
          <p:cNvSpPr/>
          <p:nvPr/>
        </p:nvSpPr>
        <p:spPr>
          <a:xfrm rot="10757377">
            <a:off x="6743844" y="1921809"/>
            <a:ext cx="1596579" cy="911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" y="0"/>
                </a:moveTo>
                <a:lnTo>
                  <a:pt x="21600" y="571"/>
                </a:lnTo>
                <a:lnTo>
                  <a:pt x="21334" y="21600"/>
                </a:lnTo>
                <a:lnTo>
                  <a:pt x="0" y="21377"/>
                </a:lnTo>
                <a:lnTo>
                  <a:pt x="95" y="0"/>
                </a:ln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pic>
        <p:nvPicPr>
          <p:cNvPr id="37" name="Image" descr="Image"/>
          <p:cNvPicPr>
            <a:picLocks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 rot="14379807">
            <a:off x="7284214" y="1852360"/>
            <a:ext cx="889368" cy="10834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" name="Group"/>
          <p:cNvGrpSpPr/>
          <p:nvPr/>
        </p:nvGrpSpPr>
        <p:grpSpPr>
          <a:xfrm>
            <a:off x="5907931" y="3712955"/>
            <a:ext cx="927644" cy="818810"/>
            <a:chOff x="0" y="0"/>
            <a:chExt cx="2122249" cy="2125420"/>
          </a:xfrm>
        </p:grpSpPr>
        <p:sp>
          <p:nvSpPr>
            <p:cNvPr id="39" name="Line"/>
            <p:cNvSpPr/>
            <p:nvPr/>
          </p:nvSpPr>
          <p:spPr>
            <a:xfrm>
              <a:off x="0" y="2100932"/>
              <a:ext cx="212225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40" name="Line"/>
            <p:cNvSpPr/>
            <p:nvPr/>
          </p:nvSpPr>
          <p:spPr>
            <a:xfrm flipV="1">
              <a:off x="36827" y="0"/>
              <a:ext cx="1" cy="212542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grpSp>
        <p:nvGrpSpPr>
          <p:cNvPr id="41" name="Group"/>
          <p:cNvGrpSpPr/>
          <p:nvPr/>
        </p:nvGrpSpPr>
        <p:grpSpPr>
          <a:xfrm>
            <a:off x="6742875" y="2008389"/>
            <a:ext cx="927644" cy="818809"/>
            <a:chOff x="0" y="0"/>
            <a:chExt cx="2122249" cy="2125420"/>
          </a:xfrm>
        </p:grpSpPr>
        <p:sp>
          <p:nvSpPr>
            <p:cNvPr id="42" name="Line"/>
            <p:cNvSpPr/>
            <p:nvPr/>
          </p:nvSpPr>
          <p:spPr>
            <a:xfrm>
              <a:off x="0" y="2100932"/>
              <a:ext cx="212225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43" name="Line"/>
            <p:cNvSpPr/>
            <p:nvPr/>
          </p:nvSpPr>
          <p:spPr>
            <a:xfrm flipV="1">
              <a:off x="36827" y="0"/>
              <a:ext cx="1" cy="212542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sp>
        <p:nvSpPr>
          <p:cNvPr id="44" name="screen space"/>
          <p:cNvSpPr txBox="1"/>
          <p:nvPr/>
        </p:nvSpPr>
        <p:spPr>
          <a:xfrm>
            <a:off x="6720670" y="1439056"/>
            <a:ext cx="1741974" cy="332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screen space</a:t>
            </a:r>
          </a:p>
        </p:txBody>
      </p:sp>
      <p:pic>
        <p:nvPicPr>
          <p:cNvPr id="45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7775044">
            <a:off x="3583267" y="3224257"/>
            <a:ext cx="662351" cy="153963"/>
          </a:xfrm>
          <a:prstGeom prst="rect">
            <a:avLst/>
          </a:prstGeom>
        </p:spPr>
      </p:pic>
      <p:pic>
        <p:nvPicPr>
          <p:cNvPr id="46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5040482">
            <a:off x="5381187" y="3371034"/>
            <a:ext cx="657217" cy="153963"/>
          </a:xfrm>
          <a:prstGeom prst="rect">
            <a:avLst/>
          </a:prstGeom>
        </p:spPr>
      </p:pic>
      <p:pic>
        <p:nvPicPr>
          <p:cNvPr id="47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7984302">
            <a:off x="6487445" y="3344374"/>
            <a:ext cx="855591" cy="15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4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31" name="Group 100"/>
          <p:cNvGrpSpPr>
            <a:grpSpLocks/>
          </p:cNvGrpSpPr>
          <p:nvPr/>
        </p:nvGrpSpPr>
        <p:grpSpPr bwMode="auto">
          <a:xfrm rot="1281435">
            <a:off x="533400" y="1600201"/>
            <a:ext cx="1371600" cy="1219200"/>
            <a:chOff x="156" y="672"/>
            <a:chExt cx="3024" cy="2112"/>
          </a:xfrm>
        </p:grpSpPr>
        <p:sp>
          <p:nvSpPr>
            <p:cNvPr id="49246" name="Line 101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9247" name="Line 102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9248" name="Line 103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9232" name="Rectangle 104"/>
          <p:cNvSpPr>
            <a:spLocks noChangeArrowheads="1"/>
          </p:cNvSpPr>
          <p:nvPr/>
        </p:nvSpPr>
        <p:spPr bwMode="auto">
          <a:xfrm>
            <a:off x="152400" y="2514601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z</a:t>
            </a:r>
            <a:endParaRPr lang="it-IT" sz="1600" i="1"/>
          </a:p>
        </p:txBody>
      </p:sp>
      <p:sp>
        <p:nvSpPr>
          <p:cNvPr id="49233" name="Rectangle 105"/>
          <p:cNvSpPr>
            <a:spLocks noChangeArrowheads="1"/>
          </p:cNvSpPr>
          <p:nvPr/>
        </p:nvSpPr>
        <p:spPr bwMode="auto">
          <a:xfrm>
            <a:off x="1143000" y="1600201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y</a:t>
            </a:r>
            <a:endParaRPr lang="it-IT" sz="1600" i="1"/>
          </a:p>
        </p:txBody>
      </p:sp>
      <p:sp>
        <p:nvSpPr>
          <p:cNvPr id="49234" name="Rectangle 106"/>
          <p:cNvSpPr>
            <a:spLocks noChangeArrowheads="1"/>
          </p:cNvSpPr>
          <p:nvPr/>
        </p:nvSpPr>
        <p:spPr bwMode="auto">
          <a:xfrm>
            <a:off x="1600200" y="2895601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x</a:t>
            </a:r>
            <a:endParaRPr lang="it-IT" sz="1600" i="1"/>
          </a:p>
        </p:txBody>
      </p:sp>
      <p:sp>
        <p:nvSpPr>
          <p:cNvPr id="49235" name="Rectangle 107"/>
          <p:cNvSpPr>
            <a:spLocks noChangeArrowheads="1"/>
          </p:cNvSpPr>
          <p:nvPr/>
        </p:nvSpPr>
        <p:spPr bwMode="auto">
          <a:xfrm>
            <a:off x="609600" y="1828801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49236" name="Rectangle 108"/>
          <p:cNvSpPr>
            <a:spLocks noChangeArrowheads="1"/>
          </p:cNvSpPr>
          <p:nvPr/>
        </p:nvSpPr>
        <p:spPr bwMode="auto">
          <a:xfrm>
            <a:off x="1524000" y="2209801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49237" name="Rectangle 109"/>
          <p:cNvSpPr>
            <a:spLocks noChangeArrowheads="1"/>
          </p:cNvSpPr>
          <p:nvPr/>
        </p:nvSpPr>
        <p:spPr bwMode="auto">
          <a:xfrm>
            <a:off x="762000" y="2667001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grpSp>
        <p:nvGrpSpPr>
          <p:cNvPr id="49238" name="Group 123"/>
          <p:cNvGrpSpPr>
            <a:grpSpLocks/>
          </p:cNvGrpSpPr>
          <p:nvPr/>
        </p:nvGrpSpPr>
        <p:grpSpPr bwMode="auto">
          <a:xfrm rot="2220507">
            <a:off x="685800" y="2133601"/>
            <a:ext cx="803275" cy="639763"/>
            <a:chOff x="384" y="1488"/>
            <a:chExt cx="506" cy="403"/>
          </a:xfrm>
        </p:grpSpPr>
        <p:sp>
          <p:nvSpPr>
            <p:cNvPr id="49242" name="Oval 110"/>
            <p:cNvSpPr>
              <a:spLocks noChangeArrowheads="1"/>
            </p:cNvSpPr>
            <p:nvPr/>
          </p:nvSpPr>
          <p:spPr bwMode="auto">
            <a:xfrm>
              <a:off x="624" y="1824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243" name="Oval 111"/>
            <p:cNvSpPr>
              <a:spLocks noChangeArrowheads="1"/>
            </p:cNvSpPr>
            <p:nvPr/>
          </p:nvSpPr>
          <p:spPr bwMode="auto">
            <a:xfrm>
              <a:off x="816" y="1488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244" name="Oval 112"/>
            <p:cNvSpPr>
              <a:spLocks noChangeArrowheads="1"/>
            </p:cNvSpPr>
            <p:nvPr/>
          </p:nvSpPr>
          <p:spPr bwMode="auto">
            <a:xfrm>
              <a:off x="384" y="1584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49245" name="Freeform 113"/>
            <p:cNvSpPr>
              <a:spLocks/>
            </p:cNvSpPr>
            <p:nvPr/>
          </p:nvSpPr>
          <p:spPr bwMode="auto">
            <a:xfrm>
              <a:off x="415" y="1529"/>
              <a:ext cx="437" cy="331"/>
            </a:xfrm>
            <a:custGeom>
              <a:avLst/>
              <a:gdLst>
                <a:gd name="T0" fmla="*/ 0 w 437"/>
                <a:gd name="T1" fmla="*/ 80 h 331"/>
                <a:gd name="T2" fmla="*/ 265 w 437"/>
                <a:gd name="T3" fmla="*/ 331 h 331"/>
                <a:gd name="T4" fmla="*/ 437 w 437"/>
                <a:gd name="T5" fmla="*/ 0 h 331"/>
                <a:gd name="T6" fmla="*/ 0 w 437"/>
                <a:gd name="T7" fmla="*/ 80 h 3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7"/>
                <a:gd name="T13" fmla="*/ 0 h 331"/>
                <a:gd name="T14" fmla="*/ 437 w 437"/>
                <a:gd name="T15" fmla="*/ 331 h 3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7" h="331">
                  <a:moveTo>
                    <a:pt x="0" y="80"/>
                  </a:moveTo>
                  <a:lnTo>
                    <a:pt x="265" y="331"/>
                  </a:lnTo>
                  <a:lnTo>
                    <a:pt x="437" y="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folHlink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9239" name="Text Box 114"/>
          <p:cNvSpPr txBox="1">
            <a:spLocks noChangeArrowheads="1"/>
          </p:cNvSpPr>
          <p:nvPr/>
        </p:nvSpPr>
        <p:spPr bwMode="auto">
          <a:xfrm>
            <a:off x="152400" y="3200401"/>
            <a:ext cx="1658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/>
              <a:t>object Coordinates</a:t>
            </a:r>
            <a:endParaRPr lang="it-IT" sz="1400"/>
          </a:p>
        </p:txBody>
      </p:sp>
      <p:sp>
        <p:nvSpPr>
          <p:cNvPr id="49240" name="AutoShape 121"/>
          <p:cNvSpPr>
            <a:spLocks noChangeArrowheads="1"/>
          </p:cNvSpPr>
          <p:nvPr/>
        </p:nvSpPr>
        <p:spPr bwMode="auto">
          <a:xfrm rot="5400000" flipV="1">
            <a:off x="676275" y="3362326"/>
            <a:ext cx="6858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49241" name="Text Box 122"/>
          <p:cNvSpPr txBox="1">
            <a:spLocks noChangeArrowheads="1"/>
          </p:cNvSpPr>
          <p:nvPr/>
        </p:nvSpPr>
        <p:spPr bwMode="auto">
          <a:xfrm>
            <a:off x="762000" y="3733801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0</a:t>
            </a:r>
            <a:endParaRPr lang="it-IT" sz="4800">
              <a:solidFill>
                <a:schemeClr val="bg1"/>
              </a:solidFill>
            </a:endParaRPr>
          </a:p>
        </p:txBody>
      </p:sp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0" y="6096000"/>
            <a:ext cx="9144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Transform</a:t>
            </a:r>
            <a:endParaRPr lang="it-IT"/>
          </a:p>
        </p:txBody>
      </p:sp>
      <p:grpSp>
        <p:nvGrpSpPr>
          <p:cNvPr id="49157" name="Group 4"/>
          <p:cNvGrpSpPr>
            <a:grpSpLocks/>
          </p:cNvGrpSpPr>
          <p:nvPr/>
        </p:nvGrpSpPr>
        <p:grpSpPr bwMode="auto">
          <a:xfrm>
            <a:off x="228600" y="4887913"/>
            <a:ext cx="1371600" cy="1219200"/>
            <a:chOff x="156" y="672"/>
            <a:chExt cx="3024" cy="2112"/>
          </a:xfrm>
        </p:grpSpPr>
        <p:sp>
          <p:nvSpPr>
            <p:cNvPr id="49270" name="Line 5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9271" name="Line 6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9272" name="Line 7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9158" name="Rectangle 8"/>
          <p:cNvSpPr>
            <a:spLocks noChangeArrowheads="1"/>
          </p:cNvSpPr>
          <p:nvPr/>
        </p:nvSpPr>
        <p:spPr bwMode="auto">
          <a:xfrm>
            <a:off x="76200" y="6030913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chemeClr val="accent2"/>
                </a:solidFill>
              </a:rPr>
              <a:t>z</a:t>
            </a:r>
            <a:endParaRPr lang="it-IT" sz="1600" i="1">
              <a:solidFill>
                <a:schemeClr val="accent2"/>
              </a:solidFill>
            </a:endParaRPr>
          </a:p>
        </p:txBody>
      </p:sp>
      <p:sp>
        <p:nvSpPr>
          <p:cNvPr id="49159" name="Rectangle 9"/>
          <p:cNvSpPr>
            <a:spLocks noChangeArrowheads="1"/>
          </p:cNvSpPr>
          <p:nvPr/>
        </p:nvSpPr>
        <p:spPr bwMode="auto">
          <a:xfrm>
            <a:off x="990600" y="4659313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chemeClr val="accent2"/>
                </a:solidFill>
              </a:rPr>
              <a:t>y</a:t>
            </a:r>
            <a:endParaRPr lang="it-IT" sz="1600" i="1">
              <a:solidFill>
                <a:schemeClr val="accent2"/>
              </a:solidFill>
            </a:endParaRPr>
          </a:p>
        </p:txBody>
      </p:sp>
      <p:sp>
        <p:nvSpPr>
          <p:cNvPr id="49160" name="Rectangle 10"/>
          <p:cNvSpPr>
            <a:spLocks noChangeArrowheads="1"/>
          </p:cNvSpPr>
          <p:nvPr/>
        </p:nvSpPr>
        <p:spPr bwMode="auto">
          <a:xfrm>
            <a:off x="1524000" y="6030913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chemeClr val="accent2"/>
                </a:solidFill>
              </a:rPr>
              <a:t>x</a:t>
            </a:r>
            <a:endParaRPr lang="it-IT" sz="1600" i="1">
              <a:solidFill>
                <a:schemeClr val="accent2"/>
              </a:solidFill>
            </a:endParaRPr>
          </a:p>
        </p:txBody>
      </p:sp>
      <p:sp>
        <p:nvSpPr>
          <p:cNvPr id="49161" name="Rectangle 11"/>
          <p:cNvSpPr>
            <a:spLocks noChangeArrowheads="1"/>
          </p:cNvSpPr>
          <p:nvPr/>
        </p:nvSpPr>
        <p:spPr bwMode="auto">
          <a:xfrm>
            <a:off x="381000" y="52689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49162" name="Rectangle 12"/>
          <p:cNvSpPr>
            <a:spLocks noChangeArrowheads="1"/>
          </p:cNvSpPr>
          <p:nvPr/>
        </p:nvSpPr>
        <p:spPr bwMode="auto">
          <a:xfrm>
            <a:off x="1219200" y="51927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49163" name="Rectangle 13"/>
          <p:cNvSpPr>
            <a:spLocks noChangeArrowheads="1"/>
          </p:cNvSpPr>
          <p:nvPr/>
        </p:nvSpPr>
        <p:spPr bwMode="auto">
          <a:xfrm>
            <a:off x="838200" y="59547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49164" name="Oval 14"/>
          <p:cNvSpPr>
            <a:spLocks noChangeArrowheads="1"/>
          </p:cNvSpPr>
          <p:nvPr/>
        </p:nvSpPr>
        <p:spPr bwMode="auto">
          <a:xfrm>
            <a:off x="914400" y="59547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65" name="Oval 15"/>
          <p:cNvSpPr>
            <a:spLocks noChangeArrowheads="1"/>
          </p:cNvSpPr>
          <p:nvPr/>
        </p:nvSpPr>
        <p:spPr bwMode="auto">
          <a:xfrm>
            <a:off x="1219200" y="54213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66" name="Oval 16"/>
          <p:cNvSpPr>
            <a:spLocks noChangeArrowheads="1"/>
          </p:cNvSpPr>
          <p:nvPr/>
        </p:nvSpPr>
        <p:spPr bwMode="auto">
          <a:xfrm>
            <a:off x="533400" y="55737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 sz="2400"/>
          </a:p>
        </p:txBody>
      </p:sp>
      <p:sp>
        <p:nvSpPr>
          <p:cNvPr id="49167" name="Freeform 17"/>
          <p:cNvSpPr>
            <a:spLocks/>
          </p:cNvSpPr>
          <p:nvPr/>
        </p:nvSpPr>
        <p:spPr bwMode="auto">
          <a:xfrm>
            <a:off x="582613" y="5486400"/>
            <a:ext cx="693737" cy="525463"/>
          </a:xfrm>
          <a:custGeom>
            <a:avLst/>
            <a:gdLst>
              <a:gd name="T0" fmla="*/ 0 w 437"/>
              <a:gd name="T1" fmla="*/ 2147483647 h 331"/>
              <a:gd name="T2" fmla="*/ 2147483647 w 437"/>
              <a:gd name="T3" fmla="*/ 2147483647 h 331"/>
              <a:gd name="T4" fmla="*/ 2147483647 w 437"/>
              <a:gd name="T5" fmla="*/ 0 h 331"/>
              <a:gd name="T6" fmla="*/ 0 w 437"/>
              <a:gd name="T7" fmla="*/ 2147483647 h 331"/>
              <a:gd name="T8" fmla="*/ 0 60000 65536"/>
              <a:gd name="T9" fmla="*/ 0 60000 65536"/>
              <a:gd name="T10" fmla="*/ 0 60000 65536"/>
              <a:gd name="T11" fmla="*/ 0 60000 65536"/>
              <a:gd name="T12" fmla="*/ 0 w 437"/>
              <a:gd name="T13" fmla="*/ 0 h 331"/>
              <a:gd name="T14" fmla="*/ 437 w 437"/>
              <a:gd name="T15" fmla="*/ 331 h 3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7" h="331">
                <a:moveTo>
                  <a:pt x="0" y="80"/>
                </a:moveTo>
                <a:lnTo>
                  <a:pt x="265" y="331"/>
                </a:lnTo>
                <a:lnTo>
                  <a:pt x="437" y="0"/>
                </a:lnTo>
                <a:lnTo>
                  <a:pt x="0" y="80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9168" name="AutoShape 18"/>
          <p:cNvSpPr>
            <a:spLocks noChangeArrowheads="1"/>
          </p:cNvSpPr>
          <p:nvPr/>
        </p:nvSpPr>
        <p:spPr bwMode="auto">
          <a:xfrm>
            <a:off x="1905000" y="5029200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49169" name="Text Box 19"/>
          <p:cNvSpPr txBox="1">
            <a:spLocks noChangeArrowheads="1"/>
          </p:cNvSpPr>
          <p:nvPr/>
        </p:nvSpPr>
        <p:spPr bwMode="auto">
          <a:xfrm>
            <a:off x="125413" y="6400800"/>
            <a:ext cx="1609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world Coordinates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49170" name="Text Box 20"/>
          <p:cNvSpPr txBox="1">
            <a:spLocks noChangeArrowheads="1"/>
          </p:cNvSpPr>
          <p:nvPr/>
        </p:nvSpPr>
        <p:spPr bwMode="auto">
          <a:xfrm>
            <a:off x="1905000" y="54102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1</a:t>
            </a:r>
            <a:endParaRPr lang="it-IT" sz="4800">
              <a:solidFill>
                <a:schemeClr val="bg1"/>
              </a:solidFill>
            </a:endParaRPr>
          </a:p>
        </p:txBody>
      </p:sp>
      <p:sp>
        <p:nvSpPr>
          <p:cNvPr id="49171" name="Rectangle 21"/>
          <p:cNvSpPr>
            <a:spLocks noChangeArrowheads="1"/>
          </p:cNvSpPr>
          <p:nvPr/>
        </p:nvSpPr>
        <p:spPr bwMode="auto">
          <a:xfrm>
            <a:off x="2383069" y="2347913"/>
            <a:ext cx="4389788" cy="2073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AutoNum type="arabicParenR"/>
            </a:pPr>
            <a:r>
              <a:rPr lang="en-US" sz="2400" dirty="0">
                <a:solidFill>
                  <a:schemeClr val="accent6"/>
                </a:solidFill>
              </a:rPr>
              <a:t>View transformation</a:t>
            </a:r>
          </a:p>
          <a:p>
            <a:pPr marL="457200" indent="-457200">
              <a:spcBef>
                <a:spcPct val="20000"/>
              </a:spcBef>
              <a:buAutoNum type="arabicParenR"/>
            </a:pPr>
            <a:r>
              <a:rPr lang="en-US" sz="2400" dirty="0">
                <a:solidFill>
                  <a:schemeClr val="accent6"/>
                </a:solidFill>
              </a:rPr>
              <a:t>View transformation</a:t>
            </a:r>
          </a:p>
          <a:p>
            <a:pPr marL="457200" indent="-457200">
              <a:spcBef>
                <a:spcPct val="20000"/>
              </a:spcBef>
              <a:buAutoNum type="arabicParenR"/>
            </a:pPr>
            <a:r>
              <a:rPr lang="en-US" sz="2400" dirty="0">
                <a:solidFill>
                  <a:schemeClr val="accent6"/>
                </a:solidFill>
              </a:rPr>
              <a:t>Projection Transformation</a:t>
            </a:r>
          </a:p>
          <a:p>
            <a:pPr marL="457200" indent="-457200">
              <a:spcBef>
                <a:spcPct val="20000"/>
              </a:spcBef>
              <a:buAutoNum type="arabicParenR"/>
            </a:pPr>
            <a:r>
              <a:rPr lang="en-US" sz="2400" dirty="0">
                <a:solidFill>
                  <a:schemeClr val="accent6"/>
                </a:solidFill>
              </a:rPr>
              <a:t>Viewport Transformation</a:t>
            </a:r>
            <a:r>
              <a:rPr lang="en-US" sz="2400" dirty="0"/>
              <a:t>		</a:t>
            </a:r>
          </a:p>
        </p:txBody>
      </p:sp>
      <p:sp>
        <p:nvSpPr>
          <p:cNvPr id="49172" name="AutoShape 22"/>
          <p:cNvSpPr>
            <a:spLocks noChangeArrowheads="1"/>
          </p:cNvSpPr>
          <p:nvPr/>
        </p:nvSpPr>
        <p:spPr bwMode="auto">
          <a:xfrm>
            <a:off x="4800600" y="4953000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49173" name="Text Box 23"/>
          <p:cNvSpPr txBox="1">
            <a:spLocks noChangeArrowheads="1"/>
          </p:cNvSpPr>
          <p:nvPr/>
        </p:nvSpPr>
        <p:spPr bwMode="auto">
          <a:xfrm>
            <a:off x="4876800" y="53340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2</a:t>
            </a:r>
            <a:endParaRPr lang="it-IT" sz="4800" dirty="0">
              <a:solidFill>
                <a:schemeClr val="bg1"/>
              </a:solidFill>
            </a:endParaRPr>
          </a:p>
        </p:txBody>
      </p:sp>
      <p:grpSp>
        <p:nvGrpSpPr>
          <p:cNvPr id="49174" name="Group 24"/>
          <p:cNvGrpSpPr>
            <a:grpSpLocks/>
          </p:cNvGrpSpPr>
          <p:nvPr/>
        </p:nvGrpSpPr>
        <p:grpSpPr bwMode="auto">
          <a:xfrm>
            <a:off x="2819400" y="5562600"/>
            <a:ext cx="407988" cy="457200"/>
            <a:chOff x="1872" y="2256"/>
            <a:chExt cx="353" cy="432"/>
          </a:xfrm>
        </p:grpSpPr>
        <p:sp>
          <p:nvSpPr>
            <p:cNvPr id="49265" name="AutoShape 25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6" name="Oval 26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7" name="Rectangle 27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8" name="Oval 28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9" name="AutoShape 29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9175" name="Line 30"/>
          <p:cNvSpPr>
            <a:spLocks noChangeShapeType="1"/>
          </p:cNvSpPr>
          <p:nvPr/>
        </p:nvSpPr>
        <p:spPr bwMode="auto">
          <a:xfrm>
            <a:off x="3124200" y="5791200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176" name="Line 31"/>
          <p:cNvSpPr>
            <a:spLocks noChangeShapeType="1"/>
          </p:cNvSpPr>
          <p:nvPr/>
        </p:nvSpPr>
        <p:spPr bwMode="auto">
          <a:xfrm flipH="1" flipV="1">
            <a:off x="3124200" y="5029200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grpSp>
        <p:nvGrpSpPr>
          <p:cNvPr id="49177" name="Group 32"/>
          <p:cNvGrpSpPr>
            <a:grpSpLocks/>
          </p:cNvGrpSpPr>
          <p:nvPr/>
        </p:nvGrpSpPr>
        <p:grpSpPr bwMode="auto">
          <a:xfrm rot="2290101">
            <a:off x="201613" y="4800600"/>
            <a:ext cx="407987" cy="457200"/>
            <a:chOff x="1872" y="2256"/>
            <a:chExt cx="353" cy="432"/>
          </a:xfrm>
        </p:grpSpPr>
        <p:sp>
          <p:nvSpPr>
            <p:cNvPr id="49260" name="AutoShape 33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1" name="Oval 34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2" name="Rectangle 35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3" name="Oval 36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4" name="AutoShape 37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9178" name="Rectangle 38"/>
          <p:cNvSpPr>
            <a:spLocks noChangeArrowheads="1"/>
          </p:cNvSpPr>
          <p:nvPr/>
        </p:nvSpPr>
        <p:spPr bwMode="auto">
          <a:xfrm>
            <a:off x="2895600" y="50292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y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49179" name="Rectangle 39"/>
          <p:cNvSpPr>
            <a:spLocks noChangeArrowheads="1"/>
          </p:cNvSpPr>
          <p:nvPr/>
        </p:nvSpPr>
        <p:spPr bwMode="auto">
          <a:xfrm>
            <a:off x="3429000" y="5715000"/>
            <a:ext cx="350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-z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49180" name="Freeform 40"/>
          <p:cNvSpPr>
            <a:spLocks/>
          </p:cNvSpPr>
          <p:nvPr/>
        </p:nvSpPr>
        <p:spPr bwMode="auto">
          <a:xfrm rot="-1695063">
            <a:off x="3962400" y="5410200"/>
            <a:ext cx="609600" cy="484188"/>
          </a:xfrm>
          <a:custGeom>
            <a:avLst/>
            <a:gdLst>
              <a:gd name="T0" fmla="*/ 0 w 384"/>
              <a:gd name="T1" fmla="*/ 2147483647 h 305"/>
              <a:gd name="T2" fmla="*/ 2147483647 w 384"/>
              <a:gd name="T3" fmla="*/ 0 h 305"/>
              <a:gd name="T4" fmla="*/ 2147483647 w 384"/>
              <a:gd name="T5" fmla="*/ 2147483647 h 305"/>
              <a:gd name="T6" fmla="*/ 0 w 384"/>
              <a:gd name="T7" fmla="*/ 2147483647 h 305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05"/>
              <a:gd name="T14" fmla="*/ 384 w 384"/>
              <a:gd name="T15" fmla="*/ 305 h 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05">
                <a:moveTo>
                  <a:pt x="0" y="305"/>
                </a:moveTo>
                <a:lnTo>
                  <a:pt x="205" y="0"/>
                </a:lnTo>
                <a:lnTo>
                  <a:pt x="384" y="270"/>
                </a:lnTo>
                <a:lnTo>
                  <a:pt x="0" y="305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9181" name="Rectangle 41"/>
          <p:cNvSpPr>
            <a:spLocks noChangeArrowheads="1"/>
          </p:cNvSpPr>
          <p:nvPr/>
        </p:nvSpPr>
        <p:spPr bwMode="auto">
          <a:xfrm>
            <a:off x="3962400" y="5943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49182" name="Rectangle 42"/>
          <p:cNvSpPr>
            <a:spLocks noChangeArrowheads="1"/>
          </p:cNvSpPr>
          <p:nvPr/>
        </p:nvSpPr>
        <p:spPr bwMode="auto">
          <a:xfrm>
            <a:off x="3886200" y="516255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/>
              <a:t>v</a:t>
            </a:r>
            <a:r>
              <a:rPr lang="en-US" sz="800" i="1" dirty="0"/>
              <a:t>1</a:t>
            </a:r>
            <a:endParaRPr lang="it-IT" sz="1600" i="1" dirty="0"/>
          </a:p>
        </p:txBody>
      </p:sp>
      <p:sp>
        <p:nvSpPr>
          <p:cNvPr id="49183" name="Rectangle 43"/>
          <p:cNvSpPr>
            <a:spLocks noChangeArrowheads="1"/>
          </p:cNvSpPr>
          <p:nvPr/>
        </p:nvSpPr>
        <p:spPr bwMode="auto">
          <a:xfrm>
            <a:off x="4527550" y="5384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49184" name="Oval 44"/>
          <p:cNvSpPr>
            <a:spLocks noChangeArrowheads="1"/>
          </p:cNvSpPr>
          <p:nvPr/>
        </p:nvSpPr>
        <p:spPr bwMode="auto">
          <a:xfrm>
            <a:off x="4038600" y="59436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85" name="Oval 45"/>
          <p:cNvSpPr>
            <a:spLocks noChangeArrowheads="1"/>
          </p:cNvSpPr>
          <p:nvPr/>
        </p:nvSpPr>
        <p:spPr bwMode="auto">
          <a:xfrm>
            <a:off x="4114800" y="53911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86" name="Oval 46"/>
          <p:cNvSpPr>
            <a:spLocks noChangeArrowheads="1"/>
          </p:cNvSpPr>
          <p:nvPr/>
        </p:nvSpPr>
        <p:spPr bwMode="auto">
          <a:xfrm>
            <a:off x="4533900" y="56134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87" name="Text Box 47"/>
          <p:cNvSpPr txBox="1">
            <a:spLocks noChangeArrowheads="1"/>
          </p:cNvSpPr>
          <p:nvPr/>
        </p:nvSpPr>
        <p:spPr bwMode="auto">
          <a:xfrm>
            <a:off x="2743200" y="6324600"/>
            <a:ext cx="2090935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view Coordinates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(a.k.a. eye Coordinates)</a:t>
            </a:r>
            <a:endParaRPr lang="it-IT" sz="1400" dirty="0">
              <a:solidFill>
                <a:schemeClr val="accent2"/>
              </a:solidFill>
            </a:endParaRPr>
          </a:p>
        </p:txBody>
      </p:sp>
      <p:grpSp>
        <p:nvGrpSpPr>
          <p:cNvPr id="49188" name="Group 48"/>
          <p:cNvGrpSpPr>
            <a:grpSpLocks/>
          </p:cNvGrpSpPr>
          <p:nvPr/>
        </p:nvGrpSpPr>
        <p:grpSpPr bwMode="auto">
          <a:xfrm>
            <a:off x="6934200" y="5638800"/>
            <a:ext cx="407988" cy="457200"/>
            <a:chOff x="1872" y="2256"/>
            <a:chExt cx="353" cy="432"/>
          </a:xfrm>
        </p:grpSpPr>
        <p:sp>
          <p:nvSpPr>
            <p:cNvPr id="49255" name="AutoShape 49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6" name="Oval 50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7" name="Rectangle 51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8" name="Oval 52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9" name="AutoShape 53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9189" name="Line 54"/>
          <p:cNvSpPr>
            <a:spLocks noChangeShapeType="1"/>
          </p:cNvSpPr>
          <p:nvPr/>
        </p:nvSpPr>
        <p:spPr bwMode="auto">
          <a:xfrm flipV="1">
            <a:off x="7254875" y="5562600"/>
            <a:ext cx="288925" cy="279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190" name="Line 55"/>
          <p:cNvSpPr>
            <a:spLocks noChangeShapeType="1"/>
          </p:cNvSpPr>
          <p:nvPr/>
        </p:nvSpPr>
        <p:spPr bwMode="auto">
          <a:xfrm flipH="1" flipV="1">
            <a:off x="7239000" y="5105400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191" name="Rectangle 56"/>
          <p:cNvSpPr>
            <a:spLocks noChangeArrowheads="1"/>
          </p:cNvSpPr>
          <p:nvPr/>
        </p:nvSpPr>
        <p:spPr bwMode="auto">
          <a:xfrm>
            <a:off x="7010400" y="5105400"/>
            <a:ext cx="35167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v</a:t>
            </a:r>
            <a:endParaRPr lang="it-IT" sz="1600" i="1" dirty="0">
              <a:solidFill>
                <a:srgbClr val="FF0000"/>
              </a:solidFill>
            </a:endParaRPr>
          </a:p>
        </p:txBody>
      </p:sp>
      <p:sp>
        <p:nvSpPr>
          <p:cNvPr id="49192" name="Rectangle 57"/>
          <p:cNvSpPr>
            <a:spLocks noChangeArrowheads="1"/>
          </p:cNvSpPr>
          <p:nvPr/>
        </p:nvSpPr>
        <p:spPr bwMode="auto">
          <a:xfrm>
            <a:off x="7332134" y="5300132"/>
            <a:ext cx="43152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-u</a:t>
            </a:r>
            <a:endParaRPr lang="it-IT" sz="1600" i="1" dirty="0">
              <a:solidFill>
                <a:srgbClr val="FF0000"/>
              </a:solidFill>
            </a:endParaRPr>
          </a:p>
        </p:txBody>
      </p:sp>
      <p:sp>
        <p:nvSpPr>
          <p:cNvPr id="49193" name="Rectangle 58"/>
          <p:cNvSpPr>
            <a:spLocks noChangeArrowheads="1"/>
          </p:cNvSpPr>
          <p:nvPr/>
        </p:nvSpPr>
        <p:spPr bwMode="auto">
          <a:xfrm>
            <a:off x="7543800" y="5791200"/>
            <a:ext cx="43152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-n</a:t>
            </a:r>
            <a:endParaRPr lang="it-IT" sz="1600" i="1" dirty="0">
              <a:solidFill>
                <a:srgbClr val="FF0000"/>
              </a:solidFill>
            </a:endParaRPr>
          </a:p>
        </p:txBody>
      </p:sp>
      <p:sp>
        <p:nvSpPr>
          <p:cNvPr id="49194" name="Freeform 59"/>
          <p:cNvSpPr>
            <a:spLocks/>
          </p:cNvSpPr>
          <p:nvPr/>
        </p:nvSpPr>
        <p:spPr bwMode="auto">
          <a:xfrm rot="-1695063">
            <a:off x="8077200" y="5486400"/>
            <a:ext cx="609600" cy="484188"/>
          </a:xfrm>
          <a:custGeom>
            <a:avLst/>
            <a:gdLst>
              <a:gd name="T0" fmla="*/ 0 w 384"/>
              <a:gd name="T1" fmla="*/ 2147483647 h 305"/>
              <a:gd name="T2" fmla="*/ 2147483647 w 384"/>
              <a:gd name="T3" fmla="*/ 0 h 305"/>
              <a:gd name="T4" fmla="*/ 2147483647 w 384"/>
              <a:gd name="T5" fmla="*/ 2147483647 h 305"/>
              <a:gd name="T6" fmla="*/ 0 w 384"/>
              <a:gd name="T7" fmla="*/ 2147483647 h 305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05"/>
              <a:gd name="T14" fmla="*/ 384 w 384"/>
              <a:gd name="T15" fmla="*/ 305 h 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05">
                <a:moveTo>
                  <a:pt x="0" y="305"/>
                </a:moveTo>
                <a:lnTo>
                  <a:pt x="205" y="0"/>
                </a:lnTo>
                <a:lnTo>
                  <a:pt x="384" y="270"/>
                </a:lnTo>
                <a:lnTo>
                  <a:pt x="0" y="305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9195" name="Rectangle 60"/>
          <p:cNvSpPr>
            <a:spLocks noChangeArrowheads="1"/>
          </p:cNvSpPr>
          <p:nvPr/>
        </p:nvSpPr>
        <p:spPr bwMode="auto">
          <a:xfrm>
            <a:off x="8077200" y="6019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49196" name="Rectangle 61"/>
          <p:cNvSpPr>
            <a:spLocks noChangeArrowheads="1"/>
          </p:cNvSpPr>
          <p:nvPr/>
        </p:nvSpPr>
        <p:spPr bwMode="auto">
          <a:xfrm>
            <a:off x="8001000" y="5257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49197" name="Oval 62"/>
          <p:cNvSpPr>
            <a:spLocks noChangeArrowheads="1"/>
          </p:cNvSpPr>
          <p:nvPr/>
        </p:nvSpPr>
        <p:spPr bwMode="auto">
          <a:xfrm>
            <a:off x="8166100" y="60261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98" name="Oval 63"/>
          <p:cNvSpPr>
            <a:spLocks noChangeArrowheads="1"/>
          </p:cNvSpPr>
          <p:nvPr/>
        </p:nvSpPr>
        <p:spPr bwMode="auto">
          <a:xfrm>
            <a:off x="8235950" y="54737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99" name="Oval 64"/>
          <p:cNvSpPr>
            <a:spLocks noChangeArrowheads="1"/>
          </p:cNvSpPr>
          <p:nvPr/>
        </p:nvSpPr>
        <p:spPr bwMode="auto">
          <a:xfrm>
            <a:off x="8661400" y="56959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200" name="AutoShape 65"/>
          <p:cNvSpPr>
            <a:spLocks noChangeArrowheads="1"/>
          </p:cNvSpPr>
          <p:nvPr/>
        </p:nvSpPr>
        <p:spPr bwMode="auto">
          <a:xfrm rot="5400000" flipH="1">
            <a:off x="5429250" y="5467350"/>
            <a:ext cx="1752600" cy="723900"/>
          </a:xfrm>
          <a:prstGeom prst="parallelogram">
            <a:avLst>
              <a:gd name="adj" fmla="val 101527"/>
            </a:avLst>
          </a:prstGeom>
          <a:solidFill>
            <a:srgbClr val="99FFCC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201" name="Line 66"/>
          <p:cNvSpPr>
            <a:spLocks noChangeShapeType="1"/>
          </p:cNvSpPr>
          <p:nvPr/>
        </p:nvSpPr>
        <p:spPr bwMode="auto">
          <a:xfrm>
            <a:off x="6335713" y="5287963"/>
            <a:ext cx="0" cy="1036637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02" name="Line 67"/>
          <p:cNvSpPr>
            <a:spLocks noChangeShapeType="1"/>
          </p:cNvSpPr>
          <p:nvPr/>
        </p:nvSpPr>
        <p:spPr bwMode="auto">
          <a:xfrm flipH="1">
            <a:off x="5943600" y="5518150"/>
            <a:ext cx="715963" cy="730250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03" name="Line 68"/>
          <p:cNvSpPr>
            <a:spLocks noChangeShapeType="1"/>
          </p:cNvSpPr>
          <p:nvPr/>
        </p:nvSpPr>
        <p:spPr bwMode="auto">
          <a:xfrm>
            <a:off x="7239000" y="5867400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04" name="Line 69"/>
          <p:cNvSpPr>
            <a:spLocks noChangeShapeType="1"/>
          </p:cNvSpPr>
          <p:nvPr/>
        </p:nvSpPr>
        <p:spPr bwMode="auto">
          <a:xfrm flipH="1" flipV="1">
            <a:off x="6394450" y="5632450"/>
            <a:ext cx="18288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05" name="Rectangle 70"/>
          <p:cNvSpPr>
            <a:spLocks noChangeArrowheads="1"/>
          </p:cNvSpPr>
          <p:nvPr/>
        </p:nvSpPr>
        <p:spPr bwMode="auto">
          <a:xfrm>
            <a:off x="8686800" y="5562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49206" name="Oval 71"/>
          <p:cNvSpPr>
            <a:spLocks noChangeArrowheads="1"/>
          </p:cNvSpPr>
          <p:nvPr/>
        </p:nvSpPr>
        <p:spPr bwMode="auto">
          <a:xfrm>
            <a:off x="6373813" y="55943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207" name="Rectangle 72"/>
          <p:cNvSpPr>
            <a:spLocks noChangeArrowheads="1"/>
          </p:cNvSpPr>
          <p:nvPr/>
        </p:nvSpPr>
        <p:spPr bwMode="auto">
          <a:xfrm>
            <a:off x="6324600" y="5334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49208" name="Line 73"/>
          <p:cNvSpPr>
            <a:spLocks noChangeShapeType="1"/>
          </p:cNvSpPr>
          <p:nvPr/>
        </p:nvSpPr>
        <p:spPr bwMode="auto">
          <a:xfrm flipH="1">
            <a:off x="6311900" y="5530850"/>
            <a:ext cx="1981200" cy="5397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09" name="Oval 74"/>
          <p:cNvSpPr>
            <a:spLocks noChangeArrowheads="1"/>
          </p:cNvSpPr>
          <p:nvPr/>
        </p:nvSpPr>
        <p:spPr bwMode="auto">
          <a:xfrm>
            <a:off x="6248400" y="60198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210" name="Oval 75"/>
          <p:cNvSpPr>
            <a:spLocks noChangeArrowheads="1"/>
          </p:cNvSpPr>
          <p:nvPr/>
        </p:nvSpPr>
        <p:spPr bwMode="auto">
          <a:xfrm>
            <a:off x="6553200" y="57912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211" name="Line 76"/>
          <p:cNvSpPr>
            <a:spLocks noChangeShapeType="1"/>
          </p:cNvSpPr>
          <p:nvPr/>
        </p:nvSpPr>
        <p:spPr bwMode="auto">
          <a:xfrm flipH="1">
            <a:off x="6629400" y="5753100"/>
            <a:ext cx="2101850" cy="952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12" name="Rectangle 77"/>
          <p:cNvSpPr>
            <a:spLocks noChangeArrowheads="1"/>
          </p:cNvSpPr>
          <p:nvPr/>
        </p:nvSpPr>
        <p:spPr bwMode="auto">
          <a:xfrm>
            <a:off x="6096000" y="6096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49213" name="Rectangle 78"/>
          <p:cNvSpPr>
            <a:spLocks noChangeArrowheads="1"/>
          </p:cNvSpPr>
          <p:nvPr/>
        </p:nvSpPr>
        <p:spPr bwMode="auto">
          <a:xfrm>
            <a:off x="6553200" y="5562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/>
              <a:t>v</a:t>
            </a:r>
            <a:r>
              <a:rPr lang="en-US" sz="800" i="1" dirty="0"/>
              <a:t>1</a:t>
            </a:r>
            <a:endParaRPr lang="it-IT" sz="1600" i="1" dirty="0"/>
          </a:p>
        </p:txBody>
      </p:sp>
      <p:sp>
        <p:nvSpPr>
          <p:cNvPr id="49221" name="Text Box 93"/>
          <p:cNvSpPr txBox="1">
            <a:spLocks noChangeArrowheads="1"/>
          </p:cNvSpPr>
          <p:nvPr/>
        </p:nvSpPr>
        <p:spPr bwMode="auto">
          <a:xfrm>
            <a:off x="6804248" y="6237312"/>
            <a:ext cx="1109947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>
                <a:solidFill>
                  <a:srgbClr val="339933"/>
                </a:solidFill>
              </a:rPr>
              <a:t>clip</a:t>
            </a:r>
          </a:p>
          <a:p>
            <a:r>
              <a:rPr lang="en-US" sz="1400" dirty="0">
                <a:solidFill>
                  <a:srgbClr val="339933"/>
                </a:solidFill>
              </a:rPr>
              <a:t>coordinates</a:t>
            </a:r>
            <a:endParaRPr lang="it-IT" sz="1400" dirty="0">
              <a:solidFill>
                <a:srgbClr val="339933"/>
              </a:solidFill>
            </a:endParaRPr>
          </a:p>
        </p:txBody>
      </p:sp>
      <p:sp>
        <p:nvSpPr>
          <p:cNvPr id="49222" name="Rectangle 94"/>
          <p:cNvSpPr>
            <a:spLocks noChangeArrowheads="1"/>
          </p:cNvSpPr>
          <p:nvPr/>
        </p:nvSpPr>
        <p:spPr bwMode="auto">
          <a:xfrm>
            <a:off x="6172200" y="4953000"/>
            <a:ext cx="293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49223" name="Rectangle 95"/>
          <p:cNvSpPr>
            <a:spLocks noChangeArrowheads="1"/>
          </p:cNvSpPr>
          <p:nvPr/>
        </p:nvSpPr>
        <p:spPr bwMode="auto">
          <a:xfrm>
            <a:off x="6248400" y="6248400"/>
            <a:ext cx="361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-1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49224" name="Rectangle 96"/>
          <p:cNvSpPr>
            <a:spLocks noChangeArrowheads="1"/>
          </p:cNvSpPr>
          <p:nvPr/>
        </p:nvSpPr>
        <p:spPr bwMode="auto">
          <a:xfrm>
            <a:off x="5638800" y="6096000"/>
            <a:ext cx="350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 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49225" name="Rectangle 97"/>
          <p:cNvSpPr>
            <a:spLocks noChangeArrowheads="1"/>
          </p:cNvSpPr>
          <p:nvPr/>
        </p:nvSpPr>
        <p:spPr bwMode="auto">
          <a:xfrm>
            <a:off x="6629400" y="5257800"/>
            <a:ext cx="361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-1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49226" name="Line 98"/>
          <p:cNvSpPr>
            <a:spLocks noChangeShapeType="1"/>
          </p:cNvSpPr>
          <p:nvPr/>
        </p:nvSpPr>
        <p:spPr bwMode="auto">
          <a:xfrm flipH="1">
            <a:off x="2743200" y="5765800"/>
            <a:ext cx="396875" cy="406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27" name="Rectangle 99"/>
          <p:cNvSpPr>
            <a:spLocks noChangeArrowheads="1"/>
          </p:cNvSpPr>
          <p:nvPr/>
        </p:nvSpPr>
        <p:spPr bwMode="auto">
          <a:xfrm>
            <a:off x="2590800" y="60960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x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49230" name="Rectangle 125"/>
          <p:cNvSpPr>
            <a:spLocks noChangeArrowheads="1"/>
          </p:cNvSpPr>
          <p:nvPr/>
        </p:nvSpPr>
        <p:spPr bwMode="auto">
          <a:xfrm>
            <a:off x="250825" y="1052513"/>
            <a:ext cx="533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It is more complex than this…	</a:t>
            </a:r>
          </a:p>
        </p:txBody>
      </p:sp>
      <p:sp>
        <p:nvSpPr>
          <p:cNvPr id="49214" name="AutoShape 80"/>
          <p:cNvSpPr>
            <a:spLocks noChangeArrowheads="1"/>
          </p:cNvSpPr>
          <p:nvPr/>
        </p:nvSpPr>
        <p:spPr bwMode="auto">
          <a:xfrm>
            <a:off x="7543800" y="2438400"/>
            <a:ext cx="1169988" cy="990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215" name="Freeform 81"/>
          <p:cNvSpPr>
            <a:spLocks/>
          </p:cNvSpPr>
          <p:nvPr/>
        </p:nvSpPr>
        <p:spPr bwMode="auto">
          <a:xfrm>
            <a:off x="8370888" y="2441575"/>
            <a:ext cx="330200" cy="330200"/>
          </a:xfrm>
          <a:custGeom>
            <a:avLst/>
            <a:gdLst>
              <a:gd name="T0" fmla="*/ 2147483647 w 208"/>
              <a:gd name="T1" fmla="*/ 2147483647 h 208"/>
              <a:gd name="T2" fmla="*/ 2147483647 w 208"/>
              <a:gd name="T3" fmla="*/ 2147483647 h 208"/>
              <a:gd name="T4" fmla="*/ 2147483647 w 208"/>
              <a:gd name="T5" fmla="*/ 2147483647 h 208"/>
              <a:gd name="T6" fmla="*/ 2147483647 w 208"/>
              <a:gd name="T7" fmla="*/ 2147483647 h 208"/>
              <a:gd name="T8" fmla="*/ 2147483647 w 208"/>
              <a:gd name="T9" fmla="*/ 2147483647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208"/>
              <a:gd name="T17" fmla="*/ 208 w 208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208">
                <a:moveTo>
                  <a:pt x="4" y="14"/>
                </a:moveTo>
                <a:cubicBezTo>
                  <a:pt x="0" y="20"/>
                  <a:pt x="120" y="42"/>
                  <a:pt x="153" y="73"/>
                </a:cubicBezTo>
                <a:cubicBezTo>
                  <a:pt x="184" y="103"/>
                  <a:pt x="198" y="208"/>
                  <a:pt x="202" y="202"/>
                </a:cubicBezTo>
                <a:cubicBezTo>
                  <a:pt x="206" y="196"/>
                  <a:pt x="208" y="68"/>
                  <a:pt x="175" y="37"/>
                </a:cubicBezTo>
                <a:cubicBezTo>
                  <a:pt x="129" y="0"/>
                  <a:pt x="7" y="10"/>
                  <a:pt x="4" y="14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9216" name="Freeform 82"/>
          <p:cNvSpPr>
            <a:spLocks/>
          </p:cNvSpPr>
          <p:nvPr/>
        </p:nvSpPr>
        <p:spPr bwMode="auto">
          <a:xfrm>
            <a:off x="7620000" y="2743200"/>
            <a:ext cx="876300" cy="531813"/>
          </a:xfrm>
          <a:custGeom>
            <a:avLst/>
            <a:gdLst>
              <a:gd name="T0" fmla="*/ 0 w 425"/>
              <a:gd name="T1" fmla="*/ 2147483647 h 309"/>
              <a:gd name="T2" fmla="*/ 2147483647 w 425"/>
              <a:gd name="T3" fmla="*/ 2147483647 h 309"/>
              <a:gd name="T4" fmla="*/ 2147483647 w 425"/>
              <a:gd name="T5" fmla="*/ 0 h 309"/>
              <a:gd name="T6" fmla="*/ 0 w 425"/>
              <a:gd name="T7" fmla="*/ 2147483647 h 309"/>
              <a:gd name="T8" fmla="*/ 0 60000 65536"/>
              <a:gd name="T9" fmla="*/ 0 60000 65536"/>
              <a:gd name="T10" fmla="*/ 0 60000 65536"/>
              <a:gd name="T11" fmla="*/ 0 60000 65536"/>
              <a:gd name="T12" fmla="*/ 0 w 425"/>
              <a:gd name="T13" fmla="*/ 0 h 309"/>
              <a:gd name="T14" fmla="*/ 425 w 425"/>
              <a:gd name="T15" fmla="*/ 309 h 3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5" h="309">
                <a:moveTo>
                  <a:pt x="0" y="55"/>
                </a:moveTo>
                <a:lnTo>
                  <a:pt x="261" y="309"/>
                </a:lnTo>
                <a:lnTo>
                  <a:pt x="425" y="0"/>
                </a:lnTo>
                <a:lnTo>
                  <a:pt x="0" y="55"/>
                </a:lnTo>
                <a:close/>
              </a:path>
            </a:pathLst>
          </a:custGeom>
          <a:solidFill>
            <a:srgbClr val="339966"/>
          </a:solidFill>
          <a:ln w="1587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49217" name="Group 83"/>
          <p:cNvGrpSpPr>
            <a:grpSpLocks/>
          </p:cNvGrpSpPr>
          <p:nvPr/>
        </p:nvGrpSpPr>
        <p:grpSpPr bwMode="auto">
          <a:xfrm>
            <a:off x="7467600" y="2438400"/>
            <a:ext cx="1177925" cy="1098550"/>
            <a:chOff x="1567" y="3120"/>
            <a:chExt cx="742" cy="692"/>
          </a:xfrm>
        </p:grpSpPr>
        <p:sp>
          <p:nvSpPr>
            <p:cNvPr id="49249" name="Oval 84"/>
            <p:cNvSpPr>
              <a:spLocks noChangeArrowheads="1"/>
            </p:cNvSpPr>
            <p:nvPr/>
          </p:nvSpPr>
          <p:spPr bwMode="auto">
            <a:xfrm>
              <a:off x="1951" y="3600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250" name="Oval 85"/>
            <p:cNvSpPr>
              <a:spLocks noChangeArrowheads="1"/>
            </p:cNvSpPr>
            <p:nvPr/>
          </p:nvSpPr>
          <p:spPr bwMode="auto">
            <a:xfrm>
              <a:off x="2172" y="326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251" name="Oval 86"/>
            <p:cNvSpPr>
              <a:spLocks noChangeArrowheads="1"/>
            </p:cNvSpPr>
            <p:nvPr/>
          </p:nvSpPr>
          <p:spPr bwMode="auto">
            <a:xfrm>
              <a:off x="1656" y="333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49252" name="Rectangle 87"/>
            <p:cNvSpPr>
              <a:spLocks noChangeArrowheads="1"/>
            </p:cNvSpPr>
            <p:nvPr/>
          </p:nvSpPr>
          <p:spPr bwMode="auto">
            <a:xfrm>
              <a:off x="1567" y="3168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0</a:t>
              </a:r>
              <a:endParaRPr lang="it-IT" sz="1600" i="1"/>
            </a:p>
          </p:txBody>
        </p:sp>
        <p:sp>
          <p:nvSpPr>
            <p:cNvPr id="49253" name="Rectangle 88"/>
            <p:cNvSpPr>
              <a:spLocks noChangeArrowheads="1"/>
            </p:cNvSpPr>
            <p:nvPr/>
          </p:nvSpPr>
          <p:spPr bwMode="auto">
            <a:xfrm>
              <a:off x="2095" y="312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1</a:t>
              </a:r>
              <a:endParaRPr lang="it-IT" sz="1600" i="1"/>
            </a:p>
          </p:txBody>
        </p:sp>
        <p:sp>
          <p:nvSpPr>
            <p:cNvPr id="49254" name="Rectangle 89"/>
            <p:cNvSpPr>
              <a:spLocks noChangeArrowheads="1"/>
            </p:cNvSpPr>
            <p:nvPr/>
          </p:nvSpPr>
          <p:spPr bwMode="auto">
            <a:xfrm>
              <a:off x="1855" y="360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2</a:t>
              </a:r>
              <a:endParaRPr lang="it-IT" sz="1600" i="1"/>
            </a:p>
          </p:txBody>
        </p:sp>
      </p:grpSp>
      <p:sp>
        <p:nvSpPr>
          <p:cNvPr id="49218" name="Text Box 90"/>
          <p:cNvSpPr txBox="1">
            <a:spLocks noChangeArrowheads="1"/>
          </p:cNvSpPr>
          <p:nvPr/>
        </p:nvSpPr>
        <p:spPr bwMode="auto">
          <a:xfrm>
            <a:off x="7467600" y="3536950"/>
            <a:ext cx="1265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screen Space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49219" name="AutoShape 91"/>
          <p:cNvSpPr>
            <a:spLocks noChangeArrowheads="1"/>
          </p:cNvSpPr>
          <p:nvPr/>
        </p:nvSpPr>
        <p:spPr bwMode="auto">
          <a:xfrm rot="16200000">
            <a:off x="7724775" y="3476625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49220" name="Text Box 92"/>
          <p:cNvSpPr txBox="1">
            <a:spLocks noChangeArrowheads="1"/>
          </p:cNvSpPr>
          <p:nvPr/>
        </p:nvSpPr>
        <p:spPr bwMode="auto">
          <a:xfrm>
            <a:off x="7848600" y="38862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3</a:t>
            </a:r>
            <a:endParaRPr lang="it-IT" sz="4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699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ChangeArrowheads="1"/>
          </p:cNvSpPr>
          <p:nvPr/>
        </p:nvSpPr>
        <p:spPr bwMode="auto">
          <a:xfrm>
            <a:off x="0" y="6084888"/>
            <a:ext cx="9144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8852" name="AutoShape 119"/>
          <p:cNvSpPr>
            <a:spLocks noChangeArrowheads="1"/>
          </p:cNvSpPr>
          <p:nvPr/>
        </p:nvSpPr>
        <p:spPr bwMode="auto">
          <a:xfrm rot="5400000" flipV="1">
            <a:off x="676275" y="3362325"/>
            <a:ext cx="6858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853" name="AutoShape 118"/>
          <p:cNvSpPr>
            <a:spLocks noChangeArrowheads="1"/>
          </p:cNvSpPr>
          <p:nvPr/>
        </p:nvSpPr>
        <p:spPr bwMode="auto">
          <a:xfrm>
            <a:off x="4800600" y="4953000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85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Transform</a:t>
            </a:r>
            <a:endParaRPr lang="it-IT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4887913"/>
            <a:ext cx="1371600" cy="1219200"/>
            <a:chOff x="156" y="672"/>
            <a:chExt cx="3024" cy="2112"/>
          </a:xfrm>
        </p:grpSpPr>
        <p:sp>
          <p:nvSpPr>
            <p:cNvPr id="78967" name="Line 5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968" name="Line 6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969" name="Line 7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8856" name="Rectangle 8"/>
          <p:cNvSpPr>
            <a:spLocks noChangeArrowheads="1"/>
          </p:cNvSpPr>
          <p:nvPr/>
        </p:nvSpPr>
        <p:spPr bwMode="auto">
          <a:xfrm>
            <a:off x="76200" y="6030913"/>
            <a:ext cx="2843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chemeClr val="accent2"/>
                </a:solidFill>
              </a:rPr>
              <a:t>z</a:t>
            </a:r>
            <a:endParaRPr lang="it-IT" sz="1600" i="1" dirty="0">
              <a:solidFill>
                <a:schemeClr val="accent2"/>
              </a:solidFill>
            </a:endParaRPr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990600" y="4659313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chemeClr val="accent2"/>
                </a:solidFill>
              </a:rPr>
              <a:t>y</a:t>
            </a:r>
            <a:endParaRPr lang="it-IT" sz="1600" i="1">
              <a:solidFill>
                <a:schemeClr val="accent2"/>
              </a:solidFill>
            </a:endParaRPr>
          </a:p>
        </p:txBody>
      </p:sp>
      <p:sp>
        <p:nvSpPr>
          <p:cNvPr id="78858" name="Rectangle 10"/>
          <p:cNvSpPr>
            <a:spLocks noChangeArrowheads="1"/>
          </p:cNvSpPr>
          <p:nvPr/>
        </p:nvSpPr>
        <p:spPr bwMode="auto">
          <a:xfrm>
            <a:off x="1524000" y="6030913"/>
            <a:ext cx="2843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 sz="1600" i="1" dirty="0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78859" name="Rectangle 11"/>
          <p:cNvSpPr>
            <a:spLocks noChangeArrowheads="1"/>
          </p:cNvSpPr>
          <p:nvPr/>
        </p:nvSpPr>
        <p:spPr bwMode="auto">
          <a:xfrm>
            <a:off x="381000" y="52689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78860" name="Rectangle 12"/>
          <p:cNvSpPr>
            <a:spLocks noChangeArrowheads="1"/>
          </p:cNvSpPr>
          <p:nvPr/>
        </p:nvSpPr>
        <p:spPr bwMode="auto">
          <a:xfrm>
            <a:off x="1219200" y="51927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838200" y="59547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78862" name="Oval 14"/>
          <p:cNvSpPr>
            <a:spLocks noChangeArrowheads="1"/>
          </p:cNvSpPr>
          <p:nvPr/>
        </p:nvSpPr>
        <p:spPr bwMode="auto">
          <a:xfrm>
            <a:off x="914400" y="59547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63" name="Oval 15"/>
          <p:cNvSpPr>
            <a:spLocks noChangeArrowheads="1"/>
          </p:cNvSpPr>
          <p:nvPr/>
        </p:nvSpPr>
        <p:spPr bwMode="auto">
          <a:xfrm>
            <a:off x="1219200" y="54213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64" name="Oval 16"/>
          <p:cNvSpPr>
            <a:spLocks noChangeArrowheads="1"/>
          </p:cNvSpPr>
          <p:nvPr/>
        </p:nvSpPr>
        <p:spPr bwMode="auto">
          <a:xfrm>
            <a:off x="533400" y="55737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 sz="2400"/>
          </a:p>
        </p:txBody>
      </p:sp>
      <p:sp>
        <p:nvSpPr>
          <p:cNvPr id="78865" name="Freeform 17"/>
          <p:cNvSpPr>
            <a:spLocks/>
          </p:cNvSpPr>
          <p:nvPr/>
        </p:nvSpPr>
        <p:spPr bwMode="auto">
          <a:xfrm>
            <a:off x="582613" y="5486400"/>
            <a:ext cx="693737" cy="525463"/>
          </a:xfrm>
          <a:custGeom>
            <a:avLst/>
            <a:gdLst>
              <a:gd name="T0" fmla="*/ 0 w 437"/>
              <a:gd name="T1" fmla="*/ 2147483647 h 331"/>
              <a:gd name="T2" fmla="*/ 2147483647 w 437"/>
              <a:gd name="T3" fmla="*/ 2147483647 h 331"/>
              <a:gd name="T4" fmla="*/ 2147483647 w 437"/>
              <a:gd name="T5" fmla="*/ 0 h 331"/>
              <a:gd name="T6" fmla="*/ 0 w 437"/>
              <a:gd name="T7" fmla="*/ 2147483647 h 331"/>
              <a:gd name="T8" fmla="*/ 0 60000 65536"/>
              <a:gd name="T9" fmla="*/ 0 60000 65536"/>
              <a:gd name="T10" fmla="*/ 0 60000 65536"/>
              <a:gd name="T11" fmla="*/ 0 60000 65536"/>
              <a:gd name="T12" fmla="*/ 0 w 437"/>
              <a:gd name="T13" fmla="*/ 0 h 331"/>
              <a:gd name="T14" fmla="*/ 437 w 437"/>
              <a:gd name="T15" fmla="*/ 331 h 3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7" h="331">
                <a:moveTo>
                  <a:pt x="0" y="80"/>
                </a:moveTo>
                <a:lnTo>
                  <a:pt x="265" y="331"/>
                </a:lnTo>
                <a:lnTo>
                  <a:pt x="437" y="0"/>
                </a:lnTo>
                <a:lnTo>
                  <a:pt x="0" y="80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866" name="AutoShape 18"/>
          <p:cNvSpPr>
            <a:spLocks noChangeArrowheads="1"/>
          </p:cNvSpPr>
          <p:nvPr/>
        </p:nvSpPr>
        <p:spPr bwMode="auto">
          <a:xfrm>
            <a:off x="1905000" y="5029200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867" name="Text Box 19"/>
          <p:cNvSpPr txBox="1">
            <a:spLocks noChangeArrowheads="1"/>
          </p:cNvSpPr>
          <p:nvPr/>
        </p:nvSpPr>
        <p:spPr bwMode="auto">
          <a:xfrm>
            <a:off x="125413" y="6400800"/>
            <a:ext cx="1609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world Coordinates</a:t>
            </a:r>
            <a:endParaRPr lang="it-IT" sz="1400">
              <a:solidFill>
                <a:schemeClr val="accent2"/>
              </a:solidFill>
            </a:endParaRP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819400" y="5562600"/>
            <a:ext cx="407988" cy="457200"/>
            <a:chOff x="1872" y="2256"/>
            <a:chExt cx="353" cy="432"/>
          </a:xfrm>
        </p:grpSpPr>
        <p:sp>
          <p:nvSpPr>
            <p:cNvPr id="78962" name="AutoShape 25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3" name="Oval 26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4" name="Rectangle 27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5" name="Oval 28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6" name="AutoShape 29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78870" name="Line 30"/>
          <p:cNvSpPr>
            <a:spLocks noChangeShapeType="1"/>
          </p:cNvSpPr>
          <p:nvPr/>
        </p:nvSpPr>
        <p:spPr bwMode="auto">
          <a:xfrm>
            <a:off x="3124200" y="5791200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78871" name="Line 31"/>
          <p:cNvSpPr>
            <a:spLocks noChangeShapeType="1"/>
          </p:cNvSpPr>
          <p:nvPr/>
        </p:nvSpPr>
        <p:spPr bwMode="auto">
          <a:xfrm flipH="1" flipV="1">
            <a:off x="3124200" y="5029200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grpSp>
        <p:nvGrpSpPr>
          <p:cNvPr id="4" name="Group 32"/>
          <p:cNvGrpSpPr>
            <a:grpSpLocks/>
          </p:cNvGrpSpPr>
          <p:nvPr/>
        </p:nvGrpSpPr>
        <p:grpSpPr bwMode="auto">
          <a:xfrm rot="2290101">
            <a:off x="201613" y="4800600"/>
            <a:ext cx="407987" cy="457200"/>
            <a:chOff x="1872" y="2256"/>
            <a:chExt cx="353" cy="432"/>
          </a:xfrm>
        </p:grpSpPr>
        <p:sp>
          <p:nvSpPr>
            <p:cNvPr id="78957" name="AutoShape 33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58" name="Oval 34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59" name="Rectangle 35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0" name="Oval 36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1" name="AutoShape 37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78873" name="Rectangle 38"/>
          <p:cNvSpPr>
            <a:spLocks noChangeArrowheads="1"/>
          </p:cNvSpPr>
          <p:nvPr/>
        </p:nvSpPr>
        <p:spPr bwMode="auto">
          <a:xfrm>
            <a:off x="2895600" y="50292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y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78874" name="Rectangle 39"/>
          <p:cNvSpPr>
            <a:spLocks noChangeArrowheads="1"/>
          </p:cNvSpPr>
          <p:nvPr/>
        </p:nvSpPr>
        <p:spPr bwMode="auto">
          <a:xfrm>
            <a:off x="3429000" y="5715000"/>
            <a:ext cx="350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-z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78875" name="Freeform 40"/>
          <p:cNvSpPr>
            <a:spLocks/>
          </p:cNvSpPr>
          <p:nvPr/>
        </p:nvSpPr>
        <p:spPr bwMode="auto">
          <a:xfrm rot="-1695063">
            <a:off x="3962400" y="5410200"/>
            <a:ext cx="609600" cy="484188"/>
          </a:xfrm>
          <a:custGeom>
            <a:avLst/>
            <a:gdLst>
              <a:gd name="T0" fmla="*/ 0 w 384"/>
              <a:gd name="T1" fmla="*/ 2147483647 h 305"/>
              <a:gd name="T2" fmla="*/ 2147483647 w 384"/>
              <a:gd name="T3" fmla="*/ 0 h 305"/>
              <a:gd name="T4" fmla="*/ 2147483647 w 384"/>
              <a:gd name="T5" fmla="*/ 2147483647 h 305"/>
              <a:gd name="T6" fmla="*/ 0 w 384"/>
              <a:gd name="T7" fmla="*/ 2147483647 h 305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05"/>
              <a:gd name="T14" fmla="*/ 384 w 384"/>
              <a:gd name="T15" fmla="*/ 305 h 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05">
                <a:moveTo>
                  <a:pt x="0" y="305"/>
                </a:moveTo>
                <a:lnTo>
                  <a:pt x="205" y="0"/>
                </a:lnTo>
                <a:lnTo>
                  <a:pt x="384" y="270"/>
                </a:lnTo>
                <a:lnTo>
                  <a:pt x="0" y="305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876" name="Rectangle 41"/>
          <p:cNvSpPr>
            <a:spLocks noChangeArrowheads="1"/>
          </p:cNvSpPr>
          <p:nvPr/>
        </p:nvSpPr>
        <p:spPr bwMode="auto">
          <a:xfrm>
            <a:off x="3962400" y="5943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78877" name="Rectangle 42"/>
          <p:cNvSpPr>
            <a:spLocks noChangeArrowheads="1"/>
          </p:cNvSpPr>
          <p:nvPr/>
        </p:nvSpPr>
        <p:spPr bwMode="auto">
          <a:xfrm>
            <a:off x="3886200" y="5181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78878" name="Rectangle 43"/>
          <p:cNvSpPr>
            <a:spLocks noChangeArrowheads="1"/>
          </p:cNvSpPr>
          <p:nvPr/>
        </p:nvSpPr>
        <p:spPr bwMode="auto">
          <a:xfrm>
            <a:off x="4495800" y="54102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78879" name="Oval 44"/>
          <p:cNvSpPr>
            <a:spLocks noChangeArrowheads="1"/>
          </p:cNvSpPr>
          <p:nvPr/>
        </p:nvSpPr>
        <p:spPr bwMode="auto">
          <a:xfrm>
            <a:off x="4038600" y="59436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80" name="Oval 45"/>
          <p:cNvSpPr>
            <a:spLocks noChangeArrowheads="1"/>
          </p:cNvSpPr>
          <p:nvPr/>
        </p:nvSpPr>
        <p:spPr bwMode="auto">
          <a:xfrm>
            <a:off x="4114800" y="54102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81" name="Oval 46"/>
          <p:cNvSpPr>
            <a:spLocks noChangeArrowheads="1"/>
          </p:cNvSpPr>
          <p:nvPr/>
        </p:nvSpPr>
        <p:spPr bwMode="auto">
          <a:xfrm>
            <a:off x="4495800" y="56388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82" name="Text Box 47"/>
          <p:cNvSpPr txBox="1">
            <a:spLocks noChangeArrowheads="1"/>
          </p:cNvSpPr>
          <p:nvPr/>
        </p:nvSpPr>
        <p:spPr bwMode="auto">
          <a:xfrm>
            <a:off x="2743200" y="6324600"/>
            <a:ext cx="2090935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view Coordinates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(a.k.a. eye Coordinates)</a:t>
            </a:r>
            <a:endParaRPr lang="it-IT" sz="1400" dirty="0">
              <a:solidFill>
                <a:schemeClr val="accent2"/>
              </a:solidFill>
            </a:endParaRPr>
          </a:p>
        </p:txBody>
      </p:sp>
      <p:sp>
        <p:nvSpPr>
          <p:cNvPr id="78909" name="AutoShape 79"/>
          <p:cNvSpPr>
            <a:spLocks noChangeArrowheads="1"/>
          </p:cNvSpPr>
          <p:nvPr/>
        </p:nvSpPr>
        <p:spPr bwMode="auto">
          <a:xfrm>
            <a:off x="7543800" y="2438400"/>
            <a:ext cx="1169988" cy="990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910" name="Freeform 80"/>
          <p:cNvSpPr>
            <a:spLocks/>
          </p:cNvSpPr>
          <p:nvPr/>
        </p:nvSpPr>
        <p:spPr bwMode="auto">
          <a:xfrm>
            <a:off x="8370888" y="2441575"/>
            <a:ext cx="330200" cy="330200"/>
          </a:xfrm>
          <a:custGeom>
            <a:avLst/>
            <a:gdLst>
              <a:gd name="T0" fmla="*/ 2147483647 w 208"/>
              <a:gd name="T1" fmla="*/ 2147483647 h 208"/>
              <a:gd name="T2" fmla="*/ 2147483647 w 208"/>
              <a:gd name="T3" fmla="*/ 2147483647 h 208"/>
              <a:gd name="T4" fmla="*/ 2147483647 w 208"/>
              <a:gd name="T5" fmla="*/ 2147483647 h 208"/>
              <a:gd name="T6" fmla="*/ 2147483647 w 208"/>
              <a:gd name="T7" fmla="*/ 2147483647 h 208"/>
              <a:gd name="T8" fmla="*/ 2147483647 w 208"/>
              <a:gd name="T9" fmla="*/ 2147483647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208"/>
              <a:gd name="T17" fmla="*/ 208 w 208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208">
                <a:moveTo>
                  <a:pt x="4" y="14"/>
                </a:moveTo>
                <a:cubicBezTo>
                  <a:pt x="0" y="20"/>
                  <a:pt x="120" y="42"/>
                  <a:pt x="153" y="73"/>
                </a:cubicBezTo>
                <a:cubicBezTo>
                  <a:pt x="184" y="103"/>
                  <a:pt x="198" y="208"/>
                  <a:pt x="202" y="202"/>
                </a:cubicBezTo>
                <a:cubicBezTo>
                  <a:pt x="206" y="196"/>
                  <a:pt x="208" y="68"/>
                  <a:pt x="175" y="37"/>
                </a:cubicBezTo>
                <a:cubicBezTo>
                  <a:pt x="129" y="0"/>
                  <a:pt x="7" y="10"/>
                  <a:pt x="4" y="14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911" name="Freeform 81"/>
          <p:cNvSpPr>
            <a:spLocks/>
          </p:cNvSpPr>
          <p:nvPr/>
        </p:nvSpPr>
        <p:spPr bwMode="auto">
          <a:xfrm>
            <a:off x="7620000" y="2743200"/>
            <a:ext cx="876300" cy="531813"/>
          </a:xfrm>
          <a:custGeom>
            <a:avLst/>
            <a:gdLst>
              <a:gd name="T0" fmla="*/ 0 w 425"/>
              <a:gd name="T1" fmla="*/ 2147483647 h 309"/>
              <a:gd name="T2" fmla="*/ 2147483647 w 425"/>
              <a:gd name="T3" fmla="*/ 2147483647 h 309"/>
              <a:gd name="T4" fmla="*/ 2147483647 w 425"/>
              <a:gd name="T5" fmla="*/ 0 h 309"/>
              <a:gd name="T6" fmla="*/ 0 w 425"/>
              <a:gd name="T7" fmla="*/ 2147483647 h 309"/>
              <a:gd name="T8" fmla="*/ 0 60000 65536"/>
              <a:gd name="T9" fmla="*/ 0 60000 65536"/>
              <a:gd name="T10" fmla="*/ 0 60000 65536"/>
              <a:gd name="T11" fmla="*/ 0 60000 65536"/>
              <a:gd name="T12" fmla="*/ 0 w 425"/>
              <a:gd name="T13" fmla="*/ 0 h 309"/>
              <a:gd name="T14" fmla="*/ 425 w 425"/>
              <a:gd name="T15" fmla="*/ 309 h 3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5" h="309">
                <a:moveTo>
                  <a:pt x="0" y="55"/>
                </a:moveTo>
                <a:lnTo>
                  <a:pt x="261" y="309"/>
                </a:lnTo>
                <a:lnTo>
                  <a:pt x="425" y="0"/>
                </a:lnTo>
                <a:lnTo>
                  <a:pt x="0" y="55"/>
                </a:lnTo>
                <a:close/>
              </a:path>
            </a:pathLst>
          </a:custGeom>
          <a:solidFill>
            <a:srgbClr val="339966"/>
          </a:solidFill>
          <a:ln w="1587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6" name="Group 82"/>
          <p:cNvGrpSpPr>
            <a:grpSpLocks/>
          </p:cNvGrpSpPr>
          <p:nvPr/>
        </p:nvGrpSpPr>
        <p:grpSpPr bwMode="auto">
          <a:xfrm>
            <a:off x="7467600" y="2438400"/>
            <a:ext cx="1177925" cy="1098550"/>
            <a:chOff x="1567" y="3120"/>
            <a:chExt cx="742" cy="692"/>
          </a:xfrm>
        </p:grpSpPr>
        <p:sp>
          <p:nvSpPr>
            <p:cNvPr id="78946" name="Oval 83"/>
            <p:cNvSpPr>
              <a:spLocks noChangeArrowheads="1"/>
            </p:cNvSpPr>
            <p:nvPr/>
          </p:nvSpPr>
          <p:spPr bwMode="auto">
            <a:xfrm>
              <a:off x="1951" y="3600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47" name="Oval 84"/>
            <p:cNvSpPr>
              <a:spLocks noChangeArrowheads="1"/>
            </p:cNvSpPr>
            <p:nvPr/>
          </p:nvSpPr>
          <p:spPr bwMode="auto">
            <a:xfrm>
              <a:off x="2172" y="326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48" name="Oval 85"/>
            <p:cNvSpPr>
              <a:spLocks noChangeArrowheads="1"/>
            </p:cNvSpPr>
            <p:nvPr/>
          </p:nvSpPr>
          <p:spPr bwMode="auto">
            <a:xfrm>
              <a:off x="1656" y="333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78949" name="Rectangle 86"/>
            <p:cNvSpPr>
              <a:spLocks noChangeArrowheads="1"/>
            </p:cNvSpPr>
            <p:nvPr/>
          </p:nvSpPr>
          <p:spPr bwMode="auto">
            <a:xfrm>
              <a:off x="1567" y="3168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0</a:t>
              </a:r>
              <a:endParaRPr lang="it-IT" sz="1600" i="1"/>
            </a:p>
          </p:txBody>
        </p:sp>
        <p:sp>
          <p:nvSpPr>
            <p:cNvPr id="78950" name="Rectangle 87"/>
            <p:cNvSpPr>
              <a:spLocks noChangeArrowheads="1"/>
            </p:cNvSpPr>
            <p:nvPr/>
          </p:nvSpPr>
          <p:spPr bwMode="auto">
            <a:xfrm>
              <a:off x="2095" y="312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1</a:t>
              </a:r>
              <a:endParaRPr lang="it-IT" sz="1600" i="1"/>
            </a:p>
          </p:txBody>
        </p:sp>
        <p:sp>
          <p:nvSpPr>
            <p:cNvPr id="78951" name="Rectangle 88"/>
            <p:cNvSpPr>
              <a:spLocks noChangeArrowheads="1"/>
            </p:cNvSpPr>
            <p:nvPr/>
          </p:nvSpPr>
          <p:spPr bwMode="auto">
            <a:xfrm>
              <a:off x="1855" y="360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2</a:t>
              </a:r>
              <a:endParaRPr lang="it-IT" sz="1600" i="1"/>
            </a:p>
          </p:txBody>
        </p:sp>
      </p:grpSp>
      <p:sp>
        <p:nvSpPr>
          <p:cNvPr id="78913" name="Text Box 89"/>
          <p:cNvSpPr txBox="1">
            <a:spLocks noChangeArrowheads="1"/>
          </p:cNvSpPr>
          <p:nvPr/>
        </p:nvSpPr>
        <p:spPr bwMode="auto">
          <a:xfrm>
            <a:off x="7467600" y="3536950"/>
            <a:ext cx="1265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screen Space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78914" name="AutoShape 90"/>
          <p:cNvSpPr>
            <a:spLocks noChangeArrowheads="1"/>
          </p:cNvSpPr>
          <p:nvPr/>
        </p:nvSpPr>
        <p:spPr bwMode="auto">
          <a:xfrm rot="-5400000">
            <a:off x="7724775" y="3476625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915" name="Text Box 91"/>
          <p:cNvSpPr txBox="1">
            <a:spLocks noChangeArrowheads="1"/>
          </p:cNvSpPr>
          <p:nvPr/>
        </p:nvSpPr>
        <p:spPr bwMode="auto">
          <a:xfrm>
            <a:off x="7715272" y="3886200"/>
            <a:ext cx="991275" cy="83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</a:t>
            </a:r>
            <a:r>
              <a:rPr lang="en-US" sz="3200" dirty="0" err="1">
                <a:solidFill>
                  <a:schemeClr val="bg1"/>
                </a:solidFill>
              </a:rPr>
              <a:t>vp</a:t>
            </a:r>
            <a:endParaRPr lang="it-IT" sz="4800" dirty="0">
              <a:solidFill>
                <a:schemeClr val="bg1"/>
              </a:solidFill>
            </a:endParaRPr>
          </a:p>
        </p:txBody>
      </p:sp>
      <p:sp>
        <p:nvSpPr>
          <p:cNvPr id="78921" name="Line 97"/>
          <p:cNvSpPr>
            <a:spLocks noChangeShapeType="1"/>
          </p:cNvSpPr>
          <p:nvPr/>
        </p:nvSpPr>
        <p:spPr bwMode="auto">
          <a:xfrm flipH="1">
            <a:off x="2743200" y="5765800"/>
            <a:ext cx="396875" cy="406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78922" name="Rectangle 98"/>
          <p:cNvSpPr>
            <a:spLocks noChangeArrowheads="1"/>
          </p:cNvSpPr>
          <p:nvPr/>
        </p:nvSpPr>
        <p:spPr bwMode="auto">
          <a:xfrm>
            <a:off x="2590800" y="60960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x</a:t>
            </a:r>
            <a:endParaRPr lang="it-IT" sz="1600" i="1">
              <a:solidFill>
                <a:srgbClr val="FF0000"/>
              </a:solidFill>
            </a:endParaRPr>
          </a:p>
        </p:txBody>
      </p:sp>
      <p:grpSp>
        <p:nvGrpSpPr>
          <p:cNvPr id="7" name="Group 99"/>
          <p:cNvGrpSpPr>
            <a:grpSpLocks/>
          </p:cNvGrpSpPr>
          <p:nvPr/>
        </p:nvGrpSpPr>
        <p:grpSpPr bwMode="auto">
          <a:xfrm rot="1281435">
            <a:off x="533400" y="1600200"/>
            <a:ext cx="1371600" cy="1219200"/>
            <a:chOff x="156" y="672"/>
            <a:chExt cx="3024" cy="2112"/>
          </a:xfrm>
        </p:grpSpPr>
        <p:sp>
          <p:nvSpPr>
            <p:cNvPr id="78943" name="Line 100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944" name="Line 101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945" name="Line 102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8924" name="Rectangle 103"/>
          <p:cNvSpPr>
            <a:spLocks noChangeArrowheads="1"/>
          </p:cNvSpPr>
          <p:nvPr/>
        </p:nvSpPr>
        <p:spPr bwMode="auto">
          <a:xfrm>
            <a:off x="152400" y="2514600"/>
            <a:ext cx="2843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 sz="1600" i="1" dirty="0">
                <a:solidFill>
                  <a:srgbClr val="CC00CC"/>
                </a:solidFill>
              </a:rPr>
              <a:t>z</a:t>
            </a:r>
          </a:p>
        </p:txBody>
      </p:sp>
      <p:sp>
        <p:nvSpPr>
          <p:cNvPr id="78925" name="Rectangle 104"/>
          <p:cNvSpPr>
            <a:spLocks noChangeArrowheads="1"/>
          </p:cNvSpPr>
          <p:nvPr/>
        </p:nvSpPr>
        <p:spPr bwMode="auto">
          <a:xfrm>
            <a:off x="1143000" y="16002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CC00CC"/>
                </a:solidFill>
              </a:rPr>
              <a:t>y</a:t>
            </a:r>
            <a:endParaRPr lang="it-IT" sz="1600" i="1">
              <a:solidFill>
                <a:srgbClr val="CC00CC"/>
              </a:solidFill>
            </a:endParaRPr>
          </a:p>
        </p:txBody>
      </p:sp>
      <p:sp>
        <p:nvSpPr>
          <p:cNvPr id="78926" name="Rectangle 105"/>
          <p:cNvSpPr>
            <a:spLocks noChangeArrowheads="1"/>
          </p:cNvSpPr>
          <p:nvPr/>
        </p:nvSpPr>
        <p:spPr bwMode="auto">
          <a:xfrm>
            <a:off x="1600200" y="2895600"/>
            <a:ext cx="2843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CC00CC"/>
                </a:solidFill>
              </a:rPr>
              <a:t>x</a:t>
            </a:r>
            <a:endParaRPr lang="it-IT" sz="1600" i="1" dirty="0">
              <a:solidFill>
                <a:srgbClr val="CC00CC"/>
              </a:solidFill>
            </a:endParaRPr>
          </a:p>
        </p:txBody>
      </p:sp>
      <p:sp>
        <p:nvSpPr>
          <p:cNvPr id="78927" name="Rectangle 106"/>
          <p:cNvSpPr>
            <a:spLocks noChangeArrowheads="1"/>
          </p:cNvSpPr>
          <p:nvPr/>
        </p:nvSpPr>
        <p:spPr bwMode="auto">
          <a:xfrm>
            <a:off x="609600" y="1828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78928" name="Rectangle 107"/>
          <p:cNvSpPr>
            <a:spLocks noChangeArrowheads="1"/>
          </p:cNvSpPr>
          <p:nvPr/>
        </p:nvSpPr>
        <p:spPr bwMode="auto">
          <a:xfrm>
            <a:off x="1524000" y="2209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78929" name="Rectangle 108"/>
          <p:cNvSpPr>
            <a:spLocks noChangeArrowheads="1"/>
          </p:cNvSpPr>
          <p:nvPr/>
        </p:nvSpPr>
        <p:spPr bwMode="auto">
          <a:xfrm>
            <a:off x="762000" y="2667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grpSp>
        <p:nvGrpSpPr>
          <p:cNvPr id="8" name="Group 109"/>
          <p:cNvGrpSpPr>
            <a:grpSpLocks/>
          </p:cNvGrpSpPr>
          <p:nvPr/>
        </p:nvGrpSpPr>
        <p:grpSpPr bwMode="auto">
          <a:xfrm rot="2220507">
            <a:off x="685800" y="2133600"/>
            <a:ext cx="803275" cy="639763"/>
            <a:chOff x="384" y="1488"/>
            <a:chExt cx="506" cy="403"/>
          </a:xfrm>
        </p:grpSpPr>
        <p:sp>
          <p:nvSpPr>
            <p:cNvPr id="78939" name="Oval 110"/>
            <p:cNvSpPr>
              <a:spLocks noChangeArrowheads="1"/>
            </p:cNvSpPr>
            <p:nvPr/>
          </p:nvSpPr>
          <p:spPr bwMode="auto">
            <a:xfrm>
              <a:off x="624" y="1824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40" name="Oval 111"/>
            <p:cNvSpPr>
              <a:spLocks noChangeArrowheads="1"/>
            </p:cNvSpPr>
            <p:nvPr/>
          </p:nvSpPr>
          <p:spPr bwMode="auto">
            <a:xfrm>
              <a:off x="816" y="1488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41" name="Oval 112"/>
            <p:cNvSpPr>
              <a:spLocks noChangeArrowheads="1"/>
            </p:cNvSpPr>
            <p:nvPr/>
          </p:nvSpPr>
          <p:spPr bwMode="auto">
            <a:xfrm>
              <a:off x="384" y="1584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78942" name="Freeform 113"/>
            <p:cNvSpPr>
              <a:spLocks/>
            </p:cNvSpPr>
            <p:nvPr/>
          </p:nvSpPr>
          <p:spPr bwMode="auto">
            <a:xfrm>
              <a:off x="415" y="1529"/>
              <a:ext cx="437" cy="331"/>
            </a:xfrm>
            <a:custGeom>
              <a:avLst/>
              <a:gdLst>
                <a:gd name="T0" fmla="*/ 0 w 437"/>
                <a:gd name="T1" fmla="*/ 80 h 331"/>
                <a:gd name="T2" fmla="*/ 265 w 437"/>
                <a:gd name="T3" fmla="*/ 331 h 331"/>
                <a:gd name="T4" fmla="*/ 437 w 437"/>
                <a:gd name="T5" fmla="*/ 0 h 331"/>
                <a:gd name="T6" fmla="*/ 0 w 437"/>
                <a:gd name="T7" fmla="*/ 80 h 3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7"/>
                <a:gd name="T13" fmla="*/ 0 h 331"/>
                <a:gd name="T14" fmla="*/ 437 w 437"/>
                <a:gd name="T15" fmla="*/ 331 h 3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7" h="331">
                  <a:moveTo>
                    <a:pt x="0" y="80"/>
                  </a:moveTo>
                  <a:lnTo>
                    <a:pt x="265" y="331"/>
                  </a:lnTo>
                  <a:lnTo>
                    <a:pt x="437" y="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folHlink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8931" name="Text Box 114"/>
          <p:cNvSpPr txBox="1">
            <a:spLocks noChangeArrowheads="1"/>
          </p:cNvSpPr>
          <p:nvPr/>
        </p:nvSpPr>
        <p:spPr bwMode="auto">
          <a:xfrm>
            <a:off x="152400" y="3200400"/>
            <a:ext cx="1658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rgbClr val="CC00CC"/>
                </a:solidFill>
              </a:rPr>
              <a:t>object Coordinates</a:t>
            </a:r>
            <a:endParaRPr lang="it-IT" sz="1400">
              <a:solidFill>
                <a:srgbClr val="CC00CC"/>
              </a:solidFill>
            </a:endParaRPr>
          </a:p>
        </p:txBody>
      </p:sp>
      <p:sp>
        <p:nvSpPr>
          <p:cNvPr id="78933" name="Text Box 116"/>
          <p:cNvSpPr txBox="1">
            <a:spLocks noChangeArrowheads="1"/>
          </p:cNvSpPr>
          <p:nvPr/>
        </p:nvSpPr>
        <p:spPr bwMode="auto">
          <a:xfrm>
            <a:off x="646053" y="3728947"/>
            <a:ext cx="826165" cy="77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</a:t>
            </a:r>
            <a:r>
              <a:rPr lang="en-US" sz="2800" dirty="0">
                <a:solidFill>
                  <a:schemeClr val="bg1"/>
                </a:solidFill>
              </a:rPr>
              <a:t>m</a:t>
            </a:r>
            <a:endParaRPr lang="it-IT" sz="4400" dirty="0">
              <a:solidFill>
                <a:schemeClr val="bg1"/>
              </a:solidFill>
            </a:endParaRPr>
          </a:p>
        </p:txBody>
      </p:sp>
      <p:sp>
        <p:nvSpPr>
          <p:cNvPr id="78934" name="Rectangle 117"/>
          <p:cNvSpPr>
            <a:spLocks noChangeArrowheads="1"/>
          </p:cNvSpPr>
          <p:nvPr/>
        </p:nvSpPr>
        <p:spPr bwMode="auto">
          <a:xfrm>
            <a:off x="2362200" y="1676400"/>
            <a:ext cx="533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2400" dirty="0"/>
          </a:p>
        </p:txBody>
      </p:sp>
      <p:sp>
        <p:nvSpPr>
          <p:cNvPr id="122" name="Text Box 116"/>
          <p:cNvSpPr txBox="1">
            <a:spLocks noChangeArrowheads="1"/>
          </p:cNvSpPr>
          <p:nvPr/>
        </p:nvSpPr>
        <p:spPr bwMode="auto">
          <a:xfrm>
            <a:off x="1857356" y="5372021"/>
            <a:ext cx="705940" cy="77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</a:rPr>
              <a:t>T</a:t>
            </a:r>
            <a:r>
              <a:rPr lang="en-US" sz="2800" dirty="0" err="1">
                <a:solidFill>
                  <a:schemeClr val="bg1"/>
                </a:solidFill>
              </a:rPr>
              <a:t>v</a:t>
            </a:r>
            <a:endParaRPr lang="it-IT" sz="4400" dirty="0">
              <a:solidFill>
                <a:schemeClr val="bg1"/>
              </a:solidFill>
            </a:endParaRPr>
          </a:p>
        </p:txBody>
      </p:sp>
      <p:sp>
        <p:nvSpPr>
          <p:cNvPr id="123" name="Text Box 116"/>
          <p:cNvSpPr txBox="1">
            <a:spLocks noChangeArrowheads="1"/>
          </p:cNvSpPr>
          <p:nvPr/>
        </p:nvSpPr>
        <p:spPr bwMode="auto">
          <a:xfrm>
            <a:off x="4786314" y="5357826"/>
            <a:ext cx="726779" cy="77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</a:rPr>
              <a:t>T</a:t>
            </a:r>
            <a:r>
              <a:rPr lang="en-US" sz="2800" dirty="0" err="1">
                <a:solidFill>
                  <a:schemeClr val="bg1"/>
                </a:solidFill>
              </a:rPr>
              <a:t>p</a:t>
            </a:r>
            <a:endParaRPr lang="it-IT" sz="4400" dirty="0">
              <a:solidFill>
                <a:schemeClr val="bg1"/>
              </a:solidFill>
            </a:endParaRPr>
          </a:p>
        </p:txBody>
      </p:sp>
      <p:sp>
        <p:nvSpPr>
          <p:cNvPr id="118" name="Rectangle 3"/>
          <p:cNvSpPr txBox="1">
            <a:spLocks noChangeArrowheads="1"/>
          </p:cNvSpPr>
          <p:nvPr/>
        </p:nvSpPr>
        <p:spPr bwMode="auto">
          <a:xfrm>
            <a:off x="0" y="1143000"/>
            <a:ext cx="9144000" cy="156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400" dirty="0"/>
              <a:t>In principle, there are four transformation matrices:</a:t>
            </a:r>
            <a:endParaRPr lang="en-US" sz="20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sz="2800" dirty="0"/>
          </a:p>
          <a:p>
            <a:pPr eaLnBrk="1" hangingPunct="1">
              <a:buFontTx/>
              <a:buNone/>
            </a:pPr>
            <a:endParaRPr lang="it-IT" sz="2800" dirty="0"/>
          </a:p>
        </p:txBody>
      </p:sp>
      <p:sp>
        <p:nvSpPr>
          <p:cNvPr id="78868" name="Rectangle 21"/>
          <p:cNvSpPr>
            <a:spLocks noChangeArrowheads="1"/>
          </p:cNvSpPr>
          <p:nvPr/>
        </p:nvSpPr>
        <p:spPr bwMode="auto">
          <a:xfrm>
            <a:off x="2550368" y="1939280"/>
            <a:ext cx="5334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 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>
                <a:solidFill>
                  <a:srgbClr val="C00000"/>
                </a:solidFill>
              </a:rPr>
              <a:t>T</a:t>
            </a:r>
            <a:r>
              <a:rPr lang="en-US" sz="2400" baseline="-25000" dirty="0">
                <a:solidFill>
                  <a:srgbClr val="C00000"/>
                </a:solidFill>
              </a:rPr>
              <a:t>m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2"/>
                </a:solidFill>
              </a:rPr>
              <a:t>modeling </a:t>
            </a:r>
            <a:r>
              <a:rPr lang="en-US" sz="2400" dirty="0">
                <a:solidFill>
                  <a:srgbClr val="000000"/>
                </a:solidFill>
              </a:rPr>
              <a:t>matrix</a:t>
            </a:r>
            <a:r>
              <a:rPr lang="en-US" sz="2400" dirty="0"/>
              <a:t>	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 err="1">
                <a:solidFill>
                  <a:srgbClr val="C00000"/>
                </a:solidFill>
              </a:rPr>
              <a:t>T</a:t>
            </a:r>
            <a:r>
              <a:rPr lang="en-US" sz="2400" baseline="-25000" dirty="0" err="1">
                <a:solidFill>
                  <a:srgbClr val="C00000"/>
                </a:solidFill>
              </a:rPr>
              <a:t>v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2"/>
                </a:solidFill>
              </a:rPr>
              <a:t>view </a:t>
            </a:r>
            <a:r>
              <a:rPr lang="en-US" sz="2400" dirty="0">
                <a:solidFill>
                  <a:srgbClr val="000000"/>
                </a:solidFill>
              </a:rPr>
              <a:t>matrix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 err="1">
                <a:solidFill>
                  <a:srgbClr val="C00000"/>
                </a:solidFill>
              </a:rPr>
              <a:t>T</a:t>
            </a:r>
            <a:r>
              <a:rPr lang="en-US" sz="2400" baseline="-25000" dirty="0" err="1">
                <a:solidFill>
                  <a:srgbClr val="C00000"/>
                </a:solidFill>
              </a:rPr>
              <a:t>p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2"/>
                </a:solidFill>
              </a:rPr>
              <a:t>projection </a:t>
            </a:r>
            <a:r>
              <a:rPr lang="en-US" sz="2400" dirty="0">
                <a:solidFill>
                  <a:srgbClr val="000000"/>
                </a:solidFill>
              </a:rPr>
              <a:t>matrix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 err="1">
                <a:solidFill>
                  <a:srgbClr val="C00000"/>
                </a:solidFill>
              </a:rPr>
              <a:t>T</a:t>
            </a:r>
            <a:r>
              <a:rPr lang="en-US" sz="2400" baseline="-25000" dirty="0" err="1">
                <a:solidFill>
                  <a:srgbClr val="C00000"/>
                </a:solidFill>
              </a:rPr>
              <a:t>vp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2"/>
                </a:solidFill>
              </a:rPr>
              <a:t>viewport </a:t>
            </a:r>
            <a:r>
              <a:rPr lang="en-US" sz="2400" dirty="0">
                <a:solidFill>
                  <a:srgbClr val="000000"/>
                </a:solidFill>
              </a:rPr>
              <a:t>matrix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	</a:t>
            </a:r>
          </a:p>
        </p:txBody>
      </p:sp>
      <p:grpSp>
        <p:nvGrpSpPr>
          <p:cNvPr id="119" name="Group 48"/>
          <p:cNvGrpSpPr>
            <a:grpSpLocks/>
          </p:cNvGrpSpPr>
          <p:nvPr/>
        </p:nvGrpSpPr>
        <p:grpSpPr bwMode="auto">
          <a:xfrm>
            <a:off x="6934200" y="5638800"/>
            <a:ext cx="407988" cy="457200"/>
            <a:chOff x="1872" y="2256"/>
            <a:chExt cx="353" cy="432"/>
          </a:xfrm>
        </p:grpSpPr>
        <p:sp>
          <p:nvSpPr>
            <p:cNvPr id="120" name="AutoShape 49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121" name="Oval 50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124" name="Rectangle 51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125" name="Oval 52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126" name="AutoShape 53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127" name="Line 54"/>
          <p:cNvSpPr>
            <a:spLocks noChangeShapeType="1"/>
          </p:cNvSpPr>
          <p:nvPr/>
        </p:nvSpPr>
        <p:spPr bwMode="auto">
          <a:xfrm flipV="1">
            <a:off x="7254875" y="5562600"/>
            <a:ext cx="288925" cy="279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28" name="Line 55"/>
          <p:cNvSpPr>
            <a:spLocks noChangeShapeType="1"/>
          </p:cNvSpPr>
          <p:nvPr/>
        </p:nvSpPr>
        <p:spPr bwMode="auto">
          <a:xfrm flipH="1" flipV="1">
            <a:off x="7239000" y="5105400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29" name="Rectangle 56"/>
          <p:cNvSpPr>
            <a:spLocks noChangeArrowheads="1"/>
          </p:cNvSpPr>
          <p:nvPr/>
        </p:nvSpPr>
        <p:spPr bwMode="auto">
          <a:xfrm>
            <a:off x="7010400" y="5105400"/>
            <a:ext cx="35167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v</a:t>
            </a:r>
            <a:endParaRPr lang="it-IT" sz="1600" i="1" dirty="0">
              <a:solidFill>
                <a:srgbClr val="FF0000"/>
              </a:solidFill>
            </a:endParaRPr>
          </a:p>
        </p:txBody>
      </p:sp>
      <p:sp>
        <p:nvSpPr>
          <p:cNvPr id="130" name="Rectangle 57"/>
          <p:cNvSpPr>
            <a:spLocks noChangeArrowheads="1"/>
          </p:cNvSpPr>
          <p:nvPr/>
        </p:nvSpPr>
        <p:spPr bwMode="auto">
          <a:xfrm>
            <a:off x="7332134" y="5300132"/>
            <a:ext cx="43152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-u</a:t>
            </a:r>
            <a:endParaRPr lang="it-IT" sz="1600" i="1" dirty="0">
              <a:solidFill>
                <a:srgbClr val="FF0000"/>
              </a:solidFill>
            </a:endParaRPr>
          </a:p>
        </p:txBody>
      </p:sp>
      <p:sp>
        <p:nvSpPr>
          <p:cNvPr id="131" name="Rectangle 58"/>
          <p:cNvSpPr>
            <a:spLocks noChangeArrowheads="1"/>
          </p:cNvSpPr>
          <p:nvPr/>
        </p:nvSpPr>
        <p:spPr bwMode="auto">
          <a:xfrm>
            <a:off x="7543800" y="5791200"/>
            <a:ext cx="43152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-n</a:t>
            </a:r>
            <a:endParaRPr lang="it-IT" sz="1600" i="1" dirty="0">
              <a:solidFill>
                <a:srgbClr val="FF0000"/>
              </a:solidFill>
            </a:endParaRPr>
          </a:p>
        </p:txBody>
      </p:sp>
      <p:sp>
        <p:nvSpPr>
          <p:cNvPr id="132" name="Freeform 59"/>
          <p:cNvSpPr>
            <a:spLocks/>
          </p:cNvSpPr>
          <p:nvPr/>
        </p:nvSpPr>
        <p:spPr bwMode="auto">
          <a:xfrm rot="-1695063">
            <a:off x="8077200" y="5486400"/>
            <a:ext cx="609600" cy="484188"/>
          </a:xfrm>
          <a:custGeom>
            <a:avLst/>
            <a:gdLst>
              <a:gd name="T0" fmla="*/ 0 w 384"/>
              <a:gd name="T1" fmla="*/ 2147483647 h 305"/>
              <a:gd name="T2" fmla="*/ 2147483647 w 384"/>
              <a:gd name="T3" fmla="*/ 0 h 305"/>
              <a:gd name="T4" fmla="*/ 2147483647 w 384"/>
              <a:gd name="T5" fmla="*/ 2147483647 h 305"/>
              <a:gd name="T6" fmla="*/ 0 w 384"/>
              <a:gd name="T7" fmla="*/ 2147483647 h 305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05"/>
              <a:gd name="T14" fmla="*/ 384 w 384"/>
              <a:gd name="T15" fmla="*/ 305 h 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05">
                <a:moveTo>
                  <a:pt x="0" y="305"/>
                </a:moveTo>
                <a:lnTo>
                  <a:pt x="205" y="0"/>
                </a:lnTo>
                <a:lnTo>
                  <a:pt x="384" y="270"/>
                </a:lnTo>
                <a:lnTo>
                  <a:pt x="0" y="305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3" name="Rectangle 60"/>
          <p:cNvSpPr>
            <a:spLocks noChangeArrowheads="1"/>
          </p:cNvSpPr>
          <p:nvPr/>
        </p:nvSpPr>
        <p:spPr bwMode="auto">
          <a:xfrm>
            <a:off x="8077200" y="6019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134" name="Rectangle 61"/>
          <p:cNvSpPr>
            <a:spLocks noChangeArrowheads="1"/>
          </p:cNvSpPr>
          <p:nvPr/>
        </p:nvSpPr>
        <p:spPr bwMode="auto">
          <a:xfrm>
            <a:off x="8001000" y="5257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135" name="Oval 62"/>
          <p:cNvSpPr>
            <a:spLocks noChangeArrowheads="1"/>
          </p:cNvSpPr>
          <p:nvPr/>
        </p:nvSpPr>
        <p:spPr bwMode="auto">
          <a:xfrm>
            <a:off x="8166100" y="60261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36" name="Oval 63"/>
          <p:cNvSpPr>
            <a:spLocks noChangeArrowheads="1"/>
          </p:cNvSpPr>
          <p:nvPr/>
        </p:nvSpPr>
        <p:spPr bwMode="auto">
          <a:xfrm>
            <a:off x="8235950" y="54737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37" name="Oval 64"/>
          <p:cNvSpPr>
            <a:spLocks noChangeArrowheads="1"/>
          </p:cNvSpPr>
          <p:nvPr/>
        </p:nvSpPr>
        <p:spPr bwMode="auto">
          <a:xfrm>
            <a:off x="8661400" y="56959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38" name="AutoShape 65"/>
          <p:cNvSpPr>
            <a:spLocks noChangeArrowheads="1"/>
          </p:cNvSpPr>
          <p:nvPr/>
        </p:nvSpPr>
        <p:spPr bwMode="auto">
          <a:xfrm rot="5400000" flipH="1">
            <a:off x="5429250" y="5467350"/>
            <a:ext cx="1752600" cy="723900"/>
          </a:xfrm>
          <a:prstGeom prst="parallelogram">
            <a:avLst>
              <a:gd name="adj" fmla="val 101527"/>
            </a:avLst>
          </a:prstGeom>
          <a:solidFill>
            <a:srgbClr val="99FFCC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39" name="Line 66"/>
          <p:cNvSpPr>
            <a:spLocks noChangeShapeType="1"/>
          </p:cNvSpPr>
          <p:nvPr/>
        </p:nvSpPr>
        <p:spPr bwMode="auto">
          <a:xfrm>
            <a:off x="6335713" y="5287963"/>
            <a:ext cx="0" cy="1036637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40" name="Line 67"/>
          <p:cNvSpPr>
            <a:spLocks noChangeShapeType="1"/>
          </p:cNvSpPr>
          <p:nvPr/>
        </p:nvSpPr>
        <p:spPr bwMode="auto">
          <a:xfrm flipH="1">
            <a:off x="5943600" y="5518150"/>
            <a:ext cx="715963" cy="730250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41" name="Line 68"/>
          <p:cNvSpPr>
            <a:spLocks noChangeShapeType="1"/>
          </p:cNvSpPr>
          <p:nvPr/>
        </p:nvSpPr>
        <p:spPr bwMode="auto">
          <a:xfrm>
            <a:off x="7239000" y="5867400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42" name="Line 69"/>
          <p:cNvSpPr>
            <a:spLocks noChangeShapeType="1"/>
          </p:cNvSpPr>
          <p:nvPr/>
        </p:nvSpPr>
        <p:spPr bwMode="auto">
          <a:xfrm flipH="1" flipV="1">
            <a:off x="6394450" y="5632450"/>
            <a:ext cx="18288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43" name="Rectangle 70"/>
          <p:cNvSpPr>
            <a:spLocks noChangeArrowheads="1"/>
          </p:cNvSpPr>
          <p:nvPr/>
        </p:nvSpPr>
        <p:spPr bwMode="auto">
          <a:xfrm>
            <a:off x="8686800" y="5562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144" name="Oval 71"/>
          <p:cNvSpPr>
            <a:spLocks noChangeArrowheads="1"/>
          </p:cNvSpPr>
          <p:nvPr/>
        </p:nvSpPr>
        <p:spPr bwMode="auto">
          <a:xfrm>
            <a:off x="6373813" y="55943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5" name="Rectangle 72"/>
          <p:cNvSpPr>
            <a:spLocks noChangeArrowheads="1"/>
          </p:cNvSpPr>
          <p:nvPr/>
        </p:nvSpPr>
        <p:spPr bwMode="auto">
          <a:xfrm>
            <a:off x="6324600" y="5334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146" name="Line 73"/>
          <p:cNvSpPr>
            <a:spLocks noChangeShapeType="1"/>
          </p:cNvSpPr>
          <p:nvPr/>
        </p:nvSpPr>
        <p:spPr bwMode="auto">
          <a:xfrm flipH="1">
            <a:off x="6311900" y="5530850"/>
            <a:ext cx="1981200" cy="5397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47" name="Oval 74"/>
          <p:cNvSpPr>
            <a:spLocks noChangeArrowheads="1"/>
          </p:cNvSpPr>
          <p:nvPr/>
        </p:nvSpPr>
        <p:spPr bwMode="auto">
          <a:xfrm>
            <a:off x="6248400" y="60198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8" name="Oval 75"/>
          <p:cNvSpPr>
            <a:spLocks noChangeArrowheads="1"/>
          </p:cNvSpPr>
          <p:nvPr/>
        </p:nvSpPr>
        <p:spPr bwMode="auto">
          <a:xfrm>
            <a:off x="6553200" y="57912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9" name="Line 76"/>
          <p:cNvSpPr>
            <a:spLocks noChangeShapeType="1"/>
          </p:cNvSpPr>
          <p:nvPr/>
        </p:nvSpPr>
        <p:spPr bwMode="auto">
          <a:xfrm flipH="1">
            <a:off x="6629400" y="5753100"/>
            <a:ext cx="2101850" cy="952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0" name="Rectangle 77"/>
          <p:cNvSpPr>
            <a:spLocks noChangeArrowheads="1"/>
          </p:cNvSpPr>
          <p:nvPr/>
        </p:nvSpPr>
        <p:spPr bwMode="auto">
          <a:xfrm>
            <a:off x="6096000" y="6096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151" name="Rectangle 78"/>
          <p:cNvSpPr>
            <a:spLocks noChangeArrowheads="1"/>
          </p:cNvSpPr>
          <p:nvPr/>
        </p:nvSpPr>
        <p:spPr bwMode="auto">
          <a:xfrm>
            <a:off x="6553200" y="5562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/>
              <a:t>v</a:t>
            </a:r>
            <a:r>
              <a:rPr lang="en-US" sz="800" i="1" dirty="0"/>
              <a:t>1</a:t>
            </a:r>
            <a:endParaRPr lang="it-IT" sz="1600" i="1" dirty="0"/>
          </a:p>
        </p:txBody>
      </p:sp>
      <p:sp>
        <p:nvSpPr>
          <p:cNvPr id="152" name="Text Box 93"/>
          <p:cNvSpPr txBox="1">
            <a:spLocks noChangeArrowheads="1"/>
          </p:cNvSpPr>
          <p:nvPr/>
        </p:nvSpPr>
        <p:spPr bwMode="auto">
          <a:xfrm>
            <a:off x="6804248" y="6237312"/>
            <a:ext cx="1109947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>
                <a:solidFill>
                  <a:srgbClr val="339933"/>
                </a:solidFill>
              </a:rPr>
              <a:t>clip</a:t>
            </a:r>
          </a:p>
          <a:p>
            <a:r>
              <a:rPr lang="en-US" sz="1400" dirty="0">
                <a:solidFill>
                  <a:srgbClr val="339933"/>
                </a:solidFill>
              </a:rPr>
              <a:t>coordinates</a:t>
            </a:r>
            <a:endParaRPr lang="it-IT" sz="1400" dirty="0">
              <a:solidFill>
                <a:srgbClr val="339933"/>
              </a:solidFill>
            </a:endParaRPr>
          </a:p>
        </p:txBody>
      </p:sp>
      <p:sp>
        <p:nvSpPr>
          <p:cNvPr id="153" name="Rectangle 94"/>
          <p:cNvSpPr>
            <a:spLocks noChangeArrowheads="1"/>
          </p:cNvSpPr>
          <p:nvPr/>
        </p:nvSpPr>
        <p:spPr bwMode="auto">
          <a:xfrm>
            <a:off x="6172200" y="4953000"/>
            <a:ext cx="293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154" name="Rectangle 95"/>
          <p:cNvSpPr>
            <a:spLocks noChangeArrowheads="1"/>
          </p:cNvSpPr>
          <p:nvPr/>
        </p:nvSpPr>
        <p:spPr bwMode="auto">
          <a:xfrm>
            <a:off x="6248400" y="6248400"/>
            <a:ext cx="361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-1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155" name="Rectangle 97"/>
          <p:cNvSpPr>
            <a:spLocks noChangeArrowheads="1"/>
          </p:cNvSpPr>
          <p:nvPr/>
        </p:nvSpPr>
        <p:spPr bwMode="auto">
          <a:xfrm>
            <a:off x="6629400" y="5257800"/>
            <a:ext cx="361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-1</a:t>
            </a:r>
            <a:endParaRPr lang="it-IT" sz="160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458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0" y="6096000"/>
            <a:ext cx="9144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Transform</a:t>
            </a:r>
            <a:endParaRPr lang="it-IT"/>
          </a:p>
        </p:txBody>
      </p:sp>
      <p:grpSp>
        <p:nvGrpSpPr>
          <p:cNvPr id="49157" name="Group 4"/>
          <p:cNvGrpSpPr>
            <a:grpSpLocks/>
          </p:cNvGrpSpPr>
          <p:nvPr/>
        </p:nvGrpSpPr>
        <p:grpSpPr bwMode="auto">
          <a:xfrm>
            <a:off x="228600" y="4887913"/>
            <a:ext cx="1371600" cy="1219200"/>
            <a:chOff x="156" y="672"/>
            <a:chExt cx="3024" cy="2112"/>
          </a:xfrm>
        </p:grpSpPr>
        <p:sp>
          <p:nvSpPr>
            <p:cNvPr id="49270" name="Line 5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9271" name="Line 6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9272" name="Line 7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9158" name="Rectangle 8"/>
          <p:cNvSpPr>
            <a:spLocks noChangeArrowheads="1"/>
          </p:cNvSpPr>
          <p:nvPr/>
        </p:nvSpPr>
        <p:spPr bwMode="auto">
          <a:xfrm>
            <a:off x="76200" y="6030913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chemeClr val="accent2"/>
                </a:solidFill>
              </a:rPr>
              <a:t>z</a:t>
            </a:r>
            <a:endParaRPr lang="it-IT" sz="1600" i="1">
              <a:solidFill>
                <a:schemeClr val="accent2"/>
              </a:solidFill>
            </a:endParaRPr>
          </a:p>
        </p:txBody>
      </p:sp>
      <p:sp>
        <p:nvSpPr>
          <p:cNvPr id="49159" name="Rectangle 9"/>
          <p:cNvSpPr>
            <a:spLocks noChangeArrowheads="1"/>
          </p:cNvSpPr>
          <p:nvPr/>
        </p:nvSpPr>
        <p:spPr bwMode="auto">
          <a:xfrm>
            <a:off x="990600" y="4659313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chemeClr val="accent2"/>
                </a:solidFill>
              </a:rPr>
              <a:t>y</a:t>
            </a:r>
            <a:endParaRPr lang="it-IT" sz="1600" i="1">
              <a:solidFill>
                <a:schemeClr val="accent2"/>
              </a:solidFill>
            </a:endParaRPr>
          </a:p>
        </p:txBody>
      </p:sp>
      <p:sp>
        <p:nvSpPr>
          <p:cNvPr id="49160" name="Rectangle 10"/>
          <p:cNvSpPr>
            <a:spLocks noChangeArrowheads="1"/>
          </p:cNvSpPr>
          <p:nvPr/>
        </p:nvSpPr>
        <p:spPr bwMode="auto">
          <a:xfrm>
            <a:off x="1524000" y="6030913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chemeClr val="accent2"/>
                </a:solidFill>
              </a:rPr>
              <a:t>x</a:t>
            </a:r>
            <a:endParaRPr lang="it-IT" sz="1600" i="1">
              <a:solidFill>
                <a:schemeClr val="accent2"/>
              </a:solidFill>
            </a:endParaRPr>
          </a:p>
        </p:txBody>
      </p:sp>
      <p:sp>
        <p:nvSpPr>
          <p:cNvPr id="49161" name="Rectangle 11"/>
          <p:cNvSpPr>
            <a:spLocks noChangeArrowheads="1"/>
          </p:cNvSpPr>
          <p:nvPr/>
        </p:nvSpPr>
        <p:spPr bwMode="auto">
          <a:xfrm>
            <a:off x="381000" y="52689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49162" name="Rectangle 12"/>
          <p:cNvSpPr>
            <a:spLocks noChangeArrowheads="1"/>
          </p:cNvSpPr>
          <p:nvPr/>
        </p:nvSpPr>
        <p:spPr bwMode="auto">
          <a:xfrm>
            <a:off x="1219200" y="51927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49163" name="Rectangle 13"/>
          <p:cNvSpPr>
            <a:spLocks noChangeArrowheads="1"/>
          </p:cNvSpPr>
          <p:nvPr/>
        </p:nvSpPr>
        <p:spPr bwMode="auto">
          <a:xfrm>
            <a:off x="838200" y="59547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49164" name="Oval 14"/>
          <p:cNvSpPr>
            <a:spLocks noChangeArrowheads="1"/>
          </p:cNvSpPr>
          <p:nvPr/>
        </p:nvSpPr>
        <p:spPr bwMode="auto">
          <a:xfrm>
            <a:off x="914400" y="59547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65" name="Oval 15"/>
          <p:cNvSpPr>
            <a:spLocks noChangeArrowheads="1"/>
          </p:cNvSpPr>
          <p:nvPr/>
        </p:nvSpPr>
        <p:spPr bwMode="auto">
          <a:xfrm>
            <a:off x="1219200" y="54213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66" name="Oval 16"/>
          <p:cNvSpPr>
            <a:spLocks noChangeArrowheads="1"/>
          </p:cNvSpPr>
          <p:nvPr/>
        </p:nvSpPr>
        <p:spPr bwMode="auto">
          <a:xfrm>
            <a:off x="533400" y="55737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 sz="2400"/>
          </a:p>
        </p:txBody>
      </p:sp>
      <p:sp>
        <p:nvSpPr>
          <p:cNvPr id="49167" name="Freeform 17"/>
          <p:cNvSpPr>
            <a:spLocks/>
          </p:cNvSpPr>
          <p:nvPr/>
        </p:nvSpPr>
        <p:spPr bwMode="auto">
          <a:xfrm>
            <a:off x="582613" y="5486400"/>
            <a:ext cx="693737" cy="525463"/>
          </a:xfrm>
          <a:custGeom>
            <a:avLst/>
            <a:gdLst>
              <a:gd name="T0" fmla="*/ 0 w 437"/>
              <a:gd name="T1" fmla="*/ 2147483647 h 331"/>
              <a:gd name="T2" fmla="*/ 2147483647 w 437"/>
              <a:gd name="T3" fmla="*/ 2147483647 h 331"/>
              <a:gd name="T4" fmla="*/ 2147483647 w 437"/>
              <a:gd name="T5" fmla="*/ 0 h 331"/>
              <a:gd name="T6" fmla="*/ 0 w 437"/>
              <a:gd name="T7" fmla="*/ 2147483647 h 331"/>
              <a:gd name="T8" fmla="*/ 0 60000 65536"/>
              <a:gd name="T9" fmla="*/ 0 60000 65536"/>
              <a:gd name="T10" fmla="*/ 0 60000 65536"/>
              <a:gd name="T11" fmla="*/ 0 60000 65536"/>
              <a:gd name="T12" fmla="*/ 0 w 437"/>
              <a:gd name="T13" fmla="*/ 0 h 331"/>
              <a:gd name="T14" fmla="*/ 437 w 437"/>
              <a:gd name="T15" fmla="*/ 331 h 3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7" h="331">
                <a:moveTo>
                  <a:pt x="0" y="80"/>
                </a:moveTo>
                <a:lnTo>
                  <a:pt x="265" y="331"/>
                </a:lnTo>
                <a:lnTo>
                  <a:pt x="437" y="0"/>
                </a:lnTo>
                <a:lnTo>
                  <a:pt x="0" y="80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9168" name="AutoShape 18"/>
          <p:cNvSpPr>
            <a:spLocks noChangeArrowheads="1"/>
          </p:cNvSpPr>
          <p:nvPr/>
        </p:nvSpPr>
        <p:spPr bwMode="auto">
          <a:xfrm>
            <a:off x="1905000" y="5029200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49169" name="Text Box 19"/>
          <p:cNvSpPr txBox="1">
            <a:spLocks noChangeArrowheads="1"/>
          </p:cNvSpPr>
          <p:nvPr/>
        </p:nvSpPr>
        <p:spPr bwMode="auto">
          <a:xfrm>
            <a:off x="125413" y="6400800"/>
            <a:ext cx="1609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world Coordinates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49170" name="Text Box 20"/>
          <p:cNvSpPr txBox="1">
            <a:spLocks noChangeArrowheads="1"/>
          </p:cNvSpPr>
          <p:nvPr/>
        </p:nvSpPr>
        <p:spPr bwMode="auto">
          <a:xfrm>
            <a:off x="1905000" y="54102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1</a:t>
            </a:r>
            <a:endParaRPr lang="it-IT" sz="4800">
              <a:solidFill>
                <a:schemeClr val="bg1"/>
              </a:solidFill>
            </a:endParaRPr>
          </a:p>
        </p:txBody>
      </p:sp>
      <p:sp>
        <p:nvSpPr>
          <p:cNvPr id="49172" name="AutoShape 22"/>
          <p:cNvSpPr>
            <a:spLocks noChangeArrowheads="1"/>
          </p:cNvSpPr>
          <p:nvPr/>
        </p:nvSpPr>
        <p:spPr bwMode="auto">
          <a:xfrm>
            <a:off x="4800600" y="4953000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49173" name="Text Box 23"/>
          <p:cNvSpPr txBox="1">
            <a:spLocks noChangeArrowheads="1"/>
          </p:cNvSpPr>
          <p:nvPr/>
        </p:nvSpPr>
        <p:spPr bwMode="auto">
          <a:xfrm>
            <a:off x="4876800" y="53340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2</a:t>
            </a:r>
            <a:endParaRPr lang="it-IT" sz="4800">
              <a:solidFill>
                <a:schemeClr val="bg1"/>
              </a:solidFill>
            </a:endParaRPr>
          </a:p>
        </p:txBody>
      </p:sp>
      <p:grpSp>
        <p:nvGrpSpPr>
          <p:cNvPr id="49174" name="Group 24"/>
          <p:cNvGrpSpPr>
            <a:grpSpLocks/>
          </p:cNvGrpSpPr>
          <p:nvPr/>
        </p:nvGrpSpPr>
        <p:grpSpPr bwMode="auto">
          <a:xfrm>
            <a:off x="2819400" y="5562600"/>
            <a:ext cx="407988" cy="457200"/>
            <a:chOff x="1872" y="2256"/>
            <a:chExt cx="353" cy="432"/>
          </a:xfrm>
        </p:grpSpPr>
        <p:sp>
          <p:nvSpPr>
            <p:cNvPr id="49265" name="AutoShape 25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6" name="Oval 26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7" name="Rectangle 27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8" name="Oval 28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9" name="AutoShape 29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9175" name="Line 30"/>
          <p:cNvSpPr>
            <a:spLocks noChangeShapeType="1"/>
          </p:cNvSpPr>
          <p:nvPr/>
        </p:nvSpPr>
        <p:spPr bwMode="auto">
          <a:xfrm>
            <a:off x="3124200" y="5791200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176" name="Line 31"/>
          <p:cNvSpPr>
            <a:spLocks noChangeShapeType="1"/>
          </p:cNvSpPr>
          <p:nvPr/>
        </p:nvSpPr>
        <p:spPr bwMode="auto">
          <a:xfrm flipH="1" flipV="1">
            <a:off x="3124200" y="5029200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grpSp>
        <p:nvGrpSpPr>
          <p:cNvPr id="49177" name="Group 32"/>
          <p:cNvGrpSpPr>
            <a:grpSpLocks/>
          </p:cNvGrpSpPr>
          <p:nvPr/>
        </p:nvGrpSpPr>
        <p:grpSpPr bwMode="auto">
          <a:xfrm rot="2290101">
            <a:off x="201613" y="4800600"/>
            <a:ext cx="407987" cy="457200"/>
            <a:chOff x="1872" y="2256"/>
            <a:chExt cx="353" cy="432"/>
          </a:xfrm>
        </p:grpSpPr>
        <p:sp>
          <p:nvSpPr>
            <p:cNvPr id="49260" name="AutoShape 33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1" name="Oval 34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2" name="Rectangle 35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3" name="Oval 36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4" name="AutoShape 37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9178" name="Rectangle 38"/>
          <p:cNvSpPr>
            <a:spLocks noChangeArrowheads="1"/>
          </p:cNvSpPr>
          <p:nvPr/>
        </p:nvSpPr>
        <p:spPr bwMode="auto">
          <a:xfrm>
            <a:off x="2895600" y="50292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y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49179" name="Rectangle 39"/>
          <p:cNvSpPr>
            <a:spLocks noChangeArrowheads="1"/>
          </p:cNvSpPr>
          <p:nvPr/>
        </p:nvSpPr>
        <p:spPr bwMode="auto">
          <a:xfrm>
            <a:off x="3429000" y="5715000"/>
            <a:ext cx="350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-z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49180" name="Freeform 40"/>
          <p:cNvSpPr>
            <a:spLocks/>
          </p:cNvSpPr>
          <p:nvPr/>
        </p:nvSpPr>
        <p:spPr bwMode="auto">
          <a:xfrm rot="-1695063">
            <a:off x="3962400" y="5410200"/>
            <a:ext cx="609600" cy="484188"/>
          </a:xfrm>
          <a:custGeom>
            <a:avLst/>
            <a:gdLst>
              <a:gd name="T0" fmla="*/ 0 w 384"/>
              <a:gd name="T1" fmla="*/ 2147483647 h 305"/>
              <a:gd name="T2" fmla="*/ 2147483647 w 384"/>
              <a:gd name="T3" fmla="*/ 0 h 305"/>
              <a:gd name="T4" fmla="*/ 2147483647 w 384"/>
              <a:gd name="T5" fmla="*/ 2147483647 h 305"/>
              <a:gd name="T6" fmla="*/ 0 w 384"/>
              <a:gd name="T7" fmla="*/ 2147483647 h 305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05"/>
              <a:gd name="T14" fmla="*/ 384 w 384"/>
              <a:gd name="T15" fmla="*/ 305 h 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05">
                <a:moveTo>
                  <a:pt x="0" y="305"/>
                </a:moveTo>
                <a:lnTo>
                  <a:pt x="205" y="0"/>
                </a:lnTo>
                <a:lnTo>
                  <a:pt x="384" y="270"/>
                </a:lnTo>
                <a:lnTo>
                  <a:pt x="0" y="305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9181" name="Rectangle 41"/>
          <p:cNvSpPr>
            <a:spLocks noChangeArrowheads="1"/>
          </p:cNvSpPr>
          <p:nvPr/>
        </p:nvSpPr>
        <p:spPr bwMode="auto">
          <a:xfrm>
            <a:off x="3962400" y="5943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49182" name="Rectangle 42"/>
          <p:cNvSpPr>
            <a:spLocks noChangeArrowheads="1"/>
          </p:cNvSpPr>
          <p:nvPr/>
        </p:nvSpPr>
        <p:spPr bwMode="auto">
          <a:xfrm>
            <a:off x="3886200" y="516255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/>
              <a:t>v</a:t>
            </a:r>
            <a:r>
              <a:rPr lang="en-US" sz="800" i="1" dirty="0"/>
              <a:t>1</a:t>
            </a:r>
            <a:endParaRPr lang="it-IT" sz="1600" i="1" dirty="0"/>
          </a:p>
        </p:txBody>
      </p:sp>
      <p:sp>
        <p:nvSpPr>
          <p:cNvPr id="49183" name="Rectangle 43"/>
          <p:cNvSpPr>
            <a:spLocks noChangeArrowheads="1"/>
          </p:cNvSpPr>
          <p:nvPr/>
        </p:nvSpPr>
        <p:spPr bwMode="auto">
          <a:xfrm>
            <a:off x="4527550" y="5384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49184" name="Oval 44"/>
          <p:cNvSpPr>
            <a:spLocks noChangeArrowheads="1"/>
          </p:cNvSpPr>
          <p:nvPr/>
        </p:nvSpPr>
        <p:spPr bwMode="auto">
          <a:xfrm>
            <a:off x="4038600" y="59436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85" name="Oval 45"/>
          <p:cNvSpPr>
            <a:spLocks noChangeArrowheads="1"/>
          </p:cNvSpPr>
          <p:nvPr/>
        </p:nvSpPr>
        <p:spPr bwMode="auto">
          <a:xfrm>
            <a:off x="4114800" y="53911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86" name="Oval 46"/>
          <p:cNvSpPr>
            <a:spLocks noChangeArrowheads="1"/>
          </p:cNvSpPr>
          <p:nvPr/>
        </p:nvSpPr>
        <p:spPr bwMode="auto">
          <a:xfrm>
            <a:off x="4533900" y="56134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87" name="Text Box 47"/>
          <p:cNvSpPr txBox="1">
            <a:spLocks noChangeArrowheads="1"/>
          </p:cNvSpPr>
          <p:nvPr/>
        </p:nvSpPr>
        <p:spPr bwMode="auto">
          <a:xfrm>
            <a:off x="2743200" y="6324600"/>
            <a:ext cx="20716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view Coordinates</a:t>
            </a:r>
          </a:p>
          <a:p>
            <a:r>
              <a:rPr lang="en-US" sz="1400">
                <a:solidFill>
                  <a:srgbClr val="FF0000"/>
                </a:solidFill>
              </a:rPr>
              <a:t>(a.k.a. eye Coordinates)</a:t>
            </a:r>
            <a:endParaRPr lang="it-IT" sz="1400">
              <a:solidFill>
                <a:srgbClr val="FF0000"/>
              </a:solidFill>
            </a:endParaRPr>
          </a:p>
        </p:txBody>
      </p:sp>
      <p:grpSp>
        <p:nvGrpSpPr>
          <p:cNvPr id="49188" name="Group 48"/>
          <p:cNvGrpSpPr>
            <a:grpSpLocks/>
          </p:cNvGrpSpPr>
          <p:nvPr/>
        </p:nvGrpSpPr>
        <p:grpSpPr bwMode="auto">
          <a:xfrm>
            <a:off x="6934200" y="5638800"/>
            <a:ext cx="407988" cy="457200"/>
            <a:chOff x="1872" y="2256"/>
            <a:chExt cx="353" cy="432"/>
          </a:xfrm>
        </p:grpSpPr>
        <p:sp>
          <p:nvSpPr>
            <p:cNvPr id="49255" name="AutoShape 49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6" name="Oval 50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7" name="Rectangle 51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8" name="Oval 52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9" name="AutoShape 53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9189" name="Line 54"/>
          <p:cNvSpPr>
            <a:spLocks noChangeShapeType="1"/>
          </p:cNvSpPr>
          <p:nvPr/>
        </p:nvSpPr>
        <p:spPr bwMode="auto">
          <a:xfrm flipV="1">
            <a:off x="7254875" y="5562600"/>
            <a:ext cx="288925" cy="279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190" name="Line 55"/>
          <p:cNvSpPr>
            <a:spLocks noChangeShapeType="1"/>
          </p:cNvSpPr>
          <p:nvPr/>
        </p:nvSpPr>
        <p:spPr bwMode="auto">
          <a:xfrm flipH="1" flipV="1">
            <a:off x="7239000" y="5105400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191" name="Rectangle 56"/>
          <p:cNvSpPr>
            <a:spLocks noChangeArrowheads="1"/>
          </p:cNvSpPr>
          <p:nvPr/>
        </p:nvSpPr>
        <p:spPr bwMode="auto">
          <a:xfrm>
            <a:off x="7010400" y="5105400"/>
            <a:ext cx="35167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v</a:t>
            </a:r>
            <a:endParaRPr lang="it-IT" sz="1600" i="1" dirty="0">
              <a:solidFill>
                <a:srgbClr val="FF0000"/>
              </a:solidFill>
            </a:endParaRPr>
          </a:p>
        </p:txBody>
      </p:sp>
      <p:sp>
        <p:nvSpPr>
          <p:cNvPr id="49192" name="Rectangle 57"/>
          <p:cNvSpPr>
            <a:spLocks noChangeArrowheads="1"/>
          </p:cNvSpPr>
          <p:nvPr/>
        </p:nvSpPr>
        <p:spPr bwMode="auto">
          <a:xfrm>
            <a:off x="7332134" y="5300132"/>
            <a:ext cx="43152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-u</a:t>
            </a:r>
            <a:endParaRPr lang="it-IT" sz="1600" i="1" dirty="0">
              <a:solidFill>
                <a:srgbClr val="FF0000"/>
              </a:solidFill>
            </a:endParaRPr>
          </a:p>
        </p:txBody>
      </p:sp>
      <p:sp>
        <p:nvSpPr>
          <p:cNvPr id="49193" name="Rectangle 58"/>
          <p:cNvSpPr>
            <a:spLocks noChangeArrowheads="1"/>
          </p:cNvSpPr>
          <p:nvPr/>
        </p:nvSpPr>
        <p:spPr bwMode="auto">
          <a:xfrm>
            <a:off x="7543800" y="5791200"/>
            <a:ext cx="43152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-n</a:t>
            </a:r>
            <a:endParaRPr lang="it-IT" sz="1600" i="1" dirty="0">
              <a:solidFill>
                <a:srgbClr val="FF0000"/>
              </a:solidFill>
            </a:endParaRPr>
          </a:p>
        </p:txBody>
      </p:sp>
      <p:sp>
        <p:nvSpPr>
          <p:cNvPr id="49194" name="Freeform 59"/>
          <p:cNvSpPr>
            <a:spLocks/>
          </p:cNvSpPr>
          <p:nvPr/>
        </p:nvSpPr>
        <p:spPr bwMode="auto">
          <a:xfrm rot="-1695063">
            <a:off x="8077200" y="5486400"/>
            <a:ext cx="609600" cy="484188"/>
          </a:xfrm>
          <a:custGeom>
            <a:avLst/>
            <a:gdLst>
              <a:gd name="T0" fmla="*/ 0 w 384"/>
              <a:gd name="T1" fmla="*/ 2147483647 h 305"/>
              <a:gd name="T2" fmla="*/ 2147483647 w 384"/>
              <a:gd name="T3" fmla="*/ 0 h 305"/>
              <a:gd name="T4" fmla="*/ 2147483647 w 384"/>
              <a:gd name="T5" fmla="*/ 2147483647 h 305"/>
              <a:gd name="T6" fmla="*/ 0 w 384"/>
              <a:gd name="T7" fmla="*/ 2147483647 h 305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05"/>
              <a:gd name="T14" fmla="*/ 384 w 384"/>
              <a:gd name="T15" fmla="*/ 305 h 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05">
                <a:moveTo>
                  <a:pt x="0" y="305"/>
                </a:moveTo>
                <a:lnTo>
                  <a:pt x="205" y="0"/>
                </a:lnTo>
                <a:lnTo>
                  <a:pt x="384" y="270"/>
                </a:lnTo>
                <a:lnTo>
                  <a:pt x="0" y="305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9195" name="Rectangle 60"/>
          <p:cNvSpPr>
            <a:spLocks noChangeArrowheads="1"/>
          </p:cNvSpPr>
          <p:nvPr/>
        </p:nvSpPr>
        <p:spPr bwMode="auto">
          <a:xfrm>
            <a:off x="8077200" y="6019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49196" name="Rectangle 61"/>
          <p:cNvSpPr>
            <a:spLocks noChangeArrowheads="1"/>
          </p:cNvSpPr>
          <p:nvPr/>
        </p:nvSpPr>
        <p:spPr bwMode="auto">
          <a:xfrm>
            <a:off x="8001000" y="5257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49197" name="Oval 62"/>
          <p:cNvSpPr>
            <a:spLocks noChangeArrowheads="1"/>
          </p:cNvSpPr>
          <p:nvPr/>
        </p:nvSpPr>
        <p:spPr bwMode="auto">
          <a:xfrm>
            <a:off x="8166100" y="60261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98" name="Oval 63"/>
          <p:cNvSpPr>
            <a:spLocks noChangeArrowheads="1"/>
          </p:cNvSpPr>
          <p:nvPr/>
        </p:nvSpPr>
        <p:spPr bwMode="auto">
          <a:xfrm>
            <a:off x="8235950" y="54737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99" name="Oval 64"/>
          <p:cNvSpPr>
            <a:spLocks noChangeArrowheads="1"/>
          </p:cNvSpPr>
          <p:nvPr/>
        </p:nvSpPr>
        <p:spPr bwMode="auto">
          <a:xfrm>
            <a:off x="8661400" y="56959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200" name="AutoShape 65"/>
          <p:cNvSpPr>
            <a:spLocks noChangeArrowheads="1"/>
          </p:cNvSpPr>
          <p:nvPr/>
        </p:nvSpPr>
        <p:spPr bwMode="auto">
          <a:xfrm rot="5400000" flipH="1">
            <a:off x="5429250" y="5467350"/>
            <a:ext cx="1752600" cy="723900"/>
          </a:xfrm>
          <a:prstGeom prst="parallelogram">
            <a:avLst>
              <a:gd name="adj" fmla="val 101527"/>
            </a:avLst>
          </a:prstGeom>
          <a:solidFill>
            <a:srgbClr val="99FFCC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201" name="Line 66"/>
          <p:cNvSpPr>
            <a:spLocks noChangeShapeType="1"/>
          </p:cNvSpPr>
          <p:nvPr/>
        </p:nvSpPr>
        <p:spPr bwMode="auto">
          <a:xfrm>
            <a:off x="6335713" y="5287963"/>
            <a:ext cx="0" cy="1036637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02" name="Line 67"/>
          <p:cNvSpPr>
            <a:spLocks noChangeShapeType="1"/>
          </p:cNvSpPr>
          <p:nvPr/>
        </p:nvSpPr>
        <p:spPr bwMode="auto">
          <a:xfrm flipH="1">
            <a:off x="5943600" y="5518150"/>
            <a:ext cx="715963" cy="730250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03" name="Line 68"/>
          <p:cNvSpPr>
            <a:spLocks noChangeShapeType="1"/>
          </p:cNvSpPr>
          <p:nvPr/>
        </p:nvSpPr>
        <p:spPr bwMode="auto">
          <a:xfrm>
            <a:off x="7239000" y="5867400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04" name="Line 69"/>
          <p:cNvSpPr>
            <a:spLocks noChangeShapeType="1"/>
          </p:cNvSpPr>
          <p:nvPr/>
        </p:nvSpPr>
        <p:spPr bwMode="auto">
          <a:xfrm flipH="1" flipV="1">
            <a:off x="6394450" y="5632450"/>
            <a:ext cx="18288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05" name="Rectangle 70"/>
          <p:cNvSpPr>
            <a:spLocks noChangeArrowheads="1"/>
          </p:cNvSpPr>
          <p:nvPr/>
        </p:nvSpPr>
        <p:spPr bwMode="auto">
          <a:xfrm>
            <a:off x="8686800" y="5562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49206" name="Oval 71"/>
          <p:cNvSpPr>
            <a:spLocks noChangeArrowheads="1"/>
          </p:cNvSpPr>
          <p:nvPr/>
        </p:nvSpPr>
        <p:spPr bwMode="auto">
          <a:xfrm>
            <a:off x="6373813" y="55943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207" name="Rectangle 72"/>
          <p:cNvSpPr>
            <a:spLocks noChangeArrowheads="1"/>
          </p:cNvSpPr>
          <p:nvPr/>
        </p:nvSpPr>
        <p:spPr bwMode="auto">
          <a:xfrm>
            <a:off x="6324600" y="5334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49208" name="Line 73"/>
          <p:cNvSpPr>
            <a:spLocks noChangeShapeType="1"/>
          </p:cNvSpPr>
          <p:nvPr/>
        </p:nvSpPr>
        <p:spPr bwMode="auto">
          <a:xfrm flipH="1">
            <a:off x="6311900" y="5530850"/>
            <a:ext cx="1981200" cy="5397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09" name="Oval 74"/>
          <p:cNvSpPr>
            <a:spLocks noChangeArrowheads="1"/>
          </p:cNvSpPr>
          <p:nvPr/>
        </p:nvSpPr>
        <p:spPr bwMode="auto">
          <a:xfrm>
            <a:off x="6248400" y="60198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210" name="Oval 75"/>
          <p:cNvSpPr>
            <a:spLocks noChangeArrowheads="1"/>
          </p:cNvSpPr>
          <p:nvPr/>
        </p:nvSpPr>
        <p:spPr bwMode="auto">
          <a:xfrm>
            <a:off x="6553200" y="57912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211" name="Line 76"/>
          <p:cNvSpPr>
            <a:spLocks noChangeShapeType="1"/>
          </p:cNvSpPr>
          <p:nvPr/>
        </p:nvSpPr>
        <p:spPr bwMode="auto">
          <a:xfrm flipH="1">
            <a:off x="6629400" y="5753100"/>
            <a:ext cx="2101850" cy="952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12" name="Rectangle 77"/>
          <p:cNvSpPr>
            <a:spLocks noChangeArrowheads="1"/>
          </p:cNvSpPr>
          <p:nvPr/>
        </p:nvSpPr>
        <p:spPr bwMode="auto">
          <a:xfrm>
            <a:off x="6096000" y="6096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49213" name="Rectangle 78"/>
          <p:cNvSpPr>
            <a:spLocks noChangeArrowheads="1"/>
          </p:cNvSpPr>
          <p:nvPr/>
        </p:nvSpPr>
        <p:spPr bwMode="auto">
          <a:xfrm>
            <a:off x="6553200" y="5562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/>
              <a:t>v</a:t>
            </a:r>
            <a:r>
              <a:rPr lang="en-US" sz="800" i="1" dirty="0"/>
              <a:t>1</a:t>
            </a:r>
            <a:endParaRPr lang="it-IT" sz="1600" i="1" dirty="0"/>
          </a:p>
        </p:txBody>
      </p:sp>
      <p:sp>
        <p:nvSpPr>
          <p:cNvPr id="49221" name="Text Box 93"/>
          <p:cNvSpPr txBox="1">
            <a:spLocks noChangeArrowheads="1"/>
          </p:cNvSpPr>
          <p:nvPr/>
        </p:nvSpPr>
        <p:spPr bwMode="auto">
          <a:xfrm>
            <a:off x="6804248" y="6237312"/>
            <a:ext cx="1109947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>
                <a:solidFill>
                  <a:srgbClr val="339933"/>
                </a:solidFill>
              </a:rPr>
              <a:t>clip</a:t>
            </a:r>
          </a:p>
          <a:p>
            <a:r>
              <a:rPr lang="en-US" sz="1400" dirty="0">
                <a:solidFill>
                  <a:srgbClr val="339933"/>
                </a:solidFill>
              </a:rPr>
              <a:t>coordinates</a:t>
            </a:r>
            <a:endParaRPr lang="it-IT" sz="1400" dirty="0">
              <a:solidFill>
                <a:srgbClr val="339933"/>
              </a:solidFill>
            </a:endParaRPr>
          </a:p>
        </p:txBody>
      </p:sp>
      <p:sp>
        <p:nvSpPr>
          <p:cNvPr id="49222" name="Rectangle 94"/>
          <p:cNvSpPr>
            <a:spLocks noChangeArrowheads="1"/>
          </p:cNvSpPr>
          <p:nvPr/>
        </p:nvSpPr>
        <p:spPr bwMode="auto">
          <a:xfrm>
            <a:off x="6172200" y="4953000"/>
            <a:ext cx="293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49223" name="Rectangle 95"/>
          <p:cNvSpPr>
            <a:spLocks noChangeArrowheads="1"/>
          </p:cNvSpPr>
          <p:nvPr/>
        </p:nvSpPr>
        <p:spPr bwMode="auto">
          <a:xfrm>
            <a:off x="6248400" y="6248400"/>
            <a:ext cx="361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-1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49224" name="Rectangle 96"/>
          <p:cNvSpPr>
            <a:spLocks noChangeArrowheads="1"/>
          </p:cNvSpPr>
          <p:nvPr/>
        </p:nvSpPr>
        <p:spPr bwMode="auto">
          <a:xfrm>
            <a:off x="5638800" y="6096000"/>
            <a:ext cx="350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 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49225" name="Rectangle 97"/>
          <p:cNvSpPr>
            <a:spLocks noChangeArrowheads="1"/>
          </p:cNvSpPr>
          <p:nvPr/>
        </p:nvSpPr>
        <p:spPr bwMode="auto">
          <a:xfrm>
            <a:off x="6629400" y="5257800"/>
            <a:ext cx="361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-1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49226" name="Line 98"/>
          <p:cNvSpPr>
            <a:spLocks noChangeShapeType="1"/>
          </p:cNvSpPr>
          <p:nvPr/>
        </p:nvSpPr>
        <p:spPr bwMode="auto">
          <a:xfrm flipH="1">
            <a:off x="2743200" y="5765800"/>
            <a:ext cx="396875" cy="406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27" name="Rectangle 99"/>
          <p:cNvSpPr>
            <a:spLocks noChangeArrowheads="1"/>
          </p:cNvSpPr>
          <p:nvPr/>
        </p:nvSpPr>
        <p:spPr bwMode="auto">
          <a:xfrm>
            <a:off x="2590800" y="60960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x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49230" name="Rectangle 125"/>
          <p:cNvSpPr>
            <a:spLocks noChangeArrowheads="1"/>
          </p:cNvSpPr>
          <p:nvPr/>
        </p:nvSpPr>
        <p:spPr bwMode="auto">
          <a:xfrm>
            <a:off x="250825" y="1052513"/>
            <a:ext cx="533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It is more complex than this…	</a:t>
            </a:r>
          </a:p>
        </p:txBody>
      </p:sp>
      <p:grpSp>
        <p:nvGrpSpPr>
          <p:cNvPr id="49229" name="Group 124"/>
          <p:cNvGrpSpPr>
            <a:grpSpLocks/>
          </p:cNvGrpSpPr>
          <p:nvPr/>
        </p:nvGrpSpPr>
        <p:grpSpPr bwMode="auto">
          <a:xfrm>
            <a:off x="152400" y="1600201"/>
            <a:ext cx="1752600" cy="2957513"/>
            <a:chOff x="96" y="1008"/>
            <a:chExt cx="1104" cy="1863"/>
          </a:xfrm>
        </p:grpSpPr>
        <p:grpSp>
          <p:nvGrpSpPr>
            <p:cNvPr id="49231" name="Group 100"/>
            <p:cNvGrpSpPr>
              <a:grpSpLocks/>
            </p:cNvGrpSpPr>
            <p:nvPr/>
          </p:nvGrpSpPr>
          <p:grpSpPr bwMode="auto">
            <a:xfrm rot="1281435">
              <a:off x="336" y="1008"/>
              <a:ext cx="864" cy="768"/>
              <a:chOff x="156" y="672"/>
              <a:chExt cx="3024" cy="2112"/>
            </a:xfrm>
          </p:grpSpPr>
          <p:sp>
            <p:nvSpPr>
              <p:cNvPr id="49246" name="Line 101"/>
              <p:cNvSpPr>
                <a:spLocks noChangeShapeType="1"/>
              </p:cNvSpPr>
              <p:nvPr/>
            </p:nvSpPr>
            <p:spPr bwMode="auto">
              <a:xfrm flipH="1">
                <a:off x="156" y="2080"/>
                <a:ext cx="1716" cy="7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9247" name="Line 102"/>
              <p:cNvSpPr>
                <a:spLocks noChangeShapeType="1"/>
              </p:cNvSpPr>
              <p:nvPr/>
            </p:nvSpPr>
            <p:spPr bwMode="auto">
              <a:xfrm>
                <a:off x="1872" y="2080"/>
                <a:ext cx="1308" cy="6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9248" name="Line 103"/>
              <p:cNvSpPr>
                <a:spLocks noChangeShapeType="1"/>
              </p:cNvSpPr>
              <p:nvPr/>
            </p:nvSpPr>
            <p:spPr bwMode="auto">
              <a:xfrm flipV="1">
                <a:off x="1872" y="672"/>
                <a:ext cx="82" cy="14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49232" name="Rectangle 104"/>
            <p:cNvSpPr>
              <a:spLocks noChangeArrowheads="1"/>
            </p:cNvSpPr>
            <p:nvPr/>
          </p:nvSpPr>
          <p:spPr bwMode="auto">
            <a:xfrm>
              <a:off x="96" y="1584"/>
              <a:ext cx="17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z</a:t>
              </a:r>
              <a:endParaRPr lang="it-IT" sz="1600" i="1"/>
            </a:p>
          </p:txBody>
        </p:sp>
        <p:sp>
          <p:nvSpPr>
            <p:cNvPr id="49233" name="Rectangle 105"/>
            <p:cNvSpPr>
              <a:spLocks noChangeArrowheads="1"/>
            </p:cNvSpPr>
            <p:nvPr/>
          </p:nvSpPr>
          <p:spPr bwMode="auto">
            <a:xfrm>
              <a:off x="720" y="1008"/>
              <a:ext cx="17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y</a:t>
              </a:r>
              <a:endParaRPr lang="it-IT" sz="1600" i="1"/>
            </a:p>
          </p:txBody>
        </p:sp>
        <p:sp>
          <p:nvSpPr>
            <p:cNvPr id="49234" name="Rectangle 106"/>
            <p:cNvSpPr>
              <a:spLocks noChangeArrowheads="1"/>
            </p:cNvSpPr>
            <p:nvPr/>
          </p:nvSpPr>
          <p:spPr bwMode="auto">
            <a:xfrm>
              <a:off x="1008" y="1824"/>
              <a:ext cx="17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x</a:t>
              </a:r>
              <a:endParaRPr lang="it-IT" sz="1600" i="1"/>
            </a:p>
          </p:txBody>
        </p:sp>
        <p:sp>
          <p:nvSpPr>
            <p:cNvPr id="49235" name="Rectangle 107"/>
            <p:cNvSpPr>
              <a:spLocks noChangeArrowheads="1"/>
            </p:cNvSpPr>
            <p:nvPr/>
          </p:nvSpPr>
          <p:spPr bwMode="auto">
            <a:xfrm>
              <a:off x="384" y="1152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0</a:t>
              </a:r>
              <a:endParaRPr lang="it-IT" sz="1600" i="1"/>
            </a:p>
          </p:txBody>
        </p:sp>
        <p:sp>
          <p:nvSpPr>
            <p:cNvPr id="49236" name="Rectangle 108"/>
            <p:cNvSpPr>
              <a:spLocks noChangeArrowheads="1"/>
            </p:cNvSpPr>
            <p:nvPr/>
          </p:nvSpPr>
          <p:spPr bwMode="auto">
            <a:xfrm>
              <a:off x="960" y="1392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1</a:t>
              </a:r>
              <a:endParaRPr lang="it-IT" sz="1600" i="1"/>
            </a:p>
          </p:txBody>
        </p:sp>
        <p:sp>
          <p:nvSpPr>
            <p:cNvPr id="49237" name="Rectangle 109"/>
            <p:cNvSpPr>
              <a:spLocks noChangeArrowheads="1"/>
            </p:cNvSpPr>
            <p:nvPr/>
          </p:nvSpPr>
          <p:spPr bwMode="auto">
            <a:xfrm>
              <a:off x="480" y="168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2</a:t>
              </a:r>
              <a:endParaRPr lang="it-IT" sz="1600" i="1"/>
            </a:p>
          </p:txBody>
        </p:sp>
        <p:grpSp>
          <p:nvGrpSpPr>
            <p:cNvPr id="49238" name="Group 123"/>
            <p:cNvGrpSpPr>
              <a:grpSpLocks/>
            </p:cNvGrpSpPr>
            <p:nvPr/>
          </p:nvGrpSpPr>
          <p:grpSpPr bwMode="auto">
            <a:xfrm rot="2220507">
              <a:off x="432" y="1344"/>
              <a:ext cx="506" cy="403"/>
              <a:chOff x="384" y="1488"/>
              <a:chExt cx="506" cy="403"/>
            </a:xfrm>
          </p:grpSpPr>
          <p:sp>
            <p:nvSpPr>
              <p:cNvPr id="49242" name="Oval 110"/>
              <p:cNvSpPr>
                <a:spLocks noChangeArrowheads="1"/>
              </p:cNvSpPr>
              <p:nvPr/>
            </p:nvSpPr>
            <p:spPr bwMode="auto">
              <a:xfrm>
                <a:off x="624" y="1824"/>
                <a:ext cx="74" cy="6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9243" name="Oval 111"/>
              <p:cNvSpPr>
                <a:spLocks noChangeArrowheads="1"/>
              </p:cNvSpPr>
              <p:nvPr/>
            </p:nvSpPr>
            <p:spPr bwMode="auto">
              <a:xfrm>
                <a:off x="816" y="1488"/>
                <a:ext cx="74" cy="6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9244" name="Oval 112"/>
              <p:cNvSpPr>
                <a:spLocks noChangeArrowheads="1"/>
              </p:cNvSpPr>
              <p:nvPr/>
            </p:nvSpPr>
            <p:spPr bwMode="auto">
              <a:xfrm>
                <a:off x="384" y="1584"/>
                <a:ext cx="74" cy="6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49245" name="Freeform 113"/>
              <p:cNvSpPr>
                <a:spLocks/>
              </p:cNvSpPr>
              <p:nvPr/>
            </p:nvSpPr>
            <p:spPr bwMode="auto">
              <a:xfrm>
                <a:off x="415" y="1529"/>
                <a:ext cx="437" cy="331"/>
              </a:xfrm>
              <a:custGeom>
                <a:avLst/>
                <a:gdLst>
                  <a:gd name="T0" fmla="*/ 0 w 437"/>
                  <a:gd name="T1" fmla="*/ 80 h 331"/>
                  <a:gd name="T2" fmla="*/ 265 w 437"/>
                  <a:gd name="T3" fmla="*/ 331 h 331"/>
                  <a:gd name="T4" fmla="*/ 437 w 437"/>
                  <a:gd name="T5" fmla="*/ 0 h 331"/>
                  <a:gd name="T6" fmla="*/ 0 w 437"/>
                  <a:gd name="T7" fmla="*/ 80 h 33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37"/>
                  <a:gd name="T13" fmla="*/ 0 h 331"/>
                  <a:gd name="T14" fmla="*/ 437 w 437"/>
                  <a:gd name="T15" fmla="*/ 331 h 33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37" h="331">
                    <a:moveTo>
                      <a:pt x="0" y="80"/>
                    </a:moveTo>
                    <a:lnTo>
                      <a:pt x="265" y="331"/>
                    </a:lnTo>
                    <a:lnTo>
                      <a:pt x="437" y="0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chemeClr val="folHlink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49239" name="Text Box 114"/>
            <p:cNvSpPr txBox="1">
              <a:spLocks noChangeArrowheads="1"/>
            </p:cNvSpPr>
            <p:nvPr/>
          </p:nvSpPr>
          <p:spPr bwMode="auto">
            <a:xfrm>
              <a:off x="96" y="2016"/>
              <a:ext cx="104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400"/>
                <a:t>object Coordinates</a:t>
              </a:r>
              <a:endParaRPr lang="it-IT" sz="1400"/>
            </a:p>
          </p:txBody>
        </p:sp>
        <p:sp>
          <p:nvSpPr>
            <p:cNvPr id="49240" name="AutoShape 121"/>
            <p:cNvSpPr>
              <a:spLocks noChangeArrowheads="1"/>
            </p:cNvSpPr>
            <p:nvPr/>
          </p:nvSpPr>
          <p:spPr bwMode="auto">
            <a:xfrm rot="5400000" flipV="1">
              <a:off x="426" y="2118"/>
              <a:ext cx="432" cy="996"/>
            </a:xfrm>
            <a:prstGeom prst="rightArrow">
              <a:avLst>
                <a:gd name="adj1" fmla="val 100000"/>
                <a:gd name="adj2" fmla="val 58148"/>
              </a:avLst>
            </a:prstGeom>
            <a:solidFill>
              <a:srgbClr val="FF0000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r>
                <a:rPr lang="en-US" sz="1200" b="1">
                  <a:solidFill>
                    <a:srgbClr val="FFFF99"/>
                  </a:solidFill>
                </a:rPr>
                <a:t> </a:t>
              </a:r>
              <a:endParaRPr lang="it-IT" sz="1200" b="1">
                <a:solidFill>
                  <a:srgbClr val="FFFF99"/>
                </a:solidFill>
              </a:endParaRPr>
            </a:p>
          </p:txBody>
        </p:sp>
        <p:sp>
          <p:nvSpPr>
            <p:cNvPr id="49241" name="Text Box 122"/>
            <p:cNvSpPr txBox="1">
              <a:spLocks noChangeArrowheads="1"/>
            </p:cNvSpPr>
            <p:nvPr/>
          </p:nvSpPr>
          <p:spPr bwMode="auto">
            <a:xfrm>
              <a:off x="480" y="2352"/>
              <a:ext cx="328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</a:rPr>
                <a:t>0</a:t>
              </a:r>
              <a:endParaRPr lang="it-IT" sz="4800">
                <a:solidFill>
                  <a:schemeClr val="bg1"/>
                </a:solidFill>
              </a:endParaRPr>
            </a:p>
          </p:txBody>
        </p:sp>
      </p:grpSp>
      <p:sp>
        <p:nvSpPr>
          <p:cNvPr id="49214" name="AutoShape 80"/>
          <p:cNvSpPr>
            <a:spLocks noChangeArrowheads="1"/>
          </p:cNvSpPr>
          <p:nvPr/>
        </p:nvSpPr>
        <p:spPr bwMode="auto">
          <a:xfrm>
            <a:off x="7543800" y="2438400"/>
            <a:ext cx="1169988" cy="990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215" name="Freeform 81"/>
          <p:cNvSpPr>
            <a:spLocks/>
          </p:cNvSpPr>
          <p:nvPr/>
        </p:nvSpPr>
        <p:spPr bwMode="auto">
          <a:xfrm>
            <a:off x="8370888" y="2441575"/>
            <a:ext cx="330200" cy="330200"/>
          </a:xfrm>
          <a:custGeom>
            <a:avLst/>
            <a:gdLst>
              <a:gd name="T0" fmla="*/ 2147483647 w 208"/>
              <a:gd name="T1" fmla="*/ 2147483647 h 208"/>
              <a:gd name="T2" fmla="*/ 2147483647 w 208"/>
              <a:gd name="T3" fmla="*/ 2147483647 h 208"/>
              <a:gd name="T4" fmla="*/ 2147483647 w 208"/>
              <a:gd name="T5" fmla="*/ 2147483647 h 208"/>
              <a:gd name="T6" fmla="*/ 2147483647 w 208"/>
              <a:gd name="T7" fmla="*/ 2147483647 h 208"/>
              <a:gd name="T8" fmla="*/ 2147483647 w 208"/>
              <a:gd name="T9" fmla="*/ 2147483647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208"/>
              <a:gd name="T17" fmla="*/ 208 w 208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208">
                <a:moveTo>
                  <a:pt x="4" y="14"/>
                </a:moveTo>
                <a:cubicBezTo>
                  <a:pt x="0" y="20"/>
                  <a:pt x="120" y="42"/>
                  <a:pt x="153" y="73"/>
                </a:cubicBezTo>
                <a:cubicBezTo>
                  <a:pt x="184" y="103"/>
                  <a:pt x="198" y="208"/>
                  <a:pt x="202" y="202"/>
                </a:cubicBezTo>
                <a:cubicBezTo>
                  <a:pt x="206" y="196"/>
                  <a:pt x="208" y="68"/>
                  <a:pt x="175" y="37"/>
                </a:cubicBezTo>
                <a:cubicBezTo>
                  <a:pt x="129" y="0"/>
                  <a:pt x="7" y="10"/>
                  <a:pt x="4" y="14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9216" name="Freeform 82"/>
          <p:cNvSpPr>
            <a:spLocks/>
          </p:cNvSpPr>
          <p:nvPr/>
        </p:nvSpPr>
        <p:spPr bwMode="auto">
          <a:xfrm>
            <a:off x="7620000" y="2743200"/>
            <a:ext cx="876300" cy="531813"/>
          </a:xfrm>
          <a:custGeom>
            <a:avLst/>
            <a:gdLst>
              <a:gd name="T0" fmla="*/ 0 w 425"/>
              <a:gd name="T1" fmla="*/ 2147483647 h 309"/>
              <a:gd name="T2" fmla="*/ 2147483647 w 425"/>
              <a:gd name="T3" fmla="*/ 2147483647 h 309"/>
              <a:gd name="T4" fmla="*/ 2147483647 w 425"/>
              <a:gd name="T5" fmla="*/ 0 h 309"/>
              <a:gd name="T6" fmla="*/ 0 w 425"/>
              <a:gd name="T7" fmla="*/ 2147483647 h 309"/>
              <a:gd name="T8" fmla="*/ 0 60000 65536"/>
              <a:gd name="T9" fmla="*/ 0 60000 65536"/>
              <a:gd name="T10" fmla="*/ 0 60000 65536"/>
              <a:gd name="T11" fmla="*/ 0 60000 65536"/>
              <a:gd name="T12" fmla="*/ 0 w 425"/>
              <a:gd name="T13" fmla="*/ 0 h 309"/>
              <a:gd name="T14" fmla="*/ 425 w 425"/>
              <a:gd name="T15" fmla="*/ 309 h 3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5" h="309">
                <a:moveTo>
                  <a:pt x="0" y="55"/>
                </a:moveTo>
                <a:lnTo>
                  <a:pt x="261" y="309"/>
                </a:lnTo>
                <a:lnTo>
                  <a:pt x="425" y="0"/>
                </a:lnTo>
                <a:lnTo>
                  <a:pt x="0" y="55"/>
                </a:lnTo>
                <a:close/>
              </a:path>
            </a:pathLst>
          </a:custGeom>
          <a:solidFill>
            <a:srgbClr val="339966"/>
          </a:solidFill>
          <a:ln w="1587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49217" name="Group 83"/>
          <p:cNvGrpSpPr>
            <a:grpSpLocks/>
          </p:cNvGrpSpPr>
          <p:nvPr/>
        </p:nvGrpSpPr>
        <p:grpSpPr bwMode="auto">
          <a:xfrm>
            <a:off x="7467600" y="2438400"/>
            <a:ext cx="1177925" cy="1098550"/>
            <a:chOff x="1567" y="3120"/>
            <a:chExt cx="742" cy="692"/>
          </a:xfrm>
        </p:grpSpPr>
        <p:sp>
          <p:nvSpPr>
            <p:cNvPr id="49249" name="Oval 84"/>
            <p:cNvSpPr>
              <a:spLocks noChangeArrowheads="1"/>
            </p:cNvSpPr>
            <p:nvPr/>
          </p:nvSpPr>
          <p:spPr bwMode="auto">
            <a:xfrm>
              <a:off x="1951" y="3600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250" name="Oval 85"/>
            <p:cNvSpPr>
              <a:spLocks noChangeArrowheads="1"/>
            </p:cNvSpPr>
            <p:nvPr/>
          </p:nvSpPr>
          <p:spPr bwMode="auto">
            <a:xfrm>
              <a:off x="2172" y="326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251" name="Oval 86"/>
            <p:cNvSpPr>
              <a:spLocks noChangeArrowheads="1"/>
            </p:cNvSpPr>
            <p:nvPr/>
          </p:nvSpPr>
          <p:spPr bwMode="auto">
            <a:xfrm>
              <a:off x="1656" y="333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49252" name="Rectangle 87"/>
            <p:cNvSpPr>
              <a:spLocks noChangeArrowheads="1"/>
            </p:cNvSpPr>
            <p:nvPr/>
          </p:nvSpPr>
          <p:spPr bwMode="auto">
            <a:xfrm>
              <a:off x="1567" y="3168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0</a:t>
              </a:r>
              <a:endParaRPr lang="it-IT" sz="1600" i="1"/>
            </a:p>
          </p:txBody>
        </p:sp>
        <p:sp>
          <p:nvSpPr>
            <p:cNvPr id="49253" name="Rectangle 88"/>
            <p:cNvSpPr>
              <a:spLocks noChangeArrowheads="1"/>
            </p:cNvSpPr>
            <p:nvPr/>
          </p:nvSpPr>
          <p:spPr bwMode="auto">
            <a:xfrm>
              <a:off x="2095" y="312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1</a:t>
              </a:r>
              <a:endParaRPr lang="it-IT" sz="1600" i="1"/>
            </a:p>
          </p:txBody>
        </p:sp>
        <p:sp>
          <p:nvSpPr>
            <p:cNvPr id="49254" name="Rectangle 89"/>
            <p:cNvSpPr>
              <a:spLocks noChangeArrowheads="1"/>
            </p:cNvSpPr>
            <p:nvPr/>
          </p:nvSpPr>
          <p:spPr bwMode="auto">
            <a:xfrm>
              <a:off x="1855" y="360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2</a:t>
              </a:r>
              <a:endParaRPr lang="it-IT" sz="1600" i="1"/>
            </a:p>
          </p:txBody>
        </p:sp>
      </p:grpSp>
      <p:sp>
        <p:nvSpPr>
          <p:cNvPr id="49218" name="Text Box 90"/>
          <p:cNvSpPr txBox="1">
            <a:spLocks noChangeArrowheads="1"/>
          </p:cNvSpPr>
          <p:nvPr/>
        </p:nvSpPr>
        <p:spPr bwMode="auto">
          <a:xfrm>
            <a:off x="7467600" y="3536950"/>
            <a:ext cx="1265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screen Space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49219" name="AutoShape 91"/>
          <p:cNvSpPr>
            <a:spLocks noChangeArrowheads="1"/>
          </p:cNvSpPr>
          <p:nvPr/>
        </p:nvSpPr>
        <p:spPr bwMode="auto">
          <a:xfrm rot="16200000">
            <a:off x="7724775" y="3476625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49220" name="Text Box 92"/>
          <p:cNvSpPr txBox="1">
            <a:spLocks noChangeArrowheads="1"/>
          </p:cNvSpPr>
          <p:nvPr/>
        </p:nvSpPr>
        <p:spPr bwMode="auto">
          <a:xfrm>
            <a:off x="7848600" y="38862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3</a:t>
            </a:r>
            <a:endParaRPr lang="it-IT" sz="4800">
              <a:solidFill>
                <a:schemeClr val="bg1"/>
              </a:solidFill>
            </a:endParaRPr>
          </a:p>
        </p:txBody>
      </p:sp>
      <p:sp>
        <p:nvSpPr>
          <p:cNvPr id="123" name="Rectangle 21"/>
          <p:cNvSpPr>
            <a:spLocks noChangeArrowheads="1"/>
          </p:cNvSpPr>
          <p:nvPr/>
        </p:nvSpPr>
        <p:spPr bwMode="auto">
          <a:xfrm>
            <a:off x="2383069" y="2347913"/>
            <a:ext cx="4389788" cy="2073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AutoNum type="arabicParenR"/>
            </a:pPr>
            <a:r>
              <a:rPr lang="en-US" sz="2400" b="1" dirty="0">
                <a:solidFill>
                  <a:srgbClr val="FF0000"/>
                </a:solidFill>
              </a:rPr>
              <a:t>Modelling transformation</a:t>
            </a:r>
          </a:p>
          <a:p>
            <a:pPr marL="457200" indent="-457200">
              <a:spcBef>
                <a:spcPct val="20000"/>
              </a:spcBef>
              <a:buAutoNum type="arabicParenR"/>
            </a:pPr>
            <a:r>
              <a:rPr lang="en-US" sz="2400" dirty="0">
                <a:solidFill>
                  <a:schemeClr val="accent6"/>
                </a:solidFill>
              </a:rPr>
              <a:t>View transformation</a:t>
            </a:r>
          </a:p>
          <a:p>
            <a:pPr marL="457200" indent="-457200">
              <a:spcBef>
                <a:spcPct val="20000"/>
              </a:spcBef>
              <a:buAutoNum type="arabicParenR"/>
            </a:pPr>
            <a:r>
              <a:rPr lang="en-US" sz="2400" dirty="0">
                <a:solidFill>
                  <a:schemeClr val="accent6"/>
                </a:solidFill>
              </a:rPr>
              <a:t>Projection Transformation</a:t>
            </a:r>
          </a:p>
          <a:p>
            <a:pPr marL="457200" indent="-457200">
              <a:spcBef>
                <a:spcPct val="20000"/>
              </a:spcBef>
              <a:buAutoNum type="arabicParenR"/>
            </a:pPr>
            <a:r>
              <a:rPr lang="en-US" sz="2400" dirty="0">
                <a:solidFill>
                  <a:schemeClr val="accent6"/>
                </a:solidFill>
              </a:rPr>
              <a:t>Viewport Transformation</a:t>
            </a:r>
            <a:r>
              <a:rPr lang="en-US" sz="24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983569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160"/>
          <p:cNvGrpSpPr>
            <a:grpSpLocks/>
          </p:cNvGrpSpPr>
          <p:nvPr/>
        </p:nvGrpSpPr>
        <p:grpSpPr bwMode="auto">
          <a:xfrm>
            <a:off x="2568575" y="2193925"/>
            <a:ext cx="3651250" cy="3652838"/>
            <a:chOff x="1357290" y="3000372"/>
            <a:chExt cx="2143140" cy="2143934"/>
          </a:xfrm>
        </p:grpSpPr>
        <p:cxnSp>
          <p:nvCxnSpPr>
            <p:cNvPr id="43" name="Straight Connector 42"/>
            <p:cNvCxnSpPr/>
            <p:nvPr/>
          </p:nvCxnSpPr>
          <p:spPr bwMode="auto">
            <a:xfrm>
              <a:off x="1357290" y="3498853"/>
              <a:ext cx="2143140" cy="1863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1357290" y="3784897"/>
              <a:ext cx="2143140" cy="932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>
              <a:off x="1357290" y="4070010"/>
              <a:ext cx="2143140" cy="1863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>
              <a:off x="1357290" y="4356054"/>
              <a:ext cx="2143140" cy="1863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>
              <a:off x="1357290" y="4642098"/>
              <a:ext cx="2143140" cy="932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>
              <a:off x="1357290" y="4927210"/>
              <a:ext cx="2143140" cy="1863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>
              <a:off x="1357290" y="3214672"/>
              <a:ext cx="2143140" cy="1863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 rot="5400000">
              <a:off x="501035" y="4071873"/>
              <a:ext cx="2142070" cy="932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 rot="5400000" flipH="1" flipV="1">
              <a:off x="786632" y="4071407"/>
              <a:ext cx="2143002" cy="932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 rot="5400000" flipH="1" flipV="1">
              <a:off x="1072229" y="4071873"/>
              <a:ext cx="2142070" cy="932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 rot="5400000">
              <a:off x="1357825" y="4072339"/>
              <a:ext cx="2142071" cy="1864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 rot="5400000">
              <a:off x="1643422" y="4071873"/>
              <a:ext cx="2143002" cy="1864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 bwMode="auto">
            <a:xfrm rot="16200000" flipH="1">
              <a:off x="1928553" y="4071873"/>
              <a:ext cx="2143002" cy="0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/>
            <p:cNvCxnSpPr/>
            <p:nvPr/>
          </p:nvCxnSpPr>
          <p:spPr bwMode="auto">
            <a:xfrm rot="16200000" flipH="1">
              <a:off x="2214615" y="4071873"/>
              <a:ext cx="2143002" cy="0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69635" name="Straight Connector 172"/>
          <p:cNvCxnSpPr>
            <a:cxnSpLocks noChangeShapeType="1"/>
          </p:cNvCxnSpPr>
          <p:nvPr/>
        </p:nvCxnSpPr>
        <p:spPr bwMode="auto">
          <a:xfrm>
            <a:off x="1717675" y="4019550"/>
            <a:ext cx="535305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9636" name="Straight Connector 174"/>
          <p:cNvCxnSpPr>
            <a:cxnSpLocks noChangeShapeType="1"/>
          </p:cNvCxnSpPr>
          <p:nvPr/>
        </p:nvCxnSpPr>
        <p:spPr bwMode="auto">
          <a:xfrm rot="5400000" flipH="1" flipV="1">
            <a:off x="1901031" y="3958432"/>
            <a:ext cx="4987925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696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Modeling transformations</a:t>
            </a:r>
            <a:r>
              <a:rPr lang="en-US" sz="1600" dirty="0"/>
              <a:t> (example in 2D)</a:t>
            </a:r>
            <a:endParaRPr lang="it-IT" dirty="0"/>
          </a:p>
        </p:txBody>
      </p:sp>
      <p:sp>
        <p:nvSpPr>
          <p:cNvPr id="69638" name="Content Placeholder 4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Object space</a:t>
            </a:r>
          </a:p>
        </p:txBody>
      </p:sp>
      <p:sp>
        <p:nvSpPr>
          <p:cNvPr id="177" name="Freeform 176"/>
          <p:cNvSpPr/>
          <p:nvPr/>
        </p:nvSpPr>
        <p:spPr bwMode="auto">
          <a:xfrm rot="16200000">
            <a:off x="2568575" y="2789238"/>
            <a:ext cx="4137025" cy="1960562"/>
          </a:xfrm>
          <a:custGeom>
            <a:avLst/>
            <a:gdLst>
              <a:gd name="connsiteX0" fmla="*/ 74428 w 1796902"/>
              <a:gd name="connsiteY0" fmla="*/ 297711 h 1080746"/>
              <a:gd name="connsiteX1" fmla="*/ 85061 w 1796902"/>
              <a:gd name="connsiteY1" fmla="*/ 457200 h 1080746"/>
              <a:gd name="connsiteX2" fmla="*/ 0 w 1796902"/>
              <a:gd name="connsiteY2" fmla="*/ 861237 h 1080746"/>
              <a:gd name="connsiteX3" fmla="*/ 202019 w 1796902"/>
              <a:gd name="connsiteY3" fmla="*/ 861237 h 1080746"/>
              <a:gd name="connsiteX4" fmla="*/ 233916 w 1796902"/>
              <a:gd name="connsiteY4" fmla="*/ 1052623 h 1080746"/>
              <a:gd name="connsiteX5" fmla="*/ 414670 w 1796902"/>
              <a:gd name="connsiteY5" fmla="*/ 1063256 h 1080746"/>
              <a:gd name="connsiteX6" fmla="*/ 478465 w 1796902"/>
              <a:gd name="connsiteY6" fmla="*/ 967563 h 1080746"/>
              <a:gd name="connsiteX7" fmla="*/ 467833 w 1796902"/>
              <a:gd name="connsiteY7" fmla="*/ 871870 h 1080746"/>
              <a:gd name="connsiteX8" fmla="*/ 1222744 w 1796902"/>
              <a:gd name="connsiteY8" fmla="*/ 861237 h 1080746"/>
              <a:gd name="connsiteX9" fmla="*/ 1201479 w 1796902"/>
              <a:gd name="connsiteY9" fmla="*/ 861237 h 1080746"/>
              <a:gd name="connsiteX10" fmla="*/ 1212112 w 1796902"/>
              <a:gd name="connsiteY10" fmla="*/ 967563 h 1080746"/>
              <a:gd name="connsiteX11" fmla="*/ 1222744 w 1796902"/>
              <a:gd name="connsiteY11" fmla="*/ 1031358 h 1080746"/>
              <a:gd name="connsiteX12" fmla="*/ 1254642 w 1796902"/>
              <a:gd name="connsiteY12" fmla="*/ 1041991 h 1080746"/>
              <a:gd name="connsiteX13" fmla="*/ 1456661 w 1796902"/>
              <a:gd name="connsiteY13" fmla="*/ 999460 h 1080746"/>
              <a:gd name="connsiteX14" fmla="*/ 1467293 w 1796902"/>
              <a:gd name="connsiteY14" fmla="*/ 967563 h 1080746"/>
              <a:gd name="connsiteX15" fmla="*/ 1477926 w 1796902"/>
              <a:gd name="connsiteY15" fmla="*/ 893135 h 1080746"/>
              <a:gd name="connsiteX16" fmla="*/ 1456661 w 1796902"/>
              <a:gd name="connsiteY16" fmla="*/ 861237 h 1080746"/>
              <a:gd name="connsiteX17" fmla="*/ 1456661 w 1796902"/>
              <a:gd name="connsiteY17" fmla="*/ 850604 h 1080746"/>
              <a:gd name="connsiteX18" fmla="*/ 1796902 w 1796902"/>
              <a:gd name="connsiteY18" fmla="*/ 839972 h 1080746"/>
              <a:gd name="connsiteX19" fmla="*/ 1786270 w 1796902"/>
              <a:gd name="connsiteY19" fmla="*/ 478465 h 1080746"/>
              <a:gd name="connsiteX20" fmla="*/ 1382233 w 1796902"/>
              <a:gd name="connsiteY20" fmla="*/ 393404 h 1080746"/>
              <a:gd name="connsiteX21" fmla="*/ 1127051 w 1796902"/>
              <a:gd name="connsiteY21" fmla="*/ 0 h 1080746"/>
              <a:gd name="connsiteX22" fmla="*/ 233916 w 1796902"/>
              <a:gd name="connsiteY22" fmla="*/ 10632 h 1080746"/>
              <a:gd name="connsiteX23" fmla="*/ 138223 w 1796902"/>
              <a:gd name="connsiteY23" fmla="*/ 329609 h 1080746"/>
              <a:gd name="connsiteX0" fmla="*/ 145834 w 1796902"/>
              <a:gd name="connsiteY0" fmla="*/ 297711 h 1080746"/>
              <a:gd name="connsiteX1" fmla="*/ 85061 w 1796902"/>
              <a:gd name="connsiteY1" fmla="*/ 457200 h 1080746"/>
              <a:gd name="connsiteX2" fmla="*/ 0 w 1796902"/>
              <a:gd name="connsiteY2" fmla="*/ 861237 h 1080746"/>
              <a:gd name="connsiteX3" fmla="*/ 202019 w 1796902"/>
              <a:gd name="connsiteY3" fmla="*/ 861237 h 1080746"/>
              <a:gd name="connsiteX4" fmla="*/ 233916 w 1796902"/>
              <a:gd name="connsiteY4" fmla="*/ 1052623 h 1080746"/>
              <a:gd name="connsiteX5" fmla="*/ 414670 w 1796902"/>
              <a:gd name="connsiteY5" fmla="*/ 1063256 h 1080746"/>
              <a:gd name="connsiteX6" fmla="*/ 478465 w 1796902"/>
              <a:gd name="connsiteY6" fmla="*/ 967563 h 1080746"/>
              <a:gd name="connsiteX7" fmla="*/ 467833 w 1796902"/>
              <a:gd name="connsiteY7" fmla="*/ 871870 h 1080746"/>
              <a:gd name="connsiteX8" fmla="*/ 1222744 w 1796902"/>
              <a:gd name="connsiteY8" fmla="*/ 861237 h 1080746"/>
              <a:gd name="connsiteX9" fmla="*/ 1201479 w 1796902"/>
              <a:gd name="connsiteY9" fmla="*/ 861237 h 1080746"/>
              <a:gd name="connsiteX10" fmla="*/ 1212112 w 1796902"/>
              <a:gd name="connsiteY10" fmla="*/ 967563 h 1080746"/>
              <a:gd name="connsiteX11" fmla="*/ 1222744 w 1796902"/>
              <a:gd name="connsiteY11" fmla="*/ 1031358 h 1080746"/>
              <a:gd name="connsiteX12" fmla="*/ 1254642 w 1796902"/>
              <a:gd name="connsiteY12" fmla="*/ 1041991 h 1080746"/>
              <a:gd name="connsiteX13" fmla="*/ 1456661 w 1796902"/>
              <a:gd name="connsiteY13" fmla="*/ 999460 h 1080746"/>
              <a:gd name="connsiteX14" fmla="*/ 1467293 w 1796902"/>
              <a:gd name="connsiteY14" fmla="*/ 967563 h 1080746"/>
              <a:gd name="connsiteX15" fmla="*/ 1477926 w 1796902"/>
              <a:gd name="connsiteY15" fmla="*/ 893135 h 1080746"/>
              <a:gd name="connsiteX16" fmla="*/ 1456661 w 1796902"/>
              <a:gd name="connsiteY16" fmla="*/ 861237 h 1080746"/>
              <a:gd name="connsiteX17" fmla="*/ 1456661 w 1796902"/>
              <a:gd name="connsiteY17" fmla="*/ 850604 h 1080746"/>
              <a:gd name="connsiteX18" fmla="*/ 1796902 w 1796902"/>
              <a:gd name="connsiteY18" fmla="*/ 839972 h 1080746"/>
              <a:gd name="connsiteX19" fmla="*/ 1786270 w 1796902"/>
              <a:gd name="connsiteY19" fmla="*/ 478465 h 1080746"/>
              <a:gd name="connsiteX20" fmla="*/ 1382233 w 1796902"/>
              <a:gd name="connsiteY20" fmla="*/ 393404 h 1080746"/>
              <a:gd name="connsiteX21" fmla="*/ 1127051 w 1796902"/>
              <a:gd name="connsiteY21" fmla="*/ 0 h 1080746"/>
              <a:gd name="connsiteX22" fmla="*/ 233916 w 1796902"/>
              <a:gd name="connsiteY22" fmla="*/ 10632 h 1080746"/>
              <a:gd name="connsiteX23" fmla="*/ 138223 w 1796902"/>
              <a:gd name="connsiteY23" fmla="*/ 329609 h 1080746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713956 w 1796902"/>
              <a:gd name="connsiteY22" fmla="*/ 0 h 1160505"/>
              <a:gd name="connsiteX23" fmla="*/ 233916 w 1796902"/>
              <a:gd name="connsiteY23" fmla="*/ 90391 h 1160505"/>
              <a:gd name="connsiteX24" fmla="*/ 138223 w 1796902"/>
              <a:gd name="connsiteY24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233916 w 1796902"/>
              <a:gd name="connsiteY23" fmla="*/ 90391 h 1160505"/>
              <a:gd name="connsiteX24" fmla="*/ 138223 w 1796902"/>
              <a:gd name="connsiteY24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233916 w 1796902"/>
              <a:gd name="connsiteY23" fmla="*/ 90391 h 1160505"/>
              <a:gd name="connsiteX24" fmla="*/ 138223 w 1796902"/>
              <a:gd name="connsiteY24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438093 w 1796902"/>
              <a:gd name="connsiteY23" fmla="*/ 15370 h 1160505"/>
              <a:gd name="connsiteX24" fmla="*/ 233916 w 1796902"/>
              <a:gd name="connsiteY24" fmla="*/ 90391 h 1160505"/>
              <a:gd name="connsiteX25" fmla="*/ 138223 w 1796902"/>
              <a:gd name="connsiteY25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438093 w 1796902"/>
              <a:gd name="connsiteY23" fmla="*/ 15370 h 1160505"/>
              <a:gd name="connsiteX24" fmla="*/ 233916 w 1796902"/>
              <a:gd name="connsiteY24" fmla="*/ 90391 h 1160505"/>
              <a:gd name="connsiteX0" fmla="*/ 85061 w 1796902"/>
              <a:gd name="connsiteY0" fmla="*/ 536959 h 1160505"/>
              <a:gd name="connsiteX1" fmla="*/ 0 w 1796902"/>
              <a:gd name="connsiteY1" fmla="*/ 940996 h 1160505"/>
              <a:gd name="connsiteX2" fmla="*/ 202019 w 1796902"/>
              <a:gd name="connsiteY2" fmla="*/ 940996 h 1160505"/>
              <a:gd name="connsiteX3" fmla="*/ 233916 w 1796902"/>
              <a:gd name="connsiteY3" fmla="*/ 1132382 h 1160505"/>
              <a:gd name="connsiteX4" fmla="*/ 414670 w 1796902"/>
              <a:gd name="connsiteY4" fmla="*/ 1143015 h 1160505"/>
              <a:gd name="connsiteX5" fmla="*/ 478465 w 1796902"/>
              <a:gd name="connsiteY5" fmla="*/ 1047322 h 1160505"/>
              <a:gd name="connsiteX6" fmla="*/ 467833 w 1796902"/>
              <a:gd name="connsiteY6" fmla="*/ 951629 h 1160505"/>
              <a:gd name="connsiteX7" fmla="*/ 1222744 w 1796902"/>
              <a:gd name="connsiteY7" fmla="*/ 940996 h 1160505"/>
              <a:gd name="connsiteX8" fmla="*/ 1201479 w 1796902"/>
              <a:gd name="connsiteY8" fmla="*/ 940996 h 1160505"/>
              <a:gd name="connsiteX9" fmla="*/ 1212112 w 1796902"/>
              <a:gd name="connsiteY9" fmla="*/ 1047322 h 1160505"/>
              <a:gd name="connsiteX10" fmla="*/ 1222744 w 1796902"/>
              <a:gd name="connsiteY10" fmla="*/ 1111117 h 1160505"/>
              <a:gd name="connsiteX11" fmla="*/ 1254642 w 1796902"/>
              <a:gd name="connsiteY11" fmla="*/ 1121750 h 1160505"/>
              <a:gd name="connsiteX12" fmla="*/ 1456661 w 1796902"/>
              <a:gd name="connsiteY12" fmla="*/ 1079219 h 1160505"/>
              <a:gd name="connsiteX13" fmla="*/ 1467293 w 1796902"/>
              <a:gd name="connsiteY13" fmla="*/ 1047322 h 1160505"/>
              <a:gd name="connsiteX14" fmla="*/ 1477926 w 1796902"/>
              <a:gd name="connsiteY14" fmla="*/ 972894 h 1160505"/>
              <a:gd name="connsiteX15" fmla="*/ 1456661 w 1796902"/>
              <a:gd name="connsiteY15" fmla="*/ 940996 h 1160505"/>
              <a:gd name="connsiteX16" fmla="*/ 1456661 w 1796902"/>
              <a:gd name="connsiteY16" fmla="*/ 930363 h 1160505"/>
              <a:gd name="connsiteX17" fmla="*/ 1796902 w 1796902"/>
              <a:gd name="connsiteY17" fmla="*/ 919731 h 1160505"/>
              <a:gd name="connsiteX18" fmla="*/ 1786270 w 1796902"/>
              <a:gd name="connsiteY18" fmla="*/ 558224 h 1160505"/>
              <a:gd name="connsiteX19" fmla="*/ 1382233 w 1796902"/>
              <a:gd name="connsiteY19" fmla="*/ 473163 h 1160505"/>
              <a:gd name="connsiteX20" fmla="*/ 1127051 w 1796902"/>
              <a:gd name="connsiteY20" fmla="*/ 79759 h 1160505"/>
              <a:gd name="connsiteX21" fmla="*/ 970633 w 1796902"/>
              <a:gd name="connsiteY21" fmla="*/ 0 h 1160505"/>
              <a:gd name="connsiteX22" fmla="*/ 438093 w 1796902"/>
              <a:gd name="connsiteY22" fmla="*/ 15370 h 1160505"/>
              <a:gd name="connsiteX23" fmla="*/ 233916 w 1796902"/>
              <a:gd name="connsiteY23" fmla="*/ 90391 h 1160505"/>
              <a:gd name="connsiteX0" fmla="*/ 85061 w 1796902"/>
              <a:gd name="connsiteY0" fmla="*/ 536959 h 1160505"/>
              <a:gd name="connsiteX1" fmla="*/ 0 w 1796902"/>
              <a:gd name="connsiteY1" fmla="*/ 940996 h 1160505"/>
              <a:gd name="connsiteX2" fmla="*/ 202019 w 1796902"/>
              <a:gd name="connsiteY2" fmla="*/ 940996 h 1160505"/>
              <a:gd name="connsiteX3" fmla="*/ 233916 w 1796902"/>
              <a:gd name="connsiteY3" fmla="*/ 1132382 h 1160505"/>
              <a:gd name="connsiteX4" fmla="*/ 414670 w 1796902"/>
              <a:gd name="connsiteY4" fmla="*/ 1143015 h 1160505"/>
              <a:gd name="connsiteX5" fmla="*/ 478465 w 1796902"/>
              <a:gd name="connsiteY5" fmla="*/ 1047322 h 1160505"/>
              <a:gd name="connsiteX6" fmla="*/ 467833 w 1796902"/>
              <a:gd name="connsiteY6" fmla="*/ 951629 h 1160505"/>
              <a:gd name="connsiteX7" fmla="*/ 1222744 w 1796902"/>
              <a:gd name="connsiteY7" fmla="*/ 940996 h 1160505"/>
              <a:gd name="connsiteX8" fmla="*/ 1201479 w 1796902"/>
              <a:gd name="connsiteY8" fmla="*/ 940996 h 1160505"/>
              <a:gd name="connsiteX9" fmla="*/ 1212112 w 1796902"/>
              <a:gd name="connsiteY9" fmla="*/ 1047322 h 1160505"/>
              <a:gd name="connsiteX10" fmla="*/ 1222744 w 1796902"/>
              <a:gd name="connsiteY10" fmla="*/ 1111117 h 1160505"/>
              <a:gd name="connsiteX11" fmla="*/ 1254642 w 1796902"/>
              <a:gd name="connsiteY11" fmla="*/ 1121750 h 1160505"/>
              <a:gd name="connsiteX12" fmla="*/ 1456661 w 1796902"/>
              <a:gd name="connsiteY12" fmla="*/ 1079219 h 1160505"/>
              <a:gd name="connsiteX13" fmla="*/ 1467293 w 1796902"/>
              <a:gd name="connsiteY13" fmla="*/ 1047322 h 1160505"/>
              <a:gd name="connsiteX14" fmla="*/ 1477926 w 1796902"/>
              <a:gd name="connsiteY14" fmla="*/ 972894 h 1160505"/>
              <a:gd name="connsiteX15" fmla="*/ 1456661 w 1796902"/>
              <a:gd name="connsiteY15" fmla="*/ 940996 h 1160505"/>
              <a:gd name="connsiteX16" fmla="*/ 1456661 w 1796902"/>
              <a:gd name="connsiteY16" fmla="*/ 930363 h 1160505"/>
              <a:gd name="connsiteX17" fmla="*/ 1796902 w 1796902"/>
              <a:gd name="connsiteY17" fmla="*/ 919731 h 1160505"/>
              <a:gd name="connsiteX18" fmla="*/ 1786270 w 1796902"/>
              <a:gd name="connsiteY18" fmla="*/ 558224 h 1160505"/>
              <a:gd name="connsiteX19" fmla="*/ 1382233 w 1796902"/>
              <a:gd name="connsiteY19" fmla="*/ 473163 h 1160505"/>
              <a:gd name="connsiteX20" fmla="*/ 1127051 w 1796902"/>
              <a:gd name="connsiteY20" fmla="*/ 79759 h 1160505"/>
              <a:gd name="connsiteX21" fmla="*/ 970633 w 1796902"/>
              <a:gd name="connsiteY21" fmla="*/ 0 h 1160505"/>
              <a:gd name="connsiteX22" fmla="*/ 438093 w 1796902"/>
              <a:gd name="connsiteY22" fmla="*/ 15370 h 1160505"/>
              <a:gd name="connsiteX23" fmla="*/ 233916 w 1796902"/>
              <a:gd name="connsiteY23" fmla="*/ 90391 h 1160505"/>
              <a:gd name="connsiteX24" fmla="*/ 85061 w 1796902"/>
              <a:gd name="connsiteY24" fmla="*/ 536959 h 1160505"/>
              <a:gd name="connsiteX0" fmla="*/ 33744 w 1745585"/>
              <a:gd name="connsiteY0" fmla="*/ 536959 h 1160505"/>
              <a:gd name="connsiteX1" fmla="*/ 0 w 1745585"/>
              <a:gd name="connsiteY1" fmla="*/ 940996 h 1160505"/>
              <a:gd name="connsiteX2" fmla="*/ 150702 w 1745585"/>
              <a:gd name="connsiteY2" fmla="*/ 940996 h 1160505"/>
              <a:gd name="connsiteX3" fmla="*/ 182599 w 1745585"/>
              <a:gd name="connsiteY3" fmla="*/ 1132382 h 1160505"/>
              <a:gd name="connsiteX4" fmla="*/ 363353 w 1745585"/>
              <a:gd name="connsiteY4" fmla="*/ 1143015 h 1160505"/>
              <a:gd name="connsiteX5" fmla="*/ 427148 w 1745585"/>
              <a:gd name="connsiteY5" fmla="*/ 1047322 h 1160505"/>
              <a:gd name="connsiteX6" fmla="*/ 416516 w 1745585"/>
              <a:gd name="connsiteY6" fmla="*/ 951629 h 1160505"/>
              <a:gd name="connsiteX7" fmla="*/ 1171427 w 1745585"/>
              <a:gd name="connsiteY7" fmla="*/ 940996 h 1160505"/>
              <a:gd name="connsiteX8" fmla="*/ 1150162 w 1745585"/>
              <a:gd name="connsiteY8" fmla="*/ 940996 h 1160505"/>
              <a:gd name="connsiteX9" fmla="*/ 1160795 w 1745585"/>
              <a:gd name="connsiteY9" fmla="*/ 1047322 h 1160505"/>
              <a:gd name="connsiteX10" fmla="*/ 1171427 w 1745585"/>
              <a:gd name="connsiteY10" fmla="*/ 1111117 h 1160505"/>
              <a:gd name="connsiteX11" fmla="*/ 1203325 w 1745585"/>
              <a:gd name="connsiteY11" fmla="*/ 1121750 h 1160505"/>
              <a:gd name="connsiteX12" fmla="*/ 1405344 w 1745585"/>
              <a:gd name="connsiteY12" fmla="*/ 1079219 h 1160505"/>
              <a:gd name="connsiteX13" fmla="*/ 1415976 w 1745585"/>
              <a:gd name="connsiteY13" fmla="*/ 1047322 h 1160505"/>
              <a:gd name="connsiteX14" fmla="*/ 1426609 w 1745585"/>
              <a:gd name="connsiteY14" fmla="*/ 972894 h 1160505"/>
              <a:gd name="connsiteX15" fmla="*/ 1405344 w 1745585"/>
              <a:gd name="connsiteY15" fmla="*/ 940996 h 1160505"/>
              <a:gd name="connsiteX16" fmla="*/ 1405344 w 1745585"/>
              <a:gd name="connsiteY16" fmla="*/ 930363 h 1160505"/>
              <a:gd name="connsiteX17" fmla="*/ 1745585 w 1745585"/>
              <a:gd name="connsiteY17" fmla="*/ 919731 h 1160505"/>
              <a:gd name="connsiteX18" fmla="*/ 1734953 w 1745585"/>
              <a:gd name="connsiteY18" fmla="*/ 558224 h 1160505"/>
              <a:gd name="connsiteX19" fmla="*/ 1330916 w 1745585"/>
              <a:gd name="connsiteY19" fmla="*/ 473163 h 1160505"/>
              <a:gd name="connsiteX20" fmla="*/ 1075734 w 1745585"/>
              <a:gd name="connsiteY20" fmla="*/ 79759 h 1160505"/>
              <a:gd name="connsiteX21" fmla="*/ 919316 w 1745585"/>
              <a:gd name="connsiteY21" fmla="*/ 0 h 1160505"/>
              <a:gd name="connsiteX22" fmla="*/ 386776 w 1745585"/>
              <a:gd name="connsiteY22" fmla="*/ 15370 h 1160505"/>
              <a:gd name="connsiteX23" fmla="*/ 182599 w 1745585"/>
              <a:gd name="connsiteY23" fmla="*/ 90391 h 1160505"/>
              <a:gd name="connsiteX24" fmla="*/ 33744 w 1745585"/>
              <a:gd name="connsiteY24" fmla="*/ 536959 h 1160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745585" h="1160505">
                <a:moveTo>
                  <a:pt x="33744" y="536959"/>
                </a:moveTo>
                <a:lnTo>
                  <a:pt x="0" y="940996"/>
                </a:lnTo>
                <a:lnTo>
                  <a:pt x="150702" y="940996"/>
                </a:lnTo>
                <a:lnTo>
                  <a:pt x="182599" y="1132382"/>
                </a:lnTo>
                <a:lnTo>
                  <a:pt x="363353" y="1143015"/>
                </a:lnTo>
                <a:lnTo>
                  <a:pt x="427148" y="1047322"/>
                </a:lnTo>
                <a:lnTo>
                  <a:pt x="416516" y="951629"/>
                </a:lnTo>
                <a:lnTo>
                  <a:pt x="1171427" y="940996"/>
                </a:lnTo>
                <a:cubicBezTo>
                  <a:pt x="1178515" y="940893"/>
                  <a:pt x="1157250" y="940996"/>
                  <a:pt x="1150162" y="940996"/>
                </a:cubicBezTo>
                <a:cubicBezTo>
                  <a:pt x="1153706" y="976438"/>
                  <a:pt x="1156377" y="1011978"/>
                  <a:pt x="1160795" y="1047322"/>
                </a:cubicBezTo>
                <a:cubicBezTo>
                  <a:pt x="1163469" y="1068714"/>
                  <a:pt x="1160731" y="1092399"/>
                  <a:pt x="1171427" y="1111117"/>
                </a:cubicBezTo>
                <a:cubicBezTo>
                  <a:pt x="1176988" y="1120848"/>
                  <a:pt x="1192692" y="1118206"/>
                  <a:pt x="1203325" y="1121750"/>
                </a:cubicBezTo>
                <a:cubicBezTo>
                  <a:pt x="1330232" y="1114285"/>
                  <a:pt x="1364700" y="1160505"/>
                  <a:pt x="1405344" y="1079219"/>
                </a:cubicBezTo>
                <a:cubicBezTo>
                  <a:pt x="1410356" y="1069195"/>
                  <a:pt x="1412432" y="1057954"/>
                  <a:pt x="1415976" y="1047322"/>
                </a:cubicBezTo>
                <a:cubicBezTo>
                  <a:pt x="1419520" y="1022513"/>
                  <a:pt x="1429103" y="997831"/>
                  <a:pt x="1426609" y="972894"/>
                </a:cubicBezTo>
                <a:cubicBezTo>
                  <a:pt x="1425338" y="960179"/>
                  <a:pt x="1411059" y="952426"/>
                  <a:pt x="1405344" y="940996"/>
                </a:cubicBezTo>
                <a:cubicBezTo>
                  <a:pt x="1403759" y="937826"/>
                  <a:pt x="1405344" y="933907"/>
                  <a:pt x="1405344" y="930363"/>
                </a:cubicBezTo>
                <a:lnTo>
                  <a:pt x="1745585" y="919731"/>
                </a:lnTo>
                <a:lnTo>
                  <a:pt x="1734953" y="558224"/>
                </a:lnTo>
                <a:lnTo>
                  <a:pt x="1330916" y="473163"/>
                </a:lnTo>
                <a:lnTo>
                  <a:pt x="1075734" y="79759"/>
                </a:lnTo>
                <a:lnTo>
                  <a:pt x="919316" y="0"/>
                </a:lnTo>
                <a:lnTo>
                  <a:pt x="386776" y="15370"/>
                </a:lnTo>
                <a:lnTo>
                  <a:pt x="182599" y="90391"/>
                </a:lnTo>
                <a:lnTo>
                  <a:pt x="33744" y="53695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46000"/>
            </a:schemeClr>
          </a:solidFill>
          <a:ln w="31750" cap="flat" cmpd="sng" algn="ctr">
            <a:solidFill>
              <a:schemeClr val="accent2">
                <a:lumMod val="60000"/>
                <a:lumOff val="4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 anchor="ctr"/>
          <a:lstStyle/>
          <a:p>
            <a:pPr>
              <a:defRPr/>
            </a:pPr>
            <a:endParaRPr lang="en-US"/>
          </a:p>
        </p:txBody>
      </p:sp>
      <p:cxnSp>
        <p:nvCxnSpPr>
          <p:cNvPr id="69640" name="Straight Arrow Connector 162"/>
          <p:cNvCxnSpPr>
            <a:cxnSpLocks noChangeShapeType="1"/>
          </p:cNvCxnSpPr>
          <p:nvPr/>
        </p:nvCxnSpPr>
        <p:spPr bwMode="auto">
          <a:xfrm>
            <a:off x="4394200" y="4019550"/>
            <a:ext cx="485775" cy="317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9641" name="Straight Arrow Connector 170"/>
          <p:cNvCxnSpPr>
            <a:cxnSpLocks noChangeShapeType="1"/>
          </p:cNvCxnSpPr>
          <p:nvPr/>
        </p:nvCxnSpPr>
        <p:spPr bwMode="auto">
          <a:xfrm rot="5400000" flipH="1" flipV="1">
            <a:off x="4150519" y="3775869"/>
            <a:ext cx="487363" cy="317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9642" name="Rectangle 191"/>
          <p:cNvSpPr>
            <a:spLocks noChangeArrowheads="1"/>
          </p:cNvSpPr>
          <p:nvPr/>
        </p:nvSpPr>
        <p:spPr bwMode="auto">
          <a:xfrm>
            <a:off x="4711700" y="4098925"/>
            <a:ext cx="557213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195" name="Rectangle 194"/>
          <p:cNvSpPr/>
          <p:nvPr/>
        </p:nvSpPr>
        <p:spPr>
          <a:xfrm>
            <a:off x="5002213" y="5967413"/>
            <a:ext cx="22601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object space (“car space”)</a:t>
            </a:r>
          </a:p>
        </p:txBody>
      </p:sp>
      <p:sp>
        <p:nvSpPr>
          <p:cNvPr id="196" name="Rectangle 195"/>
          <p:cNvSpPr/>
          <p:nvPr/>
        </p:nvSpPr>
        <p:spPr>
          <a:xfrm>
            <a:off x="1285875" y="2143125"/>
            <a:ext cx="11927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origin </a:t>
            </a:r>
            <a:r>
              <a:rPr lang="en-US" sz="1400" b="1" dirty="0"/>
              <a:t>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of </a:t>
            </a:r>
            <a:b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object space</a:t>
            </a:r>
          </a:p>
        </p:txBody>
      </p:sp>
      <p:cxnSp>
        <p:nvCxnSpPr>
          <p:cNvPr id="200" name="Elbow Connector 199"/>
          <p:cNvCxnSpPr/>
          <p:nvPr/>
        </p:nvCxnSpPr>
        <p:spPr bwMode="auto">
          <a:xfrm>
            <a:off x="2571750" y="2500313"/>
            <a:ext cx="1701800" cy="1422400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204" name="Rectangle 203"/>
          <p:cNvSpPr/>
          <p:nvPr/>
        </p:nvSpPr>
        <p:spPr>
          <a:xfrm>
            <a:off x="7072313" y="3786188"/>
            <a:ext cx="533400" cy="6810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  <a:endParaRPr lang="en-US" dirty="0"/>
          </a:p>
        </p:txBody>
      </p:sp>
      <p:sp>
        <p:nvSpPr>
          <p:cNvPr id="205" name="Rectangle 204"/>
          <p:cNvSpPr/>
          <p:nvPr/>
        </p:nvSpPr>
        <p:spPr>
          <a:xfrm>
            <a:off x="4071938" y="1071563"/>
            <a:ext cx="533400" cy="6810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</a:t>
            </a:r>
            <a:endParaRPr lang="en-US" dirty="0"/>
          </a:p>
        </p:txBody>
      </p:sp>
      <p:sp>
        <p:nvSpPr>
          <p:cNvPr id="69648" name="Rectangle 209"/>
          <p:cNvSpPr>
            <a:spLocks noChangeArrowheads="1"/>
          </p:cNvSpPr>
          <p:nvPr/>
        </p:nvSpPr>
        <p:spPr bwMode="auto">
          <a:xfrm>
            <a:off x="5208588" y="4078288"/>
            <a:ext cx="557212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69649" name="Rectangle 210"/>
          <p:cNvSpPr>
            <a:spLocks noChangeArrowheads="1"/>
          </p:cNvSpPr>
          <p:nvPr/>
        </p:nvSpPr>
        <p:spPr bwMode="auto">
          <a:xfrm>
            <a:off x="5695950" y="4078288"/>
            <a:ext cx="557213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69650" name="Rectangle 211"/>
          <p:cNvSpPr>
            <a:spLocks noChangeArrowheads="1"/>
          </p:cNvSpPr>
          <p:nvPr/>
        </p:nvSpPr>
        <p:spPr bwMode="auto">
          <a:xfrm>
            <a:off x="3663950" y="4103688"/>
            <a:ext cx="701675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-1</a:t>
            </a:r>
          </a:p>
        </p:txBody>
      </p:sp>
      <p:sp>
        <p:nvSpPr>
          <p:cNvPr id="69651" name="Rectangle 212"/>
          <p:cNvSpPr>
            <a:spLocks noChangeArrowheads="1"/>
          </p:cNvSpPr>
          <p:nvPr/>
        </p:nvSpPr>
        <p:spPr bwMode="auto">
          <a:xfrm>
            <a:off x="3173413" y="4102100"/>
            <a:ext cx="701675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-2</a:t>
            </a:r>
          </a:p>
        </p:txBody>
      </p:sp>
      <p:sp>
        <p:nvSpPr>
          <p:cNvPr id="69652" name="Rectangle 213"/>
          <p:cNvSpPr>
            <a:spLocks noChangeArrowheads="1"/>
          </p:cNvSpPr>
          <p:nvPr/>
        </p:nvSpPr>
        <p:spPr bwMode="auto">
          <a:xfrm>
            <a:off x="3924300" y="5289550"/>
            <a:ext cx="701675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-3</a:t>
            </a:r>
          </a:p>
        </p:txBody>
      </p:sp>
      <p:cxnSp>
        <p:nvCxnSpPr>
          <p:cNvPr id="69653" name="Straight Connector 215"/>
          <p:cNvCxnSpPr>
            <a:cxnSpLocks noChangeShapeType="1"/>
          </p:cNvCxnSpPr>
          <p:nvPr/>
        </p:nvCxnSpPr>
        <p:spPr bwMode="auto">
          <a:xfrm rot="5400000">
            <a:off x="5794375" y="4079875"/>
            <a:ext cx="1222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9654" name="Straight Connector 216"/>
          <p:cNvCxnSpPr>
            <a:cxnSpLocks noChangeShapeType="1"/>
          </p:cNvCxnSpPr>
          <p:nvPr/>
        </p:nvCxnSpPr>
        <p:spPr bwMode="auto">
          <a:xfrm rot="5400000">
            <a:off x="5307807" y="4079081"/>
            <a:ext cx="122238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9655" name="Straight Connector 217"/>
          <p:cNvCxnSpPr>
            <a:cxnSpLocks noChangeShapeType="1"/>
          </p:cNvCxnSpPr>
          <p:nvPr/>
        </p:nvCxnSpPr>
        <p:spPr bwMode="auto">
          <a:xfrm rot="5400000">
            <a:off x="4818063" y="4079875"/>
            <a:ext cx="122238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9656" name="Straight Connector 218"/>
          <p:cNvCxnSpPr>
            <a:cxnSpLocks noChangeShapeType="1"/>
          </p:cNvCxnSpPr>
          <p:nvPr/>
        </p:nvCxnSpPr>
        <p:spPr bwMode="auto">
          <a:xfrm rot="5400000">
            <a:off x="3858419" y="4091781"/>
            <a:ext cx="122238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9657" name="Straight Connector 219"/>
          <p:cNvCxnSpPr>
            <a:cxnSpLocks noChangeShapeType="1"/>
          </p:cNvCxnSpPr>
          <p:nvPr/>
        </p:nvCxnSpPr>
        <p:spPr bwMode="auto">
          <a:xfrm rot="5400000">
            <a:off x="3360738" y="4079875"/>
            <a:ext cx="122238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9658" name="Straight Connector 220"/>
          <p:cNvCxnSpPr>
            <a:cxnSpLocks noChangeShapeType="1"/>
          </p:cNvCxnSpPr>
          <p:nvPr/>
        </p:nvCxnSpPr>
        <p:spPr bwMode="auto">
          <a:xfrm rot="5400000">
            <a:off x="2874169" y="4079081"/>
            <a:ext cx="122238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9659" name="Straight Connector 222"/>
          <p:cNvCxnSpPr>
            <a:cxnSpLocks noChangeShapeType="1"/>
          </p:cNvCxnSpPr>
          <p:nvPr/>
        </p:nvCxnSpPr>
        <p:spPr bwMode="auto">
          <a:xfrm rot="10800000">
            <a:off x="4271963" y="3530600"/>
            <a:ext cx="122237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9660" name="Straight Connector 224"/>
          <p:cNvCxnSpPr>
            <a:cxnSpLocks noChangeShapeType="1"/>
          </p:cNvCxnSpPr>
          <p:nvPr/>
        </p:nvCxnSpPr>
        <p:spPr bwMode="auto">
          <a:xfrm rot="10800000">
            <a:off x="4271963" y="3046413"/>
            <a:ext cx="122237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9661" name="Straight Connector 225"/>
          <p:cNvCxnSpPr>
            <a:cxnSpLocks noChangeShapeType="1"/>
          </p:cNvCxnSpPr>
          <p:nvPr/>
        </p:nvCxnSpPr>
        <p:spPr bwMode="auto">
          <a:xfrm rot="10800000">
            <a:off x="4271963" y="2559050"/>
            <a:ext cx="122237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9662" name="Straight Connector 226"/>
          <p:cNvCxnSpPr>
            <a:cxnSpLocks noChangeShapeType="1"/>
          </p:cNvCxnSpPr>
          <p:nvPr/>
        </p:nvCxnSpPr>
        <p:spPr bwMode="auto">
          <a:xfrm rot="10800000">
            <a:off x="4271963" y="4506913"/>
            <a:ext cx="122237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9663" name="Straight Connector 227"/>
          <p:cNvCxnSpPr>
            <a:cxnSpLocks noChangeShapeType="1"/>
          </p:cNvCxnSpPr>
          <p:nvPr/>
        </p:nvCxnSpPr>
        <p:spPr bwMode="auto">
          <a:xfrm rot="10800000">
            <a:off x="4271963" y="4991100"/>
            <a:ext cx="122237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9664" name="Straight Connector 228"/>
          <p:cNvCxnSpPr>
            <a:cxnSpLocks noChangeShapeType="1"/>
          </p:cNvCxnSpPr>
          <p:nvPr/>
        </p:nvCxnSpPr>
        <p:spPr bwMode="auto">
          <a:xfrm rot="10800000">
            <a:off x="4271963" y="5476875"/>
            <a:ext cx="122237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34" name="Rectangle 233"/>
          <p:cNvSpPr/>
          <p:nvPr/>
        </p:nvSpPr>
        <p:spPr>
          <a:xfrm>
            <a:off x="6000750" y="1500188"/>
            <a:ext cx="13922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axes </a:t>
            </a:r>
            <a:r>
              <a:rPr lang="en-US" sz="1400" b="1" dirty="0"/>
              <a:t>x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n-US" sz="1400" b="1" dirty="0"/>
              <a:t>y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of </a:t>
            </a:r>
            <a:b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object space</a:t>
            </a:r>
          </a:p>
        </p:txBody>
      </p:sp>
      <p:cxnSp>
        <p:nvCxnSpPr>
          <p:cNvPr id="235" name="Elbow Connector 199"/>
          <p:cNvCxnSpPr/>
          <p:nvPr/>
        </p:nvCxnSpPr>
        <p:spPr bwMode="auto">
          <a:xfrm rot="5400000">
            <a:off x="4393407" y="2178843"/>
            <a:ext cx="2000250" cy="1643063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239" name="Elbow Connector 199"/>
          <p:cNvCxnSpPr/>
          <p:nvPr/>
        </p:nvCxnSpPr>
        <p:spPr bwMode="auto">
          <a:xfrm rot="5400000">
            <a:off x="4393406" y="2035969"/>
            <a:ext cx="1857375" cy="1785938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69668" name="Oval 177"/>
          <p:cNvSpPr>
            <a:spLocks noChangeArrowheads="1"/>
          </p:cNvSpPr>
          <p:nvPr/>
        </p:nvSpPr>
        <p:spPr bwMode="auto">
          <a:xfrm>
            <a:off x="4329113" y="3948113"/>
            <a:ext cx="142875" cy="142875"/>
          </a:xfrm>
          <a:prstGeom prst="ellipse">
            <a:avLst/>
          </a:prstGeom>
          <a:solidFill>
            <a:srgbClr val="002060"/>
          </a:solidFill>
          <a:ln w="9525" algn="ctr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69669" name="Rectangle 191"/>
          <p:cNvSpPr>
            <a:spLocks noChangeArrowheads="1"/>
          </p:cNvSpPr>
          <p:nvPr/>
        </p:nvSpPr>
        <p:spPr bwMode="auto">
          <a:xfrm>
            <a:off x="4014788" y="3317875"/>
            <a:ext cx="557212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69670" name="Rectangle 209"/>
          <p:cNvSpPr>
            <a:spLocks noChangeArrowheads="1"/>
          </p:cNvSpPr>
          <p:nvPr/>
        </p:nvSpPr>
        <p:spPr bwMode="auto">
          <a:xfrm>
            <a:off x="4000500" y="2868613"/>
            <a:ext cx="557213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69671" name="Rectangle 210"/>
          <p:cNvSpPr>
            <a:spLocks noChangeArrowheads="1"/>
          </p:cNvSpPr>
          <p:nvPr/>
        </p:nvSpPr>
        <p:spPr bwMode="auto">
          <a:xfrm>
            <a:off x="4003675" y="2381250"/>
            <a:ext cx="557213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69672" name="Rectangle 211"/>
          <p:cNvSpPr>
            <a:spLocks noChangeArrowheads="1"/>
          </p:cNvSpPr>
          <p:nvPr/>
        </p:nvSpPr>
        <p:spPr bwMode="auto">
          <a:xfrm>
            <a:off x="3917950" y="4305300"/>
            <a:ext cx="701675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-1</a:t>
            </a:r>
          </a:p>
        </p:txBody>
      </p:sp>
      <p:sp>
        <p:nvSpPr>
          <p:cNvPr id="69673" name="Rectangle 212"/>
          <p:cNvSpPr>
            <a:spLocks noChangeArrowheads="1"/>
          </p:cNvSpPr>
          <p:nvPr/>
        </p:nvSpPr>
        <p:spPr bwMode="auto">
          <a:xfrm>
            <a:off x="3916363" y="4770438"/>
            <a:ext cx="701675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-2</a:t>
            </a:r>
          </a:p>
        </p:txBody>
      </p:sp>
      <p:sp>
        <p:nvSpPr>
          <p:cNvPr id="69674" name="Rectangle 213"/>
          <p:cNvSpPr>
            <a:spLocks noChangeArrowheads="1"/>
          </p:cNvSpPr>
          <p:nvPr/>
        </p:nvSpPr>
        <p:spPr bwMode="auto">
          <a:xfrm>
            <a:off x="2706688" y="4095750"/>
            <a:ext cx="701675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-3</a:t>
            </a:r>
          </a:p>
        </p:txBody>
      </p:sp>
    </p:spTree>
    <p:extLst>
      <p:ext uri="{BB962C8B-B14F-4D97-AF65-F5344CB8AC3E}">
        <p14:creationId xmlns:p14="http://schemas.microsoft.com/office/powerpoint/2010/main" val="1979757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2" name="Group 160"/>
          <p:cNvGrpSpPr>
            <a:grpSpLocks/>
          </p:cNvGrpSpPr>
          <p:nvPr/>
        </p:nvGrpSpPr>
        <p:grpSpPr bwMode="auto">
          <a:xfrm>
            <a:off x="3500438" y="2436813"/>
            <a:ext cx="2143125" cy="2144712"/>
            <a:chOff x="1357290" y="3000372"/>
            <a:chExt cx="2143140" cy="2143934"/>
          </a:xfrm>
        </p:grpSpPr>
        <p:cxnSp>
          <p:nvCxnSpPr>
            <p:cNvPr id="43" name="Straight Connector 42"/>
            <p:cNvCxnSpPr/>
            <p:nvPr/>
          </p:nvCxnSpPr>
          <p:spPr bwMode="auto">
            <a:xfrm>
              <a:off x="1357290" y="3498666"/>
              <a:ext cx="2143140" cy="1586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1357290" y="3784313"/>
              <a:ext cx="2143140" cy="1586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>
              <a:off x="1357290" y="4069959"/>
              <a:ext cx="2143140" cy="1586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>
              <a:off x="1357290" y="4355605"/>
              <a:ext cx="2143140" cy="1586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>
              <a:off x="1357290" y="4641252"/>
              <a:ext cx="2143140" cy="1586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>
              <a:off x="1357290" y="4926898"/>
              <a:ext cx="2143140" cy="1586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>
              <a:off x="1357290" y="3214606"/>
              <a:ext cx="2143140" cy="1587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 rot="5400000">
              <a:off x="502017" y="4071545"/>
              <a:ext cx="2140761" cy="1588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 rot="5400000" flipH="1" flipV="1">
              <a:off x="786975" y="4070752"/>
              <a:ext cx="2142348" cy="1588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 rot="5400000" flipH="1" flipV="1">
              <a:off x="1073521" y="4071545"/>
              <a:ext cx="2140761" cy="1588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 rot="5400000">
              <a:off x="1357686" y="4071545"/>
              <a:ext cx="2142348" cy="3175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 rot="5400000">
              <a:off x="1643438" y="4071545"/>
              <a:ext cx="2142348" cy="3175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 bwMode="auto">
            <a:xfrm rot="16200000" flipH="1">
              <a:off x="1929189" y="4071546"/>
              <a:ext cx="2142348" cy="0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/>
            <p:cNvCxnSpPr/>
            <p:nvPr/>
          </p:nvCxnSpPr>
          <p:spPr bwMode="auto">
            <a:xfrm rot="16200000" flipH="1">
              <a:off x="2214148" y="4072339"/>
              <a:ext cx="2143934" cy="0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77" name="Freeform 176"/>
          <p:cNvSpPr/>
          <p:nvPr/>
        </p:nvSpPr>
        <p:spPr bwMode="auto">
          <a:xfrm rot="16200000">
            <a:off x="3500438" y="2786063"/>
            <a:ext cx="2428875" cy="1150937"/>
          </a:xfrm>
          <a:custGeom>
            <a:avLst/>
            <a:gdLst>
              <a:gd name="connsiteX0" fmla="*/ 74428 w 1796902"/>
              <a:gd name="connsiteY0" fmla="*/ 297711 h 1080746"/>
              <a:gd name="connsiteX1" fmla="*/ 85061 w 1796902"/>
              <a:gd name="connsiteY1" fmla="*/ 457200 h 1080746"/>
              <a:gd name="connsiteX2" fmla="*/ 0 w 1796902"/>
              <a:gd name="connsiteY2" fmla="*/ 861237 h 1080746"/>
              <a:gd name="connsiteX3" fmla="*/ 202019 w 1796902"/>
              <a:gd name="connsiteY3" fmla="*/ 861237 h 1080746"/>
              <a:gd name="connsiteX4" fmla="*/ 233916 w 1796902"/>
              <a:gd name="connsiteY4" fmla="*/ 1052623 h 1080746"/>
              <a:gd name="connsiteX5" fmla="*/ 414670 w 1796902"/>
              <a:gd name="connsiteY5" fmla="*/ 1063256 h 1080746"/>
              <a:gd name="connsiteX6" fmla="*/ 478465 w 1796902"/>
              <a:gd name="connsiteY6" fmla="*/ 967563 h 1080746"/>
              <a:gd name="connsiteX7" fmla="*/ 467833 w 1796902"/>
              <a:gd name="connsiteY7" fmla="*/ 871870 h 1080746"/>
              <a:gd name="connsiteX8" fmla="*/ 1222744 w 1796902"/>
              <a:gd name="connsiteY8" fmla="*/ 861237 h 1080746"/>
              <a:gd name="connsiteX9" fmla="*/ 1201479 w 1796902"/>
              <a:gd name="connsiteY9" fmla="*/ 861237 h 1080746"/>
              <a:gd name="connsiteX10" fmla="*/ 1212112 w 1796902"/>
              <a:gd name="connsiteY10" fmla="*/ 967563 h 1080746"/>
              <a:gd name="connsiteX11" fmla="*/ 1222744 w 1796902"/>
              <a:gd name="connsiteY11" fmla="*/ 1031358 h 1080746"/>
              <a:gd name="connsiteX12" fmla="*/ 1254642 w 1796902"/>
              <a:gd name="connsiteY12" fmla="*/ 1041991 h 1080746"/>
              <a:gd name="connsiteX13" fmla="*/ 1456661 w 1796902"/>
              <a:gd name="connsiteY13" fmla="*/ 999460 h 1080746"/>
              <a:gd name="connsiteX14" fmla="*/ 1467293 w 1796902"/>
              <a:gd name="connsiteY14" fmla="*/ 967563 h 1080746"/>
              <a:gd name="connsiteX15" fmla="*/ 1477926 w 1796902"/>
              <a:gd name="connsiteY15" fmla="*/ 893135 h 1080746"/>
              <a:gd name="connsiteX16" fmla="*/ 1456661 w 1796902"/>
              <a:gd name="connsiteY16" fmla="*/ 861237 h 1080746"/>
              <a:gd name="connsiteX17" fmla="*/ 1456661 w 1796902"/>
              <a:gd name="connsiteY17" fmla="*/ 850604 h 1080746"/>
              <a:gd name="connsiteX18" fmla="*/ 1796902 w 1796902"/>
              <a:gd name="connsiteY18" fmla="*/ 839972 h 1080746"/>
              <a:gd name="connsiteX19" fmla="*/ 1786270 w 1796902"/>
              <a:gd name="connsiteY19" fmla="*/ 478465 h 1080746"/>
              <a:gd name="connsiteX20" fmla="*/ 1382233 w 1796902"/>
              <a:gd name="connsiteY20" fmla="*/ 393404 h 1080746"/>
              <a:gd name="connsiteX21" fmla="*/ 1127051 w 1796902"/>
              <a:gd name="connsiteY21" fmla="*/ 0 h 1080746"/>
              <a:gd name="connsiteX22" fmla="*/ 233916 w 1796902"/>
              <a:gd name="connsiteY22" fmla="*/ 10632 h 1080746"/>
              <a:gd name="connsiteX23" fmla="*/ 138223 w 1796902"/>
              <a:gd name="connsiteY23" fmla="*/ 329609 h 1080746"/>
              <a:gd name="connsiteX0" fmla="*/ 145834 w 1796902"/>
              <a:gd name="connsiteY0" fmla="*/ 297711 h 1080746"/>
              <a:gd name="connsiteX1" fmla="*/ 85061 w 1796902"/>
              <a:gd name="connsiteY1" fmla="*/ 457200 h 1080746"/>
              <a:gd name="connsiteX2" fmla="*/ 0 w 1796902"/>
              <a:gd name="connsiteY2" fmla="*/ 861237 h 1080746"/>
              <a:gd name="connsiteX3" fmla="*/ 202019 w 1796902"/>
              <a:gd name="connsiteY3" fmla="*/ 861237 h 1080746"/>
              <a:gd name="connsiteX4" fmla="*/ 233916 w 1796902"/>
              <a:gd name="connsiteY4" fmla="*/ 1052623 h 1080746"/>
              <a:gd name="connsiteX5" fmla="*/ 414670 w 1796902"/>
              <a:gd name="connsiteY5" fmla="*/ 1063256 h 1080746"/>
              <a:gd name="connsiteX6" fmla="*/ 478465 w 1796902"/>
              <a:gd name="connsiteY6" fmla="*/ 967563 h 1080746"/>
              <a:gd name="connsiteX7" fmla="*/ 467833 w 1796902"/>
              <a:gd name="connsiteY7" fmla="*/ 871870 h 1080746"/>
              <a:gd name="connsiteX8" fmla="*/ 1222744 w 1796902"/>
              <a:gd name="connsiteY8" fmla="*/ 861237 h 1080746"/>
              <a:gd name="connsiteX9" fmla="*/ 1201479 w 1796902"/>
              <a:gd name="connsiteY9" fmla="*/ 861237 h 1080746"/>
              <a:gd name="connsiteX10" fmla="*/ 1212112 w 1796902"/>
              <a:gd name="connsiteY10" fmla="*/ 967563 h 1080746"/>
              <a:gd name="connsiteX11" fmla="*/ 1222744 w 1796902"/>
              <a:gd name="connsiteY11" fmla="*/ 1031358 h 1080746"/>
              <a:gd name="connsiteX12" fmla="*/ 1254642 w 1796902"/>
              <a:gd name="connsiteY12" fmla="*/ 1041991 h 1080746"/>
              <a:gd name="connsiteX13" fmla="*/ 1456661 w 1796902"/>
              <a:gd name="connsiteY13" fmla="*/ 999460 h 1080746"/>
              <a:gd name="connsiteX14" fmla="*/ 1467293 w 1796902"/>
              <a:gd name="connsiteY14" fmla="*/ 967563 h 1080746"/>
              <a:gd name="connsiteX15" fmla="*/ 1477926 w 1796902"/>
              <a:gd name="connsiteY15" fmla="*/ 893135 h 1080746"/>
              <a:gd name="connsiteX16" fmla="*/ 1456661 w 1796902"/>
              <a:gd name="connsiteY16" fmla="*/ 861237 h 1080746"/>
              <a:gd name="connsiteX17" fmla="*/ 1456661 w 1796902"/>
              <a:gd name="connsiteY17" fmla="*/ 850604 h 1080746"/>
              <a:gd name="connsiteX18" fmla="*/ 1796902 w 1796902"/>
              <a:gd name="connsiteY18" fmla="*/ 839972 h 1080746"/>
              <a:gd name="connsiteX19" fmla="*/ 1786270 w 1796902"/>
              <a:gd name="connsiteY19" fmla="*/ 478465 h 1080746"/>
              <a:gd name="connsiteX20" fmla="*/ 1382233 w 1796902"/>
              <a:gd name="connsiteY20" fmla="*/ 393404 h 1080746"/>
              <a:gd name="connsiteX21" fmla="*/ 1127051 w 1796902"/>
              <a:gd name="connsiteY21" fmla="*/ 0 h 1080746"/>
              <a:gd name="connsiteX22" fmla="*/ 233916 w 1796902"/>
              <a:gd name="connsiteY22" fmla="*/ 10632 h 1080746"/>
              <a:gd name="connsiteX23" fmla="*/ 138223 w 1796902"/>
              <a:gd name="connsiteY23" fmla="*/ 329609 h 1080746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713956 w 1796902"/>
              <a:gd name="connsiteY22" fmla="*/ 0 h 1160505"/>
              <a:gd name="connsiteX23" fmla="*/ 233916 w 1796902"/>
              <a:gd name="connsiteY23" fmla="*/ 90391 h 1160505"/>
              <a:gd name="connsiteX24" fmla="*/ 138223 w 1796902"/>
              <a:gd name="connsiteY24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233916 w 1796902"/>
              <a:gd name="connsiteY23" fmla="*/ 90391 h 1160505"/>
              <a:gd name="connsiteX24" fmla="*/ 138223 w 1796902"/>
              <a:gd name="connsiteY24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233916 w 1796902"/>
              <a:gd name="connsiteY23" fmla="*/ 90391 h 1160505"/>
              <a:gd name="connsiteX24" fmla="*/ 138223 w 1796902"/>
              <a:gd name="connsiteY24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438093 w 1796902"/>
              <a:gd name="connsiteY23" fmla="*/ 15370 h 1160505"/>
              <a:gd name="connsiteX24" fmla="*/ 233916 w 1796902"/>
              <a:gd name="connsiteY24" fmla="*/ 90391 h 1160505"/>
              <a:gd name="connsiteX25" fmla="*/ 138223 w 1796902"/>
              <a:gd name="connsiteY25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438093 w 1796902"/>
              <a:gd name="connsiteY23" fmla="*/ 15370 h 1160505"/>
              <a:gd name="connsiteX24" fmla="*/ 233916 w 1796902"/>
              <a:gd name="connsiteY24" fmla="*/ 90391 h 1160505"/>
              <a:gd name="connsiteX0" fmla="*/ 85061 w 1796902"/>
              <a:gd name="connsiteY0" fmla="*/ 536959 h 1160505"/>
              <a:gd name="connsiteX1" fmla="*/ 0 w 1796902"/>
              <a:gd name="connsiteY1" fmla="*/ 940996 h 1160505"/>
              <a:gd name="connsiteX2" fmla="*/ 202019 w 1796902"/>
              <a:gd name="connsiteY2" fmla="*/ 940996 h 1160505"/>
              <a:gd name="connsiteX3" fmla="*/ 233916 w 1796902"/>
              <a:gd name="connsiteY3" fmla="*/ 1132382 h 1160505"/>
              <a:gd name="connsiteX4" fmla="*/ 414670 w 1796902"/>
              <a:gd name="connsiteY4" fmla="*/ 1143015 h 1160505"/>
              <a:gd name="connsiteX5" fmla="*/ 478465 w 1796902"/>
              <a:gd name="connsiteY5" fmla="*/ 1047322 h 1160505"/>
              <a:gd name="connsiteX6" fmla="*/ 467833 w 1796902"/>
              <a:gd name="connsiteY6" fmla="*/ 951629 h 1160505"/>
              <a:gd name="connsiteX7" fmla="*/ 1222744 w 1796902"/>
              <a:gd name="connsiteY7" fmla="*/ 940996 h 1160505"/>
              <a:gd name="connsiteX8" fmla="*/ 1201479 w 1796902"/>
              <a:gd name="connsiteY8" fmla="*/ 940996 h 1160505"/>
              <a:gd name="connsiteX9" fmla="*/ 1212112 w 1796902"/>
              <a:gd name="connsiteY9" fmla="*/ 1047322 h 1160505"/>
              <a:gd name="connsiteX10" fmla="*/ 1222744 w 1796902"/>
              <a:gd name="connsiteY10" fmla="*/ 1111117 h 1160505"/>
              <a:gd name="connsiteX11" fmla="*/ 1254642 w 1796902"/>
              <a:gd name="connsiteY11" fmla="*/ 1121750 h 1160505"/>
              <a:gd name="connsiteX12" fmla="*/ 1456661 w 1796902"/>
              <a:gd name="connsiteY12" fmla="*/ 1079219 h 1160505"/>
              <a:gd name="connsiteX13" fmla="*/ 1467293 w 1796902"/>
              <a:gd name="connsiteY13" fmla="*/ 1047322 h 1160505"/>
              <a:gd name="connsiteX14" fmla="*/ 1477926 w 1796902"/>
              <a:gd name="connsiteY14" fmla="*/ 972894 h 1160505"/>
              <a:gd name="connsiteX15" fmla="*/ 1456661 w 1796902"/>
              <a:gd name="connsiteY15" fmla="*/ 940996 h 1160505"/>
              <a:gd name="connsiteX16" fmla="*/ 1456661 w 1796902"/>
              <a:gd name="connsiteY16" fmla="*/ 930363 h 1160505"/>
              <a:gd name="connsiteX17" fmla="*/ 1796902 w 1796902"/>
              <a:gd name="connsiteY17" fmla="*/ 919731 h 1160505"/>
              <a:gd name="connsiteX18" fmla="*/ 1786270 w 1796902"/>
              <a:gd name="connsiteY18" fmla="*/ 558224 h 1160505"/>
              <a:gd name="connsiteX19" fmla="*/ 1382233 w 1796902"/>
              <a:gd name="connsiteY19" fmla="*/ 473163 h 1160505"/>
              <a:gd name="connsiteX20" fmla="*/ 1127051 w 1796902"/>
              <a:gd name="connsiteY20" fmla="*/ 79759 h 1160505"/>
              <a:gd name="connsiteX21" fmla="*/ 970633 w 1796902"/>
              <a:gd name="connsiteY21" fmla="*/ 0 h 1160505"/>
              <a:gd name="connsiteX22" fmla="*/ 438093 w 1796902"/>
              <a:gd name="connsiteY22" fmla="*/ 15370 h 1160505"/>
              <a:gd name="connsiteX23" fmla="*/ 233916 w 1796902"/>
              <a:gd name="connsiteY23" fmla="*/ 90391 h 1160505"/>
              <a:gd name="connsiteX0" fmla="*/ 85061 w 1796902"/>
              <a:gd name="connsiteY0" fmla="*/ 536959 h 1160505"/>
              <a:gd name="connsiteX1" fmla="*/ 0 w 1796902"/>
              <a:gd name="connsiteY1" fmla="*/ 940996 h 1160505"/>
              <a:gd name="connsiteX2" fmla="*/ 202019 w 1796902"/>
              <a:gd name="connsiteY2" fmla="*/ 940996 h 1160505"/>
              <a:gd name="connsiteX3" fmla="*/ 233916 w 1796902"/>
              <a:gd name="connsiteY3" fmla="*/ 1132382 h 1160505"/>
              <a:gd name="connsiteX4" fmla="*/ 414670 w 1796902"/>
              <a:gd name="connsiteY4" fmla="*/ 1143015 h 1160505"/>
              <a:gd name="connsiteX5" fmla="*/ 478465 w 1796902"/>
              <a:gd name="connsiteY5" fmla="*/ 1047322 h 1160505"/>
              <a:gd name="connsiteX6" fmla="*/ 467833 w 1796902"/>
              <a:gd name="connsiteY6" fmla="*/ 951629 h 1160505"/>
              <a:gd name="connsiteX7" fmla="*/ 1222744 w 1796902"/>
              <a:gd name="connsiteY7" fmla="*/ 940996 h 1160505"/>
              <a:gd name="connsiteX8" fmla="*/ 1201479 w 1796902"/>
              <a:gd name="connsiteY8" fmla="*/ 940996 h 1160505"/>
              <a:gd name="connsiteX9" fmla="*/ 1212112 w 1796902"/>
              <a:gd name="connsiteY9" fmla="*/ 1047322 h 1160505"/>
              <a:gd name="connsiteX10" fmla="*/ 1222744 w 1796902"/>
              <a:gd name="connsiteY10" fmla="*/ 1111117 h 1160505"/>
              <a:gd name="connsiteX11" fmla="*/ 1254642 w 1796902"/>
              <a:gd name="connsiteY11" fmla="*/ 1121750 h 1160505"/>
              <a:gd name="connsiteX12" fmla="*/ 1456661 w 1796902"/>
              <a:gd name="connsiteY12" fmla="*/ 1079219 h 1160505"/>
              <a:gd name="connsiteX13" fmla="*/ 1467293 w 1796902"/>
              <a:gd name="connsiteY13" fmla="*/ 1047322 h 1160505"/>
              <a:gd name="connsiteX14" fmla="*/ 1477926 w 1796902"/>
              <a:gd name="connsiteY14" fmla="*/ 972894 h 1160505"/>
              <a:gd name="connsiteX15" fmla="*/ 1456661 w 1796902"/>
              <a:gd name="connsiteY15" fmla="*/ 940996 h 1160505"/>
              <a:gd name="connsiteX16" fmla="*/ 1456661 w 1796902"/>
              <a:gd name="connsiteY16" fmla="*/ 930363 h 1160505"/>
              <a:gd name="connsiteX17" fmla="*/ 1796902 w 1796902"/>
              <a:gd name="connsiteY17" fmla="*/ 919731 h 1160505"/>
              <a:gd name="connsiteX18" fmla="*/ 1786270 w 1796902"/>
              <a:gd name="connsiteY18" fmla="*/ 558224 h 1160505"/>
              <a:gd name="connsiteX19" fmla="*/ 1382233 w 1796902"/>
              <a:gd name="connsiteY19" fmla="*/ 473163 h 1160505"/>
              <a:gd name="connsiteX20" fmla="*/ 1127051 w 1796902"/>
              <a:gd name="connsiteY20" fmla="*/ 79759 h 1160505"/>
              <a:gd name="connsiteX21" fmla="*/ 970633 w 1796902"/>
              <a:gd name="connsiteY21" fmla="*/ 0 h 1160505"/>
              <a:gd name="connsiteX22" fmla="*/ 438093 w 1796902"/>
              <a:gd name="connsiteY22" fmla="*/ 15370 h 1160505"/>
              <a:gd name="connsiteX23" fmla="*/ 233916 w 1796902"/>
              <a:gd name="connsiteY23" fmla="*/ 90391 h 1160505"/>
              <a:gd name="connsiteX24" fmla="*/ 85061 w 1796902"/>
              <a:gd name="connsiteY24" fmla="*/ 536959 h 1160505"/>
              <a:gd name="connsiteX0" fmla="*/ 33744 w 1745585"/>
              <a:gd name="connsiteY0" fmla="*/ 536959 h 1160505"/>
              <a:gd name="connsiteX1" fmla="*/ 0 w 1745585"/>
              <a:gd name="connsiteY1" fmla="*/ 940996 h 1160505"/>
              <a:gd name="connsiteX2" fmla="*/ 150702 w 1745585"/>
              <a:gd name="connsiteY2" fmla="*/ 940996 h 1160505"/>
              <a:gd name="connsiteX3" fmla="*/ 182599 w 1745585"/>
              <a:gd name="connsiteY3" fmla="*/ 1132382 h 1160505"/>
              <a:gd name="connsiteX4" fmla="*/ 363353 w 1745585"/>
              <a:gd name="connsiteY4" fmla="*/ 1143015 h 1160505"/>
              <a:gd name="connsiteX5" fmla="*/ 427148 w 1745585"/>
              <a:gd name="connsiteY5" fmla="*/ 1047322 h 1160505"/>
              <a:gd name="connsiteX6" fmla="*/ 416516 w 1745585"/>
              <a:gd name="connsiteY6" fmla="*/ 951629 h 1160505"/>
              <a:gd name="connsiteX7" fmla="*/ 1171427 w 1745585"/>
              <a:gd name="connsiteY7" fmla="*/ 940996 h 1160505"/>
              <a:gd name="connsiteX8" fmla="*/ 1150162 w 1745585"/>
              <a:gd name="connsiteY8" fmla="*/ 940996 h 1160505"/>
              <a:gd name="connsiteX9" fmla="*/ 1160795 w 1745585"/>
              <a:gd name="connsiteY9" fmla="*/ 1047322 h 1160505"/>
              <a:gd name="connsiteX10" fmla="*/ 1171427 w 1745585"/>
              <a:gd name="connsiteY10" fmla="*/ 1111117 h 1160505"/>
              <a:gd name="connsiteX11" fmla="*/ 1203325 w 1745585"/>
              <a:gd name="connsiteY11" fmla="*/ 1121750 h 1160505"/>
              <a:gd name="connsiteX12" fmla="*/ 1405344 w 1745585"/>
              <a:gd name="connsiteY12" fmla="*/ 1079219 h 1160505"/>
              <a:gd name="connsiteX13" fmla="*/ 1415976 w 1745585"/>
              <a:gd name="connsiteY13" fmla="*/ 1047322 h 1160505"/>
              <a:gd name="connsiteX14" fmla="*/ 1426609 w 1745585"/>
              <a:gd name="connsiteY14" fmla="*/ 972894 h 1160505"/>
              <a:gd name="connsiteX15" fmla="*/ 1405344 w 1745585"/>
              <a:gd name="connsiteY15" fmla="*/ 940996 h 1160505"/>
              <a:gd name="connsiteX16" fmla="*/ 1405344 w 1745585"/>
              <a:gd name="connsiteY16" fmla="*/ 930363 h 1160505"/>
              <a:gd name="connsiteX17" fmla="*/ 1745585 w 1745585"/>
              <a:gd name="connsiteY17" fmla="*/ 919731 h 1160505"/>
              <a:gd name="connsiteX18" fmla="*/ 1734953 w 1745585"/>
              <a:gd name="connsiteY18" fmla="*/ 558224 h 1160505"/>
              <a:gd name="connsiteX19" fmla="*/ 1330916 w 1745585"/>
              <a:gd name="connsiteY19" fmla="*/ 473163 h 1160505"/>
              <a:gd name="connsiteX20" fmla="*/ 1075734 w 1745585"/>
              <a:gd name="connsiteY20" fmla="*/ 79759 h 1160505"/>
              <a:gd name="connsiteX21" fmla="*/ 919316 w 1745585"/>
              <a:gd name="connsiteY21" fmla="*/ 0 h 1160505"/>
              <a:gd name="connsiteX22" fmla="*/ 386776 w 1745585"/>
              <a:gd name="connsiteY22" fmla="*/ 15370 h 1160505"/>
              <a:gd name="connsiteX23" fmla="*/ 182599 w 1745585"/>
              <a:gd name="connsiteY23" fmla="*/ 90391 h 1160505"/>
              <a:gd name="connsiteX24" fmla="*/ 33744 w 1745585"/>
              <a:gd name="connsiteY24" fmla="*/ 536959 h 1160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745585" h="1160505">
                <a:moveTo>
                  <a:pt x="33744" y="536959"/>
                </a:moveTo>
                <a:lnTo>
                  <a:pt x="0" y="940996"/>
                </a:lnTo>
                <a:lnTo>
                  <a:pt x="150702" y="940996"/>
                </a:lnTo>
                <a:lnTo>
                  <a:pt x="182599" y="1132382"/>
                </a:lnTo>
                <a:lnTo>
                  <a:pt x="363353" y="1143015"/>
                </a:lnTo>
                <a:lnTo>
                  <a:pt x="427148" y="1047322"/>
                </a:lnTo>
                <a:lnTo>
                  <a:pt x="416516" y="951629"/>
                </a:lnTo>
                <a:lnTo>
                  <a:pt x="1171427" y="940996"/>
                </a:lnTo>
                <a:cubicBezTo>
                  <a:pt x="1178515" y="940893"/>
                  <a:pt x="1157250" y="940996"/>
                  <a:pt x="1150162" y="940996"/>
                </a:cubicBezTo>
                <a:cubicBezTo>
                  <a:pt x="1153706" y="976438"/>
                  <a:pt x="1156377" y="1011978"/>
                  <a:pt x="1160795" y="1047322"/>
                </a:cubicBezTo>
                <a:cubicBezTo>
                  <a:pt x="1163469" y="1068714"/>
                  <a:pt x="1160731" y="1092399"/>
                  <a:pt x="1171427" y="1111117"/>
                </a:cubicBezTo>
                <a:cubicBezTo>
                  <a:pt x="1176988" y="1120848"/>
                  <a:pt x="1192692" y="1118206"/>
                  <a:pt x="1203325" y="1121750"/>
                </a:cubicBezTo>
                <a:cubicBezTo>
                  <a:pt x="1330232" y="1114285"/>
                  <a:pt x="1364700" y="1160505"/>
                  <a:pt x="1405344" y="1079219"/>
                </a:cubicBezTo>
                <a:cubicBezTo>
                  <a:pt x="1410356" y="1069195"/>
                  <a:pt x="1412432" y="1057954"/>
                  <a:pt x="1415976" y="1047322"/>
                </a:cubicBezTo>
                <a:cubicBezTo>
                  <a:pt x="1419520" y="1022513"/>
                  <a:pt x="1429103" y="997831"/>
                  <a:pt x="1426609" y="972894"/>
                </a:cubicBezTo>
                <a:cubicBezTo>
                  <a:pt x="1425338" y="960179"/>
                  <a:pt x="1411059" y="952426"/>
                  <a:pt x="1405344" y="940996"/>
                </a:cubicBezTo>
                <a:cubicBezTo>
                  <a:pt x="1403759" y="937826"/>
                  <a:pt x="1405344" y="933907"/>
                  <a:pt x="1405344" y="930363"/>
                </a:cubicBezTo>
                <a:lnTo>
                  <a:pt x="1745585" y="919731"/>
                </a:lnTo>
                <a:lnTo>
                  <a:pt x="1734953" y="558224"/>
                </a:lnTo>
                <a:lnTo>
                  <a:pt x="1330916" y="473163"/>
                </a:lnTo>
                <a:lnTo>
                  <a:pt x="1075734" y="79759"/>
                </a:lnTo>
                <a:lnTo>
                  <a:pt x="919316" y="0"/>
                </a:lnTo>
                <a:lnTo>
                  <a:pt x="386776" y="15370"/>
                </a:lnTo>
                <a:lnTo>
                  <a:pt x="182599" y="90391"/>
                </a:lnTo>
                <a:lnTo>
                  <a:pt x="33744" y="53695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46000"/>
            </a:schemeClr>
          </a:solidFill>
          <a:ln w="31750" cap="flat" cmpd="sng" algn="ctr">
            <a:solidFill>
              <a:schemeClr val="accent2">
                <a:lumMod val="60000"/>
                <a:lumOff val="4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 anchor="ctr"/>
          <a:lstStyle/>
          <a:p>
            <a:pPr>
              <a:defRPr/>
            </a:pPr>
            <a:endParaRPr lang="en-US"/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Modeling transformations</a:t>
            </a:r>
            <a:r>
              <a:rPr lang="en-US" sz="1600" dirty="0"/>
              <a:t> (example in 2D)</a:t>
            </a:r>
            <a:endParaRPr lang="it-IT" dirty="0"/>
          </a:p>
        </p:txBody>
      </p:sp>
      <p:sp>
        <p:nvSpPr>
          <p:cNvPr id="71685" name="Content Placeholder 40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"/>
          </a:xfrm>
        </p:spPr>
        <p:txBody>
          <a:bodyPr/>
          <a:lstStyle/>
          <a:p>
            <a:r>
              <a:rPr lang="en-US" dirty="0"/>
              <a:t>World space</a:t>
            </a:r>
          </a:p>
        </p:txBody>
      </p:sp>
      <p:cxnSp>
        <p:nvCxnSpPr>
          <p:cNvPr id="71686" name="Straight Arrow Connector 162"/>
          <p:cNvCxnSpPr>
            <a:cxnSpLocks noChangeShapeType="1"/>
          </p:cNvCxnSpPr>
          <p:nvPr/>
        </p:nvCxnSpPr>
        <p:spPr bwMode="auto">
          <a:xfrm>
            <a:off x="4572000" y="3508375"/>
            <a:ext cx="285750" cy="15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71687" name="Straight Arrow Connector 170"/>
          <p:cNvCxnSpPr>
            <a:cxnSpLocks noChangeShapeType="1"/>
          </p:cNvCxnSpPr>
          <p:nvPr/>
        </p:nvCxnSpPr>
        <p:spPr bwMode="auto">
          <a:xfrm rot="5400000" flipH="1" flipV="1">
            <a:off x="4428332" y="3366294"/>
            <a:ext cx="285750" cy="15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71688" name="Straight Connector 172"/>
          <p:cNvCxnSpPr>
            <a:cxnSpLocks noChangeShapeType="1"/>
          </p:cNvCxnSpPr>
          <p:nvPr/>
        </p:nvCxnSpPr>
        <p:spPr bwMode="auto">
          <a:xfrm>
            <a:off x="3000375" y="3508375"/>
            <a:ext cx="31432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689" name="Straight Connector 174"/>
          <p:cNvCxnSpPr>
            <a:cxnSpLocks noChangeShapeType="1"/>
          </p:cNvCxnSpPr>
          <p:nvPr/>
        </p:nvCxnSpPr>
        <p:spPr bwMode="auto">
          <a:xfrm rot="5400000" flipH="1" flipV="1">
            <a:off x="3107531" y="3472657"/>
            <a:ext cx="292893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690" name="Straight Connector 179"/>
          <p:cNvCxnSpPr>
            <a:cxnSpLocks noChangeShapeType="1"/>
            <a:endCxn id="71692" idx="4"/>
          </p:cNvCxnSpPr>
          <p:nvPr/>
        </p:nvCxnSpPr>
        <p:spPr bwMode="auto">
          <a:xfrm rot="16200000" flipV="1">
            <a:off x="3468687" y="4468813"/>
            <a:ext cx="3063875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71691" name="Straight Connector 189"/>
          <p:cNvCxnSpPr>
            <a:cxnSpLocks noChangeShapeType="1"/>
          </p:cNvCxnSpPr>
          <p:nvPr/>
        </p:nvCxnSpPr>
        <p:spPr bwMode="auto">
          <a:xfrm>
            <a:off x="714375" y="2851150"/>
            <a:ext cx="4286250" cy="15875"/>
          </a:xfrm>
          <a:prstGeom prst="line">
            <a:avLst/>
          </a:prstGeom>
          <a:noFill/>
          <a:ln w="12700" algn="ctr">
            <a:solidFill>
              <a:schemeClr val="tx1"/>
            </a:solidFill>
            <a:prstDash val="sysDash"/>
            <a:round/>
            <a:headEnd/>
            <a:tailEnd/>
          </a:ln>
        </p:spPr>
      </p:cxnSp>
      <p:sp>
        <p:nvSpPr>
          <p:cNvPr id="71692" name="Oval 177"/>
          <p:cNvSpPr>
            <a:spLocks noChangeArrowheads="1"/>
          </p:cNvSpPr>
          <p:nvPr/>
        </p:nvSpPr>
        <p:spPr bwMode="auto">
          <a:xfrm>
            <a:off x="4929188" y="2794000"/>
            <a:ext cx="142875" cy="142875"/>
          </a:xfrm>
          <a:prstGeom prst="ellipse">
            <a:avLst/>
          </a:prstGeom>
          <a:solidFill>
            <a:srgbClr val="0066FF"/>
          </a:solidFill>
          <a:ln w="9525" algn="ctr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1693" name="Rectangle 191"/>
          <p:cNvSpPr>
            <a:spLocks noChangeArrowheads="1"/>
          </p:cNvSpPr>
          <p:nvPr/>
        </p:nvSpPr>
        <p:spPr bwMode="auto">
          <a:xfrm>
            <a:off x="4738688" y="3478213"/>
            <a:ext cx="539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1.5</a:t>
            </a:r>
          </a:p>
        </p:txBody>
      </p:sp>
      <p:sp>
        <p:nvSpPr>
          <p:cNvPr id="71694" name="Rectangle 192"/>
          <p:cNvSpPr>
            <a:spLocks noChangeArrowheads="1"/>
          </p:cNvSpPr>
          <p:nvPr/>
        </p:nvSpPr>
        <p:spPr bwMode="auto">
          <a:xfrm>
            <a:off x="4071938" y="2651125"/>
            <a:ext cx="539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2.3</a:t>
            </a:r>
          </a:p>
        </p:txBody>
      </p:sp>
      <p:sp>
        <p:nvSpPr>
          <p:cNvPr id="73743" name="Rectangle 193"/>
          <p:cNvSpPr>
            <a:spLocks noChangeArrowheads="1"/>
          </p:cNvSpPr>
          <p:nvPr/>
        </p:nvSpPr>
        <p:spPr bwMode="auto">
          <a:xfrm>
            <a:off x="5000625" y="2214563"/>
            <a:ext cx="1639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p = (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1.5</a:t>
            </a:r>
            <a:r>
              <a:rPr lang="en-US" dirty="0"/>
              <a:t>,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2.3</a:t>
            </a:r>
            <a:r>
              <a:rPr lang="en-US" dirty="0"/>
              <a:t>)</a:t>
            </a:r>
          </a:p>
        </p:txBody>
      </p:sp>
      <p:sp>
        <p:nvSpPr>
          <p:cNvPr id="195" name="Rectangle 194"/>
          <p:cNvSpPr/>
          <p:nvPr/>
        </p:nvSpPr>
        <p:spPr>
          <a:xfrm>
            <a:off x="5857875" y="3857625"/>
            <a:ext cx="22601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object space (“car space”)</a:t>
            </a:r>
          </a:p>
        </p:txBody>
      </p:sp>
      <p:sp>
        <p:nvSpPr>
          <p:cNvPr id="196" name="Rectangle 195"/>
          <p:cNvSpPr/>
          <p:nvPr/>
        </p:nvSpPr>
        <p:spPr>
          <a:xfrm>
            <a:off x="7429500" y="1865313"/>
            <a:ext cx="15382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Coordinates of </a:t>
            </a:r>
            <a:r>
              <a:rPr lang="en-US" sz="1400" b="1" dirty="0">
                <a:solidFill>
                  <a:schemeClr val="tx2"/>
                </a:solidFill>
              </a:rPr>
              <a:t>p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b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object space</a:t>
            </a:r>
          </a:p>
        </p:txBody>
      </p:sp>
      <p:cxnSp>
        <p:nvCxnSpPr>
          <p:cNvPr id="200" name="Elbow Connector 199"/>
          <p:cNvCxnSpPr>
            <a:endCxn id="73743" idx="3"/>
          </p:cNvCxnSpPr>
          <p:nvPr/>
        </p:nvCxnSpPr>
        <p:spPr bwMode="auto">
          <a:xfrm rot="10800000" flipV="1">
            <a:off x="6640513" y="2151063"/>
            <a:ext cx="788987" cy="263525"/>
          </a:xfrm>
          <a:prstGeom prst="curvedConnector3">
            <a:avLst>
              <a:gd name="adj1" fmla="val 50000"/>
            </a:avLst>
          </a:prstGeom>
          <a:solidFill>
            <a:schemeClr val="accent2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204" name="Rectangle 203"/>
          <p:cNvSpPr/>
          <p:nvPr/>
        </p:nvSpPr>
        <p:spPr>
          <a:xfrm>
            <a:off x="6143625" y="3294063"/>
            <a:ext cx="312738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  <a:endParaRPr lang="en-US" dirty="0"/>
          </a:p>
        </p:txBody>
      </p:sp>
      <p:sp>
        <p:nvSpPr>
          <p:cNvPr id="205" name="Rectangle 204"/>
          <p:cNvSpPr/>
          <p:nvPr/>
        </p:nvSpPr>
        <p:spPr>
          <a:xfrm>
            <a:off x="4357688" y="1651000"/>
            <a:ext cx="312737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</a:t>
            </a:r>
            <a:endParaRPr lang="en-US" dirty="0"/>
          </a:p>
        </p:txBody>
      </p:sp>
      <p:cxnSp>
        <p:nvCxnSpPr>
          <p:cNvPr id="71701" name="Straight Connector 172"/>
          <p:cNvCxnSpPr>
            <a:cxnSpLocks noChangeShapeType="1"/>
          </p:cNvCxnSpPr>
          <p:nvPr/>
        </p:nvCxnSpPr>
        <p:spPr bwMode="auto">
          <a:xfrm>
            <a:off x="214313" y="6000750"/>
            <a:ext cx="7858125" cy="4763"/>
          </a:xfrm>
          <a:prstGeom prst="line">
            <a:avLst/>
          </a:prstGeom>
          <a:noFill/>
          <a:ln w="28575" algn="ctr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71702" name="Straight Connector 174"/>
          <p:cNvCxnSpPr>
            <a:cxnSpLocks noChangeShapeType="1"/>
          </p:cNvCxnSpPr>
          <p:nvPr/>
        </p:nvCxnSpPr>
        <p:spPr bwMode="auto">
          <a:xfrm rot="16200000" flipV="1">
            <a:off x="-1678781" y="4179094"/>
            <a:ext cx="4786312" cy="0"/>
          </a:xfrm>
          <a:prstGeom prst="line">
            <a:avLst/>
          </a:prstGeom>
          <a:noFill/>
          <a:ln w="28575" algn="ctr">
            <a:solidFill>
              <a:srgbClr val="0070C0"/>
            </a:solidFill>
            <a:round/>
            <a:headEnd/>
            <a:tailEnd/>
          </a:ln>
        </p:spPr>
      </p:cxnSp>
      <p:sp>
        <p:nvSpPr>
          <p:cNvPr id="71703" name="Rectangle 36"/>
          <p:cNvSpPr>
            <a:spLocks noChangeArrowheads="1"/>
          </p:cNvSpPr>
          <p:nvPr/>
        </p:nvSpPr>
        <p:spPr bwMode="auto">
          <a:xfrm>
            <a:off x="8215313" y="5715000"/>
            <a:ext cx="312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71704" name="Rectangle 37"/>
          <p:cNvSpPr>
            <a:spLocks noChangeArrowheads="1"/>
          </p:cNvSpPr>
          <p:nvPr/>
        </p:nvSpPr>
        <p:spPr bwMode="auto">
          <a:xfrm>
            <a:off x="285750" y="1571625"/>
            <a:ext cx="312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y</a:t>
            </a:r>
          </a:p>
        </p:txBody>
      </p:sp>
      <p:sp>
        <p:nvSpPr>
          <p:cNvPr id="71705" name="Rectangle 38"/>
          <p:cNvSpPr>
            <a:spLocks noChangeArrowheads="1"/>
          </p:cNvSpPr>
          <p:nvPr/>
        </p:nvSpPr>
        <p:spPr bwMode="auto">
          <a:xfrm>
            <a:off x="785813" y="6335713"/>
            <a:ext cx="14416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World frame</a:t>
            </a:r>
          </a:p>
        </p:txBody>
      </p:sp>
      <p:cxnSp>
        <p:nvCxnSpPr>
          <p:cNvPr id="71706" name="Straight Arrow Connector 162"/>
          <p:cNvCxnSpPr>
            <a:cxnSpLocks noChangeShapeType="1"/>
          </p:cNvCxnSpPr>
          <p:nvPr/>
        </p:nvCxnSpPr>
        <p:spPr bwMode="auto">
          <a:xfrm>
            <a:off x="714375" y="6000750"/>
            <a:ext cx="485775" cy="3175"/>
          </a:xfrm>
          <a:prstGeom prst="straightConnector1">
            <a:avLst/>
          </a:prstGeom>
          <a:noFill/>
          <a:ln w="57150" algn="ctr">
            <a:solidFill>
              <a:srgbClr val="0066FF"/>
            </a:solidFill>
            <a:round/>
            <a:headEnd/>
            <a:tailEnd type="arrow" w="med" len="med"/>
          </a:ln>
        </p:spPr>
      </p:cxnSp>
      <p:cxnSp>
        <p:nvCxnSpPr>
          <p:cNvPr id="71707" name="Straight Arrow Connector 170"/>
          <p:cNvCxnSpPr>
            <a:cxnSpLocks noChangeShapeType="1"/>
          </p:cNvCxnSpPr>
          <p:nvPr/>
        </p:nvCxnSpPr>
        <p:spPr bwMode="auto">
          <a:xfrm rot="5400000" flipH="1" flipV="1">
            <a:off x="470694" y="5757069"/>
            <a:ext cx="487363" cy="3175"/>
          </a:xfrm>
          <a:prstGeom prst="straightConnector1">
            <a:avLst/>
          </a:prstGeom>
          <a:noFill/>
          <a:ln w="57150" algn="ctr">
            <a:solidFill>
              <a:srgbClr val="0066FF"/>
            </a:solidFill>
            <a:round/>
            <a:headEnd/>
            <a:tailEnd type="arrow" w="med" len="med"/>
          </a:ln>
        </p:spPr>
      </p:cxnSp>
      <p:sp>
        <p:nvSpPr>
          <p:cNvPr id="71708" name="Rectangle 57"/>
          <p:cNvSpPr>
            <a:spLocks noChangeArrowheads="1"/>
          </p:cNvSpPr>
          <p:nvPr/>
        </p:nvSpPr>
        <p:spPr bwMode="auto">
          <a:xfrm>
            <a:off x="4929188" y="2571750"/>
            <a:ext cx="1851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    = (</a:t>
            </a:r>
            <a:r>
              <a:rPr lang="en-US">
                <a:solidFill>
                  <a:schemeClr val="accent2"/>
                </a:solidFill>
              </a:rPr>
              <a:t>12.5</a:t>
            </a:r>
            <a:r>
              <a:rPr lang="en-US"/>
              <a:t>, </a:t>
            </a:r>
            <a:r>
              <a:rPr lang="en-US">
                <a:solidFill>
                  <a:schemeClr val="accent2"/>
                </a:solidFill>
              </a:rPr>
              <a:t>8.1</a:t>
            </a:r>
            <a:r>
              <a:rPr lang="en-US"/>
              <a:t>)</a:t>
            </a:r>
          </a:p>
        </p:txBody>
      </p:sp>
      <p:sp>
        <p:nvSpPr>
          <p:cNvPr id="71709" name="Rectangle 192"/>
          <p:cNvSpPr>
            <a:spLocks noChangeArrowheads="1"/>
          </p:cNvSpPr>
          <p:nvPr/>
        </p:nvSpPr>
        <p:spPr bwMode="auto">
          <a:xfrm>
            <a:off x="142875" y="2643188"/>
            <a:ext cx="539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66FF"/>
                </a:solidFill>
              </a:rPr>
              <a:t>8.1</a:t>
            </a:r>
          </a:p>
        </p:txBody>
      </p:sp>
      <p:sp>
        <p:nvSpPr>
          <p:cNvPr id="71710" name="Rectangle 192"/>
          <p:cNvSpPr>
            <a:spLocks noChangeArrowheads="1"/>
          </p:cNvSpPr>
          <p:nvPr/>
        </p:nvSpPr>
        <p:spPr bwMode="auto">
          <a:xfrm>
            <a:off x="4714875" y="6000750"/>
            <a:ext cx="682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66FF"/>
                </a:solidFill>
              </a:rPr>
              <a:t>12.5</a:t>
            </a:r>
          </a:p>
        </p:txBody>
      </p:sp>
      <p:sp>
        <p:nvSpPr>
          <p:cNvPr id="67" name="Rectangle 66"/>
          <p:cNvSpPr/>
          <p:nvPr/>
        </p:nvSpPr>
        <p:spPr>
          <a:xfrm>
            <a:off x="7429500" y="2857500"/>
            <a:ext cx="1502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Coordinates of </a:t>
            </a:r>
            <a:r>
              <a:rPr lang="en-US" sz="1400" b="1" dirty="0">
                <a:solidFill>
                  <a:schemeClr val="tx2"/>
                </a:solidFill>
              </a:rPr>
              <a:t>p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b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world space</a:t>
            </a:r>
          </a:p>
        </p:txBody>
      </p:sp>
      <p:cxnSp>
        <p:nvCxnSpPr>
          <p:cNvPr id="68" name="Elbow Connector 199"/>
          <p:cNvCxnSpPr>
            <a:endCxn id="71708" idx="3"/>
          </p:cNvCxnSpPr>
          <p:nvPr/>
        </p:nvCxnSpPr>
        <p:spPr bwMode="auto">
          <a:xfrm rot="10800000">
            <a:off x="6780213" y="2771775"/>
            <a:ext cx="577850" cy="300038"/>
          </a:xfrm>
          <a:prstGeom prst="curvedConnector3">
            <a:avLst>
              <a:gd name="adj1" fmla="val 50000"/>
            </a:avLst>
          </a:prstGeom>
          <a:solidFill>
            <a:schemeClr val="accent2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71713" name="Rectangle 192"/>
          <p:cNvSpPr>
            <a:spLocks noChangeArrowheads="1"/>
          </p:cNvSpPr>
          <p:nvPr/>
        </p:nvSpPr>
        <p:spPr bwMode="auto">
          <a:xfrm>
            <a:off x="1017588" y="6003925"/>
            <a:ext cx="328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66FF"/>
                </a:solidFill>
              </a:rPr>
              <a:t>1</a:t>
            </a:r>
          </a:p>
        </p:txBody>
      </p:sp>
      <p:sp>
        <p:nvSpPr>
          <p:cNvPr id="71714" name="Rectangle 192"/>
          <p:cNvSpPr>
            <a:spLocks noChangeArrowheads="1"/>
          </p:cNvSpPr>
          <p:nvPr/>
        </p:nvSpPr>
        <p:spPr bwMode="auto">
          <a:xfrm>
            <a:off x="285750" y="5357813"/>
            <a:ext cx="327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66FF"/>
                </a:solidFill>
              </a:rPr>
              <a:t>1</a:t>
            </a:r>
          </a:p>
        </p:txBody>
      </p:sp>
      <p:sp>
        <p:nvSpPr>
          <p:cNvPr id="71716" name="Oval 177"/>
          <p:cNvSpPr>
            <a:spLocks noChangeArrowheads="1"/>
          </p:cNvSpPr>
          <p:nvPr/>
        </p:nvSpPr>
        <p:spPr bwMode="auto">
          <a:xfrm>
            <a:off x="4516438" y="3429000"/>
            <a:ext cx="142875" cy="142875"/>
          </a:xfrm>
          <a:prstGeom prst="ellipse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2171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2"/>
          <p:cNvSpPr>
            <a:spLocks noChangeArrowheads="1"/>
          </p:cNvSpPr>
          <p:nvPr/>
        </p:nvSpPr>
        <p:spPr bwMode="auto">
          <a:xfrm>
            <a:off x="0" y="1066800"/>
            <a:ext cx="4495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Input: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1) </a:t>
            </a:r>
            <a:r>
              <a:rPr lang="en-US" sz="2400" dirty="0">
                <a:solidFill>
                  <a:schemeClr val="accent2"/>
                </a:solidFill>
              </a:rPr>
              <a:t>camera position:</a:t>
            </a:r>
            <a:r>
              <a:rPr lang="en-US" sz="2400" dirty="0"/>
              <a:t> 	</a:t>
            </a:r>
            <a:r>
              <a:rPr lang="en-US" sz="2400" dirty="0" err="1">
                <a:latin typeface="Times New Roman" pitchFamily="18" charset="0"/>
              </a:rPr>
              <a:t>p</a:t>
            </a:r>
            <a:r>
              <a:rPr lang="en-US" sz="2400" baseline="-25000" dirty="0" err="1">
                <a:latin typeface="Times New Roman" pitchFamily="18" charset="0"/>
              </a:rPr>
              <a:t>pov</a:t>
            </a:r>
            <a:endParaRPr lang="en-US" sz="1800" dirty="0"/>
          </a:p>
          <a:p>
            <a:pPr marL="342900" indent="-342900">
              <a:spcBef>
                <a:spcPct val="20000"/>
              </a:spcBef>
            </a:pPr>
            <a:r>
              <a:rPr lang="en-US" sz="1800" dirty="0"/>
              <a:t>	</a:t>
            </a:r>
            <a:r>
              <a:rPr lang="en-US" sz="2400" dirty="0"/>
              <a:t>2) </a:t>
            </a:r>
            <a:r>
              <a:rPr lang="en-US" sz="2400" dirty="0">
                <a:solidFill>
                  <a:schemeClr val="accent2"/>
                </a:solidFill>
              </a:rPr>
              <a:t>target position:</a:t>
            </a:r>
            <a:r>
              <a:rPr lang="en-US" sz="2400" dirty="0"/>
              <a:t>    	</a:t>
            </a:r>
            <a:r>
              <a:rPr lang="en-US" sz="2400" dirty="0" err="1">
                <a:latin typeface="Times New Roman" pitchFamily="18" charset="0"/>
              </a:rPr>
              <a:t>p</a:t>
            </a:r>
            <a:r>
              <a:rPr lang="en-US" sz="2400" baseline="-25000" dirty="0" err="1">
                <a:latin typeface="Times New Roman" pitchFamily="18" charset="0"/>
              </a:rPr>
              <a:t>target</a:t>
            </a:r>
            <a:endParaRPr lang="en-US" sz="1800" dirty="0"/>
          </a:p>
          <a:p>
            <a:pPr marL="342900" indent="-342900">
              <a:spcBef>
                <a:spcPct val="20000"/>
              </a:spcBef>
            </a:pPr>
            <a:r>
              <a:rPr lang="en-US" sz="1800" dirty="0"/>
              <a:t>	</a:t>
            </a:r>
            <a:r>
              <a:rPr lang="en-US" sz="2400" dirty="0"/>
              <a:t>3) </a:t>
            </a:r>
            <a:r>
              <a:rPr lang="en-US" sz="2400" dirty="0">
                <a:solidFill>
                  <a:schemeClr val="accent2"/>
                </a:solidFill>
              </a:rPr>
              <a:t>up camera vector:</a:t>
            </a:r>
            <a:r>
              <a:rPr lang="en-US" sz="2400" dirty="0"/>
              <a:t>     	</a:t>
            </a:r>
            <a:r>
              <a:rPr lang="en-US" sz="2400" dirty="0" err="1">
                <a:latin typeface="Times New Roman" pitchFamily="18" charset="0"/>
              </a:rPr>
              <a:t>v</a:t>
            </a:r>
            <a:r>
              <a:rPr lang="en-US" sz="2400" baseline="-25000" dirty="0" err="1">
                <a:latin typeface="Times New Roman" pitchFamily="18" charset="0"/>
              </a:rPr>
              <a:t>up</a:t>
            </a:r>
            <a:endParaRPr lang="en-US" sz="2400" baseline="-25000" dirty="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en-US" sz="1800" dirty="0"/>
          </a:p>
          <a:p>
            <a:pPr marL="342900" indent="-342900">
              <a:spcBef>
                <a:spcPct val="20000"/>
              </a:spcBef>
            </a:pPr>
            <a:endParaRPr lang="en-US" sz="1800" dirty="0"/>
          </a:p>
          <a:p>
            <a:pPr marL="342900" indent="-342900">
              <a:spcBef>
                <a:spcPct val="20000"/>
              </a:spcBef>
            </a:pPr>
            <a:endParaRPr lang="en-US" sz="1800" dirty="0"/>
          </a:p>
        </p:txBody>
      </p:sp>
      <p:pic>
        <p:nvPicPr>
          <p:cNvPr id="79876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9295" y="3153342"/>
            <a:ext cx="8382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Bring scene in front of the camera</a:t>
            </a: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2886239" y="3784944"/>
            <a:ext cx="1676400" cy="1747838"/>
            <a:chOff x="1248" y="2592"/>
            <a:chExt cx="1344" cy="1311"/>
          </a:xfrm>
        </p:grpSpPr>
        <p:sp>
          <p:nvSpPr>
            <p:cNvPr id="79890" name="Line 20"/>
            <p:cNvSpPr>
              <a:spLocks noChangeShapeType="1"/>
            </p:cNvSpPr>
            <p:nvPr/>
          </p:nvSpPr>
          <p:spPr bwMode="auto">
            <a:xfrm flipV="1">
              <a:off x="2064" y="2592"/>
              <a:ext cx="0" cy="86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9891" name="Line 21"/>
            <p:cNvSpPr>
              <a:spLocks noChangeShapeType="1"/>
            </p:cNvSpPr>
            <p:nvPr/>
          </p:nvSpPr>
          <p:spPr bwMode="auto">
            <a:xfrm flipH="1">
              <a:off x="1248" y="3456"/>
              <a:ext cx="816" cy="24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9892" name="Line 22"/>
            <p:cNvSpPr>
              <a:spLocks noChangeShapeType="1"/>
            </p:cNvSpPr>
            <p:nvPr/>
          </p:nvSpPr>
          <p:spPr bwMode="auto">
            <a:xfrm>
              <a:off x="2064" y="3456"/>
              <a:ext cx="528" cy="447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79880" name="Picture 2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04040"/>
              </a:clrFrom>
              <a:clrTo>
                <a:srgbClr val="404040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4029239" y="3632544"/>
            <a:ext cx="1744663" cy="18176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79881" name="Rectangle 24"/>
          <p:cNvSpPr>
            <a:spLocks noChangeArrowheads="1"/>
          </p:cNvSpPr>
          <p:nvPr/>
        </p:nvSpPr>
        <p:spPr bwMode="auto">
          <a:xfrm>
            <a:off x="3567277" y="3295994"/>
            <a:ext cx="261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sz="2400" b="1" i="1">
                <a:solidFill>
                  <a:schemeClr val="accent2"/>
                </a:solidFill>
              </a:rPr>
              <a:t>y</a:t>
            </a:r>
            <a:endParaRPr lang="it-IT" sz="1400" b="1" i="1">
              <a:solidFill>
                <a:schemeClr val="accent2"/>
              </a:solidFill>
            </a:endParaRPr>
          </a:p>
        </p:txBody>
      </p:sp>
      <p:sp>
        <p:nvSpPr>
          <p:cNvPr id="79882" name="Rectangle 25"/>
          <p:cNvSpPr>
            <a:spLocks noChangeArrowheads="1"/>
          </p:cNvSpPr>
          <p:nvPr/>
        </p:nvSpPr>
        <p:spPr bwMode="auto">
          <a:xfrm>
            <a:off x="4410239" y="5385144"/>
            <a:ext cx="261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sz="2400" b="1" i="1">
                <a:solidFill>
                  <a:schemeClr val="accent2"/>
                </a:solidFill>
              </a:rPr>
              <a:t>x</a:t>
            </a:r>
            <a:endParaRPr lang="it-IT" sz="1400" b="1" i="1">
              <a:solidFill>
                <a:schemeClr val="accent2"/>
              </a:solidFill>
            </a:endParaRPr>
          </a:p>
        </p:txBody>
      </p:sp>
      <p:sp>
        <p:nvSpPr>
          <p:cNvPr id="79883" name="Rectangle 26"/>
          <p:cNvSpPr>
            <a:spLocks noChangeArrowheads="1"/>
          </p:cNvSpPr>
          <p:nvPr/>
        </p:nvSpPr>
        <p:spPr bwMode="auto">
          <a:xfrm>
            <a:off x="2581439" y="5004144"/>
            <a:ext cx="261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sz="2400" b="1" i="1">
                <a:solidFill>
                  <a:schemeClr val="accent2"/>
                </a:solidFill>
              </a:rPr>
              <a:t>z</a:t>
            </a:r>
            <a:endParaRPr lang="it-IT" sz="1400" b="1" i="1">
              <a:solidFill>
                <a:schemeClr val="accent2"/>
              </a:solidFill>
            </a:endParaRPr>
          </a:p>
        </p:txBody>
      </p:sp>
      <p:sp>
        <p:nvSpPr>
          <p:cNvPr id="79884" name="Rectangle 27"/>
          <p:cNvSpPr>
            <a:spLocks noChangeArrowheads="1"/>
          </p:cNvSpPr>
          <p:nvPr/>
        </p:nvSpPr>
        <p:spPr bwMode="auto">
          <a:xfrm>
            <a:off x="3572039" y="4927944"/>
            <a:ext cx="31432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sz="2400" b="1" i="1" dirty="0">
                <a:solidFill>
                  <a:schemeClr val="accent2"/>
                </a:solidFill>
              </a:rPr>
              <a:t>0</a:t>
            </a:r>
            <a:r>
              <a:rPr lang="en-US" sz="1400" b="1" i="1" dirty="0">
                <a:solidFill>
                  <a:schemeClr val="accent2"/>
                </a:solidFill>
              </a:rPr>
              <a:t> </a:t>
            </a:r>
            <a:endParaRPr lang="it-IT" sz="1400" b="1" i="1" dirty="0">
              <a:solidFill>
                <a:schemeClr val="accent2"/>
              </a:solidFill>
            </a:endParaRPr>
          </a:p>
        </p:txBody>
      </p:sp>
      <p:sp>
        <p:nvSpPr>
          <p:cNvPr id="79885" name="Oval 28"/>
          <p:cNvSpPr>
            <a:spLocks noChangeArrowheads="1"/>
          </p:cNvSpPr>
          <p:nvPr/>
        </p:nvSpPr>
        <p:spPr bwMode="auto">
          <a:xfrm flipV="1">
            <a:off x="3844181" y="4873516"/>
            <a:ext cx="125413" cy="1333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9886" name="Rectangle 29"/>
          <p:cNvSpPr>
            <a:spLocks noChangeArrowheads="1"/>
          </p:cNvSpPr>
          <p:nvPr/>
        </p:nvSpPr>
        <p:spPr bwMode="auto">
          <a:xfrm>
            <a:off x="2860866" y="5417550"/>
            <a:ext cx="1991277" cy="101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</a:rPr>
              <a:t>world coordinate frame</a:t>
            </a:r>
            <a:endParaRPr lang="it-IT" i="1" dirty="0">
              <a:solidFill>
                <a:schemeClr val="accent2"/>
              </a:solidFill>
            </a:endParaRPr>
          </a:p>
        </p:txBody>
      </p:sp>
      <p:sp>
        <p:nvSpPr>
          <p:cNvPr id="79888" name="Line 31"/>
          <p:cNvSpPr>
            <a:spLocks noChangeShapeType="1"/>
          </p:cNvSpPr>
          <p:nvPr/>
        </p:nvSpPr>
        <p:spPr bwMode="auto">
          <a:xfrm flipH="1" flipV="1">
            <a:off x="3038639" y="3937344"/>
            <a:ext cx="1524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79889" name="Rectangle 32"/>
          <p:cNvSpPr>
            <a:spLocks noChangeArrowheads="1"/>
          </p:cNvSpPr>
          <p:nvPr/>
        </p:nvSpPr>
        <p:spPr bwMode="auto">
          <a:xfrm>
            <a:off x="3091005" y="3961162"/>
            <a:ext cx="659453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3200" dirty="0" err="1">
                <a:latin typeface="Times New Roman" pitchFamily="18" charset="0"/>
              </a:rPr>
              <a:t>v</a:t>
            </a:r>
            <a:r>
              <a:rPr lang="en-US" sz="3200" baseline="-25000" dirty="0" err="1">
                <a:latin typeface="Times New Roman" pitchFamily="18" charset="0"/>
              </a:rPr>
              <a:t>up</a:t>
            </a:r>
            <a:endParaRPr lang="it-IT" sz="3200" baseline="-25000" dirty="0">
              <a:latin typeface="Times New Roman" pitchFamily="18" charset="0"/>
            </a:endParaRPr>
          </a:p>
        </p:txBody>
      </p:sp>
      <p:sp>
        <p:nvSpPr>
          <p:cNvPr id="34" name="Right Brace 33"/>
          <p:cNvSpPr/>
          <p:nvPr/>
        </p:nvSpPr>
        <p:spPr bwMode="auto">
          <a:xfrm>
            <a:off x="4277530" y="1571612"/>
            <a:ext cx="285752" cy="1285884"/>
          </a:xfrm>
          <a:prstGeom prst="rightBrac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531922" y="1698956"/>
            <a:ext cx="2468907" cy="1029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Points and vectors in world coordinate frame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!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377021" y="5247046"/>
            <a:ext cx="10068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</a:rPr>
              <a:t>p</a:t>
            </a:r>
            <a:r>
              <a:rPr lang="en-US" sz="3200" baseline="-25000" dirty="0" err="1">
                <a:latin typeface="Times New Roman" pitchFamily="18" charset="0"/>
              </a:rPr>
              <a:t>target</a:t>
            </a:r>
            <a:endParaRPr lang="en-US" sz="3200" dirty="0"/>
          </a:p>
        </p:txBody>
      </p:sp>
      <p:sp>
        <p:nvSpPr>
          <p:cNvPr id="37" name="Oval 28"/>
          <p:cNvSpPr>
            <a:spLocks noChangeArrowheads="1"/>
          </p:cNvSpPr>
          <p:nvPr/>
        </p:nvSpPr>
        <p:spPr bwMode="auto">
          <a:xfrm flipV="1">
            <a:off x="6520029" y="3488990"/>
            <a:ext cx="125413" cy="1333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38" name="Oval 28"/>
          <p:cNvSpPr>
            <a:spLocks noChangeArrowheads="1"/>
          </p:cNvSpPr>
          <p:nvPr/>
        </p:nvSpPr>
        <p:spPr bwMode="auto">
          <a:xfrm flipV="1">
            <a:off x="4662641" y="4461228"/>
            <a:ext cx="125413" cy="1333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39" name="Rectangle 38"/>
          <p:cNvSpPr/>
          <p:nvPr/>
        </p:nvSpPr>
        <p:spPr>
          <a:xfrm>
            <a:off x="7162971" y="4175476"/>
            <a:ext cx="798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</a:rPr>
              <a:t>p</a:t>
            </a:r>
            <a:r>
              <a:rPr lang="en-US" sz="3200" baseline="-25000" dirty="0" err="1">
                <a:latin typeface="Times New Roman" pitchFamily="18" charset="0"/>
              </a:rPr>
              <a:t>pov</a:t>
            </a:r>
            <a:endParaRPr lang="en-US" sz="3200" dirty="0"/>
          </a:p>
        </p:txBody>
      </p:sp>
      <p:sp>
        <p:nvSpPr>
          <p:cNvPr id="40" name="Down Arrow 39"/>
          <p:cNvSpPr/>
          <p:nvPr/>
        </p:nvSpPr>
        <p:spPr bwMode="auto">
          <a:xfrm rot="8360413">
            <a:off x="6916105" y="3499866"/>
            <a:ext cx="500066" cy="1620323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100000">
                <a:schemeClr val="accent2">
                  <a:lumMod val="75000"/>
                  <a:alpha val="0"/>
                </a:schemeClr>
              </a:gs>
            </a:gsLst>
            <a:lin ang="168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41" name="Down Arrow 40"/>
          <p:cNvSpPr/>
          <p:nvPr/>
        </p:nvSpPr>
        <p:spPr bwMode="auto">
          <a:xfrm rot="8360413">
            <a:off x="5091535" y="4416402"/>
            <a:ext cx="500066" cy="1721061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100000">
                <a:schemeClr val="accent2">
                  <a:lumMod val="75000"/>
                  <a:alpha val="0"/>
                </a:schemeClr>
              </a:gs>
            </a:gsLst>
            <a:lin ang="168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455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Freeform 176"/>
          <p:cNvSpPr/>
          <p:nvPr/>
        </p:nvSpPr>
        <p:spPr bwMode="auto">
          <a:xfrm rot="16200000">
            <a:off x="5419065" y="1788625"/>
            <a:ext cx="2353237" cy="1384997"/>
          </a:xfrm>
          <a:custGeom>
            <a:avLst/>
            <a:gdLst>
              <a:gd name="connsiteX0" fmla="*/ 74428 w 1796902"/>
              <a:gd name="connsiteY0" fmla="*/ 297711 h 1080746"/>
              <a:gd name="connsiteX1" fmla="*/ 85061 w 1796902"/>
              <a:gd name="connsiteY1" fmla="*/ 457200 h 1080746"/>
              <a:gd name="connsiteX2" fmla="*/ 0 w 1796902"/>
              <a:gd name="connsiteY2" fmla="*/ 861237 h 1080746"/>
              <a:gd name="connsiteX3" fmla="*/ 202019 w 1796902"/>
              <a:gd name="connsiteY3" fmla="*/ 861237 h 1080746"/>
              <a:gd name="connsiteX4" fmla="*/ 233916 w 1796902"/>
              <a:gd name="connsiteY4" fmla="*/ 1052623 h 1080746"/>
              <a:gd name="connsiteX5" fmla="*/ 414670 w 1796902"/>
              <a:gd name="connsiteY5" fmla="*/ 1063256 h 1080746"/>
              <a:gd name="connsiteX6" fmla="*/ 478465 w 1796902"/>
              <a:gd name="connsiteY6" fmla="*/ 967563 h 1080746"/>
              <a:gd name="connsiteX7" fmla="*/ 467833 w 1796902"/>
              <a:gd name="connsiteY7" fmla="*/ 871870 h 1080746"/>
              <a:gd name="connsiteX8" fmla="*/ 1222744 w 1796902"/>
              <a:gd name="connsiteY8" fmla="*/ 861237 h 1080746"/>
              <a:gd name="connsiteX9" fmla="*/ 1201479 w 1796902"/>
              <a:gd name="connsiteY9" fmla="*/ 861237 h 1080746"/>
              <a:gd name="connsiteX10" fmla="*/ 1212112 w 1796902"/>
              <a:gd name="connsiteY10" fmla="*/ 967563 h 1080746"/>
              <a:gd name="connsiteX11" fmla="*/ 1222744 w 1796902"/>
              <a:gd name="connsiteY11" fmla="*/ 1031358 h 1080746"/>
              <a:gd name="connsiteX12" fmla="*/ 1254642 w 1796902"/>
              <a:gd name="connsiteY12" fmla="*/ 1041991 h 1080746"/>
              <a:gd name="connsiteX13" fmla="*/ 1456661 w 1796902"/>
              <a:gd name="connsiteY13" fmla="*/ 999460 h 1080746"/>
              <a:gd name="connsiteX14" fmla="*/ 1467293 w 1796902"/>
              <a:gd name="connsiteY14" fmla="*/ 967563 h 1080746"/>
              <a:gd name="connsiteX15" fmla="*/ 1477926 w 1796902"/>
              <a:gd name="connsiteY15" fmla="*/ 893135 h 1080746"/>
              <a:gd name="connsiteX16" fmla="*/ 1456661 w 1796902"/>
              <a:gd name="connsiteY16" fmla="*/ 861237 h 1080746"/>
              <a:gd name="connsiteX17" fmla="*/ 1456661 w 1796902"/>
              <a:gd name="connsiteY17" fmla="*/ 850604 h 1080746"/>
              <a:gd name="connsiteX18" fmla="*/ 1796902 w 1796902"/>
              <a:gd name="connsiteY18" fmla="*/ 839972 h 1080746"/>
              <a:gd name="connsiteX19" fmla="*/ 1786270 w 1796902"/>
              <a:gd name="connsiteY19" fmla="*/ 478465 h 1080746"/>
              <a:gd name="connsiteX20" fmla="*/ 1382233 w 1796902"/>
              <a:gd name="connsiteY20" fmla="*/ 393404 h 1080746"/>
              <a:gd name="connsiteX21" fmla="*/ 1127051 w 1796902"/>
              <a:gd name="connsiteY21" fmla="*/ 0 h 1080746"/>
              <a:gd name="connsiteX22" fmla="*/ 233916 w 1796902"/>
              <a:gd name="connsiteY22" fmla="*/ 10632 h 1080746"/>
              <a:gd name="connsiteX23" fmla="*/ 138223 w 1796902"/>
              <a:gd name="connsiteY23" fmla="*/ 329609 h 1080746"/>
              <a:gd name="connsiteX0" fmla="*/ 145834 w 1796902"/>
              <a:gd name="connsiteY0" fmla="*/ 297711 h 1080746"/>
              <a:gd name="connsiteX1" fmla="*/ 85061 w 1796902"/>
              <a:gd name="connsiteY1" fmla="*/ 457200 h 1080746"/>
              <a:gd name="connsiteX2" fmla="*/ 0 w 1796902"/>
              <a:gd name="connsiteY2" fmla="*/ 861237 h 1080746"/>
              <a:gd name="connsiteX3" fmla="*/ 202019 w 1796902"/>
              <a:gd name="connsiteY3" fmla="*/ 861237 h 1080746"/>
              <a:gd name="connsiteX4" fmla="*/ 233916 w 1796902"/>
              <a:gd name="connsiteY4" fmla="*/ 1052623 h 1080746"/>
              <a:gd name="connsiteX5" fmla="*/ 414670 w 1796902"/>
              <a:gd name="connsiteY5" fmla="*/ 1063256 h 1080746"/>
              <a:gd name="connsiteX6" fmla="*/ 478465 w 1796902"/>
              <a:gd name="connsiteY6" fmla="*/ 967563 h 1080746"/>
              <a:gd name="connsiteX7" fmla="*/ 467833 w 1796902"/>
              <a:gd name="connsiteY7" fmla="*/ 871870 h 1080746"/>
              <a:gd name="connsiteX8" fmla="*/ 1222744 w 1796902"/>
              <a:gd name="connsiteY8" fmla="*/ 861237 h 1080746"/>
              <a:gd name="connsiteX9" fmla="*/ 1201479 w 1796902"/>
              <a:gd name="connsiteY9" fmla="*/ 861237 h 1080746"/>
              <a:gd name="connsiteX10" fmla="*/ 1212112 w 1796902"/>
              <a:gd name="connsiteY10" fmla="*/ 967563 h 1080746"/>
              <a:gd name="connsiteX11" fmla="*/ 1222744 w 1796902"/>
              <a:gd name="connsiteY11" fmla="*/ 1031358 h 1080746"/>
              <a:gd name="connsiteX12" fmla="*/ 1254642 w 1796902"/>
              <a:gd name="connsiteY12" fmla="*/ 1041991 h 1080746"/>
              <a:gd name="connsiteX13" fmla="*/ 1456661 w 1796902"/>
              <a:gd name="connsiteY13" fmla="*/ 999460 h 1080746"/>
              <a:gd name="connsiteX14" fmla="*/ 1467293 w 1796902"/>
              <a:gd name="connsiteY14" fmla="*/ 967563 h 1080746"/>
              <a:gd name="connsiteX15" fmla="*/ 1477926 w 1796902"/>
              <a:gd name="connsiteY15" fmla="*/ 893135 h 1080746"/>
              <a:gd name="connsiteX16" fmla="*/ 1456661 w 1796902"/>
              <a:gd name="connsiteY16" fmla="*/ 861237 h 1080746"/>
              <a:gd name="connsiteX17" fmla="*/ 1456661 w 1796902"/>
              <a:gd name="connsiteY17" fmla="*/ 850604 h 1080746"/>
              <a:gd name="connsiteX18" fmla="*/ 1796902 w 1796902"/>
              <a:gd name="connsiteY18" fmla="*/ 839972 h 1080746"/>
              <a:gd name="connsiteX19" fmla="*/ 1786270 w 1796902"/>
              <a:gd name="connsiteY19" fmla="*/ 478465 h 1080746"/>
              <a:gd name="connsiteX20" fmla="*/ 1382233 w 1796902"/>
              <a:gd name="connsiteY20" fmla="*/ 393404 h 1080746"/>
              <a:gd name="connsiteX21" fmla="*/ 1127051 w 1796902"/>
              <a:gd name="connsiteY21" fmla="*/ 0 h 1080746"/>
              <a:gd name="connsiteX22" fmla="*/ 233916 w 1796902"/>
              <a:gd name="connsiteY22" fmla="*/ 10632 h 1080746"/>
              <a:gd name="connsiteX23" fmla="*/ 138223 w 1796902"/>
              <a:gd name="connsiteY23" fmla="*/ 329609 h 1080746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713956 w 1796902"/>
              <a:gd name="connsiteY22" fmla="*/ 0 h 1160505"/>
              <a:gd name="connsiteX23" fmla="*/ 233916 w 1796902"/>
              <a:gd name="connsiteY23" fmla="*/ 90391 h 1160505"/>
              <a:gd name="connsiteX24" fmla="*/ 138223 w 1796902"/>
              <a:gd name="connsiteY24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233916 w 1796902"/>
              <a:gd name="connsiteY23" fmla="*/ 90391 h 1160505"/>
              <a:gd name="connsiteX24" fmla="*/ 138223 w 1796902"/>
              <a:gd name="connsiteY24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233916 w 1796902"/>
              <a:gd name="connsiteY23" fmla="*/ 90391 h 1160505"/>
              <a:gd name="connsiteX24" fmla="*/ 138223 w 1796902"/>
              <a:gd name="connsiteY24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438093 w 1796902"/>
              <a:gd name="connsiteY23" fmla="*/ 15370 h 1160505"/>
              <a:gd name="connsiteX24" fmla="*/ 233916 w 1796902"/>
              <a:gd name="connsiteY24" fmla="*/ 90391 h 1160505"/>
              <a:gd name="connsiteX25" fmla="*/ 138223 w 1796902"/>
              <a:gd name="connsiteY25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438093 w 1796902"/>
              <a:gd name="connsiteY23" fmla="*/ 15370 h 1160505"/>
              <a:gd name="connsiteX24" fmla="*/ 233916 w 1796902"/>
              <a:gd name="connsiteY24" fmla="*/ 90391 h 1160505"/>
              <a:gd name="connsiteX0" fmla="*/ 85061 w 1796902"/>
              <a:gd name="connsiteY0" fmla="*/ 536959 h 1160505"/>
              <a:gd name="connsiteX1" fmla="*/ 0 w 1796902"/>
              <a:gd name="connsiteY1" fmla="*/ 940996 h 1160505"/>
              <a:gd name="connsiteX2" fmla="*/ 202019 w 1796902"/>
              <a:gd name="connsiteY2" fmla="*/ 940996 h 1160505"/>
              <a:gd name="connsiteX3" fmla="*/ 233916 w 1796902"/>
              <a:gd name="connsiteY3" fmla="*/ 1132382 h 1160505"/>
              <a:gd name="connsiteX4" fmla="*/ 414670 w 1796902"/>
              <a:gd name="connsiteY4" fmla="*/ 1143015 h 1160505"/>
              <a:gd name="connsiteX5" fmla="*/ 478465 w 1796902"/>
              <a:gd name="connsiteY5" fmla="*/ 1047322 h 1160505"/>
              <a:gd name="connsiteX6" fmla="*/ 467833 w 1796902"/>
              <a:gd name="connsiteY6" fmla="*/ 951629 h 1160505"/>
              <a:gd name="connsiteX7" fmla="*/ 1222744 w 1796902"/>
              <a:gd name="connsiteY7" fmla="*/ 940996 h 1160505"/>
              <a:gd name="connsiteX8" fmla="*/ 1201479 w 1796902"/>
              <a:gd name="connsiteY8" fmla="*/ 940996 h 1160505"/>
              <a:gd name="connsiteX9" fmla="*/ 1212112 w 1796902"/>
              <a:gd name="connsiteY9" fmla="*/ 1047322 h 1160505"/>
              <a:gd name="connsiteX10" fmla="*/ 1222744 w 1796902"/>
              <a:gd name="connsiteY10" fmla="*/ 1111117 h 1160505"/>
              <a:gd name="connsiteX11" fmla="*/ 1254642 w 1796902"/>
              <a:gd name="connsiteY11" fmla="*/ 1121750 h 1160505"/>
              <a:gd name="connsiteX12" fmla="*/ 1456661 w 1796902"/>
              <a:gd name="connsiteY12" fmla="*/ 1079219 h 1160505"/>
              <a:gd name="connsiteX13" fmla="*/ 1467293 w 1796902"/>
              <a:gd name="connsiteY13" fmla="*/ 1047322 h 1160505"/>
              <a:gd name="connsiteX14" fmla="*/ 1477926 w 1796902"/>
              <a:gd name="connsiteY14" fmla="*/ 972894 h 1160505"/>
              <a:gd name="connsiteX15" fmla="*/ 1456661 w 1796902"/>
              <a:gd name="connsiteY15" fmla="*/ 940996 h 1160505"/>
              <a:gd name="connsiteX16" fmla="*/ 1456661 w 1796902"/>
              <a:gd name="connsiteY16" fmla="*/ 930363 h 1160505"/>
              <a:gd name="connsiteX17" fmla="*/ 1796902 w 1796902"/>
              <a:gd name="connsiteY17" fmla="*/ 919731 h 1160505"/>
              <a:gd name="connsiteX18" fmla="*/ 1786270 w 1796902"/>
              <a:gd name="connsiteY18" fmla="*/ 558224 h 1160505"/>
              <a:gd name="connsiteX19" fmla="*/ 1382233 w 1796902"/>
              <a:gd name="connsiteY19" fmla="*/ 473163 h 1160505"/>
              <a:gd name="connsiteX20" fmla="*/ 1127051 w 1796902"/>
              <a:gd name="connsiteY20" fmla="*/ 79759 h 1160505"/>
              <a:gd name="connsiteX21" fmla="*/ 970633 w 1796902"/>
              <a:gd name="connsiteY21" fmla="*/ 0 h 1160505"/>
              <a:gd name="connsiteX22" fmla="*/ 438093 w 1796902"/>
              <a:gd name="connsiteY22" fmla="*/ 15370 h 1160505"/>
              <a:gd name="connsiteX23" fmla="*/ 233916 w 1796902"/>
              <a:gd name="connsiteY23" fmla="*/ 90391 h 1160505"/>
              <a:gd name="connsiteX0" fmla="*/ 85061 w 1796902"/>
              <a:gd name="connsiteY0" fmla="*/ 536959 h 1160505"/>
              <a:gd name="connsiteX1" fmla="*/ 0 w 1796902"/>
              <a:gd name="connsiteY1" fmla="*/ 940996 h 1160505"/>
              <a:gd name="connsiteX2" fmla="*/ 202019 w 1796902"/>
              <a:gd name="connsiteY2" fmla="*/ 940996 h 1160505"/>
              <a:gd name="connsiteX3" fmla="*/ 233916 w 1796902"/>
              <a:gd name="connsiteY3" fmla="*/ 1132382 h 1160505"/>
              <a:gd name="connsiteX4" fmla="*/ 414670 w 1796902"/>
              <a:gd name="connsiteY4" fmla="*/ 1143015 h 1160505"/>
              <a:gd name="connsiteX5" fmla="*/ 478465 w 1796902"/>
              <a:gd name="connsiteY5" fmla="*/ 1047322 h 1160505"/>
              <a:gd name="connsiteX6" fmla="*/ 467833 w 1796902"/>
              <a:gd name="connsiteY6" fmla="*/ 951629 h 1160505"/>
              <a:gd name="connsiteX7" fmla="*/ 1222744 w 1796902"/>
              <a:gd name="connsiteY7" fmla="*/ 940996 h 1160505"/>
              <a:gd name="connsiteX8" fmla="*/ 1201479 w 1796902"/>
              <a:gd name="connsiteY8" fmla="*/ 940996 h 1160505"/>
              <a:gd name="connsiteX9" fmla="*/ 1212112 w 1796902"/>
              <a:gd name="connsiteY9" fmla="*/ 1047322 h 1160505"/>
              <a:gd name="connsiteX10" fmla="*/ 1222744 w 1796902"/>
              <a:gd name="connsiteY10" fmla="*/ 1111117 h 1160505"/>
              <a:gd name="connsiteX11" fmla="*/ 1254642 w 1796902"/>
              <a:gd name="connsiteY11" fmla="*/ 1121750 h 1160505"/>
              <a:gd name="connsiteX12" fmla="*/ 1456661 w 1796902"/>
              <a:gd name="connsiteY12" fmla="*/ 1079219 h 1160505"/>
              <a:gd name="connsiteX13" fmla="*/ 1467293 w 1796902"/>
              <a:gd name="connsiteY13" fmla="*/ 1047322 h 1160505"/>
              <a:gd name="connsiteX14" fmla="*/ 1477926 w 1796902"/>
              <a:gd name="connsiteY14" fmla="*/ 972894 h 1160505"/>
              <a:gd name="connsiteX15" fmla="*/ 1456661 w 1796902"/>
              <a:gd name="connsiteY15" fmla="*/ 940996 h 1160505"/>
              <a:gd name="connsiteX16" fmla="*/ 1456661 w 1796902"/>
              <a:gd name="connsiteY16" fmla="*/ 930363 h 1160505"/>
              <a:gd name="connsiteX17" fmla="*/ 1796902 w 1796902"/>
              <a:gd name="connsiteY17" fmla="*/ 919731 h 1160505"/>
              <a:gd name="connsiteX18" fmla="*/ 1786270 w 1796902"/>
              <a:gd name="connsiteY18" fmla="*/ 558224 h 1160505"/>
              <a:gd name="connsiteX19" fmla="*/ 1382233 w 1796902"/>
              <a:gd name="connsiteY19" fmla="*/ 473163 h 1160505"/>
              <a:gd name="connsiteX20" fmla="*/ 1127051 w 1796902"/>
              <a:gd name="connsiteY20" fmla="*/ 79759 h 1160505"/>
              <a:gd name="connsiteX21" fmla="*/ 970633 w 1796902"/>
              <a:gd name="connsiteY21" fmla="*/ 0 h 1160505"/>
              <a:gd name="connsiteX22" fmla="*/ 438093 w 1796902"/>
              <a:gd name="connsiteY22" fmla="*/ 15370 h 1160505"/>
              <a:gd name="connsiteX23" fmla="*/ 233916 w 1796902"/>
              <a:gd name="connsiteY23" fmla="*/ 90391 h 1160505"/>
              <a:gd name="connsiteX24" fmla="*/ 85061 w 1796902"/>
              <a:gd name="connsiteY24" fmla="*/ 536959 h 1160505"/>
              <a:gd name="connsiteX0" fmla="*/ 33744 w 1745585"/>
              <a:gd name="connsiteY0" fmla="*/ 536959 h 1160505"/>
              <a:gd name="connsiteX1" fmla="*/ 0 w 1745585"/>
              <a:gd name="connsiteY1" fmla="*/ 940996 h 1160505"/>
              <a:gd name="connsiteX2" fmla="*/ 150702 w 1745585"/>
              <a:gd name="connsiteY2" fmla="*/ 940996 h 1160505"/>
              <a:gd name="connsiteX3" fmla="*/ 182599 w 1745585"/>
              <a:gd name="connsiteY3" fmla="*/ 1132382 h 1160505"/>
              <a:gd name="connsiteX4" fmla="*/ 363353 w 1745585"/>
              <a:gd name="connsiteY4" fmla="*/ 1143015 h 1160505"/>
              <a:gd name="connsiteX5" fmla="*/ 427148 w 1745585"/>
              <a:gd name="connsiteY5" fmla="*/ 1047322 h 1160505"/>
              <a:gd name="connsiteX6" fmla="*/ 416516 w 1745585"/>
              <a:gd name="connsiteY6" fmla="*/ 951629 h 1160505"/>
              <a:gd name="connsiteX7" fmla="*/ 1171427 w 1745585"/>
              <a:gd name="connsiteY7" fmla="*/ 940996 h 1160505"/>
              <a:gd name="connsiteX8" fmla="*/ 1150162 w 1745585"/>
              <a:gd name="connsiteY8" fmla="*/ 940996 h 1160505"/>
              <a:gd name="connsiteX9" fmla="*/ 1160795 w 1745585"/>
              <a:gd name="connsiteY9" fmla="*/ 1047322 h 1160505"/>
              <a:gd name="connsiteX10" fmla="*/ 1171427 w 1745585"/>
              <a:gd name="connsiteY10" fmla="*/ 1111117 h 1160505"/>
              <a:gd name="connsiteX11" fmla="*/ 1203325 w 1745585"/>
              <a:gd name="connsiteY11" fmla="*/ 1121750 h 1160505"/>
              <a:gd name="connsiteX12" fmla="*/ 1405344 w 1745585"/>
              <a:gd name="connsiteY12" fmla="*/ 1079219 h 1160505"/>
              <a:gd name="connsiteX13" fmla="*/ 1415976 w 1745585"/>
              <a:gd name="connsiteY13" fmla="*/ 1047322 h 1160505"/>
              <a:gd name="connsiteX14" fmla="*/ 1426609 w 1745585"/>
              <a:gd name="connsiteY14" fmla="*/ 972894 h 1160505"/>
              <a:gd name="connsiteX15" fmla="*/ 1405344 w 1745585"/>
              <a:gd name="connsiteY15" fmla="*/ 940996 h 1160505"/>
              <a:gd name="connsiteX16" fmla="*/ 1405344 w 1745585"/>
              <a:gd name="connsiteY16" fmla="*/ 930363 h 1160505"/>
              <a:gd name="connsiteX17" fmla="*/ 1745585 w 1745585"/>
              <a:gd name="connsiteY17" fmla="*/ 919731 h 1160505"/>
              <a:gd name="connsiteX18" fmla="*/ 1734953 w 1745585"/>
              <a:gd name="connsiteY18" fmla="*/ 558224 h 1160505"/>
              <a:gd name="connsiteX19" fmla="*/ 1330916 w 1745585"/>
              <a:gd name="connsiteY19" fmla="*/ 473163 h 1160505"/>
              <a:gd name="connsiteX20" fmla="*/ 1075734 w 1745585"/>
              <a:gd name="connsiteY20" fmla="*/ 79759 h 1160505"/>
              <a:gd name="connsiteX21" fmla="*/ 919316 w 1745585"/>
              <a:gd name="connsiteY21" fmla="*/ 0 h 1160505"/>
              <a:gd name="connsiteX22" fmla="*/ 386776 w 1745585"/>
              <a:gd name="connsiteY22" fmla="*/ 15370 h 1160505"/>
              <a:gd name="connsiteX23" fmla="*/ 182599 w 1745585"/>
              <a:gd name="connsiteY23" fmla="*/ 90391 h 1160505"/>
              <a:gd name="connsiteX24" fmla="*/ 33744 w 1745585"/>
              <a:gd name="connsiteY24" fmla="*/ 536959 h 1160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745585" h="1160505">
                <a:moveTo>
                  <a:pt x="33744" y="536959"/>
                </a:moveTo>
                <a:lnTo>
                  <a:pt x="0" y="940996"/>
                </a:lnTo>
                <a:lnTo>
                  <a:pt x="150702" y="940996"/>
                </a:lnTo>
                <a:lnTo>
                  <a:pt x="182599" y="1132382"/>
                </a:lnTo>
                <a:lnTo>
                  <a:pt x="363353" y="1143015"/>
                </a:lnTo>
                <a:lnTo>
                  <a:pt x="427148" y="1047322"/>
                </a:lnTo>
                <a:lnTo>
                  <a:pt x="416516" y="951629"/>
                </a:lnTo>
                <a:lnTo>
                  <a:pt x="1171427" y="940996"/>
                </a:lnTo>
                <a:cubicBezTo>
                  <a:pt x="1178515" y="940893"/>
                  <a:pt x="1157250" y="940996"/>
                  <a:pt x="1150162" y="940996"/>
                </a:cubicBezTo>
                <a:cubicBezTo>
                  <a:pt x="1153706" y="976438"/>
                  <a:pt x="1156377" y="1011978"/>
                  <a:pt x="1160795" y="1047322"/>
                </a:cubicBezTo>
                <a:cubicBezTo>
                  <a:pt x="1163469" y="1068714"/>
                  <a:pt x="1160731" y="1092399"/>
                  <a:pt x="1171427" y="1111117"/>
                </a:cubicBezTo>
                <a:cubicBezTo>
                  <a:pt x="1176988" y="1120848"/>
                  <a:pt x="1192692" y="1118206"/>
                  <a:pt x="1203325" y="1121750"/>
                </a:cubicBezTo>
                <a:cubicBezTo>
                  <a:pt x="1330232" y="1114285"/>
                  <a:pt x="1364700" y="1160505"/>
                  <a:pt x="1405344" y="1079219"/>
                </a:cubicBezTo>
                <a:cubicBezTo>
                  <a:pt x="1410356" y="1069195"/>
                  <a:pt x="1412432" y="1057954"/>
                  <a:pt x="1415976" y="1047322"/>
                </a:cubicBezTo>
                <a:cubicBezTo>
                  <a:pt x="1419520" y="1022513"/>
                  <a:pt x="1429103" y="997831"/>
                  <a:pt x="1426609" y="972894"/>
                </a:cubicBezTo>
                <a:cubicBezTo>
                  <a:pt x="1425338" y="960179"/>
                  <a:pt x="1411059" y="952426"/>
                  <a:pt x="1405344" y="940996"/>
                </a:cubicBezTo>
                <a:cubicBezTo>
                  <a:pt x="1403759" y="937826"/>
                  <a:pt x="1405344" y="933907"/>
                  <a:pt x="1405344" y="930363"/>
                </a:cubicBezTo>
                <a:lnTo>
                  <a:pt x="1745585" y="919731"/>
                </a:lnTo>
                <a:lnTo>
                  <a:pt x="1734953" y="558224"/>
                </a:lnTo>
                <a:lnTo>
                  <a:pt x="1330916" y="473163"/>
                </a:lnTo>
                <a:lnTo>
                  <a:pt x="1075734" y="79759"/>
                </a:lnTo>
                <a:lnTo>
                  <a:pt x="919316" y="0"/>
                </a:lnTo>
                <a:lnTo>
                  <a:pt x="386776" y="15370"/>
                </a:lnTo>
                <a:lnTo>
                  <a:pt x="182599" y="90391"/>
                </a:lnTo>
                <a:lnTo>
                  <a:pt x="33744" y="536959"/>
                </a:lnTo>
                <a:close/>
              </a:path>
            </a:pathLst>
          </a:custGeom>
          <a:solidFill>
            <a:srgbClr val="CCECFF">
              <a:alpha val="46000"/>
            </a:srgbClr>
          </a:solidFill>
          <a:ln w="31750" cap="flat" cmpd="sng" algn="ctr">
            <a:solidFill>
              <a:schemeClr val="accent2">
                <a:lumMod val="60000"/>
                <a:lumOff val="4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 anchor="ctr"/>
          <a:lstStyle/>
          <a:p>
            <a:pPr>
              <a:defRPr/>
            </a:pPr>
            <a:endParaRPr lang="en-US"/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Modeling transformations</a:t>
            </a:r>
            <a:r>
              <a:rPr lang="en-US" sz="1600" dirty="0"/>
              <a:t> (example in 2D)</a:t>
            </a:r>
            <a:endParaRPr lang="it-IT" dirty="0"/>
          </a:p>
        </p:txBody>
      </p:sp>
      <p:sp>
        <p:nvSpPr>
          <p:cNvPr id="71685" name="Content Placeholder 40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"/>
          </a:xfrm>
        </p:spPr>
        <p:txBody>
          <a:bodyPr/>
          <a:lstStyle/>
          <a:p>
            <a:r>
              <a:rPr lang="en-US" sz="2000" dirty="0"/>
              <a:t>Usually Point of view is on (0,0)</a:t>
            </a:r>
          </a:p>
        </p:txBody>
      </p:sp>
      <p:cxnSp>
        <p:nvCxnSpPr>
          <p:cNvPr id="71701" name="Straight Connector 172"/>
          <p:cNvCxnSpPr>
            <a:cxnSpLocks noChangeShapeType="1"/>
          </p:cNvCxnSpPr>
          <p:nvPr/>
        </p:nvCxnSpPr>
        <p:spPr bwMode="auto">
          <a:xfrm>
            <a:off x="1017588" y="4296569"/>
            <a:ext cx="7858125" cy="4763"/>
          </a:xfrm>
          <a:prstGeom prst="line">
            <a:avLst/>
          </a:prstGeom>
          <a:noFill/>
          <a:ln w="28575" algn="ctr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71702" name="Straight Connector 174"/>
          <p:cNvCxnSpPr>
            <a:cxnSpLocks noChangeShapeType="1"/>
          </p:cNvCxnSpPr>
          <p:nvPr/>
        </p:nvCxnSpPr>
        <p:spPr bwMode="auto">
          <a:xfrm rot="16200000" flipV="1">
            <a:off x="491330" y="4260056"/>
            <a:ext cx="4786312" cy="0"/>
          </a:xfrm>
          <a:prstGeom prst="line">
            <a:avLst/>
          </a:prstGeom>
          <a:noFill/>
          <a:ln w="28575" algn="ctr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50" name="Straight Arrow Connector 162"/>
          <p:cNvCxnSpPr>
            <a:cxnSpLocks noChangeShapeType="1"/>
          </p:cNvCxnSpPr>
          <p:nvPr/>
        </p:nvCxnSpPr>
        <p:spPr bwMode="auto">
          <a:xfrm>
            <a:off x="6508372" y="2688107"/>
            <a:ext cx="457205" cy="15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2" name="Straight Arrow Connector 170"/>
          <p:cNvCxnSpPr>
            <a:cxnSpLocks noChangeShapeType="1"/>
          </p:cNvCxnSpPr>
          <p:nvPr/>
        </p:nvCxnSpPr>
        <p:spPr bwMode="auto">
          <a:xfrm flipV="1">
            <a:off x="6506785" y="2272553"/>
            <a:ext cx="1587" cy="41714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9" name="Oval 177"/>
          <p:cNvSpPr>
            <a:spLocks noChangeArrowheads="1"/>
          </p:cNvSpPr>
          <p:nvPr/>
        </p:nvSpPr>
        <p:spPr bwMode="auto">
          <a:xfrm>
            <a:off x="6452810" y="2608732"/>
            <a:ext cx="142875" cy="142875"/>
          </a:xfrm>
          <a:prstGeom prst="ellipse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62" name="Shape"/>
          <p:cNvSpPr/>
          <p:nvPr/>
        </p:nvSpPr>
        <p:spPr>
          <a:xfrm rot="10800000">
            <a:off x="2884486" y="3657742"/>
            <a:ext cx="2364790" cy="1500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9114"/>
                </a:lnTo>
                <a:lnTo>
                  <a:pt x="21600" y="14350"/>
                </a:lnTo>
                <a:lnTo>
                  <a:pt x="12" y="21600"/>
                </a:lnTo>
                <a:lnTo>
                  <a:pt x="0" y="0"/>
                </a:lnTo>
                <a:close/>
              </a:path>
            </a:pathLst>
          </a:cu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pic>
        <p:nvPicPr>
          <p:cNvPr id="6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7094" y="4098124"/>
            <a:ext cx="474784" cy="4184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25308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en-US" dirty="0" err="1"/>
              <a:t>Recap</a:t>
            </a:r>
            <a:r>
              <a:rPr lang="it-IT" altLang="en-US" dirty="0"/>
              <a:t>: </a:t>
            </a:r>
            <a:r>
              <a:rPr lang="it-IT" altLang="en-US" dirty="0" err="1"/>
              <a:t>Ray-Tracing</a:t>
            </a:r>
            <a:endParaRPr lang="it-IT" altLang="en-US" dirty="0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/>
              <a:t>Same as ray casting, but ray bounces multiple times </a:t>
            </a:r>
          </a:p>
          <a:p>
            <a:pPr lvl="1" eaLnBrk="1" hangingPunct="1"/>
            <a:r>
              <a:rPr lang="en-US" altLang="en-US" sz="2000" dirty="0"/>
              <a:t>Easy to compute: specular reflections (multiple too)</a:t>
            </a:r>
            <a:endParaRPr lang="it-IT" altLang="en-US" sz="2000" dirty="0"/>
          </a:p>
        </p:txBody>
      </p:sp>
      <p:graphicFrame>
        <p:nvGraphicFramePr>
          <p:cNvPr id="7173" name="Object 4"/>
          <p:cNvGraphicFramePr>
            <a:graphicFrameLocks noChangeAspect="1"/>
          </p:cNvGraphicFramePr>
          <p:nvPr/>
        </p:nvGraphicFramePr>
        <p:xfrm>
          <a:off x="1295400" y="6324600"/>
          <a:ext cx="495300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448" name="CorelPhotoPaint.Image.8" r:id="rId3" imgW="1333333" imgH="1209524" progId="CorelPhotoPaint.Image.8">
                  <p:embed/>
                </p:oleObj>
              </mc:Choice>
              <mc:Fallback>
                <p:oleObj name="CorelPhotoPaint.Image.8" r:id="rId3" imgW="1333333" imgH="1209524" progId="CorelPhotoPaint.Image.8">
                  <p:embed/>
                  <p:pic>
                    <p:nvPicPr>
                      <p:cNvPr id="717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6324600"/>
                        <a:ext cx="495300" cy="449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AutoShape 5"/>
          <p:cNvSpPr>
            <a:spLocks noChangeArrowheads="1"/>
          </p:cNvSpPr>
          <p:nvPr/>
        </p:nvSpPr>
        <p:spPr bwMode="auto">
          <a:xfrm rot="1049912">
            <a:off x="3009900" y="3751263"/>
            <a:ext cx="4572000" cy="2133600"/>
          </a:xfrm>
          <a:prstGeom prst="parallelogram">
            <a:avLst>
              <a:gd name="adj" fmla="val 95159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1600"/>
          </a:p>
        </p:txBody>
      </p:sp>
      <p:sp>
        <p:nvSpPr>
          <p:cNvPr id="7176" name="AutoShape 7"/>
          <p:cNvSpPr>
            <a:spLocks noChangeArrowheads="1"/>
          </p:cNvSpPr>
          <p:nvPr/>
        </p:nvSpPr>
        <p:spPr bwMode="auto">
          <a:xfrm>
            <a:off x="3733800" y="4114800"/>
            <a:ext cx="685800" cy="990600"/>
          </a:xfrm>
          <a:prstGeom prst="can">
            <a:avLst>
              <a:gd name="adj" fmla="val 36111"/>
            </a:avLst>
          </a:prstGeom>
          <a:solidFill>
            <a:schemeClr val="accent2"/>
          </a:solidFill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1600"/>
          </a:p>
        </p:txBody>
      </p:sp>
      <p:sp>
        <p:nvSpPr>
          <p:cNvPr id="612360" name="Oval 8"/>
          <p:cNvSpPr>
            <a:spLocks noChangeArrowheads="1"/>
          </p:cNvSpPr>
          <p:nvPr/>
        </p:nvSpPr>
        <p:spPr bwMode="auto">
          <a:xfrm>
            <a:off x="4953000" y="3733800"/>
            <a:ext cx="838200" cy="762000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60784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it-IT"/>
          </a:p>
        </p:txBody>
      </p:sp>
      <p:sp>
        <p:nvSpPr>
          <p:cNvPr id="7178" name="AutoShape 9"/>
          <p:cNvSpPr>
            <a:spLocks noChangeArrowheads="1"/>
          </p:cNvSpPr>
          <p:nvPr/>
        </p:nvSpPr>
        <p:spPr bwMode="auto">
          <a:xfrm>
            <a:off x="2438400" y="3505200"/>
            <a:ext cx="609600" cy="533400"/>
          </a:xfrm>
          <a:prstGeom prst="star24">
            <a:avLst>
              <a:gd name="adj" fmla="val 30468"/>
            </a:avLst>
          </a:prstGeom>
          <a:gradFill rotWithShape="0">
            <a:gsLst>
              <a:gs pos="0">
                <a:srgbClr val="FFCC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1600"/>
          </a:p>
        </p:txBody>
      </p:sp>
      <p:grpSp>
        <p:nvGrpSpPr>
          <p:cNvPr id="7179" name="Group 10"/>
          <p:cNvGrpSpPr>
            <a:grpSpLocks/>
          </p:cNvGrpSpPr>
          <p:nvPr/>
        </p:nvGrpSpPr>
        <p:grpSpPr bwMode="auto">
          <a:xfrm rot="5400000">
            <a:off x="2109787" y="5205413"/>
            <a:ext cx="1571625" cy="1524000"/>
            <a:chOff x="536" y="1680"/>
            <a:chExt cx="1230" cy="1152"/>
          </a:xfrm>
        </p:grpSpPr>
        <p:sp>
          <p:nvSpPr>
            <p:cNvPr id="7199" name="AutoShape 11"/>
            <p:cNvSpPr>
              <a:spLocks noChangeArrowheads="1"/>
            </p:cNvSpPr>
            <p:nvPr/>
          </p:nvSpPr>
          <p:spPr bwMode="auto">
            <a:xfrm>
              <a:off x="950" y="168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00" name="AutoShape 12"/>
            <p:cNvSpPr>
              <a:spLocks noChangeArrowheads="1"/>
            </p:cNvSpPr>
            <p:nvPr/>
          </p:nvSpPr>
          <p:spPr bwMode="auto">
            <a:xfrm>
              <a:off x="1046" y="168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01" name="AutoShape 13"/>
            <p:cNvSpPr>
              <a:spLocks noChangeArrowheads="1"/>
            </p:cNvSpPr>
            <p:nvPr/>
          </p:nvSpPr>
          <p:spPr bwMode="auto">
            <a:xfrm>
              <a:off x="1142" y="168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02" name="AutoShape 14"/>
            <p:cNvSpPr>
              <a:spLocks noChangeArrowheads="1"/>
            </p:cNvSpPr>
            <p:nvPr/>
          </p:nvSpPr>
          <p:spPr bwMode="auto">
            <a:xfrm>
              <a:off x="1238" y="168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03" name="AutoShape 15"/>
            <p:cNvSpPr>
              <a:spLocks noChangeArrowheads="1"/>
            </p:cNvSpPr>
            <p:nvPr/>
          </p:nvSpPr>
          <p:spPr bwMode="auto">
            <a:xfrm>
              <a:off x="1334" y="168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04" name="AutoShape 16"/>
            <p:cNvSpPr>
              <a:spLocks noChangeArrowheads="1"/>
            </p:cNvSpPr>
            <p:nvPr/>
          </p:nvSpPr>
          <p:spPr bwMode="auto">
            <a:xfrm>
              <a:off x="1430" y="168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05" name="AutoShape 17"/>
            <p:cNvSpPr>
              <a:spLocks noChangeArrowheads="1"/>
            </p:cNvSpPr>
            <p:nvPr/>
          </p:nvSpPr>
          <p:spPr bwMode="auto">
            <a:xfrm>
              <a:off x="1526" y="168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06" name="AutoShape 18"/>
            <p:cNvSpPr>
              <a:spLocks noChangeArrowheads="1"/>
            </p:cNvSpPr>
            <p:nvPr/>
          </p:nvSpPr>
          <p:spPr bwMode="auto">
            <a:xfrm>
              <a:off x="1622" y="168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07" name="AutoShape 19"/>
            <p:cNvSpPr>
              <a:spLocks noChangeArrowheads="1"/>
            </p:cNvSpPr>
            <p:nvPr/>
          </p:nvSpPr>
          <p:spPr bwMode="auto">
            <a:xfrm>
              <a:off x="912" y="177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08" name="AutoShape 20"/>
            <p:cNvSpPr>
              <a:spLocks noChangeArrowheads="1"/>
            </p:cNvSpPr>
            <p:nvPr/>
          </p:nvSpPr>
          <p:spPr bwMode="auto">
            <a:xfrm>
              <a:off x="1008" y="177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09" name="AutoShape 21"/>
            <p:cNvSpPr>
              <a:spLocks noChangeArrowheads="1"/>
            </p:cNvSpPr>
            <p:nvPr/>
          </p:nvSpPr>
          <p:spPr bwMode="auto">
            <a:xfrm>
              <a:off x="1104" y="177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10" name="AutoShape 22"/>
            <p:cNvSpPr>
              <a:spLocks noChangeArrowheads="1"/>
            </p:cNvSpPr>
            <p:nvPr/>
          </p:nvSpPr>
          <p:spPr bwMode="auto">
            <a:xfrm>
              <a:off x="1200" y="177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11" name="AutoShape 23"/>
            <p:cNvSpPr>
              <a:spLocks noChangeArrowheads="1"/>
            </p:cNvSpPr>
            <p:nvPr/>
          </p:nvSpPr>
          <p:spPr bwMode="auto">
            <a:xfrm>
              <a:off x="1296" y="177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12" name="AutoShape 24"/>
            <p:cNvSpPr>
              <a:spLocks noChangeArrowheads="1"/>
            </p:cNvSpPr>
            <p:nvPr/>
          </p:nvSpPr>
          <p:spPr bwMode="auto">
            <a:xfrm>
              <a:off x="1392" y="177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13" name="AutoShape 25"/>
            <p:cNvSpPr>
              <a:spLocks noChangeArrowheads="1"/>
            </p:cNvSpPr>
            <p:nvPr/>
          </p:nvSpPr>
          <p:spPr bwMode="auto">
            <a:xfrm>
              <a:off x="1488" y="177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14" name="AutoShape 26"/>
            <p:cNvSpPr>
              <a:spLocks noChangeArrowheads="1"/>
            </p:cNvSpPr>
            <p:nvPr/>
          </p:nvSpPr>
          <p:spPr bwMode="auto">
            <a:xfrm>
              <a:off x="1584" y="177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15" name="AutoShape 27"/>
            <p:cNvSpPr>
              <a:spLocks noChangeArrowheads="1"/>
            </p:cNvSpPr>
            <p:nvPr/>
          </p:nvSpPr>
          <p:spPr bwMode="auto">
            <a:xfrm>
              <a:off x="874" y="187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16" name="AutoShape 28"/>
            <p:cNvSpPr>
              <a:spLocks noChangeArrowheads="1"/>
            </p:cNvSpPr>
            <p:nvPr/>
          </p:nvSpPr>
          <p:spPr bwMode="auto">
            <a:xfrm>
              <a:off x="970" y="187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17" name="AutoShape 29"/>
            <p:cNvSpPr>
              <a:spLocks noChangeArrowheads="1"/>
            </p:cNvSpPr>
            <p:nvPr/>
          </p:nvSpPr>
          <p:spPr bwMode="auto">
            <a:xfrm>
              <a:off x="1066" y="187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18" name="AutoShape 30"/>
            <p:cNvSpPr>
              <a:spLocks noChangeArrowheads="1"/>
            </p:cNvSpPr>
            <p:nvPr/>
          </p:nvSpPr>
          <p:spPr bwMode="auto">
            <a:xfrm>
              <a:off x="1162" y="187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19" name="AutoShape 31"/>
            <p:cNvSpPr>
              <a:spLocks noChangeArrowheads="1"/>
            </p:cNvSpPr>
            <p:nvPr/>
          </p:nvSpPr>
          <p:spPr bwMode="auto">
            <a:xfrm>
              <a:off x="1258" y="187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20" name="AutoShape 32"/>
            <p:cNvSpPr>
              <a:spLocks noChangeArrowheads="1"/>
            </p:cNvSpPr>
            <p:nvPr/>
          </p:nvSpPr>
          <p:spPr bwMode="auto">
            <a:xfrm>
              <a:off x="1354" y="187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21" name="AutoShape 33"/>
            <p:cNvSpPr>
              <a:spLocks noChangeArrowheads="1"/>
            </p:cNvSpPr>
            <p:nvPr/>
          </p:nvSpPr>
          <p:spPr bwMode="auto">
            <a:xfrm>
              <a:off x="1450" y="187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22" name="AutoShape 34"/>
            <p:cNvSpPr>
              <a:spLocks noChangeArrowheads="1"/>
            </p:cNvSpPr>
            <p:nvPr/>
          </p:nvSpPr>
          <p:spPr bwMode="auto">
            <a:xfrm>
              <a:off x="1546" y="187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23" name="AutoShape 35"/>
            <p:cNvSpPr>
              <a:spLocks noChangeArrowheads="1"/>
            </p:cNvSpPr>
            <p:nvPr/>
          </p:nvSpPr>
          <p:spPr bwMode="auto">
            <a:xfrm>
              <a:off x="838" y="196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24" name="AutoShape 36"/>
            <p:cNvSpPr>
              <a:spLocks noChangeArrowheads="1"/>
            </p:cNvSpPr>
            <p:nvPr/>
          </p:nvSpPr>
          <p:spPr bwMode="auto">
            <a:xfrm>
              <a:off x="934" y="196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25" name="AutoShape 37"/>
            <p:cNvSpPr>
              <a:spLocks noChangeArrowheads="1"/>
            </p:cNvSpPr>
            <p:nvPr/>
          </p:nvSpPr>
          <p:spPr bwMode="auto">
            <a:xfrm>
              <a:off x="1030" y="196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26" name="AutoShape 38"/>
            <p:cNvSpPr>
              <a:spLocks noChangeArrowheads="1"/>
            </p:cNvSpPr>
            <p:nvPr/>
          </p:nvSpPr>
          <p:spPr bwMode="auto">
            <a:xfrm>
              <a:off x="1126" y="196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27" name="AutoShape 39"/>
            <p:cNvSpPr>
              <a:spLocks noChangeArrowheads="1"/>
            </p:cNvSpPr>
            <p:nvPr/>
          </p:nvSpPr>
          <p:spPr bwMode="auto">
            <a:xfrm>
              <a:off x="1222" y="196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28" name="AutoShape 40"/>
            <p:cNvSpPr>
              <a:spLocks noChangeArrowheads="1"/>
            </p:cNvSpPr>
            <p:nvPr/>
          </p:nvSpPr>
          <p:spPr bwMode="auto">
            <a:xfrm>
              <a:off x="1318" y="196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29" name="AutoShape 41"/>
            <p:cNvSpPr>
              <a:spLocks noChangeArrowheads="1"/>
            </p:cNvSpPr>
            <p:nvPr/>
          </p:nvSpPr>
          <p:spPr bwMode="auto">
            <a:xfrm>
              <a:off x="1414" y="196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30" name="AutoShape 42"/>
            <p:cNvSpPr>
              <a:spLocks noChangeArrowheads="1"/>
            </p:cNvSpPr>
            <p:nvPr/>
          </p:nvSpPr>
          <p:spPr bwMode="auto">
            <a:xfrm>
              <a:off x="1510" y="196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31" name="AutoShape 43"/>
            <p:cNvSpPr>
              <a:spLocks noChangeArrowheads="1"/>
            </p:cNvSpPr>
            <p:nvPr/>
          </p:nvSpPr>
          <p:spPr bwMode="auto">
            <a:xfrm>
              <a:off x="800" y="206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32" name="AutoShape 44"/>
            <p:cNvSpPr>
              <a:spLocks noChangeArrowheads="1"/>
            </p:cNvSpPr>
            <p:nvPr/>
          </p:nvSpPr>
          <p:spPr bwMode="auto">
            <a:xfrm>
              <a:off x="896" y="206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33" name="AutoShape 45"/>
            <p:cNvSpPr>
              <a:spLocks noChangeArrowheads="1"/>
            </p:cNvSpPr>
            <p:nvPr/>
          </p:nvSpPr>
          <p:spPr bwMode="auto">
            <a:xfrm>
              <a:off x="992" y="206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34" name="AutoShape 46"/>
            <p:cNvSpPr>
              <a:spLocks noChangeArrowheads="1"/>
            </p:cNvSpPr>
            <p:nvPr/>
          </p:nvSpPr>
          <p:spPr bwMode="auto">
            <a:xfrm>
              <a:off x="1088" y="206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35" name="AutoShape 47"/>
            <p:cNvSpPr>
              <a:spLocks noChangeArrowheads="1"/>
            </p:cNvSpPr>
            <p:nvPr/>
          </p:nvSpPr>
          <p:spPr bwMode="auto">
            <a:xfrm>
              <a:off x="1184" y="206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36" name="AutoShape 48"/>
            <p:cNvSpPr>
              <a:spLocks noChangeArrowheads="1"/>
            </p:cNvSpPr>
            <p:nvPr/>
          </p:nvSpPr>
          <p:spPr bwMode="auto">
            <a:xfrm>
              <a:off x="1280" y="206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37" name="AutoShape 49"/>
            <p:cNvSpPr>
              <a:spLocks noChangeArrowheads="1"/>
            </p:cNvSpPr>
            <p:nvPr/>
          </p:nvSpPr>
          <p:spPr bwMode="auto">
            <a:xfrm>
              <a:off x="1376" y="206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38" name="AutoShape 50"/>
            <p:cNvSpPr>
              <a:spLocks noChangeArrowheads="1"/>
            </p:cNvSpPr>
            <p:nvPr/>
          </p:nvSpPr>
          <p:spPr bwMode="auto">
            <a:xfrm>
              <a:off x="1472" y="206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39" name="AutoShape 51"/>
            <p:cNvSpPr>
              <a:spLocks noChangeArrowheads="1"/>
            </p:cNvSpPr>
            <p:nvPr/>
          </p:nvSpPr>
          <p:spPr bwMode="auto">
            <a:xfrm>
              <a:off x="762" y="216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40" name="AutoShape 52"/>
            <p:cNvSpPr>
              <a:spLocks noChangeArrowheads="1"/>
            </p:cNvSpPr>
            <p:nvPr/>
          </p:nvSpPr>
          <p:spPr bwMode="auto">
            <a:xfrm>
              <a:off x="858" y="216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41" name="AutoShape 53"/>
            <p:cNvSpPr>
              <a:spLocks noChangeArrowheads="1"/>
            </p:cNvSpPr>
            <p:nvPr/>
          </p:nvSpPr>
          <p:spPr bwMode="auto">
            <a:xfrm>
              <a:off x="954" y="216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42" name="AutoShape 54"/>
            <p:cNvSpPr>
              <a:spLocks noChangeArrowheads="1"/>
            </p:cNvSpPr>
            <p:nvPr/>
          </p:nvSpPr>
          <p:spPr bwMode="auto">
            <a:xfrm>
              <a:off x="1050" y="216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43" name="AutoShape 55"/>
            <p:cNvSpPr>
              <a:spLocks noChangeArrowheads="1"/>
            </p:cNvSpPr>
            <p:nvPr/>
          </p:nvSpPr>
          <p:spPr bwMode="auto">
            <a:xfrm>
              <a:off x="1146" y="216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44" name="AutoShape 56"/>
            <p:cNvSpPr>
              <a:spLocks noChangeArrowheads="1"/>
            </p:cNvSpPr>
            <p:nvPr/>
          </p:nvSpPr>
          <p:spPr bwMode="auto">
            <a:xfrm>
              <a:off x="1242" y="216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45" name="AutoShape 57"/>
            <p:cNvSpPr>
              <a:spLocks noChangeArrowheads="1"/>
            </p:cNvSpPr>
            <p:nvPr/>
          </p:nvSpPr>
          <p:spPr bwMode="auto">
            <a:xfrm>
              <a:off x="1338" y="216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46" name="AutoShape 58"/>
            <p:cNvSpPr>
              <a:spLocks noChangeArrowheads="1"/>
            </p:cNvSpPr>
            <p:nvPr/>
          </p:nvSpPr>
          <p:spPr bwMode="auto">
            <a:xfrm>
              <a:off x="1434" y="216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47" name="AutoShape 59"/>
            <p:cNvSpPr>
              <a:spLocks noChangeArrowheads="1"/>
            </p:cNvSpPr>
            <p:nvPr/>
          </p:nvSpPr>
          <p:spPr bwMode="auto">
            <a:xfrm>
              <a:off x="724" y="225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48" name="AutoShape 60"/>
            <p:cNvSpPr>
              <a:spLocks noChangeArrowheads="1"/>
            </p:cNvSpPr>
            <p:nvPr/>
          </p:nvSpPr>
          <p:spPr bwMode="auto">
            <a:xfrm>
              <a:off x="820" y="225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49" name="AutoShape 61"/>
            <p:cNvSpPr>
              <a:spLocks noChangeArrowheads="1"/>
            </p:cNvSpPr>
            <p:nvPr/>
          </p:nvSpPr>
          <p:spPr bwMode="auto">
            <a:xfrm>
              <a:off x="916" y="225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50" name="AutoShape 62"/>
            <p:cNvSpPr>
              <a:spLocks noChangeArrowheads="1"/>
            </p:cNvSpPr>
            <p:nvPr/>
          </p:nvSpPr>
          <p:spPr bwMode="auto">
            <a:xfrm>
              <a:off x="1012" y="225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51" name="AutoShape 63"/>
            <p:cNvSpPr>
              <a:spLocks noChangeArrowheads="1"/>
            </p:cNvSpPr>
            <p:nvPr/>
          </p:nvSpPr>
          <p:spPr bwMode="auto">
            <a:xfrm>
              <a:off x="1108" y="225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52" name="AutoShape 64"/>
            <p:cNvSpPr>
              <a:spLocks noChangeArrowheads="1"/>
            </p:cNvSpPr>
            <p:nvPr/>
          </p:nvSpPr>
          <p:spPr bwMode="auto">
            <a:xfrm>
              <a:off x="1204" y="225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53" name="AutoShape 65"/>
            <p:cNvSpPr>
              <a:spLocks noChangeArrowheads="1"/>
            </p:cNvSpPr>
            <p:nvPr/>
          </p:nvSpPr>
          <p:spPr bwMode="auto">
            <a:xfrm>
              <a:off x="1300" y="225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54" name="AutoShape 66"/>
            <p:cNvSpPr>
              <a:spLocks noChangeArrowheads="1"/>
            </p:cNvSpPr>
            <p:nvPr/>
          </p:nvSpPr>
          <p:spPr bwMode="auto">
            <a:xfrm>
              <a:off x="1396" y="225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55" name="AutoShape 67"/>
            <p:cNvSpPr>
              <a:spLocks noChangeArrowheads="1"/>
            </p:cNvSpPr>
            <p:nvPr/>
          </p:nvSpPr>
          <p:spPr bwMode="auto">
            <a:xfrm>
              <a:off x="686" y="235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56" name="AutoShape 68"/>
            <p:cNvSpPr>
              <a:spLocks noChangeArrowheads="1"/>
            </p:cNvSpPr>
            <p:nvPr/>
          </p:nvSpPr>
          <p:spPr bwMode="auto">
            <a:xfrm>
              <a:off x="782" y="235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57" name="AutoShape 69"/>
            <p:cNvSpPr>
              <a:spLocks noChangeArrowheads="1"/>
            </p:cNvSpPr>
            <p:nvPr/>
          </p:nvSpPr>
          <p:spPr bwMode="auto">
            <a:xfrm>
              <a:off x="878" y="235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58" name="AutoShape 70"/>
            <p:cNvSpPr>
              <a:spLocks noChangeArrowheads="1"/>
            </p:cNvSpPr>
            <p:nvPr/>
          </p:nvSpPr>
          <p:spPr bwMode="auto">
            <a:xfrm>
              <a:off x="974" y="235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59" name="AutoShape 71"/>
            <p:cNvSpPr>
              <a:spLocks noChangeArrowheads="1"/>
            </p:cNvSpPr>
            <p:nvPr/>
          </p:nvSpPr>
          <p:spPr bwMode="auto">
            <a:xfrm>
              <a:off x="1070" y="235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60" name="AutoShape 72"/>
            <p:cNvSpPr>
              <a:spLocks noChangeArrowheads="1"/>
            </p:cNvSpPr>
            <p:nvPr/>
          </p:nvSpPr>
          <p:spPr bwMode="auto">
            <a:xfrm>
              <a:off x="1166" y="235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61" name="AutoShape 73"/>
            <p:cNvSpPr>
              <a:spLocks noChangeArrowheads="1"/>
            </p:cNvSpPr>
            <p:nvPr/>
          </p:nvSpPr>
          <p:spPr bwMode="auto">
            <a:xfrm>
              <a:off x="1262" y="235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62" name="AutoShape 74"/>
            <p:cNvSpPr>
              <a:spLocks noChangeArrowheads="1"/>
            </p:cNvSpPr>
            <p:nvPr/>
          </p:nvSpPr>
          <p:spPr bwMode="auto">
            <a:xfrm>
              <a:off x="1358" y="235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63" name="AutoShape 75"/>
            <p:cNvSpPr>
              <a:spLocks noChangeArrowheads="1"/>
            </p:cNvSpPr>
            <p:nvPr/>
          </p:nvSpPr>
          <p:spPr bwMode="auto">
            <a:xfrm>
              <a:off x="648" y="244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64" name="AutoShape 76"/>
            <p:cNvSpPr>
              <a:spLocks noChangeArrowheads="1"/>
            </p:cNvSpPr>
            <p:nvPr/>
          </p:nvSpPr>
          <p:spPr bwMode="auto">
            <a:xfrm>
              <a:off x="744" y="244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65" name="AutoShape 77"/>
            <p:cNvSpPr>
              <a:spLocks noChangeArrowheads="1"/>
            </p:cNvSpPr>
            <p:nvPr/>
          </p:nvSpPr>
          <p:spPr bwMode="auto">
            <a:xfrm>
              <a:off x="840" y="244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66" name="AutoShape 78"/>
            <p:cNvSpPr>
              <a:spLocks noChangeArrowheads="1"/>
            </p:cNvSpPr>
            <p:nvPr/>
          </p:nvSpPr>
          <p:spPr bwMode="auto">
            <a:xfrm>
              <a:off x="936" y="244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67" name="AutoShape 79"/>
            <p:cNvSpPr>
              <a:spLocks noChangeArrowheads="1"/>
            </p:cNvSpPr>
            <p:nvPr/>
          </p:nvSpPr>
          <p:spPr bwMode="auto">
            <a:xfrm>
              <a:off x="1032" y="244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68" name="AutoShape 80"/>
            <p:cNvSpPr>
              <a:spLocks noChangeArrowheads="1"/>
            </p:cNvSpPr>
            <p:nvPr/>
          </p:nvSpPr>
          <p:spPr bwMode="auto">
            <a:xfrm>
              <a:off x="1128" y="244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69" name="AutoShape 81"/>
            <p:cNvSpPr>
              <a:spLocks noChangeArrowheads="1"/>
            </p:cNvSpPr>
            <p:nvPr/>
          </p:nvSpPr>
          <p:spPr bwMode="auto">
            <a:xfrm>
              <a:off x="1224" y="244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70" name="AutoShape 82"/>
            <p:cNvSpPr>
              <a:spLocks noChangeArrowheads="1"/>
            </p:cNvSpPr>
            <p:nvPr/>
          </p:nvSpPr>
          <p:spPr bwMode="auto">
            <a:xfrm>
              <a:off x="1320" y="244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71" name="AutoShape 83"/>
            <p:cNvSpPr>
              <a:spLocks noChangeArrowheads="1"/>
            </p:cNvSpPr>
            <p:nvPr/>
          </p:nvSpPr>
          <p:spPr bwMode="auto">
            <a:xfrm>
              <a:off x="612" y="254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72" name="AutoShape 84"/>
            <p:cNvSpPr>
              <a:spLocks noChangeArrowheads="1"/>
            </p:cNvSpPr>
            <p:nvPr/>
          </p:nvSpPr>
          <p:spPr bwMode="auto">
            <a:xfrm>
              <a:off x="708" y="254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73" name="AutoShape 85"/>
            <p:cNvSpPr>
              <a:spLocks noChangeArrowheads="1"/>
            </p:cNvSpPr>
            <p:nvPr/>
          </p:nvSpPr>
          <p:spPr bwMode="auto">
            <a:xfrm>
              <a:off x="804" y="254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74" name="AutoShape 86"/>
            <p:cNvSpPr>
              <a:spLocks noChangeArrowheads="1"/>
            </p:cNvSpPr>
            <p:nvPr/>
          </p:nvSpPr>
          <p:spPr bwMode="auto">
            <a:xfrm>
              <a:off x="900" y="254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75" name="AutoShape 87"/>
            <p:cNvSpPr>
              <a:spLocks noChangeArrowheads="1"/>
            </p:cNvSpPr>
            <p:nvPr/>
          </p:nvSpPr>
          <p:spPr bwMode="auto">
            <a:xfrm>
              <a:off x="996" y="254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76" name="AutoShape 88"/>
            <p:cNvSpPr>
              <a:spLocks noChangeArrowheads="1"/>
            </p:cNvSpPr>
            <p:nvPr/>
          </p:nvSpPr>
          <p:spPr bwMode="auto">
            <a:xfrm>
              <a:off x="1092" y="254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77" name="AutoShape 89"/>
            <p:cNvSpPr>
              <a:spLocks noChangeArrowheads="1"/>
            </p:cNvSpPr>
            <p:nvPr/>
          </p:nvSpPr>
          <p:spPr bwMode="auto">
            <a:xfrm>
              <a:off x="1188" y="254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78" name="AutoShape 90"/>
            <p:cNvSpPr>
              <a:spLocks noChangeArrowheads="1"/>
            </p:cNvSpPr>
            <p:nvPr/>
          </p:nvSpPr>
          <p:spPr bwMode="auto">
            <a:xfrm>
              <a:off x="1284" y="254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79" name="AutoShape 91"/>
            <p:cNvSpPr>
              <a:spLocks noChangeArrowheads="1"/>
            </p:cNvSpPr>
            <p:nvPr/>
          </p:nvSpPr>
          <p:spPr bwMode="auto">
            <a:xfrm>
              <a:off x="574" y="264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80" name="AutoShape 92"/>
            <p:cNvSpPr>
              <a:spLocks noChangeArrowheads="1"/>
            </p:cNvSpPr>
            <p:nvPr/>
          </p:nvSpPr>
          <p:spPr bwMode="auto">
            <a:xfrm>
              <a:off x="670" y="264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81" name="AutoShape 93"/>
            <p:cNvSpPr>
              <a:spLocks noChangeArrowheads="1"/>
            </p:cNvSpPr>
            <p:nvPr/>
          </p:nvSpPr>
          <p:spPr bwMode="auto">
            <a:xfrm>
              <a:off x="766" y="264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82" name="AutoShape 94"/>
            <p:cNvSpPr>
              <a:spLocks noChangeArrowheads="1"/>
            </p:cNvSpPr>
            <p:nvPr/>
          </p:nvSpPr>
          <p:spPr bwMode="auto">
            <a:xfrm>
              <a:off x="862" y="264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83" name="AutoShape 95"/>
            <p:cNvSpPr>
              <a:spLocks noChangeArrowheads="1"/>
            </p:cNvSpPr>
            <p:nvPr/>
          </p:nvSpPr>
          <p:spPr bwMode="auto">
            <a:xfrm>
              <a:off x="958" y="264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84" name="AutoShape 96"/>
            <p:cNvSpPr>
              <a:spLocks noChangeArrowheads="1"/>
            </p:cNvSpPr>
            <p:nvPr/>
          </p:nvSpPr>
          <p:spPr bwMode="auto">
            <a:xfrm>
              <a:off x="1054" y="264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85" name="AutoShape 97"/>
            <p:cNvSpPr>
              <a:spLocks noChangeArrowheads="1"/>
            </p:cNvSpPr>
            <p:nvPr/>
          </p:nvSpPr>
          <p:spPr bwMode="auto">
            <a:xfrm>
              <a:off x="1150" y="264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86" name="AutoShape 98"/>
            <p:cNvSpPr>
              <a:spLocks noChangeArrowheads="1"/>
            </p:cNvSpPr>
            <p:nvPr/>
          </p:nvSpPr>
          <p:spPr bwMode="auto">
            <a:xfrm>
              <a:off x="1246" y="264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87" name="AutoShape 99"/>
            <p:cNvSpPr>
              <a:spLocks noChangeArrowheads="1"/>
            </p:cNvSpPr>
            <p:nvPr/>
          </p:nvSpPr>
          <p:spPr bwMode="auto">
            <a:xfrm>
              <a:off x="536" y="273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88" name="AutoShape 100"/>
            <p:cNvSpPr>
              <a:spLocks noChangeArrowheads="1"/>
            </p:cNvSpPr>
            <p:nvPr/>
          </p:nvSpPr>
          <p:spPr bwMode="auto">
            <a:xfrm>
              <a:off x="632" y="273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89" name="AutoShape 101"/>
            <p:cNvSpPr>
              <a:spLocks noChangeArrowheads="1"/>
            </p:cNvSpPr>
            <p:nvPr/>
          </p:nvSpPr>
          <p:spPr bwMode="auto">
            <a:xfrm>
              <a:off x="728" y="273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90" name="AutoShape 102"/>
            <p:cNvSpPr>
              <a:spLocks noChangeArrowheads="1"/>
            </p:cNvSpPr>
            <p:nvPr/>
          </p:nvSpPr>
          <p:spPr bwMode="auto">
            <a:xfrm>
              <a:off x="824" y="273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91" name="AutoShape 103"/>
            <p:cNvSpPr>
              <a:spLocks noChangeArrowheads="1"/>
            </p:cNvSpPr>
            <p:nvPr/>
          </p:nvSpPr>
          <p:spPr bwMode="auto">
            <a:xfrm>
              <a:off x="920" y="273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92" name="AutoShape 104"/>
            <p:cNvSpPr>
              <a:spLocks noChangeArrowheads="1"/>
            </p:cNvSpPr>
            <p:nvPr/>
          </p:nvSpPr>
          <p:spPr bwMode="auto">
            <a:xfrm>
              <a:off x="1016" y="273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93" name="AutoShape 105"/>
            <p:cNvSpPr>
              <a:spLocks noChangeArrowheads="1"/>
            </p:cNvSpPr>
            <p:nvPr/>
          </p:nvSpPr>
          <p:spPr bwMode="auto">
            <a:xfrm>
              <a:off x="1112" y="273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94" name="AutoShape 106"/>
            <p:cNvSpPr>
              <a:spLocks noChangeArrowheads="1"/>
            </p:cNvSpPr>
            <p:nvPr/>
          </p:nvSpPr>
          <p:spPr bwMode="auto">
            <a:xfrm>
              <a:off x="1208" y="273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</p:grpSp>
      <p:sp>
        <p:nvSpPr>
          <p:cNvPr id="7180" name="AutoShape 114"/>
          <p:cNvSpPr>
            <a:spLocks noChangeArrowheads="1"/>
          </p:cNvSpPr>
          <p:nvPr/>
        </p:nvSpPr>
        <p:spPr bwMode="auto">
          <a:xfrm flipH="1">
            <a:off x="5257800" y="4572000"/>
            <a:ext cx="914400" cy="114300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19050">
            <a:solidFill>
              <a:srgbClr val="000099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1600"/>
          </a:p>
        </p:txBody>
      </p:sp>
      <p:grpSp>
        <p:nvGrpSpPr>
          <p:cNvPr id="3" name="Group 132"/>
          <p:cNvGrpSpPr>
            <a:grpSpLocks/>
          </p:cNvGrpSpPr>
          <p:nvPr/>
        </p:nvGrpSpPr>
        <p:grpSpPr bwMode="auto">
          <a:xfrm>
            <a:off x="1981200" y="5114925"/>
            <a:ext cx="3429000" cy="1285875"/>
            <a:chOff x="1248" y="3222"/>
            <a:chExt cx="2160" cy="810"/>
          </a:xfrm>
        </p:grpSpPr>
        <p:sp>
          <p:nvSpPr>
            <p:cNvPr id="7196" name="Line 107"/>
            <p:cNvSpPr>
              <a:spLocks noChangeShapeType="1"/>
            </p:cNvSpPr>
            <p:nvPr/>
          </p:nvSpPr>
          <p:spPr bwMode="auto">
            <a:xfrm flipV="1">
              <a:off x="1248" y="3786"/>
              <a:ext cx="679" cy="24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197" name="AutoShape 123"/>
            <p:cNvSpPr>
              <a:spLocks noChangeArrowheads="1"/>
            </p:cNvSpPr>
            <p:nvPr/>
          </p:nvSpPr>
          <p:spPr bwMode="auto">
            <a:xfrm>
              <a:off x="3298" y="3222"/>
              <a:ext cx="110" cy="99"/>
            </a:xfrm>
            <a:prstGeom prst="irregularSeal2">
              <a:avLst/>
            </a:prstGeom>
            <a:solidFill>
              <a:srgbClr val="3366FF"/>
            </a:solidFill>
            <a:ln w="9525">
              <a:solidFill>
                <a:srgbClr val="6699FF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198" name="Line 108"/>
            <p:cNvSpPr>
              <a:spLocks noChangeShapeType="1"/>
            </p:cNvSpPr>
            <p:nvPr/>
          </p:nvSpPr>
          <p:spPr bwMode="auto">
            <a:xfrm flipV="1">
              <a:off x="2312" y="3270"/>
              <a:ext cx="1024" cy="37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" name="Group 133"/>
          <p:cNvGrpSpPr>
            <a:grpSpLocks/>
          </p:cNvGrpSpPr>
          <p:nvPr/>
        </p:nvGrpSpPr>
        <p:grpSpPr bwMode="auto">
          <a:xfrm>
            <a:off x="4306888" y="4405313"/>
            <a:ext cx="974725" cy="779462"/>
            <a:chOff x="2713" y="2775"/>
            <a:chExt cx="614" cy="491"/>
          </a:xfrm>
        </p:grpSpPr>
        <p:sp>
          <p:nvSpPr>
            <p:cNvPr id="7194" name="AutoShape 124"/>
            <p:cNvSpPr>
              <a:spLocks noChangeArrowheads="1"/>
            </p:cNvSpPr>
            <p:nvPr/>
          </p:nvSpPr>
          <p:spPr bwMode="auto">
            <a:xfrm>
              <a:off x="2713" y="2775"/>
              <a:ext cx="110" cy="99"/>
            </a:xfrm>
            <a:prstGeom prst="irregularSeal2">
              <a:avLst/>
            </a:prstGeom>
            <a:solidFill>
              <a:srgbClr val="3366FF"/>
            </a:solidFill>
            <a:ln w="9525">
              <a:solidFill>
                <a:srgbClr val="6699FF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195" name="Line 113"/>
            <p:cNvSpPr>
              <a:spLocks noChangeShapeType="1"/>
            </p:cNvSpPr>
            <p:nvPr/>
          </p:nvSpPr>
          <p:spPr bwMode="auto">
            <a:xfrm flipH="1" flipV="1">
              <a:off x="2747" y="2821"/>
              <a:ext cx="580" cy="44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136"/>
          <p:cNvGrpSpPr>
            <a:grpSpLocks/>
          </p:cNvGrpSpPr>
          <p:nvPr/>
        </p:nvGrpSpPr>
        <p:grpSpPr bwMode="auto">
          <a:xfrm>
            <a:off x="611560" y="2132857"/>
            <a:ext cx="2305051" cy="722313"/>
            <a:chOff x="432" y="1152"/>
            <a:chExt cx="1452" cy="455"/>
          </a:xfrm>
        </p:grpSpPr>
        <p:sp>
          <p:nvSpPr>
            <p:cNvPr id="7190" name="Line 128"/>
            <p:cNvSpPr>
              <a:spLocks noChangeShapeType="1"/>
            </p:cNvSpPr>
            <p:nvPr/>
          </p:nvSpPr>
          <p:spPr bwMode="auto">
            <a:xfrm>
              <a:off x="432" y="1488"/>
              <a:ext cx="48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191" name="Line 129"/>
            <p:cNvSpPr>
              <a:spLocks noChangeShapeType="1"/>
            </p:cNvSpPr>
            <p:nvPr/>
          </p:nvSpPr>
          <p:spPr bwMode="auto">
            <a:xfrm>
              <a:off x="432" y="1248"/>
              <a:ext cx="4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192" name="Text Box 130"/>
            <p:cNvSpPr txBox="1">
              <a:spLocks noChangeArrowheads="1"/>
            </p:cNvSpPr>
            <p:nvPr/>
          </p:nvSpPr>
          <p:spPr bwMode="auto">
            <a:xfrm>
              <a:off x="1008" y="1152"/>
              <a:ext cx="775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1600" dirty="0" err="1"/>
                <a:t>Primary</a:t>
              </a:r>
              <a:r>
                <a:rPr lang="it-IT" altLang="en-US" sz="1600" dirty="0"/>
                <a:t> </a:t>
              </a:r>
              <a:r>
                <a:rPr lang="it-IT" altLang="en-US" sz="1600" dirty="0" err="1"/>
                <a:t>ray</a:t>
              </a:r>
              <a:endParaRPr lang="it-IT" altLang="en-US" sz="1600" dirty="0"/>
            </a:p>
          </p:txBody>
        </p:sp>
        <p:sp>
          <p:nvSpPr>
            <p:cNvPr id="7193" name="Text Box 131"/>
            <p:cNvSpPr txBox="1">
              <a:spLocks noChangeArrowheads="1"/>
            </p:cNvSpPr>
            <p:nvPr/>
          </p:nvSpPr>
          <p:spPr bwMode="auto">
            <a:xfrm>
              <a:off x="1008" y="1392"/>
              <a:ext cx="876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1600" dirty="0" err="1"/>
                <a:t>Reflected</a:t>
              </a:r>
              <a:r>
                <a:rPr lang="it-IT" altLang="en-US" sz="1600" dirty="0"/>
                <a:t> </a:t>
              </a:r>
              <a:r>
                <a:rPr lang="it-IT" altLang="en-US" sz="1600" dirty="0" err="1"/>
                <a:t>ray</a:t>
              </a:r>
              <a:endParaRPr lang="it-IT" altLang="en-US" sz="1600" dirty="0"/>
            </a:p>
          </p:txBody>
        </p:sp>
      </p:grpSp>
      <p:grpSp>
        <p:nvGrpSpPr>
          <p:cNvPr id="6" name="Group 134"/>
          <p:cNvGrpSpPr>
            <a:grpSpLocks/>
          </p:cNvGrpSpPr>
          <p:nvPr/>
        </p:nvGrpSpPr>
        <p:grpSpPr bwMode="auto">
          <a:xfrm>
            <a:off x="4387850" y="4103688"/>
            <a:ext cx="944563" cy="381000"/>
            <a:chOff x="2764" y="2585"/>
            <a:chExt cx="595" cy="240"/>
          </a:xfrm>
        </p:grpSpPr>
        <p:sp>
          <p:nvSpPr>
            <p:cNvPr id="7188" name="AutoShape 126"/>
            <p:cNvSpPr>
              <a:spLocks noChangeArrowheads="1"/>
            </p:cNvSpPr>
            <p:nvPr/>
          </p:nvSpPr>
          <p:spPr bwMode="auto">
            <a:xfrm>
              <a:off x="3249" y="2585"/>
              <a:ext cx="110" cy="99"/>
            </a:xfrm>
            <a:prstGeom prst="irregularSeal2">
              <a:avLst/>
            </a:prstGeom>
            <a:solidFill>
              <a:srgbClr val="3366FF"/>
            </a:solidFill>
            <a:ln w="9525">
              <a:solidFill>
                <a:srgbClr val="6699FF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189" name="Line 115"/>
            <p:cNvSpPr>
              <a:spLocks noChangeShapeType="1"/>
            </p:cNvSpPr>
            <p:nvPr/>
          </p:nvSpPr>
          <p:spPr bwMode="auto">
            <a:xfrm flipV="1">
              <a:off x="2764" y="2635"/>
              <a:ext cx="537" cy="19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" name="Group 135"/>
          <p:cNvGrpSpPr>
            <a:grpSpLocks/>
          </p:cNvGrpSpPr>
          <p:nvPr/>
        </p:nvGrpSpPr>
        <p:grpSpPr bwMode="auto">
          <a:xfrm>
            <a:off x="5257800" y="4191000"/>
            <a:ext cx="730250" cy="330200"/>
            <a:chOff x="3312" y="2640"/>
            <a:chExt cx="460" cy="208"/>
          </a:xfrm>
        </p:grpSpPr>
        <p:sp>
          <p:nvSpPr>
            <p:cNvPr id="7186" name="AutoShape 125"/>
            <p:cNvSpPr>
              <a:spLocks noChangeArrowheads="1"/>
            </p:cNvSpPr>
            <p:nvPr/>
          </p:nvSpPr>
          <p:spPr bwMode="auto">
            <a:xfrm>
              <a:off x="3662" y="2749"/>
              <a:ext cx="110" cy="99"/>
            </a:xfrm>
            <a:prstGeom prst="irregularSeal2">
              <a:avLst/>
            </a:prstGeom>
            <a:solidFill>
              <a:srgbClr val="DDDDDD"/>
            </a:solidFill>
            <a:ln w="9525">
              <a:solidFill>
                <a:srgbClr val="6699FF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187" name="Line 116"/>
            <p:cNvSpPr>
              <a:spLocks noChangeShapeType="1"/>
            </p:cNvSpPr>
            <p:nvPr/>
          </p:nvSpPr>
          <p:spPr bwMode="auto">
            <a:xfrm>
              <a:off x="3312" y="2640"/>
              <a:ext cx="397" cy="15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475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Freeform 176"/>
          <p:cNvSpPr/>
          <p:nvPr/>
        </p:nvSpPr>
        <p:spPr bwMode="auto">
          <a:xfrm rot="16200000">
            <a:off x="5419065" y="1788625"/>
            <a:ext cx="2353237" cy="1384997"/>
          </a:xfrm>
          <a:custGeom>
            <a:avLst/>
            <a:gdLst>
              <a:gd name="connsiteX0" fmla="*/ 74428 w 1796902"/>
              <a:gd name="connsiteY0" fmla="*/ 297711 h 1080746"/>
              <a:gd name="connsiteX1" fmla="*/ 85061 w 1796902"/>
              <a:gd name="connsiteY1" fmla="*/ 457200 h 1080746"/>
              <a:gd name="connsiteX2" fmla="*/ 0 w 1796902"/>
              <a:gd name="connsiteY2" fmla="*/ 861237 h 1080746"/>
              <a:gd name="connsiteX3" fmla="*/ 202019 w 1796902"/>
              <a:gd name="connsiteY3" fmla="*/ 861237 h 1080746"/>
              <a:gd name="connsiteX4" fmla="*/ 233916 w 1796902"/>
              <a:gd name="connsiteY4" fmla="*/ 1052623 h 1080746"/>
              <a:gd name="connsiteX5" fmla="*/ 414670 w 1796902"/>
              <a:gd name="connsiteY5" fmla="*/ 1063256 h 1080746"/>
              <a:gd name="connsiteX6" fmla="*/ 478465 w 1796902"/>
              <a:gd name="connsiteY6" fmla="*/ 967563 h 1080746"/>
              <a:gd name="connsiteX7" fmla="*/ 467833 w 1796902"/>
              <a:gd name="connsiteY7" fmla="*/ 871870 h 1080746"/>
              <a:gd name="connsiteX8" fmla="*/ 1222744 w 1796902"/>
              <a:gd name="connsiteY8" fmla="*/ 861237 h 1080746"/>
              <a:gd name="connsiteX9" fmla="*/ 1201479 w 1796902"/>
              <a:gd name="connsiteY9" fmla="*/ 861237 h 1080746"/>
              <a:gd name="connsiteX10" fmla="*/ 1212112 w 1796902"/>
              <a:gd name="connsiteY10" fmla="*/ 967563 h 1080746"/>
              <a:gd name="connsiteX11" fmla="*/ 1222744 w 1796902"/>
              <a:gd name="connsiteY11" fmla="*/ 1031358 h 1080746"/>
              <a:gd name="connsiteX12" fmla="*/ 1254642 w 1796902"/>
              <a:gd name="connsiteY12" fmla="*/ 1041991 h 1080746"/>
              <a:gd name="connsiteX13" fmla="*/ 1456661 w 1796902"/>
              <a:gd name="connsiteY13" fmla="*/ 999460 h 1080746"/>
              <a:gd name="connsiteX14" fmla="*/ 1467293 w 1796902"/>
              <a:gd name="connsiteY14" fmla="*/ 967563 h 1080746"/>
              <a:gd name="connsiteX15" fmla="*/ 1477926 w 1796902"/>
              <a:gd name="connsiteY15" fmla="*/ 893135 h 1080746"/>
              <a:gd name="connsiteX16" fmla="*/ 1456661 w 1796902"/>
              <a:gd name="connsiteY16" fmla="*/ 861237 h 1080746"/>
              <a:gd name="connsiteX17" fmla="*/ 1456661 w 1796902"/>
              <a:gd name="connsiteY17" fmla="*/ 850604 h 1080746"/>
              <a:gd name="connsiteX18" fmla="*/ 1796902 w 1796902"/>
              <a:gd name="connsiteY18" fmla="*/ 839972 h 1080746"/>
              <a:gd name="connsiteX19" fmla="*/ 1786270 w 1796902"/>
              <a:gd name="connsiteY19" fmla="*/ 478465 h 1080746"/>
              <a:gd name="connsiteX20" fmla="*/ 1382233 w 1796902"/>
              <a:gd name="connsiteY20" fmla="*/ 393404 h 1080746"/>
              <a:gd name="connsiteX21" fmla="*/ 1127051 w 1796902"/>
              <a:gd name="connsiteY21" fmla="*/ 0 h 1080746"/>
              <a:gd name="connsiteX22" fmla="*/ 233916 w 1796902"/>
              <a:gd name="connsiteY22" fmla="*/ 10632 h 1080746"/>
              <a:gd name="connsiteX23" fmla="*/ 138223 w 1796902"/>
              <a:gd name="connsiteY23" fmla="*/ 329609 h 1080746"/>
              <a:gd name="connsiteX0" fmla="*/ 145834 w 1796902"/>
              <a:gd name="connsiteY0" fmla="*/ 297711 h 1080746"/>
              <a:gd name="connsiteX1" fmla="*/ 85061 w 1796902"/>
              <a:gd name="connsiteY1" fmla="*/ 457200 h 1080746"/>
              <a:gd name="connsiteX2" fmla="*/ 0 w 1796902"/>
              <a:gd name="connsiteY2" fmla="*/ 861237 h 1080746"/>
              <a:gd name="connsiteX3" fmla="*/ 202019 w 1796902"/>
              <a:gd name="connsiteY3" fmla="*/ 861237 h 1080746"/>
              <a:gd name="connsiteX4" fmla="*/ 233916 w 1796902"/>
              <a:gd name="connsiteY4" fmla="*/ 1052623 h 1080746"/>
              <a:gd name="connsiteX5" fmla="*/ 414670 w 1796902"/>
              <a:gd name="connsiteY5" fmla="*/ 1063256 h 1080746"/>
              <a:gd name="connsiteX6" fmla="*/ 478465 w 1796902"/>
              <a:gd name="connsiteY6" fmla="*/ 967563 h 1080746"/>
              <a:gd name="connsiteX7" fmla="*/ 467833 w 1796902"/>
              <a:gd name="connsiteY7" fmla="*/ 871870 h 1080746"/>
              <a:gd name="connsiteX8" fmla="*/ 1222744 w 1796902"/>
              <a:gd name="connsiteY8" fmla="*/ 861237 h 1080746"/>
              <a:gd name="connsiteX9" fmla="*/ 1201479 w 1796902"/>
              <a:gd name="connsiteY9" fmla="*/ 861237 h 1080746"/>
              <a:gd name="connsiteX10" fmla="*/ 1212112 w 1796902"/>
              <a:gd name="connsiteY10" fmla="*/ 967563 h 1080746"/>
              <a:gd name="connsiteX11" fmla="*/ 1222744 w 1796902"/>
              <a:gd name="connsiteY11" fmla="*/ 1031358 h 1080746"/>
              <a:gd name="connsiteX12" fmla="*/ 1254642 w 1796902"/>
              <a:gd name="connsiteY12" fmla="*/ 1041991 h 1080746"/>
              <a:gd name="connsiteX13" fmla="*/ 1456661 w 1796902"/>
              <a:gd name="connsiteY13" fmla="*/ 999460 h 1080746"/>
              <a:gd name="connsiteX14" fmla="*/ 1467293 w 1796902"/>
              <a:gd name="connsiteY14" fmla="*/ 967563 h 1080746"/>
              <a:gd name="connsiteX15" fmla="*/ 1477926 w 1796902"/>
              <a:gd name="connsiteY15" fmla="*/ 893135 h 1080746"/>
              <a:gd name="connsiteX16" fmla="*/ 1456661 w 1796902"/>
              <a:gd name="connsiteY16" fmla="*/ 861237 h 1080746"/>
              <a:gd name="connsiteX17" fmla="*/ 1456661 w 1796902"/>
              <a:gd name="connsiteY17" fmla="*/ 850604 h 1080746"/>
              <a:gd name="connsiteX18" fmla="*/ 1796902 w 1796902"/>
              <a:gd name="connsiteY18" fmla="*/ 839972 h 1080746"/>
              <a:gd name="connsiteX19" fmla="*/ 1786270 w 1796902"/>
              <a:gd name="connsiteY19" fmla="*/ 478465 h 1080746"/>
              <a:gd name="connsiteX20" fmla="*/ 1382233 w 1796902"/>
              <a:gd name="connsiteY20" fmla="*/ 393404 h 1080746"/>
              <a:gd name="connsiteX21" fmla="*/ 1127051 w 1796902"/>
              <a:gd name="connsiteY21" fmla="*/ 0 h 1080746"/>
              <a:gd name="connsiteX22" fmla="*/ 233916 w 1796902"/>
              <a:gd name="connsiteY22" fmla="*/ 10632 h 1080746"/>
              <a:gd name="connsiteX23" fmla="*/ 138223 w 1796902"/>
              <a:gd name="connsiteY23" fmla="*/ 329609 h 1080746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713956 w 1796902"/>
              <a:gd name="connsiteY22" fmla="*/ 0 h 1160505"/>
              <a:gd name="connsiteX23" fmla="*/ 233916 w 1796902"/>
              <a:gd name="connsiteY23" fmla="*/ 90391 h 1160505"/>
              <a:gd name="connsiteX24" fmla="*/ 138223 w 1796902"/>
              <a:gd name="connsiteY24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233916 w 1796902"/>
              <a:gd name="connsiteY23" fmla="*/ 90391 h 1160505"/>
              <a:gd name="connsiteX24" fmla="*/ 138223 w 1796902"/>
              <a:gd name="connsiteY24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233916 w 1796902"/>
              <a:gd name="connsiteY23" fmla="*/ 90391 h 1160505"/>
              <a:gd name="connsiteX24" fmla="*/ 138223 w 1796902"/>
              <a:gd name="connsiteY24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438093 w 1796902"/>
              <a:gd name="connsiteY23" fmla="*/ 15370 h 1160505"/>
              <a:gd name="connsiteX24" fmla="*/ 233916 w 1796902"/>
              <a:gd name="connsiteY24" fmla="*/ 90391 h 1160505"/>
              <a:gd name="connsiteX25" fmla="*/ 138223 w 1796902"/>
              <a:gd name="connsiteY25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438093 w 1796902"/>
              <a:gd name="connsiteY23" fmla="*/ 15370 h 1160505"/>
              <a:gd name="connsiteX24" fmla="*/ 233916 w 1796902"/>
              <a:gd name="connsiteY24" fmla="*/ 90391 h 1160505"/>
              <a:gd name="connsiteX0" fmla="*/ 85061 w 1796902"/>
              <a:gd name="connsiteY0" fmla="*/ 536959 h 1160505"/>
              <a:gd name="connsiteX1" fmla="*/ 0 w 1796902"/>
              <a:gd name="connsiteY1" fmla="*/ 940996 h 1160505"/>
              <a:gd name="connsiteX2" fmla="*/ 202019 w 1796902"/>
              <a:gd name="connsiteY2" fmla="*/ 940996 h 1160505"/>
              <a:gd name="connsiteX3" fmla="*/ 233916 w 1796902"/>
              <a:gd name="connsiteY3" fmla="*/ 1132382 h 1160505"/>
              <a:gd name="connsiteX4" fmla="*/ 414670 w 1796902"/>
              <a:gd name="connsiteY4" fmla="*/ 1143015 h 1160505"/>
              <a:gd name="connsiteX5" fmla="*/ 478465 w 1796902"/>
              <a:gd name="connsiteY5" fmla="*/ 1047322 h 1160505"/>
              <a:gd name="connsiteX6" fmla="*/ 467833 w 1796902"/>
              <a:gd name="connsiteY6" fmla="*/ 951629 h 1160505"/>
              <a:gd name="connsiteX7" fmla="*/ 1222744 w 1796902"/>
              <a:gd name="connsiteY7" fmla="*/ 940996 h 1160505"/>
              <a:gd name="connsiteX8" fmla="*/ 1201479 w 1796902"/>
              <a:gd name="connsiteY8" fmla="*/ 940996 h 1160505"/>
              <a:gd name="connsiteX9" fmla="*/ 1212112 w 1796902"/>
              <a:gd name="connsiteY9" fmla="*/ 1047322 h 1160505"/>
              <a:gd name="connsiteX10" fmla="*/ 1222744 w 1796902"/>
              <a:gd name="connsiteY10" fmla="*/ 1111117 h 1160505"/>
              <a:gd name="connsiteX11" fmla="*/ 1254642 w 1796902"/>
              <a:gd name="connsiteY11" fmla="*/ 1121750 h 1160505"/>
              <a:gd name="connsiteX12" fmla="*/ 1456661 w 1796902"/>
              <a:gd name="connsiteY12" fmla="*/ 1079219 h 1160505"/>
              <a:gd name="connsiteX13" fmla="*/ 1467293 w 1796902"/>
              <a:gd name="connsiteY13" fmla="*/ 1047322 h 1160505"/>
              <a:gd name="connsiteX14" fmla="*/ 1477926 w 1796902"/>
              <a:gd name="connsiteY14" fmla="*/ 972894 h 1160505"/>
              <a:gd name="connsiteX15" fmla="*/ 1456661 w 1796902"/>
              <a:gd name="connsiteY15" fmla="*/ 940996 h 1160505"/>
              <a:gd name="connsiteX16" fmla="*/ 1456661 w 1796902"/>
              <a:gd name="connsiteY16" fmla="*/ 930363 h 1160505"/>
              <a:gd name="connsiteX17" fmla="*/ 1796902 w 1796902"/>
              <a:gd name="connsiteY17" fmla="*/ 919731 h 1160505"/>
              <a:gd name="connsiteX18" fmla="*/ 1786270 w 1796902"/>
              <a:gd name="connsiteY18" fmla="*/ 558224 h 1160505"/>
              <a:gd name="connsiteX19" fmla="*/ 1382233 w 1796902"/>
              <a:gd name="connsiteY19" fmla="*/ 473163 h 1160505"/>
              <a:gd name="connsiteX20" fmla="*/ 1127051 w 1796902"/>
              <a:gd name="connsiteY20" fmla="*/ 79759 h 1160505"/>
              <a:gd name="connsiteX21" fmla="*/ 970633 w 1796902"/>
              <a:gd name="connsiteY21" fmla="*/ 0 h 1160505"/>
              <a:gd name="connsiteX22" fmla="*/ 438093 w 1796902"/>
              <a:gd name="connsiteY22" fmla="*/ 15370 h 1160505"/>
              <a:gd name="connsiteX23" fmla="*/ 233916 w 1796902"/>
              <a:gd name="connsiteY23" fmla="*/ 90391 h 1160505"/>
              <a:gd name="connsiteX0" fmla="*/ 85061 w 1796902"/>
              <a:gd name="connsiteY0" fmla="*/ 536959 h 1160505"/>
              <a:gd name="connsiteX1" fmla="*/ 0 w 1796902"/>
              <a:gd name="connsiteY1" fmla="*/ 940996 h 1160505"/>
              <a:gd name="connsiteX2" fmla="*/ 202019 w 1796902"/>
              <a:gd name="connsiteY2" fmla="*/ 940996 h 1160505"/>
              <a:gd name="connsiteX3" fmla="*/ 233916 w 1796902"/>
              <a:gd name="connsiteY3" fmla="*/ 1132382 h 1160505"/>
              <a:gd name="connsiteX4" fmla="*/ 414670 w 1796902"/>
              <a:gd name="connsiteY4" fmla="*/ 1143015 h 1160505"/>
              <a:gd name="connsiteX5" fmla="*/ 478465 w 1796902"/>
              <a:gd name="connsiteY5" fmla="*/ 1047322 h 1160505"/>
              <a:gd name="connsiteX6" fmla="*/ 467833 w 1796902"/>
              <a:gd name="connsiteY6" fmla="*/ 951629 h 1160505"/>
              <a:gd name="connsiteX7" fmla="*/ 1222744 w 1796902"/>
              <a:gd name="connsiteY7" fmla="*/ 940996 h 1160505"/>
              <a:gd name="connsiteX8" fmla="*/ 1201479 w 1796902"/>
              <a:gd name="connsiteY8" fmla="*/ 940996 h 1160505"/>
              <a:gd name="connsiteX9" fmla="*/ 1212112 w 1796902"/>
              <a:gd name="connsiteY9" fmla="*/ 1047322 h 1160505"/>
              <a:gd name="connsiteX10" fmla="*/ 1222744 w 1796902"/>
              <a:gd name="connsiteY10" fmla="*/ 1111117 h 1160505"/>
              <a:gd name="connsiteX11" fmla="*/ 1254642 w 1796902"/>
              <a:gd name="connsiteY11" fmla="*/ 1121750 h 1160505"/>
              <a:gd name="connsiteX12" fmla="*/ 1456661 w 1796902"/>
              <a:gd name="connsiteY12" fmla="*/ 1079219 h 1160505"/>
              <a:gd name="connsiteX13" fmla="*/ 1467293 w 1796902"/>
              <a:gd name="connsiteY13" fmla="*/ 1047322 h 1160505"/>
              <a:gd name="connsiteX14" fmla="*/ 1477926 w 1796902"/>
              <a:gd name="connsiteY14" fmla="*/ 972894 h 1160505"/>
              <a:gd name="connsiteX15" fmla="*/ 1456661 w 1796902"/>
              <a:gd name="connsiteY15" fmla="*/ 940996 h 1160505"/>
              <a:gd name="connsiteX16" fmla="*/ 1456661 w 1796902"/>
              <a:gd name="connsiteY16" fmla="*/ 930363 h 1160505"/>
              <a:gd name="connsiteX17" fmla="*/ 1796902 w 1796902"/>
              <a:gd name="connsiteY17" fmla="*/ 919731 h 1160505"/>
              <a:gd name="connsiteX18" fmla="*/ 1786270 w 1796902"/>
              <a:gd name="connsiteY18" fmla="*/ 558224 h 1160505"/>
              <a:gd name="connsiteX19" fmla="*/ 1382233 w 1796902"/>
              <a:gd name="connsiteY19" fmla="*/ 473163 h 1160505"/>
              <a:gd name="connsiteX20" fmla="*/ 1127051 w 1796902"/>
              <a:gd name="connsiteY20" fmla="*/ 79759 h 1160505"/>
              <a:gd name="connsiteX21" fmla="*/ 970633 w 1796902"/>
              <a:gd name="connsiteY21" fmla="*/ 0 h 1160505"/>
              <a:gd name="connsiteX22" fmla="*/ 438093 w 1796902"/>
              <a:gd name="connsiteY22" fmla="*/ 15370 h 1160505"/>
              <a:gd name="connsiteX23" fmla="*/ 233916 w 1796902"/>
              <a:gd name="connsiteY23" fmla="*/ 90391 h 1160505"/>
              <a:gd name="connsiteX24" fmla="*/ 85061 w 1796902"/>
              <a:gd name="connsiteY24" fmla="*/ 536959 h 1160505"/>
              <a:gd name="connsiteX0" fmla="*/ 33744 w 1745585"/>
              <a:gd name="connsiteY0" fmla="*/ 536959 h 1160505"/>
              <a:gd name="connsiteX1" fmla="*/ 0 w 1745585"/>
              <a:gd name="connsiteY1" fmla="*/ 940996 h 1160505"/>
              <a:gd name="connsiteX2" fmla="*/ 150702 w 1745585"/>
              <a:gd name="connsiteY2" fmla="*/ 940996 h 1160505"/>
              <a:gd name="connsiteX3" fmla="*/ 182599 w 1745585"/>
              <a:gd name="connsiteY3" fmla="*/ 1132382 h 1160505"/>
              <a:gd name="connsiteX4" fmla="*/ 363353 w 1745585"/>
              <a:gd name="connsiteY4" fmla="*/ 1143015 h 1160505"/>
              <a:gd name="connsiteX5" fmla="*/ 427148 w 1745585"/>
              <a:gd name="connsiteY5" fmla="*/ 1047322 h 1160505"/>
              <a:gd name="connsiteX6" fmla="*/ 416516 w 1745585"/>
              <a:gd name="connsiteY6" fmla="*/ 951629 h 1160505"/>
              <a:gd name="connsiteX7" fmla="*/ 1171427 w 1745585"/>
              <a:gd name="connsiteY7" fmla="*/ 940996 h 1160505"/>
              <a:gd name="connsiteX8" fmla="*/ 1150162 w 1745585"/>
              <a:gd name="connsiteY8" fmla="*/ 940996 h 1160505"/>
              <a:gd name="connsiteX9" fmla="*/ 1160795 w 1745585"/>
              <a:gd name="connsiteY9" fmla="*/ 1047322 h 1160505"/>
              <a:gd name="connsiteX10" fmla="*/ 1171427 w 1745585"/>
              <a:gd name="connsiteY10" fmla="*/ 1111117 h 1160505"/>
              <a:gd name="connsiteX11" fmla="*/ 1203325 w 1745585"/>
              <a:gd name="connsiteY11" fmla="*/ 1121750 h 1160505"/>
              <a:gd name="connsiteX12" fmla="*/ 1405344 w 1745585"/>
              <a:gd name="connsiteY12" fmla="*/ 1079219 h 1160505"/>
              <a:gd name="connsiteX13" fmla="*/ 1415976 w 1745585"/>
              <a:gd name="connsiteY13" fmla="*/ 1047322 h 1160505"/>
              <a:gd name="connsiteX14" fmla="*/ 1426609 w 1745585"/>
              <a:gd name="connsiteY14" fmla="*/ 972894 h 1160505"/>
              <a:gd name="connsiteX15" fmla="*/ 1405344 w 1745585"/>
              <a:gd name="connsiteY15" fmla="*/ 940996 h 1160505"/>
              <a:gd name="connsiteX16" fmla="*/ 1405344 w 1745585"/>
              <a:gd name="connsiteY16" fmla="*/ 930363 h 1160505"/>
              <a:gd name="connsiteX17" fmla="*/ 1745585 w 1745585"/>
              <a:gd name="connsiteY17" fmla="*/ 919731 h 1160505"/>
              <a:gd name="connsiteX18" fmla="*/ 1734953 w 1745585"/>
              <a:gd name="connsiteY18" fmla="*/ 558224 h 1160505"/>
              <a:gd name="connsiteX19" fmla="*/ 1330916 w 1745585"/>
              <a:gd name="connsiteY19" fmla="*/ 473163 h 1160505"/>
              <a:gd name="connsiteX20" fmla="*/ 1075734 w 1745585"/>
              <a:gd name="connsiteY20" fmla="*/ 79759 h 1160505"/>
              <a:gd name="connsiteX21" fmla="*/ 919316 w 1745585"/>
              <a:gd name="connsiteY21" fmla="*/ 0 h 1160505"/>
              <a:gd name="connsiteX22" fmla="*/ 386776 w 1745585"/>
              <a:gd name="connsiteY22" fmla="*/ 15370 h 1160505"/>
              <a:gd name="connsiteX23" fmla="*/ 182599 w 1745585"/>
              <a:gd name="connsiteY23" fmla="*/ 90391 h 1160505"/>
              <a:gd name="connsiteX24" fmla="*/ 33744 w 1745585"/>
              <a:gd name="connsiteY24" fmla="*/ 536959 h 1160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745585" h="1160505">
                <a:moveTo>
                  <a:pt x="33744" y="536959"/>
                </a:moveTo>
                <a:lnTo>
                  <a:pt x="0" y="940996"/>
                </a:lnTo>
                <a:lnTo>
                  <a:pt x="150702" y="940996"/>
                </a:lnTo>
                <a:lnTo>
                  <a:pt x="182599" y="1132382"/>
                </a:lnTo>
                <a:lnTo>
                  <a:pt x="363353" y="1143015"/>
                </a:lnTo>
                <a:lnTo>
                  <a:pt x="427148" y="1047322"/>
                </a:lnTo>
                <a:lnTo>
                  <a:pt x="416516" y="951629"/>
                </a:lnTo>
                <a:lnTo>
                  <a:pt x="1171427" y="940996"/>
                </a:lnTo>
                <a:cubicBezTo>
                  <a:pt x="1178515" y="940893"/>
                  <a:pt x="1157250" y="940996"/>
                  <a:pt x="1150162" y="940996"/>
                </a:cubicBezTo>
                <a:cubicBezTo>
                  <a:pt x="1153706" y="976438"/>
                  <a:pt x="1156377" y="1011978"/>
                  <a:pt x="1160795" y="1047322"/>
                </a:cubicBezTo>
                <a:cubicBezTo>
                  <a:pt x="1163469" y="1068714"/>
                  <a:pt x="1160731" y="1092399"/>
                  <a:pt x="1171427" y="1111117"/>
                </a:cubicBezTo>
                <a:cubicBezTo>
                  <a:pt x="1176988" y="1120848"/>
                  <a:pt x="1192692" y="1118206"/>
                  <a:pt x="1203325" y="1121750"/>
                </a:cubicBezTo>
                <a:cubicBezTo>
                  <a:pt x="1330232" y="1114285"/>
                  <a:pt x="1364700" y="1160505"/>
                  <a:pt x="1405344" y="1079219"/>
                </a:cubicBezTo>
                <a:cubicBezTo>
                  <a:pt x="1410356" y="1069195"/>
                  <a:pt x="1412432" y="1057954"/>
                  <a:pt x="1415976" y="1047322"/>
                </a:cubicBezTo>
                <a:cubicBezTo>
                  <a:pt x="1419520" y="1022513"/>
                  <a:pt x="1429103" y="997831"/>
                  <a:pt x="1426609" y="972894"/>
                </a:cubicBezTo>
                <a:cubicBezTo>
                  <a:pt x="1425338" y="960179"/>
                  <a:pt x="1411059" y="952426"/>
                  <a:pt x="1405344" y="940996"/>
                </a:cubicBezTo>
                <a:cubicBezTo>
                  <a:pt x="1403759" y="937826"/>
                  <a:pt x="1405344" y="933907"/>
                  <a:pt x="1405344" y="930363"/>
                </a:cubicBezTo>
                <a:lnTo>
                  <a:pt x="1745585" y="919731"/>
                </a:lnTo>
                <a:lnTo>
                  <a:pt x="1734953" y="558224"/>
                </a:lnTo>
                <a:lnTo>
                  <a:pt x="1330916" y="473163"/>
                </a:lnTo>
                <a:lnTo>
                  <a:pt x="1075734" y="79759"/>
                </a:lnTo>
                <a:lnTo>
                  <a:pt x="919316" y="0"/>
                </a:lnTo>
                <a:lnTo>
                  <a:pt x="386776" y="15370"/>
                </a:lnTo>
                <a:lnTo>
                  <a:pt x="182599" y="90391"/>
                </a:lnTo>
                <a:lnTo>
                  <a:pt x="33744" y="536959"/>
                </a:lnTo>
                <a:close/>
              </a:path>
            </a:pathLst>
          </a:custGeom>
          <a:solidFill>
            <a:srgbClr val="CCECFF">
              <a:alpha val="46000"/>
            </a:srgbClr>
          </a:solidFill>
          <a:ln w="31750" cap="flat" cmpd="sng" algn="ctr">
            <a:solidFill>
              <a:schemeClr val="accent2">
                <a:lumMod val="60000"/>
                <a:lumOff val="4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 anchor="ctr"/>
          <a:lstStyle/>
          <a:p>
            <a:pPr>
              <a:defRPr/>
            </a:pPr>
            <a:endParaRPr lang="en-US"/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Modeling transformations</a:t>
            </a:r>
            <a:r>
              <a:rPr lang="en-US" sz="1600" dirty="0"/>
              <a:t> (example in 2D)</a:t>
            </a:r>
            <a:endParaRPr lang="it-IT" dirty="0"/>
          </a:p>
        </p:txBody>
      </p:sp>
      <p:sp>
        <p:nvSpPr>
          <p:cNvPr id="71685" name="Content Placeholder 40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"/>
          </a:xfrm>
        </p:spPr>
        <p:txBody>
          <a:bodyPr/>
          <a:lstStyle/>
          <a:p>
            <a:r>
              <a:rPr lang="en-US" sz="2000" dirty="0"/>
              <a:t>Scale to match right proportions</a:t>
            </a:r>
          </a:p>
        </p:txBody>
      </p:sp>
      <p:cxnSp>
        <p:nvCxnSpPr>
          <p:cNvPr id="71701" name="Straight Connector 172"/>
          <p:cNvCxnSpPr>
            <a:cxnSpLocks noChangeShapeType="1"/>
          </p:cNvCxnSpPr>
          <p:nvPr/>
        </p:nvCxnSpPr>
        <p:spPr bwMode="auto">
          <a:xfrm>
            <a:off x="1017588" y="4296569"/>
            <a:ext cx="7858125" cy="4763"/>
          </a:xfrm>
          <a:prstGeom prst="line">
            <a:avLst/>
          </a:prstGeom>
          <a:noFill/>
          <a:ln w="28575" algn="ctr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71702" name="Straight Connector 174"/>
          <p:cNvCxnSpPr>
            <a:cxnSpLocks noChangeShapeType="1"/>
          </p:cNvCxnSpPr>
          <p:nvPr/>
        </p:nvCxnSpPr>
        <p:spPr bwMode="auto">
          <a:xfrm rot="16200000" flipV="1">
            <a:off x="491330" y="4260056"/>
            <a:ext cx="4786312" cy="0"/>
          </a:xfrm>
          <a:prstGeom prst="line">
            <a:avLst/>
          </a:prstGeom>
          <a:noFill/>
          <a:ln w="28575" algn="ctr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50" name="Straight Arrow Connector 162"/>
          <p:cNvCxnSpPr>
            <a:cxnSpLocks noChangeShapeType="1"/>
          </p:cNvCxnSpPr>
          <p:nvPr/>
        </p:nvCxnSpPr>
        <p:spPr bwMode="auto">
          <a:xfrm>
            <a:off x="6508372" y="2688107"/>
            <a:ext cx="457205" cy="15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2" name="Straight Arrow Connector 170"/>
          <p:cNvCxnSpPr>
            <a:cxnSpLocks noChangeShapeType="1"/>
          </p:cNvCxnSpPr>
          <p:nvPr/>
        </p:nvCxnSpPr>
        <p:spPr bwMode="auto">
          <a:xfrm flipV="1">
            <a:off x="6506785" y="2272553"/>
            <a:ext cx="1587" cy="41714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9" name="Oval 177"/>
          <p:cNvSpPr>
            <a:spLocks noChangeArrowheads="1"/>
          </p:cNvSpPr>
          <p:nvPr/>
        </p:nvSpPr>
        <p:spPr bwMode="auto">
          <a:xfrm>
            <a:off x="6452810" y="2608732"/>
            <a:ext cx="142875" cy="142875"/>
          </a:xfrm>
          <a:prstGeom prst="ellipse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3" name="Freeform 12"/>
          <p:cNvSpPr/>
          <p:nvPr/>
        </p:nvSpPr>
        <p:spPr bwMode="auto">
          <a:xfrm rot="16200000">
            <a:off x="5859434" y="2192743"/>
            <a:ext cx="1294702" cy="761997"/>
          </a:xfrm>
          <a:custGeom>
            <a:avLst/>
            <a:gdLst>
              <a:gd name="connsiteX0" fmla="*/ 74428 w 1796902"/>
              <a:gd name="connsiteY0" fmla="*/ 297711 h 1080746"/>
              <a:gd name="connsiteX1" fmla="*/ 85061 w 1796902"/>
              <a:gd name="connsiteY1" fmla="*/ 457200 h 1080746"/>
              <a:gd name="connsiteX2" fmla="*/ 0 w 1796902"/>
              <a:gd name="connsiteY2" fmla="*/ 861237 h 1080746"/>
              <a:gd name="connsiteX3" fmla="*/ 202019 w 1796902"/>
              <a:gd name="connsiteY3" fmla="*/ 861237 h 1080746"/>
              <a:gd name="connsiteX4" fmla="*/ 233916 w 1796902"/>
              <a:gd name="connsiteY4" fmla="*/ 1052623 h 1080746"/>
              <a:gd name="connsiteX5" fmla="*/ 414670 w 1796902"/>
              <a:gd name="connsiteY5" fmla="*/ 1063256 h 1080746"/>
              <a:gd name="connsiteX6" fmla="*/ 478465 w 1796902"/>
              <a:gd name="connsiteY6" fmla="*/ 967563 h 1080746"/>
              <a:gd name="connsiteX7" fmla="*/ 467833 w 1796902"/>
              <a:gd name="connsiteY7" fmla="*/ 871870 h 1080746"/>
              <a:gd name="connsiteX8" fmla="*/ 1222744 w 1796902"/>
              <a:gd name="connsiteY8" fmla="*/ 861237 h 1080746"/>
              <a:gd name="connsiteX9" fmla="*/ 1201479 w 1796902"/>
              <a:gd name="connsiteY9" fmla="*/ 861237 h 1080746"/>
              <a:gd name="connsiteX10" fmla="*/ 1212112 w 1796902"/>
              <a:gd name="connsiteY10" fmla="*/ 967563 h 1080746"/>
              <a:gd name="connsiteX11" fmla="*/ 1222744 w 1796902"/>
              <a:gd name="connsiteY11" fmla="*/ 1031358 h 1080746"/>
              <a:gd name="connsiteX12" fmla="*/ 1254642 w 1796902"/>
              <a:gd name="connsiteY12" fmla="*/ 1041991 h 1080746"/>
              <a:gd name="connsiteX13" fmla="*/ 1456661 w 1796902"/>
              <a:gd name="connsiteY13" fmla="*/ 999460 h 1080746"/>
              <a:gd name="connsiteX14" fmla="*/ 1467293 w 1796902"/>
              <a:gd name="connsiteY14" fmla="*/ 967563 h 1080746"/>
              <a:gd name="connsiteX15" fmla="*/ 1477926 w 1796902"/>
              <a:gd name="connsiteY15" fmla="*/ 893135 h 1080746"/>
              <a:gd name="connsiteX16" fmla="*/ 1456661 w 1796902"/>
              <a:gd name="connsiteY16" fmla="*/ 861237 h 1080746"/>
              <a:gd name="connsiteX17" fmla="*/ 1456661 w 1796902"/>
              <a:gd name="connsiteY17" fmla="*/ 850604 h 1080746"/>
              <a:gd name="connsiteX18" fmla="*/ 1796902 w 1796902"/>
              <a:gd name="connsiteY18" fmla="*/ 839972 h 1080746"/>
              <a:gd name="connsiteX19" fmla="*/ 1786270 w 1796902"/>
              <a:gd name="connsiteY19" fmla="*/ 478465 h 1080746"/>
              <a:gd name="connsiteX20" fmla="*/ 1382233 w 1796902"/>
              <a:gd name="connsiteY20" fmla="*/ 393404 h 1080746"/>
              <a:gd name="connsiteX21" fmla="*/ 1127051 w 1796902"/>
              <a:gd name="connsiteY21" fmla="*/ 0 h 1080746"/>
              <a:gd name="connsiteX22" fmla="*/ 233916 w 1796902"/>
              <a:gd name="connsiteY22" fmla="*/ 10632 h 1080746"/>
              <a:gd name="connsiteX23" fmla="*/ 138223 w 1796902"/>
              <a:gd name="connsiteY23" fmla="*/ 329609 h 1080746"/>
              <a:gd name="connsiteX0" fmla="*/ 145834 w 1796902"/>
              <a:gd name="connsiteY0" fmla="*/ 297711 h 1080746"/>
              <a:gd name="connsiteX1" fmla="*/ 85061 w 1796902"/>
              <a:gd name="connsiteY1" fmla="*/ 457200 h 1080746"/>
              <a:gd name="connsiteX2" fmla="*/ 0 w 1796902"/>
              <a:gd name="connsiteY2" fmla="*/ 861237 h 1080746"/>
              <a:gd name="connsiteX3" fmla="*/ 202019 w 1796902"/>
              <a:gd name="connsiteY3" fmla="*/ 861237 h 1080746"/>
              <a:gd name="connsiteX4" fmla="*/ 233916 w 1796902"/>
              <a:gd name="connsiteY4" fmla="*/ 1052623 h 1080746"/>
              <a:gd name="connsiteX5" fmla="*/ 414670 w 1796902"/>
              <a:gd name="connsiteY5" fmla="*/ 1063256 h 1080746"/>
              <a:gd name="connsiteX6" fmla="*/ 478465 w 1796902"/>
              <a:gd name="connsiteY6" fmla="*/ 967563 h 1080746"/>
              <a:gd name="connsiteX7" fmla="*/ 467833 w 1796902"/>
              <a:gd name="connsiteY7" fmla="*/ 871870 h 1080746"/>
              <a:gd name="connsiteX8" fmla="*/ 1222744 w 1796902"/>
              <a:gd name="connsiteY8" fmla="*/ 861237 h 1080746"/>
              <a:gd name="connsiteX9" fmla="*/ 1201479 w 1796902"/>
              <a:gd name="connsiteY9" fmla="*/ 861237 h 1080746"/>
              <a:gd name="connsiteX10" fmla="*/ 1212112 w 1796902"/>
              <a:gd name="connsiteY10" fmla="*/ 967563 h 1080746"/>
              <a:gd name="connsiteX11" fmla="*/ 1222744 w 1796902"/>
              <a:gd name="connsiteY11" fmla="*/ 1031358 h 1080746"/>
              <a:gd name="connsiteX12" fmla="*/ 1254642 w 1796902"/>
              <a:gd name="connsiteY12" fmla="*/ 1041991 h 1080746"/>
              <a:gd name="connsiteX13" fmla="*/ 1456661 w 1796902"/>
              <a:gd name="connsiteY13" fmla="*/ 999460 h 1080746"/>
              <a:gd name="connsiteX14" fmla="*/ 1467293 w 1796902"/>
              <a:gd name="connsiteY14" fmla="*/ 967563 h 1080746"/>
              <a:gd name="connsiteX15" fmla="*/ 1477926 w 1796902"/>
              <a:gd name="connsiteY15" fmla="*/ 893135 h 1080746"/>
              <a:gd name="connsiteX16" fmla="*/ 1456661 w 1796902"/>
              <a:gd name="connsiteY16" fmla="*/ 861237 h 1080746"/>
              <a:gd name="connsiteX17" fmla="*/ 1456661 w 1796902"/>
              <a:gd name="connsiteY17" fmla="*/ 850604 h 1080746"/>
              <a:gd name="connsiteX18" fmla="*/ 1796902 w 1796902"/>
              <a:gd name="connsiteY18" fmla="*/ 839972 h 1080746"/>
              <a:gd name="connsiteX19" fmla="*/ 1786270 w 1796902"/>
              <a:gd name="connsiteY19" fmla="*/ 478465 h 1080746"/>
              <a:gd name="connsiteX20" fmla="*/ 1382233 w 1796902"/>
              <a:gd name="connsiteY20" fmla="*/ 393404 h 1080746"/>
              <a:gd name="connsiteX21" fmla="*/ 1127051 w 1796902"/>
              <a:gd name="connsiteY21" fmla="*/ 0 h 1080746"/>
              <a:gd name="connsiteX22" fmla="*/ 233916 w 1796902"/>
              <a:gd name="connsiteY22" fmla="*/ 10632 h 1080746"/>
              <a:gd name="connsiteX23" fmla="*/ 138223 w 1796902"/>
              <a:gd name="connsiteY23" fmla="*/ 329609 h 1080746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713956 w 1796902"/>
              <a:gd name="connsiteY22" fmla="*/ 0 h 1160505"/>
              <a:gd name="connsiteX23" fmla="*/ 233916 w 1796902"/>
              <a:gd name="connsiteY23" fmla="*/ 90391 h 1160505"/>
              <a:gd name="connsiteX24" fmla="*/ 138223 w 1796902"/>
              <a:gd name="connsiteY24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233916 w 1796902"/>
              <a:gd name="connsiteY23" fmla="*/ 90391 h 1160505"/>
              <a:gd name="connsiteX24" fmla="*/ 138223 w 1796902"/>
              <a:gd name="connsiteY24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233916 w 1796902"/>
              <a:gd name="connsiteY23" fmla="*/ 90391 h 1160505"/>
              <a:gd name="connsiteX24" fmla="*/ 138223 w 1796902"/>
              <a:gd name="connsiteY24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438093 w 1796902"/>
              <a:gd name="connsiteY23" fmla="*/ 15370 h 1160505"/>
              <a:gd name="connsiteX24" fmla="*/ 233916 w 1796902"/>
              <a:gd name="connsiteY24" fmla="*/ 90391 h 1160505"/>
              <a:gd name="connsiteX25" fmla="*/ 138223 w 1796902"/>
              <a:gd name="connsiteY25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438093 w 1796902"/>
              <a:gd name="connsiteY23" fmla="*/ 15370 h 1160505"/>
              <a:gd name="connsiteX24" fmla="*/ 233916 w 1796902"/>
              <a:gd name="connsiteY24" fmla="*/ 90391 h 1160505"/>
              <a:gd name="connsiteX0" fmla="*/ 85061 w 1796902"/>
              <a:gd name="connsiteY0" fmla="*/ 536959 h 1160505"/>
              <a:gd name="connsiteX1" fmla="*/ 0 w 1796902"/>
              <a:gd name="connsiteY1" fmla="*/ 940996 h 1160505"/>
              <a:gd name="connsiteX2" fmla="*/ 202019 w 1796902"/>
              <a:gd name="connsiteY2" fmla="*/ 940996 h 1160505"/>
              <a:gd name="connsiteX3" fmla="*/ 233916 w 1796902"/>
              <a:gd name="connsiteY3" fmla="*/ 1132382 h 1160505"/>
              <a:gd name="connsiteX4" fmla="*/ 414670 w 1796902"/>
              <a:gd name="connsiteY4" fmla="*/ 1143015 h 1160505"/>
              <a:gd name="connsiteX5" fmla="*/ 478465 w 1796902"/>
              <a:gd name="connsiteY5" fmla="*/ 1047322 h 1160505"/>
              <a:gd name="connsiteX6" fmla="*/ 467833 w 1796902"/>
              <a:gd name="connsiteY6" fmla="*/ 951629 h 1160505"/>
              <a:gd name="connsiteX7" fmla="*/ 1222744 w 1796902"/>
              <a:gd name="connsiteY7" fmla="*/ 940996 h 1160505"/>
              <a:gd name="connsiteX8" fmla="*/ 1201479 w 1796902"/>
              <a:gd name="connsiteY8" fmla="*/ 940996 h 1160505"/>
              <a:gd name="connsiteX9" fmla="*/ 1212112 w 1796902"/>
              <a:gd name="connsiteY9" fmla="*/ 1047322 h 1160505"/>
              <a:gd name="connsiteX10" fmla="*/ 1222744 w 1796902"/>
              <a:gd name="connsiteY10" fmla="*/ 1111117 h 1160505"/>
              <a:gd name="connsiteX11" fmla="*/ 1254642 w 1796902"/>
              <a:gd name="connsiteY11" fmla="*/ 1121750 h 1160505"/>
              <a:gd name="connsiteX12" fmla="*/ 1456661 w 1796902"/>
              <a:gd name="connsiteY12" fmla="*/ 1079219 h 1160505"/>
              <a:gd name="connsiteX13" fmla="*/ 1467293 w 1796902"/>
              <a:gd name="connsiteY13" fmla="*/ 1047322 h 1160505"/>
              <a:gd name="connsiteX14" fmla="*/ 1477926 w 1796902"/>
              <a:gd name="connsiteY14" fmla="*/ 972894 h 1160505"/>
              <a:gd name="connsiteX15" fmla="*/ 1456661 w 1796902"/>
              <a:gd name="connsiteY15" fmla="*/ 940996 h 1160505"/>
              <a:gd name="connsiteX16" fmla="*/ 1456661 w 1796902"/>
              <a:gd name="connsiteY16" fmla="*/ 930363 h 1160505"/>
              <a:gd name="connsiteX17" fmla="*/ 1796902 w 1796902"/>
              <a:gd name="connsiteY17" fmla="*/ 919731 h 1160505"/>
              <a:gd name="connsiteX18" fmla="*/ 1786270 w 1796902"/>
              <a:gd name="connsiteY18" fmla="*/ 558224 h 1160505"/>
              <a:gd name="connsiteX19" fmla="*/ 1382233 w 1796902"/>
              <a:gd name="connsiteY19" fmla="*/ 473163 h 1160505"/>
              <a:gd name="connsiteX20" fmla="*/ 1127051 w 1796902"/>
              <a:gd name="connsiteY20" fmla="*/ 79759 h 1160505"/>
              <a:gd name="connsiteX21" fmla="*/ 970633 w 1796902"/>
              <a:gd name="connsiteY21" fmla="*/ 0 h 1160505"/>
              <a:gd name="connsiteX22" fmla="*/ 438093 w 1796902"/>
              <a:gd name="connsiteY22" fmla="*/ 15370 h 1160505"/>
              <a:gd name="connsiteX23" fmla="*/ 233916 w 1796902"/>
              <a:gd name="connsiteY23" fmla="*/ 90391 h 1160505"/>
              <a:gd name="connsiteX0" fmla="*/ 85061 w 1796902"/>
              <a:gd name="connsiteY0" fmla="*/ 536959 h 1160505"/>
              <a:gd name="connsiteX1" fmla="*/ 0 w 1796902"/>
              <a:gd name="connsiteY1" fmla="*/ 940996 h 1160505"/>
              <a:gd name="connsiteX2" fmla="*/ 202019 w 1796902"/>
              <a:gd name="connsiteY2" fmla="*/ 940996 h 1160505"/>
              <a:gd name="connsiteX3" fmla="*/ 233916 w 1796902"/>
              <a:gd name="connsiteY3" fmla="*/ 1132382 h 1160505"/>
              <a:gd name="connsiteX4" fmla="*/ 414670 w 1796902"/>
              <a:gd name="connsiteY4" fmla="*/ 1143015 h 1160505"/>
              <a:gd name="connsiteX5" fmla="*/ 478465 w 1796902"/>
              <a:gd name="connsiteY5" fmla="*/ 1047322 h 1160505"/>
              <a:gd name="connsiteX6" fmla="*/ 467833 w 1796902"/>
              <a:gd name="connsiteY6" fmla="*/ 951629 h 1160505"/>
              <a:gd name="connsiteX7" fmla="*/ 1222744 w 1796902"/>
              <a:gd name="connsiteY7" fmla="*/ 940996 h 1160505"/>
              <a:gd name="connsiteX8" fmla="*/ 1201479 w 1796902"/>
              <a:gd name="connsiteY8" fmla="*/ 940996 h 1160505"/>
              <a:gd name="connsiteX9" fmla="*/ 1212112 w 1796902"/>
              <a:gd name="connsiteY9" fmla="*/ 1047322 h 1160505"/>
              <a:gd name="connsiteX10" fmla="*/ 1222744 w 1796902"/>
              <a:gd name="connsiteY10" fmla="*/ 1111117 h 1160505"/>
              <a:gd name="connsiteX11" fmla="*/ 1254642 w 1796902"/>
              <a:gd name="connsiteY11" fmla="*/ 1121750 h 1160505"/>
              <a:gd name="connsiteX12" fmla="*/ 1456661 w 1796902"/>
              <a:gd name="connsiteY12" fmla="*/ 1079219 h 1160505"/>
              <a:gd name="connsiteX13" fmla="*/ 1467293 w 1796902"/>
              <a:gd name="connsiteY13" fmla="*/ 1047322 h 1160505"/>
              <a:gd name="connsiteX14" fmla="*/ 1477926 w 1796902"/>
              <a:gd name="connsiteY14" fmla="*/ 972894 h 1160505"/>
              <a:gd name="connsiteX15" fmla="*/ 1456661 w 1796902"/>
              <a:gd name="connsiteY15" fmla="*/ 940996 h 1160505"/>
              <a:gd name="connsiteX16" fmla="*/ 1456661 w 1796902"/>
              <a:gd name="connsiteY16" fmla="*/ 930363 h 1160505"/>
              <a:gd name="connsiteX17" fmla="*/ 1796902 w 1796902"/>
              <a:gd name="connsiteY17" fmla="*/ 919731 h 1160505"/>
              <a:gd name="connsiteX18" fmla="*/ 1786270 w 1796902"/>
              <a:gd name="connsiteY18" fmla="*/ 558224 h 1160505"/>
              <a:gd name="connsiteX19" fmla="*/ 1382233 w 1796902"/>
              <a:gd name="connsiteY19" fmla="*/ 473163 h 1160505"/>
              <a:gd name="connsiteX20" fmla="*/ 1127051 w 1796902"/>
              <a:gd name="connsiteY20" fmla="*/ 79759 h 1160505"/>
              <a:gd name="connsiteX21" fmla="*/ 970633 w 1796902"/>
              <a:gd name="connsiteY21" fmla="*/ 0 h 1160505"/>
              <a:gd name="connsiteX22" fmla="*/ 438093 w 1796902"/>
              <a:gd name="connsiteY22" fmla="*/ 15370 h 1160505"/>
              <a:gd name="connsiteX23" fmla="*/ 233916 w 1796902"/>
              <a:gd name="connsiteY23" fmla="*/ 90391 h 1160505"/>
              <a:gd name="connsiteX24" fmla="*/ 85061 w 1796902"/>
              <a:gd name="connsiteY24" fmla="*/ 536959 h 1160505"/>
              <a:gd name="connsiteX0" fmla="*/ 33744 w 1745585"/>
              <a:gd name="connsiteY0" fmla="*/ 536959 h 1160505"/>
              <a:gd name="connsiteX1" fmla="*/ 0 w 1745585"/>
              <a:gd name="connsiteY1" fmla="*/ 940996 h 1160505"/>
              <a:gd name="connsiteX2" fmla="*/ 150702 w 1745585"/>
              <a:gd name="connsiteY2" fmla="*/ 940996 h 1160505"/>
              <a:gd name="connsiteX3" fmla="*/ 182599 w 1745585"/>
              <a:gd name="connsiteY3" fmla="*/ 1132382 h 1160505"/>
              <a:gd name="connsiteX4" fmla="*/ 363353 w 1745585"/>
              <a:gd name="connsiteY4" fmla="*/ 1143015 h 1160505"/>
              <a:gd name="connsiteX5" fmla="*/ 427148 w 1745585"/>
              <a:gd name="connsiteY5" fmla="*/ 1047322 h 1160505"/>
              <a:gd name="connsiteX6" fmla="*/ 416516 w 1745585"/>
              <a:gd name="connsiteY6" fmla="*/ 951629 h 1160505"/>
              <a:gd name="connsiteX7" fmla="*/ 1171427 w 1745585"/>
              <a:gd name="connsiteY7" fmla="*/ 940996 h 1160505"/>
              <a:gd name="connsiteX8" fmla="*/ 1150162 w 1745585"/>
              <a:gd name="connsiteY8" fmla="*/ 940996 h 1160505"/>
              <a:gd name="connsiteX9" fmla="*/ 1160795 w 1745585"/>
              <a:gd name="connsiteY9" fmla="*/ 1047322 h 1160505"/>
              <a:gd name="connsiteX10" fmla="*/ 1171427 w 1745585"/>
              <a:gd name="connsiteY10" fmla="*/ 1111117 h 1160505"/>
              <a:gd name="connsiteX11" fmla="*/ 1203325 w 1745585"/>
              <a:gd name="connsiteY11" fmla="*/ 1121750 h 1160505"/>
              <a:gd name="connsiteX12" fmla="*/ 1405344 w 1745585"/>
              <a:gd name="connsiteY12" fmla="*/ 1079219 h 1160505"/>
              <a:gd name="connsiteX13" fmla="*/ 1415976 w 1745585"/>
              <a:gd name="connsiteY13" fmla="*/ 1047322 h 1160505"/>
              <a:gd name="connsiteX14" fmla="*/ 1426609 w 1745585"/>
              <a:gd name="connsiteY14" fmla="*/ 972894 h 1160505"/>
              <a:gd name="connsiteX15" fmla="*/ 1405344 w 1745585"/>
              <a:gd name="connsiteY15" fmla="*/ 940996 h 1160505"/>
              <a:gd name="connsiteX16" fmla="*/ 1405344 w 1745585"/>
              <a:gd name="connsiteY16" fmla="*/ 930363 h 1160505"/>
              <a:gd name="connsiteX17" fmla="*/ 1745585 w 1745585"/>
              <a:gd name="connsiteY17" fmla="*/ 919731 h 1160505"/>
              <a:gd name="connsiteX18" fmla="*/ 1734953 w 1745585"/>
              <a:gd name="connsiteY18" fmla="*/ 558224 h 1160505"/>
              <a:gd name="connsiteX19" fmla="*/ 1330916 w 1745585"/>
              <a:gd name="connsiteY19" fmla="*/ 473163 h 1160505"/>
              <a:gd name="connsiteX20" fmla="*/ 1075734 w 1745585"/>
              <a:gd name="connsiteY20" fmla="*/ 79759 h 1160505"/>
              <a:gd name="connsiteX21" fmla="*/ 919316 w 1745585"/>
              <a:gd name="connsiteY21" fmla="*/ 0 h 1160505"/>
              <a:gd name="connsiteX22" fmla="*/ 386776 w 1745585"/>
              <a:gd name="connsiteY22" fmla="*/ 15370 h 1160505"/>
              <a:gd name="connsiteX23" fmla="*/ 182599 w 1745585"/>
              <a:gd name="connsiteY23" fmla="*/ 90391 h 1160505"/>
              <a:gd name="connsiteX24" fmla="*/ 33744 w 1745585"/>
              <a:gd name="connsiteY24" fmla="*/ 536959 h 1160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745585" h="1160505">
                <a:moveTo>
                  <a:pt x="33744" y="536959"/>
                </a:moveTo>
                <a:lnTo>
                  <a:pt x="0" y="940996"/>
                </a:lnTo>
                <a:lnTo>
                  <a:pt x="150702" y="940996"/>
                </a:lnTo>
                <a:lnTo>
                  <a:pt x="182599" y="1132382"/>
                </a:lnTo>
                <a:lnTo>
                  <a:pt x="363353" y="1143015"/>
                </a:lnTo>
                <a:lnTo>
                  <a:pt x="427148" y="1047322"/>
                </a:lnTo>
                <a:lnTo>
                  <a:pt x="416516" y="951629"/>
                </a:lnTo>
                <a:lnTo>
                  <a:pt x="1171427" y="940996"/>
                </a:lnTo>
                <a:cubicBezTo>
                  <a:pt x="1178515" y="940893"/>
                  <a:pt x="1157250" y="940996"/>
                  <a:pt x="1150162" y="940996"/>
                </a:cubicBezTo>
                <a:cubicBezTo>
                  <a:pt x="1153706" y="976438"/>
                  <a:pt x="1156377" y="1011978"/>
                  <a:pt x="1160795" y="1047322"/>
                </a:cubicBezTo>
                <a:cubicBezTo>
                  <a:pt x="1163469" y="1068714"/>
                  <a:pt x="1160731" y="1092399"/>
                  <a:pt x="1171427" y="1111117"/>
                </a:cubicBezTo>
                <a:cubicBezTo>
                  <a:pt x="1176988" y="1120848"/>
                  <a:pt x="1192692" y="1118206"/>
                  <a:pt x="1203325" y="1121750"/>
                </a:cubicBezTo>
                <a:cubicBezTo>
                  <a:pt x="1330232" y="1114285"/>
                  <a:pt x="1364700" y="1160505"/>
                  <a:pt x="1405344" y="1079219"/>
                </a:cubicBezTo>
                <a:cubicBezTo>
                  <a:pt x="1410356" y="1069195"/>
                  <a:pt x="1412432" y="1057954"/>
                  <a:pt x="1415976" y="1047322"/>
                </a:cubicBezTo>
                <a:cubicBezTo>
                  <a:pt x="1419520" y="1022513"/>
                  <a:pt x="1429103" y="997831"/>
                  <a:pt x="1426609" y="972894"/>
                </a:cubicBezTo>
                <a:cubicBezTo>
                  <a:pt x="1425338" y="960179"/>
                  <a:pt x="1411059" y="952426"/>
                  <a:pt x="1405344" y="940996"/>
                </a:cubicBezTo>
                <a:cubicBezTo>
                  <a:pt x="1403759" y="937826"/>
                  <a:pt x="1405344" y="933907"/>
                  <a:pt x="1405344" y="930363"/>
                </a:cubicBezTo>
                <a:lnTo>
                  <a:pt x="1745585" y="919731"/>
                </a:lnTo>
                <a:lnTo>
                  <a:pt x="1734953" y="558224"/>
                </a:lnTo>
                <a:lnTo>
                  <a:pt x="1330916" y="473163"/>
                </a:lnTo>
                <a:lnTo>
                  <a:pt x="1075734" y="79759"/>
                </a:lnTo>
                <a:lnTo>
                  <a:pt x="919316" y="0"/>
                </a:lnTo>
                <a:lnTo>
                  <a:pt x="386776" y="15370"/>
                </a:lnTo>
                <a:lnTo>
                  <a:pt x="182599" y="90391"/>
                </a:lnTo>
                <a:lnTo>
                  <a:pt x="33744" y="536959"/>
                </a:lnTo>
                <a:close/>
              </a:path>
            </a:pathLst>
          </a:custGeom>
          <a:solidFill>
            <a:srgbClr val="FF0000">
              <a:alpha val="46000"/>
            </a:srgbClr>
          </a:solidFill>
          <a:ln w="31750" cap="flat" cmpd="sng" algn="ctr">
            <a:solidFill>
              <a:schemeClr val="accent2">
                <a:lumMod val="60000"/>
                <a:lumOff val="4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Shape"/>
          <p:cNvSpPr/>
          <p:nvPr/>
        </p:nvSpPr>
        <p:spPr>
          <a:xfrm rot="10800000">
            <a:off x="2884486" y="3657742"/>
            <a:ext cx="2364790" cy="1500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9114"/>
                </a:lnTo>
                <a:lnTo>
                  <a:pt x="21600" y="14350"/>
                </a:lnTo>
                <a:lnTo>
                  <a:pt x="12" y="21600"/>
                </a:lnTo>
                <a:lnTo>
                  <a:pt x="0" y="0"/>
                </a:lnTo>
                <a:close/>
              </a:path>
            </a:pathLst>
          </a:cu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pic>
        <p:nvPicPr>
          <p:cNvPr id="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7094" y="4098124"/>
            <a:ext cx="474784" cy="4184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1616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Modeling transformations</a:t>
            </a:r>
            <a:r>
              <a:rPr lang="en-US" sz="1600" dirty="0"/>
              <a:t> (example in 2D)</a:t>
            </a:r>
            <a:endParaRPr lang="it-IT" dirty="0"/>
          </a:p>
        </p:txBody>
      </p:sp>
      <p:sp>
        <p:nvSpPr>
          <p:cNvPr id="71685" name="Content Placeholder 40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"/>
          </a:xfrm>
        </p:spPr>
        <p:txBody>
          <a:bodyPr/>
          <a:lstStyle/>
          <a:p>
            <a:r>
              <a:rPr lang="en-US" sz="2000" dirty="0"/>
              <a:t>Rotate</a:t>
            </a:r>
          </a:p>
        </p:txBody>
      </p:sp>
      <p:cxnSp>
        <p:nvCxnSpPr>
          <p:cNvPr id="71701" name="Straight Connector 172"/>
          <p:cNvCxnSpPr>
            <a:cxnSpLocks noChangeShapeType="1"/>
          </p:cNvCxnSpPr>
          <p:nvPr/>
        </p:nvCxnSpPr>
        <p:spPr bwMode="auto">
          <a:xfrm>
            <a:off x="1017588" y="4296569"/>
            <a:ext cx="7858125" cy="4763"/>
          </a:xfrm>
          <a:prstGeom prst="line">
            <a:avLst/>
          </a:prstGeom>
          <a:noFill/>
          <a:ln w="28575" algn="ctr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71702" name="Straight Connector 174"/>
          <p:cNvCxnSpPr>
            <a:cxnSpLocks noChangeShapeType="1"/>
          </p:cNvCxnSpPr>
          <p:nvPr/>
        </p:nvCxnSpPr>
        <p:spPr bwMode="auto">
          <a:xfrm rot="16200000" flipV="1">
            <a:off x="491330" y="4260056"/>
            <a:ext cx="4786312" cy="0"/>
          </a:xfrm>
          <a:prstGeom prst="line">
            <a:avLst/>
          </a:prstGeom>
          <a:noFill/>
          <a:ln w="28575" algn="ctr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50" name="Straight Arrow Connector 162"/>
          <p:cNvCxnSpPr>
            <a:cxnSpLocks noChangeShapeType="1"/>
          </p:cNvCxnSpPr>
          <p:nvPr/>
        </p:nvCxnSpPr>
        <p:spPr bwMode="auto">
          <a:xfrm>
            <a:off x="6508372" y="2688107"/>
            <a:ext cx="457205" cy="15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2" name="Straight Arrow Connector 170"/>
          <p:cNvCxnSpPr>
            <a:cxnSpLocks noChangeShapeType="1"/>
          </p:cNvCxnSpPr>
          <p:nvPr/>
        </p:nvCxnSpPr>
        <p:spPr bwMode="auto">
          <a:xfrm flipV="1">
            <a:off x="6506785" y="2272553"/>
            <a:ext cx="1587" cy="41714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9" name="Oval 177"/>
          <p:cNvSpPr>
            <a:spLocks noChangeArrowheads="1"/>
          </p:cNvSpPr>
          <p:nvPr/>
        </p:nvSpPr>
        <p:spPr bwMode="auto">
          <a:xfrm>
            <a:off x="6452810" y="2608732"/>
            <a:ext cx="142875" cy="142875"/>
          </a:xfrm>
          <a:prstGeom prst="ellipse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3" name="Freeform 12"/>
          <p:cNvSpPr/>
          <p:nvPr/>
        </p:nvSpPr>
        <p:spPr bwMode="auto">
          <a:xfrm rot="16200000">
            <a:off x="5859434" y="2192743"/>
            <a:ext cx="1294702" cy="761997"/>
          </a:xfrm>
          <a:custGeom>
            <a:avLst/>
            <a:gdLst>
              <a:gd name="connsiteX0" fmla="*/ 74428 w 1796902"/>
              <a:gd name="connsiteY0" fmla="*/ 297711 h 1080746"/>
              <a:gd name="connsiteX1" fmla="*/ 85061 w 1796902"/>
              <a:gd name="connsiteY1" fmla="*/ 457200 h 1080746"/>
              <a:gd name="connsiteX2" fmla="*/ 0 w 1796902"/>
              <a:gd name="connsiteY2" fmla="*/ 861237 h 1080746"/>
              <a:gd name="connsiteX3" fmla="*/ 202019 w 1796902"/>
              <a:gd name="connsiteY3" fmla="*/ 861237 h 1080746"/>
              <a:gd name="connsiteX4" fmla="*/ 233916 w 1796902"/>
              <a:gd name="connsiteY4" fmla="*/ 1052623 h 1080746"/>
              <a:gd name="connsiteX5" fmla="*/ 414670 w 1796902"/>
              <a:gd name="connsiteY5" fmla="*/ 1063256 h 1080746"/>
              <a:gd name="connsiteX6" fmla="*/ 478465 w 1796902"/>
              <a:gd name="connsiteY6" fmla="*/ 967563 h 1080746"/>
              <a:gd name="connsiteX7" fmla="*/ 467833 w 1796902"/>
              <a:gd name="connsiteY7" fmla="*/ 871870 h 1080746"/>
              <a:gd name="connsiteX8" fmla="*/ 1222744 w 1796902"/>
              <a:gd name="connsiteY8" fmla="*/ 861237 h 1080746"/>
              <a:gd name="connsiteX9" fmla="*/ 1201479 w 1796902"/>
              <a:gd name="connsiteY9" fmla="*/ 861237 h 1080746"/>
              <a:gd name="connsiteX10" fmla="*/ 1212112 w 1796902"/>
              <a:gd name="connsiteY10" fmla="*/ 967563 h 1080746"/>
              <a:gd name="connsiteX11" fmla="*/ 1222744 w 1796902"/>
              <a:gd name="connsiteY11" fmla="*/ 1031358 h 1080746"/>
              <a:gd name="connsiteX12" fmla="*/ 1254642 w 1796902"/>
              <a:gd name="connsiteY12" fmla="*/ 1041991 h 1080746"/>
              <a:gd name="connsiteX13" fmla="*/ 1456661 w 1796902"/>
              <a:gd name="connsiteY13" fmla="*/ 999460 h 1080746"/>
              <a:gd name="connsiteX14" fmla="*/ 1467293 w 1796902"/>
              <a:gd name="connsiteY14" fmla="*/ 967563 h 1080746"/>
              <a:gd name="connsiteX15" fmla="*/ 1477926 w 1796902"/>
              <a:gd name="connsiteY15" fmla="*/ 893135 h 1080746"/>
              <a:gd name="connsiteX16" fmla="*/ 1456661 w 1796902"/>
              <a:gd name="connsiteY16" fmla="*/ 861237 h 1080746"/>
              <a:gd name="connsiteX17" fmla="*/ 1456661 w 1796902"/>
              <a:gd name="connsiteY17" fmla="*/ 850604 h 1080746"/>
              <a:gd name="connsiteX18" fmla="*/ 1796902 w 1796902"/>
              <a:gd name="connsiteY18" fmla="*/ 839972 h 1080746"/>
              <a:gd name="connsiteX19" fmla="*/ 1786270 w 1796902"/>
              <a:gd name="connsiteY19" fmla="*/ 478465 h 1080746"/>
              <a:gd name="connsiteX20" fmla="*/ 1382233 w 1796902"/>
              <a:gd name="connsiteY20" fmla="*/ 393404 h 1080746"/>
              <a:gd name="connsiteX21" fmla="*/ 1127051 w 1796902"/>
              <a:gd name="connsiteY21" fmla="*/ 0 h 1080746"/>
              <a:gd name="connsiteX22" fmla="*/ 233916 w 1796902"/>
              <a:gd name="connsiteY22" fmla="*/ 10632 h 1080746"/>
              <a:gd name="connsiteX23" fmla="*/ 138223 w 1796902"/>
              <a:gd name="connsiteY23" fmla="*/ 329609 h 1080746"/>
              <a:gd name="connsiteX0" fmla="*/ 145834 w 1796902"/>
              <a:gd name="connsiteY0" fmla="*/ 297711 h 1080746"/>
              <a:gd name="connsiteX1" fmla="*/ 85061 w 1796902"/>
              <a:gd name="connsiteY1" fmla="*/ 457200 h 1080746"/>
              <a:gd name="connsiteX2" fmla="*/ 0 w 1796902"/>
              <a:gd name="connsiteY2" fmla="*/ 861237 h 1080746"/>
              <a:gd name="connsiteX3" fmla="*/ 202019 w 1796902"/>
              <a:gd name="connsiteY3" fmla="*/ 861237 h 1080746"/>
              <a:gd name="connsiteX4" fmla="*/ 233916 w 1796902"/>
              <a:gd name="connsiteY4" fmla="*/ 1052623 h 1080746"/>
              <a:gd name="connsiteX5" fmla="*/ 414670 w 1796902"/>
              <a:gd name="connsiteY5" fmla="*/ 1063256 h 1080746"/>
              <a:gd name="connsiteX6" fmla="*/ 478465 w 1796902"/>
              <a:gd name="connsiteY6" fmla="*/ 967563 h 1080746"/>
              <a:gd name="connsiteX7" fmla="*/ 467833 w 1796902"/>
              <a:gd name="connsiteY7" fmla="*/ 871870 h 1080746"/>
              <a:gd name="connsiteX8" fmla="*/ 1222744 w 1796902"/>
              <a:gd name="connsiteY8" fmla="*/ 861237 h 1080746"/>
              <a:gd name="connsiteX9" fmla="*/ 1201479 w 1796902"/>
              <a:gd name="connsiteY9" fmla="*/ 861237 h 1080746"/>
              <a:gd name="connsiteX10" fmla="*/ 1212112 w 1796902"/>
              <a:gd name="connsiteY10" fmla="*/ 967563 h 1080746"/>
              <a:gd name="connsiteX11" fmla="*/ 1222744 w 1796902"/>
              <a:gd name="connsiteY11" fmla="*/ 1031358 h 1080746"/>
              <a:gd name="connsiteX12" fmla="*/ 1254642 w 1796902"/>
              <a:gd name="connsiteY12" fmla="*/ 1041991 h 1080746"/>
              <a:gd name="connsiteX13" fmla="*/ 1456661 w 1796902"/>
              <a:gd name="connsiteY13" fmla="*/ 999460 h 1080746"/>
              <a:gd name="connsiteX14" fmla="*/ 1467293 w 1796902"/>
              <a:gd name="connsiteY14" fmla="*/ 967563 h 1080746"/>
              <a:gd name="connsiteX15" fmla="*/ 1477926 w 1796902"/>
              <a:gd name="connsiteY15" fmla="*/ 893135 h 1080746"/>
              <a:gd name="connsiteX16" fmla="*/ 1456661 w 1796902"/>
              <a:gd name="connsiteY16" fmla="*/ 861237 h 1080746"/>
              <a:gd name="connsiteX17" fmla="*/ 1456661 w 1796902"/>
              <a:gd name="connsiteY17" fmla="*/ 850604 h 1080746"/>
              <a:gd name="connsiteX18" fmla="*/ 1796902 w 1796902"/>
              <a:gd name="connsiteY18" fmla="*/ 839972 h 1080746"/>
              <a:gd name="connsiteX19" fmla="*/ 1786270 w 1796902"/>
              <a:gd name="connsiteY19" fmla="*/ 478465 h 1080746"/>
              <a:gd name="connsiteX20" fmla="*/ 1382233 w 1796902"/>
              <a:gd name="connsiteY20" fmla="*/ 393404 h 1080746"/>
              <a:gd name="connsiteX21" fmla="*/ 1127051 w 1796902"/>
              <a:gd name="connsiteY21" fmla="*/ 0 h 1080746"/>
              <a:gd name="connsiteX22" fmla="*/ 233916 w 1796902"/>
              <a:gd name="connsiteY22" fmla="*/ 10632 h 1080746"/>
              <a:gd name="connsiteX23" fmla="*/ 138223 w 1796902"/>
              <a:gd name="connsiteY23" fmla="*/ 329609 h 1080746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713956 w 1796902"/>
              <a:gd name="connsiteY22" fmla="*/ 0 h 1160505"/>
              <a:gd name="connsiteX23" fmla="*/ 233916 w 1796902"/>
              <a:gd name="connsiteY23" fmla="*/ 90391 h 1160505"/>
              <a:gd name="connsiteX24" fmla="*/ 138223 w 1796902"/>
              <a:gd name="connsiteY24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233916 w 1796902"/>
              <a:gd name="connsiteY23" fmla="*/ 90391 h 1160505"/>
              <a:gd name="connsiteX24" fmla="*/ 138223 w 1796902"/>
              <a:gd name="connsiteY24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233916 w 1796902"/>
              <a:gd name="connsiteY23" fmla="*/ 90391 h 1160505"/>
              <a:gd name="connsiteX24" fmla="*/ 138223 w 1796902"/>
              <a:gd name="connsiteY24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438093 w 1796902"/>
              <a:gd name="connsiteY23" fmla="*/ 15370 h 1160505"/>
              <a:gd name="connsiteX24" fmla="*/ 233916 w 1796902"/>
              <a:gd name="connsiteY24" fmla="*/ 90391 h 1160505"/>
              <a:gd name="connsiteX25" fmla="*/ 138223 w 1796902"/>
              <a:gd name="connsiteY25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438093 w 1796902"/>
              <a:gd name="connsiteY23" fmla="*/ 15370 h 1160505"/>
              <a:gd name="connsiteX24" fmla="*/ 233916 w 1796902"/>
              <a:gd name="connsiteY24" fmla="*/ 90391 h 1160505"/>
              <a:gd name="connsiteX0" fmla="*/ 85061 w 1796902"/>
              <a:gd name="connsiteY0" fmla="*/ 536959 h 1160505"/>
              <a:gd name="connsiteX1" fmla="*/ 0 w 1796902"/>
              <a:gd name="connsiteY1" fmla="*/ 940996 h 1160505"/>
              <a:gd name="connsiteX2" fmla="*/ 202019 w 1796902"/>
              <a:gd name="connsiteY2" fmla="*/ 940996 h 1160505"/>
              <a:gd name="connsiteX3" fmla="*/ 233916 w 1796902"/>
              <a:gd name="connsiteY3" fmla="*/ 1132382 h 1160505"/>
              <a:gd name="connsiteX4" fmla="*/ 414670 w 1796902"/>
              <a:gd name="connsiteY4" fmla="*/ 1143015 h 1160505"/>
              <a:gd name="connsiteX5" fmla="*/ 478465 w 1796902"/>
              <a:gd name="connsiteY5" fmla="*/ 1047322 h 1160505"/>
              <a:gd name="connsiteX6" fmla="*/ 467833 w 1796902"/>
              <a:gd name="connsiteY6" fmla="*/ 951629 h 1160505"/>
              <a:gd name="connsiteX7" fmla="*/ 1222744 w 1796902"/>
              <a:gd name="connsiteY7" fmla="*/ 940996 h 1160505"/>
              <a:gd name="connsiteX8" fmla="*/ 1201479 w 1796902"/>
              <a:gd name="connsiteY8" fmla="*/ 940996 h 1160505"/>
              <a:gd name="connsiteX9" fmla="*/ 1212112 w 1796902"/>
              <a:gd name="connsiteY9" fmla="*/ 1047322 h 1160505"/>
              <a:gd name="connsiteX10" fmla="*/ 1222744 w 1796902"/>
              <a:gd name="connsiteY10" fmla="*/ 1111117 h 1160505"/>
              <a:gd name="connsiteX11" fmla="*/ 1254642 w 1796902"/>
              <a:gd name="connsiteY11" fmla="*/ 1121750 h 1160505"/>
              <a:gd name="connsiteX12" fmla="*/ 1456661 w 1796902"/>
              <a:gd name="connsiteY12" fmla="*/ 1079219 h 1160505"/>
              <a:gd name="connsiteX13" fmla="*/ 1467293 w 1796902"/>
              <a:gd name="connsiteY13" fmla="*/ 1047322 h 1160505"/>
              <a:gd name="connsiteX14" fmla="*/ 1477926 w 1796902"/>
              <a:gd name="connsiteY14" fmla="*/ 972894 h 1160505"/>
              <a:gd name="connsiteX15" fmla="*/ 1456661 w 1796902"/>
              <a:gd name="connsiteY15" fmla="*/ 940996 h 1160505"/>
              <a:gd name="connsiteX16" fmla="*/ 1456661 w 1796902"/>
              <a:gd name="connsiteY16" fmla="*/ 930363 h 1160505"/>
              <a:gd name="connsiteX17" fmla="*/ 1796902 w 1796902"/>
              <a:gd name="connsiteY17" fmla="*/ 919731 h 1160505"/>
              <a:gd name="connsiteX18" fmla="*/ 1786270 w 1796902"/>
              <a:gd name="connsiteY18" fmla="*/ 558224 h 1160505"/>
              <a:gd name="connsiteX19" fmla="*/ 1382233 w 1796902"/>
              <a:gd name="connsiteY19" fmla="*/ 473163 h 1160505"/>
              <a:gd name="connsiteX20" fmla="*/ 1127051 w 1796902"/>
              <a:gd name="connsiteY20" fmla="*/ 79759 h 1160505"/>
              <a:gd name="connsiteX21" fmla="*/ 970633 w 1796902"/>
              <a:gd name="connsiteY21" fmla="*/ 0 h 1160505"/>
              <a:gd name="connsiteX22" fmla="*/ 438093 w 1796902"/>
              <a:gd name="connsiteY22" fmla="*/ 15370 h 1160505"/>
              <a:gd name="connsiteX23" fmla="*/ 233916 w 1796902"/>
              <a:gd name="connsiteY23" fmla="*/ 90391 h 1160505"/>
              <a:gd name="connsiteX0" fmla="*/ 85061 w 1796902"/>
              <a:gd name="connsiteY0" fmla="*/ 536959 h 1160505"/>
              <a:gd name="connsiteX1" fmla="*/ 0 w 1796902"/>
              <a:gd name="connsiteY1" fmla="*/ 940996 h 1160505"/>
              <a:gd name="connsiteX2" fmla="*/ 202019 w 1796902"/>
              <a:gd name="connsiteY2" fmla="*/ 940996 h 1160505"/>
              <a:gd name="connsiteX3" fmla="*/ 233916 w 1796902"/>
              <a:gd name="connsiteY3" fmla="*/ 1132382 h 1160505"/>
              <a:gd name="connsiteX4" fmla="*/ 414670 w 1796902"/>
              <a:gd name="connsiteY4" fmla="*/ 1143015 h 1160505"/>
              <a:gd name="connsiteX5" fmla="*/ 478465 w 1796902"/>
              <a:gd name="connsiteY5" fmla="*/ 1047322 h 1160505"/>
              <a:gd name="connsiteX6" fmla="*/ 467833 w 1796902"/>
              <a:gd name="connsiteY6" fmla="*/ 951629 h 1160505"/>
              <a:gd name="connsiteX7" fmla="*/ 1222744 w 1796902"/>
              <a:gd name="connsiteY7" fmla="*/ 940996 h 1160505"/>
              <a:gd name="connsiteX8" fmla="*/ 1201479 w 1796902"/>
              <a:gd name="connsiteY8" fmla="*/ 940996 h 1160505"/>
              <a:gd name="connsiteX9" fmla="*/ 1212112 w 1796902"/>
              <a:gd name="connsiteY9" fmla="*/ 1047322 h 1160505"/>
              <a:gd name="connsiteX10" fmla="*/ 1222744 w 1796902"/>
              <a:gd name="connsiteY10" fmla="*/ 1111117 h 1160505"/>
              <a:gd name="connsiteX11" fmla="*/ 1254642 w 1796902"/>
              <a:gd name="connsiteY11" fmla="*/ 1121750 h 1160505"/>
              <a:gd name="connsiteX12" fmla="*/ 1456661 w 1796902"/>
              <a:gd name="connsiteY12" fmla="*/ 1079219 h 1160505"/>
              <a:gd name="connsiteX13" fmla="*/ 1467293 w 1796902"/>
              <a:gd name="connsiteY13" fmla="*/ 1047322 h 1160505"/>
              <a:gd name="connsiteX14" fmla="*/ 1477926 w 1796902"/>
              <a:gd name="connsiteY14" fmla="*/ 972894 h 1160505"/>
              <a:gd name="connsiteX15" fmla="*/ 1456661 w 1796902"/>
              <a:gd name="connsiteY15" fmla="*/ 940996 h 1160505"/>
              <a:gd name="connsiteX16" fmla="*/ 1456661 w 1796902"/>
              <a:gd name="connsiteY16" fmla="*/ 930363 h 1160505"/>
              <a:gd name="connsiteX17" fmla="*/ 1796902 w 1796902"/>
              <a:gd name="connsiteY17" fmla="*/ 919731 h 1160505"/>
              <a:gd name="connsiteX18" fmla="*/ 1786270 w 1796902"/>
              <a:gd name="connsiteY18" fmla="*/ 558224 h 1160505"/>
              <a:gd name="connsiteX19" fmla="*/ 1382233 w 1796902"/>
              <a:gd name="connsiteY19" fmla="*/ 473163 h 1160505"/>
              <a:gd name="connsiteX20" fmla="*/ 1127051 w 1796902"/>
              <a:gd name="connsiteY20" fmla="*/ 79759 h 1160505"/>
              <a:gd name="connsiteX21" fmla="*/ 970633 w 1796902"/>
              <a:gd name="connsiteY21" fmla="*/ 0 h 1160505"/>
              <a:gd name="connsiteX22" fmla="*/ 438093 w 1796902"/>
              <a:gd name="connsiteY22" fmla="*/ 15370 h 1160505"/>
              <a:gd name="connsiteX23" fmla="*/ 233916 w 1796902"/>
              <a:gd name="connsiteY23" fmla="*/ 90391 h 1160505"/>
              <a:gd name="connsiteX24" fmla="*/ 85061 w 1796902"/>
              <a:gd name="connsiteY24" fmla="*/ 536959 h 1160505"/>
              <a:gd name="connsiteX0" fmla="*/ 33744 w 1745585"/>
              <a:gd name="connsiteY0" fmla="*/ 536959 h 1160505"/>
              <a:gd name="connsiteX1" fmla="*/ 0 w 1745585"/>
              <a:gd name="connsiteY1" fmla="*/ 940996 h 1160505"/>
              <a:gd name="connsiteX2" fmla="*/ 150702 w 1745585"/>
              <a:gd name="connsiteY2" fmla="*/ 940996 h 1160505"/>
              <a:gd name="connsiteX3" fmla="*/ 182599 w 1745585"/>
              <a:gd name="connsiteY3" fmla="*/ 1132382 h 1160505"/>
              <a:gd name="connsiteX4" fmla="*/ 363353 w 1745585"/>
              <a:gd name="connsiteY4" fmla="*/ 1143015 h 1160505"/>
              <a:gd name="connsiteX5" fmla="*/ 427148 w 1745585"/>
              <a:gd name="connsiteY5" fmla="*/ 1047322 h 1160505"/>
              <a:gd name="connsiteX6" fmla="*/ 416516 w 1745585"/>
              <a:gd name="connsiteY6" fmla="*/ 951629 h 1160505"/>
              <a:gd name="connsiteX7" fmla="*/ 1171427 w 1745585"/>
              <a:gd name="connsiteY7" fmla="*/ 940996 h 1160505"/>
              <a:gd name="connsiteX8" fmla="*/ 1150162 w 1745585"/>
              <a:gd name="connsiteY8" fmla="*/ 940996 h 1160505"/>
              <a:gd name="connsiteX9" fmla="*/ 1160795 w 1745585"/>
              <a:gd name="connsiteY9" fmla="*/ 1047322 h 1160505"/>
              <a:gd name="connsiteX10" fmla="*/ 1171427 w 1745585"/>
              <a:gd name="connsiteY10" fmla="*/ 1111117 h 1160505"/>
              <a:gd name="connsiteX11" fmla="*/ 1203325 w 1745585"/>
              <a:gd name="connsiteY11" fmla="*/ 1121750 h 1160505"/>
              <a:gd name="connsiteX12" fmla="*/ 1405344 w 1745585"/>
              <a:gd name="connsiteY12" fmla="*/ 1079219 h 1160505"/>
              <a:gd name="connsiteX13" fmla="*/ 1415976 w 1745585"/>
              <a:gd name="connsiteY13" fmla="*/ 1047322 h 1160505"/>
              <a:gd name="connsiteX14" fmla="*/ 1426609 w 1745585"/>
              <a:gd name="connsiteY14" fmla="*/ 972894 h 1160505"/>
              <a:gd name="connsiteX15" fmla="*/ 1405344 w 1745585"/>
              <a:gd name="connsiteY15" fmla="*/ 940996 h 1160505"/>
              <a:gd name="connsiteX16" fmla="*/ 1405344 w 1745585"/>
              <a:gd name="connsiteY16" fmla="*/ 930363 h 1160505"/>
              <a:gd name="connsiteX17" fmla="*/ 1745585 w 1745585"/>
              <a:gd name="connsiteY17" fmla="*/ 919731 h 1160505"/>
              <a:gd name="connsiteX18" fmla="*/ 1734953 w 1745585"/>
              <a:gd name="connsiteY18" fmla="*/ 558224 h 1160505"/>
              <a:gd name="connsiteX19" fmla="*/ 1330916 w 1745585"/>
              <a:gd name="connsiteY19" fmla="*/ 473163 h 1160505"/>
              <a:gd name="connsiteX20" fmla="*/ 1075734 w 1745585"/>
              <a:gd name="connsiteY20" fmla="*/ 79759 h 1160505"/>
              <a:gd name="connsiteX21" fmla="*/ 919316 w 1745585"/>
              <a:gd name="connsiteY21" fmla="*/ 0 h 1160505"/>
              <a:gd name="connsiteX22" fmla="*/ 386776 w 1745585"/>
              <a:gd name="connsiteY22" fmla="*/ 15370 h 1160505"/>
              <a:gd name="connsiteX23" fmla="*/ 182599 w 1745585"/>
              <a:gd name="connsiteY23" fmla="*/ 90391 h 1160505"/>
              <a:gd name="connsiteX24" fmla="*/ 33744 w 1745585"/>
              <a:gd name="connsiteY24" fmla="*/ 536959 h 1160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745585" h="1160505">
                <a:moveTo>
                  <a:pt x="33744" y="536959"/>
                </a:moveTo>
                <a:lnTo>
                  <a:pt x="0" y="940996"/>
                </a:lnTo>
                <a:lnTo>
                  <a:pt x="150702" y="940996"/>
                </a:lnTo>
                <a:lnTo>
                  <a:pt x="182599" y="1132382"/>
                </a:lnTo>
                <a:lnTo>
                  <a:pt x="363353" y="1143015"/>
                </a:lnTo>
                <a:lnTo>
                  <a:pt x="427148" y="1047322"/>
                </a:lnTo>
                <a:lnTo>
                  <a:pt x="416516" y="951629"/>
                </a:lnTo>
                <a:lnTo>
                  <a:pt x="1171427" y="940996"/>
                </a:lnTo>
                <a:cubicBezTo>
                  <a:pt x="1178515" y="940893"/>
                  <a:pt x="1157250" y="940996"/>
                  <a:pt x="1150162" y="940996"/>
                </a:cubicBezTo>
                <a:cubicBezTo>
                  <a:pt x="1153706" y="976438"/>
                  <a:pt x="1156377" y="1011978"/>
                  <a:pt x="1160795" y="1047322"/>
                </a:cubicBezTo>
                <a:cubicBezTo>
                  <a:pt x="1163469" y="1068714"/>
                  <a:pt x="1160731" y="1092399"/>
                  <a:pt x="1171427" y="1111117"/>
                </a:cubicBezTo>
                <a:cubicBezTo>
                  <a:pt x="1176988" y="1120848"/>
                  <a:pt x="1192692" y="1118206"/>
                  <a:pt x="1203325" y="1121750"/>
                </a:cubicBezTo>
                <a:cubicBezTo>
                  <a:pt x="1330232" y="1114285"/>
                  <a:pt x="1364700" y="1160505"/>
                  <a:pt x="1405344" y="1079219"/>
                </a:cubicBezTo>
                <a:cubicBezTo>
                  <a:pt x="1410356" y="1069195"/>
                  <a:pt x="1412432" y="1057954"/>
                  <a:pt x="1415976" y="1047322"/>
                </a:cubicBezTo>
                <a:cubicBezTo>
                  <a:pt x="1419520" y="1022513"/>
                  <a:pt x="1429103" y="997831"/>
                  <a:pt x="1426609" y="972894"/>
                </a:cubicBezTo>
                <a:cubicBezTo>
                  <a:pt x="1425338" y="960179"/>
                  <a:pt x="1411059" y="952426"/>
                  <a:pt x="1405344" y="940996"/>
                </a:cubicBezTo>
                <a:cubicBezTo>
                  <a:pt x="1403759" y="937826"/>
                  <a:pt x="1405344" y="933907"/>
                  <a:pt x="1405344" y="930363"/>
                </a:cubicBezTo>
                <a:lnTo>
                  <a:pt x="1745585" y="919731"/>
                </a:lnTo>
                <a:lnTo>
                  <a:pt x="1734953" y="558224"/>
                </a:lnTo>
                <a:lnTo>
                  <a:pt x="1330916" y="473163"/>
                </a:lnTo>
                <a:lnTo>
                  <a:pt x="1075734" y="79759"/>
                </a:lnTo>
                <a:lnTo>
                  <a:pt x="919316" y="0"/>
                </a:lnTo>
                <a:lnTo>
                  <a:pt x="386776" y="15370"/>
                </a:lnTo>
                <a:lnTo>
                  <a:pt x="182599" y="90391"/>
                </a:lnTo>
                <a:lnTo>
                  <a:pt x="33744" y="536959"/>
                </a:lnTo>
                <a:close/>
              </a:path>
            </a:pathLst>
          </a:custGeom>
          <a:solidFill>
            <a:srgbClr val="CCECFF">
              <a:alpha val="46000"/>
            </a:srgbClr>
          </a:solidFill>
          <a:ln w="31750" cap="flat" cmpd="sng" algn="ctr">
            <a:solidFill>
              <a:schemeClr val="accent2">
                <a:lumMod val="60000"/>
                <a:lumOff val="4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/>
          <p:nvPr/>
        </p:nvSpPr>
        <p:spPr bwMode="auto">
          <a:xfrm>
            <a:off x="6015566" y="2253262"/>
            <a:ext cx="1294702" cy="761997"/>
          </a:xfrm>
          <a:custGeom>
            <a:avLst/>
            <a:gdLst>
              <a:gd name="connsiteX0" fmla="*/ 74428 w 1796902"/>
              <a:gd name="connsiteY0" fmla="*/ 297711 h 1080746"/>
              <a:gd name="connsiteX1" fmla="*/ 85061 w 1796902"/>
              <a:gd name="connsiteY1" fmla="*/ 457200 h 1080746"/>
              <a:gd name="connsiteX2" fmla="*/ 0 w 1796902"/>
              <a:gd name="connsiteY2" fmla="*/ 861237 h 1080746"/>
              <a:gd name="connsiteX3" fmla="*/ 202019 w 1796902"/>
              <a:gd name="connsiteY3" fmla="*/ 861237 h 1080746"/>
              <a:gd name="connsiteX4" fmla="*/ 233916 w 1796902"/>
              <a:gd name="connsiteY4" fmla="*/ 1052623 h 1080746"/>
              <a:gd name="connsiteX5" fmla="*/ 414670 w 1796902"/>
              <a:gd name="connsiteY5" fmla="*/ 1063256 h 1080746"/>
              <a:gd name="connsiteX6" fmla="*/ 478465 w 1796902"/>
              <a:gd name="connsiteY6" fmla="*/ 967563 h 1080746"/>
              <a:gd name="connsiteX7" fmla="*/ 467833 w 1796902"/>
              <a:gd name="connsiteY7" fmla="*/ 871870 h 1080746"/>
              <a:gd name="connsiteX8" fmla="*/ 1222744 w 1796902"/>
              <a:gd name="connsiteY8" fmla="*/ 861237 h 1080746"/>
              <a:gd name="connsiteX9" fmla="*/ 1201479 w 1796902"/>
              <a:gd name="connsiteY9" fmla="*/ 861237 h 1080746"/>
              <a:gd name="connsiteX10" fmla="*/ 1212112 w 1796902"/>
              <a:gd name="connsiteY10" fmla="*/ 967563 h 1080746"/>
              <a:gd name="connsiteX11" fmla="*/ 1222744 w 1796902"/>
              <a:gd name="connsiteY11" fmla="*/ 1031358 h 1080746"/>
              <a:gd name="connsiteX12" fmla="*/ 1254642 w 1796902"/>
              <a:gd name="connsiteY12" fmla="*/ 1041991 h 1080746"/>
              <a:gd name="connsiteX13" fmla="*/ 1456661 w 1796902"/>
              <a:gd name="connsiteY13" fmla="*/ 999460 h 1080746"/>
              <a:gd name="connsiteX14" fmla="*/ 1467293 w 1796902"/>
              <a:gd name="connsiteY14" fmla="*/ 967563 h 1080746"/>
              <a:gd name="connsiteX15" fmla="*/ 1477926 w 1796902"/>
              <a:gd name="connsiteY15" fmla="*/ 893135 h 1080746"/>
              <a:gd name="connsiteX16" fmla="*/ 1456661 w 1796902"/>
              <a:gd name="connsiteY16" fmla="*/ 861237 h 1080746"/>
              <a:gd name="connsiteX17" fmla="*/ 1456661 w 1796902"/>
              <a:gd name="connsiteY17" fmla="*/ 850604 h 1080746"/>
              <a:gd name="connsiteX18" fmla="*/ 1796902 w 1796902"/>
              <a:gd name="connsiteY18" fmla="*/ 839972 h 1080746"/>
              <a:gd name="connsiteX19" fmla="*/ 1786270 w 1796902"/>
              <a:gd name="connsiteY19" fmla="*/ 478465 h 1080746"/>
              <a:gd name="connsiteX20" fmla="*/ 1382233 w 1796902"/>
              <a:gd name="connsiteY20" fmla="*/ 393404 h 1080746"/>
              <a:gd name="connsiteX21" fmla="*/ 1127051 w 1796902"/>
              <a:gd name="connsiteY21" fmla="*/ 0 h 1080746"/>
              <a:gd name="connsiteX22" fmla="*/ 233916 w 1796902"/>
              <a:gd name="connsiteY22" fmla="*/ 10632 h 1080746"/>
              <a:gd name="connsiteX23" fmla="*/ 138223 w 1796902"/>
              <a:gd name="connsiteY23" fmla="*/ 329609 h 1080746"/>
              <a:gd name="connsiteX0" fmla="*/ 145834 w 1796902"/>
              <a:gd name="connsiteY0" fmla="*/ 297711 h 1080746"/>
              <a:gd name="connsiteX1" fmla="*/ 85061 w 1796902"/>
              <a:gd name="connsiteY1" fmla="*/ 457200 h 1080746"/>
              <a:gd name="connsiteX2" fmla="*/ 0 w 1796902"/>
              <a:gd name="connsiteY2" fmla="*/ 861237 h 1080746"/>
              <a:gd name="connsiteX3" fmla="*/ 202019 w 1796902"/>
              <a:gd name="connsiteY3" fmla="*/ 861237 h 1080746"/>
              <a:gd name="connsiteX4" fmla="*/ 233916 w 1796902"/>
              <a:gd name="connsiteY4" fmla="*/ 1052623 h 1080746"/>
              <a:gd name="connsiteX5" fmla="*/ 414670 w 1796902"/>
              <a:gd name="connsiteY5" fmla="*/ 1063256 h 1080746"/>
              <a:gd name="connsiteX6" fmla="*/ 478465 w 1796902"/>
              <a:gd name="connsiteY6" fmla="*/ 967563 h 1080746"/>
              <a:gd name="connsiteX7" fmla="*/ 467833 w 1796902"/>
              <a:gd name="connsiteY7" fmla="*/ 871870 h 1080746"/>
              <a:gd name="connsiteX8" fmla="*/ 1222744 w 1796902"/>
              <a:gd name="connsiteY8" fmla="*/ 861237 h 1080746"/>
              <a:gd name="connsiteX9" fmla="*/ 1201479 w 1796902"/>
              <a:gd name="connsiteY9" fmla="*/ 861237 h 1080746"/>
              <a:gd name="connsiteX10" fmla="*/ 1212112 w 1796902"/>
              <a:gd name="connsiteY10" fmla="*/ 967563 h 1080746"/>
              <a:gd name="connsiteX11" fmla="*/ 1222744 w 1796902"/>
              <a:gd name="connsiteY11" fmla="*/ 1031358 h 1080746"/>
              <a:gd name="connsiteX12" fmla="*/ 1254642 w 1796902"/>
              <a:gd name="connsiteY12" fmla="*/ 1041991 h 1080746"/>
              <a:gd name="connsiteX13" fmla="*/ 1456661 w 1796902"/>
              <a:gd name="connsiteY13" fmla="*/ 999460 h 1080746"/>
              <a:gd name="connsiteX14" fmla="*/ 1467293 w 1796902"/>
              <a:gd name="connsiteY14" fmla="*/ 967563 h 1080746"/>
              <a:gd name="connsiteX15" fmla="*/ 1477926 w 1796902"/>
              <a:gd name="connsiteY15" fmla="*/ 893135 h 1080746"/>
              <a:gd name="connsiteX16" fmla="*/ 1456661 w 1796902"/>
              <a:gd name="connsiteY16" fmla="*/ 861237 h 1080746"/>
              <a:gd name="connsiteX17" fmla="*/ 1456661 w 1796902"/>
              <a:gd name="connsiteY17" fmla="*/ 850604 h 1080746"/>
              <a:gd name="connsiteX18" fmla="*/ 1796902 w 1796902"/>
              <a:gd name="connsiteY18" fmla="*/ 839972 h 1080746"/>
              <a:gd name="connsiteX19" fmla="*/ 1786270 w 1796902"/>
              <a:gd name="connsiteY19" fmla="*/ 478465 h 1080746"/>
              <a:gd name="connsiteX20" fmla="*/ 1382233 w 1796902"/>
              <a:gd name="connsiteY20" fmla="*/ 393404 h 1080746"/>
              <a:gd name="connsiteX21" fmla="*/ 1127051 w 1796902"/>
              <a:gd name="connsiteY21" fmla="*/ 0 h 1080746"/>
              <a:gd name="connsiteX22" fmla="*/ 233916 w 1796902"/>
              <a:gd name="connsiteY22" fmla="*/ 10632 h 1080746"/>
              <a:gd name="connsiteX23" fmla="*/ 138223 w 1796902"/>
              <a:gd name="connsiteY23" fmla="*/ 329609 h 1080746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713956 w 1796902"/>
              <a:gd name="connsiteY22" fmla="*/ 0 h 1160505"/>
              <a:gd name="connsiteX23" fmla="*/ 233916 w 1796902"/>
              <a:gd name="connsiteY23" fmla="*/ 90391 h 1160505"/>
              <a:gd name="connsiteX24" fmla="*/ 138223 w 1796902"/>
              <a:gd name="connsiteY24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233916 w 1796902"/>
              <a:gd name="connsiteY23" fmla="*/ 90391 h 1160505"/>
              <a:gd name="connsiteX24" fmla="*/ 138223 w 1796902"/>
              <a:gd name="connsiteY24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233916 w 1796902"/>
              <a:gd name="connsiteY23" fmla="*/ 90391 h 1160505"/>
              <a:gd name="connsiteX24" fmla="*/ 138223 w 1796902"/>
              <a:gd name="connsiteY24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438093 w 1796902"/>
              <a:gd name="connsiteY23" fmla="*/ 15370 h 1160505"/>
              <a:gd name="connsiteX24" fmla="*/ 233916 w 1796902"/>
              <a:gd name="connsiteY24" fmla="*/ 90391 h 1160505"/>
              <a:gd name="connsiteX25" fmla="*/ 138223 w 1796902"/>
              <a:gd name="connsiteY25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438093 w 1796902"/>
              <a:gd name="connsiteY23" fmla="*/ 15370 h 1160505"/>
              <a:gd name="connsiteX24" fmla="*/ 233916 w 1796902"/>
              <a:gd name="connsiteY24" fmla="*/ 90391 h 1160505"/>
              <a:gd name="connsiteX0" fmla="*/ 85061 w 1796902"/>
              <a:gd name="connsiteY0" fmla="*/ 536959 h 1160505"/>
              <a:gd name="connsiteX1" fmla="*/ 0 w 1796902"/>
              <a:gd name="connsiteY1" fmla="*/ 940996 h 1160505"/>
              <a:gd name="connsiteX2" fmla="*/ 202019 w 1796902"/>
              <a:gd name="connsiteY2" fmla="*/ 940996 h 1160505"/>
              <a:gd name="connsiteX3" fmla="*/ 233916 w 1796902"/>
              <a:gd name="connsiteY3" fmla="*/ 1132382 h 1160505"/>
              <a:gd name="connsiteX4" fmla="*/ 414670 w 1796902"/>
              <a:gd name="connsiteY4" fmla="*/ 1143015 h 1160505"/>
              <a:gd name="connsiteX5" fmla="*/ 478465 w 1796902"/>
              <a:gd name="connsiteY5" fmla="*/ 1047322 h 1160505"/>
              <a:gd name="connsiteX6" fmla="*/ 467833 w 1796902"/>
              <a:gd name="connsiteY6" fmla="*/ 951629 h 1160505"/>
              <a:gd name="connsiteX7" fmla="*/ 1222744 w 1796902"/>
              <a:gd name="connsiteY7" fmla="*/ 940996 h 1160505"/>
              <a:gd name="connsiteX8" fmla="*/ 1201479 w 1796902"/>
              <a:gd name="connsiteY8" fmla="*/ 940996 h 1160505"/>
              <a:gd name="connsiteX9" fmla="*/ 1212112 w 1796902"/>
              <a:gd name="connsiteY9" fmla="*/ 1047322 h 1160505"/>
              <a:gd name="connsiteX10" fmla="*/ 1222744 w 1796902"/>
              <a:gd name="connsiteY10" fmla="*/ 1111117 h 1160505"/>
              <a:gd name="connsiteX11" fmla="*/ 1254642 w 1796902"/>
              <a:gd name="connsiteY11" fmla="*/ 1121750 h 1160505"/>
              <a:gd name="connsiteX12" fmla="*/ 1456661 w 1796902"/>
              <a:gd name="connsiteY12" fmla="*/ 1079219 h 1160505"/>
              <a:gd name="connsiteX13" fmla="*/ 1467293 w 1796902"/>
              <a:gd name="connsiteY13" fmla="*/ 1047322 h 1160505"/>
              <a:gd name="connsiteX14" fmla="*/ 1477926 w 1796902"/>
              <a:gd name="connsiteY14" fmla="*/ 972894 h 1160505"/>
              <a:gd name="connsiteX15" fmla="*/ 1456661 w 1796902"/>
              <a:gd name="connsiteY15" fmla="*/ 940996 h 1160505"/>
              <a:gd name="connsiteX16" fmla="*/ 1456661 w 1796902"/>
              <a:gd name="connsiteY16" fmla="*/ 930363 h 1160505"/>
              <a:gd name="connsiteX17" fmla="*/ 1796902 w 1796902"/>
              <a:gd name="connsiteY17" fmla="*/ 919731 h 1160505"/>
              <a:gd name="connsiteX18" fmla="*/ 1786270 w 1796902"/>
              <a:gd name="connsiteY18" fmla="*/ 558224 h 1160505"/>
              <a:gd name="connsiteX19" fmla="*/ 1382233 w 1796902"/>
              <a:gd name="connsiteY19" fmla="*/ 473163 h 1160505"/>
              <a:gd name="connsiteX20" fmla="*/ 1127051 w 1796902"/>
              <a:gd name="connsiteY20" fmla="*/ 79759 h 1160505"/>
              <a:gd name="connsiteX21" fmla="*/ 970633 w 1796902"/>
              <a:gd name="connsiteY21" fmla="*/ 0 h 1160505"/>
              <a:gd name="connsiteX22" fmla="*/ 438093 w 1796902"/>
              <a:gd name="connsiteY22" fmla="*/ 15370 h 1160505"/>
              <a:gd name="connsiteX23" fmla="*/ 233916 w 1796902"/>
              <a:gd name="connsiteY23" fmla="*/ 90391 h 1160505"/>
              <a:gd name="connsiteX0" fmla="*/ 85061 w 1796902"/>
              <a:gd name="connsiteY0" fmla="*/ 536959 h 1160505"/>
              <a:gd name="connsiteX1" fmla="*/ 0 w 1796902"/>
              <a:gd name="connsiteY1" fmla="*/ 940996 h 1160505"/>
              <a:gd name="connsiteX2" fmla="*/ 202019 w 1796902"/>
              <a:gd name="connsiteY2" fmla="*/ 940996 h 1160505"/>
              <a:gd name="connsiteX3" fmla="*/ 233916 w 1796902"/>
              <a:gd name="connsiteY3" fmla="*/ 1132382 h 1160505"/>
              <a:gd name="connsiteX4" fmla="*/ 414670 w 1796902"/>
              <a:gd name="connsiteY4" fmla="*/ 1143015 h 1160505"/>
              <a:gd name="connsiteX5" fmla="*/ 478465 w 1796902"/>
              <a:gd name="connsiteY5" fmla="*/ 1047322 h 1160505"/>
              <a:gd name="connsiteX6" fmla="*/ 467833 w 1796902"/>
              <a:gd name="connsiteY6" fmla="*/ 951629 h 1160505"/>
              <a:gd name="connsiteX7" fmla="*/ 1222744 w 1796902"/>
              <a:gd name="connsiteY7" fmla="*/ 940996 h 1160505"/>
              <a:gd name="connsiteX8" fmla="*/ 1201479 w 1796902"/>
              <a:gd name="connsiteY8" fmla="*/ 940996 h 1160505"/>
              <a:gd name="connsiteX9" fmla="*/ 1212112 w 1796902"/>
              <a:gd name="connsiteY9" fmla="*/ 1047322 h 1160505"/>
              <a:gd name="connsiteX10" fmla="*/ 1222744 w 1796902"/>
              <a:gd name="connsiteY10" fmla="*/ 1111117 h 1160505"/>
              <a:gd name="connsiteX11" fmla="*/ 1254642 w 1796902"/>
              <a:gd name="connsiteY11" fmla="*/ 1121750 h 1160505"/>
              <a:gd name="connsiteX12" fmla="*/ 1456661 w 1796902"/>
              <a:gd name="connsiteY12" fmla="*/ 1079219 h 1160505"/>
              <a:gd name="connsiteX13" fmla="*/ 1467293 w 1796902"/>
              <a:gd name="connsiteY13" fmla="*/ 1047322 h 1160505"/>
              <a:gd name="connsiteX14" fmla="*/ 1477926 w 1796902"/>
              <a:gd name="connsiteY14" fmla="*/ 972894 h 1160505"/>
              <a:gd name="connsiteX15" fmla="*/ 1456661 w 1796902"/>
              <a:gd name="connsiteY15" fmla="*/ 940996 h 1160505"/>
              <a:gd name="connsiteX16" fmla="*/ 1456661 w 1796902"/>
              <a:gd name="connsiteY16" fmla="*/ 930363 h 1160505"/>
              <a:gd name="connsiteX17" fmla="*/ 1796902 w 1796902"/>
              <a:gd name="connsiteY17" fmla="*/ 919731 h 1160505"/>
              <a:gd name="connsiteX18" fmla="*/ 1786270 w 1796902"/>
              <a:gd name="connsiteY18" fmla="*/ 558224 h 1160505"/>
              <a:gd name="connsiteX19" fmla="*/ 1382233 w 1796902"/>
              <a:gd name="connsiteY19" fmla="*/ 473163 h 1160505"/>
              <a:gd name="connsiteX20" fmla="*/ 1127051 w 1796902"/>
              <a:gd name="connsiteY20" fmla="*/ 79759 h 1160505"/>
              <a:gd name="connsiteX21" fmla="*/ 970633 w 1796902"/>
              <a:gd name="connsiteY21" fmla="*/ 0 h 1160505"/>
              <a:gd name="connsiteX22" fmla="*/ 438093 w 1796902"/>
              <a:gd name="connsiteY22" fmla="*/ 15370 h 1160505"/>
              <a:gd name="connsiteX23" fmla="*/ 233916 w 1796902"/>
              <a:gd name="connsiteY23" fmla="*/ 90391 h 1160505"/>
              <a:gd name="connsiteX24" fmla="*/ 85061 w 1796902"/>
              <a:gd name="connsiteY24" fmla="*/ 536959 h 1160505"/>
              <a:gd name="connsiteX0" fmla="*/ 33744 w 1745585"/>
              <a:gd name="connsiteY0" fmla="*/ 536959 h 1160505"/>
              <a:gd name="connsiteX1" fmla="*/ 0 w 1745585"/>
              <a:gd name="connsiteY1" fmla="*/ 940996 h 1160505"/>
              <a:gd name="connsiteX2" fmla="*/ 150702 w 1745585"/>
              <a:gd name="connsiteY2" fmla="*/ 940996 h 1160505"/>
              <a:gd name="connsiteX3" fmla="*/ 182599 w 1745585"/>
              <a:gd name="connsiteY3" fmla="*/ 1132382 h 1160505"/>
              <a:gd name="connsiteX4" fmla="*/ 363353 w 1745585"/>
              <a:gd name="connsiteY4" fmla="*/ 1143015 h 1160505"/>
              <a:gd name="connsiteX5" fmla="*/ 427148 w 1745585"/>
              <a:gd name="connsiteY5" fmla="*/ 1047322 h 1160505"/>
              <a:gd name="connsiteX6" fmla="*/ 416516 w 1745585"/>
              <a:gd name="connsiteY6" fmla="*/ 951629 h 1160505"/>
              <a:gd name="connsiteX7" fmla="*/ 1171427 w 1745585"/>
              <a:gd name="connsiteY7" fmla="*/ 940996 h 1160505"/>
              <a:gd name="connsiteX8" fmla="*/ 1150162 w 1745585"/>
              <a:gd name="connsiteY8" fmla="*/ 940996 h 1160505"/>
              <a:gd name="connsiteX9" fmla="*/ 1160795 w 1745585"/>
              <a:gd name="connsiteY9" fmla="*/ 1047322 h 1160505"/>
              <a:gd name="connsiteX10" fmla="*/ 1171427 w 1745585"/>
              <a:gd name="connsiteY10" fmla="*/ 1111117 h 1160505"/>
              <a:gd name="connsiteX11" fmla="*/ 1203325 w 1745585"/>
              <a:gd name="connsiteY11" fmla="*/ 1121750 h 1160505"/>
              <a:gd name="connsiteX12" fmla="*/ 1405344 w 1745585"/>
              <a:gd name="connsiteY12" fmla="*/ 1079219 h 1160505"/>
              <a:gd name="connsiteX13" fmla="*/ 1415976 w 1745585"/>
              <a:gd name="connsiteY13" fmla="*/ 1047322 h 1160505"/>
              <a:gd name="connsiteX14" fmla="*/ 1426609 w 1745585"/>
              <a:gd name="connsiteY14" fmla="*/ 972894 h 1160505"/>
              <a:gd name="connsiteX15" fmla="*/ 1405344 w 1745585"/>
              <a:gd name="connsiteY15" fmla="*/ 940996 h 1160505"/>
              <a:gd name="connsiteX16" fmla="*/ 1405344 w 1745585"/>
              <a:gd name="connsiteY16" fmla="*/ 930363 h 1160505"/>
              <a:gd name="connsiteX17" fmla="*/ 1745585 w 1745585"/>
              <a:gd name="connsiteY17" fmla="*/ 919731 h 1160505"/>
              <a:gd name="connsiteX18" fmla="*/ 1734953 w 1745585"/>
              <a:gd name="connsiteY18" fmla="*/ 558224 h 1160505"/>
              <a:gd name="connsiteX19" fmla="*/ 1330916 w 1745585"/>
              <a:gd name="connsiteY19" fmla="*/ 473163 h 1160505"/>
              <a:gd name="connsiteX20" fmla="*/ 1075734 w 1745585"/>
              <a:gd name="connsiteY20" fmla="*/ 79759 h 1160505"/>
              <a:gd name="connsiteX21" fmla="*/ 919316 w 1745585"/>
              <a:gd name="connsiteY21" fmla="*/ 0 h 1160505"/>
              <a:gd name="connsiteX22" fmla="*/ 386776 w 1745585"/>
              <a:gd name="connsiteY22" fmla="*/ 15370 h 1160505"/>
              <a:gd name="connsiteX23" fmla="*/ 182599 w 1745585"/>
              <a:gd name="connsiteY23" fmla="*/ 90391 h 1160505"/>
              <a:gd name="connsiteX24" fmla="*/ 33744 w 1745585"/>
              <a:gd name="connsiteY24" fmla="*/ 536959 h 1160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745585" h="1160505">
                <a:moveTo>
                  <a:pt x="33744" y="536959"/>
                </a:moveTo>
                <a:lnTo>
                  <a:pt x="0" y="940996"/>
                </a:lnTo>
                <a:lnTo>
                  <a:pt x="150702" y="940996"/>
                </a:lnTo>
                <a:lnTo>
                  <a:pt x="182599" y="1132382"/>
                </a:lnTo>
                <a:lnTo>
                  <a:pt x="363353" y="1143015"/>
                </a:lnTo>
                <a:lnTo>
                  <a:pt x="427148" y="1047322"/>
                </a:lnTo>
                <a:lnTo>
                  <a:pt x="416516" y="951629"/>
                </a:lnTo>
                <a:lnTo>
                  <a:pt x="1171427" y="940996"/>
                </a:lnTo>
                <a:cubicBezTo>
                  <a:pt x="1178515" y="940893"/>
                  <a:pt x="1157250" y="940996"/>
                  <a:pt x="1150162" y="940996"/>
                </a:cubicBezTo>
                <a:cubicBezTo>
                  <a:pt x="1153706" y="976438"/>
                  <a:pt x="1156377" y="1011978"/>
                  <a:pt x="1160795" y="1047322"/>
                </a:cubicBezTo>
                <a:cubicBezTo>
                  <a:pt x="1163469" y="1068714"/>
                  <a:pt x="1160731" y="1092399"/>
                  <a:pt x="1171427" y="1111117"/>
                </a:cubicBezTo>
                <a:cubicBezTo>
                  <a:pt x="1176988" y="1120848"/>
                  <a:pt x="1192692" y="1118206"/>
                  <a:pt x="1203325" y="1121750"/>
                </a:cubicBezTo>
                <a:cubicBezTo>
                  <a:pt x="1330232" y="1114285"/>
                  <a:pt x="1364700" y="1160505"/>
                  <a:pt x="1405344" y="1079219"/>
                </a:cubicBezTo>
                <a:cubicBezTo>
                  <a:pt x="1410356" y="1069195"/>
                  <a:pt x="1412432" y="1057954"/>
                  <a:pt x="1415976" y="1047322"/>
                </a:cubicBezTo>
                <a:cubicBezTo>
                  <a:pt x="1419520" y="1022513"/>
                  <a:pt x="1429103" y="997831"/>
                  <a:pt x="1426609" y="972894"/>
                </a:cubicBezTo>
                <a:cubicBezTo>
                  <a:pt x="1425338" y="960179"/>
                  <a:pt x="1411059" y="952426"/>
                  <a:pt x="1405344" y="940996"/>
                </a:cubicBezTo>
                <a:cubicBezTo>
                  <a:pt x="1403759" y="937826"/>
                  <a:pt x="1405344" y="933907"/>
                  <a:pt x="1405344" y="930363"/>
                </a:cubicBezTo>
                <a:lnTo>
                  <a:pt x="1745585" y="919731"/>
                </a:lnTo>
                <a:lnTo>
                  <a:pt x="1734953" y="558224"/>
                </a:lnTo>
                <a:lnTo>
                  <a:pt x="1330916" y="473163"/>
                </a:lnTo>
                <a:lnTo>
                  <a:pt x="1075734" y="79759"/>
                </a:lnTo>
                <a:lnTo>
                  <a:pt x="919316" y="0"/>
                </a:lnTo>
                <a:lnTo>
                  <a:pt x="386776" y="15370"/>
                </a:lnTo>
                <a:lnTo>
                  <a:pt x="182599" y="90391"/>
                </a:lnTo>
                <a:lnTo>
                  <a:pt x="33744" y="536959"/>
                </a:lnTo>
                <a:close/>
              </a:path>
            </a:pathLst>
          </a:custGeom>
          <a:solidFill>
            <a:srgbClr val="FE5C5C">
              <a:alpha val="46000"/>
            </a:srgbClr>
          </a:solidFill>
          <a:ln w="31750" cap="flat" cmpd="sng" algn="ctr">
            <a:solidFill>
              <a:schemeClr val="accent2">
                <a:lumMod val="60000"/>
                <a:lumOff val="4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Shape"/>
          <p:cNvSpPr/>
          <p:nvPr/>
        </p:nvSpPr>
        <p:spPr>
          <a:xfrm rot="10800000">
            <a:off x="2884486" y="3657742"/>
            <a:ext cx="2364790" cy="1500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9114"/>
                </a:lnTo>
                <a:lnTo>
                  <a:pt x="21600" y="14350"/>
                </a:lnTo>
                <a:lnTo>
                  <a:pt x="12" y="21600"/>
                </a:lnTo>
                <a:lnTo>
                  <a:pt x="0" y="0"/>
                </a:lnTo>
                <a:close/>
              </a:path>
            </a:pathLst>
          </a:cu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pic>
        <p:nvPicPr>
          <p:cNvPr id="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7094" y="4098124"/>
            <a:ext cx="474784" cy="4184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01303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Modeling transformations</a:t>
            </a:r>
            <a:r>
              <a:rPr lang="en-US" sz="1600" dirty="0"/>
              <a:t> (example in 2D)</a:t>
            </a:r>
            <a:endParaRPr lang="it-IT" dirty="0"/>
          </a:p>
        </p:txBody>
      </p:sp>
      <p:sp>
        <p:nvSpPr>
          <p:cNvPr id="71685" name="Content Placeholder 40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"/>
          </a:xfrm>
        </p:spPr>
        <p:txBody>
          <a:bodyPr/>
          <a:lstStyle/>
          <a:p>
            <a:r>
              <a:rPr lang="en-US" sz="2000" dirty="0"/>
              <a:t>Translate</a:t>
            </a:r>
          </a:p>
        </p:txBody>
      </p:sp>
      <p:cxnSp>
        <p:nvCxnSpPr>
          <p:cNvPr id="71701" name="Straight Connector 172"/>
          <p:cNvCxnSpPr>
            <a:cxnSpLocks noChangeShapeType="1"/>
          </p:cNvCxnSpPr>
          <p:nvPr/>
        </p:nvCxnSpPr>
        <p:spPr bwMode="auto">
          <a:xfrm>
            <a:off x="1017588" y="4296569"/>
            <a:ext cx="7858125" cy="4763"/>
          </a:xfrm>
          <a:prstGeom prst="line">
            <a:avLst/>
          </a:prstGeom>
          <a:noFill/>
          <a:ln w="28575" algn="ctr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71702" name="Straight Connector 174"/>
          <p:cNvCxnSpPr>
            <a:cxnSpLocks noChangeShapeType="1"/>
          </p:cNvCxnSpPr>
          <p:nvPr/>
        </p:nvCxnSpPr>
        <p:spPr bwMode="auto">
          <a:xfrm rot="16200000" flipV="1">
            <a:off x="491330" y="4260056"/>
            <a:ext cx="4786312" cy="0"/>
          </a:xfrm>
          <a:prstGeom prst="line">
            <a:avLst/>
          </a:prstGeom>
          <a:noFill/>
          <a:ln w="28575" algn="ctr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50" name="Straight Arrow Connector 162"/>
          <p:cNvCxnSpPr>
            <a:cxnSpLocks noChangeShapeType="1"/>
          </p:cNvCxnSpPr>
          <p:nvPr/>
        </p:nvCxnSpPr>
        <p:spPr bwMode="auto">
          <a:xfrm>
            <a:off x="6508372" y="2688107"/>
            <a:ext cx="457205" cy="15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2" name="Straight Arrow Connector 170"/>
          <p:cNvCxnSpPr>
            <a:cxnSpLocks noChangeShapeType="1"/>
          </p:cNvCxnSpPr>
          <p:nvPr/>
        </p:nvCxnSpPr>
        <p:spPr bwMode="auto">
          <a:xfrm flipV="1">
            <a:off x="6506785" y="2272553"/>
            <a:ext cx="1587" cy="41714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9" name="Oval 177"/>
          <p:cNvSpPr>
            <a:spLocks noChangeArrowheads="1"/>
          </p:cNvSpPr>
          <p:nvPr/>
        </p:nvSpPr>
        <p:spPr bwMode="auto">
          <a:xfrm>
            <a:off x="6452810" y="2608732"/>
            <a:ext cx="142875" cy="142875"/>
          </a:xfrm>
          <a:prstGeom prst="ellipse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4" name="Freeform 13"/>
          <p:cNvSpPr/>
          <p:nvPr/>
        </p:nvSpPr>
        <p:spPr bwMode="auto">
          <a:xfrm>
            <a:off x="6015566" y="2253262"/>
            <a:ext cx="1294702" cy="761997"/>
          </a:xfrm>
          <a:custGeom>
            <a:avLst/>
            <a:gdLst>
              <a:gd name="connsiteX0" fmla="*/ 74428 w 1796902"/>
              <a:gd name="connsiteY0" fmla="*/ 297711 h 1080746"/>
              <a:gd name="connsiteX1" fmla="*/ 85061 w 1796902"/>
              <a:gd name="connsiteY1" fmla="*/ 457200 h 1080746"/>
              <a:gd name="connsiteX2" fmla="*/ 0 w 1796902"/>
              <a:gd name="connsiteY2" fmla="*/ 861237 h 1080746"/>
              <a:gd name="connsiteX3" fmla="*/ 202019 w 1796902"/>
              <a:gd name="connsiteY3" fmla="*/ 861237 h 1080746"/>
              <a:gd name="connsiteX4" fmla="*/ 233916 w 1796902"/>
              <a:gd name="connsiteY4" fmla="*/ 1052623 h 1080746"/>
              <a:gd name="connsiteX5" fmla="*/ 414670 w 1796902"/>
              <a:gd name="connsiteY5" fmla="*/ 1063256 h 1080746"/>
              <a:gd name="connsiteX6" fmla="*/ 478465 w 1796902"/>
              <a:gd name="connsiteY6" fmla="*/ 967563 h 1080746"/>
              <a:gd name="connsiteX7" fmla="*/ 467833 w 1796902"/>
              <a:gd name="connsiteY7" fmla="*/ 871870 h 1080746"/>
              <a:gd name="connsiteX8" fmla="*/ 1222744 w 1796902"/>
              <a:gd name="connsiteY8" fmla="*/ 861237 h 1080746"/>
              <a:gd name="connsiteX9" fmla="*/ 1201479 w 1796902"/>
              <a:gd name="connsiteY9" fmla="*/ 861237 h 1080746"/>
              <a:gd name="connsiteX10" fmla="*/ 1212112 w 1796902"/>
              <a:gd name="connsiteY10" fmla="*/ 967563 h 1080746"/>
              <a:gd name="connsiteX11" fmla="*/ 1222744 w 1796902"/>
              <a:gd name="connsiteY11" fmla="*/ 1031358 h 1080746"/>
              <a:gd name="connsiteX12" fmla="*/ 1254642 w 1796902"/>
              <a:gd name="connsiteY12" fmla="*/ 1041991 h 1080746"/>
              <a:gd name="connsiteX13" fmla="*/ 1456661 w 1796902"/>
              <a:gd name="connsiteY13" fmla="*/ 999460 h 1080746"/>
              <a:gd name="connsiteX14" fmla="*/ 1467293 w 1796902"/>
              <a:gd name="connsiteY14" fmla="*/ 967563 h 1080746"/>
              <a:gd name="connsiteX15" fmla="*/ 1477926 w 1796902"/>
              <a:gd name="connsiteY15" fmla="*/ 893135 h 1080746"/>
              <a:gd name="connsiteX16" fmla="*/ 1456661 w 1796902"/>
              <a:gd name="connsiteY16" fmla="*/ 861237 h 1080746"/>
              <a:gd name="connsiteX17" fmla="*/ 1456661 w 1796902"/>
              <a:gd name="connsiteY17" fmla="*/ 850604 h 1080746"/>
              <a:gd name="connsiteX18" fmla="*/ 1796902 w 1796902"/>
              <a:gd name="connsiteY18" fmla="*/ 839972 h 1080746"/>
              <a:gd name="connsiteX19" fmla="*/ 1786270 w 1796902"/>
              <a:gd name="connsiteY19" fmla="*/ 478465 h 1080746"/>
              <a:gd name="connsiteX20" fmla="*/ 1382233 w 1796902"/>
              <a:gd name="connsiteY20" fmla="*/ 393404 h 1080746"/>
              <a:gd name="connsiteX21" fmla="*/ 1127051 w 1796902"/>
              <a:gd name="connsiteY21" fmla="*/ 0 h 1080746"/>
              <a:gd name="connsiteX22" fmla="*/ 233916 w 1796902"/>
              <a:gd name="connsiteY22" fmla="*/ 10632 h 1080746"/>
              <a:gd name="connsiteX23" fmla="*/ 138223 w 1796902"/>
              <a:gd name="connsiteY23" fmla="*/ 329609 h 1080746"/>
              <a:gd name="connsiteX0" fmla="*/ 145834 w 1796902"/>
              <a:gd name="connsiteY0" fmla="*/ 297711 h 1080746"/>
              <a:gd name="connsiteX1" fmla="*/ 85061 w 1796902"/>
              <a:gd name="connsiteY1" fmla="*/ 457200 h 1080746"/>
              <a:gd name="connsiteX2" fmla="*/ 0 w 1796902"/>
              <a:gd name="connsiteY2" fmla="*/ 861237 h 1080746"/>
              <a:gd name="connsiteX3" fmla="*/ 202019 w 1796902"/>
              <a:gd name="connsiteY3" fmla="*/ 861237 h 1080746"/>
              <a:gd name="connsiteX4" fmla="*/ 233916 w 1796902"/>
              <a:gd name="connsiteY4" fmla="*/ 1052623 h 1080746"/>
              <a:gd name="connsiteX5" fmla="*/ 414670 w 1796902"/>
              <a:gd name="connsiteY5" fmla="*/ 1063256 h 1080746"/>
              <a:gd name="connsiteX6" fmla="*/ 478465 w 1796902"/>
              <a:gd name="connsiteY6" fmla="*/ 967563 h 1080746"/>
              <a:gd name="connsiteX7" fmla="*/ 467833 w 1796902"/>
              <a:gd name="connsiteY7" fmla="*/ 871870 h 1080746"/>
              <a:gd name="connsiteX8" fmla="*/ 1222744 w 1796902"/>
              <a:gd name="connsiteY8" fmla="*/ 861237 h 1080746"/>
              <a:gd name="connsiteX9" fmla="*/ 1201479 w 1796902"/>
              <a:gd name="connsiteY9" fmla="*/ 861237 h 1080746"/>
              <a:gd name="connsiteX10" fmla="*/ 1212112 w 1796902"/>
              <a:gd name="connsiteY10" fmla="*/ 967563 h 1080746"/>
              <a:gd name="connsiteX11" fmla="*/ 1222744 w 1796902"/>
              <a:gd name="connsiteY11" fmla="*/ 1031358 h 1080746"/>
              <a:gd name="connsiteX12" fmla="*/ 1254642 w 1796902"/>
              <a:gd name="connsiteY12" fmla="*/ 1041991 h 1080746"/>
              <a:gd name="connsiteX13" fmla="*/ 1456661 w 1796902"/>
              <a:gd name="connsiteY13" fmla="*/ 999460 h 1080746"/>
              <a:gd name="connsiteX14" fmla="*/ 1467293 w 1796902"/>
              <a:gd name="connsiteY14" fmla="*/ 967563 h 1080746"/>
              <a:gd name="connsiteX15" fmla="*/ 1477926 w 1796902"/>
              <a:gd name="connsiteY15" fmla="*/ 893135 h 1080746"/>
              <a:gd name="connsiteX16" fmla="*/ 1456661 w 1796902"/>
              <a:gd name="connsiteY16" fmla="*/ 861237 h 1080746"/>
              <a:gd name="connsiteX17" fmla="*/ 1456661 w 1796902"/>
              <a:gd name="connsiteY17" fmla="*/ 850604 h 1080746"/>
              <a:gd name="connsiteX18" fmla="*/ 1796902 w 1796902"/>
              <a:gd name="connsiteY18" fmla="*/ 839972 h 1080746"/>
              <a:gd name="connsiteX19" fmla="*/ 1786270 w 1796902"/>
              <a:gd name="connsiteY19" fmla="*/ 478465 h 1080746"/>
              <a:gd name="connsiteX20" fmla="*/ 1382233 w 1796902"/>
              <a:gd name="connsiteY20" fmla="*/ 393404 h 1080746"/>
              <a:gd name="connsiteX21" fmla="*/ 1127051 w 1796902"/>
              <a:gd name="connsiteY21" fmla="*/ 0 h 1080746"/>
              <a:gd name="connsiteX22" fmla="*/ 233916 w 1796902"/>
              <a:gd name="connsiteY22" fmla="*/ 10632 h 1080746"/>
              <a:gd name="connsiteX23" fmla="*/ 138223 w 1796902"/>
              <a:gd name="connsiteY23" fmla="*/ 329609 h 1080746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713956 w 1796902"/>
              <a:gd name="connsiteY22" fmla="*/ 0 h 1160505"/>
              <a:gd name="connsiteX23" fmla="*/ 233916 w 1796902"/>
              <a:gd name="connsiteY23" fmla="*/ 90391 h 1160505"/>
              <a:gd name="connsiteX24" fmla="*/ 138223 w 1796902"/>
              <a:gd name="connsiteY24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233916 w 1796902"/>
              <a:gd name="connsiteY23" fmla="*/ 90391 h 1160505"/>
              <a:gd name="connsiteX24" fmla="*/ 138223 w 1796902"/>
              <a:gd name="connsiteY24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233916 w 1796902"/>
              <a:gd name="connsiteY23" fmla="*/ 90391 h 1160505"/>
              <a:gd name="connsiteX24" fmla="*/ 138223 w 1796902"/>
              <a:gd name="connsiteY24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438093 w 1796902"/>
              <a:gd name="connsiteY23" fmla="*/ 15370 h 1160505"/>
              <a:gd name="connsiteX24" fmla="*/ 233916 w 1796902"/>
              <a:gd name="connsiteY24" fmla="*/ 90391 h 1160505"/>
              <a:gd name="connsiteX25" fmla="*/ 138223 w 1796902"/>
              <a:gd name="connsiteY25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438093 w 1796902"/>
              <a:gd name="connsiteY23" fmla="*/ 15370 h 1160505"/>
              <a:gd name="connsiteX24" fmla="*/ 233916 w 1796902"/>
              <a:gd name="connsiteY24" fmla="*/ 90391 h 1160505"/>
              <a:gd name="connsiteX0" fmla="*/ 85061 w 1796902"/>
              <a:gd name="connsiteY0" fmla="*/ 536959 h 1160505"/>
              <a:gd name="connsiteX1" fmla="*/ 0 w 1796902"/>
              <a:gd name="connsiteY1" fmla="*/ 940996 h 1160505"/>
              <a:gd name="connsiteX2" fmla="*/ 202019 w 1796902"/>
              <a:gd name="connsiteY2" fmla="*/ 940996 h 1160505"/>
              <a:gd name="connsiteX3" fmla="*/ 233916 w 1796902"/>
              <a:gd name="connsiteY3" fmla="*/ 1132382 h 1160505"/>
              <a:gd name="connsiteX4" fmla="*/ 414670 w 1796902"/>
              <a:gd name="connsiteY4" fmla="*/ 1143015 h 1160505"/>
              <a:gd name="connsiteX5" fmla="*/ 478465 w 1796902"/>
              <a:gd name="connsiteY5" fmla="*/ 1047322 h 1160505"/>
              <a:gd name="connsiteX6" fmla="*/ 467833 w 1796902"/>
              <a:gd name="connsiteY6" fmla="*/ 951629 h 1160505"/>
              <a:gd name="connsiteX7" fmla="*/ 1222744 w 1796902"/>
              <a:gd name="connsiteY7" fmla="*/ 940996 h 1160505"/>
              <a:gd name="connsiteX8" fmla="*/ 1201479 w 1796902"/>
              <a:gd name="connsiteY8" fmla="*/ 940996 h 1160505"/>
              <a:gd name="connsiteX9" fmla="*/ 1212112 w 1796902"/>
              <a:gd name="connsiteY9" fmla="*/ 1047322 h 1160505"/>
              <a:gd name="connsiteX10" fmla="*/ 1222744 w 1796902"/>
              <a:gd name="connsiteY10" fmla="*/ 1111117 h 1160505"/>
              <a:gd name="connsiteX11" fmla="*/ 1254642 w 1796902"/>
              <a:gd name="connsiteY11" fmla="*/ 1121750 h 1160505"/>
              <a:gd name="connsiteX12" fmla="*/ 1456661 w 1796902"/>
              <a:gd name="connsiteY12" fmla="*/ 1079219 h 1160505"/>
              <a:gd name="connsiteX13" fmla="*/ 1467293 w 1796902"/>
              <a:gd name="connsiteY13" fmla="*/ 1047322 h 1160505"/>
              <a:gd name="connsiteX14" fmla="*/ 1477926 w 1796902"/>
              <a:gd name="connsiteY14" fmla="*/ 972894 h 1160505"/>
              <a:gd name="connsiteX15" fmla="*/ 1456661 w 1796902"/>
              <a:gd name="connsiteY15" fmla="*/ 940996 h 1160505"/>
              <a:gd name="connsiteX16" fmla="*/ 1456661 w 1796902"/>
              <a:gd name="connsiteY16" fmla="*/ 930363 h 1160505"/>
              <a:gd name="connsiteX17" fmla="*/ 1796902 w 1796902"/>
              <a:gd name="connsiteY17" fmla="*/ 919731 h 1160505"/>
              <a:gd name="connsiteX18" fmla="*/ 1786270 w 1796902"/>
              <a:gd name="connsiteY18" fmla="*/ 558224 h 1160505"/>
              <a:gd name="connsiteX19" fmla="*/ 1382233 w 1796902"/>
              <a:gd name="connsiteY19" fmla="*/ 473163 h 1160505"/>
              <a:gd name="connsiteX20" fmla="*/ 1127051 w 1796902"/>
              <a:gd name="connsiteY20" fmla="*/ 79759 h 1160505"/>
              <a:gd name="connsiteX21" fmla="*/ 970633 w 1796902"/>
              <a:gd name="connsiteY21" fmla="*/ 0 h 1160505"/>
              <a:gd name="connsiteX22" fmla="*/ 438093 w 1796902"/>
              <a:gd name="connsiteY22" fmla="*/ 15370 h 1160505"/>
              <a:gd name="connsiteX23" fmla="*/ 233916 w 1796902"/>
              <a:gd name="connsiteY23" fmla="*/ 90391 h 1160505"/>
              <a:gd name="connsiteX0" fmla="*/ 85061 w 1796902"/>
              <a:gd name="connsiteY0" fmla="*/ 536959 h 1160505"/>
              <a:gd name="connsiteX1" fmla="*/ 0 w 1796902"/>
              <a:gd name="connsiteY1" fmla="*/ 940996 h 1160505"/>
              <a:gd name="connsiteX2" fmla="*/ 202019 w 1796902"/>
              <a:gd name="connsiteY2" fmla="*/ 940996 h 1160505"/>
              <a:gd name="connsiteX3" fmla="*/ 233916 w 1796902"/>
              <a:gd name="connsiteY3" fmla="*/ 1132382 h 1160505"/>
              <a:gd name="connsiteX4" fmla="*/ 414670 w 1796902"/>
              <a:gd name="connsiteY4" fmla="*/ 1143015 h 1160505"/>
              <a:gd name="connsiteX5" fmla="*/ 478465 w 1796902"/>
              <a:gd name="connsiteY5" fmla="*/ 1047322 h 1160505"/>
              <a:gd name="connsiteX6" fmla="*/ 467833 w 1796902"/>
              <a:gd name="connsiteY6" fmla="*/ 951629 h 1160505"/>
              <a:gd name="connsiteX7" fmla="*/ 1222744 w 1796902"/>
              <a:gd name="connsiteY7" fmla="*/ 940996 h 1160505"/>
              <a:gd name="connsiteX8" fmla="*/ 1201479 w 1796902"/>
              <a:gd name="connsiteY8" fmla="*/ 940996 h 1160505"/>
              <a:gd name="connsiteX9" fmla="*/ 1212112 w 1796902"/>
              <a:gd name="connsiteY9" fmla="*/ 1047322 h 1160505"/>
              <a:gd name="connsiteX10" fmla="*/ 1222744 w 1796902"/>
              <a:gd name="connsiteY10" fmla="*/ 1111117 h 1160505"/>
              <a:gd name="connsiteX11" fmla="*/ 1254642 w 1796902"/>
              <a:gd name="connsiteY11" fmla="*/ 1121750 h 1160505"/>
              <a:gd name="connsiteX12" fmla="*/ 1456661 w 1796902"/>
              <a:gd name="connsiteY12" fmla="*/ 1079219 h 1160505"/>
              <a:gd name="connsiteX13" fmla="*/ 1467293 w 1796902"/>
              <a:gd name="connsiteY13" fmla="*/ 1047322 h 1160505"/>
              <a:gd name="connsiteX14" fmla="*/ 1477926 w 1796902"/>
              <a:gd name="connsiteY14" fmla="*/ 972894 h 1160505"/>
              <a:gd name="connsiteX15" fmla="*/ 1456661 w 1796902"/>
              <a:gd name="connsiteY15" fmla="*/ 940996 h 1160505"/>
              <a:gd name="connsiteX16" fmla="*/ 1456661 w 1796902"/>
              <a:gd name="connsiteY16" fmla="*/ 930363 h 1160505"/>
              <a:gd name="connsiteX17" fmla="*/ 1796902 w 1796902"/>
              <a:gd name="connsiteY17" fmla="*/ 919731 h 1160505"/>
              <a:gd name="connsiteX18" fmla="*/ 1786270 w 1796902"/>
              <a:gd name="connsiteY18" fmla="*/ 558224 h 1160505"/>
              <a:gd name="connsiteX19" fmla="*/ 1382233 w 1796902"/>
              <a:gd name="connsiteY19" fmla="*/ 473163 h 1160505"/>
              <a:gd name="connsiteX20" fmla="*/ 1127051 w 1796902"/>
              <a:gd name="connsiteY20" fmla="*/ 79759 h 1160505"/>
              <a:gd name="connsiteX21" fmla="*/ 970633 w 1796902"/>
              <a:gd name="connsiteY21" fmla="*/ 0 h 1160505"/>
              <a:gd name="connsiteX22" fmla="*/ 438093 w 1796902"/>
              <a:gd name="connsiteY22" fmla="*/ 15370 h 1160505"/>
              <a:gd name="connsiteX23" fmla="*/ 233916 w 1796902"/>
              <a:gd name="connsiteY23" fmla="*/ 90391 h 1160505"/>
              <a:gd name="connsiteX24" fmla="*/ 85061 w 1796902"/>
              <a:gd name="connsiteY24" fmla="*/ 536959 h 1160505"/>
              <a:gd name="connsiteX0" fmla="*/ 33744 w 1745585"/>
              <a:gd name="connsiteY0" fmla="*/ 536959 h 1160505"/>
              <a:gd name="connsiteX1" fmla="*/ 0 w 1745585"/>
              <a:gd name="connsiteY1" fmla="*/ 940996 h 1160505"/>
              <a:gd name="connsiteX2" fmla="*/ 150702 w 1745585"/>
              <a:gd name="connsiteY2" fmla="*/ 940996 h 1160505"/>
              <a:gd name="connsiteX3" fmla="*/ 182599 w 1745585"/>
              <a:gd name="connsiteY3" fmla="*/ 1132382 h 1160505"/>
              <a:gd name="connsiteX4" fmla="*/ 363353 w 1745585"/>
              <a:gd name="connsiteY4" fmla="*/ 1143015 h 1160505"/>
              <a:gd name="connsiteX5" fmla="*/ 427148 w 1745585"/>
              <a:gd name="connsiteY5" fmla="*/ 1047322 h 1160505"/>
              <a:gd name="connsiteX6" fmla="*/ 416516 w 1745585"/>
              <a:gd name="connsiteY6" fmla="*/ 951629 h 1160505"/>
              <a:gd name="connsiteX7" fmla="*/ 1171427 w 1745585"/>
              <a:gd name="connsiteY7" fmla="*/ 940996 h 1160505"/>
              <a:gd name="connsiteX8" fmla="*/ 1150162 w 1745585"/>
              <a:gd name="connsiteY8" fmla="*/ 940996 h 1160505"/>
              <a:gd name="connsiteX9" fmla="*/ 1160795 w 1745585"/>
              <a:gd name="connsiteY9" fmla="*/ 1047322 h 1160505"/>
              <a:gd name="connsiteX10" fmla="*/ 1171427 w 1745585"/>
              <a:gd name="connsiteY10" fmla="*/ 1111117 h 1160505"/>
              <a:gd name="connsiteX11" fmla="*/ 1203325 w 1745585"/>
              <a:gd name="connsiteY11" fmla="*/ 1121750 h 1160505"/>
              <a:gd name="connsiteX12" fmla="*/ 1405344 w 1745585"/>
              <a:gd name="connsiteY12" fmla="*/ 1079219 h 1160505"/>
              <a:gd name="connsiteX13" fmla="*/ 1415976 w 1745585"/>
              <a:gd name="connsiteY13" fmla="*/ 1047322 h 1160505"/>
              <a:gd name="connsiteX14" fmla="*/ 1426609 w 1745585"/>
              <a:gd name="connsiteY14" fmla="*/ 972894 h 1160505"/>
              <a:gd name="connsiteX15" fmla="*/ 1405344 w 1745585"/>
              <a:gd name="connsiteY15" fmla="*/ 940996 h 1160505"/>
              <a:gd name="connsiteX16" fmla="*/ 1405344 w 1745585"/>
              <a:gd name="connsiteY16" fmla="*/ 930363 h 1160505"/>
              <a:gd name="connsiteX17" fmla="*/ 1745585 w 1745585"/>
              <a:gd name="connsiteY17" fmla="*/ 919731 h 1160505"/>
              <a:gd name="connsiteX18" fmla="*/ 1734953 w 1745585"/>
              <a:gd name="connsiteY18" fmla="*/ 558224 h 1160505"/>
              <a:gd name="connsiteX19" fmla="*/ 1330916 w 1745585"/>
              <a:gd name="connsiteY19" fmla="*/ 473163 h 1160505"/>
              <a:gd name="connsiteX20" fmla="*/ 1075734 w 1745585"/>
              <a:gd name="connsiteY20" fmla="*/ 79759 h 1160505"/>
              <a:gd name="connsiteX21" fmla="*/ 919316 w 1745585"/>
              <a:gd name="connsiteY21" fmla="*/ 0 h 1160505"/>
              <a:gd name="connsiteX22" fmla="*/ 386776 w 1745585"/>
              <a:gd name="connsiteY22" fmla="*/ 15370 h 1160505"/>
              <a:gd name="connsiteX23" fmla="*/ 182599 w 1745585"/>
              <a:gd name="connsiteY23" fmla="*/ 90391 h 1160505"/>
              <a:gd name="connsiteX24" fmla="*/ 33744 w 1745585"/>
              <a:gd name="connsiteY24" fmla="*/ 536959 h 1160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745585" h="1160505">
                <a:moveTo>
                  <a:pt x="33744" y="536959"/>
                </a:moveTo>
                <a:lnTo>
                  <a:pt x="0" y="940996"/>
                </a:lnTo>
                <a:lnTo>
                  <a:pt x="150702" y="940996"/>
                </a:lnTo>
                <a:lnTo>
                  <a:pt x="182599" y="1132382"/>
                </a:lnTo>
                <a:lnTo>
                  <a:pt x="363353" y="1143015"/>
                </a:lnTo>
                <a:lnTo>
                  <a:pt x="427148" y="1047322"/>
                </a:lnTo>
                <a:lnTo>
                  <a:pt x="416516" y="951629"/>
                </a:lnTo>
                <a:lnTo>
                  <a:pt x="1171427" y="940996"/>
                </a:lnTo>
                <a:cubicBezTo>
                  <a:pt x="1178515" y="940893"/>
                  <a:pt x="1157250" y="940996"/>
                  <a:pt x="1150162" y="940996"/>
                </a:cubicBezTo>
                <a:cubicBezTo>
                  <a:pt x="1153706" y="976438"/>
                  <a:pt x="1156377" y="1011978"/>
                  <a:pt x="1160795" y="1047322"/>
                </a:cubicBezTo>
                <a:cubicBezTo>
                  <a:pt x="1163469" y="1068714"/>
                  <a:pt x="1160731" y="1092399"/>
                  <a:pt x="1171427" y="1111117"/>
                </a:cubicBezTo>
                <a:cubicBezTo>
                  <a:pt x="1176988" y="1120848"/>
                  <a:pt x="1192692" y="1118206"/>
                  <a:pt x="1203325" y="1121750"/>
                </a:cubicBezTo>
                <a:cubicBezTo>
                  <a:pt x="1330232" y="1114285"/>
                  <a:pt x="1364700" y="1160505"/>
                  <a:pt x="1405344" y="1079219"/>
                </a:cubicBezTo>
                <a:cubicBezTo>
                  <a:pt x="1410356" y="1069195"/>
                  <a:pt x="1412432" y="1057954"/>
                  <a:pt x="1415976" y="1047322"/>
                </a:cubicBezTo>
                <a:cubicBezTo>
                  <a:pt x="1419520" y="1022513"/>
                  <a:pt x="1429103" y="997831"/>
                  <a:pt x="1426609" y="972894"/>
                </a:cubicBezTo>
                <a:cubicBezTo>
                  <a:pt x="1425338" y="960179"/>
                  <a:pt x="1411059" y="952426"/>
                  <a:pt x="1405344" y="940996"/>
                </a:cubicBezTo>
                <a:cubicBezTo>
                  <a:pt x="1403759" y="937826"/>
                  <a:pt x="1405344" y="933907"/>
                  <a:pt x="1405344" y="930363"/>
                </a:cubicBezTo>
                <a:lnTo>
                  <a:pt x="1745585" y="919731"/>
                </a:lnTo>
                <a:lnTo>
                  <a:pt x="1734953" y="558224"/>
                </a:lnTo>
                <a:lnTo>
                  <a:pt x="1330916" y="473163"/>
                </a:lnTo>
                <a:lnTo>
                  <a:pt x="1075734" y="79759"/>
                </a:lnTo>
                <a:lnTo>
                  <a:pt x="919316" y="0"/>
                </a:lnTo>
                <a:lnTo>
                  <a:pt x="386776" y="15370"/>
                </a:lnTo>
                <a:lnTo>
                  <a:pt x="182599" y="90391"/>
                </a:lnTo>
                <a:lnTo>
                  <a:pt x="33744" y="536959"/>
                </a:lnTo>
                <a:close/>
              </a:path>
            </a:pathLst>
          </a:custGeom>
          <a:solidFill>
            <a:srgbClr val="CCECFF">
              <a:alpha val="46000"/>
            </a:srgbClr>
          </a:solidFill>
          <a:ln w="31750" cap="flat" cmpd="sng" algn="ctr">
            <a:solidFill>
              <a:schemeClr val="accent2">
                <a:lumMod val="60000"/>
                <a:lumOff val="4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/>
          <p:nvPr/>
        </p:nvSpPr>
        <p:spPr bwMode="auto">
          <a:xfrm>
            <a:off x="3461477" y="3959088"/>
            <a:ext cx="1294702" cy="761997"/>
          </a:xfrm>
          <a:custGeom>
            <a:avLst/>
            <a:gdLst>
              <a:gd name="connsiteX0" fmla="*/ 74428 w 1796902"/>
              <a:gd name="connsiteY0" fmla="*/ 297711 h 1080746"/>
              <a:gd name="connsiteX1" fmla="*/ 85061 w 1796902"/>
              <a:gd name="connsiteY1" fmla="*/ 457200 h 1080746"/>
              <a:gd name="connsiteX2" fmla="*/ 0 w 1796902"/>
              <a:gd name="connsiteY2" fmla="*/ 861237 h 1080746"/>
              <a:gd name="connsiteX3" fmla="*/ 202019 w 1796902"/>
              <a:gd name="connsiteY3" fmla="*/ 861237 h 1080746"/>
              <a:gd name="connsiteX4" fmla="*/ 233916 w 1796902"/>
              <a:gd name="connsiteY4" fmla="*/ 1052623 h 1080746"/>
              <a:gd name="connsiteX5" fmla="*/ 414670 w 1796902"/>
              <a:gd name="connsiteY5" fmla="*/ 1063256 h 1080746"/>
              <a:gd name="connsiteX6" fmla="*/ 478465 w 1796902"/>
              <a:gd name="connsiteY6" fmla="*/ 967563 h 1080746"/>
              <a:gd name="connsiteX7" fmla="*/ 467833 w 1796902"/>
              <a:gd name="connsiteY7" fmla="*/ 871870 h 1080746"/>
              <a:gd name="connsiteX8" fmla="*/ 1222744 w 1796902"/>
              <a:gd name="connsiteY8" fmla="*/ 861237 h 1080746"/>
              <a:gd name="connsiteX9" fmla="*/ 1201479 w 1796902"/>
              <a:gd name="connsiteY9" fmla="*/ 861237 h 1080746"/>
              <a:gd name="connsiteX10" fmla="*/ 1212112 w 1796902"/>
              <a:gd name="connsiteY10" fmla="*/ 967563 h 1080746"/>
              <a:gd name="connsiteX11" fmla="*/ 1222744 w 1796902"/>
              <a:gd name="connsiteY11" fmla="*/ 1031358 h 1080746"/>
              <a:gd name="connsiteX12" fmla="*/ 1254642 w 1796902"/>
              <a:gd name="connsiteY12" fmla="*/ 1041991 h 1080746"/>
              <a:gd name="connsiteX13" fmla="*/ 1456661 w 1796902"/>
              <a:gd name="connsiteY13" fmla="*/ 999460 h 1080746"/>
              <a:gd name="connsiteX14" fmla="*/ 1467293 w 1796902"/>
              <a:gd name="connsiteY14" fmla="*/ 967563 h 1080746"/>
              <a:gd name="connsiteX15" fmla="*/ 1477926 w 1796902"/>
              <a:gd name="connsiteY15" fmla="*/ 893135 h 1080746"/>
              <a:gd name="connsiteX16" fmla="*/ 1456661 w 1796902"/>
              <a:gd name="connsiteY16" fmla="*/ 861237 h 1080746"/>
              <a:gd name="connsiteX17" fmla="*/ 1456661 w 1796902"/>
              <a:gd name="connsiteY17" fmla="*/ 850604 h 1080746"/>
              <a:gd name="connsiteX18" fmla="*/ 1796902 w 1796902"/>
              <a:gd name="connsiteY18" fmla="*/ 839972 h 1080746"/>
              <a:gd name="connsiteX19" fmla="*/ 1786270 w 1796902"/>
              <a:gd name="connsiteY19" fmla="*/ 478465 h 1080746"/>
              <a:gd name="connsiteX20" fmla="*/ 1382233 w 1796902"/>
              <a:gd name="connsiteY20" fmla="*/ 393404 h 1080746"/>
              <a:gd name="connsiteX21" fmla="*/ 1127051 w 1796902"/>
              <a:gd name="connsiteY21" fmla="*/ 0 h 1080746"/>
              <a:gd name="connsiteX22" fmla="*/ 233916 w 1796902"/>
              <a:gd name="connsiteY22" fmla="*/ 10632 h 1080746"/>
              <a:gd name="connsiteX23" fmla="*/ 138223 w 1796902"/>
              <a:gd name="connsiteY23" fmla="*/ 329609 h 1080746"/>
              <a:gd name="connsiteX0" fmla="*/ 145834 w 1796902"/>
              <a:gd name="connsiteY0" fmla="*/ 297711 h 1080746"/>
              <a:gd name="connsiteX1" fmla="*/ 85061 w 1796902"/>
              <a:gd name="connsiteY1" fmla="*/ 457200 h 1080746"/>
              <a:gd name="connsiteX2" fmla="*/ 0 w 1796902"/>
              <a:gd name="connsiteY2" fmla="*/ 861237 h 1080746"/>
              <a:gd name="connsiteX3" fmla="*/ 202019 w 1796902"/>
              <a:gd name="connsiteY3" fmla="*/ 861237 h 1080746"/>
              <a:gd name="connsiteX4" fmla="*/ 233916 w 1796902"/>
              <a:gd name="connsiteY4" fmla="*/ 1052623 h 1080746"/>
              <a:gd name="connsiteX5" fmla="*/ 414670 w 1796902"/>
              <a:gd name="connsiteY5" fmla="*/ 1063256 h 1080746"/>
              <a:gd name="connsiteX6" fmla="*/ 478465 w 1796902"/>
              <a:gd name="connsiteY6" fmla="*/ 967563 h 1080746"/>
              <a:gd name="connsiteX7" fmla="*/ 467833 w 1796902"/>
              <a:gd name="connsiteY7" fmla="*/ 871870 h 1080746"/>
              <a:gd name="connsiteX8" fmla="*/ 1222744 w 1796902"/>
              <a:gd name="connsiteY8" fmla="*/ 861237 h 1080746"/>
              <a:gd name="connsiteX9" fmla="*/ 1201479 w 1796902"/>
              <a:gd name="connsiteY9" fmla="*/ 861237 h 1080746"/>
              <a:gd name="connsiteX10" fmla="*/ 1212112 w 1796902"/>
              <a:gd name="connsiteY10" fmla="*/ 967563 h 1080746"/>
              <a:gd name="connsiteX11" fmla="*/ 1222744 w 1796902"/>
              <a:gd name="connsiteY11" fmla="*/ 1031358 h 1080746"/>
              <a:gd name="connsiteX12" fmla="*/ 1254642 w 1796902"/>
              <a:gd name="connsiteY12" fmla="*/ 1041991 h 1080746"/>
              <a:gd name="connsiteX13" fmla="*/ 1456661 w 1796902"/>
              <a:gd name="connsiteY13" fmla="*/ 999460 h 1080746"/>
              <a:gd name="connsiteX14" fmla="*/ 1467293 w 1796902"/>
              <a:gd name="connsiteY14" fmla="*/ 967563 h 1080746"/>
              <a:gd name="connsiteX15" fmla="*/ 1477926 w 1796902"/>
              <a:gd name="connsiteY15" fmla="*/ 893135 h 1080746"/>
              <a:gd name="connsiteX16" fmla="*/ 1456661 w 1796902"/>
              <a:gd name="connsiteY16" fmla="*/ 861237 h 1080746"/>
              <a:gd name="connsiteX17" fmla="*/ 1456661 w 1796902"/>
              <a:gd name="connsiteY17" fmla="*/ 850604 h 1080746"/>
              <a:gd name="connsiteX18" fmla="*/ 1796902 w 1796902"/>
              <a:gd name="connsiteY18" fmla="*/ 839972 h 1080746"/>
              <a:gd name="connsiteX19" fmla="*/ 1786270 w 1796902"/>
              <a:gd name="connsiteY19" fmla="*/ 478465 h 1080746"/>
              <a:gd name="connsiteX20" fmla="*/ 1382233 w 1796902"/>
              <a:gd name="connsiteY20" fmla="*/ 393404 h 1080746"/>
              <a:gd name="connsiteX21" fmla="*/ 1127051 w 1796902"/>
              <a:gd name="connsiteY21" fmla="*/ 0 h 1080746"/>
              <a:gd name="connsiteX22" fmla="*/ 233916 w 1796902"/>
              <a:gd name="connsiteY22" fmla="*/ 10632 h 1080746"/>
              <a:gd name="connsiteX23" fmla="*/ 138223 w 1796902"/>
              <a:gd name="connsiteY23" fmla="*/ 329609 h 1080746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713956 w 1796902"/>
              <a:gd name="connsiteY22" fmla="*/ 0 h 1160505"/>
              <a:gd name="connsiteX23" fmla="*/ 233916 w 1796902"/>
              <a:gd name="connsiteY23" fmla="*/ 90391 h 1160505"/>
              <a:gd name="connsiteX24" fmla="*/ 138223 w 1796902"/>
              <a:gd name="connsiteY24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233916 w 1796902"/>
              <a:gd name="connsiteY23" fmla="*/ 90391 h 1160505"/>
              <a:gd name="connsiteX24" fmla="*/ 138223 w 1796902"/>
              <a:gd name="connsiteY24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233916 w 1796902"/>
              <a:gd name="connsiteY23" fmla="*/ 90391 h 1160505"/>
              <a:gd name="connsiteX24" fmla="*/ 138223 w 1796902"/>
              <a:gd name="connsiteY24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438093 w 1796902"/>
              <a:gd name="connsiteY23" fmla="*/ 15370 h 1160505"/>
              <a:gd name="connsiteX24" fmla="*/ 233916 w 1796902"/>
              <a:gd name="connsiteY24" fmla="*/ 90391 h 1160505"/>
              <a:gd name="connsiteX25" fmla="*/ 138223 w 1796902"/>
              <a:gd name="connsiteY25" fmla="*/ 409368 h 1160505"/>
              <a:gd name="connsiteX0" fmla="*/ 145834 w 1796902"/>
              <a:gd name="connsiteY0" fmla="*/ 377470 h 1160505"/>
              <a:gd name="connsiteX1" fmla="*/ 85061 w 1796902"/>
              <a:gd name="connsiteY1" fmla="*/ 536959 h 1160505"/>
              <a:gd name="connsiteX2" fmla="*/ 0 w 1796902"/>
              <a:gd name="connsiteY2" fmla="*/ 940996 h 1160505"/>
              <a:gd name="connsiteX3" fmla="*/ 202019 w 1796902"/>
              <a:gd name="connsiteY3" fmla="*/ 940996 h 1160505"/>
              <a:gd name="connsiteX4" fmla="*/ 233916 w 1796902"/>
              <a:gd name="connsiteY4" fmla="*/ 1132382 h 1160505"/>
              <a:gd name="connsiteX5" fmla="*/ 414670 w 1796902"/>
              <a:gd name="connsiteY5" fmla="*/ 1143015 h 1160505"/>
              <a:gd name="connsiteX6" fmla="*/ 478465 w 1796902"/>
              <a:gd name="connsiteY6" fmla="*/ 1047322 h 1160505"/>
              <a:gd name="connsiteX7" fmla="*/ 467833 w 1796902"/>
              <a:gd name="connsiteY7" fmla="*/ 951629 h 1160505"/>
              <a:gd name="connsiteX8" fmla="*/ 1222744 w 1796902"/>
              <a:gd name="connsiteY8" fmla="*/ 940996 h 1160505"/>
              <a:gd name="connsiteX9" fmla="*/ 1201479 w 1796902"/>
              <a:gd name="connsiteY9" fmla="*/ 940996 h 1160505"/>
              <a:gd name="connsiteX10" fmla="*/ 1212112 w 1796902"/>
              <a:gd name="connsiteY10" fmla="*/ 1047322 h 1160505"/>
              <a:gd name="connsiteX11" fmla="*/ 1222744 w 1796902"/>
              <a:gd name="connsiteY11" fmla="*/ 1111117 h 1160505"/>
              <a:gd name="connsiteX12" fmla="*/ 1254642 w 1796902"/>
              <a:gd name="connsiteY12" fmla="*/ 1121750 h 1160505"/>
              <a:gd name="connsiteX13" fmla="*/ 1456661 w 1796902"/>
              <a:gd name="connsiteY13" fmla="*/ 1079219 h 1160505"/>
              <a:gd name="connsiteX14" fmla="*/ 1467293 w 1796902"/>
              <a:gd name="connsiteY14" fmla="*/ 1047322 h 1160505"/>
              <a:gd name="connsiteX15" fmla="*/ 1477926 w 1796902"/>
              <a:gd name="connsiteY15" fmla="*/ 972894 h 1160505"/>
              <a:gd name="connsiteX16" fmla="*/ 1456661 w 1796902"/>
              <a:gd name="connsiteY16" fmla="*/ 940996 h 1160505"/>
              <a:gd name="connsiteX17" fmla="*/ 1456661 w 1796902"/>
              <a:gd name="connsiteY17" fmla="*/ 930363 h 1160505"/>
              <a:gd name="connsiteX18" fmla="*/ 1796902 w 1796902"/>
              <a:gd name="connsiteY18" fmla="*/ 919731 h 1160505"/>
              <a:gd name="connsiteX19" fmla="*/ 1786270 w 1796902"/>
              <a:gd name="connsiteY19" fmla="*/ 558224 h 1160505"/>
              <a:gd name="connsiteX20" fmla="*/ 1382233 w 1796902"/>
              <a:gd name="connsiteY20" fmla="*/ 473163 h 1160505"/>
              <a:gd name="connsiteX21" fmla="*/ 1127051 w 1796902"/>
              <a:gd name="connsiteY21" fmla="*/ 79759 h 1160505"/>
              <a:gd name="connsiteX22" fmla="*/ 970633 w 1796902"/>
              <a:gd name="connsiteY22" fmla="*/ 0 h 1160505"/>
              <a:gd name="connsiteX23" fmla="*/ 438093 w 1796902"/>
              <a:gd name="connsiteY23" fmla="*/ 15370 h 1160505"/>
              <a:gd name="connsiteX24" fmla="*/ 233916 w 1796902"/>
              <a:gd name="connsiteY24" fmla="*/ 90391 h 1160505"/>
              <a:gd name="connsiteX0" fmla="*/ 85061 w 1796902"/>
              <a:gd name="connsiteY0" fmla="*/ 536959 h 1160505"/>
              <a:gd name="connsiteX1" fmla="*/ 0 w 1796902"/>
              <a:gd name="connsiteY1" fmla="*/ 940996 h 1160505"/>
              <a:gd name="connsiteX2" fmla="*/ 202019 w 1796902"/>
              <a:gd name="connsiteY2" fmla="*/ 940996 h 1160505"/>
              <a:gd name="connsiteX3" fmla="*/ 233916 w 1796902"/>
              <a:gd name="connsiteY3" fmla="*/ 1132382 h 1160505"/>
              <a:gd name="connsiteX4" fmla="*/ 414670 w 1796902"/>
              <a:gd name="connsiteY4" fmla="*/ 1143015 h 1160505"/>
              <a:gd name="connsiteX5" fmla="*/ 478465 w 1796902"/>
              <a:gd name="connsiteY5" fmla="*/ 1047322 h 1160505"/>
              <a:gd name="connsiteX6" fmla="*/ 467833 w 1796902"/>
              <a:gd name="connsiteY6" fmla="*/ 951629 h 1160505"/>
              <a:gd name="connsiteX7" fmla="*/ 1222744 w 1796902"/>
              <a:gd name="connsiteY7" fmla="*/ 940996 h 1160505"/>
              <a:gd name="connsiteX8" fmla="*/ 1201479 w 1796902"/>
              <a:gd name="connsiteY8" fmla="*/ 940996 h 1160505"/>
              <a:gd name="connsiteX9" fmla="*/ 1212112 w 1796902"/>
              <a:gd name="connsiteY9" fmla="*/ 1047322 h 1160505"/>
              <a:gd name="connsiteX10" fmla="*/ 1222744 w 1796902"/>
              <a:gd name="connsiteY10" fmla="*/ 1111117 h 1160505"/>
              <a:gd name="connsiteX11" fmla="*/ 1254642 w 1796902"/>
              <a:gd name="connsiteY11" fmla="*/ 1121750 h 1160505"/>
              <a:gd name="connsiteX12" fmla="*/ 1456661 w 1796902"/>
              <a:gd name="connsiteY12" fmla="*/ 1079219 h 1160505"/>
              <a:gd name="connsiteX13" fmla="*/ 1467293 w 1796902"/>
              <a:gd name="connsiteY13" fmla="*/ 1047322 h 1160505"/>
              <a:gd name="connsiteX14" fmla="*/ 1477926 w 1796902"/>
              <a:gd name="connsiteY14" fmla="*/ 972894 h 1160505"/>
              <a:gd name="connsiteX15" fmla="*/ 1456661 w 1796902"/>
              <a:gd name="connsiteY15" fmla="*/ 940996 h 1160505"/>
              <a:gd name="connsiteX16" fmla="*/ 1456661 w 1796902"/>
              <a:gd name="connsiteY16" fmla="*/ 930363 h 1160505"/>
              <a:gd name="connsiteX17" fmla="*/ 1796902 w 1796902"/>
              <a:gd name="connsiteY17" fmla="*/ 919731 h 1160505"/>
              <a:gd name="connsiteX18" fmla="*/ 1786270 w 1796902"/>
              <a:gd name="connsiteY18" fmla="*/ 558224 h 1160505"/>
              <a:gd name="connsiteX19" fmla="*/ 1382233 w 1796902"/>
              <a:gd name="connsiteY19" fmla="*/ 473163 h 1160505"/>
              <a:gd name="connsiteX20" fmla="*/ 1127051 w 1796902"/>
              <a:gd name="connsiteY20" fmla="*/ 79759 h 1160505"/>
              <a:gd name="connsiteX21" fmla="*/ 970633 w 1796902"/>
              <a:gd name="connsiteY21" fmla="*/ 0 h 1160505"/>
              <a:gd name="connsiteX22" fmla="*/ 438093 w 1796902"/>
              <a:gd name="connsiteY22" fmla="*/ 15370 h 1160505"/>
              <a:gd name="connsiteX23" fmla="*/ 233916 w 1796902"/>
              <a:gd name="connsiteY23" fmla="*/ 90391 h 1160505"/>
              <a:gd name="connsiteX0" fmla="*/ 85061 w 1796902"/>
              <a:gd name="connsiteY0" fmla="*/ 536959 h 1160505"/>
              <a:gd name="connsiteX1" fmla="*/ 0 w 1796902"/>
              <a:gd name="connsiteY1" fmla="*/ 940996 h 1160505"/>
              <a:gd name="connsiteX2" fmla="*/ 202019 w 1796902"/>
              <a:gd name="connsiteY2" fmla="*/ 940996 h 1160505"/>
              <a:gd name="connsiteX3" fmla="*/ 233916 w 1796902"/>
              <a:gd name="connsiteY3" fmla="*/ 1132382 h 1160505"/>
              <a:gd name="connsiteX4" fmla="*/ 414670 w 1796902"/>
              <a:gd name="connsiteY4" fmla="*/ 1143015 h 1160505"/>
              <a:gd name="connsiteX5" fmla="*/ 478465 w 1796902"/>
              <a:gd name="connsiteY5" fmla="*/ 1047322 h 1160505"/>
              <a:gd name="connsiteX6" fmla="*/ 467833 w 1796902"/>
              <a:gd name="connsiteY6" fmla="*/ 951629 h 1160505"/>
              <a:gd name="connsiteX7" fmla="*/ 1222744 w 1796902"/>
              <a:gd name="connsiteY7" fmla="*/ 940996 h 1160505"/>
              <a:gd name="connsiteX8" fmla="*/ 1201479 w 1796902"/>
              <a:gd name="connsiteY8" fmla="*/ 940996 h 1160505"/>
              <a:gd name="connsiteX9" fmla="*/ 1212112 w 1796902"/>
              <a:gd name="connsiteY9" fmla="*/ 1047322 h 1160505"/>
              <a:gd name="connsiteX10" fmla="*/ 1222744 w 1796902"/>
              <a:gd name="connsiteY10" fmla="*/ 1111117 h 1160505"/>
              <a:gd name="connsiteX11" fmla="*/ 1254642 w 1796902"/>
              <a:gd name="connsiteY11" fmla="*/ 1121750 h 1160505"/>
              <a:gd name="connsiteX12" fmla="*/ 1456661 w 1796902"/>
              <a:gd name="connsiteY12" fmla="*/ 1079219 h 1160505"/>
              <a:gd name="connsiteX13" fmla="*/ 1467293 w 1796902"/>
              <a:gd name="connsiteY13" fmla="*/ 1047322 h 1160505"/>
              <a:gd name="connsiteX14" fmla="*/ 1477926 w 1796902"/>
              <a:gd name="connsiteY14" fmla="*/ 972894 h 1160505"/>
              <a:gd name="connsiteX15" fmla="*/ 1456661 w 1796902"/>
              <a:gd name="connsiteY15" fmla="*/ 940996 h 1160505"/>
              <a:gd name="connsiteX16" fmla="*/ 1456661 w 1796902"/>
              <a:gd name="connsiteY16" fmla="*/ 930363 h 1160505"/>
              <a:gd name="connsiteX17" fmla="*/ 1796902 w 1796902"/>
              <a:gd name="connsiteY17" fmla="*/ 919731 h 1160505"/>
              <a:gd name="connsiteX18" fmla="*/ 1786270 w 1796902"/>
              <a:gd name="connsiteY18" fmla="*/ 558224 h 1160505"/>
              <a:gd name="connsiteX19" fmla="*/ 1382233 w 1796902"/>
              <a:gd name="connsiteY19" fmla="*/ 473163 h 1160505"/>
              <a:gd name="connsiteX20" fmla="*/ 1127051 w 1796902"/>
              <a:gd name="connsiteY20" fmla="*/ 79759 h 1160505"/>
              <a:gd name="connsiteX21" fmla="*/ 970633 w 1796902"/>
              <a:gd name="connsiteY21" fmla="*/ 0 h 1160505"/>
              <a:gd name="connsiteX22" fmla="*/ 438093 w 1796902"/>
              <a:gd name="connsiteY22" fmla="*/ 15370 h 1160505"/>
              <a:gd name="connsiteX23" fmla="*/ 233916 w 1796902"/>
              <a:gd name="connsiteY23" fmla="*/ 90391 h 1160505"/>
              <a:gd name="connsiteX24" fmla="*/ 85061 w 1796902"/>
              <a:gd name="connsiteY24" fmla="*/ 536959 h 1160505"/>
              <a:gd name="connsiteX0" fmla="*/ 33744 w 1745585"/>
              <a:gd name="connsiteY0" fmla="*/ 536959 h 1160505"/>
              <a:gd name="connsiteX1" fmla="*/ 0 w 1745585"/>
              <a:gd name="connsiteY1" fmla="*/ 940996 h 1160505"/>
              <a:gd name="connsiteX2" fmla="*/ 150702 w 1745585"/>
              <a:gd name="connsiteY2" fmla="*/ 940996 h 1160505"/>
              <a:gd name="connsiteX3" fmla="*/ 182599 w 1745585"/>
              <a:gd name="connsiteY3" fmla="*/ 1132382 h 1160505"/>
              <a:gd name="connsiteX4" fmla="*/ 363353 w 1745585"/>
              <a:gd name="connsiteY4" fmla="*/ 1143015 h 1160505"/>
              <a:gd name="connsiteX5" fmla="*/ 427148 w 1745585"/>
              <a:gd name="connsiteY5" fmla="*/ 1047322 h 1160505"/>
              <a:gd name="connsiteX6" fmla="*/ 416516 w 1745585"/>
              <a:gd name="connsiteY6" fmla="*/ 951629 h 1160505"/>
              <a:gd name="connsiteX7" fmla="*/ 1171427 w 1745585"/>
              <a:gd name="connsiteY7" fmla="*/ 940996 h 1160505"/>
              <a:gd name="connsiteX8" fmla="*/ 1150162 w 1745585"/>
              <a:gd name="connsiteY8" fmla="*/ 940996 h 1160505"/>
              <a:gd name="connsiteX9" fmla="*/ 1160795 w 1745585"/>
              <a:gd name="connsiteY9" fmla="*/ 1047322 h 1160505"/>
              <a:gd name="connsiteX10" fmla="*/ 1171427 w 1745585"/>
              <a:gd name="connsiteY10" fmla="*/ 1111117 h 1160505"/>
              <a:gd name="connsiteX11" fmla="*/ 1203325 w 1745585"/>
              <a:gd name="connsiteY11" fmla="*/ 1121750 h 1160505"/>
              <a:gd name="connsiteX12" fmla="*/ 1405344 w 1745585"/>
              <a:gd name="connsiteY12" fmla="*/ 1079219 h 1160505"/>
              <a:gd name="connsiteX13" fmla="*/ 1415976 w 1745585"/>
              <a:gd name="connsiteY13" fmla="*/ 1047322 h 1160505"/>
              <a:gd name="connsiteX14" fmla="*/ 1426609 w 1745585"/>
              <a:gd name="connsiteY14" fmla="*/ 972894 h 1160505"/>
              <a:gd name="connsiteX15" fmla="*/ 1405344 w 1745585"/>
              <a:gd name="connsiteY15" fmla="*/ 940996 h 1160505"/>
              <a:gd name="connsiteX16" fmla="*/ 1405344 w 1745585"/>
              <a:gd name="connsiteY16" fmla="*/ 930363 h 1160505"/>
              <a:gd name="connsiteX17" fmla="*/ 1745585 w 1745585"/>
              <a:gd name="connsiteY17" fmla="*/ 919731 h 1160505"/>
              <a:gd name="connsiteX18" fmla="*/ 1734953 w 1745585"/>
              <a:gd name="connsiteY18" fmla="*/ 558224 h 1160505"/>
              <a:gd name="connsiteX19" fmla="*/ 1330916 w 1745585"/>
              <a:gd name="connsiteY19" fmla="*/ 473163 h 1160505"/>
              <a:gd name="connsiteX20" fmla="*/ 1075734 w 1745585"/>
              <a:gd name="connsiteY20" fmla="*/ 79759 h 1160505"/>
              <a:gd name="connsiteX21" fmla="*/ 919316 w 1745585"/>
              <a:gd name="connsiteY21" fmla="*/ 0 h 1160505"/>
              <a:gd name="connsiteX22" fmla="*/ 386776 w 1745585"/>
              <a:gd name="connsiteY22" fmla="*/ 15370 h 1160505"/>
              <a:gd name="connsiteX23" fmla="*/ 182599 w 1745585"/>
              <a:gd name="connsiteY23" fmla="*/ 90391 h 1160505"/>
              <a:gd name="connsiteX24" fmla="*/ 33744 w 1745585"/>
              <a:gd name="connsiteY24" fmla="*/ 536959 h 1160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745585" h="1160505">
                <a:moveTo>
                  <a:pt x="33744" y="536959"/>
                </a:moveTo>
                <a:lnTo>
                  <a:pt x="0" y="940996"/>
                </a:lnTo>
                <a:lnTo>
                  <a:pt x="150702" y="940996"/>
                </a:lnTo>
                <a:lnTo>
                  <a:pt x="182599" y="1132382"/>
                </a:lnTo>
                <a:lnTo>
                  <a:pt x="363353" y="1143015"/>
                </a:lnTo>
                <a:lnTo>
                  <a:pt x="427148" y="1047322"/>
                </a:lnTo>
                <a:lnTo>
                  <a:pt x="416516" y="951629"/>
                </a:lnTo>
                <a:lnTo>
                  <a:pt x="1171427" y="940996"/>
                </a:lnTo>
                <a:cubicBezTo>
                  <a:pt x="1178515" y="940893"/>
                  <a:pt x="1157250" y="940996"/>
                  <a:pt x="1150162" y="940996"/>
                </a:cubicBezTo>
                <a:cubicBezTo>
                  <a:pt x="1153706" y="976438"/>
                  <a:pt x="1156377" y="1011978"/>
                  <a:pt x="1160795" y="1047322"/>
                </a:cubicBezTo>
                <a:cubicBezTo>
                  <a:pt x="1163469" y="1068714"/>
                  <a:pt x="1160731" y="1092399"/>
                  <a:pt x="1171427" y="1111117"/>
                </a:cubicBezTo>
                <a:cubicBezTo>
                  <a:pt x="1176988" y="1120848"/>
                  <a:pt x="1192692" y="1118206"/>
                  <a:pt x="1203325" y="1121750"/>
                </a:cubicBezTo>
                <a:cubicBezTo>
                  <a:pt x="1330232" y="1114285"/>
                  <a:pt x="1364700" y="1160505"/>
                  <a:pt x="1405344" y="1079219"/>
                </a:cubicBezTo>
                <a:cubicBezTo>
                  <a:pt x="1410356" y="1069195"/>
                  <a:pt x="1412432" y="1057954"/>
                  <a:pt x="1415976" y="1047322"/>
                </a:cubicBezTo>
                <a:cubicBezTo>
                  <a:pt x="1419520" y="1022513"/>
                  <a:pt x="1429103" y="997831"/>
                  <a:pt x="1426609" y="972894"/>
                </a:cubicBezTo>
                <a:cubicBezTo>
                  <a:pt x="1425338" y="960179"/>
                  <a:pt x="1411059" y="952426"/>
                  <a:pt x="1405344" y="940996"/>
                </a:cubicBezTo>
                <a:cubicBezTo>
                  <a:pt x="1403759" y="937826"/>
                  <a:pt x="1405344" y="933907"/>
                  <a:pt x="1405344" y="930363"/>
                </a:cubicBezTo>
                <a:lnTo>
                  <a:pt x="1745585" y="919731"/>
                </a:lnTo>
                <a:lnTo>
                  <a:pt x="1734953" y="558224"/>
                </a:lnTo>
                <a:lnTo>
                  <a:pt x="1330916" y="473163"/>
                </a:lnTo>
                <a:lnTo>
                  <a:pt x="1075734" y="79759"/>
                </a:lnTo>
                <a:lnTo>
                  <a:pt x="919316" y="0"/>
                </a:lnTo>
                <a:lnTo>
                  <a:pt x="386776" y="15370"/>
                </a:lnTo>
                <a:lnTo>
                  <a:pt x="182599" y="90391"/>
                </a:lnTo>
                <a:lnTo>
                  <a:pt x="33744" y="536959"/>
                </a:lnTo>
                <a:close/>
              </a:path>
            </a:pathLst>
          </a:custGeom>
          <a:solidFill>
            <a:srgbClr val="FE5C5C">
              <a:alpha val="46000"/>
            </a:srgbClr>
          </a:solidFill>
          <a:ln w="31750" cap="flat" cmpd="sng" algn="ctr">
            <a:solidFill>
              <a:schemeClr val="accent2">
                <a:lumMod val="60000"/>
                <a:lumOff val="4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Shape"/>
          <p:cNvSpPr/>
          <p:nvPr/>
        </p:nvSpPr>
        <p:spPr>
          <a:xfrm rot="10800000">
            <a:off x="2884486" y="3657742"/>
            <a:ext cx="2364790" cy="1500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9114"/>
                </a:lnTo>
                <a:lnTo>
                  <a:pt x="21600" y="14350"/>
                </a:lnTo>
                <a:lnTo>
                  <a:pt x="12" y="21600"/>
                </a:lnTo>
                <a:lnTo>
                  <a:pt x="0" y="0"/>
                </a:lnTo>
                <a:close/>
              </a:path>
            </a:pathLst>
          </a:cu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pic>
        <p:nvPicPr>
          <p:cNvPr id="1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7094" y="4098124"/>
            <a:ext cx="474784" cy="4184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69039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Modeling</a:t>
            </a:r>
            <a:r>
              <a:rPr lang="it-IT" dirty="0"/>
              <a:t> </a:t>
            </a:r>
            <a:r>
              <a:rPr lang="it-IT" dirty="0" err="1"/>
              <a:t>transformations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108462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How do we proceed to create an instance of an object in a scene?</a:t>
            </a:r>
          </a:p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71340" y="2429216"/>
            <a:ext cx="4233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dirty="0"/>
              <a:t>Scale first, to obtain desired size an proportions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endParaRPr lang="en-US" dirty="0"/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dirty="0"/>
              <a:t>Next, rotate to orient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endParaRPr lang="en-US" dirty="0"/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dirty="0"/>
              <a:t>Finally, translate to the desired position</a:t>
            </a:r>
          </a:p>
        </p:txBody>
      </p:sp>
      <p:pic>
        <p:nvPicPr>
          <p:cNvPr id="5" name="Picture 16" descr="an04f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38400"/>
            <a:ext cx="39751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218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right </a:t>
            </a:r>
            <a:r>
              <a:rPr lang="it-IT" dirty="0" err="1"/>
              <a:t>rotation</a:t>
            </a:r>
            <a:r>
              <a:rPr lang="it-IT" dirty="0"/>
              <a:t>?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Defined by two angles and a distance:</a:t>
            </a:r>
          </a:p>
          <a:p>
            <a:pPr lvl="1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/>
                <a:cs typeface="Courier New"/>
              </a:rPr>
              <a:t>theta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elevation</a:t>
            </a:r>
          </a:p>
          <a:p>
            <a:pPr lvl="1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/>
                <a:cs typeface="Courier New"/>
              </a:rPr>
              <a:t>phi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azimuth</a:t>
            </a:r>
          </a:p>
          <a:p>
            <a:pPr lvl="1"/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New"/>
                <a:cs typeface="Courier New"/>
              </a:rPr>
              <a:t>ro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distance from origin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1142976" y="4000504"/>
            <a:ext cx="6715172" cy="214314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04040"/>
              </a:clrFrom>
              <a:clrTo>
                <a:srgbClr val="404040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3786182" y="3500438"/>
            <a:ext cx="1744663" cy="18176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8" name="Arc 7"/>
          <p:cNvSpPr/>
          <p:nvPr/>
        </p:nvSpPr>
        <p:spPr bwMode="auto">
          <a:xfrm>
            <a:off x="2000232" y="2214554"/>
            <a:ext cx="5715040" cy="5715040"/>
          </a:xfrm>
          <a:prstGeom prst="arc">
            <a:avLst>
              <a:gd name="adj1" fmla="val 18417338"/>
              <a:gd name="adj2" fmla="val 21232307"/>
            </a:avLst>
          </a:prstGeom>
          <a:solidFill>
            <a:srgbClr val="5E7AF0">
              <a:alpha val="62745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318316">
            <a:off x="6256803" y="2197561"/>
            <a:ext cx="8382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>
            <a:stCxn id="8" idx="1"/>
          </p:cNvCxnSpPr>
          <p:nvPr/>
        </p:nvCxnSpPr>
        <p:spPr bwMode="auto">
          <a:xfrm>
            <a:off x="4857752" y="5072074"/>
            <a:ext cx="3000396" cy="1588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Arc 11"/>
          <p:cNvSpPr/>
          <p:nvPr/>
        </p:nvSpPr>
        <p:spPr bwMode="auto">
          <a:xfrm>
            <a:off x="1285852" y="4000504"/>
            <a:ext cx="6500858" cy="2143140"/>
          </a:xfrm>
          <a:prstGeom prst="arc">
            <a:avLst>
              <a:gd name="adj1" fmla="val 1383747"/>
              <a:gd name="adj2" fmla="val 9326470"/>
            </a:avLst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3" name="Arc 12"/>
          <p:cNvSpPr/>
          <p:nvPr/>
        </p:nvSpPr>
        <p:spPr bwMode="auto">
          <a:xfrm>
            <a:off x="2214546" y="4214818"/>
            <a:ext cx="4857784" cy="1643074"/>
          </a:xfrm>
          <a:prstGeom prst="arc">
            <a:avLst>
              <a:gd name="adj1" fmla="val 21289265"/>
              <a:gd name="adj2" fmla="val 65528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4" name="Arc 13"/>
          <p:cNvSpPr/>
          <p:nvPr/>
        </p:nvSpPr>
        <p:spPr bwMode="auto">
          <a:xfrm>
            <a:off x="2000232" y="2214554"/>
            <a:ext cx="5715040" cy="5715040"/>
          </a:xfrm>
          <a:prstGeom prst="arc">
            <a:avLst>
              <a:gd name="adj1" fmla="val 18752979"/>
              <a:gd name="adj2" fmla="val 21232307"/>
            </a:avLst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5" name="Arc 14"/>
          <p:cNvSpPr/>
          <p:nvPr/>
        </p:nvSpPr>
        <p:spPr bwMode="auto">
          <a:xfrm>
            <a:off x="3071802" y="3786190"/>
            <a:ext cx="2928958" cy="2714644"/>
          </a:xfrm>
          <a:prstGeom prst="arc">
            <a:avLst>
              <a:gd name="adj1" fmla="val 18882246"/>
              <a:gd name="adj2" fmla="val 21160035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715140" y="5000636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phi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857884" y="4214818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theta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7929586" y="5072074"/>
            <a:ext cx="857256" cy="1588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rgbClr val="6666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8429652" y="5143512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2"/>
                </a:solidFill>
              </a:rPr>
              <a:t>z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rot="10800000" flipV="1">
            <a:off x="2857489" y="5203370"/>
            <a:ext cx="1823369" cy="1297463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rgbClr val="6666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3143240" y="6215082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2"/>
                </a:solidFill>
              </a:rPr>
              <a:t>-x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rot="5400000" flipH="1" flipV="1">
            <a:off x="3822695" y="3178173"/>
            <a:ext cx="2071702" cy="1588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rgbClr val="6666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4929190" y="2071678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2"/>
                </a:solidFill>
              </a:rPr>
              <a:t>y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25" name="Picture 23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404040"/>
              </a:clrFrom>
              <a:clrTo>
                <a:srgbClr val="404040">
                  <a:alpha val="0"/>
                </a:srgbClr>
              </a:clrTo>
            </a:clrChange>
            <a:grayscl/>
          </a:blip>
          <a:srcRect l="22833" t="38993" r="9654" b="-19182"/>
          <a:stretch/>
        </p:blipFill>
        <p:spPr bwMode="auto">
          <a:xfrm>
            <a:off x="4184542" y="4214818"/>
            <a:ext cx="1177872" cy="1457562"/>
          </a:xfrm>
          <a:prstGeom prst="ellipse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7805570" y="4734565"/>
            <a:ext cx="412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346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Euler angles</a:t>
            </a:r>
            <a:endParaRPr lang="it-IT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758" name="Rectangle 3"/>
          <p:cNvSpPr>
            <a:spLocks noGrp="1" noChangeArrowheads="1"/>
          </p:cNvSpPr>
          <p:nvPr>
            <p:ph idx="1"/>
          </p:nvPr>
        </p:nvSpPr>
        <p:spPr>
          <a:xfrm>
            <a:off x="80630" y="1139010"/>
            <a:ext cx="8547433" cy="495699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Euler angles: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Generic rotation expressed as a sequence of three rotations about axes:</a:t>
            </a:r>
          </a:p>
          <a:p>
            <a:pPr lvl="2">
              <a:lnSpc>
                <a:spcPct val="90000"/>
              </a:lnSpc>
            </a:pPr>
            <a:r>
              <a:rPr lang="en-US" sz="2000" dirty="0">
                <a:latin typeface="Verdana" charset="0"/>
                <a:ea typeface="ＭＳ Ｐゴシック" charset="0"/>
                <a:cs typeface="ＭＳ Ｐゴシック" charset="0"/>
              </a:rPr>
              <a:t>Yaw about </a:t>
            </a:r>
            <a:r>
              <a:rPr lang="en-US" sz="2000" i="1" dirty="0">
                <a:latin typeface="Verdana" charset="0"/>
                <a:ea typeface="ＭＳ Ｐゴシック" charset="0"/>
                <a:cs typeface="ＭＳ Ｐゴシック" charset="0"/>
              </a:rPr>
              <a:t>y</a:t>
            </a:r>
            <a:r>
              <a:rPr lang="en-US" sz="2000" dirty="0">
                <a:latin typeface="Verdana" charset="0"/>
                <a:ea typeface="ＭＳ Ｐゴシック" charset="0"/>
                <a:cs typeface="ＭＳ Ｐゴシック" charset="0"/>
              </a:rPr>
              <a:t> axis</a:t>
            </a:r>
          </a:p>
          <a:p>
            <a:pPr lvl="2">
              <a:lnSpc>
                <a:spcPct val="90000"/>
              </a:lnSpc>
            </a:pPr>
            <a:r>
              <a:rPr lang="en-US" sz="2000" dirty="0">
                <a:latin typeface="Verdana" charset="0"/>
                <a:ea typeface="ＭＳ Ｐゴシック" charset="0"/>
                <a:cs typeface="ＭＳ Ｐゴシック" charset="0"/>
              </a:rPr>
              <a:t>Pitch about </a:t>
            </a:r>
            <a:r>
              <a:rPr lang="en-US" sz="2000" i="1" dirty="0">
                <a:latin typeface="Verdana" charset="0"/>
                <a:ea typeface="ＭＳ Ｐゴシック" charset="0"/>
                <a:cs typeface="ＭＳ Ｐゴシック" charset="0"/>
              </a:rPr>
              <a:t>x</a:t>
            </a:r>
            <a:r>
              <a:rPr lang="en-US" sz="2000" dirty="0">
                <a:latin typeface="Verdana" charset="0"/>
                <a:ea typeface="ＭＳ Ｐゴシック" charset="0"/>
                <a:cs typeface="ＭＳ Ｐゴシック" charset="0"/>
              </a:rPr>
              <a:t> axis</a:t>
            </a:r>
          </a:p>
          <a:p>
            <a:pPr lvl="2">
              <a:lnSpc>
                <a:spcPct val="90000"/>
              </a:lnSpc>
            </a:pPr>
            <a:r>
              <a:rPr lang="en-US" sz="2000" dirty="0">
                <a:latin typeface="Verdana" charset="0"/>
                <a:ea typeface="ＭＳ Ｐゴシック" charset="0"/>
                <a:cs typeface="ＭＳ Ｐゴシック" charset="0"/>
              </a:rPr>
              <a:t>Roll about </a:t>
            </a:r>
            <a:r>
              <a:rPr lang="en-US" sz="2000" i="1" dirty="0">
                <a:latin typeface="Verdana" charset="0"/>
                <a:ea typeface="ＭＳ Ｐゴシック" charset="0"/>
                <a:cs typeface="ＭＳ Ｐゴシック" charset="0"/>
              </a:rPr>
              <a:t>z </a:t>
            </a:r>
            <a:r>
              <a:rPr lang="en-US" sz="2000" dirty="0">
                <a:latin typeface="Verdana" charset="0"/>
                <a:ea typeface="ＭＳ Ｐゴシック" charset="0"/>
                <a:cs typeface="ＭＳ Ｐゴシック" charset="0"/>
              </a:rPr>
              <a:t>axis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As for an object mounted on a gimbal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Not easy to devise the proper angles</a:t>
            </a:r>
          </a:p>
          <a:p>
            <a:pPr>
              <a:lnSpc>
                <a:spcPct val="90000"/>
              </a:lnSpc>
            </a:pPr>
            <a:endParaRPr lang="en-US" sz="28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457200" lvl="1" indent="0">
              <a:lnSpc>
                <a:spcPct val="90000"/>
              </a:lnSpc>
              <a:buNone/>
            </a:pPr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Verdana" charset="0"/>
              <a:ea typeface="ＭＳ Ｐゴシック" charset="0"/>
            </a:endParaRPr>
          </a:p>
          <a:p>
            <a:pPr lvl="1">
              <a:lnSpc>
                <a:spcPct val="90000"/>
              </a:lnSpc>
            </a:pPr>
            <a:endParaRPr lang="it-IT" sz="2400" dirty="0">
              <a:latin typeface="Verdana" charset="0"/>
              <a:ea typeface="ＭＳ Ｐゴシック" charset="0"/>
            </a:endParaRPr>
          </a:p>
        </p:txBody>
      </p:sp>
      <p:sp>
        <p:nvSpPr>
          <p:cNvPr id="74759" name="AutoShape 5" descr="http://www.psychology.nottingham.ac.uk/staff/cr1/roll.gif"/>
          <p:cNvSpPr>
            <a:spLocks noChangeAspect="1" noChangeArrowheads="1"/>
          </p:cNvSpPr>
          <p:nvPr/>
        </p:nvSpPr>
        <p:spPr bwMode="auto">
          <a:xfrm>
            <a:off x="3749675" y="2971800"/>
            <a:ext cx="16462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Immagine 1" descr="Screenshot 2015-10-04 23.01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8" y="4243569"/>
            <a:ext cx="9038581" cy="25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64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Trackball</a:t>
            </a:r>
            <a:endParaRPr lang="it-IT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47800"/>
            <a:ext cx="77724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GB" sz="2400" dirty="0">
                <a:latin typeface="Verdana" charset="0"/>
                <a:ea typeface="ＭＳ Ｐゴシック" charset="0"/>
                <a:cs typeface="ＭＳ Ｐゴシック" charset="0"/>
              </a:rPr>
              <a:t>A more elegant solution: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>
                <a:latin typeface="Verdana" charset="0"/>
                <a:ea typeface="ＭＳ Ｐゴシック" charset="0"/>
                <a:cs typeface="ＭＳ Ｐゴシック" charset="0"/>
              </a:rPr>
              <a:t>Put a sphere around the object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>
                <a:latin typeface="Verdana" charset="0"/>
                <a:ea typeface="ＭＳ Ｐゴシック" charset="0"/>
                <a:cs typeface="ＭＳ Ｐゴシック" charset="0"/>
              </a:rPr>
              <a:t>Get the intersections between the sphere and rays cast from consecutive mouse positions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>
                <a:latin typeface="Verdana" charset="0"/>
                <a:ea typeface="ＭＳ Ｐゴシック" charset="0"/>
                <a:cs typeface="ＭＳ Ｐゴシック" charset="0"/>
              </a:rPr>
              <a:t>Compute the angle and axis of rotation explicitly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>
                <a:latin typeface="Verdana" charset="0"/>
                <a:ea typeface="ＭＳ Ｐゴシック" charset="0"/>
                <a:cs typeface="ＭＳ Ｐゴシック" charset="0"/>
              </a:rPr>
              <a:t>Combine with previous rotation</a:t>
            </a:r>
          </a:p>
          <a:p>
            <a:pPr eaLnBrk="1" hangingPunct="1">
              <a:lnSpc>
                <a:spcPct val="90000"/>
              </a:lnSpc>
            </a:pPr>
            <a:endParaRPr lang="en-GB" sz="24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011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3657600"/>
            <a:ext cx="233997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049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Trackball</a:t>
            </a:r>
            <a:endParaRPr lang="it-IT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>
          <a:xfrm>
            <a:off x="6553200" y="3895725"/>
            <a:ext cx="1905000" cy="85407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charset="0"/>
              <a:buNone/>
            </a:pPr>
            <a:r>
              <a:rPr lang="en-GB" sz="2000" dirty="0">
                <a:latin typeface="Verdana" charset="0"/>
                <a:ea typeface="ＭＳ Ｐゴシック" charset="0"/>
                <a:cs typeface="ＭＳ Ｐゴシック" charset="0"/>
              </a:rPr>
              <a:t>Mouse initial</a:t>
            </a:r>
          </a:p>
          <a:p>
            <a:pPr algn="ctr" eaLnBrk="1" hangingPunct="1">
              <a:lnSpc>
                <a:spcPct val="90000"/>
              </a:lnSpc>
              <a:buFont typeface="Wingdings" charset="0"/>
              <a:buNone/>
            </a:pPr>
            <a:r>
              <a:rPr lang="en-GB" sz="2000" dirty="0">
                <a:latin typeface="Verdana" charset="0"/>
                <a:ea typeface="ＭＳ Ｐゴシック" charset="0"/>
                <a:cs typeface="ＭＳ Ｐゴシック" charset="0"/>
              </a:rPr>
              <a:t>position</a:t>
            </a:r>
          </a:p>
          <a:p>
            <a:pPr algn="ctr" eaLnBrk="1" hangingPunct="1">
              <a:lnSpc>
                <a:spcPct val="90000"/>
              </a:lnSpc>
              <a:buFont typeface="Wingdings" charset="0"/>
              <a:buNone/>
            </a:pPr>
            <a:r>
              <a:rPr lang="en-GB" sz="2000" dirty="0">
                <a:latin typeface="Verdana" charset="0"/>
                <a:ea typeface="ＭＳ Ｐゴシック" charset="0"/>
                <a:cs typeface="ＭＳ Ｐゴシック" charset="0"/>
              </a:rPr>
              <a:t>(on screen)</a:t>
            </a:r>
          </a:p>
        </p:txBody>
      </p:sp>
      <p:sp>
        <p:nvSpPr>
          <p:cNvPr id="92166" name="Oval 7"/>
          <p:cNvSpPr>
            <a:spLocks noChangeArrowheads="1"/>
          </p:cNvSpPr>
          <p:nvPr/>
        </p:nvSpPr>
        <p:spPr bwMode="auto">
          <a:xfrm>
            <a:off x="3086100" y="2730500"/>
            <a:ext cx="2303463" cy="23034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" name="Arc 9"/>
          <p:cNvSpPr/>
          <p:nvPr/>
        </p:nvSpPr>
        <p:spPr bwMode="auto">
          <a:xfrm>
            <a:off x="3619500" y="2730500"/>
            <a:ext cx="1260475" cy="2303463"/>
          </a:xfrm>
          <a:prstGeom prst="arc">
            <a:avLst>
              <a:gd name="adj1" fmla="val 5437652"/>
              <a:gd name="adj2" fmla="val 16222904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endParaRPr lang="en-US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Arc 10"/>
          <p:cNvSpPr/>
          <p:nvPr/>
        </p:nvSpPr>
        <p:spPr bwMode="auto">
          <a:xfrm rot="16200000">
            <a:off x="3840956" y="2736057"/>
            <a:ext cx="792163" cy="2305050"/>
          </a:xfrm>
          <a:prstGeom prst="arc">
            <a:avLst>
              <a:gd name="adj1" fmla="val 5437652"/>
              <a:gd name="adj2" fmla="val 16222904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endParaRPr lang="en-US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Arc 11"/>
          <p:cNvSpPr/>
          <p:nvPr/>
        </p:nvSpPr>
        <p:spPr bwMode="auto">
          <a:xfrm rot="16200000">
            <a:off x="2614613" y="2301875"/>
            <a:ext cx="2592388" cy="2592387"/>
          </a:xfrm>
          <a:prstGeom prst="arc">
            <a:avLst>
              <a:gd name="adj1" fmla="val 6319458"/>
              <a:gd name="adj2" fmla="val 8457790"/>
            </a:avLst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endParaRPr lang="en-US"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92170" name="Straight Connector 13"/>
          <p:cNvCxnSpPr>
            <a:cxnSpLocks noChangeShapeType="1"/>
          </p:cNvCxnSpPr>
          <p:nvPr/>
        </p:nvCxnSpPr>
        <p:spPr bwMode="auto">
          <a:xfrm rot="16200000" flipH="1">
            <a:off x="4032250" y="4108450"/>
            <a:ext cx="1333500" cy="838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2171" name="Straight Connector 16"/>
          <p:cNvCxnSpPr>
            <a:cxnSpLocks noChangeShapeType="1"/>
          </p:cNvCxnSpPr>
          <p:nvPr/>
        </p:nvCxnSpPr>
        <p:spPr bwMode="auto">
          <a:xfrm>
            <a:off x="4279900" y="3860800"/>
            <a:ext cx="2273300" cy="2159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2172" name="Straight Connector 26"/>
          <p:cNvCxnSpPr>
            <a:cxnSpLocks noChangeShapeType="1"/>
          </p:cNvCxnSpPr>
          <p:nvPr/>
        </p:nvCxnSpPr>
        <p:spPr bwMode="auto">
          <a:xfrm rot="10800000">
            <a:off x="2413000" y="2301875"/>
            <a:ext cx="1866900" cy="1558925"/>
          </a:xfrm>
          <a:prstGeom prst="line">
            <a:avLst/>
          </a:prstGeom>
          <a:noFill/>
          <a:ln w="28575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2173" name="Straight Connector 30"/>
          <p:cNvCxnSpPr>
            <a:cxnSpLocks noChangeShapeType="1"/>
          </p:cNvCxnSpPr>
          <p:nvPr/>
        </p:nvCxnSpPr>
        <p:spPr bwMode="auto">
          <a:xfrm rot="10800000" flipV="1">
            <a:off x="5118100" y="4076700"/>
            <a:ext cx="1435100" cy="111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4144299" y="5231810"/>
            <a:ext cx="19050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buFont typeface="Wingdings" pitchFamily="2" charset="2"/>
              <a:buNone/>
              <a:defRPr/>
            </a:pPr>
            <a:r>
              <a:rPr lang="en-GB" sz="2000" kern="0" dirty="0">
                <a:latin typeface="+mn-lt"/>
                <a:ea typeface="+mn-ea"/>
                <a:cs typeface="+mn-cs"/>
              </a:rPr>
              <a:t>Mouse final</a:t>
            </a:r>
          </a:p>
          <a:p>
            <a:pPr marL="342900" indent="-342900" algn="ctr">
              <a:buFont typeface="Wingdings" pitchFamily="2" charset="2"/>
              <a:buNone/>
              <a:defRPr/>
            </a:pPr>
            <a:r>
              <a:rPr lang="en-GB" sz="2000" kern="0" dirty="0">
                <a:latin typeface="+mn-lt"/>
                <a:ea typeface="+mn-ea"/>
                <a:cs typeface="+mn-cs"/>
              </a:rPr>
              <a:t>position</a:t>
            </a:r>
          </a:p>
          <a:p>
            <a:pPr marL="342900" indent="-342900" algn="ctr">
              <a:buFont typeface="Wingdings" pitchFamily="2" charset="2"/>
              <a:buNone/>
              <a:defRPr/>
            </a:pPr>
            <a:r>
              <a:rPr lang="en-GB" kern="0" dirty="0">
                <a:latin typeface="+mn-lt"/>
                <a:cs typeface="+mn-cs"/>
              </a:rPr>
              <a:t>(on screen)</a:t>
            </a:r>
            <a:endParaRPr lang="en-GB" sz="2000" kern="0" dirty="0">
              <a:latin typeface="+mn-lt"/>
              <a:ea typeface="+mn-ea"/>
              <a:cs typeface="+mn-cs"/>
            </a:endParaRP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2171700" y="1701800"/>
            <a:ext cx="19050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 typeface="Wingdings" pitchFamily="2" charset="2"/>
              <a:buNone/>
              <a:defRPr/>
            </a:pPr>
            <a:r>
              <a:rPr lang="en-GB" sz="2000" kern="0" dirty="0">
                <a:latin typeface="+mn-lt"/>
                <a:ea typeface="+mn-ea"/>
                <a:cs typeface="+mn-cs"/>
              </a:rPr>
              <a:t>Axis of rotation</a:t>
            </a:r>
          </a:p>
        </p:txBody>
      </p:sp>
      <p:sp>
        <p:nvSpPr>
          <p:cNvPr id="92176" name="Freeform 35"/>
          <p:cNvSpPr>
            <a:spLocks noChangeArrowheads="1"/>
          </p:cNvSpPr>
          <p:nvPr/>
        </p:nvSpPr>
        <p:spPr bwMode="auto">
          <a:xfrm>
            <a:off x="4616450" y="2679700"/>
            <a:ext cx="793750" cy="1384300"/>
          </a:xfrm>
          <a:custGeom>
            <a:avLst/>
            <a:gdLst>
              <a:gd name="T0" fmla="*/ 793750 w 793750"/>
              <a:gd name="T1" fmla="*/ 0 h 1384300"/>
              <a:gd name="T2" fmla="*/ 120650 w 793750"/>
              <a:gd name="T3" fmla="*/ 812800 h 1384300"/>
              <a:gd name="T4" fmla="*/ 69850 w 793750"/>
              <a:gd name="T5" fmla="*/ 1384300 h 1384300"/>
              <a:gd name="T6" fmla="*/ 0 60000 65536"/>
              <a:gd name="T7" fmla="*/ 0 60000 65536"/>
              <a:gd name="T8" fmla="*/ 0 60000 65536"/>
              <a:gd name="T9" fmla="*/ 0 w 793750"/>
              <a:gd name="T10" fmla="*/ 0 h 1384300"/>
              <a:gd name="T11" fmla="*/ 793750 w 793750"/>
              <a:gd name="T12" fmla="*/ 1384300 h 13843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3750" h="1384300">
                <a:moveTo>
                  <a:pt x="793750" y="0"/>
                </a:moveTo>
                <a:cubicBezTo>
                  <a:pt x="517525" y="291041"/>
                  <a:pt x="241300" y="582083"/>
                  <a:pt x="120650" y="812800"/>
                </a:cubicBezTo>
                <a:cubicBezTo>
                  <a:pt x="0" y="1043517"/>
                  <a:pt x="80433" y="1291167"/>
                  <a:pt x="69850" y="138430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37" name="Rectangle 3"/>
          <p:cNvSpPr txBox="1">
            <a:spLocks noChangeArrowheads="1"/>
          </p:cNvSpPr>
          <p:nvPr/>
        </p:nvSpPr>
        <p:spPr bwMode="auto">
          <a:xfrm>
            <a:off x="5207000" y="2128838"/>
            <a:ext cx="19050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 typeface="Wingdings" pitchFamily="2" charset="2"/>
              <a:buNone/>
              <a:defRPr/>
            </a:pPr>
            <a:r>
              <a:rPr lang="en-GB" sz="2000" kern="0" dirty="0">
                <a:latin typeface="+mn-lt"/>
                <a:ea typeface="+mn-ea"/>
                <a:cs typeface="+mn-cs"/>
              </a:rPr>
              <a:t>Angle of rotation</a:t>
            </a:r>
          </a:p>
        </p:txBody>
      </p:sp>
    </p:spTree>
    <p:extLst>
      <p:ext uri="{BB962C8B-B14F-4D97-AF65-F5344CB8AC3E}">
        <p14:creationId xmlns:p14="http://schemas.microsoft.com/office/powerpoint/2010/main" val="12566110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/>
              <a:t>In </a:t>
            </a:r>
            <a:r>
              <a:rPr lang="it-IT" dirty="0" err="1"/>
              <a:t>ThreeJs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82423-814B-EF4C-9442-E606D43F2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800" dirty="0" err="1"/>
              <a:t>See</a:t>
            </a:r>
            <a:endParaRPr lang="it-IT" sz="2800" dirty="0"/>
          </a:p>
          <a:p>
            <a:pPr lvl="1"/>
            <a:r>
              <a:rPr lang="it-IT" sz="2400" dirty="0">
                <a:hlinkClick r:id="rId2"/>
              </a:rPr>
              <a:t>http://davidscottlyons.com/threejs-intro/#slide-38</a:t>
            </a:r>
            <a:endParaRPr lang="it-IT" sz="2400" dirty="0"/>
          </a:p>
          <a:p>
            <a:r>
              <a:rPr lang="it-IT" sz="2800" dirty="0"/>
              <a:t>To</a:t>
            </a:r>
          </a:p>
          <a:p>
            <a:pPr lvl="1"/>
            <a:r>
              <a:rPr lang="it-IT" sz="2400" dirty="0">
                <a:hlinkClick r:id="rId3"/>
              </a:rPr>
              <a:t>http://</a:t>
            </a:r>
            <a:r>
              <a:rPr lang="it-IT" sz="2400" dirty="0" err="1">
                <a:hlinkClick r:id="rId3"/>
              </a:rPr>
              <a:t>davidscottlyons.com</a:t>
            </a:r>
            <a:r>
              <a:rPr lang="it-IT" sz="2400" dirty="0">
                <a:hlinkClick r:id="rId3"/>
              </a:rPr>
              <a:t>/</a:t>
            </a:r>
            <a:r>
              <a:rPr lang="it-IT" sz="2400" dirty="0" err="1">
                <a:hlinkClick r:id="rId3"/>
              </a:rPr>
              <a:t>threejs</a:t>
            </a:r>
            <a:r>
              <a:rPr lang="it-IT" sz="2400" dirty="0">
                <a:hlinkClick r:id="rId3"/>
              </a:rPr>
              <a:t>-intro/#slide-41</a:t>
            </a:r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80E68B-950D-5343-929D-A2C71DB658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73" y="3306105"/>
            <a:ext cx="5680364" cy="31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54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ChangeArrowheads="1"/>
          </p:cNvSpPr>
          <p:nvPr/>
        </p:nvSpPr>
        <p:spPr bwMode="auto">
          <a:xfrm>
            <a:off x="0" y="6084888"/>
            <a:ext cx="9144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8852" name="AutoShape 119"/>
          <p:cNvSpPr>
            <a:spLocks noChangeArrowheads="1"/>
          </p:cNvSpPr>
          <p:nvPr/>
        </p:nvSpPr>
        <p:spPr bwMode="auto">
          <a:xfrm rot="5400000" flipV="1">
            <a:off x="676275" y="3362325"/>
            <a:ext cx="6858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853" name="AutoShape 118"/>
          <p:cNvSpPr>
            <a:spLocks noChangeArrowheads="1"/>
          </p:cNvSpPr>
          <p:nvPr/>
        </p:nvSpPr>
        <p:spPr bwMode="auto">
          <a:xfrm>
            <a:off x="4800600" y="4953000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85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View transformation</a:t>
            </a:r>
            <a:endParaRPr lang="it-IT" dirty="0"/>
          </a:p>
        </p:txBody>
      </p:sp>
      <p:grpSp>
        <p:nvGrpSpPr>
          <p:cNvPr id="78855" name="Group 4"/>
          <p:cNvGrpSpPr>
            <a:grpSpLocks/>
          </p:cNvGrpSpPr>
          <p:nvPr/>
        </p:nvGrpSpPr>
        <p:grpSpPr bwMode="auto">
          <a:xfrm>
            <a:off x="228600" y="4887913"/>
            <a:ext cx="1371600" cy="1219200"/>
            <a:chOff x="156" y="672"/>
            <a:chExt cx="3024" cy="2112"/>
          </a:xfrm>
        </p:grpSpPr>
        <p:sp>
          <p:nvSpPr>
            <p:cNvPr id="78967" name="Line 5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968" name="Line 6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969" name="Line 7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8856" name="Rectangle 8"/>
          <p:cNvSpPr>
            <a:spLocks noChangeArrowheads="1"/>
          </p:cNvSpPr>
          <p:nvPr/>
        </p:nvSpPr>
        <p:spPr bwMode="auto">
          <a:xfrm>
            <a:off x="76200" y="6030913"/>
            <a:ext cx="2843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chemeClr val="accent2"/>
                </a:solidFill>
              </a:rPr>
              <a:t>z</a:t>
            </a:r>
            <a:endParaRPr lang="it-IT" sz="1600" i="1" dirty="0">
              <a:solidFill>
                <a:schemeClr val="accent2"/>
              </a:solidFill>
            </a:endParaRPr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990600" y="4659313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chemeClr val="accent2"/>
                </a:solidFill>
              </a:rPr>
              <a:t>y</a:t>
            </a:r>
            <a:endParaRPr lang="it-IT" sz="1600" i="1">
              <a:solidFill>
                <a:schemeClr val="accent2"/>
              </a:solidFill>
            </a:endParaRPr>
          </a:p>
        </p:txBody>
      </p:sp>
      <p:sp>
        <p:nvSpPr>
          <p:cNvPr id="78858" name="Rectangle 10"/>
          <p:cNvSpPr>
            <a:spLocks noChangeArrowheads="1"/>
          </p:cNvSpPr>
          <p:nvPr/>
        </p:nvSpPr>
        <p:spPr bwMode="auto">
          <a:xfrm>
            <a:off x="1524000" y="6030913"/>
            <a:ext cx="2843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chemeClr val="accent2"/>
                </a:solidFill>
              </a:rPr>
              <a:t>x</a:t>
            </a:r>
            <a:endParaRPr lang="it-IT" sz="1600" i="1" dirty="0">
              <a:solidFill>
                <a:schemeClr val="accent2"/>
              </a:solidFill>
            </a:endParaRPr>
          </a:p>
        </p:txBody>
      </p:sp>
      <p:sp>
        <p:nvSpPr>
          <p:cNvPr id="78859" name="Rectangle 11"/>
          <p:cNvSpPr>
            <a:spLocks noChangeArrowheads="1"/>
          </p:cNvSpPr>
          <p:nvPr/>
        </p:nvSpPr>
        <p:spPr bwMode="auto">
          <a:xfrm>
            <a:off x="381000" y="52689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78860" name="Rectangle 12"/>
          <p:cNvSpPr>
            <a:spLocks noChangeArrowheads="1"/>
          </p:cNvSpPr>
          <p:nvPr/>
        </p:nvSpPr>
        <p:spPr bwMode="auto">
          <a:xfrm>
            <a:off x="1219200" y="51927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838200" y="59547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78862" name="Oval 14"/>
          <p:cNvSpPr>
            <a:spLocks noChangeArrowheads="1"/>
          </p:cNvSpPr>
          <p:nvPr/>
        </p:nvSpPr>
        <p:spPr bwMode="auto">
          <a:xfrm>
            <a:off x="914400" y="59547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63" name="Oval 15"/>
          <p:cNvSpPr>
            <a:spLocks noChangeArrowheads="1"/>
          </p:cNvSpPr>
          <p:nvPr/>
        </p:nvSpPr>
        <p:spPr bwMode="auto">
          <a:xfrm>
            <a:off x="1219200" y="54213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64" name="Oval 16"/>
          <p:cNvSpPr>
            <a:spLocks noChangeArrowheads="1"/>
          </p:cNvSpPr>
          <p:nvPr/>
        </p:nvSpPr>
        <p:spPr bwMode="auto">
          <a:xfrm>
            <a:off x="533400" y="55737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 sz="2400"/>
          </a:p>
        </p:txBody>
      </p:sp>
      <p:sp>
        <p:nvSpPr>
          <p:cNvPr id="78865" name="Freeform 17"/>
          <p:cNvSpPr>
            <a:spLocks/>
          </p:cNvSpPr>
          <p:nvPr/>
        </p:nvSpPr>
        <p:spPr bwMode="auto">
          <a:xfrm>
            <a:off x="582613" y="5486400"/>
            <a:ext cx="693737" cy="525463"/>
          </a:xfrm>
          <a:custGeom>
            <a:avLst/>
            <a:gdLst>
              <a:gd name="T0" fmla="*/ 0 w 437"/>
              <a:gd name="T1" fmla="*/ 2147483647 h 331"/>
              <a:gd name="T2" fmla="*/ 2147483647 w 437"/>
              <a:gd name="T3" fmla="*/ 2147483647 h 331"/>
              <a:gd name="T4" fmla="*/ 2147483647 w 437"/>
              <a:gd name="T5" fmla="*/ 0 h 331"/>
              <a:gd name="T6" fmla="*/ 0 w 437"/>
              <a:gd name="T7" fmla="*/ 2147483647 h 331"/>
              <a:gd name="T8" fmla="*/ 0 60000 65536"/>
              <a:gd name="T9" fmla="*/ 0 60000 65536"/>
              <a:gd name="T10" fmla="*/ 0 60000 65536"/>
              <a:gd name="T11" fmla="*/ 0 60000 65536"/>
              <a:gd name="T12" fmla="*/ 0 w 437"/>
              <a:gd name="T13" fmla="*/ 0 h 331"/>
              <a:gd name="T14" fmla="*/ 437 w 437"/>
              <a:gd name="T15" fmla="*/ 331 h 3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7" h="331">
                <a:moveTo>
                  <a:pt x="0" y="80"/>
                </a:moveTo>
                <a:lnTo>
                  <a:pt x="265" y="331"/>
                </a:lnTo>
                <a:lnTo>
                  <a:pt x="437" y="0"/>
                </a:lnTo>
                <a:lnTo>
                  <a:pt x="0" y="80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866" name="AutoShape 18"/>
          <p:cNvSpPr>
            <a:spLocks noChangeArrowheads="1"/>
          </p:cNvSpPr>
          <p:nvPr/>
        </p:nvSpPr>
        <p:spPr bwMode="auto">
          <a:xfrm>
            <a:off x="1905000" y="5029200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FF0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867" name="Text Box 19"/>
          <p:cNvSpPr txBox="1">
            <a:spLocks noChangeArrowheads="1"/>
          </p:cNvSpPr>
          <p:nvPr/>
        </p:nvSpPr>
        <p:spPr bwMode="auto">
          <a:xfrm>
            <a:off x="125413" y="6400800"/>
            <a:ext cx="1609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world Coordinates</a:t>
            </a:r>
            <a:endParaRPr lang="it-IT" sz="1400">
              <a:solidFill>
                <a:schemeClr val="accent2"/>
              </a:solidFill>
            </a:endParaRPr>
          </a:p>
        </p:txBody>
      </p:sp>
      <p:grpSp>
        <p:nvGrpSpPr>
          <p:cNvPr id="78869" name="Group 24"/>
          <p:cNvGrpSpPr>
            <a:grpSpLocks/>
          </p:cNvGrpSpPr>
          <p:nvPr/>
        </p:nvGrpSpPr>
        <p:grpSpPr bwMode="auto">
          <a:xfrm>
            <a:off x="2819400" y="5562600"/>
            <a:ext cx="407988" cy="457200"/>
            <a:chOff x="1872" y="2256"/>
            <a:chExt cx="353" cy="432"/>
          </a:xfrm>
        </p:grpSpPr>
        <p:sp>
          <p:nvSpPr>
            <p:cNvPr id="78962" name="AutoShape 25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3" name="Oval 26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4" name="Rectangle 27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5" name="Oval 28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6" name="AutoShape 29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78870" name="Line 30"/>
          <p:cNvSpPr>
            <a:spLocks noChangeShapeType="1"/>
          </p:cNvSpPr>
          <p:nvPr/>
        </p:nvSpPr>
        <p:spPr bwMode="auto">
          <a:xfrm>
            <a:off x="3124200" y="5791200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78871" name="Line 31"/>
          <p:cNvSpPr>
            <a:spLocks noChangeShapeType="1"/>
          </p:cNvSpPr>
          <p:nvPr/>
        </p:nvSpPr>
        <p:spPr bwMode="auto">
          <a:xfrm flipH="1" flipV="1">
            <a:off x="3124200" y="5029200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grpSp>
        <p:nvGrpSpPr>
          <p:cNvPr id="78872" name="Group 32"/>
          <p:cNvGrpSpPr>
            <a:grpSpLocks/>
          </p:cNvGrpSpPr>
          <p:nvPr/>
        </p:nvGrpSpPr>
        <p:grpSpPr bwMode="auto">
          <a:xfrm rot="2290101">
            <a:off x="201613" y="4800600"/>
            <a:ext cx="407987" cy="457200"/>
            <a:chOff x="1872" y="2256"/>
            <a:chExt cx="353" cy="432"/>
          </a:xfrm>
        </p:grpSpPr>
        <p:sp>
          <p:nvSpPr>
            <p:cNvPr id="78957" name="AutoShape 33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58" name="Oval 34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59" name="Rectangle 35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0" name="Oval 36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1" name="AutoShape 37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78873" name="Rectangle 38"/>
          <p:cNvSpPr>
            <a:spLocks noChangeArrowheads="1"/>
          </p:cNvSpPr>
          <p:nvPr/>
        </p:nvSpPr>
        <p:spPr bwMode="auto">
          <a:xfrm>
            <a:off x="2895600" y="50292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y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78874" name="Rectangle 39"/>
          <p:cNvSpPr>
            <a:spLocks noChangeArrowheads="1"/>
          </p:cNvSpPr>
          <p:nvPr/>
        </p:nvSpPr>
        <p:spPr bwMode="auto">
          <a:xfrm>
            <a:off x="3429000" y="5715000"/>
            <a:ext cx="350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-z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78875" name="Freeform 40"/>
          <p:cNvSpPr>
            <a:spLocks/>
          </p:cNvSpPr>
          <p:nvPr/>
        </p:nvSpPr>
        <p:spPr bwMode="auto">
          <a:xfrm rot="-1695063">
            <a:off x="3962400" y="5410200"/>
            <a:ext cx="609600" cy="484188"/>
          </a:xfrm>
          <a:custGeom>
            <a:avLst/>
            <a:gdLst>
              <a:gd name="T0" fmla="*/ 0 w 384"/>
              <a:gd name="T1" fmla="*/ 2147483647 h 305"/>
              <a:gd name="T2" fmla="*/ 2147483647 w 384"/>
              <a:gd name="T3" fmla="*/ 0 h 305"/>
              <a:gd name="T4" fmla="*/ 2147483647 w 384"/>
              <a:gd name="T5" fmla="*/ 2147483647 h 305"/>
              <a:gd name="T6" fmla="*/ 0 w 384"/>
              <a:gd name="T7" fmla="*/ 2147483647 h 305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05"/>
              <a:gd name="T14" fmla="*/ 384 w 384"/>
              <a:gd name="T15" fmla="*/ 305 h 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05">
                <a:moveTo>
                  <a:pt x="0" y="305"/>
                </a:moveTo>
                <a:lnTo>
                  <a:pt x="205" y="0"/>
                </a:lnTo>
                <a:lnTo>
                  <a:pt x="384" y="270"/>
                </a:lnTo>
                <a:lnTo>
                  <a:pt x="0" y="305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876" name="Rectangle 41"/>
          <p:cNvSpPr>
            <a:spLocks noChangeArrowheads="1"/>
          </p:cNvSpPr>
          <p:nvPr/>
        </p:nvSpPr>
        <p:spPr bwMode="auto">
          <a:xfrm>
            <a:off x="3962400" y="5943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78877" name="Rectangle 42"/>
          <p:cNvSpPr>
            <a:spLocks noChangeArrowheads="1"/>
          </p:cNvSpPr>
          <p:nvPr/>
        </p:nvSpPr>
        <p:spPr bwMode="auto">
          <a:xfrm>
            <a:off x="3886200" y="5181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78878" name="Rectangle 43"/>
          <p:cNvSpPr>
            <a:spLocks noChangeArrowheads="1"/>
          </p:cNvSpPr>
          <p:nvPr/>
        </p:nvSpPr>
        <p:spPr bwMode="auto">
          <a:xfrm>
            <a:off x="4495800" y="54102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78879" name="Oval 44"/>
          <p:cNvSpPr>
            <a:spLocks noChangeArrowheads="1"/>
          </p:cNvSpPr>
          <p:nvPr/>
        </p:nvSpPr>
        <p:spPr bwMode="auto">
          <a:xfrm>
            <a:off x="4038600" y="59436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80" name="Oval 45"/>
          <p:cNvSpPr>
            <a:spLocks noChangeArrowheads="1"/>
          </p:cNvSpPr>
          <p:nvPr/>
        </p:nvSpPr>
        <p:spPr bwMode="auto">
          <a:xfrm>
            <a:off x="4114800" y="54102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81" name="Oval 46"/>
          <p:cNvSpPr>
            <a:spLocks noChangeArrowheads="1"/>
          </p:cNvSpPr>
          <p:nvPr/>
        </p:nvSpPr>
        <p:spPr bwMode="auto">
          <a:xfrm>
            <a:off x="4495800" y="56388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82" name="Text Box 47"/>
          <p:cNvSpPr txBox="1">
            <a:spLocks noChangeArrowheads="1"/>
          </p:cNvSpPr>
          <p:nvPr/>
        </p:nvSpPr>
        <p:spPr bwMode="auto">
          <a:xfrm>
            <a:off x="2743200" y="6324600"/>
            <a:ext cx="20716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view Coordinates</a:t>
            </a:r>
          </a:p>
          <a:p>
            <a:r>
              <a:rPr lang="en-US" sz="1400">
                <a:solidFill>
                  <a:srgbClr val="FF0000"/>
                </a:solidFill>
              </a:rPr>
              <a:t>(a.k.a. eye Coordinates)</a:t>
            </a:r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78909" name="AutoShape 79"/>
          <p:cNvSpPr>
            <a:spLocks noChangeArrowheads="1"/>
          </p:cNvSpPr>
          <p:nvPr/>
        </p:nvSpPr>
        <p:spPr bwMode="auto">
          <a:xfrm>
            <a:off x="7543800" y="2438400"/>
            <a:ext cx="1169988" cy="990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910" name="Freeform 80"/>
          <p:cNvSpPr>
            <a:spLocks/>
          </p:cNvSpPr>
          <p:nvPr/>
        </p:nvSpPr>
        <p:spPr bwMode="auto">
          <a:xfrm>
            <a:off x="8370888" y="2441575"/>
            <a:ext cx="330200" cy="330200"/>
          </a:xfrm>
          <a:custGeom>
            <a:avLst/>
            <a:gdLst>
              <a:gd name="T0" fmla="*/ 2147483647 w 208"/>
              <a:gd name="T1" fmla="*/ 2147483647 h 208"/>
              <a:gd name="T2" fmla="*/ 2147483647 w 208"/>
              <a:gd name="T3" fmla="*/ 2147483647 h 208"/>
              <a:gd name="T4" fmla="*/ 2147483647 w 208"/>
              <a:gd name="T5" fmla="*/ 2147483647 h 208"/>
              <a:gd name="T6" fmla="*/ 2147483647 w 208"/>
              <a:gd name="T7" fmla="*/ 2147483647 h 208"/>
              <a:gd name="T8" fmla="*/ 2147483647 w 208"/>
              <a:gd name="T9" fmla="*/ 2147483647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208"/>
              <a:gd name="T17" fmla="*/ 208 w 208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208">
                <a:moveTo>
                  <a:pt x="4" y="14"/>
                </a:moveTo>
                <a:cubicBezTo>
                  <a:pt x="0" y="20"/>
                  <a:pt x="120" y="42"/>
                  <a:pt x="153" y="73"/>
                </a:cubicBezTo>
                <a:cubicBezTo>
                  <a:pt x="184" y="103"/>
                  <a:pt x="198" y="208"/>
                  <a:pt x="202" y="202"/>
                </a:cubicBezTo>
                <a:cubicBezTo>
                  <a:pt x="206" y="196"/>
                  <a:pt x="208" y="68"/>
                  <a:pt x="175" y="37"/>
                </a:cubicBezTo>
                <a:cubicBezTo>
                  <a:pt x="129" y="0"/>
                  <a:pt x="7" y="10"/>
                  <a:pt x="4" y="14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911" name="Freeform 81"/>
          <p:cNvSpPr>
            <a:spLocks/>
          </p:cNvSpPr>
          <p:nvPr/>
        </p:nvSpPr>
        <p:spPr bwMode="auto">
          <a:xfrm>
            <a:off x="7620000" y="2743200"/>
            <a:ext cx="876300" cy="531813"/>
          </a:xfrm>
          <a:custGeom>
            <a:avLst/>
            <a:gdLst>
              <a:gd name="T0" fmla="*/ 0 w 425"/>
              <a:gd name="T1" fmla="*/ 2147483647 h 309"/>
              <a:gd name="T2" fmla="*/ 2147483647 w 425"/>
              <a:gd name="T3" fmla="*/ 2147483647 h 309"/>
              <a:gd name="T4" fmla="*/ 2147483647 w 425"/>
              <a:gd name="T5" fmla="*/ 0 h 309"/>
              <a:gd name="T6" fmla="*/ 0 w 425"/>
              <a:gd name="T7" fmla="*/ 2147483647 h 309"/>
              <a:gd name="T8" fmla="*/ 0 60000 65536"/>
              <a:gd name="T9" fmla="*/ 0 60000 65536"/>
              <a:gd name="T10" fmla="*/ 0 60000 65536"/>
              <a:gd name="T11" fmla="*/ 0 60000 65536"/>
              <a:gd name="T12" fmla="*/ 0 w 425"/>
              <a:gd name="T13" fmla="*/ 0 h 309"/>
              <a:gd name="T14" fmla="*/ 425 w 425"/>
              <a:gd name="T15" fmla="*/ 309 h 3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5" h="309">
                <a:moveTo>
                  <a:pt x="0" y="55"/>
                </a:moveTo>
                <a:lnTo>
                  <a:pt x="261" y="309"/>
                </a:lnTo>
                <a:lnTo>
                  <a:pt x="425" y="0"/>
                </a:lnTo>
                <a:lnTo>
                  <a:pt x="0" y="55"/>
                </a:lnTo>
                <a:close/>
              </a:path>
            </a:pathLst>
          </a:custGeom>
          <a:solidFill>
            <a:srgbClr val="339966"/>
          </a:solidFill>
          <a:ln w="1587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78912" name="Group 82"/>
          <p:cNvGrpSpPr>
            <a:grpSpLocks/>
          </p:cNvGrpSpPr>
          <p:nvPr/>
        </p:nvGrpSpPr>
        <p:grpSpPr bwMode="auto">
          <a:xfrm>
            <a:off x="7467600" y="2438400"/>
            <a:ext cx="1177925" cy="1098550"/>
            <a:chOff x="1567" y="3120"/>
            <a:chExt cx="742" cy="692"/>
          </a:xfrm>
        </p:grpSpPr>
        <p:sp>
          <p:nvSpPr>
            <p:cNvPr id="78946" name="Oval 83"/>
            <p:cNvSpPr>
              <a:spLocks noChangeArrowheads="1"/>
            </p:cNvSpPr>
            <p:nvPr/>
          </p:nvSpPr>
          <p:spPr bwMode="auto">
            <a:xfrm>
              <a:off x="1951" y="3600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47" name="Oval 84"/>
            <p:cNvSpPr>
              <a:spLocks noChangeArrowheads="1"/>
            </p:cNvSpPr>
            <p:nvPr/>
          </p:nvSpPr>
          <p:spPr bwMode="auto">
            <a:xfrm>
              <a:off x="2172" y="326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48" name="Oval 85"/>
            <p:cNvSpPr>
              <a:spLocks noChangeArrowheads="1"/>
            </p:cNvSpPr>
            <p:nvPr/>
          </p:nvSpPr>
          <p:spPr bwMode="auto">
            <a:xfrm>
              <a:off x="1656" y="333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78949" name="Rectangle 86"/>
            <p:cNvSpPr>
              <a:spLocks noChangeArrowheads="1"/>
            </p:cNvSpPr>
            <p:nvPr/>
          </p:nvSpPr>
          <p:spPr bwMode="auto">
            <a:xfrm>
              <a:off x="1567" y="3168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0</a:t>
              </a:r>
              <a:endParaRPr lang="it-IT" sz="1600" i="1"/>
            </a:p>
          </p:txBody>
        </p:sp>
        <p:sp>
          <p:nvSpPr>
            <p:cNvPr id="78950" name="Rectangle 87"/>
            <p:cNvSpPr>
              <a:spLocks noChangeArrowheads="1"/>
            </p:cNvSpPr>
            <p:nvPr/>
          </p:nvSpPr>
          <p:spPr bwMode="auto">
            <a:xfrm>
              <a:off x="2095" y="312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1</a:t>
              </a:r>
              <a:endParaRPr lang="it-IT" sz="1600" i="1"/>
            </a:p>
          </p:txBody>
        </p:sp>
        <p:sp>
          <p:nvSpPr>
            <p:cNvPr id="78951" name="Rectangle 88"/>
            <p:cNvSpPr>
              <a:spLocks noChangeArrowheads="1"/>
            </p:cNvSpPr>
            <p:nvPr/>
          </p:nvSpPr>
          <p:spPr bwMode="auto">
            <a:xfrm>
              <a:off x="1855" y="360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2</a:t>
              </a:r>
              <a:endParaRPr lang="it-IT" sz="1600" i="1"/>
            </a:p>
          </p:txBody>
        </p:sp>
      </p:grpSp>
      <p:sp>
        <p:nvSpPr>
          <p:cNvPr id="78913" name="Text Box 89"/>
          <p:cNvSpPr txBox="1">
            <a:spLocks noChangeArrowheads="1"/>
          </p:cNvSpPr>
          <p:nvPr/>
        </p:nvSpPr>
        <p:spPr bwMode="auto">
          <a:xfrm>
            <a:off x="7467600" y="3536950"/>
            <a:ext cx="1265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screen Space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78914" name="AutoShape 90"/>
          <p:cNvSpPr>
            <a:spLocks noChangeArrowheads="1"/>
          </p:cNvSpPr>
          <p:nvPr/>
        </p:nvSpPr>
        <p:spPr bwMode="auto">
          <a:xfrm rot="-5400000">
            <a:off x="7724775" y="3476625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915" name="Text Box 91"/>
          <p:cNvSpPr txBox="1">
            <a:spLocks noChangeArrowheads="1"/>
          </p:cNvSpPr>
          <p:nvPr/>
        </p:nvSpPr>
        <p:spPr bwMode="auto">
          <a:xfrm>
            <a:off x="7848600" y="38862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3</a:t>
            </a:r>
            <a:endParaRPr lang="it-IT" sz="4800">
              <a:solidFill>
                <a:schemeClr val="bg1"/>
              </a:solidFill>
            </a:endParaRPr>
          </a:p>
        </p:txBody>
      </p:sp>
      <p:sp>
        <p:nvSpPr>
          <p:cNvPr id="78916" name="Text Box 92"/>
          <p:cNvSpPr txBox="1">
            <a:spLocks noChangeArrowheads="1"/>
          </p:cNvSpPr>
          <p:nvPr/>
        </p:nvSpPr>
        <p:spPr bwMode="auto">
          <a:xfrm>
            <a:off x="6954838" y="6340475"/>
            <a:ext cx="1508994" cy="30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>
                <a:solidFill>
                  <a:srgbClr val="339933"/>
                </a:solidFill>
              </a:rPr>
              <a:t>clip Coordinates</a:t>
            </a:r>
            <a:endParaRPr lang="it-IT" sz="1400" dirty="0">
              <a:solidFill>
                <a:srgbClr val="339933"/>
              </a:solidFill>
            </a:endParaRPr>
          </a:p>
        </p:txBody>
      </p:sp>
      <p:sp>
        <p:nvSpPr>
          <p:cNvPr id="78921" name="Line 97"/>
          <p:cNvSpPr>
            <a:spLocks noChangeShapeType="1"/>
          </p:cNvSpPr>
          <p:nvPr/>
        </p:nvSpPr>
        <p:spPr bwMode="auto">
          <a:xfrm flipH="1">
            <a:off x="2743200" y="5765800"/>
            <a:ext cx="396875" cy="406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78922" name="Rectangle 98"/>
          <p:cNvSpPr>
            <a:spLocks noChangeArrowheads="1"/>
          </p:cNvSpPr>
          <p:nvPr/>
        </p:nvSpPr>
        <p:spPr bwMode="auto">
          <a:xfrm>
            <a:off x="2590800" y="60960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x</a:t>
            </a:r>
            <a:endParaRPr lang="it-IT" sz="1600" i="1">
              <a:solidFill>
                <a:srgbClr val="FF0000"/>
              </a:solidFill>
            </a:endParaRPr>
          </a:p>
        </p:txBody>
      </p:sp>
      <p:grpSp>
        <p:nvGrpSpPr>
          <p:cNvPr id="78923" name="Group 99"/>
          <p:cNvGrpSpPr>
            <a:grpSpLocks/>
          </p:cNvGrpSpPr>
          <p:nvPr/>
        </p:nvGrpSpPr>
        <p:grpSpPr bwMode="auto">
          <a:xfrm rot="1281435">
            <a:off x="533400" y="1600200"/>
            <a:ext cx="1371600" cy="1219200"/>
            <a:chOff x="156" y="672"/>
            <a:chExt cx="3024" cy="2112"/>
          </a:xfrm>
        </p:grpSpPr>
        <p:sp>
          <p:nvSpPr>
            <p:cNvPr id="78943" name="Line 100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944" name="Line 101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945" name="Line 102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8924" name="Rectangle 103"/>
          <p:cNvSpPr>
            <a:spLocks noChangeArrowheads="1"/>
          </p:cNvSpPr>
          <p:nvPr/>
        </p:nvSpPr>
        <p:spPr bwMode="auto">
          <a:xfrm>
            <a:off x="152400" y="2514600"/>
            <a:ext cx="2843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CC00CC"/>
                </a:solidFill>
              </a:rPr>
              <a:t>z</a:t>
            </a:r>
            <a:endParaRPr lang="it-IT" sz="1600" i="1" dirty="0">
              <a:solidFill>
                <a:srgbClr val="CC00CC"/>
              </a:solidFill>
            </a:endParaRPr>
          </a:p>
        </p:txBody>
      </p:sp>
      <p:sp>
        <p:nvSpPr>
          <p:cNvPr id="78925" name="Rectangle 104"/>
          <p:cNvSpPr>
            <a:spLocks noChangeArrowheads="1"/>
          </p:cNvSpPr>
          <p:nvPr/>
        </p:nvSpPr>
        <p:spPr bwMode="auto">
          <a:xfrm>
            <a:off x="1143000" y="16002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CC00CC"/>
                </a:solidFill>
              </a:rPr>
              <a:t>y</a:t>
            </a:r>
            <a:endParaRPr lang="it-IT" sz="1600" i="1">
              <a:solidFill>
                <a:srgbClr val="CC00CC"/>
              </a:solidFill>
            </a:endParaRPr>
          </a:p>
        </p:txBody>
      </p:sp>
      <p:sp>
        <p:nvSpPr>
          <p:cNvPr id="78926" name="Rectangle 105"/>
          <p:cNvSpPr>
            <a:spLocks noChangeArrowheads="1"/>
          </p:cNvSpPr>
          <p:nvPr/>
        </p:nvSpPr>
        <p:spPr bwMode="auto">
          <a:xfrm>
            <a:off x="1600200" y="2895600"/>
            <a:ext cx="2843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CC00CC"/>
                </a:solidFill>
              </a:rPr>
              <a:t>x</a:t>
            </a:r>
            <a:endParaRPr lang="it-IT" sz="1600" i="1" dirty="0">
              <a:solidFill>
                <a:srgbClr val="CC00CC"/>
              </a:solidFill>
            </a:endParaRPr>
          </a:p>
        </p:txBody>
      </p:sp>
      <p:sp>
        <p:nvSpPr>
          <p:cNvPr id="78927" name="Rectangle 106"/>
          <p:cNvSpPr>
            <a:spLocks noChangeArrowheads="1"/>
          </p:cNvSpPr>
          <p:nvPr/>
        </p:nvSpPr>
        <p:spPr bwMode="auto">
          <a:xfrm>
            <a:off x="609600" y="1828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78928" name="Rectangle 107"/>
          <p:cNvSpPr>
            <a:spLocks noChangeArrowheads="1"/>
          </p:cNvSpPr>
          <p:nvPr/>
        </p:nvSpPr>
        <p:spPr bwMode="auto">
          <a:xfrm>
            <a:off x="1524000" y="2209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78929" name="Rectangle 108"/>
          <p:cNvSpPr>
            <a:spLocks noChangeArrowheads="1"/>
          </p:cNvSpPr>
          <p:nvPr/>
        </p:nvSpPr>
        <p:spPr bwMode="auto">
          <a:xfrm>
            <a:off x="762000" y="2667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grpSp>
        <p:nvGrpSpPr>
          <p:cNvPr id="78930" name="Group 109"/>
          <p:cNvGrpSpPr>
            <a:grpSpLocks/>
          </p:cNvGrpSpPr>
          <p:nvPr/>
        </p:nvGrpSpPr>
        <p:grpSpPr bwMode="auto">
          <a:xfrm rot="2220507">
            <a:off x="685800" y="2133600"/>
            <a:ext cx="803275" cy="639763"/>
            <a:chOff x="384" y="1488"/>
            <a:chExt cx="506" cy="403"/>
          </a:xfrm>
        </p:grpSpPr>
        <p:sp>
          <p:nvSpPr>
            <p:cNvPr id="78939" name="Oval 110"/>
            <p:cNvSpPr>
              <a:spLocks noChangeArrowheads="1"/>
            </p:cNvSpPr>
            <p:nvPr/>
          </p:nvSpPr>
          <p:spPr bwMode="auto">
            <a:xfrm>
              <a:off x="624" y="1824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40" name="Oval 111"/>
            <p:cNvSpPr>
              <a:spLocks noChangeArrowheads="1"/>
            </p:cNvSpPr>
            <p:nvPr/>
          </p:nvSpPr>
          <p:spPr bwMode="auto">
            <a:xfrm>
              <a:off x="816" y="1488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41" name="Oval 112"/>
            <p:cNvSpPr>
              <a:spLocks noChangeArrowheads="1"/>
            </p:cNvSpPr>
            <p:nvPr/>
          </p:nvSpPr>
          <p:spPr bwMode="auto">
            <a:xfrm>
              <a:off x="384" y="1584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78942" name="Freeform 113"/>
            <p:cNvSpPr>
              <a:spLocks/>
            </p:cNvSpPr>
            <p:nvPr/>
          </p:nvSpPr>
          <p:spPr bwMode="auto">
            <a:xfrm>
              <a:off x="415" y="1529"/>
              <a:ext cx="437" cy="331"/>
            </a:xfrm>
            <a:custGeom>
              <a:avLst/>
              <a:gdLst>
                <a:gd name="T0" fmla="*/ 0 w 437"/>
                <a:gd name="T1" fmla="*/ 80 h 331"/>
                <a:gd name="T2" fmla="*/ 265 w 437"/>
                <a:gd name="T3" fmla="*/ 331 h 331"/>
                <a:gd name="T4" fmla="*/ 437 w 437"/>
                <a:gd name="T5" fmla="*/ 0 h 331"/>
                <a:gd name="T6" fmla="*/ 0 w 437"/>
                <a:gd name="T7" fmla="*/ 80 h 3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7"/>
                <a:gd name="T13" fmla="*/ 0 h 331"/>
                <a:gd name="T14" fmla="*/ 437 w 437"/>
                <a:gd name="T15" fmla="*/ 331 h 3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7" h="331">
                  <a:moveTo>
                    <a:pt x="0" y="80"/>
                  </a:moveTo>
                  <a:lnTo>
                    <a:pt x="265" y="331"/>
                  </a:lnTo>
                  <a:lnTo>
                    <a:pt x="437" y="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folHlink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8931" name="Text Box 114"/>
          <p:cNvSpPr txBox="1">
            <a:spLocks noChangeArrowheads="1"/>
          </p:cNvSpPr>
          <p:nvPr/>
        </p:nvSpPr>
        <p:spPr bwMode="auto">
          <a:xfrm>
            <a:off x="152400" y="3200400"/>
            <a:ext cx="1658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rgbClr val="CC00CC"/>
                </a:solidFill>
              </a:rPr>
              <a:t>object Coordinates</a:t>
            </a:r>
            <a:endParaRPr lang="it-IT" sz="1400">
              <a:solidFill>
                <a:srgbClr val="CC00CC"/>
              </a:solidFill>
            </a:endParaRPr>
          </a:p>
        </p:txBody>
      </p:sp>
      <p:sp>
        <p:nvSpPr>
          <p:cNvPr id="78935" name="Text Box 23"/>
          <p:cNvSpPr txBox="1">
            <a:spLocks noChangeArrowheads="1"/>
          </p:cNvSpPr>
          <p:nvPr/>
        </p:nvSpPr>
        <p:spPr bwMode="auto">
          <a:xfrm>
            <a:off x="4876800" y="53340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2</a:t>
            </a:r>
            <a:endParaRPr lang="it-IT" sz="4800">
              <a:solidFill>
                <a:schemeClr val="bg1"/>
              </a:solidFill>
            </a:endParaRPr>
          </a:p>
        </p:txBody>
      </p:sp>
      <p:sp>
        <p:nvSpPr>
          <p:cNvPr id="122" name="AutoShape 119"/>
          <p:cNvSpPr>
            <a:spLocks noChangeArrowheads="1"/>
          </p:cNvSpPr>
          <p:nvPr/>
        </p:nvSpPr>
        <p:spPr bwMode="auto">
          <a:xfrm flipV="1">
            <a:off x="1905000" y="5051425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FF0000"/>
          </a:solidFill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933" name="Text Box 116"/>
          <p:cNvSpPr txBox="1">
            <a:spLocks noChangeArrowheads="1"/>
          </p:cNvSpPr>
          <p:nvPr/>
        </p:nvSpPr>
        <p:spPr bwMode="auto">
          <a:xfrm>
            <a:off x="762000" y="37338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0</a:t>
            </a:r>
            <a:endParaRPr lang="it-IT" sz="4800" dirty="0">
              <a:solidFill>
                <a:schemeClr val="bg1"/>
              </a:solidFill>
            </a:endParaRPr>
          </a:p>
        </p:txBody>
      </p:sp>
      <p:sp>
        <p:nvSpPr>
          <p:cNvPr id="78936" name="Text Box 20"/>
          <p:cNvSpPr txBox="1">
            <a:spLocks noChangeArrowheads="1"/>
          </p:cNvSpPr>
          <p:nvPr/>
        </p:nvSpPr>
        <p:spPr bwMode="auto">
          <a:xfrm>
            <a:off x="1905000" y="54102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1</a:t>
            </a:r>
            <a:endParaRPr lang="it-IT" sz="4800" dirty="0">
              <a:solidFill>
                <a:schemeClr val="bg1"/>
              </a:solidFill>
            </a:endParaRPr>
          </a:p>
        </p:txBody>
      </p:sp>
      <p:sp>
        <p:nvSpPr>
          <p:cNvPr id="120" name="Rectangle 21"/>
          <p:cNvSpPr>
            <a:spLocks noChangeArrowheads="1"/>
          </p:cNvSpPr>
          <p:nvPr/>
        </p:nvSpPr>
        <p:spPr bwMode="auto">
          <a:xfrm>
            <a:off x="2406352" y="2515344"/>
            <a:ext cx="5334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0) </a:t>
            </a:r>
            <a:r>
              <a:rPr lang="en-US" sz="2400" dirty="0">
                <a:solidFill>
                  <a:schemeClr val="bg2"/>
                </a:solidFill>
              </a:rPr>
              <a:t>Modeling transformation	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1) </a:t>
            </a:r>
            <a:r>
              <a:rPr lang="en-US" sz="2400" dirty="0">
                <a:solidFill>
                  <a:schemeClr val="accent2"/>
                </a:solidFill>
              </a:rPr>
              <a:t>View transformation</a:t>
            </a:r>
            <a:endParaRPr lang="en-US" sz="2400" dirty="0"/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2) </a:t>
            </a:r>
            <a:r>
              <a:rPr lang="en-US" sz="2400" dirty="0">
                <a:solidFill>
                  <a:srgbClr val="808080"/>
                </a:solidFill>
              </a:rPr>
              <a:t>Projection transformation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3) </a:t>
            </a:r>
            <a:r>
              <a:rPr lang="en-US" sz="2400" dirty="0">
                <a:solidFill>
                  <a:srgbClr val="808080"/>
                </a:solidFill>
              </a:rPr>
              <a:t>Viewport transformation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	</a:t>
            </a:r>
          </a:p>
        </p:txBody>
      </p:sp>
      <p:grpSp>
        <p:nvGrpSpPr>
          <p:cNvPr id="118" name="Group 117"/>
          <p:cNvGrpSpPr/>
          <p:nvPr/>
        </p:nvGrpSpPr>
        <p:grpSpPr>
          <a:xfrm>
            <a:off x="5638800" y="4953000"/>
            <a:ext cx="3387725" cy="1752600"/>
            <a:chOff x="5638800" y="4953000"/>
            <a:chExt cx="3387725" cy="1752600"/>
          </a:xfrm>
        </p:grpSpPr>
        <p:grpSp>
          <p:nvGrpSpPr>
            <p:cNvPr id="119" name="Group 102"/>
            <p:cNvGrpSpPr>
              <a:grpSpLocks/>
            </p:cNvGrpSpPr>
            <p:nvPr/>
          </p:nvGrpSpPr>
          <p:grpSpPr bwMode="auto">
            <a:xfrm>
              <a:off x="5638800" y="4953000"/>
              <a:ext cx="1352550" cy="1752600"/>
              <a:chOff x="3552" y="3120"/>
              <a:chExt cx="852" cy="1104"/>
            </a:xfrm>
          </p:grpSpPr>
          <p:sp>
            <p:nvSpPr>
              <p:cNvPr id="151" name="AutoShape 79"/>
              <p:cNvSpPr>
                <a:spLocks noChangeArrowheads="1"/>
              </p:cNvSpPr>
              <p:nvPr/>
            </p:nvSpPr>
            <p:spPr bwMode="auto">
              <a:xfrm rot="5400000" flipH="1">
                <a:off x="3420" y="3444"/>
                <a:ext cx="1104" cy="456"/>
              </a:xfrm>
              <a:prstGeom prst="parallelogram">
                <a:avLst>
                  <a:gd name="adj" fmla="val 101527"/>
                </a:avLst>
              </a:prstGeom>
              <a:solidFill>
                <a:srgbClr val="99FFCC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52" name="Line 80"/>
              <p:cNvSpPr>
                <a:spLocks noChangeShapeType="1"/>
              </p:cNvSpPr>
              <p:nvPr/>
            </p:nvSpPr>
            <p:spPr bwMode="auto">
              <a:xfrm>
                <a:off x="3991" y="3331"/>
                <a:ext cx="0" cy="653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prstDash val="dashDot"/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3" name="Line 81"/>
              <p:cNvSpPr>
                <a:spLocks noChangeShapeType="1"/>
              </p:cNvSpPr>
              <p:nvPr/>
            </p:nvSpPr>
            <p:spPr bwMode="auto">
              <a:xfrm flipH="1">
                <a:off x="3744" y="3476"/>
                <a:ext cx="451" cy="460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prstDash val="dashDot"/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4" name="Rectangle 95"/>
              <p:cNvSpPr>
                <a:spLocks noChangeArrowheads="1"/>
              </p:cNvSpPr>
              <p:nvPr/>
            </p:nvSpPr>
            <p:spPr bwMode="auto">
              <a:xfrm>
                <a:off x="3888" y="3120"/>
                <a:ext cx="18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>
                    <a:solidFill>
                      <a:srgbClr val="339933"/>
                    </a:solidFill>
                  </a:rPr>
                  <a:t>1</a:t>
                </a:r>
                <a:endParaRPr lang="it-IT" sz="1600">
                  <a:solidFill>
                    <a:srgbClr val="339933"/>
                  </a:solidFill>
                </a:endParaRPr>
              </a:p>
            </p:txBody>
          </p:sp>
          <p:sp>
            <p:nvSpPr>
              <p:cNvPr id="155" name="Rectangle 96"/>
              <p:cNvSpPr>
                <a:spLocks noChangeArrowheads="1"/>
              </p:cNvSpPr>
              <p:nvPr/>
            </p:nvSpPr>
            <p:spPr bwMode="auto">
              <a:xfrm>
                <a:off x="3936" y="3936"/>
                <a:ext cx="22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>
                    <a:solidFill>
                      <a:srgbClr val="339933"/>
                    </a:solidFill>
                  </a:rPr>
                  <a:t>-1</a:t>
                </a:r>
                <a:endParaRPr lang="it-IT" sz="1600">
                  <a:solidFill>
                    <a:srgbClr val="339933"/>
                  </a:solidFill>
                </a:endParaRPr>
              </a:p>
            </p:txBody>
          </p:sp>
          <p:sp>
            <p:nvSpPr>
              <p:cNvPr id="156" name="Rectangle 97"/>
              <p:cNvSpPr>
                <a:spLocks noChangeArrowheads="1"/>
              </p:cNvSpPr>
              <p:nvPr/>
            </p:nvSpPr>
            <p:spPr bwMode="auto">
              <a:xfrm>
                <a:off x="3552" y="3840"/>
                <a:ext cx="221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>
                    <a:solidFill>
                      <a:srgbClr val="339933"/>
                    </a:solidFill>
                  </a:rPr>
                  <a:t> 1</a:t>
                </a:r>
                <a:endParaRPr lang="it-IT" sz="1600">
                  <a:solidFill>
                    <a:srgbClr val="339933"/>
                  </a:solidFill>
                </a:endParaRPr>
              </a:p>
            </p:txBody>
          </p:sp>
          <p:sp>
            <p:nvSpPr>
              <p:cNvPr id="157" name="Rectangle 98"/>
              <p:cNvSpPr>
                <a:spLocks noChangeArrowheads="1"/>
              </p:cNvSpPr>
              <p:nvPr/>
            </p:nvSpPr>
            <p:spPr bwMode="auto">
              <a:xfrm>
                <a:off x="4176" y="3312"/>
                <a:ext cx="22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>
                    <a:solidFill>
                      <a:srgbClr val="339933"/>
                    </a:solidFill>
                  </a:rPr>
                  <a:t>-1</a:t>
                </a:r>
                <a:endParaRPr lang="it-IT" sz="1600">
                  <a:solidFill>
                    <a:srgbClr val="339933"/>
                  </a:solidFill>
                </a:endParaRPr>
              </a:p>
            </p:txBody>
          </p:sp>
        </p:grpSp>
        <p:grpSp>
          <p:nvGrpSpPr>
            <p:cNvPr id="121" name="Group 62"/>
            <p:cNvGrpSpPr>
              <a:grpSpLocks/>
            </p:cNvGrpSpPr>
            <p:nvPr/>
          </p:nvGrpSpPr>
          <p:grpSpPr bwMode="auto">
            <a:xfrm>
              <a:off x="6934200" y="5638800"/>
              <a:ext cx="407988" cy="457200"/>
              <a:chOff x="1872" y="2256"/>
              <a:chExt cx="353" cy="432"/>
            </a:xfrm>
          </p:grpSpPr>
          <p:sp>
            <p:nvSpPr>
              <p:cNvPr id="146" name="AutoShape 63"/>
              <p:cNvSpPr>
                <a:spLocks noChangeArrowheads="1"/>
              </p:cNvSpPr>
              <p:nvPr/>
            </p:nvSpPr>
            <p:spPr bwMode="auto">
              <a:xfrm>
                <a:off x="1872" y="2256"/>
                <a:ext cx="275" cy="432"/>
              </a:xfrm>
              <a:prstGeom prst="cube">
                <a:avLst>
                  <a:gd name="adj" fmla="val 52380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47" name="Oval 64"/>
              <p:cNvSpPr>
                <a:spLocks noChangeArrowheads="1"/>
              </p:cNvSpPr>
              <p:nvPr/>
            </p:nvSpPr>
            <p:spPr bwMode="auto">
              <a:xfrm>
                <a:off x="2029" y="2335"/>
                <a:ext cx="118" cy="23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48" name="Rectangle 65"/>
              <p:cNvSpPr>
                <a:spLocks noChangeArrowheads="1"/>
              </p:cNvSpPr>
              <p:nvPr/>
            </p:nvSpPr>
            <p:spPr bwMode="auto">
              <a:xfrm>
                <a:off x="2068" y="2335"/>
                <a:ext cx="118" cy="23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49" name="Oval 66"/>
              <p:cNvSpPr>
                <a:spLocks noChangeArrowheads="1"/>
              </p:cNvSpPr>
              <p:nvPr/>
            </p:nvSpPr>
            <p:spPr bwMode="auto">
              <a:xfrm>
                <a:off x="2107" y="2335"/>
                <a:ext cx="118" cy="23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50" name="AutoShape 67"/>
              <p:cNvSpPr>
                <a:spLocks noChangeArrowheads="1"/>
              </p:cNvSpPr>
              <p:nvPr/>
            </p:nvSpPr>
            <p:spPr bwMode="auto">
              <a:xfrm>
                <a:off x="1872" y="2304"/>
                <a:ext cx="144" cy="96"/>
              </a:xfrm>
              <a:prstGeom prst="cube">
                <a:avLst>
                  <a:gd name="adj" fmla="val 53958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123" name="Line 68"/>
            <p:cNvSpPr>
              <a:spLocks noChangeShapeType="1"/>
            </p:cNvSpPr>
            <p:nvPr/>
          </p:nvSpPr>
          <p:spPr bwMode="auto">
            <a:xfrm flipV="1">
              <a:off x="7254875" y="5562600"/>
              <a:ext cx="288925" cy="2794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24" name="Line 69"/>
            <p:cNvSpPr>
              <a:spLocks noChangeShapeType="1"/>
            </p:cNvSpPr>
            <p:nvPr/>
          </p:nvSpPr>
          <p:spPr bwMode="auto">
            <a:xfrm flipH="1" flipV="1">
              <a:off x="7239000" y="5105400"/>
              <a:ext cx="0" cy="7620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25" name="Rectangle 70"/>
            <p:cNvSpPr>
              <a:spLocks noChangeArrowheads="1"/>
            </p:cNvSpPr>
            <p:nvPr/>
          </p:nvSpPr>
          <p:spPr bwMode="auto">
            <a:xfrm>
              <a:off x="7010400" y="5105400"/>
              <a:ext cx="351676" cy="340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v</a:t>
              </a:r>
              <a:endParaRPr lang="it-IT" sz="1600" i="1" dirty="0">
                <a:solidFill>
                  <a:srgbClr val="FF0000"/>
                </a:solidFill>
              </a:endParaRPr>
            </a:p>
          </p:txBody>
        </p:sp>
        <p:sp>
          <p:nvSpPr>
            <p:cNvPr id="126" name="Rectangle 71"/>
            <p:cNvSpPr>
              <a:spLocks noChangeArrowheads="1"/>
            </p:cNvSpPr>
            <p:nvPr/>
          </p:nvSpPr>
          <p:spPr bwMode="auto">
            <a:xfrm>
              <a:off x="7340601" y="5300132"/>
              <a:ext cx="431526" cy="340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-u</a:t>
              </a:r>
              <a:endParaRPr lang="it-IT" sz="1600" i="1" dirty="0">
                <a:solidFill>
                  <a:srgbClr val="FF0000"/>
                </a:solidFill>
              </a:endParaRPr>
            </a:p>
          </p:txBody>
        </p:sp>
        <p:sp>
          <p:nvSpPr>
            <p:cNvPr id="127" name="Rectangle 72"/>
            <p:cNvSpPr>
              <a:spLocks noChangeArrowheads="1"/>
            </p:cNvSpPr>
            <p:nvPr/>
          </p:nvSpPr>
          <p:spPr bwMode="auto">
            <a:xfrm>
              <a:off x="7543800" y="5791200"/>
              <a:ext cx="431526" cy="340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-n</a:t>
              </a:r>
              <a:endParaRPr lang="it-IT" sz="1600" i="1" dirty="0">
                <a:solidFill>
                  <a:srgbClr val="FF0000"/>
                </a:solidFill>
              </a:endParaRPr>
            </a:p>
          </p:txBody>
        </p:sp>
        <p:sp>
          <p:nvSpPr>
            <p:cNvPr id="128" name="Freeform 73"/>
            <p:cNvSpPr>
              <a:spLocks/>
            </p:cNvSpPr>
            <p:nvPr/>
          </p:nvSpPr>
          <p:spPr bwMode="auto">
            <a:xfrm rot="19904937">
              <a:off x="8077200" y="5486400"/>
              <a:ext cx="609600" cy="484188"/>
            </a:xfrm>
            <a:custGeom>
              <a:avLst/>
              <a:gdLst>
                <a:gd name="T0" fmla="*/ 0 w 384"/>
                <a:gd name="T1" fmla="*/ 2147483647 h 305"/>
                <a:gd name="T2" fmla="*/ 2147483647 w 384"/>
                <a:gd name="T3" fmla="*/ 0 h 305"/>
                <a:gd name="T4" fmla="*/ 2147483647 w 384"/>
                <a:gd name="T5" fmla="*/ 2147483647 h 305"/>
                <a:gd name="T6" fmla="*/ 0 w 384"/>
                <a:gd name="T7" fmla="*/ 2147483647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4"/>
                <a:gd name="T13" fmla="*/ 0 h 305"/>
                <a:gd name="T14" fmla="*/ 384 w 38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4" h="305">
                  <a:moveTo>
                    <a:pt x="0" y="305"/>
                  </a:moveTo>
                  <a:lnTo>
                    <a:pt x="205" y="0"/>
                  </a:lnTo>
                  <a:lnTo>
                    <a:pt x="384" y="270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chemeClr val="folHlink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29" name="Rectangle 74"/>
            <p:cNvSpPr>
              <a:spLocks noChangeArrowheads="1"/>
            </p:cNvSpPr>
            <p:nvPr/>
          </p:nvSpPr>
          <p:spPr bwMode="auto">
            <a:xfrm>
              <a:off x="8077200" y="6019800"/>
              <a:ext cx="3397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0</a:t>
              </a:r>
              <a:endParaRPr lang="it-IT" sz="1600" i="1"/>
            </a:p>
          </p:txBody>
        </p:sp>
        <p:sp>
          <p:nvSpPr>
            <p:cNvPr id="130" name="Rectangle 75"/>
            <p:cNvSpPr>
              <a:spLocks noChangeArrowheads="1"/>
            </p:cNvSpPr>
            <p:nvPr/>
          </p:nvSpPr>
          <p:spPr bwMode="auto">
            <a:xfrm>
              <a:off x="8001000" y="5257800"/>
              <a:ext cx="3397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1</a:t>
              </a:r>
              <a:endParaRPr lang="it-IT" sz="1600" i="1"/>
            </a:p>
          </p:txBody>
        </p:sp>
        <p:sp>
          <p:nvSpPr>
            <p:cNvPr id="131" name="Oval 76"/>
            <p:cNvSpPr>
              <a:spLocks noChangeArrowheads="1"/>
            </p:cNvSpPr>
            <p:nvPr/>
          </p:nvSpPr>
          <p:spPr bwMode="auto">
            <a:xfrm>
              <a:off x="8153400" y="6019800"/>
              <a:ext cx="117475" cy="1063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2" name="Oval 77"/>
            <p:cNvSpPr>
              <a:spLocks noChangeArrowheads="1"/>
            </p:cNvSpPr>
            <p:nvPr/>
          </p:nvSpPr>
          <p:spPr bwMode="auto">
            <a:xfrm>
              <a:off x="8244408" y="5482877"/>
              <a:ext cx="117475" cy="1063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" name="Oval 78"/>
            <p:cNvSpPr>
              <a:spLocks noChangeArrowheads="1"/>
            </p:cNvSpPr>
            <p:nvPr/>
          </p:nvSpPr>
          <p:spPr bwMode="auto">
            <a:xfrm>
              <a:off x="8676456" y="5698901"/>
              <a:ext cx="117475" cy="1063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4" name="Line 82"/>
            <p:cNvSpPr>
              <a:spLocks noChangeShapeType="1"/>
            </p:cNvSpPr>
            <p:nvPr/>
          </p:nvSpPr>
          <p:spPr bwMode="auto">
            <a:xfrm>
              <a:off x="7239000" y="5867400"/>
              <a:ext cx="6858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35" name="Rectangle 84"/>
            <p:cNvSpPr>
              <a:spLocks noChangeArrowheads="1"/>
            </p:cNvSpPr>
            <p:nvPr/>
          </p:nvSpPr>
          <p:spPr bwMode="auto">
            <a:xfrm>
              <a:off x="8686800" y="5562600"/>
              <a:ext cx="3397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2</a:t>
              </a:r>
              <a:endParaRPr lang="it-IT" sz="1600" i="1"/>
            </a:p>
          </p:txBody>
        </p:sp>
        <p:grpSp>
          <p:nvGrpSpPr>
            <p:cNvPr id="136" name="Group 101"/>
            <p:cNvGrpSpPr>
              <a:grpSpLocks/>
            </p:cNvGrpSpPr>
            <p:nvPr/>
          </p:nvGrpSpPr>
          <p:grpSpPr bwMode="auto">
            <a:xfrm>
              <a:off x="6096001" y="5334000"/>
              <a:ext cx="2652713" cy="1098550"/>
              <a:chOff x="3840" y="3360"/>
              <a:chExt cx="1671" cy="692"/>
            </a:xfrm>
          </p:grpSpPr>
          <p:sp>
            <p:nvSpPr>
              <p:cNvPr id="137" name="Line 83"/>
              <p:cNvSpPr>
                <a:spLocks noChangeShapeType="1"/>
              </p:cNvSpPr>
              <p:nvPr/>
            </p:nvSpPr>
            <p:spPr bwMode="auto">
              <a:xfrm flipH="1" flipV="1">
                <a:off x="4032" y="3552"/>
                <a:ext cx="115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" name="Oval 85"/>
              <p:cNvSpPr>
                <a:spLocks noChangeArrowheads="1"/>
              </p:cNvSpPr>
              <p:nvPr/>
            </p:nvSpPr>
            <p:spPr bwMode="auto">
              <a:xfrm>
                <a:off x="4015" y="3524"/>
                <a:ext cx="74" cy="6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9" name="Rectangle 86"/>
              <p:cNvSpPr>
                <a:spLocks noChangeArrowheads="1"/>
              </p:cNvSpPr>
              <p:nvPr/>
            </p:nvSpPr>
            <p:spPr bwMode="auto">
              <a:xfrm>
                <a:off x="3984" y="3360"/>
                <a:ext cx="21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/>
                  <a:t>v</a:t>
                </a:r>
                <a:r>
                  <a:rPr lang="en-US" sz="800" i="1"/>
                  <a:t>0</a:t>
                </a:r>
                <a:endParaRPr lang="it-IT" sz="1600" i="1"/>
              </a:p>
            </p:txBody>
          </p:sp>
          <p:sp>
            <p:nvSpPr>
              <p:cNvPr id="140" name="Line 87"/>
              <p:cNvSpPr>
                <a:spLocks noChangeShapeType="1"/>
              </p:cNvSpPr>
              <p:nvPr/>
            </p:nvSpPr>
            <p:spPr bwMode="auto">
              <a:xfrm flipH="1">
                <a:off x="3936" y="3504"/>
                <a:ext cx="1296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1" name="Oval 88"/>
              <p:cNvSpPr>
                <a:spLocks noChangeArrowheads="1"/>
              </p:cNvSpPr>
              <p:nvPr/>
            </p:nvSpPr>
            <p:spPr bwMode="auto">
              <a:xfrm>
                <a:off x="3936" y="3792"/>
                <a:ext cx="74" cy="6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2" name="Oval 89"/>
              <p:cNvSpPr>
                <a:spLocks noChangeArrowheads="1"/>
              </p:cNvSpPr>
              <p:nvPr/>
            </p:nvSpPr>
            <p:spPr bwMode="auto">
              <a:xfrm>
                <a:off x="4128" y="3648"/>
                <a:ext cx="74" cy="6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" name="Line 90"/>
              <p:cNvSpPr>
                <a:spLocks noChangeShapeType="1"/>
              </p:cNvSpPr>
              <p:nvPr/>
            </p:nvSpPr>
            <p:spPr bwMode="auto">
              <a:xfrm flipH="1">
                <a:off x="4176" y="3611"/>
                <a:ext cx="1335" cy="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squar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4" name="Rectangle 91"/>
              <p:cNvSpPr>
                <a:spLocks noChangeArrowheads="1"/>
              </p:cNvSpPr>
              <p:nvPr/>
            </p:nvSpPr>
            <p:spPr bwMode="auto">
              <a:xfrm>
                <a:off x="3840" y="3840"/>
                <a:ext cx="21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/>
                  <a:t>v</a:t>
                </a:r>
                <a:r>
                  <a:rPr lang="en-US" sz="800" i="1"/>
                  <a:t>2</a:t>
                </a:r>
                <a:endParaRPr lang="it-IT" sz="1600" i="1"/>
              </a:p>
            </p:txBody>
          </p:sp>
          <p:sp>
            <p:nvSpPr>
              <p:cNvPr id="145" name="Rectangle 92"/>
              <p:cNvSpPr>
                <a:spLocks noChangeArrowheads="1"/>
              </p:cNvSpPr>
              <p:nvPr/>
            </p:nvSpPr>
            <p:spPr bwMode="auto">
              <a:xfrm>
                <a:off x="4128" y="3504"/>
                <a:ext cx="21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/>
                  <a:t>v</a:t>
                </a:r>
                <a:r>
                  <a:rPr lang="en-US" sz="800" i="1"/>
                  <a:t>1</a:t>
                </a:r>
                <a:endParaRPr lang="it-IT" sz="1600" i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3397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en-US" dirty="0" err="1"/>
              <a:t>Recap</a:t>
            </a:r>
            <a:r>
              <a:rPr lang="it-IT" altLang="en-US" dirty="0"/>
              <a:t>: </a:t>
            </a:r>
            <a:r>
              <a:rPr lang="it-IT" altLang="en-US" dirty="0" err="1"/>
              <a:t>Ray-Tracing</a:t>
            </a:r>
            <a:endParaRPr lang="it-IT" altLang="en-US" dirty="0"/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990600" y="6172200"/>
            <a:ext cx="5029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2"/>
                </a:solidFill>
                <a:latin typeface="Times New Roman" pitchFamily="18" charset="0"/>
              </a:rPr>
              <a:t>( Advanced Rendering Toolkit  - </a:t>
            </a:r>
            <a:r>
              <a:rPr lang="it-IT" altLang="en-US" sz="1200" b="1">
                <a:solidFill>
                  <a:schemeClr val="bg2"/>
                </a:solidFill>
                <a:latin typeface="Times New Roman" pitchFamily="18" charset="0"/>
              </a:rPr>
              <a:t>Alexander Wilkie </a:t>
            </a:r>
            <a:r>
              <a:rPr lang="en-US" altLang="en-US" sz="1200" b="1">
                <a:solidFill>
                  <a:schemeClr val="bg2"/>
                </a:solidFill>
                <a:latin typeface="Times New Roman" pitchFamily="18" charset="0"/>
              </a:rPr>
              <a:t>- 1999)</a:t>
            </a:r>
            <a:endParaRPr lang="en-US" altLang="en-US" sz="2400">
              <a:solidFill>
                <a:schemeClr val="bg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2499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0" name="Group 2"/>
          <p:cNvGrpSpPr>
            <a:grpSpLocks/>
          </p:cNvGrpSpPr>
          <p:nvPr/>
        </p:nvGrpSpPr>
        <p:grpSpPr bwMode="auto">
          <a:xfrm>
            <a:off x="6469063" y="3645024"/>
            <a:ext cx="2571750" cy="2176463"/>
            <a:chOff x="3648" y="2688"/>
            <a:chExt cx="737" cy="624"/>
          </a:xfrm>
        </p:grpSpPr>
        <p:sp>
          <p:nvSpPr>
            <p:cNvPr id="4111" name="AutoShape 3"/>
            <p:cNvSpPr>
              <a:spLocks noChangeArrowheads="1"/>
            </p:cNvSpPr>
            <p:nvPr/>
          </p:nvSpPr>
          <p:spPr bwMode="auto">
            <a:xfrm>
              <a:off x="3648" y="2688"/>
              <a:ext cx="737" cy="62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12" name="Freeform 4"/>
            <p:cNvSpPr>
              <a:spLocks/>
            </p:cNvSpPr>
            <p:nvPr/>
          </p:nvSpPr>
          <p:spPr bwMode="auto">
            <a:xfrm>
              <a:off x="4169" y="2690"/>
              <a:ext cx="208" cy="208"/>
            </a:xfrm>
            <a:custGeom>
              <a:avLst/>
              <a:gdLst>
                <a:gd name="T0" fmla="*/ 4 w 208"/>
                <a:gd name="T1" fmla="*/ 14 h 208"/>
                <a:gd name="T2" fmla="*/ 153 w 208"/>
                <a:gd name="T3" fmla="*/ 73 h 208"/>
                <a:gd name="T4" fmla="*/ 202 w 208"/>
                <a:gd name="T5" fmla="*/ 202 h 208"/>
                <a:gd name="T6" fmla="*/ 175 w 208"/>
                <a:gd name="T7" fmla="*/ 37 h 208"/>
                <a:gd name="T8" fmla="*/ 4 w 208"/>
                <a:gd name="T9" fmla="*/ 14 h 2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8"/>
                <a:gd name="T16" fmla="*/ 0 h 208"/>
                <a:gd name="T17" fmla="*/ 208 w 208"/>
                <a:gd name="T18" fmla="*/ 208 h 2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8" h="208">
                  <a:moveTo>
                    <a:pt x="4" y="14"/>
                  </a:moveTo>
                  <a:cubicBezTo>
                    <a:pt x="0" y="20"/>
                    <a:pt x="120" y="42"/>
                    <a:pt x="153" y="73"/>
                  </a:cubicBezTo>
                  <a:cubicBezTo>
                    <a:pt x="184" y="103"/>
                    <a:pt x="198" y="208"/>
                    <a:pt x="202" y="202"/>
                  </a:cubicBezTo>
                  <a:cubicBezTo>
                    <a:pt x="206" y="196"/>
                    <a:pt x="208" y="68"/>
                    <a:pt x="175" y="37"/>
                  </a:cubicBezTo>
                  <a:cubicBezTo>
                    <a:pt x="129" y="0"/>
                    <a:pt x="7" y="10"/>
                    <a:pt x="4" y="1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101" name="Group 5"/>
          <p:cNvGrpSpPr>
            <a:grpSpLocks/>
          </p:cNvGrpSpPr>
          <p:nvPr/>
        </p:nvGrpSpPr>
        <p:grpSpPr bwMode="auto">
          <a:xfrm>
            <a:off x="3754438" y="3651374"/>
            <a:ext cx="2479675" cy="2098675"/>
            <a:chOff x="3648" y="2688"/>
            <a:chExt cx="737" cy="624"/>
          </a:xfrm>
        </p:grpSpPr>
        <p:sp>
          <p:nvSpPr>
            <p:cNvPr id="4109" name="AutoShape 6"/>
            <p:cNvSpPr>
              <a:spLocks noChangeArrowheads="1"/>
            </p:cNvSpPr>
            <p:nvPr/>
          </p:nvSpPr>
          <p:spPr bwMode="auto">
            <a:xfrm>
              <a:off x="3648" y="2688"/>
              <a:ext cx="737" cy="62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10" name="Freeform 7"/>
            <p:cNvSpPr>
              <a:spLocks/>
            </p:cNvSpPr>
            <p:nvPr/>
          </p:nvSpPr>
          <p:spPr bwMode="auto">
            <a:xfrm>
              <a:off x="4169" y="2690"/>
              <a:ext cx="208" cy="208"/>
            </a:xfrm>
            <a:custGeom>
              <a:avLst/>
              <a:gdLst>
                <a:gd name="T0" fmla="*/ 4 w 208"/>
                <a:gd name="T1" fmla="*/ 14 h 208"/>
                <a:gd name="T2" fmla="*/ 153 w 208"/>
                <a:gd name="T3" fmla="*/ 73 h 208"/>
                <a:gd name="T4" fmla="*/ 202 w 208"/>
                <a:gd name="T5" fmla="*/ 202 h 208"/>
                <a:gd name="T6" fmla="*/ 175 w 208"/>
                <a:gd name="T7" fmla="*/ 37 h 208"/>
                <a:gd name="T8" fmla="*/ 4 w 208"/>
                <a:gd name="T9" fmla="*/ 14 h 2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8"/>
                <a:gd name="T16" fmla="*/ 0 h 208"/>
                <a:gd name="T17" fmla="*/ 208 w 208"/>
                <a:gd name="T18" fmla="*/ 208 h 2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8" h="208">
                  <a:moveTo>
                    <a:pt x="4" y="14"/>
                  </a:moveTo>
                  <a:cubicBezTo>
                    <a:pt x="0" y="20"/>
                    <a:pt x="120" y="42"/>
                    <a:pt x="153" y="73"/>
                  </a:cubicBezTo>
                  <a:cubicBezTo>
                    <a:pt x="184" y="103"/>
                    <a:pt x="198" y="208"/>
                    <a:pt x="202" y="202"/>
                  </a:cubicBezTo>
                  <a:cubicBezTo>
                    <a:pt x="206" y="196"/>
                    <a:pt x="208" y="68"/>
                    <a:pt x="175" y="37"/>
                  </a:cubicBezTo>
                  <a:cubicBezTo>
                    <a:pt x="129" y="0"/>
                    <a:pt x="7" y="10"/>
                    <a:pt x="4" y="1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aphicFrame>
        <p:nvGraphicFramePr>
          <p:cNvPr id="4098" name="Object 2"/>
          <p:cNvGraphicFramePr>
            <a:graphicFrameLocks noChangeAspect="1"/>
          </p:cNvGraphicFramePr>
          <p:nvPr>
            <p:extLst/>
          </p:nvPr>
        </p:nvGraphicFramePr>
        <p:xfrm>
          <a:off x="-71438" y="3284984"/>
          <a:ext cx="9061451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911" name="Fotografia Photo Editor" r:id="rId3" imgW="8824725" imgH="3337849" progId="">
                  <p:embed/>
                </p:oleObj>
              </mc:Choice>
              <mc:Fallback>
                <p:oleObj name="Fotografia Photo Editor" r:id="rId3" imgW="8824725" imgH="333784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1438" y="3284984"/>
                        <a:ext cx="9061451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View transformation</a:t>
            </a:r>
            <a:endParaRPr lang="it-IT" dirty="0"/>
          </a:p>
        </p:txBody>
      </p:sp>
      <p:sp>
        <p:nvSpPr>
          <p:cNvPr id="4103" name="Rectangle 10"/>
          <p:cNvSpPr>
            <a:spLocks noChangeArrowheads="1"/>
          </p:cNvSpPr>
          <p:nvPr/>
        </p:nvSpPr>
        <p:spPr bwMode="auto">
          <a:xfrm>
            <a:off x="0" y="6429375"/>
            <a:ext cx="8143875" cy="428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it-IT"/>
          </a:p>
        </p:txBody>
      </p:sp>
      <p:sp>
        <p:nvSpPr>
          <p:cNvPr id="4106" name="Rectangle 14"/>
          <p:cNvSpPr>
            <a:spLocks noChangeArrowheads="1"/>
          </p:cNvSpPr>
          <p:nvPr/>
        </p:nvSpPr>
        <p:spPr bwMode="auto">
          <a:xfrm>
            <a:off x="4286250" y="6119813"/>
            <a:ext cx="1438512" cy="30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As seen from </a:t>
            </a:r>
            <a:r>
              <a:rPr lang="en-US" sz="1400" i="1" dirty="0">
                <a:solidFill>
                  <a:schemeClr val="bg2"/>
                </a:solidFill>
              </a:rPr>
              <a:t>B</a:t>
            </a:r>
            <a:endParaRPr lang="it-IT" sz="1400" dirty="0">
              <a:solidFill>
                <a:schemeClr val="bg2"/>
              </a:solidFill>
            </a:endParaRPr>
          </a:p>
        </p:txBody>
      </p:sp>
      <p:sp>
        <p:nvSpPr>
          <p:cNvPr id="4107" name="Rectangle 15"/>
          <p:cNvSpPr>
            <a:spLocks noChangeArrowheads="1"/>
          </p:cNvSpPr>
          <p:nvPr/>
        </p:nvSpPr>
        <p:spPr bwMode="auto">
          <a:xfrm>
            <a:off x="7000875" y="6119813"/>
            <a:ext cx="1438512" cy="30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As seen from </a:t>
            </a:r>
            <a:r>
              <a:rPr lang="en-US" sz="1400" i="1" dirty="0">
                <a:solidFill>
                  <a:schemeClr val="bg2"/>
                </a:solidFill>
              </a:rPr>
              <a:t>C</a:t>
            </a:r>
            <a:endParaRPr lang="it-IT" sz="1400" dirty="0">
              <a:solidFill>
                <a:schemeClr val="bg2"/>
              </a:solidFill>
            </a:endParaRPr>
          </a:p>
        </p:txBody>
      </p:sp>
      <p:sp>
        <p:nvSpPr>
          <p:cNvPr id="4108" name="Rectangle 18"/>
          <p:cNvSpPr>
            <a:spLocks noChangeArrowheads="1"/>
          </p:cNvSpPr>
          <p:nvPr/>
        </p:nvSpPr>
        <p:spPr bwMode="auto">
          <a:xfrm>
            <a:off x="152400" y="11430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 err="1"/>
              <a:t>Dipending</a:t>
            </a:r>
            <a:r>
              <a:rPr lang="en-US" sz="2800" dirty="0"/>
              <a:t> on </a:t>
            </a:r>
            <a:r>
              <a:rPr lang="en-US" sz="2800" dirty="0">
                <a:solidFill>
                  <a:schemeClr val="accent2"/>
                </a:solidFill>
              </a:rPr>
              <a:t>position of </a:t>
            </a:r>
            <a:r>
              <a:rPr lang="en-US" sz="2800" i="1" dirty="0">
                <a:solidFill>
                  <a:schemeClr val="accent2"/>
                </a:solidFill>
              </a:rPr>
              <a:t>camera</a:t>
            </a:r>
            <a:endParaRPr lang="en-US" sz="1800" dirty="0"/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dirty="0"/>
              <a:t>A.k.a.: 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dirty="0"/>
              <a:t>Viewer position 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dirty="0"/>
              <a:t>eye position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dirty="0" err="1"/>
              <a:t>PoV</a:t>
            </a:r>
            <a:r>
              <a:rPr lang="en-US" dirty="0"/>
              <a:t> (Point of View)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603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2"/>
          <p:cNvSpPr>
            <a:spLocks noChangeArrowheads="1"/>
          </p:cNvSpPr>
          <p:nvPr/>
        </p:nvSpPr>
        <p:spPr bwMode="auto">
          <a:xfrm>
            <a:off x="0" y="1066800"/>
            <a:ext cx="4495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Input: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1) </a:t>
            </a:r>
            <a:r>
              <a:rPr lang="en-US" sz="2400" dirty="0">
                <a:solidFill>
                  <a:schemeClr val="accent2"/>
                </a:solidFill>
              </a:rPr>
              <a:t>camera position:</a:t>
            </a:r>
            <a:r>
              <a:rPr lang="en-US" sz="2400" dirty="0"/>
              <a:t> 	</a:t>
            </a:r>
            <a:r>
              <a:rPr lang="en-US" sz="2400" dirty="0" err="1">
                <a:latin typeface="Times New Roman" pitchFamily="18" charset="0"/>
              </a:rPr>
              <a:t>p</a:t>
            </a:r>
            <a:r>
              <a:rPr lang="en-US" sz="2400" baseline="-25000" dirty="0" err="1">
                <a:latin typeface="Times New Roman" pitchFamily="18" charset="0"/>
              </a:rPr>
              <a:t>pov</a:t>
            </a:r>
            <a:endParaRPr lang="en-US" sz="1800" dirty="0"/>
          </a:p>
          <a:p>
            <a:pPr marL="342900" indent="-342900">
              <a:spcBef>
                <a:spcPct val="20000"/>
              </a:spcBef>
            </a:pPr>
            <a:r>
              <a:rPr lang="en-US" sz="1800" dirty="0"/>
              <a:t>	</a:t>
            </a:r>
            <a:r>
              <a:rPr lang="en-US" sz="2400" dirty="0"/>
              <a:t>2) </a:t>
            </a:r>
            <a:r>
              <a:rPr lang="en-US" sz="2400" dirty="0">
                <a:solidFill>
                  <a:schemeClr val="accent2"/>
                </a:solidFill>
              </a:rPr>
              <a:t>target position:</a:t>
            </a:r>
            <a:r>
              <a:rPr lang="en-US" sz="2400" dirty="0"/>
              <a:t>    	</a:t>
            </a:r>
            <a:r>
              <a:rPr lang="en-US" sz="2400" dirty="0" err="1">
                <a:latin typeface="Times New Roman" pitchFamily="18" charset="0"/>
              </a:rPr>
              <a:t>p</a:t>
            </a:r>
            <a:r>
              <a:rPr lang="en-US" sz="2400" baseline="-25000" dirty="0" err="1">
                <a:latin typeface="Times New Roman" pitchFamily="18" charset="0"/>
              </a:rPr>
              <a:t>target</a:t>
            </a:r>
            <a:endParaRPr lang="en-US" sz="1800" dirty="0"/>
          </a:p>
          <a:p>
            <a:pPr marL="342900" indent="-342900">
              <a:spcBef>
                <a:spcPct val="20000"/>
              </a:spcBef>
            </a:pPr>
            <a:r>
              <a:rPr lang="en-US" sz="1800" dirty="0"/>
              <a:t>	</a:t>
            </a:r>
            <a:r>
              <a:rPr lang="en-US" sz="2400" dirty="0"/>
              <a:t>3) </a:t>
            </a:r>
            <a:r>
              <a:rPr lang="en-US" sz="2400" dirty="0">
                <a:solidFill>
                  <a:schemeClr val="accent2"/>
                </a:solidFill>
              </a:rPr>
              <a:t>up camera vector:</a:t>
            </a:r>
            <a:r>
              <a:rPr lang="en-US" sz="2400" dirty="0"/>
              <a:t>     	</a:t>
            </a:r>
            <a:r>
              <a:rPr lang="en-US" sz="2400" dirty="0" err="1">
                <a:latin typeface="Times New Roman" pitchFamily="18" charset="0"/>
              </a:rPr>
              <a:t>v</a:t>
            </a:r>
            <a:r>
              <a:rPr lang="en-US" sz="2400" baseline="-25000" dirty="0" err="1">
                <a:latin typeface="Times New Roman" pitchFamily="18" charset="0"/>
              </a:rPr>
              <a:t>up</a:t>
            </a:r>
            <a:endParaRPr lang="en-US" sz="2400" baseline="-25000" dirty="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en-US" sz="1800" dirty="0"/>
          </a:p>
          <a:p>
            <a:pPr marL="342900" indent="-342900">
              <a:spcBef>
                <a:spcPct val="20000"/>
              </a:spcBef>
            </a:pPr>
            <a:endParaRPr lang="en-US" sz="1800" dirty="0"/>
          </a:p>
          <a:p>
            <a:pPr marL="342900" indent="-342900">
              <a:spcBef>
                <a:spcPct val="20000"/>
              </a:spcBef>
            </a:pPr>
            <a:endParaRPr lang="en-US" sz="1800" dirty="0"/>
          </a:p>
        </p:txBody>
      </p:sp>
      <p:pic>
        <p:nvPicPr>
          <p:cNvPr id="79876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28456" y="3406998"/>
            <a:ext cx="8382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View transformation: typical example</a:t>
            </a:r>
            <a:endParaRPr lang="it-IT" dirty="0"/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295400" y="4038600"/>
            <a:ext cx="1676400" cy="1747838"/>
            <a:chOff x="1248" y="2592"/>
            <a:chExt cx="1344" cy="1311"/>
          </a:xfrm>
        </p:grpSpPr>
        <p:sp>
          <p:nvSpPr>
            <p:cNvPr id="79890" name="Line 20"/>
            <p:cNvSpPr>
              <a:spLocks noChangeShapeType="1"/>
            </p:cNvSpPr>
            <p:nvPr/>
          </p:nvSpPr>
          <p:spPr bwMode="auto">
            <a:xfrm flipV="1">
              <a:off x="2064" y="2592"/>
              <a:ext cx="0" cy="86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9891" name="Line 21"/>
            <p:cNvSpPr>
              <a:spLocks noChangeShapeType="1"/>
            </p:cNvSpPr>
            <p:nvPr/>
          </p:nvSpPr>
          <p:spPr bwMode="auto">
            <a:xfrm flipH="1">
              <a:off x="1248" y="3456"/>
              <a:ext cx="816" cy="24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9892" name="Line 22"/>
            <p:cNvSpPr>
              <a:spLocks noChangeShapeType="1"/>
            </p:cNvSpPr>
            <p:nvPr/>
          </p:nvSpPr>
          <p:spPr bwMode="auto">
            <a:xfrm>
              <a:off x="2064" y="3456"/>
              <a:ext cx="528" cy="447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79880" name="Picture 2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04040"/>
              </a:clrFrom>
              <a:clrTo>
                <a:srgbClr val="404040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2438400" y="3886200"/>
            <a:ext cx="1744663" cy="18176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79881" name="Rectangle 24"/>
          <p:cNvSpPr>
            <a:spLocks noChangeArrowheads="1"/>
          </p:cNvSpPr>
          <p:nvPr/>
        </p:nvSpPr>
        <p:spPr bwMode="auto">
          <a:xfrm>
            <a:off x="1976438" y="3549650"/>
            <a:ext cx="261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sz="2400" b="1" i="1">
                <a:solidFill>
                  <a:schemeClr val="accent2"/>
                </a:solidFill>
              </a:rPr>
              <a:t>y</a:t>
            </a:r>
            <a:endParaRPr lang="it-IT" sz="1400" b="1" i="1">
              <a:solidFill>
                <a:schemeClr val="accent2"/>
              </a:solidFill>
            </a:endParaRPr>
          </a:p>
        </p:txBody>
      </p:sp>
      <p:sp>
        <p:nvSpPr>
          <p:cNvPr id="79882" name="Rectangle 25"/>
          <p:cNvSpPr>
            <a:spLocks noChangeArrowheads="1"/>
          </p:cNvSpPr>
          <p:nvPr/>
        </p:nvSpPr>
        <p:spPr bwMode="auto">
          <a:xfrm>
            <a:off x="2819400" y="5638800"/>
            <a:ext cx="261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sz="2400" b="1" i="1">
                <a:solidFill>
                  <a:schemeClr val="accent2"/>
                </a:solidFill>
              </a:rPr>
              <a:t>x</a:t>
            </a:r>
            <a:endParaRPr lang="it-IT" sz="1400" b="1" i="1">
              <a:solidFill>
                <a:schemeClr val="accent2"/>
              </a:solidFill>
            </a:endParaRPr>
          </a:p>
        </p:txBody>
      </p:sp>
      <p:sp>
        <p:nvSpPr>
          <p:cNvPr id="79883" name="Rectangle 26"/>
          <p:cNvSpPr>
            <a:spLocks noChangeArrowheads="1"/>
          </p:cNvSpPr>
          <p:nvPr/>
        </p:nvSpPr>
        <p:spPr bwMode="auto">
          <a:xfrm>
            <a:off x="990600" y="5257800"/>
            <a:ext cx="261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sz="2400" b="1" i="1">
                <a:solidFill>
                  <a:schemeClr val="accent2"/>
                </a:solidFill>
              </a:rPr>
              <a:t>z</a:t>
            </a:r>
            <a:endParaRPr lang="it-IT" sz="1400" b="1" i="1">
              <a:solidFill>
                <a:schemeClr val="accent2"/>
              </a:solidFill>
            </a:endParaRPr>
          </a:p>
        </p:txBody>
      </p:sp>
      <p:sp>
        <p:nvSpPr>
          <p:cNvPr id="79884" name="Rectangle 27"/>
          <p:cNvSpPr>
            <a:spLocks noChangeArrowheads="1"/>
          </p:cNvSpPr>
          <p:nvPr/>
        </p:nvSpPr>
        <p:spPr bwMode="auto">
          <a:xfrm>
            <a:off x="1981200" y="5181600"/>
            <a:ext cx="31432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sz="2400" b="1" i="1" dirty="0">
                <a:solidFill>
                  <a:schemeClr val="accent2"/>
                </a:solidFill>
              </a:rPr>
              <a:t>0</a:t>
            </a:r>
            <a:r>
              <a:rPr lang="en-US" sz="1400" b="1" i="1" dirty="0">
                <a:solidFill>
                  <a:schemeClr val="accent2"/>
                </a:solidFill>
              </a:rPr>
              <a:t> </a:t>
            </a:r>
            <a:endParaRPr lang="it-IT" sz="1400" b="1" i="1" dirty="0">
              <a:solidFill>
                <a:schemeClr val="accent2"/>
              </a:solidFill>
            </a:endParaRPr>
          </a:p>
        </p:txBody>
      </p:sp>
      <p:sp>
        <p:nvSpPr>
          <p:cNvPr id="79885" name="Oval 28"/>
          <p:cNvSpPr>
            <a:spLocks noChangeArrowheads="1"/>
          </p:cNvSpPr>
          <p:nvPr/>
        </p:nvSpPr>
        <p:spPr bwMode="auto">
          <a:xfrm flipV="1">
            <a:off x="2253342" y="5127172"/>
            <a:ext cx="125413" cy="1333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9886" name="Rectangle 29"/>
          <p:cNvSpPr>
            <a:spLocks noChangeArrowheads="1"/>
          </p:cNvSpPr>
          <p:nvPr/>
        </p:nvSpPr>
        <p:spPr bwMode="auto">
          <a:xfrm>
            <a:off x="1270027" y="5671206"/>
            <a:ext cx="1991277" cy="101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</a:rPr>
              <a:t>world coordinate frame</a:t>
            </a:r>
            <a:endParaRPr lang="it-IT" i="1" dirty="0">
              <a:solidFill>
                <a:schemeClr val="accent2"/>
              </a:solidFill>
            </a:endParaRPr>
          </a:p>
        </p:txBody>
      </p:sp>
      <p:sp>
        <p:nvSpPr>
          <p:cNvPr id="79888" name="Line 31"/>
          <p:cNvSpPr>
            <a:spLocks noChangeShapeType="1"/>
          </p:cNvSpPr>
          <p:nvPr/>
        </p:nvSpPr>
        <p:spPr bwMode="auto">
          <a:xfrm flipH="1" flipV="1">
            <a:off x="1447800" y="4191000"/>
            <a:ext cx="1524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79889" name="Rectangle 32"/>
          <p:cNvSpPr>
            <a:spLocks noChangeArrowheads="1"/>
          </p:cNvSpPr>
          <p:nvPr/>
        </p:nvSpPr>
        <p:spPr bwMode="auto">
          <a:xfrm>
            <a:off x="1500166" y="4214818"/>
            <a:ext cx="659453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3200" dirty="0" err="1">
                <a:latin typeface="Times New Roman" pitchFamily="18" charset="0"/>
              </a:rPr>
              <a:t>v</a:t>
            </a:r>
            <a:r>
              <a:rPr lang="en-US" sz="3200" baseline="-25000" dirty="0" err="1">
                <a:latin typeface="Times New Roman" pitchFamily="18" charset="0"/>
              </a:rPr>
              <a:t>up</a:t>
            </a:r>
            <a:endParaRPr lang="it-IT" sz="3200" baseline="-25000" dirty="0">
              <a:latin typeface="Times New Roman" pitchFamily="18" charset="0"/>
            </a:endParaRPr>
          </a:p>
        </p:txBody>
      </p:sp>
      <p:sp>
        <p:nvSpPr>
          <p:cNvPr id="34" name="Right Brace 33"/>
          <p:cNvSpPr/>
          <p:nvPr/>
        </p:nvSpPr>
        <p:spPr bwMode="auto">
          <a:xfrm>
            <a:off x="4277530" y="1571612"/>
            <a:ext cx="285752" cy="1285884"/>
          </a:xfrm>
          <a:prstGeom prst="rightBrac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531922" y="1698956"/>
            <a:ext cx="2468907" cy="1029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Points and vectors in world coordinate frame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!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786182" y="5500702"/>
            <a:ext cx="10068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</a:rPr>
              <a:t>p</a:t>
            </a:r>
            <a:r>
              <a:rPr lang="en-US" sz="3200" baseline="-25000" dirty="0" err="1">
                <a:latin typeface="Times New Roman" pitchFamily="18" charset="0"/>
              </a:rPr>
              <a:t>target</a:t>
            </a:r>
            <a:endParaRPr lang="en-US" sz="3200" dirty="0"/>
          </a:p>
        </p:txBody>
      </p:sp>
      <p:sp>
        <p:nvSpPr>
          <p:cNvPr id="37" name="Oval 28"/>
          <p:cNvSpPr>
            <a:spLocks noChangeArrowheads="1"/>
          </p:cNvSpPr>
          <p:nvPr/>
        </p:nvSpPr>
        <p:spPr bwMode="auto">
          <a:xfrm flipV="1">
            <a:off x="4929190" y="3742646"/>
            <a:ext cx="125413" cy="1333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38" name="Oval 28"/>
          <p:cNvSpPr>
            <a:spLocks noChangeArrowheads="1"/>
          </p:cNvSpPr>
          <p:nvPr/>
        </p:nvSpPr>
        <p:spPr bwMode="auto">
          <a:xfrm flipV="1">
            <a:off x="3071802" y="4714884"/>
            <a:ext cx="125413" cy="1333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39" name="Rectangle 38"/>
          <p:cNvSpPr/>
          <p:nvPr/>
        </p:nvSpPr>
        <p:spPr>
          <a:xfrm>
            <a:off x="5572132" y="4429132"/>
            <a:ext cx="798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</a:rPr>
              <a:t>p</a:t>
            </a:r>
            <a:r>
              <a:rPr lang="en-US" sz="3200" baseline="-25000" dirty="0" err="1">
                <a:latin typeface="Times New Roman" pitchFamily="18" charset="0"/>
              </a:rPr>
              <a:t>pov</a:t>
            </a:r>
            <a:endParaRPr lang="en-US" sz="3200" dirty="0"/>
          </a:p>
        </p:txBody>
      </p:sp>
      <p:sp>
        <p:nvSpPr>
          <p:cNvPr id="40" name="Down Arrow 39"/>
          <p:cNvSpPr/>
          <p:nvPr/>
        </p:nvSpPr>
        <p:spPr bwMode="auto">
          <a:xfrm rot="8360413">
            <a:off x="5325266" y="3753522"/>
            <a:ext cx="500066" cy="1620323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100000">
                <a:schemeClr val="accent2">
                  <a:lumMod val="75000"/>
                  <a:alpha val="0"/>
                </a:schemeClr>
              </a:gs>
            </a:gsLst>
            <a:lin ang="168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41" name="Down Arrow 40"/>
          <p:cNvSpPr/>
          <p:nvPr/>
        </p:nvSpPr>
        <p:spPr bwMode="auto">
          <a:xfrm rot="8360413">
            <a:off x="3500696" y="4670058"/>
            <a:ext cx="500066" cy="1721061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100000">
                <a:schemeClr val="accent2">
                  <a:lumMod val="75000"/>
                  <a:alpha val="0"/>
                </a:schemeClr>
              </a:gs>
            </a:gsLst>
            <a:lin ang="168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499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28456" y="3406998"/>
            <a:ext cx="8382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View transformation: typical example</a:t>
            </a:r>
            <a:endParaRPr lang="it-IT" dirty="0"/>
          </a:p>
        </p:txBody>
      </p:sp>
      <p:grpSp>
        <p:nvGrpSpPr>
          <p:cNvPr id="79879" name="Group 19"/>
          <p:cNvGrpSpPr>
            <a:grpSpLocks/>
          </p:cNvGrpSpPr>
          <p:nvPr/>
        </p:nvGrpSpPr>
        <p:grpSpPr bwMode="auto">
          <a:xfrm>
            <a:off x="1295400" y="4038600"/>
            <a:ext cx="1676400" cy="1747838"/>
            <a:chOff x="1248" y="2592"/>
            <a:chExt cx="1344" cy="1311"/>
          </a:xfrm>
        </p:grpSpPr>
        <p:sp>
          <p:nvSpPr>
            <p:cNvPr id="79890" name="Line 20"/>
            <p:cNvSpPr>
              <a:spLocks noChangeShapeType="1"/>
            </p:cNvSpPr>
            <p:nvPr/>
          </p:nvSpPr>
          <p:spPr bwMode="auto">
            <a:xfrm flipV="1">
              <a:off x="2064" y="2592"/>
              <a:ext cx="0" cy="86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9891" name="Line 21"/>
            <p:cNvSpPr>
              <a:spLocks noChangeShapeType="1"/>
            </p:cNvSpPr>
            <p:nvPr/>
          </p:nvSpPr>
          <p:spPr bwMode="auto">
            <a:xfrm flipH="1">
              <a:off x="1248" y="3456"/>
              <a:ext cx="816" cy="24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9892" name="Line 22"/>
            <p:cNvSpPr>
              <a:spLocks noChangeShapeType="1"/>
            </p:cNvSpPr>
            <p:nvPr/>
          </p:nvSpPr>
          <p:spPr bwMode="auto">
            <a:xfrm>
              <a:off x="2064" y="3456"/>
              <a:ext cx="528" cy="447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79880" name="Picture 2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04040"/>
              </a:clrFrom>
              <a:clrTo>
                <a:srgbClr val="404040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2438400" y="3886200"/>
            <a:ext cx="1744663" cy="18176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79881" name="Rectangle 24"/>
          <p:cNvSpPr>
            <a:spLocks noChangeArrowheads="1"/>
          </p:cNvSpPr>
          <p:nvPr/>
        </p:nvSpPr>
        <p:spPr bwMode="auto">
          <a:xfrm>
            <a:off x="1976438" y="3549650"/>
            <a:ext cx="261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sz="2400" b="1" i="1">
                <a:solidFill>
                  <a:schemeClr val="accent2"/>
                </a:solidFill>
              </a:rPr>
              <a:t>y</a:t>
            </a:r>
            <a:endParaRPr lang="it-IT" sz="1400" b="1" i="1">
              <a:solidFill>
                <a:schemeClr val="accent2"/>
              </a:solidFill>
            </a:endParaRPr>
          </a:p>
        </p:txBody>
      </p:sp>
      <p:sp>
        <p:nvSpPr>
          <p:cNvPr id="79882" name="Rectangle 25"/>
          <p:cNvSpPr>
            <a:spLocks noChangeArrowheads="1"/>
          </p:cNvSpPr>
          <p:nvPr/>
        </p:nvSpPr>
        <p:spPr bwMode="auto">
          <a:xfrm>
            <a:off x="2819400" y="5638800"/>
            <a:ext cx="261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sz="2400" b="1" i="1">
                <a:solidFill>
                  <a:schemeClr val="accent2"/>
                </a:solidFill>
              </a:rPr>
              <a:t>x</a:t>
            </a:r>
            <a:endParaRPr lang="it-IT" sz="1400" b="1" i="1">
              <a:solidFill>
                <a:schemeClr val="accent2"/>
              </a:solidFill>
            </a:endParaRPr>
          </a:p>
        </p:txBody>
      </p:sp>
      <p:sp>
        <p:nvSpPr>
          <p:cNvPr id="79883" name="Rectangle 26"/>
          <p:cNvSpPr>
            <a:spLocks noChangeArrowheads="1"/>
          </p:cNvSpPr>
          <p:nvPr/>
        </p:nvSpPr>
        <p:spPr bwMode="auto">
          <a:xfrm>
            <a:off x="990600" y="5257800"/>
            <a:ext cx="261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sz="2400" b="1" i="1">
                <a:solidFill>
                  <a:schemeClr val="accent2"/>
                </a:solidFill>
              </a:rPr>
              <a:t>z</a:t>
            </a:r>
            <a:endParaRPr lang="it-IT" sz="1400" b="1" i="1">
              <a:solidFill>
                <a:schemeClr val="accent2"/>
              </a:solidFill>
            </a:endParaRPr>
          </a:p>
        </p:txBody>
      </p:sp>
      <p:sp>
        <p:nvSpPr>
          <p:cNvPr id="79884" name="Rectangle 27"/>
          <p:cNvSpPr>
            <a:spLocks noChangeArrowheads="1"/>
          </p:cNvSpPr>
          <p:nvPr/>
        </p:nvSpPr>
        <p:spPr bwMode="auto">
          <a:xfrm>
            <a:off x="1981200" y="5181600"/>
            <a:ext cx="31432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sz="2400" b="1" i="1" dirty="0">
                <a:solidFill>
                  <a:schemeClr val="accent2"/>
                </a:solidFill>
              </a:rPr>
              <a:t>0</a:t>
            </a:r>
            <a:r>
              <a:rPr lang="en-US" sz="1400" b="1" i="1" dirty="0">
                <a:solidFill>
                  <a:schemeClr val="accent2"/>
                </a:solidFill>
              </a:rPr>
              <a:t> </a:t>
            </a:r>
            <a:endParaRPr lang="it-IT" sz="1400" b="1" i="1" dirty="0">
              <a:solidFill>
                <a:schemeClr val="accent2"/>
              </a:solidFill>
            </a:endParaRPr>
          </a:p>
        </p:txBody>
      </p:sp>
      <p:sp>
        <p:nvSpPr>
          <p:cNvPr id="79885" name="Oval 28"/>
          <p:cNvSpPr>
            <a:spLocks noChangeArrowheads="1"/>
          </p:cNvSpPr>
          <p:nvPr/>
        </p:nvSpPr>
        <p:spPr bwMode="auto">
          <a:xfrm flipV="1">
            <a:off x="2253342" y="5127172"/>
            <a:ext cx="125413" cy="1333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9887" name="Rectangle 30"/>
          <p:cNvSpPr>
            <a:spLocks noChangeArrowheads="1"/>
          </p:cNvSpPr>
          <p:nvPr/>
        </p:nvSpPr>
        <p:spPr bwMode="auto">
          <a:xfrm>
            <a:off x="4648200" y="1143000"/>
            <a:ext cx="4495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Output: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 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Trasformation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matrix</a:t>
            </a:r>
            <a:br>
              <a:rPr lang="en-US" sz="2400" dirty="0">
                <a:solidFill>
                  <a:schemeClr val="accent2"/>
                </a:solidFill>
              </a:rPr>
            </a:br>
            <a:r>
              <a:rPr lang="en-US" sz="2400" dirty="0">
                <a:solidFill>
                  <a:schemeClr val="accent2"/>
                </a:solidFill>
              </a:rPr>
              <a:t>  </a:t>
            </a:r>
            <a:r>
              <a:rPr lang="en-US" sz="2400" i="1" dirty="0">
                <a:solidFill>
                  <a:schemeClr val="accent2"/>
                </a:solidFill>
              </a:rPr>
              <a:t>world frame </a:t>
            </a:r>
            <a:r>
              <a:rPr lang="en-US" sz="3200" dirty="0">
                <a:ea typeface="Arial Unicode MS" pitchFamily="34" charset="-128"/>
                <a:cs typeface="Arial Unicode MS" pitchFamily="34" charset="-128"/>
              </a:rPr>
              <a:t>→</a:t>
            </a:r>
            <a:r>
              <a:rPr lang="en-US" sz="2400" i="1" dirty="0">
                <a:solidFill>
                  <a:schemeClr val="accent2"/>
                </a:solidFill>
              </a:rPr>
              <a:t> </a:t>
            </a:r>
            <a:r>
              <a:rPr lang="en-US" sz="2400" i="1" dirty="0">
                <a:solidFill>
                  <a:srgbClr val="FF0000"/>
                </a:solidFill>
              </a:rPr>
              <a:t>eye frame</a:t>
            </a:r>
            <a:endParaRPr lang="en-US" dirty="0"/>
          </a:p>
          <a:p>
            <a:pPr marL="342900" indent="-342900">
              <a:spcBef>
                <a:spcPct val="20000"/>
              </a:spcBef>
            </a:pPr>
            <a:endParaRPr lang="en-US" dirty="0"/>
          </a:p>
        </p:txBody>
      </p:sp>
      <p:sp>
        <p:nvSpPr>
          <p:cNvPr id="79888" name="Line 31"/>
          <p:cNvSpPr>
            <a:spLocks noChangeShapeType="1"/>
          </p:cNvSpPr>
          <p:nvPr/>
        </p:nvSpPr>
        <p:spPr bwMode="auto">
          <a:xfrm flipH="1" flipV="1">
            <a:off x="1447800" y="4191000"/>
            <a:ext cx="1524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4" name="Rectangle 32"/>
          <p:cNvSpPr>
            <a:spLocks noChangeArrowheads="1"/>
          </p:cNvSpPr>
          <p:nvPr/>
        </p:nvSpPr>
        <p:spPr bwMode="auto">
          <a:xfrm>
            <a:off x="1500166" y="4214818"/>
            <a:ext cx="659453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3200" dirty="0" err="1">
                <a:latin typeface="Times New Roman" pitchFamily="18" charset="0"/>
              </a:rPr>
              <a:t>v</a:t>
            </a:r>
            <a:r>
              <a:rPr lang="en-US" sz="3200" baseline="-25000" dirty="0" err="1">
                <a:latin typeface="Times New Roman" pitchFamily="18" charset="0"/>
              </a:rPr>
              <a:t>up</a:t>
            </a:r>
            <a:endParaRPr lang="it-IT" sz="3200" baseline="-25000" dirty="0">
              <a:latin typeface="Times New Roman" pitchFamily="18" charset="0"/>
            </a:endParaRPr>
          </a:p>
        </p:txBody>
      </p:sp>
      <p:sp>
        <p:nvSpPr>
          <p:cNvPr id="35" name="Oval 28"/>
          <p:cNvSpPr>
            <a:spLocks noChangeArrowheads="1"/>
          </p:cNvSpPr>
          <p:nvPr/>
        </p:nvSpPr>
        <p:spPr bwMode="auto">
          <a:xfrm flipV="1">
            <a:off x="3071802" y="4714884"/>
            <a:ext cx="125413" cy="1333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0" y="1066800"/>
            <a:ext cx="4495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Input: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1) </a:t>
            </a:r>
            <a:r>
              <a:rPr lang="en-US" sz="2400" dirty="0">
                <a:solidFill>
                  <a:schemeClr val="accent2"/>
                </a:solidFill>
              </a:rPr>
              <a:t>camera position:</a:t>
            </a:r>
            <a:r>
              <a:rPr lang="en-US" sz="2400" dirty="0"/>
              <a:t> 	</a:t>
            </a:r>
            <a:r>
              <a:rPr lang="en-US" sz="2400" dirty="0" err="1">
                <a:latin typeface="Times New Roman" pitchFamily="18" charset="0"/>
              </a:rPr>
              <a:t>p</a:t>
            </a:r>
            <a:r>
              <a:rPr lang="en-US" sz="2400" baseline="-25000" dirty="0" err="1">
                <a:latin typeface="Times New Roman" pitchFamily="18" charset="0"/>
              </a:rPr>
              <a:t>pov</a:t>
            </a:r>
            <a:endParaRPr lang="en-US" sz="1800" dirty="0"/>
          </a:p>
          <a:p>
            <a:pPr marL="342900" indent="-342900">
              <a:spcBef>
                <a:spcPct val="20000"/>
              </a:spcBef>
            </a:pPr>
            <a:r>
              <a:rPr lang="en-US" sz="1800" dirty="0"/>
              <a:t>	</a:t>
            </a:r>
            <a:r>
              <a:rPr lang="en-US" sz="2400" dirty="0"/>
              <a:t>2) </a:t>
            </a:r>
            <a:r>
              <a:rPr lang="en-US" sz="2400" dirty="0">
                <a:solidFill>
                  <a:schemeClr val="accent2"/>
                </a:solidFill>
              </a:rPr>
              <a:t>target position:</a:t>
            </a:r>
            <a:r>
              <a:rPr lang="en-US" sz="2400" dirty="0"/>
              <a:t>    	</a:t>
            </a:r>
            <a:r>
              <a:rPr lang="en-US" sz="2400" dirty="0" err="1">
                <a:latin typeface="Times New Roman" pitchFamily="18" charset="0"/>
              </a:rPr>
              <a:t>p</a:t>
            </a:r>
            <a:r>
              <a:rPr lang="en-US" sz="2400" baseline="-25000" dirty="0" err="1">
                <a:latin typeface="Times New Roman" pitchFamily="18" charset="0"/>
              </a:rPr>
              <a:t>target</a:t>
            </a:r>
            <a:endParaRPr lang="en-US" sz="1800" dirty="0"/>
          </a:p>
          <a:p>
            <a:pPr marL="342900" indent="-342900">
              <a:spcBef>
                <a:spcPct val="20000"/>
              </a:spcBef>
            </a:pPr>
            <a:r>
              <a:rPr lang="en-US" sz="1800" dirty="0"/>
              <a:t>	</a:t>
            </a:r>
            <a:r>
              <a:rPr lang="en-US" sz="2400" dirty="0"/>
              <a:t>3) </a:t>
            </a:r>
            <a:r>
              <a:rPr lang="en-US" sz="2400" dirty="0">
                <a:solidFill>
                  <a:schemeClr val="accent2"/>
                </a:solidFill>
              </a:rPr>
              <a:t>up camera vector:</a:t>
            </a:r>
            <a:r>
              <a:rPr lang="en-US" sz="2400" dirty="0"/>
              <a:t>     	</a:t>
            </a:r>
            <a:r>
              <a:rPr lang="en-US" sz="2400" dirty="0" err="1">
                <a:latin typeface="Times New Roman" pitchFamily="18" charset="0"/>
              </a:rPr>
              <a:t>v</a:t>
            </a:r>
            <a:r>
              <a:rPr lang="en-US" sz="2400" baseline="-25000" dirty="0" err="1">
                <a:latin typeface="Times New Roman" pitchFamily="18" charset="0"/>
              </a:rPr>
              <a:t>up</a:t>
            </a:r>
            <a:endParaRPr lang="en-US" sz="2400" baseline="-25000" dirty="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en-US" sz="1800" dirty="0"/>
          </a:p>
          <a:p>
            <a:pPr marL="342900" indent="-342900">
              <a:spcBef>
                <a:spcPct val="20000"/>
              </a:spcBef>
            </a:pPr>
            <a:endParaRPr lang="en-US" sz="1800" dirty="0"/>
          </a:p>
          <a:p>
            <a:pPr marL="342900" indent="-342900">
              <a:spcBef>
                <a:spcPct val="20000"/>
              </a:spcBef>
            </a:pPr>
            <a:endParaRPr lang="en-US" sz="1800" dirty="0"/>
          </a:p>
        </p:txBody>
      </p:sp>
      <p:sp>
        <p:nvSpPr>
          <p:cNvPr id="37" name="Rectangle 29"/>
          <p:cNvSpPr>
            <a:spLocks noChangeArrowheads="1"/>
          </p:cNvSpPr>
          <p:nvPr/>
        </p:nvSpPr>
        <p:spPr bwMode="auto">
          <a:xfrm>
            <a:off x="1270027" y="5671206"/>
            <a:ext cx="1991277" cy="101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</a:rPr>
              <a:t>world coordinate frame</a:t>
            </a:r>
            <a:endParaRPr lang="it-IT" i="1" dirty="0">
              <a:solidFill>
                <a:schemeClr val="accent2"/>
              </a:solidFill>
            </a:endParaRPr>
          </a:p>
        </p:txBody>
      </p:sp>
      <p:grpSp>
        <p:nvGrpSpPr>
          <p:cNvPr id="79878" name="Group 5"/>
          <p:cNvGrpSpPr>
            <a:grpSpLocks/>
          </p:cNvGrpSpPr>
          <p:nvPr/>
        </p:nvGrpSpPr>
        <p:grpSpPr bwMode="auto">
          <a:xfrm>
            <a:off x="3205840" y="2924243"/>
            <a:ext cx="3731610" cy="2099838"/>
            <a:chOff x="2769" y="1319"/>
            <a:chExt cx="2915" cy="1675"/>
          </a:xfrm>
        </p:grpSpPr>
        <p:grpSp>
          <p:nvGrpSpPr>
            <p:cNvPr id="79893" name="Group 6"/>
            <p:cNvGrpSpPr>
              <a:grpSpLocks/>
            </p:cNvGrpSpPr>
            <p:nvPr/>
          </p:nvGrpSpPr>
          <p:grpSpPr bwMode="auto">
            <a:xfrm>
              <a:off x="2769" y="1441"/>
              <a:ext cx="1394" cy="1329"/>
              <a:chOff x="2769" y="1441"/>
              <a:chExt cx="1394" cy="1329"/>
            </a:xfrm>
          </p:grpSpPr>
          <p:sp>
            <p:nvSpPr>
              <p:cNvPr id="79903" name="Line 7"/>
              <p:cNvSpPr>
                <a:spLocks noChangeShapeType="1"/>
              </p:cNvSpPr>
              <p:nvPr/>
            </p:nvSpPr>
            <p:spPr bwMode="auto">
              <a:xfrm flipV="1">
                <a:off x="4128" y="1441"/>
                <a:ext cx="35" cy="575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04" name="Line 8"/>
              <p:cNvSpPr>
                <a:spLocks noChangeShapeType="1"/>
              </p:cNvSpPr>
              <p:nvPr/>
            </p:nvSpPr>
            <p:spPr bwMode="auto">
              <a:xfrm flipH="1" flipV="1">
                <a:off x="3600" y="1728"/>
                <a:ext cx="528" cy="288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05" name="Line 9"/>
              <p:cNvSpPr>
                <a:spLocks noChangeShapeType="1"/>
              </p:cNvSpPr>
              <p:nvPr/>
            </p:nvSpPr>
            <p:spPr bwMode="auto">
              <a:xfrm flipH="1">
                <a:off x="2769" y="2016"/>
                <a:ext cx="1359" cy="754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squar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9894" name="Line 10"/>
            <p:cNvSpPr>
              <a:spLocks noChangeShapeType="1"/>
            </p:cNvSpPr>
            <p:nvPr/>
          </p:nvSpPr>
          <p:spPr bwMode="auto">
            <a:xfrm flipV="1">
              <a:off x="4140" y="1440"/>
              <a:ext cx="23" cy="3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9895" name="Line 11"/>
            <p:cNvSpPr>
              <a:spLocks noChangeShapeType="1"/>
            </p:cNvSpPr>
            <p:nvPr/>
          </p:nvSpPr>
          <p:spPr bwMode="auto">
            <a:xfrm flipH="1" flipV="1">
              <a:off x="3600" y="1727"/>
              <a:ext cx="288" cy="15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9896" name="Line 12"/>
            <p:cNvSpPr>
              <a:spLocks noChangeShapeType="1"/>
            </p:cNvSpPr>
            <p:nvPr/>
          </p:nvSpPr>
          <p:spPr bwMode="auto">
            <a:xfrm flipV="1">
              <a:off x="4129" y="1757"/>
              <a:ext cx="478" cy="2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squar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9897" name="Rectangle 13"/>
            <p:cNvSpPr>
              <a:spLocks noChangeArrowheads="1"/>
            </p:cNvSpPr>
            <p:nvPr/>
          </p:nvSpPr>
          <p:spPr bwMode="auto">
            <a:xfrm>
              <a:off x="4556" y="1937"/>
              <a:ext cx="1128" cy="1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  <a:p>
              <a:r>
                <a:rPr lang="en-US" dirty="0">
                  <a:solidFill>
                    <a:srgbClr val="FF0000"/>
                  </a:solidFill>
                </a:rPr>
                <a:t>eye coordinate frame</a:t>
              </a:r>
            </a:p>
          </p:txBody>
        </p:sp>
        <p:sp>
          <p:nvSpPr>
            <p:cNvPr id="79898" name="Rectangle 14"/>
            <p:cNvSpPr>
              <a:spLocks noChangeArrowheads="1"/>
            </p:cNvSpPr>
            <p:nvPr/>
          </p:nvSpPr>
          <p:spPr bwMode="auto">
            <a:xfrm>
              <a:off x="4139" y="1319"/>
              <a:ext cx="345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2400" b="1" i="1" dirty="0">
                  <a:solidFill>
                    <a:srgbClr val="FF0000"/>
                  </a:solidFill>
                </a:rPr>
                <a:t>v</a:t>
              </a:r>
              <a:endParaRPr lang="it-IT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79899" name="Rectangle 15"/>
            <p:cNvSpPr>
              <a:spLocks noChangeArrowheads="1"/>
            </p:cNvSpPr>
            <p:nvPr/>
          </p:nvSpPr>
          <p:spPr bwMode="auto">
            <a:xfrm>
              <a:off x="3394" y="1663"/>
              <a:ext cx="358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2400" b="1" i="1" dirty="0">
                  <a:solidFill>
                    <a:srgbClr val="FF0000"/>
                  </a:solidFill>
                </a:rPr>
                <a:t>u</a:t>
              </a:r>
              <a:endParaRPr lang="it-IT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79900" name="Rectangle 16"/>
            <p:cNvSpPr>
              <a:spLocks noChangeArrowheads="1"/>
            </p:cNvSpPr>
            <p:nvPr/>
          </p:nvSpPr>
          <p:spPr bwMode="auto">
            <a:xfrm>
              <a:off x="4553" y="1594"/>
              <a:ext cx="358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2400" b="1" i="1" dirty="0">
                  <a:solidFill>
                    <a:srgbClr val="FF0000"/>
                  </a:solidFill>
                </a:rPr>
                <a:t>n</a:t>
              </a:r>
              <a:r>
                <a:rPr lang="en-US" sz="1400" b="1" i="1" dirty="0">
                  <a:solidFill>
                    <a:srgbClr val="FF0000"/>
                  </a:solidFill>
                </a:rPr>
                <a:t> </a:t>
              </a:r>
              <a:endParaRPr lang="it-IT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79901" name="Rectangle 17"/>
            <p:cNvSpPr>
              <a:spLocks noChangeArrowheads="1"/>
            </p:cNvSpPr>
            <p:nvPr/>
          </p:nvSpPr>
          <p:spPr bwMode="auto">
            <a:xfrm>
              <a:off x="4032" y="2081"/>
              <a:ext cx="392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2400" b="1" i="1" dirty="0" err="1">
                  <a:solidFill>
                    <a:srgbClr val="FF0000"/>
                  </a:solidFill>
                </a:rPr>
                <a:t>o</a:t>
              </a:r>
              <a:r>
                <a:rPr lang="en-US" sz="1400" b="1" i="1" dirty="0" err="1">
                  <a:solidFill>
                    <a:srgbClr val="FF0000"/>
                  </a:solidFill>
                </a:rPr>
                <a:t>e</a:t>
              </a:r>
              <a:r>
                <a:rPr lang="en-US" sz="1400" b="1" i="1" dirty="0">
                  <a:solidFill>
                    <a:srgbClr val="FF0000"/>
                  </a:solidFill>
                </a:rPr>
                <a:t> </a:t>
              </a:r>
              <a:endParaRPr lang="it-IT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79902" name="Oval 18"/>
            <p:cNvSpPr>
              <a:spLocks noChangeArrowheads="1"/>
            </p:cNvSpPr>
            <p:nvPr/>
          </p:nvSpPr>
          <p:spPr bwMode="auto">
            <a:xfrm flipV="1">
              <a:off x="4078" y="1966"/>
              <a:ext cx="100" cy="1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7963333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28456" y="3406998"/>
            <a:ext cx="8382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View transformation: typical example</a:t>
            </a:r>
            <a:endParaRPr lang="it-IT" dirty="0"/>
          </a:p>
        </p:txBody>
      </p:sp>
      <p:grpSp>
        <p:nvGrpSpPr>
          <p:cNvPr id="79879" name="Group 19"/>
          <p:cNvGrpSpPr>
            <a:grpSpLocks/>
          </p:cNvGrpSpPr>
          <p:nvPr/>
        </p:nvGrpSpPr>
        <p:grpSpPr bwMode="auto">
          <a:xfrm>
            <a:off x="1295400" y="4038600"/>
            <a:ext cx="1676400" cy="1747838"/>
            <a:chOff x="1248" y="2592"/>
            <a:chExt cx="1344" cy="1311"/>
          </a:xfrm>
        </p:grpSpPr>
        <p:sp>
          <p:nvSpPr>
            <p:cNvPr id="79890" name="Line 20"/>
            <p:cNvSpPr>
              <a:spLocks noChangeShapeType="1"/>
            </p:cNvSpPr>
            <p:nvPr/>
          </p:nvSpPr>
          <p:spPr bwMode="auto">
            <a:xfrm flipV="1">
              <a:off x="2064" y="2592"/>
              <a:ext cx="0" cy="86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9891" name="Line 21"/>
            <p:cNvSpPr>
              <a:spLocks noChangeShapeType="1"/>
            </p:cNvSpPr>
            <p:nvPr/>
          </p:nvSpPr>
          <p:spPr bwMode="auto">
            <a:xfrm flipH="1">
              <a:off x="1248" y="3456"/>
              <a:ext cx="816" cy="24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9892" name="Line 22"/>
            <p:cNvSpPr>
              <a:spLocks noChangeShapeType="1"/>
            </p:cNvSpPr>
            <p:nvPr/>
          </p:nvSpPr>
          <p:spPr bwMode="auto">
            <a:xfrm>
              <a:off x="2064" y="3456"/>
              <a:ext cx="528" cy="447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79880" name="Picture 2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04040"/>
              </a:clrFrom>
              <a:clrTo>
                <a:srgbClr val="404040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2438400" y="3886200"/>
            <a:ext cx="1744663" cy="18176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79881" name="Rectangle 24"/>
          <p:cNvSpPr>
            <a:spLocks noChangeArrowheads="1"/>
          </p:cNvSpPr>
          <p:nvPr/>
        </p:nvSpPr>
        <p:spPr bwMode="auto">
          <a:xfrm>
            <a:off x="1976438" y="3549650"/>
            <a:ext cx="261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sz="2400" b="1" i="1">
                <a:solidFill>
                  <a:schemeClr val="accent2"/>
                </a:solidFill>
              </a:rPr>
              <a:t>y</a:t>
            </a:r>
            <a:endParaRPr lang="it-IT" sz="1400" b="1" i="1">
              <a:solidFill>
                <a:schemeClr val="accent2"/>
              </a:solidFill>
            </a:endParaRPr>
          </a:p>
        </p:txBody>
      </p:sp>
      <p:sp>
        <p:nvSpPr>
          <p:cNvPr id="79882" name="Rectangle 25"/>
          <p:cNvSpPr>
            <a:spLocks noChangeArrowheads="1"/>
          </p:cNvSpPr>
          <p:nvPr/>
        </p:nvSpPr>
        <p:spPr bwMode="auto">
          <a:xfrm>
            <a:off x="2819400" y="5638800"/>
            <a:ext cx="261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sz="2400" b="1" i="1">
                <a:solidFill>
                  <a:schemeClr val="accent2"/>
                </a:solidFill>
              </a:rPr>
              <a:t>x</a:t>
            </a:r>
            <a:endParaRPr lang="it-IT" sz="1400" b="1" i="1">
              <a:solidFill>
                <a:schemeClr val="accent2"/>
              </a:solidFill>
            </a:endParaRPr>
          </a:p>
        </p:txBody>
      </p:sp>
      <p:sp>
        <p:nvSpPr>
          <p:cNvPr id="79883" name="Rectangle 26"/>
          <p:cNvSpPr>
            <a:spLocks noChangeArrowheads="1"/>
          </p:cNvSpPr>
          <p:nvPr/>
        </p:nvSpPr>
        <p:spPr bwMode="auto">
          <a:xfrm>
            <a:off x="990600" y="5257800"/>
            <a:ext cx="261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sz="2400" b="1" i="1">
                <a:solidFill>
                  <a:schemeClr val="accent2"/>
                </a:solidFill>
              </a:rPr>
              <a:t>z</a:t>
            </a:r>
            <a:endParaRPr lang="it-IT" sz="1400" b="1" i="1">
              <a:solidFill>
                <a:schemeClr val="accent2"/>
              </a:solidFill>
            </a:endParaRPr>
          </a:p>
        </p:txBody>
      </p:sp>
      <p:sp>
        <p:nvSpPr>
          <p:cNvPr id="79884" name="Rectangle 27"/>
          <p:cNvSpPr>
            <a:spLocks noChangeArrowheads="1"/>
          </p:cNvSpPr>
          <p:nvPr/>
        </p:nvSpPr>
        <p:spPr bwMode="auto">
          <a:xfrm>
            <a:off x="1981200" y="5181600"/>
            <a:ext cx="31432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sz="2400" b="1" i="1" dirty="0">
                <a:solidFill>
                  <a:schemeClr val="accent2"/>
                </a:solidFill>
              </a:rPr>
              <a:t>0</a:t>
            </a:r>
            <a:r>
              <a:rPr lang="en-US" sz="1400" b="1" i="1" dirty="0">
                <a:solidFill>
                  <a:schemeClr val="accent2"/>
                </a:solidFill>
              </a:rPr>
              <a:t> </a:t>
            </a:r>
            <a:endParaRPr lang="it-IT" sz="1400" b="1" i="1" dirty="0">
              <a:solidFill>
                <a:schemeClr val="accent2"/>
              </a:solidFill>
            </a:endParaRPr>
          </a:p>
        </p:txBody>
      </p:sp>
      <p:sp>
        <p:nvSpPr>
          <p:cNvPr id="79885" name="Oval 28"/>
          <p:cNvSpPr>
            <a:spLocks noChangeArrowheads="1"/>
          </p:cNvSpPr>
          <p:nvPr/>
        </p:nvSpPr>
        <p:spPr bwMode="auto">
          <a:xfrm flipV="1">
            <a:off x="2253342" y="5127172"/>
            <a:ext cx="125413" cy="1333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9888" name="Line 31"/>
          <p:cNvSpPr>
            <a:spLocks noChangeShapeType="1"/>
          </p:cNvSpPr>
          <p:nvPr/>
        </p:nvSpPr>
        <p:spPr bwMode="auto">
          <a:xfrm flipH="1" flipV="1">
            <a:off x="1447800" y="4191000"/>
            <a:ext cx="1524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4" name="Rectangle 32"/>
          <p:cNvSpPr>
            <a:spLocks noChangeArrowheads="1"/>
          </p:cNvSpPr>
          <p:nvPr/>
        </p:nvSpPr>
        <p:spPr bwMode="auto">
          <a:xfrm>
            <a:off x="1500166" y="4214818"/>
            <a:ext cx="659453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3200" dirty="0" err="1">
                <a:latin typeface="Times New Roman" pitchFamily="18" charset="0"/>
              </a:rPr>
              <a:t>v</a:t>
            </a:r>
            <a:r>
              <a:rPr lang="en-US" sz="3200" baseline="-25000" dirty="0" err="1">
                <a:latin typeface="Times New Roman" pitchFamily="18" charset="0"/>
              </a:rPr>
              <a:t>up</a:t>
            </a:r>
            <a:endParaRPr lang="it-IT" sz="3200" baseline="-25000" dirty="0">
              <a:latin typeface="Times New Roman" pitchFamily="18" charset="0"/>
            </a:endParaRPr>
          </a:p>
        </p:txBody>
      </p:sp>
      <p:sp>
        <p:nvSpPr>
          <p:cNvPr id="35" name="Oval 28"/>
          <p:cNvSpPr>
            <a:spLocks noChangeArrowheads="1"/>
          </p:cNvSpPr>
          <p:nvPr/>
        </p:nvSpPr>
        <p:spPr bwMode="auto">
          <a:xfrm flipV="1">
            <a:off x="3071802" y="4714884"/>
            <a:ext cx="125413" cy="1333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37" name="Rectangle 29"/>
          <p:cNvSpPr>
            <a:spLocks noChangeArrowheads="1"/>
          </p:cNvSpPr>
          <p:nvPr/>
        </p:nvSpPr>
        <p:spPr bwMode="auto">
          <a:xfrm>
            <a:off x="1270027" y="5671206"/>
            <a:ext cx="1991277" cy="101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</a:rPr>
              <a:t>world coordinate frame</a:t>
            </a:r>
            <a:endParaRPr lang="it-IT" i="1" dirty="0">
              <a:solidFill>
                <a:schemeClr val="accent2"/>
              </a:solidFill>
            </a:endParaRPr>
          </a:p>
        </p:txBody>
      </p:sp>
      <p:grpSp>
        <p:nvGrpSpPr>
          <p:cNvPr id="79878" name="Group 5"/>
          <p:cNvGrpSpPr>
            <a:grpSpLocks/>
          </p:cNvGrpSpPr>
          <p:nvPr/>
        </p:nvGrpSpPr>
        <p:grpSpPr bwMode="auto">
          <a:xfrm>
            <a:off x="3205840" y="2924243"/>
            <a:ext cx="3731610" cy="2099838"/>
            <a:chOff x="2769" y="1319"/>
            <a:chExt cx="2915" cy="1675"/>
          </a:xfrm>
        </p:grpSpPr>
        <p:grpSp>
          <p:nvGrpSpPr>
            <p:cNvPr id="79893" name="Group 6"/>
            <p:cNvGrpSpPr>
              <a:grpSpLocks/>
            </p:cNvGrpSpPr>
            <p:nvPr/>
          </p:nvGrpSpPr>
          <p:grpSpPr bwMode="auto">
            <a:xfrm>
              <a:off x="2769" y="1441"/>
              <a:ext cx="1394" cy="1329"/>
              <a:chOff x="2769" y="1441"/>
              <a:chExt cx="1394" cy="1329"/>
            </a:xfrm>
          </p:grpSpPr>
          <p:sp>
            <p:nvSpPr>
              <p:cNvPr id="79903" name="Line 7"/>
              <p:cNvSpPr>
                <a:spLocks noChangeShapeType="1"/>
              </p:cNvSpPr>
              <p:nvPr/>
            </p:nvSpPr>
            <p:spPr bwMode="auto">
              <a:xfrm flipV="1">
                <a:off x="4128" y="1441"/>
                <a:ext cx="35" cy="575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04" name="Line 8"/>
              <p:cNvSpPr>
                <a:spLocks noChangeShapeType="1"/>
              </p:cNvSpPr>
              <p:nvPr/>
            </p:nvSpPr>
            <p:spPr bwMode="auto">
              <a:xfrm flipH="1" flipV="1">
                <a:off x="3600" y="1728"/>
                <a:ext cx="528" cy="288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05" name="Line 9"/>
              <p:cNvSpPr>
                <a:spLocks noChangeShapeType="1"/>
              </p:cNvSpPr>
              <p:nvPr/>
            </p:nvSpPr>
            <p:spPr bwMode="auto">
              <a:xfrm flipH="1">
                <a:off x="2769" y="2016"/>
                <a:ext cx="1359" cy="754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squar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9894" name="Line 10"/>
            <p:cNvSpPr>
              <a:spLocks noChangeShapeType="1"/>
            </p:cNvSpPr>
            <p:nvPr/>
          </p:nvSpPr>
          <p:spPr bwMode="auto">
            <a:xfrm flipV="1">
              <a:off x="4140" y="1440"/>
              <a:ext cx="23" cy="3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9895" name="Line 11"/>
            <p:cNvSpPr>
              <a:spLocks noChangeShapeType="1"/>
            </p:cNvSpPr>
            <p:nvPr/>
          </p:nvSpPr>
          <p:spPr bwMode="auto">
            <a:xfrm flipH="1" flipV="1">
              <a:off x="3600" y="1727"/>
              <a:ext cx="288" cy="15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9896" name="Line 12"/>
            <p:cNvSpPr>
              <a:spLocks noChangeShapeType="1"/>
            </p:cNvSpPr>
            <p:nvPr/>
          </p:nvSpPr>
          <p:spPr bwMode="auto">
            <a:xfrm flipV="1">
              <a:off x="4129" y="1757"/>
              <a:ext cx="478" cy="2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squar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9897" name="Rectangle 13"/>
            <p:cNvSpPr>
              <a:spLocks noChangeArrowheads="1"/>
            </p:cNvSpPr>
            <p:nvPr/>
          </p:nvSpPr>
          <p:spPr bwMode="auto">
            <a:xfrm>
              <a:off x="4556" y="1937"/>
              <a:ext cx="1128" cy="1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  <a:p>
              <a:r>
                <a:rPr lang="en-US" dirty="0">
                  <a:solidFill>
                    <a:srgbClr val="FF0000"/>
                  </a:solidFill>
                </a:rPr>
                <a:t>eye coordinate frame</a:t>
              </a:r>
            </a:p>
          </p:txBody>
        </p:sp>
        <p:sp>
          <p:nvSpPr>
            <p:cNvPr id="79898" name="Rectangle 14"/>
            <p:cNvSpPr>
              <a:spLocks noChangeArrowheads="1"/>
            </p:cNvSpPr>
            <p:nvPr/>
          </p:nvSpPr>
          <p:spPr bwMode="auto">
            <a:xfrm>
              <a:off x="4139" y="1319"/>
              <a:ext cx="345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2400" b="1" i="1" dirty="0">
                  <a:solidFill>
                    <a:srgbClr val="FF0000"/>
                  </a:solidFill>
                </a:rPr>
                <a:t>v</a:t>
              </a:r>
              <a:endParaRPr lang="it-IT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79899" name="Rectangle 15"/>
            <p:cNvSpPr>
              <a:spLocks noChangeArrowheads="1"/>
            </p:cNvSpPr>
            <p:nvPr/>
          </p:nvSpPr>
          <p:spPr bwMode="auto">
            <a:xfrm>
              <a:off x="3394" y="1663"/>
              <a:ext cx="358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2400" b="1" i="1" dirty="0">
                  <a:solidFill>
                    <a:srgbClr val="FF0000"/>
                  </a:solidFill>
                </a:rPr>
                <a:t>u</a:t>
              </a:r>
              <a:endParaRPr lang="it-IT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79900" name="Rectangle 16"/>
            <p:cNvSpPr>
              <a:spLocks noChangeArrowheads="1"/>
            </p:cNvSpPr>
            <p:nvPr/>
          </p:nvSpPr>
          <p:spPr bwMode="auto">
            <a:xfrm>
              <a:off x="4553" y="1594"/>
              <a:ext cx="358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2400" b="1" i="1" dirty="0">
                  <a:solidFill>
                    <a:srgbClr val="FF0000"/>
                  </a:solidFill>
                </a:rPr>
                <a:t>n</a:t>
              </a:r>
              <a:r>
                <a:rPr lang="en-US" sz="1400" b="1" i="1" dirty="0">
                  <a:solidFill>
                    <a:srgbClr val="FF0000"/>
                  </a:solidFill>
                </a:rPr>
                <a:t> </a:t>
              </a:r>
              <a:endParaRPr lang="it-IT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79901" name="Rectangle 17"/>
            <p:cNvSpPr>
              <a:spLocks noChangeArrowheads="1"/>
            </p:cNvSpPr>
            <p:nvPr/>
          </p:nvSpPr>
          <p:spPr bwMode="auto">
            <a:xfrm>
              <a:off x="4032" y="2081"/>
              <a:ext cx="392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2400" b="1" i="1" dirty="0" err="1">
                  <a:solidFill>
                    <a:srgbClr val="FF0000"/>
                  </a:solidFill>
                </a:rPr>
                <a:t>o</a:t>
              </a:r>
              <a:r>
                <a:rPr lang="en-US" sz="1400" b="1" i="1" dirty="0" err="1">
                  <a:solidFill>
                    <a:srgbClr val="FF0000"/>
                  </a:solidFill>
                </a:rPr>
                <a:t>e</a:t>
              </a:r>
              <a:r>
                <a:rPr lang="en-US" sz="1400" b="1" i="1" dirty="0">
                  <a:solidFill>
                    <a:srgbClr val="FF0000"/>
                  </a:solidFill>
                </a:rPr>
                <a:t> </a:t>
              </a:r>
              <a:endParaRPr lang="it-IT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79902" name="Oval 18"/>
            <p:cNvSpPr>
              <a:spLocks noChangeArrowheads="1"/>
            </p:cNvSpPr>
            <p:nvPr/>
          </p:nvSpPr>
          <p:spPr bwMode="auto">
            <a:xfrm flipV="1">
              <a:off x="4078" y="1966"/>
              <a:ext cx="100" cy="1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39" name="AutoShape 118"/>
          <p:cNvSpPr>
            <a:spLocks noChangeArrowheads="1"/>
          </p:cNvSpPr>
          <p:nvPr/>
        </p:nvSpPr>
        <p:spPr bwMode="auto">
          <a:xfrm>
            <a:off x="990600" y="1203491"/>
            <a:ext cx="7162800" cy="163690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Now...</a:t>
            </a:r>
          </a:p>
          <a:p>
            <a:r>
              <a:rPr lang="en-US" sz="1800" dirty="0">
                <a:solidFill>
                  <a:srgbClr val="FF0000"/>
                </a:solidFill>
              </a:rPr>
              <a:t>Geometry is expressed in a coordinate frame where:</a:t>
            </a:r>
          </a:p>
          <a:p>
            <a:pPr>
              <a:buFontTx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  origin is the </a:t>
            </a:r>
            <a:r>
              <a:rPr lang="it-IT" sz="1800" dirty="0">
                <a:solidFill>
                  <a:srgbClr val="FF0000"/>
                </a:solidFill>
              </a:rPr>
              <a:t>center of </a:t>
            </a:r>
            <a:r>
              <a:rPr lang="it-IT" sz="1800" dirty="0" err="1">
                <a:solidFill>
                  <a:srgbClr val="FF0000"/>
                </a:solidFill>
              </a:rPr>
              <a:t>projection</a:t>
            </a:r>
            <a:r>
              <a:rPr lang="it-IT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(camera lens / viewpoint)</a:t>
            </a:r>
          </a:p>
          <a:p>
            <a:pPr>
              <a:buFontTx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  camera looks toward direction</a:t>
            </a:r>
            <a:r>
              <a:rPr lang="it-IT" sz="1800" dirty="0">
                <a:solidFill>
                  <a:srgbClr val="FF0000"/>
                </a:solidFill>
              </a:rPr>
              <a:t> </a:t>
            </a:r>
            <a:r>
              <a:rPr lang="en-US" sz="1800" i="1" dirty="0">
                <a:solidFill>
                  <a:srgbClr val="FF0000"/>
                </a:solidFill>
              </a:rPr>
              <a:t>-</a:t>
            </a:r>
            <a:r>
              <a:rPr lang="it-IT" sz="1800" i="1" dirty="0">
                <a:solidFill>
                  <a:srgbClr val="FF0000"/>
                </a:solidFill>
              </a:rPr>
              <a:t>n</a:t>
            </a:r>
          </a:p>
          <a:p>
            <a:pPr>
              <a:buFontTx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  </a:t>
            </a:r>
            <a:r>
              <a:rPr lang="it-IT" sz="1800" i="1" dirty="0">
                <a:solidFill>
                  <a:srgbClr val="FF0000"/>
                </a:solidFill>
              </a:rPr>
              <a:t>v</a:t>
            </a:r>
            <a:r>
              <a:rPr lang="it-IT" sz="1800" dirty="0">
                <a:solidFill>
                  <a:srgbClr val="FF0000"/>
                </a:solidFill>
              </a:rPr>
              <a:t> </a:t>
            </a:r>
            <a:r>
              <a:rPr lang="it-IT" sz="1800" dirty="0" err="1">
                <a:solidFill>
                  <a:srgbClr val="FF0000"/>
                </a:solidFill>
              </a:rPr>
              <a:t>is</a:t>
            </a:r>
            <a:r>
              <a:rPr lang="it-IT" sz="1800" dirty="0">
                <a:solidFill>
                  <a:srgbClr val="FF0000"/>
                </a:solidFill>
              </a:rPr>
              <a:t> camera </a:t>
            </a:r>
            <a:r>
              <a:rPr lang="it-IT" sz="1800" dirty="0" err="1">
                <a:solidFill>
                  <a:srgbClr val="FF0000"/>
                </a:solidFill>
              </a:rPr>
              <a:t>upward</a:t>
            </a:r>
            <a:r>
              <a:rPr lang="it-IT" sz="1800" dirty="0">
                <a:solidFill>
                  <a:srgbClr val="FF0000"/>
                </a:solidFill>
              </a:rPr>
              <a:t> </a:t>
            </a:r>
            <a:r>
              <a:rPr lang="it-IT" sz="1800" dirty="0" err="1">
                <a:solidFill>
                  <a:srgbClr val="FF0000"/>
                </a:solidFill>
              </a:rPr>
              <a:t>direction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i="1" dirty="0">
                <a:solidFill>
                  <a:srgbClr val="FF0000"/>
                </a:solidFill>
              </a:rPr>
              <a:t>u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it-IT" sz="1800" dirty="0" err="1">
                <a:solidFill>
                  <a:srgbClr val="FF0000"/>
                </a:solidFill>
              </a:rPr>
              <a:t>points</a:t>
            </a:r>
            <a:r>
              <a:rPr lang="it-IT" sz="1800" dirty="0">
                <a:solidFill>
                  <a:srgbClr val="FF0000"/>
                </a:solidFill>
              </a:rPr>
              <a:t> to the right of camera</a:t>
            </a:r>
          </a:p>
        </p:txBody>
      </p:sp>
    </p:spTree>
    <p:extLst>
      <p:ext uri="{BB962C8B-B14F-4D97-AF65-F5344CB8AC3E}">
        <p14:creationId xmlns:p14="http://schemas.microsoft.com/office/powerpoint/2010/main" val="14689037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ChangeArrowheads="1"/>
          </p:cNvSpPr>
          <p:nvPr/>
        </p:nvSpPr>
        <p:spPr bwMode="auto">
          <a:xfrm>
            <a:off x="0" y="6084888"/>
            <a:ext cx="9144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8852" name="AutoShape 119"/>
          <p:cNvSpPr>
            <a:spLocks noChangeArrowheads="1"/>
          </p:cNvSpPr>
          <p:nvPr/>
        </p:nvSpPr>
        <p:spPr bwMode="auto">
          <a:xfrm rot="5400000" flipV="1">
            <a:off x="676275" y="3362325"/>
            <a:ext cx="6858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853" name="AutoShape 118"/>
          <p:cNvSpPr>
            <a:spLocks noChangeArrowheads="1"/>
          </p:cNvSpPr>
          <p:nvPr/>
        </p:nvSpPr>
        <p:spPr bwMode="auto">
          <a:xfrm>
            <a:off x="4800600" y="4953000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FF0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85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Projection transformation</a:t>
            </a:r>
            <a:endParaRPr lang="it-IT" dirty="0"/>
          </a:p>
        </p:txBody>
      </p:sp>
      <p:grpSp>
        <p:nvGrpSpPr>
          <p:cNvPr id="78855" name="Group 4"/>
          <p:cNvGrpSpPr>
            <a:grpSpLocks/>
          </p:cNvGrpSpPr>
          <p:nvPr/>
        </p:nvGrpSpPr>
        <p:grpSpPr bwMode="auto">
          <a:xfrm>
            <a:off x="228600" y="4887913"/>
            <a:ext cx="1371600" cy="1219200"/>
            <a:chOff x="156" y="672"/>
            <a:chExt cx="3024" cy="2112"/>
          </a:xfrm>
        </p:grpSpPr>
        <p:sp>
          <p:nvSpPr>
            <p:cNvPr id="78967" name="Line 5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968" name="Line 6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969" name="Line 7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8856" name="Rectangle 8"/>
          <p:cNvSpPr>
            <a:spLocks noChangeArrowheads="1"/>
          </p:cNvSpPr>
          <p:nvPr/>
        </p:nvSpPr>
        <p:spPr bwMode="auto">
          <a:xfrm>
            <a:off x="76200" y="6030913"/>
            <a:ext cx="2843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chemeClr val="accent2"/>
                </a:solidFill>
              </a:rPr>
              <a:t>z</a:t>
            </a:r>
            <a:endParaRPr lang="it-IT" sz="1600" i="1" dirty="0">
              <a:solidFill>
                <a:schemeClr val="accent2"/>
              </a:solidFill>
            </a:endParaRPr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990600" y="4659313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chemeClr val="accent2"/>
                </a:solidFill>
              </a:rPr>
              <a:t>y</a:t>
            </a:r>
            <a:endParaRPr lang="it-IT" sz="1600" i="1">
              <a:solidFill>
                <a:schemeClr val="accent2"/>
              </a:solidFill>
            </a:endParaRPr>
          </a:p>
        </p:txBody>
      </p:sp>
      <p:sp>
        <p:nvSpPr>
          <p:cNvPr id="78858" name="Rectangle 10"/>
          <p:cNvSpPr>
            <a:spLocks noChangeArrowheads="1"/>
          </p:cNvSpPr>
          <p:nvPr/>
        </p:nvSpPr>
        <p:spPr bwMode="auto">
          <a:xfrm>
            <a:off x="1524000" y="6030913"/>
            <a:ext cx="2843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chemeClr val="accent2"/>
                </a:solidFill>
              </a:rPr>
              <a:t>x</a:t>
            </a:r>
            <a:endParaRPr lang="it-IT" sz="1600" i="1" dirty="0">
              <a:solidFill>
                <a:schemeClr val="accent2"/>
              </a:solidFill>
            </a:endParaRPr>
          </a:p>
        </p:txBody>
      </p:sp>
      <p:sp>
        <p:nvSpPr>
          <p:cNvPr id="78859" name="Rectangle 11"/>
          <p:cNvSpPr>
            <a:spLocks noChangeArrowheads="1"/>
          </p:cNvSpPr>
          <p:nvPr/>
        </p:nvSpPr>
        <p:spPr bwMode="auto">
          <a:xfrm>
            <a:off x="381000" y="52689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78860" name="Rectangle 12"/>
          <p:cNvSpPr>
            <a:spLocks noChangeArrowheads="1"/>
          </p:cNvSpPr>
          <p:nvPr/>
        </p:nvSpPr>
        <p:spPr bwMode="auto">
          <a:xfrm>
            <a:off x="1219200" y="51927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838200" y="59547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78862" name="Oval 14"/>
          <p:cNvSpPr>
            <a:spLocks noChangeArrowheads="1"/>
          </p:cNvSpPr>
          <p:nvPr/>
        </p:nvSpPr>
        <p:spPr bwMode="auto">
          <a:xfrm>
            <a:off x="914400" y="59547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63" name="Oval 15"/>
          <p:cNvSpPr>
            <a:spLocks noChangeArrowheads="1"/>
          </p:cNvSpPr>
          <p:nvPr/>
        </p:nvSpPr>
        <p:spPr bwMode="auto">
          <a:xfrm>
            <a:off x="1219200" y="54213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64" name="Oval 16"/>
          <p:cNvSpPr>
            <a:spLocks noChangeArrowheads="1"/>
          </p:cNvSpPr>
          <p:nvPr/>
        </p:nvSpPr>
        <p:spPr bwMode="auto">
          <a:xfrm>
            <a:off x="533400" y="55737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 sz="2400"/>
          </a:p>
        </p:txBody>
      </p:sp>
      <p:sp>
        <p:nvSpPr>
          <p:cNvPr id="78865" name="Freeform 17"/>
          <p:cNvSpPr>
            <a:spLocks/>
          </p:cNvSpPr>
          <p:nvPr/>
        </p:nvSpPr>
        <p:spPr bwMode="auto">
          <a:xfrm>
            <a:off x="582613" y="5486400"/>
            <a:ext cx="693737" cy="525463"/>
          </a:xfrm>
          <a:custGeom>
            <a:avLst/>
            <a:gdLst>
              <a:gd name="T0" fmla="*/ 0 w 437"/>
              <a:gd name="T1" fmla="*/ 2147483647 h 331"/>
              <a:gd name="T2" fmla="*/ 2147483647 w 437"/>
              <a:gd name="T3" fmla="*/ 2147483647 h 331"/>
              <a:gd name="T4" fmla="*/ 2147483647 w 437"/>
              <a:gd name="T5" fmla="*/ 0 h 331"/>
              <a:gd name="T6" fmla="*/ 0 w 437"/>
              <a:gd name="T7" fmla="*/ 2147483647 h 331"/>
              <a:gd name="T8" fmla="*/ 0 60000 65536"/>
              <a:gd name="T9" fmla="*/ 0 60000 65536"/>
              <a:gd name="T10" fmla="*/ 0 60000 65536"/>
              <a:gd name="T11" fmla="*/ 0 60000 65536"/>
              <a:gd name="T12" fmla="*/ 0 w 437"/>
              <a:gd name="T13" fmla="*/ 0 h 331"/>
              <a:gd name="T14" fmla="*/ 437 w 437"/>
              <a:gd name="T15" fmla="*/ 331 h 3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7" h="331">
                <a:moveTo>
                  <a:pt x="0" y="80"/>
                </a:moveTo>
                <a:lnTo>
                  <a:pt x="265" y="331"/>
                </a:lnTo>
                <a:lnTo>
                  <a:pt x="437" y="0"/>
                </a:lnTo>
                <a:lnTo>
                  <a:pt x="0" y="80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866" name="AutoShape 18"/>
          <p:cNvSpPr>
            <a:spLocks noChangeArrowheads="1"/>
          </p:cNvSpPr>
          <p:nvPr/>
        </p:nvSpPr>
        <p:spPr bwMode="auto">
          <a:xfrm>
            <a:off x="1905000" y="5029200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FF0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867" name="Text Box 19"/>
          <p:cNvSpPr txBox="1">
            <a:spLocks noChangeArrowheads="1"/>
          </p:cNvSpPr>
          <p:nvPr/>
        </p:nvSpPr>
        <p:spPr bwMode="auto">
          <a:xfrm>
            <a:off x="125413" y="6400800"/>
            <a:ext cx="1609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world Coordinates</a:t>
            </a:r>
            <a:endParaRPr lang="it-IT" sz="1400">
              <a:solidFill>
                <a:schemeClr val="accent2"/>
              </a:solidFill>
            </a:endParaRPr>
          </a:p>
        </p:txBody>
      </p:sp>
      <p:grpSp>
        <p:nvGrpSpPr>
          <p:cNvPr id="78869" name="Group 24"/>
          <p:cNvGrpSpPr>
            <a:grpSpLocks/>
          </p:cNvGrpSpPr>
          <p:nvPr/>
        </p:nvGrpSpPr>
        <p:grpSpPr bwMode="auto">
          <a:xfrm>
            <a:off x="2819400" y="5562600"/>
            <a:ext cx="407988" cy="457200"/>
            <a:chOff x="1872" y="2256"/>
            <a:chExt cx="353" cy="432"/>
          </a:xfrm>
        </p:grpSpPr>
        <p:sp>
          <p:nvSpPr>
            <p:cNvPr id="78962" name="AutoShape 25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3" name="Oval 26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4" name="Rectangle 27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5" name="Oval 28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6" name="AutoShape 29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78870" name="Line 30"/>
          <p:cNvSpPr>
            <a:spLocks noChangeShapeType="1"/>
          </p:cNvSpPr>
          <p:nvPr/>
        </p:nvSpPr>
        <p:spPr bwMode="auto">
          <a:xfrm>
            <a:off x="3124200" y="5791200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78871" name="Line 31"/>
          <p:cNvSpPr>
            <a:spLocks noChangeShapeType="1"/>
          </p:cNvSpPr>
          <p:nvPr/>
        </p:nvSpPr>
        <p:spPr bwMode="auto">
          <a:xfrm flipH="1" flipV="1">
            <a:off x="3124200" y="5029200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grpSp>
        <p:nvGrpSpPr>
          <p:cNvPr id="78872" name="Group 32"/>
          <p:cNvGrpSpPr>
            <a:grpSpLocks/>
          </p:cNvGrpSpPr>
          <p:nvPr/>
        </p:nvGrpSpPr>
        <p:grpSpPr bwMode="auto">
          <a:xfrm rot="2290101">
            <a:off x="201613" y="4800600"/>
            <a:ext cx="407987" cy="457200"/>
            <a:chOff x="1872" y="2256"/>
            <a:chExt cx="353" cy="432"/>
          </a:xfrm>
        </p:grpSpPr>
        <p:sp>
          <p:nvSpPr>
            <p:cNvPr id="78957" name="AutoShape 33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58" name="Oval 34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59" name="Rectangle 35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0" name="Oval 36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1" name="AutoShape 37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78873" name="Rectangle 38"/>
          <p:cNvSpPr>
            <a:spLocks noChangeArrowheads="1"/>
          </p:cNvSpPr>
          <p:nvPr/>
        </p:nvSpPr>
        <p:spPr bwMode="auto">
          <a:xfrm>
            <a:off x="2895600" y="50292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y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78874" name="Rectangle 39"/>
          <p:cNvSpPr>
            <a:spLocks noChangeArrowheads="1"/>
          </p:cNvSpPr>
          <p:nvPr/>
        </p:nvSpPr>
        <p:spPr bwMode="auto">
          <a:xfrm>
            <a:off x="3429000" y="5715000"/>
            <a:ext cx="350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-z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78875" name="Freeform 40"/>
          <p:cNvSpPr>
            <a:spLocks/>
          </p:cNvSpPr>
          <p:nvPr/>
        </p:nvSpPr>
        <p:spPr bwMode="auto">
          <a:xfrm rot="-1695063">
            <a:off x="3962400" y="5410200"/>
            <a:ext cx="609600" cy="484188"/>
          </a:xfrm>
          <a:custGeom>
            <a:avLst/>
            <a:gdLst>
              <a:gd name="T0" fmla="*/ 0 w 384"/>
              <a:gd name="T1" fmla="*/ 2147483647 h 305"/>
              <a:gd name="T2" fmla="*/ 2147483647 w 384"/>
              <a:gd name="T3" fmla="*/ 0 h 305"/>
              <a:gd name="T4" fmla="*/ 2147483647 w 384"/>
              <a:gd name="T5" fmla="*/ 2147483647 h 305"/>
              <a:gd name="T6" fmla="*/ 0 w 384"/>
              <a:gd name="T7" fmla="*/ 2147483647 h 305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05"/>
              <a:gd name="T14" fmla="*/ 384 w 384"/>
              <a:gd name="T15" fmla="*/ 305 h 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05">
                <a:moveTo>
                  <a:pt x="0" y="305"/>
                </a:moveTo>
                <a:lnTo>
                  <a:pt x="205" y="0"/>
                </a:lnTo>
                <a:lnTo>
                  <a:pt x="384" y="270"/>
                </a:lnTo>
                <a:lnTo>
                  <a:pt x="0" y="305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876" name="Rectangle 41"/>
          <p:cNvSpPr>
            <a:spLocks noChangeArrowheads="1"/>
          </p:cNvSpPr>
          <p:nvPr/>
        </p:nvSpPr>
        <p:spPr bwMode="auto">
          <a:xfrm>
            <a:off x="3962400" y="5943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78877" name="Rectangle 42"/>
          <p:cNvSpPr>
            <a:spLocks noChangeArrowheads="1"/>
          </p:cNvSpPr>
          <p:nvPr/>
        </p:nvSpPr>
        <p:spPr bwMode="auto">
          <a:xfrm>
            <a:off x="3886200" y="5181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78878" name="Rectangle 43"/>
          <p:cNvSpPr>
            <a:spLocks noChangeArrowheads="1"/>
          </p:cNvSpPr>
          <p:nvPr/>
        </p:nvSpPr>
        <p:spPr bwMode="auto">
          <a:xfrm>
            <a:off x="4495800" y="54102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78879" name="Oval 44"/>
          <p:cNvSpPr>
            <a:spLocks noChangeArrowheads="1"/>
          </p:cNvSpPr>
          <p:nvPr/>
        </p:nvSpPr>
        <p:spPr bwMode="auto">
          <a:xfrm>
            <a:off x="4038600" y="59436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80" name="Oval 45"/>
          <p:cNvSpPr>
            <a:spLocks noChangeArrowheads="1"/>
          </p:cNvSpPr>
          <p:nvPr/>
        </p:nvSpPr>
        <p:spPr bwMode="auto">
          <a:xfrm>
            <a:off x="4114800" y="54102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81" name="Oval 46"/>
          <p:cNvSpPr>
            <a:spLocks noChangeArrowheads="1"/>
          </p:cNvSpPr>
          <p:nvPr/>
        </p:nvSpPr>
        <p:spPr bwMode="auto">
          <a:xfrm>
            <a:off x="4495800" y="56388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82" name="Text Box 47"/>
          <p:cNvSpPr txBox="1">
            <a:spLocks noChangeArrowheads="1"/>
          </p:cNvSpPr>
          <p:nvPr/>
        </p:nvSpPr>
        <p:spPr bwMode="auto">
          <a:xfrm>
            <a:off x="2743200" y="6324600"/>
            <a:ext cx="20716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view Coordinates</a:t>
            </a:r>
          </a:p>
          <a:p>
            <a:r>
              <a:rPr lang="en-US" sz="1400">
                <a:solidFill>
                  <a:srgbClr val="FF0000"/>
                </a:solidFill>
              </a:rPr>
              <a:t>(a.k.a. eye Coordinates)</a:t>
            </a:r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78909" name="AutoShape 79"/>
          <p:cNvSpPr>
            <a:spLocks noChangeArrowheads="1"/>
          </p:cNvSpPr>
          <p:nvPr/>
        </p:nvSpPr>
        <p:spPr bwMode="auto">
          <a:xfrm>
            <a:off x="7543800" y="2438400"/>
            <a:ext cx="1169988" cy="990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910" name="Freeform 80"/>
          <p:cNvSpPr>
            <a:spLocks/>
          </p:cNvSpPr>
          <p:nvPr/>
        </p:nvSpPr>
        <p:spPr bwMode="auto">
          <a:xfrm>
            <a:off x="8370888" y="2441575"/>
            <a:ext cx="330200" cy="330200"/>
          </a:xfrm>
          <a:custGeom>
            <a:avLst/>
            <a:gdLst>
              <a:gd name="T0" fmla="*/ 2147483647 w 208"/>
              <a:gd name="T1" fmla="*/ 2147483647 h 208"/>
              <a:gd name="T2" fmla="*/ 2147483647 w 208"/>
              <a:gd name="T3" fmla="*/ 2147483647 h 208"/>
              <a:gd name="T4" fmla="*/ 2147483647 w 208"/>
              <a:gd name="T5" fmla="*/ 2147483647 h 208"/>
              <a:gd name="T6" fmla="*/ 2147483647 w 208"/>
              <a:gd name="T7" fmla="*/ 2147483647 h 208"/>
              <a:gd name="T8" fmla="*/ 2147483647 w 208"/>
              <a:gd name="T9" fmla="*/ 2147483647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208"/>
              <a:gd name="T17" fmla="*/ 208 w 208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208">
                <a:moveTo>
                  <a:pt x="4" y="14"/>
                </a:moveTo>
                <a:cubicBezTo>
                  <a:pt x="0" y="20"/>
                  <a:pt x="120" y="42"/>
                  <a:pt x="153" y="73"/>
                </a:cubicBezTo>
                <a:cubicBezTo>
                  <a:pt x="184" y="103"/>
                  <a:pt x="198" y="208"/>
                  <a:pt x="202" y="202"/>
                </a:cubicBezTo>
                <a:cubicBezTo>
                  <a:pt x="206" y="196"/>
                  <a:pt x="208" y="68"/>
                  <a:pt x="175" y="37"/>
                </a:cubicBezTo>
                <a:cubicBezTo>
                  <a:pt x="129" y="0"/>
                  <a:pt x="7" y="10"/>
                  <a:pt x="4" y="14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911" name="Freeform 81"/>
          <p:cNvSpPr>
            <a:spLocks/>
          </p:cNvSpPr>
          <p:nvPr/>
        </p:nvSpPr>
        <p:spPr bwMode="auto">
          <a:xfrm>
            <a:off x="7620000" y="2743200"/>
            <a:ext cx="876300" cy="531813"/>
          </a:xfrm>
          <a:custGeom>
            <a:avLst/>
            <a:gdLst>
              <a:gd name="T0" fmla="*/ 0 w 425"/>
              <a:gd name="T1" fmla="*/ 2147483647 h 309"/>
              <a:gd name="T2" fmla="*/ 2147483647 w 425"/>
              <a:gd name="T3" fmla="*/ 2147483647 h 309"/>
              <a:gd name="T4" fmla="*/ 2147483647 w 425"/>
              <a:gd name="T5" fmla="*/ 0 h 309"/>
              <a:gd name="T6" fmla="*/ 0 w 425"/>
              <a:gd name="T7" fmla="*/ 2147483647 h 309"/>
              <a:gd name="T8" fmla="*/ 0 60000 65536"/>
              <a:gd name="T9" fmla="*/ 0 60000 65536"/>
              <a:gd name="T10" fmla="*/ 0 60000 65536"/>
              <a:gd name="T11" fmla="*/ 0 60000 65536"/>
              <a:gd name="T12" fmla="*/ 0 w 425"/>
              <a:gd name="T13" fmla="*/ 0 h 309"/>
              <a:gd name="T14" fmla="*/ 425 w 425"/>
              <a:gd name="T15" fmla="*/ 309 h 3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5" h="309">
                <a:moveTo>
                  <a:pt x="0" y="55"/>
                </a:moveTo>
                <a:lnTo>
                  <a:pt x="261" y="309"/>
                </a:lnTo>
                <a:lnTo>
                  <a:pt x="425" y="0"/>
                </a:lnTo>
                <a:lnTo>
                  <a:pt x="0" y="55"/>
                </a:lnTo>
                <a:close/>
              </a:path>
            </a:pathLst>
          </a:custGeom>
          <a:solidFill>
            <a:srgbClr val="339966"/>
          </a:solidFill>
          <a:ln w="1587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78912" name="Group 82"/>
          <p:cNvGrpSpPr>
            <a:grpSpLocks/>
          </p:cNvGrpSpPr>
          <p:nvPr/>
        </p:nvGrpSpPr>
        <p:grpSpPr bwMode="auto">
          <a:xfrm>
            <a:off x="7467600" y="2438400"/>
            <a:ext cx="1177925" cy="1098550"/>
            <a:chOff x="1567" y="3120"/>
            <a:chExt cx="742" cy="692"/>
          </a:xfrm>
        </p:grpSpPr>
        <p:sp>
          <p:nvSpPr>
            <p:cNvPr id="78946" name="Oval 83"/>
            <p:cNvSpPr>
              <a:spLocks noChangeArrowheads="1"/>
            </p:cNvSpPr>
            <p:nvPr/>
          </p:nvSpPr>
          <p:spPr bwMode="auto">
            <a:xfrm>
              <a:off x="1951" y="3600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47" name="Oval 84"/>
            <p:cNvSpPr>
              <a:spLocks noChangeArrowheads="1"/>
            </p:cNvSpPr>
            <p:nvPr/>
          </p:nvSpPr>
          <p:spPr bwMode="auto">
            <a:xfrm>
              <a:off x="2172" y="326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48" name="Oval 85"/>
            <p:cNvSpPr>
              <a:spLocks noChangeArrowheads="1"/>
            </p:cNvSpPr>
            <p:nvPr/>
          </p:nvSpPr>
          <p:spPr bwMode="auto">
            <a:xfrm>
              <a:off x="1656" y="333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78949" name="Rectangle 86"/>
            <p:cNvSpPr>
              <a:spLocks noChangeArrowheads="1"/>
            </p:cNvSpPr>
            <p:nvPr/>
          </p:nvSpPr>
          <p:spPr bwMode="auto">
            <a:xfrm>
              <a:off x="1567" y="3168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0</a:t>
              </a:r>
              <a:endParaRPr lang="it-IT" sz="1600" i="1"/>
            </a:p>
          </p:txBody>
        </p:sp>
        <p:sp>
          <p:nvSpPr>
            <p:cNvPr id="78950" name="Rectangle 87"/>
            <p:cNvSpPr>
              <a:spLocks noChangeArrowheads="1"/>
            </p:cNvSpPr>
            <p:nvPr/>
          </p:nvSpPr>
          <p:spPr bwMode="auto">
            <a:xfrm>
              <a:off x="2095" y="312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1</a:t>
              </a:r>
              <a:endParaRPr lang="it-IT" sz="1600" i="1"/>
            </a:p>
          </p:txBody>
        </p:sp>
        <p:sp>
          <p:nvSpPr>
            <p:cNvPr id="78951" name="Rectangle 88"/>
            <p:cNvSpPr>
              <a:spLocks noChangeArrowheads="1"/>
            </p:cNvSpPr>
            <p:nvPr/>
          </p:nvSpPr>
          <p:spPr bwMode="auto">
            <a:xfrm>
              <a:off x="1855" y="360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2</a:t>
              </a:r>
              <a:endParaRPr lang="it-IT" sz="1600" i="1"/>
            </a:p>
          </p:txBody>
        </p:sp>
      </p:grpSp>
      <p:sp>
        <p:nvSpPr>
          <p:cNvPr id="78913" name="Text Box 89"/>
          <p:cNvSpPr txBox="1">
            <a:spLocks noChangeArrowheads="1"/>
          </p:cNvSpPr>
          <p:nvPr/>
        </p:nvSpPr>
        <p:spPr bwMode="auto">
          <a:xfrm>
            <a:off x="7467600" y="3536950"/>
            <a:ext cx="1265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screen Space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78914" name="AutoShape 90"/>
          <p:cNvSpPr>
            <a:spLocks noChangeArrowheads="1"/>
          </p:cNvSpPr>
          <p:nvPr/>
        </p:nvSpPr>
        <p:spPr bwMode="auto">
          <a:xfrm rot="-5400000">
            <a:off x="7724775" y="3476625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915" name="Text Box 91"/>
          <p:cNvSpPr txBox="1">
            <a:spLocks noChangeArrowheads="1"/>
          </p:cNvSpPr>
          <p:nvPr/>
        </p:nvSpPr>
        <p:spPr bwMode="auto">
          <a:xfrm>
            <a:off x="7848600" y="38862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3</a:t>
            </a:r>
            <a:endParaRPr lang="it-IT" sz="4800">
              <a:solidFill>
                <a:schemeClr val="bg1"/>
              </a:solidFill>
            </a:endParaRPr>
          </a:p>
        </p:txBody>
      </p:sp>
      <p:sp>
        <p:nvSpPr>
          <p:cNvPr id="78916" name="Text Box 92"/>
          <p:cNvSpPr txBox="1">
            <a:spLocks noChangeArrowheads="1"/>
          </p:cNvSpPr>
          <p:nvPr/>
        </p:nvSpPr>
        <p:spPr bwMode="auto">
          <a:xfrm>
            <a:off x="6954838" y="6340475"/>
            <a:ext cx="1508994" cy="30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>
                <a:solidFill>
                  <a:srgbClr val="339933"/>
                </a:solidFill>
              </a:rPr>
              <a:t>clip Coordinates</a:t>
            </a:r>
            <a:endParaRPr lang="it-IT" sz="1400" dirty="0">
              <a:solidFill>
                <a:srgbClr val="339933"/>
              </a:solidFill>
            </a:endParaRPr>
          </a:p>
        </p:txBody>
      </p:sp>
      <p:sp>
        <p:nvSpPr>
          <p:cNvPr id="78921" name="Line 97"/>
          <p:cNvSpPr>
            <a:spLocks noChangeShapeType="1"/>
          </p:cNvSpPr>
          <p:nvPr/>
        </p:nvSpPr>
        <p:spPr bwMode="auto">
          <a:xfrm flipH="1">
            <a:off x="2743200" y="5765800"/>
            <a:ext cx="396875" cy="406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78922" name="Rectangle 98"/>
          <p:cNvSpPr>
            <a:spLocks noChangeArrowheads="1"/>
          </p:cNvSpPr>
          <p:nvPr/>
        </p:nvSpPr>
        <p:spPr bwMode="auto">
          <a:xfrm>
            <a:off x="2590800" y="60960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x</a:t>
            </a:r>
            <a:endParaRPr lang="it-IT" sz="1600" i="1">
              <a:solidFill>
                <a:srgbClr val="FF0000"/>
              </a:solidFill>
            </a:endParaRPr>
          </a:p>
        </p:txBody>
      </p:sp>
      <p:grpSp>
        <p:nvGrpSpPr>
          <p:cNvPr id="78923" name="Group 99"/>
          <p:cNvGrpSpPr>
            <a:grpSpLocks/>
          </p:cNvGrpSpPr>
          <p:nvPr/>
        </p:nvGrpSpPr>
        <p:grpSpPr bwMode="auto">
          <a:xfrm rot="1281435">
            <a:off x="533400" y="1600200"/>
            <a:ext cx="1371600" cy="1219200"/>
            <a:chOff x="156" y="672"/>
            <a:chExt cx="3024" cy="2112"/>
          </a:xfrm>
        </p:grpSpPr>
        <p:sp>
          <p:nvSpPr>
            <p:cNvPr id="78943" name="Line 100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944" name="Line 101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945" name="Line 102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8924" name="Rectangle 103"/>
          <p:cNvSpPr>
            <a:spLocks noChangeArrowheads="1"/>
          </p:cNvSpPr>
          <p:nvPr/>
        </p:nvSpPr>
        <p:spPr bwMode="auto">
          <a:xfrm>
            <a:off x="152400" y="2514600"/>
            <a:ext cx="2843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CC00CC"/>
                </a:solidFill>
              </a:rPr>
              <a:t>z</a:t>
            </a:r>
            <a:endParaRPr lang="it-IT" sz="1600" i="1" dirty="0">
              <a:solidFill>
                <a:srgbClr val="CC00CC"/>
              </a:solidFill>
            </a:endParaRPr>
          </a:p>
        </p:txBody>
      </p:sp>
      <p:sp>
        <p:nvSpPr>
          <p:cNvPr id="78925" name="Rectangle 104"/>
          <p:cNvSpPr>
            <a:spLocks noChangeArrowheads="1"/>
          </p:cNvSpPr>
          <p:nvPr/>
        </p:nvSpPr>
        <p:spPr bwMode="auto">
          <a:xfrm>
            <a:off x="1143000" y="16002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CC00CC"/>
                </a:solidFill>
              </a:rPr>
              <a:t>y</a:t>
            </a:r>
            <a:endParaRPr lang="it-IT" sz="1600" i="1">
              <a:solidFill>
                <a:srgbClr val="CC00CC"/>
              </a:solidFill>
            </a:endParaRPr>
          </a:p>
        </p:txBody>
      </p:sp>
      <p:sp>
        <p:nvSpPr>
          <p:cNvPr id="78926" name="Rectangle 105"/>
          <p:cNvSpPr>
            <a:spLocks noChangeArrowheads="1"/>
          </p:cNvSpPr>
          <p:nvPr/>
        </p:nvSpPr>
        <p:spPr bwMode="auto">
          <a:xfrm>
            <a:off x="1600200" y="2895600"/>
            <a:ext cx="2843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CC00CC"/>
                </a:solidFill>
              </a:rPr>
              <a:t>x</a:t>
            </a:r>
            <a:endParaRPr lang="it-IT" sz="1600" i="1" dirty="0">
              <a:solidFill>
                <a:srgbClr val="CC00CC"/>
              </a:solidFill>
            </a:endParaRPr>
          </a:p>
        </p:txBody>
      </p:sp>
      <p:sp>
        <p:nvSpPr>
          <p:cNvPr id="78927" name="Rectangle 106"/>
          <p:cNvSpPr>
            <a:spLocks noChangeArrowheads="1"/>
          </p:cNvSpPr>
          <p:nvPr/>
        </p:nvSpPr>
        <p:spPr bwMode="auto">
          <a:xfrm>
            <a:off x="609600" y="1828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78928" name="Rectangle 107"/>
          <p:cNvSpPr>
            <a:spLocks noChangeArrowheads="1"/>
          </p:cNvSpPr>
          <p:nvPr/>
        </p:nvSpPr>
        <p:spPr bwMode="auto">
          <a:xfrm>
            <a:off x="1524000" y="2209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78929" name="Rectangle 108"/>
          <p:cNvSpPr>
            <a:spLocks noChangeArrowheads="1"/>
          </p:cNvSpPr>
          <p:nvPr/>
        </p:nvSpPr>
        <p:spPr bwMode="auto">
          <a:xfrm>
            <a:off x="762000" y="2667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grpSp>
        <p:nvGrpSpPr>
          <p:cNvPr id="78930" name="Group 109"/>
          <p:cNvGrpSpPr>
            <a:grpSpLocks/>
          </p:cNvGrpSpPr>
          <p:nvPr/>
        </p:nvGrpSpPr>
        <p:grpSpPr bwMode="auto">
          <a:xfrm rot="2220507">
            <a:off x="685800" y="2133600"/>
            <a:ext cx="803275" cy="639763"/>
            <a:chOff x="384" y="1488"/>
            <a:chExt cx="506" cy="403"/>
          </a:xfrm>
        </p:grpSpPr>
        <p:sp>
          <p:nvSpPr>
            <p:cNvPr id="78939" name="Oval 110"/>
            <p:cNvSpPr>
              <a:spLocks noChangeArrowheads="1"/>
            </p:cNvSpPr>
            <p:nvPr/>
          </p:nvSpPr>
          <p:spPr bwMode="auto">
            <a:xfrm>
              <a:off x="624" y="1824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40" name="Oval 111"/>
            <p:cNvSpPr>
              <a:spLocks noChangeArrowheads="1"/>
            </p:cNvSpPr>
            <p:nvPr/>
          </p:nvSpPr>
          <p:spPr bwMode="auto">
            <a:xfrm>
              <a:off x="816" y="1488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41" name="Oval 112"/>
            <p:cNvSpPr>
              <a:spLocks noChangeArrowheads="1"/>
            </p:cNvSpPr>
            <p:nvPr/>
          </p:nvSpPr>
          <p:spPr bwMode="auto">
            <a:xfrm>
              <a:off x="384" y="1584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78942" name="Freeform 113"/>
            <p:cNvSpPr>
              <a:spLocks/>
            </p:cNvSpPr>
            <p:nvPr/>
          </p:nvSpPr>
          <p:spPr bwMode="auto">
            <a:xfrm>
              <a:off x="415" y="1529"/>
              <a:ext cx="437" cy="331"/>
            </a:xfrm>
            <a:custGeom>
              <a:avLst/>
              <a:gdLst>
                <a:gd name="T0" fmla="*/ 0 w 437"/>
                <a:gd name="T1" fmla="*/ 80 h 331"/>
                <a:gd name="T2" fmla="*/ 265 w 437"/>
                <a:gd name="T3" fmla="*/ 331 h 331"/>
                <a:gd name="T4" fmla="*/ 437 w 437"/>
                <a:gd name="T5" fmla="*/ 0 h 331"/>
                <a:gd name="T6" fmla="*/ 0 w 437"/>
                <a:gd name="T7" fmla="*/ 80 h 3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7"/>
                <a:gd name="T13" fmla="*/ 0 h 331"/>
                <a:gd name="T14" fmla="*/ 437 w 437"/>
                <a:gd name="T15" fmla="*/ 331 h 3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7" h="331">
                  <a:moveTo>
                    <a:pt x="0" y="80"/>
                  </a:moveTo>
                  <a:lnTo>
                    <a:pt x="265" y="331"/>
                  </a:lnTo>
                  <a:lnTo>
                    <a:pt x="437" y="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folHlink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8931" name="Text Box 114"/>
          <p:cNvSpPr txBox="1">
            <a:spLocks noChangeArrowheads="1"/>
          </p:cNvSpPr>
          <p:nvPr/>
        </p:nvSpPr>
        <p:spPr bwMode="auto">
          <a:xfrm>
            <a:off x="152400" y="3200400"/>
            <a:ext cx="1658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rgbClr val="CC00CC"/>
                </a:solidFill>
              </a:rPr>
              <a:t>object Coordinates</a:t>
            </a:r>
            <a:endParaRPr lang="it-IT" sz="1400">
              <a:solidFill>
                <a:srgbClr val="CC00CC"/>
              </a:solidFill>
            </a:endParaRPr>
          </a:p>
        </p:txBody>
      </p:sp>
      <p:sp>
        <p:nvSpPr>
          <p:cNvPr id="78935" name="Text Box 23"/>
          <p:cNvSpPr txBox="1">
            <a:spLocks noChangeArrowheads="1"/>
          </p:cNvSpPr>
          <p:nvPr/>
        </p:nvSpPr>
        <p:spPr bwMode="auto">
          <a:xfrm>
            <a:off x="4876800" y="53340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2</a:t>
            </a:r>
            <a:endParaRPr lang="it-IT" sz="4800">
              <a:solidFill>
                <a:schemeClr val="bg1"/>
              </a:solidFill>
            </a:endParaRPr>
          </a:p>
        </p:txBody>
      </p:sp>
      <p:sp>
        <p:nvSpPr>
          <p:cNvPr id="122" name="AutoShape 119"/>
          <p:cNvSpPr>
            <a:spLocks noChangeArrowheads="1"/>
          </p:cNvSpPr>
          <p:nvPr/>
        </p:nvSpPr>
        <p:spPr bwMode="auto">
          <a:xfrm flipV="1">
            <a:off x="1905000" y="5051425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933" name="Text Box 116"/>
          <p:cNvSpPr txBox="1">
            <a:spLocks noChangeArrowheads="1"/>
          </p:cNvSpPr>
          <p:nvPr/>
        </p:nvSpPr>
        <p:spPr bwMode="auto">
          <a:xfrm>
            <a:off x="762000" y="37338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0</a:t>
            </a:r>
            <a:endParaRPr lang="it-IT" sz="4800" dirty="0">
              <a:solidFill>
                <a:schemeClr val="bg1"/>
              </a:solidFill>
            </a:endParaRPr>
          </a:p>
        </p:txBody>
      </p:sp>
      <p:sp>
        <p:nvSpPr>
          <p:cNvPr id="78936" name="Text Box 20"/>
          <p:cNvSpPr txBox="1">
            <a:spLocks noChangeArrowheads="1"/>
          </p:cNvSpPr>
          <p:nvPr/>
        </p:nvSpPr>
        <p:spPr bwMode="auto">
          <a:xfrm>
            <a:off x="1905000" y="54102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1</a:t>
            </a:r>
            <a:endParaRPr lang="it-IT" sz="4800" dirty="0">
              <a:solidFill>
                <a:schemeClr val="bg1"/>
              </a:solidFill>
            </a:endParaRPr>
          </a:p>
        </p:txBody>
      </p:sp>
      <p:sp>
        <p:nvSpPr>
          <p:cNvPr id="120" name="Rectangle 21"/>
          <p:cNvSpPr>
            <a:spLocks noChangeArrowheads="1"/>
          </p:cNvSpPr>
          <p:nvPr/>
        </p:nvSpPr>
        <p:spPr bwMode="auto">
          <a:xfrm>
            <a:off x="2406352" y="2515344"/>
            <a:ext cx="5334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0) Modeling transformation	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1) View transformation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2) Projection transformation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3) Viewport transformation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	</a:t>
            </a:r>
          </a:p>
        </p:txBody>
      </p:sp>
      <p:grpSp>
        <p:nvGrpSpPr>
          <p:cNvPr id="118" name="Group 117"/>
          <p:cNvGrpSpPr/>
          <p:nvPr/>
        </p:nvGrpSpPr>
        <p:grpSpPr>
          <a:xfrm>
            <a:off x="5638800" y="4953000"/>
            <a:ext cx="3387725" cy="1752600"/>
            <a:chOff x="5638800" y="4953000"/>
            <a:chExt cx="3387725" cy="1752600"/>
          </a:xfrm>
        </p:grpSpPr>
        <p:grpSp>
          <p:nvGrpSpPr>
            <p:cNvPr id="119" name="Group 102"/>
            <p:cNvGrpSpPr>
              <a:grpSpLocks/>
            </p:cNvGrpSpPr>
            <p:nvPr/>
          </p:nvGrpSpPr>
          <p:grpSpPr bwMode="auto">
            <a:xfrm>
              <a:off x="5638800" y="4953000"/>
              <a:ext cx="1352550" cy="1752600"/>
              <a:chOff x="3552" y="3120"/>
              <a:chExt cx="852" cy="1104"/>
            </a:xfrm>
          </p:grpSpPr>
          <p:sp>
            <p:nvSpPr>
              <p:cNvPr id="151" name="AutoShape 79"/>
              <p:cNvSpPr>
                <a:spLocks noChangeArrowheads="1"/>
              </p:cNvSpPr>
              <p:nvPr/>
            </p:nvSpPr>
            <p:spPr bwMode="auto">
              <a:xfrm rot="5400000" flipH="1">
                <a:off x="3420" y="3444"/>
                <a:ext cx="1104" cy="456"/>
              </a:xfrm>
              <a:prstGeom prst="parallelogram">
                <a:avLst>
                  <a:gd name="adj" fmla="val 101527"/>
                </a:avLst>
              </a:prstGeom>
              <a:solidFill>
                <a:srgbClr val="99FFCC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52" name="Line 80"/>
              <p:cNvSpPr>
                <a:spLocks noChangeShapeType="1"/>
              </p:cNvSpPr>
              <p:nvPr/>
            </p:nvSpPr>
            <p:spPr bwMode="auto">
              <a:xfrm>
                <a:off x="3991" y="3331"/>
                <a:ext cx="0" cy="653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prstDash val="dashDot"/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3" name="Line 81"/>
              <p:cNvSpPr>
                <a:spLocks noChangeShapeType="1"/>
              </p:cNvSpPr>
              <p:nvPr/>
            </p:nvSpPr>
            <p:spPr bwMode="auto">
              <a:xfrm flipH="1">
                <a:off x="3744" y="3476"/>
                <a:ext cx="451" cy="460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prstDash val="dashDot"/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4" name="Rectangle 95"/>
              <p:cNvSpPr>
                <a:spLocks noChangeArrowheads="1"/>
              </p:cNvSpPr>
              <p:nvPr/>
            </p:nvSpPr>
            <p:spPr bwMode="auto">
              <a:xfrm>
                <a:off x="3888" y="3120"/>
                <a:ext cx="18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>
                    <a:solidFill>
                      <a:srgbClr val="339933"/>
                    </a:solidFill>
                  </a:rPr>
                  <a:t>1</a:t>
                </a:r>
                <a:endParaRPr lang="it-IT" sz="1600">
                  <a:solidFill>
                    <a:srgbClr val="339933"/>
                  </a:solidFill>
                </a:endParaRPr>
              </a:p>
            </p:txBody>
          </p:sp>
          <p:sp>
            <p:nvSpPr>
              <p:cNvPr id="155" name="Rectangle 96"/>
              <p:cNvSpPr>
                <a:spLocks noChangeArrowheads="1"/>
              </p:cNvSpPr>
              <p:nvPr/>
            </p:nvSpPr>
            <p:spPr bwMode="auto">
              <a:xfrm>
                <a:off x="3936" y="3936"/>
                <a:ext cx="22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>
                    <a:solidFill>
                      <a:srgbClr val="339933"/>
                    </a:solidFill>
                  </a:rPr>
                  <a:t>-1</a:t>
                </a:r>
                <a:endParaRPr lang="it-IT" sz="1600">
                  <a:solidFill>
                    <a:srgbClr val="339933"/>
                  </a:solidFill>
                </a:endParaRPr>
              </a:p>
            </p:txBody>
          </p:sp>
          <p:sp>
            <p:nvSpPr>
              <p:cNvPr id="156" name="Rectangle 97"/>
              <p:cNvSpPr>
                <a:spLocks noChangeArrowheads="1"/>
              </p:cNvSpPr>
              <p:nvPr/>
            </p:nvSpPr>
            <p:spPr bwMode="auto">
              <a:xfrm>
                <a:off x="3552" y="3840"/>
                <a:ext cx="221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>
                    <a:solidFill>
                      <a:srgbClr val="339933"/>
                    </a:solidFill>
                  </a:rPr>
                  <a:t> 1</a:t>
                </a:r>
                <a:endParaRPr lang="it-IT" sz="1600">
                  <a:solidFill>
                    <a:srgbClr val="339933"/>
                  </a:solidFill>
                </a:endParaRPr>
              </a:p>
            </p:txBody>
          </p:sp>
          <p:sp>
            <p:nvSpPr>
              <p:cNvPr id="157" name="Rectangle 98"/>
              <p:cNvSpPr>
                <a:spLocks noChangeArrowheads="1"/>
              </p:cNvSpPr>
              <p:nvPr/>
            </p:nvSpPr>
            <p:spPr bwMode="auto">
              <a:xfrm>
                <a:off x="4176" y="3312"/>
                <a:ext cx="22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>
                    <a:solidFill>
                      <a:srgbClr val="339933"/>
                    </a:solidFill>
                  </a:rPr>
                  <a:t>-1</a:t>
                </a:r>
                <a:endParaRPr lang="it-IT" sz="1600">
                  <a:solidFill>
                    <a:srgbClr val="339933"/>
                  </a:solidFill>
                </a:endParaRPr>
              </a:p>
            </p:txBody>
          </p:sp>
        </p:grpSp>
        <p:grpSp>
          <p:nvGrpSpPr>
            <p:cNvPr id="121" name="Group 62"/>
            <p:cNvGrpSpPr>
              <a:grpSpLocks/>
            </p:cNvGrpSpPr>
            <p:nvPr/>
          </p:nvGrpSpPr>
          <p:grpSpPr bwMode="auto">
            <a:xfrm>
              <a:off x="6934200" y="5638800"/>
              <a:ext cx="407988" cy="457200"/>
              <a:chOff x="1872" y="2256"/>
              <a:chExt cx="353" cy="432"/>
            </a:xfrm>
          </p:grpSpPr>
          <p:sp>
            <p:nvSpPr>
              <p:cNvPr id="146" name="AutoShape 63"/>
              <p:cNvSpPr>
                <a:spLocks noChangeArrowheads="1"/>
              </p:cNvSpPr>
              <p:nvPr/>
            </p:nvSpPr>
            <p:spPr bwMode="auto">
              <a:xfrm>
                <a:off x="1872" y="2256"/>
                <a:ext cx="275" cy="432"/>
              </a:xfrm>
              <a:prstGeom prst="cube">
                <a:avLst>
                  <a:gd name="adj" fmla="val 52380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47" name="Oval 64"/>
              <p:cNvSpPr>
                <a:spLocks noChangeArrowheads="1"/>
              </p:cNvSpPr>
              <p:nvPr/>
            </p:nvSpPr>
            <p:spPr bwMode="auto">
              <a:xfrm>
                <a:off x="2029" y="2335"/>
                <a:ext cx="118" cy="23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48" name="Rectangle 65"/>
              <p:cNvSpPr>
                <a:spLocks noChangeArrowheads="1"/>
              </p:cNvSpPr>
              <p:nvPr/>
            </p:nvSpPr>
            <p:spPr bwMode="auto">
              <a:xfrm>
                <a:off x="2068" y="2335"/>
                <a:ext cx="118" cy="23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49" name="Oval 66"/>
              <p:cNvSpPr>
                <a:spLocks noChangeArrowheads="1"/>
              </p:cNvSpPr>
              <p:nvPr/>
            </p:nvSpPr>
            <p:spPr bwMode="auto">
              <a:xfrm>
                <a:off x="2107" y="2335"/>
                <a:ext cx="118" cy="23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50" name="AutoShape 67"/>
              <p:cNvSpPr>
                <a:spLocks noChangeArrowheads="1"/>
              </p:cNvSpPr>
              <p:nvPr/>
            </p:nvSpPr>
            <p:spPr bwMode="auto">
              <a:xfrm>
                <a:off x="1872" y="2304"/>
                <a:ext cx="144" cy="96"/>
              </a:xfrm>
              <a:prstGeom prst="cube">
                <a:avLst>
                  <a:gd name="adj" fmla="val 53958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123" name="Line 68"/>
            <p:cNvSpPr>
              <a:spLocks noChangeShapeType="1"/>
            </p:cNvSpPr>
            <p:nvPr/>
          </p:nvSpPr>
          <p:spPr bwMode="auto">
            <a:xfrm flipV="1">
              <a:off x="7254875" y="5562600"/>
              <a:ext cx="288925" cy="2794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24" name="Line 69"/>
            <p:cNvSpPr>
              <a:spLocks noChangeShapeType="1"/>
            </p:cNvSpPr>
            <p:nvPr/>
          </p:nvSpPr>
          <p:spPr bwMode="auto">
            <a:xfrm flipH="1" flipV="1">
              <a:off x="7239000" y="5105400"/>
              <a:ext cx="0" cy="7620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25" name="Rectangle 70"/>
            <p:cNvSpPr>
              <a:spLocks noChangeArrowheads="1"/>
            </p:cNvSpPr>
            <p:nvPr/>
          </p:nvSpPr>
          <p:spPr bwMode="auto">
            <a:xfrm>
              <a:off x="7010400" y="5105400"/>
              <a:ext cx="351676" cy="340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v</a:t>
              </a:r>
              <a:endParaRPr lang="it-IT" sz="1600" i="1" dirty="0">
                <a:solidFill>
                  <a:srgbClr val="FF0000"/>
                </a:solidFill>
              </a:endParaRPr>
            </a:p>
          </p:txBody>
        </p:sp>
        <p:sp>
          <p:nvSpPr>
            <p:cNvPr id="126" name="Rectangle 71"/>
            <p:cNvSpPr>
              <a:spLocks noChangeArrowheads="1"/>
            </p:cNvSpPr>
            <p:nvPr/>
          </p:nvSpPr>
          <p:spPr bwMode="auto">
            <a:xfrm>
              <a:off x="7340601" y="5300132"/>
              <a:ext cx="431526" cy="340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-u</a:t>
              </a:r>
              <a:endParaRPr lang="it-IT" sz="1600" i="1" dirty="0">
                <a:solidFill>
                  <a:srgbClr val="FF0000"/>
                </a:solidFill>
              </a:endParaRPr>
            </a:p>
          </p:txBody>
        </p:sp>
        <p:sp>
          <p:nvSpPr>
            <p:cNvPr id="127" name="Rectangle 72"/>
            <p:cNvSpPr>
              <a:spLocks noChangeArrowheads="1"/>
            </p:cNvSpPr>
            <p:nvPr/>
          </p:nvSpPr>
          <p:spPr bwMode="auto">
            <a:xfrm>
              <a:off x="7543800" y="5791200"/>
              <a:ext cx="431526" cy="340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-n</a:t>
              </a:r>
              <a:endParaRPr lang="it-IT" sz="1600" i="1" dirty="0">
                <a:solidFill>
                  <a:srgbClr val="FF0000"/>
                </a:solidFill>
              </a:endParaRPr>
            </a:p>
          </p:txBody>
        </p:sp>
        <p:sp>
          <p:nvSpPr>
            <p:cNvPr id="128" name="Freeform 73"/>
            <p:cNvSpPr>
              <a:spLocks/>
            </p:cNvSpPr>
            <p:nvPr/>
          </p:nvSpPr>
          <p:spPr bwMode="auto">
            <a:xfrm rot="19904937">
              <a:off x="8077200" y="5486400"/>
              <a:ext cx="609600" cy="484188"/>
            </a:xfrm>
            <a:custGeom>
              <a:avLst/>
              <a:gdLst>
                <a:gd name="T0" fmla="*/ 0 w 384"/>
                <a:gd name="T1" fmla="*/ 2147483647 h 305"/>
                <a:gd name="T2" fmla="*/ 2147483647 w 384"/>
                <a:gd name="T3" fmla="*/ 0 h 305"/>
                <a:gd name="T4" fmla="*/ 2147483647 w 384"/>
                <a:gd name="T5" fmla="*/ 2147483647 h 305"/>
                <a:gd name="T6" fmla="*/ 0 w 384"/>
                <a:gd name="T7" fmla="*/ 2147483647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4"/>
                <a:gd name="T13" fmla="*/ 0 h 305"/>
                <a:gd name="T14" fmla="*/ 384 w 38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4" h="305">
                  <a:moveTo>
                    <a:pt x="0" y="305"/>
                  </a:moveTo>
                  <a:lnTo>
                    <a:pt x="205" y="0"/>
                  </a:lnTo>
                  <a:lnTo>
                    <a:pt x="384" y="270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chemeClr val="folHlink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29" name="Rectangle 74"/>
            <p:cNvSpPr>
              <a:spLocks noChangeArrowheads="1"/>
            </p:cNvSpPr>
            <p:nvPr/>
          </p:nvSpPr>
          <p:spPr bwMode="auto">
            <a:xfrm>
              <a:off x="8077200" y="6019800"/>
              <a:ext cx="3397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0</a:t>
              </a:r>
              <a:endParaRPr lang="it-IT" sz="1600" i="1"/>
            </a:p>
          </p:txBody>
        </p:sp>
        <p:sp>
          <p:nvSpPr>
            <p:cNvPr id="130" name="Rectangle 75"/>
            <p:cNvSpPr>
              <a:spLocks noChangeArrowheads="1"/>
            </p:cNvSpPr>
            <p:nvPr/>
          </p:nvSpPr>
          <p:spPr bwMode="auto">
            <a:xfrm>
              <a:off x="8001000" y="5257800"/>
              <a:ext cx="3397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1</a:t>
              </a:r>
              <a:endParaRPr lang="it-IT" sz="1600" i="1"/>
            </a:p>
          </p:txBody>
        </p:sp>
        <p:sp>
          <p:nvSpPr>
            <p:cNvPr id="131" name="Oval 76"/>
            <p:cNvSpPr>
              <a:spLocks noChangeArrowheads="1"/>
            </p:cNvSpPr>
            <p:nvPr/>
          </p:nvSpPr>
          <p:spPr bwMode="auto">
            <a:xfrm>
              <a:off x="8153400" y="6019800"/>
              <a:ext cx="117475" cy="1063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2" name="Oval 77"/>
            <p:cNvSpPr>
              <a:spLocks noChangeArrowheads="1"/>
            </p:cNvSpPr>
            <p:nvPr/>
          </p:nvSpPr>
          <p:spPr bwMode="auto">
            <a:xfrm>
              <a:off x="8244408" y="5482877"/>
              <a:ext cx="117475" cy="1063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" name="Oval 78"/>
            <p:cNvSpPr>
              <a:spLocks noChangeArrowheads="1"/>
            </p:cNvSpPr>
            <p:nvPr/>
          </p:nvSpPr>
          <p:spPr bwMode="auto">
            <a:xfrm>
              <a:off x="8676456" y="5698901"/>
              <a:ext cx="117475" cy="1063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4" name="Line 82"/>
            <p:cNvSpPr>
              <a:spLocks noChangeShapeType="1"/>
            </p:cNvSpPr>
            <p:nvPr/>
          </p:nvSpPr>
          <p:spPr bwMode="auto">
            <a:xfrm>
              <a:off x="7239000" y="5867400"/>
              <a:ext cx="6858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35" name="Rectangle 84"/>
            <p:cNvSpPr>
              <a:spLocks noChangeArrowheads="1"/>
            </p:cNvSpPr>
            <p:nvPr/>
          </p:nvSpPr>
          <p:spPr bwMode="auto">
            <a:xfrm>
              <a:off x="8686800" y="5562600"/>
              <a:ext cx="3397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2</a:t>
              </a:r>
              <a:endParaRPr lang="it-IT" sz="1600" i="1"/>
            </a:p>
          </p:txBody>
        </p:sp>
        <p:grpSp>
          <p:nvGrpSpPr>
            <p:cNvPr id="136" name="Group 101"/>
            <p:cNvGrpSpPr>
              <a:grpSpLocks/>
            </p:cNvGrpSpPr>
            <p:nvPr/>
          </p:nvGrpSpPr>
          <p:grpSpPr bwMode="auto">
            <a:xfrm>
              <a:off x="6096001" y="5334000"/>
              <a:ext cx="2652713" cy="1098550"/>
              <a:chOff x="3840" y="3360"/>
              <a:chExt cx="1671" cy="692"/>
            </a:xfrm>
          </p:grpSpPr>
          <p:sp>
            <p:nvSpPr>
              <p:cNvPr id="137" name="Line 83"/>
              <p:cNvSpPr>
                <a:spLocks noChangeShapeType="1"/>
              </p:cNvSpPr>
              <p:nvPr/>
            </p:nvSpPr>
            <p:spPr bwMode="auto">
              <a:xfrm flipH="1" flipV="1">
                <a:off x="4032" y="3552"/>
                <a:ext cx="115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" name="Oval 85"/>
              <p:cNvSpPr>
                <a:spLocks noChangeArrowheads="1"/>
              </p:cNvSpPr>
              <p:nvPr/>
            </p:nvSpPr>
            <p:spPr bwMode="auto">
              <a:xfrm>
                <a:off x="4015" y="3524"/>
                <a:ext cx="74" cy="6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9" name="Rectangle 86"/>
              <p:cNvSpPr>
                <a:spLocks noChangeArrowheads="1"/>
              </p:cNvSpPr>
              <p:nvPr/>
            </p:nvSpPr>
            <p:spPr bwMode="auto">
              <a:xfrm>
                <a:off x="3984" y="3360"/>
                <a:ext cx="21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/>
                  <a:t>v</a:t>
                </a:r>
                <a:r>
                  <a:rPr lang="en-US" sz="800" i="1"/>
                  <a:t>0</a:t>
                </a:r>
                <a:endParaRPr lang="it-IT" sz="1600" i="1"/>
              </a:p>
            </p:txBody>
          </p:sp>
          <p:sp>
            <p:nvSpPr>
              <p:cNvPr id="140" name="Line 87"/>
              <p:cNvSpPr>
                <a:spLocks noChangeShapeType="1"/>
              </p:cNvSpPr>
              <p:nvPr/>
            </p:nvSpPr>
            <p:spPr bwMode="auto">
              <a:xfrm flipH="1">
                <a:off x="3936" y="3504"/>
                <a:ext cx="1296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1" name="Oval 88"/>
              <p:cNvSpPr>
                <a:spLocks noChangeArrowheads="1"/>
              </p:cNvSpPr>
              <p:nvPr/>
            </p:nvSpPr>
            <p:spPr bwMode="auto">
              <a:xfrm>
                <a:off x="3936" y="3792"/>
                <a:ext cx="74" cy="6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2" name="Oval 89"/>
              <p:cNvSpPr>
                <a:spLocks noChangeArrowheads="1"/>
              </p:cNvSpPr>
              <p:nvPr/>
            </p:nvSpPr>
            <p:spPr bwMode="auto">
              <a:xfrm>
                <a:off x="4128" y="3648"/>
                <a:ext cx="74" cy="6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" name="Line 90"/>
              <p:cNvSpPr>
                <a:spLocks noChangeShapeType="1"/>
              </p:cNvSpPr>
              <p:nvPr/>
            </p:nvSpPr>
            <p:spPr bwMode="auto">
              <a:xfrm flipH="1">
                <a:off x="4176" y="3611"/>
                <a:ext cx="1335" cy="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squar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4" name="Rectangle 91"/>
              <p:cNvSpPr>
                <a:spLocks noChangeArrowheads="1"/>
              </p:cNvSpPr>
              <p:nvPr/>
            </p:nvSpPr>
            <p:spPr bwMode="auto">
              <a:xfrm>
                <a:off x="3840" y="3840"/>
                <a:ext cx="21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/>
                  <a:t>v</a:t>
                </a:r>
                <a:r>
                  <a:rPr lang="en-US" sz="800" i="1"/>
                  <a:t>2</a:t>
                </a:r>
                <a:endParaRPr lang="it-IT" sz="1600" i="1"/>
              </a:p>
            </p:txBody>
          </p:sp>
          <p:sp>
            <p:nvSpPr>
              <p:cNvPr id="145" name="Rectangle 92"/>
              <p:cNvSpPr>
                <a:spLocks noChangeArrowheads="1"/>
              </p:cNvSpPr>
              <p:nvPr/>
            </p:nvSpPr>
            <p:spPr bwMode="auto">
              <a:xfrm>
                <a:off x="4128" y="3504"/>
                <a:ext cx="21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/>
                  <a:t>v</a:t>
                </a:r>
                <a:r>
                  <a:rPr lang="en-US" sz="800" i="1"/>
                  <a:t>1</a:t>
                </a:r>
                <a:endParaRPr lang="it-IT" sz="1600" i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77071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Projection transformation</a:t>
            </a:r>
            <a:endParaRPr lang="it-IT" dirty="0"/>
          </a:p>
        </p:txBody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Time to move to </a:t>
            </a:r>
            <a:r>
              <a:rPr lang="en-US" dirty="0"/>
              <a:t>2D !</a:t>
            </a:r>
            <a:endParaRPr lang="it-IT" dirty="0"/>
          </a:p>
        </p:txBody>
      </p:sp>
      <p:sp>
        <p:nvSpPr>
          <p:cNvPr id="81925" name="AutoShape 4"/>
          <p:cNvSpPr>
            <a:spLocks noChangeArrowheads="1"/>
          </p:cNvSpPr>
          <p:nvPr/>
        </p:nvSpPr>
        <p:spPr bwMode="auto">
          <a:xfrm>
            <a:off x="3712321" y="2590800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FF0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81926" name="AutoShape 5"/>
          <p:cNvSpPr>
            <a:spLocks noChangeArrowheads="1"/>
          </p:cNvSpPr>
          <p:nvPr/>
        </p:nvSpPr>
        <p:spPr bwMode="auto">
          <a:xfrm>
            <a:off x="3712321" y="2590800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hlink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81927" name="Text Box 6"/>
          <p:cNvSpPr txBox="1">
            <a:spLocks noChangeArrowheads="1"/>
          </p:cNvSpPr>
          <p:nvPr/>
        </p:nvSpPr>
        <p:spPr bwMode="auto">
          <a:xfrm>
            <a:off x="3788521" y="29718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2</a:t>
            </a:r>
            <a:endParaRPr lang="it-IT" sz="4800">
              <a:solidFill>
                <a:schemeClr val="bg1"/>
              </a:solidFill>
            </a:endParaRPr>
          </a:p>
        </p:txBody>
      </p:sp>
      <p:grpSp>
        <p:nvGrpSpPr>
          <p:cNvPr id="81928" name="Group 7"/>
          <p:cNvGrpSpPr>
            <a:grpSpLocks/>
          </p:cNvGrpSpPr>
          <p:nvPr/>
        </p:nvGrpSpPr>
        <p:grpSpPr bwMode="auto">
          <a:xfrm>
            <a:off x="1489075" y="3200400"/>
            <a:ext cx="407988" cy="457200"/>
            <a:chOff x="1872" y="2256"/>
            <a:chExt cx="353" cy="432"/>
          </a:xfrm>
        </p:grpSpPr>
        <p:sp>
          <p:nvSpPr>
            <p:cNvPr id="81979" name="AutoShape 8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1980" name="Oval 9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1981" name="Rectangle 10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1982" name="Oval 11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1983" name="AutoShape 12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81929" name="Line 13"/>
          <p:cNvSpPr>
            <a:spLocks noChangeShapeType="1"/>
          </p:cNvSpPr>
          <p:nvPr/>
        </p:nvSpPr>
        <p:spPr bwMode="auto">
          <a:xfrm>
            <a:off x="1793875" y="3429000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1930" name="Line 14"/>
          <p:cNvSpPr>
            <a:spLocks noChangeShapeType="1"/>
          </p:cNvSpPr>
          <p:nvPr/>
        </p:nvSpPr>
        <p:spPr bwMode="auto">
          <a:xfrm flipH="1" flipV="1">
            <a:off x="1793875" y="2667000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1931" name="Rectangle 15"/>
          <p:cNvSpPr>
            <a:spLocks noChangeArrowheads="1"/>
          </p:cNvSpPr>
          <p:nvPr/>
        </p:nvSpPr>
        <p:spPr bwMode="auto">
          <a:xfrm>
            <a:off x="1565275" y="26670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y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81932" name="Rectangle 16"/>
          <p:cNvSpPr>
            <a:spLocks noChangeArrowheads="1"/>
          </p:cNvSpPr>
          <p:nvPr/>
        </p:nvSpPr>
        <p:spPr bwMode="auto">
          <a:xfrm>
            <a:off x="2098675" y="3352800"/>
            <a:ext cx="350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-z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81933" name="Freeform 17"/>
          <p:cNvSpPr>
            <a:spLocks/>
          </p:cNvSpPr>
          <p:nvPr/>
        </p:nvSpPr>
        <p:spPr bwMode="auto">
          <a:xfrm rot="-1695063">
            <a:off x="2632075" y="3048000"/>
            <a:ext cx="609600" cy="484188"/>
          </a:xfrm>
          <a:custGeom>
            <a:avLst/>
            <a:gdLst>
              <a:gd name="T0" fmla="*/ 0 w 384"/>
              <a:gd name="T1" fmla="*/ 2147483647 h 305"/>
              <a:gd name="T2" fmla="*/ 2147483647 w 384"/>
              <a:gd name="T3" fmla="*/ 0 h 305"/>
              <a:gd name="T4" fmla="*/ 2147483647 w 384"/>
              <a:gd name="T5" fmla="*/ 2147483647 h 305"/>
              <a:gd name="T6" fmla="*/ 0 w 384"/>
              <a:gd name="T7" fmla="*/ 2147483647 h 305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05"/>
              <a:gd name="T14" fmla="*/ 384 w 384"/>
              <a:gd name="T15" fmla="*/ 305 h 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05">
                <a:moveTo>
                  <a:pt x="0" y="305"/>
                </a:moveTo>
                <a:lnTo>
                  <a:pt x="205" y="0"/>
                </a:lnTo>
                <a:lnTo>
                  <a:pt x="384" y="270"/>
                </a:lnTo>
                <a:lnTo>
                  <a:pt x="0" y="305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1934" name="Rectangle 18"/>
          <p:cNvSpPr>
            <a:spLocks noChangeArrowheads="1"/>
          </p:cNvSpPr>
          <p:nvPr/>
        </p:nvSpPr>
        <p:spPr bwMode="auto">
          <a:xfrm>
            <a:off x="2632075" y="35814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81935" name="Rectangle 19"/>
          <p:cNvSpPr>
            <a:spLocks noChangeArrowheads="1"/>
          </p:cNvSpPr>
          <p:nvPr/>
        </p:nvSpPr>
        <p:spPr bwMode="auto">
          <a:xfrm>
            <a:off x="2555875" y="28194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81936" name="Rectangle 20"/>
          <p:cNvSpPr>
            <a:spLocks noChangeArrowheads="1"/>
          </p:cNvSpPr>
          <p:nvPr/>
        </p:nvSpPr>
        <p:spPr bwMode="auto">
          <a:xfrm>
            <a:off x="3165475" y="3048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81937" name="Oval 21"/>
          <p:cNvSpPr>
            <a:spLocks noChangeArrowheads="1"/>
          </p:cNvSpPr>
          <p:nvPr/>
        </p:nvSpPr>
        <p:spPr bwMode="auto">
          <a:xfrm>
            <a:off x="2708275" y="35814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1938" name="Oval 22"/>
          <p:cNvSpPr>
            <a:spLocks noChangeArrowheads="1"/>
          </p:cNvSpPr>
          <p:nvPr/>
        </p:nvSpPr>
        <p:spPr bwMode="auto">
          <a:xfrm>
            <a:off x="2784475" y="30480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1939" name="Oval 23"/>
          <p:cNvSpPr>
            <a:spLocks noChangeArrowheads="1"/>
          </p:cNvSpPr>
          <p:nvPr/>
        </p:nvSpPr>
        <p:spPr bwMode="auto">
          <a:xfrm>
            <a:off x="3165475" y="32766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1940" name="Text Box 24"/>
          <p:cNvSpPr txBox="1">
            <a:spLocks noChangeArrowheads="1"/>
          </p:cNvSpPr>
          <p:nvPr/>
        </p:nvSpPr>
        <p:spPr bwMode="auto">
          <a:xfrm>
            <a:off x="1412875" y="3962400"/>
            <a:ext cx="20716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view Coordinates</a:t>
            </a:r>
          </a:p>
          <a:p>
            <a:r>
              <a:rPr lang="en-US" sz="1400">
                <a:solidFill>
                  <a:srgbClr val="FF0000"/>
                </a:solidFill>
              </a:rPr>
              <a:t>(a.k.a. eye Coordinates)</a:t>
            </a:r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81967" name="Text Box 56"/>
          <p:cNvSpPr txBox="1">
            <a:spLocks noChangeArrowheads="1"/>
          </p:cNvSpPr>
          <p:nvPr/>
        </p:nvSpPr>
        <p:spPr bwMode="auto">
          <a:xfrm>
            <a:off x="5624513" y="3978275"/>
            <a:ext cx="1106691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>
                <a:solidFill>
                  <a:srgbClr val="339933"/>
                </a:solidFill>
              </a:rPr>
              <a:t>Clip</a:t>
            </a:r>
          </a:p>
          <a:p>
            <a:r>
              <a:rPr lang="en-US" sz="1400" dirty="0">
                <a:solidFill>
                  <a:srgbClr val="339933"/>
                </a:solidFill>
              </a:rPr>
              <a:t>coordinates</a:t>
            </a:r>
            <a:endParaRPr lang="it-IT" sz="1400" dirty="0">
              <a:solidFill>
                <a:srgbClr val="339933"/>
              </a:solidFill>
            </a:endParaRPr>
          </a:p>
        </p:txBody>
      </p:sp>
      <p:sp>
        <p:nvSpPr>
          <p:cNvPr id="81972" name="Line 61"/>
          <p:cNvSpPr>
            <a:spLocks noChangeShapeType="1"/>
          </p:cNvSpPr>
          <p:nvPr/>
        </p:nvSpPr>
        <p:spPr bwMode="auto">
          <a:xfrm flipH="1">
            <a:off x="1412875" y="3403600"/>
            <a:ext cx="396875" cy="406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1973" name="Rectangle 62"/>
          <p:cNvSpPr>
            <a:spLocks noChangeArrowheads="1"/>
          </p:cNvSpPr>
          <p:nvPr/>
        </p:nvSpPr>
        <p:spPr bwMode="auto">
          <a:xfrm>
            <a:off x="1260475" y="37338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x</a:t>
            </a:r>
            <a:endParaRPr lang="it-IT" sz="1600" i="1">
              <a:solidFill>
                <a:srgbClr val="FF0000"/>
              </a:solidFill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4441007" y="2586432"/>
            <a:ext cx="3387725" cy="1752600"/>
            <a:chOff x="5638800" y="4953000"/>
            <a:chExt cx="3387725" cy="1752600"/>
          </a:xfrm>
        </p:grpSpPr>
        <p:grpSp>
          <p:nvGrpSpPr>
            <p:cNvPr id="66" name="Group 102"/>
            <p:cNvGrpSpPr>
              <a:grpSpLocks/>
            </p:cNvGrpSpPr>
            <p:nvPr/>
          </p:nvGrpSpPr>
          <p:grpSpPr bwMode="auto">
            <a:xfrm>
              <a:off x="5638800" y="4953000"/>
              <a:ext cx="1352550" cy="1752600"/>
              <a:chOff x="3552" y="3120"/>
              <a:chExt cx="852" cy="1104"/>
            </a:xfrm>
          </p:grpSpPr>
          <p:sp>
            <p:nvSpPr>
              <p:cNvPr id="96" name="AutoShape 79"/>
              <p:cNvSpPr>
                <a:spLocks noChangeArrowheads="1"/>
              </p:cNvSpPr>
              <p:nvPr/>
            </p:nvSpPr>
            <p:spPr bwMode="auto">
              <a:xfrm rot="5400000" flipH="1">
                <a:off x="3420" y="3444"/>
                <a:ext cx="1104" cy="456"/>
              </a:xfrm>
              <a:prstGeom prst="parallelogram">
                <a:avLst>
                  <a:gd name="adj" fmla="val 101527"/>
                </a:avLst>
              </a:prstGeom>
              <a:solidFill>
                <a:srgbClr val="99FFCC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7" name="Line 80"/>
              <p:cNvSpPr>
                <a:spLocks noChangeShapeType="1"/>
              </p:cNvSpPr>
              <p:nvPr/>
            </p:nvSpPr>
            <p:spPr bwMode="auto">
              <a:xfrm>
                <a:off x="3991" y="3331"/>
                <a:ext cx="0" cy="653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prstDash val="dashDot"/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8" name="Line 81"/>
              <p:cNvSpPr>
                <a:spLocks noChangeShapeType="1"/>
              </p:cNvSpPr>
              <p:nvPr/>
            </p:nvSpPr>
            <p:spPr bwMode="auto">
              <a:xfrm flipH="1">
                <a:off x="3744" y="3476"/>
                <a:ext cx="451" cy="460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prstDash val="dashDot"/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9" name="Rectangle 95"/>
              <p:cNvSpPr>
                <a:spLocks noChangeArrowheads="1"/>
              </p:cNvSpPr>
              <p:nvPr/>
            </p:nvSpPr>
            <p:spPr bwMode="auto">
              <a:xfrm>
                <a:off x="3888" y="3120"/>
                <a:ext cx="18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>
                    <a:solidFill>
                      <a:srgbClr val="339933"/>
                    </a:solidFill>
                  </a:rPr>
                  <a:t>1</a:t>
                </a:r>
                <a:endParaRPr lang="it-IT" sz="1600">
                  <a:solidFill>
                    <a:srgbClr val="339933"/>
                  </a:solidFill>
                </a:endParaRPr>
              </a:p>
            </p:txBody>
          </p:sp>
          <p:sp>
            <p:nvSpPr>
              <p:cNvPr id="100" name="Rectangle 96"/>
              <p:cNvSpPr>
                <a:spLocks noChangeArrowheads="1"/>
              </p:cNvSpPr>
              <p:nvPr/>
            </p:nvSpPr>
            <p:spPr bwMode="auto">
              <a:xfrm>
                <a:off x="3936" y="3936"/>
                <a:ext cx="22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>
                    <a:solidFill>
                      <a:srgbClr val="339933"/>
                    </a:solidFill>
                  </a:rPr>
                  <a:t>-1</a:t>
                </a:r>
                <a:endParaRPr lang="it-IT" sz="1600">
                  <a:solidFill>
                    <a:srgbClr val="339933"/>
                  </a:solidFill>
                </a:endParaRPr>
              </a:p>
            </p:txBody>
          </p:sp>
          <p:sp>
            <p:nvSpPr>
              <p:cNvPr id="101" name="Rectangle 97"/>
              <p:cNvSpPr>
                <a:spLocks noChangeArrowheads="1"/>
              </p:cNvSpPr>
              <p:nvPr/>
            </p:nvSpPr>
            <p:spPr bwMode="auto">
              <a:xfrm>
                <a:off x="3552" y="3840"/>
                <a:ext cx="221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>
                    <a:solidFill>
                      <a:srgbClr val="339933"/>
                    </a:solidFill>
                  </a:rPr>
                  <a:t> 1</a:t>
                </a:r>
                <a:endParaRPr lang="it-IT" sz="1600">
                  <a:solidFill>
                    <a:srgbClr val="339933"/>
                  </a:solidFill>
                </a:endParaRPr>
              </a:p>
            </p:txBody>
          </p:sp>
          <p:sp>
            <p:nvSpPr>
              <p:cNvPr id="102" name="Rectangle 98"/>
              <p:cNvSpPr>
                <a:spLocks noChangeArrowheads="1"/>
              </p:cNvSpPr>
              <p:nvPr/>
            </p:nvSpPr>
            <p:spPr bwMode="auto">
              <a:xfrm>
                <a:off x="4176" y="3312"/>
                <a:ext cx="22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>
                    <a:solidFill>
                      <a:srgbClr val="339933"/>
                    </a:solidFill>
                  </a:rPr>
                  <a:t>-1</a:t>
                </a:r>
                <a:endParaRPr lang="it-IT" sz="1600">
                  <a:solidFill>
                    <a:srgbClr val="339933"/>
                  </a:solidFill>
                </a:endParaRPr>
              </a:p>
            </p:txBody>
          </p:sp>
        </p:grpSp>
        <p:grpSp>
          <p:nvGrpSpPr>
            <p:cNvPr id="67" name="Group 62"/>
            <p:cNvGrpSpPr>
              <a:grpSpLocks/>
            </p:cNvGrpSpPr>
            <p:nvPr/>
          </p:nvGrpSpPr>
          <p:grpSpPr bwMode="auto">
            <a:xfrm>
              <a:off x="6934200" y="5638800"/>
              <a:ext cx="407988" cy="457200"/>
              <a:chOff x="1872" y="2256"/>
              <a:chExt cx="353" cy="432"/>
            </a:xfrm>
          </p:grpSpPr>
          <p:sp>
            <p:nvSpPr>
              <p:cNvPr id="91" name="AutoShape 63"/>
              <p:cNvSpPr>
                <a:spLocks noChangeArrowheads="1"/>
              </p:cNvSpPr>
              <p:nvPr/>
            </p:nvSpPr>
            <p:spPr bwMode="auto">
              <a:xfrm>
                <a:off x="1872" y="2256"/>
                <a:ext cx="275" cy="432"/>
              </a:xfrm>
              <a:prstGeom prst="cube">
                <a:avLst>
                  <a:gd name="adj" fmla="val 52380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2" name="Oval 64"/>
              <p:cNvSpPr>
                <a:spLocks noChangeArrowheads="1"/>
              </p:cNvSpPr>
              <p:nvPr/>
            </p:nvSpPr>
            <p:spPr bwMode="auto">
              <a:xfrm>
                <a:off x="2029" y="2335"/>
                <a:ext cx="118" cy="23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3" name="Rectangle 65"/>
              <p:cNvSpPr>
                <a:spLocks noChangeArrowheads="1"/>
              </p:cNvSpPr>
              <p:nvPr/>
            </p:nvSpPr>
            <p:spPr bwMode="auto">
              <a:xfrm>
                <a:off x="2068" y="2335"/>
                <a:ext cx="118" cy="23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4" name="Oval 66"/>
              <p:cNvSpPr>
                <a:spLocks noChangeArrowheads="1"/>
              </p:cNvSpPr>
              <p:nvPr/>
            </p:nvSpPr>
            <p:spPr bwMode="auto">
              <a:xfrm>
                <a:off x="2107" y="2335"/>
                <a:ext cx="118" cy="23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5" name="AutoShape 67"/>
              <p:cNvSpPr>
                <a:spLocks noChangeArrowheads="1"/>
              </p:cNvSpPr>
              <p:nvPr/>
            </p:nvSpPr>
            <p:spPr bwMode="auto">
              <a:xfrm>
                <a:off x="1872" y="2304"/>
                <a:ext cx="144" cy="96"/>
              </a:xfrm>
              <a:prstGeom prst="cube">
                <a:avLst>
                  <a:gd name="adj" fmla="val 53958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68" name="Line 68"/>
            <p:cNvSpPr>
              <a:spLocks noChangeShapeType="1"/>
            </p:cNvSpPr>
            <p:nvPr/>
          </p:nvSpPr>
          <p:spPr bwMode="auto">
            <a:xfrm flipV="1">
              <a:off x="7254875" y="5562600"/>
              <a:ext cx="288925" cy="2794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69" name="Line 69"/>
            <p:cNvSpPr>
              <a:spLocks noChangeShapeType="1"/>
            </p:cNvSpPr>
            <p:nvPr/>
          </p:nvSpPr>
          <p:spPr bwMode="auto">
            <a:xfrm flipH="1" flipV="1">
              <a:off x="7239000" y="5105400"/>
              <a:ext cx="0" cy="7620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0" name="Rectangle 70"/>
            <p:cNvSpPr>
              <a:spLocks noChangeArrowheads="1"/>
            </p:cNvSpPr>
            <p:nvPr/>
          </p:nvSpPr>
          <p:spPr bwMode="auto">
            <a:xfrm>
              <a:off x="7010400" y="5105400"/>
              <a:ext cx="351676" cy="340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v</a:t>
              </a:r>
              <a:endParaRPr lang="it-IT" sz="1600" i="1" dirty="0">
                <a:solidFill>
                  <a:srgbClr val="FF0000"/>
                </a:solidFill>
              </a:endParaRPr>
            </a:p>
          </p:txBody>
        </p:sp>
        <p:sp>
          <p:nvSpPr>
            <p:cNvPr id="71" name="Rectangle 71"/>
            <p:cNvSpPr>
              <a:spLocks noChangeArrowheads="1"/>
            </p:cNvSpPr>
            <p:nvPr/>
          </p:nvSpPr>
          <p:spPr bwMode="auto">
            <a:xfrm>
              <a:off x="7340601" y="5300132"/>
              <a:ext cx="431526" cy="340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-u</a:t>
              </a:r>
              <a:endParaRPr lang="it-IT" sz="1600" i="1" dirty="0">
                <a:solidFill>
                  <a:srgbClr val="FF0000"/>
                </a:solidFill>
              </a:endParaRPr>
            </a:p>
          </p:txBody>
        </p:sp>
        <p:sp>
          <p:nvSpPr>
            <p:cNvPr id="72" name="Rectangle 72"/>
            <p:cNvSpPr>
              <a:spLocks noChangeArrowheads="1"/>
            </p:cNvSpPr>
            <p:nvPr/>
          </p:nvSpPr>
          <p:spPr bwMode="auto">
            <a:xfrm>
              <a:off x="7543800" y="5791200"/>
              <a:ext cx="431526" cy="340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-n</a:t>
              </a:r>
              <a:endParaRPr lang="it-IT" sz="1600" i="1" dirty="0">
                <a:solidFill>
                  <a:srgbClr val="FF0000"/>
                </a:solidFill>
              </a:endParaRPr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 rot="19904937">
              <a:off x="8077200" y="5486400"/>
              <a:ext cx="609600" cy="484188"/>
            </a:xfrm>
            <a:custGeom>
              <a:avLst/>
              <a:gdLst>
                <a:gd name="T0" fmla="*/ 0 w 384"/>
                <a:gd name="T1" fmla="*/ 2147483647 h 305"/>
                <a:gd name="T2" fmla="*/ 2147483647 w 384"/>
                <a:gd name="T3" fmla="*/ 0 h 305"/>
                <a:gd name="T4" fmla="*/ 2147483647 w 384"/>
                <a:gd name="T5" fmla="*/ 2147483647 h 305"/>
                <a:gd name="T6" fmla="*/ 0 w 384"/>
                <a:gd name="T7" fmla="*/ 2147483647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4"/>
                <a:gd name="T13" fmla="*/ 0 h 305"/>
                <a:gd name="T14" fmla="*/ 384 w 38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4" h="305">
                  <a:moveTo>
                    <a:pt x="0" y="305"/>
                  </a:moveTo>
                  <a:lnTo>
                    <a:pt x="205" y="0"/>
                  </a:lnTo>
                  <a:lnTo>
                    <a:pt x="384" y="270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chemeClr val="folHlink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" name="Rectangle 74"/>
            <p:cNvSpPr>
              <a:spLocks noChangeArrowheads="1"/>
            </p:cNvSpPr>
            <p:nvPr/>
          </p:nvSpPr>
          <p:spPr bwMode="auto">
            <a:xfrm>
              <a:off x="8077200" y="6019800"/>
              <a:ext cx="3397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0</a:t>
              </a:r>
              <a:endParaRPr lang="it-IT" sz="1600" i="1"/>
            </a:p>
          </p:txBody>
        </p:sp>
        <p:sp>
          <p:nvSpPr>
            <p:cNvPr id="75" name="Rectangle 75"/>
            <p:cNvSpPr>
              <a:spLocks noChangeArrowheads="1"/>
            </p:cNvSpPr>
            <p:nvPr/>
          </p:nvSpPr>
          <p:spPr bwMode="auto">
            <a:xfrm>
              <a:off x="8001000" y="5257800"/>
              <a:ext cx="3397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1</a:t>
              </a:r>
              <a:endParaRPr lang="it-IT" sz="1600" i="1"/>
            </a:p>
          </p:txBody>
        </p:sp>
        <p:sp>
          <p:nvSpPr>
            <p:cNvPr id="76" name="Oval 76"/>
            <p:cNvSpPr>
              <a:spLocks noChangeArrowheads="1"/>
            </p:cNvSpPr>
            <p:nvPr/>
          </p:nvSpPr>
          <p:spPr bwMode="auto">
            <a:xfrm>
              <a:off x="8153400" y="6019800"/>
              <a:ext cx="117475" cy="1063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7" name="Oval 77"/>
            <p:cNvSpPr>
              <a:spLocks noChangeArrowheads="1"/>
            </p:cNvSpPr>
            <p:nvPr/>
          </p:nvSpPr>
          <p:spPr bwMode="auto">
            <a:xfrm>
              <a:off x="8244408" y="5482877"/>
              <a:ext cx="117475" cy="1063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" name="Oval 78"/>
            <p:cNvSpPr>
              <a:spLocks noChangeArrowheads="1"/>
            </p:cNvSpPr>
            <p:nvPr/>
          </p:nvSpPr>
          <p:spPr bwMode="auto">
            <a:xfrm>
              <a:off x="8676456" y="5698901"/>
              <a:ext cx="117475" cy="1063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9" name="Line 82"/>
            <p:cNvSpPr>
              <a:spLocks noChangeShapeType="1"/>
            </p:cNvSpPr>
            <p:nvPr/>
          </p:nvSpPr>
          <p:spPr bwMode="auto">
            <a:xfrm>
              <a:off x="7239000" y="5867400"/>
              <a:ext cx="6858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0" name="Rectangle 84"/>
            <p:cNvSpPr>
              <a:spLocks noChangeArrowheads="1"/>
            </p:cNvSpPr>
            <p:nvPr/>
          </p:nvSpPr>
          <p:spPr bwMode="auto">
            <a:xfrm>
              <a:off x="8686800" y="5562600"/>
              <a:ext cx="3397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2</a:t>
              </a:r>
              <a:endParaRPr lang="it-IT" sz="1600" i="1"/>
            </a:p>
          </p:txBody>
        </p:sp>
        <p:grpSp>
          <p:nvGrpSpPr>
            <p:cNvPr id="81" name="Group 101"/>
            <p:cNvGrpSpPr>
              <a:grpSpLocks/>
            </p:cNvGrpSpPr>
            <p:nvPr/>
          </p:nvGrpSpPr>
          <p:grpSpPr bwMode="auto">
            <a:xfrm>
              <a:off x="6096001" y="5334000"/>
              <a:ext cx="2652713" cy="1098550"/>
              <a:chOff x="3840" y="3360"/>
              <a:chExt cx="1671" cy="692"/>
            </a:xfrm>
          </p:grpSpPr>
          <p:sp>
            <p:nvSpPr>
              <p:cNvPr id="82" name="Line 83"/>
              <p:cNvSpPr>
                <a:spLocks noChangeShapeType="1"/>
              </p:cNvSpPr>
              <p:nvPr/>
            </p:nvSpPr>
            <p:spPr bwMode="auto">
              <a:xfrm flipH="1" flipV="1">
                <a:off x="4032" y="3552"/>
                <a:ext cx="115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" name="Oval 85"/>
              <p:cNvSpPr>
                <a:spLocks noChangeArrowheads="1"/>
              </p:cNvSpPr>
              <p:nvPr/>
            </p:nvSpPr>
            <p:spPr bwMode="auto">
              <a:xfrm>
                <a:off x="4015" y="3524"/>
                <a:ext cx="74" cy="6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" name="Rectangle 86"/>
              <p:cNvSpPr>
                <a:spLocks noChangeArrowheads="1"/>
              </p:cNvSpPr>
              <p:nvPr/>
            </p:nvSpPr>
            <p:spPr bwMode="auto">
              <a:xfrm>
                <a:off x="3984" y="3360"/>
                <a:ext cx="21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/>
                  <a:t>v</a:t>
                </a:r>
                <a:r>
                  <a:rPr lang="en-US" sz="800" i="1"/>
                  <a:t>0</a:t>
                </a:r>
                <a:endParaRPr lang="it-IT" sz="1600" i="1"/>
              </a:p>
            </p:txBody>
          </p:sp>
          <p:sp>
            <p:nvSpPr>
              <p:cNvPr id="85" name="Line 87"/>
              <p:cNvSpPr>
                <a:spLocks noChangeShapeType="1"/>
              </p:cNvSpPr>
              <p:nvPr/>
            </p:nvSpPr>
            <p:spPr bwMode="auto">
              <a:xfrm flipH="1">
                <a:off x="3936" y="3504"/>
                <a:ext cx="1296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6" name="Oval 88"/>
              <p:cNvSpPr>
                <a:spLocks noChangeArrowheads="1"/>
              </p:cNvSpPr>
              <p:nvPr/>
            </p:nvSpPr>
            <p:spPr bwMode="auto">
              <a:xfrm>
                <a:off x="3936" y="3792"/>
                <a:ext cx="74" cy="6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7" name="Oval 89"/>
              <p:cNvSpPr>
                <a:spLocks noChangeArrowheads="1"/>
              </p:cNvSpPr>
              <p:nvPr/>
            </p:nvSpPr>
            <p:spPr bwMode="auto">
              <a:xfrm>
                <a:off x="4128" y="3648"/>
                <a:ext cx="74" cy="6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8" name="Line 90"/>
              <p:cNvSpPr>
                <a:spLocks noChangeShapeType="1"/>
              </p:cNvSpPr>
              <p:nvPr/>
            </p:nvSpPr>
            <p:spPr bwMode="auto">
              <a:xfrm flipH="1">
                <a:off x="4176" y="3611"/>
                <a:ext cx="1335" cy="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squar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9" name="Rectangle 91"/>
              <p:cNvSpPr>
                <a:spLocks noChangeArrowheads="1"/>
              </p:cNvSpPr>
              <p:nvPr/>
            </p:nvSpPr>
            <p:spPr bwMode="auto">
              <a:xfrm>
                <a:off x="3840" y="3840"/>
                <a:ext cx="21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/>
                  <a:t>v</a:t>
                </a:r>
                <a:r>
                  <a:rPr lang="en-US" sz="800" i="1"/>
                  <a:t>2</a:t>
                </a:r>
                <a:endParaRPr lang="it-IT" sz="1600" i="1"/>
              </a:p>
            </p:txBody>
          </p:sp>
          <p:sp>
            <p:nvSpPr>
              <p:cNvPr id="90" name="Rectangle 92"/>
              <p:cNvSpPr>
                <a:spLocks noChangeArrowheads="1"/>
              </p:cNvSpPr>
              <p:nvPr/>
            </p:nvSpPr>
            <p:spPr bwMode="auto">
              <a:xfrm>
                <a:off x="4128" y="3504"/>
                <a:ext cx="21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/>
                  <a:t>v</a:t>
                </a:r>
                <a:r>
                  <a:rPr lang="en-US" sz="800" i="1"/>
                  <a:t>1</a:t>
                </a:r>
                <a:endParaRPr lang="it-IT" sz="1600" i="1"/>
              </a:p>
            </p:txBody>
          </p:sp>
        </p:grp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Projection transformation</a:t>
            </a:r>
            <a:endParaRPr lang="it-IT" dirty="0"/>
          </a:p>
        </p:txBody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Classical problem:</a:t>
            </a:r>
          </a:p>
          <a:p>
            <a:pPr lvl="1" eaLnBrk="1" hangingPunct="1"/>
            <a:r>
              <a:rPr lang="en-US" dirty="0"/>
              <a:t>(in arts and architecture)</a:t>
            </a:r>
          </a:p>
          <a:p>
            <a:pPr eaLnBrk="1" hangingPunct="1"/>
            <a:r>
              <a:rPr lang="en-US" dirty="0"/>
              <a:t>How to represent </a:t>
            </a:r>
          </a:p>
          <a:p>
            <a:pPr lvl="1" eaLnBrk="1" hangingPunct="1"/>
            <a:r>
              <a:rPr lang="en-US" dirty="0"/>
              <a:t>3D objects</a:t>
            </a:r>
          </a:p>
          <a:p>
            <a:pPr lvl="1" eaLnBrk="1" hangingPunct="1"/>
            <a:r>
              <a:rPr lang="en-US" dirty="0"/>
              <a:t>on a 2D plane</a:t>
            </a:r>
            <a:br>
              <a:rPr lang="en-US" dirty="0"/>
            </a:br>
            <a:endParaRPr lang="en-US" dirty="0"/>
          </a:p>
          <a:p>
            <a:pPr marL="457200" lvl="1" indent="0" eaLnBrk="1" hangingPunct="1">
              <a:buNone/>
            </a:pPr>
            <a:endParaRPr lang="it-IT" dirty="0"/>
          </a:p>
        </p:txBody>
      </p:sp>
      <p:graphicFrame>
        <p:nvGraphicFramePr>
          <p:cNvPr id="31746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8095396"/>
              </p:ext>
            </p:extLst>
          </p:nvPr>
        </p:nvGraphicFramePr>
        <p:xfrm>
          <a:off x="3209574" y="3030032"/>
          <a:ext cx="5884031" cy="3473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9" name="Fotografia Photo Editor" r:id="rId3" imgW="9083827" imgH="5363810" progId="">
                  <p:embed/>
                </p:oleObj>
              </mc:Choice>
              <mc:Fallback>
                <p:oleObj name="Fotografia Photo Editor" r:id="rId3" imgW="9083827" imgH="5363810" progId="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9574" y="3030032"/>
                        <a:ext cx="5884031" cy="34738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22"/>
          <p:cNvSpPr>
            <a:spLocks noChangeArrowheads="1"/>
          </p:cNvSpPr>
          <p:nvPr/>
        </p:nvSpPr>
        <p:spPr bwMode="auto">
          <a:xfrm>
            <a:off x="6089650" y="3352800"/>
            <a:ext cx="685800" cy="685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34821" name="Rectangle 25"/>
          <p:cNvSpPr>
            <a:spLocks noChangeArrowheads="1"/>
          </p:cNvSpPr>
          <p:nvPr/>
        </p:nvSpPr>
        <p:spPr bwMode="auto">
          <a:xfrm>
            <a:off x="5175250" y="2971800"/>
            <a:ext cx="914400" cy="1524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34822" name="Rectangle 26"/>
          <p:cNvSpPr>
            <a:spLocks noChangeArrowheads="1"/>
          </p:cNvSpPr>
          <p:nvPr/>
        </p:nvSpPr>
        <p:spPr bwMode="auto">
          <a:xfrm>
            <a:off x="6775450" y="3276600"/>
            <a:ext cx="152400" cy="838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34823" name="Rectangle 27"/>
          <p:cNvSpPr>
            <a:spLocks noChangeArrowheads="1"/>
          </p:cNvSpPr>
          <p:nvPr/>
        </p:nvSpPr>
        <p:spPr bwMode="auto">
          <a:xfrm>
            <a:off x="5937250" y="3429000"/>
            <a:ext cx="9144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348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physical process</a:t>
            </a:r>
            <a:endParaRPr lang="it-IT" dirty="0"/>
          </a:p>
        </p:txBody>
      </p:sp>
      <p:sp>
        <p:nvSpPr>
          <p:cNvPr id="3482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dirty="0" err="1"/>
              <a:t>Eye</a:t>
            </a:r>
            <a:r>
              <a:rPr lang="it-IT" dirty="0"/>
              <a:t> or camera,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concept</a:t>
            </a:r>
            <a:r>
              <a:rPr lang="it-IT" dirty="0"/>
              <a:t> </a:t>
            </a:r>
          </a:p>
        </p:txBody>
      </p:sp>
      <p:graphicFrame>
        <p:nvGraphicFramePr>
          <p:cNvPr id="34818" name="Object 0"/>
          <p:cNvGraphicFramePr>
            <a:graphicFrameLocks noChangeAspect="1"/>
          </p:cNvGraphicFramePr>
          <p:nvPr/>
        </p:nvGraphicFramePr>
        <p:xfrm>
          <a:off x="152400" y="3463925"/>
          <a:ext cx="2057400" cy="165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51" name="Fotografia Photo Editor" r:id="rId4" imgW="4191363" imgH="3368332" progId="">
                  <p:embed/>
                </p:oleObj>
              </mc:Choice>
              <mc:Fallback>
                <p:oleObj name="Fotografia Photo Editor" r:id="rId4" imgW="4191363" imgH="3368332" progId="">
                  <p:embed/>
                  <p:pic>
                    <p:nvPicPr>
                      <p:cNvPr id="34818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463925"/>
                        <a:ext cx="2057400" cy="165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6" name="Line 6"/>
          <p:cNvSpPr>
            <a:spLocks noChangeShapeType="1"/>
          </p:cNvSpPr>
          <p:nvPr/>
        </p:nvSpPr>
        <p:spPr bwMode="auto">
          <a:xfrm flipV="1">
            <a:off x="990600" y="3598863"/>
            <a:ext cx="2066925" cy="1389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4827" name="Line 7"/>
          <p:cNvSpPr>
            <a:spLocks noChangeShapeType="1"/>
          </p:cNvSpPr>
          <p:nvPr/>
        </p:nvSpPr>
        <p:spPr bwMode="auto">
          <a:xfrm>
            <a:off x="838200" y="3692525"/>
            <a:ext cx="2470150" cy="1184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4828" name="Oval 9"/>
          <p:cNvSpPr>
            <a:spLocks noChangeArrowheads="1"/>
          </p:cNvSpPr>
          <p:nvPr/>
        </p:nvSpPr>
        <p:spPr bwMode="auto">
          <a:xfrm>
            <a:off x="1905000" y="4038600"/>
            <a:ext cx="165100" cy="466725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34829" name="Text Box 11"/>
          <p:cNvSpPr txBox="1">
            <a:spLocks noChangeArrowheads="1"/>
          </p:cNvSpPr>
          <p:nvPr/>
        </p:nvSpPr>
        <p:spPr bwMode="auto">
          <a:xfrm>
            <a:off x="1905000" y="3525838"/>
            <a:ext cx="652264" cy="40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 dirty="0" err="1">
                <a:solidFill>
                  <a:srgbClr val="0066FF"/>
                </a:solidFill>
              </a:rPr>
              <a:t>lens</a:t>
            </a:r>
            <a:endParaRPr lang="it-IT" dirty="0">
              <a:solidFill>
                <a:srgbClr val="0066FF"/>
              </a:solidFill>
            </a:endParaRPr>
          </a:p>
        </p:txBody>
      </p:sp>
      <p:pic>
        <p:nvPicPr>
          <p:cNvPr id="34830" name="Picture 1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404040"/>
              </a:clrFrom>
              <a:clrTo>
                <a:srgbClr val="404040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2895600" y="3235325"/>
            <a:ext cx="1682750" cy="1752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34831" name="Freeform 5"/>
          <p:cNvSpPr>
            <a:spLocks/>
          </p:cNvSpPr>
          <p:nvPr/>
        </p:nvSpPr>
        <p:spPr bwMode="auto">
          <a:xfrm>
            <a:off x="665163" y="3533775"/>
            <a:ext cx="719137" cy="1506538"/>
          </a:xfrm>
          <a:custGeom>
            <a:avLst/>
            <a:gdLst>
              <a:gd name="T0" fmla="*/ 2147483647 w 756"/>
              <a:gd name="T1" fmla="*/ 0 h 1580"/>
              <a:gd name="T2" fmla="*/ 2147483647 w 756"/>
              <a:gd name="T3" fmla="*/ 2147483647 h 1580"/>
              <a:gd name="T4" fmla="*/ 2147483647 w 756"/>
              <a:gd name="T5" fmla="*/ 2147483647 h 1580"/>
              <a:gd name="T6" fmla="*/ 2147483647 w 756"/>
              <a:gd name="T7" fmla="*/ 2147483647 h 1580"/>
              <a:gd name="T8" fmla="*/ 2147483647 w 756"/>
              <a:gd name="T9" fmla="*/ 2147483647 h 15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56"/>
              <a:gd name="T16" fmla="*/ 0 h 1580"/>
              <a:gd name="T17" fmla="*/ 756 w 756"/>
              <a:gd name="T18" fmla="*/ 1580 h 15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56" h="1580">
                <a:moveTo>
                  <a:pt x="722" y="0"/>
                </a:moveTo>
                <a:cubicBezTo>
                  <a:pt x="640" y="37"/>
                  <a:pt x="352" y="91"/>
                  <a:pt x="233" y="221"/>
                </a:cubicBezTo>
                <a:cubicBezTo>
                  <a:pt x="114" y="351"/>
                  <a:pt x="0" y="584"/>
                  <a:pt x="6" y="777"/>
                </a:cubicBezTo>
                <a:cubicBezTo>
                  <a:pt x="3" y="1033"/>
                  <a:pt x="142" y="1245"/>
                  <a:pt x="267" y="1379"/>
                </a:cubicBezTo>
                <a:cubicBezTo>
                  <a:pt x="392" y="1513"/>
                  <a:pt x="654" y="1538"/>
                  <a:pt x="756" y="1580"/>
                </a:cubicBezTo>
              </a:path>
            </a:pathLst>
          </a:custGeom>
          <a:noFill/>
          <a:ln w="127000">
            <a:solidFill>
              <a:srgbClr val="008000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 flipV="1">
            <a:off x="5349875" y="3030538"/>
            <a:ext cx="2197100" cy="1389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4833" name="Line 17"/>
          <p:cNvSpPr>
            <a:spLocks noChangeShapeType="1"/>
          </p:cNvSpPr>
          <p:nvPr/>
        </p:nvSpPr>
        <p:spPr bwMode="auto">
          <a:xfrm>
            <a:off x="5327650" y="3124200"/>
            <a:ext cx="2470150" cy="1184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4834" name="Oval 18"/>
          <p:cNvSpPr>
            <a:spLocks noChangeArrowheads="1"/>
          </p:cNvSpPr>
          <p:nvPr/>
        </p:nvSpPr>
        <p:spPr bwMode="auto">
          <a:xfrm>
            <a:off x="6342063" y="3368675"/>
            <a:ext cx="271462" cy="67945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34835" name="Text Box 19"/>
          <p:cNvSpPr txBox="1">
            <a:spLocks noChangeArrowheads="1"/>
          </p:cNvSpPr>
          <p:nvPr/>
        </p:nvSpPr>
        <p:spPr bwMode="auto">
          <a:xfrm>
            <a:off x="5326793" y="2133600"/>
            <a:ext cx="1836007" cy="71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r"/>
            <a:r>
              <a:rPr lang="it-IT" sz="2400" dirty="0">
                <a:solidFill>
                  <a:srgbClr val="008000"/>
                </a:solidFill>
              </a:rPr>
              <a:t>CCD or film</a:t>
            </a:r>
          </a:p>
          <a:p>
            <a:pPr algn="r"/>
            <a:r>
              <a:rPr lang="it-IT" sz="1600" dirty="0">
                <a:solidFill>
                  <a:srgbClr val="008000"/>
                </a:solidFill>
              </a:rPr>
              <a:t>(2D screen buffer)</a:t>
            </a:r>
          </a:p>
        </p:txBody>
      </p:sp>
      <p:pic>
        <p:nvPicPr>
          <p:cNvPr id="34836" name="Picture 2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404040"/>
              </a:clrFrom>
              <a:clrTo>
                <a:srgbClr val="404040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7385050" y="2667000"/>
            <a:ext cx="1682750" cy="1752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34837" name="Line 23"/>
          <p:cNvSpPr>
            <a:spLocks noChangeShapeType="1"/>
          </p:cNvSpPr>
          <p:nvPr/>
        </p:nvSpPr>
        <p:spPr bwMode="auto">
          <a:xfrm>
            <a:off x="5327650" y="3124200"/>
            <a:ext cx="0" cy="1295400"/>
          </a:xfrm>
          <a:prstGeom prst="line">
            <a:avLst/>
          </a:prstGeom>
          <a:noFill/>
          <a:ln w="127000">
            <a:solidFill>
              <a:srgbClr val="339933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4838" name="Text Box 24"/>
          <p:cNvSpPr txBox="1">
            <a:spLocks noChangeArrowheads="1"/>
          </p:cNvSpPr>
          <p:nvPr/>
        </p:nvSpPr>
        <p:spPr bwMode="auto">
          <a:xfrm>
            <a:off x="6477000" y="4135438"/>
            <a:ext cx="652264" cy="40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 dirty="0" err="1">
                <a:solidFill>
                  <a:srgbClr val="0066FF"/>
                </a:solidFill>
              </a:rPr>
              <a:t>lens</a:t>
            </a:r>
            <a:endParaRPr lang="it-IT" dirty="0">
              <a:solidFill>
                <a:srgbClr val="0066FF"/>
              </a:solidFill>
            </a:endParaRPr>
          </a:p>
        </p:txBody>
      </p:sp>
      <p:sp>
        <p:nvSpPr>
          <p:cNvPr id="34839" name="Freeform 29"/>
          <p:cNvSpPr>
            <a:spLocks/>
          </p:cNvSpPr>
          <p:nvPr/>
        </p:nvSpPr>
        <p:spPr bwMode="auto">
          <a:xfrm>
            <a:off x="4594225" y="2443163"/>
            <a:ext cx="584200" cy="1138237"/>
          </a:xfrm>
          <a:custGeom>
            <a:avLst/>
            <a:gdLst>
              <a:gd name="T0" fmla="*/ 2147483647 w 368"/>
              <a:gd name="T1" fmla="*/ 0 h 717"/>
              <a:gd name="T2" fmla="*/ 2147483647 w 368"/>
              <a:gd name="T3" fmla="*/ 2147483647 h 717"/>
              <a:gd name="T4" fmla="*/ 2147483647 w 368"/>
              <a:gd name="T5" fmla="*/ 2147483647 h 717"/>
              <a:gd name="T6" fmla="*/ 0 60000 65536"/>
              <a:gd name="T7" fmla="*/ 0 60000 65536"/>
              <a:gd name="T8" fmla="*/ 0 60000 65536"/>
              <a:gd name="T9" fmla="*/ 0 w 368"/>
              <a:gd name="T10" fmla="*/ 0 h 717"/>
              <a:gd name="T11" fmla="*/ 368 w 368"/>
              <a:gd name="T12" fmla="*/ 717 h 7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8" h="717">
                <a:moveTo>
                  <a:pt x="174" y="0"/>
                </a:moveTo>
                <a:cubicBezTo>
                  <a:pt x="151" y="61"/>
                  <a:pt x="0" y="215"/>
                  <a:pt x="33" y="369"/>
                </a:cubicBezTo>
                <a:cubicBezTo>
                  <a:pt x="66" y="523"/>
                  <a:pt x="298" y="645"/>
                  <a:pt x="368" y="717"/>
                </a:cubicBezTo>
              </a:path>
            </a:pathLst>
          </a:custGeom>
          <a:noFill/>
          <a:ln w="9525">
            <a:solidFill>
              <a:srgbClr val="339933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34840" name="Line 30"/>
          <p:cNvSpPr>
            <a:spLocks noChangeShapeType="1"/>
          </p:cNvSpPr>
          <p:nvPr/>
        </p:nvSpPr>
        <p:spPr bwMode="auto">
          <a:xfrm>
            <a:off x="685800" y="5791200"/>
            <a:ext cx="1295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arrow" w="med" len="med"/>
            <a:tailEnd type="arrow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4841" name="Freeform 31"/>
          <p:cNvSpPr>
            <a:spLocks/>
          </p:cNvSpPr>
          <p:nvPr/>
        </p:nvSpPr>
        <p:spPr bwMode="auto">
          <a:xfrm>
            <a:off x="152400" y="3657600"/>
            <a:ext cx="439738" cy="419100"/>
          </a:xfrm>
          <a:custGeom>
            <a:avLst/>
            <a:gdLst>
              <a:gd name="T0" fmla="*/ 2147483647 w 611"/>
              <a:gd name="T1" fmla="*/ 0 h 456"/>
              <a:gd name="T2" fmla="*/ 2147483647 w 611"/>
              <a:gd name="T3" fmla="*/ 2147483647 h 456"/>
              <a:gd name="T4" fmla="*/ 2147483647 w 611"/>
              <a:gd name="T5" fmla="*/ 2147483647 h 456"/>
              <a:gd name="T6" fmla="*/ 0 60000 65536"/>
              <a:gd name="T7" fmla="*/ 0 60000 65536"/>
              <a:gd name="T8" fmla="*/ 0 60000 65536"/>
              <a:gd name="T9" fmla="*/ 0 w 611"/>
              <a:gd name="T10" fmla="*/ 0 h 456"/>
              <a:gd name="T11" fmla="*/ 611 w 611"/>
              <a:gd name="T12" fmla="*/ 456 h 4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1" h="456">
                <a:moveTo>
                  <a:pt x="85" y="0"/>
                </a:moveTo>
                <a:cubicBezTo>
                  <a:pt x="85" y="65"/>
                  <a:pt x="0" y="320"/>
                  <a:pt x="88" y="392"/>
                </a:cubicBezTo>
                <a:cubicBezTo>
                  <a:pt x="176" y="456"/>
                  <a:pt x="502" y="424"/>
                  <a:pt x="611" y="432"/>
                </a:cubicBezTo>
              </a:path>
            </a:pathLst>
          </a:custGeom>
          <a:noFill/>
          <a:ln w="9525">
            <a:solidFill>
              <a:srgbClr val="339933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34842" name="Line 32"/>
          <p:cNvSpPr>
            <a:spLocks noChangeShapeType="1"/>
          </p:cNvSpPr>
          <p:nvPr/>
        </p:nvSpPr>
        <p:spPr bwMode="auto">
          <a:xfrm flipV="1">
            <a:off x="706438" y="4267200"/>
            <a:ext cx="0" cy="1524000"/>
          </a:xfrm>
          <a:prstGeom prst="line">
            <a:avLst/>
          </a:prstGeom>
          <a:noFill/>
          <a:ln w="9525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4843" name="Text Box 10"/>
          <p:cNvSpPr txBox="1">
            <a:spLocks noChangeArrowheads="1"/>
          </p:cNvSpPr>
          <p:nvPr/>
        </p:nvSpPr>
        <p:spPr bwMode="auto">
          <a:xfrm>
            <a:off x="76200" y="2701925"/>
            <a:ext cx="12319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 sz="2400">
                <a:solidFill>
                  <a:srgbClr val="008000"/>
                </a:solidFill>
              </a:rPr>
              <a:t>retina</a:t>
            </a:r>
          </a:p>
          <a:p>
            <a:r>
              <a:rPr lang="it-IT" sz="1600">
                <a:solidFill>
                  <a:srgbClr val="008000"/>
                </a:solidFill>
              </a:rPr>
              <a:t>(2D screen </a:t>
            </a:r>
          </a:p>
          <a:p>
            <a:r>
              <a:rPr lang="it-IT" sz="1600">
                <a:solidFill>
                  <a:srgbClr val="008000"/>
                </a:solidFill>
              </a:rPr>
              <a:t>buffer)</a:t>
            </a:r>
          </a:p>
        </p:txBody>
      </p:sp>
      <p:sp>
        <p:nvSpPr>
          <p:cNvPr id="34844" name="Line 34"/>
          <p:cNvSpPr>
            <a:spLocks noChangeShapeType="1"/>
          </p:cNvSpPr>
          <p:nvPr/>
        </p:nvSpPr>
        <p:spPr bwMode="auto">
          <a:xfrm flipV="1">
            <a:off x="2001838" y="4267200"/>
            <a:ext cx="0" cy="1524000"/>
          </a:xfrm>
          <a:prstGeom prst="line">
            <a:avLst/>
          </a:prstGeom>
          <a:noFill/>
          <a:ln w="9525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4845" name="Text Box 35"/>
          <p:cNvSpPr txBox="1">
            <a:spLocks noChangeArrowheads="1"/>
          </p:cNvSpPr>
          <p:nvPr/>
        </p:nvSpPr>
        <p:spPr bwMode="auto">
          <a:xfrm>
            <a:off x="791964" y="5791200"/>
            <a:ext cx="1137047" cy="71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</a:rPr>
              <a:t>Focal</a:t>
            </a:r>
            <a:endParaRPr lang="it-IT" dirty="0">
              <a:solidFill>
                <a:srgbClr val="FF0000"/>
              </a:solidFill>
            </a:endParaRPr>
          </a:p>
          <a:p>
            <a:pPr algn="ctr"/>
            <a:r>
              <a:rPr lang="it-IT" dirty="0" err="1">
                <a:solidFill>
                  <a:srgbClr val="FF0000"/>
                </a:solidFill>
              </a:rPr>
              <a:t>distance</a:t>
            </a:r>
            <a:r>
              <a:rPr lang="it-IT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4846" name="Line 36"/>
          <p:cNvSpPr>
            <a:spLocks noChangeShapeType="1"/>
          </p:cNvSpPr>
          <p:nvPr/>
        </p:nvSpPr>
        <p:spPr bwMode="auto">
          <a:xfrm>
            <a:off x="5313363" y="5943600"/>
            <a:ext cx="116363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arrow" w="med" len="med"/>
            <a:tailEnd type="arrow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4847" name="Line 37"/>
          <p:cNvSpPr>
            <a:spLocks noChangeShapeType="1"/>
          </p:cNvSpPr>
          <p:nvPr/>
        </p:nvSpPr>
        <p:spPr bwMode="auto">
          <a:xfrm flipV="1">
            <a:off x="5334000" y="4419600"/>
            <a:ext cx="0" cy="1524000"/>
          </a:xfrm>
          <a:prstGeom prst="line">
            <a:avLst/>
          </a:prstGeom>
          <a:noFill/>
          <a:ln w="9525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4848" name="Line 38"/>
          <p:cNvSpPr>
            <a:spLocks noChangeShapeType="1"/>
          </p:cNvSpPr>
          <p:nvPr/>
        </p:nvSpPr>
        <p:spPr bwMode="auto">
          <a:xfrm flipV="1">
            <a:off x="6477000" y="4038600"/>
            <a:ext cx="0" cy="1905000"/>
          </a:xfrm>
          <a:prstGeom prst="line">
            <a:avLst/>
          </a:prstGeom>
          <a:noFill/>
          <a:ln w="9525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3" name="Text Box 35"/>
          <p:cNvSpPr txBox="1">
            <a:spLocks noChangeArrowheads="1"/>
          </p:cNvSpPr>
          <p:nvPr/>
        </p:nvSpPr>
        <p:spPr bwMode="auto">
          <a:xfrm>
            <a:off x="5317032" y="5943600"/>
            <a:ext cx="1137047" cy="71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</a:rPr>
              <a:t>Focal</a:t>
            </a:r>
            <a:endParaRPr lang="it-IT" dirty="0">
              <a:solidFill>
                <a:srgbClr val="FF0000"/>
              </a:solidFill>
            </a:endParaRPr>
          </a:p>
          <a:p>
            <a:pPr algn="ctr"/>
            <a:r>
              <a:rPr lang="it-IT" dirty="0" err="1">
                <a:solidFill>
                  <a:srgbClr val="FF0000"/>
                </a:solidFill>
              </a:rPr>
              <a:t>distance</a:t>
            </a:r>
            <a:r>
              <a:rPr lang="it-IT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24453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04040"/>
              </a:clrFrom>
              <a:clrTo>
                <a:srgbClr val="404040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5334000" y="2743200"/>
            <a:ext cx="2195513" cy="2286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aphicFrame>
        <p:nvGraphicFramePr>
          <p:cNvPr id="35842" name="Object 0"/>
          <p:cNvGraphicFramePr>
            <a:graphicFrameLocks noChangeAspect="1"/>
          </p:cNvGraphicFramePr>
          <p:nvPr/>
        </p:nvGraphicFramePr>
        <p:xfrm>
          <a:off x="381000" y="2362200"/>
          <a:ext cx="6248400" cy="328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75" name="Fotografia Photo Editor" r:id="rId4" imgW="7910246" imgH="4160881" progId="">
                  <p:embed/>
                </p:oleObj>
              </mc:Choice>
              <mc:Fallback>
                <p:oleObj name="Fotografia Photo Editor" r:id="rId4" imgW="7910246" imgH="4160881" progId="">
                  <p:embed/>
                  <p:pic>
                    <p:nvPicPr>
                      <p:cNvPr id="35842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362200"/>
                        <a:ext cx="6248400" cy="328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5" name="Rectangle 10"/>
          <p:cNvSpPr>
            <a:spLocks noChangeArrowheads="1"/>
          </p:cNvSpPr>
          <p:nvPr/>
        </p:nvSpPr>
        <p:spPr bwMode="auto">
          <a:xfrm>
            <a:off x="914400" y="5257800"/>
            <a:ext cx="37338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358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Our metaphor</a:t>
            </a:r>
            <a:endParaRPr lang="it-IT" dirty="0"/>
          </a:p>
        </p:txBody>
      </p:sp>
      <p:sp>
        <p:nvSpPr>
          <p:cNvPr id="358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p</a:t>
            </a:r>
            <a:r>
              <a:rPr lang="it-IT"/>
              <a:t>in-hole camera</a:t>
            </a:r>
            <a:endParaRPr lang="en-US"/>
          </a:p>
          <a:p>
            <a:pPr eaLnBrk="1" hangingPunct="1"/>
            <a:endParaRPr lang="en-US"/>
          </a:p>
          <a:p>
            <a:pPr eaLnBrk="1" hangingPunct="1"/>
            <a:endParaRPr lang="it-IT"/>
          </a:p>
        </p:txBody>
      </p:sp>
      <p:sp>
        <p:nvSpPr>
          <p:cNvPr id="35848" name="Line 6"/>
          <p:cNvSpPr>
            <a:spLocks noChangeShapeType="1"/>
          </p:cNvSpPr>
          <p:nvPr/>
        </p:nvSpPr>
        <p:spPr bwMode="auto">
          <a:xfrm>
            <a:off x="1568450" y="5867400"/>
            <a:ext cx="2144713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arrow" w="med" len="med"/>
            <a:tailEnd type="arrow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5850" name="Line 8"/>
          <p:cNvSpPr>
            <a:spLocks noChangeShapeType="1"/>
          </p:cNvSpPr>
          <p:nvPr/>
        </p:nvSpPr>
        <p:spPr bwMode="auto">
          <a:xfrm flipV="1">
            <a:off x="1600200" y="5181600"/>
            <a:ext cx="0" cy="685800"/>
          </a:xfrm>
          <a:prstGeom prst="line">
            <a:avLst/>
          </a:prstGeom>
          <a:noFill/>
          <a:ln w="9525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5851" name="Line 9"/>
          <p:cNvSpPr>
            <a:spLocks noChangeShapeType="1"/>
          </p:cNvSpPr>
          <p:nvPr/>
        </p:nvSpPr>
        <p:spPr bwMode="auto">
          <a:xfrm flipV="1">
            <a:off x="3733800" y="5181600"/>
            <a:ext cx="0" cy="685800"/>
          </a:xfrm>
          <a:prstGeom prst="line">
            <a:avLst/>
          </a:prstGeom>
          <a:noFill/>
          <a:ln w="9525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5852" name="Text Box 11"/>
          <p:cNvSpPr txBox="1">
            <a:spLocks noChangeArrowheads="1"/>
          </p:cNvSpPr>
          <p:nvPr/>
        </p:nvSpPr>
        <p:spPr bwMode="auto">
          <a:xfrm>
            <a:off x="4648200" y="3505200"/>
            <a:ext cx="392113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dirty="0"/>
              <a:t>-x</a:t>
            </a:r>
            <a:endParaRPr lang="it-IT" dirty="0"/>
          </a:p>
        </p:txBody>
      </p:sp>
      <p:sp>
        <p:nvSpPr>
          <p:cNvPr id="35853" name="Text Box 14"/>
          <p:cNvSpPr txBox="1">
            <a:spLocks noChangeArrowheads="1"/>
          </p:cNvSpPr>
          <p:nvPr/>
        </p:nvSpPr>
        <p:spPr bwMode="auto">
          <a:xfrm>
            <a:off x="3733800" y="2286000"/>
            <a:ext cx="30797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/>
              <a:t>y</a:t>
            </a:r>
            <a:endParaRPr lang="it-IT"/>
          </a:p>
        </p:txBody>
      </p:sp>
      <p:sp>
        <p:nvSpPr>
          <p:cNvPr id="35854" name="Text Box 15"/>
          <p:cNvSpPr txBox="1">
            <a:spLocks noChangeArrowheads="1"/>
          </p:cNvSpPr>
          <p:nvPr/>
        </p:nvSpPr>
        <p:spPr bwMode="auto">
          <a:xfrm>
            <a:off x="5181600" y="4495800"/>
            <a:ext cx="392113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dirty="0"/>
              <a:t>-z</a:t>
            </a:r>
            <a:endParaRPr lang="it-IT" dirty="0"/>
          </a:p>
        </p:txBody>
      </p:sp>
      <p:sp>
        <p:nvSpPr>
          <p:cNvPr id="35855" name="Rectangle 16"/>
          <p:cNvSpPr>
            <a:spLocks noChangeArrowheads="1"/>
          </p:cNvSpPr>
          <p:nvPr/>
        </p:nvSpPr>
        <p:spPr bwMode="auto">
          <a:xfrm>
            <a:off x="5486400" y="4267200"/>
            <a:ext cx="21272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35856" name="AutoShape 17"/>
          <p:cNvSpPr>
            <a:spLocks noChangeArrowheads="1"/>
          </p:cNvSpPr>
          <p:nvPr/>
        </p:nvSpPr>
        <p:spPr bwMode="auto">
          <a:xfrm rot="16200000" flipH="1">
            <a:off x="952500" y="4152900"/>
            <a:ext cx="1752600" cy="457200"/>
          </a:xfrm>
          <a:prstGeom prst="parallelogram">
            <a:avLst>
              <a:gd name="adj" fmla="val 98957"/>
            </a:avLst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35857" name="Rectangle 18"/>
          <p:cNvSpPr>
            <a:spLocks noChangeArrowheads="1"/>
          </p:cNvSpPr>
          <p:nvPr/>
        </p:nvSpPr>
        <p:spPr bwMode="auto">
          <a:xfrm>
            <a:off x="914400" y="3200400"/>
            <a:ext cx="15240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8000"/>
                </a:solidFill>
              </a:rPr>
              <a:t>image </a:t>
            </a:r>
          </a:p>
          <a:p>
            <a:pPr>
              <a:spcBef>
                <a:spcPct val="50000"/>
              </a:spcBef>
            </a:pPr>
            <a:r>
              <a:rPr lang="en-US" sz="1600">
                <a:solidFill>
                  <a:srgbClr val="008000"/>
                </a:solidFill>
              </a:rPr>
              <a:t>plane</a:t>
            </a:r>
            <a:endParaRPr lang="it-IT" sz="1600">
              <a:solidFill>
                <a:srgbClr val="008000"/>
              </a:solidFill>
            </a:endParaRPr>
          </a:p>
        </p:txBody>
      </p:sp>
      <p:sp>
        <p:nvSpPr>
          <p:cNvPr id="17" name="Text Box 35"/>
          <p:cNvSpPr txBox="1">
            <a:spLocks noChangeArrowheads="1"/>
          </p:cNvSpPr>
          <p:nvPr/>
        </p:nvSpPr>
        <p:spPr bwMode="auto">
          <a:xfrm>
            <a:off x="2127726" y="5871449"/>
            <a:ext cx="1137047" cy="71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</a:rPr>
              <a:t>Focal</a:t>
            </a:r>
            <a:endParaRPr lang="it-IT" dirty="0">
              <a:solidFill>
                <a:srgbClr val="FF0000"/>
              </a:solidFill>
            </a:endParaRPr>
          </a:p>
          <a:p>
            <a:pPr algn="ctr"/>
            <a:r>
              <a:rPr lang="it-IT" dirty="0" err="1">
                <a:solidFill>
                  <a:srgbClr val="FF0000"/>
                </a:solidFill>
              </a:rPr>
              <a:t>distance</a:t>
            </a:r>
            <a:r>
              <a:rPr lang="it-IT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08346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Pin </a:t>
            </a:r>
            <a:r>
              <a:rPr lang="it-IT" dirty="0" err="1"/>
              <a:t>Hole</a:t>
            </a:r>
            <a:r>
              <a:rPr lang="it-IT" dirty="0"/>
              <a:t> camera</a:t>
            </a:r>
            <a:endParaRPr lang="en-US" dirty="0"/>
          </a:p>
        </p:txBody>
      </p:sp>
      <p:pic>
        <p:nvPicPr>
          <p:cNvPr id="74754" name="Picture 2" descr="http://upload.wikimedia.org/wikipedia/commons/thumb/3/3b/Pinhole-camera.svg/2000px-Pinhole-camera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164288" cy="48896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1 5"/>
          <p:cNvCxnSpPr/>
          <p:nvPr/>
        </p:nvCxnSpPr>
        <p:spPr bwMode="auto">
          <a:xfrm>
            <a:off x="6660232" y="3284984"/>
            <a:ext cx="1296144" cy="360040"/>
          </a:xfrm>
          <a:prstGeom prst="line">
            <a:avLst/>
          </a:prstGeom>
          <a:solidFill>
            <a:schemeClr val="accent2"/>
          </a:solidFill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7" name="CasellaDiTesto 6"/>
          <p:cNvSpPr txBox="1"/>
          <p:nvPr/>
        </p:nvSpPr>
        <p:spPr>
          <a:xfrm rot="900000">
            <a:off x="6679541" y="3115707"/>
            <a:ext cx="1438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focal</a:t>
            </a:r>
            <a:r>
              <a:rPr lang="it-IT" dirty="0"/>
              <a:t> </a:t>
            </a:r>
            <a:r>
              <a:rPr lang="it-IT" dirty="0" err="1"/>
              <a:t>distance</a:t>
            </a:r>
            <a:endParaRPr lang="en-US" dirty="0"/>
          </a:p>
        </p:txBody>
      </p:sp>
      <p:pic>
        <p:nvPicPr>
          <p:cNvPr id="10" name="Picture 2" descr="http://upload.wikimedia.org/wikipedia/commons/thumb/3/3b/Pinhole-camera.svg/2000px-Pinhole-camera.sv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06" t="49520"/>
          <a:stretch/>
        </p:blipFill>
        <p:spPr bwMode="auto">
          <a:xfrm rot="10800000">
            <a:off x="3750313" y="3087334"/>
            <a:ext cx="1554212" cy="2468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ttore 1 10"/>
          <p:cNvCxnSpPr/>
          <p:nvPr/>
        </p:nvCxnSpPr>
        <p:spPr bwMode="auto">
          <a:xfrm>
            <a:off x="5364087" y="2924944"/>
            <a:ext cx="1296144" cy="360040"/>
          </a:xfrm>
          <a:prstGeom prst="line">
            <a:avLst/>
          </a:prstGeom>
          <a:solidFill>
            <a:schemeClr val="accent2"/>
          </a:solidFill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5" name="Connettore 1 4"/>
          <p:cNvCxnSpPr/>
          <p:nvPr/>
        </p:nvCxnSpPr>
        <p:spPr bwMode="auto">
          <a:xfrm>
            <a:off x="4126706" y="3979069"/>
            <a:ext cx="180975" cy="35719"/>
          </a:xfrm>
          <a:prstGeom prst="line">
            <a:avLst/>
          </a:prstGeom>
          <a:solidFill>
            <a:schemeClr val="accent2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Connettore 1 16"/>
          <p:cNvCxnSpPr/>
          <p:nvPr/>
        </p:nvCxnSpPr>
        <p:spPr bwMode="auto">
          <a:xfrm>
            <a:off x="5086350" y="4238626"/>
            <a:ext cx="159544" cy="33337"/>
          </a:xfrm>
          <a:prstGeom prst="line">
            <a:avLst/>
          </a:prstGeom>
          <a:solidFill>
            <a:schemeClr val="accent2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CasellaDiTesto 2"/>
          <p:cNvSpPr txBox="1"/>
          <p:nvPr/>
        </p:nvSpPr>
        <p:spPr>
          <a:xfrm>
            <a:off x="4507108" y="1012221"/>
            <a:ext cx="463689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For </a:t>
            </a:r>
            <a:r>
              <a:rPr lang="it-IT" dirty="0" err="1">
                <a:solidFill>
                  <a:schemeClr val="bg2">
                    <a:lumMod val="75000"/>
                  </a:schemeClr>
                </a:solidFill>
              </a:rPr>
              <a:t>simplicity</a:t>
            </a:r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it-IT" dirty="0" err="1">
                <a:solidFill>
                  <a:schemeClr val="bg2">
                    <a:lumMod val="75000"/>
                  </a:schemeClr>
                </a:solidFill>
              </a:rPr>
              <a:t>we</a:t>
            </a:r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 set the image </a:t>
            </a:r>
            <a:r>
              <a:rPr lang="it-IT" dirty="0" err="1">
                <a:solidFill>
                  <a:schemeClr val="bg2">
                    <a:lumMod val="75000"/>
                  </a:schemeClr>
                </a:solidFill>
              </a:rPr>
              <a:t>plane</a:t>
            </a:r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 in front of the camera and </a:t>
            </a:r>
            <a:r>
              <a:rPr lang="it-IT" dirty="0" err="1">
                <a:solidFill>
                  <a:schemeClr val="bg2">
                    <a:lumMod val="75000"/>
                  </a:schemeClr>
                </a:solidFill>
              </a:rPr>
              <a:t>upright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 (i.e., on </a:t>
            </a:r>
            <a:r>
              <a:rPr lang="it-IT" dirty="0" err="1">
                <a:solidFill>
                  <a:schemeClr val="bg2">
                    <a:lumMod val="75000"/>
                  </a:schemeClr>
                </a:solidFill>
              </a:rPr>
              <a:t>plane</a:t>
            </a:r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i="1" dirty="0">
                <a:solidFill>
                  <a:schemeClr val="bg2">
                    <a:lumMod val="75000"/>
                  </a:schemeClr>
                </a:solidFill>
              </a:rPr>
              <a:t>n</a:t>
            </a:r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= -</a:t>
            </a:r>
            <a:r>
              <a:rPr lang="en-US" i="1" dirty="0">
                <a:solidFill>
                  <a:schemeClr val="bg2">
                    <a:lumMod val="75000"/>
                  </a:schemeClr>
                </a:solidFill>
              </a:rPr>
              <a:t>d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in the eye frame)</a:t>
            </a:r>
          </a:p>
        </p:txBody>
      </p:sp>
    </p:spTree>
    <p:extLst>
      <p:ext uri="{BB962C8B-B14F-4D97-AF65-F5344CB8AC3E}">
        <p14:creationId xmlns:p14="http://schemas.microsoft.com/office/powerpoint/2010/main" val="124978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979" y="1942555"/>
            <a:ext cx="2062509" cy="2062509"/>
          </a:xfrm>
          <a:prstGeom prst="rect">
            <a:avLst/>
          </a:prstGeom>
        </p:spPr>
      </p:pic>
      <p:sp>
        <p:nvSpPr>
          <p:cNvPr id="86" name="Rectangle 3"/>
          <p:cNvSpPr>
            <a:spLocks noGrp="1" noChangeArrowheads="1"/>
          </p:cNvSpPr>
          <p:nvPr>
            <p:ph idx="1"/>
          </p:nvPr>
        </p:nvSpPr>
        <p:spPr>
          <a:xfrm>
            <a:off x="0" y="1143000"/>
            <a:ext cx="9144000" cy="5486400"/>
          </a:xfrm>
        </p:spPr>
        <p:txBody>
          <a:bodyPr/>
          <a:lstStyle/>
          <a:p>
            <a:pPr eaLnBrk="1" hangingPunct="1"/>
            <a:r>
              <a:rPr lang="en-US" dirty="0"/>
              <a:t>also known as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solidFill>
                  <a:schemeClr val="accent2"/>
                </a:solidFill>
              </a:rPr>
              <a:t>Transform and Lighting</a:t>
            </a:r>
            <a:r>
              <a:rPr lang="en-US" dirty="0"/>
              <a:t> (</a:t>
            </a:r>
            <a:r>
              <a:rPr lang="en-US" b="1" dirty="0">
                <a:solidFill>
                  <a:schemeClr val="accent2"/>
                </a:solidFill>
              </a:rPr>
              <a:t>T</a:t>
            </a:r>
            <a:r>
              <a:rPr lang="it-IT" b="1" dirty="0">
                <a:solidFill>
                  <a:schemeClr val="accent2"/>
                </a:solidFill>
              </a:rPr>
              <a:t>&amp;</a:t>
            </a:r>
            <a:r>
              <a:rPr lang="en-US" b="1" dirty="0">
                <a:solidFill>
                  <a:schemeClr val="accent2"/>
                </a:solidFill>
              </a:rPr>
              <a:t>L</a:t>
            </a:r>
            <a:r>
              <a:rPr lang="en-US" dirty="0"/>
              <a:t>)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it-IT" dirty="0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Recap: Rasterization-based pipeline</a:t>
            </a:r>
            <a:endParaRPr lang="it-IT" dirty="0"/>
          </a:p>
        </p:txBody>
      </p:sp>
      <p:sp>
        <p:nvSpPr>
          <p:cNvPr id="6" name="Rectangle 5"/>
          <p:cNvSpPr/>
          <p:nvPr/>
        </p:nvSpPr>
        <p:spPr>
          <a:xfrm>
            <a:off x="6135819" y="4877782"/>
            <a:ext cx="2952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indent="-285750">
              <a:buFont typeface="Arial" charset="0"/>
              <a:buChar char="•"/>
              <a:defRPr/>
            </a:pPr>
            <a:r>
              <a:rPr lang="en-US" sz="1600" b="1" dirty="0"/>
              <a:t>Compute per Pixel color </a:t>
            </a:r>
            <a:r>
              <a:rPr lang="en-US" sz="1600" b="1" dirty="0" err="1"/>
              <a:t>wrt</a:t>
            </a:r>
            <a:r>
              <a:rPr lang="en-US" sz="1600" b="1" dirty="0"/>
              <a:t> Lighting</a:t>
            </a:r>
          </a:p>
        </p:txBody>
      </p:sp>
      <p:sp>
        <p:nvSpPr>
          <p:cNvPr id="88" name="Rectangle 87"/>
          <p:cNvSpPr/>
          <p:nvPr/>
        </p:nvSpPr>
        <p:spPr bwMode="auto">
          <a:xfrm>
            <a:off x="6439505" y="1937804"/>
            <a:ext cx="2648834" cy="3651435"/>
          </a:xfrm>
          <a:prstGeom prst="rect">
            <a:avLst/>
          </a:prstGeom>
          <a:noFill/>
          <a:ln w="444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-84367" y="2286000"/>
            <a:ext cx="6402609" cy="3075022"/>
            <a:chOff x="-84367" y="2286000"/>
            <a:chExt cx="6402609" cy="3075022"/>
          </a:xfrm>
        </p:grpSpPr>
        <p:sp>
          <p:nvSpPr>
            <p:cNvPr id="221192" name="Text Box 8"/>
            <p:cNvSpPr txBox="1">
              <a:spLocks noChangeArrowheads="1"/>
            </p:cNvSpPr>
            <p:nvPr/>
          </p:nvSpPr>
          <p:spPr bwMode="auto">
            <a:xfrm>
              <a:off x="4559292" y="4437235"/>
              <a:ext cx="1758950" cy="76417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tIns="15480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i="1" dirty="0">
                  <a:solidFill>
                    <a:schemeClr val="hlink"/>
                  </a:solidFill>
                  <a:latin typeface="Lucida Sans Unicode" pitchFamily="34" charset="0"/>
                </a:rPr>
                <a:t>Fragments</a:t>
              </a:r>
            </a:p>
            <a:p>
              <a:pPr algn="ctr">
                <a:lnSpc>
                  <a:spcPct val="90000"/>
                </a:lnSpc>
              </a:pPr>
              <a:r>
                <a:rPr lang="en-US" sz="2000" i="1" dirty="0">
                  <a:solidFill>
                    <a:schemeClr val="hlink"/>
                  </a:solidFill>
                  <a:latin typeface="Lucida Sans Unicode" pitchFamily="34" charset="0"/>
                </a:rPr>
                <a:t>a.k.a. Pixels</a:t>
              </a:r>
              <a:endParaRPr lang="it-IT" sz="2000" i="1" dirty="0">
                <a:solidFill>
                  <a:schemeClr val="hlink"/>
                </a:solidFill>
                <a:latin typeface="Lucida Sans Unicode" pitchFamily="34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5025041" y="3357736"/>
              <a:ext cx="1169988" cy="990600"/>
              <a:chOff x="5645100" y="3341861"/>
              <a:chExt cx="1169988" cy="990600"/>
            </a:xfrm>
          </p:grpSpPr>
          <p:grpSp>
            <p:nvGrpSpPr>
              <p:cNvPr id="47185" name="Group 28"/>
              <p:cNvGrpSpPr>
                <a:grpSpLocks/>
              </p:cNvGrpSpPr>
              <p:nvPr/>
            </p:nvGrpSpPr>
            <p:grpSpPr bwMode="auto">
              <a:xfrm>
                <a:off x="5645100" y="3341861"/>
                <a:ext cx="1169988" cy="990600"/>
                <a:chOff x="3360" y="3072"/>
                <a:chExt cx="737" cy="624"/>
              </a:xfrm>
            </p:grpSpPr>
            <p:sp>
              <p:nvSpPr>
                <p:cNvPr id="47186" name="AutoShape 29"/>
                <p:cNvSpPr>
                  <a:spLocks noChangeArrowheads="1"/>
                </p:cNvSpPr>
                <p:nvPr/>
              </p:nvSpPr>
              <p:spPr bwMode="auto">
                <a:xfrm>
                  <a:off x="3360" y="3072"/>
                  <a:ext cx="737" cy="624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87" name="Freeform 30"/>
                <p:cNvSpPr>
                  <a:spLocks/>
                </p:cNvSpPr>
                <p:nvPr/>
              </p:nvSpPr>
              <p:spPr bwMode="auto">
                <a:xfrm>
                  <a:off x="3881" y="3074"/>
                  <a:ext cx="208" cy="208"/>
                </a:xfrm>
                <a:custGeom>
                  <a:avLst/>
                  <a:gdLst>
                    <a:gd name="T0" fmla="*/ 4 w 208"/>
                    <a:gd name="T1" fmla="*/ 14 h 208"/>
                    <a:gd name="T2" fmla="*/ 153 w 208"/>
                    <a:gd name="T3" fmla="*/ 73 h 208"/>
                    <a:gd name="T4" fmla="*/ 202 w 208"/>
                    <a:gd name="T5" fmla="*/ 202 h 208"/>
                    <a:gd name="T6" fmla="*/ 175 w 208"/>
                    <a:gd name="T7" fmla="*/ 37 h 208"/>
                    <a:gd name="T8" fmla="*/ 4 w 208"/>
                    <a:gd name="T9" fmla="*/ 14 h 20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8"/>
                    <a:gd name="T16" fmla="*/ 0 h 208"/>
                    <a:gd name="T17" fmla="*/ 208 w 208"/>
                    <a:gd name="T18" fmla="*/ 208 h 20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8" h="208">
                      <a:moveTo>
                        <a:pt x="4" y="14"/>
                      </a:moveTo>
                      <a:cubicBezTo>
                        <a:pt x="0" y="20"/>
                        <a:pt x="120" y="42"/>
                        <a:pt x="153" y="73"/>
                      </a:cubicBezTo>
                      <a:cubicBezTo>
                        <a:pt x="184" y="103"/>
                        <a:pt x="198" y="208"/>
                        <a:pt x="202" y="202"/>
                      </a:cubicBezTo>
                      <a:cubicBezTo>
                        <a:pt x="206" y="196"/>
                        <a:pt x="208" y="68"/>
                        <a:pt x="175" y="37"/>
                      </a:cubicBezTo>
                      <a:cubicBezTo>
                        <a:pt x="129" y="0"/>
                        <a:pt x="7" y="10"/>
                        <a:pt x="4" y="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grpSp>
            <p:nvGrpSpPr>
              <p:cNvPr id="7" name="Group 31"/>
              <p:cNvGrpSpPr>
                <a:grpSpLocks/>
              </p:cNvGrpSpPr>
              <p:nvPr/>
            </p:nvGrpSpPr>
            <p:grpSpPr bwMode="auto">
              <a:xfrm>
                <a:off x="6245175" y="4037186"/>
                <a:ext cx="180975" cy="90488"/>
                <a:chOff x="3834" y="3318"/>
                <a:chExt cx="114" cy="57"/>
              </a:xfrm>
            </p:grpSpPr>
            <p:sp>
              <p:nvSpPr>
                <p:cNvPr id="47182" name="Rectangle 32"/>
                <p:cNvSpPr>
                  <a:spLocks noChangeArrowheads="1"/>
                </p:cNvSpPr>
                <p:nvPr/>
              </p:nvSpPr>
              <p:spPr bwMode="auto">
                <a:xfrm>
                  <a:off x="3834" y="3318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83" name="Rectangle 33"/>
                <p:cNvSpPr>
                  <a:spLocks noChangeArrowheads="1"/>
                </p:cNvSpPr>
                <p:nvPr/>
              </p:nvSpPr>
              <p:spPr bwMode="auto">
                <a:xfrm>
                  <a:off x="3891" y="3318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8" name="Group 34"/>
              <p:cNvGrpSpPr>
                <a:grpSpLocks/>
              </p:cNvGrpSpPr>
              <p:nvPr/>
            </p:nvGrpSpPr>
            <p:grpSpPr bwMode="auto">
              <a:xfrm>
                <a:off x="6154688" y="3946699"/>
                <a:ext cx="360362" cy="90487"/>
                <a:chOff x="3777" y="3261"/>
                <a:chExt cx="227" cy="57"/>
              </a:xfrm>
            </p:grpSpPr>
            <p:sp>
              <p:nvSpPr>
                <p:cNvPr id="47178" name="Rectangle 35"/>
                <p:cNvSpPr>
                  <a:spLocks noChangeArrowheads="1"/>
                </p:cNvSpPr>
                <p:nvPr/>
              </p:nvSpPr>
              <p:spPr bwMode="auto">
                <a:xfrm>
                  <a:off x="3777" y="3261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79" name="Rectangle 36"/>
                <p:cNvSpPr>
                  <a:spLocks noChangeArrowheads="1"/>
                </p:cNvSpPr>
                <p:nvPr/>
              </p:nvSpPr>
              <p:spPr bwMode="auto">
                <a:xfrm>
                  <a:off x="3947" y="3261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80" name="Rectangle 37"/>
                <p:cNvSpPr>
                  <a:spLocks noChangeArrowheads="1"/>
                </p:cNvSpPr>
                <p:nvPr/>
              </p:nvSpPr>
              <p:spPr bwMode="auto">
                <a:xfrm>
                  <a:off x="3891" y="3261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81" name="Rectangle 38"/>
                <p:cNvSpPr>
                  <a:spLocks noChangeArrowheads="1"/>
                </p:cNvSpPr>
                <p:nvPr/>
              </p:nvSpPr>
              <p:spPr bwMode="auto">
                <a:xfrm>
                  <a:off x="3834" y="3261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9" name="Group 39"/>
              <p:cNvGrpSpPr>
                <a:grpSpLocks/>
              </p:cNvGrpSpPr>
              <p:nvPr/>
            </p:nvGrpSpPr>
            <p:grpSpPr bwMode="auto">
              <a:xfrm>
                <a:off x="5884813" y="3767311"/>
                <a:ext cx="720725" cy="90488"/>
                <a:chOff x="3607" y="3148"/>
                <a:chExt cx="454" cy="57"/>
              </a:xfrm>
            </p:grpSpPr>
            <p:sp>
              <p:nvSpPr>
                <p:cNvPr id="47169" name="Rectangle 40"/>
                <p:cNvSpPr>
                  <a:spLocks noChangeArrowheads="1"/>
                </p:cNvSpPr>
                <p:nvPr/>
              </p:nvSpPr>
              <p:spPr bwMode="auto">
                <a:xfrm>
                  <a:off x="3664" y="3148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70" name="Rectangle 41"/>
                <p:cNvSpPr>
                  <a:spLocks noChangeArrowheads="1"/>
                </p:cNvSpPr>
                <p:nvPr/>
              </p:nvSpPr>
              <p:spPr bwMode="auto">
                <a:xfrm>
                  <a:off x="3721" y="3148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71" name="Rectangle 42"/>
                <p:cNvSpPr>
                  <a:spLocks noChangeArrowheads="1"/>
                </p:cNvSpPr>
                <p:nvPr/>
              </p:nvSpPr>
              <p:spPr bwMode="auto">
                <a:xfrm>
                  <a:off x="3607" y="3148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72" name="Rectangle 43"/>
                <p:cNvSpPr>
                  <a:spLocks noChangeArrowheads="1"/>
                </p:cNvSpPr>
                <p:nvPr/>
              </p:nvSpPr>
              <p:spPr bwMode="auto">
                <a:xfrm>
                  <a:off x="3777" y="3148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73" name="Rectangle 44"/>
                <p:cNvSpPr>
                  <a:spLocks noChangeArrowheads="1"/>
                </p:cNvSpPr>
                <p:nvPr/>
              </p:nvSpPr>
              <p:spPr bwMode="auto">
                <a:xfrm>
                  <a:off x="3834" y="3148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74" name="Rectangle 45"/>
                <p:cNvSpPr>
                  <a:spLocks noChangeArrowheads="1"/>
                </p:cNvSpPr>
                <p:nvPr/>
              </p:nvSpPr>
              <p:spPr bwMode="auto">
                <a:xfrm>
                  <a:off x="3891" y="3148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75" name="Rectangle 46"/>
                <p:cNvSpPr>
                  <a:spLocks noChangeArrowheads="1"/>
                </p:cNvSpPr>
                <p:nvPr/>
              </p:nvSpPr>
              <p:spPr bwMode="auto">
                <a:xfrm>
                  <a:off x="3947" y="3148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76" name="Rectangle 47"/>
                <p:cNvSpPr>
                  <a:spLocks noChangeArrowheads="1"/>
                </p:cNvSpPr>
                <p:nvPr/>
              </p:nvSpPr>
              <p:spPr bwMode="auto">
                <a:xfrm>
                  <a:off x="4004" y="3148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10" name="Group 49"/>
              <p:cNvGrpSpPr>
                <a:grpSpLocks/>
              </p:cNvGrpSpPr>
              <p:nvPr/>
            </p:nvGrpSpPr>
            <p:grpSpPr bwMode="auto">
              <a:xfrm>
                <a:off x="5794325" y="3676824"/>
                <a:ext cx="900113" cy="92075"/>
                <a:chOff x="3550" y="3091"/>
                <a:chExt cx="567" cy="58"/>
              </a:xfrm>
            </p:grpSpPr>
            <p:sp>
              <p:nvSpPr>
                <p:cNvPr id="47159" name="Rectangle 50"/>
                <p:cNvSpPr>
                  <a:spLocks noChangeArrowheads="1"/>
                </p:cNvSpPr>
                <p:nvPr/>
              </p:nvSpPr>
              <p:spPr bwMode="auto">
                <a:xfrm>
                  <a:off x="3607" y="3091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60" name="Rectangle 51"/>
                <p:cNvSpPr>
                  <a:spLocks noChangeArrowheads="1"/>
                </p:cNvSpPr>
                <p:nvPr/>
              </p:nvSpPr>
              <p:spPr bwMode="auto">
                <a:xfrm>
                  <a:off x="3664" y="3091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61" name="Rectangle 52"/>
                <p:cNvSpPr>
                  <a:spLocks noChangeArrowheads="1"/>
                </p:cNvSpPr>
                <p:nvPr/>
              </p:nvSpPr>
              <p:spPr bwMode="auto">
                <a:xfrm>
                  <a:off x="3721" y="3091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62" name="Rectangle 53"/>
                <p:cNvSpPr>
                  <a:spLocks noChangeArrowheads="1"/>
                </p:cNvSpPr>
                <p:nvPr/>
              </p:nvSpPr>
              <p:spPr bwMode="auto">
                <a:xfrm>
                  <a:off x="3777" y="3091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63" name="Rectangle 54"/>
                <p:cNvSpPr>
                  <a:spLocks noChangeArrowheads="1"/>
                </p:cNvSpPr>
                <p:nvPr/>
              </p:nvSpPr>
              <p:spPr bwMode="auto">
                <a:xfrm>
                  <a:off x="3834" y="3092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64" name="Rectangle 55"/>
                <p:cNvSpPr>
                  <a:spLocks noChangeArrowheads="1"/>
                </p:cNvSpPr>
                <p:nvPr/>
              </p:nvSpPr>
              <p:spPr bwMode="auto">
                <a:xfrm>
                  <a:off x="3891" y="3092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65" name="Rectangle 56"/>
                <p:cNvSpPr>
                  <a:spLocks noChangeArrowheads="1"/>
                </p:cNvSpPr>
                <p:nvPr/>
              </p:nvSpPr>
              <p:spPr bwMode="auto">
                <a:xfrm>
                  <a:off x="3947" y="3092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66" name="Rectangle 57"/>
                <p:cNvSpPr>
                  <a:spLocks noChangeArrowheads="1"/>
                </p:cNvSpPr>
                <p:nvPr/>
              </p:nvSpPr>
              <p:spPr bwMode="auto">
                <a:xfrm>
                  <a:off x="3550" y="3092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67" name="Rectangle 58"/>
                <p:cNvSpPr>
                  <a:spLocks noChangeArrowheads="1"/>
                </p:cNvSpPr>
                <p:nvPr/>
              </p:nvSpPr>
              <p:spPr bwMode="auto">
                <a:xfrm>
                  <a:off x="4060" y="3092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68" name="Rectangle 59"/>
                <p:cNvSpPr>
                  <a:spLocks noChangeArrowheads="1"/>
                </p:cNvSpPr>
                <p:nvPr/>
              </p:nvSpPr>
              <p:spPr bwMode="auto">
                <a:xfrm>
                  <a:off x="4004" y="3092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11" name="Group 60"/>
              <p:cNvGrpSpPr>
                <a:grpSpLocks/>
              </p:cNvGrpSpPr>
              <p:nvPr/>
            </p:nvGrpSpPr>
            <p:grpSpPr bwMode="auto">
              <a:xfrm>
                <a:off x="6245175" y="3587924"/>
                <a:ext cx="449263" cy="90487"/>
                <a:chOff x="3834" y="3035"/>
                <a:chExt cx="283" cy="57"/>
              </a:xfrm>
            </p:grpSpPr>
            <p:sp>
              <p:nvSpPr>
                <p:cNvPr id="47153" name="Rectangle 61"/>
                <p:cNvSpPr>
                  <a:spLocks noChangeArrowheads="1"/>
                </p:cNvSpPr>
                <p:nvPr/>
              </p:nvSpPr>
              <p:spPr bwMode="auto">
                <a:xfrm>
                  <a:off x="3947" y="3035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it-IT" sz="2000" b="1">
                    <a:latin typeface="Lucida Sans Unicode" pitchFamily="34" charset="0"/>
                  </a:endParaRPr>
                </a:p>
              </p:txBody>
            </p:sp>
            <p:grpSp>
              <p:nvGrpSpPr>
                <p:cNvPr id="47154" name="Group 62"/>
                <p:cNvGrpSpPr>
                  <a:grpSpLocks/>
                </p:cNvGrpSpPr>
                <p:nvPr/>
              </p:nvGrpSpPr>
              <p:grpSpPr bwMode="auto">
                <a:xfrm>
                  <a:off x="3834" y="3035"/>
                  <a:ext cx="283" cy="57"/>
                  <a:chOff x="3834" y="3035"/>
                  <a:chExt cx="283" cy="57"/>
                </a:xfrm>
              </p:grpSpPr>
              <p:sp>
                <p:nvSpPr>
                  <p:cNvPr id="47155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3834" y="3035"/>
                    <a:ext cx="57" cy="57"/>
                  </a:xfrm>
                  <a:prstGeom prst="rect">
                    <a:avLst/>
                  </a:prstGeom>
                  <a:solidFill>
                    <a:srgbClr val="22DE4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7156" name="Rectangle 64"/>
                  <p:cNvSpPr>
                    <a:spLocks noChangeArrowheads="1"/>
                  </p:cNvSpPr>
                  <p:nvPr/>
                </p:nvSpPr>
                <p:spPr bwMode="auto">
                  <a:xfrm>
                    <a:off x="4004" y="3035"/>
                    <a:ext cx="57" cy="57"/>
                  </a:xfrm>
                  <a:prstGeom prst="rect">
                    <a:avLst/>
                  </a:prstGeom>
                  <a:solidFill>
                    <a:srgbClr val="22DE4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7157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3890" y="3035"/>
                    <a:ext cx="57" cy="57"/>
                  </a:xfrm>
                  <a:prstGeom prst="rect">
                    <a:avLst/>
                  </a:prstGeom>
                  <a:solidFill>
                    <a:srgbClr val="22DE4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7158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4060" y="3035"/>
                    <a:ext cx="57" cy="57"/>
                  </a:xfrm>
                  <a:prstGeom prst="rect">
                    <a:avLst/>
                  </a:prstGeom>
                  <a:solidFill>
                    <a:srgbClr val="22DE4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13" name="Group 67"/>
              <p:cNvGrpSpPr>
                <a:grpSpLocks/>
              </p:cNvGrpSpPr>
              <p:nvPr/>
            </p:nvGrpSpPr>
            <p:grpSpPr bwMode="auto">
              <a:xfrm>
                <a:off x="6065789" y="3857799"/>
                <a:ext cx="449263" cy="90487"/>
                <a:chOff x="3721" y="3205"/>
                <a:chExt cx="283" cy="57"/>
              </a:xfrm>
            </p:grpSpPr>
            <p:sp>
              <p:nvSpPr>
                <p:cNvPr id="47146" name="Rectangle 68"/>
                <p:cNvSpPr>
                  <a:spLocks noChangeArrowheads="1"/>
                </p:cNvSpPr>
                <p:nvPr/>
              </p:nvSpPr>
              <p:spPr bwMode="auto">
                <a:xfrm>
                  <a:off x="3721" y="3205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47" name="Rectangle 69"/>
                <p:cNvSpPr>
                  <a:spLocks noChangeArrowheads="1"/>
                </p:cNvSpPr>
                <p:nvPr/>
              </p:nvSpPr>
              <p:spPr bwMode="auto">
                <a:xfrm>
                  <a:off x="3777" y="3205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48" name="Rectangle 70"/>
                <p:cNvSpPr>
                  <a:spLocks noChangeArrowheads="1"/>
                </p:cNvSpPr>
                <p:nvPr/>
              </p:nvSpPr>
              <p:spPr bwMode="auto">
                <a:xfrm>
                  <a:off x="3834" y="3205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49" name="Rectangle 71"/>
                <p:cNvSpPr>
                  <a:spLocks noChangeArrowheads="1"/>
                </p:cNvSpPr>
                <p:nvPr/>
              </p:nvSpPr>
              <p:spPr bwMode="auto">
                <a:xfrm>
                  <a:off x="3891" y="3205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50" name="Rectangle 72"/>
                <p:cNvSpPr>
                  <a:spLocks noChangeArrowheads="1"/>
                </p:cNvSpPr>
                <p:nvPr/>
              </p:nvSpPr>
              <p:spPr bwMode="auto">
                <a:xfrm>
                  <a:off x="3947" y="3205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221259" name="Freeform 75"/>
              <p:cNvSpPr>
                <a:spLocks/>
              </p:cNvSpPr>
              <p:nvPr/>
            </p:nvSpPr>
            <p:spPr bwMode="auto">
              <a:xfrm>
                <a:off x="5821313" y="3605386"/>
                <a:ext cx="876300" cy="531813"/>
              </a:xfrm>
              <a:custGeom>
                <a:avLst/>
                <a:gdLst>
                  <a:gd name="T0" fmla="*/ 0 w 425"/>
                  <a:gd name="T1" fmla="*/ 2147483647 h 309"/>
                  <a:gd name="T2" fmla="*/ 2147483647 w 425"/>
                  <a:gd name="T3" fmla="*/ 2147483647 h 309"/>
                  <a:gd name="T4" fmla="*/ 2147483647 w 425"/>
                  <a:gd name="T5" fmla="*/ 0 h 309"/>
                  <a:gd name="T6" fmla="*/ 0 w 425"/>
                  <a:gd name="T7" fmla="*/ 2147483647 h 3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5"/>
                  <a:gd name="T13" fmla="*/ 0 h 309"/>
                  <a:gd name="T14" fmla="*/ 425 w 425"/>
                  <a:gd name="T15" fmla="*/ 309 h 3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5" h="309">
                    <a:moveTo>
                      <a:pt x="0" y="55"/>
                    </a:moveTo>
                    <a:lnTo>
                      <a:pt x="261" y="309"/>
                    </a:lnTo>
                    <a:lnTo>
                      <a:pt x="425" y="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15875">
                <a:noFill/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>
              <a:off x="-84367" y="2286000"/>
              <a:ext cx="5041122" cy="3075022"/>
              <a:chOff x="-84367" y="2286000"/>
              <a:chExt cx="5041122" cy="3075022"/>
            </a:xfrm>
          </p:grpSpPr>
          <p:sp>
            <p:nvSpPr>
              <p:cNvPr id="124" name="Text Box 4"/>
              <p:cNvSpPr txBox="1">
                <a:spLocks noChangeArrowheads="1"/>
              </p:cNvSpPr>
              <p:nvPr/>
            </p:nvSpPr>
            <p:spPr bwMode="auto">
              <a:xfrm>
                <a:off x="-84367" y="4653136"/>
                <a:ext cx="1710099" cy="707886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i="1" dirty="0">
                    <a:solidFill>
                      <a:schemeClr val="hlink"/>
                    </a:solidFill>
                    <a:latin typeface="Lucida Sans Unicode" pitchFamily="34" charset="0"/>
                  </a:rPr>
                  <a:t>Vertices 3D </a:t>
                </a:r>
              </a:p>
              <a:p>
                <a:pPr algn="ctr"/>
                <a:endParaRPr lang="it-IT" sz="2000" i="1" dirty="0">
                  <a:solidFill>
                    <a:schemeClr val="hlink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125" name="Group 13"/>
              <p:cNvGrpSpPr>
                <a:grpSpLocks/>
              </p:cNvGrpSpPr>
              <p:nvPr/>
            </p:nvGrpSpPr>
            <p:grpSpPr bwMode="auto">
              <a:xfrm>
                <a:off x="53925" y="3129136"/>
                <a:ext cx="1371600" cy="1219200"/>
                <a:chOff x="156" y="672"/>
                <a:chExt cx="3024" cy="2112"/>
              </a:xfrm>
            </p:grpSpPr>
            <p:sp>
              <p:nvSpPr>
                <p:cNvPr id="153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56" y="2080"/>
                  <a:ext cx="1716" cy="70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triangle" w="med" len="med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Line 15"/>
                <p:cNvSpPr>
                  <a:spLocks noChangeShapeType="1"/>
                </p:cNvSpPr>
                <p:nvPr/>
              </p:nvSpPr>
              <p:spPr bwMode="auto">
                <a:xfrm>
                  <a:off x="1872" y="2080"/>
                  <a:ext cx="1308" cy="64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triangle" w="med" len="med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5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1872" y="672"/>
                  <a:ext cx="82" cy="1408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triangle" w="med" len="med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26" name="Rectangle 17"/>
              <p:cNvSpPr>
                <a:spLocks noChangeArrowheads="1"/>
              </p:cNvSpPr>
              <p:nvPr/>
            </p:nvSpPr>
            <p:spPr bwMode="auto">
              <a:xfrm>
                <a:off x="-22275" y="4319761"/>
                <a:ext cx="282575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>
                    <a:solidFill>
                      <a:srgbClr val="969696"/>
                    </a:solidFill>
                  </a:rPr>
                  <a:t>z</a:t>
                </a:r>
                <a:endParaRPr lang="it-IT" sz="1600" i="1">
                  <a:solidFill>
                    <a:srgbClr val="969696"/>
                  </a:solidFill>
                </a:endParaRPr>
              </a:p>
            </p:txBody>
          </p:sp>
          <p:sp>
            <p:nvSpPr>
              <p:cNvPr id="127" name="Rectangle 18"/>
              <p:cNvSpPr>
                <a:spLocks noChangeArrowheads="1"/>
              </p:cNvSpPr>
              <p:nvPr/>
            </p:nvSpPr>
            <p:spPr bwMode="auto">
              <a:xfrm>
                <a:off x="1273125" y="4319761"/>
                <a:ext cx="282575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>
                    <a:solidFill>
                      <a:srgbClr val="969696"/>
                    </a:solidFill>
                  </a:rPr>
                  <a:t>x</a:t>
                </a:r>
                <a:endParaRPr lang="it-IT" sz="1600" i="1">
                  <a:solidFill>
                    <a:srgbClr val="969696"/>
                  </a:solidFill>
                </a:endParaRPr>
              </a:p>
            </p:txBody>
          </p:sp>
          <p:sp>
            <p:nvSpPr>
              <p:cNvPr id="128" name="Rectangle 19"/>
              <p:cNvSpPr>
                <a:spLocks noChangeArrowheads="1"/>
              </p:cNvSpPr>
              <p:nvPr/>
            </p:nvSpPr>
            <p:spPr bwMode="auto">
              <a:xfrm>
                <a:off x="206325" y="3510136"/>
                <a:ext cx="339725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/>
                  <a:t>v</a:t>
                </a:r>
                <a:r>
                  <a:rPr lang="en-US" sz="800" i="1"/>
                  <a:t>0</a:t>
                </a:r>
                <a:endParaRPr lang="it-IT" sz="1600" i="1"/>
              </a:p>
            </p:txBody>
          </p:sp>
          <p:sp>
            <p:nvSpPr>
              <p:cNvPr id="129" name="Rectangle 20"/>
              <p:cNvSpPr>
                <a:spLocks noChangeArrowheads="1"/>
              </p:cNvSpPr>
              <p:nvPr/>
            </p:nvSpPr>
            <p:spPr bwMode="auto">
              <a:xfrm>
                <a:off x="1120725" y="3403774"/>
                <a:ext cx="339725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/>
                  <a:t>v</a:t>
                </a:r>
                <a:r>
                  <a:rPr lang="en-US" sz="800" i="1"/>
                  <a:t>1</a:t>
                </a:r>
                <a:endParaRPr lang="it-IT" sz="1600" i="1"/>
              </a:p>
            </p:txBody>
          </p:sp>
          <p:sp>
            <p:nvSpPr>
              <p:cNvPr id="130" name="Rectangle 21"/>
              <p:cNvSpPr>
                <a:spLocks noChangeArrowheads="1"/>
              </p:cNvSpPr>
              <p:nvPr/>
            </p:nvSpPr>
            <p:spPr bwMode="auto">
              <a:xfrm>
                <a:off x="663525" y="4195936"/>
                <a:ext cx="339725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/>
                  <a:t>v</a:t>
                </a:r>
                <a:r>
                  <a:rPr lang="en-US" sz="800" i="1"/>
                  <a:t>2</a:t>
                </a:r>
                <a:endParaRPr lang="it-IT" sz="1600" i="1"/>
              </a:p>
            </p:txBody>
          </p:sp>
          <p:sp>
            <p:nvSpPr>
              <p:cNvPr id="131" name="Oval 22"/>
              <p:cNvSpPr>
                <a:spLocks noChangeArrowheads="1"/>
              </p:cNvSpPr>
              <p:nvPr/>
            </p:nvSpPr>
            <p:spPr bwMode="auto">
              <a:xfrm>
                <a:off x="815925" y="4165774"/>
                <a:ext cx="117475" cy="10636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2" name="Oval 23"/>
              <p:cNvSpPr>
                <a:spLocks noChangeArrowheads="1"/>
              </p:cNvSpPr>
              <p:nvPr/>
            </p:nvSpPr>
            <p:spPr bwMode="auto">
              <a:xfrm>
                <a:off x="1120725" y="3632374"/>
                <a:ext cx="117475" cy="10636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3" name="Oval 24"/>
              <p:cNvSpPr>
                <a:spLocks noChangeArrowheads="1"/>
              </p:cNvSpPr>
              <p:nvPr/>
            </p:nvSpPr>
            <p:spPr bwMode="auto">
              <a:xfrm>
                <a:off x="434925" y="3784774"/>
                <a:ext cx="117475" cy="10636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/>
              </a:p>
            </p:txBody>
          </p:sp>
          <p:sp>
            <p:nvSpPr>
              <p:cNvPr id="134" name="Freeform 25"/>
              <p:cNvSpPr>
                <a:spLocks/>
              </p:cNvSpPr>
              <p:nvPr/>
            </p:nvSpPr>
            <p:spPr bwMode="auto">
              <a:xfrm>
                <a:off x="484138" y="3697461"/>
                <a:ext cx="693737" cy="525463"/>
              </a:xfrm>
              <a:custGeom>
                <a:avLst/>
                <a:gdLst>
                  <a:gd name="T0" fmla="*/ 0 w 437"/>
                  <a:gd name="T1" fmla="*/ 2147483647 h 331"/>
                  <a:gd name="T2" fmla="*/ 2147483647 w 437"/>
                  <a:gd name="T3" fmla="*/ 2147483647 h 331"/>
                  <a:gd name="T4" fmla="*/ 2147483647 w 437"/>
                  <a:gd name="T5" fmla="*/ 0 h 331"/>
                  <a:gd name="T6" fmla="*/ 0 w 437"/>
                  <a:gd name="T7" fmla="*/ 2147483647 h 33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37"/>
                  <a:gd name="T13" fmla="*/ 0 h 331"/>
                  <a:gd name="T14" fmla="*/ 437 w 437"/>
                  <a:gd name="T15" fmla="*/ 331 h 33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37" h="331">
                    <a:moveTo>
                      <a:pt x="0" y="80"/>
                    </a:moveTo>
                    <a:lnTo>
                      <a:pt x="265" y="331"/>
                    </a:lnTo>
                    <a:lnTo>
                      <a:pt x="437" y="0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chemeClr val="folHlink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5" name="Rectangle 76"/>
              <p:cNvSpPr>
                <a:spLocks noChangeArrowheads="1"/>
              </p:cNvSpPr>
              <p:nvPr/>
            </p:nvSpPr>
            <p:spPr bwMode="auto">
              <a:xfrm>
                <a:off x="838200" y="2286000"/>
                <a:ext cx="282575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>
                    <a:solidFill>
                      <a:srgbClr val="969696"/>
                    </a:solidFill>
                  </a:rPr>
                  <a:t>y</a:t>
                </a:r>
                <a:endParaRPr lang="it-IT" sz="1600" i="1">
                  <a:solidFill>
                    <a:srgbClr val="969696"/>
                  </a:solidFill>
                </a:endParaRPr>
              </a:p>
            </p:txBody>
          </p:sp>
          <p:grpSp>
            <p:nvGrpSpPr>
              <p:cNvPr id="136" name="Group 135"/>
              <p:cNvGrpSpPr/>
              <p:nvPr/>
            </p:nvGrpSpPr>
            <p:grpSpPr>
              <a:xfrm>
                <a:off x="2308288" y="3319145"/>
                <a:ext cx="1671638" cy="1851025"/>
                <a:chOff x="2527250" y="3308524"/>
                <a:chExt cx="1671638" cy="1851025"/>
              </a:xfrm>
            </p:grpSpPr>
            <p:sp>
              <p:nvSpPr>
                <p:cNvPr id="139" name="AutoShape 11"/>
                <p:cNvSpPr>
                  <a:spLocks noChangeArrowheads="1"/>
                </p:cNvSpPr>
                <p:nvPr/>
              </p:nvSpPr>
              <p:spPr bwMode="auto">
                <a:xfrm>
                  <a:off x="2873326" y="3357736"/>
                  <a:ext cx="1169988" cy="990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0" name="Freeform 12"/>
                <p:cNvSpPr>
                  <a:spLocks/>
                </p:cNvSpPr>
                <p:nvPr/>
              </p:nvSpPr>
              <p:spPr bwMode="auto">
                <a:xfrm>
                  <a:off x="3700413" y="3360911"/>
                  <a:ext cx="330200" cy="330200"/>
                </a:xfrm>
                <a:custGeom>
                  <a:avLst/>
                  <a:gdLst>
                    <a:gd name="T0" fmla="*/ 4 w 208"/>
                    <a:gd name="T1" fmla="*/ 14 h 208"/>
                    <a:gd name="T2" fmla="*/ 153 w 208"/>
                    <a:gd name="T3" fmla="*/ 73 h 208"/>
                    <a:gd name="T4" fmla="*/ 202 w 208"/>
                    <a:gd name="T5" fmla="*/ 202 h 208"/>
                    <a:gd name="T6" fmla="*/ 175 w 208"/>
                    <a:gd name="T7" fmla="*/ 37 h 208"/>
                    <a:gd name="T8" fmla="*/ 4 w 208"/>
                    <a:gd name="T9" fmla="*/ 14 h 20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8"/>
                    <a:gd name="T16" fmla="*/ 0 h 208"/>
                    <a:gd name="T17" fmla="*/ 208 w 208"/>
                    <a:gd name="T18" fmla="*/ 208 h 20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8" h="208">
                      <a:moveTo>
                        <a:pt x="4" y="14"/>
                      </a:moveTo>
                      <a:cubicBezTo>
                        <a:pt x="0" y="20"/>
                        <a:pt x="120" y="42"/>
                        <a:pt x="153" y="73"/>
                      </a:cubicBezTo>
                      <a:cubicBezTo>
                        <a:pt x="184" y="103"/>
                        <a:pt x="198" y="208"/>
                        <a:pt x="202" y="202"/>
                      </a:cubicBezTo>
                      <a:cubicBezTo>
                        <a:pt x="206" y="196"/>
                        <a:pt x="208" y="68"/>
                        <a:pt x="175" y="37"/>
                      </a:cubicBezTo>
                      <a:cubicBezTo>
                        <a:pt x="129" y="0"/>
                        <a:pt x="7" y="10"/>
                        <a:pt x="4" y="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grpSp>
              <p:nvGrpSpPr>
                <p:cNvPr id="141" name="Group 77"/>
                <p:cNvGrpSpPr>
                  <a:grpSpLocks/>
                </p:cNvGrpSpPr>
                <p:nvPr/>
              </p:nvGrpSpPr>
              <p:grpSpPr bwMode="auto">
                <a:xfrm>
                  <a:off x="2527250" y="3613324"/>
                  <a:ext cx="1671638" cy="1546225"/>
                  <a:chOff x="1606" y="1968"/>
                  <a:chExt cx="1053" cy="974"/>
                </a:xfrm>
              </p:grpSpPr>
              <p:sp>
                <p:nvSpPr>
                  <p:cNvPr id="151" name="Freeform 78"/>
                  <p:cNvSpPr>
                    <a:spLocks/>
                  </p:cNvSpPr>
                  <p:nvPr/>
                </p:nvSpPr>
                <p:spPr bwMode="auto">
                  <a:xfrm>
                    <a:off x="1872" y="1968"/>
                    <a:ext cx="552" cy="335"/>
                  </a:xfrm>
                  <a:custGeom>
                    <a:avLst/>
                    <a:gdLst>
                      <a:gd name="T0" fmla="*/ 0 w 425"/>
                      <a:gd name="T1" fmla="*/ 198 h 309"/>
                      <a:gd name="T2" fmla="*/ 17106 w 425"/>
                      <a:gd name="T3" fmla="*/ 1126 h 309"/>
                      <a:gd name="T4" fmla="*/ 27855 w 425"/>
                      <a:gd name="T5" fmla="*/ 0 h 309"/>
                      <a:gd name="T6" fmla="*/ 0 w 425"/>
                      <a:gd name="T7" fmla="*/ 198 h 30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25"/>
                      <a:gd name="T13" fmla="*/ 0 h 309"/>
                      <a:gd name="T14" fmla="*/ 425 w 425"/>
                      <a:gd name="T15" fmla="*/ 309 h 309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25" h="309">
                        <a:moveTo>
                          <a:pt x="0" y="55"/>
                        </a:moveTo>
                        <a:lnTo>
                          <a:pt x="261" y="309"/>
                        </a:lnTo>
                        <a:lnTo>
                          <a:pt x="425" y="0"/>
                        </a:lnTo>
                        <a:lnTo>
                          <a:pt x="0" y="55"/>
                        </a:lnTo>
                        <a:close/>
                      </a:path>
                    </a:pathLst>
                  </a:custGeom>
                  <a:solidFill>
                    <a:srgbClr val="339966"/>
                  </a:solidFill>
                  <a:ln w="15875" cap="rnd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52" name="Text Box 7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06" y="2496"/>
                    <a:ext cx="1053" cy="446"/>
                  </a:xfrm>
                  <a:prstGeom prst="rect">
                    <a:avLst/>
                  </a:prstGeom>
                  <a:noFill/>
                  <a:ln w="38100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000" i="1" dirty="0">
                        <a:solidFill>
                          <a:schemeClr val="hlink"/>
                        </a:solidFill>
                        <a:latin typeface="Lucida Sans Unicode" pitchFamily="34" charset="0"/>
                      </a:rPr>
                      <a:t>triangle 2D</a:t>
                    </a:r>
                  </a:p>
                  <a:p>
                    <a:pPr algn="ctr"/>
                    <a:r>
                      <a:rPr lang="en-US" sz="2000" i="1" dirty="0">
                        <a:solidFill>
                          <a:schemeClr val="hlink"/>
                        </a:solidFill>
                        <a:latin typeface="Lucida Sans Unicode" pitchFamily="34" charset="0"/>
                      </a:rPr>
                      <a:t>on screen</a:t>
                    </a:r>
                  </a:p>
                </p:txBody>
              </p:sp>
            </p:grpSp>
            <p:grpSp>
              <p:nvGrpSpPr>
                <p:cNvPr id="142" name="Group 80"/>
                <p:cNvGrpSpPr>
                  <a:grpSpLocks/>
                </p:cNvGrpSpPr>
                <p:nvPr/>
              </p:nvGrpSpPr>
              <p:grpSpPr bwMode="auto">
                <a:xfrm>
                  <a:off x="2797125" y="3384724"/>
                  <a:ext cx="339725" cy="376237"/>
                  <a:chOff x="1776" y="1824"/>
                  <a:chExt cx="214" cy="237"/>
                </a:xfrm>
              </p:grpSpPr>
              <p:sp>
                <p:nvSpPr>
                  <p:cNvPr id="149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1865" y="1994"/>
                    <a:ext cx="74" cy="6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50" name="Rectangle 82"/>
                  <p:cNvSpPr>
                    <a:spLocks noChangeArrowheads="1"/>
                  </p:cNvSpPr>
                  <p:nvPr/>
                </p:nvSpPr>
                <p:spPr bwMode="auto">
                  <a:xfrm>
                    <a:off x="1776" y="1824"/>
                    <a:ext cx="214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r>
                      <a:rPr lang="en-US" sz="1600" i="1"/>
                      <a:t>v</a:t>
                    </a:r>
                    <a:r>
                      <a:rPr lang="en-US" sz="800" i="1"/>
                      <a:t>0</a:t>
                    </a:r>
                    <a:endParaRPr lang="it-IT" sz="1600" i="1"/>
                  </a:p>
                </p:txBody>
              </p:sp>
            </p:grpSp>
            <p:grpSp>
              <p:nvGrpSpPr>
                <p:cNvPr id="143" name="Group 83"/>
                <p:cNvGrpSpPr>
                  <a:grpSpLocks/>
                </p:cNvGrpSpPr>
                <p:nvPr/>
              </p:nvGrpSpPr>
              <p:grpSpPr bwMode="auto">
                <a:xfrm>
                  <a:off x="3635325" y="3308524"/>
                  <a:ext cx="339725" cy="341312"/>
                  <a:chOff x="2304" y="1776"/>
                  <a:chExt cx="214" cy="215"/>
                </a:xfrm>
              </p:grpSpPr>
              <p:sp>
                <p:nvSpPr>
                  <p:cNvPr id="147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1924"/>
                    <a:ext cx="74" cy="6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48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776"/>
                    <a:ext cx="214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r>
                      <a:rPr lang="en-US" sz="1600" i="1"/>
                      <a:t>v</a:t>
                    </a:r>
                    <a:r>
                      <a:rPr lang="en-US" sz="800" i="1"/>
                      <a:t>1</a:t>
                    </a:r>
                    <a:endParaRPr lang="it-IT" sz="1600" i="1"/>
                  </a:p>
                </p:txBody>
              </p:sp>
            </p:grpSp>
            <p:grpSp>
              <p:nvGrpSpPr>
                <p:cNvPr id="144" name="Group 86"/>
                <p:cNvGrpSpPr>
                  <a:grpSpLocks/>
                </p:cNvGrpSpPr>
                <p:nvPr/>
              </p:nvGrpSpPr>
              <p:grpSpPr bwMode="auto">
                <a:xfrm>
                  <a:off x="3254325" y="4070524"/>
                  <a:ext cx="339725" cy="336550"/>
                  <a:chOff x="2064" y="2256"/>
                  <a:chExt cx="214" cy="212"/>
                </a:xfrm>
              </p:grpSpPr>
              <p:sp>
                <p:nvSpPr>
                  <p:cNvPr id="145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2256"/>
                    <a:ext cx="74" cy="6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46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256"/>
                    <a:ext cx="214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r>
                      <a:rPr lang="en-US" sz="1600" i="1"/>
                      <a:t>v</a:t>
                    </a:r>
                    <a:r>
                      <a:rPr lang="en-US" sz="800" i="1"/>
                      <a:t>2</a:t>
                    </a:r>
                    <a:endParaRPr lang="it-IT" sz="1600" i="1"/>
                  </a:p>
                </p:txBody>
              </p:sp>
            </p:grpSp>
          </p:grpSp>
          <p:sp>
            <p:nvSpPr>
              <p:cNvPr id="137" name="AutoShape 10"/>
              <p:cNvSpPr>
                <a:spLocks noChangeArrowheads="1"/>
              </p:cNvSpPr>
              <p:nvPr/>
            </p:nvSpPr>
            <p:spPr bwMode="auto">
              <a:xfrm>
                <a:off x="1515039" y="3641175"/>
                <a:ext cx="1085152" cy="615817"/>
              </a:xfrm>
              <a:prstGeom prst="rightArrow">
                <a:avLst>
                  <a:gd name="adj1" fmla="val 100000"/>
                  <a:gd name="adj2" fmla="val 3899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defRPr/>
                </a:pPr>
                <a:r>
                  <a:rPr lang="en-US" sz="1200" b="1" dirty="0">
                    <a:solidFill>
                      <a:schemeClr val="bg1"/>
                    </a:solidFill>
                    <a:latin typeface="Lucida Sans Unicode" pitchFamily="34" charset="0"/>
                  </a:rPr>
                  <a:t>  </a:t>
                </a:r>
                <a:r>
                  <a:rPr lang="en-US" sz="1200" b="1" dirty="0">
                    <a:solidFill>
                      <a:srgbClr val="99CCFF"/>
                    </a:solidFill>
                    <a:latin typeface="Lucida Sans Unicode" pitchFamily="34" charset="0"/>
                  </a:rPr>
                  <a:t>transform</a:t>
                </a:r>
                <a:endParaRPr lang="it-IT" sz="1200" b="1" dirty="0">
                  <a:solidFill>
                    <a:srgbClr val="99CCFF"/>
                  </a:solidFill>
                  <a:latin typeface="Lucida Sans Unicode" pitchFamily="34" charset="0"/>
                </a:endParaRPr>
              </a:p>
            </p:txBody>
          </p:sp>
          <p:sp>
            <p:nvSpPr>
              <p:cNvPr id="138" name="AutoShape 10"/>
              <p:cNvSpPr>
                <a:spLocks noChangeArrowheads="1"/>
              </p:cNvSpPr>
              <p:nvPr/>
            </p:nvSpPr>
            <p:spPr bwMode="auto">
              <a:xfrm>
                <a:off x="3871603" y="3638265"/>
                <a:ext cx="1085152" cy="615817"/>
              </a:xfrm>
              <a:prstGeom prst="rightArrow">
                <a:avLst>
                  <a:gd name="adj1" fmla="val 100000"/>
                  <a:gd name="adj2" fmla="val 3899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defRPr/>
                </a:pPr>
                <a:r>
                  <a:rPr lang="en-US" sz="1200" b="1" dirty="0">
                    <a:solidFill>
                      <a:schemeClr val="bg1"/>
                    </a:solidFill>
                    <a:latin typeface="Lucida Sans Unicode" pitchFamily="34" charset="0"/>
                  </a:rPr>
                  <a:t>  </a:t>
                </a:r>
                <a:r>
                  <a:rPr lang="en-US" sz="1200" b="1" dirty="0">
                    <a:solidFill>
                      <a:srgbClr val="99CCFF"/>
                    </a:solidFill>
                    <a:latin typeface="Lucida Sans Unicode" pitchFamily="34" charset="0"/>
                  </a:rPr>
                  <a:t>rasterize</a:t>
                </a:r>
                <a:endParaRPr lang="it-IT" sz="1200" b="1" dirty="0">
                  <a:solidFill>
                    <a:srgbClr val="99CCFF"/>
                  </a:solidFill>
                  <a:latin typeface="Lucida Sans Unicode" pitchFamily="34" charset="0"/>
                </a:endParaRPr>
              </a:p>
            </p:txBody>
          </p:sp>
        </p:grpSp>
      </p:grpSp>
      <p:sp>
        <p:nvSpPr>
          <p:cNvPr id="191" name="AutoShape 10"/>
          <p:cNvSpPr>
            <a:spLocks noChangeArrowheads="1"/>
          </p:cNvSpPr>
          <p:nvPr/>
        </p:nvSpPr>
        <p:spPr bwMode="auto">
          <a:xfrm>
            <a:off x="6296084" y="3615101"/>
            <a:ext cx="1085152" cy="615817"/>
          </a:xfrm>
          <a:prstGeom prst="rightArrow">
            <a:avLst>
              <a:gd name="adj1" fmla="val 100000"/>
              <a:gd name="adj2" fmla="val 38990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99CCFF"/>
                </a:solidFill>
                <a:latin typeface="Lucida Sans Unicode" pitchFamily="34" charset="0"/>
              </a:rPr>
              <a:t>fragment</a:t>
            </a:r>
          </a:p>
          <a:p>
            <a:pPr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99CCFF"/>
                </a:solidFill>
                <a:latin typeface="Lucida Sans Unicode" pitchFamily="34" charset="0"/>
              </a:rPr>
              <a:t>process</a:t>
            </a:r>
            <a:endParaRPr lang="it-IT" sz="1200" b="1" dirty="0">
              <a:solidFill>
                <a:srgbClr val="99CCFF"/>
              </a:solidFill>
              <a:latin typeface="Lucida Sans Unicode" pitchFamily="34" charset="0"/>
            </a:endParaRPr>
          </a:p>
        </p:txBody>
      </p:sp>
      <p:sp>
        <p:nvSpPr>
          <p:cNvPr id="194" name="Text Box 8"/>
          <p:cNvSpPr txBox="1">
            <a:spLocks noChangeArrowheads="1"/>
          </p:cNvSpPr>
          <p:nvPr/>
        </p:nvSpPr>
        <p:spPr bwMode="auto">
          <a:xfrm>
            <a:off x="7104781" y="3938878"/>
            <a:ext cx="1758950" cy="76417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tIns="15480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i="1" dirty="0">
                <a:solidFill>
                  <a:schemeClr val="hlink"/>
                </a:solidFill>
                <a:latin typeface="Lucida Sans Unicode" pitchFamily="34" charset="0"/>
              </a:rPr>
              <a:t>Output Image</a:t>
            </a:r>
            <a:endParaRPr lang="it-IT" sz="2000" i="1" dirty="0">
              <a:solidFill>
                <a:schemeClr val="hlink"/>
              </a:solidFill>
              <a:latin typeface="Lucida Sans Unicode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49345" y="6002005"/>
            <a:ext cx="6994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  <a:defRPr/>
            </a:pPr>
            <a:r>
              <a:rPr lang="en-US" sz="2800" b="1" dirty="0"/>
              <a:t>All operations are massively parallelizable!</a:t>
            </a:r>
          </a:p>
        </p:txBody>
      </p:sp>
    </p:spTree>
    <p:extLst>
      <p:ext uri="{BB962C8B-B14F-4D97-AF65-F5344CB8AC3E}">
        <p14:creationId xmlns:p14="http://schemas.microsoft.com/office/powerpoint/2010/main" val="30435947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0" name="Line 21"/>
          <p:cNvSpPr>
            <a:spLocks noChangeShapeType="1"/>
          </p:cNvSpPr>
          <p:nvPr/>
        </p:nvSpPr>
        <p:spPr bwMode="auto">
          <a:xfrm flipV="1">
            <a:off x="2286000" y="4327525"/>
            <a:ext cx="0" cy="914400"/>
          </a:xfrm>
          <a:prstGeom prst="line">
            <a:avLst/>
          </a:prstGeom>
          <a:noFill/>
          <a:ln w="9525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>
            <a:off x="381000" y="3717925"/>
            <a:ext cx="1905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>
            <a:off x="2286000" y="3717925"/>
            <a:ext cx="2209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6873" name="Line 12"/>
          <p:cNvSpPr>
            <a:spLocks noChangeShapeType="1"/>
          </p:cNvSpPr>
          <p:nvPr/>
        </p:nvSpPr>
        <p:spPr bwMode="auto">
          <a:xfrm>
            <a:off x="2286000" y="2743200"/>
            <a:ext cx="0" cy="1828800"/>
          </a:xfrm>
          <a:prstGeom prst="line">
            <a:avLst/>
          </a:prstGeom>
          <a:noFill/>
          <a:ln w="76200">
            <a:solidFill>
              <a:srgbClr val="339933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6874" name="Line 6"/>
          <p:cNvSpPr>
            <a:spLocks noChangeShapeType="1"/>
          </p:cNvSpPr>
          <p:nvPr/>
        </p:nvSpPr>
        <p:spPr bwMode="auto">
          <a:xfrm>
            <a:off x="1371600" y="3729038"/>
            <a:ext cx="914400" cy="5381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oval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68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Math of simple projection to 2D</a:t>
            </a:r>
            <a:endParaRPr lang="it-IT" dirty="0"/>
          </a:p>
        </p:txBody>
      </p:sp>
      <p:sp>
        <p:nvSpPr>
          <p:cNvPr id="36876" name="Line 9"/>
          <p:cNvSpPr>
            <a:spLocks noChangeShapeType="1"/>
          </p:cNvSpPr>
          <p:nvPr/>
        </p:nvSpPr>
        <p:spPr bwMode="auto">
          <a:xfrm>
            <a:off x="2133600" y="4175125"/>
            <a:ext cx="1219200" cy="7127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oval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6877" name="Line 10"/>
          <p:cNvSpPr>
            <a:spLocks noChangeShapeType="1"/>
          </p:cNvSpPr>
          <p:nvPr/>
        </p:nvSpPr>
        <p:spPr bwMode="auto">
          <a:xfrm flipV="1">
            <a:off x="1371600" y="1889125"/>
            <a:ext cx="0" cy="3352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6878" name="Oval 13"/>
          <p:cNvSpPr>
            <a:spLocks noChangeArrowheads="1"/>
          </p:cNvSpPr>
          <p:nvPr/>
        </p:nvSpPr>
        <p:spPr bwMode="auto">
          <a:xfrm>
            <a:off x="1295400" y="3641725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36879" name="Rectangle 14"/>
          <p:cNvSpPr>
            <a:spLocks noChangeArrowheads="1"/>
          </p:cNvSpPr>
          <p:nvPr/>
        </p:nvSpPr>
        <p:spPr bwMode="auto">
          <a:xfrm>
            <a:off x="1066800" y="1965325"/>
            <a:ext cx="35167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v</a:t>
            </a:r>
            <a:endParaRPr lang="it-IT" sz="1600" i="1" dirty="0">
              <a:solidFill>
                <a:srgbClr val="FF0000"/>
              </a:solidFill>
            </a:endParaRP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4038600" y="3336925"/>
            <a:ext cx="43152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-n</a:t>
            </a:r>
            <a:endParaRPr lang="it-IT" sz="1600" i="1" dirty="0">
              <a:solidFill>
                <a:srgbClr val="FF0000"/>
              </a:solidFill>
            </a:endParaRPr>
          </a:p>
        </p:txBody>
      </p:sp>
      <p:sp>
        <p:nvSpPr>
          <p:cNvPr id="36881" name="Rectangle 18"/>
          <p:cNvSpPr>
            <a:spLocks noChangeArrowheads="1"/>
          </p:cNvSpPr>
          <p:nvPr/>
        </p:nvSpPr>
        <p:spPr bwMode="auto">
          <a:xfrm>
            <a:off x="914400" y="5257800"/>
            <a:ext cx="37338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36882" name="Line 19"/>
          <p:cNvSpPr>
            <a:spLocks noChangeShapeType="1"/>
          </p:cNvSpPr>
          <p:nvPr/>
        </p:nvSpPr>
        <p:spPr bwMode="auto">
          <a:xfrm>
            <a:off x="1371600" y="5165725"/>
            <a:ext cx="914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arrow" w="med" len="med"/>
            <a:tailEnd type="arrow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6883" name="Text Box 20"/>
          <p:cNvSpPr txBox="1">
            <a:spLocks noChangeArrowheads="1"/>
          </p:cNvSpPr>
          <p:nvPr/>
        </p:nvSpPr>
        <p:spPr bwMode="auto">
          <a:xfrm>
            <a:off x="838200" y="5205413"/>
            <a:ext cx="1981200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Focal 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distance d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36884" name="Rectangle 23"/>
          <p:cNvSpPr>
            <a:spLocks noChangeArrowheads="1"/>
          </p:cNvSpPr>
          <p:nvPr/>
        </p:nvSpPr>
        <p:spPr bwMode="auto">
          <a:xfrm>
            <a:off x="1905000" y="2270125"/>
            <a:ext cx="152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8000"/>
                </a:solidFill>
              </a:rPr>
              <a:t>image plane</a:t>
            </a:r>
            <a:endParaRPr lang="it-IT" sz="1600">
              <a:solidFill>
                <a:srgbClr val="008000"/>
              </a:solidFill>
            </a:endParaRPr>
          </a:p>
        </p:txBody>
      </p:sp>
      <p:sp>
        <p:nvSpPr>
          <p:cNvPr id="36885" name="Rectangle 25"/>
          <p:cNvSpPr>
            <a:spLocks noChangeArrowheads="1"/>
          </p:cNvSpPr>
          <p:nvPr/>
        </p:nvSpPr>
        <p:spPr bwMode="auto">
          <a:xfrm>
            <a:off x="0" y="3733800"/>
            <a:ext cx="1295400" cy="83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>
                <a:solidFill>
                  <a:schemeClr val="accent2"/>
                </a:solidFill>
              </a:rPr>
              <a:t>Center of projection (origin)</a:t>
            </a:r>
            <a:endParaRPr lang="it-IT" sz="1600" dirty="0">
              <a:solidFill>
                <a:schemeClr val="accent2"/>
              </a:solidFill>
            </a:endParaRPr>
          </a:p>
        </p:txBody>
      </p:sp>
      <p:grpSp>
        <p:nvGrpSpPr>
          <p:cNvPr id="36886" name="Group 28"/>
          <p:cNvGrpSpPr>
            <a:grpSpLocks/>
          </p:cNvGrpSpPr>
          <p:nvPr/>
        </p:nvGrpSpPr>
        <p:grpSpPr bwMode="auto">
          <a:xfrm>
            <a:off x="1066800" y="3429000"/>
            <a:ext cx="152400" cy="152400"/>
            <a:chOff x="2400" y="2400"/>
            <a:chExt cx="768" cy="768"/>
          </a:xfrm>
        </p:grpSpPr>
        <p:sp>
          <p:nvSpPr>
            <p:cNvPr id="36889" name="Oval 29"/>
            <p:cNvSpPr>
              <a:spLocks noChangeArrowheads="1"/>
            </p:cNvSpPr>
            <p:nvPr/>
          </p:nvSpPr>
          <p:spPr bwMode="auto">
            <a:xfrm>
              <a:off x="2400" y="2400"/>
              <a:ext cx="768" cy="76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6890" name="Oval 30"/>
            <p:cNvSpPr>
              <a:spLocks noChangeArrowheads="1"/>
            </p:cNvSpPr>
            <p:nvPr/>
          </p:nvSpPr>
          <p:spPr bwMode="auto">
            <a:xfrm>
              <a:off x="2784" y="2784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36887" name="Rectangle 31"/>
          <p:cNvSpPr>
            <a:spLocks noChangeArrowheads="1"/>
          </p:cNvSpPr>
          <p:nvPr/>
        </p:nvSpPr>
        <p:spPr bwMode="auto">
          <a:xfrm>
            <a:off x="762000" y="3200400"/>
            <a:ext cx="363198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u</a:t>
            </a:r>
            <a:endParaRPr lang="it-IT" sz="1600" i="1" dirty="0">
              <a:solidFill>
                <a:srgbClr val="FF0000"/>
              </a:solidFill>
            </a:endParaRPr>
          </a:p>
        </p:txBody>
      </p:sp>
      <p:graphicFrame>
        <p:nvGraphicFramePr>
          <p:cNvPr id="36866" name="Object 0"/>
          <p:cNvGraphicFramePr>
            <a:graphicFrameLocks noChangeAspect="1"/>
          </p:cNvGraphicFramePr>
          <p:nvPr/>
        </p:nvGraphicFramePr>
        <p:xfrm>
          <a:off x="3352800" y="4876800"/>
          <a:ext cx="1039813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665" name="Equation" r:id="rId3" imgW="520560" imgH="203040" progId="Equation.3">
                  <p:embed/>
                </p:oleObj>
              </mc:Choice>
              <mc:Fallback>
                <p:oleObj name="Equation" r:id="rId3" imgW="520560" imgH="203040" progId="Equation.3">
                  <p:embed/>
                  <p:pic>
                    <p:nvPicPr>
                      <p:cNvPr id="36866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876800"/>
                        <a:ext cx="1039813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7" name="Object 1"/>
          <p:cNvGraphicFramePr>
            <a:graphicFrameLocks noChangeAspect="1"/>
          </p:cNvGraphicFramePr>
          <p:nvPr/>
        </p:nvGraphicFramePr>
        <p:xfrm>
          <a:off x="2362200" y="3886200"/>
          <a:ext cx="14700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666" name="Equation" r:id="rId5" imgW="736560" imgH="241200" progId="Equation.3">
                  <p:embed/>
                </p:oleObj>
              </mc:Choice>
              <mc:Fallback>
                <p:oleObj name="Equation" r:id="rId5" imgW="736560" imgH="241200" progId="Equation.3">
                  <p:embed/>
                  <p:pic>
                    <p:nvPicPr>
                      <p:cNvPr id="36867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886200"/>
                        <a:ext cx="1470025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0274" name="Object 2"/>
          <p:cNvGraphicFramePr>
            <a:graphicFrameLocks noChangeAspect="1"/>
          </p:cNvGraphicFramePr>
          <p:nvPr/>
        </p:nvGraphicFramePr>
        <p:xfrm>
          <a:off x="4857752" y="1071546"/>
          <a:ext cx="1624012" cy="147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667" name="Equation" r:id="rId7" imgW="812520" imgH="736560" progId="Equation.3">
                  <p:embed/>
                </p:oleObj>
              </mc:Choice>
              <mc:Fallback>
                <p:oleObj name="Equation" r:id="rId7" imgW="812520" imgH="736560" progId="Equation.3">
                  <p:embed/>
                  <p:pic>
                    <p:nvPicPr>
                      <p:cNvPr id="3102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2" y="1071546"/>
                        <a:ext cx="1624012" cy="1470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0131" name="Rectangle 35"/>
          <p:cNvSpPr>
            <a:spLocks noChangeArrowheads="1"/>
          </p:cNvSpPr>
          <p:nvPr/>
        </p:nvSpPr>
        <p:spPr bwMode="auto">
          <a:xfrm>
            <a:off x="4724400" y="5033760"/>
            <a:ext cx="4419600" cy="1140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20000"/>
              </a:spcBef>
              <a:buClr>
                <a:srgbClr val="339966"/>
              </a:buClr>
              <a:buFont typeface="Wingdings" pitchFamily="2" charset="2"/>
              <a:buNone/>
            </a:pPr>
            <a:r>
              <a:rPr lang="en-US" dirty="0">
                <a:latin typeface="Verdana" pitchFamily="34" charset="0"/>
              </a:rPr>
              <a:t>Remark: </a:t>
            </a:r>
          </a:p>
          <a:p>
            <a:pPr marL="342900" indent="-342900">
              <a:spcBef>
                <a:spcPct val="20000"/>
              </a:spcBef>
              <a:buClr>
                <a:srgbClr val="339966"/>
              </a:buClr>
              <a:buFont typeface="Arial"/>
              <a:buChar char="•"/>
            </a:pPr>
            <a:r>
              <a:rPr lang="en-US" dirty="0">
                <a:latin typeface="Verdana" pitchFamily="34" charset="0"/>
              </a:rPr>
              <a:t>Not reversible</a:t>
            </a:r>
          </a:p>
          <a:p>
            <a:pPr marL="342900" indent="-342900">
              <a:spcBef>
                <a:spcPct val="20000"/>
              </a:spcBef>
              <a:buClr>
                <a:srgbClr val="339966"/>
              </a:buClr>
              <a:buFont typeface="Arial"/>
              <a:buChar char="•"/>
            </a:pPr>
            <a:r>
              <a:rPr lang="en-US" dirty="0">
                <a:latin typeface="Verdana" pitchFamily="34" charset="0"/>
              </a:rPr>
              <a:t>We lose notion of depth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72264" y="1500174"/>
            <a:ext cx="1338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with </a:t>
            </a:r>
            <a:r>
              <a:rPr lang="it-IT" sz="2400" i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 </a:t>
            </a:r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bg2">
                    <a:lumMod val="75000"/>
                  </a:schemeClr>
                </a:solidFill>
              </a:rPr>
              <a:t>s.t</a:t>
            </a:r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.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>
            <p:extLst/>
          </p:nvPr>
        </p:nvGraphicFramePr>
        <p:xfrm>
          <a:off x="7850556" y="1528068"/>
          <a:ext cx="1065212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668" name="Equation" r:id="rId9" imgW="533160" imgH="241200" progId="Equation.3">
                  <p:embed/>
                </p:oleObj>
              </mc:Choice>
              <mc:Fallback>
                <p:oleObj name="Equation" r:id="rId9" imgW="533160" imgH="241200" progId="Equation.3">
                  <p:embed/>
                  <p:pic>
                    <p:nvPicPr>
                      <p:cNvPr id="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0556" y="1528068"/>
                        <a:ext cx="1065212" cy="481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857752" y="3357562"/>
          <a:ext cx="1243013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669" name="Equation" r:id="rId11" imgW="622080" imgH="177480" progId="Equation.3">
                  <p:embed/>
                </p:oleObj>
              </mc:Choice>
              <mc:Fallback>
                <p:oleObj name="Equation" r:id="rId11" imgW="622080" imgH="177480" progId="Equation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2" y="3357562"/>
                        <a:ext cx="1243013" cy="354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/>
          <p:cNvSpPr/>
          <p:nvPr/>
        </p:nvSpPr>
        <p:spPr>
          <a:xfrm>
            <a:off x="6929454" y="2071678"/>
            <a:ext cx="14676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chemeClr val="bg2">
                    <a:lumMod val="75000"/>
                  </a:schemeClr>
                </a:solidFill>
              </a:rPr>
              <a:t>therefore</a:t>
            </a:r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…</a:t>
            </a:r>
            <a:endParaRPr lang="en-US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/>
          </p:nvPr>
        </p:nvGraphicFramePr>
        <p:xfrm>
          <a:off x="6678787" y="2857500"/>
          <a:ext cx="2333625" cy="147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670" name="Equazione" r:id="rId13" imgW="1168200" imgH="736560" progId="Equation.3">
                  <p:embed/>
                </p:oleObj>
              </mc:Choice>
              <mc:Fallback>
                <p:oleObj name="Equazione" r:id="rId13" imgW="1168200" imgH="736560" progId="Equation.3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8787" y="2857500"/>
                        <a:ext cx="2333625" cy="1470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/>
          <p:cNvSpPr/>
          <p:nvPr/>
        </p:nvSpPr>
        <p:spPr>
          <a:xfrm>
            <a:off x="6100343" y="3343132"/>
            <a:ext cx="6125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36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131" grpId="0" autoUpdateAnimBg="0"/>
      <p:bldP spid="27" grpId="0"/>
      <p:bldP spid="30" grpId="0"/>
      <p:bldP spid="3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Varying d</a:t>
            </a:r>
            <a:endParaRPr lang="it-IT" dirty="0"/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38D0350F-C422-9643-AD55-2FA40233A496}"/>
              </a:ext>
            </a:extLst>
          </p:cNvPr>
          <p:cNvSpPr/>
          <p:nvPr/>
        </p:nvSpPr>
        <p:spPr>
          <a:xfrm>
            <a:off x="900000" y="1990800"/>
            <a:ext cx="1079640" cy="4317840"/>
          </a:xfrm>
          <a:prstGeom prst="rect">
            <a:avLst/>
          </a:prstGeom>
          <a:solidFill>
            <a:srgbClr val="00CC00"/>
          </a:solidFill>
          <a:ln w="38160">
            <a:solidFill>
              <a:srgbClr val="FF0000"/>
            </a:solidFill>
            <a:miter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D4C3EF-6826-C444-889C-15220BD2CFB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489560" y="907920"/>
            <a:ext cx="4654440" cy="5894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23371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Varying d</a:t>
            </a: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BE8589-1004-CC4F-9121-F766C8C2BCB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454640" y="907920"/>
            <a:ext cx="4654440" cy="5894640"/>
          </a:xfrm>
          <a:prstGeom prst="rect">
            <a:avLst/>
          </a:prstGeom>
          <a:ln>
            <a:noFill/>
          </a:ln>
        </p:spPr>
      </p:pic>
      <p:sp>
        <p:nvSpPr>
          <p:cNvPr id="5" name="CustomShape 1">
            <a:extLst>
              <a:ext uri="{FF2B5EF4-FFF2-40B4-BE49-F238E27FC236}">
                <a16:creationId xmlns:a16="http://schemas.microsoft.com/office/drawing/2014/main" id="{60AF55BA-E210-5B46-8A39-3D3CE5AC3EE4}"/>
              </a:ext>
            </a:extLst>
          </p:cNvPr>
          <p:cNvSpPr/>
          <p:nvPr/>
        </p:nvSpPr>
        <p:spPr>
          <a:xfrm>
            <a:off x="900000" y="3070080"/>
            <a:ext cx="1079640" cy="3238560"/>
          </a:xfrm>
          <a:prstGeom prst="rect">
            <a:avLst/>
          </a:prstGeom>
          <a:solidFill>
            <a:srgbClr val="00CC00"/>
          </a:solidFill>
          <a:ln w="38160">
            <a:solidFill>
              <a:srgbClr val="FF0000"/>
            </a:solidFill>
            <a:miter/>
          </a:ln>
        </p:spPr>
      </p:sp>
    </p:spTree>
    <p:extLst>
      <p:ext uri="{BB962C8B-B14F-4D97-AF65-F5344CB8AC3E}">
        <p14:creationId xmlns:p14="http://schemas.microsoft.com/office/powerpoint/2010/main" val="11371845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Varying d</a:t>
            </a:r>
            <a:endParaRPr lang="it-IT" dirty="0"/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5885DB89-4FF5-804C-A0C9-ED180757F4FA}"/>
              </a:ext>
            </a:extLst>
          </p:cNvPr>
          <p:cNvSpPr/>
          <p:nvPr/>
        </p:nvSpPr>
        <p:spPr>
          <a:xfrm>
            <a:off x="900000" y="4149720"/>
            <a:ext cx="1079640" cy="2158920"/>
          </a:xfrm>
          <a:prstGeom prst="rect">
            <a:avLst/>
          </a:prstGeom>
          <a:solidFill>
            <a:srgbClr val="00CC00"/>
          </a:solidFill>
          <a:ln w="38160">
            <a:solidFill>
              <a:srgbClr val="FF0000"/>
            </a:solidFill>
            <a:miter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9596E7-5CB5-224D-AE99-609338024F1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489560" y="990720"/>
            <a:ext cx="4654440" cy="5894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83514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Varying d</a:t>
            </a:r>
            <a:endParaRPr lang="it-I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C358D7-DC42-3648-968C-1F87651869F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500720" y="907920"/>
            <a:ext cx="4654440" cy="5894640"/>
          </a:xfrm>
          <a:prstGeom prst="rect">
            <a:avLst/>
          </a:prstGeom>
          <a:ln>
            <a:noFill/>
          </a:ln>
        </p:spPr>
      </p:pic>
      <p:sp>
        <p:nvSpPr>
          <p:cNvPr id="4" name="CustomShape 1">
            <a:extLst>
              <a:ext uri="{FF2B5EF4-FFF2-40B4-BE49-F238E27FC236}">
                <a16:creationId xmlns:a16="http://schemas.microsoft.com/office/drawing/2014/main" id="{E4B04C12-D198-9943-B354-E44FF657931A}"/>
              </a:ext>
            </a:extLst>
          </p:cNvPr>
          <p:cNvSpPr/>
          <p:nvPr/>
        </p:nvSpPr>
        <p:spPr>
          <a:xfrm>
            <a:off x="936720" y="5229360"/>
            <a:ext cx="1079280" cy="1079280"/>
          </a:xfrm>
          <a:prstGeom prst="rect">
            <a:avLst/>
          </a:prstGeom>
          <a:solidFill>
            <a:srgbClr val="00CC00"/>
          </a:solidFill>
          <a:ln w="38160">
            <a:solidFill>
              <a:srgbClr val="FF0000"/>
            </a:solidFill>
            <a:miter/>
          </a:ln>
        </p:spPr>
      </p:sp>
    </p:spTree>
    <p:extLst>
      <p:ext uri="{BB962C8B-B14F-4D97-AF65-F5344CB8AC3E}">
        <p14:creationId xmlns:p14="http://schemas.microsoft.com/office/powerpoint/2010/main" val="37525483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Find the differences...</a:t>
            </a:r>
            <a:endParaRPr lang="it-IT" dirty="0"/>
          </a:p>
        </p:txBody>
      </p:sp>
      <p:pic>
        <p:nvPicPr>
          <p:cNvPr id="252932" name="Picture 4" descr="proj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5013" y="2776538"/>
            <a:ext cx="4116387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90562"/>
            <a:ext cx="4048125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1143000"/>
            <a:ext cx="9144000" cy="160891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dirty="0"/>
              <a:t>Same scene, same view:</a:t>
            </a:r>
          </a:p>
          <a:p>
            <a:pPr lvl="1" eaLnBrk="1" hangingPunct="1"/>
            <a:r>
              <a:rPr lang="en-US" dirty="0"/>
              <a:t>different projections</a:t>
            </a:r>
          </a:p>
          <a:p>
            <a:pPr marL="0" indent="0" eaLnBrk="1" hangingPunct="1">
              <a:buNone/>
            </a:pPr>
            <a:endParaRPr lang="en-US" dirty="0"/>
          </a:p>
          <a:p>
            <a:pPr marL="457200" lvl="1" indent="0" eaLnBrk="1" hangingPunct="1">
              <a:buFontTx/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215543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Find the differences...</a:t>
            </a:r>
            <a:endParaRPr lang="it-IT" dirty="0"/>
          </a:p>
        </p:txBody>
      </p:sp>
      <p:pic>
        <p:nvPicPr>
          <p:cNvPr id="119810" name="Picture 2" descr="File:Perspective-foreshortening.sv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571612"/>
            <a:ext cx="609600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0868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914400"/>
            <a:ext cx="1825625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6888" y="990600"/>
            <a:ext cx="1706562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97300" y="1092200"/>
            <a:ext cx="1546225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98663" y="1168400"/>
            <a:ext cx="1425575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err="1"/>
              <a:t>Perspective</a:t>
            </a:r>
            <a:r>
              <a:rPr lang="it-IT" dirty="0"/>
              <a:t> </a:t>
            </a:r>
            <a:r>
              <a:rPr lang="it-IT" dirty="0" err="1"/>
              <a:t>projection</a:t>
            </a:r>
            <a:r>
              <a:rPr lang="it-IT" dirty="0"/>
              <a:t>: </a:t>
            </a:r>
            <a:r>
              <a:rPr lang="it-IT" dirty="0" err="1"/>
              <a:t>how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looks</a:t>
            </a:r>
            <a:endParaRPr lang="it-IT" dirty="0"/>
          </a:p>
        </p:txBody>
      </p:sp>
      <p:pic>
        <p:nvPicPr>
          <p:cNvPr id="3994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0025" y="1244600"/>
            <a:ext cx="1304925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6" name="Text Box 9"/>
          <p:cNvSpPr txBox="1">
            <a:spLocks noChangeArrowheads="1"/>
          </p:cNvSpPr>
          <p:nvPr/>
        </p:nvSpPr>
        <p:spPr bwMode="auto">
          <a:xfrm>
            <a:off x="5447834" y="3429000"/>
            <a:ext cx="3696166" cy="1140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r"/>
            <a:r>
              <a:rPr lang="en-US" i="1" dirty="0">
                <a:solidFill>
                  <a:schemeClr val="accent2"/>
                </a:solidFill>
              </a:rPr>
              <a:t>d  </a:t>
            </a:r>
            <a:r>
              <a:rPr lang="en-US" dirty="0">
                <a:solidFill>
                  <a:schemeClr val="accent2"/>
                </a:solidFill>
              </a:rPr>
              <a:t>infinite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sz="1600" dirty="0">
                <a:solidFill>
                  <a:schemeClr val="accent2"/>
                </a:solidFill>
              </a:rPr>
              <a:t>(orthogonal</a:t>
            </a:r>
          </a:p>
          <a:p>
            <a:pPr algn="r"/>
            <a:r>
              <a:rPr lang="en-US" sz="1600" dirty="0">
                <a:solidFill>
                  <a:schemeClr val="accent2"/>
                </a:solidFill>
              </a:rPr>
              <a:t>projection)</a:t>
            </a:r>
          </a:p>
          <a:p>
            <a:pPr algn="r"/>
            <a:endParaRPr lang="it-IT" sz="1600" i="1" dirty="0">
              <a:solidFill>
                <a:schemeClr val="accent2"/>
              </a:solidFill>
            </a:endParaRPr>
          </a:p>
        </p:txBody>
      </p:sp>
      <p:sp>
        <p:nvSpPr>
          <p:cNvPr id="39947" name="Rectangle 10"/>
          <p:cNvSpPr>
            <a:spLocks noChangeArrowheads="1"/>
          </p:cNvSpPr>
          <p:nvPr/>
        </p:nvSpPr>
        <p:spPr bwMode="auto">
          <a:xfrm>
            <a:off x="304800" y="3429000"/>
            <a:ext cx="1081443" cy="40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</a:rPr>
              <a:t>d  </a:t>
            </a:r>
            <a:r>
              <a:rPr lang="en-US" dirty="0">
                <a:solidFill>
                  <a:schemeClr val="accent2"/>
                </a:solidFill>
              </a:rPr>
              <a:t>small</a:t>
            </a:r>
            <a:endParaRPr lang="it-IT" dirty="0">
              <a:solidFill>
                <a:schemeClr val="accent2"/>
              </a:solidFill>
            </a:endParaRPr>
          </a:p>
        </p:txBody>
      </p:sp>
      <p:sp>
        <p:nvSpPr>
          <p:cNvPr id="39948" name="Rectangle 11"/>
          <p:cNvSpPr>
            <a:spLocks noChangeArrowheads="1"/>
          </p:cNvSpPr>
          <p:nvPr/>
        </p:nvSpPr>
        <p:spPr bwMode="auto">
          <a:xfrm>
            <a:off x="5943600" y="3429000"/>
            <a:ext cx="1053265" cy="40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</a:rPr>
              <a:t>d  </a:t>
            </a:r>
            <a:r>
              <a:rPr lang="en-US" dirty="0">
                <a:solidFill>
                  <a:schemeClr val="accent2"/>
                </a:solidFill>
              </a:rPr>
              <a:t>large</a:t>
            </a:r>
            <a:endParaRPr lang="it-IT" dirty="0">
              <a:solidFill>
                <a:schemeClr val="accent2"/>
              </a:solidFill>
            </a:endParaRPr>
          </a:p>
        </p:txBody>
      </p:sp>
      <p:sp>
        <p:nvSpPr>
          <p:cNvPr id="39949" name="AutoShape 13"/>
          <p:cNvSpPr>
            <a:spLocks noChangeArrowheads="1"/>
          </p:cNvSpPr>
          <p:nvPr/>
        </p:nvSpPr>
        <p:spPr bwMode="auto">
          <a:xfrm>
            <a:off x="230896" y="4038600"/>
            <a:ext cx="2971800" cy="2438400"/>
          </a:xfrm>
          <a:prstGeom prst="leftArrow">
            <a:avLst>
              <a:gd name="adj1" fmla="val 74806"/>
              <a:gd name="adj2" fmla="val 46995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endParaRPr lang="it-IT"/>
          </a:p>
        </p:txBody>
      </p:sp>
      <p:sp>
        <p:nvSpPr>
          <p:cNvPr id="39950" name="Rectangle 15"/>
          <p:cNvSpPr>
            <a:spLocks noChangeArrowheads="1"/>
          </p:cNvSpPr>
          <p:nvPr/>
        </p:nvSpPr>
        <p:spPr bwMode="auto">
          <a:xfrm>
            <a:off x="840496" y="4419600"/>
            <a:ext cx="2286000" cy="1479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More perspective distortion</a:t>
            </a:r>
            <a:r>
              <a:rPr lang="it-IT" dirty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“Fish-eye” effect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(wide angle)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025872" y="4038600"/>
            <a:ext cx="2912488" cy="2438400"/>
            <a:chOff x="3659188" y="4038600"/>
            <a:chExt cx="2912488" cy="2438400"/>
          </a:xfrm>
        </p:grpSpPr>
        <p:sp>
          <p:nvSpPr>
            <p:cNvPr id="39951" name="AutoShape 18"/>
            <p:cNvSpPr>
              <a:spLocks noChangeArrowheads="1"/>
            </p:cNvSpPr>
            <p:nvPr/>
          </p:nvSpPr>
          <p:spPr bwMode="auto">
            <a:xfrm flipH="1">
              <a:off x="3676076" y="4038600"/>
              <a:ext cx="2895600" cy="2438400"/>
            </a:xfrm>
            <a:prstGeom prst="leftArrow">
              <a:avLst>
                <a:gd name="adj1" fmla="val 74806"/>
                <a:gd name="adj2" fmla="val 45790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/>
              <a:endParaRPr lang="it-IT"/>
            </a:p>
          </p:txBody>
        </p:sp>
        <p:sp>
          <p:nvSpPr>
            <p:cNvPr id="39952" name="Rectangle 19"/>
            <p:cNvSpPr>
              <a:spLocks noChangeArrowheads="1"/>
            </p:cNvSpPr>
            <p:nvPr/>
          </p:nvSpPr>
          <p:spPr bwMode="auto">
            <a:xfrm flipH="1">
              <a:off x="3659188" y="4419600"/>
              <a:ext cx="2227262" cy="1787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FF0000"/>
                  </a:solidFill>
                </a:rPr>
                <a:t>Less perspective distortion</a:t>
              </a:r>
            </a:p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FF0000"/>
                  </a:solidFill>
                </a:rPr>
                <a:t>“Zoom” effect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(</a:t>
              </a:r>
              <a:r>
                <a:rPr lang="en-US" dirty="0" err="1">
                  <a:solidFill>
                    <a:srgbClr val="FF0000"/>
                  </a:solidFill>
                </a:rPr>
                <a:t>eg</a:t>
              </a:r>
              <a:r>
                <a:rPr lang="en-US" dirty="0">
                  <a:solidFill>
                    <a:srgbClr val="FF0000"/>
                  </a:solidFill>
                </a:rPr>
                <a:t>. Satellite view)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97089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err="1"/>
              <a:t>Perspective</a:t>
            </a:r>
            <a:r>
              <a:rPr lang="it-IT" dirty="0"/>
              <a:t> vs </a:t>
            </a:r>
            <a:r>
              <a:rPr lang="it-IT" dirty="0" err="1"/>
              <a:t>Orthogonal</a:t>
            </a:r>
            <a:endParaRPr lang="it-IT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0817B8E-96AA-A94C-9544-86DDCE06F0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80880" y="3645000"/>
            <a:ext cx="4038840" cy="2921040"/>
          </a:xfrm>
          <a:prstGeom prst="rect">
            <a:avLst/>
          </a:prstGeom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318629-DBD1-A14E-B1DD-555BE6B8A95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724280" y="3645000"/>
            <a:ext cx="4038840" cy="2921040"/>
          </a:xfrm>
          <a:prstGeom prst="rect">
            <a:avLst/>
          </a:prstGeom>
          <a:ln>
            <a:noFill/>
          </a:ln>
        </p:spPr>
      </p:pic>
      <p:sp>
        <p:nvSpPr>
          <p:cNvPr id="20" name="Rectangle 3">
            <a:extLst>
              <a:ext uri="{FF2B5EF4-FFF2-40B4-BE49-F238E27FC236}">
                <a16:creationId xmlns:a16="http://schemas.microsoft.com/office/drawing/2014/main" id="{82FEB526-FCCA-B646-916F-31D951527E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8744" y="1154424"/>
            <a:ext cx="8299456" cy="206353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 err="1">
                <a:solidFill>
                  <a:srgbClr val="000000"/>
                </a:solidFill>
                <a:latin typeface="Microsoft Sans Serif"/>
                <a:ea typeface="MS Gothic"/>
              </a:rPr>
              <a:t>Perspective</a:t>
            </a:r>
            <a:r>
              <a:rPr lang="it-IT" sz="2800" dirty="0">
                <a:solidFill>
                  <a:srgbClr val="000000"/>
                </a:solidFill>
                <a:latin typeface="Microsoft Sans Serif"/>
                <a:ea typeface="MS Gothic"/>
              </a:rPr>
              <a:t> </a:t>
            </a:r>
            <a:r>
              <a:rPr lang="it-IT" sz="2800" dirty="0" err="1">
                <a:solidFill>
                  <a:srgbClr val="000000"/>
                </a:solidFill>
                <a:latin typeface="Microsoft Sans Serif"/>
                <a:ea typeface="MS Gothic"/>
              </a:rPr>
              <a:t>projection</a:t>
            </a:r>
            <a:r>
              <a:rPr lang="it-IT" sz="2800" dirty="0">
                <a:solidFill>
                  <a:srgbClr val="000000"/>
                </a:solidFill>
                <a:latin typeface="Microsoft Sans Serif"/>
                <a:ea typeface="MS Gothic"/>
              </a:rPr>
              <a:t> (finite </a:t>
            </a:r>
            <a:r>
              <a:rPr lang="it-IT" sz="2800" dirty="0" err="1">
                <a:solidFill>
                  <a:srgbClr val="000000"/>
                </a:solidFill>
                <a:latin typeface="Microsoft Sans Serif"/>
                <a:ea typeface="MS Gothic"/>
              </a:rPr>
              <a:t>distance</a:t>
            </a:r>
            <a:r>
              <a:rPr lang="it-IT" sz="2800" dirty="0">
                <a:solidFill>
                  <a:srgbClr val="000000"/>
                </a:solidFill>
                <a:latin typeface="Microsoft Sans Serif"/>
                <a:ea typeface="MS Gothic"/>
              </a:rPr>
              <a:t> </a:t>
            </a:r>
            <a:r>
              <a:rPr lang="it-IT" sz="2800" dirty="0" err="1">
                <a:solidFill>
                  <a:srgbClr val="000000"/>
                </a:solidFill>
                <a:latin typeface="Microsoft Sans Serif"/>
                <a:ea typeface="MS Gothic"/>
              </a:rPr>
              <a:t>between</a:t>
            </a:r>
            <a:r>
              <a:rPr lang="it-IT" sz="2800" dirty="0">
                <a:solidFill>
                  <a:srgbClr val="000000"/>
                </a:solidFill>
                <a:latin typeface="Microsoft Sans Serif"/>
                <a:ea typeface="MS Gothic"/>
              </a:rPr>
              <a:t> center ed </a:t>
            </a:r>
            <a:r>
              <a:rPr lang="it-IT" sz="2800" dirty="0" err="1">
                <a:solidFill>
                  <a:srgbClr val="000000"/>
                </a:solidFill>
                <a:latin typeface="Microsoft Sans Serif"/>
                <a:ea typeface="MS Gothic"/>
              </a:rPr>
              <a:t>proiection</a:t>
            </a:r>
            <a:r>
              <a:rPr lang="it-IT" sz="2800" dirty="0">
                <a:solidFill>
                  <a:srgbClr val="000000"/>
                </a:solidFill>
                <a:latin typeface="Microsoft Sans Serif"/>
                <a:ea typeface="MS Gothic"/>
              </a:rPr>
              <a:t> </a:t>
            </a:r>
            <a:r>
              <a:rPr lang="it-IT" sz="2800" dirty="0" err="1">
                <a:solidFill>
                  <a:srgbClr val="000000"/>
                </a:solidFill>
                <a:latin typeface="Microsoft Sans Serif"/>
                <a:ea typeface="MS Gothic"/>
              </a:rPr>
              <a:t>plane</a:t>
            </a:r>
            <a:r>
              <a:rPr lang="it-IT" sz="2800" dirty="0">
                <a:solidFill>
                  <a:srgbClr val="000000"/>
                </a:solidFill>
                <a:latin typeface="Microsoft Sans Serif"/>
                <a:ea typeface="MS Gothic"/>
              </a:rPr>
              <a:t>)</a:t>
            </a:r>
            <a:endParaRPr lang="it-IT" sz="2800" dirty="0"/>
          </a:p>
          <a:p>
            <a:pPr>
              <a:lnSpc>
                <a:spcPct val="100000"/>
              </a:lnSpc>
            </a:pPr>
            <a:r>
              <a:rPr lang="it-IT" sz="2800" dirty="0">
                <a:solidFill>
                  <a:srgbClr val="000000"/>
                </a:solidFill>
                <a:latin typeface="Microsoft Sans Serif"/>
                <a:ea typeface="MS Gothic"/>
              </a:rPr>
              <a:t> </a:t>
            </a:r>
            <a:r>
              <a:rPr lang="it-IT" sz="2800" dirty="0" err="1">
                <a:solidFill>
                  <a:srgbClr val="000000"/>
                </a:solidFill>
                <a:latin typeface="Microsoft Sans Serif"/>
                <a:ea typeface="MS Gothic"/>
              </a:rPr>
              <a:t>Orthographic</a:t>
            </a:r>
            <a:r>
              <a:rPr lang="it-IT" sz="2800" dirty="0">
                <a:solidFill>
                  <a:srgbClr val="000000"/>
                </a:solidFill>
                <a:latin typeface="Microsoft Sans Serif"/>
                <a:ea typeface="MS Gothic"/>
              </a:rPr>
              <a:t> </a:t>
            </a:r>
            <a:r>
              <a:rPr lang="it-IT" sz="2800" dirty="0" err="1">
                <a:solidFill>
                  <a:srgbClr val="000000"/>
                </a:solidFill>
                <a:latin typeface="Microsoft Sans Serif"/>
                <a:ea typeface="MS Gothic"/>
              </a:rPr>
              <a:t>projection</a:t>
            </a:r>
            <a:r>
              <a:rPr lang="it-IT" sz="2800" dirty="0">
                <a:solidFill>
                  <a:srgbClr val="000000"/>
                </a:solidFill>
                <a:latin typeface="Microsoft Sans Serif"/>
                <a:ea typeface="MS Gothic"/>
              </a:rPr>
              <a:t> (infinite </a:t>
            </a:r>
            <a:r>
              <a:rPr lang="it-IT" sz="2800" dirty="0" err="1">
                <a:solidFill>
                  <a:srgbClr val="000000"/>
                </a:solidFill>
                <a:latin typeface="Microsoft Sans Serif"/>
                <a:ea typeface="MS Gothic"/>
              </a:rPr>
              <a:t>distance</a:t>
            </a:r>
            <a:r>
              <a:rPr lang="it-IT" sz="2800" dirty="0">
                <a:solidFill>
                  <a:srgbClr val="000000"/>
                </a:solidFill>
                <a:latin typeface="Microsoft Sans Serif"/>
                <a:ea typeface="MS Gothic"/>
              </a:rPr>
              <a:t> </a:t>
            </a:r>
            <a:r>
              <a:rPr lang="it-IT" sz="2800" dirty="0" err="1">
                <a:solidFill>
                  <a:srgbClr val="000000"/>
                </a:solidFill>
                <a:latin typeface="Microsoft Sans Serif"/>
                <a:ea typeface="MS Gothic"/>
              </a:rPr>
              <a:t>between</a:t>
            </a:r>
            <a:r>
              <a:rPr lang="it-IT" sz="2800" dirty="0">
                <a:solidFill>
                  <a:srgbClr val="000000"/>
                </a:solidFill>
                <a:latin typeface="Microsoft Sans Serif"/>
                <a:ea typeface="MS Gothic"/>
              </a:rPr>
              <a:t> center ed </a:t>
            </a:r>
            <a:r>
              <a:rPr lang="it-IT" sz="2800" dirty="0" err="1">
                <a:solidFill>
                  <a:srgbClr val="000000"/>
                </a:solidFill>
                <a:latin typeface="Microsoft Sans Serif"/>
                <a:ea typeface="MS Gothic"/>
              </a:rPr>
              <a:t>proiection</a:t>
            </a:r>
            <a:r>
              <a:rPr lang="it-IT" sz="2800" dirty="0">
                <a:solidFill>
                  <a:srgbClr val="000000"/>
                </a:solidFill>
                <a:latin typeface="Microsoft Sans Serif"/>
                <a:ea typeface="MS Gothic"/>
              </a:rPr>
              <a:t> </a:t>
            </a:r>
            <a:r>
              <a:rPr lang="it-IT" sz="2800" dirty="0" err="1">
                <a:solidFill>
                  <a:srgbClr val="000000"/>
                </a:solidFill>
                <a:latin typeface="Microsoft Sans Serif"/>
                <a:ea typeface="MS Gothic"/>
              </a:rPr>
              <a:t>plane</a:t>
            </a:r>
            <a:r>
              <a:rPr lang="it-IT" sz="2800" dirty="0">
                <a:solidFill>
                  <a:srgbClr val="000000"/>
                </a:solidFill>
                <a:latin typeface="Microsoft Sans Serif"/>
                <a:ea typeface="MS Gothic"/>
              </a:rPr>
              <a:t>).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6005686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/>
              <a:t>In </a:t>
            </a:r>
            <a:r>
              <a:rPr lang="it-IT" dirty="0" err="1"/>
              <a:t>ThreeJs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82423-814B-EF4C-9442-E606D43F2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See</a:t>
            </a:r>
            <a:r>
              <a:rPr lang="it-IT" dirty="0"/>
              <a:t> </a:t>
            </a:r>
          </a:p>
          <a:p>
            <a:pPr lvl="1"/>
            <a:r>
              <a:rPr lang="it-IT" dirty="0">
                <a:hlinkClick r:id="rId2"/>
              </a:rPr>
              <a:t>http://davidscottlyons.com/threejs-intro/#slide-30</a:t>
            </a:r>
            <a:endParaRPr lang="it-IT" dirty="0"/>
          </a:p>
          <a:p>
            <a:r>
              <a:rPr lang="it-IT" dirty="0"/>
              <a:t>To</a:t>
            </a:r>
          </a:p>
          <a:p>
            <a:pPr lvl="1"/>
            <a:r>
              <a:rPr lang="it-IT" dirty="0">
                <a:hlinkClick r:id="rId3"/>
              </a:rPr>
              <a:t>http://</a:t>
            </a:r>
            <a:r>
              <a:rPr lang="it-IT" dirty="0" err="1">
                <a:hlinkClick r:id="rId3"/>
              </a:rPr>
              <a:t>davidscottlyons.com</a:t>
            </a:r>
            <a:r>
              <a:rPr lang="it-IT" dirty="0">
                <a:hlinkClick r:id="rId3"/>
              </a:rPr>
              <a:t>/</a:t>
            </a:r>
            <a:r>
              <a:rPr lang="it-IT" dirty="0" err="1">
                <a:hlinkClick r:id="rId3"/>
              </a:rPr>
              <a:t>threejs</a:t>
            </a:r>
            <a:r>
              <a:rPr lang="it-IT" dirty="0">
                <a:hlinkClick r:id="rId3"/>
              </a:rPr>
              <a:t>-intro/#slide-37</a:t>
            </a:r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31955F-7003-AB4A-B675-EB8DB86D00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37" y="3348426"/>
            <a:ext cx="5902036" cy="328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11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Rendering Algorithms Paradigms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746865" y="1263391"/>
            <a:ext cx="5112568" cy="236988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r>
              <a:rPr lang="it-IT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it-IT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each</a:t>
            </a:r>
            <a:r>
              <a:rPr lang="it-IT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pixel</a:t>
            </a:r>
          </a:p>
          <a:p>
            <a:r>
              <a:rPr lang="it-IT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it-IT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each</a:t>
            </a:r>
            <a:r>
              <a:rPr lang="it-IT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primitive</a:t>
            </a:r>
          </a:p>
        </p:txBody>
      </p:sp>
      <p:sp>
        <p:nvSpPr>
          <p:cNvPr id="8" name="CasellaDiTesto 7"/>
          <p:cNvSpPr txBox="1"/>
          <p:nvPr/>
        </p:nvSpPr>
        <p:spPr>
          <a:xfrm rot="16200000">
            <a:off x="-723258" y="5071353"/>
            <a:ext cx="2351088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RASTERIZATION </a:t>
            </a:r>
          </a:p>
        </p:txBody>
      </p:sp>
      <p:sp>
        <p:nvSpPr>
          <p:cNvPr id="9" name="CasellaDiTesto 8"/>
          <p:cNvSpPr txBox="1"/>
          <p:nvPr/>
        </p:nvSpPr>
        <p:spPr>
          <a:xfrm rot="16200000">
            <a:off x="-732655" y="2248277"/>
            <a:ext cx="236988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n-US" sz="2000" dirty="0"/>
              <a:t>RAY TRACING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744673" y="4095864"/>
            <a:ext cx="5114356" cy="23510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r>
              <a:rPr lang="it-IT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it-IT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each</a:t>
            </a:r>
            <a:r>
              <a:rPr lang="it-IT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primitive</a:t>
            </a:r>
          </a:p>
          <a:p>
            <a:r>
              <a:rPr lang="it-IT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it-IT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each</a:t>
            </a:r>
            <a:r>
              <a:rPr lang="it-IT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pixel</a:t>
            </a:r>
          </a:p>
        </p:txBody>
      </p:sp>
      <p:pic>
        <p:nvPicPr>
          <p:cNvPr id="84994" name="Picture 2" descr="http://i0.kym-cdn.com/photos/images/newsfeed/000/078/281/how-does-your-toilet-paper-hang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4" t="26423" r="41453" b="8815"/>
          <a:stretch/>
        </p:blipFill>
        <p:spPr bwMode="auto">
          <a:xfrm>
            <a:off x="6741853" y="4005064"/>
            <a:ext cx="1358539" cy="252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0.kym-cdn.com/photos/images/newsfeed/000/078/281/how-does-your-toilet-paper-hang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" t="29515" r="70992" b="8117"/>
          <a:stretch/>
        </p:blipFill>
        <p:spPr bwMode="auto">
          <a:xfrm>
            <a:off x="6779716" y="1263392"/>
            <a:ext cx="1358539" cy="242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94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o 1"/>
          <p:cNvSpPr/>
          <p:nvPr/>
        </p:nvSpPr>
        <p:spPr bwMode="auto">
          <a:xfrm>
            <a:off x="1606922" y="3962327"/>
            <a:ext cx="2571502" cy="1752600"/>
          </a:xfrm>
          <a:prstGeom prst="cube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358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Focal distance or Field of View?</a:t>
            </a:r>
          </a:p>
        </p:txBody>
      </p:sp>
      <p:sp>
        <p:nvSpPr>
          <p:cNvPr id="358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0728"/>
            <a:ext cx="9144000" cy="5486400"/>
          </a:xfrm>
          <a:ln>
            <a:noFill/>
          </a:ln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Focal distance (</a:t>
            </a:r>
            <a:r>
              <a:rPr lang="en-US" sz="2400" i="1" dirty="0">
                <a:solidFill>
                  <a:srgbClr val="FF0000"/>
                </a:solidFill>
              </a:rPr>
              <a:t>d</a:t>
            </a:r>
            <a:r>
              <a:rPr lang="en-US" sz="2400" dirty="0"/>
              <a:t> )  or angle Field of View ( </a:t>
            </a:r>
            <a:r>
              <a:rPr lang="en-US" sz="2400" dirty="0" err="1">
                <a:solidFill>
                  <a:srgbClr val="3333CC"/>
                </a:solidFill>
              </a:rPr>
              <a:t>FoV</a:t>
            </a:r>
            <a:r>
              <a:rPr lang="en-US" sz="2400" dirty="0"/>
              <a:t> )</a:t>
            </a:r>
          </a:p>
          <a:p>
            <a:pPr lvl="1" eaLnBrk="1" hangingPunct="1"/>
            <a:r>
              <a:rPr lang="en-US" sz="2000" i="1" dirty="0">
                <a:solidFill>
                  <a:srgbClr val="FF0000"/>
                </a:solidFill>
              </a:rPr>
              <a:t>d  </a:t>
            </a:r>
            <a:r>
              <a:rPr lang="en-US" sz="2000" dirty="0"/>
              <a:t>used for computations, </a:t>
            </a:r>
            <a:r>
              <a:rPr lang="it-IT" sz="2000" dirty="0" err="1">
                <a:solidFill>
                  <a:srgbClr val="3333CC"/>
                </a:solidFill>
              </a:rPr>
              <a:t>FoV</a:t>
            </a:r>
            <a:r>
              <a:rPr lang="it-IT" sz="2000" dirty="0"/>
              <a:t> more intuitive to set</a:t>
            </a:r>
            <a:endParaRPr lang="en-US" sz="2000" dirty="0"/>
          </a:p>
          <a:p>
            <a:pPr lvl="2" eaLnBrk="1" hangingPunct="1"/>
            <a:r>
              <a:rPr lang="en-US" sz="1600" dirty="0"/>
              <a:t>L</a:t>
            </a:r>
            <a:r>
              <a:rPr lang="it-IT" sz="1600" dirty="0" err="1"/>
              <a:t>arge</a:t>
            </a:r>
            <a:r>
              <a:rPr lang="it-IT" sz="1600" dirty="0"/>
              <a:t> </a:t>
            </a:r>
            <a:r>
              <a:rPr lang="it-IT" sz="1600" dirty="0" err="1"/>
              <a:t>FoV</a:t>
            </a:r>
            <a:r>
              <a:rPr lang="it-IT" sz="1600" dirty="0"/>
              <a:t> </a:t>
            </a:r>
            <a:r>
              <a:rPr lang="en-US" sz="1600" dirty="0"/>
              <a:t>&gt;</a:t>
            </a:r>
            <a:r>
              <a:rPr lang="it-IT" sz="1600" dirty="0"/>
              <a:t>60°  (small </a:t>
            </a:r>
            <a:r>
              <a:rPr lang="it-IT" sz="1600" dirty="0" err="1"/>
              <a:t>focal</a:t>
            </a:r>
            <a:r>
              <a:rPr lang="it-IT" sz="1600" dirty="0"/>
              <a:t> </a:t>
            </a:r>
            <a:r>
              <a:rPr lang="it-IT" sz="1600" dirty="0" err="1"/>
              <a:t>distance</a:t>
            </a:r>
            <a:r>
              <a:rPr lang="it-IT" sz="1600" dirty="0"/>
              <a:t>): «wide angle»</a:t>
            </a:r>
          </a:p>
          <a:p>
            <a:pPr lvl="2" eaLnBrk="1" hangingPunct="1"/>
            <a:r>
              <a:rPr lang="it-IT" sz="1600" dirty="0"/>
              <a:t>Small </a:t>
            </a:r>
            <a:r>
              <a:rPr lang="it-IT" sz="1600" dirty="0" err="1"/>
              <a:t>FoV</a:t>
            </a:r>
            <a:r>
              <a:rPr lang="it-IT" sz="1600" dirty="0"/>
              <a:t> </a:t>
            </a:r>
            <a:r>
              <a:rPr lang="en-US" sz="1600" dirty="0"/>
              <a:t>&lt;45</a:t>
            </a:r>
            <a:r>
              <a:rPr lang="it-IT" sz="1600" dirty="0"/>
              <a:t>°  (large </a:t>
            </a:r>
            <a:r>
              <a:rPr lang="it-IT" sz="1600" dirty="0" err="1"/>
              <a:t>focal</a:t>
            </a:r>
            <a:r>
              <a:rPr lang="it-IT" sz="1600" dirty="0"/>
              <a:t> </a:t>
            </a:r>
            <a:r>
              <a:rPr lang="it-IT" sz="1600" dirty="0" err="1"/>
              <a:t>distance</a:t>
            </a:r>
            <a:r>
              <a:rPr lang="it-IT" sz="1600" dirty="0"/>
              <a:t>): «</a:t>
            </a:r>
            <a:r>
              <a:rPr lang="it-IT" sz="1600" dirty="0" err="1"/>
              <a:t>telephoto</a:t>
            </a:r>
            <a:r>
              <a:rPr lang="it-IT" sz="1600" dirty="0"/>
              <a:t>»</a:t>
            </a:r>
          </a:p>
          <a:p>
            <a:pPr eaLnBrk="1" hangingPunct="1"/>
            <a:endParaRPr lang="en-US" sz="2800" dirty="0"/>
          </a:p>
          <a:p>
            <a:pPr eaLnBrk="1" hangingPunct="1"/>
            <a:endParaRPr lang="it-IT" sz="2800" dirty="0"/>
          </a:p>
        </p:txBody>
      </p:sp>
      <p:sp>
        <p:nvSpPr>
          <p:cNvPr id="35848" name="Line 6"/>
          <p:cNvSpPr>
            <a:spLocks noChangeShapeType="1"/>
          </p:cNvSpPr>
          <p:nvPr/>
        </p:nvSpPr>
        <p:spPr bwMode="auto">
          <a:xfrm>
            <a:off x="1568450" y="5949280"/>
            <a:ext cx="2144713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arrow" w="med" len="med"/>
            <a:tailEnd type="arrow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5849" name="Text Box 7"/>
          <p:cNvSpPr txBox="1">
            <a:spLocks noChangeArrowheads="1"/>
          </p:cNvSpPr>
          <p:nvPr/>
        </p:nvSpPr>
        <p:spPr bwMode="auto">
          <a:xfrm>
            <a:off x="755576" y="5949280"/>
            <a:ext cx="3816424" cy="40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</a:rPr>
              <a:t>Focal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ditance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i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35850" name="Line 8"/>
          <p:cNvSpPr>
            <a:spLocks noChangeShapeType="1"/>
          </p:cNvSpPr>
          <p:nvPr/>
        </p:nvSpPr>
        <p:spPr bwMode="auto">
          <a:xfrm flipH="1" flipV="1">
            <a:off x="1600200" y="5633533"/>
            <a:ext cx="6722" cy="342900"/>
          </a:xfrm>
          <a:prstGeom prst="line">
            <a:avLst/>
          </a:prstGeom>
          <a:noFill/>
          <a:ln w="9525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lIns="90000" tIns="46800" rIns="90000" bIns="46800" anchor="ctr">
            <a:noAutofit/>
          </a:bodyPr>
          <a:lstStyle/>
          <a:p>
            <a:endParaRPr lang="en-US"/>
          </a:p>
        </p:txBody>
      </p:sp>
      <p:sp>
        <p:nvSpPr>
          <p:cNvPr id="35851" name="Line 9"/>
          <p:cNvSpPr>
            <a:spLocks noChangeShapeType="1"/>
          </p:cNvSpPr>
          <p:nvPr/>
        </p:nvSpPr>
        <p:spPr bwMode="auto">
          <a:xfrm flipV="1">
            <a:off x="3733800" y="5633533"/>
            <a:ext cx="0" cy="317335"/>
          </a:xfrm>
          <a:prstGeom prst="line">
            <a:avLst/>
          </a:prstGeom>
          <a:noFill/>
          <a:ln w="9525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lIns="90000" tIns="46800" rIns="90000" bIns="46800" anchor="ctr">
            <a:noAutofit/>
          </a:bodyPr>
          <a:lstStyle/>
          <a:p>
            <a:endParaRPr lang="en-US"/>
          </a:p>
        </p:txBody>
      </p:sp>
      <p:sp>
        <p:nvSpPr>
          <p:cNvPr id="35855" name="Rectangle 16"/>
          <p:cNvSpPr>
            <a:spLocks noChangeArrowheads="1"/>
          </p:cNvSpPr>
          <p:nvPr/>
        </p:nvSpPr>
        <p:spPr bwMode="auto">
          <a:xfrm>
            <a:off x="5486400" y="4719133"/>
            <a:ext cx="21272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35856" name="AutoShape 17"/>
          <p:cNvSpPr>
            <a:spLocks noChangeArrowheads="1"/>
          </p:cNvSpPr>
          <p:nvPr/>
        </p:nvSpPr>
        <p:spPr bwMode="auto">
          <a:xfrm rot="16200000" flipH="1">
            <a:off x="952500" y="4604833"/>
            <a:ext cx="1752600" cy="457200"/>
          </a:xfrm>
          <a:prstGeom prst="parallelogram">
            <a:avLst>
              <a:gd name="adj" fmla="val 98957"/>
            </a:avLst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35857" name="Rectangle 18"/>
          <p:cNvSpPr>
            <a:spLocks noChangeArrowheads="1"/>
          </p:cNvSpPr>
          <p:nvPr/>
        </p:nvSpPr>
        <p:spPr bwMode="auto">
          <a:xfrm>
            <a:off x="225238" y="3889870"/>
            <a:ext cx="1331641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i="1" dirty="0">
                <a:solidFill>
                  <a:srgbClr val="008000"/>
                </a:solidFill>
              </a:rPr>
              <a:t>w</a:t>
            </a:r>
            <a:br>
              <a:rPr lang="en-US" sz="1600" dirty="0">
                <a:solidFill>
                  <a:srgbClr val="008000"/>
                </a:solidFill>
              </a:rPr>
            </a:br>
            <a:endParaRPr lang="it-IT" sz="1600" dirty="0">
              <a:solidFill>
                <a:srgbClr val="008000"/>
              </a:solidFill>
            </a:endParaRPr>
          </a:p>
        </p:txBody>
      </p:sp>
      <p:sp>
        <p:nvSpPr>
          <p:cNvPr id="3" name="Ovale 2"/>
          <p:cNvSpPr/>
          <p:nvPr/>
        </p:nvSpPr>
        <p:spPr bwMode="auto">
          <a:xfrm>
            <a:off x="3916493" y="4728966"/>
            <a:ext cx="85234" cy="223242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828800" y="4183349"/>
            <a:ext cx="6919664" cy="2135984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Connettore 1 21"/>
          <p:cNvCxnSpPr>
            <a:stCxn id="35856" idx="2"/>
          </p:cNvCxnSpPr>
          <p:nvPr/>
        </p:nvCxnSpPr>
        <p:spPr bwMode="auto">
          <a:xfrm flipV="1">
            <a:off x="1828800" y="3448885"/>
            <a:ext cx="6775648" cy="2034632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Connettore 1 27"/>
          <p:cNvCxnSpPr>
            <a:stCxn id="35856" idx="2"/>
            <a:endCxn id="35856" idx="5"/>
          </p:cNvCxnSpPr>
          <p:nvPr/>
        </p:nvCxnSpPr>
        <p:spPr bwMode="auto">
          <a:xfrm flipV="1">
            <a:off x="1828800" y="4183349"/>
            <a:ext cx="0" cy="1300168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rgbClr val="339933"/>
            </a:solidFill>
            <a:prstDash val="lgDashDot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Cubo 34"/>
          <p:cNvSpPr/>
          <p:nvPr/>
        </p:nvSpPr>
        <p:spPr bwMode="auto">
          <a:xfrm>
            <a:off x="1600200" y="3964287"/>
            <a:ext cx="2571502" cy="1752600"/>
          </a:xfrm>
          <a:prstGeom prst="cub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36" name="Line 6"/>
          <p:cNvSpPr>
            <a:spLocks noChangeShapeType="1"/>
          </p:cNvSpPr>
          <p:nvPr/>
        </p:nvSpPr>
        <p:spPr bwMode="auto">
          <a:xfrm flipH="1" flipV="1">
            <a:off x="1331641" y="4384989"/>
            <a:ext cx="0" cy="1331898"/>
          </a:xfrm>
          <a:prstGeom prst="line">
            <a:avLst/>
          </a:prstGeom>
          <a:noFill/>
          <a:ln w="9525">
            <a:solidFill>
              <a:schemeClr val="accent1">
                <a:lumMod val="75000"/>
              </a:schemeClr>
            </a:solidFill>
            <a:round/>
            <a:headEnd type="arrow" w="med" len="med"/>
            <a:tailEnd type="arrow" w="med" len="med"/>
          </a:ln>
        </p:spPr>
        <p:txBody>
          <a:bodyPr wrap="square" lIns="90000" tIns="46800" rIns="90000" bIns="46800" anchor="ctr">
            <a:noAutofit/>
          </a:bodyPr>
          <a:lstStyle/>
          <a:p>
            <a:endParaRPr lang="en-US"/>
          </a:p>
        </p:txBody>
      </p:sp>
      <p:sp>
        <p:nvSpPr>
          <p:cNvPr id="37" name="Line 8"/>
          <p:cNvSpPr>
            <a:spLocks noChangeShapeType="1"/>
          </p:cNvSpPr>
          <p:nvPr/>
        </p:nvSpPr>
        <p:spPr bwMode="auto">
          <a:xfrm flipV="1">
            <a:off x="1331641" y="5709733"/>
            <a:ext cx="275281" cy="7154"/>
          </a:xfrm>
          <a:prstGeom prst="line">
            <a:avLst/>
          </a:prstGeom>
          <a:noFill/>
          <a:ln w="9525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8" name="Line 9"/>
          <p:cNvSpPr>
            <a:spLocks noChangeShapeType="1"/>
          </p:cNvSpPr>
          <p:nvPr/>
        </p:nvSpPr>
        <p:spPr bwMode="auto">
          <a:xfrm flipV="1">
            <a:off x="1331641" y="4384989"/>
            <a:ext cx="275281" cy="0"/>
          </a:xfrm>
          <a:prstGeom prst="line">
            <a:avLst/>
          </a:prstGeom>
          <a:noFill/>
          <a:ln w="9525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9" name="Line 9"/>
          <p:cNvSpPr>
            <a:spLocks noChangeShapeType="1"/>
          </p:cNvSpPr>
          <p:nvPr/>
        </p:nvSpPr>
        <p:spPr bwMode="auto">
          <a:xfrm flipV="1">
            <a:off x="1782119" y="3957133"/>
            <a:ext cx="275281" cy="0"/>
          </a:xfrm>
          <a:prstGeom prst="line">
            <a:avLst/>
          </a:prstGeom>
          <a:noFill/>
          <a:ln w="9525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0" name="Line 6"/>
          <p:cNvSpPr>
            <a:spLocks noChangeShapeType="1"/>
          </p:cNvSpPr>
          <p:nvPr/>
        </p:nvSpPr>
        <p:spPr bwMode="auto">
          <a:xfrm flipH="1">
            <a:off x="1331641" y="3964287"/>
            <a:ext cx="450478" cy="420702"/>
          </a:xfrm>
          <a:prstGeom prst="line">
            <a:avLst/>
          </a:prstGeom>
          <a:noFill/>
          <a:ln w="9525">
            <a:solidFill>
              <a:schemeClr val="accent1">
                <a:lumMod val="75000"/>
              </a:schemeClr>
            </a:solidFill>
            <a:round/>
            <a:headEnd type="arrow" w="med" len="med"/>
            <a:tailEnd type="arrow" w="med" len="med"/>
          </a:ln>
        </p:spPr>
        <p:txBody>
          <a:bodyPr wrap="square" lIns="90000" tIns="46800" rIns="90000" bIns="46800" anchor="ctr">
            <a:noAutofit/>
          </a:bodyPr>
          <a:lstStyle/>
          <a:p>
            <a:endParaRPr lang="en-US"/>
          </a:p>
        </p:txBody>
      </p:sp>
      <p:sp>
        <p:nvSpPr>
          <p:cNvPr id="41" name="Rectangle 18"/>
          <p:cNvSpPr>
            <a:spLocks noChangeArrowheads="1"/>
          </p:cNvSpPr>
          <p:nvPr/>
        </p:nvSpPr>
        <p:spPr bwMode="auto">
          <a:xfrm>
            <a:off x="-2774" y="4840587"/>
            <a:ext cx="1331641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i="1" dirty="0">
                <a:solidFill>
                  <a:srgbClr val="008000"/>
                </a:solidFill>
              </a:rPr>
              <a:t>h</a:t>
            </a:r>
            <a:br>
              <a:rPr lang="en-US" sz="1600" dirty="0">
                <a:solidFill>
                  <a:srgbClr val="008000"/>
                </a:solidFill>
              </a:rPr>
            </a:br>
            <a:endParaRPr lang="it-IT" sz="1600" dirty="0">
              <a:solidFill>
                <a:srgbClr val="008000"/>
              </a:solidFill>
            </a:endParaRPr>
          </a:p>
        </p:txBody>
      </p:sp>
      <p:sp>
        <p:nvSpPr>
          <p:cNvPr id="17" name="Arco 16"/>
          <p:cNvSpPr/>
          <p:nvPr/>
        </p:nvSpPr>
        <p:spPr bwMode="auto">
          <a:xfrm>
            <a:off x="3093373" y="3964288"/>
            <a:ext cx="1758902" cy="1777284"/>
          </a:xfrm>
          <a:prstGeom prst="arc">
            <a:avLst>
              <a:gd name="adj1" fmla="val 20578841"/>
              <a:gd name="adj2" fmla="val 1013566"/>
            </a:avLst>
          </a:prstGeom>
          <a:solidFill>
            <a:srgbClr val="3333CC">
              <a:alpha val="25882"/>
            </a:srgbClr>
          </a:solidFill>
          <a:ln w="57150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5216624" y="4486644"/>
            <a:ext cx="27234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3333CC"/>
                </a:solidFill>
              </a:rPr>
              <a:t>Field of View </a:t>
            </a:r>
            <a:r>
              <a:rPr lang="en-US" dirty="0">
                <a:solidFill>
                  <a:srgbClr val="3333CC"/>
                </a:solidFill>
              </a:rPr>
              <a:t>(vertical)</a:t>
            </a:r>
          </a:p>
          <a:p>
            <a:r>
              <a:rPr lang="it-IT" dirty="0">
                <a:solidFill>
                  <a:srgbClr val="3333CC"/>
                </a:solidFill>
              </a:rPr>
              <a:t>(angle)</a:t>
            </a:r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5735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latin typeface="Verdana" charset="0"/>
                <a:ea typeface="ＭＳ Ｐゴシック" charset="0"/>
                <a:cs typeface="ＭＳ Ｐゴシック" charset="0"/>
              </a:rPr>
              <a:t>The View Volume</a:t>
            </a:r>
            <a:endParaRPr lang="it-IT" sz="32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58744" y="1154424"/>
            <a:ext cx="8299456" cy="206353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The view volume is defined by:</a:t>
            </a:r>
          </a:p>
          <a:p>
            <a:pPr eaLnBrk="1" hangingPunct="1"/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Type of projection (parallel / perspective)</a:t>
            </a:r>
          </a:p>
          <a:p>
            <a:pPr eaLnBrk="1" hangingPunct="1"/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Lower-left-near corner of volume</a:t>
            </a:r>
          </a:p>
          <a:p>
            <a:pPr eaLnBrk="1" hangingPunct="1"/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Upper-right-far corner of volume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819400" y="3339462"/>
            <a:ext cx="6324600" cy="3518538"/>
            <a:chOff x="2819400" y="3339462"/>
            <a:chExt cx="6324600" cy="3518538"/>
          </a:xfrm>
        </p:grpSpPr>
        <p:graphicFrame>
          <p:nvGraphicFramePr>
            <p:cNvPr id="25604" name="Object 4"/>
            <p:cNvGraphicFramePr>
              <a:graphicFrameLocks noChangeAspect="1"/>
            </p:cNvGraphicFramePr>
            <p:nvPr>
              <p:extLst/>
            </p:nvPr>
          </p:nvGraphicFramePr>
          <p:xfrm>
            <a:off x="2819400" y="3371850"/>
            <a:ext cx="6324600" cy="3486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499" name="Fotografia Photo Editor" r:id="rId4" imgW="7369179" imgH="4061812" progId="MSPhotoEd.3">
                    <p:embed/>
                  </p:oleObj>
                </mc:Choice>
                <mc:Fallback>
                  <p:oleObj name="Fotografia Photo Editor" r:id="rId4" imgW="7369179" imgH="4061812" progId="MSPhotoEd.3">
                    <p:embed/>
                    <p:pic>
                      <p:nvPicPr>
                        <p:cNvPr id="25604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19400" y="3371850"/>
                          <a:ext cx="6324600" cy="3486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05" name="Text Box 5"/>
            <p:cNvSpPr txBox="1">
              <a:spLocks noChangeArrowheads="1"/>
            </p:cNvSpPr>
            <p:nvPr/>
          </p:nvSpPr>
          <p:spPr bwMode="auto">
            <a:xfrm>
              <a:off x="4297730" y="5606412"/>
              <a:ext cx="2119313" cy="396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2000" b="1" dirty="0">
                  <a:latin typeface="Times New Roman" charset="0"/>
                </a:rPr>
                <a:t>(</a:t>
              </a:r>
              <a:r>
                <a:rPr lang="en-US" sz="2000" b="1" i="1" dirty="0" err="1">
                  <a:latin typeface="Times New Roman" charset="0"/>
                </a:rPr>
                <a:t>x</a:t>
              </a:r>
              <a:r>
                <a:rPr lang="en-US" sz="2000" b="1" i="1" baseline="-25000" dirty="0" err="1">
                  <a:latin typeface="Times New Roman" charset="0"/>
                </a:rPr>
                <a:t>min</a:t>
              </a:r>
              <a:r>
                <a:rPr lang="en-US" sz="2000" b="1" i="1" dirty="0" err="1">
                  <a:latin typeface="Times New Roman" charset="0"/>
                </a:rPr>
                <a:t>,y</a:t>
              </a:r>
              <a:r>
                <a:rPr lang="en-US" sz="2000" b="1" i="1" baseline="-25000" dirty="0" err="1">
                  <a:latin typeface="Times New Roman" charset="0"/>
                </a:rPr>
                <a:t>min</a:t>
              </a:r>
              <a:r>
                <a:rPr lang="en-US" sz="2000" b="1" i="1" dirty="0">
                  <a:latin typeface="Times New Roman" charset="0"/>
                </a:rPr>
                <a:t>,-near</a:t>
              </a:r>
              <a:r>
                <a:rPr lang="en-US" sz="2000" b="1" dirty="0">
                  <a:latin typeface="Times New Roman" charset="0"/>
                </a:rPr>
                <a:t>)</a:t>
              </a:r>
              <a:endParaRPr lang="it-IT" sz="2000" b="1" dirty="0">
                <a:latin typeface="Times New Roman" charset="0"/>
              </a:endParaRPr>
            </a:p>
          </p:txBody>
        </p:sp>
        <p:sp>
          <p:nvSpPr>
            <p:cNvPr id="25606" name="Text Box 6"/>
            <p:cNvSpPr txBox="1">
              <a:spLocks noChangeArrowheads="1"/>
            </p:cNvSpPr>
            <p:nvPr/>
          </p:nvSpPr>
          <p:spPr bwMode="auto">
            <a:xfrm>
              <a:off x="7034437" y="3339462"/>
              <a:ext cx="1973262" cy="396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2000" b="1" dirty="0">
                  <a:latin typeface="Times New Roman" charset="0"/>
                </a:rPr>
                <a:t>(</a:t>
              </a:r>
              <a:r>
                <a:rPr lang="en-US" sz="2000" b="1" i="1" dirty="0" err="1">
                  <a:latin typeface="Times New Roman" charset="0"/>
                </a:rPr>
                <a:t>x</a:t>
              </a:r>
              <a:r>
                <a:rPr lang="en-US" sz="2000" b="1" i="1" baseline="-25000" dirty="0" err="1">
                  <a:latin typeface="Times New Roman" charset="0"/>
                </a:rPr>
                <a:t>max</a:t>
              </a:r>
              <a:r>
                <a:rPr lang="en-US" sz="2000" b="1" i="1" dirty="0" err="1">
                  <a:latin typeface="Times New Roman" charset="0"/>
                </a:rPr>
                <a:t>,y</a:t>
              </a:r>
              <a:r>
                <a:rPr lang="en-US" sz="2000" b="1" i="1" baseline="-25000" dirty="0" err="1">
                  <a:latin typeface="Times New Roman" charset="0"/>
                </a:rPr>
                <a:t>max</a:t>
              </a:r>
              <a:r>
                <a:rPr lang="en-US" sz="2000" b="1" i="1" dirty="0">
                  <a:latin typeface="Times New Roman" charset="0"/>
                </a:rPr>
                <a:t>,-far</a:t>
              </a:r>
              <a:r>
                <a:rPr lang="en-US" sz="2000" b="1" dirty="0">
                  <a:latin typeface="Times New Roman" charset="0"/>
                </a:rPr>
                <a:t>)</a:t>
              </a:r>
              <a:endParaRPr lang="it-IT" sz="2000" b="1" dirty="0">
                <a:latin typeface="Times New Roman" charset="0"/>
              </a:endParaRPr>
            </a:p>
          </p:txBody>
        </p:sp>
        <p:sp>
          <p:nvSpPr>
            <p:cNvPr id="25607" name="Text Box 7"/>
            <p:cNvSpPr txBox="1">
              <a:spLocks noChangeArrowheads="1"/>
            </p:cNvSpPr>
            <p:nvPr/>
          </p:nvSpPr>
          <p:spPr bwMode="auto">
            <a:xfrm>
              <a:off x="7005575" y="4006212"/>
              <a:ext cx="1973262" cy="396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2000" b="1" i="1" dirty="0">
                  <a:latin typeface="Times New Roman" charset="0"/>
                </a:rPr>
                <a:t>z=-far</a:t>
              </a:r>
              <a:endParaRPr lang="it-IT" sz="2000" b="1" i="1" dirty="0">
                <a:latin typeface="Times New Roman" charset="0"/>
              </a:endParaRPr>
            </a:p>
          </p:txBody>
        </p:sp>
        <p:sp>
          <p:nvSpPr>
            <p:cNvPr id="25608" name="Text Box 8"/>
            <p:cNvSpPr txBox="1">
              <a:spLocks noChangeArrowheads="1"/>
            </p:cNvSpPr>
            <p:nvPr/>
          </p:nvSpPr>
          <p:spPr bwMode="auto">
            <a:xfrm>
              <a:off x="6280231" y="4933597"/>
              <a:ext cx="1973262" cy="271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5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2000" b="1" i="1" dirty="0">
                  <a:latin typeface="Times New Roman" charset="0"/>
                </a:rPr>
                <a:t>z=-near</a:t>
              </a:r>
              <a:endParaRPr lang="it-IT" sz="2000" b="1" i="1" dirty="0">
                <a:latin typeface="Times New Roman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93719" y="4040484"/>
            <a:ext cx="3088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with </a:t>
            </a:r>
          </a:p>
          <a:p>
            <a:r>
              <a:rPr lang="en-US" dirty="0"/>
              <a:t>parallel projection</a:t>
            </a:r>
          </a:p>
        </p:txBody>
      </p:sp>
    </p:spTree>
    <p:extLst>
      <p:ext uri="{BB962C8B-B14F-4D97-AF65-F5344CB8AC3E}">
        <p14:creationId xmlns:p14="http://schemas.microsoft.com/office/powerpoint/2010/main" val="28098136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The View Volume</a:t>
            </a:r>
            <a:endParaRPr lang="it-IT" sz="32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58744" y="1154424"/>
            <a:ext cx="8299456" cy="206353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The view volume is defined by:</a:t>
            </a:r>
          </a:p>
          <a:p>
            <a:pPr eaLnBrk="1" hangingPunct="1"/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Type of projection (parallel / perspective)</a:t>
            </a:r>
          </a:p>
          <a:p>
            <a:pPr eaLnBrk="1" hangingPunct="1"/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Lower-left-near corner of volume</a:t>
            </a:r>
          </a:p>
          <a:p>
            <a:pPr eaLnBrk="1" hangingPunct="1"/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Upper-right-far corner of volume</a:t>
            </a:r>
          </a:p>
        </p:txBody>
      </p:sp>
      <p:grpSp>
        <p:nvGrpSpPr>
          <p:cNvPr id="11" name="Group 15"/>
          <p:cNvGrpSpPr>
            <a:grpSpLocks/>
          </p:cNvGrpSpPr>
          <p:nvPr/>
        </p:nvGrpSpPr>
        <p:grpSpPr bwMode="auto">
          <a:xfrm>
            <a:off x="2713092" y="3311350"/>
            <a:ext cx="6324600" cy="3160713"/>
            <a:chOff x="912" y="1776"/>
            <a:chExt cx="3984" cy="1991"/>
          </a:xfrm>
        </p:grpSpPr>
        <p:graphicFrame>
          <p:nvGraphicFramePr>
            <p:cNvPr id="12" name="Object 9"/>
            <p:cNvGraphicFramePr>
              <a:graphicFrameLocks noChangeAspect="1"/>
            </p:cNvGraphicFramePr>
            <p:nvPr/>
          </p:nvGraphicFramePr>
          <p:xfrm>
            <a:off x="912" y="1776"/>
            <a:ext cx="3984" cy="19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2523" name="Fotografia Photo Editor" r:id="rId4" imgW="8131245" imgH="4061812" progId="MSPhotoEd.3">
                    <p:embed/>
                  </p:oleObj>
                </mc:Choice>
                <mc:Fallback>
                  <p:oleObj name="Fotografia Photo Editor" r:id="rId4" imgW="8131245" imgH="4061812" progId="MSPhotoEd.3">
                    <p:embed/>
                    <p:pic>
                      <p:nvPicPr>
                        <p:cNvPr id="12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2" y="1776"/>
                          <a:ext cx="3984" cy="19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4368" y="2168"/>
              <a:ext cx="520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1600" b="1" i="1">
                  <a:latin typeface="Times New Roman" charset="0"/>
                </a:rPr>
                <a:t>-near</a:t>
              </a:r>
              <a:r>
                <a:rPr lang="en-US" sz="1600" b="1">
                  <a:latin typeface="Times New Roman" charset="0"/>
                </a:rPr>
                <a:t>)</a:t>
              </a:r>
              <a:endParaRPr lang="it-IT" sz="1600" b="1">
                <a:latin typeface="Times New Roman" charset="0"/>
              </a:endParaRP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2688" y="2039"/>
              <a:ext cx="429" cy="158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6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1600" b="1" i="1">
                  <a:latin typeface="Times New Roman" charset="0"/>
                </a:rPr>
                <a:t>-near</a:t>
              </a:r>
              <a:endParaRPr lang="it-IT" sz="1600" b="1" i="1">
                <a:latin typeface="Times New Roman" charset="0"/>
              </a:endParaRP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2864" y="1841"/>
              <a:ext cx="336" cy="13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5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1600" b="1" i="1">
                  <a:latin typeface="Times New Roman" charset="0"/>
                </a:rPr>
                <a:t>-far</a:t>
              </a:r>
              <a:endParaRPr lang="it-IT" sz="1600" b="1" i="1">
                <a:latin typeface="Times New Roman" charset="0"/>
              </a:endParaRP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3583" y="2537"/>
              <a:ext cx="653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1600" b="1" i="1">
                  <a:latin typeface="Times New Roman" charset="0"/>
                </a:rPr>
                <a:t>-near</a:t>
              </a:r>
              <a:r>
                <a:rPr lang="en-US" sz="1600" b="1">
                  <a:latin typeface="Times New Roman" charset="0"/>
                </a:rPr>
                <a:t>)</a:t>
              </a:r>
              <a:endParaRPr lang="it-IT" sz="1600" b="1">
                <a:latin typeface="Times New Roman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93719" y="4040484"/>
            <a:ext cx="3088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with </a:t>
            </a:r>
          </a:p>
          <a:p>
            <a:r>
              <a:rPr lang="en-US" dirty="0"/>
              <a:t>perspective projection</a:t>
            </a:r>
          </a:p>
        </p:txBody>
      </p:sp>
    </p:spTree>
    <p:extLst>
      <p:ext uri="{BB962C8B-B14F-4D97-AF65-F5344CB8AC3E}">
        <p14:creationId xmlns:p14="http://schemas.microsoft.com/office/powerpoint/2010/main" val="20595505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The clip space</a:t>
            </a:r>
            <a:endParaRPr lang="it-IT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29881" y="1139994"/>
            <a:ext cx="8328319" cy="5108406"/>
          </a:xfrm>
        </p:spPr>
        <p:txBody>
          <a:bodyPr/>
          <a:lstStyle/>
          <a:p>
            <a:pPr eaLnBrk="1" hangingPunct="1"/>
            <a:r>
              <a:rPr lang="en-GB" sz="2800" dirty="0">
                <a:latin typeface="Verdana" charset="0"/>
                <a:ea typeface="ＭＳ Ｐゴシック" charset="0"/>
                <a:cs typeface="ＭＳ Ｐゴシック" charset="0"/>
              </a:rPr>
              <a:t>Projection to clip space:</a:t>
            </a:r>
          </a:p>
          <a:p>
            <a:pPr lvl="1" eaLnBrk="1" hangingPunct="1"/>
            <a:r>
              <a:rPr lang="en-GB" sz="2400" dirty="0">
                <a:latin typeface="Verdana" charset="0"/>
                <a:ea typeface="ＭＳ Ｐゴシック" charset="0"/>
              </a:rPr>
              <a:t>Set the </a:t>
            </a:r>
            <a:r>
              <a:rPr lang="en-GB" sz="2400" i="1" dirty="0">
                <a:latin typeface="Verdana" charset="0"/>
                <a:ea typeface="ＭＳ Ｐゴシック" charset="0"/>
              </a:rPr>
              <a:t>view volume </a:t>
            </a:r>
            <a:r>
              <a:rPr lang="en-GB" sz="2400" dirty="0">
                <a:latin typeface="Verdana" charset="0"/>
                <a:ea typeface="ＭＳ Ｐゴシック" charset="0"/>
              </a:rPr>
              <a:t>(framed portion of the scene)</a:t>
            </a:r>
          </a:p>
          <a:p>
            <a:pPr lvl="1" eaLnBrk="1" hangingPunct="1"/>
            <a:r>
              <a:rPr lang="en-GB" sz="2400" dirty="0">
                <a:latin typeface="Verdana" charset="0"/>
                <a:ea typeface="ＭＳ Ｐゴシック" charset="0"/>
              </a:rPr>
              <a:t>Project it onto a normalized space (a cube with all coordinates in the range [–1,1])</a:t>
            </a:r>
          </a:p>
          <a:p>
            <a:pPr eaLnBrk="1" hangingPunct="1"/>
            <a:r>
              <a:rPr lang="en-GB" sz="2800" dirty="0">
                <a:latin typeface="Verdana" charset="0"/>
                <a:ea typeface="ＭＳ Ｐゴシック" charset="0"/>
                <a:cs typeface="ＭＳ Ｐゴシック" charset="0"/>
              </a:rPr>
              <a:t>The “shape” of the view volume defines the projection law:</a:t>
            </a:r>
          </a:p>
          <a:p>
            <a:pPr lvl="1" eaLnBrk="1" hangingPunct="1"/>
            <a:r>
              <a:rPr lang="en-GB" sz="2400" dirty="0">
                <a:latin typeface="Verdana" charset="0"/>
                <a:ea typeface="ＭＳ Ｐゴシック" charset="0"/>
              </a:rPr>
              <a:t>frustum  </a:t>
            </a:r>
            <a:r>
              <a:rPr lang="en-GB" sz="2400" dirty="0">
                <a:latin typeface="Verdana" charset="0"/>
                <a:ea typeface="ＭＳ Ｐゴシック" charset="0"/>
                <a:sym typeface="Wingdings 3" charset="0"/>
              </a:rPr>
              <a:t> perspective projection</a:t>
            </a:r>
          </a:p>
          <a:p>
            <a:pPr lvl="1" eaLnBrk="1" hangingPunct="1"/>
            <a:r>
              <a:rPr lang="en-GB" sz="2400" dirty="0">
                <a:latin typeface="Verdana" charset="0"/>
                <a:ea typeface="ＭＳ Ｐゴシック" charset="0"/>
                <a:sym typeface="Wingdings 3" charset="0"/>
              </a:rPr>
              <a:t>parallelepiped </a:t>
            </a:r>
            <a:r>
              <a:rPr lang="en-GB" sz="2400" dirty="0">
                <a:latin typeface="Verdana" charset="0"/>
                <a:ea typeface="ＭＳ Ｐゴシック" charset="0"/>
              </a:rPr>
              <a:t> </a:t>
            </a:r>
            <a:r>
              <a:rPr lang="en-GB" sz="2400" dirty="0">
                <a:latin typeface="Verdana" charset="0"/>
                <a:ea typeface="ＭＳ Ｐゴシック" charset="0"/>
                <a:sym typeface="Wingdings 3" charset="0"/>
              </a:rPr>
              <a:t> parallel projection </a:t>
            </a:r>
          </a:p>
        </p:txBody>
      </p:sp>
    </p:spTree>
    <p:extLst>
      <p:ext uri="{BB962C8B-B14F-4D97-AF65-F5344CB8AC3E}">
        <p14:creationId xmlns:p14="http://schemas.microsoft.com/office/powerpoint/2010/main" val="9641672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it-IT" dirty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19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 The Clip space</a:t>
            </a:r>
            <a:endParaRPr lang="it-IT" dirty="0"/>
          </a:p>
        </p:txBody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X e Y: between -1 and +1 </a:t>
            </a:r>
          </a:p>
          <a:p>
            <a:pPr lvl="1" eaLnBrk="1" hangingPunct="1"/>
            <a:r>
              <a:rPr lang="en-US" sz="2000" dirty="0"/>
              <a:t>Independently of dimensions / proportions of viewport</a:t>
            </a:r>
          </a:p>
          <a:p>
            <a:pPr lvl="1" eaLnBrk="1" hangingPunct="1"/>
            <a:r>
              <a:rPr lang="en-US" sz="2000" dirty="0"/>
              <a:t>X = -1 left border      X = +1 right border</a:t>
            </a:r>
          </a:p>
          <a:p>
            <a:pPr lvl="1" eaLnBrk="1" hangingPunct="1"/>
            <a:r>
              <a:rPr lang="en-US" sz="2000" dirty="0"/>
              <a:t>Y = -1 lower border  Y = +1 upper border</a:t>
            </a:r>
          </a:p>
          <a:p>
            <a:pPr lvl="1" eaLnBrk="1" hangingPunct="1"/>
            <a:r>
              <a:rPr lang="en-US" sz="2000" dirty="0"/>
              <a:t>Origin: Center of rendered image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If a point is partially inside and partially outside</a:t>
            </a:r>
            <a:r>
              <a:rPr lang="it-IT" sz="2400" dirty="0"/>
              <a:t>:</a:t>
            </a:r>
            <a:br>
              <a:rPr lang="it-IT" sz="2400" dirty="0"/>
            </a:br>
            <a:r>
              <a:rPr lang="it-IT" sz="2400" b="1" dirty="0">
                <a:solidFill>
                  <a:srgbClr val="FF3300"/>
                </a:solidFill>
              </a:rPr>
              <a:t>«clip» </a:t>
            </a:r>
            <a:r>
              <a:rPr lang="it-IT" sz="2400" b="1" dirty="0" err="1">
                <a:solidFill>
                  <a:srgbClr val="FF3300"/>
                </a:solidFill>
              </a:rPr>
              <a:t>it</a:t>
            </a:r>
            <a:r>
              <a:rPr lang="it-IT" sz="2400" b="1" dirty="0">
                <a:solidFill>
                  <a:srgbClr val="FF3300"/>
                </a:solidFill>
              </a:rPr>
              <a:t> </a:t>
            </a:r>
            <a:r>
              <a:rPr lang="it-IT" sz="2400" dirty="0"/>
              <a:t>! </a:t>
            </a:r>
          </a:p>
          <a:p>
            <a:pPr lvl="1" eaLnBrk="1" hangingPunct="1"/>
            <a:r>
              <a:rPr lang="it-IT" sz="2000" dirty="0" err="1"/>
              <a:t>Splitted</a:t>
            </a:r>
            <a:r>
              <a:rPr lang="it-IT" sz="2000" dirty="0"/>
              <a:t> in </a:t>
            </a:r>
            <a:r>
              <a:rPr lang="it-IT" sz="2000" dirty="0" err="1"/>
              <a:t>parts</a:t>
            </a:r>
            <a:endParaRPr lang="it-IT" sz="2000" dirty="0"/>
          </a:p>
          <a:p>
            <a:pPr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415592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After perspective division</a:t>
            </a:r>
            <a:endParaRPr lang="it-IT" dirty="0"/>
          </a:p>
        </p:txBody>
      </p:sp>
      <p:sp>
        <p:nvSpPr>
          <p:cNvPr id="84996" name="AutoShape 4"/>
          <p:cNvSpPr>
            <a:spLocks noChangeArrowheads="1"/>
          </p:cNvSpPr>
          <p:nvPr/>
        </p:nvSpPr>
        <p:spPr bwMode="auto">
          <a:xfrm>
            <a:off x="2286000" y="2606675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FF0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84997" name="AutoShape 5"/>
          <p:cNvSpPr>
            <a:spLocks noChangeArrowheads="1"/>
          </p:cNvSpPr>
          <p:nvPr/>
        </p:nvSpPr>
        <p:spPr bwMode="auto">
          <a:xfrm>
            <a:off x="2286000" y="2606675"/>
            <a:ext cx="13716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hlink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2286000" y="2971800"/>
            <a:ext cx="5873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P</a:t>
            </a:r>
            <a:endParaRPr lang="it-IT" sz="4800">
              <a:solidFill>
                <a:schemeClr val="bg1"/>
              </a:solidFill>
            </a:endParaRPr>
          </a:p>
        </p:txBody>
      </p:sp>
      <p:grpSp>
        <p:nvGrpSpPr>
          <p:cNvPr id="84999" name="Group 7"/>
          <p:cNvGrpSpPr>
            <a:grpSpLocks/>
          </p:cNvGrpSpPr>
          <p:nvPr/>
        </p:nvGrpSpPr>
        <p:grpSpPr bwMode="auto">
          <a:xfrm>
            <a:off x="304800" y="3216275"/>
            <a:ext cx="407988" cy="457200"/>
            <a:chOff x="1872" y="2256"/>
            <a:chExt cx="353" cy="432"/>
          </a:xfrm>
        </p:grpSpPr>
        <p:sp>
          <p:nvSpPr>
            <p:cNvPr id="85035" name="AutoShape 8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5036" name="Oval 9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5037" name="Rectangle 10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5038" name="Oval 11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5039" name="AutoShape 12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85000" name="Line 13"/>
          <p:cNvSpPr>
            <a:spLocks noChangeShapeType="1"/>
          </p:cNvSpPr>
          <p:nvPr/>
        </p:nvSpPr>
        <p:spPr bwMode="auto">
          <a:xfrm>
            <a:off x="609600" y="3444875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5001" name="Line 14"/>
          <p:cNvSpPr>
            <a:spLocks noChangeShapeType="1"/>
          </p:cNvSpPr>
          <p:nvPr/>
        </p:nvSpPr>
        <p:spPr bwMode="auto">
          <a:xfrm flipH="1" flipV="1">
            <a:off x="609600" y="2682875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5002" name="Rectangle 15"/>
          <p:cNvSpPr>
            <a:spLocks noChangeArrowheads="1"/>
          </p:cNvSpPr>
          <p:nvPr/>
        </p:nvSpPr>
        <p:spPr bwMode="auto">
          <a:xfrm>
            <a:off x="381000" y="2682875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y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85003" name="Rectangle 16"/>
          <p:cNvSpPr>
            <a:spLocks noChangeArrowheads="1"/>
          </p:cNvSpPr>
          <p:nvPr/>
        </p:nvSpPr>
        <p:spPr bwMode="auto">
          <a:xfrm>
            <a:off x="914400" y="3368675"/>
            <a:ext cx="350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-z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85004" name="Freeform 17"/>
          <p:cNvSpPr>
            <a:spLocks/>
          </p:cNvSpPr>
          <p:nvPr/>
        </p:nvSpPr>
        <p:spPr bwMode="auto">
          <a:xfrm rot="-1695063">
            <a:off x="1447800" y="3063875"/>
            <a:ext cx="609600" cy="484188"/>
          </a:xfrm>
          <a:custGeom>
            <a:avLst/>
            <a:gdLst>
              <a:gd name="T0" fmla="*/ 0 w 384"/>
              <a:gd name="T1" fmla="*/ 2147483647 h 305"/>
              <a:gd name="T2" fmla="*/ 2147483647 w 384"/>
              <a:gd name="T3" fmla="*/ 0 h 305"/>
              <a:gd name="T4" fmla="*/ 2147483647 w 384"/>
              <a:gd name="T5" fmla="*/ 2147483647 h 305"/>
              <a:gd name="T6" fmla="*/ 0 w 384"/>
              <a:gd name="T7" fmla="*/ 2147483647 h 305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05"/>
              <a:gd name="T14" fmla="*/ 384 w 384"/>
              <a:gd name="T15" fmla="*/ 305 h 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05">
                <a:moveTo>
                  <a:pt x="0" y="305"/>
                </a:moveTo>
                <a:lnTo>
                  <a:pt x="205" y="0"/>
                </a:lnTo>
                <a:lnTo>
                  <a:pt x="384" y="270"/>
                </a:lnTo>
                <a:lnTo>
                  <a:pt x="0" y="305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5005" name="Rectangle 18"/>
          <p:cNvSpPr>
            <a:spLocks noChangeArrowheads="1"/>
          </p:cNvSpPr>
          <p:nvPr/>
        </p:nvSpPr>
        <p:spPr bwMode="auto">
          <a:xfrm>
            <a:off x="1447800" y="3597275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85006" name="Rectangle 19"/>
          <p:cNvSpPr>
            <a:spLocks noChangeArrowheads="1"/>
          </p:cNvSpPr>
          <p:nvPr/>
        </p:nvSpPr>
        <p:spPr bwMode="auto">
          <a:xfrm>
            <a:off x="1371600" y="2835275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85007" name="Rectangle 20"/>
          <p:cNvSpPr>
            <a:spLocks noChangeArrowheads="1"/>
          </p:cNvSpPr>
          <p:nvPr/>
        </p:nvSpPr>
        <p:spPr bwMode="auto">
          <a:xfrm>
            <a:off x="1981200" y="3063875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85008" name="Oval 21"/>
          <p:cNvSpPr>
            <a:spLocks noChangeArrowheads="1"/>
          </p:cNvSpPr>
          <p:nvPr/>
        </p:nvSpPr>
        <p:spPr bwMode="auto">
          <a:xfrm>
            <a:off x="1524000" y="3597275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5009" name="Oval 22"/>
          <p:cNvSpPr>
            <a:spLocks noChangeArrowheads="1"/>
          </p:cNvSpPr>
          <p:nvPr/>
        </p:nvSpPr>
        <p:spPr bwMode="auto">
          <a:xfrm>
            <a:off x="1600200" y="3063875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5010" name="Oval 23"/>
          <p:cNvSpPr>
            <a:spLocks noChangeArrowheads="1"/>
          </p:cNvSpPr>
          <p:nvPr/>
        </p:nvSpPr>
        <p:spPr bwMode="auto">
          <a:xfrm>
            <a:off x="1981200" y="3292475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5011" name="Text Box 24"/>
          <p:cNvSpPr txBox="1">
            <a:spLocks noChangeArrowheads="1"/>
          </p:cNvSpPr>
          <p:nvPr/>
        </p:nvSpPr>
        <p:spPr bwMode="auto">
          <a:xfrm>
            <a:off x="228600" y="3978275"/>
            <a:ext cx="20716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view Coordinates</a:t>
            </a:r>
          </a:p>
          <a:p>
            <a:r>
              <a:rPr lang="en-US" sz="1400">
                <a:solidFill>
                  <a:srgbClr val="FF0000"/>
                </a:solidFill>
              </a:rPr>
              <a:t>(a.k.a. eye Coordinates)</a:t>
            </a:r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85012" name="Line 61"/>
          <p:cNvSpPr>
            <a:spLocks noChangeShapeType="1"/>
          </p:cNvSpPr>
          <p:nvPr/>
        </p:nvSpPr>
        <p:spPr bwMode="auto">
          <a:xfrm flipH="1">
            <a:off x="228600" y="3419475"/>
            <a:ext cx="396875" cy="406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5013" name="Rectangle 62"/>
          <p:cNvSpPr>
            <a:spLocks noChangeArrowheads="1"/>
          </p:cNvSpPr>
          <p:nvPr/>
        </p:nvSpPr>
        <p:spPr bwMode="auto">
          <a:xfrm>
            <a:off x="76200" y="3749675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x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85014" name="AutoShape 65"/>
          <p:cNvSpPr>
            <a:spLocks noChangeArrowheads="1"/>
          </p:cNvSpPr>
          <p:nvPr/>
        </p:nvSpPr>
        <p:spPr bwMode="auto">
          <a:xfrm>
            <a:off x="3894290" y="2590800"/>
            <a:ext cx="12954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hlink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85015" name="Text Box 67"/>
          <p:cNvSpPr txBox="1">
            <a:spLocks noChangeArrowheads="1"/>
          </p:cNvSpPr>
          <p:nvPr/>
        </p:nvSpPr>
        <p:spPr bwMode="auto">
          <a:xfrm rot="-5400000">
            <a:off x="3573019" y="3195926"/>
            <a:ext cx="1433704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Normalization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85016" name="AutoShape 68"/>
          <p:cNvSpPr>
            <a:spLocks noChangeArrowheads="1"/>
          </p:cNvSpPr>
          <p:nvPr/>
        </p:nvSpPr>
        <p:spPr bwMode="auto">
          <a:xfrm>
            <a:off x="5562600" y="2438400"/>
            <a:ext cx="1676400" cy="16764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85017" name="Line 69"/>
          <p:cNvSpPr>
            <a:spLocks noChangeShapeType="1"/>
          </p:cNvSpPr>
          <p:nvPr/>
        </p:nvSpPr>
        <p:spPr bwMode="auto">
          <a:xfrm>
            <a:off x="7086600" y="3276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5018" name="Line 70"/>
          <p:cNvSpPr>
            <a:spLocks noChangeShapeType="1"/>
          </p:cNvSpPr>
          <p:nvPr/>
        </p:nvSpPr>
        <p:spPr bwMode="auto">
          <a:xfrm flipV="1">
            <a:off x="6400800" y="1752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5019" name="Line 71"/>
          <p:cNvSpPr>
            <a:spLocks noChangeShapeType="1"/>
          </p:cNvSpPr>
          <p:nvPr/>
        </p:nvSpPr>
        <p:spPr bwMode="auto">
          <a:xfrm>
            <a:off x="6400800" y="2590800"/>
            <a:ext cx="0" cy="15240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5020" name="Line 72"/>
          <p:cNvSpPr>
            <a:spLocks noChangeShapeType="1"/>
          </p:cNvSpPr>
          <p:nvPr/>
        </p:nvSpPr>
        <p:spPr bwMode="auto">
          <a:xfrm>
            <a:off x="6400800" y="4114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5021" name="Line 73"/>
          <p:cNvSpPr>
            <a:spLocks noChangeShapeType="1"/>
          </p:cNvSpPr>
          <p:nvPr/>
        </p:nvSpPr>
        <p:spPr bwMode="auto">
          <a:xfrm flipH="1">
            <a:off x="5562600" y="3276600"/>
            <a:ext cx="1524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5022" name="Line 74"/>
          <p:cNvSpPr>
            <a:spLocks noChangeShapeType="1"/>
          </p:cNvSpPr>
          <p:nvPr/>
        </p:nvSpPr>
        <p:spPr bwMode="auto">
          <a:xfrm flipH="1">
            <a:off x="5334000" y="3276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5023" name="Line 75"/>
          <p:cNvSpPr>
            <a:spLocks noChangeShapeType="1"/>
          </p:cNvSpPr>
          <p:nvPr/>
        </p:nvSpPr>
        <p:spPr bwMode="auto">
          <a:xfrm flipH="1">
            <a:off x="5410200" y="3471863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5024" name="Line 76"/>
          <p:cNvSpPr>
            <a:spLocks noChangeShapeType="1"/>
          </p:cNvSpPr>
          <p:nvPr/>
        </p:nvSpPr>
        <p:spPr bwMode="auto">
          <a:xfrm flipH="1">
            <a:off x="6172200" y="2557463"/>
            <a:ext cx="1066800" cy="9144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5025" name="Line 77"/>
          <p:cNvSpPr>
            <a:spLocks noChangeShapeType="1"/>
          </p:cNvSpPr>
          <p:nvPr/>
        </p:nvSpPr>
        <p:spPr bwMode="auto">
          <a:xfrm flipH="1">
            <a:off x="7239000" y="2286000"/>
            <a:ext cx="304800" cy="271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5026" name="Rectangle 78"/>
          <p:cNvSpPr>
            <a:spLocks noChangeArrowheads="1"/>
          </p:cNvSpPr>
          <p:nvPr/>
        </p:nvSpPr>
        <p:spPr bwMode="auto">
          <a:xfrm>
            <a:off x="6400800" y="17526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y</a:t>
            </a:r>
            <a:endParaRPr lang="it-IT" sz="1600" i="1"/>
          </a:p>
        </p:txBody>
      </p:sp>
      <p:sp>
        <p:nvSpPr>
          <p:cNvPr id="85027" name="Rectangle 79"/>
          <p:cNvSpPr>
            <a:spLocks noChangeArrowheads="1"/>
          </p:cNvSpPr>
          <p:nvPr/>
        </p:nvSpPr>
        <p:spPr bwMode="auto">
          <a:xfrm>
            <a:off x="5257800" y="41148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z</a:t>
            </a:r>
            <a:endParaRPr lang="it-IT" sz="1600" i="1"/>
          </a:p>
        </p:txBody>
      </p:sp>
      <p:sp>
        <p:nvSpPr>
          <p:cNvPr id="85028" name="Rectangle 80"/>
          <p:cNvSpPr>
            <a:spLocks noChangeArrowheads="1"/>
          </p:cNvSpPr>
          <p:nvPr/>
        </p:nvSpPr>
        <p:spPr bwMode="auto">
          <a:xfrm>
            <a:off x="7772400" y="32766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x</a:t>
            </a:r>
            <a:endParaRPr lang="it-IT" sz="1600" i="1"/>
          </a:p>
        </p:txBody>
      </p:sp>
      <p:sp>
        <p:nvSpPr>
          <p:cNvPr id="85029" name="Text Box 82"/>
          <p:cNvSpPr txBox="1">
            <a:spLocks noChangeArrowheads="1"/>
          </p:cNvSpPr>
          <p:nvPr/>
        </p:nvSpPr>
        <p:spPr bwMode="auto">
          <a:xfrm>
            <a:off x="6156686" y="4398836"/>
            <a:ext cx="2166075" cy="107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</a:rPr>
              <a:t>Cube defines the </a:t>
            </a:r>
          </a:p>
          <a:p>
            <a:r>
              <a:rPr lang="en-US" sz="1600" dirty="0">
                <a:solidFill>
                  <a:srgbClr val="008000"/>
                </a:solidFill>
              </a:rPr>
              <a:t>Normalized projection </a:t>
            </a:r>
          </a:p>
          <a:p>
            <a:r>
              <a:rPr lang="en-US" sz="1600" dirty="0">
                <a:solidFill>
                  <a:srgbClr val="008000"/>
                </a:solidFill>
              </a:rPr>
              <a:t>coordinates</a:t>
            </a:r>
          </a:p>
          <a:p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85030" name="Line 85"/>
          <p:cNvSpPr>
            <a:spLocks noChangeShapeType="1"/>
          </p:cNvSpPr>
          <p:nvPr/>
        </p:nvSpPr>
        <p:spPr bwMode="auto">
          <a:xfrm flipH="1">
            <a:off x="1295400" y="4114800"/>
            <a:ext cx="1143000" cy="1524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oval" w="med" len="med"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5031" name="AutoShape 86"/>
          <p:cNvSpPr>
            <a:spLocks noChangeArrowheads="1"/>
          </p:cNvSpPr>
          <p:nvPr/>
        </p:nvSpPr>
        <p:spPr bwMode="auto">
          <a:xfrm>
            <a:off x="381000" y="5339818"/>
            <a:ext cx="2041525" cy="92181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Multiplication by the projection matrix</a:t>
            </a:r>
            <a:endParaRPr lang="it-IT" sz="1800" i="1" dirty="0">
              <a:solidFill>
                <a:srgbClr val="FF0000"/>
              </a:solidFill>
            </a:endParaRPr>
          </a:p>
        </p:txBody>
      </p:sp>
      <p:sp>
        <p:nvSpPr>
          <p:cNvPr id="47" name="AutoShape 87"/>
          <p:cNvSpPr>
            <a:spLocks noChangeArrowheads="1"/>
          </p:cNvSpPr>
          <p:nvPr/>
        </p:nvSpPr>
        <p:spPr bwMode="auto">
          <a:xfrm>
            <a:off x="3908288" y="5421129"/>
            <a:ext cx="3769136" cy="64939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Framed objects fall inside the cube</a:t>
            </a:r>
          </a:p>
          <a:p>
            <a:r>
              <a:rPr lang="en-US" sz="1600" dirty="0">
                <a:solidFill>
                  <a:srgbClr val="FF0000"/>
                </a:solidFill>
              </a:rPr>
              <a:t>Objects outside it are out of the image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48" name="Line 88"/>
          <p:cNvSpPr>
            <a:spLocks noChangeShapeType="1"/>
          </p:cNvSpPr>
          <p:nvPr/>
        </p:nvSpPr>
        <p:spPr bwMode="auto">
          <a:xfrm flipH="1">
            <a:off x="5772500" y="4054912"/>
            <a:ext cx="129886" cy="135644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oval" w="med" len="med"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742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ChangeArrowheads="1"/>
          </p:cNvSpPr>
          <p:nvPr/>
        </p:nvSpPr>
        <p:spPr bwMode="auto">
          <a:xfrm>
            <a:off x="0" y="6084888"/>
            <a:ext cx="9144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80900" name="AutoShape 119"/>
          <p:cNvSpPr>
            <a:spLocks noChangeArrowheads="1"/>
          </p:cNvSpPr>
          <p:nvPr/>
        </p:nvSpPr>
        <p:spPr bwMode="auto">
          <a:xfrm rot="5400000" flipV="1">
            <a:off x="676275" y="3362325"/>
            <a:ext cx="6858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FF0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8090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Viewport transformation</a:t>
            </a:r>
            <a:endParaRPr lang="it-IT" dirty="0"/>
          </a:p>
        </p:txBody>
      </p:sp>
      <p:grpSp>
        <p:nvGrpSpPr>
          <p:cNvPr id="80903" name="Group 4"/>
          <p:cNvGrpSpPr>
            <a:grpSpLocks/>
          </p:cNvGrpSpPr>
          <p:nvPr/>
        </p:nvGrpSpPr>
        <p:grpSpPr bwMode="auto">
          <a:xfrm>
            <a:off x="228600" y="4887913"/>
            <a:ext cx="1371600" cy="1219200"/>
            <a:chOff x="156" y="672"/>
            <a:chExt cx="3024" cy="2112"/>
          </a:xfrm>
        </p:grpSpPr>
        <p:sp>
          <p:nvSpPr>
            <p:cNvPr id="81015" name="Line 5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1016" name="Line 6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1017" name="Line 7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0904" name="Rectangle 8"/>
          <p:cNvSpPr>
            <a:spLocks noChangeArrowheads="1"/>
          </p:cNvSpPr>
          <p:nvPr/>
        </p:nvSpPr>
        <p:spPr bwMode="auto">
          <a:xfrm>
            <a:off x="76200" y="6030913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chemeClr val="accent2"/>
                </a:solidFill>
              </a:rPr>
              <a:t>x</a:t>
            </a:r>
            <a:endParaRPr lang="it-IT" sz="1600" i="1">
              <a:solidFill>
                <a:schemeClr val="accent2"/>
              </a:solidFill>
            </a:endParaRPr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990600" y="4659313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chemeClr val="accent2"/>
                </a:solidFill>
              </a:rPr>
              <a:t>y</a:t>
            </a:r>
            <a:endParaRPr lang="it-IT" sz="1600" i="1">
              <a:solidFill>
                <a:schemeClr val="accent2"/>
              </a:solidFill>
            </a:endParaRPr>
          </a:p>
        </p:txBody>
      </p:sp>
      <p:sp>
        <p:nvSpPr>
          <p:cNvPr id="80906" name="Rectangle 10"/>
          <p:cNvSpPr>
            <a:spLocks noChangeArrowheads="1"/>
          </p:cNvSpPr>
          <p:nvPr/>
        </p:nvSpPr>
        <p:spPr bwMode="auto">
          <a:xfrm>
            <a:off x="1524000" y="6030913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chemeClr val="accent2"/>
                </a:solidFill>
              </a:rPr>
              <a:t>z</a:t>
            </a:r>
            <a:endParaRPr lang="it-IT" sz="1600" i="1">
              <a:solidFill>
                <a:schemeClr val="accent2"/>
              </a:solidFill>
            </a:endParaRPr>
          </a:p>
        </p:txBody>
      </p:sp>
      <p:sp>
        <p:nvSpPr>
          <p:cNvPr id="80907" name="Rectangle 11"/>
          <p:cNvSpPr>
            <a:spLocks noChangeArrowheads="1"/>
          </p:cNvSpPr>
          <p:nvPr/>
        </p:nvSpPr>
        <p:spPr bwMode="auto">
          <a:xfrm>
            <a:off x="381000" y="52689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80908" name="Rectangle 12"/>
          <p:cNvSpPr>
            <a:spLocks noChangeArrowheads="1"/>
          </p:cNvSpPr>
          <p:nvPr/>
        </p:nvSpPr>
        <p:spPr bwMode="auto">
          <a:xfrm>
            <a:off x="1219200" y="51927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80909" name="Rectangle 13"/>
          <p:cNvSpPr>
            <a:spLocks noChangeArrowheads="1"/>
          </p:cNvSpPr>
          <p:nvPr/>
        </p:nvSpPr>
        <p:spPr bwMode="auto">
          <a:xfrm>
            <a:off x="838200" y="59547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80910" name="Oval 14"/>
          <p:cNvSpPr>
            <a:spLocks noChangeArrowheads="1"/>
          </p:cNvSpPr>
          <p:nvPr/>
        </p:nvSpPr>
        <p:spPr bwMode="auto">
          <a:xfrm>
            <a:off x="914400" y="59547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0911" name="Oval 15"/>
          <p:cNvSpPr>
            <a:spLocks noChangeArrowheads="1"/>
          </p:cNvSpPr>
          <p:nvPr/>
        </p:nvSpPr>
        <p:spPr bwMode="auto">
          <a:xfrm>
            <a:off x="1219200" y="54213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0912" name="Oval 16"/>
          <p:cNvSpPr>
            <a:spLocks noChangeArrowheads="1"/>
          </p:cNvSpPr>
          <p:nvPr/>
        </p:nvSpPr>
        <p:spPr bwMode="auto">
          <a:xfrm>
            <a:off x="533400" y="55737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 sz="2400"/>
          </a:p>
        </p:txBody>
      </p:sp>
      <p:sp>
        <p:nvSpPr>
          <p:cNvPr id="80913" name="Freeform 17"/>
          <p:cNvSpPr>
            <a:spLocks/>
          </p:cNvSpPr>
          <p:nvPr/>
        </p:nvSpPr>
        <p:spPr bwMode="auto">
          <a:xfrm>
            <a:off x="582613" y="5486400"/>
            <a:ext cx="693737" cy="525463"/>
          </a:xfrm>
          <a:custGeom>
            <a:avLst/>
            <a:gdLst>
              <a:gd name="T0" fmla="*/ 0 w 437"/>
              <a:gd name="T1" fmla="*/ 2147483647 h 331"/>
              <a:gd name="T2" fmla="*/ 2147483647 w 437"/>
              <a:gd name="T3" fmla="*/ 2147483647 h 331"/>
              <a:gd name="T4" fmla="*/ 2147483647 w 437"/>
              <a:gd name="T5" fmla="*/ 0 h 331"/>
              <a:gd name="T6" fmla="*/ 0 w 437"/>
              <a:gd name="T7" fmla="*/ 2147483647 h 331"/>
              <a:gd name="T8" fmla="*/ 0 60000 65536"/>
              <a:gd name="T9" fmla="*/ 0 60000 65536"/>
              <a:gd name="T10" fmla="*/ 0 60000 65536"/>
              <a:gd name="T11" fmla="*/ 0 60000 65536"/>
              <a:gd name="T12" fmla="*/ 0 w 437"/>
              <a:gd name="T13" fmla="*/ 0 h 331"/>
              <a:gd name="T14" fmla="*/ 437 w 437"/>
              <a:gd name="T15" fmla="*/ 331 h 3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7" h="331">
                <a:moveTo>
                  <a:pt x="0" y="80"/>
                </a:moveTo>
                <a:lnTo>
                  <a:pt x="265" y="331"/>
                </a:lnTo>
                <a:lnTo>
                  <a:pt x="437" y="0"/>
                </a:lnTo>
                <a:lnTo>
                  <a:pt x="0" y="80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0914" name="AutoShape 18"/>
          <p:cNvSpPr>
            <a:spLocks noChangeArrowheads="1"/>
          </p:cNvSpPr>
          <p:nvPr/>
        </p:nvSpPr>
        <p:spPr bwMode="auto">
          <a:xfrm>
            <a:off x="1905000" y="5029200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FF0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80915" name="Text Box 19"/>
          <p:cNvSpPr txBox="1">
            <a:spLocks noChangeArrowheads="1"/>
          </p:cNvSpPr>
          <p:nvPr/>
        </p:nvSpPr>
        <p:spPr bwMode="auto">
          <a:xfrm>
            <a:off x="125413" y="6400800"/>
            <a:ext cx="1609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world Coordinates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80916" name="Text Box 20"/>
          <p:cNvSpPr txBox="1">
            <a:spLocks noChangeArrowheads="1"/>
          </p:cNvSpPr>
          <p:nvPr/>
        </p:nvSpPr>
        <p:spPr bwMode="auto">
          <a:xfrm>
            <a:off x="1905000" y="54102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1</a:t>
            </a:r>
            <a:endParaRPr lang="it-IT" sz="4800">
              <a:solidFill>
                <a:schemeClr val="bg1"/>
              </a:solidFill>
            </a:endParaRPr>
          </a:p>
        </p:txBody>
      </p:sp>
      <p:grpSp>
        <p:nvGrpSpPr>
          <p:cNvPr id="80918" name="Group 24"/>
          <p:cNvGrpSpPr>
            <a:grpSpLocks/>
          </p:cNvGrpSpPr>
          <p:nvPr/>
        </p:nvGrpSpPr>
        <p:grpSpPr bwMode="auto">
          <a:xfrm>
            <a:off x="2819400" y="5562600"/>
            <a:ext cx="407988" cy="457200"/>
            <a:chOff x="1872" y="2256"/>
            <a:chExt cx="353" cy="432"/>
          </a:xfrm>
        </p:grpSpPr>
        <p:sp>
          <p:nvSpPr>
            <p:cNvPr id="81010" name="AutoShape 25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1011" name="Oval 26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1012" name="Rectangle 27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1013" name="Oval 28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1014" name="AutoShape 29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80919" name="Line 30"/>
          <p:cNvSpPr>
            <a:spLocks noChangeShapeType="1"/>
          </p:cNvSpPr>
          <p:nvPr/>
        </p:nvSpPr>
        <p:spPr bwMode="auto">
          <a:xfrm>
            <a:off x="3124200" y="5791200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0920" name="Line 31"/>
          <p:cNvSpPr>
            <a:spLocks noChangeShapeType="1"/>
          </p:cNvSpPr>
          <p:nvPr/>
        </p:nvSpPr>
        <p:spPr bwMode="auto">
          <a:xfrm flipH="1" flipV="1">
            <a:off x="3124200" y="5029200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grpSp>
        <p:nvGrpSpPr>
          <p:cNvPr id="80921" name="Group 32"/>
          <p:cNvGrpSpPr>
            <a:grpSpLocks/>
          </p:cNvGrpSpPr>
          <p:nvPr/>
        </p:nvGrpSpPr>
        <p:grpSpPr bwMode="auto">
          <a:xfrm rot="2290101">
            <a:off x="201613" y="4800600"/>
            <a:ext cx="407987" cy="457200"/>
            <a:chOff x="1872" y="2256"/>
            <a:chExt cx="353" cy="432"/>
          </a:xfrm>
        </p:grpSpPr>
        <p:sp>
          <p:nvSpPr>
            <p:cNvPr id="81005" name="AutoShape 33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1006" name="Oval 34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1007" name="Rectangle 35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1008" name="Oval 36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1009" name="AutoShape 37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80922" name="Rectangle 38"/>
          <p:cNvSpPr>
            <a:spLocks noChangeArrowheads="1"/>
          </p:cNvSpPr>
          <p:nvPr/>
        </p:nvSpPr>
        <p:spPr bwMode="auto">
          <a:xfrm>
            <a:off x="2895600" y="50292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y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80923" name="Rectangle 39"/>
          <p:cNvSpPr>
            <a:spLocks noChangeArrowheads="1"/>
          </p:cNvSpPr>
          <p:nvPr/>
        </p:nvSpPr>
        <p:spPr bwMode="auto">
          <a:xfrm>
            <a:off x="3429000" y="5715000"/>
            <a:ext cx="350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-z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80924" name="Freeform 40"/>
          <p:cNvSpPr>
            <a:spLocks/>
          </p:cNvSpPr>
          <p:nvPr/>
        </p:nvSpPr>
        <p:spPr bwMode="auto">
          <a:xfrm rot="-1695063">
            <a:off x="3962400" y="5410200"/>
            <a:ext cx="609600" cy="484188"/>
          </a:xfrm>
          <a:custGeom>
            <a:avLst/>
            <a:gdLst>
              <a:gd name="T0" fmla="*/ 0 w 384"/>
              <a:gd name="T1" fmla="*/ 2147483647 h 305"/>
              <a:gd name="T2" fmla="*/ 2147483647 w 384"/>
              <a:gd name="T3" fmla="*/ 0 h 305"/>
              <a:gd name="T4" fmla="*/ 2147483647 w 384"/>
              <a:gd name="T5" fmla="*/ 2147483647 h 305"/>
              <a:gd name="T6" fmla="*/ 0 w 384"/>
              <a:gd name="T7" fmla="*/ 2147483647 h 305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05"/>
              <a:gd name="T14" fmla="*/ 384 w 384"/>
              <a:gd name="T15" fmla="*/ 305 h 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05">
                <a:moveTo>
                  <a:pt x="0" y="305"/>
                </a:moveTo>
                <a:lnTo>
                  <a:pt x="205" y="0"/>
                </a:lnTo>
                <a:lnTo>
                  <a:pt x="384" y="270"/>
                </a:lnTo>
                <a:lnTo>
                  <a:pt x="0" y="305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0925" name="Rectangle 41"/>
          <p:cNvSpPr>
            <a:spLocks noChangeArrowheads="1"/>
          </p:cNvSpPr>
          <p:nvPr/>
        </p:nvSpPr>
        <p:spPr bwMode="auto">
          <a:xfrm>
            <a:off x="3962400" y="5943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80926" name="Rectangle 42"/>
          <p:cNvSpPr>
            <a:spLocks noChangeArrowheads="1"/>
          </p:cNvSpPr>
          <p:nvPr/>
        </p:nvSpPr>
        <p:spPr bwMode="auto">
          <a:xfrm>
            <a:off x="3886200" y="5181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80927" name="Rectangle 43"/>
          <p:cNvSpPr>
            <a:spLocks noChangeArrowheads="1"/>
          </p:cNvSpPr>
          <p:nvPr/>
        </p:nvSpPr>
        <p:spPr bwMode="auto">
          <a:xfrm>
            <a:off x="4495800" y="54102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80928" name="Oval 44"/>
          <p:cNvSpPr>
            <a:spLocks noChangeArrowheads="1"/>
          </p:cNvSpPr>
          <p:nvPr/>
        </p:nvSpPr>
        <p:spPr bwMode="auto">
          <a:xfrm>
            <a:off x="4038600" y="59436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0929" name="Oval 45"/>
          <p:cNvSpPr>
            <a:spLocks noChangeArrowheads="1"/>
          </p:cNvSpPr>
          <p:nvPr/>
        </p:nvSpPr>
        <p:spPr bwMode="auto">
          <a:xfrm>
            <a:off x="4114800" y="54102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0930" name="Oval 46"/>
          <p:cNvSpPr>
            <a:spLocks noChangeArrowheads="1"/>
          </p:cNvSpPr>
          <p:nvPr/>
        </p:nvSpPr>
        <p:spPr bwMode="auto">
          <a:xfrm>
            <a:off x="4495800" y="56388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0931" name="Text Box 47"/>
          <p:cNvSpPr txBox="1">
            <a:spLocks noChangeArrowheads="1"/>
          </p:cNvSpPr>
          <p:nvPr/>
        </p:nvSpPr>
        <p:spPr bwMode="auto">
          <a:xfrm>
            <a:off x="2743200" y="6324600"/>
            <a:ext cx="20716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view Coordinates</a:t>
            </a:r>
          </a:p>
          <a:p>
            <a:r>
              <a:rPr lang="en-US" sz="1400">
                <a:solidFill>
                  <a:srgbClr val="FF0000"/>
                </a:solidFill>
              </a:rPr>
              <a:t>(a.k.a. eye Coordinates)</a:t>
            </a:r>
            <a:endParaRPr lang="it-IT" sz="1400">
              <a:solidFill>
                <a:srgbClr val="FF0000"/>
              </a:solidFill>
            </a:endParaRPr>
          </a:p>
        </p:txBody>
      </p:sp>
      <p:grpSp>
        <p:nvGrpSpPr>
          <p:cNvPr id="80932" name="Group 48"/>
          <p:cNvGrpSpPr>
            <a:grpSpLocks/>
          </p:cNvGrpSpPr>
          <p:nvPr/>
        </p:nvGrpSpPr>
        <p:grpSpPr bwMode="auto">
          <a:xfrm>
            <a:off x="6934200" y="5638800"/>
            <a:ext cx="407988" cy="457200"/>
            <a:chOff x="1872" y="2256"/>
            <a:chExt cx="353" cy="432"/>
          </a:xfrm>
        </p:grpSpPr>
        <p:sp>
          <p:nvSpPr>
            <p:cNvPr id="81000" name="AutoShape 49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1001" name="Oval 50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1002" name="Rectangle 51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1003" name="Oval 52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1004" name="AutoShape 53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80933" name="Line 54"/>
          <p:cNvSpPr>
            <a:spLocks noChangeShapeType="1"/>
          </p:cNvSpPr>
          <p:nvPr/>
        </p:nvSpPr>
        <p:spPr bwMode="auto">
          <a:xfrm flipV="1">
            <a:off x="7254875" y="5562600"/>
            <a:ext cx="288925" cy="279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0934" name="Line 55"/>
          <p:cNvSpPr>
            <a:spLocks noChangeShapeType="1"/>
          </p:cNvSpPr>
          <p:nvPr/>
        </p:nvSpPr>
        <p:spPr bwMode="auto">
          <a:xfrm flipH="1" flipV="1">
            <a:off x="7239000" y="5105400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0935" name="Rectangle 56"/>
          <p:cNvSpPr>
            <a:spLocks noChangeArrowheads="1"/>
          </p:cNvSpPr>
          <p:nvPr/>
        </p:nvSpPr>
        <p:spPr bwMode="auto">
          <a:xfrm>
            <a:off x="7010400" y="51054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y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80936" name="Rectangle 57"/>
          <p:cNvSpPr>
            <a:spLocks noChangeArrowheads="1"/>
          </p:cNvSpPr>
          <p:nvPr/>
        </p:nvSpPr>
        <p:spPr bwMode="auto">
          <a:xfrm>
            <a:off x="7315200" y="53340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x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80937" name="Rectangle 58"/>
          <p:cNvSpPr>
            <a:spLocks noChangeArrowheads="1"/>
          </p:cNvSpPr>
          <p:nvPr/>
        </p:nvSpPr>
        <p:spPr bwMode="auto">
          <a:xfrm>
            <a:off x="7543800" y="5791200"/>
            <a:ext cx="350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-z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80938" name="Freeform 59"/>
          <p:cNvSpPr>
            <a:spLocks/>
          </p:cNvSpPr>
          <p:nvPr/>
        </p:nvSpPr>
        <p:spPr bwMode="auto">
          <a:xfrm rot="-1695063">
            <a:off x="8077200" y="5486400"/>
            <a:ext cx="609600" cy="484188"/>
          </a:xfrm>
          <a:custGeom>
            <a:avLst/>
            <a:gdLst>
              <a:gd name="T0" fmla="*/ 0 w 384"/>
              <a:gd name="T1" fmla="*/ 2147483647 h 305"/>
              <a:gd name="T2" fmla="*/ 2147483647 w 384"/>
              <a:gd name="T3" fmla="*/ 0 h 305"/>
              <a:gd name="T4" fmla="*/ 2147483647 w 384"/>
              <a:gd name="T5" fmla="*/ 2147483647 h 305"/>
              <a:gd name="T6" fmla="*/ 0 w 384"/>
              <a:gd name="T7" fmla="*/ 2147483647 h 305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05"/>
              <a:gd name="T14" fmla="*/ 384 w 384"/>
              <a:gd name="T15" fmla="*/ 305 h 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05">
                <a:moveTo>
                  <a:pt x="0" y="305"/>
                </a:moveTo>
                <a:lnTo>
                  <a:pt x="205" y="0"/>
                </a:lnTo>
                <a:lnTo>
                  <a:pt x="384" y="270"/>
                </a:lnTo>
                <a:lnTo>
                  <a:pt x="0" y="305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0939" name="Rectangle 60"/>
          <p:cNvSpPr>
            <a:spLocks noChangeArrowheads="1"/>
          </p:cNvSpPr>
          <p:nvPr/>
        </p:nvSpPr>
        <p:spPr bwMode="auto">
          <a:xfrm>
            <a:off x="8077200" y="6019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80940" name="Rectangle 61"/>
          <p:cNvSpPr>
            <a:spLocks noChangeArrowheads="1"/>
          </p:cNvSpPr>
          <p:nvPr/>
        </p:nvSpPr>
        <p:spPr bwMode="auto">
          <a:xfrm>
            <a:off x="8001000" y="5257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80941" name="Oval 62"/>
          <p:cNvSpPr>
            <a:spLocks noChangeArrowheads="1"/>
          </p:cNvSpPr>
          <p:nvPr/>
        </p:nvSpPr>
        <p:spPr bwMode="auto">
          <a:xfrm>
            <a:off x="8153400" y="60198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0942" name="Oval 63"/>
          <p:cNvSpPr>
            <a:spLocks noChangeArrowheads="1"/>
          </p:cNvSpPr>
          <p:nvPr/>
        </p:nvSpPr>
        <p:spPr bwMode="auto">
          <a:xfrm>
            <a:off x="8229600" y="54864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0943" name="Oval 64"/>
          <p:cNvSpPr>
            <a:spLocks noChangeArrowheads="1"/>
          </p:cNvSpPr>
          <p:nvPr/>
        </p:nvSpPr>
        <p:spPr bwMode="auto">
          <a:xfrm>
            <a:off x="8610600" y="57150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0944" name="AutoShape 65"/>
          <p:cNvSpPr>
            <a:spLocks noChangeArrowheads="1"/>
          </p:cNvSpPr>
          <p:nvPr/>
        </p:nvSpPr>
        <p:spPr bwMode="auto">
          <a:xfrm rot="5400000" flipH="1">
            <a:off x="5429250" y="5467350"/>
            <a:ext cx="1752600" cy="723900"/>
          </a:xfrm>
          <a:prstGeom prst="parallelogram">
            <a:avLst>
              <a:gd name="adj" fmla="val 101527"/>
            </a:avLst>
          </a:prstGeom>
          <a:solidFill>
            <a:srgbClr val="99FFCC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80945" name="Line 66"/>
          <p:cNvSpPr>
            <a:spLocks noChangeShapeType="1"/>
          </p:cNvSpPr>
          <p:nvPr/>
        </p:nvSpPr>
        <p:spPr bwMode="auto">
          <a:xfrm>
            <a:off x="6335713" y="5287963"/>
            <a:ext cx="0" cy="1036637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0946" name="Line 67"/>
          <p:cNvSpPr>
            <a:spLocks noChangeShapeType="1"/>
          </p:cNvSpPr>
          <p:nvPr/>
        </p:nvSpPr>
        <p:spPr bwMode="auto">
          <a:xfrm flipH="1">
            <a:off x="5943600" y="5518150"/>
            <a:ext cx="715963" cy="730250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0947" name="Line 68"/>
          <p:cNvSpPr>
            <a:spLocks noChangeShapeType="1"/>
          </p:cNvSpPr>
          <p:nvPr/>
        </p:nvSpPr>
        <p:spPr bwMode="auto">
          <a:xfrm>
            <a:off x="7239000" y="5867400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0948" name="Line 69"/>
          <p:cNvSpPr>
            <a:spLocks noChangeShapeType="1"/>
          </p:cNvSpPr>
          <p:nvPr/>
        </p:nvSpPr>
        <p:spPr bwMode="auto">
          <a:xfrm flipH="1" flipV="1">
            <a:off x="6400800" y="5638800"/>
            <a:ext cx="18288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0949" name="Rectangle 70"/>
          <p:cNvSpPr>
            <a:spLocks noChangeArrowheads="1"/>
          </p:cNvSpPr>
          <p:nvPr/>
        </p:nvSpPr>
        <p:spPr bwMode="auto">
          <a:xfrm>
            <a:off x="8686800" y="5562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80950" name="Oval 71"/>
          <p:cNvSpPr>
            <a:spLocks noChangeArrowheads="1"/>
          </p:cNvSpPr>
          <p:nvPr/>
        </p:nvSpPr>
        <p:spPr bwMode="auto">
          <a:xfrm>
            <a:off x="6373813" y="55943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0951" name="Rectangle 72"/>
          <p:cNvSpPr>
            <a:spLocks noChangeArrowheads="1"/>
          </p:cNvSpPr>
          <p:nvPr/>
        </p:nvSpPr>
        <p:spPr bwMode="auto">
          <a:xfrm>
            <a:off x="6324600" y="5334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80952" name="Line 73"/>
          <p:cNvSpPr>
            <a:spLocks noChangeShapeType="1"/>
          </p:cNvSpPr>
          <p:nvPr/>
        </p:nvSpPr>
        <p:spPr bwMode="auto">
          <a:xfrm flipH="1">
            <a:off x="6248400" y="5562600"/>
            <a:ext cx="2057400" cy="533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0953" name="Oval 74"/>
          <p:cNvSpPr>
            <a:spLocks noChangeArrowheads="1"/>
          </p:cNvSpPr>
          <p:nvPr/>
        </p:nvSpPr>
        <p:spPr bwMode="auto">
          <a:xfrm>
            <a:off x="6248400" y="60198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0954" name="Oval 75"/>
          <p:cNvSpPr>
            <a:spLocks noChangeArrowheads="1"/>
          </p:cNvSpPr>
          <p:nvPr/>
        </p:nvSpPr>
        <p:spPr bwMode="auto">
          <a:xfrm>
            <a:off x="6553200" y="57912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0955" name="Line 76"/>
          <p:cNvSpPr>
            <a:spLocks noChangeShapeType="1"/>
          </p:cNvSpPr>
          <p:nvPr/>
        </p:nvSpPr>
        <p:spPr bwMode="auto">
          <a:xfrm flipH="1">
            <a:off x="6629400" y="5791200"/>
            <a:ext cx="2057400" cy="76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0956" name="Rectangle 77"/>
          <p:cNvSpPr>
            <a:spLocks noChangeArrowheads="1"/>
          </p:cNvSpPr>
          <p:nvPr/>
        </p:nvSpPr>
        <p:spPr bwMode="auto">
          <a:xfrm>
            <a:off x="6096000" y="6096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80957" name="Rectangle 78"/>
          <p:cNvSpPr>
            <a:spLocks noChangeArrowheads="1"/>
          </p:cNvSpPr>
          <p:nvPr/>
        </p:nvSpPr>
        <p:spPr bwMode="auto">
          <a:xfrm>
            <a:off x="6553200" y="5562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80958" name="AutoShape 79"/>
          <p:cNvSpPr>
            <a:spLocks noChangeArrowheads="1"/>
          </p:cNvSpPr>
          <p:nvPr/>
        </p:nvSpPr>
        <p:spPr bwMode="auto">
          <a:xfrm>
            <a:off x="7543800" y="2438400"/>
            <a:ext cx="1169988" cy="990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0959" name="Freeform 80"/>
          <p:cNvSpPr>
            <a:spLocks/>
          </p:cNvSpPr>
          <p:nvPr/>
        </p:nvSpPr>
        <p:spPr bwMode="auto">
          <a:xfrm>
            <a:off x="8370888" y="2441575"/>
            <a:ext cx="330200" cy="330200"/>
          </a:xfrm>
          <a:custGeom>
            <a:avLst/>
            <a:gdLst>
              <a:gd name="T0" fmla="*/ 2147483647 w 208"/>
              <a:gd name="T1" fmla="*/ 2147483647 h 208"/>
              <a:gd name="T2" fmla="*/ 2147483647 w 208"/>
              <a:gd name="T3" fmla="*/ 2147483647 h 208"/>
              <a:gd name="T4" fmla="*/ 2147483647 w 208"/>
              <a:gd name="T5" fmla="*/ 2147483647 h 208"/>
              <a:gd name="T6" fmla="*/ 2147483647 w 208"/>
              <a:gd name="T7" fmla="*/ 2147483647 h 208"/>
              <a:gd name="T8" fmla="*/ 2147483647 w 208"/>
              <a:gd name="T9" fmla="*/ 2147483647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208"/>
              <a:gd name="T17" fmla="*/ 208 w 208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208">
                <a:moveTo>
                  <a:pt x="4" y="14"/>
                </a:moveTo>
                <a:cubicBezTo>
                  <a:pt x="0" y="20"/>
                  <a:pt x="120" y="42"/>
                  <a:pt x="153" y="73"/>
                </a:cubicBezTo>
                <a:cubicBezTo>
                  <a:pt x="184" y="103"/>
                  <a:pt x="198" y="208"/>
                  <a:pt x="202" y="202"/>
                </a:cubicBezTo>
                <a:cubicBezTo>
                  <a:pt x="206" y="196"/>
                  <a:pt x="208" y="68"/>
                  <a:pt x="175" y="37"/>
                </a:cubicBezTo>
                <a:cubicBezTo>
                  <a:pt x="129" y="0"/>
                  <a:pt x="7" y="10"/>
                  <a:pt x="4" y="14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0960" name="Freeform 81"/>
          <p:cNvSpPr>
            <a:spLocks/>
          </p:cNvSpPr>
          <p:nvPr/>
        </p:nvSpPr>
        <p:spPr bwMode="auto">
          <a:xfrm>
            <a:off x="7620000" y="2743200"/>
            <a:ext cx="876300" cy="531813"/>
          </a:xfrm>
          <a:custGeom>
            <a:avLst/>
            <a:gdLst>
              <a:gd name="T0" fmla="*/ 0 w 425"/>
              <a:gd name="T1" fmla="*/ 2147483647 h 309"/>
              <a:gd name="T2" fmla="*/ 2147483647 w 425"/>
              <a:gd name="T3" fmla="*/ 2147483647 h 309"/>
              <a:gd name="T4" fmla="*/ 2147483647 w 425"/>
              <a:gd name="T5" fmla="*/ 0 h 309"/>
              <a:gd name="T6" fmla="*/ 0 w 425"/>
              <a:gd name="T7" fmla="*/ 2147483647 h 309"/>
              <a:gd name="T8" fmla="*/ 0 60000 65536"/>
              <a:gd name="T9" fmla="*/ 0 60000 65536"/>
              <a:gd name="T10" fmla="*/ 0 60000 65536"/>
              <a:gd name="T11" fmla="*/ 0 60000 65536"/>
              <a:gd name="T12" fmla="*/ 0 w 425"/>
              <a:gd name="T13" fmla="*/ 0 h 309"/>
              <a:gd name="T14" fmla="*/ 425 w 425"/>
              <a:gd name="T15" fmla="*/ 309 h 3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5" h="309">
                <a:moveTo>
                  <a:pt x="0" y="55"/>
                </a:moveTo>
                <a:lnTo>
                  <a:pt x="261" y="309"/>
                </a:lnTo>
                <a:lnTo>
                  <a:pt x="425" y="0"/>
                </a:lnTo>
                <a:lnTo>
                  <a:pt x="0" y="55"/>
                </a:lnTo>
                <a:close/>
              </a:path>
            </a:pathLst>
          </a:custGeom>
          <a:solidFill>
            <a:srgbClr val="339966"/>
          </a:solidFill>
          <a:ln w="1587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80961" name="Group 82"/>
          <p:cNvGrpSpPr>
            <a:grpSpLocks/>
          </p:cNvGrpSpPr>
          <p:nvPr/>
        </p:nvGrpSpPr>
        <p:grpSpPr bwMode="auto">
          <a:xfrm>
            <a:off x="7467600" y="2438400"/>
            <a:ext cx="1177925" cy="1098550"/>
            <a:chOff x="1567" y="3120"/>
            <a:chExt cx="742" cy="692"/>
          </a:xfrm>
        </p:grpSpPr>
        <p:sp>
          <p:nvSpPr>
            <p:cNvPr id="80994" name="Oval 83"/>
            <p:cNvSpPr>
              <a:spLocks noChangeArrowheads="1"/>
            </p:cNvSpPr>
            <p:nvPr/>
          </p:nvSpPr>
          <p:spPr bwMode="auto">
            <a:xfrm>
              <a:off x="1951" y="3600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0995" name="Oval 84"/>
            <p:cNvSpPr>
              <a:spLocks noChangeArrowheads="1"/>
            </p:cNvSpPr>
            <p:nvPr/>
          </p:nvSpPr>
          <p:spPr bwMode="auto">
            <a:xfrm>
              <a:off x="2172" y="326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0996" name="Oval 85"/>
            <p:cNvSpPr>
              <a:spLocks noChangeArrowheads="1"/>
            </p:cNvSpPr>
            <p:nvPr/>
          </p:nvSpPr>
          <p:spPr bwMode="auto">
            <a:xfrm>
              <a:off x="1656" y="333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80997" name="Rectangle 86"/>
            <p:cNvSpPr>
              <a:spLocks noChangeArrowheads="1"/>
            </p:cNvSpPr>
            <p:nvPr/>
          </p:nvSpPr>
          <p:spPr bwMode="auto">
            <a:xfrm>
              <a:off x="1567" y="3168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0</a:t>
              </a:r>
              <a:endParaRPr lang="it-IT" sz="1600" i="1"/>
            </a:p>
          </p:txBody>
        </p:sp>
        <p:sp>
          <p:nvSpPr>
            <p:cNvPr id="80998" name="Rectangle 87"/>
            <p:cNvSpPr>
              <a:spLocks noChangeArrowheads="1"/>
            </p:cNvSpPr>
            <p:nvPr/>
          </p:nvSpPr>
          <p:spPr bwMode="auto">
            <a:xfrm>
              <a:off x="2095" y="312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1</a:t>
              </a:r>
              <a:endParaRPr lang="it-IT" sz="1600" i="1"/>
            </a:p>
          </p:txBody>
        </p:sp>
        <p:sp>
          <p:nvSpPr>
            <p:cNvPr id="80999" name="Rectangle 88"/>
            <p:cNvSpPr>
              <a:spLocks noChangeArrowheads="1"/>
            </p:cNvSpPr>
            <p:nvPr/>
          </p:nvSpPr>
          <p:spPr bwMode="auto">
            <a:xfrm>
              <a:off x="1855" y="360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2</a:t>
              </a:r>
              <a:endParaRPr lang="it-IT" sz="1600" i="1"/>
            </a:p>
          </p:txBody>
        </p:sp>
      </p:grpSp>
      <p:sp>
        <p:nvSpPr>
          <p:cNvPr id="80962" name="Text Box 89"/>
          <p:cNvSpPr txBox="1">
            <a:spLocks noChangeArrowheads="1"/>
          </p:cNvSpPr>
          <p:nvPr/>
        </p:nvSpPr>
        <p:spPr bwMode="auto">
          <a:xfrm>
            <a:off x="7467600" y="3536950"/>
            <a:ext cx="1265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screen Space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80963" name="AutoShape 90"/>
          <p:cNvSpPr>
            <a:spLocks noChangeArrowheads="1"/>
          </p:cNvSpPr>
          <p:nvPr/>
        </p:nvSpPr>
        <p:spPr bwMode="auto">
          <a:xfrm rot="-5400000">
            <a:off x="7724775" y="3476625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FF0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80965" name="Text Box 92"/>
          <p:cNvSpPr txBox="1">
            <a:spLocks noChangeArrowheads="1"/>
          </p:cNvSpPr>
          <p:nvPr/>
        </p:nvSpPr>
        <p:spPr bwMode="auto">
          <a:xfrm>
            <a:off x="6954838" y="6340475"/>
            <a:ext cx="1146766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>
                <a:solidFill>
                  <a:srgbClr val="339933"/>
                </a:solidFill>
              </a:rPr>
              <a:t>Clip</a:t>
            </a:r>
            <a:br>
              <a:rPr lang="en-US" sz="1400" dirty="0">
                <a:solidFill>
                  <a:srgbClr val="339933"/>
                </a:solidFill>
              </a:rPr>
            </a:br>
            <a:r>
              <a:rPr lang="en-US" sz="1400" dirty="0">
                <a:solidFill>
                  <a:srgbClr val="339933"/>
                </a:solidFill>
              </a:rPr>
              <a:t>Coordinates</a:t>
            </a:r>
            <a:endParaRPr lang="it-IT" sz="1400" dirty="0">
              <a:solidFill>
                <a:srgbClr val="339933"/>
              </a:solidFill>
            </a:endParaRPr>
          </a:p>
        </p:txBody>
      </p:sp>
      <p:sp>
        <p:nvSpPr>
          <p:cNvPr id="80966" name="Rectangle 93"/>
          <p:cNvSpPr>
            <a:spLocks noChangeArrowheads="1"/>
          </p:cNvSpPr>
          <p:nvPr/>
        </p:nvSpPr>
        <p:spPr bwMode="auto">
          <a:xfrm>
            <a:off x="6172200" y="4953000"/>
            <a:ext cx="293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80967" name="Rectangle 94"/>
          <p:cNvSpPr>
            <a:spLocks noChangeArrowheads="1"/>
          </p:cNvSpPr>
          <p:nvPr/>
        </p:nvSpPr>
        <p:spPr bwMode="auto">
          <a:xfrm>
            <a:off x="6248400" y="6248400"/>
            <a:ext cx="361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-1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80968" name="Rectangle 95"/>
          <p:cNvSpPr>
            <a:spLocks noChangeArrowheads="1"/>
          </p:cNvSpPr>
          <p:nvPr/>
        </p:nvSpPr>
        <p:spPr bwMode="auto">
          <a:xfrm>
            <a:off x="5638800" y="6096000"/>
            <a:ext cx="350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 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80969" name="Rectangle 96"/>
          <p:cNvSpPr>
            <a:spLocks noChangeArrowheads="1"/>
          </p:cNvSpPr>
          <p:nvPr/>
        </p:nvSpPr>
        <p:spPr bwMode="auto">
          <a:xfrm>
            <a:off x="6629400" y="5257800"/>
            <a:ext cx="361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-1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80970" name="Line 97"/>
          <p:cNvSpPr>
            <a:spLocks noChangeShapeType="1"/>
          </p:cNvSpPr>
          <p:nvPr/>
        </p:nvSpPr>
        <p:spPr bwMode="auto">
          <a:xfrm flipH="1">
            <a:off x="2743200" y="5765800"/>
            <a:ext cx="396875" cy="406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0971" name="Rectangle 98"/>
          <p:cNvSpPr>
            <a:spLocks noChangeArrowheads="1"/>
          </p:cNvSpPr>
          <p:nvPr/>
        </p:nvSpPr>
        <p:spPr bwMode="auto">
          <a:xfrm>
            <a:off x="2590800" y="60960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x</a:t>
            </a:r>
            <a:endParaRPr lang="it-IT" sz="1600" i="1">
              <a:solidFill>
                <a:srgbClr val="FF0000"/>
              </a:solidFill>
            </a:endParaRPr>
          </a:p>
        </p:txBody>
      </p:sp>
      <p:grpSp>
        <p:nvGrpSpPr>
          <p:cNvPr id="80972" name="Group 99"/>
          <p:cNvGrpSpPr>
            <a:grpSpLocks/>
          </p:cNvGrpSpPr>
          <p:nvPr/>
        </p:nvGrpSpPr>
        <p:grpSpPr bwMode="auto">
          <a:xfrm rot="1281435">
            <a:off x="533400" y="1600200"/>
            <a:ext cx="1371600" cy="1219200"/>
            <a:chOff x="156" y="672"/>
            <a:chExt cx="3024" cy="2112"/>
          </a:xfrm>
        </p:grpSpPr>
        <p:sp>
          <p:nvSpPr>
            <p:cNvPr id="80991" name="Line 100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0992" name="Line 101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0993" name="Line 102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0973" name="Rectangle 103"/>
          <p:cNvSpPr>
            <a:spLocks noChangeArrowheads="1"/>
          </p:cNvSpPr>
          <p:nvPr/>
        </p:nvSpPr>
        <p:spPr bwMode="auto">
          <a:xfrm>
            <a:off x="152400" y="25146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CC00CC"/>
                </a:solidFill>
              </a:rPr>
              <a:t>x</a:t>
            </a:r>
            <a:endParaRPr lang="it-IT" sz="1600" i="1">
              <a:solidFill>
                <a:srgbClr val="CC00CC"/>
              </a:solidFill>
            </a:endParaRPr>
          </a:p>
        </p:txBody>
      </p:sp>
      <p:sp>
        <p:nvSpPr>
          <p:cNvPr id="80974" name="Rectangle 104"/>
          <p:cNvSpPr>
            <a:spLocks noChangeArrowheads="1"/>
          </p:cNvSpPr>
          <p:nvPr/>
        </p:nvSpPr>
        <p:spPr bwMode="auto">
          <a:xfrm>
            <a:off x="1143000" y="16002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CC00CC"/>
                </a:solidFill>
              </a:rPr>
              <a:t>y</a:t>
            </a:r>
            <a:endParaRPr lang="it-IT" sz="1600" i="1">
              <a:solidFill>
                <a:srgbClr val="CC00CC"/>
              </a:solidFill>
            </a:endParaRPr>
          </a:p>
        </p:txBody>
      </p:sp>
      <p:sp>
        <p:nvSpPr>
          <p:cNvPr id="80975" name="Rectangle 105"/>
          <p:cNvSpPr>
            <a:spLocks noChangeArrowheads="1"/>
          </p:cNvSpPr>
          <p:nvPr/>
        </p:nvSpPr>
        <p:spPr bwMode="auto">
          <a:xfrm>
            <a:off x="1600200" y="28956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CC00CC"/>
                </a:solidFill>
              </a:rPr>
              <a:t>z</a:t>
            </a:r>
            <a:endParaRPr lang="it-IT" sz="1600" i="1">
              <a:solidFill>
                <a:srgbClr val="CC00CC"/>
              </a:solidFill>
            </a:endParaRPr>
          </a:p>
        </p:txBody>
      </p:sp>
      <p:sp>
        <p:nvSpPr>
          <p:cNvPr id="80976" name="Rectangle 106"/>
          <p:cNvSpPr>
            <a:spLocks noChangeArrowheads="1"/>
          </p:cNvSpPr>
          <p:nvPr/>
        </p:nvSpPr>
        <p:spPr bwMode="auto">
          <a:xfrm>
            <a:off x="609600" y="1828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80977" name="Rectangle 107"/>
          <p:cNvSpPr>
            <a:spLocks noChangeArrowheads="1"/>
          </p:cNvSpPr>
          <p:nvPr/>
        </p:nvSpPr>
        <p:spPr bwMode="auto">
          <a:xfrm>
            <a:off x="1524000" y="2209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80978" name="Rectangle 108"/>
          <p:cNvSpPr>
            <a:spLocks noChangeArrowheads="1"/>
          </p:cNvSpPr>
          <p:nvPr/>
        </p:nvSpPr>
        <p:spPr bwMode="auto">
          <a:xfrm>
            <a:off x="762000" y="2667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grpSp>
        <p:nvGrpSpPr>
          <p:cNvPr id="80979" name="Group 109"/>
          <p:cNvGrpSpPr>
            <a:grpSpLocks/>
          </p:cNvGrpSpPr>
          <p:nvPr/>
        </p:nvGrpSpPr>
        <p:grpSpPr bwMode="auto">
          <a:xfrm rot="2220507">
            <a:off x="685800" y="2133600"/>
            <a:ext cx="803275" cy="639763"/>
            <a:chOff x="384" y="1488"/>
            <a:chExt cx="506" cy="403"/>
          </a:xfrm>
        </p:grpSpPr>
        <p:sp>
          <p:nvSpPr>
            <p:cNvPr id="80987" name="Oval 110"/>
            <p:cNvSpPr>
              <a:spLocks noChangeArrowheads="1"/>
            </p:cNvSpPr>
            <p:nvPr/>
          </p:nvSpPr>
          <p:spPr bwMode="auto">
            <a:xfrm>
              <a:off x="624" y="1824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0988" name="Oval 111"/>
            <p:cNvSpPr>
              <a:spLocks noChangeArrowheads="1"/>
            </p:cNvSpPr>
            <p:nvPr/>
          </p:nvSpPr>
          <p:spPr bwMode="auto">
            <a:xfrm>
              <a:off x="816" y="1488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0989" name="Oval 112"/>
            <p:cNvSpPr>
              <a:spLocks noChangeArrowheads="1"/>
            </p:cNvSpPr>
            <p:nvPr/>
          </p:nvSpPr>
          <p:spPr bwMode="auto">
            <a:xfrm>
              <a:off x="384" y="1584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80990" name="Freeform 113"/>
            <p:cNvSpPr>
              <a:spLocks/>
            </p:cNvSpPr>
            <p:nvPr/>
          </p:nvSpPr>
          <p:spPr bwMode="auto">
            <a:xfrm>
              <a:off x="415" y="1529"/>
              <a:ext cx="437" cy="331"/>
            </a:xfrm>
            <a:custGeom>
              <a:avLst/>
              <a:gdLst>
                <a:gd name="T0" fmla="*/ 0 w 437"/>
                <a:gd name="T1" fmla="*/ 80 h 331"/>
                <a:gd name="T2" fmla="*/ 265 w 437"/>
                <a:gd name="T3" fmla="*/ 331 h 331"/>
                <a:gd name="T4" fmla="*/ 437 w 437"/>
                <a:gd name="T5" fmla="*/ 0 h 331"/>
                <a:gd name="T6" fmla="*/ 0 w 437"/>
                <a:gd name="T7" fmla="*/ 80 h 3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7"/>
                <a:gd name="T13" fmla="*/ 0 h 331"/>
                <a:gd name="T14" fmla="*/ 437 w 437"/>
                <a:gd name="T15" fmla="*/ 331 h 3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7" h="331">
                  <a:moveTo>
                    <a:pt x="0" y="80"/>
                  </a:moveTo>
                  <a:lnTo>
                    <a:pt x="265" y="331"/>
                  </a:lnTo>
                  <a:lnTo>
                    <a:pt x="437" y="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folHlink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0980" name="Text Box 114"/>
          <p:cNvSpPr txBox="1">
            <a:spLocks noChangeArrowheads="1"/>
          </p:cNvSpPr>
          <p:nvPr/>
        </p:nvSpPr>
        <p:spPr bwMode="auto">
          <a:xfrm>
            <a:off x="152400" y="3200400"/>
            <a:ext cx="1658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rgbClr val="CC00CC"/>
                </a:solidFill>
              </a:rPr>
              <a:t>object Coordinates</a:t>
            </a:r>
            <a:endParaRPr lang="it-IT" sz="1400">
              <a:solidFill>
                <a:srgbClr val="CC00CC"/>
              </a:solidFill>
            </a:endParaRPr>
          </a:p>
        </p:txBody>
      </p:sp>
      <p:grpSp>
        <p:nvGrpSpPr>
          <p:cNvPr id="80981" name="Group 120"/>
          <p:cNvGrpSpPr>
            <a:grpSpLocks/>
          </p:cNvGrpSpPr>
          <p:nvPr/>
        </p:nvGrpSpPr>
        <p:grpSpPr bwMode="auto">
          <a:xfrm>
            <a:off x="4814888" y="3886201"/>
            <a:ext cx="4090988" cy="2647951"/>
            <a:chOff x="3024" y="2448"/>
            <a:chExt cx="2577" cy="1668"/>
          </a:xfrm>
        </p:grpSpPr>
        <p:sp>
          <p:nvSpPr>
            <p:cNvPr id="80985" name="AutoShape 22"/>
            <p:cNvSpPr>
              <a:spLocks noChangeArrowheads="1"/>
            </p:cNvSpPr>
            <p:nvPr/>
          </p:nvSpPr>
          <p:spPr bwMode="auto">
            <a:xfrm>
              <a:off x="3024" y="3120"/>
              <a:ext cx="480" cy="996"/>
            </a:xfrm>
            <a:prstGeom prst="rightArrow">
              <a:avLst>
                <a:gd name="adj1" fmla="val 100000"/>
                <a:gd name="adj2" fmla="val 58148"/>
              </a:avLst>
            </a:prstGeom>
            <a:solidFill>
              <a:srgbClr val="FF0000"/>
            </a:solidFill>
            <a:ln w="285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r>
                <a:rPr lang="en-US" sz="1200" b="1">
                  <a:solidFill>
                    <a:srgbClr val="FFFF99"/>
                  </a:solidFill>
                </a:rPr>
                <a:t> </a:t>
              </a:r>
              <a:endParaRPr lang="it-IT" sz="1200" b="1">
                <a:solidFill>
                  <a:srgbClr val="FFFF99"/>
                </a:solidFill>
              </a:endParaRPr>
            </a:p>
          </p:txBody>
        </p:sp>
        <p:sp>
          <p:nvSpPr>
            <p:cNvPr id="80986" name="AutoShape 115"/>
            <p:cNvSpPr>
              <a:spLocks noChangeArrowheads="1"/>
            </p:cNvSpPr>
            <p:nvPr/>
          </p:nvSpPr>
          <p:spPr bwMode="auto">
            <a:xfrm rot="5400000" flipH="1" flipV="1">
              <a:off x="4859" y="2194"/>
              <a:ext cx="487" cy="996"/>
            </a:xfrm>
            <a:prstGeom prst="rightArrow">
              <a:avLst>
                <a:gd name="adj1" fmla="val 100000"/>
                <a:gd name="adj2" fmla="val 58148"/>
              </a:avLst>
            </a:prstGeom>
            <a:solidFill>
              <a:schemeClr val="hlink"/>
            </a:solidFill>
            <a:ln w="28575">
              <a:solidFill>
                <a:srgbClr val="99CCFF"/>
              </a:solidFill>
              <a:miter lim="800000"/>
              <a:headEnd/>
              <a:tailEnd/>
            </a:ln>
          </p:spPr>
          <p:txBody>
            <a:bodyPr wrap="square" lIns="90000" tIns="46800" rIns="90000" bIns="46800" anchor="ctr">
              <a:spAutoFit/>
            </a:bodyPr>
            <a:lstStyle/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r>
                <a:rPr lang="en-US" sz="1200" b="1">
                  <a:solidFill>
                    <a:srgbClr val="FFFF99"/>
                  </a:solidFill>
                </a:rPr>
                <a:t> </a:t>
              </a:r>
              <a:endParaRPr lang="it-IT" sz="1200" b="1">
                <a:solidFill>
                  <a:srgbClr val="FFFF99"/>
                </a:solidFill>
              </a:endParaRPr>
            </a:p>
          </p:txBody>
        </p:sp>
      </p:grpSp>
      <p:sp>
        <p:nvSpPr>
          <p:cNvPr id="80982" name="Text Box 116"/>
          <p:cNvSpPr txBox="1">
            <a:spLocks noChangeArrowheads="1"/>
          </p:cNvSpPr>
          <p:nvPr/>
        </p:nvSpPr>
        <p:spPr bwMode="auto">
          <a:xfrm>
            <a:off x="762000" y="37338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0</a:t>
            </a:r>
            <a:endParaRPr lang="it-IT" sz="4800">
              <a:solidFill>
                <a:schemeClr val="bg1"/>
              </a:solidFill>
            </a:endParaRPr>
          </a:p>
        </p:txBody>
      </p:sp>
      <p:sp>
        <p:nvSpPr>
          <p:cNvPr id="80984" name="Text Box 23"/>
          <p:cNvSpPr txBox="1">
            <a:spLocks noChangeArrowheads="1"/>
          </p:cNvSpPr>
          <p:nvPr/>
        </p:nvSpPr>
        <p:spPr bwMode="auto">
          <a:xfrm>
            <a:off x="4876800" y="53340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2</a:t>
            </a:r>
            <a:endParaRPr lang="it-IT" sz="4800">
              <a:solidFill>
                <a:schemeClr val="bg1"/>
              </a:solidFill>
            </a:endParaRPr>
          </a:p>
        </p:txBody>
      </p:sp>
      <p:sp>
        <p:nvSpPr>
          <p:cNvPr id="80964" name="Text Box 91"/>
          <p:cNvSpPr txBox="1">
            <a:spLocks noChangeArrowheads="1"/>
          </p:cNvSpPr>
          <p:nvPr/>
        </p:nvSpPr>
        <p:spPr bwMode="auto">
          <a:xfrm>
            <a:off x="7848600" y="38862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3</a:t>
            </a:r>
            <a:endParaRPr lang="it-IT" sz="4800">
              <a:solidFill>
                <a:schemeClr val="bg1"/>
              </a:solidFill>
            </a:endParaRPr>
          </a:p>
        </p:txBody>
      </p:sp>
      <p:sp>
        <p:nvSpPr>
          <p:cNvPr id="121" name="Rectangle 21"/>
          <p:cNvSpPr>
            <a:spLocks noChangeArrowheads="1"/>
          </p:cNvSpPr>
          <p:nvPr/>
        </p:nvSpPr>
        <p:spPr bwMode="auto">
          <a:xfrm>
            <a:off x="2406352" y="2515344"/>
            <a:ext cx="5334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0) </a:t>
            </a:r>
            <a:r>
              <a:rPr lang="en-US" sz="2400" dirty="0">
                <a:solidFill>
                  <a:schemeClr val="bg2"/>
                </a:solidFill>
              </a:rPr>
              <a:t>Modeling transformation	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1) </a:t>
            </a:r>
            <a:r>
              <a:rPr lang="en-US" sz="2400" dirty="0">
                <a:solidFill>
                  <a:schemeClr val="bg2"/>
                </a:solidFill>
              </a:rPr>
              <a:t>View transformation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2) </a:t>
            </a:r>
            <a:r>
              <a:rPr lang="en-US" sz="2400" dirty="0">
                <a:solidFill>
                  <a:schemeClr val="bg2"/>
                </a:solidFill>
              </a:rPr>
              <a:t>Projection transformation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3) </a:t>
            </a:r>
            <a:r>
              <a:rPr lang="en-US" sz="2400" dirty="0">
                <a:solidFill>
                  <a:schemeClr val="accent2"/>
                </a:solidFill>
              </a:rPr>
              <a:t>Viewport transformation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3484362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Viewport transformation</a:t>
            </a:r>
            <a:endParaRPr lang="it-IT" dirty="0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8001000" y="2608511"/>
            <a:ext cx="762000" cy="457200"/>
            <a:chOff x="4608" y="3696"/>
            <a:chExt cx="480" cy="288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4848" y="3696"/>
              <a:ext cx="240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4848" y="3744"/>
              <a:ext cx="240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4608" y="3744"/>
              <a:ext cx="240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4848" y="3792"/>
              <a:ext cx="240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4656" y="3792"/>
              <a:ext cx="192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4800" y="3888"/>
              <a:ext cx="192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4848" y="3936"/>
              <a:ext cx="96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4704" y="3840"/>
              <a:ext cx="336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grpSp>
        <p:nvGrpSpPr>
          <p:cNvPr id="14" name="Group 11"/>
          <p:cNvGrpSpPr>
            <a:grpSpLocks/>
          </p:cNvGrpSpPr>
          <p:nvPr/>
        </p:nvGrpSpPr>
        <p:grpSpPr bwMode="auto">
          <a:xfrm>
            <a:off x="5562600" y="2379911"/>
            <a:ext cx="1169988" cy="990600"/>
            <a:chOff x="3360" y="3072"/>
            <a:chExt cx="737" cy="624"/>
          </a:xfrm>
        </p:grpSpPr>
        <p:sp>
          <p:nvSpPr>
            <p:cNvPr id="15" name="AutoShape 12"/>
            <p:cNvSpPr>
              <a:spLocks noChangeArrowheads="1"/>
            </p:cNvSpPr>
            <p:nvPr/>
          </p:nvSpPr>
          <p:spPr bwMode="auto">
            <a:xfrm>
              <a:off x="3360" y="3072"/>
              <a:ext cx="737" cy="62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3881" y="3074"/>
              <a:ext cx="208" cy="208"/>
            </a:xfrm>
            <a:custGeom>
              <a:avLst/>
              <a:gdLst>
                <a:gd name="T0" fmla="*/ 4 w 208"/>
                <a:gd name="T1" fmla="*/ 14 h 208"/>
                <a:gd name="T2" fmla="*/ 153 w 208"/>
                <a:gd name="T3" fmla="*/ 73 h 208"/>
                <a:gd name="T4" fmla="*/ 202 w 208"/>
                <a:gd name="T5" fmla="*/ 202 h 208"/>
                <a:gd name="T6" fmla="*/ 175 w 208"/>
                <a:gd name="T7" fmla="*/ 37 h 208"/>
                <a:gd name="T8" fmla="*/ 4 w 208"/>
                <a:gd name="T9" fmla="*/ 14 h 2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8"/>
                <a:gd name="T16" fmla="*/ 0 h 208"/>
                <a:gd name="T17" fmla="*/ 208 w 208"/>
                <a:gd name="T18" fmla="*/ 208 h 2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8" h="208">
                  <a:moveTo>
                    <a:pt x="4" y="14"/>
                  </a:moveTo>
                  <a:cubicBezTo>
                    <a:pt x="0" y="20"/>
                    <a:pt x="120" y="42"/>
                    <a:pt x="153" y="73"/>
                  </a:cubicBezTo>
                  <a:cubicBezTo>
                    <a:pt x="184" y="103"/>
                    <a:pt x="198" y="208"/>
                    <a:pt x="202" y="202"/>
                  </a:cubicBezTo>
                  <a:cubicBezTo>
                    <a:pt x="206" y="196"/>
                    <a:pt x="208" y="68"/>
                    <a:pt x="175" y="37"/>
                  </a:cubicBezTo>
                  <a:cubicBezTo>
                    <a:pt x="129" y="0"/>
                    <a:pt x="7" y="10"/>
                    <a:pt x="4" y="1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7" name="Group 14"/>
          <p:cNvGrpSpPr>
            <a:grpSpLocks/>
          </p:cNvGrpSpPr>
          <p:nvPr/>
        </p:nvGrpSpPr>
        <p:grpSpPr bwMode="auto">
          <a:xfrm>
            <a:off x="6162675" y="3075236"/>
            <a:ext cx="180975" cy="90488"/>
            <a:chOff x="3834" y="3318"/>
            <a:chExt cx="114" cy="57"/>
          </a:xfrm>
        </p:grpSpPr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3834" y="331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3891" y="331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6072188" y="2984749"/>
            <a:ext cx="360362" cy="90487"/>
            <a:chOff x="3777" y="3261"/>
            <a:chExt cx="227" cy="57"/>
          </a:xfrm>
        </p:grpSpPr>
        <p:sp>
          <p:nvSpPr>
            <p:cNvPr id="21" name="Rectangle 18"/>
            <p:cNvSpPr>
              <a:spLocks noChangeArrowheads="1"/>
            </p:cNvSpPr>
            <p:nvPr/>
          </p:nvSpPr>
          <p:spPr bwMode="auto">
            <a:xfrm>
              <a:off x="3777" y="326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2" name="Rectangle 19"/>
            <p:cNvSpPr>
              <a:spLocks noChangeArrowheads="1"/>
            </p:cNvSpPr>
            <p:nvPr/>
          </p:nvSpPr>
          <p:spPr bwMode="auto">
            <a:xfrm>
              <a:off x="3947" y="326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>
              <a:off x="3891" y="326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4" name="Rectangle 21"/>
            <p:cNvSpPr>
              <a:spLocks noChangeArrowheads="1"/>
            </p:cNvSpPr>
            <p:nvPr/>
          </p:nvSpPr>
          <p:spPr bwMode="auto">
            <a:xfrm>
              <a:off x="3834" y="326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25" name="Group 22"/>
          <p:cNvGrpSpPr>
            <a:grpSpLocks/>
          </p:cNvGrpSpPr>
          <p:nvPr/>
        </p:nvGrpSpPr>
        <p:grpSpPr bwMode="auto">
          <a:xfrm>
            <a:off x="5802313" y="2805361"/>
            <a:ext cx="809625" cy="90488"/>
            <a:chOff x="3607" y="3148"/>
            <a:chExt cx="510" cy="57"/>
          </a:xfrm>
        </p:grpSpPr>
        <p:sp>
          <p:nvSpPr>
            <p:cNvPr id="26" name="Rectangle 23"/>
            <p:cNvSpPr>
              <a:spLocks noChangeArrowheads="1"/>
            </p:cNvSpPr>
            <p:nvPr/>
          </p:nvSpPr>
          <p:spPr bwMode="auto">
            <a:xfrm>
              <a:off x="3664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" name="Rectangle 24"/>
            <p:cNvSpPr>
              <a:spLocks noChangeArrowheads="1"/>
            </p:cNvSpPr>
            <p:nvPr/>
          </p:nvSpPr>
          <p:spPr bwMode="auto">
            <a:xfrm>
              <a:off x="3721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8" name="Rectangle 25"/>
            <p:cNvSpPr>
              <a:spLocks noChangeArrowheads="1"/>
            </p:cNvSpPr>
            <p:nvPr/>
          </p:nvSpPr>
          <p:spPr bwMode="auto">
            <a:xfrm>
              <a:off x="3607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" name="Rectangle 26"/>
            <p:cNvSpPr>
              <a:spLocks noChangeArrowheads="1"/>
            </p:cNvSpPr>
            <p:nvPr/>
          </p:nvSpPr>
          <p:spPr bwMode="auto">
            <a:xfrm>
              <a:off x="3777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0" name="Rectangle 27"/>
            <p:cNvSpPr>
              <a:spLocks noChangeArrowheads="1"/>
            </p:cNvSpPr>
            <p:nvPr/>
          </p:nvSpPr>
          <p:spPr bwMode="auto">
            <a:xfrm>
              <a:off x="3834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" name="Rectangle 28"/>
            <p:cNvSpPr>
              <a:spLocks noChangeArrowheads="1"/>
            </p:cNvSpPr>
            <p:nvPr/>
          </p:nvSpPr>
          <p:spPr bwMode="auto">
            <a:xfrm>
              <a:off x="3891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2" name="Rectangle 29"/>
            <p:cNvSpPr>
              <a:spLocks noChangeArrowheads="1"/>
            </p:cNvSpPr>
            <p:nvPr/>
          </p:nvSpPr>
          <p:spPr bwMode="auto">
            <a:xfrm>
              <a:off x="3947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3" name="Rectangle 30"/>
            <p:cNvSpPr>
              <a:spLocks noChangeArrowheads="1"/>
            </p:cNvSpPr>
            <p:nvPr/>
          </p:nvSpPr>
          <p:spPr bwMode="auto">
            <a:xfrm>
              <a:off x="4004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4" name="Rectangle 31"/>
            <p:cNvSpPr>
              <a:spLocks noChangeArrowheads="1"/>
            </p:cNvSpPr>
            <p:nvPr/>
          </p:nvSpPr>
          <p:spPr bwMode="auto">
            <a:xfrm>
              <a:off x="4060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5" name="Group 32"/>
          <p:cNvGrpSpPr>
            <a:grpSpLocks/>
          </p:cNvGrpSpPr>
          <p:nvPr/>
        </p:nvGrpSpPr>
        <p:grpSpPr bwMode="auto">
          <a:xfrm>
            <a:off x="5711825" y="2714874"/>
            <a:ext cx="900113" cy="92075"/>
            <a:chOff x="3550" y="3091"/>
            <a:chExt cx="567" cy="58"/>
          </a:xfrm>
        </p:grpSpPr>
        <p:sp>
          <p:nvSpPr>
            <p:cNvPr id="36" name="Rectangle 33"/>
            <p:cNvSpPr>
              <a:spLocks noChangeArrowheads="1"/>
            </p:cNvSpPr>
            <p:nvPr/>
          </p:nvSpPr>
          <p:spPr bwMode="auto">
            <a:xfrm>
              <a:off x="3607" y="309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" name="Rectangle 34"/>
            <p:cNvSpPr>
              <a:spLocks noChangeArrowheads="1"/>
            </p:cNvSpPr>
            <p:nvPr/>
          </p:nvSpPr>
          <p:spPr bwMode="auto">
            <a:xfrm>
              <a:off x="3664" y="309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8" name="Rectangle 35"/>
            <p:cNvSpPr>
              <a:spLocks noChangeArrowheads="1"/>
            </p:cNvSpPr>
            <p:nvPr/>
          </p:nvSpPr>
          <p:spPr bwMode="auto">
            <a:xfrm>
              <a:off x="3721" y="309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3777" y="309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0" name="Rectangle 37"/>
            <p:cNvSpPr>
              <a:spLocks noChangeArrowheads="1"/>
            </p:cNvSpPr>
            <p:nvPr/>
          </p:nvSpPr>
          <p:spPr bwMode="auto">
            <a:xfrm>
              <a:off x="3834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" name="Rectangle 38"/>
            <p:cNvSpPr>
              <a:spLocks noChangeArrowheads="1"/>
            </p:cNvSpPr>
            <p:nvPr/>
          </p:nvSpPr>
          <p:spPr bwMode="auto">
            <a:xfrm>
              <a:off x="3891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2" name="Rectangle 39"/>
            <p:cNvSpPr>
              <a:spLocks noChangeArrowheads="1"/>
            </p:cNvSpPr>
            <p:nvPr/>
          </p:nvSpPr>
          <p:spPr bwMode="auto">
            <a:xfrm>
              <a:off x="3947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3" name="Rectangle 40"/>
            <p:cNvSpPr>
              <a:spLocks noChangeArrowheads="1"/>
            </p:cNvSpPr>
            <p:nvPr/>
          </p:nvSpPr>
          <p:spPr bwMode="auto">
            <a:xfrm>
              <a:off x="3550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4" name="Rectangle 41"/>
            <p:cNvSpPr>
              <a:spLocks noChangeArrowheads="1"/>
            </p:cNvSpPr>
            <p:nvPr/>
          </p:nvSpPr>
          <p:spPr bwMode="auto">
            <a:xfrm>
              <a:off x="4060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5" name="Rectangle 42"/>
            <p:cNvSpPr>
              <a:spLocks noChangeArrowheads="1"/>
            </p:cNvSpPr>
            <p:nvPr/>
          </p:nvSpPr>
          <p:spPr bwMode="auto">
            <a:xfrm>
              <a:off x="4004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46" name="Group 43"/>
          <p:cNvGrpSpPr>
            <a:grpSpLocks/>
          </p:cNvGrpSpPr>
          <p:nvPr/>
        </p:nvGrpSpPr>
        <p:grpSpPr bwMode="auto">
          <a:xfrm>
            <a:off x="6162675" y="2625974"/>
            <a:ext cx="449263" cy="90487"/>
            <a:chOff x="3834" y="3035"/>
            <a:chExt cx="283" cy="57"/>
          </a:xfrm>
        </p:grpSpPr>
        <p:sp>
          <p:nvSpPr>
            <p:cNvPr id="47" name="Rectangle 44"/>
            <p:cNvSpPr>
              <a:spLocks noChangeArrowheads="1"/>
            </p:cNvSpPr>
            <p:nvPr/>
          </p:nvSpPr>
          <p:spPr bwMode="auto">
            <a:xfrm>
              <a:off x="3947" y="303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b="1">
                <a:latin typeface="Lucida Sans Unicode" pitchFamily="34" charset="0"/>
              </a:endParaRPr>
            </a:p>
          </p:txBody>
        </p:sp>
        <p:grpSp>
          <p:nvGrpSpPr>
            <p:cNvPr id="48" name="Group 45"/>
            <p:cNvGrpSpPr>
              <a:grpSpLocks/>
            </p:cNvGrpSpPr>
            <p:nvPr/>
          </p:nvGrpSpPr>
          <p:grpSpPr bwMode="auto">
            <a:xfrm>
              <a:off x="3834" y="3035"/>
              <a:ext cx="283" cy="57"/>
              <a:chOff x="3834" y="3035"/>
              <a:chExt cx="283" cy="57"/>
            </a:xfrm>
          </p:grpSpPr>
          <p:sp>
            <p:nvSpPr>
              <p:cNvPr id="49" name="Rectangle 46"/>
              <p:cNvSpPr>
                <a:spLocks noChangeArrowheads="1"/>
              </p:cNvSpPr>
              <p:nvPr/>
            </p:nvSpPr>
            <p:spPr bwMode="auto">
              <a:xfrm>
                <a:off x="3834" y="3035"/>
                <a:ext cx="57" cy="57"/>
              </a:xfrm>
              <a:prstGeom prst="rect">
                <a:avLst/>
              </a:prstGeom>
              <a:solidFill>
                <a:srgbClr val="22DE4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0" name="Rectangle 47"/>
              <p:cNvSpPr>
                <a:spLocks noChangeArrowheads="1"/>
              </p:cNvSpPr>
              <p:nvPr/>
            </p:nvSpPr>
            <p:spPr bwMode="auto">
              <a:xfrm>
                <a:off x="4004" y="3035"/>
                <a:ext cx="57" cy="57"/>
              </a:xfrm>
              <a:prstGeom prst="rect">
                <a:avLst/>
              </a:prstGeom>
              <a:solidFill>
                <a:srgbClr val="22DE4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1" name="Rectangle 48"/>
              <p:cNvSpPr>
                <a:spLocks noChangeArrowheads="1"/>
              </p:cNvSpPr>
              <p:nvPr/>
            </p:nvSpPr>
            <p:spPr bwMode="auto">
              <a:xfrm>
                <a:off x="3890" y="3035"/>
                <a:ext cx="57" cy="57"/>
              </a:xfrm>
              <a:prstGeom prst="rect">
                <a:avLst/>
              </a:prstGeom>
              <a:solidFill>
                <a:srgbClr val="22DE4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2" name="Rectangle 49"/>
              <p:cNvSpPr>
                <a:spLocks noChangeArrowheads="1"/>
              </p:cNvSpPr>
              <p:nvPr/>
            </p:nvSpPr>
            <p:spPr bwMode="auto">
              <a:xfrm>
                <a:off x="4060" y="3035"/>
                <a:ext cx="57" cy="57"/>
              </a:xfrm>
              <a:prstGeom prst="rect">
                <a:avLst/>
              </a:prstGeom>
              <a:solidFill>
                <a:srgbClr val="22DE4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grpSp>
        <p:nvGrpSpPr>
          <p:cNvPr id="53" name="Group 50"/>
          <p:cNvGrpSpPr>
            <a:grpSpLocks/>
          </p:cNvGrpSpPr>
          <p:nvPr/>
        </p:nvGrpSpPr>
        <p:grpSpPr bwMode="auto">
          <a:xfrm>
            <a:off x="5892800" y="2895849"/>
            <a:ext cx="630238" cy="90487"/>
            <a:chOff x="3664" y="3205"/>
            <a:chExt cx="397" cy="57"/>
          </a:xfrm>
        </p:grpSpPr>
        <p:sp>
          <p:nvSpPr>
            <p:cNvPr id="54" name="Rectangle 51"/>
            <p:cNvSpPr>
              <a:spLocks noChangeArrowheads="1"/>
            </p:cNvSpPr>
            <p:nvPr/>
          </p:nvSpPr>
          <p:spPr bwMode="auto">
            <a:xfrm>
              <a:off x="3721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5" name="Rectangle 52"/>
            <p:cNvSpPr>
              <a:spLocks noChangeArrowheads="1"/>
            </p:cNvSpPr>
            <p:nvPr/>
          </p:nvSpPr>
          <p:spPr bwMode="auto">
            <a:xfrm>
              <a:off x="3777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" name="Rectangle 53"/>
            <p:cNvSpPr>
              <a:spLocks noChangeArrowheads="1"/>
            </p:cNvSpPr>
            <p:nvPr/>
          </p:nvSpPr>
          <p:spPr bwMode="auto">
            <a:xfrm>
              <a:off x="3834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7" name="Rectangle 54"/>
            <p:cNvSpPr>
              <a:spLocks noChangeArrowheads="1"/>
            </p:cNvSpPr>
            <p:nvPr/>
          </p:nvSpPr>
          <p:spPr bwMode="auto">
            <a:xfrm>
              <a:off x="3891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8" name="Rectangle 55"/>
            <p:cNvSpPr>
              <a:spLocks noChangeArrowheads="1"/>
            </p:cNvSpPr>
            <p:nvPr/>
          </p:nvSpPr>
          <p:spPr bwMode="auto">
            <a:xfrm>
              <a:off x="3947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9" name="Rectangle 56"/>
            <p:cNvSpPr>
              <a:spLocks noChangeArrowheads="1"/>
            </p:cNvSpPr>
            <p:nvPr/>
          </p:nvSpPr>
          <p:spPr bwMode="auto">
            <a:xfrm>
              <a:off x="4004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0" name="Rectangle 57"/>
            <p:cNvSpPr>
              <a:spLocks noChangeArrowheads="1"/>
            </p:cNvSpPr>
            <p:nvPr/>
          </p:nvSpPr>
          <p:spPr bwMode="auto">
            <a:xfrm>
              <a:off x="3664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61" name="Freeform 58"/>
          <p:cNvSpPr>
            <a:spLocks/>
          </p:cNvSpPr>
          <p:nvPr/>
        </p:nvSpPr>
        <p:spPr bwMode="auto">
          <a:xfrm>
            <a:off x="5738813" y="2643436"/>
            <a:ext cx="876300" cy="531813"/>
          </a:xfrm>
          <a:custGeom>
            <a:avLst/>
            <a:gdLst>
              <a:gd name="T0" fmla="*/ 0 w 425"/>
              <a:gd name="T1" fmla="*/ 2147483647 h 309"/>
              <a:gd name="T2" fmla="*/ 2147483647 w 425"/>
              <a:gd name="T3" fmla="*/ 2147483647 h 309"/>
              <a:gd name="T4" fmla="*/ 2147483647 w 425"/>
              <a:gd name="T5" fmla="*/ 0 h 309"/>
              <a:gd name="T6" fmla="*/ 0 w 425"/>
              <a:gd name="T7" fmla="*/ 2147483647 h 309"/>
              <a:gd name="T8" fmla="*/ 0 60000 65536"/>
              <a:gd name="T9" fmla="*/ 0 60000 65536"/>
              <a:gd name="T10" fmla="*/ 0 60000 65536"/>
              <a:gd name="T11" fmla="*/ 0 60000 65536"/>
              <a:gd name="T12" fmla="*/ 0 w 425"/>
              <a:gd name="T13" fmla="*/ 0 h 309"/>
              <a:gd name="T14" fmla="*/ 425 w 425"/>
              <a:gd name="T15" fmla="*/ 309 h 3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5" h="309">
                <a:moveTo>
                  <a:pt x="0" y="55"/>
                </a:moveTo>
                <a:lnTo>
                  <a:pt x="261" y="309"/>
                </a:lnTo>
                <a:lnTo>
                  <a:pt x="425" y="0"/>
                </a:lnTo>
                <a:lnTo>
                  <a:pt x="0" y="55"/>
                </a:lnTo>
                <a:close/>
              </a:path>
            </a:pathLst>
          </a:custGeom>
          <a:solidFill>
            <a:srgbClr val="339966">
              <a:alpha val="50195"/>
            </a:srgbClr>
          </a:solidFill>
          <a:ln w="15875">
            <a:noFill/>
            <a:prstDash val="dash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6" name="AutoShape 65"/>
          <p:cNvSpPr>
            <a:spLocks noChangeArrowheads="1"/>
          </p:cNvSpPr>
          <p:nvPr/>
        </p:nvSpPr>
        <p:spPr bwMode="auto">
          <a:xfrm>
            <a:off x="2411413" y="2456111"/>
            <a:ext cx="1169987" cy="990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7" name="Freeform 66"/>
          <p:cNvSpPr>
            <a:spLocks/>
          </p:cNvSpPr>
          <p:nvPr/>
        </p:nvSpPr>
        <p:spPr bwMode="auto">
          <a:xfrm>
            <a:off x="3238500" y="2459286"/>
            <a:ext cx="330200" cy="330200"/>
          </a:xfrm>
          <a:custGeom>
            <a:avLst/>
            <a:gdLst>
              <a:gd name="T0" fmla="*/ 2147483647 w 208"/>
              <a:gd name="T1" fmla="*/ 2147483647 h 208"/>
              <a:gd name="T2" fmla="*/ 2147483647 w 208"/>
              <a:gd name="T3" fmla="*/ 2147483647 h 208"/>
              <a:gd name="T4" fmla="*/ 2147483647 w 208"/>
              <a:gd name="T5" fmla="*/ 2147483647 h 208"/>
              <a:gd name="T6" fmla="*/ 2147483647 w 208"/>
              <a:gd name="T7" fmla="*/ 2147483647 h 208"/>
              <a:gd name="T8" fmla="*/ 2147483647 w 208"/>
              <a:gd name="T9" fmla="*/ 2147483647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208"/>
              <a:gd name="T17" fmla="*/ 208 w 208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208">
                <a:moveTo>
                  <a:pt x="4" y="14"/>
                </a:moveTo>
                <a:cubicBezTo>
                  <a:pt x="0" y="20"/>
                  <a:pt x="120" y="42"/>
                  <a:pt x="153" y="73"/>
                </a:cubicBezTo>
                <a:cubicBezTo>
                  <a:pt x="184" y="103"/>
                  <a:pt x="198" y="208"/>
                  <a:pt x="202" y="202"/>
                </a:cubicBezTo>
                <a:cubicBezTo>
                  <a:pt x="206" y="196"/>
                  <a:pt x="208" y="68"/>
                  <a:pt x="175" y="37"/>
                </a:cubicBezTo>
                <a:cubicBezTo>
                  <a:pt x="129" y="0"/>
                  <a:pt x="7" y="10"/>
                  <a:pt x="4" y="14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8" name="Freeform 67"/>
          <p:cNvSpPr>
            <a:spLocks/>
          </p:cNvSpPr>
          <p:nvPr/>
        </p:nvSpPr>
        <p:spPr bwMode="auto">
          <a:xfrm>
            <a:off x="2487613" y="2760911"/>
            <a:ext cx="876300" cy="531813"/>
          </a:xfrm>
          <a:custGeom>
            <a:avLst/>
            <a:gdLst>
              <a:gd name="T0" fmla="*/ 0 w 425"/>
              <a:gd name="T1" fmla="*/ 2147483647 h 309"/>
              <a:gd name="T2" fmla="*/ 2147483647 w 425"/>
              <a:gd name="T3" fmla="*/ 2147483647 h 309"/>
              <a:gd name="T4" fmla="*/ 2147483647 w 425"/>
              <a:gd name="T5" fmla="*/ 0 h 309"/>
              <a:gd name="T6" fmla="*/ 0 w 425"/>
              <a:gd name="T7" fmla="*/ 2147483647 h 309"/>
              <a:gd name="T8" fmla="*/ 0 60000 65536"/>
              <a:gd name="T9" fmla="*/ 0 60000 65536"/>
              <a:gd name="T10" fmla="*/ 0 60000 65536"/>
              <a:gd name="T11" fmla="*/ 0 60000 65536"/>
              <a:gd name="T12" fmla="*/ 0 w 425"/>
              <a:gd name="T13" fmla="*/ 0 h 309"/>
              <a:gd name="T14" fmla="*/ 425 w 425"/>
              <a:gd name="T15" fmla="*/ 309 h 3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5" h="309">
                <a:moveTo>
                  <a:pt x="0" y="55"/>
                </a:moveTo>
                <a:lnTo>
                  <a:pt x="261" y="309"/>
                </a:lnTo>
                <a:lnTo>
                  <a:pt x="425" y="0"/>
                </a:lnTo>
                <a:lnTo>
                  <a:pt x="0" y="55"/>
                </a:lnTo>
                <a:close/>
              </a:path>
            </a:pathLst>
          </a:custGeom>
          <a:solidFill>
            <a:srgbClr val="339966"/>
          </a:solidFill>
          <a:ln w="1587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75" name="Group 75"/>
          <p:cNvGrpSpPr>
            <a:grpSpLocks/>
          </p:cNvGrpSpPr>
          <p:nvPr/>
        </p:nvGrpSpPr>
        <p:grpSpPr bwMode="auto">
          <a:xfrm>
            <a:off x="152400" y="2075111"/>
            <a:ext cx="1371600" cy="1219200"/>
            <a:chOff x="156" y="672"/>
            <a:chExt cx="3024" cy="2112"/>
          </a:xfrm>
        </p:grpSpPr>
        <p:sp>
          <p:nvSpPr>
            <p:cNvPr id="76" name="Line 76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7" name="Line 77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" name="Line 78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9" name="Rectangle 79"/>
          <p:cNvSpPr>
            <a:spLocks noChangeArrowheads="1"/>
          </p:cNvSpPr>
          <p:nvPr/>
        </p:nvSpPr>
        <p:spPr bwMode="auto">
          <a:xfrm>
            <a:off x="0" y="3218111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969696"/>
                </a:solidFill>
              </a:rPr>
              <a:t>z</a:t>
            </a:r>
            <a:endParaRPr lang="it-IT" sz="1600" i="1">
              <a:solidFill>
                <a:srgbClr val="969696"/>
              </a:solidFill>
            </a:endParaRPr>
          </a:p>
        </p:txBody>
      </p:sp>
      <p:sp>
        <p:nvSpPr>
          <p:cNvPr id="81" name="Rectangle 81"/>
          <p:cNvSpPr>
            <a:spLocks noChangeArrowheads="1"/>
          </p:cNvSpPr>
          <p:nvPr/>
        </p:nvSpPr>
        <p:spPr bwMode="auto">
          <a:xfrm>
            <a:off x="1447800" y="3218111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969696"/>
                </a:solidFill>
              </a:rPr>
              <a:t>x</a:t>
            </a:r>
            <a:endParaRPr lang="it-IT" sz="1600" i="1">
              <a:solidFill>
                <a:srgbClr val="969696"/>
              </a:solidFill>
            </a:endParaRPr>
          </a:p>
        </p:txBody>
      </p:sp>
      <p:sp>
        <p:nvSpPr>
          <p:cNvPr id="82" name="Rectangle 82"/>
          <p:cNvSpPr>
            <a:spLocks noChangeArrowheads="1"/>
          </p:cNvSpPr>
          <p:nvPr/>
        </p:nvSpPr>
        <p:spPr bwMode="auto">
          <a:xfrm>
            <a:off x="304800" y="2456111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83" name="Rectangle 83"/>
          <p:cNvSpPr>
            <a:spLocks noChangeArrowheads="1"/>
          </p:cNvSpPr>
          <p:nvPr/>
        </p:nvSpPr>
        <p:spPr bwMode="auto">
          <a:xfrm>
            <a:off x="1143000" y="2379911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84" name="Rectangle 84"/>
          <p:cNvSpPr>
            <a:spLocks noChangeArrowheads="1"/>
          </p:cNvSpPr>
          <p:nvPr/>
        </p:nvSpPr>
        <p:spPr bwMode="auto">
          <a:xfrm>
            <a:off x="762000" y="3141911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85" name="Oval 85"/>
          <p:cNvSpPr>
            <a:spLocks noChangeArrowheads="1"/>
          </p:cNvSpPr>
          <p:nvPr/>
        </p:nvSpPr>
        <p:spPr bwMode="auto">
          <a:xfrm>
            <a:off x="838200" y="3141911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6" name="Oval 86"/>
          <p:cNvSpPr>
            <a:spLocks noChangeArrowheads="1"/>
          </p:cNvSpPr>
          <p:nvPr/>
        </p:nvSpPr>
        <p:spPr bwMode="auto">
          <a:xfrm>
            <a:off x="1143000" y="2608511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7" name="Oval 87"/>
          <p:cNvSpPr>
            <a:spLocks noChangeArrowheads="1"/>
          </p:cNvSpPr>
          <p:nvPr/>
        </p:nvSpPr>
        <p:spPr bwMode="auto">
          <a:xfrm>
            <a:off x="457200" y="2760911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 sz="2400"/>
          </a:p>
        </p:txBody>
      </p:sp>
      <p:sp>
        <p:nvSpPr>
          <p:cNvPr id="88" name="Freeform 88"/>
          <p:cNvSpPr>
            <a:spLocks/>
          </p:cNvSpPr>
          <p:nvPr/>
        </p:nvSpPr>
        <p:spPr bwMode="auto">
          <a:xfrm>
            <a:off x="506413" y="2673599"/>
            <a:ext cx="693737" cy="525462"/>
          </a:xfrm>
          <a:custGeom>
            <a:avLst/>
            <a:gdLst>
              <a:gd name="T0" fmla="*/ 0 w 437"/>
              <a:gd name="T1" fmla="*/ 2147483647 h 331"/>
              <a:gd name="T2" fmla="*/ 2147483647 w 437"/>
              <a:gd name="T3" fmla="*/ 2147483647 h 331"/>
              <a:gd name="T4" fmla="*/ 2147483647 w 437"/>
              <a:gd name="T5" fmla="*/ 0 h 331"/>
              <a:gd name="T6" fmla="*/ 0 w 437"/>
              <a:gd name="T7" fmla="*/ 2147483647 h 331"/>
              <a:gd name="T8" fmla="*/ 0 60000 65536"/>
              <a:gd name="T9" fmla="*/ 0 60000 65536"/>
              <a:gd name="T10" fmla="*/ 0 60000 65536"/>
              <a:gd name="T11" fmla="*/ 0 60000 65536"/>
              <a:gd name="T12" fmla="*/ 0 w 437"/>
              <a:gd name="T13" fmla="*/ 0 h 331"/>
              <a:gd name="T14" fmla="*/ 437 w 437"/>
              <a:gd name="T15" fmla="*/ 331 h 3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7" h="331">
                <a:moveTo>
                  <a:pt x="0" y="80"/>
                </a:moveTo>
                <a:lnTo>
                  <a:pt x="265" y="331"/>
                </a:lnTo>
                <a:lnTo>
                  <a:pt x="437" y="0"/>
                </a:lnTo>
                <a:lnTo>
                  <a:pt x="0" y="80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90" name="Group 90"/>
          <p:cNvGrpSpPr>
            <a:grpSpLocks/>
          </p:cNvGrpSpPr>
          <p:nvPr/>
        </p:nvGrpSpPr>
        <p:grpSpPr bwMode="auto">
          <a:xfrm>
            <a:off x="2335213" y="2456111"/>
            <a:ext cx="1177925" cy="1098550"/>
            <a:chOff x="1567" y="3120"/>
            <a:chExt cx="742" cy="692"/>
          </a:xfrm>
        </p:grpSpPr>
        <p:sp>
          <p:nvSpPr>
            <p:cNvPr id="91" name="Oval 91"/>
            <p:cNvSpPr>
              <a:spLocks noChangeArrowheads="1"/>
            </p:cNvSpPr>
            <p:nvPr/>
          </p:nvSpPr>
          <p:spPr bwMode="auto">
            <a:xfrm>
              <a:off x="1951" y="3600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" name="Oval 92"/>
            <p:cNvSpPr>
              <a:spLocks noChangeArrowheads="1"/>
            </p:cNvSpPr>
            <p:nvPr/>
          </p:nvSpPr>
          <p:spPr bwMode="auto">
            <a:xfrm>
              <a:off x="2172" y="326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3" name="Oval 93"/>
            <p:cNvSpPr>
              <a:spLocks noChangeArrowheads="1"/>
            </p:cNvSpPr>
            <p:nvPr/>
          </p:nvSpPr>
          <p:spPr bwMode="auto">
            <a:xfrm>
              <a:off x="1656" y="333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94" name="Rectangle 94"/>
            <p:cNvSpPr>
              <a:spLocks noChangeArrowheads="1"/>
            </p:cNvSpPr>
            <p:nvPr/>
          </p:nvSpPr>
          <p:spPr bwMode="auto">
            <a:xfrm>
              <a:off x="1567" y="3168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0</a:t>
              </a:r>
              <a:endParaRPr lang="it-IT" sz="1600" i="1"/>
            </a:p>
          </p:txBody>
        </p:sp>
        <p:sp>
          <p:nvSpPr>
            <p:cNvPr id="95" name="Rectangle 95"/>
            <p:cNvSpPr>
              <a:spLocks noChangeArrowheads="1"/>
            </p:cNvSpPr>
            <p:nvPr/>
          </p:nvSpPr>
          <p:spPr bwMode="auto">
            <a:xfrm>
              <a:off x="2095" y="312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1</a:t>
              </a:r>
              <a:endParaRPr lang="it-IT" sz="1600" i="1"/>
            </a:p>
          </p:txBody>
        </p:sp>
        <p:sp>
          <p:nvSpPr>
            <p:cNvPr id="96" name="Rectangle 96"/>
            <p:cNvSpPr>
              <a:spLocks noChangeArrowheads="1"/>
            </p:cNvSpPr>
            <p:nvPr/>
          </p:nvSpPr>
          <p:spPr bwMode="auto">
            <a:xfrm>
              <a:off x="1855" y="360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2</a:t>
              </a:r>
              <a:endParaRPr lang="it-IT" sz="1600" i="1"/>
            </a:p>
          </p:txBody>
        </p:sp>
      </p:grpSp>
      <p:grpSp>
        <p:nvGrpSpPr>
          <p:cNvPr id="97" name="Group 97"/>
          <p:cNvGrpSpPr>
            <a:grpSpLocks/>
          </p:cNvGrpSpPr>
          <p:nvPr/>
        </p:nvGrpSpPr>
        <p:grpSpPr bwMode="auto">
          <a:xfrm>
            <a:off x="7772400" y="2456111"/>
            <a:ext cx="1143000" cy="685800"/>
            <a:chOff x="3504" y="3600"/>
            <a:chExt cx="672" cy="432"/>
          </a:xfrm>
        </p:grpSpPr>
        <p:sp>
          <p:nvSpPr>
            <p:cNvPr id="98" name="Line 98"/>
            <p:cNvSpPr>
              <a:spLocks noChangeShapeType="1"/>
            </p:cNvSpPr>
            <p:nvPr/>
          </p:nvSpPr>
          <p:spPr bwMode="auto">
            <a:xfrm>
              <a:off x="3504" y="388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99" name="Line 99"/>
            <p:cNvSpPr>
              <a:spLocks noChangeShapeType="1"/>
            </p:cNvSpPr>
            <p:nvPr/>
          </p:nvSpPr>
          <p:spPr bwMode="auto">
            <a:xfrm>
              <a:off x="3504" y="3936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00" name="Line 100"/>
            <p:cNvSpPr>
              <a:spLocks noChangeShapeType="1"/>
            </p:cNvSpPr>
            <p:nvPr/>
          </p:nvSpPr>
          <p:spPr bwMode="auto">
            <a:xfrm>
              <a:off x="3504" y="3984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01" name="Line 101"/>
            <p:cNvSpPr>
              <a:spLocks noChangeShapeType="1"/>
            </p:cNvSpPr>
            <p:nvPr/>
          </p:nvSpPr>
          <p:spPr bwMode="auto">
            <a:xfrm>
              <a:off x="3504" y="3840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02" name="Line 102"/>
            <p:cNvSpPr>
              <a:spLocks noChangeShapeType="1"/>
            </p:cNvSpPr>
            <p:nvPr/>
          </p:nvSpPr>
          <p:spPr bwMode="auto">
            <a:xfrm>
              <a:off x="3504" y="3792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03" name="Line 103"/>
            <p:cNvSpPr>
              <a:spLocks noChangeShapeType="1"/>
            </p:cNvSpPr>
            <p:nvPr/>
          </p:nvSpPr>
          <p:spPr bwMode="auto">
            <a:xfrm>
              <a:off x="3504" y="3744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04" name="Line 104"/>
            <p:cNvSpPr>
              <a:spLocks noChangeShapeType="1"/>
            </p:cNvSpPr>
            <p:nvPr/>
          </p:nvSpPr>
          <p:spPr bwMode="auto">
            <a:xfrm>
              <a:off x="3504" y="3696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05" name="Line 105"/>
            <p:cNvSpPr>
              <a:spLocks noChangeShapeType="1"/>
            </p:cNvSpPr>
            <p:nvPr/>
          </p:nvSpPr>
          <p:spPr bwMode="auto">
            <a:xfrm>
              <a:off x="3504" y="4032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06" name="Line 106"/>
            <p:cNvSpPr>
              <a:spLocks noChangeShapeType="1"/>
            </p:cNvSpPr>
            <p:nvPr/>
          </p:nvSpPr>
          <p:spPr bwMode="auto">
            <a:xfrm>
              <a:off x="3504" y="364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07" name="Line 107"/>
            <p:cNvSpPr>
              <a:spLocks noChangeShapeType="1"/>
            </p:cNvSpPr>
            <p:nvPr/>
          </p:nvSpPr>
          <p:spPr bwMode="auto">
            <a:xfrm>
              <a:off x="3504" y="3600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08" name="Line 108"/>
          <p:cNvSpPr>
            <a:spLocks noChangeShapeType="1"/>
          </p:cNvSpPr>
          <p:nvPr/>
        </p:nvSpPr>
        <p:spPr bwMode="auto">
          <a:xfrm flipV="1">
            <a:off x="7848600" y="2379911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09" name="Line 109"/>
          <p:cNvSpPr>
            <a:spLocks noChangeShapeType="1"/>
          </p:cNvSpPr>
          <p:nvPr/>
        </p:nvSpPr>
        <p:spPr bwMode="auto">
          <a:xfrm flipV="1">
            <a:off x="7924800" y="2379911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10" name="Line 110"/>
          <p:cNvSpPr>
            <a:spLocks noChangeShapeType="1"/>
          </p:cNvSpPr>
          <p:nvPr/>
        </p:nvSpPr>
        <p:spPr bwMode="auto">
          <a:xfrm flipV="1">
            <a:off x="8001000" y="2379911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11" name="Line 111"/>
          <p:cNvSpPr>
            <a:spLocks noChangeShapeType="1"/>
          </p:cNvSpPr>
          <p:nvPr/>
        </p:nvSpPr>
        <p:spPr bwMode="auto">
          <a:xfrm flipV="1">
            <a:off x="8077200" y="2379911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12" name="Line 112"/>
          <p:cNvSpPr>
            <a:spLocks noChangeShapeType="1"/>
          </p:cNvSpPr>
          <p:nvPr/>
        </p:nvSpPr>
        <p:spPr bwMode="auto">
          <a:xfrm flipV="1">
            <a:off x="8153400" y="2379911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13" name="Line 113"/>
          <p:cNvSpPr>
            <a:spLocks noChangeShapeType="1"/>
          </p:cNvSpPr>
          <p:nvPr/>
        </p:nvSpPr>
        <p:spPr bwMode="auto">
          <a:xfrm flipV="1">
            <a:off x="8229600" y="2379911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14" name="Line 114"/>
          <p:cNvSpPr>
            <a:spLocks noChangeShapeType="1"/>
          </p:cNvSpPr>
          <p:nvPr/>
        </p:nvSpPr>
        <p:spPr bwMode="auto">
          <a:xfrm flipV="1">
            <a:off x="8305800" y="2379911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15" name="Line 115"/>
          <p:cNvSpPr>
            <a:spLocks noChangeShapeType="1"/>
          </p:cNvSpPr>
          <p:nvPr/>
        </p:nvSpPr>
        <p:spPr bwMode="auto">
          <a:xfrm flipV="1">
            <a:off x="8382000" y="2379911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16" name="Line 116"/>
          <p:cNvSpPr>
            <a:spLocks noChangeShapeType="1"/>
          </p:cNvSpPr>
          <p:nvPr/>
        </p:nvSpPr>
        <p:spPr bwMode="auto">
          <a:xfrm flipV="1">
            <a:off x="8458200" y="2379911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17" name="Line 117"/>
          <p:cNvSpPr>
            <a:spLocks noChangeShapeType="1"/>
          </p:cNvSpPr>
          <p:nvPr/>
        </p:nvSpPr>
        <p:spPr bwMode="auto">
          <a:xfrm flipV="1">
            <a:off x="8534400" y="2379911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18" name="Line 118"/>
          <p:cNvSpPr>
            <a:spLocks noChangeShapeType="1"/>
          </p:cNvSpPr>
          <p:nvPr/>
        </p:nvSpPr>
        <p:spPr bwMode="auto">
          <a:xfrm flipV="1">
            <a:off x="8610600" y="2379911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19" name="Line 119"/>
          <p:cNvSpPr>
            <a:spLocks noChangeShapeType="1"/>
          </p:cNvSpPr>
          <p:nvPr/>
        </p:nvSpPr>
        <p:spPr bwMode="auto">
          <a:xfrm flipV="1">
            <a:off x="8686800" y="2379911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20" name="Line 120"/>
          <p:cNvSpPr>
            <a:spLocks noChangeShapeType="1"/>
          </p:cNvSpPr>
          <p:nvPr/>
        </p:nvSpPr>
        <p:spPr bwMode="auto">
          <a:xfrm flipV="1">
            <a:off x="8763000" y="2379911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21" name="Line 121"/>
          <p:cNvSpPr>
            <a:spLocks noChangeShapeType="1"/>
          </p:cNvSpPr>
          <p:nvPr/>
        </p:nvSpPr>
        <p:spPr bwMode="auto">
          <a:xfrm flipV="1">
            <a:off x="8839200" y="2379911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22" name="Rectangle 122"/>
          <p:cNvSpPr>
            <a:spLocks noChangeArrowheads="1"/>
          </p:cNvSpPr>
          <p:nvPr/>
        </p:nvSpPr>
        <p:spPr bwMode="auto">
          <a:xfrm>
            <a:off x="7772400" y="2379911"/>
            <a:ext cx="11430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32" name="AutoShape 133"/>
          <p:cNvSpPr>
            <a:spLocks noChangeArrowheads="1"/>
          </p:cNvSpPr>
          <p:nvPr/>
        </p:nvSpPr>
        <p:spPr bwMode="auto">
          <a:xfrm>
            <a:off x="244753" y="3679081"/>
            <a:ext cx="1371951" cy="78560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OBJECT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COORDS</a:t>
            </a:r>
            <a:endParaRPr lang="it-IT" sz="1800" dirty="0">
              <a:solidFill>
                <a:srgbClr val="FF0000"/>
              </a:solidFill>
            </a:endParaRPr>
          </a:p>
        </p:txBody>
      </p:sp>
      <p:sp>
        <p:nvSpPr>
          <p:cNvPr id="133" name="AutoShape 133"/>
          <p:cNvSpPr>
            <a:spLocks noChangeArrowheads="1"/>
          </p:cNvSpPr>
          <p:nvPr/>
        </p:nvSpPr>
        <p:spPr bwMode="auto">
          <a:xfrm>
            <a:off x="2310432" y="3679081"/>
            <a:ext cx="1371951" cy="78560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CLIP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COORDS</a:t>
            </a:r>
            <a:endParaRPr lang="it-IT" sz="1800" dirty="0">
              <a:solidFill>
                <a:srgbClr val="FF0000"/>
              </a:solidFill>
            </a:endParaRPr>
          </a:p>
        </p:txBody>
      </p:sp>
      <p:sp>
        <p:nvSpPr>
          <p:cNvPr id="134" name="AutoShape 133"/>
          <p:cNvSpPr>
            <a:spLocks noChangeArrowheads="1"/>
          </p:cNvSpPr>
          <p:nvPr/>
        </p:nvSpPr>
        <p:spPr bwMode="auto">
          <a:xfrm>
            <a:off x="5461621" y="3679081"/>
            <a:ext cx="1371951" cy="78560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SCREEN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COORDS</a:t>
            </a:r>
            <a:endParaRPr lang="it-IT" sz="1800" dirty="0">
              <a:solidFill>
                <a:srgbClr val="FF0000"/>
              </a:solidFill>
            </a:endParaRPr>
          </a:p>
        </p:txBody>
      </p:sp>
      <p:sp>
        <p:nvSpPr>
          <p:cNvPr id="135" name="Freeform 132"/>
          <p:cNvSpPr>
            <a:spLocks/>
          </p:cNvSpPr>
          <p:nvPr/>
        </p:nvSpPr>
        <p:spPr bwMode="auto">
          <a:xfrm>
            <a:off x="1207438" y="2643367"/>
            <a:ext cx="227458" cy="1049408"/>
          </a:xfrm>
          <a:custGeom>
            <a:avLst/>
            <a:gdLst>
              <a:gd name="T0" fmla="*/ 0 w 636"/>
              <a:gd name="T1" fmla="*/ 0 h 5"/>
              <a:gd name="T2" fmla="*/ 2147483647 w 636"/>
              <a:gd name="T3" fmla="*/ 2147483647 h 5"/>
              <a:gd name="T4" fmla="*/ 0 60000 65536"/>
              <a:gd name="T5" fmla="*/ 0 60000 65536"/>
              <a:gd name="T6" fmla="*/ 0 w 636"/>
              <a:gd name="T7" fmla="*/ 0 h 5"/>
              <a:gd name="T8" fmla="*/ 636 w 636"/>
              <a:gd name="T9" fmla="*/ 5 h 5"/>
              <a:gd name="connsiteX0" fmla="*/ 5894 w 6486"/>
              <a:gd name="connsiteY0" fmla="*/ 0 h 20903"/>
              <a:gd name="connsiteX1" fmla="*/ 592 w 6486"/>
              <a:gd name="connsiteY1" fmla="*/ 20903 h 20903"/>
              <a:gd name="connsiteX0" fmla="*/ 0 w 6925"/>
              <a:gd name="connsiteY0" fmla="*/ 0 h 3717"/>
              <a:gd name="connsiteX1" fmla="*/ 6925 w 6925"/>
              <a:gd name="connsiteY1" fmla="*/ 3717 h 3717"/>
              <a:gd name="connsiteX0" fmla="*/ 0 w 10000"/>
              <a:gd name="connsiteY0" fmla="*/ 0 h 10797"/>
              <a:gd name="connsiteX1" fmla="*/ 10000 w 10000"/>
              <a:gd name="connsiteY1" fmla="*/ 10797 h 1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10797">
                <a:moveTo>
                  <a:pt x="0" y="0"/>
                </a:moveTo>
                <a:cubicBezTo>
                  <a:pt x="7421" y="4291"/>
                  <a:pt x="2579" y="6506"/>
                  <a:pt x="10000" y="10797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 type="oval" w="med" len="med"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36" name="Freeform 132"/>
          <p:cNvSpPr>
            <a:spLocks/>
          </p:cNvSpPr>
          <p:nvPr/>
        </p:nvSpPr>
        <p:spPr bwMode="auto">
          <a:xfrm>
            <a:off x="3363913" y="2760119"/>
            <a:ext cx="149225" cy="932656"/>
          </a:xfrm>
          <a:custGeom>
            <a:avLst/>
            <a:gdLst>
              <a:gd name="T0" fmla="*/ 0 w 636"/>
              <a:gd name="T1" fmla="*/ 0 h 5"/>
              <a:gd name="T2" fmla="*/ 2147483647 w 636"/>
              <a:gd name="T3" fmla="*/ 2147483647 h 5"/>
              <a:gd name="T4" fmla="*/ 0 60000 65536"/>
              <a:gd name="T5" fmla="*/ 0 60000 65536"/>
              <a:gd name="T6" fmla="*/ 0 w 636"/>
              <a:gd name="T7" fmla="*/ 0 h 5"/>
              <a:gd name="T8" fmla="*/ 636 w 636"/>
              <a:gd name="T9" fmla="*/ 5 h 5"/>
              <a:gd name="connsiteX0" fmla="*/ 5894 w 6486"/>
              <a:gd name="connsiteY0" fmla="*/ 0 h 20903"/>
              <a:gd name="connsiteX1" fmla="*/ 592 w 6486"/>
              <a:gd name="connsiteY1" fmla="*/ 20903 h 20903"/>
              <a:gd name="connsiteX0" fmla="*/ 0 w 6925"/>
              <a:gd name="connsiteY0" fmla="*/ 0 h 3717"/>
              <a:gd name="connsiteX1" fmla="*/ 6925 w 6925"/>
              <a:gd name="connsiteY1" fmla="*/ 3717 h 3717"/>
              <a:gd name="connsiteX0" fmla="*/ 0 w 10000"/>
              <a:gd name="connsiteY0" fmla="*/ 0 h 10797"/>
              <a:gd name="connsiteX1" fmla="*/ 10000 w 10000"/>
              <a:gd name="connsiteY1" fmla="*/ 10797 h 1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10797">
                <a:moveTo>
                  <a:pt x="0" y="0"/>
                </a:moveTo>
                <a:cubicBezTo>
                  <a:pt x="7421" y="4291"/>
                  <a:pt x="2579" y="6506"/>
                  <a:pt x="10000" y="10797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 type="oval" w="med" len="med"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37" name="Freeform 132"/>
          <p:cNvSpPr>
            <a:spLocks/>
          </p:cNvSpPr>
          <p:nvPr/>
        </p:nvSpPr>
        <p:spPr bwMode="auto">
          <a:xfrm>
            <a:off x="6414080" y="2728764"/>
            <a:ext cx="149225" cy="932656"/>
          </a:xfrm>
          <a:custGeom>
            <a:avLst/>
            <a:gdLst>
              <a:gd name="T0" fmla="*/ 0 w 636"/>
              <a:gd name="T1" fmla="*/ 0 h 5"/>
              <a:gd name="T2" fmla="*/ 2147483647 w 636"/>
              <a:gd name="T3" fmla="*/ 2147483647 h 5"/>
              <a:gd name="T4" fmla="*/ 0 60000 65536"/>
              <a:gd name="T5" fmla="*/ 0 60000 65536"/>
              <a:gd name="T6" fmla="*/ 0 w 636"/>
              <a:gd name="T7" fmla="*/ 0 h 5"/>
              <a:gd name="T8" fmla="*/ 636 w 636"/>
              <a:gd name="T9" fmla="*/ 5 h 5"/>
              <a:gd name="connsiteX0" fmla="*/ 5894 w 6486"/>
              <a:gd name="connsiteY0" fmla="*/ 0 h 20903"/>
              <a:gd name="connsiteX1" fmla="*/ 592 w 6486"/>
              <a:gd name="connsiteY1" fmla="*/ 20903 h 20903"/>
              <a:gd name="connsiteX0" fmla="*/ 0 w 6925"/>
              <a:gd name="connsiteY0" fmla="*/ 0 h 3717"/>
              <a:gd name="connsiteX1" fmla="*/ 6925 w 6925"/>
              <a:gd name="connsiteY1" fmla="*/ 3717 h 3717"/>
              <a:gd name="connsiteX0" fmla="*/ 0 w 10000"/>
              <a:gd name="connsiteY0" fmla="*/ 0 h 10797"/>
              <a:gd name="connsiteX1" fmla="*/ 10000 w 10000"/>
              <a:gd name="connsiteY1" fmla="*/ 10797 h 1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10797">
                <a:moveTo>
                  <a:pt x="0" y="0"/>
                </a:moveTo>
                <a:cubicBezTo>
                  <a:pt x="7421" y="4291"/>
                  <a:pt x="2579" y="6506"/>
                  <a:pt x="10000" y="10797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 type="oval" w="med" len="med"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76846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Viewport transformation</a:t>
            </a:r>
            <a:endParaRPr lang="it-IT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333246" y="1252027"/>
            <a:ext cx="8124954" cy="499637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800" dirty="0">
                <a:latin typeface="Verdana" charset="0"/>
                <a:ea typeface="ＭＳ Ｐゴシック" charset="0"/>
                <a:cs typeface="ＭＳ Ｐゴシック" charset="0"/>
              </a:rPr>
              <a:t>The </a:t>
            </a:r>
            <a:r>
              <a:rPr lang="en-GB" sz="2800" i="1" dirty="0">
                <a:latin typeface="Verdana" charset="0"/>
                <a:ea typeface="ＭＳ Ｐゴシック" charset="0"/>
                <a:cs typeface="ＭＳ Ｐゴシック" charset="0"/>
              </a:rPr>
              <a:t>viewport </a:t>
            </a:r>
            <a:r>
              <a:rPr lang="en-GB" sz="2800" dirty="0">
                <a:latin typeface="Verdana" charset="0"/>
                <a:ea typeface="ＭＳ Ｐゴシック" charset="0"/>
                <a:cs typeface="ＭＳ Ｐゴシック" charset="0"/>
              </a:rPr>
              <a:t>is the portion of output window to which the frame buffer is mapped: 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400" dirty="0">
                <a:latin typeface="Verdana" charset="0"/>
                <a:ea typeface="ＭＳ Ｐゴシック" charset="0"/>
                <a:cs typeface="ＭＳ Ｐゴシック" charset="0"/>
              </a:rPr>
              <a:t>rectangle </a:t>
            </a:r>
            <a:r>
              <a:rPr lang="en-GB" sz="2400" i="1" dirty="0">
                <a:latin typeface="Verdana" charset="0"/>
                <a:ea typeface="ＭＳ Ｐゴシック" charset="0"/>
                <a:cs typeface="ＭＳ Ｐゴシック" charset="0"/>
              </a:rPr>
              <a:t>w </a:t>
            </a:r>
            <a:r>
              <a:rPr lang="en-GB" sz="2400" dirty="0">
                <a:latin typeface="Verdana" charset="0"/>
                <a:ea typeface="ＭＳ Ｐゴシック" charset="0"/>
                <a:cs typeface="ＭＳ Ｐゴシック" charset="0"/>
              </a:rPr>
              <a:t>× </a:t>
            </a:r>
            <a:r>
              <a:rPr lang="en-GB" sz="2400" i="1" dirty="0">
                <a:latin typeface="Verdana" charset="0"/>
                <a:ea typeface="ＭＳ Ｐゴシック" charset="0"/>
                <a:cs typeface="ＭＳ Ｐゴシック" charset="0"/>
              </a:rPr>
              <a:t>h</a:t>
            </a:r>
            <a:r>
              <a:rPr lang="en-GB" sz="2400" dirty="0">
                <a:latin typeface="Verdana" charset="0"/>
                <a:ea typeface="ＭＳ Ｐゴシック" charset="0"/>
                <a:cs typeface="ＭＳ Ｐゴシック" charset="0"/>
              </a:rPr>
              <a:t> pixels</a:t>
            </a:r>
            <a:endParaRPr lang="en-GB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800" dirty="0">
                <a:latin typeface="Verdana" charset="0"/>
                <a:ea typeface="ＭＳ Ｐゴシック" charset="0"/>
                <a:cs typeface="ＭＳ Ｐゴシック" charset="0"/>
              </a:rPr>
              <a:t>Vertices in the Normalized projection coordinate system are further transformed to express them in </a:t>
            </a:r>
            <a:r>
              <a:rPr lang="en-GB" sz="2800" i="1" dirty="0">
                <a:latin typeface="Verdana" charset="0"/>
                <a:ea typeface="ＭＳ Ｐゴシック" charset="0"/>
                <a:cs typeface="ＭＳ Ｐゴシック" charset="0"/>
              </a:rPr>
              <a:t>Window</a:t>
            </a:r>
            <a:r>
              <a:rPr lang="en-GB" sz="2800" dirty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i="1" dirty="0">
                <a:latin typeface="Verdana" charset="0"/>
                <a:ea typeface="ＭＳ Ｐゴシック" charset="0"/>
                <a:cs typeface="ＭＳ Ｐゴシック" charset="0"/>
              </a:rPr>
              <a:t>coordinates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3D coordinate system, with </a:t>
            </a:r>
            <a:r>
              <a:rPr lang="en-US" sz="2800" i="1" dirty="0"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800" i="1" dirty="0"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 in pixels (size of the viewport) and </a:t>
            </a:r>
            <a:r>
              <a:rPr lang="en-US" sz="2800" i="1" dirty="0">
                <a:latin typeface="Times New Roman" charset="0"/>
                <a:ea typeface="ＭＳ Ｐゴシック" charset="0"/>
                <a:cs typeface="ＭＳ Ｐゴシック" charset="0"/>
              </a:rPr>
              <a:t>z</a:t>
            </a: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 in range [0,1]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Origin at lower left corner</a:t>
            </a:r>
          </a:p>
        </p:txBody>
      </p:sp>
    </p:spTree>
    <p:extLst>
      <p:ext uri="{BB962C8B-B14F-4D97-AF65-F5344CB8AC3E}">
        <p14:creationId xmlns:p14="http://schemas.microsoft.com/office/powerpoint/2010/main" val="10941995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Viewport transformation</a:t>
            </a:r>
            <a:endParaRPr lang="it-IT" sz="280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758" name="Content Placeholder 34"/>
          <p:cNvSpPr>
            <a:spLocks noGrp="1"/>
          </p:cNvSpPr>
          <p:nvPr>
            <p:ph idx="1"/>
          </p:nvPr>
        </p:nvSpPr>
        <p:spPr>
          <a:xfrm>
            <a:off x="685800" y="1447800"/>
            <a:ext cx="8051800" cy="569913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Normalized frame		Window frame</a:t>
            </a:r>
          </a:p>
        </p:txBody>
      </p:sp>
      <p:grpSp>
        <p:nvGrpSpPr>
          <p:cNvPr id="74757" name="Group 35"/>
          <p:cNvGrpSpPr>
            <a:grpSpLocks/>
          </p:cNvGrpSpPr>
          <p:nvPr/>
        </p:nvGrpSpPr>
        <p:grpSpPr bwMode="auto">
          <a:xfrm>
            <a:off x="138113" y="2735263"/>
            <a:ext cx="3914775" cy="3243262"/>
            <a:chOff x="5305476" y="1529700"/>
            <a:chExt cx="3914724" cy="3241837"/>
          </a:xfrm>
        </p:grpSpPr>
        <p:grpSp>
          <p:nvGrpSpPr>
            <p:cNvPr id="74785" name="Group 40"/>
            <p:cNvGrpSpPr>
              <a:grpSpLocks/>
            </p:cNvGrpSpPr>
            <p:nvPr/>
          </p:nvGrpSpPr>
          <p:grpSpPr bwMode="auto">
            <a:xfrm>
              <a:off x="5868651" y="1666068"/>
              <a:ext cx="2610786" cy="2797691"/>
              <a:chOff x="1851" y="1200"/>
              <a:chExt cx="2133" cy="2448"/>
            </a:xfrm>
          </p:grpSpPr>
          <p:sp>
            <p:nvSpPr>
              <p:cNvPr id="74797" name="Line 8"/>
              <p:cNvSpPr>
                <a:spLocks noChangeShapeType="1"/>
              </p:cNvSpPr>
              <p:nvPr/>
            </p:nvSpPr>
            <p:spPr bwMode="auto">
              <a:xfrm flipH="1">
                <a:off x="2832" y="1968"/>
                <a:ext cx="1152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798" name="Line 9"/>
              <p:cNvSpPr>
                <a:spLocks noChangeShapeType="1"/>
              </p:cNvSpPr>
              <p:nvPr/>
            </p:nvSpPr>
            <p:spPr bwMode="auto">
              <a:xfrm flipV="1">
                <a:off x="3984" y="1968"/>
                <a:ext cx="0" cy="12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799" name="Line 10"/>
              <p:cNvSpPr>
                <a:spLocks noChangeShapeType="1"/>
              </p:cNvSpPr>
              <p:nvPr/>
            </p:nvSpPr>
            <p:spPr bwMode="auto">
              <a:xfrm flipV="1">
                <a:off x="2832" y="2352"/>
                <a:ext cx="0" cy="12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800" name="Line 12"/>
              <p:cNvSpPr>
                <a:spLocks noChangeShapeType="1"/>
              </p:cNvSpPr>
              <p:nvPr/>
            </p:nvSpPr>
            <p:spPr bwMode="auto">
              <a:xfrm>
                <a:off x="2016" y="1728"/>
                <a:ext cx="81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801" name="Line 21"/>
              <p:cNvSpPr>
                <a:spLocks noChangeShapeType="1"/>
              </p:cNvSpPr>
              <p:nvPr/>
            </p:nvSpPr>
            <p:spPr bwMode="auto">
              <a:xfrm flipV="1">
                <a:off x="3168" y="1344"/>
                <a:ext cx="0" cy="12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802" name="Line 22"/>
              <p:cNvSpPr>
                <a:spLocks noChangeShapeType="1"/>
              </p:cNvSpPr>
              <p:nvPr/>
            </p:nvSpPr>
            <p:spPr bwMode="auto">
              <a:xfrm flipV="1">
                <a:off x="2016" y="1728"/>
                <a:ext cx="0" cy="12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803" name="Line 26"/>
              <p:cNvSpPr>
                <a:spLocks noChangeShapeType="1"/>
              </p:cNvSpPr>
              <p:nvPr/>
            </p:nvSpPr>
            <p:spPr bwMode="auto">
              <a:xfrm flipH="1">
                <a:off x="2016" y="1344"/>
                <a:ext cx="1152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804" name="Line 27"/>
              <p:cNvSpPr>
                <a:spLocks noChangeShapeType="1"/>
              </p:cNvSpPr>
              <p:nvPr/>
            </p:nvSpPr>
            <p:spPr bwMode="auto">
              <a:xfrm flipH="1">
                <a:off x="2016" y="2640"/>
                <a:ext cx="1152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805" name="Line 28"/>
              <p:cNvSpPr>
                <a:spLocks noChangeShapeType="1"/>
              </p:cNvSpPr>
              <p:nvPr/>
            </p:nvSpPr>
            <p:spPr bwMode="auto">
              <a:xfrm flipH="1">
                <a:off x="2832" y="3264"/>
                <a:ext cx="1152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806" name="Line 29"/>
              <p:cNvSpPr>
                <a:spLocks noChangeShapeType="1"/>
              </p:cNvSpPr>
              <p:nvPr/>
            </p:nvSpPr>
            <p:spPr bwMode="auto">
              <a:xfrm>
                <a:off x="3168" y="1344"/>
                <a:ext cx="81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807" name="Line 30"/>
              <p:cNvSpPr>
                <a:spLocks noChangeShapeType="1"/>
              </p:cNvSpPr>
              <p:nvPr/>
            </p:nvSpPr>
            <p:spPr bwMode="auto">
              <a:xfrm>
                <a:off x="3168" y="2640"/>
                <a:ext cx="81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808" name="Line 31"/>
              <p:cNvSpPr>
                <a:spLocks noChangeShapeType="1"/>
              </p:cNvSpPr>
              <p:nvPr/>
            </p:nvSpPr>
            <p:spPr bwMode="auto">
              <a:xfrm>
                <a:off x="2016" y="3024"/>
                <a:ext cx="81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809" name="Line 37"/>
              <p:cNvSpPr>
                <a:spLocks noChangeShapeType="1"/>
              </p:cNvSpPr>
              <p:nvPr/>
            </p:nvSpPr>
            <p:spPr bwMode="auto">
              <a:xfrm>
                <a:off x="3003" y="2496"/>
                <a:ext cx="81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810" name="Line 38"/>
              <p:cNvSpPr>
                <a:spLocks noChangeShapeType="1"/>
              </p:cNvSpPr>
              <p:nvPr/>
            </p:nvSpPr>
            <p:spPr bwMode="auto">
              <a:xfrm flipH="1">
                <a:off x="1851" y="2496"/>
                <a:ext cx="1152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811" name="Line 39"/>
              <p:cNvSpPr>
                <a:spLocks noChangeShapeType="1"/>
              </p:cNvSpPr>
              <p:nvPr/>
            </p:nvSpPr>
            <p:spPr bwMode="auto">
              <a:xfrm flipV="1">
                <a:off x="3003" y="1200"/>
                <a:ext cx="0" cy="12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74786" name="Text Box 41"/>
            <p:cNvSpPr txBox="1">
              <a:spLocks noChangeArrowheads="1"/>
            </p:cNvSpPr>
            <p:nvPr/>
          </p:nvSpPr>
          <p:spPr bwMode="auto">
            <a:xfrm>
              <a:off x="6473045" y="2883757"/>
              <a:ext cx="6645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400">
                  <a:latin typeface="Times New Roman" charset="0"/>
                </a:rPr>
                <a:t>(1,1,1)</a:t>
              </a:r>
              <a:endParaRPr lang="it-IT" sz="1400">
                <a:latin typeface="Times New Roman" charset="0"/>
              </a:endParaRPr>
            </a:p>
          </p:txBody>
        </p:sp>
        <p:sp>
          <p:nvSpPr>
            <p:cNvPr id="74787" name="Text Box 42"/>
            <p:cNvSpPr txBox="1">
              <a:spLocks noChangeArrowheads="1"/>
            </p:cNvSpPr>
            <p:nvPr/>
          </p:nvSpPr>
          <p:spPr bwMode="auto">
            <a:xfrm>
              <a:off x="7480614" y="3096690"/>
              <a:ext cx="8732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400">
                  <a:latin typeface="Times New Roman" charset="0"/>
                </a:rPr>
                <a:t>(-1,-1,-1)</a:t>
              </a:r>
              <a:endParaRPr lang="it-IT" sz="1400">
                <a:latin typeface="Times New Roman" charset="0"/>
              </a:endParaRPr>
            </a:p>
          </p:txBody>
        </p:sp>
        <p:sp>
          <p:nvSpPr>
            <p:cNvPr id="74788" name="Text Box 43"/>
            <p:cNvSpPr txBox="1">
              <a:spLocks noChangeArrowheads="1"/>
            </p:cNvSpPr>
            <p:nvPr/>
          </p:nvSpPr>
          <p:spPr bwMode="auto">
            <a:xfrm>
              <a:off x="6614306" y="4463760"/>
              <a:ext cx="86630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400">
                  <a:latin typeface="Times New Roman" charset="0"/>
                </a:rPr>
                <a:t>(1,-1,1)</a:t>
              </a:r>
              <a:endParaRPr lang="it-IT" sz="1400">
                <a:latin typeface="Times New Roman" charset="0"/>
              </a:endParaRPr>
            </a:p>
          </p:txBody>
        </p:sp>
        <p:sp>
          <p:nvSpPr>
            <p:cNvPr id="74789" name="Text Box 44"/>
            <p:cNvSpPr txBox="1">
              <a:spLocks noChangeArrowheads="1"/>
            </p:cNvSpPr>
            <p:nvPr/>
          </p:nvSpPr>
          <p:spPr bwMode="auto">
            <a:xfrm>
              <a:off x="5308600" y="3725340"/>
              <a:ext cx="93959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400">
                  <a:latin typeface="Times New Roman" charset="0"/>
                </a:rPr>
                <a:t>(-1,-1,1)</a:t>
              </a:r>
              <a:endParaRPr lang="it-IT" sz="1400">
                <a:latin typeface="Times New Roman" charset="0"/>
              </a:endParaRPr>
            </a:p>
          </p:txBody>
        </p:sp>
        <p:sp>
          <p:nvSpPr>
            <p:cNvPr id="74790" name="Text Box 45"/>
            <p:cNvSpPr txBox="1">
              <a:spLocks noChangeArrowheads="1"/>
            </p:cNvSpPr>
            <p:nvPr/>
          </p:nvSpPr>
          <p:spPr bwMode="auto">
            <a:xfrm>
              <a:off x="8277694" y="4024674"/>
              <a:ext cx="8144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400">
                  <a:latin typeface="Times New Roman" charset="0"/>
                </a:rPr>
                <a:t>(1,-1,-1)</a:t>
              </a:r>
              <a:endParaRPr lang="it-IT" sz="1400">
                <a:latin typeface="Times New Roman" charset="0"/>
              </a:endParaRPr>
            </a:p>
          </p:txBody>
        </p:sp>
        <p:sp>
          <p:nvSpPr>
            <p:cNvPr id="74791" name="Text Box 46"/>
            <p:cNvSpPr txBox="1">
              <a:spLocks noChangeArrowheads="1"/>
            </p:cNvSpPr>
            <p:nvPr/>
          </p:nvSpPr>
          <p:spPr bwMode="auto">
            <a:xfrm>
              <a:off x="5305476" y="2040874"/>
              <a:ext cx="76491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400">
                  <a:latin typeface="Times New Roman" charset="0"/>
                </a:rPr>
                <a:t>(-1,1,1)</a:t>
              </a:r>
              <a:endParaRPr lang="it-IT" sz="1400">
                <a:latin typeface="Times New Roman" charset="0"/>
              </a:endParaRPr>
            </a:p>
          </p:txBody>
        </p:sp>
        <p:sp>
          <p:nvSpPr>
            <p:cNvPr id="74792" name="Text Box 47"/>
            <p:cNvSpPr txBox="1">
              <a:spLocks noChangeArrowheads="1"/>
            </p:cNvSpPr>
            <p:nvPr/>
          </p:nvSpPr>
          <p:spPr bwMode="auto">
            <a:xfrm>
              <a:off x="7480614" y="1601788"/>
              <a:ext cx="79686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400">
                  <a:latin typeface="Times New Roman" charset="0"/>
                </a:rPr>
                <a:t>(-1,1,-1)</a:t>
              </a:r>
              <a:endParaRPr lang="it-IT" sz="1400">
                <a:latin typeface="Times New Roman" charset="0"/>
              </a:endParaRPr>
            </a:p>
          </p:txBody>
        </p:sp>
        <p:sp>
          <p:nvSpPr>
            <p:cNvPr id="74793" name="Text Box 48"/>
            <p:cNvSpPr txBox="1">
              <a:spLocks noChangeArrowheads="1"/>
            </p:cNvSpPr>
            <p:nvPr/>
          </p:nvSpPr>
          <p:spPr bwMode="auto">
            <a:xfrm>
              <a:off x="8353894" y="2315798"/>
              <a:ext cx="86630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400">
                  <a:latin typeface="Times New Roman" charset="0"/>
                </a:rPr>
                <a:t>(1,1,-1)</a:t>
              </a:r>
              <a:endParaRPr lang="it-IT" sz="1400">
                <a:latin typeface="Times New Roman" charset="0"/>
              </a:endParaRPr>
            </a:p>
          </p:txBody>
        </p:sp>
        <p:sp>
          <p:nvSpPr>
            <p:cNvPr id="74794" name="Text Box 49"/>
            <p:cNvSpPr txBox="1">
              <a:spLocks noChangeArrowheads="1"/>
            </p:cNvSpPr>
            <p:nvPr/>
          </p:nvSpPr>
          <p:spPr bwMode="auto">
            <a:xfrm>
              <a:off x="5783082" y="3127607"/>
              <a:ext cx="33228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i="1">
                  <a:latin typeface="Times New Roman" charset="0"/>
                </a:rPr>
                <a:t>z</a:t>
              </a:r>
              <a:endParaRPr lang="it-IT" i="1">
                <a:latin typeface="Times New Roman" charset="0"/>
              </a:endParaRPr>
            </a:p>
          </p:txBody>
        </p:sp>
        <p:sp>
          <p:nvSpPr>
            <p:cNvPr id="74795" name="Text Box 50"/>
            <p:cNvSpPr txBox="1">
              <a:spLocks noChangeArrowheads="1"/>
            </p:cNvSpPr>
            <p:nvPr/>
          </p:nvSpPr>
          <p:spPr bwMode="auto">
            <a:xfrm>
              <a:off x="6995203" y="1529700"/>
              <a:ext cx="33228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i="1">
                  <a:latin typeface="Times New Roman" charset="0"/>
                </a:rPr>
                <a:t>y</a:t>
              </a:r>
              <a:endParaRPr lang="it-IT" i="1">
                <a:latin typeface="Times New Roman" charset="0"/>
              </a:endParaRPr>
            </a:p>
          </p:txBody>
        </p:sp>
        <p:sp>
          <p:nvSpPr>
            <p:cNvPr id="74796" name="Text Box 51"/>
            <p:cNvSpPr txBox="1">
              <a:spLocks noChangeArrowheads="1"/>
            </p:cNvSpPr>
            <p:nvPr/>
          </p:nvSpPr>
          <p:spPr bwMode="auto">
            <a:xfrm>
              <a:off x="8099686" y="3425119"/>
              <a:ext cx="332282" cy="468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i="1">
                  <a:latin typeface="Times New Roman" charset="0"/>
                </a:rPr>
                <a:t>x</a:t>
              </a:r>
              <a:endParaRPr lang="it-IT" i="1">
                <a:latin typeface="Times New Roman" charset="0"/>
              </a:endParaRPr>
            </a:p>
          </p:txBody>
        </p:sp>
      </p:grpSp>
      <p:sp>
        <p:nvSpPr>
          <p:cNvPr id="74759" name="Right Arrow 75"/>
          <p:cNvSpPr>
            <a:spLocks noChangeArrowheads="1"/>
          </p:cNvSpPr>
          <p:nvPr/>
        </p:nvSpPr>
        <p:spPr bwMode="auto">
          <a:xfrm>
            <a:off x="4114800" y="1587500"/>
            <a:ext cx="1103313" cy="360363"/>
          </a:xfrm>
          <a:prstGeom prst="rightArrow">
            <a:avLst>
              <a:gd name="adj1" fmla="val 50000"/>
              <a:gd name="adj2" fmla="val 49922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4760" name="Right Arrow 76"/>
          <p:cNvSpPr>
            <a:spLocks noChangeArrowheads="1"/>
          </p:cNvSpPr>
          <p:nvPr/>
        </p:nvSpPr>
        <p:spPr bwMode="auto">
          <a:xfrm>
            <a:off x="3845365" y="4171543"/>
            <a:ext cx="1103312" cy="360362"/>
          </a:xfrm>
          <a:prstGeom prst="rightArrow">
            <a:avLst>
              <a:gd name="adj1" fmla="val 50000"/>
              <a:gd name="adj2" fmla="val 49922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4761" name="Line 37"/>
          <p:cNvSpPr>
            <a:spLocks noChangeShapeType="1"/>
          </p:cNvSpPr>
          <p:nvPr/>
        </p:nvSpPr>
        <p:spPr bwMode="auto">
          <a:xfrm>
            <a:off x="6268639" y="4458649"/>
            <a:ext cx="2472797" cy="17587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62" name="Line 38"/>
          <p:cNvSpPr>
            <a:spLocks noChangeShapeType="1"/>
          </p:cNvSpPr>
          <p:nvPr/>
        </p:nvSpPr>
        <p:spPr bwMode="auto">
          <a:xfrm flipH="1">
            <a:off x="5412993" y="4447550"/>
            <a:ext cx="841829" cy="2993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triangl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63" name="Line 39"/>
          <p:cNvSpPr>
            <a:spLocks noChangeShapeType="1"/>
          </p:cNvSpPr>
          <p:nvPr/>
        </p:nvSpPr>
        <p:spPr bwMode="auto">
          <a:xfrm flipV="1">
            <a:off x="6265292" y="2255414"/>
            <a:ext cx="0" cy="2189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64" name="Text Box 49"/>
          <p:cNvSpPr txBox="1">
            <a:spLocks noChangeArrowheads="1"/>
          </p:cNvSpPr>
          <p:nvPr/>
        </p:nvSpPr>
        <p:spPr bwMode="auto">
          <a:xfrm>
            <a:off x="5652006" y="4433566"/>
            <a:ext cx="2841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i="1" dirty="0">
                <a:latin typeface="Times New Roman" charset="0"/>
              </a:rPr>
              <a:t>z</a:t>
            </a:r>
            <a:endParaRPr lang="it-IT" i="1" dirty="0">
              <a:latin typeface="Times New Roman" charset="0"/>
            </a:endParaRPr>
          </a:p>
        </p:txBody>
      </p:sp>
      <p:sp>
        <p:nvSpPr>
          <p:cNvPr id="74765" name="Text Box 50"/>
          <p:cNvSpPr txBox="1">
            <a:spLocks noChangeArrowheads="1"/>
          </p:cNvSpPr>
          <p:nvPr/>
        </p:nvSpPr>
        <p:spPr bwMode="auto">
          <a:xfrm>
            <a:off x="5957317" y="1991889"/>
            <a:ext cx="285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i="1" dirty="0">
                <a:latin typeface="Times New Roman" charset="0"/>
              </a:rPr>
              <a:t>y</a:t>
            </a:r>
            <a:endParaRPr lang="it-IT" i="1" dirty="0">
              <a:latin typeface="Times New Roman" charset="0"/>
            </a:endParaRPr>
          </a:p>
        </p:txBody>
      </p:sp>
      <p:sp>
        <p:nvSpPr>
          <p:cNvPr id="74766" name="Text Box 51"/>
          <p:cNvSpPr txBox="1">
            <a:spLocks noChangeArrowheads="1"/>
          </p:cNvSpPr>
          <p:nvPr/>
        </p:nvSpPr>
        <p:spPr bwMode="auto">
          <a:xfrm>
            <a:off x="8377680" y="5920626"/>
            <a:ext cx="250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i="1" dirty="0">
                <a:latin typeface="Times New Roman" charset="0"/>
              </a:rPr>
              <a:t>x</a:t>
            </a:r>
            <a:endParaRPr lang="it-IT" i="1" dirty="0">
              <a:latin typeface="Times New Roman" charset="0"/>
            </a:endParaRPr>
          </a:p>
        </p:txBody>
      </p:sp>
      <p:sp>
        <p:nvSpPr>
          <p:cNvPr id="74767" name="Line 8"/>
          <p:cNvSpPr>
            <a:spLocks noChangeShapeType="1"/>
          </p:cNvSpPr>
          <p:nvPr/>
        </p:nvSpPr>
        <p:spPr bwMode="auto">
          <a:xfrm flipH="1">
            <a:off x="5914407" y="3117701"/>
            <a:ext cx="354012" cy="122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68" name="Line 10"/>
          <p:cNvSpPr>
            <a:spLocks noChangeShapeType="1"/>
          </p:cNvSpPr>
          <p:nvPr/>
        </p:nvSpPr>
        <p:spPr bwMode="auto">
          <a:xfrm flipV="1">
            <a:off x="8021019" y="4748063"/>
            <a:ext cx="0" cy="1331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69" name="Line 22"/>
          <p:cNvSpPr>
            <a:spLocks noChangeShapeType="1"/>
          </p:cNvSpPr>
          <p:nvPr/>
        </p:nvSpPr>
        <p:spPr bwMode="auto">
          <a:xfrm flipV="1">
            <a:off x="5911232" y="3239938"/>
            <a:ext cx="0" cy="1331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70" name="Line 29"/>
          <p:cNvSpPr>
            <a:spLocks noChangeShapeType="1"/>
          </p:cNvSpPr>
          <p:nvPr/>
        </p:nvSpPr>
        <p:spPr bwMode="auto">
          <a:xfrm>
            <a:off x="5914407" y="3239938"/>
            <a:ext cx="2109787" cy="150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71" name="Line 31"/>
          <p:cNvSpPr>
            <a:spLocks noChangeShapeType="1"/>
          </p:cNvSpPr>
          <p:nvPr/>
        </p:nvSpPr>
        <p:spPr bwMode="auto">
          <a:xfrm>
            <a:off x="5911232" y="4571851"/>
            <a:ext cx="2109787" cy="150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72" name="Text Box 44"/>
          <p:cNvSpPr txBox="1">
            <a:spLocks noChangeArrowheads="1"/>
          </p:cNvSpPr>
          <p:nvPr/>
        </p:nvSpPr>
        <p:spPr bwMode="auto">
          <a:xfrm>
            <a:off x="5542932" y="3574901"/>
            <a:ext cx="468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2000" i="1">
                <a:latin typeface="Times New Roman" charset="0"/>
              </a:rPr>
              <a:t>p</a:t>
            </a:r>
            <a:r>
              <a:rPr lang="en-US" sz="2000" i="1" baseline="-25000">
                <a:latin typeface="Times New Roman" charset="0"/>
              </a:rPr>
              <a:t>y</a:t>
            </a:r>
            <a:endParaRPr lang="it-IT" sz="2000" i="1" baseline="-25000">
              <a:latin typeface="Times New Roman" charset="0"/>
            </a:endParaRPr>
          </a:p>
        </p:txBody>
      </p:sp>
      <p:sp>
        <p:nvSpPr>
          <p:cNvPr id="74773" name="Line 8"/>
          <p:cNvSpPr>
            <a:spLocks noChangeShapeType="1"/>
          </p:cNvSpPr>
          <p:nvPr/>
        </p:nvSpPr>
        <p:spPr bwMode="auto">
          <a:xfrm flipH="1">
            <a:off x="8024194" y="4616301"/>
            <a:ext cx="355600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74" name="Line 8"/>
          <p:cNvSpPr>
            <a:spLocks noChangeShapeType="1"/>
          </p:cNvSpPr>
          <p:nvPr/>
        </p:nvSpPr>
        <p:spPr bwMode="auto">
          <a:xfrm flipH="1">
            <a:off x="8024194" y="5956151"/>
            <a:ext cx="355600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75" name="Line 10"/>
          <p:cNvSpPr>
            <a:spLocks noChangeShapeType="1"/>
          </p:cNvSpPr>
          <p:nvPr/>
        </p:nvSpPr>
        <p:spPr bwMode="auto">
          <a:xfrm flipV="1">
            <a:off x="8379794" y="4624238"/>
            <a:ext cx="0" cy="1331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76" name="Line 22"/>
          <p:cNvSpPr>
            <a:spLocks noChangeShapeType="1"/>
          </p:cNvSpPr>
          <p:nvPr/>
        </p:nvSpPr>
        <p:spPr bwMode="auto">
          <a:xfrm flipV="1">
            <a:off x="6268419" y="3116113"/>
            <a:ext cx="0" cy="133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77" name="Line 29"/>
          <p:cNvSpPr>
            <a:spLocks noChangeShapeType="1"/>
          </p:cNvSpPr>
          <p:nvPr/>
        </p:nvSpPr>
        <p:spPr bwMode="auto">
          <a:xfrm>
            <a:off x="6273182" y="3117701"/>
            <a:ext cx="2109787" cy="1506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78" name="Line 31"/>
          <p:cNvSpPr>
            <a:spLocks noChangeShapeType="1"/>
          </p:cNvSpPr>
          <p:nvPr/>
        </p:nvSpPr>
        <p:spPr bwMode="auto">
          <a:xfrm>
            <a:off x="6268419" y="4449613"/>
            <a:ext cx="2111375" cy="1506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79" name="Text Box 44"/>
          <p:cNvSpPr txBox="1">
            <a:spLocks noChangeArrowheads="1"/>
          </p:cNvSpPr>
          <p:nvPr/>
        </p:nvSpPr>
        <p:spPr bwMode="auto">
          <a:xfrm>
            <a:off x="6512894" y="5157638"/>
            <a:ext cx="468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2000" i="1" dirty="0" err="1">
                <a:latin typeface="Times New Roman" charset="0"/>
              </a:rPr>
              <a:t>p</a:t>
            </a:r>
            <a:r>
              <a:rPr lang="en-US" sz="2000" i="1" baseline="-25000" dirty="0" err="1">
                <a:latin typeface="Times New Roman" charset="0"/>
              </a:rPr>
              <a:t>x</a:t>
            </a:r>
            <a:endParaRPr lang="it-IT" sz="2000" i="1" baseline="-25000" dirty="0">
              <a:latin typeface="Times New Roman" charset="0"/>
            </a:endParaRPr>
          </a:p>
        </p:txBody>
      </p:sp>
      <p:sp>
        <p:nvSpPr>
          <p:cNvPr id="74780" name="Text Box 44"/>
          <p:cNvSpPr txBox="1">
            <a:spLocks noChangeArrowheads="1"/>
          </p:cNvSpPr>
          <p:nvPr/>
        </p:nvSpPr>
        <p:spPr bwMode="auto">
          <a:xfrm>
            <a:off x="5860432" y="2825601"/>
            <a:ext cx="468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2000" dirty="0">
                <a:latin typeface="Times New Roman" charset="0"/>
              </a:rPr>
              <a:t>1</a:t>
            </a:r>
            <a:endParaRPr lang="it-IT" sz="2000" dirty="0">
              <a:latin typeface="Times New Roman" charset="0"/>
            </a:endParaRPr>
          </a:p>
        </p:txBody>
      </p:sp>
      <p:sp>
        <p:nvSpPr>
          <p:cNvPr id="74781" name="Text Box 44"/>
          <p:cNvSpPr txBox="1">
            <a:spLocks noChangeArrowheads="1"/>
          </p:cNvSpPr>
          <p:nvPr/>
        </p:nvSpPr>
        <p:spPr bwMode="auto">
          <a:xfrm>
            <a:off x="5190698" y="4942785"/>
            <a:ext cx="1462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2000" dirty="0"/>
              <a:t>Viewport</a:t>
            </a:r>
            <a:endParaRPr lang="it-IT" sz="2000" dirty="0"/>
          </a:p>
        </p:txBody>
      </p:sp>
      <p:sp>
        <p:nvSpPr>
          <p:cNvPr id="74782" name="Line 8"/>
          <p:cNvSpPr>
            <a:spLocks noChangeShapeType="1"/>
          </p:cNvSpPr>
          <p:nvPr/>
        </p:nvSpPr>
        <p:spPr bwMode="auto">
          <a:xfrm flipH="1">
            <a:off x="5917582" y="4449613"/>
            <a:ext cx="355600" cy="122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83" name="Oval 12"/>
          <p:cNvSpPr>
            <a:spLocks noChangeArrowheads="1"/>
          </p:cNvSpPr>
          <p:nvPr/>
        </p:nvSpPr>
        <p:spPr bwMode="auto">
          <a:xfrm>
            <a:off x="7162182" y="4573438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Font typeface="Wingdings" charset="0"/>
              <a:buNone/>
            </a:pPr>
            <a:endParaRPr lang="en-US"/>
          </a:p>
        </p:txBody>
      </p:sp>
      <p:sp>
        <p:nvSpPr>
          <p:cNvPr id="74784" name="Text Box 49"/>
          <p:cNvSpPr txBox="1">
            <a:spLocks noChangeArrowheads="1"/>
          </p:cNvSpPr>
          <p:nvPr/>
        </p:nvSpPr>
        <p:spPr bwMode="auto">
          <a:xfrm>
            <a:off x="6928819" y="4265463"/>
            <a:ext cx="284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i="1">
                <a:latin typeface="Times New Roman" charset="0"/>
              </a:rPr>
              <a:t>o</a:t>
            </a:r>
            <a:endParaRPr lang="it-IT" i="1">
              <a:latin typeface="Times New Roman" charset="0"/>
            </a:endParaRPr>
          </a:p>
        </p:txBody>
      </p:sp>
      <p:sp>
        <p:nvSpPr>
          <p:cNvPr id="62" name="Text Box 44"/>
          <p:cNvSpPr txBox="1">
            <a:spLocks noChangeArrowheads="1"/>
          </p:cNvSpPr>
          <p:nvPr/>
        </p:nvSpPr>
        <p:spPr bwMode="auto">
          <a:xfrm>
            <a:off x="443484" y="5401449"/>
            <a:ext cx="1462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2000" dirty="0"/>
              <a:t>NPC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030521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Recap</a:t>
            </a:r>
            <a:r>
              <a:rPr lang="it-IT" dirty="0"/>
              <a:t>: The common </a:t>
            </a:r>
            <a:r>
              <a:rPr lang="it-IT" dirty="0" err="1"/>
              <a:t>places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800" dirty="0" err="1">
                <a:solidFill>
                  <a:srgbClr val="FF0000"/>
                </a:solidFill>
              </a:rPr>
              <a:t>Ray</a:t>
            </a:r>
            <a:r>
              <a:rPr lang="it-IT" sz="2800" dirty="0">
                <a:solidFill>
                  <a:srgbClr val="FF0000"/>
                </a:solidFill>
              </a:rPr>
              <a:t> </a:t>
            </a:r>
            <a:r>
              <a:rPr lang="it-IT" sz="2800" dirty="0" err="1">
                <a:solidFill>
                  <a:srgbClr val="FF0000"/>
                </a:solidFill>
              </a:rPr>
              <a:t>tracing</a:t>
            </a:r>
            <a:r>
              <a:rPr lang="it-IT" sz="2800" dirty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it-IT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good</a:t>
            </a:r>
            <a:r>
              <a:rPr lang="it-IT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for </a:t>
            </a:r>
            <a:r>
              <a:rPr lang="it-IT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complex</a:t>
            </a:r>
            <a:r>
              <a:rPr lang="it-IT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visual</a:t>
            </a:r>
            <a:r>
              <a:rPr lang="it-IT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effects</a:t>
            </a:r>
            <a:endParaRPr lang="it-IT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lvl="2"/>
            <a:r>
              <a:rPr lang="it-IT" sz="2000" dirty="0" err="1"/>
              <a:t>shadows</a:t>
            </a:r>
            <a:r>
              <a:rPr lang="it-IT" sz="2000" dirty="0"/>
              <a:t>, specular </a:t>
            </a:r>
            <a:r>
              <a:rPr lang="it-IT" sz="2000" dirty="0" err="1"/>
              <a:t>reflections</a:t>
            </a:r>
            <a:r>
              <a:rPr lang="it-IT" sz="2000" dirty="0"/>
              <a:t>, </a:t>
            </a:r>
            <a:r>
              <a:rPr lang="it-IT" sz="2000" dirty="0" err="1"/>
              <a:t>refractions</a:t>
            </a:r>
            <a:r>
              <a:rPr lang="it-IT" sz="2000" dirty="0"/>
              <a:t>...</a:t>
            </a:r>
          </a:p>
          <a:p>
            <a:pPr lvl="1"/>
            <a:r>
              <a:rPr lang="it-IT" sz="2400" dirty="0"/>
              <a:t>SW-</a:t>
            </a:r>
            <a:r>
              <a:rPr lang="it-IT" sz="2400" dirty="0" err="1"/>
              <a:t>based</a:t>
            </a:r>
            <a:r>
              <a:rPr lang="it-IT" sz="2400" dirty="0"/>
              <a:t> (CPU)</a:t>
            </a:r>
          </a:p>
          <a:p>
            <a:pPr lvl="1"/>
            <a:r>
              <a:rPr lang="it-IT" sz="2400" i="1" dirty="0" err="1">
                <a:solidFill>
                  <a:schemeClr val="accent1">
                    <a:lumMod val="50000"/>
                  </a:schemeClr>
                </a:solidFill>
              </a:rPr>
              <a:t>therefore</a:t>
            </a:r>
            <a:r>
              <a:rPr lang="it-IT" sz="2400" i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off-line, hi-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</a:rPr>
              <a:t>quality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</a:rPr>
              <a:t>renderings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  <a:p>
            <a:pPr lvl="1"/>
            <a:endParaRPr lang="it-IT" sz="2400" dirty="0"/>
          </a:p>
          <a:p>
            <a:r>
              <a:rPr lang="it-IT" sz="2800" dirty="0" err="1">
                <a:solidFill>
                  <a:srgbClr val="FF0000"/>
                </a:solidFill>
              </a:rPr>
              <a:t>Rasterization</a:t>
            </a:r>
            <a:r>
              <a:rPr lang="it-IT" sz="2800" dirty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it-IT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fast!</a:t>
            </a:r>
          </a:p>
          <a:p>
            <a:pPr lvl="2"/>
            <a:r>
              <a:rPr lang="it-IT" sz="2000" dirty="0"/>
              <a:t>for </a:t>
            </a:r>
            <a:r>
              <a:rPr lang="it-IT" sz="2000" dirty="0" err="1"/>
              <a:t>each</a:t>
            </a:r>
            <a:r>
              <a:rPr lang="it-IT" sz="2000" dirty="0"/>
              <a:t> primitive, </a:t>
            </a:r>
            <a:r>
              <a:rPr lang="it-IT" sz="2000" dirty="0" err="1"/>
              <a:t>process</a:t>
            </a:r>
            <a:r>
              <a:rPr lang="it-IT" sz="2000" dirty="0"/>
              <a:t> </a:t>
            </a:r>
            <a:r>
              <a:rPr lang="it-IT" sz="2000" dirty="0" err="1"/>
              <a:t>only</a:t>
            </a:r>
            <a:r>
              <a:rPr lang="it-IT" sz="2000" dirty="0"/>
              <a:t> a </a:t>
            </a:r>
            <a:r>
              <a:rPr lang="it-IT" sz="2000" dirty="0" err="1"/>
              <a:t>few</a:t>
            </a:r>
            <a:r>
              <a:rPr lang="it-IT" sz="2000" dirty="0"/>
              <a:t> </a:t>
            </a:r>
            <a:r>
              <a:rPr lang="it-IT" sz="2000" dirty="0" err="1"/>
              <a:t>pixels</a:t>
            </a:r>
            <a:br>
              <a:rPr lang="it-IT" sz="2000" dirty="0"/>
            </a:br>
            <a:r>
              <a:rPr lang="it-IT" sz="2000" dirty="0"/>
              <a:t>(</a:t>
            </a:r>
            <a:r>
              <a:rPr lang="it-IT" sz="2000" dirty="0" err="1"/>
              <a:t>instead</a:t>
            </a:r>
            <a:r>
              <a:rPr lang="it-IT" sz="2000" dirty="0"/>
              <a:t> of: for </a:t>
            </a:r>
            <a:r>
              <a:rPr lang="it-IT" sz="2000" dirty="0" err="1"/>
              <a:t>each</a:t>
            </a:r>
            <a:r>
              <a:rPr lang="it-IT" sz="2000" dirty="0"/>
              <a:t> pixel, </a:t>
            </a:r>
            <a:r>
              <a:rPr lang="it-IT" sz="2000" dirty="0" err="1"/>
              <a:t>process</a:t>
            </a:r>
            <a:r>
              <a:rPr lang="it-IT" sz="2000" dirty="0"/>
              <a:t> </a:t>
            </a:r>
            <a:r>
              <a:rPr lang="it-IT" sz="2000" i="1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primitives</a:t>
            </a:r>
            <a:r>
              <a:rPr lang="it-IT" sz="2000" dirty="0"/>
              <a:t>)</a:t>
            </a:r>
          </a:p>
          <a:p>
            <a:pPr lvl="1"/>
            <a:r>
              <a:rPr lang="it-IT" sz="2400" dirty="0"/>
              <a:t>HW-</a:t>
            </a:r>
            <a:r>
              <a:rPr lang="it-IT" sz="2400" dirty="0" err="1"/>
              <a:t>based</a:t>
            </a:r>
            <a:r>
              <a:rPr lang="it-IT" sz="2400" dirty="0"/>
              <a:t> (GPU)</a:t>
            </a:r>
          </a:p>
          <a:p>
            <a:pPr lvl="1"/>
            <a:r>
              <a:rPr lang="it-IT" sz="2400" i="1" dirty="0" err="1">
                <a:solidFill>
                  <a:schemeClr val="accent1">
                    <a:lumMod val="50000"/>
                  </a:schemeClr>
                </a:solidFill>
              </a:rPr>
              <a:t>therefore</a:t>
            </a:r>
            <a:r>
              <a:rPr lang="it-IT" sz="2400" i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real-time, compromise-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</a:rPr>
              <a:t>quality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</a:rPr>
              <a:t>renderings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  <a:p>
            <a:pPr lvl="1"/>
            <a:endParaRPr lang="it-IT" sz="24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750097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Viewport transformation</a:t>
            </a:r>
            <a:endParaRPr lang="it-IT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198146" y="1188975"/>
            <a:ext cx="8260054" cy="33830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Combination of translation and scaling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Very easy, computed directly in Cartesian coordinates: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Times New Roman" charset="0"/>
                <a:ea typeface="ＭＳ Ｐゴシック" charset="0"/>
              </a:rPr>
              <a:t>(</a:t>
            </a:r>
            <a:r>
              <a:rPr lang="en-US" sz="2400" i="1" dirty="0" err="1">
                <a:latin typeface="Times New Roman" charset="0"/>
                <a:ea typeface="ＭＳ Ｐゴシック" charset="0"/>
              </a:rPr>
              <a:t>p</a:t>
            </a:r>
            <a:r>
              <a:rPr lang="en-US" sz="2400" i="1" baseline="-25000" dirty="0" err="1">
                <a:latin typeface="Times New Roman" charset="0"/>
                <a:ea typeface="ＭＳ Ｐゴシック" charset="0"/>
              </a:rPr>
              <a:t>x</a:t>
            </a:r>
            <a:r>
              <a:rPr lang="en-US" sz="2400" i="1" dirty="0" err="1">
                <a:latin typeface="Times New Roman" charset="0"/>
                <a:ea typeface="ＭＳ Ｐゴシック" charset="0"/>
              </a:rPr>
              <a:t>,p</a:t>
            </a:r>
            <a:r>
              <a:rPr lang="en-US" sz="2400" i="1" baseline="-25000" dirty="0" err="1">
                <a:latin typeface="Times New Roman" charset="0"/>
                <a:ea typeface="ＭＳ Ｐゴシック" charset="0"/>
              </a:rPr>
              <a:t>y</a:t>
            </a:r>
            <a:r>
              <a:rPr lang="en-US" sz="2400" dirty="0">
                <a:latin typeface="Times New Roman" charset="0"/>
                <a:ea typeface="ＭＳ Ｐゴシック" charset="0"/>
              </a:rPr>
              <a:t>) </a:t>
            </a:r>
            <a:r>
              <a:rPr lang="en-US" sz="1800" dirty="0">
                <a:latin typeface="Verdana" charset="0"/>
                <a:ea typeface="ＭＳ Ｐゴシック" charset="0"/>
              </a:rPr>
              <a:t>size of the viewport</a:t>
            </a:r>
            <a:endParaRPr lang="en-US" sz="2400" dirty="0">
              <a:latin typeface="Times New Roman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Times New Roman" charset="0"/>
                <a:ea typeface="ＭＳ Ｐゴシック" charset="0"/>
              </a:rPr>
              <a:t>(</a:t>
            </a:r>
            <a:r>
              <a:rPr lang="en-US" sz="2400" i="1" dirty="0" err="1">
                <a:latin typeface="Times New Roman" charset="0"/>
                <a:ea typeface="ＭＳ Ｐゴシック" charset="0"/>
              </a:rPr>
              <a:t>o</a:t>
            </a:r>
            <a:r>
              <a:rPr lang="en-US" sz="2400" i="1" baseline="-25000" dirty="0" err="1">
                <a:latin typeface="Times New Roman" charset="0"/>
                <a:ea typeface="ＭＳ Ｐゴシック" charset="0"/>
              </a:rPr>
              <a:t>x</a:t>
            </a:r>
            <a:r>
              <a:rPr lang="en-US" sz="2400" i="1" dirty="0" err="1">
                <a:latin typeface="Times New Roman" charset="0"/>
                <a:ea typeface="ＭＳ Ｐゴシック" charset="0"/>
              </a:rPr>
              <a:t>,o</a:t>
            </a:r>
            <a:r>
              <a:rPr lang="en-US" sz="2400" i="1" baseline="-25000" dirty="0" err="1">
                <a:latin typeface="Times New Roman" charset="0"/>
                <a:ea typeface="ＭＳ Ｐゴシック" charset="0"/>
              </a:rPr>
              <a:t>y</a:t>
            </a:r>
            <a:r>
              <a:rPr lang="en-US" sz="2400" dirty="0">
                <a:latin typeface="Times New Roman" charset="0"/>
                <a:ea typeface="ＭＳ Ｐゴシック" charset="0"/>
              </a:rPr>
              <a:t>) </a:t>
            </a:r>
            <a:r>
              <a:rPr lang="en-US" sz="1800" dirty="0">
                <a:latin typeface="Verdana" charset="0"/>
                <a:ea typeface="ＭＳ Ｐゴシック" charset="0"/>
              </a:rPr>
              <a:t>center of the viewport</a:t>
            </a:r>
            <a:endParaRPr lang="en-US" sz="2400" dirty="0">
              <a:latin typeface="Times New Roman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Times New Roman" charset="0"/>
                <a:ea typeface="ＭＳ Ｐゴシック" charset="0"/>
              </a:rPr>
              <a:t>(</a:t>
            </a:r>
            <a:r>
              <a:rPr lang="en-US" sz="2400" i="1" dirty="0" err="1">
                <a:latin typeface="Times New Roman" charset="0"/>
                <a:ea typeface="ＭＳ Ｐゴシック" charset="0"/>
              </a:rPr>
              <a:t>x</a:t>
            </a:r>
            <a:r>
              <a:rPr lang="en-US" sz="2400" i="1" baseline="-25000" dirty="0" err="1">
                <a:latin typeface="Times New Roman" charset="0"/>
                <a:ea typeface="ＭＳ Ｐゴシック" charset="0"/>
              </a:rPr>
              <a:t>d</a:t>
            </a:r>
            <a:r>
              <a:rPr lang="en-US" sz="2400" i="1" dirty="0" err="1">
                <a:latin typeface="Times New Roman" charset="0"/>
                <a:ea typeface="ＭＳ Ｐゴシック" charset="0"/>
              </a:rPr>
              <a:t>,y</a:t>
            </a:r>
            <a:r>
              <a:rPr lang="en-US" sz="2400" i="1" baseline="-25000" dirty="0" err="1">
                <a:latin typeface="Times New Roman" charset="0"/>
                <a:ea typeface="ＭＳ Ｐゴシック" charset="0"/>
              </a:rPr>
              <a:t>d</a:t>
            </a:r>
            <a:r>
              <a:rPr lang="en-US" sz="2400" i="1" baseline="-25000" dirty="0">
                <a:latin typeface="Times New Roman" charset="0"/>
                <a:ea typeface="ＭＳ Ｐゴシック" charset="0"/>
              </a:rPr>
              <a:t> </a:t>
            </a:r>
            <a:r>
              <a:rPr lang="en-US" sz="2400" i="1" dirty="0">
                <a:latin typeface="Times New Roman" charset="0"/>
                <a:ea typeface="ＭＳ Ｐゴシック" charset="0"/>
              </a:rPr>
              <a:t>,</a:t>
            </a:r>
            <a:r>
              <a:rPr lang="en-US" sz="2400" i="1" dirty="0" err="1">
                <a:latin typeface="Times New Roman" charset="0"/>
                <a:ea typeface="ＭＳ Ｐゴシック" charset="0"/>
              </a:rPr>
              <a:t>z</a:t>
            </a:r>
            <a:r>
              <a:rPr lang="en-US" sz="2400" i="1" baseline="-25000" dirty="0" err="1">
                <a:latin typeface="Times New Roman" charset="0"/>
                <a:ea typeface="ＭＳ Ｐゴシック" charset="0"/>
              </a:rPr>
              <a:t>d</a:t>
            </a:r>
            <a:r>
              <a:rPr lang="en-US" sz="2400" dirty="0">
                <a:latin typeface="Times New Roman" charset="0"/>
                <a:ea typeface="ＭＳ Ｐゴシック" charset="0"/>
              </a:rPr>
              <a:t>) </a:t>
            </a:r>
            <a:r>
              <a:rPr lang="en-US" sz="1800" dirty="0">
                <a:latin typeface="Verdana" charset="0"/>
                <a:ea typeface="ＭＳ Ｐゴシック" charset="0"/>
              </a:rPr>
              <a:t>vertex in normalized coordinates</a:t>
            </a:r>
            <a:endParaRPr lang="en-US" sz="2400" dirty="0">
              <a:latin typeface="Times New Roman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endParaRPr lang="it-IT" sz="2400" dirty="0">
              <a:latin typeface="Times New Roman" charset="0"/>
              <a:ea typeface="ＭＳ Ｐゴシック" charset="0"/>
            </a:endParaRPr>
          </a:p>
        </p:txBody>
      </p:sp>
      <p:graphicFrame>
        <p:nvGraphicFramePr>
          <p:cNvPr id="76804" name="Object 4"/>
          <p:cNvGraphicFramePr>
            <a:graphicFrameLocks noChangeAspect="1"/>
          </p:cNvGraphicFramePr>
          <p:nvPr/>
        </p:nvGraphicFramePr>
        <p:xfrm>
          <a:off x="3201988" y="4318000"/>
          <a:ext cx="2844800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33" name="Equation" r:id="rId4" imgW="1422400" imgH="850900" progId="Equation.3">
                  <p:embed/>
                </p:oleObj>
              </mc:Choice>
              <mc:Fallback>
                <p:oleObj name="Equation" r:id="rId4" imgW="1422400" imgH="850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1988" y="4318000"/>
                        <a:ext cx="2844800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92225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Eventually 2D </a:t>
            </a:r>
            <a:r>
              <a:rPr lang="en-US"/>
              <a:t>+ depth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All primitives in devices coordinates are projected on plane </a:t>
            </a:r>
            <a:r>
              <a:rPr lang="en-US" sz="2800" i="1" dirty="0">
                <a:latin typeface="Times New Roman"/>
                <a:cs typeface="Times New Roman"/>
              </a:rPr>
              <a:t>z </a:t>
            </a:r>
            <a:r>
              <a:rPr lang="en-US" sz="2800" dirty="0"/>
              <a:t>= 0 (i.e., we just “forget” the third coordinate of each point)</a:t>
            </a:r>
          </a:p>
          <a:p>
            <a:endParaRPr lang="en-US" sz="2800" dirty="0"/>
          </a:p>
          <a:p>
            <a:r>
              <a:rPr lang="en-US" sz="2800" dirty="0"/>
              <a:t>These 2D primitives are passed on to the rasterizer</a:t>
            </a:r>
          </a:p>
          <a:p>
            <a:endParaRPr lang="en-US" sz="2800" dirty="0"/>
          </a:p>
          <a:p>
            <a:r>
              <a:rPr lang="en-US" sz="2800" dirty="0"/>
              <a:t>Actually the third coordinate of each vertex is preserved as an attribute. We will need it later on…</a:t>
            </a:r>
          </a:p>
        </p:txBody>
      </p:sp>
    </p:spTree>
    <p:extLst>
      <p:ext uri="{BB962C8B-B14F-4D97-AF65-F5344CB8AC3E}">
        <p14:creationId xmlns:p14="http://schemas.microsoft.com/office/powerpoint/2010/main" val="32284791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Aspect ratio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The combined effect of projection and viewport transformations may deform the image (horizontal / vertical stretch)</a:t>
            </a:r>
          </a:p>
          <a:p>
            <a:endParaRPr lang="en-US" sz="2800" dirty="0"/>
          </a:p>
          <a:p>
            <a:r>
              <a:rPr lang="en-US" sz="2800" dirty="0"/>
              <a:t>In order to keep the aspect ratio we need to have the same ratio </a:t>
            </a:r>
            <a:r>
              <a:rPr lang="en-US" sz="2800" i="1" dirty="0"/>
              <a:t>w/h </a:t>
            </a:r>
            <a:r>
              <a:rPr lang="en-US" sz="2800" dirty="0"/>
              <a:t>for the viewport as well as for the cross section of the view volume</a:t>
            </a:r>
          </a:p>
          <a:p>
            <a:endParaRPr lang="en-US" sz="2800" dirty="0"/>
          </a:p>
          <a:p>
            <a:r>
              <a:rPr lang="en-US" sz="2800" dirty="0"/>
              <a:t>Upon resize of the view window, we need to keep the aspect ratio consistent.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032380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/>
              <a:t>In </a:t>
            </a:r>
            <a:r>
              <a:rPr lang="it-IT" dirty="0" err="1"/>
              <a:t>ThreeJs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82423-814B-EF4C-9442-E606D43F2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sz="2400" dirty="0"/>
          </a:p>
          <a:p>
            <a:r>
              <a:rPr lang="it-IT" sz="2400" dirty="0" err="1"/>
              <a:t>We</a:t>
            </a:r>
            <a:r>
              <a:rPr lang="it-IT" sz="2400" dirty="0"/>
              <a:t> </a:t>
            </a:r>
            <a:r>
              <a:rPr lang="it-IT" sz="2400" dirty="0" err="1"/>
              <a:t>we’ll</a:t>
            </a:r>
            <a:r>
              <a:rPr lang="it-IT" sz="2400" dirty="0"/>
              <a:t> </a:t>
            </a:r>
            <a:r>
              <a:rPr lang="it-IT" sz="2400" dirty="0" err="1"/>
              <a:t>see</a:t>
            </a:r>
            <a:r>
              <a:rPr lang="it-IT" sz="2400" dirty="0"/>
              <a:t> </a:t>
            </a:r>
            <a:r>
              <a:rPr lang="it-IT" sz="2400" dirty="0" err="1"/>
              <a:t>soon</a:t>
            </a:r>
            <a:r>
              <a:rPr lang="it-IT" sz="2400" dirty="0"/>
              <a:t>!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779610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29" descr="D:\corsi\cg\fonti\teapotwire_tansp_sm.png"/>
          <p:cNvPicPr>
            <a:picLocks noChangeAspect="1" noChangeArrowheads="1"/>
          </p:cNvPicPr>
          <p:nvPr/>
        </p:nvPicPr>
        <p:blipFill>
          <a:blip r:embed="rId4">
            <a:lum bright="36000"/>
          </a:blip>
          <a:srcRect/>
          <a:stretch>
            <a:fillRect/>
          </a:stretch>
        </p:blipFill>
        <p:spPr bwMode="auto">
          <a:xfrm>
            <a:off x="1981200" y="1958975"/>
            <a:ext cx="7162800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AutoShape 10"/>
          <p:cNvSpPr>
            <a:spLocks noChangeArrowheads="1"/>
          </p:cNvSpPr>
          <p:nvPr/>
        </p:nvSpPr>
        <p:spPr bwMode="auto">
          <a:xfrm>
            <a:off x="152400" y="152400"/>
            <a:ext cx="7848600" cy="1676400"/>
          </a:xfrm>
          <a:prstGeom prst="roundRect">
            <a:avLst>
              <a:gd name="adj" fmla="val 19981"/>
            </a:avLst>
          </a:prstGeom>
          <a:solidFill>
            <a:schemeClr val="accent2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20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0"/>
            <a:ext cx="7924800" cy="1524000"/>
          </a:xfrm>
          <a:noFill/>
        </p:spPr>
        <p:txBody>
          <a:bodyPr/>
          <a:lstStyle/>
          <a:p>
            <a:pPr eaLnBrk="1" hangingPunct="1"/>
            <a:r>
              <a:rPr lang="en-US" sz="5400"/>
              <a:t> Computer Graphics</a:t>
            </a:r>
            <a:endParaRPr lang="it-IT" sz="5400"/>
          </a:p>
        </p:txBody>
      </p:sp>
      <p:sp>
        <p:nvSpPr>
          <p:cNvPr id="2057" name="AutoShape 13"/>
          <p:cNvSpPr>
            <a:spLocks noChangeArrowheads="1"/>
          </p:cNvSpPr>
          <p:nvPr/>
        </p:nvSpPr>
        <p:spPr bwMode="auto">
          <a:xfrm>
            <a:off x="1447800" y="1371496"/>
            <a:ext cx="7086600" cy="728871"/>
          </a:xfrm>
          <a:prstGeom prst="roundRect">
            <a:avLst>
              <a:gd name="adj" fmla="val 33657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The transform phase</a:t>
            </a:r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2058" name="Picture 2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404040"/>
              </a:clrFrom>
              <a:clrTo>
                <a:srgbClr val="404040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4953000" y="2596480"/>
            <a:ext cx="3219450" cy="3352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aphicFrame>
        <p:nvGraphicFramePr>
          <p:cNvPr id="2050" name="Object 28"/>
          <p:cNvGraphicFramePr>
            <a:graphicFrameLocks noChangeAspect="1"/>
          </p:cNvGraphicFramePr>
          <p:nvPr>
            <p:extLst/>
          </p:nvPr>
        </p:nvGraphicFramePr>
        <p:xfrm>
          <a:off x="7410896" y="2240756"/>
          <a:ext cx="1625600" cy="151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922" name="Image" r:id="rId6" imgW="1624824" imgH="1511111" progId="">
                  <p:embed/>
                </p:oleObj>
              </mc:Choice>
              <mc:Fallback>
                <p:oleObj name="Image" r:id="rId6" imgW="1624824" imgH="1511111" progId="">
                  <p:embed/>
                  <p:pic>
                    <p:nvPicPr>
                      <p:cNvPr id="205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0896" y="2240756"/>
                        <a:ext cx="1625600" cy="151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ottotitolo 2">
            <a:extLst>
              <a:ext uri="{FF2B5EF4-FFF2-40B4-BE49-F238E27FC236}">
                <a16:creationId xmlns:a16="http://schemas.microsoft.com/office/drawing/2014/main" id="{01B78814-33DD-2A47-85D1-F131C66DA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36" y="4437112"/>
            <a:ext cx="7587500" cy="1752600"/>
          </a:xfrm>
        </p:spPr>
        <p:txBody>
          <a:bodyPr/>
          <a:lstStyle/>
          <a:p>
            <a:pPr algn="l"/>
            <a:r>
              <a:rPr lang="it-IT" sz="2400" dirty="0"/>
              <a:t>Teacher: Nico Pietroni</a:t>
            </a:r>
          </a:p>
          <a:p>
            <a:pPr algn="l"/>
            <a:endParaRPr lang="it-IT" sz="2400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B72E251-3236-8242-8916-A3CC98CEA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>
                <a:cs typeface="Arial" charset="0"/>
              </a:rPr>
              <a:t>University of Technology Sydney</a:t>
            </a:r>
          </a:p>
        </p:txBody>
      </p:sp>
    </p:spTree>
    <p:extLst>
      <p:ext uri="{BB962C8B-B14F-4D97-AF65-F5344CB8AC3E}">
        <p14:creationId xmlns:p14="http://schemas.microsoft.com/office/powerpoint/2010/main" val="3351808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Back to graphics: Transform</a:t>
            </a:r>
            <a:endParaRPr lang="it-IT" dirty="0"/>
          </a:p>
        </p:txBody>
      </p:sp>
      <p:sp>
        <p:nvSpPr>
          <p:cNvPr id="41988" name="AutoShape 4"/>
          <p:cNvSpPr>
            <a:spLocks noChangeArrowheads="1"/>
          </p:cNvSpPr>
          <p:nvPr/>
        </p:nvSpPr>
        <p:spPr bwMode="auto">
          <a:xfrm>
            <a:off x="6186264" y="2667000"/>
            <a:ext cx="1169988" cy="990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1989" name="Freeform 5"/>
          <p:cNvSpPr>
            <a:spLocks/>
          </p:cNvSpPr>
          <p:nvPr/>
        </p:nvSpPr>
        <p:spPr bwMode="auto">
          <a:xfrm>
            <a:off x="7059464" y="2670175"/>
            <a:ext cx="330200" cy="330200"/>
          </a:xfrm>
          <a:custGeom>
            <a:avLst/>
            <a:gdLst>
              <a:gd name="T0" fmla="*/ 2147483647 w 208"/>
              <a:gd name="T1" fmla="*/ 2147483647 h 208"/>
              <a:gd name="T2" fmla="*/ 2147483647 w 208"/>
              <a:gd name="T3" fmla="*/ 2147483647 h 208"/>
              <a:gd name="T4" fmla="*/ 2147483647 w 208"/>
              <a:gd name="T5" fmla="*/ 2147483647 h 208"/>
              <a:gd name="T6" fmla="*/ 2147483647 w 208"/>
              <a:gd name="T7" fmla="*/ 2147483647 h 208"/>
              <a:gd name="T8" fmla="*/ 2147483647 w 208"/>
              <a:gd name="T9" fmla="*/ 2147483647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208"/>
              <a:gd name="T17" fmla="*/ 208 w 208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208">
                <a:moveTo>
                  <a:pt x="4" y="14"/>
                </a:moveTo>
                <a:cubicBezTo>
                  <a:pt x="0" y="20"/>
                  <a:pt x="120" y="42"/>
                  <a:pt x="153" y="73"/>
                </a:cubicBezTo>
                <a:cubicBezTo>
                  <a:pt x="184" y="103"/>
                  <a:pt x="198" y="208"/>
                  <a:pt x="202" y="202"/>
                </a:cubicBezTo>
                <a:cubicBezTo>
                  <a:pt x="206" y="196"/>
                  <a:pt x="208" y="68"/>
                  <a:pt x="175" y="37"/>
                </a:cubicBezTo>
                <a:cubicBezTo>
                  <a:pt x="129" y="0"/>
                  <a:pt x="7" y="10"/>
                  <a:pt x="4" y="14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6308576" y="2971800"/>
            <a:ext cx="876300" cy="531813"/>
          </a:xfrm>
          <a:custGeom>
            <a:avLst/>
            <a:gdLst>
              <a:gd name="T0" fmla="*/ 0 w 425"/>
              <a:gd name="T1" fmla="*/ 2147483647 h 309"/>
              <a:gd name="T2" fmla="*/ 2147483647 w 425"/>
              <a:gd name="T3" fmla="*/ 2147483647 h 309"/>
              <a:gd name="T4" fmla="*/ 2147483647 w 425"/>
              <a:gd name="T5" fmla="*/ 0 h 309"/>
              <a:gd name="T6" fmla="*/ 0 w 425"/>
              <a:gd name="T7" fmla="*/ 2147483647 h 309"/>
              <a:gd name="T8" fmla="*/ 0 60000 65536"/>
              <a:gd name="T9" fmla="*/ 0 60000 65536"/>
              <a:gd name="T10" fmla="*/ 0 60000 65536"/>
              <a:gd name="T11" fmla="*/ 0 60000 65536"/>
              <a:gd name="T12" fmla="*/ 0 w 425"/>
              <a:gd name="T13" fmla="*/ 0 h 309"/>
              <a:gd name="T14" fmla="*/ 425 w 425"/>
              <a:gd name="T15" fmla="*/ 309 h 3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5" h="309">
                <a:moveTo>
                  <a:pt x="0" y="55"/>
                </a:moveTo>
                <a:lnTo>
                  <a:pt x="261" y="309"/>
                </a:lnTo>
                <a:lnTo>
                  <a:pt x="425" y="0"/>
                </a:lnTo>
                <a:lnTo>
                  <a:pt x="0" y="55"/>
                </a:lnTo>
                <a:close/>
              </a:path>
            </a:pathLst>
          </a:custGeom>
          <a:solidFill>
            <a:srgbClr val="339966"/>
          </a:solidFill>
          <a:ln w="1587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41991" name="Group 7"/>
          <p:cNvGrpSpPr>
            <a:grpSpLocks/>
          </p:cNvGrpSpPr>
          <p:nvPr/>
        </p:nvGrpSpPr>
        <p:grpSpPr bwMode="auto">
          <a:xfrm>
            <a:off x="1484040" y="2362200"/>
            <a:ext cx="1371600" cy="1219200"/>
            <a:chOff x="156" y="672"/>
            <a:chExt cx="3024" cy="2112"/>
          </a:xfrm>
        </p:grpSpPr>
        <p:sp>
          <p:nvSpPr>
            <p:cNvPr id="42015" name="Line 8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2016" name="Line 9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2017" name="Line 10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1992" name="Rectangle 11"/>
          <p:cNvSpPr>
            <a:spLocks noChangeArrowheads="1"/>
          </p:cNvSpPr>
          <p:nvPr/>
        </p:nvSpPr>
        <p:spPr bwMode="auto">
          <a:xfrm>
            <a:off x="1331640" y="35052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969696"/>
                </a:solidFill>
              </a:rPr>
              <a:t>z</a:t>
            </a:r>
            <a:endParaRPr lang="it-IT" sz="1600" i="1">
              <a:solidFill>
                <a:srgbClr val="969696"/>
              </a:solidFill>
            </a:endParaRPr>
          </a:p>
        </p:txBody>
      </p:sp>
      <p:sp>
        <p:nvSpPr>
          <p:cNvPr id="41993" name="Rectangle 12"/>
          <p:cNvSpPr>
            <a:spLocks noChangeArrowheads="1"/>
          </p:cNvSpPr>
          <p:nvPr/>
        </p:nvSpPr>
        <p:spPr bwMode="auto">
          <a:xfrm>
            <a:off x="2917825" y="21336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969696"/>
                </a:solidFill>
              </a:rPr>
              <a:t>y</a:t>
            </a:r>
            <a:endParaRPr lang="it-IT" sz="1600" i="1">
              <a:solidFill>
                <a:srgbClr val="969696"/>
              </a:solidFill>
            </a:endParaRPr>
          </a:p>
        </p:txBody>
      </p:sp>
      <p:sp>
        <p:nvSpPr>
          <p:cNvPr id="41994" name="Rectangle 13"/>
          <p:cNvSpPr>
            <a:spLocks noChangeArrowheads="1"/>
          </p:cNvSpPr>
          <p:nvPr/>
        </p:nvSpPr>
        <p:spPr bwMode="auto">
          <a:xfrm>
            <a:off x="2779440" y="35052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969696"/>
                </a:solidFill>
              </a:rPr>
              <a:t>x</a:t>
            </a:r>
            <a:endParaRPr lang="it-IT" sz="1600" i="1">
              <a:solidFill>
                <a:srgbClr val="969696"/>
              </a:solidFill>
            </a:endParaRPr>
          </a:p>
        </p:txBody>
      </p:sp>
      <p:sp>
        <p:nvSpPr>
          <p:cNvPr id="41995" name="Rectangle 14"/>
          <p:cNvSpPr>
            <a:spLocks noChangeArrowheads="1"/>
          </p:cNvSpPr>
          <p:nvPr/>
        </p:nvSpPr>
        <p:spPr bwMode="auto">
          <a:xfrm>
            <a:off x="1636440" y="27432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41996" name="Rectangle 15"/>
          <p:cNvSpPr>
            <a:spLocks noChangeArrowheads="1"/>
          </p:cNvSpPr>
          <p:nvPr/>
        </p:nvSpPr>
        <p:spPr bwMode="auto">
          <a:xfrm>
            <a:off x="2474640" y="2667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41997" name="Rectangle 16"/>
          <p:cNvSpPr>
            <a:spLocks noChangeArrowheads="1"/>
          </p:cNvSpPr>
          <p:nvPr/>
        </p:nvSpPr>
        <p:spPr bwMode="auto">
          <a:xfrm>
            <a:off x="2093640" y="3429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42001" name="Freeform 20"/>
          <p:cNvSpPr>
            <a:spLocks/>
          </p:cNvSpPr>
          <p:nvPr/>
        </p:nvSpPr>
        <p:spPr bwMode="auto">
          <a:xfrm>
            <a:off x="1838053" y="2960688"/>
            <a:ext cx="693737" cy="525462"/>
          </a:xfrm>
          <a:custGeom>
            <a:avLst/>
            <a:gdLst>
              <a:gd name="T0" fmla="*/ 0 w 437"/>
              <a:gd name="T1" fmla="*/ 2147483647 h 331"/>
              <a:gd name="T2" fmla="*/ 2147483647 w 437"/>
              <a:gd name="T3" fmla="*/ 2147483647 h 331"/>
              <a:gd name="T4" fmla="*/ 2147483647 w 437"/>
              <a:gd name="T5" fmla="*/ 0 h 331"/>
              <a:gd name="T6" fmla="*/ 0 w 437"/>
              <a:gd name="T7" fmla="*/ 2147483647 h 331"/>
              <a:gd name="T8" fmla="*/ 0 60000 65536"/>
              <a:gd name="T9" fmla="*/ 0 60000 65536"/>
              <a:gd name="T10" fmla="*/ 0 60000 65536"/>
              <a:gd name="T11" fmla="*/ 0 60000 65536"/>
              <a:gd name="T12" fmla="*/ 0 w 437"/>
              <a:gd name="T13" fmla="*/ 0 h 331"/>
              <a:gd name="T14" fmla="*/ 437 w 437"/>
              <a:gd name="T15" fmla="*/ 331 h 3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7" h="331">
                <a:moveTo>
                  <a:pt x="0" y="80"/>
                </a:moveTo>
                <a:lnTo>
                  <a:pt x="265" y="331"/>
                </a:lnTo>
                <a:lnTo>
                  <a:pt x="437" y="0"/>
                </a:lnTo>
                <a:lnTo>
                  <a:pt x="0" y="80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42002" name="Group 21"/>
          <p:cNvGrpSpPr>
            <a:grpSpLocks/>
          </p:cNvGrpSpPr>
          <p:nvPr/>
        </p:nvGrpSpPr>
        <p:grpSpPr bwMode="auto">
          <a:xfrm>
            <a:off x="6156176" y="2667000"/>
            <a:ext cx="1177925" cy="1098550"/>
            <a:chOff x="1567" y="3120"/>
            <a:chExt cx="742" cy="692"/>
          </a:xfrm>
        </p:grpSpPr>
        <p:sp>
          <p:nvSpPr>
            <p:cNvPr id="42009" name="Oval 22"/>
            <p:cNvSpPr>
              <a:spLocks noChangeArrowheads="1"/>
            </p:cNvSpPr>
            <p:nvPr/>
          </p:nvSpPr>
          <p:spPr bwMode="auto">
            <a:xfrm>
              <a:off x="1951" y="3600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2010" name="Oval 23"/>
            <p:cNvSpPr>
              <a:spLocks noChangeArrowheads="1"/>
            </p:cNvSpPr>
            <p:nvPr/>
          </p:nvSpPr>
          <p:spPr bwMode="auto">
            <a:xfrm>
              <a:off x="2172" y="326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2011" name="Oval 24"/>
            <p:cNvSpPr>
              <a:spLocks noChangeArrowheads="1"/>
            </p:cNvSpPr>
            <p:nvPr/>
          </p:nvSpPr>
          <p:spPr bwMode="auto">
            <a:xfrm>
              <a:off x="1656" y="333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42012" name="Rectangle 25"/>
            <p:cNvSpPr>
              <a:spLocks noChangeArrowheads="1"/>
            </p:cNvSpPr>
            <p:nvPr/>
          </p:nvSpPr>
          <p:spPr bwMode="auto">
            <a:xfrm>
              <a:off x="1567" y="3168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0</a:t>
              </a:r>
              <a:endParaRPr lang="it-IT" sz="1600" i="1"/>
            </a:p>
          </p:txBody>
        </p:sp>
        <p:sp>
          <p:nvSpPr>
            <p:cNvPr id="42013" name="Rectangle 26"/>
            <p:cNvSpPr>
              <a:spLocks noChangeArrowheads="1"/>
            </p:cNvSpPr>
            <p:nvPr/>
          </p:nvSpPr>
          <p:spPr bwMode="auto">
            <a:xfrm>
              <a:off x="2095" y="312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1</a:t>
              </a:r>
              <a:endParaRPr lang="it-IT" sz="1600" i="1"/>
            </a:p>
          </p:txBody>
        </p:sp>
        <p:sp>
          <p:nvSpPr>
            <p:cNvPr id="42014" name="Rectangle 27"/>
            <p:cNvSpPr>
              <a:spLocks noChangeArrowheads="1"/>
            </p:cNvSpPr>
            <p:nvPr/>
          </p:nvSpPr>
          <p:spPr bwMode="auto">
            <a:xfrm>
              <a:off x="1855" y="360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2</a:t>
              </a:r>
              <a:endParaRPr lang="it-IT" sz="1600" i="1"/>
            </a:p>
          </p:txBody>
        </p:sp>
      </p:grpSp>
      <p:sp>
        <p:nvSpPr>
          <p:cNvPr id="42003" name="AutoShape 29"/>
          <p:cNvSpPr>
            <a:spLocks noChangeArrowheads="1"/>
          </p:cNvSpPr>
          <p:nvPr/>
        </p:nvSpPr>
        <p:spPr bwMode="auto">
          <a:xfrm>
            <a:off x="3962400" y="2362200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FF0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42004" name="Rectangle 30"/>
          <p:cNvSpPr>
            <a:spLocks noChangeArrowheads="1"/>
          </p:cNvSpPr>
          <p:nvPr/>
        </p:nvSpPr>
        <p:spPr bwMode="auto">
          <a:xfrm rot="-5400000">
            <a:off x="4099719" y="3017044"/>
            <a:ext cx="244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1800" b="1">
                <a:solidFill>
                  <a:srgbClr val="FFFF99"/>
                </a:solidFill>
              </a:rPr>
              <a:t> </a:t>
            </a:r>
            <a:endParaRPr lang="it-IT" sz="1800" b="1">
              <a:solidFill>
                <a:srgbClr val="FFFF99"/>
              </a:solidFill>
            </a:endParaRPr>
          </a:p>
        </p:txBody>
      </p:sp>
      <p:sp>
        <p:nvSpPr>
          <p:cNvPr id="42005" name="Text Box 31"/>
          <p:cNvSpPr txBox="1">
            <a:spLocks noChangeArrowheads="1"/>
          </p:cNvSpPr>
          <p:nvPr/>
        </p:nvSpPr>
        <p:spPr bwMode="auto">
          <a:xfrm>
            <a:off x="755576" y="4077072"/>
            <a:ext cx="3168352" cy="1325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Coordinates of vertices in the 3D modeling system of the input object </a:t>
            </a:r>
          </a:p>
          <a:p>
            <a:r>
              <a:rPr lang="en-US" dirty="0">
                <a:solidFill>
                  <a:schemeClr val="accent2"/>
                </a:solidFill>
              </a:rPr>
              <a:t>(“object coordinates”)</a:t>
            </a:r>
            <a:endParaRPr lang="it-IT" dirty="0">
              <a:solidFill>
                <a:schemeClr val="accent2"/>
              </a:solidFill>
            </a:endParaRPr>
          </a:p>
        </p:txBody>
      </p:sp>
      <p:sp>
        <p:nvSpPr>
          <p:cNvPr id="42006" name="Text Box 32"/>
          <p:cNvSpPr txBox="1">
            <a:spLocks noChangeArrowheads="1"/>
          </p:cNvSpPr>
          <p:nvPr/>
        </p:nvSpPr>
        <p:spPr bwMode="auto">
          <a:xfrm>
            <a:off x="5508104" y="4077072"/>
            <a:ext cx="2880320" cy="1325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Coordinates of vertices in the 2D system of the view window </a:t>
            </a:r>
          </a:p>
          <a:p>
            <a:r>
              <a:rPr lang="en-US" dirty="0">
                <a:solidFill>
                  <a:schemeClr val="accent2"/>
                </a:solidFill>
              </a:rPr>
              <a:t>(“screen coordinates”)</a:t>
            </a:r>
            <a:endParaRPr lang="it-IT" dirty="0">
              <a:solidFill>
                <a:schemeClr val="accent2"/>
              </a:solidFill>
            </a:endParaRPr>
          </a:p>
        </p:txBody>
      </p:sp>
      <p:sp>
        <p:nvSpPr>
          <p:cNvPr id="42007" name="Rectangle 34"/>
          <p:cNvSpPr>
            <a:spLocks noChangeArrowheads="1"/>
          </p:cNvSpPr>
          <p:nvPr/>
        </p:nvSpPr>
        <p:spPr bwMode="auto">
          <a:xfrm>
            <a:off x="0" y="12192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/>
              <a:t>For each vertex of a given model:</a:t>
            </a:r>
            <a:endParaRPr lang="it-IT" sz="3200" dirty="0"/>
          </a:p>
        </p:txBody>
      </p:sp>
      <p:sp>
        <p:nvSpPr>
          <p:cNvPr id="42008" name="Text Box 35"/>
          <p:cNvSpPr txBox="1">
            <a:spLocks noChangeArrowheads="1"/>
          </p:cNvSpPr>
          <p:nvPr/>
        </p:nvSpPr>
        <p:spPr bwMode="auto">
          <a:xfrm>
            <a:off x="4114800" y="27432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?</a:t>
            </a:r>
            <a:endParaRPr lang="it-IT" sz="4800">
              <a:solidFill>
                <a:schemeClr val="bg1"/>
              </a:solidFill>
            </a:endParaRPr>
          </a:p>
        </p:txBody>
      </p:sp>
      <p:sp>
        <p:nvSpPr>
          <p:cNvPr id="41998" name="Oval 17"/>
          <p:cNvSpPr>
            <a:spLocks noChangeArrowheads="1"/>
          </p:cNvSpPr>
          <p:nvPr/>
        </p:nvSpPr>
        <p:spPr bwMode="auto">
          <a:xfrm>
            <a:off x="2169840" y="34290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1999" name="Oval 18"/>
          <p:cNvSpPr>
            <a:spLocks noChangeArrowheads="1"/>
          </p:cNvSpPr>
          <p:nvPr/>
        </p:nvSpPr>
        <p:spPr bwMode="auto">
          <a:xfrm>
            <a:off x="2474640" y="28956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2000" name="Oval 19"/>
          <p:cNvSpPr>
            <a:spLocks noChangeArrowheads="1"/>
          </p:cNvSpPr>
          <p:nvPr/>
        </p:nvSpPr>
        <p:spPr bwMode="auto">
          <a:xfrm>
            <a:off x="1788840" y="30480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697973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67"/>
          <p:cNvSpPr>
            <a:spLocks noChangeArrowheads="1"/>
          </p:cNvSpPr>
          <p:nvPr/>
        </p:nvSpPr>
        <p:spPr bwMode="auto">
          <a:xfrm>
            <a:off x="0" y="6084888"/>
            <a:ext cx="9144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Coordinate Systems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80" y="2697389"/>
            <a:ext cx="3464855" cy="14849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37125" y="4315041"/>
            <a:ext cx="1895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Object coordinates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08169" y="1873770"/>
            <a:ext cx="3676966" cy="3657600"/>
          </a:xfrm>
          <a:prstGeom prst="rect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7210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67"/>
          <p:cNvSpPr>
            <a:spLocks noChangeArrowheads="1"/>
          </p:cNvSpPr>
          <p:nvPr/>
        </p:nvSpPr>
        <p:spPr bwMode="auto">
          <a:xfrm>
            <a:off x="0" y="6084888"/>
            <a:ext cx="9144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Coordinate Systems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304" y="740727"/>
            <a:ext cx="4633476" cy="386298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4050012" y="4336251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World coordinates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2931448" y="1186482"/>
            <a:ext cx="3676966" cy="3657600"/>
          </a:xfrm>
          <a:prstGeom prst="rect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1149"/>
            <a:ext cx="1897163" cy="81307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03087" y="4178353"/>
            <a:ext cx="1895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Object coordinates</a:t>
            </a:r>
          </a:p>
        </p:txBody>
      </p:sp>
    </p:spTree>
    <p:extLst>
      <p:ext uri="{BB962C8B-B14F-4D97-AF65-F5344CB8AC3E}">
        <p14:creationId xmlns:p14="http://schemas.microsoft.com/office/powerpoint/2010/main" val="304793201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33CC"/>
      </a:hlink>
      <a:folHlink>
        <a:srgbClr val="B2B2B2"/>
      </a:folHlink>
    </a:clrScheme>
    <a:fontScheme name="Struttura predefinita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77493</TotalTime>
  <Words>2281</Words>
  <Application>Microsoft Macintosh PowerPoint</Application>
  <PresentationFormat>On-screen Show (4:3)</PresentationFormat>
  <Paragraphs>1101</Paragraphs>
  <Slides>64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64</vt:i4>
      </vt:variant>
    </vt:vector>
  </HeadingPairs>
  <TitlesOfParts>
    <vt:vector size="81" baseType="lpstr">
      <vt:lpstr>Arial Unicode MS</vt:lpstr>
      <vt:lpstr>MS Gothic</vt:lpstr>
      <vt:lpstr>ＭＳ Ｐゴシック</vt:lpstr>
      <vt:lpstr>Arial</vt:lpstr>
      <vt:lpstr>Courier New</vt:lpstr>
      <vt:lpstr>Lucida Sans Unicode</vt:lpstr>
      <vt:lpstr>Microsoft Sans Serif</vt:lpstr>
      <vt:lpstr>Times New Roman</vt:lpstr>
      <vt:lpstr>Verdana</vt:lpstr>
      <vt:lpstr>Wingdings</vt:lpstr>
      <vt:lpstr>Wingdings 3</vt:lpstr>
      <vt:lpstr>Struttura predefinita</vt:lpstr>
      <vt:lpstr>Image</vt:lpstr>
      <vt:lpstr>CorelPhotoPaint.Image.8</vt:lpstr>
      <vt:lpstr>Fotografia Photo Editor</vt:lpstr>
      <vt:lpstr>Equation</vt:lpstr>
      <vt:lpstr>Equazione</vt:lpstr>
      <vt:lpstr> Computer Graphics</vt:lpstr>
      <vt:lpstr>Recap: Ray-Tracing</vt:lpstr>
      <vt:lpstr>Recap: Ray-Tracing</vt:lpstr>
      <vt:lpstr>Recap: Rasterization-based pipeline</vt:lpstr>
      <vt:lpstr>Recap: Rendering Algorithms Paradigms</vt:lpstr>
      <vt:lpstr>Recap: The common places</vt:lpstr>
      <vt:lpstr>Back to graphics: Transform</vt:lpstr>
      <vt:lpstr>Coordinate Systems</vt:lpstr>
      <vt:lpstr>Coordinate Systems</vt:lpstr>
      <vt:lpstr>Coordinate Systems</vt:lpstr>
      <vt:lpstr>Coordinate Systems</vt:lpstr>
      <vt:lpstr>Coordinate Transformation</vt:lpstr>
      <vt:lpstr>Transform</vt:lpstr>
      <vt:lpstr>Transform</vt:lpstr>
      <vt:lpstr>Transform</vt:lpstr>
      <vt:lpstr>Modeling transformations (example in 2D)</vt:lpstr>
      <vt:lpstr>Modeling transformations (example in 2D)</vt:lpstr>
      <vt:lpstr>Bring scene in front of the camera</vt:lpstr>
      <vt:lpstr>Modeling transformations (example in 2D)</vt:lpstr>
      <vt:lpstr>Modeling transformations (example in 2D)</vt:lpstr>
      <vt:lpstr>Modeling transformations (example in 2D)</vt:lpstr>
      <vt:lpstr>Modeling transformations (example in 2D)</vt:lpstr>
      <vt:lpstr>Modeling transformations</vt:lpstr>
      <vt:lpstr>What is the right rotation?</vt:lpstr>
      <vt:lpstr>Euler angles</vt:lpstr>
      <vt:lpstr>Trackball</vt:lpstr>
      <vt:lpstr>Trackball</vt:lpstr>
      <vt:lpstr>In ThreeJs</vt:lpstr>
      <vt:lpstr>View transformation</vt:lpstr>
      <vt:lpstr>View transformation</vt:lpstr>
      <vt:lpstr>View transformation: typical example</vt:lpstr>
      <vt:lpstr>View transformation: typical example</vt:lpstr>
      <vt:lpstr>View transformation: typical example</vt:lpstr>
      <vt:lpstr>Projection transformation</vt:lpstr>
      <vt:lpstr>Projection transformation</vt:lpstr>
      <vt:lpstr>Projection transformation</vt:lpstr>
      <vt:lpstr>The physical process</vt:lpstr>
      <vt:lpstr>Our metaphor</vt:lpstr>
      <vt:lpstr>Pin Hole camera</vt:lpstr>
      <vt:lpstr>Math of simple projection to 2D</vt:lpstr>
      <vt:lpstr>Varying d</vt:lpstr>
      <vt:lpstr>Varying d</vt:lpstr>
      <vt:lpstr>Varying d</vt:lpstr>
      <vt:lpstr>Varying d</vt:lpstr>
      <vt:lpstr>Find the differences...</vt:lpstr>
      <vt:lpstr>Find the differences...</vt:lpstr>
      <vt:lpstr>Perspective projection: how it looks</vt:lpstr>
      <vt:lpstr>Perspective vs Orthogonal</vt:lpstr>
      <vt:lpstr>In ThreeJs</vt:lpstr>
      <vt:lpstr>Focal distance or Field of View?</vt:lpstr>
      <vt:lpstr>The View Volume</vt:lpstr>
      <vt:lpstr>The View Volume</vt:lpstr>
      <vt:lpstr>The clip space</vt:lpstr>
      <vt:lpstr> The Clip space</vt:lpstr>
      <vt:lpstr>After perspective division</vt:lpstr>
      <vt:lpstr>Viewport transformation</vt:lpstr>
      <vt:lpstr>Viewport transformation</vt:lpstr>
      <vt:lpstr>Viewport transformation</vt:lpstr>
      <vt:lpstr>Viewport transformation</vt:lpstr>
      <vt:lpstr>Viewport transformation</vt:lpstr>
      <vt:lpstr>Eventually 2D + depth</vt:lpstr>
      <vt:lpstr>Aspect ratio</vt:lpstr>
      <vt:lpstr>In ThreeJs</vt:lpstr>
      <vt:lpstr> Computer Graphics</vt:lpstr>
    </vt:vector>
  </TitlesOfParts>
  <Manager/>
  <Company/>
  <LinksUpToDate>false</LinksUpToDate>
  <SharedDoc>false</SharedDoc>
  <HyperlinkBase/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puppo</dc:creator>
  <cp:keywords/>
  <dc:description/>
  <cp:lastModifiedBy>Microsoft Office User</cp:lastModifiedBy>
  <cp:revision>493</cp:revision>
  <cp:lastPrinted>2015-07-01T11:22:44Z</cp:lastPrinted>
  <dcterms:created xsi:type="dcterms:W3CDTF">1601-01-01T00:00:00Z</dcterms:created>
  <dcterms:modified xsi:type="dcterms:W3CDTF">2018-03-20T10:17:52Z</dcterms:modified>
  <cp:category/>
</cp:coreProperties>
</file>