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636" r:id="rId3"/>
    <p:sldId id="677" r:id="rId4"/>
    <p:sldId id="678" r:id="rId5"/>
    <p:sldId id="679" r:id="rId6"/>
    <p:sldId id="680" r:id="rId7"/>
    <p:sldId id="681" r:id="rId8"/>
    <p:sldId id="637" r:id="rId9"/>
    <p:sldId id="638" r:id="rId10"/>
    <p:sldId id="549" r:id="rId11"/>
    <p:sldId id="655" r:id="rId12"/>
    <p:sldId id="639" r:id="rId13"/>
    <p:sldId id="646" r:id="rId14"/>
    <p:sldId id="656" r:id="rId15"/>
    <p:sldId id="645" r:id="rId16"/>
    <p:sldId id="647" r:id="rId17"/>
    <p:sldId id="648" r:id="rId18"/>
    <p:sldId id="649" r:id="rId19"/>
    <p:sldId id="650" r:id="rId20"/>
    <p:sldId id="651" r:id="rId21"/>
    <p:sldId id="657" r:id="rId22"/>
    <p:sldId id="687" r:id="rId23"/>
    <p:sldId id="688" r:id="rId24"/>
    <p:sldId id="686" r:id="rId25"/>
    <p:sldId id="689" r:id="rId26"/>
    <p:sldId id="692" r:id="rId27"/>
    <p:sldId id="693" r:id="rId28"/>
    <p:sldId id="694" r:id="rId29"/>
    <p:sldId id="580" r:id="rId30"/>
    <p:sldId id="659" r:id="rId31"/>
    <p:sldId id="416" r:id="rId32"/>
    <p:sldId id="433" r:id="rId33"/>
    <p:sldId id="695" r:id="rId34"/>
    <p:sldId id="432" r:id="rId35"/>
    <p:sldId id="434" r:id="rId36"/>
    <p:sldId id="579" r:id="rId37"/>
    <p:sldId id="431" r:id="rId38"/>
    <p:sldId id="435" r:id="rId39"/>
    <p:sldId id="424" r:id="rId40"/>
    <p:sldId id="587" r:id="rId41"/>
    <p:sldId id="442" r:id="rId42"/>
    <p:sldId id="696" r:id="rId43"/>
    <p:sldId id="700" r:id="rId44"/>
    <p:sldId id="699" r:id="rId45"/>
    <p:sldId id="698" r:id="rId46"/>
    <p:sldId id="697" r:id="rId47"/>
    <p:sldId id="440" r:id="rId48"/>
    <p:sldId id="664" r:id="rId49"/>
    <p:sldId id="665" r:id="rId50"/>
    <p:sldId id="666" r:id="rId51"/>
    <p:sldId id="667" r:id="rId52"/>
    <p:sldId id="668" r:id="rId53"/>
    <p:sldId id="670" r:id="rId54"/>
    <p:sldId id="671" r:id="rId55"/>
    <p:sldId id="672" r:id="rId56"/>
    <p:sldId id="662" r:id="rId57"/>
    <p:sldId id="663" r:id="rId58"/>
    <p:sldId id="593" r:id="rId59"/>
    <p:sldId id="701" r:id="rId60"/>
    <p:sldId id="702" r:id="rId61"/>
    <p:sldId id="703" r:id="rId62"/>
    <p:sldId id="704" r:id="rId63"/>
    <p:sldId id="707" r:id="rId64"/>
    <p:sldId id="706" r:id="rId65"/>
    <p:sldId id="708" r:id="rId66"/>
    <p:sldId id="709" r:id="rId67"/>
    <p:sldId id="710" r:id="rId68"/>
    <p:sldId id="711" r:id="rId6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5E7AF0"/>
    <a:srgbClr val="FF3300"/>
    <a:srgbClr val="6666FF"/>
    <a:srgbClr val="FFCCCC"/>
    <a:srgbClr val="A7A7A7"/>
    <a:srgbClr val="FFFFFF"/>
    <a:srgbClr val="CCECFF"/>
    <a:srgbClr val="FE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73" autoAdjust="0"/>
    <p:restoredTop sz="82940" autoAdjust="0"/>
  </p:normalViewPr>
  <p:slideViewPr>
    <p:cSldViewPr>
      <p:cViewPr varScale="1">
        <p:scale>
          <a:sx n="111" d="100"/>
          <a:sy n="111" d="100"/>
        </p:scale>
        <p:origin x="200" y="91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294"/>
    </p:cViewPr>
  </p:sorterViewPr>
  <p:notesViewPr>
    <p:cSldViewPr snapToGrid="0" snapToObjects="1">
      <p:cViewPr varScale="1">
        <p:scale>
          <a:sx n="68" d="100"/>
          <a:sy n="68" d="100"/>
        </p:scale>
        <p:origin x="-3376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41.xml"/><Relationship Id="rId18" Type="http://schemas.openxmlformats.org/officeDocument/2006/relationships/slide" Target="slides/slide49.xml"/><Relationship Id="rId3" Type="http://schemas.openxmlformats.org/officeDocument/2006/relationships/slide" Target="slides/slide15.xml"/><Relationship Id="rId21" Type="http://schemas.openxmlformats.org/officeDocument/2006/relationships/slide" Target="slides/slide66.xml"/><Relationship Id="rId7" Type="http://schemas.openxmlformats.org/officeDocument/2006/relationships/slide" Target="slides/slide25.xml"/><Relationship Id="rId12" Type="http://schemas.openxmlformats.org/officeDocument/2006/relationships/slide" Target="slides/slide34.xml"/><Relationship Id="rId17" Type="http://schemas.openxmlformats.org/officeDocument/2006/relationships/slide" Target="slides/slide45.xml"/><Relationship Id="rId2" Type="http://schemas.openxmlformats.org/officeDocument/2006/relationships/slide" Target="slides/slide13.xml"/><Relationship Id="rId16" Type="http://schemas.openxmlformats.org/officeDocument/2006/relationships/slide" Target="slides/slide44.xml"/><Relationship Id="rId20" Type="http://schemas.openxmlformats.org/officeDocument/2006/relationships/slide" Target="slides/slide64.xml"/><Relationship Id="rId1" Type="http://schemas.openxmlformats.org/officeDocument/2006/relationships/slide" Target="slides/slide10.xml"/><Relationship Id="rId6" Type="http://schemas.openxmlformats.org/officeDocument/2006/relationships/slide" Target="slides/slide19.xml"/><Relationship Id="rId11" Type="http://schemas.openxmlformats.org/officeDocument/2006/relationships/slide" Target="slides/slide31.xml"/><Relationship Id="rId5" Type="http://schemas.openxmlformats.org/officeDocument/2006/relationships/slide" Target="slides/slide18.xml"/><Relationship Id="rId15" Type="http://schemas.openxmlformats.org/officeDocument/2006/relationships/slide" Target="slides/slide43.xml"/><Relationship Id="rId23" Type="http://schemas.openxmlformats.org/officeDocument/2006/relationships/slide" Target="slides/slide68.xml"/><Relationship Id="rId10" Type="http://schemas.openxmlformats.org/officeDocument/2006/relationships/slide" Target="slides/slide29.xml"/><Relationship Id="rId19" Type="http://schemas.openxmlformats.org/officeDocument/2006/relationships/slide" Target="slides/slide54.xml"/><Relationship Id="rId4" Type="http://schemas.openxmlformats.org/officeDocument/2006/relationships/slide" Target="slides/slide17.xml"/><Relationship Id="rId9" Type="http://schemas.openxmlformats.org/officeDocument/2006/relationships/slide" Target="slides/slide27.xml"/><Relationship Id="rId14" Type="http://schemas.openxmlformats.org/officeDocument/2006/relationships/slide" Target="slides/slide42.xml"/><Relationship Id="rId22" Type="http://schemas.openxmlformats.org/officeDocument/2006/relationships/slide" Target="slides/slide6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30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56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30" y="972356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DF8B9B43-75DC-42B1-B5AF-DC567F6509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054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30" y="0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61782"/>
            <a:ext cx="5207386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56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30" y="9723561"/>
            <a:ext cx="3076671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CB9F16A6-BA80-4F85-89E0-AB2688B9AA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292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E3881-CB8F-4E6F-AE46-D77184BA2C5E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89CB5-7A28-48A4-9CFA-DF8DA08154E0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 Unicode MS" pitchFamily="34" charset="-128"/>
              </a:rPr>
              <a:t>RISULTATO: </a:t>
            </a:r>
            <a:r>
              <a:rPr lang="it-IT" sz="2000">
                <a:latin typeface="Arial Unicode MS" pitchFamily="34" charset="-128"/>
              </a:rPr>
              <a:t>Stack di matrici di modelling!</a:t>
            </a:r>
          </a:p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97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89CB5-7A28-48A4-9CFA-DF8DA08154E0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 Unicode MS" pitchFamily="34" charset="-128"/>
              </a:rPr>
              <a:t>RISULTATO: </a:t>
            </a:r>
            <a:r>
              <a:rPr lang="it-IT" sz="2000">
                <a:latin typeface="Arial Unicode MS" pitchFamily="34" charset="-128"/>
              </a:rPr>
              <a:t>Stack di matrici di modelling!</a:t>
            </a:r>
          </a:p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468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D7BB6-C739-4498-9380-DE6065DD7180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Sinistra RT   Destra   TR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71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05B3CC26-D84F-D54B-94CF-D01FE843408A}" type="slidenum">
              <a:rPr lang="it-IT" sz="1200">
                <a:latin typeface="Times New Roman" charset="0"/>
              </a:rPr>
              <a:pPr eaLnBrk="1" hangingPunct="1"/>
              <a:t>4</a:t>
            </a:fld>
            <a:endParaRPr lang="it-IT" sz="120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48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E44B700A-F5AF-2946-BCF7-579A80321840}" type="slidenum">
              <a:rPr lang="it-IT" sz="1200">
                <a:latin typeface="Times New Roman" charset="0"/>
              </a:rPr>
              <a:pPr eaLnBrk="1" hangingPunct="1"/>
              <a:t>7</a:t>
            </a:fld>
            <a:endParaRPr lang="it-IT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02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0BACB-A477-4189-80A6-0A337432C321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45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2A3B0-E7D6-4C77-86D0-89EF0EFCAE6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9"/>
            <a:ext cx="5207386" cy="460625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25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2A3B0-E7D6-4C77-86D0-89EF0EFCAE6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9"/>
            <a:ext cx="5207386" cy="460625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11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D7BB6-C739-4498-9380-DE6065DD7180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Sinistra RT   Destra   TR</a:t>
            </a:r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0CF137-FF8B-4CBA-986B-224CBEAAF1F5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/>
              <a:t>Che fa tutto </a:t>
            </a:r>
            <a:r>
              <a:rPr lang="en-US"/>
              <a:t>= che fa l</a:t>
            </a:r>
            <a:r>
              <a:rPr lang="it-IT"/>
              <a:t>a freccia senza</a:t>
            </a:r>
            <a:r>
              <a:rPr lang="en-US"/>
              <a:t> in alto del lucido precedente.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Efficienza: moltiplicazione matrici = 4 alla 3 = 64 moltiplicazioni.</a:t>
            </a:r>
          </a:p>
          <a:p>
            <a:pPr eaLnBrk="1" hangingPunct="1"/>
            <a:r>
              <a:rPr lang="en-US"/>
              <a:t>Se fosse un vert solo da proiettare, sarebbe meglio fare come la formula sotto. Ma i vertici sono moltissimi e conviene quella sotto.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Cosa possiamo dire della matrice? (untima riga = 0,0,0,1)</a:t>
            </a:r>
          </a:p>
          <a:p>
            <a:pPr eaLnBrk="1" hangingPunct="1"/>
            <a:r>
              <a:rPr lang="en-US"/>
              <a:t>Cosa succede se la moltiplico per un vettore? (e' come moltiplicare per R) Perche'?</a:t>
            </a:r>
          </a:p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D290B6-FC69-4825-8E57-8A5639C40F7A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>
                <a:latin typeface="Arial Unicode MS" pitchFamily="34" charset="-128"/>
              </a:rPr>
              <a:t>RISULTATO: </a:t>
            </a:r>
            <a:r>
              <a:rPr lang="it-IT" sz="2000">
                <a:latin typeface="Arial Unicode MS" pitchFamily="34" charset="-128"/>
              </a:rPr>
              <a:t>Stack di matrici di modelling!</a:t>
            </a:r>
          </a:p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3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F6CE856-0CF0-434C-8666-B15074F247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30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5.bin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9.png"/><Relationship Id="rId9" Type="http://schemas.openxmlformats.org/officeDocument/2006/relationships/image" Target="../media/image21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7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9" descr="D:\corsi\cg\fonti\teapotwire_tansp_sm.png"/>
          <p:cNvPicPr>
            <a:picLocks noChangeAspect="1" noChangeArrowheads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>
            <a:off x="1981200" y="1958975"/>
            <a:ext cx="71628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10"/>
          <p:cNvSpPr>
            <a:spLocks noChangeArrowheads="1"/>
          </p:cNvSpPr>
          <p:nvPr/>
        </p:nvSpPr>
        <p:spPr bwMode="auto">
          <a:xfrm>
            <a:off x="152400" y="152400"/>
            <a:ext cx="7848600" cy="1676400"/>
          </a:xfrm>
          <a:prstGeom prst="roundRect">
            <a:avLst>
              <a:gd name="adj" fmla="val 19981"/>
            </a:avLst>
          </a:prstGeom>
          <a:solidFill>
            <a:schemeClr val="accent2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0"/>
            <a:ext cx="7924800" cy="1524000"/>
          </a:xfrm>
          <a:noFill/>
        </p:spPr>
        <p:txBody>
          <a:bodyPr/>
          <a:lstStyle/>
          <a:p>
            <a:pPr eaLnBrk="1" hangingPunct="1"/>
            <a:r>
              <a:rPr lang="en-US" sz="5400"/>
              <a:t> Computer Graphics</a:t>
            </a:r>
            <a:endParaRPr lang="it-IT" sz="5400"/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1447800" y="1371496"/>
            <a:ext cx="7086600" cy="728871"/>
          </a:xfrm>
          <a:prstGeom prst="roundRect">
            <a:avLst>
              <a:gd name="adj" fmla="val 33657"/>
            </a:avLst>
          </a:prstGeom>
          <a:solidFill>
            <a:srgbClr val="1E50F0"/>
          </a:solidFill>
          <a:ln w="22225">
            <a:solidFill>
              <a:schemeClr val="bg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Geometric transformations</a:t>
            </a:r>
            <a:endParaRPr lang="it-IT" sz="3200" b="1" i="1" dirty="0">
              <a:solidFill>
                <a:schemeClr val="bg1"/>
              </a:solidFill>
            </a:endParaRPr>
          </a:p>
        </p:txBody>
      </p:sp>
      <p:pic>
        <p:nvPicPr>
          <p:cNvPr id="2058" name="Picture 2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953000" y="2057400"/>
            <a:ext cx="3219450" cy="3352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aphicFrame>
        <p:nvGraphicFramePr>
          <p:cNvPr id="2050" name="Object 28"/>
          <p:cNvGraphicFramePr>
            <a:graphicFrameLocks noChangeAspect="1"/>
          </p:cNvGraphicFramePr>
          <p:nvPr/>
        </p:nvGraphicFramePr>
        <p:xfrm>
          <a:off x="7315200" y="1600200"/>
          <a:ext cx="16256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Image" r:id="rId6" imgW="1624824" imgH="1511111" progId="">
                  <p:embed/>
                </p:oleObj>
              </mc:Choice>
              <mc:Fallback>
                <p:oleObj name="Image" r:id="rId6" imgW="1624824" imgH="1511111" progId="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600200"/>
                        <a:ext cx="16256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ottotitolo 2">
            <a:extLst>
              <a:ext uri="{FF2B5EF4-FFF2-40B4-BE49-F238E27FC236}">
                <a16:creationId xmlns:a16="http://schemas.microsoft.com/office/drawing/2014/main" id="{5D66905A-68A9-274F-9A76-23CC18B0C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6" y="4437112"/>
            <a:ext cx="7587500" cy="1752600"/>
          </a:xfrm>
        </p:spPr>
        <p:txBody>
          <a:bodyPr/>
          <a:lstStyle/>
          <a:p>
            <a:pPr algn="l"/>
            <a:r>
              <a:rPr lang="it-IT" sz="2400" dirty="0"/>
              <a:t>Teacher: Nico Pietroni</a:t>
            </a:r>
          </a:p>
          <a:p>
            <a:pPr algn="l"/>
            <a:endParaRPr lang="it-IT" sz="2400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18C0780-5B05-7B40-ABB2-B5E22D17B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>
                <a:cs typeface="Arial" charset="0"/>
              </a:rPr>
              <a:t>University of Technology Sydney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5715000" y="3657600"/>
            <a:ext cx="181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q =     (p)</a:t>
            </a:r>
          </a:p>
          <a:p>
            <a:r>
              <a:rPr lang="en-US" sz="3200"/>
              <a:t>v =     (u)</a:t>
            </a:r>
            <a:endParaRPr lang="it-IT" sz="320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Geometric transformations (in general)</a:t>
            </a:r>
            <a:endParaRPr lang="it-IT" dirty="0"/>
          </a:p>
        </p:txBody>
      </p:sp>
      <p:sp>
        <p:nvSpPr>
          <p:cNvPr id="717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74984" y="1295400"/>
            <a:ext cx="4812954" cy="5062538"/>
          </a:xfrm>
        </p:spPr>
        <p:txBody>
          <a:bodyPr/>
          <a:lstStyle/>
          <a:p>
            <a:pPr eaLnBrk="1" hangingPunct="1"/>
            <a:r>
              <a:rPr lang="en-US" dirty="0"/>
              <a:t>Functions that</a:t>
            </a:r>
          </a:p>
          <a:p>
            <a:pPr lvl="1" eaLnBrk="1" hangingPunct="1"/>
            <a:r>
              <a:rPr lang="en-US" dirty="0"/>
              <a:t>Take a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vector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and map it to another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vector</a:t>
            </a:r>
          </a:p>
          <a:p>
            <a:pPr lvl="1" eaLnBrk="1" hangingPunct="1"/>
            <a:endParaRPr lang="en-US" dirty="0">
              <a:solidFill>
                <a:srgbClr val="00B050"/>
              </a:solidFill>
            </a:endParaRPr>
          </a:p>
          <a:p>
            <a:pPr lvl="1" eaLnBrk="1" hangingPunct="1"/>
            <a:endParaRPr lang="en-US" dirty="0">
              <a:solidFill>
                <a:srgbClr val="00B050"/>
              </a:solidFill>
            </a:endParaRPr>
          </a:p>
          <a:p>
            <a:pPr lvl="1" eaLnBrk="1" hangingPunct="1">
              <a:buFontTx/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1" eaLnBrk="1" hangingPunct="1">
              <a:buFontTx/>
              <a:buNone/>
            </a:pP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need</a:t>
            </a:r>
            <a:r>
              <a:rPr lang="it-IT" dirty="0"/>
              <a:t> to </a:t>
            </a:r>
            <a:r>
              <a:rPr lang="it-IT" dirty="0" err="1"/>
              <a:t>review</a:t>
            </a:r>
            <a:r>
              <a:rPr lang="it-IT" dirty="0"/>
              <a:t> some </a:t>
            </a:r>
            <a:r>
              <a:rPr lang="it-IT" dirty="0" err="1"/>
              <a:t>goemetry</a:t>
            </a:r>
            <a:r>
              <a:rPr lang="it-IT" dirty="0"/>
              <a:t>...</a:t>
            </a:r>
          </a:p>
          <a:p>
            <a:pPr lvl="1" eaLnBrk="1" hangingPunct="1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5562600" y="1295400"/>
          <a:ext cx="29194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3" name="Fotografia Photo Editor" r:id="rId3" imgW="4290432" imgH="3078095" progId="">
                  <p:embed/>
                </p:oleObj>
              </mc:Choice>
              <mc:Fallback>
                <p:oleObj name="Fotografia Photo Editor" r:id="rId3" imgW="4290432" imgH="307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2919413" cy="209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5589588" y="1912938"/>
            <a:ext cx="3222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</a:t>
            </a:r>
            <a:endParaRPr lang="it-IT"/>
          </a:p>
        </p:txBody>
      </p:sp>
      <p:graphicFrame>
        <p:nvGraphicFramePr>
          <p:cNvPr id="7171" name="Object 17"/>
          <p:cNvGraphicFramePr>
            <a:graphicFrameLocks noChangeAspect="1"/>
          </p:cNvGraphicFramePr>
          <p:nvPr/>
        </p:nvGraphicFramePr>
        <p:xfrm>
          <a:off x="6464300" y="2320925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4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320925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7227888" y="16383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5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1638300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9"/>
          <p:cNvGraphicFramePr>
            <a:graphicFrameLocks noChangeAspect="1"/>
          </p:cNvGraphicFramePr>
          <p:nvPr/>
        </p:nvGraphicFramePr>
        <p:xfrm>
          <a:off x="6477000" y="23622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6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0"/>
          <p:cNvGraphicFramePr>
            <a:graphicFrameLocks noChangeAspect="1"/>
          </p:cNvGraphicFramePr>
          <p:nvPr/>
        </p:nvGraphicFramePr>
        <p:xfrm>
          <a:off x="6496050" y="3581400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7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581400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23"/>
          <p:cNvSpPr txBox="1">
            <a:spLocks noChangeArrowheads="1"/>
          </p:cNvSpPr>
          <p:nvPr/>
        </p:nvSpPr>
        <p:spPr bwMode="auto">
          <a:xfrm>
            <a:off x="7315200" y="2990850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q</a:t>
            </a:r>
            <a:endParaRPr lang="it-IT"/>
          </a:p>
        </p:txBody>
      </p:sp>
      <p:graphicFrame>
        <p:nvGraphicFramePr>
          <p:cNvPr id="7175" name="Object 24"/>
          <p:cNvGraphicFramePr>
            <a:graphicFrameLocks noChangeAspect="1"/>
          </p:cNvGraphicFramePr>
          <p:nvPr/>
        </p:nvGraphicFramePr>
        <p:xfrm>
          <a:off x="6486525" y="4067175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08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4067175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47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space</a:t>
            </a:r>
            <a:endParaRPr lang="it-IT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Three types of entities </a:t>
            </a:r>
          </a:p>
          <a:p>
            <a:pPr lvl="1" eaLnBrk="1" hangingPunct="1"/>
            <a:r>
              <a:rPr lang="en-US" dirty="0"/>
              <a:t>scalars</a:t>
            </a:r>
          </a:p>
          <a:p>
            <a:pPr lvl="1" eaLnBrk="1" hangingPunct="1"/>
            <a:r>
              <a:rPr lang="en-US" dirty="0"/>
              <a:t>vectors </a:t>
            </a:r>
          </a:p>
          <a:p>
            <a:pPr lvl="1" eaLnBrk="1" hangingPunct="1"/>
            <a:r>
              <a:rPr lang="en-US" dirty="0"/>
              <a:t>points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52229" name="Freeform 13"/>
          <p:cNvSpPr>
            <a:spLocks/>
          </p:cNvSpPr>
          <p:nvPr/>
        </p:nvSpPr>
        <p:spPr bwMode="auto">
          <a:xfrm>
            <a:off x="2166541" y="2505075"/>
            <a:ext cx="1009650" cy="7938"/>
          </a:xfrm>
          <a:custGeom>
            <a:avLst/>
            <a:gdLst>
              <a:gd name="T0" fmla="*/ 0 w 636"/>
              <a:gd name="T1" fmla="*/ 0 h 5"/>
              <a:gd name="T2" fmla="*/ 2147483647 w 636"/>
              <a:gd name="T3" fmla="*/ 2147483647 h 5"/>
              <a:gd name="T4" fmla="*/ 0 60000 65536"/>
              <a:gd name="T5" fmla="*/ 0 60000 65536"/>
              <a:gd name="T6" fmla="*/ 0 w 636"/>
              <a:gd name="T7" fmla="*/ 0 h 5"/>
              <a:gd name="T8" fmla="*/ 636 w 636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5">
                <a:moveTo>
                  <a:pt x="0" y="0"/>
                </a:moveTo>
                <a:lnTo>
                  <a:pt x="636" y="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52230" name="AutoShape 14"/>
          <p:cNvSpPr>
            <a:spLocks noChangeArrowheads="1"/>
          </p:cNvSpPr>
          <p:nvPr/>
        </p:nvSpPr>
        <p:spPr bwMode="auto">
          <a:xfrm>
            <a:off x="2937707" y="2139259"/>
            <a:ext cx="2959821" cy="7856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attributes: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Norm (length), </a:t>
            </a:r>
            <a:r>
              <a:rPr lang="en-US" b="1" dirty="0">
                <a:solidFill>
                  <a:srgbClr val="FF0000"/>
                </a:solidFill>
              </a:rPr>
              <a:t>Direction</a:t>
            </a: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2231" name="Freeform 16"/>
          <p:cNvSpPr>
            <a:spLocks/>
          </p:cNvSpPr>
          <p:nvPr/>
        </p:nvSpPr>
        <p:spPr bwMode="auto">
          <a:xfrm>
            <a:off x="1923653" y="3233862"/>
            <a:ext cx="1252538" cy="628650"/>
          </a:xfrm>
          <a:custGeom>
            <a:avLst/>
            <a:gdLst>
              <a:gd name="T0" fmla="*/ 0 w 789"/>
              <a:gd name="T1" fmla="*/ 0 h 396"/>
              <a:gd name="T2" fmla="*/ 2147483647 w 789"/>
              <a:gd name="T3" fmla="*/ 2147483647 h 396"/>
              <a:gd name="T4" fmla="*/ 2147483647 w 789"/>
              <a:gd name="T5" fmla="*/ 2147483647 h 396"/>
              <a:gd name="T6" fmla="*/ 0 60000 65536"/>
              <a:gd name="T7" fmla="*/ 0 60000 65536"/>
              <a:gd name="T8" fmla="*/ 0 60000 65536"/>
              <a:gd name="T9" fmla="*/ 0 w 789"/>
              <a:gd name="T10" fmla="*/ 0 h 396"/>
              <a:gd name="T11" fmla="*/ 789 w 789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9" h="396">
                <a:moveTo>
                  <a:pt x="0" y="0"/>
                </a:moveTo>
                <a:lnTo>
                  <a:pt x="274" y="380"/>
                </a:lnTo>
                <a:lnTo>
                  <a:pt x="789" y="3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52232" name="AutoShape 17"/>
          <p:cNvSpPr>
            <a:spLocks noChangeArrowheads="1"/>
          </p:cNvSpPr>
          <p:nvPr/>
        </p:nvSpPr>
        <p:spPr bwMode="auto">
          <a:xfrm>
            <a:off x="3176191" y="3501334"/>
            <a:ext cx="2251576" cy="7856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attribute: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Position</a:t>
            </a:r>
            <a:r>
              <a:rPr lang="en-US" dirty="0">
                <a:solidFill>
                  <a:schemeClr val="accent2"/>
                </a:solidFill>
              </a:rPr>
              <a:t> in space</a:t>
            </a:r>
            <a:endParaRPr lang="it-IT" sz="1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7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Vectors</a:t>
            </a:r>
            <a:endParaRPr lang="it-IT" dirty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 vector describes a direction and a length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Do not confuse it with a location, which represent a position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When you encode them in your program, they will both require 2 (or 3) numbers to be represented, but they are not the same object!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50B7EB-1CCE-CE45-A235-0D56565D1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128"/>
            <a:ext cx="9144000" cy="19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4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5715000" y="3657600"/>
            <a:ext cx="181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q =     (p)</a:t>
            </a:r>
          </a:p>
          <a:p>
            <a:r>
              <a:rPr lang="en-US" sz="3200"/>
              <a:t>v =     (u)</a:t>
            </a:r>
            <a:endParaRPr lang="it-IT" sz="320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Geometric transformations (in particular)</a:t>
            </a:r>
            <a:endParaRPr lang="it-IT" dirty="0"/>
          </a:p>
        </p:txBody>
      </p:sp>
      <p:sp>
        <p:nvSpPr>
          <p:cNvPr id="717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257800" cy="5062538"/>
          </a:xfrm>
        </p:spPr>
        <p:txBody>
          <a:bodyPr/>
          <a:lstStyle/>
          <a:p>
            <a:pPr eaLnBrk="1" hangingPunct="1"/>
            <a:r>
              <a:rPr lang="en-US" dirty="0"/>
              <a:t>Functions that</a:t>
            </a:r>
          </a:p>
          <a:p>
            <a:pPr lvl="1" eaLnBrk="1" hangingPunct="1"/>
            <a:r>
              <a:rPr lang="en-US" dirty="0"/>
              <a:t>Take a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vector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and map it to another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vector</a:t>
            </a:r>
          </a:p>
          <a:p>
            <a:pPr lvl="1" eaLnBrk="1" hangingPunct="1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5562600" y="1295400"/>
          <a:ext cx="29194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56" name="Fotografia Photo Editor" r:id="rId3" imgW="4290432" imgH="3078095" progId="">
                  <p:embed/>
                </p:oleObj>
              </mc:Choice>
              <mc:Fallback>
                <p:oleObj name="Fotografia Photo Editor" r:id="rId3" imgW="4290432" imgH="3078095" progId="">
                  <p:embed/>
                  <p:pic>
                    <p:nvPicPr>
                      <p:cNvPr id="717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2919413" cy="209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5589588" y="1912938"/>
            <a:ext cx="3222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</a:t>
            </a:r>
            <a:endParaRPr lang="it-IT"/>
          </a:p>
        </p:txBody>
      </p:sp>
      <p:graphicFrame>
        <p:nvGraphicFramePr>
          <p:cNvPr id="7171" name="Object 17"/>
          <p:cNvGraphicFramePr>
            <a:graphicFrameLocks noChangeAspect="1"/>
          </p:cNvGraphicFramePr>
          <p:nvPr/>
        </p:nvGraphicFramePr>
        <p:xfrm>
          <a:off x="6464300" y="2320925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57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717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320925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7227888" y="16383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58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717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1638300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9"/>
          <p:cNvGraphicFramePr>
            <a:graphicFrameLocks noChangeAspect="1"/>
          </p:cNvGraphicFramePr>
          <p:nvPr/>
        </p:nvGraphicFramePr>
        <p:xfrm>
          <a:off x="6477000" y="23622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59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717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0"/>
          <p:cNvGraphicFramePr>
            <a:graphicFrameLocks noChangeAspect="1"/>
          </p:cNvGraphicFramePr>
          <p:nvPr/>
        </p:nvGraphicFramePr>
        <p:xfrm>
          <a:off x="6496050" y="3581400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60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71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581400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23"/>
          <p:cNvSpPr txBox="1">
            <a:spLocks noChangeArrowheads="1"/>
          </p:cNvSpPr>
          <p:nvPr/>
        </p:nvSpPr>
        <p:spPr bwMode="auto">
          <a:xfrm>
            <a:off x="7315200" y="2990850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q</a:t>
            </a:r>
            <a:endParaRPr lang="it-IT"/>
          </a:p>
        </p:txBody>
      </p:sp>
      <p:graphicFrame>
        <p:nvGraphicFramePr>
          <p:cNvPr id="7175" name="Object 24"/>
          <p:cNvGraphicFramePr>
            <a:graphicFrameLocks noChangeAspect="1"/>
          </p:cNvGraphicFramePr>
          <p:nvPr/>
        </p:nvGraphicFramePr>
        <p:xfrm>
          <a:off x="6486525" y="4067175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61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717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4067175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 txBox="1">
            <a:spLocks noChangeArrowheads="1"/>
          </p:cNvSpPr>
          <p:nvPr/>
        </p:nvSpPr>
        <p:spPr bwMode="auto">
          <a:xfrm>
            <a:off x="351632" y="4191000"/>
            <a:ext cx="52578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Three examples:</a:t>
            </a:r>
          </a:p>
          <a:p>
            <a:pPr lvl="1" eaLnBrk="1" hangingPunct="1"/>
            <a:r>
              <a:rPr lang="en-US" kern="0" dirty="0">
                <a:solidFill>
                  <a:schemeClr val="accent2"/>
                </a:solidFill>
              </a:rPr>
              <a:t>Translation</a:t>
            </a:r>
          </a:p>
          <a:p>
            <a:pPr lvl="1" eaLnBrk="1" hangingPunct="1"/>
            <a:r>
              <a:rPr lang="en-US" kern="0" dirty="0">
                <a:solidFill>
                  <a:schemeClr val="accent2"/>
                </a:solidFill>
              </a:rPr>
              <a:t>Scaling</a:t>
            </a:r>
          </a:p>
          <a:p>
            <a:pPr lvl="1" eaLnBrk="1" hangingPunct="1"/>
            <a:r>
              <a:rPr lang="en-US" kern="0" dirty="0">
                <a:solidFill>
                  <a:schemeClr val="accent2"/>
                </a:solidFill>
              </a:rPr>
              <a:t>Rotation</a:t>
            </a:r>
          </a:p>
          <a:p>
            <a:pPr lvl="1" eaLnBrk="1" hangingPunct="1"/>
            <a:endParaRPr lang="en-US" kern="0" dirty="0">
              <a:solidFill>
                <a:srgbClr val="00B050"/>
              </a:solidFill>
            </a:endParaRPr>
          </a:p>
          <a:p>
            <a:pPr lvl="1" eaLnBrk="1" hangingPunct="1"/>
            <a:endParaRPr lang="en-US" kern="0" dirty="0">
              <a:solidFill>
                <a:srgbClr val="00B050"/>
              </a:solidFill>
            </a:endParaRPr>
          </a:p>
          <a:p>
            <a:pPr lvl="1" eaLnBrk="1" hangingPunct="1">
              <a:buFontTx/>
              <a:buNone/>
            </a:pPr>
            <a:endParaRPr lang="en-US" kern="0" dirty="0">
              <a:solidFill>
                <a:srgbClr val="00B050"/>
              </a:solidFill>
            </a:endParaRPr>
          </a:p>
          <a:p>
            <a:pPr lvl="1" eaLnBrk="1" hangingPunct="1"/>
            <a:endParaRPr lang="en-US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1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space: Operations </a:t>
            </a:r>
            <a:endParaRPr lang="it-IT" dirty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Sum (</a:t>
            </a:r>
            <a:r>
              <a:rPr lang="en-US" sz="2800" dirty="0">
                <a:solidFill>
                  <a:schemeClr val="accent2"/>
                </a:solidFill>
              </a:rPr>
              <a:t>point </a:t>
            </a:r>
            <a:r>
              <a:rPr lang="en-US" sz="2000" b="1" dirty="0"/>
              <a:t>,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vector </a:t>
            </a:r>
            <a:r>
              <a:rPr lang="en-US" sz="2800" dirty="0"/>
              <a:t>)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point</a:t>
            </a:r>
          </a:p>
          <a:p>
            <a:pPr eaLnBrk="1" hangingPunct="1"/>
            <a:endParaRPr lang="en-US" sz="2800" dirty="0">
              <a:solidFill>
                <a:schemeClr val="accent2"/>
              </a:solidFill>
            </a:endParaRPr>
          </a:p>
          <a:p>
            <a:pPr eaLnBrk="1" hangingPunct="1"/>
            <a:endParaRPr lang="en-US" sz="2800" dirty="0">
              <a:solidFill>
                <a:schemeClr val="accent2"/>
              </a:solidFill>
            </a:endParaRPr>
          </a:p>
          <a:p>
            <a:pPr eaLnBrk="1" hangingPunct="1"/>
            <a:endParaRPr lang="en-US" sz="2800" dirty="0">
              <a:solidFill>
                <a:schemeClr val="accent2"/>
              </a:solidFill>
            </a:endParaRP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Subtraction (</a:t>
            </a:r>
            <a:r>
              <a:rPr lang="en-US" sz="2800" dirty="0">
                <a:solidFill>
                  <a:schemeClr val="accent2"/>
                </a:solidFill>
              </a:rPr>
              <a:t>point</a:t>
            </a:r>
            <a:r>
              <a:rPr lang="en-US" sz="2800" dirty="0"/>
              <a:t> </a:t>
            </a:r>
            <a:r>
              <a:rPr lang="en-US" sz="2000" b="1" dirty="0"/>
              <a:t>,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point</a:t>
            </a:r>
            <a:r>
              <a:rPr lang="en-US" sz="2800" dirty="0"/>
              <a:t>) 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/>
                </a:solidFill>
              </a:rPr>
              <a:t>vector</a:t>
            </a:r>
            <a:endParaRPr lang="en-US" sz="2800" dirty="0"/>
          </a:p>
        </p:txBody>
      </p:sp>
      <p:sp>
        <p:nvSpPr>
          <p:cNvPr id="2" name="Ovale 1"/>
          <p:cNvSpPr/>
          <p:nvPr/>
        </p:nvSpPr>
        <p:spPr bwMode="auto">
          <a:xfrm>
            <a:off x="4547711" y="2418038"/>
            <a:ext cx="252028" cy="2520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795690" y="2521579"/>
            <a:ext cx="74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point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" name="Ovale 8"/>
          <p:cNvSpPr/>
          <p:nvPr/>
        </p:nvSpPr>
        <p:spPr bwMode="auto">
          <a:xfrm>
            <a:off x="7324118" y="1749868"/>
            <a:ext cx="252028" cy="25202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4788024" y="1904457"/>
            <a:ext cx="2538283" cy="63007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asellaDiTesto 9"/>
          <p:cNvSpPr txBox="1"/>
          <p:nvPr/>
        </p:nvSpPr>
        <p:spPr>
          <a:xfrm>
            <a:off x="7609208" y="1736744"/>
            <a:ext cx="1056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point</a:t>
            </a:r>
          </a:p>
          <a:p>
            <a:pPr algn="ctr"/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</a:rPr>
              <a:t> a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dirty="0"/>
              <a:t>+</a:t>
            </a:r>
            <a:r>
              <a:rPr lang="en-US" i="1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v </a:t>
            </a:r>
            <a:r>
              <a:rPr lang="en-US" dirty="0"/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654852" y="2316123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vector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Ovale 11"/>
          <p:cNvSpPr/>
          <p:nvPr/>
        </p:nvSpPr>
        <p:spPr bwMode="auto">
          <a:xfrm>
            <a:off x="4670739" y="5309161"/>
            <a:ext cx="252028" cy="25202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18718" y="5412702"/>
            <a:ext cx="74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point</a:t>
            </a:r>
          </a:p>
          <a:p>
            <a:pPr algn="ctr"/>
            <a:r>
              <a:rPr lang="en-US" i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Ovale 13"/>
          <p:cNvSpPr/>
          <p:nvPr/>
        </p:nvSpPr>
        <p:spPr bwMode="auto">
          <a:xfrm>
            <a:off x="7447146" y="4640991"/>
            <a:ext cx="252028" cy="252028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5" name="Connettore 2 14"/>
          <p:cNvCxnSpPr/>
          <p:nvPr/>
        </p:nvCxnSpPr>
        <p:spPr bwMode="auto">
          <a:xfrm flipV="1">
            <a:off x="4911052" y="4795580"/>
            <a:ext cx="2538283" cy="63007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asellaDiTesto 15"/>
          <p:cNvSpPr txBox="1"/>
          <p:nvPr/>
        </p:nvSpPr>
        <p:spPr>
          <a:xfrm>
            <a:off x="7762254" y="4539076"/>
            <a:ext cx="740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point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688799" y="5246962"/>
            <a:ext cx="9827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vector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/>
              <a:t>(</a:t>
            </a:r>
            <a:r>
              <a:rPr lang="en-US" i="1" dirty="0">
                <a:solidFill>
                  <a:schemeClr val="accent2"/>
                </a:solidFill>
              </a:rPr>
              <a:t>b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/>
              <a:t>–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351434" y="5228192"/>
            <a:ext cx="2393667" cy="1076906"/>
          </a:xfrm>
          <a:prstGeom prst="roundRect">
            <a:avLst>
              <a:gd name="adj" fmla="val 10746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remember: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“tip minus tail”</a:t>
            </a:r>
            <a:br>
              <a:rPr lang="en-US" i="1" dirty="0">
                <a:solidFill>
                  <a:srgbClr val="FF0000"/>
                </a:solidFill>
              </a:rPr>
            </a:br>
            <a:r>
              <a:rPr lang="en-US" i="1" dirty="0">
                <a:solidFill>
                  <a:srgbClr val="FF0000"/>
                </a:solidFill>
              </a:rPr>
              <a:t>of the arrow</a:t>
            </a:r>
            <a:endParaRPr lang="it-IT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6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</a:t>
            </a:r>
            <a:r>
              <a:rPr lang="en-US" b="1" dirty="0"/>
              <a:t>translation</a:t>
            </a:r>
            <a:endParaRPr lang="it-IT" b="1" dirty="0"/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>
            <p:extLst/>
          </p:nvPr>
        </p:nvGraphicFramePr>
        <p:xfrm>
          <a:off x="1482155" y="1196752"/>
          <a:ext cx="6099324" cy="185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27" name="Equazione" r:id="rId3" imgW="2336760" imgH="711000" progId="Equation.3">
                  <p:embed/>
                </p:oleObj>
              </mc:Choice>
              <mc:Fallback>
                <p:oleObj name="Equazione" r:id="rId3" imgW="2336760" imgH="711000" progId="Equation.3">
                  <p:embed/>
                  <p:pic>
                    <p:nvPicPr>
                      <p:cNvPr id="184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155" y="1196752"/>
                        <a:ext cx="6099324" cy="1856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Line 18"/>
          <p:cNvSpPr>
            <a:spLocks noChangeShapeType="1"/>
          </p:cNvSpPr>
          <p:nvPr/>
        </p:nvSpPr>
        <p:spPr bwMode="auto">
          <a:xfrm>
            <a:off x="4747841" y="3143027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442" name="AutoShape 19"/>
          <p:cNvSpPr>
            <a:spLocks noChangeArrowheads="1"/>
          </p:cNvSpPr>
          <p:nvPr/>
        </p:nvSpPr>
        <p:spPr bwMode="auto">
          <a:xfrm>
            <a:off x="3363417" y="3487935"/>
            <a:ext cx="2336800" cy="3769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Offset vector</a:t>
            </a:r>
            <a:endParaRPr lang="it-IT" sz="1800" i="1" dirty="0">
              <a:solidFill>
                <a:srgbClr val="FF0000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1350128" y="4540303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35728" y="5530903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64528" y="560710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9128" y="438790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3636128" y="5149903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1502528" y="4921303"/>
            <a:ext cx="457200" cy="419100"/>
            <a:chOff x="5184" y="3792"/>
            <a:chExt cx="576" cy="528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5" name="AutoShape 21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7" name="Line 33"/>
          <p:cNvSpPr>
            <a:spLocks noChangeShapeType="1"/>
          </p:cNvSpPr>
          <p:nvPr/>
        </p:nvSpPr>
        <p:spPr bwMode="auto">
          <a:xfrm flipV="1">
            <a:off x="6684128" y="4540303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5769728" y="5530903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7598528" y="560710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6303128" y="4387903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6836528" y="4921303"/>
            <a:ext cx="457200" cy="419100"/>
            <a:chOff x="5184" y="3792"/>
            <a:chExt cx="576" cy="528"/>
          </a:xfrm>
        </p:grpSpPr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3" name="Freeform 3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5" name="AutoShape 4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26" name="Group 18"/>
          <p:cNvGrpSpPr>
            <a:grpSpLocks/>
          </p:cNvGrpSpPr>
          <p:nvPr/>
        </p:nvGrpSpPr>
        <p:grpSpPr bwMode="auto">
          <a:xfrm>
            <a:off x="7752515" y="4178353"/>
            <a:ext cx="457200" cy="419100"/>
            <a:chOff x="5184" y="3792"/>
            <a:chExt cx="576" cy="528"/>
          </a:xfrm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30" name="AutoShape 22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cxnSp>
        <p:nvCxnSpPr>
          <p:cNvPr id="31" name="Connettore 2 30"/>
          <p:cNvCxnSpPr/>
          <p:nvPr/>
        </p:nvCxnSpPr>
        <p:spPr bwMode="auto">
          <a:xfrm flipV="1">
            <a:off x="7058236" y="4411202"/>
            <a:ext cx="915987" cy="742950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6527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</a:t>
            </a:r>
            <a:r>
              <a:rPr lang="en-US" b="1" dirty="0"/>
              <a:t>ranslation</a:t>
            </a:r>
            <a:endParaRPr lang="it-IT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/>
              <a:t>Remarks: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Points are translated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dirty="0"/>
              <a:t>E.g.: positions of vertices of a mesh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2"/>
                </a:solidFill>
              </a:rPr>
              <a:t>But vectors must remain unchanged!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dirty="0"/>
              <a:t>E.g.: normal vectors to the surface of the mesh</a:t>
            </a:r>
            <a:br>
              <a:rPr lang="en-US" sz="2000" dirty="0"/>
            </a:br>
            <a:r>
              <a:rPr lang="en-US" sz="2000" dirty="0"/>
              <a:t>      view direction of the observer</a:t>
            </a:r>
            <a:br>
              <a:rPr lang="en-US" sz="2000" dirty="0"/>
            </a:br>
            <a:r>
              <a:rPr lang="en-US" sz="2000" dirty="0"/>
              <a:t>      upward direction of the observer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With Translation: Angles are preserved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dirty="0"/>
              <a:t>it is a </a:t>
            </a:r>
            <a:r>
              <a:rPr lang="en-US" sz="2000" b="1" dirty="0">
                <a:solidFill>
                  <a:srgbClr val="FF0000"/>
                </a:solidFill>
              </a:rPr>
              <a:t>«conformal» </a:t>
            </a:r>
            <a:r>
              <a:rPr lang="en-US" sz="2000" dirty="0"/>
              <a:t>transformation</a:t>
            </a:r>
            <a:br>
              <a:rPr lang="en-US" sz="2000" dirty="0"/>
            </a:br>
            <a:r>
              <a:rPr lang="en-US" sz="2000" dirty="0"/>
              <a:t>(= it preserves the shape)</a:t>
            </a:r>
            <a:br>
              <a:rPr lang="en-US" sz="2000" dirty="0"/>
            </a:br>
            <a:r>
              <a:rPr lang="en-US" sz="2000" dirty="0"/>
              <a:t>(= it does not deform shapes)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With </a:t>
            </a:r>
            <a:r>
              <a:rPr lang="en-US" sz="2400" dirty="0" err="1"/>
              <a:t>Translation:Distances</a:t>
            </a:r>
            <a:r>
              <a:rPr lang="en-US" sz="2400" dirty="0"/>
              <a:t> between points are preserved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2000" dirty="0"/>
              <a:t>it is an </a:t>
            </a:r>
            <a:r>
              <a:rPr lang="en-US" sz="2000" b="1" dirty="0">
                <a:solidFill>
                  <a:srgbClr val="FF0000"/>
                </a:solidFill>
              </a:rPr>
              <a:t>«isometric» </a:t>
            </a:r>
            <a:r>
              <a:rPr lang="en-US" sz="2000" dirty="0"/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80137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</a:t>
            </a:r>
            <a:r>
              <a:rPr lang="en-US" b="1" dirty="0">
                <a:solidFill>
                  <a:srgbClr val="FFFFFF"/>
                </a:solidFill>
              </a:rPr>
              <a:t>uniform scaling</a:t>
            </a:r>
            <a:endParaRPr lang="it-IT" dirty="0"/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>
            <p:extLst/>
          </p:nvPr>
        </p:nvGraphicFramePr>
        <p:xfrm>
          <a:off x="1811042" y="1340768"/>
          <a:ext cx="497205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75" name="Equazione" r:id="rId3" imgW="1904760" imgH="711000" progId="Equation.3">
                  <p:embed/>
                </p:oleObj>
              </mc:Choice>
              <mc:Fallback>
                <p:oleObj name="Equazione" r:id="rId3" imgW="1904760" imgH="711000" progId="Equation.3">
                  <p:embed/>
                  <p:pic>
                    <p:nvPicPr>
                      <p:cNvPr id="184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42" y="1340768"/>
                        <a:ext cx="4972050" cy="185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6586265" y="448052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5671865" y="547112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500665" y="5547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205265" y="4404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V="1">
            <a:off x="2246040" y="448052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331640" y="547112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3160440" y="5547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865040" y="4404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3770040" y="509012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2017440" y="5223470"/>
            <a:ext cx="457200" cy="419100"/>
            <a:chOff x="5184" y="3792"/>
            <a:chExt cx="576" cy="528"/>
          </a:xfrm>
        </p:grpSpPr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4" name="AutoShape 5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5979840" y="4874220"/>
            <a:ext cx="1219200" cy="1117600"/>
            <a:chOff x="5184" y="3792"/>
            <a:chExt cx="576" cy="528"/>
          </a:xfrm>
        </p:grpSpPr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" name="AutoShape 6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0" name="AutoShape 6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58519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</a:t>
            </a:r>
            <a:r>
              <a:rPr lang="en-US" b="1" dirty="0">
                <a:solidFill>
                  <a:srgbClr val="FFFFFF"/>
                </a:solidFill>
              </a:rPr>
              <a:t>uniform scaling</a:t>
            </a:r>
            <a:endParaRPr lang="it-IT" dirty="0"/>
          </a:p>
        </p:txBody>
      </p:sp>
      <p:sp>
        <p:nvSpPr>
          <p:cNvPr id="59396" name="Line 11"/>
          <p:cNvSpPr>
            <a:spLocks noChangeShapeType="1"/>
          </p:cNvSpPr>
          <p:nvPr/>
        </p:nvSpPr>
        <p:spPr bwMode="auto">
          <a:xfrm flipV="1">
            <a:off x="1381944" y="4552528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9397" name="Line 12"/>
          <p:cNvSpPr>
            <a:spLocks noChangeShapeType="1"/>
          </p:cNvSpPr>
          <p:nvPr/>
        </p:nvSpPr>
        <p:spPr bwMode="auto">
          <a:xfrm>
            <a:off x="467544" y="5543128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9398" name="Text Box 13"/>
          <p:cNvSpPr txBox="1">
            <a:spLocks noChangeArrowheads="1"/>
          </p:cNvSpPr>
          <p:nvPr/>
        </p:nvSpPr>
        <p:spPr bwMode="auto">
          <a:xfrm>
            <a:off x="2296344" y="5619328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9399" name="Text Box 14"/>
          <p:cNvSpPr txBox="1">
            <a:spLocks noChangeArrowheads="1"/>
          </p:cNvSpPr>
          <p:nvPr/>
        </p:nvSpPr>
        <p:spPr bwMode="auto">
          <a:xfrm>
            <a:off x="1000944" y="4400128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59400" name="AutoShape 15"/>
          <p:cNvSpPr>
            <a:spLocks noChangeArrowheads="1"/>
          </p:cNvSpPr>
          <p:nvPr/>
        </p:nvSpPr>
        <p:spPr bwMode="auto">
          <a:xfrm>
            <a:off x="3667944" y="5162128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59401" name="Group 18"/>
          <p:cNvGrpSpPr>
            <a:grpSpLocks/>
          </p:cNvGrpSpPr>
          <p:nvPr/>
        </p:nvGrpSpPr>
        <p:grpSpPr bwMode="auto">
          <a:xfrm>
            <a:off x="1534344" y="4933528"/>
            <a:ext cx="457200" cy="419100"/>
            <a:chOff x="5184" y="3792"/>
            <a:chExt cx="576" cy="528"/>
          </a:xfrm>
        </p:grpSpPr>
        <p:sp>
          <p:nvSpPr>
            <p:cNvPr id="59419" name="Oval 19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20" name="Freeform 20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21" name="AutoShape 21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22" name="AutoShape 22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9402" name="Line 33"/>
          <p:cNvSpPr>
            <a:spLocks noChangeShapeType="1"/>
          </p:cNvSpPr>
          <p:nvPr/>
        </p:nvSpPr>
        <p:spPr bwMode="auto">
          <a:xfrm flipV="1">
            <a:off x="6715944" y="4552528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9403" name="Line 34"/>
          <p:cNvSpPr>
            <a:spLocks noChangeShapeType="1"/>
          </p:cNvSpPr>
          <p:nvPr/>
        </p:nvSpPr>
        <p:spPr bwMode="auto">
          <a:xfrm>
            <a:off x="5801544" y="5543128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9404" name="Text Box 35"/>
          <p:cNvSpPr txBox="1">
            <a:spLocks noChangeArrowheads="1"/>
          </p:cNvSpPr>
          <p:nvPr/>
        </p:nvSpPr>
        <p:spPr bwMode="auto">
          <a:xfrm>
            <a:off x="7630344" y="5619328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59405" name="Text Box 36"/>
          <p:cNvSpPr txBox="1">
            <a:spLocks noChangeArrowheads="1"/>
          </p:cNvSpPr>
          <p:nvPr/>
        </p:nvSpPr>
        <p:spPr bwMode="auto">
          <a:xfrm>
            <a:off x="6334944" y="4400128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59406" name="Group 37"/>
          <p:cNvGrpSpPr>
            <a:grpSpLocks/>
          </p:cNvGrpSpPr>
          <p:nvPr/>
        </p:nvGrpSpPr>
        <p:grpSpPr bwMode="auto">
          <a:xfrm>
            <a:off x="6868344" y="4933528"/>
            <a:ext cx="457200" cy="419100"/>
            <a:chOff x="5184" y="3792"/>
            <a:chExt cx="576" cy="528"/>
          </a:xfrm>
        </p:grpSpPr>
        <p:sp>
          <p:nvSpPr>
            <p:cNvPr id="59415" name="Oval 3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16" name="Freeform 3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17" name="AutoShape 4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18" name="AutoShape 4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9407" name="Line 42"/>
          <p:cNvSpPr>
            <a:spLocks noChangeShapeType="1"/>
          </p:cNvSpPr>
          <p:nvPr/>
        </p:nvSpPr>
        <p:spPr bwMode="auto">
          <a:xfrm flipV="1">
            <a:off x="6715944" y="3714328"/>
            <a:ext cx="60960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59408" name="Line 43"/>
          <p:cNvSpPr>
            <a:spLocks noChangeShapeType="1"/>
          </p:cNvSpPr>
          <p:nvPr/>
        </p:nvSpPr>
        <p:spPr bwMode="auto">
          <a:xfrm flipV="1">
            <a:off x="6715944" y="4781128"/>
            <a:ext cx="17526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59409" name="Group 44"/>
          <p:cNvGrpSpPr>
            <a:grpSpLocks/>
          </p:cNvGrpSpPr>
          <p:nvPr/>
        </p:nvGrpSpPr>
        <p:grpSpPr bwMode="auto">
          <a:xfrm>
            <a:off x="7173144" y="3638128"/>
            <a:ext cx="1371600" cy="1343025"/>
            <a:chOff x="5184" y="3792"/>
            <a:chExt cx="576" cy="528"/>
          </a:xfrm>
        </p:grpSpPr>
        <p:sp>
          <p:nvSpPr>
            <p:cNvPr id="59411" name="Oval 45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12" name="Freeform 46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13" name="AutoShape 47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9414" name="AutoShape 48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9410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note: when applied to points 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     it "scales" also distance from origin</a:t>
            </a:r>
            <a:endParaRPr lang="it-IT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08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</a:t>
            </a:r>
            <a:r>
              <a:rPr lang="en-US" b="1" dirty="0">
                <a:solidFill>
                  <a:srgbClr val="FFFFFF"/>
                </a:solidFill>
              </a:rPr>
              <a:t>generic scaling</a:t>
            </a:r>
            <a:endParaRPr lang="it-IT" dirty="0"/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>
            <p:extLst/>
          </p:nvPr>
        </p:nvGraphicFramePr>
        <p:xfrm>
          <a:off x="1476914" y="1058441"/>
          <a:ext cx="5667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9" name="Equazione" r:id="rId3" imgW="2171520" imgH="711000" progId="Equation.3">
                  <p:embed/>
                </p:oleObj>
              </mc:Choice>
              <mc:Fallback>
                <p:oleObj name="Equazione" r:id="rId3" imgW="2171520" imgH="711000" progId="Equation.3">
                  <p:embed/>
                  <p:pic>
                    <p:nvPicPr>
                      <p:cNvPr id="184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914" y="1058441"/>
                        <a:ext cx="5667375" cy="1855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6586265" y="448052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5671865" y="547112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7500665" y="5547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205265" y="4404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V="1">
            <a:off x="2246040" y="448052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331640" y="547112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3160440" y="5547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1865040" y="4404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40" name="AutoShape 35"/>
          <p:cNvSpPr>
            <a:spLocks noChangeArrowheads="1"/>
          </p:cNvSpPr>
          <p:nvPr/>
        </p:nvSpPr>
        <p:spPr bwMode="auto">
          <a:xfrm>
            <a:off x="3770040" y="509012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41" name="Group 47"/>
          <p:cNvGrpSpPr>
            <a:grpSpLocks/>
          </p:cNvGrpSpPr>
          <p:nvPr/>
        </p:nvGrpSpPr>
        <p:grpSpPr bwMode="auto">
          <a:xfrm>
            <a:off x="2017440" y="5223470"/>
            <a:ext cx="457200" cy="419100"/>
            <a:chOff x="5184" y="3792"/>
            <a:chExt cx="576" cy="528"/>
          </a:xfrm>
        </p:grpSpPr>
        <p:sp>
          <p:nvSpPr>
            <p:cNvPr id="42" name="Oval 4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3" name="Freeform 4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4" name="AutoShape 5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5" name="AutoShape 5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46" name="Group 57"/>
          <p:cNvGrpSpPr>
            <a:grpSpLocks/>
          </p:cNvGrpSpPr>
          <p:nvPr/>
        </p:nvGrpSpPr>
        <p:grpSpPr bwMode="auto">
          <a:xfrm>
            <a:off x="6335440" y="4874220"/>
            <a:ext cx="508000" cy="1117600"/>
            <a:chOff x="5184" y="3792"/>
            <a:chExt cx="576" cy="528"/>
          </a:xfrm>
        </p:grpSpPr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8" name="Freeform 5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" name="AutoShape 6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0" name="AutoShape 6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4255916" y="2348880"/>
            <a:ext cx="0" cy="113069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 wrap="square"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3642949" y="3164703"/>
            <a:ext cx="5444924" cy="6493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“component-wise product”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</a:rPr>
              <a:t>(non standard operation in the algebra)</a:t>
            </a:r>
            <a:endParaRPr lang="it-IT" sz="1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25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7"/>
          <p:cNvSpPr>
            <a:spLocks noChangeArrowheads="1"/>
          </p:cNvSpPr>
          <p:nvPr/>
        </p:nvSpPr>
        <p:spPr bwMode="auto">
          <a:xfrm>
            <a:off x="0" y="6084888"/>
            <a:ext cx="914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The graphics pipeline</a:t>
            </a:r>
            <a:endParaRPr lang="it-IT" dirty="0"/>
          </a:p>
        </p:txBody>
      </p:sp>
      <p:pic>
        <p:nvPicPr>
          <p:cNvPr id="7" name="Line" descr="Lin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3303003">
            <a:off x="878275" y="3264740"/>
            <a:ext cx="696657" cy="153963"/>
          </a:xfrm>
          <a:prstGeom prst="rect">
            <a:avLst/>
          </a:prstGeom>
        </p:spPr>
      </p:pic>
      <p:sp>
        <p:nvSpPr>
          <p:cNvPr id="8" name="Shape"/>
          <p:cNvSpPr/>
          <p:nvPr/>
        </p:nvSpPr>
        <p:spPr>
          <a:xfrm rot="19780243">
            <a:off x="1895273" y="3824031"/>
            <a:ext cx="1628286" cy="804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114"/>
                </a:lnTo>
                <a:lnTo>
                  <a:pt x="21600" y="14350"/>
                </a:lnTo>
                <a:lnTo>
                  <a:pt x="12" y="21600"/>
                </a:lnTo>
                <a:lnTo>
                  <a:pt x="0" y="0"/>
                </a:lnTo>
                <a:close/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9680" y="2074247"/>
            <a:ext cx="778793" cy="657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"/>
          <p:cNvGrpSpPr/>
          <p:nvPr/>
        </p:nvGrpSpPr>
        <p:grpSpPr>
          <a:xfrm>
            <a:off x="795255" y="1993711"/>
            <a:ext cx="927644" cy="818809"/>
            <a:chOff x="0" y="0"/>
            <a:chExt cx="2122249" cy="2125420"/>
          </a:xfrm>
        </p:grpSpPr>
        <p:sp>
          <p:nvSpPr>
            <p:cNvPr id="11" name="Line"/>
            <p:cNvSpPr/>
            <p:nvPr/>
          </p:nvSpPr>
          <p:spPr>
            <a:xfrm>
              <a:off x="0" y="2100932"/>
              <a:ext cx="21222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12" name="Line"/>
            <p:cNvSpPr/>
            <p:nvPr/>
          </p:nvSpPr>
          <p:spPr>
            <a:xfrm flipV="1">
              <a:off x="36827" y="0"/>
              <a:ext cx="1" cy="212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13" name="object space"/>
          <p:cNvSpPr txBox="1"/>
          <p:nvPr/>
        </p:nvSpPr>
        <p:spPr>
          <a:xfrm>
            <a:off x="479685" y="1510893"/>
            <a:ext cx="1669808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object space</a:t>
            </a:r>
          </a:p>
        </p:txBody>
      </p:sp>
      <p:sp>
        <p:nvSpPr>
          <p:cNvPr id="14" name="model"/>
          <p:cNvSpPr txBox="1"/>
          <p:nvPr/>
        </p:nvSpPr>
        <p:spPr>
          <a:xfrm>
            <a:off x="1337071" y="3137019"/>
            <a:ext cx="821026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model</a:t>
            </a:r>
          </a:p>
        </p:txBody>
      </p:sp>
      <p:sp>
        <p:nvSpPr>
          <p:cNvPr id="15" name="camera"/>
          <p:cNvSpPr txBox="1"/>
          <p:nvPr/>
        </p:nvSpPr>
        <p:spPr>
          <a:xfrm>
            <a:off x="2750968" y="3136795"/>
            <a:ext cx="990894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camera</a:t>
            </a:r>
          </a:p>
        </p:txBody>
      </p:sp>
      <p:sp>
        <p:nvSpPr>
          <p:cNvPr id="16" name="projection"/>
          <p:cNvSpPr txBox="1"/>
          <p:nvPr/>
        </p:nvSpPr>
        <p:spPr>
          <a:xfrm>
            <a:off x="4327793" y="3136795"/>
            <a:ext cx="1279002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projection</a:t>
            </a:r>
          </a:p>
        </p:txBody>
      </p:sp>
      <p:sp>
        <p:nvSpPr>
          <p:cNvPr id="17" name="viewport"/>
          <p:cNvSpPr txBox="1"/>
          <p:nvPr/>
        </p:nvSpPr>
        <p:spPr>
          <a:xfrm>
            <a:off x="7057461" y="3205516"/>
            <a:ext cx="1103584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t>viewport</a:t>
            </a:r>
          </a:p>
        </p:txBody>
      </p:sp>
      <p:sp>
        <p:nvSpPr>
          <p:cNvPr id="18" name="canonical…"/>
          <p:cNvSpPr txBox="1"/>
          <p:nvPr/>
        </p:nvSpPr>
        <p:spPr>
          <a:xfrm>
            <a:off x="5089282" y="5000884"/>
            <a:ext cx="1576825" cy="626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canonical</a:t>
            </a:r>
          </a:p>
          <a:p>
            <a:r>
              <a:t>view volume</a:t>
            </a:r>
          </a:p>
        </p:txBody>
      </p:sp>
      <p:sp>
        <p:nvSpPr>
          <p:cNvPr id="19" name="world space"/>
          <p:cNvSpPr txBox="1"/>
          <p:nvPr/>
        </p:nvSpPr>
        <p:spPr>
          <a:xfrm>
            <a:off x="1569806" y="5147663"/>
            <a:ext cx="1576825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world space</a:t>
            </a:r>
          </a:p>
        </p:txBody>
      </p:sp>
      <p:sp>
        <p:nvSpPr>
          <p:cNvPr id="20" name="camera space"/>
          <p:cNvSpPr txBox="1"/>
          <p:nvPr/>
        </p:nvSpPr>
        <p:spPr>
          <a:xfrm>
            <a:off x="3647907" y="1439056"/>
            <a:ext cx="1839398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camera space</a:t>
            </a:r>
          </a:p>
        </p:txBody>
      </p:sp>
      <p:pic>
        <p:nvPicPr>
          <p:cNvPr id="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802673">
            <a:off x="2052091" y="3979717"/>
            <a:ext cx="778793" cy="657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" name="Group"/>
          <p:cNvGrpSpPr/>
          <p:nvPr/>
        </p:nvGrpSpPr>
        <p:grpSpPr>
          <a:xfrm>
            <a:off x="1542607" y="4291460"/>
            <a:ext cx="927644" cy="818810"/>
            <a:chOff x="0" y="0"/>
            <a:chExt cx="2122249" cy="2125420"/>
          </a:xfrm>
        </p:grpSpPr>
        <p:sp>
          <p:nvSpPr>
            <p:cNvPr id="23" name="Line"/>
            <p:cNvSpPr/>
            <p:nvPr/>
          </p:nvSpPr>
          <p:spPr>
            <a:xfrm>
              <a:off x="0" y="2100932"/>
              <a:ext cx="21222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4" name="Line"/>
            <p:cNvSpPr/>
            <p:nvPr/>
          </p:nvSpPr>
          <p:spPr>
            <a:xfrm flipV="1">
              <a:off x="36827" y="0"/>
              <a:ext cx="1" cy="212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pic>
        <p:nvPicPr>
          <p:cNvPr id="2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76314" y="3646585"/>
            <a:ext cx="474784" cy="418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Group"/>
          <p:cNvGrpSpPr/>
          <p:nvPr/>
        </p:nvGrpSpPr>
        <p:grpSpPr>
          <a:xfrm>
            <a:off x="3720749" y="1735499"/>
            <a:ext cx="927644" cy="818809"/>
            <a:chOff x="0" y="0"/>
            <a:chExt cx="2122249" cy="2125420"/>
          </a:xfrm>
        </p:grpSpPr>
        <p:sp>
          <p:nvSpPr>
            <p:cNvPr id="27" name="Line"/>
            <p:cNvSpPr/>
            <p:nvPr/>
          </p:nvSpPr>
          <p:spPr>
            <a:xfrm>
              <a:off x="0" y="2100932"/>
              <a:ext cx="21222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28" name="Line"/>
            <p:cNvSpPr/>
            <p:nvPr/>
          </p:nvSpPr>
          <p:spPr>
            <a:xfrm flipV="1">
              <a:off x="36827" y="0"/>
              <a:ext cx="1" cy="212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pic>
        <p:nvPicPr>
          <p:cNvPr id="2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889" y="2331567"/>
            <a:ext cx="474784" cy="4184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" name="Group"/>
          <p:cNvGrpSpPr/>
          <p:nvPr/>
        </p:nvGrpSpPr>
        <p:grpSpPr>
          <a:xfrm rot="12577134">
            <a:off x="3908013" y="1850994"/>
            <a:ext cx="1866145" cy="1418741"/>
            <a:chOff x="0" y="0"/>
            <a:chExt cx="4269335" cy="3682690"/>
          </a:xfrm>
        </p:grpSpPr>
        <p:sp>
          <p:nvSpPr>
            <p:cNvPr id="31" name="Shape"/>
            <p:cNvSpPr/>
            <p:nvPr/>
          </p:nvSpPr>
          <p:spPr>
            <a:xfrm rot="19780243">
              <a:off x="272084" y="797712"/>
              <a:ext cx="3725167" cy="208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114"/>
                  </a:lnTo>
                  <a:lnTo>
                    <a:pt x="21600" y="14350"/>
                  </a:lnTo>
                  <a:lnTo>
                    <a:pt x="12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32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1802673">
              <a:off x="630849" y="1201832"/>
              <a:ext cx="1781710" cy="17073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" name="Group"/>
          <p:cNvGrpSpPr/>
          <p:nvPr/>
        </p:nvGrpSpPr>
        <p:grpSpPr>
          <a:xfrm rot="12577134">
            <a:off x="5223634" y="3913767"/>
            <a:ext cx="1427160" cy="1234617"/>
            <a:chOff x="465060" y="365349"/>
            <a:chExt cx="3265032" cy="3204752"/>
          </a:xfrm>
        </p:grpSpPr>
        <p:sp>
          <p:nvSpPr>
            <p:cNvPr id="34" name="Shape"/>
            <p:cNvSpPr/>
            <p:nvPr/>
          </p:nvSpPr>
          <p:spPr>
            <a:xfrm rot="19780243">
              <a:off x="939944" y="802660"/>
              <a:ext cx="2363570" cy="2330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36"/>
                  </a:lnTo>
                  <a:lnTo>
                    <a:pt x="21335" y="21600"/>
                  </a:lnTo>
                  <a:lnTo>
                    <a:pt x="6" y="2137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pic>
          <p:nvPicPr>
            <p:cNvPr id="35" name="Image" descr="Image"/>
            <p:cNvPicPr>
              <a:picLocks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 rot="1802673">
              <a:off x="729703" y="1408997"/>
              <a:ext cx="2308573" cy="16766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Shape"/>
          <p:cNvSpPr/>
          <p:nvPr/>
        </p:nvSpPr>
        <p:spPr>
          <a:xfrm rot="10757377">
            <a:off x="6743844" y="1921809"/>
            <a:ext cx="1596579" cy="911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" y="0"/>
                </a:moveTo>
                <a:lnTo>
                  <a:pt x="21600" y="571"/>
                </a:lnTo>
                <a:lnTo>
                  <a:pt x="21334" y="21600"/>
                </a:lnTo>
                <a:lnTo>
                  <a:pt x="0" y="21377"/>
                </a:lnTo>
                <a:lnTo>
                  <a:pt x="95" y="0"/>
                </a:lnTo>
                <a:close/>
              </a:path>
            </a:pathLst>
          </a:cu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/>
          </a:p>
        </p:txBody>
      </p:sp>
      <p:pic>
        <p:nvPicPr>
          <p:cNvPr id="37" name="Image" descr="Image"/>
          <p:cNvPicPr>
            <a:picLocks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 rot="14379807">
            <a:off x="7284214" y="1852360"/>
            <a:ext cx="889368" cy="10834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" name="Group"/>
          <p:cNvGrpSpPr/>
          <p:nvPr/>
        </p:nvGrpSpPr>
        <p:grpSpPr>
          <a:xfrm>
            <a:off x="5907931" y="3712955"/>
            <a:ext cx="927644" cy="818810"/>
            <a:chOff x="0" y="0"/>
            <a:chExt cx="2122249" cy="2125420"/>
          </a:xfrm>
        </p:grpSpPr>
        <p:sp>
          <p:nvSpPr>
            <p:cNvPr id="39" name="Line"/>
            <p:cNvSpPr/>
            <p:nvPr/>
          </p:nvSpPr>
          <p:spPr>
            <a:xfrm>
              <a:off x="0" y="2100932"/>
              <a:ext cx="21222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0" name="Line"/>
            <p:cNvSpPr/>
            <p:nvPr/>
          </p:nvSpPr>
          <p:spPr>
            <a:xfrm flipV="1">
              <a:off x="36827" y="0"/>
              <a:ext cx="1" cy="212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grpSp>
        <p:nvGrpSpPr>
          <p:cNvPr id="41" name="Group"/>
          <p:cNvGrpSpPr/>
          <p:nvPr/>
        </p:nvGrpSpPr>
        <p:grpSpPr>
          <a:xfrm>
            <a:off x="6742875" y="2008389"/>
            <a:ext cx="927644" cy="818809"/>
            <a:chOff x="0" y="0"/>
            <a:chExt cx="2122249" cy="2125420"/>
          </a:xfrm>
        </p:grpSpPr>
        <p:sp>
          <p:nvSpPr>
            <p:cNvPr id="42" name="Line"/>
            <p:cNvSpPr/>
            <p:nvPr/>
          </p:nvSpPr>
          <p:spPr>
            <a:xfrm>
              <a:off x="0" y="2100932"/>
              <a:ext cx="212225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  <p:sp>
          <p:nvSpPr>
            <p:cNvPr id="43" name="Line"/>
            <p:cNvSpPr/>
            <p:nvPr/>
          </p:nvSpPr>
          <p:spPr>
            <a:xfrm flipV="1">
              <a:off x="36827" y="0"/>
              <a:ext cx="1" cy="212542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/>
              </a:pPr>
              <a:endParaRPr/>
            </a:p>
          </p:txBody>
        </p:sp>
      </p:grpSp>
      <p:sp>
        <p:nvSpPr>
          <p:cNvPr id="44" name="screen space"/>
          <p:cNvSpPr txBox="1"/>
          <p:nvPr/>
        </p:nvSpPr>
        <p:spPr>
          <a:xfrm>
            <a:off x="6720670" y="1439056"/>
            <a:ext cx="1741974" cy="332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screen space</a:t>
            </a:r>
          </a:p>
        </p:txBody>
      </p:sp>
      <p:pic>
        <p:nvPicPr>
          <p:cNvPr id="45" name="Line" descr="Li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7775044">
            <a:off x="3583267" y="3224257"/>
            <a:ext cx="662351" cy="153963"/>
          </a:xfrm>
          <a:prstGeom prst="rect">
            <a:avLst/>
          </a:prstGeom>
        </p:spPr>
      </p:pic>
      <p:pic>
        <p:nvPicPr>
          <p:cNvPr id="46" name="Line" descr="Line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040482">
            <a:off x="5381187" y="3371034"/>
            <a:ext cx="657217" cy="153963"/>
          </a:xfrm>
          <a:prstGeom prst="rect">
            <a:avLst/>
          </a:prstGeom>
        </p:spPr>
      </p:pic>
      <p:pic>
        <p:nvPicPr>
          <p:cNvPr id="47" name="Line" descr="Line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7984302">
            <a:off x="6487445" y="3344374"/>
            <a:ext cx="855591" cy="1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1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FFFF"/>
                </a:solidFill>
              </a:rPr>
              <a:t>Generic scaling</a:t>
            </a:r>
            <a:endParaRPr lang="it-IT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/>
              <a:t>Remarks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Scale factors smaller than 1 move the object closer to the origin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Scale factors larger than 1 move it farther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If 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10000" dirty="0" err="1">
                <a:latin typeface="Times New Roman" pitchFamily="18" charset="0"/>
              </a:rPr>
              <a:t>x</a:t>
            </a:r>
            <a:r>
              <a:rPr lang="en-US" sz="2400" dirty="0"/>
              <a:t> </a:t>
            </a:r>
            <a:r>
              <a:rPr lang="en-US" sz="2400" dirty="0">
                <a:sym typeface="Symbol" pitchFamily="18" charset="2"/>
              </a:rPr>
              <a:t></a:t>
            </a:r>
            <a:r>
              <a:rPr lang="en-US" sz="2400" dirty="0"/>
              <a:t> 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10000" dirty="0" err="1">
                <a:latin typeface="Times New Roman" pitchFamily="18" charset="0"/>
              </a:rPr>
              <a:t>y</a:t>
            </a:r>
            <a:r>
              <a:rPr lang="en-US" sz="2400" dirty="0"/>
              <a:t> or 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10000" dirty="0" err="1">
                <a:latin typeface="Times New Roman" pitchFamily="18" charset="0"/>
              </a:rPr>
              <a:t>y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</a:t>
            </a:r>
            <a:r>
              <a:rPr lang="en-US" sz="2400" dirty="0"/>
              <a:t> 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10000" dirty="0" err="1">
                <a:latin typeface="Times New Roman" pitchFamily="18" charset="0"/>
              </a:rPr>
              <a:t>z</a:t>
            </a:r>
            <a:r>
              <a:rPr lang="en-US" sz="2400" dirty="0"/>
              <a:t> proportions of the object are not preserved (</a:t>
            </a:r>
            <a:r>
              <a:rPr lang="en-US" sz="2400" i="1" dirty="0"/>
              <a:t>non uniform, </a:t>
            </a:r>
            <a:r>
              <a:rPr lang="en-US" sz="2400" dirty="0"/>
              <a:t>or</a:t>
            </a:r>
            <a:r>
              <a:rPr lang="en-US" sz="2400" i="1" dirty="0"/>
              <a:t> anisotropic </a:t>
            </a:r>
            <a:r>
              <a:rPr lang="en-US" sz="2400" dirty="0"/>
              <a:t>scaling)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If 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</a:rPr>
              <a:t>x</a:t>
            </a:r>
            <a:r>
              <a:rPr lang="en-US" sz="2400" dirty="0"/>
              <a:t> </a:t>
            </a:r>
            <a:r>
              <a:rPr lang="en-US" sz="2400" dirty="0">
                <a:sym typeface="Symbol" pitchFamily="18" charset="2"/>
              </a:rPr>
              <a:t></a:t>
            </a:r>
            <a:r>
              <a:rPr lang="en-US" sz="2400" dirty="0"/>
              <a:t> 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</a:rPr>
              <a:t>y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sym typeface="Symbol" pitchFamily="18" charset="2"/>
              </a:rPr>
              <a:t></a:t>
            </a:r>
            <a:r>
              <a:rPr lang="en-US" sz="2400" dirty="0"/>
              <a:t> </a:t>
            </a:r>
            <a:r>
              <a:rPr lang="en-US" sz="2400" dirty="0" err="1">
                <a:latin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</a:rPr>
              <a:t>z</a:t>
            </a:r>
            <a:r>
              <a:rPr lang="en-US" sz="2400" dirty="0"/>
              <a:t> proportions (and angles) are preserved and scaling is </a:t>
            </a:r>
            <a:r>
              <a:rPr lang="en-US" sz="2400" i="1" dirty="0"/>
              <a:t>uniform </a:t>
            </a:r>
            <a:r>
              <a:rPr lang="en-US" sz="2400" dirty="0"/>
              <a:t>(or </a:t>
            </a:r>
            <a:r>
              <a:rPr lang="en-US" sz="2400" b="1" i="1" dirty="0">
                <a:solidFill>
                  <a:srgbClr val="FF0000"/>
                </a:solidFill>
              </a:rPr>
              <a:t>isotropic</a:t>
            </a:r>
            <a:r>
              <a:rPr lang="en-US" sz="2400" dirty="0"/>
              <a:t>) and so </a:t>
            </a:r>
            <a:r>
              <a:rPr lang="en-US" sz="2400" b="1" dirty="0">
                <a:solidFill>
                  <a:srgbClr val="FF0000"/>
                </a:solidFill>
              </a:rPr>
              <a:t>conformal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not isometric </a:t>
            </a:r>
            <a:r>
              <a:rPr lang="en-US" sz="2400" dirty="0"/>
              <a:t>(distances between points are not preserved)</a:t>
            </a:r>
          </a:p>
        </p:txBody>
      </p:sp>
    </p:spTree>
    <p:extLst>
      <p:ext uri="{BB962C8B-B14F-4D97-AF65-F5344CB8AC3E}">
        <p14:creationId xmlns:p14="http://schemas.microsoft.com/office/powerpoint/2010/main" val="344878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rotation about the </a:t>
            </a:r>
            <a:r>
              <a:rPr lang="en-US" i="1" kern="12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z </a:t>
            </a:r>
            <a:r>
              <a:rPr lang="en-US" kern="1200" dirty="0">
                <a:solidFill>
                  <a:srgbClr val="FFFFFF"/>
                </a:solidFill>
                <a:cs typeface="Arial" charset="0"/>
              </a:rPr>
              <a:t>axis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/>
          </p:nvPr>
        </p:nvGraphicFramePr>
        <p:xfrm>
          <a:off x="522355" y="1483249"/>
          <a:ext cx="36480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43" name="Equazione" r:id="rId3" imgW="1828800" imgH="711000" progId="Equation.3">
                  <p:embed/>
                </p:oleObj>
              </mc:Choice>
              <mc:Fallback>
                <p:oleObj name="Equazione" r:id="rId3" imgW="1828800" imgH="71100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5" y="1483249"/>
                        <a:ext cx="364807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Line 3"/>
          <p:cNvSpPr>
            <a:spLocks noChangeShapeType="1"/>
          </p:cNvSpPr>
          <p:nvPr/>
        </p:nvSpPr>
        <p:spPr bwMode="auto">
          <a:xfrm flipV="1">
            <a:off x="4941805" y="1874193"/>
            <a:ext cx="0" cy="428321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608" name="Line 4"/>
          <p:cNvSpPr>
            <a:spLocks noChangeShapeType="1"/>
          </p:cNvSpPr>
          <p:nvPr/>
        </p:nvSpPr>
        <p:spPr bwMode="auto">
          <a:xfrm>
            <a:off x="3059832" y="4611371"/>
            <a:ext cx="532494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610" name="Oval 6"/>
          <p:cNvSpPr>
            <a:spLocks noChangeArrowheads="1"/>
          </p:cNvSpPr>
          <p:nvPr/>
        </p:nvSpPr>
        <p:spPr bwMode="auto">
          <a:xfrm>
            <a:off x="7385205" y="3648290"/>
            <a:ext cx="111064" cy="10137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2" name="Line 8"/>
          <p:cNvSpPr>
            <a:spLocks noChangeShapeType="1"/>
          </p:cNvSpPr>
          <p:nvPr/>
        </p:nvSpPr>
        <p:spPr bwMode="auto">
          <a:xfrm flipV="1">
            <a:off x="4941805" y="3723761"/>
            <a:ext cx="2448026" cy="887609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7496269" y="3293471"/>
            <a:ext cx="1068988" cy="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x,y</a:t>
            </a:r>
            <a:r>
              <a:rPr lang="en-US" sz="2400">
                <a:latin typeface="Times New Roman" pitchFamily="18" charset="0"/>
              </a:rPr>
              <a:t>)</a:t>
            </a:r>
            <a:endParaRPr lang="it-IT" sz="2800">
              <a:latin typeface="Symbol" pitchFamily="18" charset="2"/>
            </a:endParaRPr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8051587" y="4611371"/>
            <a:ext cx="448882" cy="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5617" name="Text Box 13"/>
          <p:cNvSpPr txBox="1">
            <a:spLocks noChangeArrowheads="1"/>
          </p:cNvSpPr>
          <p:nvPr/>
        </p:nvSpPr>
        <p:spPr bwMode="auto">
          <a:xfrm>
            <a:off x="4386486" y="1772816"/>
            <a:ext cx="448882" cy="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5618" name="Text Box 14"/>
          <p:cNvSpPr txBox="1">
            <a:spLocks noChangeArrowheads="1"/>
          </p:cNvSpPr>
          <p:nvPr/>
        </p:nvSpPr>
        <p:spPr bwMode="auto">
          <a:xfrm>
            <a:off x="4497550" y="4611371"/>
            <a:ext cx="448882" cy="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25619" name="Group 22"/>
          <p:cNvGrpSpPr>
            <a:grpSpLocks/>
          </p:cNvGrpSpPr>
          <p:nvPr/>
        </p:nvGrpSpPr>
        <p:grpSpPr bwMode="auto">
          <a:xfrm>
            <a:off x="4941805" y="3698978"/>
            <a:ext cx="2887656" cy="2008532"/>
            <a:chOff x="3648" y="1680"/>
            <a:chExt cx="1248" cy="951"/>
          </a:xfrm>
        </p:grpSpPr>
        <p:sp>
          <p:nvSpPr>
            <p:cNvPr id="25624" name="Rectangle 23"/>
            <p:cNvSpPr>
              <a:spLocks noChangeArrowheads="1"/>
            </p:cNvSpPr>
            <p:nvPr/>
          </p:nvSpPr>
          <p:spPr bwMode="auto">
            <a:xfrm>
              <a:off x="4272" y="230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008000"/>
                  </a:solidFill>
                  <a:latin typeface="Symbol" pitchFamily="18" charset="2"/>
                </a:rPr>
                <a:t>r</a:t>
              </a:r>
              <a:endParaRPr lang="it-IT" sz="280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3648" y="2112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4704" y="1680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 flipV="1">
              <a:off x="3840" y="2160"/>
              <a:ext cx="1056" cy="43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21" name="Group 34"/>
          <p:cNvGrpSpPr>
            <a:grpSpLocks/>
          </p:cNvGrpSpPr>
          <p:nvPr/>
        </p:nvGrpSpPr>
        <p:grpSpPr bwMode="auto">
          <a:xfrm>
            <a:off x="4830740" y="4522386"/>
            <a:ext cx="222127" cy="202754"/>
            <a:chOff x="2400" y="2400"/>
            <a:chExt cx="768" cy="768"/>
          </a:xfrm>
        </p:grpSpPr>
        <p:sp>
          <p:nvSpPr>
            <p:cNvPr id="25622" name="Oval 35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5623" name="Oval 36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3222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rotation about the </a:t>
            </a:r>
            <a:r>
              <a:rPr lang="en-US" i="1" kern="12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z </a:t>
            </a:r>
            <a:r>
              <a:rPr lang="en-US" kern="1200" dirty="0">
                <a:solidFill>
                  <a:srgbClr val="FFFFFF"/>
                </a:solidFill>
                <a:cs typeface="Arial" charset="0"/>
              </a:rPr>
              <a:t>axis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/>
          </p:nvPr>
        </p:nvGraphicFramePr>
        <p:xfrm>
          <a:off x="522355" y="1483249"/>
          <a:ext cx="36480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26" name="Equazione" r:id="rId3" imgW="1828800" imgH="711000" progId="Equation.3">
                  <p:embed/>
                </p:oleObj>
              </mc:Choice>
              <mc:Fallback>
                <p:oleObj name="Equazione" r:id="rId3" imgW="1828800" imgH="71100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5" y="1483249"/>
                        <a:ext cx="364807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66B15FB-E1EB-D946-8948-84984DC60B0C}"/>
              </a:ext>
            </a:extLst>
          </p:cNvPr>
          <p:cNvGrpSpPr/>
          <p:nvPr/>
        </p:nvGrpSpPr>
        <p:grpSpPr>
          <a:xfrm>
            <a:off x="3059832" y="1772816"/>
            <a:ext cx="5505425" cy="4384594"/>
            <a:chOff x="3059832" y="1772816"/>
            <a:chExt cx="5505425" cy="4384594"/>
          </a:xfrm>
        </p:grpSpPr>
        <p:sp>
          <p:nvSpPr>
            <p:cNvPr id="25607" name="Line 3"/>
            <p:cNvSpPr>
              <a:spLocks noChangeShapeType="1"/>
            </p:cNvSpPr>
            <p:nvPr/>
          </p:nvSpPr>
          <p:spPr bwMode="auto">
            <a:xfrm flipV="1">
              <a:off x="4941805" y="1874193"/>
              <a:ext cx="0" cy="428321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25608" name="Line 4"/>
            <p:cNvSpPr>
              <a:spLocks noChangeShapeType="1"/>
            </p:cNvSpPr>
            <p:nvPr/>
          </p:nvSpPr>
          <p:spPr bwMode="auto">
            <a:xfrm>
              <a:off x="3059832" y="4611371"/>
              <a:ext cx="532494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25609" name="Rectangle 5"/>
            <p:cNvSpPr>
              <a:spLocks noChangeArrowheads="1"/>
            </p:cNvSpPr>
            <p:nvPr/>
          </p:nvSpPr>
          <p:spPr bwMode="auto">
            <a:xfrm>
              <a:off x="6496696" y="2076947"/>
              <a:ext cx="1365158" cy="60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x’,y’</a:t>
              </a:r>
              <a:r>
                <a:rPr lang="en-US" sz="2400">
                  <a:latin typeface="Times New Roman" pitchFamily="18" charset="0"/>
                </a:rPr>
                <a:t>)</a:t>
              </a:r>
              <a:endParaRPr lang="it-IT" sz="2800">
                <a:latin typeface="Symbol" pitchFamily="18" charset="2"/>
              </a:endParaRPr>
            </a:p>
          </p:txBody>
        </p:sp>
        <p:sp>
          <p:nvSpPr>
            <p:cNvPr id="25610" name="Oval 6"/>
            <p:cNvSpPr>
              <a:spLocks noChangeArrowheads="1"/>
            </p:cNvSpPr>
            <p:nvPr/>
          </p:nvSpPr>
          <p:spPr bwMode="auto">
            <a:xfrm>
              <a:off x="7385205" y="3648290"/>
              <a:ext cx="111064" cy="10137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1" name="Line 7"/>
            <p:cNvSpPr>
              <a:spLocks noChangeShapeType="1"/>
            </p:cNvSpPr>
            <p:nvPr/>
          </p:nvSpPr>
          <p:spPr bwMode="auto">
            <a:xfrm flipV="1">
              <a:off x="4941805" y="2685209"/>
              <a:ext cx="1665955" cy="19261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612" name="Line 8"/>
            <p:cNvSpPr>
              <a:spLocks noChangeShapeType="1"/>
            </p:cNvSpPr>
            <p:nvPr/>
          </p:nvSpPr>
          <p:spPr bwMode="auto">
            <a:xfrm flipV="1">
              <a:off x="4941805" y="3698978"/>
              <a:ext cx="2443401" cy="912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Oval 9"/>
            <p:cNvSpPr>
              <a:spLocks noChangeArrowheads="1"/>
            </p:cNvSpPr>
            <p:nvPr/>
          </p:nvSpPr>
          <p:spPr bwMode="auto">
            <a:xfrm>
              <a:off x="6552228" y="2647192"/>
              <a:ext cx="111064" cy="10137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4" name="Rectangle 10"/>
            <p:cNvSpPr>
              <a:spLocks noChangeArrowheads="1"/>
            </p:cNvSpPr>
            <p:nvPr/>
          </p:nvSpPr>
          <p:spPr bwMode="auto">
            <a:xfrm>
              <a:off x="7496269" y="3293471"/>
              <a:ext cx="1068988" cy="60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x,y</a:t>
              </a:r>
              <a:r>
                <a:rPr lang="en-US" sz="2400">
                  <a:latin typeface="Times New Roman" pitchFamily="18" charset="0"/>
                </a:rPr>
                <a:t>)</a:t>
              </a:r>
              <a:endParaRPr lang="it-IT" sz="2800">
                <a:latin typeface="Symbol" pitchFamily="18" charset="2"/>
              </a:endParaRPr>
            </a:p>
          </p:txBody>
        </p:sp>
        <p:sp>
          <p:nvSpPr>
            <p:cNvPr id="25615" name="Freeform 11"/>
            <p:cNvSpPr>
              <a:spLocks/>
            </p:cNvSpPr>
            <p:nvPr/>
          </p:nvSpPr>
          <p:spPr bwMode="auto">
            <a:xfrm>
              <a:off x="6663292" y="2729561"/>
              <a:ext cx="742751" cy="899663"/>
            </a:xfrm>
            <a:custGeom>
              <a:avLst/>
              <a:gdLst>
                <a:gd name="T0" fmla="*/ 0 w 183"/>
                <a:gd name="T1" fmla="*/ 0 h 279"/>
                <a:gd name="T2" fmla="*/ 2147483647 w 183"/>
                <a:gd name="T3" fmla="*/ 2147483647 h 279"/>
                <a:gd name="T4" fmla="*/ 2147483647 w 183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183"/>
                <a:gd name="T10" fmla="*/ 0 h 279"/>
                <a:gd name="T11" fmla="*/ 183 w 183"/>
                <a:gd name="T12" fmla="*/ 279 h 279"/>
                <a:gd name="connsiteX0" fmla="*/ 0 w 9174"/>
                <a:gd name="connsiteY0" fmla="*/ 0 h 9299"/>
                <a:gd name="connsiteX1" fmla="*/ 5731 w 9174"/>
                <a:gd name="connsiteY1" fmla="*/ 3779 h 9299"/>
                <a:gd name="connsiteX2" fmla="*/ 9174 w 9174"/>
                <a:gd name="connsiteY2" fmla="*/ 9299 h 9299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900"/>
                <a:gd name="connsiteY0" fmla="*/ 0 h 9315"/>
                <a:gd name="connsiteX1" fmla="*/ 7347 w 10900"/>
                <a:gd name="connsiteY1" fmla="*/ 4132 h 9315"/>
                <a:gd name="connsiteX2" fmla="*/ 10900 w 10900"/>
                <a:gd name="connsiteY2" fmla="*/ 9315 h 9315"/>
                <a:gd name="connsiteX0" fmla="*/ 0 w 10000"/>
                <a:gd name="connsiteY0" fmla="*/ 0 h 10000"/>
                <a:gd name="connsiteX1" fmla="*/ 6740 w 10000"/>
                <a:gd name="connsiteY1" fmla="*/ 4436 h 10000"/>
                <a:gd name="connsiteX2" fmla="*/ 10000 w 10000"/>
                <a:gd name="connsiteY2" fmla="*/ 10000 h 10000"/>
                <a:gd name="connsiteX0" fmla="*/ 0 w 9817"/>
                <a:gd name="connsiteY0" fmla="*/ 0 h 10441"/>
                <a:gd name="connsiteX1" fmla="*/ 6740 w 9817"/>
                <a:gd name="connsiteY1" fmla="*/ 4436 h 10441"/>
                <a:gd name="connsiteX2" fmla="*/ 9817 w 9817"/>
                <a:gd name="connsiteY2" fmla="*/ 10441 h 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7" h="10441">
                  <a:moveTo>
                    <a:pt x="0" y="0"/>
                  </a:moveTo>
                  <a:cubicBezTo>
                    <a:pt x="1918" y="943"/>
                    <a:pt x="3725" y="1431"/>
                    <a:pt x="6740" y="4436"/>
                  </a:cubicBezTo>
                  <a:cubicBezTo>
                    <a:pt x="8381" y="6339"/>
                    <a:pt x="9566" y="8602"/>
                    <a:pt x="9817" y="104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6" name="Text Box 12"/>
            <p:cNvSpPr txBox="1">
              <a:spLocks noChangeArrowheads="1"/>
            </p:cNvSpPr>
            <p:nvPr/>
          </p:nvSpPr>
          <p:spPr bwMode="auto">
            <a:xfrm>
              <a:off x="8051587" y="4611371"/>
              <a:ext cx="448882" cy="52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25617" name="Text Box 13"/>
            <p:cNvSpPr txBox="1">
              <a:spLocks noChangeArrowheads="1"/>
            </p:cNvSpPr>
            <p:nvPr/>
          </p:nvSpPr>
          <p:spPr bwMode="auto">
            <a:xfrm>
              <a:off x="4386486" y="1772816"/>
              <a:ext cx="448882" cy="52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4497550" y="4611371"/>
              <a:ext cx="448882" cy="52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z</a:t>
              </a:r>
            </a:p>
          </p:txBody>
        </p:sp>
        <p:grpSp>
          <p:nvGrpSpPr>
            <p:cNvPr id="25619" name="Group 22"/>
            <p:cNvGrpSpPr>
              <a:grpSpLocks/>
            </p:cNvGrpSpPr>
            <p:nvPr/>
          </p:nvGrpSpPr>
          <p:grpSpPr bwMode="auto">
            <a:xfrm>
              <a:off x="4941805" y="3698978"/>
              <a:ext cx="2887656" cy="2008532"/>
              <a:chOff x="3648" y="1680"/>
              <a:chExt cx="1248" cy="951"/>
            </a:xfrm>
          </p:grpSpPr>
          <p:sp>
            <p:nvSpPr>
              <p:cNvPr id="25624" name="Rectangle 23"/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8000"/>
                    </a:solidFill>
                    <a:latin typeface="Symbol" pitchFamily="18" charset="2"/>
                  </a:rPr>
                  <a:t>r</a:t>
                </a:r>
                <a:endParaRPr lang="it-IT" sz="2800">
                  <a:solidFill>
                    <a:srgbClr val="008000"/>
                  </a:solidFill>
                  <a:latin typeface="Symbol" pitchFamily="18" charset="2"/>
                </a:endParaRPr>
              </a:p>
            </p:txBody>
          </p:sp>
          <p:sp>
            <p:nvSpPr>
              <p:cNvPr id="25626" name="Line 25"/>
              <p:cNvSpPr>
                <a:spLocks noChangeShapeType="1"/>
              </p:cNvSpPr>
              <p:nvPr/>
            </p:nvSpPr>
            <p:spPr bwMode="auto">
              <a:xfrm>
                <a:off x="3648" y="2112"/>
                <a:ext cx="192" cy="480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27" name="Line 26"/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192" cy="480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628" name="Line 27"/>
              <p:cNvSpPr>
                <a:spLocks noChangeShapeType="1"/>
              </p:cNvSpPr>
              <p:nvPr/>
            </p:nvSpPr>
            <p:spPr bwMode="auto">
              <a:xfrm flipV="1">
                <a:off x="3840" y="2160"/>
                <a:ext cx="1056" cy="432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5621" name="Group 34"/>
            <p:cNvGrpSpPr>
              <a:grpSpLocks/>
            </p:cNvGrpSpPr>
            <p:nvPr/>
          </p:nvGrpSpPr>
          <p:grpSpPr bwMode="auto">
            <a:xfrm>
              <a:off x="4830740" y="4522386"/>
              <a:ext cx="222127" cy="202754"/>
              <a:chOff x="2400" y="2400"/>
              <a:chExt cx="768" cy="768"/>
            </a:xfrm>
          </p:grpSpPr>
          <p:sp>
            <p:nvSpPr>
              <p:cNvPr id="25622" name="Oval 35"/>
              <p:cNvSpPr>
                <a:spLocks noChangeArrowheads="1"/>
              </p:cNvSpPr>
              <p:nvPr/>
            </p:nvSpPr>
            <p:spPr bwMode="auto">
              <a:xfrm>
                <a:off x="2400" y="2400"/>
                <a:ext cx="768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5623" name="Oval 36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>
              <a:off x="5804058" y="3400168"/>
              <a:ext cx="552298" cy="698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800" i="1" dirty="0">
                  <a:solidFill>
                    <a:srgbClr val="FF0000"/>
                  </a:solidFill>
                  <a:latin typeface="Symbol" pitchFamily="18" charset="2"/>
                  <a:sym typeface="Symbol"/>
                </a:rPr>
                <a:t></a:t>
              </a:r>
              <a:endParaRPr lang="it-IT" sz="2800" i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5589677" y="3859479"/>
              <a:ext cx="371365" cy="362238"/>
            </a:xfrm>
            <a:custGeom>
              <a:avLst/>
              <a:gdLst>
                <a:gd name="T0" fmla="*/ 0 w 52"/>
                <a:gd name="T1" fmla="*/ 0 h 173"/>
                <a:gd name="T2" fmla="*/ 45 w 52"/>
                <a:gd name="T3" fmla="*/ 78 h 173"/>
                <a:gd name="T4" fmla="*/ 45 w 52"/>
                <a:gd name="T5" fmla="*/ 173 h 173"/>
                <a:gd name="T6" fmla="*/ 0 60000 65536"/>
                <a:gd name="T7" fmla="*/ 0 60000 65536"/>
                <a:gd name="T8" fmla="*/ 0 60000 65536"/>
                <a:gd name="T9" fmla="*/ 0 w 52"/>
                <a:gd name="T10" fmla="*/ 0 h 173"/>
                <a:gd name="T11" fmla="*/ 52 w 52"/>
                <a:gd name="T12" fmla="*/ 173 h 173"/>
                <a:gd name="connsiteX0" fmla="*/ 0 w 30021"/>
                <a:gd name="connsiteY0" fmla="*/ 0 h 10694"/>
                <a:gd name="connsiteX1" fmla="*/ 29423 w 30021"/>
                <a:gd name="connsiteY1" fmla="*/ 5203 h 10694"/>
                <a:gd name="connsiteX2" fmla="*/ 29423 w 30021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700"/>
                <a:gd name="connsiteY0" fmla="*/ 0 h 10694"/>
                <a:gd name="connsiteX1" fmla="*/ 21923 w 29700"/>
                <a:gd name="connsiteY1" fmla="*/ 5203 h 10694"/>
                <a:gd name="connsiteX2" fmla="*/ 29423 w 29700"/>
                <a:gd name="connsiteY2" fmla="*/ 10694 h 10694"/>
                <a:gd name="connsiteX0" fmla="*/ 0 w 29423"/>
                <a:gd name="connsiteY0" fmla="*/ 0 h 10694"/>
                <a:gd name="connsiteX1" fmla="*/ 17885 w 29423"/>
                <a:gd name="connsiteY1" fmla="*/ 4163 h 10694"/>
                <a:gd name="connsiteX2" fmla="*/ 29423 w 29423"/>
                <a:gd name="connsiteY2" fmla="*/ 10694 h 10694"/>
                <a:gd name="connsiteX0" fmla="*/ 0 w 30865"/>
                <a:gd name="connsiteY0" fmla="*/ 0 h 9914"/>
                <a:gd name="connsiteX1" fmla="*/ 17885 w 30865"/>
                <a:gd name="connsiteY1" fmla="*/ 4163 h 9914"/>
                <a:gd name="connsiteX2" fmla="*/ 30865 w 30865"/>
                <a:gd name="connsiteY2" fmla="*/ 9914 h 9914"/>
                <a:gd name="connsiteX0" fmla="*/ 0 w 10000"/>
                <a:gd name="connsiteY0" fmla="*/ 0 h 10000"/>
                <a:gd name="connsiteX1" fmla="*/ 5795 w 10000"/>
                <a:gd name="connsiteY1" fmla="*/ 419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730 w 10000"/>
                <a:gd name="connsiteY1" fmla="*/ 437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730 w 10000"/>
                <a:gd name="connsiteY1" fmla="*/ 437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89 w 10000"/>
                <a:gd name="connsiteY1" fmla="*/ 4287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1558" y="845"/>
                    <a:pt x="2462" y="497"/>
                    <a:pt x="5889" y="4287"/>
                  </a:cubicBezTo>
                  <a:cubicBezTo>
                    <a:pt x="9129" y="8251"/>
                    <a:pt x="8878" y="7347"/>
                    <a:pt x="10000" y="1000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10212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rotation about the </a:t>
            </a:r>
            <a:r>
              <a:rPr lang="en-US" i="1" kern="12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z </a:t>
            </a:r>
            <a:r>
              <a:rPr lang="en-US" kern="1200" dirty="0">
                <a:solidFill>
                  <a:srgbClr val="FFFFFF"/>
                </a:solidFill>
                <a:cs typeface="Arial" charset="0"/>
              </a:rPr>
              <a:t>axis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/>
          </p:nvPr>
        </p:nvGraphicFramePr>
        <p:xfrm>
          <a:off x="522355" y="1483249"/>
          <a:ext cx="36480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0" name="Equazione" r:id="rId3" imgW="1828800" imgH="711000" progId="Equation.3">
                  <p:embed/>
                </p:oleObj>
              </mc:Choice>
              <mc:Fallback>
                <p:oleObj name="Equazione" r:id="rId3" imgW="1828800" imgH="711000" progId="Equation.3">
                  <p:embed/>
                  <p:pic>
                    <p:nvPicPr>
                      <p:cNvPr id="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5" y="1483249"/>
                        <a:ext cx="364807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Line 3"/>
          <p:cNvSpPr>
            <a:spLocks noChangeShapeType="1"/>
          </p:cNvSpPr>
          <p:nvPr/>
        </p:nvSpPr>
        <p:spPr bwMode="auto">
          <a:xfrm flipV="1">
            <a:off x="4941805" y="1874193"/>
            <a:ext cx="0" cy="428321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608" name="Line 4"/>
          <p:cNvSpPr>
            <a:spLocks noChangeShapeType="1"/>
          </p:cNvSpPr>
          <p:nvPr/>
        </p:nvSpPr>
        <p:spPr bwMode="auto">
          <a:xfrm>
            <a:off x="3059832" y="4611371"/>
            <a:ext cx="532494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6496696" y="2076947"/>
            <a:ext cx="1365158" cy="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x’,y’</a:t>
            </a:r>
            <a:r>
              <a:rPr lang="en-US" sz="2400">
                <a:latin typeface="Times New Roman" pitchFamily="18" charset="0"/>
              </a:rPr>
              <a:t>)</a:t>
            </a:r>
            <a:endParaRPr lang="it-IT" sz="2800">
              <a:latin typeface="Symbol" pitchFamily="18" charset="2"/>
            </a:endParaRPr>
          </a:p>
        </p:txBody>
      </p:sp>
      <p:sp>
        <p:nvSpPr>
          <p:cNvPr id="25611" name="Line 7"/>
          <p:cNvSpPr>
            <a:spLocks noChangeShapeType="1"/>
          </p:cNvSpPr>
          <p:nvPr/>
        </p:nvSpPr>
        <p:spPr bwMode="auto">
          <a:xfrm flipV="1">
            <a:off x="4941805" y="2685209"/>
            <a:ext cx="1665955" cy="19261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Oval 9"/>
          <p:cNvSpPr>
            <a:spLocks noChangeArrowheads="1"/>
          </p:cNvSpPr>
          <p:nvPr/>
        </p:nvSpPr>
        <p:spPr bwMode="auto">
          <a:xfrm>
            <a:off x="6552228" y="2647192"/>
            <a:ext cx="111064" cy="10137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8051587" y="4611371"/>
            <a:ext cx="448882" cy="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5617" name="Text Box 13"/>
          <p:cNvSpPr txBox="1">
            <a:spLocks noChangeArrowheads="1"/>
          </p:cNvSpPr>
          <p:nvPr/>
        </p:nvSpPr>
        <p:spPr bwMode="auto">
          <a:xfrm>
            <a:off x="4386486" y="1772816"/>
            <a:ext cx="448882" cy="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5618" name="Text Box 14"/>
          <p:cNvSpPr txBox="1">
            <a:spLocks noChangeArrowheads="1"/>
          </p:cNvSpPr>
          <p:nvPr/>
        </p:nvSpPr>
        <p:spPr bwMode="auto">
          <a:xfrm>
            <a:off x="4497550" y="4611371"/>
            <a:ext cx="448882" cy="52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25621" name="Group 34"/>
          <p:cNvGrpSpPr>
            <a:grpSpLocks/>
          </p:cNvGrpSpPr>
          <p:nvPr/>
        </p:nvGrpSpPr>
        <p:grpSpPr bwMode="auto">
          <a:xfrm>
            <a:off x="4830740" y="4522386"/>
            <a:ext cx="222127" cy="202754"/>
            <a:chOff x="2400" y="2400"/>
            <a:chExt cx="768" cy="768"/>
          </a:xfrm>
        </p:grpSpPr>
        <p:sp>
          <p:nvSpPr>
            <p:cNvPr id="25622" name="Oval 35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5623" name="Oval 36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82" name="Group 22">
            <a:extLst>
              <a:ext uri="{FF2B5EF4-FFF2-40B4-BE49-F238E27FC236}">
                <a16:creationId xmlns:a16="http://schemas.microsoft.com/office/drawing/2014/main" id="{3A9427E0-1DEF-EB45-BD19-4CCD2EA38FA1}"/>
              </a:ext>
            </a:extLst>
          </p:cNvPr>
          <p:cNvGrpSpPr>
            <a:grpSpLocks/>
          </p:cNvGrpSpPr>
          <p:nvPr/>
        </p:nvGrpSpPr>
        <p:grpSpPr bwMode="auto">
          <a:xfrm rot="9261137">
            <a:off x="3886816" y="2202338"/>
            <a:ext cx="2887656" cy="2008532"/>
            <a:chOff x="3648" y="1680"/>
            <a:chExt cx="1248" cy="951"/>
          </a:xfrm>
        </p:grpSpPr>
        <p:sp>
          <p:nvSpPr>
            <p:cNvPr id="83" name="Rectangle 23">
              <a:extLst>
                <a:ext uri="{FF2B5EF4-FFF2-40B4-BE49-F238E27FC236}">
                  <a16:creationId xmlns:a16="http://schemas.microsoft.com/office/drawing/2014/main" id="{209DDB9F-4D9E-B848-A6E3-9E850BB42B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76441">
              <a:off x="4272" y="230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8000"/>
                  </a:solidFill>
                  <a:latin typeface="Symbol" pitchFamily="18" charset="2"/>
                </a:rPr>
                <a:t>r</a:t>
              </a:r>
              <a:endParaRPr lang="it-IT" sz="2800" dirty="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84" name="Line 25">
              <a:extLst>
                <a:ext uri="{FF2B5EF4-FFF2-40B4-BE49-F238E27FC236}">
                  <a16:creationId xmlns:a16="http://schemas.microsoft.com/office/drawing/2014/main" id="{8CFBD903-BE17-AE45-9C3F-0F1DDA11E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112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5" name="Line 26">
              <a:extLst>
                <a:ext uri="{FF2B5EF4-FFF2-40B4-BE49-F238E27FC236}">
                  <a16:creationId xmlns:a16="http://schemas.microsoft.com/office/drawing/2014/main" id="{12BEA707-0B6B-B44F-B37D-B1A31EE2E9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680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ABFD7DAE-3EF7-2B46-B3DE-396CB1F38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2160"/>
              <a:ext cx="1056" cy="43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5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Rotation</a:t>
            </a:r>
            <a:endParaRPr lang="it-IT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DF89EED-6D5F-4049-8412-4F2A1F4D0896}"/>
              </a:ext>
            </a:extLst>
          </p:cNvPr>
          <p:cNvGrpSpPr/>
          <p:nvPr/>
        </p:nvGrpSpPr>
        <p:grpSpPr>
          <a:xfrm>
            <a:off x="-322877" y="1107385"/>
            <a:ext cx="3335456" cy="2656402"/>
            <a:chOff x="3059832" y="1772816"/>
            <a:chExt cx="5505425" cy="4384594"/>
          </a:xfrm>
        </p:grpSpPr>
        <p:sp>
          <p:nvSpPr>
            <p:cNvPr id="53" name="Line 3">
              <a:extLst>
                <a:ext uri="{FF2B5EF4-FFF2-40B4-BE49-F238E27FC236}">
                  <a16:creationId xmlns:a16="http://schemas.microsoft.com/office/drawing/2014/main" id="{8ECAABC7-2EC9-634D-9BB3-5173E0790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805" y="1874193"/>
              <a:ext cx="0" cy="4283217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Line 4">
              <a:extLst>
                <a:ext uri="{FF2B5EF4-FFF2-40B4-BE49-F238E27FC236}">
                  <a16:creationId xmlns:a16="http://schemas.microsoft.com/office/drawing/2014/main" id="{A4A6BAC2-2019-4D41-9A3D-55C49A141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4611371"/>
              <a:ext cx="5324947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AED798C2-786A-E244-A394-31190F4BE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6696" y="2076947"/>
              <a:ext cx="1365158" cy="60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x’,y’</a:t>
              </a:r>
              <a:r>
                <a:rPr lang="en-US" sz="2400">
                  <a:latin typeface="Times New Roman" pitchFamily="18" charset="0"/>
                </a:rPr>
                <a:t>)</a:t>
              </a:r>
              <a:endParaRPr lang="it-IT" sz="2800">
                <a:latin typeface="Symbol" pitchFamily="18" charset="2"/>
              </a:endParaRPr>
            </a:p>
          </p:txBody>
        </p:sp>
        <p:sp>
          <p:nvSpPr>
            <p:cNvPr id="56" name="Oval 6">
              <a:extLst>
                <a:ext uri="{FF2B5EF4-FFF2-40B4-BE49-F238E27FC236}">
                  <a16:creationId xmlns:a16="http://schemas.microsoft.com/office/drawing/2014/main" id="{FD5B6C67-3588-014D-AF1A-6A89FBBB8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205" y="3648290"/>
              <a:ext cx="111064" cy="10137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7" name="Line 7">
              <a:extLst>
                <a:ext uri="{FF2B5EF4-FFF2-40B4-BE49-F238E27FC236}">
                  <a16:creationId xmlns:a16="http://schemas.microsoft.com/office/drawing/2014/main" id="{F572337C-69B8-5243-8B1A-F91B7CF34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805" y="2685209"/>
              <a:ext cx="1665955" cy="19261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Line 8">
              <a:extLst>
                <a:ext uri="{FF2B5EF4-FFF2-40B4-BE49-F238E27FC236}">
                  <a16:creationId xmlns:a16="http://schemas.microsoft.com/office/drawing/2014/main" id="{17C59822-E19F-7E4F-A452-601577EC4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1805" y="3698978"/>
              <a:ext cx="2443401" cy="912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82CEA57D-C80D-244F-B22D-075A00B8A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2228" y="2647192"/>
              <a:ext cx="111064" cy="10137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C9C66BF1-EBE6-254C-BE0D-F499CBA72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6269" y="3293471"/>
              <a:ext cx="1068988" cy="608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imes New Roman" pitchFamily="18" charset="0"/>
                </a:rPr>
                <a:t>(</a:t>
              </a:r>
              <a:r>
                <a:rPr lang="en-US" sz="2400" i="1">
                  <a:latin typeface="Times New Roman" pitchFamily="18" charset="0"/>
                </a:rPr>
                <a:t>x,y</a:t>
              </a:r>
              <a:r>
                <a:rPr lang="en-US" sz="2400">
                  <a:latin typeface="Times New Roman" pitchFamily="18" charset="0"/>
                </a:rPr>
                <a:t>)</a:t>
              </a:r>
              <a:endParaRPr lang="it-IT" sz="2800">
                <a:latin typeface="Symbol" pitchFamily="18" charset="2"/>
              </a:endParaRPr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84659BA2-1614-1949-A336-46691F165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292" y="2729561"/>
              <a:ext cx="742751" cy="899663"/>
            </a:xfrm>
            <a:custGeom>
              <a:avLst/>
              <a:gdLst>
                <a:gd name="T0" fmla="*/ 0 w 183"/>
                <a:gd name="T1" fmla="*/ 0 h 279"/>
                <a:gd name="T2" fmla="*/ 2147483647 w 183"/>
                <a:gd name="T3" fmla="*/ 2147483647 h 279"/>
                <a:gd name="T4" fmla="*/ 2147483647 w 183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183"/>
                <a:gd name="T10" fmla="*/ 0 h 279"/>
                <a:gd name="T11" fmla="*/ 183 w 183"/>
                <a:gd name="T12" fmla="*/ 279 h 279"/>
                <a:gd name="connsiteX0" fmla="*/ 0 w 9174"/>
                <a:gd name="connsiteY0" fmla="*/ 0 h 9299"/>
                <a:gd name="connsiteX1" fmla="*/ 5731 w 9174"/>
                <a:gd name="connsiteY1" fmla="*/ 3779 h 9299"/>
                <a:gd name="connsiteX2" fmla="*/ 9174 w 9174"/>
                <a:gd name="connsiteY2" fmla="*/ 9299 h 9299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900"/>
                <a:gd name="connsiteY0" fmla="*/ 0 h 9315"/>
                <a:gd name="connsiteX1" fmla="*/ 7347 w 10900"/>
                <a:gd name="connsiteY1" fmla="*/ 4132 h 9315"/>
                <a:gd name="connsiteX2" fmla="*/ 10900 w 10900"/>
                <a:gd name="connsiteY2" fmla="*/ 9315 h 9315"/>
                <a:gd name="connsiteX0" fmla="*/ 0 w 10000"/>
                <a:gd name="connsiteY0" fmla="*/ 0 h 10000"/>
                <a:gd name="connsiteX1" fmla="*/ 6740 w 10000"/>
                <a:gd name="connsiteY1" fmla="*/ 4436 h 10000"/>
                <a:gd name="connsiteX2" fmla="*/ 10000 w 10000"/>
                <a:gd name="connsiteY2" fmla="*/ 10000 h 10000"/>
                <a:gd name="connsiteX0" fmla="*/ 0 w 9817"/>
                <a:gd name="connsiteY0" fmla="*/ 0 h 10441"/>
                <a:gd name="connsiteX1" fmla="*/ 6740 w 9817"/>
                <a:gd name="connsiteY1" fmla="*/ 4436 h 10441"/>
                <a:gd name="connsiteX2" fmla="*/ 9817 w 9817"/>
                <a:gd name="connsiteY2" fmla="*/ 10441 h 1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17" h="10441">
                  <a:moveTo>
                    <a:pt x="0" y="0"/>
                  </a:moveTo>
                  <a:cubicBezTo>
                    <a:pt x="1918" y="943"/>
                    <a:pt x="3725" y="1431"/>
                    <a:pt x="6740" y="4436"/>
                  </a:cubicBezTo>
                  <a:cubicBezTo>
                    <a:pt x="8381" y="6339"/>
                    <a:pt x="9566" y="8602"/>
                    <a:pt x="9817" y="104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Text Box 12">
              <a:extLst>
                <a:ext uri="{FF2B5EF4-FFF2-40B4-BE49-F238E27FC236}">
                  <a16:creationId xmlns:a16="http://schemas.microsoft.com/office/drawing/2014/main" id="{68B9C75F-25C1-024E-A794-14443A4A8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587" y="4611371"/>
              <a:ext cx="448882" cy="52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68" name="Text Box 13">
              <a:extLst>
                <a:ext uri="{FF2B5EF4-FFF2-40B4-BE49-F238E27FC236}">
                  <a16:creationId xmlns:a16="http://schemas.microsoft.com/office/drawing/2014/main" id="{90F7CDAC-7544-B74B-95EB-33182B391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486" y="1772816"/>
              <a:ext cx="448882" cy="52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69" name="Text Box 14">
              <a:extLst>
                <a:ext uri="{FF2B5EF4-FFF2-40B4-BE49-F238E27FC236}">
                  <a16:creationId xmlns:a16="http://schemas.microsoft.com/office/drawing/2014/main" id="{3E233137-1FAC-BF4F-80C4-12AAB09AA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550" y="4611371"/>
              <a:ext cx="448882" cy="52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z</a:t>
              </a:r>
            </a:p>
          </p:txBody>
        </p:sp>
        <p:grpSp>
          <p:nvGrpSpPr>
            <p:cNvPr id="70" name="Group 22">
              <a:extLst>
                <a:ext uri="{FF2B5EF4-FFF2-40B4-BE49-F238E27FC236}">
                  <a16:creationId xmlns:a16="http://schemas.microsoft.com/office/drawing/2014/main" id="{1596A3D2-5541-0748-87B7-B2A037C2C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1805" y="3698978"/>
              <a:ext cx="2887656" cy="2008532"/>
              <a:chOff x="3648" y="1680"/>
              <a:chExt cx="1248" cy="951"/>
            </a:xfrm>
          </p:grpSpPr>
          <p:sp>
            <p:nvSpPr>
              <p:cNvPr id="76" name="Rectangle 23">
                <a:extLst>
                  <a:ext uri="{FF2B5EF4-FFF2-40B4-BE49-F238E27FC236}">
                    <a16:creationId xmlns:a16="http://schemas.microsoft.com/office/drawing/2014/main" id="{45799F61-9A2D-3B4E-82A8-32909A4AC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239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8000"/>
                    </a:solidFill>
                    <a:latin typeface="Symbol" pitchFamily="18" charset="2"/>
                  </a:rPr>
                  <a:t>r</a:t>
                </a:r>
                <a:endParaRPr lang="it-IT" sz="2800">
                  <a:solidFill>
                    <a:srgbClr val="008000"/>
                  </a:solidFill>
                  <a:latin typeface="Symbol" pitchFamily="18" charset="2"/>
                </a:endParaRPr>
              </a:p>
            </p:txBody>
          </p:sp>
          <p:sp>
            <p:nvSpPr>
              <p:cNvPr id="77" name="Line 25">
                <a:extLst>
                  <a:ext uri="{FF2B5EF4-FFF2-40B4-BE49-F238E27FC236}">
                    <a16:creationId xmlns:a16="http://schemas.microsoft.com/office/drawing/2014/main" id="{07EA6C11-E820-E741-8DB4-36D4AA3C2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2112"/>
                <a:ext cx="192" cy="480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8" name="Line 26">
                <a:extLst>
                  <a:ext uri="{FF2B5EF4-FFF2-40B4-BE49-F238E27FC236}">
                    <a16:creationId xmlns:a16="http://schemas.microsoft.com/office/drawing/2014/main" id="{58AEF310-A19B-0042-B1D0-41B2C2759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4" y="1680"/>
                <a:ext cx="192" cy="480"/>
              </a:xfrm>
              <a:prstGeom prst="line">
                <a:avLst/>
              </a:prstGeom>
              <a:noFill/>
              <a:ln w="12700" cap="rnd">
                <a:solidFill>
                  <a:srgbClr val="008000"/>
                </a:solidFill>
                <a:prstDash val="sysDot"/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" name="Line 27">
                <a:extLst>
                  <a:ext uri="{FF2B5EF4-FFF2-40B4-BE49-F238E27FC236}">
                    <a16:creationId xmlns:a16="http://schemas.microsoft.com/office/drawing/2014/main" id="{BB87A03B-D104-3747-AB3B-BDA1574850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160"/>
                <a:ext cx="1056" cy="432"/>
              </a:xfrm>
              <a:prstGeom prst="line">
                <a:avLst/>
              </a:prstGeom>
              <a:noFill/>
              <a:ln w="19050">
                <a:solidFill>
                  <a:srgbClr val="008000"/>
                </a:solidFill>
                <a:round/>
                <a:headEnd type="arrow" w="med" len="med"/>
                <a:tailEnd type="arrow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71" name="Group 34">
              <a:extLst>
                <a:ext uri="{FF2B5EF4-FFF2-40B4-BE49-F238E27FC236}">
                  <a16:creationId xmlns:a16="http://schemas.microsoft.com/office/drawing/2014/main" id="{6F2ACED0-7A6D-E94A-9285-B551ECB8B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0740" y="4522386"/>
              <a:ext cx="222127" cy="202754"/>
              <a:chOff x="2400" y="2400"/>
              <a:chExt cx="768" cy="768"/>
            </a:xfrm>
          </p:grpSpPr>
          <p:sp>
            <p:nvSpPr>
              <p:cNvPr id="74" name="Oval 35">
                <a:extLst>
                  <a:ext uri="{FF2B5EF4-FFF2-40B4-BE49-F238E27FC236}">
                    <a16:creationId xmlns:a16="http://schemas.microsoft.com/office/drawing/2014/main" id="{10CEDFD9-AE40-544F-BF5A-4086CC84B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400"/>
                <a:ext cx="768" cy="7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5" name="Oval 36">
                <a:extLst>
                  <a:ext uri="{FF2B5EF4-FFF2-40B4-BE49-F238E27FC236}">
                    <a16:creationId xmlns:a16="http://schemas.microsoft.com/office/drawing/2014/main" id="{0730C34A-A973-B243-8EE8-E87D15A15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72" name="Rectangle 32">
              <a:extLst>
                <a:ext uri="{FF2B5EF4-FFF2-40B4-BE49-F238E27FC236}">
                  <a16:creationId xmlns:a16="http://schemas.microsoft.com/office/drawing/2014/main" id="{54BE8191-E443-2E4D-9C9A-9E531171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058" y="3400168"/>
              <a:ext cx="552298" cy="698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800" i="1" dirty="0">
                  <a:solidFill>
                    <a:srgbClr val="FF0000"/>
                  </a:solidFill>
                  <a:latin typeface="Symbol" pitchFamily="18" charset="2"/>
                  <a:sym typeface="Symbol"/>
                </a:rPr>
                <a:t></a:t>
              </a:r>
              <a:endParaRPr lang="it-IT" sz="2800" i="1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73" name="Freeform 24">
              <a:extLst>
                <a:ext uri="{FF2B5EF4-FFF2-40B4-BE49-F238E27FC236}">
                  <a16:creationId xmlns:a16="http://schemas.microsoft.com/office/drawing/2014/main" id="{186EE87F-0CD1-454D-8304-4DB39591D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9677" y="3859479"/>
              <a:ext cx="371365" cy="362238"/>
            </a:xfrm>
            <a:custGeom>
              <a:avLst/>
              <a:gdLst>
                <a:gd name="T0" fmla="*/ 0 w 52"/>
                <a:gd name="T1" fmla="*/ 0 h 173"/>
                <a:gd name="T2" fmla="*/ 45 w 52"/>
                <a:gd name="T3" fmla="*/ 78 h 173"/>
                <a:gd name="T4" fmla="*/ 45 w 52"/>
                <a:gd name="T5" fmla="*/ 173 h 173"/>
                <a:gd name="T6" fmla="*/ 0 60000 65536"/>
                <a:gd name="T7" fmla="*/ 0 60000 65536"/>
                <a:gd name="T8" fmla="*/ 0 60000 65536"/>
                <a:gd name="T9" fmla="*/ 0 w 52"/>
                <a:gd name="T10" fmla="*/ 0 h 173"/>
                <a:gd name="T11" fmla="*/ 52 w 52"/>
                <a:gd name="T12" fmla="*/ 173 h 173"/>
                <a:gd name="connsiteX0" fmla="*/ 0 w 30021"/>
                <a:gd name="connsiteY0" fmla="*/ 0 h 10694"/>
                <a:gd name="connsiteX1" fmla="*/ 29423 w 30021"/>
                <a:gd name="connsiteY1" fmla="*/ 5203 h 10694"/>
                <a:gd name="connsiteX2" fmla="*/ 29423 w 30021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423"/>
                <a:gd name="connsiteY0" fmla="*/ 0 h 10694"/>
                <a:gd name="connsiteX1" fmla="*/ 19615 w 29423"/>
                <a:gd name="connsiteY1" fmla="*/ 3989 h 10694"/>
                <a:gd name="connsiteX2" fmla="*/ 29423 w 29423"/>
                <a:gd name="connsiteY2" fmla="*/ 10694 h 10694"/>
                <a:gd name="connsiteX0" fmla="*/ 0 w 29700"/>
                <a:gd name="connsiteY0" fmla="*/ 0 h 10694"/>
                <a:gd name="connsiteX1" fmla="*/ 21923 w 29700"/>
                <a:gd name="connsiteY1" fmla="*/ 5203 h 10694"/>
                <a:gd name="connsiteX2" fmla="*/ 29423 w 29700"/>
                <a:gd name="connsiteY2" fmla="*/ 10694 h 10694"/>
                <a:gd name="connsiteX0" fmla="*/ 0 w 29423"/>
                <a:gd name="connsiteY0" fmla="*/ 0 h 10694"/>
                <a:gd name="connsiteX1" fmla="*/ 17885 w 29423"/>
                <a:gd name="connsiteY1" fmla="*/ 4163 h 10694"/>
                <a:gd name="connsiteX2" fmla="*/ 29423 w 29423"/>
                <a:gd name="connsiteY2" fmla="*/ 10694 h 10694"/>
                <a:gd name="connsiteX0" fmla="*/ 0 w 30865"/>
                <a:gd name="connsiteY0" fmla="*/ 0 h 9914"/>
                <a:gd name="connsiteX1" fmla="*/ 17885 w 30865"/>
                <a:gd name="connsiteY1" fmla="*/ 4163 h 9914"/>
                <a:gd name="connsiteX2" fmla="*/ 30865 w 30865"/>
                <a:gd name="connsiteY2" fmla="*/ 9914 h 9914"/>
                <a:gd name="connsiteX0" fmla="*/ 0 w 10000"/>
                <a:gd name="connsiteY0" fmla="*/ 0 h 10000"/>
                <a:gd name="connsiteX1" fmla="*/ 5795 w 10000"/>
                <a:gd name="connsiteY1" fmla="*/ 419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730 w 10000"/>
                <a:gd name="connsiteY1" fmla="*/ 437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6730 w 10000"/>
                <a:gd name="connsiteY1" fmla="*/ 4374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5889 w 10000"/>
                <a:gd name="connsiteY1" fmla="*/ 4287 h 10000"/>
                <a:gd name="connsiteX2" fmla="*/ 10000 w 10000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cubicBezTo>
                    <a:pt x="1558" y="845"/>
                    <a:pt x="2462" y="497"/>
                    <a:pt x="5889" y="4287"/>
                  </a:cubicBezTo>
                  <a:cubicBezTo>
                    <a:pt x="9129" y="8251"/>
                    <a:pt x="8878" y="7347"/>
                    <a:pt x="10000" y="1000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C92C6A-7CE8-AA44-A93A-ECA32197D36E}"/>
              </a:ext>
            </a:extLst>
          </p:cNvPr>
          <p:cNvGrpSpPr/>
          <p:nvPr/>
        </p:nvGrpSpPr>
        <p:grpSpPr>
          <a:xfrm>
            <a:off x="2708379" y="4938744"/>
            <a:ext cx="6676336" cy="1769470"/>
            <a:chOff x="1343132" y="5169643"/>
            <a:chExt cx="8024908" cy="2126890"/>
          </a:xfrm>
        </p:grpSpPr>
        <p:sp>
          <p:nvSpPr>
            <p:cNvPr id="80" name="Line 21">
              <a:extLst>
                <a:ext uri="{FF2B5EF4-FFF2-40B4-BE49-F238E27FC236}">
                  <a16:creationId xmlns:a16="http://schemas.microsoft.com/office/drawing/2014/main" id="{164DBC49-B61E-FD47-880A-08D39F44A9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4132" y="5467733"/>
              <a:ext cx="0" cy="1828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Line 22">
              <a:extLst>
                <a:ext uri="{FF2B5EF4-FFF2-40B4-BE49-F238E27FC236}">
                  <a16:creationId xmlns:a16="http://schemas.microsoft.com/office/drawing/2014/main" id="{F7E1AE98-5A64-C041-8F50-92C7B19FA1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3132" y="6459330"/>
              <a:ext cx="24909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Text Box 23">
              <a:extLst>
                <a:ext uri="{FF2B5EF4-FFF2-40B4-BE49-F238E27FC236}">
                  <a16:creationId xmlns:a16="http://schemas.microsoft.com/office/drawing/2014/main" id="{58BEEE7B-5B6F-5743-89D2-119A56E775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083" y="6566929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83" name="Text Box 24">
              <a:extLst>
                <a:ext uri="{FF2B5EF4-FFF2-40B4-BE49-F238E27FC236}">
                  <a16:creationId xmlns:a16="http://schemas.microsoft.com/office/drawing/2014/main" id="{6F624CFB-3EAB-BF42-AC8A-99480B5D6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132" y="5391533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84" name="AutoShape 35">
              <a:extLst>
                <a:ext uri="{FF2B5EF4-FFF2-40B4-BE49-F238E27FC236}">
                  <a16:creationId xmlns:a16="http://schemas.microsoft.com/office/drawing/2014/main" id="{031B1264-50BF-9248-BB56-3B379C27C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0407" y="6049714"/>
              <a:ext cx="1524000" cy="6858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85" name="Group 47">
              <a:extLst>
                <a:ext uri="{FF2B5EF4-FFF2-40B4-BE49-F238E27FC236}">
                  <a16:creationId xmlns:a16="http://schemas.microsoft.com/office/drawing/2014/main" id="{E6A0761D-8962-5643-896D-25C8340DB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8221" y="6048109"/>
              <a:ext cx="917575" cy="795614"/>
              <a:chOff x="5184" y="3792"/>
              <a:chExt cx="576" cy="528"/>
            </a:xfrm>
          </p:grpSpPr>
          <p:sp>
            <p:nvSpPr>
              <p:cNvPr id="86" name="Oval 48">
                <a:extLst>
                  <a:ext uri="{FF2B5EF4-FFF2-40B4-BE49-F238E27FC236}">
                    <a16:creationId xmlns:a16="http://schemas.microsoft.com/office/drawing/2014/main" id="{D2F1DBBB-30D9-994F-A2B8-472876119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792"/>
                <a:ext cx="576" cy="52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7" name="Freeform 49">
                <a:extLst>
                  <a:ext uri="{FF2B5EF4-FFF2-40B4-BE49-F238E27FC236}">
                    <a16:creationId xmlns:a16="http://schemas.microsoft.com/office/drawing/2014/main" id="{2F9C3FB3-DD5E-DF43-A17F-6827DE0EC76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80" y="4124"/>
                <a:ext cx="360" cy="144"/>
              </a:xfrm>
              <a:custGeom>
                <a:avLst/>
                <a:gdLst>
                  <a:gd name="T0" fmla="*/ 0 w 648"/>
                  <a:gd name="T1" fmla="*/ 0 h 304"/>
                  <a:gd name="T2" fmla="*/ 1 w 648"/>
                  <a:gd name="T3" fmla="*/ 0 h 304"/>
                  <a:gd name="T4" fmla="*/ 1 w 648"/>
                  <a:gd name="T5" fmla="*/ 0 h 304"/>
                  <a:gd name="T6" fmla="*/ 1 w 648"/>
                  <a:gd name="T7" fmla="*/ 0 h 304"/>
                  <a:gd name="T8" fmla="*/ 1 w 648"/>
                  <a:gd name="T9" fmla="*/ 0 h 304"/>
                  <a:gd name="T10" fmla="*/ 0 w 648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8"/>
                  <a:gd name="T19" fmla="*/ 0 h 304"/>
                  <a:gd name="T20" fmla="*/ 648 w 648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8" h="304">
                    <a:moveTo>
                      <a:pt x="0" y="280"/>
                    </a:moveTo>
                    <a:cubicBezTo>
                      <a:pt x="0" y="280"/>
                      <a:pt x="64" y="80"/>
                      <a:pt x="144" y="40"/>
                    </a:cubicBezTo>
                    <a:cubicBezTo>
                      <a:pt x="224" y="0"/>
                      <a:pt x="400" y="0"/>
                      <a:pt x="480" y="40"/>
                    </a:cubicBezTo>
                    <a:cubicBezTo>
                      <a:pt x="560" y="80"/>
                      <a:pt x="648" y="256"/>
                      <a:pt x="624" y="280"/>
                    </a:cubicBezTo>
                    <a:cubicBezTo>
                      <a:pt x="600" y="304"/>
                      <a:pt x="440" y="184"/>
                      <a:pt x="336" y="184"/>
                    </a:cubicBezTo>
                    <a:cubicBezTo>
                      <a:pt x="232" y="184"/>
                      <a:pt x="70" y="260"/>
                      <a:pt x="0" y="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8" name="AutoShape 50">
                <a:extLst>
                  <a:ext uri="{FF2B5EF4-FFF2-40B4-BE49-F238E27FC236}">
                    <a16:creationId xmlns:a16="http://schemas.microsoft.com/office/drawing/2014/main" id="{EC4CA5DB-8D9E-E846-B860-591B135427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89" name="AutoShape 51">
                <a:extLst>
                  <a:ext uri="{FF2B5EF4-FFF2-40B4-BE49-F238E27FC236}">
                    <a16:creationId xmlns:a16="http://schemas.microsoft.com/office/drawing/2014/main" id="{AEF46641-8D05-4748-ABDC-A42B95C8E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90" name="Line 21">
              <a:extLst>
                <a:ext uri="{FF2B5EF4-FFF2-40B4-BE49-F238E27FC236}">
                  <a16:creationId xmlns:a16="http://schemas.microsoft.com/office/drawing/2014/main" id="{65D179DF-80B0-2F4C-B823-57EFEA6AF7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36114" y="5467733"/>
              <a:ext cx="0" cy="1828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Line 22">
              <a:extLst>
                <a:ext uri="{FF2B5EF4-FFF2-40B4-BE49-F238E27FC236}">
                  <a16:creationId xmlns:a16="http://schemas.microsoft.com/office/drawing/2014/main" id="{1FB4E051-7A66-214A-A726-AECE63652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55114" y="6459330"/>
              <a:ext cx="249093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26394F3D-B71F-724A-9FB6-9357C1609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065" y="6566929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93" name="Text Box 24">
              <a:extLst>
                <a:ext uri="{FF2B5EF4-FFF2-40B4-BE49-F238E27FC236}">
                  <a16:creationId xmlns:a16="http://schemas.microsoft.com/office/drawing/2014/main" id="{059BC353-0806-8043-BCC5-BD7272FFD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5114" y="5391533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y</a:t>
              </a:r>
            </a:p>
          </p:txBody>
        </p:sp>
        <p:grpSp>
          <p:nvGrpSpPr>
            <p:cNvPr id="94" name="Group 47">
              <a:extLst>
                <a:ext uri="{FF2B5EF4-FFF2-40B4-BE49-F238E27FC236}">
                  <a16:creationId xmlns:a16="http://schemas.microsoft.com/office/drawing/2014/main" id="{25FED545-52A1-8F4F-A3BA-13BD4F105D0F}"/>
                </a:ext>
              </a:extLst>
            </p:cNvPr>
            <p:cNvGrpSpPr>
              <a:grpSpLocks/>
            </p:cNvGrpSpPr>
            <p:nvPr/>
          </p:nvGrpSpPr>
          <p:grpSpPr bwMode="auto">
            <a:xfrm rot="19499386">
              <a:off x="7214650" y="5549834"/>
              <a:ext cx="917575" cy="795614"/>
              <a:chOff x="5184" y="3792"/>
              <a:chExt cx="576" cy="528"/>
            </a:xfrm>
          </p:grpSpPr>
          <p:sp>
            <p:nvSpPr>
              <p:cNvPr id="95" name="Oval 48">
                <a:extLst>
                  <a:ext uri="{FF2B5EF4-FFF2-40B4-BE49-F238E27FC236}">
                    <a16:creationId xmlns:a16="http://schemas.microsoft.com/office/drawing/2014/main" id="{4ABB33FF-01AF-8148-AC94-21AE0109B0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792"/>
                <a:ext cx="576" cy="52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96" name="Freeform 49">
                <a:extLst>
                  <a:ext uri="{FF2B5EF4-FFF2-40B4-BE49-F238E27FC236}">
                    <a16:creationId xmlns:a16="http://schemas.microsoft.com/office/drawing/2014/main" id="{FBA99FB1-2BDC-EB41-97D4-58E5186F449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80" y="4124"/>
                <a:ext cx="360" cy="144"/>
              </a:xfrm>
              <a:custGeom>
                <a:avLst/>
                <a:gdLst>
                  <a:gd name="T0" fmla="*/ 0 w 648"/>
                  <a:gd name="T1" fmla="*/ 0 h 304"/>
                  <a:gd name="T2" fmla="*/ 1 w 648"/>
                  <a:gd name="T3" fmla="*/ 0 h 304"/>
                  <a:gd name="T4" fmla="*/ 1 w 648"/>
                  <a:gd name="T5" fmla="*/ 0 h 304"/>
                  <a:gd name="T6" fmla="*/ 1 w 648"/>
                  <a:gd name="T7" fmla="*/ 0 h 304"/>
                  <a:gd name="T8" fmla="*/ 1 w 648"/>
                  <a:gd name="T9" fmla="*/ 0 h 304"/>
                  <a:gd name="T10" fmla="*/ 0 w 648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8"/>
                  <a:gd name="T19" fmla="*/ 0 h 304"/>
                  <a:gd name="T20" fmla="*/ 648 w 648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8" h="304">
                    <a:moveTo>
                      <a:pt x="0" y="280"/>
                    </a:moveTo>
                    <a:cubicBezTo>
                      <a:pt x="0" y="280"/>
                      <a:pt x="64" y="80"/>
                      <a:pt x="144" y="40"/>
                    </a:cubicBezTo>
                    <a:cubicBezTo>
                      <a:pt x="224" y="0"/>
                      <a:pt x="400" y="0"/>
                      <a:pt x="480" y="40"/>
                    </a:cubicBezTo>
                    <a:cubicBezTo>
                      <a:pt x="560" y="80"/>
                      <a:pt x="648" y="256"/>
                      <a:pt x="624" y="280"/>
                    </a:cubicBezTo>
                    <a:cubicBezTo>
                      <a:pt x="600" y="304"/>
                      <a:pt x="440" y="184"/>
                      <a:pt x="336" y="184"/>
                    </a:cubicBezTo>
                    <a:cubicBezTo>
                      <a:pt x="232" y="184"/>
                      <a:pt x="70" y="260"/>
                      <a:pt x="0" y="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97" name="AutoShape 50">
                <a:extLst>
                  <a:ext uri="{FF2B5EF4-FFF2-40B4-BE49-F238E27FC236}">
                    <a16:creationId xmlns:a16="http://schemas.microsoft.com/office/drawing/2014/main" id="{F27F5FC7-1EB9-4F4A-96C2-D7ECACA10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98" name="AutoShape 51">
                <a:extLst>
                  <a:ext uri="{FF2B5EF4-FFF2-40B4-BE49-F238E27FC236}">
                    <a16:creationId xmlns:a16="http://schemas.microsoft.com/office/drawing/2014/main" id="{6D970E25-F293-5944-A885-74AC99404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99" name="Freeform 11">
              <a:extLst>
                <a:ext uri="{FF2B5EF4-FFF2-40B4-BE49-F238E27FC236}">
                  <a16:creationId xmlns:a16="http://schemas.microsoft.com/office/drawing/2014/main" id="{B78CE9B7-271A-E247-9DEF-FE75EEAC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536" y="5940039"/>
              <a:ext cx="166429" cy="508559"/>
            </a:xfrm>
            <a:custGeom>
              <a:avLst/>
              <a:gdLst>
                <a:gd name="T0" fmla="*/ 0 w 183"/>
                <a:gd name="T1" fmla="*/ 0 h 279"/>
                <a:gd name="T2" fmla="*/ 2147483647 w 183"/>
                <a:gd name="T3" fmla="*/ 2147483647 h 279"/>
                <a:gd name="T4" fmla="*/ 2147483647 w 183"/>
                <a:gd name="T5" fmla="*/ 2147483647 h 279"/>
                <a:gd name="T6" fmla="*/ 0 60000 65536"/>
                <a:gd name="T7" fmla="*/ 0 60000 65536"/>
                <a:gd name="T8" fmla="*/ 0 60000 65536"/>
                <a:gd name="T9" fmla="*/ 0 w 183"/>
                <a:gd name="T10" fmla="*/ 0 h 279"/>
                <a:gd name="T11" fmla="*/ 183 w 183"/>
                <a:gd name="T12" fmla="*/ 279 h 279"/>
                <a:gd name="connsiteX0" fmla="*/ 0 w 9174"/>
                <a:gd name="connsiteY0" fmla="*/ 0 h 9299"/>
                <a:gd name="connsiteX1" fmla="*/ 5731 w 9174"/>
                <a:gd name="connsiteY1" fmla="*/ 3779 h 9299"/>
                <a:gd name="connsiteX2" fmla="*/ 9174 w 9174"/>
                <a:gd name="connsiteY2" fmla="*/ 9299 h 9299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7347 w 10000"/>
                <a:gd name="connsiteY1" fmla="*/ 4132 h 10000"/>
                <a:gd name="connsiteX2" fmla="*/ 10000 w 10000"/>
                <a:gd name="connsiteY2" fmla="*/ 10000 h 10000"/>
                <a:gd name="connsiteX0" fmla="*/ 0 w 10900"/>
                <a:gd name="connsiteY0" fmla="*/ 0 h 9315"/>
                <a:gd name="connsiteX1" fmla="*/ 7347 w 10900"/>
                <a:gd name="connsiteY1" fmla="*/ 4132 h 9315"/>
                <a:gd name="connsiteX2" fmla="*/ 10900 w 10900"/>
                <a:gd name="connsiteY2" fmla="*/ 9315 h 9315"/>
                <a:gd name="connsiteX0" fmla="*/ 0 w 10000"/>
                <a:gd name="connsiteY0" fmla="*/ 0 h 10000"/>
                <a:gd name="connsiteX1" fmla="*/ 6740 w 10000"/>
                <a:gd name="connsiteY1" fmla="*/ 4436 h 10000"/>
                <a:gd name="connsiteX2" fmla="*/ 10000 w 10000"/>
                <a:gd name="connsiteY2" fmla="*/ 10000 h 10000"/>
                <a:gd name="connsiteX0" fmla="*/ 0 w 9817"/>
                <a:gd name="connsiteY0" fmla="*/ 0 h 10441"/>
                <a:gd name="connsiteX1" fmla="*/ 6740 w 9817"/>
                <a:gd name="connsiteY1" fmla="*/ 4436 h 10441"/>
                <a:gd name="connsiteX2" fmla="*/ 9817 w 9817"/>
                <a:gd name="connsiteY2" fmla="*/ 10441 h 10441"/>
                <a:gd name="connsiteX0" fmla="*/ 0 w 7201"/>
                <a:gd name="connsiteY0" fmla="*/ 0 h 10697"/>
                <a:gd name="connsiteX1" fmla="*/ 6866 w 7201"/>
                <a:gd name="connsiteY1" fmla="*/ 4249 h 10697"/>
                <a:gd name="connsiteX2" fmla="*/ 3668 w 7201"/>
                <a:gd name="connsiteY2" fmla="*/ 10697 h 10697"/>
                <a:gd name="connsiteX0" fmla="*/ 0 w 5274"/>
                <a:gd name="connsiteY0" fmla="*/ 0 h 10000"/>
                <a:gd name="connsiteX1" fmla="*/ 3966 w 5274"/>
                <a:gd name="connsiteY1" fmla="*/ 3320 h 10000"/>
                <a:gd name="connsiteX2" fmla="*/ 5094 w 5274"/>
                <a:gd name="connsiteY2" fmla="*/ 10000 h 10000"/>
                <a:gd name="connsiteX0" fmla="*/ 0 w 9659"/>
                <a:gd name="connsiteY0" fmla="*/ 0 h 10000"/>
                <a:gd name="connsiteX1" fmla="*/ 7520 w 9659"/>
                <a:gd name="connsiteY1" fmla="*/ 3320 h 10000"/>
                <a:gd name="connsiteX2" fmla="*/ 9659 w 9659"/>
                <a:gd name="connsiteY2" fmla="*/ 10000 h 10000"/>
                <a:gd name="connsiteX0" fmla="*/ 0 w 12876"/>
                <a:gd name="connsiteY0" fmla="*/ 0 h 10000"/>
                <a:gd name="connsiteX1" fmla="*/ 11812 w 12876"/>
                <a:gd name="connsiteY1" fmla="*/ 5112 h 10000"/>
                <a:gd name="connsiteX2" fmla="*/ 10000 w 12876"/>
                <a:gd name="connsiteY2" fmla="*/ 10000 h 10000"/>
                <a:gd name="connsiteX0" fmla="*/ 0 w 11873"/>
                <a:gd name="connsiteY0" fmla="*/ 0 h 10000"/>
                <a:gd name="connsiteX1" fmla="*/ 11812 w 11873"/>
                <a:gd name="connsiteY1" fmla="*/ 5112 h 10000"/>
                <a:gd name="connsiteX2" fmla="*/ 10000 w 11873"/>
                <a:gd name="connsiteY2" fmla="*/ 10000 h 10000"/>
                <a:gd name="connsiteX0" fmla="*/ 0 w 11873"/>
                <a:gd name="connsiteY0" fmla="*/ 0 h 10000"/>
                <a:gd name="connsiteX1" fmla="*/ 11812 w 11873"/>
                <a:gd name="connsiteY1" fmla="*/ 5112 h 10000"/>
                <a:gd name="connsiteX2" fmla="*/ 10000 w 11873"/>
                <a:gd name="connsiteY2" fmla="*/ 10000 h 10000"/>
                <a:gd name="connsiteX0" fmla="*/ 0 w 10000"/>
                <a:gd name="connsiteY0" fmla="*/ 0 h 10000"/>
                <a:gd name="connsiteX1" fmla="*/ 8935 w 10000"/>
                <a:gd name="connsiteY1" fmla="*/ 4949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8935 w 10000"/>
                <a:gd name="connsiteY1" fmla="*/ 4949 h 10000"/>
                <a:gd name="connsiteX2" fmla="*/ 10000 w 10000"/>
                <a:gd name="connsiteY2" fmla="*/ 10000 h 10000"/>
                <a:gd name="connsiteX0" fmla="*/ 0 w 11600"/>
                <a:gd name="connsiteY0" fmla="*/ 0 h 10000"/>
                <a:gd name="connsiteX1" fmla="*/ 8935 w 11600"/>
                <a:gd name="connsiteY1" fmla="*/ 4949 h 10000"/>
                <a:gd name="connsiteX2" fmla="*/ 10000 w 11600"/>
                <a:gd name="connsiteY2" fmla="*/ 10000 h 10000"/>
                <a:gd name="connsiteX0" fmla="*/ 0 w 10082"/>
                <a:gd name="connsiteY0" fmla="*/ 0 h 10000"/>
                <a:gd name="connsiteX1" fmla="*/ 8935 w 10082"/>
                <a:gd name="connsiteY1" fmla="*/ 4949 h 10000"/>
                <a:gd name="connsiteX2" fmla="*/ 10000 w 10082"/>
                <a:gd name="connsiteY2" fmla="*/ 10000 h 10000"/>
                <a:gd name="connsiteX0" fmla="*/ 0 w 10000"/>
                <a:gd name="connsiteY0" fmla="*/ 0 h 8697"/>
                <a:gd name="connsiteX1" fmla="*/ 8935 w 10000"/>
                <a:gd name="connsiteY1" fmla="*/ 4949 h 8697"/>
                <a:gd name="connsiteX2" fmla="*/ 10000 w 10000"/>
                <a:gd name="connsiteY2" fmla="*/ 8697 h 8697"/>
                <a:gd name="connsiteX0" fmla="*/ 0 w 10053"/>
                <a:gd name="connsiteY0" fmla="*/ 0 h 10000"/>
                <a:gd name="connsiteX1" fmla="*/ 8935 w 10053"/>
                <a:gd name="connsiteY1" fmla="*/ 5690 h 10000"/>
                <a:gd name="connsiteX2" fmla="*/ 10000 w 10053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53" h="10000">
                  <a:moveTo>
                    <a:pt x="0" y="0"/>
                  </a:moveTo>
                  <a:cubicBezTo>
                    <a:pt x="5328" y="970"/>
                    <a:pt x="7268" y="4024"/>
                    <a:pt x="8935" y="5690"/>
                  </a:cubicBezTo>
                  <a:cubicBezTo>
                    <a:pt x="10602" y="7358"/>
                    <a:pt x="9876" y="8482"/>
                    <a:pt x="10000" y="1000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0" name="Line 22">
              <a:extLst>
                <a:ext uri="{FF2B5EF4-FFF2-40B4-BE49-F238E27FC236}">
                  <a16:creationId xmlns:a16="http://schemas.microsoft.com/office/drawing/2014/main" id="{2EF0F8CD-83C8-FB42-AF71-6DA8ED753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0365" y="5169643"/>
              <a:ext cx="2322452" cy="1473485"/>
            </a:xfrm>
            <a:prstGeom prst="line">
              <a:avLst/>
            </a:prstGeom>
            <a:noFill/>
            <a:ln w="0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  <a:headEnd/>
              <a:tailEnd type="none" w="med" len="med"/>
            </a:ln>
          </p:spPr>
          <p:txBody>
            <a:bodyPr lIns="90000" tIns="46800" rIns="90000" bIns="4680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9B10943-CFEC-AD4D-8042-88C58BE900C2}"/>
              </a:ext>
            </a:extLst>
          </p:cNvPr>
          <p:cNvGrpSpPr/>
          <p:nvPr/>
        </p:nvGrpSpPr>
        <p:grpSpPr>
          <a:xfrm>
            <a:off x="3060098" y="3223916"/>
            <a:ext cx="5388551" cy="1584868"/>
            <a:chOff x="1754182" y="3359059"/>
            <a:chExt cx="6477000" cy="1905000"/>
          </a:xfrm>
        </p:grpSpPr>
        <p:sp>
          <p:nvSpPr>
            <p:cNvPr id="102" name="Line 4">
              <a:extLst>
                <a:ext uri="{FF2B5EF4-FFF2-40B4-BE49-F238E27FC236}">
                  <a16:creationId xmlns:a16="http://schemas.microsoft.com/office/drawing/2014/main" id="{60FA09D1-1700-514F-B25A-CED9A26FB8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8807" y="3435259"/>
              <a:ext cx="0" cy="1828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3" name="Line 5">
              <a:extLst>
                <a:ext uri="{FF2B5EF4-FFF2-40B4-BE49-F238E27FC236}">
                  <a16:creationId xmlns:a16="http://schemas.microsoft.com/office/drawing/2014/main" id="{0D8E0CCB-2C73-2044-9071-D93DF4B17D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94407" y="4425859"/>
              <a:ext cx="19812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Text Box 6">
              <a:extLst>
                <a:ext uri="{FF2B5EF4-FFF2-40B4-BE49-F238E27FC236}">
                  <a16:creationId xmlns:a16="http://schemas.microsoft.com/office/drawing/2014/main" id="{ED10B42F-CE76-A54F-9ED6-6E55ED1A3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3207" y="4502059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105" name="Line 21">
              <a:extLst>
                <a:ext uri="{FF2B5EF4-FFF2-40B4-BE49-F238E27FC236}">
                  <a16:creationId xmlns:a16="http://schemas.microsoft.com/office/drawing/2014/main" id="{C10742FB-614C-0B4B-A509-B618A503B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582" y="3435259"/>
              <a:ext cx="0" cy="1828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22">
              <a:extLst>
                <a:ext uri="{FF2B5EF4-FFF2-40B4-BE49-F238E27FC236}">
                  <a16:creationId xmlns:a16="http://schemas.microsoft.com/office/drawing/2014/main" id="{BA8AFF89-D771-0F4B-A8E9-97D3DC60B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4182" y="4425859"/>
              <a:ext cx="19812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23">
              <a:extLst>
                <a:ext uri="{FF2B5EF4-FFF2-40B4-BE49-F238E27FC236}">
                  <a16:creationId xmlns:a16="http://schemas.microsoft.com/office/drawing/2014/main" id="{BB087134-B8B6-B543-B265-41FF2ECA7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2982" y="4502059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x</a:t>
              </a:r>
            </a:p>
          </p:txBody>
        </p:sp>
        <p:sp>
          <p:nvSpPr>
            <p:cNvPr id="108" name="Text Box 24">
              <a:extLst>
                <a:ext uri="{FF2B5EF4-FFF2-40B4-BE49-F238E27FC236}">
                  <a16:creationId xmlns:a16="http://schemas.microsoft.com/office/drawing/2014/main" id="{5AD43388-46E2-4849-B534-5BC66FE1F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7582" y="3359059"/>
              <a:ext cx="307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>
                  <a:solidFill>
                    <a:schemeClr val="accent2"/>
                  </a:solidFill>
                </a:rPr>
                <a:t>y</a:t>
              </a:r>
            </a:p>
          </p:txBody>
        </p:sp>
        <p:sp>
          <p:nvSpPr>
            <p:cNvPr id="109" name="AutoShape 35">
              <a:extLst>
                <a:ext uri="{FF2B5EF4-FFF2-40B4-BE49-F238E27FC236}">
                  <a16:creationId xmlns:a16="http://schemas.microsoft.com/office/drawing/2014/main" id="{28552DFB-B0CB-7548-B218-AFF4D6194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582" y="4044859"/>
              <a:ext cx="1524000" cy="6858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110" name="Group 47">
              <a:extLst>
                <a:ext uri="{FF2B5EF4-FFF2-40B4-BE49-F238E27FC236}">
                  <a16:creationId xmlns:a16="http://schemas.microsoft.com/office/drawing/2014/main" id="{EA8F28B3-BC83-844F-A9F2-844A74ED9D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0882" y="3859121"/>
              <a:ext cx="1295400" cy="1039813"/>
              <a:chOff x="5184" y="3792"/>
              <a:chExt cx="576" cy="528"/>
            </a:xfrm>
          </p:grpSpPr>
          <p:sp>
            <p:nvSpPr>
              <p:cNvPr id="117" name="Oval 48">
                <a:extLst>
                  <a:ext uri="{FF2B5EF4-FFF2-40B4-BE49-F238E27FC236}">
                    <a16:creationId xmlns:a16="http://schemas.microsoft.com/office/drawing/2014/main" id="{96043F0A-C48E-CF44-838E-5A8093D68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792"/>
                <a:ext cx="576" cy="52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8" name="Freeform 49">
                <a:extLst>
                  <a:ext uri="{FF2B5EF4-FFF2-40B4-BE49-F238E27FC236}">
                    <a16:creationId xmlns:a16="http://schemas.microsoft.com/office/drawing/2014/main" id="{8DDF5402-1B9A-0C4F-9803-1885EE34CC2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80" y="4124"/>
                <a:ext cx="360" cy="144"/>
              </a:xfrm>
              <a:custGeom>
                <a:avLst/>
                <a:gdLst>
                  <a:gd name="T0" fmla="*/ 0 w 648"/>
                  <a:gd name="T1" fmla="*/ 0 h 304"/>
                  <a:gd name="T2" fmla="*/ 1 w 648"/>
                  <a:gd name="T3" fmla="*/ 0 h 304"/>
                  <a:gd name="T4" fmla="*/ 1 w 648"/>
                  <a:gd name="T5" fmla="*/ 0 h 304"/>
                  <a:gd name="T6" fmla="*/ 1 w 648"/>
                  <a:gd name="T7" fmla="*/ 0 h 304"/>
                  <a:gd name="T8" fmla="*/ 1 w 648"/>
                  <a:gd name="T9" fmla="*/ 0 h 304"/>
                  <a:gd name="T10" fmla="*/ 0 w 648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8"/>
                  <a:gd name="T19" fmla="*/ 0 h 304"/>
                  <a:gd name="T20" fmla="*/ 648 w 648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8" h="304">
                    <a:moveTo>
                      <a:pt x="0" y="280"/>
                    </a:moveTo>
                    <a:cubicBezTo>
                      <a:pt x="0" y="280"/>
                      <a:pt x="64" y="80"/>
                      <a:pt x="144" y="40"/>
                    </a:cubicBezTo>
                    <a:cubicBezTo>
                      <a:pt x="224" y="0"/>
                      <a:pt x="400" y="0"/>
                      <a:pt x="480" y="40"/>
                    </a:cubicBezTo>
                    <a:cubicBezTo>
                      <a:pt x="560" y="80"/>
                      <a:pt x="648" y="256"/>
                      <a:pt x="624" y="280"/>
                    </a:cubicBezTo>
                    <a:cubicBezTo>
                      <a:pt x="600" y="304"/>
                      <a:pt x="440" y="184"/>
                      <a:pt x="336" y="184"/>
                    </a:cubicBezTo>
                    <a:cubicBezTo>
                      <a:pt x="232" y="184"/>
                      <a:pt x="70" y="260"/>
                      <a:pt x="0" y="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9" name="AutoShape 50">
                <a:extLst>
                  <a:ext uri="{FF2B5EF4-FFF2-40B4-BE49-F238E27FC236}">
                    <a16:creationId xmlns:a16="http://schemas.microsoft.com/office/drawing/2014/main" id="{04D34764-6A31-614A-BEAD-D31EF61C8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20" name="AutoShape 51">
                <a:extLst>
                  <a:ext uri="{FF2B5EF4-FFF2-40B4-BE49-F238E27FC236}">
                    <a16:creationId xmlns:a16="http://schemas.microsoft.com/office/drawing/2014/main" id="{5EF00C26-910B-F249-B706-B4A5C9A9A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111" name="Group 47">
              <a:extLst>
                <a:ext uri="{FF2B5EF4-FFF2-40B4-BE49-F238E27FC236}">
                  <a16:creationId xmlns:a16="http://schemas.microsoft.com/office/drawing/2014/main" id="{7674029A-FE48-8D43-9CD8-7569097CD06D}"/>
                </a:ext>
              </a:extLst>
            </p:cNvPr>
            <p:cNvGrpSpPr>
              <a:grpSpLocks/>
            </p:cNvGrpSpPr>
            <p:nvPr/>
          </p:nvGrpSpPr>
          <p:grpSpPr bwMode="auto">
            <a:xfrm rot="19254657">
              <a:off x="6354240" y="3884031"/>
              <a:ext cx="1295400" cy="1039813"/>
              <a:chOff x="5184" y="3792"/>
              <a:chExt cx="576" cy="528"/>
            </a:xfrm>
          </p:grpSpPr>
          <p:sp>
            <p:nvSpPr>
              <p:cNvPr id="113" name="Oval 48">
                <a:extLst>
                  <a:ext uri="{FF2B5EF4-FFF2-40B4-BE49-F238E27FC236}">
                    <a16:creationId xmlns:a16="http://schemas.microsoft.com/office/drawing/2014/main" id="{CCCBD188-3179-6847-B4E1-D1D25DFCE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4" y="3792"/>
                <a:ext cx="576" cy="528"/>
              </a:xfrm>
              <a:prstGeom prst="ellipse">
                <a:avLst/>
              </a:prstGeom>
              <a:solidFill>
                <a:srgbClr val="FF99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4" name="Freeform 49">
                <a:extLst>
                  <a:ext uri="{FF2B5EF4-FFF2-40B4-BE49-F238E27FC236}">
                    <a16:creationId xmlns:a16="http://schemas.microsoft.com/office/drawing/2014/main" id="{02AAA4D6-DE48-6448-BB24-73F754CFDF6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5280" y="4124"/>
                <a:ext cx="360" cy="144"/>
              </a:xfrm>
              <a:custGeom>
                <a:avLst/>
                <a:gdLst>
                  <a:gd name="T0" fmla="*/ 0 w 648"/>
                  <a:gd name="T1" fmla="*/ 0 h 304"/>
                  <a:gd name="T2" fmla="*/ 1 w 648"/>
                  <a:gd name="T3" fmla="*/ 0 h 304"/>
                  <a:gd name="T4" fmla="*/ 1 w 648"/>
                  <a:gd name="T5" fmla="*/ 0 h 304"/>
                  <a:gd name="T6" fmla="*/ 1 w 648"/>
                  <a:gd name="T7" fmla="*/ 0 h 304"/>
                  <a:gd name="T8" fmla="*/ 1 w 648"/>
                  <a:gd name="T9" fmla="*/ 0 h 304"/>
                  <a:gd name="T10" fmla="*/ 0 w 648"/>
                  <a:gd name="T11" fmla="*/ 0 h 3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8"/>
                  <a:gd name="T19" fmla="*/ 0 h 304"/>
                  <a:gd name="T20" fmla="*/ 648 w 648"/>
                  <a:gd name="T21" fmla="*/ 304 h 3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8" h="304">
                    <a:moveTo>
                      <a:pt x="0" y="280"/>
                    </a:moveTo>
                    <a:cubicBezTo>
                      <a:pt x="0" y="280"/>
                      <a:pt x="64" y="80"/>
                      <a:pt x="144" y="40"/>
                    </a:cubicBezTo>
                    <a:cubicBezTo>
                      <a:pt x="224" y="0"/>
                      <a:pt x="400" y="0"/>
                      <a:pt x="480" y="40"/>
                    </a:cubicBezTo>
                    <a:cubicBezTo>
                      <a:pt x="560" y="80"/>
                      <a:pt x="648" y="256"/>
                      <a:pt x="624" y="280"/>
                    </a:cubicBezTo>
                    <a:cubicBezTo>
                      <a:pt x="600" y="304"/>
                      <a:pt x="440" y="184"/>
                      <a:pt x="336" y="184"/>
                    </a:cubicBezTo>
                    <a:cubicBezTo>
                      <a:pt x="232" y="184"/>
                      <a:pt x="70" y="260"/>
                      <a:pt x="0" y="28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5" name="AutoShape 50">
                <a:extLst>
                  <a:ext uri="{FF2B5EF4-FFF2-40B4-BE49-F238E27FC236}">
                    <a16:creationId xmlns:a16="http://schemas.microsoft.com/office/drawing/2014/main" id="{772D91D9-6B12-5D41-ABD8-9D41583372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116" name="AutoShape 51">
                <a:extLst>
                  <a:ext uri="{FF2B5EF4-FFF2-40B4-BE49-F238E27FC236}">
                    <a16:creationId xmlns:a16="http://schemas.microsoft.com/office/drawing/2014/main" id="{3B8AAB17-DB75-1647-9E18-A9304889A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3936"/>
                <a:ext cx="144" cy="9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112" name="Text Box 7">
              <a:extLst>
                <a:ext uri="{FF2B5EF4-FFF2-40B4-BE49-F238E27FC236}">
                  <a16:creationId xmlns:a16="http://schemas.microsoft.com/office/drawing/2014/main" id="{2A44EDA3-35C8-2C4B-BD99-2C062EDBE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736" y="3748513"/>
              <a:ext cx="272748" cy="3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>
                  <a:solidFill>
                    <a:schemeClr val="accent2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770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Transformations</a:t>
            </a:r>
            <a:endParaRPr lang="it-IT" dirty="0"/>
          </a:p>
        </p:txBody>
      </p:sp>
      <p:sp>
        <p:nvSpPr>
          <p:cNvPr id="5837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156176" cy="5486400"/>
          </a:xfrm>
        </p:spPr>
        <p:txBody>
          <a:bodyPr/>
          <a:lstStyle/>
          <a:p>
            <a:pPr eaLnBrk="1" hangingPunct="1"/>
            <a:r>
              <a:rPr lang="en-US" sz="2800" dirty="0"/>
              <a:t>IF They preserve: </a:t>
            </a:r>
          </a:p>
          <a:p>
            <a:pPr lvl="1" eaLnBrk="1" hangingPunct="1"/>
            <a:r>
              <a:rPr lang="en-AU" sz="2400" dirty="0"/>
              <a:t>Distances &amp; Angles</a:t>
            </a:r>
            <a:endParaRPr lang="en-US" sz="2400" dirty="0"/>
          </a:p>
          <a:p>
            <a:pPr lvl="2" eaLnBrk="1" hangingPunct="1"/>
            <a:r>
              <a:rPr lang="en-US" sz="2000" dirty="0"/>
              <a:t>RIGID TRANSFORMATIONS</a:t>
            </a:r>
          </a:p>
          <a:p>
            <a:pPr marL="914400" lvl="2" indent="0" eaLnBrk="1" hangingPunct="1">
              <a:buNone/>
            </a:pPr>
            <a:endParaRPr lang="en-US" sz="2000" dirty="0"/>
          </a:p>
          <a:p>
            <a:pPr lvl="1" eaLnBrk="1" hangingPunct="1"/>
            <a:r>
              <a:rPr lang="en-US" sz="2400" dirty="0"/>
              <a:t>Only Angles</a:t>
            </a:r>
          </a:p>
          <a:p>
            <a:pPr lvl="2" eaLnBrk="1" hangingPunct="1"/>
            <a:r>
              <a:rPr lang="en-US" sz="2000" dirty="0"/>
              <a:t>CONFORMAL TRANSFORMATIONS</a:t>
            </a:r>
          </a:p>
          <a:p>
            <a:pPr lvl="2" eaLnBrk="1" hangingPunct="1"/>
            <a:endParaRPr lang="en-US" sz="2000" dirty="0"/>
          </a:p>
          <a:p>
            <a:pPr marL="914400" lvl="2" indent="0" eaLnBrk="1" hangingPunct="1">
              <a:buNone/>
            </a:pPr>
            <a:endParaRPr lang="en-US" sz="2000" dirty="0"/>
          </a:p>
          <a:p>
            <a:pPr eaLnBrk="1" hangingPunct="1"/>
            <a:r>
              <a:rPr lang="it-IT" sz="2800" dirty="0"/>
              <a:t>More </a:t>
            </a:r>
            <a:r>
              <a:rPr lang="it-IT" sz="2800" dirty="0" err="1"/>
              <a:t>Generic</a:t>
            </a:r>
            <a:r>
              <a:rPr lang="it-IT" sz="2800" dirty="0"/>
              <a:t> </a:t>
            </a:r>
            <a:r>
              <a:rPr lang="it-IT" sz="2800" dirty="0" err="1"/>
              <a:t>Transormations</a:t>
            </a:r>
            <a:r>
              <a:rPr lang="it-IT" sz="2800" dirty="0"/>
              <a:t>: </a:t>
            </a:r>
            <a:r>
              <a:rPr lang="it-IT" sz="2800" b="1" dirty="0"/>
              <a:t>Affine </a:t>
            </a:r>
            <a:r>
              <a:rPr lang="it-IT" sz="2800" b="1" dirty="0" err="1"/>
              <a:t>transformations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712148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transformations</a:t>
            </a:r>
            <a:endParaRPr lang="it-IT" dirty="0"/>
          </a:p>
        </p:txBody>
      </p:sp>
      <p:sp>
        <p:nvSpPr>
          <p:cNvPr id="5837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7740352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They preserve: </a:t>
            </a:r>
          </a:p>
          <a:p>
            <a:pPr eaLnBrk="1" hangingPunct="1"/>
            <a:endParaRPr lang="en-US" sz="2800" dirty="0"/>
          </a:p>
          <a:p>
            <a:pPr lvl="1" eaLnBrk="1" hangingPunct="1"/>
            <a:r>
              <a:rPr lang="en-US" sz="2400" b="1" dirty="0"/>
              <a:t>Co-</a:t>
            </a:r>
            <a:r>
              <a:rPr lang="en-US" sz="2400" b="1" dirty="0" err="1"/>
              <a:t>linearit</a:t>
            </a:r>
            <a:r>
              <a:rPr lang="it-IT" sz="2400" b="1" dirty="0"/>
              <a:t>y</a:t>
            </a:r>
            <a:endParaRPr lang="en-US" sz="2400" b="1" dirty="0"/>
          </a:p>
          <a:p>
            <a:pPr lvl="2" eaLnBrk="1" hangingPunct="1"/>
            <a:r>
              <a:rPr lang="en-US" sz="2000" dirty="0"/>
              <a:t>Straight lines are transformed into straight lines</a:t>
            </a:r>
          </a:p>
          <a:p>
            <a:pPr marL="914400" lvl="2" indent="0" eaLnBrk="1" hangingPunct="1">
              <a:buNone/>
            </a:pPr>
            <a:endParaRPr lang="en-US" sz="2000" dirty="0"/>
          </a:p>
          <a:p>
            <a:pPr lvl="1" eaLnBrk="1" hangingPunct="1"/>
            <a:r>
              <a:rPr lang="en-US" sz="2400" b="1" dirty="0"/>
              <a:t>Ratios  between distances</a:t>
            </a:r>
          </a:p>
          <a:p>
            <a:pPr lvl="2" eaLnBrk="1" hangingPunct="1"/>
            <a:r>
              <a:rPr lang="en-US" sz="2000" dirty="0"/>
              <a:t>i.e. The midpoint of a segment is mapped into the midpoint of the mapped segment</a:t>
            </a:r>
          </a:p>
          <a:p>
            <a:pPr marL="914400" lvl="2" indent="0" eaLnBrk="1" hangingPunct="1">
              <a:buNone/>
            </a:pPr>
            <a:endParaRPr lang="en-US" sz="2000" dirty="0"/>
          </a:p>
          <a:p>
            <a:pPr lvl="1" eaLnBrk="1" hangingPunct="1"/>
            <a:r>
              <a:rPr lang="en-US" sz="2400" b="1" dirty="0"/>
              <a:t>P</a:t>
            </a:r>
            <a:r>
              <a:rPr lang="it-IT" sz="2400" b="1" dirty="0" err="1"/>
              <a:t>arallelism</a:t>
            </a:r>
            <a:r>
              <a:rPr lang="it-IT" sz="2400" b="1" dirty="0"/>
              <a:t> </a:t>
            </a:r>
          </a:p>
          <a:p>
            <a:pPr lvl="2" eaLnBrk="1" hangingPunct="1"/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pairs</a:t>
            </a:r>
            <a:r>
              <a:rPr lang="it-IT" sz="2000" dirty="0"/>
              <a:t> of </a:t>
            </a:r>
            <a:r>
              <a:rPr lang="it-IT" sz="2000" dirty="0" err="1"/>
              <a:t>straight</a:t>
            </a:r>
            <a:r>
              <a:rPr lang="it-IT" sz="2000" dirty="0"/>
              <a:t> </a:t>
            </a:r>
            <a:r>
              <a:rPr lang="it-IT" sz="2000" dirty="0" err="1"/>
              <a:t>lines</a:t>
            </a:r>
            <a:endParaRPr lang="it-IT" sz="2000" dirty="0"/>
          </a:p>
          <a:p>
            <a:pPr eaLnBrk="1" hangingPunct="1">
              <a:buFontTx/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28825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transformations</a:t>
            </a:r>
            <a:endParaRPr lang="it-IT" dirty="0"/>
          </a:p>
        </p:txBody>
      </p:sp>
      <p:sp>
        <p:nvSpPr>
          <p:cNvPr id="5837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44408" cy="5486400"/>
          </a:xfrm>
        </p:spPr>
        <p:txBody>
          <a:bodyPr/>
          <a:lstStyle/>
          <a:p>
            <a:pPr eaLnBrk="1" hangingPunct="1"/>
            <a:r>
              <a:rPr lang="en-US" sz="2800" dirty="0"/>
              <a:t>In General they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preserve: </a:t>
            </a:r>
          </a:p>
          <a:p>
            <a:pPr lvl="1" eaLnBrk="1" hangingPunct="1"/>
            <a:r>
              <a:rPr lang="en-AU" sz="2400" dirty="0"/>
              <a:t>Distances</a:t>
            </a:r>
            <a:endParaRPr lang="en-US" sz="2000" dirty="0"/>
          </a:p>
          <a:p>
            <a:pPr lvl="1" eaLnBrk="1" hangingPunct="1"/>
            <a:r>
              <a:rPr lang="en-US" sz="2400" dirty="0"/>
              <a:t>Angles</a:t>
            </a:r>
          </a:p>
          <a:p>
            <a:pPr lvl="1" eaLnBrk="1" hangingPunct="1"/>
            <a:r>
              <a:rPr lang="en-US" sz="2400" dirty="0"/>
              <a:t>Areas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400" dirty="0"/>
              <a:t>Rigid Transformations and Conformal transformations are a subset of Affine Transformations. </a:t>
            </a:r>
          </a:p>
        </p:txBody>
      </p:sp>
    </p:spTree>
    <p:extLst>
      <p:ext uri="{BB962C8B-B14F-4D97-AF65-F5344CB8AC3E}">
        <p14:creationId xmlns:p14="http://schemas.microsoft.com/office/powerpoint/2010/main" val="92260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Transformations</a:t>
            </a:r>
            <a:endParaRPr lang="it-IT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They</a:t>
            </a:r>
            <a:r>
              <a:rPr lang="it-IT" dirty="0"/>
              <a:t> can </a:t>
            </a:r>
            <a:r>
              <a:rPr lang="it-IT" dirty="0" err="1"/>
              <a:t>all</a:t>
            </a:r>
            <a:r>
              <a:rPr lang="it-IT" dirty="0"/>
              <a:t> be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>
                <a:solidFill>
                  <a:schemeClr val="accent2"/>
                </a:solidFill>
              </a:rPr>
              <a:t>multiplications</a:t>
            </a:r>
            <a:r>
              <a:rPr lang="it-IT" dirty="0">
                <a:solidFill>
                  <a:schemeClr val="accent2"/>
                </a:solidFill>
              </a:rPr>
              <a:t> by a </a:t>
            </a:r>
            <a:r>
              <a:rPr lang="it-IT" dirty="0" err="1">
                <a:solidFill>
                  <a:schemeClr val="accent2"/>
                </a:solidFill>
              </a:rPr>
              <a:t>matrix</a:t>
            </a:r>
            <a:endParaRPr lang="it-IT" dirty="0">
              <a:solidFill>
                <a:schemeClr val="accent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4038603"/>
            <a:ext cx="2438400" cy="706438"/>
            <a:chOff x="1920" y="2544"/>
            <a:chExt cx="1536" cy="445"/>
          </a:xfrm>
        </p:grpSpPr>
        <p:sp>
          <p:nvSpPr>
            <p:cNvPr id="16397" name="AutoShape 6"/>
            <p:cNvSpPr>
              <a:spLocks noChangeArrowheads="1"/>
            </p:cNvSpPr>
            <p:nvPr/>
          </p:nvSpPr>
          <p:spPr bwMode="auto">
            <a:xfrm>
              <a:off x="1920" y="2544"/>
              <a:ext cx="1536" cy="192"/>
            </a:xfrm>
            <a:prstGeom prst="roundRect">
              <a:avLst>
                <a:gd name="adj" fmla="val 2344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6398" name="Text Box 7"/>
            <p:cNvSpPr txBox="1">
              <a:spLocks noChangeArrowheads="1"/>
            </p:cNvSpPr>
            <p:nvPr/>
          </p:nvSpPr>
          <p:spPr bwMode="auto">
            <a:xfrm>
              <a:off x="2784" y="2736"/>
              <a:ext cx="60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 err="1">
                  <a:solidFill>
                    <a:srgbClr val="00CC99"/>
                  </a:solidFill>
                </a:rPr>
                <a:t>always</a:t>
              </a:r>
              <a:endParaRPr lang="it-IT" dirty="0">
                <a:solidFill>
                  <a:srgbClr val="00CC99"/>
                </a:solidFill>
              </a:endParaRPr>
            </a:p>
          </p:txBody>
        </p:sp>
      </p:grp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828800" y="2590800"/>
          <a:ext cx="4419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83" name="Equation" r:id="rId3" imgW="2209680" imgH="914400" progId="Equation.3">
                  <p:embed/>
                </p:oleObj>
              </mc:Choice>
              <mc:Fallback>
                <p:oleObj name="Equation" r:id="rId3" imgW="2209680" imgH="914400" progId="Equation.3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44196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2362200" y="4572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6393" name="AutoShape 13"/>
          <p:cNvSpPr>
            <a:spLocks noChangeArrowheads="1"/>
          </p:cNvSpPr>
          <p:nvPr/>
        </p:nvSpPr>
        <p:spPr bwMode="auto">
          <a:xfrm>
            <a:off x="1143000" y="5196626"/>
            <a:ext cx="2362200" cy="6493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Homogeneous </a:t>
            </a:r>
            <a:r>
              <a:rPr lang="en-US" sz="1600" dirty="0" err="1">
                <a:solidFill>
                  <a:srgbClr val="FF0000"/>
                </a:solidFill>
              </a:rPr>
              <a:t>coords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of starting </a:t>
            </a:r>
            <a:r>
              <a:rPr lang="en-US" sz="1600" b="1" dirty="0">
                <a:solidFill>
                  <a:srgbClr val="FF0000"/>
                </a:solidFill>
              </a:rPr>
              <a:t>point</a:t>
            </a:r>
            <a:endParaRPr lang="it-IT" sz="1800" i="1" dirty="0">
              <a:solidFill>
                <a:srgbClr val="FF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67400" y="2590800"/>
            <a:ext cx="2286000" cy="3168650"/>
            <a:chOff x="3696" y="1632"/>
            <a:chExt cx="1440" cy="1996"/>
          </a:xfrm>
        </p:grpSpPr>
        <p:graphicFrame>
          <p:nvGraphicFramePr>
            <p:cNvPr id="16387" name="Object 11"/>
            <p:cNvGraphicFramePr>
              <a:graphicFrameLocks noChangeAspect="1"/>
            </p:cNvGraphicFramePr>
            <p:nvPr/>
          </p:nvGraphicFramePr>
          <p:xfrm>
            <a:off x="3984" y="1632"/>
            <a:ext cx="560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84" name="Equation" r:id="rId5" imgW="444240" imgH="914400" progId="Equation.3">
                    <p:embed/>
                  </p:oleObj>
                </mc:Choice>
                <mc:Fallback>
                  <p:oleObj name="Equation" r:id="rId5" imgW="444240" imgH="914400" progId="Equation.3">
                    <p:embed/>
                    <p:pic>
                      <p:nvPicPr>
                        <p:cNvPr id="1638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632"/>
                          <a:ext cx="560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5" name="Line 17"/>
            <p:cNvSpPr>
              <a:spLocks noChangeShapeType="1"/>
            </p:cNvSpPr>
            <p:nvPr/>
          </p:nvSpPr>
          <p:spPr bwMode="auto">
            <a:xfrm>
              <a:off x="4320" y="2832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6" name="AutoShape 18"/>
            <p:cNvSpPr>
              <a:spLocks noChangeArrowheads="1"/>
            </p:cNvSpPr>
            <p:nvPr/>
          </p:nvSpPr>
          <p:spPr bwMode="auto">
            <a:xfrm>
              <a:off x="3696" y="3210"/>
              <a:ext cx="1440" cy="4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Homogeneous </a:t>
              </a:r>
              <a:r>
                <a:rPr lang="en-US" sz="1600" dirty="0" err="1">
                  <a:solidFill>
                    <a:srgbClr val="FF0000"/>
                  </a:solidFill>
                </a:rPr>
                <a:t>coords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of target </a:t>
              </a:r>
              <a:r>
                <a:rPr lang="en-US" sz="1600" b="1" dirty="0">
                  <a:solidFill>
                    <a:srgbClr val="FF0000"/>
                  </a:solidFill>
                </a:rPr>
                <a:t>point</a:t>
              </a:r>
              <a:endParaRPr lang="it-IT" sz="18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5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Representation</a:t>
            </a:r>
            <a:r>
              <a:rPr lang="it-IT" dirty="0"/>
              <a:t> in </a:t>
            </a:r>
            <a:r>
              <a:rPr lang="it-IT" dirty="0" err="1"/>
              <a:t>homogenoeus</a:t>
            </a:r>
            <a:r>
              <a:rPr lang="it-IT" dirty="0"/>
              <a:t> </a:t>
            </a:r>
            <a:r>
              <a:rPr lang="en-US" dirty="0"/>
              <a:t>coordinates</a:t>
            </a:r>
            <a:endParaRPr lang="it-IT" b="1" dirty="0">
              <a:solidFill>
                <a:srgbClr val="FFFF00"/>
              </a:solidFill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62496"/>
              </p:ext>
            </p:extLst>
          </p:nvPr>
        </p:nvGraphicFramePr>
        <p:xfrm>
          <a:off x="2501900" y="3124200"/>
          <a:ext cx="10175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1" name="Equazione" r:id="rId3" imgW="507960" imgH="914400" progId="Equation.3">
                  <p:embed/>
                </p:oleObj>
              </mc:Choice>
              <mc:Fallback>
                <p:oleObj name="Equazione" r:id="rId3" imgW="5079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3124200"/>
                        <a:ext cx="1017588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04222"/>
              </p:ext>
            </p:extLst>
          </p:nvPr>
        </p:nvGraphicFramePr>
        <p:xfrm>
          <a:off x="5918200" y="3048000"/>
          <a:ext cx="9921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42" name="Equazione" r:id="rId5" imgW="495000" imgH="914400" progId="Equation.3">
                  <p:embed/>
                </p:oleObj>
              </mc:Choice>
              <mc:Fallback>
                <p:oleObj name="Equazione" r:id="rId5" imgW="4950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048000"/>
                        <a:ext cx="992188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667000" y="2438400"/>
            <a:ext cx="143630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Points: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2362200"/>
            <a:ext cx="1686978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Vectors:</a:t>
            </a:r>
            <a:endParaRPr lang="it-IT" sz="3200" dirty="0">
              <a:solidFill>
                <a:schemeClr val="accent2"/>
              </a:solidFill>
            </a:endParaRPr>
          </a:p>
        </p:txBody>
      </p:sp>
      <p:sp>
        <p:nvSpPr>
          <p:cNvPr id="14344" name="AutoShape 31"/>
          <p:cNvSpPr>
            <a:spLocks noChangeArrowheads="1"/>
          </p:cNvSpPr>
          <p:nvPr/>
        </p:nvSpPr>
        <p:spPr bwMode="auto">
          <a:xfrm>
            <a:off x="2082800" y="4478338"/>
            <a:ext cx="838200" cy="533400"/>
          </a:xfrm>
          <a:prstGeom prst="rightArrow">
            <a:avLst>
              <a:gd name="adj1" fmla="val 38093"/>
              <a:gd name="adj2" fmla="val 6279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4345" name="AutoShape 33"/>
          <p:cNvSpPr>
            <a:spLocks noChangeArrowheads="1"/>
          </p:cNvSpPr>
          <p:nvPr/>
        </p:nvSpPr>
        <p:spPr bwMode="auto">
          <a:xfrm>
            <a:off x="5430838" y="4387850"/>
            <a:ext cx="838200" cy="533400"/>
          </a:xfrm>
          <a:prstGeom prst="rightArrow">
            <a:avLst>
              <a:gd name="adj1" fmla="val 38093"/>
              <a:gd name="adj2" fmla="val 62799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4346" name="Text Box 34"/>
          <p:cNvSpPr txBox="1">
            <a:spLocks noChangeArrowheads="1"/>
          </p:cNvSpPr>
          <p:nvPr/>
        </p:nvSpPr>
        <p:spPr bwMode="auto">
          <a:xfrm>
            <a:off x="1600200" y="4191000"/>
            <a:ext cx="56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endParaRPr lang="it-IT" sz="6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347" name="Text Box 35"/>
          <p:cNvSpPr txBox="1">
            <a:spLocks noChangeArrowheads="1"/>
          </p:cNvSpPr>
          <p:nvPr/>
        </p:nvSpPr>
        <p:spPr bwMode="auto">
          <a:xfrm>
            <a:off x="4800600" y="4114800"/>
            <a:ext cx="561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6000">
                <a:solidFill>
                  <a:schemeClr val="accent2"/>
                </a:solidFill>
                <a:latin typeface="Times New Roman" pitchFamily="18" charset="0"/>
              </a:rPr>
              <a:t>0</a:t>
            </a:r>
            <a:endParaRPr lang="it-IT" sz="600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0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  <a:r>
              <a:rPr lang="en-AU" dirty="0"/>
              <a:t>: Object space to World Space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08462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Bring an object in front of the camera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1340" y="2429216"/>
            <a:ext cx="4233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/>
              <a:t>Scale first, to obtain desired size an proportions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/>
              <a:t>Next, rotate to orient</a:t>
            </a:r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/>
              <a:buChar char="•"/>
            </a:pPr>
            <a:r>
              <a:rPr lang="en-US" dirty="0"/>
              <a:t>Finally, translate to the desired position</a:t>
            </a:r>
          </a:p>
        </p:txBody>
      </p:sp>
      <p:pic>
        <p:nvPicPr>
          <p:cNvPr id="5" name="Picture 16" descr="an04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3975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611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ttangolo arrotondato 199"/>
          <p:cNvSpPr/>
          <p:nvPr/>
        </p:nvSpPr>
        <p:spPr bwMode="auto">
          <a:xfrm>
            <a:off x="609490" y="3754154"/>
            <a:ext cx="1871604" cy="377073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5" name="Rettangolo arrotondato 214"/>
          <p:cNvSpPr/>
          <p:nvPr/>
        </p:nvSpPr>
        <p:spPr bwMode="auto">
          <a:xfrm>
            <a:off x="609490" y="4189897"/>
            <a:ext cx="1871604" cy="377073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6" name="Rettangolo arrotondato 215"/>
          <p:cNvSpPr/>
          <p:nvPr/>
        </p:nvSpPr>
        <p:spPr bwMode="auto">
          <a:xfrm>
            <a:off x="611822" y="4625536"/>
            <a:ext cx="1871604" cy="377073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product Matrix – Vector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29816"/>
          </a:xfrm>
        </p:spPr>
        <p:txBody>
          <a:bodyPr/>
          <a:lstStyle/>
          <a:p>
            <a:r>
              <a:rPr lang="en-US" dirty="0"/>
              <a:t>“row x column”</a:t>
            </a:r>
          </a:p>
          <a:p>
            <a:r>
              <a:rPr lang="en-US" dirty="0"/>
              <a:t>i.e. </a:t>
            </a:r>
            <a:r>
              <a:rPr lang="en-US" dirty="0">
                <a:solidFill>
                  <a:schemeClr val="accent2"/>
                </a:solidFill>
              </a:rPr>
              <a:t>dot products </a:t>
            </a:r>
            <a:br>
              <a:rPr lang="en-US" dirty="0"/>
            </a:br>
            <a:r>
              <a:rPr lang="en-US" dirty="0"/>
              <a:t>with row </a:t>
            </a:r>
            <a:r>
              <a:rPr lang="en-US" dirty="0">
                <a:solidFill>
                  <a:schemeClr val="accent2"/>
                </a:solidFill>
              </a:rPr>
              <a:t>vectors</a:t>
            </a:r>
            <a:endParaRPr lang="en-US" dirty="0"/>
          </a:p>
        </p:txBody>
      </p:sp>
      <p:sp>
        <p:nvSpPr>
          <p:cNvPr id="212" name="Ovale 211"/>
          <p:cNvSpPr/>
          <p:nvPr/>
        </p:nvSpPr>
        <p:spPr bwMode="auto">
          <a:xfrm>
            <a:off x="609490" y="4190334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3" name="Ovale 212"/>
          <p:cNvSpPr/>
          <p:nvPr/>
        </p:nvSpPr>
        <p:spPr bwMode="auto">
          <a:xfrm>
            <a:off x="609490" y="3755182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14" name="Ovale 213"/>
          <p:cNvSpPr/>
          <p:nvPr/>
        </p:nvSpPr>
        <p:spPr bwMode="auto">
          <a:xfrm>
            <a:off x="609490" y="4625486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7" name="Ovale 206"/>
          <p:cNvSpPr/>
          <p:nvPr/>
        </p:nvSpPr>
        <p:spPr bwMode="auto">
          <a:xfrm>
            <a:off x="1104273" y="4190334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8" name="Ovale 207"/>
          <p:cNvSpPr/>
          <p:nvPr/>
        </p:nvSpPr>
        <p:spPr bwMode="auto">
          <a:xfrm>
            <a:off x="1104273" y="3755182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9" name="Ovale 208"/>
          <p:cNvSpPr/>
          <p:nvPr/>
        </p:nvSpPr>
        <p:spPr bwMode="auto">
          <a:xfrm>
            <a:off x="1104273" y="4625486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2" name="Ovale 201"/>
          <p:cNvSpPr/>
          <p:nvPr/>
        </p:nvSpPr>
        <p:spPr bwMode="auto">
          <a:xfrm>
            <a:off x="1589402" y="4190334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3" name="Ovale 202"/>
          <p:cNvSpPr/>
          <p:nvPr/>
        </p:nvSpPr>
        <p:spPr bwMode="auto">
          <a:xfrm>
            <a:off x="1589402" y="3755182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04" name="Ovale 203"/>
          <p:cNvSpPr/>
          <p:nvPr/>
        </p:nvSpPr>
        <p:spPr bwMode="auto">
          <a:xfrm>
            <a:off x="1589402" y="4625486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609490" y="3310248"/>
            <a:ext cx="1871604" cy="386904"/>
            <a:chOff x="477085" y="3310248"/>
            <a:chExt cx="1871604" cy="386904"/>
          </a:xfrm>
        </p:grpSpPr>
        <p:sp>
          <p:nvSpPr>
            <p:cNvPr id="195" name="Rettangolo arrotondato 194"/>
            <p:cNvSpPr/>
            <p:nvPr/>
          </p:nvSpPr>
          <p:spPr bwMode="auto">
            <a:xfrm>
              <a:off x="477085" y="3310248"/>
              <a:ext cx="1871604" cy="38582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11" name="Ovale 210"/>
            <p:cNvSpPr/>
            <p:nvPr/>
          </p:nvSpPr>
          <p:spPr bwMode="auto">
            <a:xfrm>
              <a:off x="477085" y="3320030"/>
              <a:ext cx="406562" cy="3770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06" name="Ovale 205"/>
            <p:cNvSpPr/>
            <p:nvPr/>
          </p:nvSpPr>
          <p:spPr bwMode="auto">
            <a:xfrm>
              <a:off x="971868" y="3320030"/>
              <a:ext cx="406562" cy="3770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01" name="Ovale 200"/>
            <p:cNvSpPr/>
            <p:nvPr/>
          </p:nvSpPr>
          <p:spPr bwMode="auto">
            <a:xfrm>
              <a:off x="1456997" y="3320030"/>
              <a:ext cx="406562" cy="3770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96" name="Ovale 195"/>
            <p:cNvSpPr/>
            <p:nvPr/>
          </p:nvSpPr>
          <p:spPr bwMode="auto">
            <a:xfrm>
              <a:off x="1942127" y="3320080"/>
              <a:ext cx="406562" cy="37707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97" name="Ovale 196"/>
          <p:cNvSpPr/>
          <p:nvPr/>
        </p:nvSpPr>
        <p:spPr bwMode="auto">
          <a:xfrm>
            <a:off x="2074532" y="4190384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98" name="Ovale 197"/>
          <p:cNvSpPr/>
          <p:nvPr/>
        </p:nvSpPr>
        <p:spPr bwMode="auto">
          <a:xfrm>
            <a:off x="2074532" y="3755232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99" name="Ovale 198"/>
          <p:cNvSpPr/>
          <p:nvPr/>
        </p:nvSpPr>
        <p:spPr bwMode="auto">
          <a:xfrm>
            <a:off x="2074532" y="4625536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52" name="CasellaDiTesto 151"/>
          <p:cNvSpPr txBox="1"/>
          <p:nvPr/>
        </p:nvSpPr>
        <p:spPr>
          <a:xfrm>
            <a:off x="2559371" y="3925510"/>
            <a:ext cx="2840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·</a:t>
            </a:r>
          </a:p>
        </p:txBody>
      </p:sp>
      <p:sp>
        <p:nvSpPr>
          <p:cNvPr id="153" name="CasellaDiTesto 152"/>
          <p:cNvSpPr txBox="1"/>
          <p:nvPr/>
        </p:nvSpPr>
        <p:spPr>
          <a:xfrm>
            <a:off x="3434163" y="3913074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=</a:t>
            </a:r>
          </a:p>
        </p:txBody>
      </p:sp>
      <p:grpSp>
        <p:nvGrpSpPr>
          <p:cNvPr id="154" name="Gruppo 153"/>
          <p:cNvGrpSpPr/>
          <p:nvPr/>
        </p:nvGrpSpPr>
        <p:grpSpPr>
          <a:xfrm>
            <a:off x="2906312" y="3320080"/>
            <a:ext cx="406562" cy="1682528"/>
            <a:chOff x="1727684" y="2279104"/>
            <a:chExt cx="504056" cy="2086000"/>
          </a:xfrm>
        </p:grpSpPr>
        <p:sp>
          <p:nvSpPr>
            <p:cNvPr id="190" name="Rettangolo arrotondato 189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91" name="Ovale 190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92" name="Ovale 191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93" name="Ovale 192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94" name="Ovale 193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157" name="Gruppo 156"/>
          <p:cNvGrpSpPr/>
          <p:nvPr/>
        </p:nvGrpSpPr>
        <p:grpSpPr>
          <a:xfrm>
            <a:off x="3877406" y="3310248"/>
            <a:ext cx="406562" cy="1682528"/>
            <a:chOff x="1727684" y="2279104"/>
            <a:chExt cx="504056" cy="2086000"/>
          </a:xfrm>
        </p:grpSpPr>
        <p:sp>
          <p:nvSpPr>
            <p:cNvPr id="185" name="Rettangolo arrotondato 184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 w="571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86" name="Ovale 185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87" name="Ovale 186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88" name="Ovale 187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89" name="Ovale 188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231" name="CasellaDiTesto 230"/>
          <p:cNvSpPr txBox="1"/>
          <p:nvPr/>
        </p:nvSpPr>
        <p:spPr>
          <a:xfrm>
            <a:off x="-67997" y="330180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2" name="CasellaDiTesto 231"/>
          <p:cNvSpPr txBox="1"/>
          <p:nvPr/>
        </p:nvSpPr>
        <p:spPr>
          <a:xfrm>
            <a:off x="-58992" y="461396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3" name="CasellaDiTesto 232"/>
          <p:cNvSpPr txBox="1"/>
          <p:nvPr/>
        </p:nvSpPr>
        <p:spPr>
          <a:xfrm>
            <a:off x="-93781" y="415648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4" name="CasellaDiTesto 233"/>
          <p:cNvSpPr txBox="1"/>
          <p:nvPr/>
        </p:nvSpPr>
        <p:spPr>
          <a:xfrm>
            <a:off x="-79355" y="372336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5" name="Freccia in giù 234"/>
          <p:cNvSpPr/>
          <p:nvPr/>
        </p:nvSpPr>
        <p:spPr bwMode="auto">
          <a:xfrm rot="5400000" flipV="1">
            <a:off x="229792" y="4266370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36" name="Freccia in giù 235"/>
          <p:cNvSpPr/>
          <p:nvPr/>
        </p:nvSpPr>
        <p:spPr bwMode="auto">
          <a:xfrm rot="5400000" flipV="1">
            <a:off x="206361" y="3396066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37" name="Freccia in giù 236"/>
          <p:cNvSpPr/>
          <p:nvPr/>
        </p:nvSpPr>
        <p:spPr bwMode="auto">
          <a:xfrm rot="5400000" flipV="1">
            <a:off x="232084" y="3831218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238" name="Freccia in giù 237"/>
          <p:cNvSpPr/>
          <p:nvPr/>
        </p:nvSpPr>
        <p:spPr bwMode="auto">
          <a:xfrm rot="5400000" flipV="1">
            <a:off x="247685" y="4731412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274" name="Gruppo 273"/>
          <p:cNvGrpSpPr/>
          <p:nvPr/>
        </p:nvGrpSpPr>
        <p:grpSpPr>
          <a:xfrm>
            <a:off x="5914616" y="1235161"/>
            <a:ext cx="1764007" cy="1158174"/>
            <a:chOff x="5587675" y="2429424"/>
            <a:chExt cx="2609082" cy="1682528"/>
          </a:xfrm>
        </p:grpSpPr>
        <p:grpSp>
          <p:nvGrpSpPr>
            <p:cNvPr id="275" name="Gruppo 274"/>
            <p:cNvGrpSpPr/>
            <p:nvPr/>
          </p:nvGrpSpPr>
          <p:grpSpPr>
            <a:xfrm>
              <a:off x="5587675" y="3101360"/>
              <a:ext cx="1871604" cy="386904"/>
              <a:chOff x="477085" y="3310248"/>
              <a:chExt cx="1871604" cy="386904"/>
            </a:xfrm>
          </p:grpSpPr>
          <p:sp>
            <p:nvSpPr>
              <p:cNvPr id="285" name="Rettangolo arrotondato 284"/>
              <p:cNvSpPr/>
              <p:nvPr/>
            </p:nvSpPr>
            <p:spPr bwMode="auto">
              <a:xfrm>
                <a:off x="477085" y="3310248"/>
                <a:ext cx="1871604" cy="38582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6" name="Ovale 285"/>
              <p:cNvSpPr/>
              <p:nvPr/>
            </p:nvSpPr>
            <p:spPr bwMode="auto">
              <a:xfrm>
                <a:off x="477085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7" name="Ovale 286"/>
              <p:cNvSpPr/>
              <p:nvPr/>
            </p:nvSpPr>
            <p:spPr bwMode="auto">
              <a:xfrm>
                <a:off x="971868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8" name="Ovale 287"/>
              <p:cNvSpPr/>
              <p:nvPr/>
            </p:nvSpPr>
            <p:spPr bwMode="auto">
              <a:xfrm>
                <a:off x="1456997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9" name="Ovale 288"/>
              <p:cNvSpPr/>
              <p:nvPr/>
            </p:nvSpPr>
            <p:spPr bwMode="auto">
              <a:xfrm>
                <a:off x="1942127" y="332008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276" name="CasellaDiTesto 275"/>
            <p:cNvSpPr txBox="1"/>
            <p:nvPr/>
          </p:nvSpPr>
          <p:spPr>
            <a:xfrm>
              <a:off x="7401095" y="2914221"/>
              <a:ext cx="420132" cy="76010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dirty="0"/>
                <a:t>·</a:t>
              </a:r>
            </a:p>
          </p:txBody>
        </p:sp>
        <p:grpSp>
          <p:nvGrpSpPr>
            <p:cNvPr id="277" name="Gruppo 276"/>
            <p:cNvGrpSpPr/>
            <p:nvPr/>
          </p:nvGrpSpPr>
          <p:grpSpPr>
            <a:xfrm>
              <a:off x="7790195" y="2429424"/>
              <a:ext cx="406562" cy="1682528"/>
              <a:chOff x="1727684" y="2279104"/>
              <a:chExt cx="504056" cy="2086000"/>
            </a:xfrm>
          </p:grpSpPr>
          <p:sp>
            <p:nvSpPr>
              <p:cNvPr id="280" name="Rettangolo arrotondato 279"/>
              <p:cNvSpPr/>
              <p:nvPr/>
            </p:nvSpPr>
            <p:spPr bwMode="auto">
              <a:xfrm>
                <a:off x="1727684" y="2279104"/>
                <a:ext cx="504056" cy="208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1" name="Ovale 280"/>
              <p:cNvSpPr/>
              <p:nvPr/>
            </p:nvSpPr>
            <p:spPr bwMode="auto">
              <a:xfrm>
                <a:off x="1727684" y="2279104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2" name="Ovale 281"/>
              <p:cNvSpPr/>
              <p:nvPr/>
            </p:nvSpPr>
            <p:spPr bwMode="auto">
              <a:xfrm>
                <a:off x="1727684" y="3358108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3" name="Ovale 282"/>
              <p:cNvSpPr/>
              <p:nvPr/>
            </p:nvSpPr>
            <p:spPr bwMode="auto">
              <a:xfrm>
                <a:off x="1727684" y="2818606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84" name="Ovale 283"/>
              <p:cNvSpPr/>
              <p:nvPr/>
            </p:nvSpPr>
            <p:spPr bwMode="auto">
              <a:xfrm>
                <a:off x="1727684" y="3897610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</p:grpSp>
      <p:grpSp>
        <p:nvGrpSpPr>
          <p:cNvPr id="290" name="Gruppo 289"/>
          <p:cNvGrpSpPr/>
          <p:nvPr/>
        </p:nvGrpSpPr>
        <p:grpSpPr>
          <a:xfrm>
            <a:off x="5561380" y="2680671"/>
            <a:ext cx="2174105" cy="1158174"/>
            <a:chOff x="4981112" y="2429424"/>
            <a:chExt cx="3215645" cy="1682528"/>
          </a:xfrm>
        </p:grpSpPr>
        <p:grpSp>
          <p:nvGrpSpPr>
            <p:cNvPr id="291" name="Gruppo 290"/>
            <p:cNvGrpSpPr/>
            <p:nvPr/>
          </p:nvGrpSpPr>
          <p:grpSpPr>
            <a:xfrm>
              <a:off x="5587675" y="3101360"/>
              <a:ext cx="1871604" cy="386904"/>
              <a:chOff x="477085" y="3310248"/>
              <a:chExt cx="1871604" cy="386904"/>
            </a:xfrm>
          </p:grpSpPr>
          <p:sp>
            <p:nvSpPr>
              <p:cNvPr id="301" name="Rettangolo arrotondato 300"/>
              <p:cNvSpPr/>
              <p:nvPr/>
            </p:nvSpPr>
            <p:spPr bwMode="auto">
              <a:xfrm>
                <a:off x="477085" y="3310248"/>
                <a:ext cx="1871604" cy="38582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02" name="Ovale 301"/>
              <p:cNvSpPr/>
              <p:nvPr/>
            </p:nvSpPr>
            <p:spPr bwMode="auto">
              <a:xfrm>
                <a:off x="477085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03" name="Ovale 302"/>
              <p:cNvSpPr/>
              <p:nvPr/>
            </p:nvSpPr>
            <p:spPr bwMode="auto">
              <a:xfrm>
                <a:off x="971868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04" name="Ovale 303"/>
              <p:cNvSpPr/>
              <p:nvPr/>
            </p:nvSpPr>
            <p:spPr bwMode="auto">
              <a:xfrm>
                <a:off x="1456997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05" name="Ovale 304"/>
              <p:cNvSpPr/>
              <p:nvPr/>
            </p:nvSpPr>
            <p:spPr bwMode="auto">
              <a:xfrm>
                <a:off x="1942127" y="332008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292" name="CasellaDiTesto 291"/>
            <p:cNvSpPr txBox="1"/>
            <p:nvPr/>
          </p:nvSpPr>
          <p:spPr>
            <a:xfrm>
              <a:off x="7401095" y="2914221"/>
              <a:ext cx="420132" cy="76010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dirty="0"/>
                <a:t>·</a:t>
              </a:r>
            </a:p>
          </p:txBody>
        </p:sp>
        <p:grpSp>
          <p:nvGrpSpPr>
            <p:cNvPr id="293" name="Gruppo 292"/>
            <p:cNvGrpSpPr/>
            <p:nvPr/>
          </p:nvGrpSpPr>
          <p:grpSpPr>
            <a:xfrm>
              <a:off x="7790195" y="2429424"/>
              <a:ext cx="406562" cy="1682528"/>
              <a:chOff x="1727684" y="2279104"/>
              <a:chExt cx="504056" cy="2086000"/>
            </a:xfrm>
          </p:grpSpPr>
          <p:sp>
            <p:nvSpPr>
              <p:cNvPr id="296" name="Rettangolo arrotondato 295"/>
              <p:cNvSpPr/>
              <p:nvPr/>
            </p:nvSpPr>
            <p:spPr bwMode="auto">
              <a:xfrm>
                <a:off x="1727684" y="2279104"/>
                <a:ext cx="504056" cy="208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97" name="Ovale 296"/>
              <p:cNvSpPr/>
              <p:nvPr/>
            </p:nvSpPr>
            <p:spPr bwMode="auto">
              <a:xfrm>
                <a:off x="1727684" y="2279104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98" name="Ovale 297"/>
              <p:cNvSpPr/>
              <p:nvPr/>
            </p:nvSpPr>
            <p:spPr bwMode="auto">
              <a:xfrm>
                <a:off x="1727684" y="3358108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299" name="Ovale 298"/>
              <p:cNvSpPr/>
              <p:nvPr/>
            </p:nvSpPr>
            <p:spPr bwMode="auto">
              <a:xfrm>
                <a:off x="1727684" y="2818606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00" name="Ovale 299"/>
              <p:cNvSpPr/>
              <p:nvPr/>
            </p:nvSpPr>
            <p:spPr bwMode="auto">
              <a:xfrm>
                <a:off x="1727684" y="3897610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294" name="CasellaDiTesto 293"/>
            <p:cNvSpPr txBox="1"/>
            <p:nvPr/>
          </p:nvSpPr>
          <p:spPr>
            <a:xfrm>
              <a:off x="4981112" y="3004097"/>
              <a:ext cx="273228" cy="581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06" name="Gruppo 305"/>
          <p:cNvGrpSpPr/>
          <p:nvPr/>
        </p:nvGrpSpPr>
        <p:grpSpPr>
          <a:xfrm>
            <a:off x="5971478" y="4112896"/>
            <a:ext cx="1764006" cy="1158174"/>
            <a:chOff x="5587675" y="2429424"/>
            <a:chExt cx="2609082" cy="1682528"/>
          </a:xfrm>
        </p:grpSpPr>
        <p:grpSp>
          <p:nvGrpSpPr>
            <p:cNvPr id="307" name="Gruppo 306"/>
            <p:cNvGrpSpPr/>
            <p:nvPr/>
          </p:nvGrpSpPr>
          <p:grpSpPr>
            <a:xfrm>
              <a:off x="5587675" y="3101360"/>
              <a:ext cx="1871604" cy="386904"/>
              <a:chOff x="477085" y="3310248"/>
              <a:chExt cx="1871604" cy="386904"/>
            </a:xfrm>
          </p:grpSpPr>
          <p:sp>
            <p:nvSpPr>
              <p:cNvPr id="317" name="Rettangolo arrotondato 316"/>
              <p:cNvSpPr/>
              <p:nvPr/>
            </p:nvSpPr>
            <p:spPr bwMode="auto">
              <a:xfrm>
                <a:off x="477085" y="3310248"/>
                <a:ext cx="1871604" cy="38582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18" name="Ovale 317"/>
              <p:cNvSpPr/>
              <p:nvPr/>
            </p:nvSpPr>
            <p:spPr bwMode="auto">
              <a:xfrm>
                <a:off x="477085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19" name="Ovale 318"/>
              <p:cNvSpPr/>
              <p:nvPr/>
            </p:nvSpPr>
            <p:spPr bwMode="auto">
              <a:xfrm>
                <a:off x="971868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20" name="Ovale 319"/>
              <p:cNvSpPr/>
              <p:nvPr/>
            </p:nvSpPr>
            <p:spPr bwMode="auto">
              <a:xfrm>
                <a:off x="1456997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21" name="Ovale 320"/>
              <p:cNvSpPr/>
              <p:nvPr/>
            </p:nvSpPr>
            <p:spPr bwMode="auto">
              <a:xfrm>
                <a:off x="1942127" y="332008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308" name="CasellaDiTesto 307"/>
            <p:cNvSpPr txBox="1"/>
            <p:nvPr/>
          </p:nvSpPr>
          <p:spPr>
            <a:xfrm>
              <a:off x="7401095" y="2914221"/>
              <a:ext cx="420132" cy="76010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dirty="0"/>
                <a:t>·</a:t>
              </a:r>
            </a:p>
          </p:txBody>
        </p:sp>
        <p:grpSp>
          <p:nvGrpSpPr>
            <p:cNvPr id="309" name="Gruppo 308"/>
            <p:cNvGrpSpPr/>
            <p:nvPr/>
          </p:nvGrpSpPr>
          <p:grpSpPr>
            <a:xfrm>
              <a:off x="7790195" y="2429424"/>
              <a:ext cx="406562" cy="1682528"/>
              <a:chOff x="1727684" y="2279104"/>
              <a:chExt cx="504056" cy="2086000"/>
            </a:xfrm>
          </p:grpSpPr>
          <p:sp>
            <p:nvSpPr>
              <p:cNvPr id="312" name="Rettangolo arrotondato 311"/>
              <p:cNvSpPr/>
              <p:nvPr/>
            </p:nvSpPr>
            <p:spPr bwMode="auto">
              <a:xfrm>
                <a:off x="1727684" y="2279104"/>
                <a:ext cx="504056" cy="208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13" name="Ovale 312"/>
              <p:cNvSpPr/>
              <p:nvPr/>
            </p:nvSpPr>
            <p:spPr bwMode="auto">
              <a:xfrm>
                <a:off x="1727684" y="2279104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14" name="Ovale 313"/>
              <p:cNvSpPr/>
              <p:nvPr/>
            </p:nvSpPr>
            <p:spPr bwMode="auto">
              <a:xfrm>
                <a:off x="1727684" y="3358108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15" name="Ovale 314"/>
              <p:cNvSpPr/>
              <p:nvPr/>
            </p:nvSpPr>
            <p:spPr bwMode="auto">
              <a:xfrm>
                <a:off x="1727684" y="2818606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16" name="Ovale 315"/>
              <p:cNvSpPr/>
              <p:nvPr/>
            </p:nvSpPr>
            <p:spPr bwMode="auto">
              <a:xfrm>
                <a:off x="1727684" y="3897610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</p:grpSp>
      <p:grpSp>
        <p:nvGrpSpPr>
          <p:cNvPr id="322" name="Gruppo 321"/>
          <p:cNvGrpSpPr/>
          <p:nvPr/>
        </p:nvGrpSpPr>
        <p:grpSpPr>
          <a:xfrm>
            <a:off x="5954849" y="5515749"/>
            <a:ext cx="1809066" cy="1158174"/>
            <a:chOff x="5521028" y="2429424"/>
            <a:chExt cx="2675729" cy="1682528"/>
          </a:xfrm>
        </p:grpSpPr>
        <p:grpSp>
          <p:nvGrpSpPr>
            <p:cNvPr id="323" name="Gruppo 322"/>
            <p:cNvGrpSpPr/>
            <p:nvPr/>
          </p:nvGrpSpPr>
          <p:grpSpPr>
            <a:xfrm>
              <a:off x="5587675" y="3101360"/>
              <a:ext cx="1871604" cy="386904"/>
              <a:chOff x="477085" y="3310248"/>
              <a:chExt cx="1871604" cy="386904"/>
            </a:xfrm>
          </p:grpSpPr>
          <p:sp>
            <p:nvSpPr>
              <p:cNvPr id="333" name="Rettangolo arrotondato 332"/>
              <p:cNvSpPr/>
              <p:nvPr/>
            </p:nvSpPr>
            <p:spPr bwMode="auto">
              <a:xfrm>
                <a:off x="477085" y="3310248"/>
                <a:ext cx="1871604" cy="38582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flat" cmpd="sng" algn="ctr">
                <a:solidFill>
                  <a:schemeClr val="accent2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4" name="Ovale 333"/>
              <p:cNvSpPr/>
              <p:nvPr/>
            </p:nvSpPr>
            <p:spPr bwMode="auto">
              <a:xfrm>
                <a:off x="477085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5" name="Ovale 334"/>
              <p:cNvSpPr/>
              <p:nvPr/>
            </p:nvSpPr>
            <p:spPr bwMode="auto">
              <a:xfrm>
                <a:off x="971868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6" name="Ovale 335"/>
              <p:cNvSpPr/>
              <p:nvPr/>
            </p:nvSpPr>
            <p:spPr bwMode="auto">
              <a:xfrm>
                <a:off x="1456997" y="332003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7" name="Ovale 336"/>
              <p:cNvSpPr/>
              <p:nvPr/>
            </p:nvSpPr>
            <p:spPr bwMode="auto">
              <a:xfrm>
                <a:off x="1942127" y="3320080"/>
                <a:ext cx="406562" cy="37707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324" name="CasellaDiTesto 323"/>
            <p:cNvSpPr txBox="1"/>
            <p:nvPr/>
          </p:nvSpPr>
          <p:spPr>
            <a:xfrm>
              <a:off x="7401095" y="2914221"/>
              <a:ext cx="420132" cy="76010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2800" dirty="0"/>
                <a:t>·</a:t>
              </a:r>
            </a:p>
          </p:txBody>
        </p:sp>
        <p:grpSp>
          <p:nvGrpSpPr>
            <p:cNvPr id="325" name="Gruppo 324"/>
            <p:cNvGrpSpPr/>
            <p:nvPr/>
          </p:nvGrpSpPr>
          <p:grpSpPr>
            <a:xfrm>
              <a:off x="7790195" y="2429424"/>
              <a:ext cx="406562" cy="1682528"/>
              <a:chOff x="1727684" y="2279104"/>
              <a:chExt cx="504056" cy="2086000"/>
            </a:xfrm>
          </p:grpSpPr>
          <p:sp>
            <p:nvSpPr>
              <p:cNvPr id="328" name="Rettangolo arrotondato 327"/>
              <p:cNvSpPr/>
              <p:nvPr/>
            </p:nvSpPr>
            <p:spPr bwMode="auto">
              <a:xfrm>
                <a:off x="1727684" y="2279104"/>
                <a:ext cx="504056" cy="2086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29" name="Ovale 328"/>
              <p:cNvSpPr/>
              <p:nvPr/>
            </p:nvSpPr>
            <p:spPr bwMode="auto">
              <a:xfrm>
                <a:off x="1727684" y="2279104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0" name="Ovale 329"/>
              <p:cNvSpPr/>
              <p:nvPr/>
            </p:nvSpPr>
            <p:spPr bwMode="auto">
              <a:xfrm>
                <a:off x="1727684" y="3358108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1" name="Ovale 330"/>
              <p:cNvSpPr/>
              <p:nvPr/>
            </p:nvSpPr>
            <p:spPr bwMode="auto">
              <a:xfrm>
                <a:off x="1727684" y="2818606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  <p:sp>
            <p:nvSpPr>
              <p:cNvPr id="332" name="Ovale 331"/>
              <p:cNvSpPr/>
              <p:nvPr/>
            </p:nvSpPr>
            <p:spPr bwMode="auto">
              <a:xfrm>
                <a:off x="1727684" y="3897610"/>
                <a:ext cx="504056" cy="46749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endParaRPr>
              </a:p>
            </p:txBody>
          </p:sp>
        </p:grpSp>
        <p:sp>
          <p:nvSpPr>
            <p:cNvPr id="326" name="CasellaDiTesto 325"/>
            <p:cNvSpPr txBox="1"/>
            <p:nvPr/>
          </p:nvSpPr>
          <p:spPr>
            <a:xfrm>
              <a:off x="5521028" y="3004097"/>
              <a:ext cx="377455" cy="581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 </a:t>
              </a:r>
              <a:endParaRPr 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cxnSp>
        <p:nvCxnSpPr>
          <p:cNvPr id="41" name="Connettore 2 40"/>
          <p:cNvCxnSpPr>
            <a:stCxn id="365" idx="2"/>
            <a:endCxn id="186" idx="6"/>
          </p:cNvCxnSpPr>
          <p:nvPr/>
        </p:nvCxnSpPr>
        <p:spPr bwMode="auto">
          <a:xfrm rot="10800000" flipV="1">
            <a:off x="4283969" y="1814248"/>
            <a:ext cx="1464381" cy="1684536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38" name="Connettore 2 40"/>
          <p:cNvCxnSpPr>
            <a:endCxn id="188" idx="6"/>
          </p:cNvCxnSpPr>
          <p:nvPr/>
        </p:nvCxnSpPr>
        <p:spPr bwMode="auto">
          <a:xfrm rot="10800000" flipV="1">
            <a:off x="4283969" y="3301804"/>
            <a:ext cx="1567297" cy="632131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40" name="Connettore 2 40"/>
          <p:cNvCxnSpPr>
            <a:endCxn id="187" idx="6"/>
          </p:cNvCxnSpPr>
          <p:nvPr/>
        </p:nvCxnSpPr>
        <p:spPr bwMode="auto">
          <a:xfrm rot="10800000">
            <a:off x="4283969" y="4369088"/>
            <a:ext cx="1491007" cy="353716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43" name="Connettore 2 40"/>
          <p:cNvCxnSpPr>
            <a:endCxn id="189" idx="6"/>
          </p:cNvCxnSpPr>
          <p:nvPr/>
        </p:nvCxnSpPr>
        <p:spPr bwMode="auto">
          <a:xfrm rot="10800000">
            <a:off x="4283969" y="4804240"/>
            <a:ext cx="1567297" cy="1310586"/>
          </a:xfrm>
          <a:prstGeom prst="curvedConnector3">
            <a:avLst>
              <a:gd name="adj1" fmla="val 50000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359" name="Gruppo 358"/>
          <p:cNvGrpSpPr/>
          <p:nvPr/>
        </p:nvGrpSpPr>
        <p:grpSpPr>
          <a:xfrm>
            <a:off x="5851265" y="1215892"/>
            <a:ext cx="427364" cy="448586"/>
            <a:chOff x="5793384" y="1184003"/>
            <a:chExt cx="427364" cy="448586"/>
          </a:xfrm>
        </p:grpSpPr>
        <p:sp>
          <p:nvSpPr>
            <p:cNvPr id="348" name="Freccia in giù 347"/>
            <p:cNvSpPr/>
            <p:nvPr/>
          </p:nvSpPr>
          <p:spPr bwMode="auto">
            <a:xfrm rot="8100000" flipV="1">
              <a:off x="6053949" y="1480398"/>
              <a:ext cx="166799" cy="152191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49" name="Rettangolo 348"/>
            <p:cNvSpPr/>
            <p:nvPr/>
          </p:nvSpPr>
          <p:spPr>
            <a:xfrm>
              <a:off x="5793384" y="1184003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A</a:t>
              </a:r>
              <a:endParaRPr 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58" name="Gruppo 357"/>
          <p:cNvGrpSpPr/>
          <p:nvPr/>
        </p:nvGrpSpPr>
        <p:grpSpPr>
          <a:xfrm>
            <a:off x="5892527" y="2622054"/>
            <a:ext cx="427364" cy="448586"/>
            <a:chOff x="5892527" y="2622054"/>
            <a:chExt cx="427364" cy="448586"/>
          </a:xfrm>
        </p:grpSpPr>
        <p:sp>
          <p:nvSpPr>
            <p:cNvPr id="350" name="Freccia in giù 349"/>
            <p:cNvSpPr/>
            <p:nvPr/>
          </p:nvSpPr>
          <p:spPr bwMode="auto">
            <a:xfrm rot="8100000" flipV="1">
              <a:off x="6153092" y="2918449"/>
              <a:ext cx="166799" cy="152191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51" name="Rettangolo 350"/>
            <p:cNvSpPr/>
            <p:nvPr/>
          </p:nvSpPr>
          <p:spPr>
            <a:xfrm>
              <a:off x="5892527" y="2622054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B</a:t>
              </a:r>
              <a:endParaRPr 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54" name="Gruppo 353"/>
          <p:cNvGrpSpPr/>
          <p:nvPr/>
        </p:nvGrpSpPr>
        <p:grpSpPr>
          <a:xfrm>
            <a:off x="5913282" y="4089143"/>
            <a:ext cx="434577" cy="448586"/>
            <a:chOff x="5992697" y="4083309"/>
            <a:chExt cx="434577" cy="448586"/>
          </a:xfrm>
        </p:grpSpPr>
        <p:sp>
          <p:nvSpPr>
            <p:cNvPr id="352" name="Freccia in giù 351"/>
            <p:cNvSpPr/>
            <p:nvPr/>
          </p:nvSpPr>
          <p:spPr bwMode="auto">
            <a:xfrm rot="8100000" flipV="1">
              <a:off x="6260475" y="4379704"/>
              <a:ext cx="166799" cy="152191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53" name="Rettangolo 352"/>
            <p:cNvSpPr/>
            <p:nvPr/>
          </p:nvSpPr>
          <p:spPr>
            <a:xfrm>
              <a:off x="5992697" y="4083309"/>
              <a:ext cx="3706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C</a:t>
              </a:r>
              <a:endParaRPr 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55" name="Gruppo 354"/>
          <p:cNvGrpSpPr/>
          <p:nvPr/>
        </p:nvGrpSpPr>
        <p:grpSpPr>
          <a:xfrm>
            <a:off x="5945869" y="5478445"/>
            <a:ext cx="434577" cy="448586"/>
            <a:chOff x="5992697" y="4083309"/>
            <a:chExt cx="434577" cy="448586"/>
          </a:xfrm>
        </p:grpSpPr>
        <p:sp>
          <p:nvSpPr>
            <p:cNvPr id="356" name="Freccia in giù 355"/>
            <p:cNvSpPr/>
            <p:nvPr/>
          </p:nvSpPr>
          <p:spPr bwMode="auto">
            <a:xfrm rot="8100000" flipV="1">
              <a:off x="6260475" y="4379704"/>
              <a:ext cx="166799" cy="152191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57" name="Rettangolo 356"/>
            <p:cNvSpPr/>
            <p:nvPr/>
          </p:nvSpPr>
          <p:spPr>
            <a:xfrm>
              <a:off x="5992697" y="4083309"/>
              <a:ext cx="3706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D</a:t>
              </a:r>
              <a:endParaRPr lang="en-US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65" name="Ovale 364"/>
          <p:cNvSpPr/>
          <p:nvPr/>
        </p:nvSpPr>
        <p:spPr bwMode="auto">
          <a:xfrm>
            <a:off x="5748349" y="1756210"/>
            <a:ext cx="197520" cy="11607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1433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matrix for translation</a:t>
            </a:r>
            <a:endParaRPr lang="it-IT" dirty="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5813425" y="1524000"/>
          <a:ext cx="26447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3" imgW="1320480" imgH="914400" progId="Equation.3">
                  <p:embed/>
                </p:oleObj>
              </mc:Choice>
              <mc:Fallback>
                <p:oleObj name="Equation" r:id="rId3" imgW="13204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25" y="1524000"/>
                        <a:ext cx="264477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" y="3643313"/>
            <a:ext cx="4724400" cy="2487612"/>
            <a:chOff x="288" y="2321"/>
            <a:chExt cx="2976" cy="1567"/>
          </a:xfrm>
        </p:grpSpPr>
        <p:graphicFrame>
          <p:nvGraphicFramePr>
            <p:cNvPr id="18436" name="Object 6"/>
            <p:cNvGraphicFramePr>
              <a:graphicFrameLocks noChangeAspect="1"/>
            </p:cNvGraphicFramePr>
            <p:nvPr/>
          </p:nvGraphicFramePr>
          <p:xfrm>
            <a:off x="1072" y="2736"/>
            <a:ext cx="2192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5" name="Equation" r:id="rId5" imgW="1739880" imgH="914400" progId="Equation.3">
                    <p:embed/>
                  </p:oleObj>
                </mc:Choice>
                <mc:Fallback>
                  <p:oleObj name="Equation" r:id="rId5" imgW="1739880" imgH="9144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2" y="2736"/>
                          <a:ext cx="2192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43" name="Rectangle 7"/>
            <p:cNvSpPr>
              <a:spLocks noChangeArrowheads="1"/>
            </p:cNvSpPr>
            <p:nvPr/>
          </p:nvSpPr>
          <p:spPr bwMode="auto">
            <a:xfrm>
              <a:off x="288" y="2321"/>
              <a:ext cx="156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</a:rPr>
                <a:t>In matrix form:</a:t>
              </a:r>
              <a:endParaRPr lang="it-IT" sz="28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18025" y="2133600"/>
            <a:ext cx="76051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i.e.:</a:t>
            </a:r>
            <a:endParaRPr lang="it-IT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8435" name="Object 15"/>
          <p:cNvGraphicFramePr>
            <a:graphicFrameLocks noChangeAspect="1"/>
          </p:cNvGraphicFramePr>
          <p:nvPr/>
        </p:nvGraphicFramePr>
        <p:xfrm>
          <a:off x="685800" y="1524000"/>
          <a:ext cx="25431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Equation" r:id="rId7" imgW="1269720" imgH="914400" progId="Equation.3">
                  <p:embed/>
                </p:oleObj>
              </mc:Choice>
              <mc:Fallback>
                <p:oleObj name="Equation" r:id="rId7" imgW="1269720" imgH="914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254317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Line 18"/>
          <p:cNvSpPr>
            <a:spLocks noChangeShapeType="1"/>
          </p:cNvSpPr>
          <p:nvPr/>
        </p:nvSpPr>
        <p:spPr bwMode="auto">
          <a:xfrm>
            <a:off x="8077200" y="3429000"/>
            <a:ext cx="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8442" name="AutoShape 19"/>
          <p:cNvSpPr>
            <a:spLocks noChangeArrowheads="1"/>
          </p:cNvSpPr>
          <p:nvPr/>
        </p:nvSpPr>
        <p:spPr bwMode="auto">
          <a:xfrm>
            <a:off x="6248400" y="4427958"/>
            <a:ext cx="2336800" cy="37698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Translation vector</a:t>
            </a:r>
            <a:endParaRPr lang="it-IT" sz="1800" i="1" dirty="0">
              <a:solidFill>
                <a:srgbClr val="FF000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C8479FD8-72A5-8045-8D39-A41E343A2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97" y="998599"/>
            <a:ext cx="1840866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On a point</a:t>
            </a:r>
            <a:endParaRPr lang="it-IT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translation</a:t>
            </a:r>
            <a:endParaRPr lang="it-IT" dirty="0"/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	     no effect on vectors!</a:t>
            </a:r>
            <a:endParaRPr lang="it-IT" sz="2800" dirty="0">
              <a:solidFill>
                <a:schemeClr val="accent2"/>
              </a:solidFill>
            </a:endParaRPr>
          </a:p>
        </p:txBody>
      </p:sp>
      <p:graphicFrame>
        <p:nvGraphicFramePr>
          <p:cNvPr id="20482" name="Object 8"/>
          <p:cNvGraphicFramePr>
            <a:graphicFrameLocks noChangeAspect="1"/>
          </p:cNvGraphicFramePr>
          <p:nvPr/>
        </p:nvGraphicFramePr>
        <p:xfrm>
          <a:off x="1727200" y="2438400"/>
          <a:ext cx="39417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" name="Equation" r:id="rId3" imgW="1968480" imgH="914400" progId="Equation.3">
                  <p:embed/>
                </p:oleObj>
              </mc:Choice>
              <mc:Fallback>
                <p:oleObj name="Equation" r:id="rId3" imgW="1968480" imgH="914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438400"/>
                        <a:ext cx="39417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2079625" y="3775075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0</a:t>
            </a:r>
            <a:endParaRPr lang="it-IT" b="1">
              <a:solidFill>
                <a:schemeClr val="accent2"/>
              </a:solidFill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/>
        </p:nvSpPr>
        <p:spPr bwMode="auto">
          <a:xfrm>
            <a:off x="5232400" y="3810000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0</a:t>
            </a:r>
            <a:endParaRPr lang="it-IT" b="1">
              <a:solidFill>
                <a:schemeClr val="accent2"/>
              </a:solidFill>
            </a:endParaRPr>
          </a:p>
        </p:txBody>
      </p:sp>
      <p:graphicFrame>
        <p:nvGraphicFramePr>
          <p:cNvPr id="20483" name="Object 15"/>
          <p:cNvGraphicFramePr>
            <a:graphicFrameLocks noChangeAspect="1"/>
          </p:cNvGraphicFramePr>
          <p:nvPr/>
        </p:nvGraphicFramePr>
        <p:xfrm>
          <a:off x="5765800" y="2438400"/>
          <a:ext cx="93980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6" name="Equation" r:id="rId5" imgW="469800" imgH="914400" progId="Equation.3">
                  <p:embed/>
                </p:oleObj>
              </mc:Choice>
              <mc:Fallback>
                <p:oleObj name="Equation" r:id="rId5" imgW="469800" imgH="914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438400"/>
                        <a:ext cx="93980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971800" y="2209800"/>
            <a:ext cx="2049463" cy="1752600"/>
            <a:chOff x="1872" y="1392"/>
            <a:chExt cx="1291" cy="1104"/>
          </a:xfrm>
        </p:grpSpPr>
        <p:sp>
          <p:nvSpPr>
            <p:cNvPr id="17428" name="AutoShape 19"/>
            <p:cNvSpPr>
              <a:spLocks noChangeArrowheads="1"/>
            </p:cNvSpPr>
            <p:nvPr/>
          </p:nvSpPr>
          <p:spPr bwMode="auto">
            <a:xfrm>
              <a:off x="1920" y="1632"/>
              <a:ext cx="1200" cy="864"/>
            </a:xfrm>
            <a:prstGeom prst="roundRect">
              <a:avLst>
                <a:gd name="adj" fmla="val 7870"/>
              </a:avLst>
            </a:prstGeom>
            <a:solidFill>
              <a:srgbClr val="FF9966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7429" name="Text Box 20"/>
            <p:cNvSpPr txBox="1">
              <a:spLocks noChangeArrowheads="1"/>
            </p:cNvSpPr>
            <p:nvPr/>
          </p:nvSpPr>
          <p:spPr bwMode="auto">
            <a:xfrm>
              <a:off x="1872" y="1392"/>
              <a:ext cx="1291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 err="1">
                  <a:solidFill>
                    <a:srgbClr val="FF9966"/>
                  </a:solidFill>
                </a:rPr>
                <a:t>this</a:t>
              </a:r>
              <a:r>
                <a:rPr lang="it-IT" dirty="0">
                  <a:solidFill>
                    <a:srgbClr val="FF9966"/>
                  </a:solidFill>
                </a:rPr>
                <a:t> </a:t>
              </a:r>
              <a:r>
                <a:rPr lang="it-IT" dirty="0" err="1">
                  <a:solidFill>
                    <a:srgbClr val="FF9966"/>
                  </a:solidFill>
                </a:rPr>
                <a:t>only</a:t>
              </a:r>
              <a:r>
                <a:rPr lang="it-IT" dirty="0">
                  <a:solidFill>
                    <a:srgbClr val="FF9966"/>
                  </a:solidFill>
                </a:rPr>
                <a:t> </a:t>
              </a:r>
              <a:r>
                <a:rPr lang="it-IT" dirty="0" err="1">
                  <a:solidFill>
                    <a:srgbClr val="FF9966"/>
                  </a:solidFill>
                </a:rPr>
                <a:t>matters</a:t>
              </a:r>
              <a:endParaRPr lang="it-IT" dirty="0">
                <a:solidFill>
                  <a:srgbClr val="FF9966"/>
                </a:solidFill>
              </a:endParaRPr>
            </a:p>
          </p:txBody>
        </p:sp>
      </p:grp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Transformations on Vectors</a:t>
            </a:r>
            <a:endParaRPr lang="it-IT" dirty="0"/>
          </a:p>
        </p:txBody>
      </p:sp>
      <p:grpSp>
        <p:nvGrpSpPr>
          <p:cNvPr id="17416" name="Group 4"/>
          <p:cNvGrpSpPr>
            <a:grpSpLocks/>
          </p:cNvGrpSpPr>
          <p:nvPr/>
        </p:nvGrpSpPr>
        <p:grpSpPr bwMode="auto">
          <a:xfrm>
            <a:off x="3057525" y="4029078"/>
            <a:ext cx="2438400" cy="706438"/>
            <a:chOff x="1920" y="2544"/>
            <a:chExt cx="1536" cy="445"/>
          </a:xfrm>
        </p:grpSpPr>
        <p:sp>
          <p:nvSpPr>
            <p:cNvPr id="17426" name="AutoShape 5"/>
            <p:cNvSpPr>
              <a:spLocks noChangeArrowheads="1"/>
            </p:cNvSpPr>
            <p:nvPr/>
          </p:nvSpPr>
          <p:spPr bwMode="auto">
            <a:xfrm>
              <a:off x="1920" y="2544"/>
              <a:ext cx="1536" cy="192"/>
            </a:xfrm>
            <a:prstGeom prst="roundRect">
              <a:avLst>
                <a:gd name="adj" fmla="val 2344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7427" name="Text Box 6"/>
            <p:cNvSpPr txBox="1">
              <a:spLocks noChangeArrowheads="1"/>
            </p:cNvSpPr>
            <p:nvPr/>
          </p:nvSpPr>
          <p:spPr bwMode="auto">
            <a:xfrm>
              <a:off x="2784" y="2736"/>
              <a:ext cx="60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 err="1">
                  <a:solidFill>
                    <a:srgbClr val="00CC99"/>
                  </a:solidFill>
                </a:rPr>
                <a:t>always</a:t>
              </a:r>
              <a:endParaRPr lang="it-IT" dirty="0">
                <a:solidFill>
                  <a:srgbClr val="00CC99"/>
                </a:solidFill>
              </a:endParaRPr>
            </a:p>
          </p:txBody>
        </p:sp>
      </p:grp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1828800" y="2590800"/>
          <a:ext cx="4419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3" name="Equation" r:id="rId3" imgW="2209680" imgH="914400" progId="Equation.3">
                  <p:embed/>
                </p:oleObj>
              </mc:Choice>
              <mc:Fallback>
                <p:oleObj name="Equation" r:id="rId3" imgW="2209680" imgH="914400" progId="Equation.3">
                  <p:embed/>
                  <p:pic>
                    <p:nvPicPr>
                      <p:cNvPr id="174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44196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2362200" y="4572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1143000" y="5196626"/>
            <a:ext cx="2362200" cy="6493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homogenoeus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coords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input vector</a:t>
            </a:r>
            <a:endParaRPr lang="it-IT" sz="1800" dirty="0">
              <a:solidFill>
                <a:srgbClr val="FF0000"/>
              </a:solidFill>
            </a:endParaRPr>
          </a:p>
        </p:txBody>
      </p:sp>
      <p:grpSp>
        <p:nvGrpSpPr>
          <p:cNvPr id="17419" name="Group 10"/>
          <p:cNvGrpSpPr>
            <a:grpSpLocks/>
          </p:cNvGrpSpPr>
          <p:nvPr/>
        </p:nvGrpSpPr>
        <p:grpSpPr bwMode="auto">
          <a:xfrm>
            <a:off x="5867400" y="2590800"/>
            <a:ext cx="2286000" cy="3168650"/>
            <a:chOff x="3696" y="1632"/>
            <a:chExt cx="1440" cy="1996"/>
          </a:xfrm>
        </p:grpSpPr>
        <p:graphicFrame>
          <p:nvGraphicFramePr>
            <p:cNvPr id="17411" name="Object 11"/>
            <p:cNvGraphicFramePr>
              <a:graphicFrameLocks noChangeAspect="1"/>
            </p:cNvGraphicFramePr>
            <p:nvPr/>
          </p:nvGraphicFramePr>
          <p:xfrm>
            <a:off x="3984" y="1632"/>
            <a:ext cx="560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4" name="Equation" r:id="rId5" imgW="444240" imgH="914400" progId="Equation.3">
                    <p:embed/>
                  </p:oleObj>
                </mc:Choice>
                <mc:Fallback>
                  <p:oleObj name="Equation" r:id="rId5" imgW="444240" imgH="914400" progId="Equation.3">
                    <p:embed/>
                    <p:pic>
                      <p:nvPicPr>
                        <p:cNvPr id="17411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632"/>
                          <a:ext cx="560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Line 12"/>
            <p:cNvSpPr>
              <a:spLocks noChangeShapeType="1"/>
            </p:cNvSpPr>
            <p:nvPr/>
          </p:nvSpPr>
          <p:spPr bwMode="auto">
            <a:xfrm>
              <a:off x="4320" y="2832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425" name="AutoShape 13"/>
            <p:cNvSpPr>
              <a:spLocks noChangeArrowheads="1"/>
            </p:cNvSpPr>
            <p:nvPr/>
          </p:nvSpPr>
          <p:spPr bwMode="auto">
            <a:xfrm>
              <a:off x="3696" y="3210"/>
              <a:ext cx="1440" cy="4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homogeneous </a:t>
              </a:r>
              <a:r>
                <a:rPr lang="en-US" sz="1600" dirty="0" err="1">
                  <a:solidFill>
                    <a:srgbClr val="FF0000"/>
                  </a:solidFill>
                </a:rPr>
                <a:t>coords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output vector</a:t>
              </a:r>
              <a:endParaRPr lang="it-IT" sz="18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2209800" y="3962400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6677025" y="3962400"/>
            <a:ext cx="3952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...</a:t>
            </a:r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5791200" y="3962400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25302" name="Text Box 22"/>
          <p:cNvSpPr txBox="1">
            <a:spLocks noChangeArrowheads="1"/>
          </p:cNvSpPr>
          <p:nvPr/>
        </p:nvSpPr>
        <p:spPr bwMode="auto">
          <a:xfrm>
            <a:off x="6724650" y="3933825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b="1">
                <a:solidFill>
                  <a:schemeClr val="accent2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029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2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791200" y="3581400"/>
            <a:ext cx="1828800" cy="2743200"/>
            <a:chOff x="3648" y="2256"/>
            <a:chExt cx="1152" cy="1728"/>
          </a:xfrm>
        </p:grpSpPr>
        <p:sp>
          <p:nvSpPr>
            <p:cNvPr id="21531" name="Rectangle 38"/>
            <p:cNvSpPr>
              <a:spLocks noChangeArrowheads="1"/>
            </p:cNvSpPr>
            <p:nvPr/>
          </p:nvSpPr>
          <p:spPr bwMode="auto">
            <a:xfrm>
              <a:off x="3648" y="2256"/>
              <a:ext cx="1152" cy="172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graphicFrame>
          <p:nvGraphicFramePr>
            <p:cNvPr id="21508" name="Object 39"/>
            <p:cNvGraphicFramePr>
              <a:graphicFrameLocks noChangeAspect="1"/>
            </p:cNvGraphicFramePr>
            <p:nvPr/>
          </p:nvGraphicFramePr>
          <p:xfrm>
            <a:off x="4032" y="3696"/>
            <a:ext cx="400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2" name="Equation" r:id="rId3" imgW="317160" imgH="203040" progId="Equation.3">
                    <p:embed/>
                  </p:oleObj>
                </mc:Choice>
                <mc:Fallback>
                  <p:oleObj name="Equation" r:id="rId3" imgW="317160" imgH="203040" progId="Equation.3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696"/>
                          <a:ext cx="400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2" name="Text Box 40"/>
            <p:cNvSpPr txBox="1">
              <a:spLocks noChangeArrowheads="1"/>
            </p:cNvSpPr>
            <p:nvPr/>
          </p:nvSpPr>
          <p:spPr bwMode="auto">
            <a:xfrm>
              <a:off x="3705" y="3477"/>
              <a:ext cx="103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b="1" dirty="0">
                  <a:solidFill>
                    <a:schemeClr val="accent2"/>
                  </a:solidFill>
                </a:rPr>
                <a:t>Scaling matrix</a:t>
              </a:r>
              <a:endParaRPr lang="it-IT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Affine matrix for Uniform Scale</a:t>
            </a:r>
            <a:endParaRPr lang="it-IT" dirty="0"/>
          </a:p>
        </p:txBody>
      </p:sp>
      <p:sp>
        <p:nvSpPr>
          <p:cNvPr id="21512" name="Line 4"/>
          <p:cNvSpPr>
            <a:spLocks noChangeShapeType="1"/>
          </p:cNvSpPr>
          <p:nvPr/>
        </p:nvSpPr>
        <p:spPr bwMode="auto">
          <a:xfrm flipV="1">
            <a:off x="6626225" y="12954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513" name="Line 5"/>
          <p:cNvSpPr>
            <a:spLocks noChangeShapeType="1"/>
          </p:cNvSpPr>
          <p:nvPr/>
        </p:nvSpPr>
        <p:spPr bwMode="auto">
          <a:xfrm>
            <a:off x="5711825" y="22860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514" name="Text Box 6"/>
          <p:cNvSpPr txBox="1">
            <a:spLocks noChangeArrowheads="1"/>
          </p:cNvSpPr>
          <p:nvPr/>
        </p:nvSpPr>
        <p:spPr bwMode="auto">
          <a:xfrm>
            <a:off x="7540625" y="2362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1515" name="Text Box 7"/>
          <p:cNvSpPr txBox="1">
            <a:spLocks noChangeArrowheads="1"/>
          </p:cNvSpPr>
          <p:nvPr/>
        </p:nvSpPr>
        <p:spPr bwMode="auto">
          <a:xfrm>
            <a:off x="6245225" y="1219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1516" name="Line 21"/>
          <p:cNvSpPr>
            <a:spLocks noChangeShapeType="1"/>
          </p:cNvSpPr>
          <p:nvPr/>
        </p:nvSpPr>
        <p:spPr bwMode="auto">
          <a:xfrm flipV="1">
            <a:off x="2286000" y="12954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517" name="Line 22"/>
          <p:cNvSpPr>
            <a:spLocks noChangeShapeType="1"/>
          </p:cNvSpPr>
          <p:nvPr/>
        </p:nvSpPr>
        <p:spPr bwMode="auto">
          <a:xfrm>
            <a:off x="1371600" y="22860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1518" name="Text Box 23"/>
          <p:cNvSpPr txBox="1">
            <a:spLocks noChangeArrowheads="1"/>
          </p:cNvSpPr>
          <p:nvPr/>
        </p:nvSpPr>
        <p:spPr bwMode="auto">
          <a:xfrm>
            <a:off x="3200400" y="2362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1519" name="Text Box 24"/>
          <p:cNvSpPr txBox="1">
            <a:spLocks noChangeArrowheads="1"/>
          </p:cNvSpPr>
          <p:nvPr/>
        </p:nvSpPr>
        <p:spPr bwMode="auto">
          <a:xfrm>
            <a:off x="1905000" y="1219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1520" name="AutoShape 35"/>
          <p:cNvSpPr>
            <a:spLocks noChangeArrowheads="1"/>
          </p:cNvSpPr>
          <p:nvPr/>
        </p:nvSpPr>
        <p:spPr bwMode="auto">
          <a:xfrm>
            <a:off x="3810000" y="19050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aphicFrame>
        <p:nvGraphicFramePr>
          <p:cNvPr id="21506" name="Object 36"/>
          <p:cNvGraphicFramePr>
            <a:graphicFrameLocks noChangeAspect="1"/>
          </p:cNvGraphicFramePr>
          <p:nvPr/>
        </p:nvGraphicFramePr>
        <p:xfrm>
          <a:off x="762000" y="3578225"/>
          <a:ext cx="21621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" name="Equation" r:id="rId5" imgW="1079280" imgH="914400" progId="Equation.3">
                  <p:embed/>
                </p:oleObj>
              </mc:Choice>
              <mc:Fallback>
                <p:oleObj name="Equation" r:id="rId5" imgW="1079280" imgH="9144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78225"/>
                        <a:ext cx="216217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413" name="Object 37"/>
          <p:cNvGraphicFramePr>
            <a:graphicFrameLocks noChangeAspect="1"/>
          </p:cNvGraphicFramePr>
          <p:nvPr/>
        </p:nvGraphicFramePr>
        <p:xfrm>
          <a:off x="4343400" y="3657600"/>
          <a:ext cx="38147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" name="Equation" r:id="rId7" imgW="1904760" imgH="914400" progId="Equation.3">
                  <p:embed/>
                </p:oleObj>
              </mc:Choice>
              <mc:Fallback>
                <p:oleObj name="Equation" r:id="rId7" imgW="1904760" imgH="914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657600"/>
                        <a:ext cx="38147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521" name="Group 47"/>
          <p:cNvGrpSpPr>
            <a:grpSpLocks/>
          </p:cNvGrpSpPr>
          <p:nvPr/>
        </p:nvGrpSpPr>
        <p:grpSpPr bwMode="auto">
          <a:xfrm>
            <a:off x="2057400" y="2038350"/>
            <a:ext cx="457200" cy="419100"/>
            <a:chOff x="5184" y="3792"/>
            <a:chExt cx="576" cy="528"/>
          </a:xfrm>
        </p:grpSpPr>
        <p:sp>
          <p:nvSpPr>
            <p:cNvPr id="21527" name="Oval 4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1528" name="Freeform 4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1529" name="AutoShape 5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1530" name="AutoShape 5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21522" name="Group 57"/>
          <p:cNvGrpSpPr>
            <a:grpSpLocks/>
          </p:cNvGrpSpPr>
          <p:nvPr/>
        </p:nvGrpSpPr>
        <p:grpSpPr bwMode="auto">
          <a:xfrm>
            <a:off x="6019800" y="1689100"/>
            <a:ext cx="1219200" cy="1117600"/>
            <a:chOff x="5184" y="3792"/>
            <a:chExt cx="576" cy="528"/>
          </a:xfrm>
        </p:grpSpPr>
        <p:sp>
          <p:nvSpPr>
            <p:cNvPr id="21523" name="Oval 5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1524" name="Freeform 59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1525" name="AutoShape 6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1526" name="AutoShape 6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non-uniform scaling</a:t>
            </a:r>
            <a:endParaRPr lang="it-IT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6626225" y="12954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711825" y="22860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540625" y="2362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45225" y="1219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 flipV="1">
            <a:off x="2286000" y="12954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1371600" y="22860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2541" name="Text Box 18"/>
          <p:cNvSpPr txBox="1">
            <a:spLocks noChangeArrowheads="1"/>
          </p:cNvSpPr>
          <p:nvPr/>
        </p:nvSpPr>
        <p:spPr bwMode="auto">
          <a:xfrm>
            <a:off x="3200400" y="2362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2542" name="Text Box 19"/>
          <p:cNvSpPr txBox="1">
            <a:spLocks noChangeArrowheads="1"/>
          </p:cNvSpPr>
          <p:nvPr/>
        </p:nvSpPr>
        <p:spPr bwMode="auto">
          <a:xfrm>
            <a:off x="1905000" y="1219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2543" name="AutoShape 30"/>
          <p:cNvSpPr>
            <a:spLocks noChangeArrowheads="1"/>
          </p:cNvSpPr>
          <p:nvPr/>
        </p:nvSpPr>
        <p:spPr bwMode="auto">
          <a:xfrm>
            <a:off x="3810000" y="19050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aphicFrame>
        <p:nvGraphicFramePr>
          <p:cNvPr id="22530" name="Object 31"/>
          <p:cNvGraphicFramePr>
            <a:graphicFrameLocks noChangeAspect="1"/>
          </p:cNvGraphicFramePr>
          <p:nvPr/>
        </p:nvGraphicFramePr>
        <p:xfrm>
          <a:off x="698500" y="3578225"/>
          <a:ext cx="228917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0" name="Equation" r:id="rId3" imgW="1143000" imgH="914400" progId="Equation.3">
                  <p:embed/>
                </p:oleObj>
              </mc:Choice>
              <mc:Fallback>
                <p:oleObj name="Equation" r:id="rId3" imgW="1143000" imgH="914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578225"/>
                        <a:ext cx="2289175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038600" y="3581400"/>
            <a:ext cx="4348163" cy="2743200"/>
            <a:chOff x="2544" y="2256"/>
            <a:chExt cx="2739" cy="1728"/>
          </a:xfrm>
        </p:grpSpPr>
        <p:sp>
          <p:nvSpPr>
            <p:cNvPr id="22556" name="Rectangle 3"/>
            <p:cNvSpPr>
              <a:spLocks noChangeArrowheads="1"/>
            </p:cNvSpPr>
            <p:nvPr/>
          </p:nvSpPr>
          <p:spPr bwMode="auto">
            <a:xfrm>
              <a:off x="3455" y="2256"/>
              <a:ext cx="1491" cy="1728"/>
            </a:xfrm>
            <a:prstGeom prst="rect">
              <a:avLst/>
            </a:prstGeom>
            <a:solidFill>
              <a:srgbClr val="00CC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graphicFrame>
          <p:nvGraphicFramePr>
            <p:cNvPr id="22531" name="Object 4"/>
            <p:cNvGraphicFramePr>
              <a:graphicFrameLocks noChangeAspect="1"/>
            </p:cNvGraphicFramePr>
            <p:nvPr/>
          </p:nvGraphicFramePr>
          <p:xfrm>
            <a:off x="3538" y="3672"/>
            <a:ext cx="1347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1" name="Equation" r:id="rId5" imgW="825480" imgH="241200" progId="Equation.3">
                    <p:embed/>
                  </p:oleObj>
                </mc:Choice>
                <mc:Fallback>
                  <p:oleObj name="Equation" r:id="rId5" imgW="825480" imgH="241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8" y="3672"/>
                          <a:ext cx="1347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7" name="Text Box 5"/>
            <p:cNvSpPr txBox="1">
              <a:spLocks noChangeArrowheads="1"/>
            </p:cNvSpPr>
            <p:nvPr/>
          </p:nvSpPr>
          <p:spPr bwMode="auto">
            <a:xfrm>
              <a:off x="3647" y="3456"/>
              <a:ext cx="103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2"/>
                  </a:solidFill>
                </a:rPr>
                <a:t>Scaling matrix</a:t>
              </a:r>
              <a:endParaRPr lang="it-IT" sz="1800" b="1" dirty="0">
                <a:solidFill>
                  <a:schemeClr val="accent2"/>
                </a:solidFill>
              </a:endParaRPr>
            </a:p>
          </p:txBody>
        </p:sp>
        <p:graphicFrame>
          <p:nvGraphicFramePr>
            <p:cNvPr id="22532" name="Object 32"/>
            <p:cNvGraphicFramePr>
              <a:graphicFrameLocks noChangeAspect="1"/>
            </p:cNvGraphicFramePr>
            <p:nvPr/>
          </p:nvGraphicFramePr>
          <p:xfrm>
            <a:off x="2544" y="2304"/>
            <a:ext cx="2739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2" name="Equation" r:id="rId7" imgW="2171520" imgH="914400" progId="Equation.3">
                    <p:embed/>
                  </p:oleObj>
                </mc:Choice>
                <mc:Fallback>
                  <p:oleObj name="Equation" r:id="rId7" imgW="2171520" imgH="914400" progId="Equation.3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2304"/>
                          <a:ext cx="2739" cy="11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45" name="Group 41"/>
          <p:cNvGrpSpPr>
            <a:grpSpLocks/>
          </p:cNvGrpSpPr>
          <p:nvPr/>
        </p:nvGrpSpPr>
        <p:grpSpPr bwMode="auto">
          <a:xfrm>
            <a:off x="2057400" y="2038350"/>
            <a:ext cx="457200" cy="419100"/>
            <a:chOff x="5184" y="3792"/>
            <a:chExt cx="576" cy="528"/>
          </a:xfrm>
        </p:grpSpPr>
        <p:sp>
          <p:nvSpPr>
            <p:cNvPr id="22552" name="Oval 42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2553" name="Freeform 43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2554" name="AutoShape 44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2555" name="AutoShape 45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22546" name="Group 46"/>
          <p:cNvGrpSpPr>
            <a:grpSpLocks/>
          </p:cNvGrpSpPr>
          <p:nvPr/>
        </p:nvGrpSpPr>
        <p:grpSpPr bwMode="auto">
          <a:xfrm>
            <a:off x="6400800" y="1689100"/>
            <a:ext cx="457200" cy="1117600"/>
            <a:chOff x="5184" y="3792"/>
            <a:chExt cx="576" cy="528"/>
          </a:xfrm>
        </p:grpSpPr>
        <p:sp>
          <p:nvSpPr>
            <p:cNvPr id="22548" name="Oval 47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2549" name="Freeform 48"/>
            <p:cNvSpPr>
              <a:spLocks/>
            </p:cNvSpPr>
            <p:nvPr/>
          </p:nvSpPr>
          <p:spPr bwMode="auto">
            <a:xfrm>
              <a:off x="5305" y="4088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2550" name="AutoShape 49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2551" name="AutoShape 50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231476" name="Rectangle 52"/>
          <p:cNvSpPr>
            <a:spLocks noChangeArrowheads="1"/>
          </p:cNvSpPr>
          <p:nvPr/>
        </p:nvSpPr>
        <p:spPr bwMode="auto">
          <a:xfrm>
            <a:off x="2057400" y="6019800"/>
            <a:ext cx="2636181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Inverse matrix?</a:t>
            </a:r>
            <a:endParaRPr lang="it-IT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7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rotation about the </a:t>
            </a:r>
            <a:r>
              <a:rPr lang="en-US" i="1" kern="12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z </a:t>
            </a:r>
            <a:r>
              <a:rPr lang="en-US" kern="1200" dirty="0">
                <a:solidFill>
                  <a:srgbClr val="FFFFFF"/>
                </a:solidFill>
                <a:cs typeface="Arial" charset="0"/>
              </a:rPr>
              <a:t>axis</a:t>
            </a:r>
            <a:endParaRPr lang="it-IT" dirty="0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98862"/>
              </p:ext>
            </p:extLst>
          </p:nvPr>
        </p:nvGraphicFramePr>
        <p:xfrm>
          <a:off x="522355" y="1483249"/>
          <a:ext cx="3648075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32" name="Equazione" r:id="rId3" imgW="1828800" imgH="711000" progId="Equation.3">
                  <p:embed/>
                </p:oleObj>
              </mc:Choice>
              <mc:Fallback>
                <p:oleObj name="Equazione" r:id="rId3" imgW="1828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55" y="1483249"/>
                        <a:ext cx="3648075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4"/>
          <p:cNvSpPr>
            <a:spLocks noChangeShapeType="1"/>
          </p:cNvSpPr>
          <p:nvPr/>
        </p:nvSpPr>
        <p:spPr bwMode="auto">
          <a:xfrm flipV="1">
            <a:off x="6586265" y="448052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>
            <a:off x="5671865" y="547112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7500665" y="5547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5607" name="Line 3"/>
          <p:cNvSpPr>
            <a:spLocks noChangeShapeType="1"/>
          </p:cNvSpPr>
          <p:nvPr/>
        </p:nvSpPr>
        <p:spPr bwMode="auto">
          <a:xfrm flipV="1">
            <a:off x="6075556" y="1280799"/>
            <a:ext cx="0" cy="260255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608" name="Line 4"/>
          <p:cNvSpPr>
            <a:spLocks noChangeShapeType="1"/>
          </p:cNvSpPr>
          <p:nvPr/>
        </p:nvSpPr>
        <p:spPr bwMode="auto">
          <a:xfrm>
            <a:off x="4932040" y="2943953"/>
            <a:ext cx="323552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7020333" y="1403996"/>
            <a:ext cx="829492" cy="3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x’,y’</a:t>
            </a:r>
            <a:r>
              <a:rPr lang="en-US" sz="2400">
                <a:latin typeface="Times New Roman" pitchFamily="18" charset="0"/>
              </a:rPr>
              <a:t>)</a:t>
            </a:r>
            <a:endParaRPr lang="it-IT" sz="2800">
              <a:latin typeface="Symbol" pitchFamily="18" charset="2"/>
            </a:endParaRPr>
          </a:p>
        </p:txBody>
      </p:sp>
      <p:sp>
        <p:nvSpPr>
          <p:cNvPr id="25610" name="Oval 6"/>
          <p:cNvSpPr>
            <a:spLocks noChangeArrowheads="1"/>
          </p:cNvSpPr>
          <p:nvPr/>
        </p:nvSpPr>
        <p:spPr bwMode="auto">
          <a:xfrm>
            <a:off x="7560206" y="2358769"/>
            <a:ext cx="67484" cy="6159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1" name="Line 7"/>
          <p:cNvSpPr>
            <a:spLocks noChangeShapeType="1"/>
          </p:cNvSpPr>
          <p:nvPr/>
        </p:nvSpPr>
        <p:spPr bwMode="auto">
          <a:xfrm flipV="1">
            <a:off x="6075556" y="1773586"/>
            <a:ext cx="1012261" cy="1170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8"/>
          <p:cNvSpPr>
            <a:spLocks noChangeShapeType="1"/>
          </p:cNvSpPr>
          <p:nvPr/>
        </p:nvSpPr>
        <p:spPr bwMode="auto">
          <a:xfrm flipV="1">
            <a:off x="6075556" y="2389568"/>
            <a:ext cx="1484650" cy="5543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Oval 9"/>
          <p:cNvSpPr>
            <a:spLocks noChangeArrowheads="1"/>
          </p:cNvSpPr>
          <p:nvPr/>
        </p:nvSpPr>
        <p:spPr bwMode="auto">
          <a:xfrm>
            <a:off x="7054075" y="1750486"/>
            <a:ext cx="67484" cy="6159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7627690" y="2143175"/>
            <a:ext cx="649534" cy="3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x,y</a:t>
            </a:r>
            <a:r>
              <a:rPr lang="en-US" sz="2400">
                <a:latin typeface="Times New Roman" pitchFamily="18" charset="0"/>
              </a:rPr>
              <a:t>)</a:t>
            </a:r>
            <a:endParaRPr lang="it-IT" sz="2800">
              <a:latin typeface="Symbol" pitchFamily="18" charset="2"/>
            </a:endParaRPr>
          </a:p>
        </p:txBody>
      </p:sp>
      <p:sp>
        <p:nvSpPr>
          <p:cNvPr id="25615" name="Freeform 11"/>
          <p:cNvSpPr>
            <a:spLocks/>
          </p:cNvSpPr>
          <p:nvPr/>
        </p:nvSpPr>
        <p:spPr bwMode="auto">
          <a:xfrm>
            <a:off x="7121559" y="1800534"/>
            <a:ext cx="451307" cy="546650"/>
          </a:xfrm>
          <a:custGeom>
            <a:avLst/>
            <a:gdLst>
              <a:gd name="T0" fmla="*/ 0 w 183"/>
              <a:gd name="T1" fmla="*/ 0 h 279"/>
              <a:gd name="T2" fmla="*/ 2147483647 w 183"/>
              <a:gd name="T3" fmla="*/ 2147483647 h 279"/>
              <a:gd name="T4" fmla="*/ 2147483647 w 183"/>
              <a:gd name="T5" fmla="*/ 2147483647 h 279"/>
              <a:gd name="T6" fmla="*/ 0 60000 65536"/>
              <a:gd name="T7" fmla="*/ 0 60000 65536"/>
              <a:gd name="T8" fmla="*/ 0 60000 65536"/>
              <a:gd name="T9" fmla="*/ 0 w 183"/>
              <a:gd name="T10" fmla="*/ 0 h 279"/>
              <a:gd name="T11" fmla="*/ 183 w 183"/>
              <a:gd name="T12" fmla="*/ 279 h 279"/>
              <a:gd name="connsiteX0" fmla="*/ 0 w 9174"/>
              <a:gd name="connsiteY0" fmla="*/ 0 h 9299"/>
              <a:gd name="connsiteX1" fmla="*/ 5731 w 9174"/>
              <a:gd name="connsiteY1" fmla="*/ 3779 h 9299"/>
              <a:gd name="connsiteX2" fmla="*/ 9174 w 9174"/>
              <a:gd name="connsiteY2" fmla="*/ 9299 h 9299"/>
              <a:gd name="connsiteX0" fmla="*/ 0 w 10000"/>
              <a:gd name="connsiteY0" fmla="*/ 0 h 10000"/>
              <a:gd name="connsiteX1" fmla="*/ 7347 w 10000"/>
              <a:gd name="connsiteY1" fmla="*/ 413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47 w 10000"/>
              <a:gd name="connsiteY1" fmla="*/ 413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47 w 10000"/>
              <a:gd name="connsiteY1" fmla="*/ 4132 h 10000"/>
              <a:gd name="connsiteX2" fmla="*/ 10000 w 10000"/>
              <a:gd name="connsiteY2" fmla="*/ 10000 h 10000"/>
              <a:gd name="connsiteX0" fmla="*/ 0 w 10900"/>
              <a:gd name="connsiteY0" fmla="*/ 0 h 9315"/>
              <a:gd name="connsiteX1" fmla="*/ 7347 w 10900"/>
              <a:gd name="connsiteY1" fmla="*/ 4132 h 9315"/>
              <a:gd name="connsiteX2" fmla="*/ 10900 w 10900"/>
              <a:gd name="connsiteY2" fmla="*/ 9315 h 9315"/>
              <a:gd name="connsiteX0" fmla="*/ 0 w 10000"/>
              <a:gd name="connsiteY0" fmla="*/ 0 h 10000"/>
              <a:gd name="connsiteX1" fmla="*/ 6740 w 10000"/>
              <a:gd name="connsiteY1" fmla="*/ 4436 h 10000"/>
              <a:gd name="connsiteX2" fmla="*/ 10000 w 10000"/>
              <a:gd name="connsiteY2" fmla="*/ 10000 h 10000"/>
              <a:gd name="connsiteX0" fmla="*/ 0 w 9817"/>
              <a:gd name="connsiteY0" fmla="*/ 0 h 10441"/>
              <a:gd name="connsiteX1" fmla="*/ 6740 w 9817"/>
              <a:gd name="connsiteY1" fmla="*/ 4436 h 10441"/>
              <a:gd name="connsiteX2" fmla="*/ 9817 w 9817"/>
              <a:gd name="connsiteY2" fmla="*/ 10441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7" h="10441">
                <a:moveTo>
                  <a:pt x="0" y="0"/>
                </a:moveTo>
                <a:cubicBezTo>
                  <a:pt x="1918" y="943"/>
                  <a:pt x="3725" y="1431"/>
                  <a:pt x="6740" y="4436"/>
                </a:cubicBezTo>
                <a:cubicBezTo>
                  <a:pt x="8381" y="6339"/>
                  <a:pt x="9566" y="8602"/>
                  <a:pt x="9817" y="1044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7965110" y="2943953"/>
            <a:ext cx="272748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5617" name="Text Box 13"/>
          <p:cNvSpPr txBox="1">
            <a:spLocks noChangeArrowheads="1"/>
          </p:cNvSpPr>
          <p:nvPr/>
        </p:nvSpPr>
        <p:spPr bwMode="auto">
          <a:xfrm>
            <a:off x="5738136" y="1219201"/>
            <a:ext cx="272748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5618" name="Text Box 14"/>
          <p:cNvSpPr txBox="1">
            <a:spLocks noChangeArrowheads="1"/>
          </p:cNvSpPr>
          <p:nvPr/>
        </p:nvSpPr>
        <p:spPr bwMode="auto">
          <a:xfrm>
            <a:off x="5805620" y="2943953"/>
            <a:ext cx="272748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25619" name="Group 22"/>
          <p:cNvGrpSpPr>
            <a:grpSpLocks/>
          </p:cNvGrpSpPr>
          <p:nvPr/>
        </p:nvGrpSpPr>
        <p:grpSpPr bwMode="auto">
          <a:xfrm>
            <a:off x="6075556" y="2389568"/>
            <a:ext cx="1754586" cy="1220416"/>
            <a:chOff x="3648" y="1680"/>
            <a:chExt cx="1248" cy="951"/>
          </a:xfrm>
        </p:grpSpPr>
        <p:sp>
          <p:nvSpPr>
            <p:cNvPr id="25624" name="Rectangle 23"/>
            <p:cNvSpPr>
              <a:spLocks noChangeArrowheads="1"/>
            </p:cNvSpPr>
            <p:nvPr/>
          </p:nvSpPr>
          <p:spPr bwMode="auto">
            <a:xfrm>
              <a:off x="4272" y="230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008000"/>
                  </a:solidFill>
                  <a:latin typeface="Symbol" pitchFamily="18" charset="2"/>
                </a:rPr>
                <a:t>r</a:t>
              </a:r>
              <a:endParaRPr lang="it-IT" sz="280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3648" y="2112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4704" y="1680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 flipV="1">
              <a:off x="3840" y="2160"/>
              <a:ext cx="1056" cy="43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21" name="Group 34"/>
          <p:cNvGrpSpPr>
            <a:grpSpLocks/>
          </p:cNvGrpSpPr>
          <p:nvPr/>
        </p:nvGrpSpPr>
        <p:grpSpPr bwMode="auto">
          <a:xfrm>
            <a:off x="6012160" y="2873755"/>
            <a:ext cx="134968" cy="123197"/>
            <a:chOff x="2400" y="2400"/>
            <a:chExt cx="768" cy="768"/>
          </a:xfrm>
        </p:grpSpPr>
        <p:sp>
          <p:nvSpPr>
            <p:cNvPr id="25622" name="Oval 35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it-IT" dirty="0"/>
            </a:p>
          </p:txBody>
        </p:sp>
        <p:sp>
          <p:nvSpPr>
            <p:cNvPr id="25623" name="Oval 36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6599475" y="2208006"/>
            <a:ext cx="335585" cy="42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Symbol" pitchFamily="18" charset="2"/>
                <a:sym typeface="Symbol"/>
              </a:rPr>
              <a:t></a:t>
            </a:r>
            <a:endParaRPr lang="it-IT" sz="2800" i="1" dirty="0">
              <a:solidFill>
                <a:srgbClr val="FF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6469214" y="2487091"/>
            <a:ext cx="225647" cy="220101"/>
          </a:xfrm>
          <a:custGeom>
            <a:avLst/>
            <a:gdLst>
              <a:gd name="T0" fmla="*/ 0 w 52"/>
              <a:gd name="T1" fmla="*/ 0 h 173"/>
              <a:gd name="T2" fmla="*/ 45 w 52"/>
              <a:gd name="T3" fmla="*/ 78 h 173"/>
              <a:gd name="T4" fmla="*/ 45 w 52"/>
              <a:gd name="T5" fmla="*/ 173 h 173"/>
              <a:gd name="T6" fmla="*/ 0 60000 65536"/>
              <a:gd name="T7" fmla="*/ 0 60000 65536"/>
              <a:gd name="T8" fmla="*/ 0 60000 65536"/>
              <a:gd name="T9" fmla="*/ 0 w 52"/>
              <a:gd name="T10" fmla="*/ 0 h 173"/>
              <a:gd name="T11" fmla="*/ 52 w 52"/>
              <a:gd name="T12" fmla="*/ 173 h 173"/>
              <a:gd name="connsiteX0" fmla="*/ 0 w 30021"/>
              <a:gd name="connsiteY0" fmla="*/ 0 h 10694"/>
              <a:gd name="connsiteX1" fmla="*/ 29423 w 30021"/>
              <a:gd name="connsiteY1" fmla="*/ 5203 h 10694"/>
              <a:gd name="connsiteX2" fmla="*/ 29423 w 30021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700"/>
              <a:gd name="connsiteY0" fmla="*/ 0 h 10694"/>
              <a:gd name="connsiteX1" fmla="*/ 21923 w 29700"/>
              <a:gd name="connsiteY1" fmla="*/ 5203 h 10694"/>
              <a:gd name="connsiteX2" fmla="*/ 29423 w 29700"/>
              <a:gd name="connsiteY2" fmla="*/ 10694 h 10694"/>
              <a:gd name="connsiteX0" fmla="*/ 0 w 29423"/>
              <a:gd name="connsiteY0" fmla="*/ 0 h 10694"/>
              <a:gd name="connsiteX1" fmla="*/ 17885 w 29423"/>
              <a:gd name="connsiteY1" fmla="*/ 4163 h 10694"/>
              <a:gd name="connsiteX2" fmla="*/ 29423 w 29423"/>
              <a:gd name="connsiteY2" fmla="*/ 10694 h 10694"/>
              <a:gd name="connsiteX0" fmla="*/ 0 w 30865"/>
              <a:gd name="connsiteY0" fmla="*/ 0 h 9914"/>
              <a:gd name="connsiteX1" fmla="*/ 17885 w 30865"/>
              <a:gd name="connsiteY1" fmla="*/ 4163 h 9914"/>
              <a:gd name="connsiteX2" fmla="*/ 30865 w 30865"/>
              <a:gd name="connsiteY2" fmla="*/ 9914 h 9914"/>
              <a:gd name="connsiteX0" fmla="*/ 0 w 10000"/>
              <a:gd name="connsiteY0" fmla="*/ 0 h 10000"/>
              <a:gd name="connsiteX1" fmla="*/ 5795 w 10000"/>
              <a:gd name="connsiteY1" fmla="*/ 419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0 w 10000"/>
              <a:gd name="connsiteY1" fmla="*/ 4374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0 w 10000"/>
              <a:gd name="connsiteY1" fmla="*/ 4374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889 w 10000"/>
              <a:gd name="connsiteY1" fmla="*/ 4287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558" y="845"/>
                  <a:pt x="2462" y="497"/>
                  <a:pt x="5889" y="4287"/>
                </a:cubicBezTo>
                <a:cubicBezTo>
                  <a:pt x="9129" y="8251"/>
                  <a:pt x="8878" y="7347"/>
                  <a:pt x="10000" y="1000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2246040" y="448052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1331640" y="547112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3160440" y="5547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1865040" y="440432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45" name="AutoShape 35"/>
          <p:cNvSpPr>
            <a:spLocks noChangeArrowheads="1"/>
          </p:cNvSpPr>
          <p:nvPr/>
        </p:nvSpPr>
        <p:spPr bwMode="auto">
          <a:xfrm>
            <a:off x="3770040" y="509012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46" name="Group 47"/>
          <p:cNvGrpSpPr>
            <a:grpSpLocks/>
          </p:cNvGrpSpPr>
          <p:nvPr/>
        </p:nvGrpSpPr>
        <p:grpSpPr bwMode="auto">
          <a:xfrm>
            <a:off x="1598340" y="4904382"/>
            <a:ext cx="1295400" cy="1039813"/>
            <a:chOff x="5184" y="3792"/>
            <a:chExt cx="576" cy="528"/>
          </a:xfrm>
        </p:grpSpPr>
        <p:sp>
          <p:nvSpPr>
            <p:cNvPr id="47" name="Oval 4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 rot="10800000">
              <a:off x="5280" y="4124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" name="AutoShape 5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0" name="AutoShape 5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1" name="Group 47"/>
          <p:cNvGrpSpPr>
            <a:grpSpLocks/>
          </p:cNvGrpSpPr>
          <p:nvPr/>
        </p:nvGrpSpPr>
        <p:grpSpPr bwMode="auto">
          <a:xfrm rot="19254657">
            <a:off x="5931698" y="4929292"/>
            <a:ext cx="1295400" cy="1039813"/>
            <a:chOff x="5184" y="3792"/>
            <a:chExt cx="576" cy="528"/>
          </a:xfrm>
        </p:grpSpPr>
        <p:sp>
          <p:nvSpPr>
            <p:cNvPr id="62" name="Oval 48"/>
            <p:cNvSpPr>
              <a:spLocks noChangeArrowheads="1"/>
            </p:cNvSpPr>
            <p:nvPr/>
          </p:nvSpPr>
          <p:spPr bwMode="auto">
            <a:xfrm>
              <a:off x="5184" y="3792"/>
              <a:ext cx="576" cy="528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 rot="10800000">
              <a:off x="5280" y="4124"/>
              <a:ext cx="360" cy="144"/>
            </a:xfrm>
            <a:custGeom>
              <a:avLst/>
              <a:gdLst>
                <a:gd name="T0" fmla="*/ 0 w 648"/>
                <a:gd name="T1" fmla="*/ 0 h 304"/>
                <a:gd name="T2" fmla="*/ 1 w 648"/>
                <a:gd name="T3" fmla="*/ 0 h 304"/>
                <a:gd name="T4" fmla="*/ 1 w 648"/>
                <a:gd name="T5" fmla="*/ 0 h 304"/>
                <a:gd name="T6" fmla="*/ 1 w 648"/>
                <a:gd name="T7" fmla="*/ 0 h 304"/>
                <a:gd name="T8" fmla="*/ 1 w 648"/>
                <a:gd name="T9" fmla="*/ 0 h 304"/>
                <a:gd name="T10" fmla="*/ 0 w 648"/>
                <a:gd name="T11" fmla="*/ 0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8"/>
                <a:gd name="T19" fmla="*/ 0 h 304"/>
                <a:gd name="T20" fmla="*/ 648 w 648"/>
                <a:gd name="T21" fmla="*/ 304 h 3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8" h="304">
                  <a:moveTo>
                    <a:pt x="0" y="280"/>
                  </a:moveTo>
                  <a:cubicBezTo>
                    <a:pt x="0" y="280"/>
                    <a:pt x="64" y="80"/>
                    <a:pt x="144" y="40"/>
                  </a:cubicBezTo>
                  <a:cubicBezTo>
                    <a:pt x="224" y="0"/>
                    <a:pt x="400" y="0"/>
                    <a:pt x="480" y="40"/>
                  </a:cubicBezTo>
                  <a:cubicBezTo>
                    <a:pt x="560" y="80"/>
                    <a:pt x="648" y="256"/>
                    <a:pt x="624" y="280"/>
                  </a:cubicBezTo>
                  <a:cubicBezTo>
                    <a:pt x="600" y="304"/>
                    <a:pt x="440" y="184"/>
                    <a:pt x="336" y="184"/>
                  </a:cubicBezTo>
                  <a:cubicBezTo>
                    <a:pt x="232" y="184"/>
                    <a:pt x="70" y="260"/>
                    <a:pt x="0" y="28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4" name="AutoShape 50"/>
            <p:cNvSpPr>
              <a:spLocks noChangeArrowheads="1"/>
            </p:cNvSpPr>
            <p:nvPr/>
          </p:nvSpPr>
          <p:spPr bwMode="auto">
            <a:xfrm>
              <a:off x="528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5" name="AutoShape 51"/>
            <p:cNvSpPr>
              <a:spLocks noChangeArrowheads="1"/>
            </p:cNvSpPr>
            <p:nvPr/>
          </p:nvSpPr>
          <p:spPr bwMode="auto">
            <a:xfrm>
              <a:off x="5520" y="393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210525" y="4337453"/>
            <a:ext cx="272748" cy="3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63717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Example: rotation about the </a:t>
            </a:r>
            <a:r>
              <a:rPr lang="en-US" i="1" kern="1200" dirty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z </a:t>
            </a:r>
            <a:r>
              <a:rPr lang="en-US" kern="1200" dirty="0">
                <a:solidFill>
                  <a:srgbClr val="FFFFFF"/>
                </a:solidFill>
                <a:cs typeface="Arial" charset="0"/>
              </a:rPr>
              <a:t>axis</a:t>
            </a:r>
            <a:endParaRPr lang="it-IT" dirty="0"/>
          </a:p>
        </p:txBody>
      </p:sp>
      <p:sp>
        <p:nvSpPr>
          <p:cNvPr id="25607" name="Line 3"/>
          <p:cNvSpPr>
            <a:spLocks noChangeShapeType="1"/>
          </p:cNvSpPr>
          <p:nvPr/>
        </p:nvSpPr>
        <p:spPr bwMode="auto">
          <a:xfrm flipV="1">
            <a:off x="5791200" y="1295400"/>
            <a:ext cx="0" cy="3733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5608" name="Line 4"/>
          <p:cNvSpPr>
            <a:spLocks noChangeShapeType="1"/>
          </p:cNvSpPr>
          <p:nvPr/>
        </p:nvSpPr>
        <p:spPr bwMode="auto">
          <a:xfrm>
            <a:off x="3886200" y="3352800"/>
            <a:ext cx="4267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5609" name="Rectangle 5"/>
          <p:cNvSpPr>
            <a:spLocks noChangeArrowheads="1"/>
          </p:cNvSpPr>
          <p:nvPr/>
        </p:nvSpPr>
        <p:spPr bwMode="auto">
          <a:xfrm>
            <a:off x="6858000" y="1447800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x’,y’</a:t>
            </a:r>
            <a:r>
              <a:rPr lang="en-US" sz="2400">
                <a:latin typeface="Times New Roman" pitchFamily="18" charset="0"/>
              </a:rPr>
              <a:t>)</a:t>
            </a:r>
            <a:endParaRPr lang="it-IT" sz="2800">
              <a:latin typeface="Symbol" pitchFamily="18" charset="2"/>
            </a:endParaRPr>
          </a:p>
        </p:txBody>
      </p:sp>
      <p:sp>
        <p:nvSpPr>
          <p:cNvPr id="25610" name="Oval 6"/>
          <p:cNvSpPr>
            <a:spLocks noChangeArrowheads="1"/>
          </p:cNvSpPr>
          <p:nvPr/>
        </p:nvSpPr>
        <p:spPr bwMode="auto">
          <a:xfrm>
            <a:off x="7467600" y="2628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1" name="Line 7"/>
          <p:cNvSpPr>
            <a:spLocks noChangeShapeType="1"/>
          </p:cNvSpPr>
          <p:nvPr/>
        </p:nvSpPr>
        <p:spPr bwMode="auto">
          <a:xfrm flipV="1">
            <a:off x="5791200" y="19050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8"/>
          <p:cNvSpPr>
            <a:spLocks noChangeShapeType="1"/>
          </p:cNvSpPr>
          <p:nvPr/>
        </p:nvSpPr>
        <p:spPr bwMode="auto">
          <a:xfrm flipV="1">
            <a:off x="5791200" y="2667000"/>
            <a:ext cx="1676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Oval 9"/>
          <p:cNvSpPr>
            <a:spLocks noChangeArrowheads="1"/>
          </p:cNvSpPr>
          <p:nvPr/>
        </p:nvSpPr>
        <p:spPr bwMode="auto">
          <a:xfrm>
            <a:off x="6896100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7543800" y="2362200"/>
            <a:ext cx="73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x,y</a:t>
            </a:r>
            <a:r>
              <a:rPr lang="en-US" sz="2400">
                <a:latin typeface="Times New Roman" pitchFamily="18" charset="0"/>
              </a:rPr>
              <a:t>)</a:t>
            </a:r>
            <a:endParaRPr lang="it-IT" sz="2800">
              <a:latin typeface="Symbol" pitchFamily="18" charset="2"/>
            </a:endParaRPr>
          </a:p>
        </p:txBody>
      </p:sp>
      <p:sp>
        <p:nvSpPr>
          <p:cNvPr id="25615" name="Freeform 11"/>
          <p:cNvSpPr>
            <a:spLocks/>
          </p:cNvSpPr>
          <p:nvPr/>
        </p:nvSpPr>
        <p:spPr bwMode="auto">
          <a:xfrm>
            <a:off x="6972300" y="1938337"/>
            <a:ext cx="509596" cy="676232"/>
          </a:xfrm>
          <a:custGeom>
            <a:avLst/>
            <a:gdLst>
              <a:gd name="T0" fmla="*/ 0 w 183"/>
              <a:gd name="T1" fmla="*/ 0 h 279"/>
              <a:gd name="T2" fmla="*/ 2147483647 w 183"/>
              <a:gd name="T3" fmla="*/ 2147483647 h 279"/>
              <a:gd name="T4" fmla="*/ 2147483647 w 183"/>
              <a:gd name="T5" fmla="*/ 2147483647 h 279"/>
              <a:gd name="T6" fmla="*/ 0 60000 65536"/>
              <a:gd name="T7" fmla="*/ 0 60000 65536"/>
              <a:gd name="T8" fmla="*/ 0 60000 65536"/>
              <a:gd name="T9" fmla="*/ 0 w 183"/>
              <a:gd name="T10" fmla="*/ 0 h 279"/>
              <a:gd name="T11" fmla="*/ 183 w 183"/>
              <a:gd name="T12" fmla="*/ 279 h 279"/>
              <a:gd name="connsiteX0" fmla="*/ 0 w 9174"/>
              <a:gd name="connsiteY0" fmla="*/ 0 h 9299"/>
              <a:gd name="connsiteX1" fmla="*/ 5731 w 9174"/>
              <a:gd name="connsiteY1" fmla="*/ 3779 h 9299"/>
              <a:gd name="connsiteX2" fmla="*/ 9174 w 9174"/>
              <a:gd name="connsiteY2" fmla="*/ 9299 h 9299"/>
              <a:gd name="connsiteX0" fmla="*/ 0 w 10000"/>
              <a:gd name="connsiteY0" fmla="*/ 0 h 10000"/>
              <a:gd name="connsiteX1" fmla="*/ 7347 w 10000"/>
              <a:gd name="connsiteY1" fmla="*/ 413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47 w 10000"/>
              <a:gd name="connsiteY1" fmla="*/ 4132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7347 w 10000"/>
              <a:gd name="connsiteY1" fmla="*/ 4132 h 10000"/>
              <a:gd name="connsiteX2" fmla="*/ 10000 w 10000"/>
              <a:gd name="connsiteY2" fmla="*/ 10000 h 10000"/>
              <a:gd name="connsiteX0" fmla="*/ 0 w 10900"/>
              <a:gd name="connsiteY0" fmla="*/ 0 h 9315"/>
              <a:gd name="connsiteX1" fmla="*/ 7347 w 10900"/>
              <a:gd name="connsiteY1" fmla="*/ 4132 h 9315"/>
              <a:gd name="connsiteX2" fmla="*/ 10900 w 10900"/>
              <a:gd name="connsiteY2" fmla="*/ 9315 h 9315"/>
              <a:gd name="connsiteX0" fmla="*/ 0 w 10000"/>
              <a:gd name="connsiteY0" fmla="*/ 0 h 10000"/>
              <a:gd name="connsiteX1" fmla="*/ 6740 w 10000"/>
              <a:gd name="connsiteY1" fmla="*/ 4436 h 10000"/>
              <a:gd name="connsiteX2" fmla="*/ 10000 w 10000"/>
              <a:gd name="connsiteY2" fmla="*/ 10000 h 10000"/>
              <a:gd name="connsiteX0" fmla="*/ 0 w 9817"/>
              <a:gd name="connsiteY0" fmla="*/ 0 h 10441"/>
              <a:gd name="connsiteX1" fmla="*/ 6740 w 9817"/>
              <a:gd name="connsiteY1" fmla="*/ 4436 h 10441"/>
              <a:gd name="connsiteX2" fmla="*/ 9817 w 9817"/>
              <a:gd name="connsiteY2" fmla="*/ 10441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7" h="10441">
                <a:moveTo>
                  <a:pt x="0" y="0"/>
                </a:moveTo>
                <a:cubicBezTo>
                  <a:pt x="1918" y="943"/>
                  <a:pt x="3725" y="1431"/>
                  <a:pt x="6740" y="4436"/>
                </a:cubicBezTo>
                <a:cubicBezTo>
                  <a:pt x="8381" y="6339"/>
                  <a:pt x="9566" y="8602"/>
                  <a:pt x="9817" y="10441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16" name="Text Box 12"/>
          <p:cNvSpPr txBox="1">
            <a:spLocks noChangeArrowheads="1"/>
          </p:cNvSpPr>
          <p:nvPr/>
        </p:nvSpPr>
        <p:spPr bwMode="auto">
          <a:xfrm>
            <a:off x="7924800" y="3352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25617" name="Text Box 13"/>
          <p:cNvSpPr txBox="1">
            <a:spLocks noChangeArrowheads="1"/>
          </p:cNvSpPr>
          <p:nvPr/>
        </p:nvSpPr>
        <p:spPr bwMode="auto">
          <a:xfrm>
            <a:off x="5410200" y="12192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25618" name="Text Box 14"/>
          <p:cNvSpPr txBox="1">
            <a:spLocks noChangeArrowheads="1"/>
          </p:cNvSpPr>
          <p:nvPr/>
        </p:nvSpPr>
        <p:spPr bwMode="auto">
          <a:xfrm>
            <a:off x="5486400" y="3352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25619" name="Group 22"/>
          <p:cNvGrpSpPr>
            <a:grpSpLocks/>
          </p:cNvGrpSpPr>
          <p:nvPr/>
        </p:nvGrpSpPr>
        <p:grpSpPr bwMode="auto">
          <a:xfrm>
            <a:off x="5791200" y="2667000"/>
            <a:ext cx="1981200" cy="1509713"/>
            <a:chOff x="3648" y="1680"/>
            <a:chExt cx="1248" cy="951"/>
          </a:xfrm>
        </p:grpSpPr>
        <p:sp>
          <p:nvSpPr>
            <p:cNvPr id="25624" name="Rectangle 23"/>
            <p:cNvSpPr>
              <a:spLocks noChangeArrowheads="1"/>
            </p:cNvSpPr>
            <p:nvPr/>
          </p:nvSpPr>
          <p:spPr bwMode="auto">
            <a:xfrm>
              <a:off x="4272" y="230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008000"/>
                  </a:solidFill>
                  <a:latin typeface="Symbol" pitchFamily="18" charset="2"/>
                </a:rPr>
                <a:t>r</a:t>
              </a:r>
              <a:endParaRPr lang="it-IT" sz="2800">
                <a:solidFill>
                  <a:srgbClr val="008000"/>
                </a:solidFill>
                <a:latin typeface="Symbol" pitchFamily="18" charset="2"/>
              </a:endParaRPr>
            </a:p>
          </p:txBody>
        </p:sp>
        <p:sp>
          <p:nvSpPr>
            <p:cNvPr id="25626" name="Line 25"/>
            <p:cNvSpPr>
              <a:spLocks noChangeShapeType="1"/>
            </p:cNvSpPr>
            <p:nvPr/>
          </p:nvSpPr>
          <p:spPr bwMode="auto">
            <a:xfrm>
              <a:off x="3648" y="2112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627" name="Line 26"/>
            <p:cNvSpPr>
              <a:spLocks noChangeShapeType="1"/>
            </p:cNvSpPr>
            <p:nvPr/>
          </p:nvSpPr>
          <p:spPr bwMode="auto">
            <a:xfrm>
              <a:off x="4704" y="1680"/>
              <a:ext cx="192" cy="480"/>
            </a:xfrm>
            <a:prstGeom prst="line">
              <a:avLst/>
            </a:prstGeom>
            <a:noFill/>
            <a:ln w="12700" cap="rnd">
              <a:solidFill>
                <a:srgbClr val="008000"/>
              </a:solidFill>
              <a:prstDash val="sysDot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5628" name="Line 27"/>
            <p:cNvSpPr>
              <a:spLocks noChangeShapeType="1"/>
            </p:cNvSpPr>
            <p:nvPr/>
          </p:nvSpPr>
          <p:spPr bwMode="auto">
            <a:xfrm flipV="1">
              <a:off x="3840" y="2160"/>
              <a:ext cx="1056" cy="432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arrow" w="med" len="med"/>
              <a:tailEnd type="arrow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560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96607"/>
              </p:ext>
            </p:extLst>
          </p:nvPr>
        </p:nvGraphicFramePr>
        <p:xfrm>
          <a:off x="323528" y="1120775"/>
          <a:ext cx="2559050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5" name="Equazione" r:id="rId3" imgW="1282680" imgH="622080" progId="Equation.3">
                  <p:embed/>
                </p:oleObj>
              </mc:Choice>
              <mc:Fallback>
                <p:oleObj name="Equazione" r:id="rId3" imgW="1282680" imgH="6220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0775"/>
                        <a:ext cx="2559050" cy="1241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84" name="Object 32"/>
          <p:cNvGraphicFramePr>
            <a:graphicFrameLocks noChangeAspect="1"/>
          </p:cNvGraphicFramePr>
          <p:nvPr/>
        </p:nvGraphicFramePr>
        <p:xfrm>
          <a:off x="317500" y="4800600"/>
          <a:ext cx="38655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6" name="Equation" r:id="rId5" imgW="1930320" imgH="914400" progId="Equation.3">
                  <p:embed/>
                </p:oleObj>
              </mc:Choice>
              <mc:Fallback>
                <p:oleObj name="Equation" r:id="rId5" imgW="1930320" imgH="9144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4800600"/>
                        <a:ext cx="38655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8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162726"/>
              </p:ext>
            </p:extLst>
          </p:nvPr>
        </p:nvGraphicFramePr>
        <p:xfrm>
          <a:off x="251520" y="2729791"/>
          <a:ext cx="45005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" name="Equation" r:id="rId7" imgW="2247840" imgH="914400" progId="Equation.3">
                  <p:embed/>
                </p:oleObj>
              </mc:Choice>
              <mc:Fallback>
                <p:oleObj name="Equation" r:id="rId7" imgW="2247840" imgH="914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729791"/>
                        <a:ext cx="4500563" cy="183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21" name="Group 34"/>
          <p:cNvGrpSpPr>
            <a:grpSpLocks/>
          </p:cNvGrpSpPr>
          <p:nvPr/>
        </p:nvGrpSpPr>
        <p:grpSpPr bwMode="auto">
          <a:xfrm>
            <a:off x="5711686" y="3306762"/>
            <a:ext cx="152400" cy="152400"/>
            <a:chOff x="2400" y="2400"/>
            <a:chExt cx="768" cy="768"/>
          </a:xfrm>
        </p:grpSpPr>
        <p:sp>
          <p:nvSpPr>
            <p:cNvPr id="25622" name="Oval 35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5623" name="Oval 36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6382786" y="2442399"/>
            <a:ext cx="378928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Symbol" pitchFamily="18" charset="2"/>
                <a:sym typeface="Symbol"/>
              </a:rPr>
              <a:t></a:t>
            </a:r>
            <a:endParaRPr lang="it-IT" sz="2800" i="1" dirty="0">
              <a:solidFill>
                <a:srgbClr val="FF0000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6235701" y="2787640"/>
            <a:ext cx="254791" cy="272276"/>
          </a:xfrm>
          <a:custGeom>
            <a:avLst/>
            <a:gdLst>
              <a:gd name="T0" fmla="*/ 0 w 52"/>
              <a:gd name="T1" fmla="*/ 0 h 173"/>
              <a:gd name="T2" fmla="*/ 45 w 52"/>
              <a:gd name="T3" fmla="*/ 78 h 173"/>
              <a:gd name="T4" fmla="*/ 45 w 52"/>
              <a:gd name="T5" fmla="*/ 173 h 173"/>
              <a:gd name="T6" fmla="*/ 0 60000 65536"/>
              <a:gd name="T7" fmla="*/ 0 60000 65536"/>
              <a:gd name="T8" fmla="*/ 0 60000 65536"/>
              <a:gd name="T9" fmla="*/ 0 w 52"/>
              <a:gd name="T10" fmla="*/ 0 h 173"/>
              <a:gd name="T11" fmla="*/ 52 w 52"/>
              <a:gd name="T12" fmla="*/ 173 h 173"/>
              <a:gd name="connsiteX0" fmla="*/ 0 w 30021"/>
              <a:gd name="connsiteY0" fmla="*/ 0 h 10694"/>
              <a:gd name="connsiteX1" fmla="*/ 29423 w 30021"/>
              <a:gd name="connsiteY1" fmla="*/ 5203 h 10694"/>
              <a:gd name="connsiteX2" fmla="*/ 29423 w 30021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423"/>
              <a:gd name="connsiteY0" fmla="*/ 0 h 10694"/>
              <a:gd name="connsiteX1" fmla="*/ 19615 w 29423"/>
              <a:gd name="connsiteY1" fmla="*/ 3989 h 10694"/>
              <a:gd name="connsiteX2" fmla="*/ 29423 w 29423"/>
              <a:gd name="connsiteY2" fmla="*/ 10694 h 10694"/>
              <a:gd name="connsiteX0" fmla="*/ 0 w 29700"/>
              <a:gd name="connsiteY0" fmla="*/ 0 h 10694"/>
              <a:gd name="connsiteX1" fmla="*/ 21923 w 29700"/>
              <a:gd name="connsiteY1" fmla="*/ 5203 h 10694"/>
              <a:gd name="connsiteX2" fmla="*/ 29423 w 29700"/>
              <a:gd name="connsiteY2" fmla="*/ 10694 h 10694"/>
              <a:gd name="connsiteX0" fmla="*/ 0 w 29423"/>
              <a:gd name="connsiteY0" fmla="*/ 0 h 10694"/>
              <a:gd name="connsiteX1" fmla="*/ 17885 w 29423"/>
              <a:gd name="connsiteY1" fmla="*/ 4163 h 10694"/>
              <a:gd name="connsiteX2" fmla="*/ 29423 w 29423"/>
              <a:gd name="connsiteY2" fmla="*/ 10694 h 10694"/>
              <a:gd name="connsiteX0" fmla="*/ 0 w 30865"/>
              <a:gd name="connsiteY0" fmla="*/ 0 h 9914"/>
              <a:gd name="connsiteX1" fmla="*/ 17885 w 30865"/>
              <a:gd name="connsiteY1" fmla="*/ 4163 h 9914"/>
              <a:gd name="connsiteX2" fmla="*/ 30865 w 30865"/>
              <a:gd name="connsiteY2" fmla="*/ 9914 h 9914"/>
              <a:gd name="connsiteX0" fmla="*/ 0 w 10000"/>
              <a:gd name="connsiteY0" fmla="*/ 0 h 10000"/>
              <a:gd name="connsiteX1" fmla="*/ 5795 w 10000"/>
              <a:gd name="connsiteY1" fmla="*/ 419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0 w 10000"/>
              <a:gd name="connsiteY1" fmla="*/ 4374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0 w 10000"/>
              <a:gd name="connsiteY1" fmla="*/ 4374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5889 w 10000"/>
              <a:gd name="connsiteY1" fmla="*/ 4287 h 10000"/>
              <a:gd name="connsiteX2" fmla="*/ 1000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1558" y="845"/>
                  <a:pt x="2462" y="497"/>
                  <a:pt x="5889" y="4287"/>
                </a:cubicBezTo>
                <a:cubicBezTo>
                  <a:pt x="9129" y="8251"/>
                  <a:pt x="8878" y="7347"/>
                  <a:pt x="10000" y="1000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Rotations about axes </a:t>
            </a:r>
            <a:r>
              <a:rPr lang="en-US" sz="4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</a:t>
            </a:r>
            <a:r>
              <a:rPr lang="en-US" sz="4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and </a:t>
            </a:r>
            <a:r>
              <a:rPr lang="en-US" sz="4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it-IT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6" name="Object 2048"/>
          <p:cNvGraphicFramePr>
            <a:graphicFrameLocks noChangeAspect="1"/>
          </p:cNvGraphicFramePr>
          <p:nvPr/>
        </p:nvGraphicFramePr>
        <p:xfrm>
          <a:off x="4508500" y="4876800"/>
          <a:ext cx="38655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2" name="Equation" r:id="rId3" imgW="1930320" imgH="914400" progId="Equation.3">
                  <p:embed/>
                </p:oleObj>
              </mc:Choice>
              <mc:Fallback>
                <p:oleObj name="Equation" r:id="rId3" imgW="1930320" imgH="914400" progId="Equation.3">
                  <p:embed/>
                  <p:pic>
                    <p:nvPicPr>
                      <p:cNvPr id="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876800"/>
                        <a:ext cx="38655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049"/>
          <p:cNvGraphicFramePr>
            <a:graphicFrameLocks noChangeAspect="1"/>
          </p:cNvGraphicFramePr>
          <p:nvPr/>
        </p:nvGraphicFramePr>
        <p:xfrm>
          <a:off x="0" y="1066800"/>
          <a:ext cx="39417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3" name="Equation" r:id="rId5" imgW="1968480" imgH="914400" progId="Equation.3">
                  <p:embed/>
                </p:oleObj>
              </mc:Choice>
              <mc:Fallback>
                <p:oleObj name="Equation" r:id="rId5" imgW="1968480" imgH="914400" progId="Equation.3">
                  <p:embed/>
                  <p:pic>
                    <p:nvPicPr>
                      <p:cNvPr id="0" name="Object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39417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2050"/>
          <p:cNvGraphicFramePr>
            <a:graphicFrameLocks noChangeAspect="1"/>
          </p:cNvGraphicFramePr>
          <p:nvPr/>
        </p:nvGraphicFramePr>
        <p:xfrm>
          <a:off x="2743200" y="2971800"/>
          <a:ext cx="386556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4" name="Equation" r:id="rId7" imgW="1930320" imgH="914400" progId="Equation.3">
                  <p:embed/>
                </p:oleObj>
              </mc:Choice>
              <mc:Fallback>
                <p:oleObj name="Equation" r:id="rId7" imgW="1930320" imgH="914400" progId="Equation.3">
                  <p:embed/>
                  <p:pic>
                    <p:nvPicPr>
                      <p:cNvPr id="0" name="Object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1800"/>
                        <a:ext cx="3865563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Affine: Shearing</a:t>
            </a:r>
            <a:endParaRPr lang="it-IT" dirty="0"/>
          </a:p>
        </p:txBody>
      </p:sp>
      <p:graphicFrame>
        <p:nvGraphicFramePr>
          <p:cNvPr id="235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86315"/>
              </p:ext>
            </p:extLst>
          </p:nvPr>
        </p:nvGraphicFramePr>
        <p:xfrm>
          <a:off x="974354" y="2333997"/>
          <a:ext cx="7792838" cy="318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Fotografia Photo Editor" r:id="rId3" imgW="9015241" imgH="3680779" progId="">
                  <p:embed/>
                </p:oleObj>
              </mc:Choice>
              <mc:Fallback>
                <p:oleObj name="Fotografia Photo Editor" r:id="rId3" imgW="9015241" imgH="368077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354" y="2333997"/>
                        <a:ext cx="7792838" cy="3183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A4C2B6-73FB-D441-A890-606925F7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It</a:t>
            </a:r>
            <a:r>
              <a:rPr lang="it-IT" dirty="0"/>
              <a:t> can be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4x4 </a:t>
            </a:r>
            <a:r>
              <a:rPr lang="it-IT" dirty="0" err="1"/>
              <a:t>matrix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</a:t>
            </a:r>
            <a:r>
              <a:rPr lang="en-AU" dirty="0"/>
              <a:t>: Object space to World Space (Interactive)</a:t>
            </a:r>
            <a:endParaRPr lang="it-IT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A more elegant solution: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Put a sphere around the object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Get the intersections between the sphere and rays cast from consecutive mouse positions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Compute the angle and axis of rotation explicitly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Verdana" charset="0"/>
                <a:ea typeface="ＭＳ Ｐゴシック" charset="0"/>
                <a:cs typeface="ＭＳ Ｐゴシック" charset="0"/>
              </a:rPr>
              <a:t>Combine with previous rotation</a:t>
            </a:r>
          </a:p>
          <a:p>
            <a:pPr eaLnBrk="1" hangingPunct="1">
              <a:lnSpc>
                <a:spcPct val="90000"/>
              </a:lnSpc>
            </a:pPr>
            <a:endParaRPr lang="en-GB" sz="24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01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3657600"/>
            <a:ext cx="2339975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9564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transformations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Multiplication is associative!</a:t>
            </a:r>
          </a:p>
          <a:p>
            <a:pPr marL="0" indent="0" algn="ctr">
              <a:buNone/>
            </a:pPr>
            <a:r>
              <a:rPr lang="en-US" sz="4800" dirty="0"/>
              <a:t>B(Ax) = (BA)x</a:t>
            </a:r>
          </a:p>
          <a:p>
            <a:pPr lvl="1"/>
            <a:r>
              <a:rPr lang="en-US" sz="2400" dirty="0"/>
              <a:t>Matrix A «does» a transformation </a:t>
            </a:r>
            <a:r>
              <a:rPr lang="en-US" sz="2400" i="1" dirty="0"/>
              <a:t>a</a:t>
            </a:r>
          </a:p>
          <a:p>
            <a:pPr lvl="1"/>
            <a:r>
              <a:rPr lang="en-US" sz="2400" dirty="0" err="1"/>
              <a:t>Matricx</a:t>
            </a:r>
            <a:r>
              <a:rPr lang="en-US" sz="2400" dirty="0"/>
              <a:t> B «does» another transformation </a:t>
            </a:r>
            <a:r>
              <a:rPr lang="en-US" sz="2400" i="1" dirty="0"/>
              <a:t>b</a:t>
            </a:r>
          </a:p>
          <a:p>
            <a:pPr lvl="1"/>
            <a:r>
              <a:rPr lang="en-US" sz="2400" dirty="0" err="1"/>
              <a:t>Matrice</a:t>
            </a:r>
            <a:r>
              <a:rPr lang="en-US" sz="2400" dirty="0"/>
              <a:t> (BA)  «does» la transformation </a:t>
            </a:r>
            <a:r>
              <a:rPr lang="en-US" sz="2400" i="1" dirty="0"/>
              <a:t>a</a:t>
            </a:r>
            <a:r>
              <a:rPr lang="en-US" sz="2400" dirty="0"/>
              <a:t>, followed by </a:t>
            </a:r>
            <a:r>
              <a:rPr lang="en-US" sz="2400" i="1" dirty="0"/>
              <a:t>b</a:t>
            </a:r>
          </a:p>
          <a:p>
            <a:endParaRPr lang="en-US" sz="2800" i="1" dirty="0"/>
          </a:p>
          <a:p>
            <a:r>
              <a:rPr lang="en-US" sz="2800" dirty="0"/>
              <a:t>Applying to transformation means apply their multiplication</a:t>
            </a:r>
            <a:endParaRPr lang="en-US" sz="2000" dirty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57622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Reminder</a:t>
            </a:r>
            <a:r>
              <a:rPr lang="it-IT" dirty="0"/>
              <a:t>: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multiplication</a:t>
            </a:r>
            <a:endParaRPr lang="it-IT" dirty="0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-24760" y="1492102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Associative yes, commutative no!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3200" dirty="0"/>
              <a:t>AB </a:t>
            </a:r>
            <a:r>
              <a:rPr lang="en-US" sz="4000" dirty="0">
                <a:ea typeface="Arial Unicode MS" pitchFamily="34" charset="-128"/>
                <a:cs typeface="Arial Unicode MS" pitchFamily="34" charset="-128"/>
              </a:rPr>
              <a:t>≠</a:t>
            </a: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 BA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finding correct order is not</a:t>
            </a:r>
            <a:r>
              <a:rPr lang="it-IT" dirty="0"/>
              <a:t> intuitive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240674" name="Rectangle 34"/>
          <p:cNvSpPr>
            <a:spLocks noChangeArrowheads="1"/>
          </p:cNvSpPr>
          <p:nvPr/>
        </p:nvSpPr>
        <p:spPr bwMode="auto">
          <a:xfrm>
            <a:off x="5181600" y="6103938"/>
            <a:ext cx="417513" cy="4175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0675" name="Rectangle 35"/>
          <p:cNvSpPr>
            <a:spLocks noChangeArrowheads="1"/>
          </p:cNvSpPr>
          <p:nvPr/>
        </p:nvSpPr>
        <p:spPr bwMode="auto">
          <a:xfrm>
            <a:off x="1295400" y="6103938"/>
            <a:ext cx="417513" cy="4175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6569" name="Group 36"/>
          <p:cNvGrpSpPr>
            <a:grpSpLocks/>
          </p:cNvGrpSpPr>
          <p:nvPr/>
        </p:nvGrpSpPr>
        <p:grpSpPr bwMode="auto">
          <a:xfrm>
            <a:off x="1284288" y="4159250"/>
            <a:ext cx="2309812" cy="2470150"/>
            <a:chOff x="2680" y="1872"/>
            <a:chExt cx="1592" cy="1702"/>
          </a:xfrm>
        </p:grpSpPr>
        <p:sp>
          <p:nvSpPr>
            <p:cNvPr id="66589" name="Rectangle 37"/>
            <p:cNvSpPr>
              <a:spLocks noChangeArrowheads="1"/>
            </p:cNvSpPr>
            <p:nvPr/>
          </p:nvSpPr>
          <p:spPr bwMode="auto">
            <a:xfrm>
              <a:off x="4072" y="3321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x</a:t>
              </a:r>
              <a:endParaRPr lang="it-IT">
                <a:latin typeface="Symbol" pitchFamily="18" charset="2"/>
              </a:endParaRPr>
            </a:p>
          </p:txBody>
        </p:sp>
        <p:sp>
          <p:nvSpPr>
            <p:cNvPr id="66590" name="Line 38"/>
            <p:cNvSpPr>
              <a:spLocks noChangeShapeType="1"/>
            </p:cNvSpPr>
            <p:nvPr/>
          </p:nvSpPr>
          <p:spPr bwMode="auto">
            <a:xfrm>
              <a:off x="2736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Line 39"/>
            <p:cNvSpPr>
              <a:spLocks noChangeShapeType="1"/>
            </p:cNvSpPr>
            <p:nvPr/>
          </p:nvSpPr>
          <p:spPr bwMode="auto">
            <a:xfrm flipV="1">
              <a:off x="2832" y="187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Rectangle 40"/>
            <p:cNvSpPr>
              <a:spLocks noChangeArrowheads="1"/>
            </p:cNvSpPr>
            <p:nvPr/>
          </p:nvSpPr>
          <p:spPr bwMode="auto">
            <a:xfrm>
              <a:off x="2680" y="1872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y</a:t>
              </a:r>
              <a:endParaRPr lang="it-IT">
                <a:latin typeface="Symbol" pitchFamily="18" charset="2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24000" y="6103938"/>
            <a:ext cx="1462088" cy="417512"/>
            <a:chOff x="672" y="3216"/>
            <a:chExt cx="1008" cy="288"/>
          </a:xfrm>
        </p:grpSpPr>
        <p:sp>
          <p:nvSpPr>
            <p:cNvPr id="66587" name="Rectangle 42"/>
            <p:cNvSpPr>
              <a:spLocks noChangeArrowheads="1"/>
            </p:cNvSpPr>
            <p:nvPr/>
          </p:nvSpPr>
          <p:spPr bwMode="auto">
            <a:xfrm>
              <a:off x="1392" y="3216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8" name="Line 43"/>
            <p:cNvSpPr>
              <a:spLocks noChangeShapeType="1"/>
            </p:cNvSpPr>
            <p:nvPr/>
          </p:nvSpPr>
          <p:spPr bwMode="auto">
            <a:xfrm>
              <a:off x="672" y="3360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011363" y="4983163"/>
            <a:ext cx="769937" cy="1331912"/>
            <a:chOff x="979" y="2455"/>
            <a:chExt cx="531" cy="919"/>
          </a:xfrm>
        </p:grpSpPr>
        <p:sp>
          <p:nvSpPr>
            <p:cNvPr id="66585" name="Rectangle 45"/>
            <p:cNvSpPr>
              <a:spLocks noChangeArrowheads="1"/>
            </p:cNvSpPr>
            <p:nvPr/>
          </p:nvSpPr>
          <p:spPr bwMode="auto">
            <a:xfrm rot="-3583113">
              <a:off x="979" y="2455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6" name="Freeform 46"/>
            <p:cNvSpPr>
              <a:spLocks/>
            </p:cNvSpPr>
            <p:nvPr/>
          </p:nvSpPr>
          <p:spPr bwMode="auto">
            <a:xfrm>
              <a:off x="1122" y="2598"/>
              <a:ext cx="388" cy="776"/>
            </a:xfrm>
            <a:custGeom>
              <a:avLst/>
              <a:gdLst>
                <a:gd name="T0" fmla="*/ 0 w 388"/>
                <a:gd name="T1" fmla="*/ 0 h 776"/>
                <a:gd name="T2" fmla="*/ 281 w 388"/>
                <a:gd name="T3" fmla="*/ 328 h 776"/>
                <a:gd name="T4" fmla="*/ 388 w 388"/>
                <a:gd name="T5" fmla="*/ 776 h 776"/>
                <a:gd name="T6" fmla="*/ 0 60000 65536"/>
                <a:gd name="T7" fmla="*/ 0 60000 65536"/>
                <a:gd name="T8" fmla="*/ 0 60000 65536"/>
                <a:gd name="T9" fmla="*/ 0 w 388"/>
                <a:gd name="T10" fmla="*/ 0 h 776"/>
                <a:gd name="T11" fmla="*/ 388 w 388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776">
                  <a:moveTo>
                    <a:pt x="0" y="0"/>
                  </a:moveTo>
                  <a:cubicBezTo>
                    <a:pt x="47" y="55"/>
                    <a:pt x="178" y="123"/>
                    <a:pt x="281" y="328"/>
                  </a:cubicBezTo>
                  <a:cubicBezTo>
                    <a:pt x="384" y="533"/>
                    <a:pt x="366" y="683"/>
                    <a:pt x="388" y="7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6572" name="Group 47"/>
          <p:cNvGrpSpPr>
            <a:grpSpLocks/>
          </p:cNvGrpSpPr>
          <p:nvPr/>
        </p:nvGrpSpPr>
        <p:grpSpPr bwMode="auto">
          <a:xfrm>
            <a:off x="5170488" y="4159250"/>
            <a:ext cx="2309812" cy="2470150"/>
            <a:chOff x="2680" y="1872"/>
            <a:chExt cx="1592" cy="1702"/>
          </a:xfrm>
        </p:grpSpPr>
        <p:sp>
          <p:nvSpPr>
            <p:cNvPr id="66581" name="Rectangle 48"/>
            <p:cNvSpPr>
              <a:spLocks noChangeArrowheads="1"/>
            </p:cNvSpPr>
            <p:nvPr/>
          </p:nvSpPr>
          <p:spPr bwMode="auto">
            <a:xfrm>
              <a:off x="4072" y="3321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x</a:t>
              </a:r>
              <a:endParaRPr lang="it-IT">
                <a:latin typeface="Symbol" pitchFamily="18" charset="2"/>
              </a:endParaRPr>
            </a:p>
          </p:txBody>
        </p:sp>
        <p:sp>
          <p:nvSpPr>
            <p:cNvPr id="66582" name="Line 49"/>
            <p:cNvSpPr>
              <a:spLocks noChangeShapeType="1"/>
            </p:cNvSpPr>
            <p:nvPr/>
          </p:nvSpPr>
          <p:spPr bwMode="auto">
            <a:xfrm>
              <a:off x="2736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50"/>
            <p:cNvSpPr>
              <a:spLocks noChangeShapeType="1"/>
            </p:cNvSpPr>
            <p:nvPr/>
          </p:nvSpPr>
          <p:spPr bwMode="auto">
            <a:xfrm flipV="1">
              <a:off x="2832" y="187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Rectangle 51"/>
            <p:cNvSpPr>
              <a:spLocks noChangeArrowheads="1"/>
            </p:cNvSpPr>
            <p:nvPr/>
          </p:nvSpPr>
          <p:spPr bwMode="auto">
            <a:xfrm>
              <a:off x="2680" y="1872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y</a:t>
              </a:r>
              <a:endParaRPr lang="it-IT">
                <a:latin typeface="Symbol" pitchFamily="18" charset="2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5410200" y="6103938"/>
            <a:ext cx="1462088" cy="417512"/>
            <a:chOff x="3264" y="2448"/>
            <a:chExt cx="1008" cy="288"/>
          </a:xfrm>
        </p:grpSpPr>
        <p:sp>
          <p:nvSpPr>
            <p:cNvPr id="66579" name="Rectangle 53"/>
            <p:cNvSpPr>
              <a:spLocks noChangeArrowheads="1"/>
            </p:cNvSpPr>
            <p:nvPr/>
          </p:nvSpPr>
          <p:spPr bwMode="auto">
            <a:xfrm rot="-3583113">
              <a:off x="3984" y="2448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0" name="Line 54"/>
            <p:cNvSpPr>
              <a:spLocks noChangeShapeType="1"/>
            </p:cNvSpPr>
            <p:nvPr/>
          </p:nvSpPr>
          <p:spPr bwMode="auto">
            <a:xfrm>
              <a:off x="3264" y="2592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181600" y="5873750"/>
            <a:ext cx="604838" cy="647700"/>
            <a:chOff x="2976" y="3057"/>
            <a:chExt cx="417" cy="447"/>
          </a:xfrm>
        </p:grpSpPr>
        <p:sp>
          <p:nvSpPr>
            <p:cNvPr id="66577" name="Rectangle 56"/>
            <p:cNvSpPr>
              <a:spLocks noChangeArrowheads="1"/>
            </p:cNvSpPr>
            <p:nvPr/>
          </p:nvSpPr>
          <p:spPr bwMode="auto">
            <a:xfrm rot="-3583113">
              <a:off x="2976" y="3216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8" name="Freeform 57"/>
            <p:cNvSpPr>
              <a:spLocks/>
            </p:cNvSpPr>
            <p:nvPr/>
          </p:nvSpPr>
          <p:spPr bwMode="auto">
            <a:xfrm>
              <a:off x="3108" y="3057"/>
              <a:ext cx="285" cy="256"/>
            </a:xfrm>
            <a:custGeom>
              <a:avLst/>
              <a:gdLst>
                <a:gd name="T0" fmla="*/ 0 w 285"/>
                <a:gd name="T1" fmla="*/ 0 h 256"/>
                <a:gd name="T2" fmla="*/ 223 w 285"/>
                <a:gd name="T3" fmla="*/ 85 h 256"/>
                <a:gd name="T4" fmla="*/ 285 w 285"/>
                <a:gd name="T5" fmla="*/ 256 h 256"/>
                <a:gd name="T6" fmla="*/ 0 60000 65536"/>
                <a:gd name="T7" fmla="*/ 0 60000 65536"/>
                <a:gd name="T8" fmla="*/ 0 60000 65536"/>
                <a:gd name="T9" fmla="*/ 0 w 285"/>
                <a:gd name="T10" fmla="*/ 0 h 256"/>
                <a:gd name="T11" fmla="*/ 285 w 285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" h="256">
                  <a:moveTo>
                    <a:pt x="0" y="0"/>
                  </a:moveTo>
                  <a:cubicBezTo>
                    <a:pt x="37" y="14"/>
                    <a:pt x="176" y="42"/>
                    <a:pt x="223" y="85"/>
                  </a:cubicBezTo>
                  <a:cubicBezTo>
                    <a:pt x="270" y="128"/>
                    <a:pt x="272" y="221"/>
                    <a:pt x="285" y="2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6575" name="Rectangle 58"/>
          <p:cNvSpPr>
            <a:spLocks noChangeArrowheads="1"/>
          </p:cNvSpPr>
          <p:nvPr/>
        </p:nvSpPr>
        <p:spPr bwMode="auto">
          <a:xfrm>
            <a:off x="685800" y="5257800"/>
            <a:ext cx="72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RT</a:t>
            </a:r>
            <a:endParaRPr lang="it-IT" sz="3200"/>
          </a:p>
        </p:txBody>
      </p:sp>
      <p:sp>
        <p:nvSpPr>
          <p:cNvPr id="66576" name="Rectangle 59"/>
          <p:cNvSpPr>
            <a:spLocks noChangeArrowheads="1"/>
          </p:cNvSpPr>
          <p:nvPr/>
        </p:nvSpPr>
        <p:spPr bwMode="auto">
          <a:xfrm>
            <a:off x="4724400" y="5257800"/>
            <a:ext cx="72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TR</a:t>
            </a:r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4" grpId="0" animBg="1"/>
      <p:bldP spid="24067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Rotation parallel about an axis parallel to </a:t>
            </a:r>
            <a:r>
              <a:rPr lang="en-US" i="1" dirty="0"/>
              <a:t>z</a:t>
            </a:r>
            <a:endParaRPr lang="it-IT" dirty="0"/>
          </a:p>
        </p:txBody>
      </p:sp>
      <p:sp>
        <p:nvSpPr>
          <p:cNvPr id="62468" name="Line 27"/>
          <p:cNvSpPr>
            <a:spLocks noChangeShapeType="1"/>
          </p:cNvSpPr>
          <p:nvPr/>
        </p:nvSpPr>
        <p:spPr bwMode="auto">
          <a:xfrm flipV="1">
            <a:off x="16002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69" name="Line 28"/>
          <p:cNvSpPr>
            <a:spLocks noChangeShapeType="1"/>
          </p:cNvSpPr>
          <p:nvPr/>
        </p:nvSpPr>
        <p:spPr bwMode="auto">
          <a:xfrm>
            <a:off x="6858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0" name="Text Box 29"/>
          <p:cNvSpPr txBox="1">
            <a:spLocks noChangeArrowheads="1"/>
          </p:cNvSpPr>
          <p:nvPr/>
        </p:nvSpPr>
        <p:spPr bwMode="auto">
          <a:xfrm>
            <a:off x="25146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71" name="Text Box 30"/>
          <p:cNvSpPr txBox="1">
            <a:spLocks noChangeArrowheads="1"/>
          </p:cNvSpPr>
          <p:nvPr/>
        </p:nvSpPr>
        <p:spPr bwMode="auto">
          <a:xfrm>
            <a:off x="12192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2472" name="AutoShape 31"/>
          <p:cNvSpPr>
            <a:spLocks noChangeArrowheads="1"/>
          </p:cNvSpPr>
          <p:nvPr/>
        </p:nvSpPr>
        <p:spPr bwMode="auto">
          <a:xfrm>
            <a:off x="3886200" y="22098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473" name="Group 56"/>
          <p:cNvGrpSpPr>
            <a:grpSpLocks/>
          </p:cNvGrpSpPr>
          <p:nvPr/>
        </p:nvGrpSpPr>
        <p:grpSpPr bwMode="auto">
          <a:xfrm>
            <a:off x="1981200" y="1447800"/>
            <a:ext cx="609600" cy="838200"/>
            <a:chOff x="1104" y="2352"/>
            <a:chExt cx="384" cy="528"/>
          </a:xfrm>
        </p:grpSpPr>
        <p:sp>
          <p:nvSpPr>
            <p:cNvPr id="62555" name="Rectangle 5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6" name="Rectangle 4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7" name="AutoShape 50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8" name="Rectangle 51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9" name="Rectangle 52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60" name="Rectangle 53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4" name="AutoShape 58"/>
          <p:cNvSpPr>
            <a:spLocks noChangeArrowheads="1"/>
          </p:cNvSpPr>
          <p:nvPr/>
        </p:nvSpPr>
        <p:spPr bwMode="auto">
          <a:xfrm>
            <a:off x="22098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75" name="Text Box 71"/>
          <p:cNvSpPr txBox="1">
            <a:spLocks noChangeArrowheads="1"/>
          </p:cNvSpPr>
          <p:nvPr/>
        </p:nvSpPr>
        <p:spPr bwMode="auto">
          <a:xfrm>
            <a:off x="11430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76" name="Group 72"/>
          <p:cNvGrpSpPr>
            <a:grpSpLocks/>
          </p:cNvGrpSpPr>
          <p:nvPr/>
        </p:nvGrpSpPr>
        <p:grpSpPr bwMode="auto">
          <a:xfrm>
            <a:off x="1371600" y="2667000"/>
            <a:ext cx="152400" cy="152400"/>
            <a:chOff x="2400" y="2400"/>
            <a:chExt cx="768" cy="768"/>
          </a:xfrm>
        </p:grpSpPr>
        <p:sp>
          <p:nvSpPr>
            <p:cNvPr id="62553" name="Oval 73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4" name="Oval 74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7" name="Line 75"/>
          <p:cNvSpPr>
            <a:spLocks noChangeShapeType="1"/>
          </p:cNvSpPr>
          <p:nvPr/>
        </p:nvSpPr>
        <p:spPr bwMode="auto">
          <a:xfrm flipV="1">
            <a:off x="70866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8" name="Line 76"/>
          <p:cNvSpPr>
            <a:spLocks noChangeShapeType="1"/>
          </p:cNvSpPr>
          <p:nvPr/>
        </p:nvSpPr>
        <p:spPr bwMode="auto">
          <a:xfrm>
            <a:off x="61722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9" name="Text Box 77"/>
          <p:cNvSpPr txBox="1">
            <a:spLocks noChangeArrowheads="1"/>
          </p:cNvSpPr>
          <p:nvPr/>
        </p:nvSpPr>
        <p:spPr bwMode="auto">
          <a:xfrm>
            <a:off x="80010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80" name="Text Box 78"/>
          <p:cNvSpPr txBox="1">
            <a:spLocks noChangeArrowheads="1"/>
          </p:cNvSpPr>
          <p:nvPr/>
        </p:nvSpPr>
        <p:spPr bwMode="auto">
          <a:xfrm>
            <a:off x="67056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2481" name="Group 79"/>
          <p:cNvGrpSpPr>
            <a:grpSpLocks/>
          </p:cNvGrpSpPr>
          <p:nvPr/>
        </p:nvGrpSpPr>
        <p:grpSpPr bwMode="auto">
          <a:xfrm rot="2194752">
            <a:off x="7543800" y="1466850"/>
            <a:ext cx="609600" cy="838200"/>
            <a:chOff x="1104" y="2352"/>
            <a:chExt cx="384" cy="528"/>
          </a:xfrm>
        </p:grpSpPr>
        <p:sp>
          <p:nvSpPr>
            <p:cNvPr id="62547" name="Rectangle 80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8" name="Rectangle 81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9" name="AutoShape 82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0" name="Rectangle 83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1" name="Rectangle 84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2" name="Rectangle 85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82" name="AutoShape 86"/>
          <p:cNvSpPr>
            <a:spLocks noChangeArrowheads="1"/>
          </p:cNvSpPr>
          <p:nvPr/>
        </p:nvSpPr>
        <p:spPr bwMode="auto">
          <a:xfrm rot="2149883">
            <a:off x="76962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83" name="Text Box 87"/>
          <p:cNvSpPr txBox="1">
            <a:spLocks noChangeArrowheads="1"/>
          </p:cNvSpPr>
          <p:nvPr/>
        </p:nvSpPr>
        <p:spPr bwMode="auto">
          <a:xfrm>
            <a:off x="66294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84" name="Group 88"/>
          <p:cNvGrpSpPr>
            <a:grpSpLocks/>
          </p:cNvGrpSpPr>
          <p:nvPr/>
        </p:nvGrpSpPr>
        <p:grpSpPr bwMode="auto">
          <a:xfrm>
            <a:off x="6858000" y="2667000"/>
            <a:ext cx="152400" cy="152400"/>
            <a:chOff x="2400" y="2400"/>
            <a:chExt cx="768" cy="768"/>
          </a:xfrm>
        </p:grpSpPr>
        <p:sp>
          <p:nvSpPr>
            <p:cNvPr id="62545" name="Oval 89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6" name="Oval 90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89672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Rotation parallel about an axis parallel to </a:t>
            </a:r>
            <a:r>
              <a:rPr lang="en-US" i="1" dirty="0"/>
              <a:t>z</a:t>
            </a:r>
            <a:endParaRPr lang="it-IT" dirty="0"/>
          </a:p>
        </p:txBody>
      </p:sp>
      <p:sp>
        <p:nvSpPr>
          <p:cNvPr id="62468" name="Line 27"/>
          <p:cNvSpPr>
            <a:spLocks noChangeShapeType="1"/>
          </p:cNvSpPr>
          <p:nvPr/>
        </p:nvSpPr>
        <p:spPr bwMode="auto">
          <a:xfrm flipV="1">
            <a:off x="16002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69" name="Line 28"/>
          <p:cNvSpPr>
            <a:spLocks noChangeShapeType="1"/>
          </p:cNvSpPr>
          <p:nvPr/>
        </p:nvSpPr>
        <p:spPr bwMode="auto">
          <a:xfrm>
            <a:off x="6858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0" name="Text Box 29"/>
          <p:cNvSpPr txBox="1">
            <a:spLocks noChangeArrowheads="1"/>
          </p:cNvSpPr>
          <p:nvPr/>
        </p:nvSpPr>
        <p:spPr bwMode="auto">
          <a:xfrm>
            <a:off x="25146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71" name="Text Box 30"/>
          <p:cNvSpPr txBox="1">
            <a:spLocks noChangeArrowheads="1"/>
          </p:cNvSpPr>
          <p:nvPr/>
        </p:nvSpPr>
        <p:spPr bwMode="auto">
          <a:xfrm>
            <a:off x="12192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2472" name="AutoShape 31"/>
          <p:cNvSpPr>
            <a:spLocks noChangeArrowheads="1"/>
          </p:cNvSpPr>
          <p:nvPr/>
        </p:nvSpPr>
        <p:spPr bwMode="auto">
          <a:xfrm>
            <a:off x="3886200" y="22098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473" name="Group 56"/>
          <p:cNvGrpSpPr>
            <a:grpSpLocks/>
          </p:cNvGrpSpPr>
          <p:nvPr/>
        </p:nvGrpSpPr>
        <p:grpSpPr bwMode="auto">
          <a:xfrm>
            <a:off x="1981200" y="1447800"/>
            <a:ext cx="609600" cy="838200"/>
            <a:chOff x="1104" y="2352"/>
            <a:chExt cx="384" cy="528"/>
          </a:xfrm>
        </p:grpSpPr>
        <p:sp>
          <p:nvSpPr>
            <p:cNvPr id="62555" name="Rectangle 5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6" name="Rectangle 4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7" name="AutoShape 50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8" name="Rectangle 51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9" name="Rectangle 52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60" name="Rectangle 53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4" name="AutoShape 58"/>
          <p:cNvSpPr>
            <a:spLocks noChangeArrowheads="1"/>
          </p:cNvSpPr>
          <p:nvPr/>
        </p:nvSpPr>
        <p:spPr bwMode="auto">
          <a:xfrm>
            <a:off x="22098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75" name="Text Box 71"/>
          <p:cNvSpPr txBox="1">
            <a:spLocks noChangeArrowheads="1"/>
          </p:cNvSpPr>
          <p:nvPr/>
        </p:nvSpPr>
        <p:spPr bwMode="auto">
          <a:xfrm>
            <a:off x="11430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76" name="Group 72"/>
          <p:cNvGrpSpPr>
            <a:grpSpLocks/>
          </p:cNvGrpSpPr>
          <p:nvPr/>
        </p:nvGrpSpPr>
        <p:grpSpPr bwMode="auto">
          <a:xfrm>
            <a:off x="1371600" y="2667000"/>
            <a:ext cx="152400" cy="152400"/>
            <a:chOff x="2400" y="2400"/>
            <a:chExt cx="768" cy="768"/>
          </a:xfrm>
        </p:grpSpPr>
        <p:sp>
          <p:nvSpPr>
            <p:cNvPr id="62553" name="Oval 73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4" name="Oval 74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7" name="Line 75"/>
          <p:cNvSpPr>
            <a:spLocks noChangeShapeType="1"/>
          </p:cNvSpPr>
          <p:nvPr/>
        </p:nvSpPr>
        <p:spPr bwMode="auto">
          <a:xfrm flipV="1">
            <a:off x="70866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8" name="Line 76"/>
          <p:cNvSpPr>
            <a:spLocks noChangeShapeType="1"/>
          </p:cNvSpPr>
          <p:nvPr/>
        </p:nvSpPr>
        <p:spPr bwMode="auto">
          <a:xfrm>
            <a:off x="61722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9" name="Text Box 77"/>
          <p:cNvSpPr txBox="1">
            <a:spLocks noChangeArrowheads="1"/>
          </p:cNvSpPr>
          <p:nvPr/>
        </p:nvSpPr>
        <p:spPr bwMode="auto">
          <a:xfrm>
            <a:off x="80010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80" name="Text Box 78"/>
          <p:cNvSpPr txBox="1">
            <a:spLocks noChangeArrowheads="1"/>
          </p:cNvSpPr>
          <p:nvPr/>
        </p:nvSpPr>
        <p:spPr bwMode="auto">
          <a:xfrm>
            <a:off x="67056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2481" name="Group 79"/>
          <p:cNvGrpSpPr>
            <a:grpSpLocks/>
          </p:cNvGrpSpPr>
          <p:nvPr/>
        </p:nvGrpSpPr>
        <p:grpSpPr bwMode="auto">
          <a:xfrm rot="2194752">
            <a:off x="7543800" y="1466850"/>
            <a:ext cx="609600" cy="838200"/>
            <a:chOff x="1104" y="2352"/>
            <a:chExt cx="384" cy="528"/>
          </a:xfrm>
        </p:grpSpPr>
        <p:sp>
          <p:nvSpPr>
            <p:cNvPr id="62547" name="Rectangle 80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8" name="Rectangle 81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9" name="AutoShape 82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0" name="Rectangle 83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1" name="Rectangle 84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2" name="Rectangle 85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82" name="AutoShape 86"/>
          <p:cNvSpPr>
            <a:spLocks noChangeArrowheads="1"/>
          </p:cNvSpPr>
          <p:nvPr/>
        </p:nvSpPr>
        <p:spPr bwMode="auto">
          <a:xfrm rot="2149883">
            <a:off x="76962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83" name="Text Box 87"/>
          <p:cNvSpPr txBox="1">
            <a:spLocks noChangeArrowheads="1"/>
          </p:cNvSpPr>
          <p:nvPr/>
        </p:nvSpPr>
        <p:spPr bwMode="auto">
          <a:xfrm>
            <a:off x="66294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84" name="Group 88"/>
          <p:cNvGrpSpPr>
            <a:grpSpLocks/>
          </p:cNvGrpSpPr>
          <p:nvPr/>
        </p:nvGrpSpPr>
        <p:grpSpPr bwMode="auto">
          <a:xfrm>
            <a:off x="6858000" y="2667000"/>
            <a:ext cx="152400" cy="152400"/>
            <a:chOff x="2400" y="2400"/>
            <a:chExt cx="768" cy="768"/>
          </a:xfrm>
        </p:grpSpPr>
        <p:sp>
          <p:nvSpPr>
            <p:cNvPr id="62545" name="Oval 89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6" name="Oval 90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89" name="Line 91"/>
          <p:cNvSpPr>
            <a:spLocks noChangeShapeType="1"/>
          </p:cNvSpPr>
          <p:nvPr/>
        </p:nvSpPr>
        <p:spPr bwMode="auto">
          <a:xfrm flipV="1">
            <a:off x="1676400" y="49530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90" name="Line 92"/>
          <p:cNvSpPr>
            <a:spLocks noChangeShapeType="1"/>
          </p:cNvSpPr>
          <p:nvPr/>
        </p:nvSpPr>
        <p:spPr bwMode="auto">
          <a:xfrm>
            <a:off x="762000" y="59436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91" name="Text Box 93"/>
          <p:cNvSpPr txBox="1">
            <a:spLocks noChangeArrowheads="1"/>
          </p:cNvSpPr>
          <p:nvPr/>
        </p:nvSpPr>
        <p:spPr bwMode="auto">
          <a:xfrm>
            <a:off x="2590800" y="6019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92" name="Text Box 94"/>
          <p:cNvSpPr txBox="1">
            <a:spLocks noChangeArrowheads="1"/>
          </p:cNvSpPr>
          <p:nvPr/>
        </p:nvSpPr>
        <p:spPr bwMode="auto">
          <a:xfrm>
            <a:off x="1295400" y="4800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2493" name="Group 95"/>
          <p:cNvGrpSpPr>
            <a:grpSpLocks/>
          </p:cNvGrpSpPr>
          <p:nvPr/>
        </p:nvGrpSpPr>
        <p:grpSpPr bwMode="auto">
          <a:xfrm>
            <a:off x="2135188" y="4926013"/>
            <a:ext cx="609600" cy="838200"/>
            <a:chOff x="1104" y="2352"/>
            <a:chExt cx="384" cy="528"/>
          </a:xfrm>
        </p:grpSpPr>
        <p:sp>
          <p:nvSpPr>
            <p:cNvPr id="62539" name="Rectangle 96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0" name="Rectangle 97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1" name="AutoShape 98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2" name="Rectangle 99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3" name="Rectangle 100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4" name="Rectangle 101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94" name="AutoShape 102"/>
          <p:cNvSpPr>
            <a:spLocks noChangeArrowheads="1"/>
          </p:cNvSpPr>
          <p:nvPr/>
        </p:nvSpPr>
        <p:spPr bwMode="auto">
          <a:xfrm>
            <a:off x="2363788" y="5383213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495" name="Group 104"/>
          <p:cNvGrpSpPr>
            <a:grpSpLocks/>
          </p:cNvGrpSpPr>
          <p:nvPr/>
        </p:nvGrpSpPr>
        <p:grpSpPr bwMode="auto">
          <a:xfrm>
            <a:off x="1447800" y="6019800"/>
            <a:ext cx="152400" cy="152400"/>
            <a:chOff x="2400" y="2400"/>
            <a:chExt cx="768" cy="768"/>
          </a:xfrm>
        </p:grpSpPr>
        <p:sp>
          <p:nvSpPr>
            <p:cNvPr id="62537" name="Oval 105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8" name="Oval 106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2496" name="Group 107"/>
          <p:cNvGrpSpPr>
            <a:grpSpLocks/>
          </p:cNvGrpSpPr>
          <p:nvPr/>
        </p:nvGrpSpPr>
        <p:grpSpPr bwMode="auto">
          <a:xfrm>
            <a:off x="1344613" y="5368925"/>
            <a:ext cx="609600" cy="838200"/>
            <a:chOff x="1104" y="2352"/>
            <a:chExt cx="384" cy="528"/>
          </a:xfrm>
        </p:grpSpPr>
        <p:sp>
          <p:nvSpPr>
            <p:cNvPr id="62531" name="Rectangle 108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2" name="Rectangle 10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3" name="AutoShape 110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4" name="Rectangle 111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5" name="Rectangle 112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6" name="Rectangle 113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97" name="AutoShape 114"/>
          <p:cNvSpPr>
            <a:spLocks noChangeArrowheads="1"/>
          </p:cNvSpPr>
          <p:nvPr/>
        </p:nvSpPr>
        <p:spPr bwMode="auto">
          <a:xfrm>
            <a:off x="1573213" y="5826125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98" name="AutoShape 123"/>
          <p:cNvSpPr>
            <a:spLocks noChangeArrowheads="1"/>
          </p:cNvSpPr>
          <p:nvPr/>
        </p:nvSpPr>
        <p:spPr bwMode="auto">
          <a:xfrm rot="5400000">
            <a:off x="990600" y="3962400"/>
            <a:ext cx="1028700" cy="5715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7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62499" name="Text Box 124"/>
          <p:cNvSpPr txBox="1">
            <a:spLocks noChangeArrowheads="1"/>
          </p:cNvSpPr>
          <p:nvPr/>
        </p:nvSpPr>
        <p:spPr bwMode="auto">
          <a:xfrm>
            <a:off x="1600200" y="3867150"/>
            <a:ext cx="15557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translation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baseline="30000" dirty="0">
                <a:solidFill>
                  <a:srgbClr val="FF0000"/>
                </a:solidFill>
              </a:rPr>
              <a:t>-1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2514" name="Text Box 169"/>
          <p:cNvSpPr txBox="1">
            <a:spLocks noChangeArrowheads="1"/>
          </p:cNvSpPr>
          <p:nvPr/>
        </p:nvSpPr>
        <p:spPr bwMode="auto">
          <a:xfrm>
            <a:off x="1371600" y="39624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0829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Rotation parallel about an axis parallel to </a:t>
            </a:r>
            <a:r>
              <a:rPr lang="en-US" i="1" dirty="0"/>
              <a:t>z</a:t>
            </a:r>
            <a:endParaRPr lang="it-IT" dirty="0"/>
          </a:p>
        </p:txBody>
      </p:sp>
      <p:sp>
        <p:nvSpPr>
          <p:cNvPr id="62468" name="Line 27"/>
          <p:cNvSpPr>
            <a:spLocks noChangeShapeType="1"/>
          </p:cNvSpPr>
          <p:nvPr/>
        </p:nvSpPr>
        <p:spPr bwMode="auto">
          <a:xfrm flipV="1">
            <a:off x="16002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69" name="Line 28"/>
          <p:cNvSpPr>
            <a:spLocks noChangeShapeType="1"/>
          </p:cNvSpPr>
          <p:nvPr/>
        </p:nvSpPr>
        <p:spPr bwMode="auto">
          <a:xfrm>
            <a:off x="6858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0" name="Text Box 29"/>
          <p:cNvSpPr txBox="1">
            <a:spLocks noChangeArrowheads="1"/>
          </p:cNvSpPr>
          <p:nvPr/>
        </p:nvSpPr>
        <p:spPr bwMode="auto">
          <a:xfrm>
            <a:off x="25146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71" name="Text Box 30"/>
          <p:cNvSpPr txBox="1">
            <a:spLocks noChangeArrowheads="1"/>
          </p:cNvSpPr>
          <p:nvPr/>
        </p:nvSpPr>
        <p:spPr bwMode="auto">
          <a:xfrm>
            <a:off x="12192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2472" name="AutoShape 31"/>
          <p:cNvSpPr>
            <a:spLocks noChangeArrowheads="1"/>
          </p:cNvSpPr>
          <p:nvPr/>
        </p:nvSpPr>
        <p:spPr bwMode="auto">
          <a:xfrm>
            <a:off x="3886200" y="22098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473" name="Group 56"/>
          <p:cNvGrpSpPr>
            <a:grpSpLocks/>
          </p:cNvGrpSpPr>
          <p:nvPr/>
        </p:nvGrpSpPr>
        <p:grpSpPr bwMode="auto">
          <a:xfrm>
            <a:off x="1981200" y="1447800"/>
            <a:ext cx="609600" cy="838200"/>
            <a:chOff x="1104" y="2352"/>
            <a:chExt cx="384" cy="528"/>
          </a:xfrm>
        </p:grpSpPr>
        <p:sp>
          <p:nvSpPr>
            <p:cNvPr id="62555" name="Rectangle 5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6" name="Rectangle 4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7" name="AutoShape 50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8" name="Rectangle 51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9" name="Rectangle 52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60" name="Rectangle 53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4" name="AutoShape 58"/>
          <p:cNvSpPr>
            <a:spLocks noChangeArrowheads="1"/>
          </p:cNvSpPr>
          <p:nvPr/>
        </p:nvSpPr>
        <p:spPr bwMode="auto">
          <a:xfrm>
            <a:off x="22098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75" name="Text Box 71"/>
          <p:cNvSpPr txBox="1">
            <a:spLocks noChangeArrowheads="1"/>
          </p:cNvSpPr>
          <p:nvPr/>
        </p:nvSpPr>
        <p:spPr bwMode="auto">
          <a:xfrm>
            <a:off x="11430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76" name="Group 72"/>
          <p:cNvGrpSpPr>
            <a:grpSpLocks/>
          </p:cNvGrpSpPr>
          <p:nvPr/>
        </p:nvGrpSpPr>
        <p:grpSpPr bwMode="auto">
          <a:xfrm>
            <a:off x="1371600" y="2667000"/>
            <a:ext cx="152400" cy="152400"/>
            <a:chOff x="2400" y="2400"/>
            <a:chExt cx="768" cy="768"/>
          </a:xfrm>
        </p:grpSpPr>
        <p:sp>
          <p:nvSpPr>
            <p:cNvPr id="62553" name="Oval 73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4" name="Oval 74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7" name="Line 75"/>
          <p:cNvSpPr>
            <a:spLocks noChangeShapeType="1"/>
          </p:cNvSpPr>
          <p:nvPr/>
        </p:nvSpPr>
        <p:spPr bwMode="auto">
          <a:xfrm flipV="1">
            <a:off x="70866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8" name="Line 76"/>
          <p:cNvSpPr>
            <a:spLocks noChangeShapeType="1"/>
          </p:cNvSpPr>
          <p:nvPr/>
        </p:nvSpPr>
        <p:spPr bwMode="auto">
          <a:xfrm>
            <a:off x="61722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9" name="Text Box 77"/>
          <p:cNvSpPr txBox="1">
            <a:spLocks noChangeArrowheads="1"/>
          </p:cNvSpPr>
          <p:nvPr/>
        </p:nvSpPr>
        <p:spPr bwMode="auto">
          <a:xfrm>
            <a:off x="80010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80" name="Text Box 78"/>
          <p:cNvSpPr txBox="1">
            <a:spLocks noChangeArrowheads="1"/>
          </p:cNvSpPr>
          <p:nvPr/>
        </p:nvSpPr>
        <p:spPr bwMode="auto">
          <a:xfrm>
            <a:off x="67056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2481" name="Group 79"/>
          <p:cNvGrpSpPr>
            <a:grpSpLocks/>
          </p:cNvGrpSpPr>
          <p:nvPr/>
        </p:nvGrpSpPr>
        <p:grpSpPr bwMode="auto">
          <a:xfrm rot="2194752">
            <a:off x="7543800" y="1466850"/>
            <a:ext cx="609600" cy="838200"/>
            <a:chOff x="1104" y="2352"/>
            <a:chExt cx="384" cy="528"/>
          </a:xfrm>
        </p:grpSpPr>
        <p:sp>
          <p:nvSpPr>
            <p:cNvPr id="62547" name="Rectangle 80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8" name="Rectangle 81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9" name="AutoShape 82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0" name="Rectangle 83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1" name="Rectangle 84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2" name="Rectangle 85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82" name="AutoShape 86"/>
          <p:cNvSpPr>
            <a:spLocks noChangeArrowheads="1"/>
          </p:cNvSpPr>
          <p:nvPr/>
        </p:nvSpPr>
        <p:spPr bwMode="auto">
          <a:xfrm rot="2149883">
            <a:off x="76962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83" name="Text Box 87"/>
          <p:cNvSpPr txBox="1">
            <a:spLocks noChangeArrowheads="1"/>
          </p:cNvSpPr>
          <p:nvPr/>
        </p:nvSpPr>
        <p:spPr bwMode="auto">
          <a:xfrm>
            <a:off x="66294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84" name="Group 88"/>
          <p:cNvGrpSpPr>
            <a:grpSpLocks/>
          </p:cNvGrpSpPr>
          <p:nvPr/>
        </p:nvGrpSpPr>
        <p:grpSpPr bwMode="auto">
          <a:xfrm>
            <a:off x="6858000" y="2667000"/>
            <a:ext cx="152400" cy="152400"/>
            <a:chOff x="2400" y="2400"/>
            <a:chExt cx="768" cy="768"/>
          </a:xfrm>
        </p:grpSpPr>
        <p:sp>
          <p:nvSpPr>
            <p:cNvPr id="62545" name="Oval 89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6" name="Oval 90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89" name="Line 91"/>
          <p:cNvSpPr>
            <a:spLocks noChangeShapeType="1"/>
          </p:cNvSpPr>
          <p:nvPr/>
        </p:nvSpPr>
        <p:spPr bwMode="auto">
          <a:xfrm flipV="1">
            <a:off x="1676400" y="49530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90" name="Line 92"/>
          <p:cNvSpPr>
            <a:spLocks noChangeShapeType="1"/>
          </p:cNvSpPr>
          <p:nvPr/>
        </p:nvSpPr>
        <p:spPr bwMode="auto">
          <a:xfrm>
            <a:off x="762000" y="59436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91" name="Text Box 93"/>
          <p:cNvSpPr txBox="1">
            <a:spLocks noChangeArrowheads="1"/>
          </p:cNvSpPr>
          <p:nvPr/>
        </p:nvSpPr>
        <p:spPr bwMode="auto">
          <a:xfrm>
            <a:off x="2590800" y="6019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92" name="Text Box 94"/>
          <p:cNvSpPr txBox="1">
            <a:spLocks noChangeArrowheads="1"/>
          </p:cNvSpPr>
          <p:nvPr/>
        </p:nvSpPr>
        <p:spPr bwMode="auto">
          <a:xfrm>
            <a:off x="1295400" y="4800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2493" name="Group 95"/>
          <p:cNvGrpSpPr>
            <a:grpSpLocks/>
          </p:cNvGrpSpPr>
          <p:nvPr/>
        </p:nvGrpSpPr>
        <p:grpSpPr bwMode="auto">
          <a:xfrm>
            <a:off x="2135188" y="4926013"/>
            <a:ext cx="609600" cy="838200"/>
            <a:chOff x="1104" y="2352"/>
            <a:chExt cx="384" cy="528"/>
          </a:xfrm>
        </p:grpSpPr>
        <p:sp>
          <p:nvSpPr>
            <p:cNvPr id="62539" name="Rectangle 96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0" name="Rectangle 97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1" name="AutoShape 98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2" name="Rectangle 99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3" name="Rectangle 100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4" name="Rectangle 101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94" name="AutoShape 102"/>
          <p:cNvSpPr>
            <a:spLocks noChangeArrowheads="1"/>
          </p:cNvSpPr>
          <p:nvPr/>
        </p:nvSpPr>
        <p:spPr bwMode="auto">
          <a:xfrm>
            <a:off x="2363788" y="5383213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495" name="Group 104"/>
          <p:cNvGrpSpPr>
            <a:grpSpLocks/>
          </p:cNvGrpSpPr>
          <p:nvPr/>
        </p:nvGrpSpPr>
        <p:grpSpPr bwMode="auto">
          <a:xfrm>
            <a:off x="1447800" y="6019800"/>
            <a:ext cx="152400" cy="152400"/>
            <a:chOff x="2400" y="2400"/>
            <a:chExt cx="768" cy="768"/>
          </a:xfrm>
        </p:grpSpPr>
        <p:sp>
          <p:nvSpPr>
            <p:cNvPr id="62537" name="Oval 105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8" name="Oval 106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2496" name="Group 107"/>
          <p:cNvGrpSpPr>
            <a:grpSpLocks/>
          </p:cNvGrpSpPr>
          <p:nvPr/>
        </p:nvGrpSpPr>
        <p:grpSpPr bwMode="auto">
          <a:xfrm>
            <a:off x="1344613" y="5368925"/>
            <a:ext cx="609600" cy="838200"/>
            <a:chOff x="1104" y="2352"/>
            <a:chExt cx="384" cy="528"/>
          </a:xfrm>
        </p:grpSpPr>
        <p:sp>
          <p:nvSpPr>
            <p:cNvPr id="62531" name="Rectangle 108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2" name="Rectangle 10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3" name="AutoShape 110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4" name="Rectangle 111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5" name="Rectangle 112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6" name="Rectangle 113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97" name="AutoShape 114"/>
          <p:cNvSpPr>
            <a:spLocks noChangeArrowheads="1"/>
          </p:cNvSpPr>
          <p:nvPr/>
        </p:nvSpPr>
        <p:spPr bwMode="auto">
          <a:xfrm>
            <a:off x="1573213" y="5826125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98" name="AutoShape 123"/>
          <p:cNvSpPr>
            <a:spLocks noChangeArrowheads="1"/>
          </p:cNvSpPr>
          <p:nvPr/>
        </p:nvSpPr>
        <p:spPr bwMode="auto">
          <a:xfrm rot="5400000">
            <a:off x="990600" y="3962400"/>
            <a:ext cx="1028700" cy="5715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7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it-IT"/>
          </a:p>
        </p:txBody>
      </p:sp>
      <p:sp>
        <p:nvSpPr>
          <p:cNvPr id="62499" name="Text Box 124"/>
          <p:cNvSpPr txBox="1">
            <a:spLocks noChangeArrowheads="1"/>
          </p:cNvSpPr>
          <p:nvPr/>
        </p:nvSpPr>
        <p:spPr bwMode="auto">
          <a:xfrm>
            <a:off x="1600200" y="3867150"/>
            <a:ext cx="15557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translation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baseline="30000" dirty="0">
                <a:solidFill>
                  <a:srgbClr val="FF0000"/>
                </a:solidFill>
              </a:rPr>
              <a:t>-1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2500" name="AutoShape 125"/>
          <p:cNvSpPr>
            <a:spLocks noChangeArrowheads="1"/>
          </p:cNvSpPr>
          <p:nvPr/>
        </p:nvSpPr>
        <p:spPr bwMode="auto">
          <a:xfrm>
            <a:off x="4114800" y="5638800"/>
            <a:ext cx="1028700" cy="5715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67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501" name="Text Box 126"/>
          <p:cNvSpPr txBox="1">
            <a:spLocks noChangeArrowheads="1"/>
          </p:cNvSpPr>
          <p:nvPr/>
        </p:nvSpPr>
        <p:spPr bwMode="auto">
          <a:xfrm>
            <a:off x="3924300" y="6134100"/>
            <a:ext cx="12017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rotationt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2502" name="Line 127"/>
          <p:cNvSpPr>
            <a:spLocks noChangeShapeType="1"/>
          </p:cNvSpPr>
          <p:nvPr/>
        </p:nvSpPr>
        <p:spPr bwMode="auto">
          <a:xfrm flipV="1">
            <a:off x="6961188" y="4994275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503" name="Line 128"/>
          <p:cNvSpPr>
            <a:spLocks noChangeShapeType="1"/>
          </p:cNvSpPr>
          <p:nvPr/>
        </p:nvSpPr>
        <p:spPr bwMode="auto">
          <a:xfrm>
            <a:off x="6046788" y="5984875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504" name="Text Box 129"/>
          <p:cNvSpPr txBox="1">
            <a:spLocks noChangeArrowheads="1"/>
          </p:cNvSpPr>
          <p:nvPr/>
        </p:nvSpPr>
        <p:spPr bwMode="auto">
          <a:xfrm>
            <a:off x="7875588" y="6061075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505" name="Text Box 130"/>
          <p:cNvSpPr txBox="1">
            <a:spLocks noChangeArrowheads="1"/>
          </p:cNvSpPr>
          <p:nvPr/>
        </p:nvSpPr>
        <p:spPr bwMode="auto">
          <a:xfrm>
            <a:off x="6580188" y="4841875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2506" name="AutoShape 138"/>
          <p:cNvSpPr>
            <a:spLocks noChangeArrowheads="1"/>
          </p:cNvSpPr>
          <p:nvPr/>
        </p:nvSpPr>
        <p:spPr bwMode="auto">
          <a:xfrm>
            <a:off x="7648575" y="5424488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507" name="Group 140"/>
          <p:cNvGrpSpPr>
            <a:grpSpLocks/>
          </p:cNvGrpSpPr>
          <p:nvPr/>
        </p:nvGrpSpPr>
        <p:grpSpPr bwMode="auto">
          <a:xfrm>
            <a:off x="6732588" y="6061075"/>
            <a:ext cx="152400" cy="152400"/>
            <a:chOff x="2400" y="2400"/>
            <a:chExt cx="768" cy="768"/>
          </a:xfrm>
        </p:grpSpPr>
        <p:sp>
          <p:nvSpPr>
            <p:cNvPr id="62529" name="Oval 141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30" name="Oval 142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2508" name="Group 143"/>
          <p:cNvGrpSpPr>
            <a:grpSpLocks/>
          </p:cNvGrpSpPr>
          <p:nvPr/>
        </p:nvGrpSpPr>
        <p:grpSpPr bwMode="auto">
          <a:xfrm>
            <a:off x="6629400" y="5410200"/>
            <a:ext cx="609600" cy="838200"/>
            <a:chOff x="1104" y="2352"/>
            <a:chExt cx="384" cy="528"/>
          </a:xfrm>
        </p:grpSpPr>
        <p:sp>
          <p:nvSpPr>
            <p:cNvPr id="62523" name="Rectangle 144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4" name="Rectangle 145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5" name="AutoShape 146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6" name="Rectangle 147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7" name="Rectangle 148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8" name="Rectangle 149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509" name="AutoShape 150"/>
          <p:cNvSpPr>
            <a:spLocks noChangeArrowheads="1"/>
          </p:cNvSpPr>
          <p:nvPr/>
        </p:nvSpPr>
        <p:spPr bwMode="auto">
          <a:xfrm>
            <a:off x="6858000" y="58674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510" name="Group 151"/>
          <p:cNvGrpSpPr>
            <a:grpSpLocks/>
          </p:cNvGrpSpPr>
          <p:nvPr/>
        </p:nvGrpSpPr>
        <p:grpSpPr bwMode="auto">
          <a:xfrm rot="2194752">
            <a:off x="6704013" y="5441950"/>
            <a:ext cx="609600" cy="838200"/>
            <a:chOff x="1104" y="2352"/>
            <a:chExt cx="384" cy="528"/>
          </a:xfrm>
        </p:grpSpPr>
        <p:sp>
          <p:nvSpPr>
            <p:cNvPr id="62517" name="Rectangle 152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18" name="Rectangle 153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19" name="AutoShape 154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0" name="Rectangle 155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1" name="Rectangle 156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22" name="Rectangle 157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511" name="AutoShape 158"/>
          <p:cNvSpPr>
            <a:spLocks noChangeArrowheads="1"/>
          </p:cNvSpPr>
          <p:nvPr/>
        </p:nvSpPr>
        <p:spPr bwMode="auto">
          <a:xfrm rot="2149883">
            <a:off x="6856413" y="58801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514" name="Text Box 169"/>
          <p:cNvSpPr txBox="1">
            <a:spLocks noChangeArrowheads="1"/>
          </p:cNvSpPr>
          <p:nvPr/>
        </p:nvSpPr>
        <p:spPr bwMode="auto">
          <a:xfrm>
            <a:off x="1371600" y="39624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62515" name="Text Box 170"/>
          <p:cNvSpPr txBox="1">
            <a:spLocks noChangeArrowheads="1"/>
          </p:cNvSpPr>
          <p:nvPr/>
        </p:nvSpPr>
        <p:spPr bwMode="auto">
          <a:xfrm>
            <a:off x="4419600" y="57150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533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Rotation parallel about an axis parallel to </a:t>
            </a:r>
            <a:r>
              <a:rPr lang="en-US" i="1" dirty="0"/>
              <a:t>z</a:t>
            </a:r>
            <a:endParaRPr lang="it-IT" dirty="0"/>
          </a:p>
        </p:txBody>
      </p:sp>
      <p:sp>
        <p:nvSpPr>
          <p:cNvPr id="62468" name="Line 27"/>
          <p:cNvSpPr>
            <a:spLocks noChangeShapeType="1"/>
          </p:cNvSpPr>
          <p:nvPr/>
        </p:nvSpPr>
        <p:spPr bwMode="auto">
          <a:xfrm flipV="1">
            <a:off x="16002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69" name="Line 28"/>
          <p:cNvSpPr>
            <a:spLocks noChangeShapeType="1"/>
          </p:cNvSpPr>
          <p:nvPr/>
        </p:nvSpPr>
        <p:spPr bwMode="auto">
          <a:xfrm>
            <a:off x="6858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0" name="Text Box 29"/>
          <p:cNvSpPr txBox="1">
            <a:spLocks noChangeArrowheads="1"/>
          </p:cNvSpPr>
          <p:nvPr/>
        </p:nvSpPr>
        <p:spPr bwMode="auto">
          <a:xfrm>
            <a:off x="25146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71" name="Text Box 30"/>
          <p:cNvSpPr txBox="1">
            <a:spLocks noChangeArrowheads="1"/>
          </p:cNvSpPr>
          <p:nvPr/>
        </p:nvSpPr>
        <p:spPr bwMode="auto">
          <a:xfrm>
            <a:off x="12192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2472" name="AutoShape 31"/>
          <p:cNvSpPr>
            <a:spLocks noChangeArrowheads="1"/>
          </p:cNvSpPr>
          <p:nvPr/>
        </p:nvSpPr>
        <p:spPr bwMode="auto">
          <a:xfrm>
            <a:off x="3886200" y="22098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2473" name="Group 56"/>
          <p:cNvGrpSpPr>
            <a:grpSpLocks/>
          </p:cNvGrpSpPr>
          <p:nvPr/>
        </p:nvGrpSpPr>
        <p:grpSpPr bwMode="auto">
          <a:xfrm>
            <a:off x="1981200" y="1447800"/>
            <a:ext cx="609600" cy="838200"/>
            <a:chOff x="1104" y="2352"/>
            <a:chExt cx="384" cy="528"/>
          </a:xfrm>
        </p:grpSpPr>
        <p:sp>
          <p:nvSpPr>
            <p:cNvPr id="62555" name="Rectangle 5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6" name="Rectangle 49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7" name="AutoShape 50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8" name="Rectangle 51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9" name="Rectangle 52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60" name="Rectangle 53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4" name="AutoShape 58"/>
          <p:cNvSpPr>
            <a:spLocks noChangeArrowheads="1"/>
          </p:cNvSpPr>
          <p:nvPr/>
        </p:nvSpPr>
        <p:spPr bwMode="auto">
          <a:xfrm>
            <a:off x="22098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75" name="Text Box 71"/>
          <p:cNvSpPr txBox="1">
            <a:spLocks noChangeArrowheads="1"/>
          </p:cNvSpPr>
          <p:nvPr/>
        </p:nvSpPr>
        <p:spPr bwMode="auto">
          <a:xfrm>
            <a:off x="11430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76" name="Group 72"/>
          <p:cNvGrpSpPr>
            <a:grpSpLocks/>
          </p:cNvGrpSpPr>
          <p:nvPr/>
        </p:nvGrpSpPr>
        <p:grpSpPr bwMode="auto">
          <a:xfrm>
            <a:off x="1371600" y="2667000"/>
            <a:ext cx="152400" cy="152400"/>
            <a:chOff x="2400" y="2400"/>
            <a:chExt cx="768" cy="768"/>
          </a:xfrm>
        </p:grpSpPr>
        <p:sp>
          <p:nvSpPr>
            <p:cNvPr id="62553" name="Oval 73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4" name="Oval 74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77" name="Line 75"/>
          <p:cNvSpPr>
            <a:spLocks noChangeShapeType="1"/>
          </p:cNvSpPr>
          <p:nvPr/>
        </p:nvSpPr>
        <p:spPr bwMode="auto">
          <a:xfrm flipV="1">
            <a:off x="70866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8" name="Line 76"/>
          <p:cNvSpPr>
            <a:spLocks noChangeShapeType="1"/>
          </p:cNvSpPr>
          <p:nvPr/>
        </p:nvSpPr>
        <p:spPr bwMode="auto">
          <a:xfrm>
            <a:off x="61722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2479" name="Text Box 77"/>
          <p:cNvSpPr txBox="1">
            <a:spLocks noChangeArrowheads="1"/>
          </p:cNvSpPr>
          <p:nvPr/>
        </p:nvSpPr>
        <p:spPr bwMode="auto">
          <a:xfrm>
            <a:off x="80010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2480" name="Text Box 78"/>
          <p:cNvSpPr txBox="1">
            <a:spLocks noChangeArrowheads="1"/>
          </p:cNvSpPr>
          <p:nvPr/>
        </p:nvSpPr>
        <p:spPr bwMode="auto">
          <a:xfrm>
            <a:off x="67056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2481" name="Group 79"/>
          <p:cNvGrpSpPr>
            <a:grpSpLocks/>
          </p:cNvGrpSpPr>
          <p:nvPr/>
        </p:nvGrpSpPr>
        <p:grpSpPr bwMode="auto">
          <a:xfrm rot="2194752">
            <a:off x="7543800" y="1466850"/>
            <a:ext cx="609600" cy="838200"/>
            <a:chOff x="1104" y="2352"/>
            <a:chExt cx="384" cy="528"/>
          </a:xfrm>
        </p:grpSpPr>
        <p:sp>
          <p:nvSpPr>
            <p:cNvPr id="62547" name="Rectangle 80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8" name="Rectangle 81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9" name="AutoShape 82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0" name="Rectangle 83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1" name="Rectangle 84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52" name="Rectangle 85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2482" name="AutoShape 86"/>
          <p:cNvSpPr>
            <a:spLocks noChangeArrowheads="1"/>
          </p:cNvSpPr>
          <p:nvPr/>
        </p:nvSpPr>
        <p:spPr bwMode="auto">
          <a:xfrm rot="2149883">
            <a:off x="76962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2483" name="Text Box 87"/>
          <p:cNvSpPr txBox="1">
            <a:spLocks noChangeArrowheads="1"/>
          </p:cNvSpPr>
          <p:nvPr/>
        </p:nvSpPr>
        <p:spPr bwMode="auto">
          <a:xfrm>
            <a:off x="66294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2484" name="Group 88"/>
          <p:cNvGrpSpPr>
            <a:grpSpLocks/>
          </p:cNvGrpSpPr>
          <p:nvPr/>
        </p:nvGrpSpPr>
        <p:grpSpPr bwMode="auto">
          <a:xfrm>
            <a:off x="6858000" y="2667000"/>
            <a:ext cx="152400" cy="152400"/>
            <a:chOff x="2400" y="2400"/>
            <a:chExt cx="768" cy="768"/>
          </a:xfrm>
        </p:grpSpPr>
        <p:sp>
          <p:nvSpPr>
            <p:cNvPr id="62545" name="Oval 89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546" name="Oval 90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762000" y="3581400"/>
            <a:ext cx="7926388" cy="3241675"/>
            <a:chOff x="480" y="2256"/>
            <a:chExt cx="4993" cy="2042"/>
          </a:xfrm>
        </p:grpSpPr>
        <p:sp>
          <p:nvSpPr>
            <p:cNvPr id="62486" name="AutoShape 174"/>
            <p:cNvSpPr>
              <a:spLocks noChangeArrowheads="1"/>
            </p:cNvSpPr>
            <p:nvPr/>
          </p:nvSpPr>
          <p:spPr bwMode="auto">
            <a:xfrm>
              <a:off x="2064" y="2256"/>
              <a:ext cx="1776" cy="768"/>
            </a:xfrm>
            <a:prstGeom prst="flowChartAlternateProcess">
              <a:avLst/>
            </a:prstGeom>
            <a:gradFill rotWithShape="0">
              <a:gsLst>
                <a:gs pos="0">
                  <a:srgbClr val="D5D5D5"/>
                </a:gs>
                <a:gs pos="100000">
                  <a:srgbClr val="B2B2B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62487" name="Group 172"/>
            <p:cNvGrpSpPr>
              <a:grpSpLocks/>
            </p:cNvGrpSpPr>
            <p:nvPr/>
          </p:nvGrpSpPr>
          <p:grpSpPr bwMode="auto">
            <a:xfrm>
              <a:off x="480" y="2352"/>
              <a:ext cx="4993" cy="1946"/>
              <a:chOff x="480" y="2352"/>
              <a:chExt cx="4993" cy="1946"/>
            </a:xfrm>
          </p:grpSpPr>
          <p:sp>
            <p:nvSpPr>
              <p:cNvPr id="62489" name="Line 91"/>
              <p:cNvSpPr>
                <a:spLocks noChangeShapeType="1"/>
              </p:cNvSpPr>
              <p:nvPr/>
            </p:nvSpPr>
            <p:spPr bwMode="auto">
              <a:xfrm flipV="1">
                <a:off x="1056" y="3120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90" name="Line 92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491" name="Text Box 93"/>
              <p:cNvSpPr txBox="1">
                <a:spLocks noChangeArrowheads="1"/>
              </p:cNvSpPr>
              <p:nvPr/>
            </p:nvSpPr>
            <p:spPr bwMode="auto">
              <a:xfrm>
                <a:off x="1632" y="3792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it-IT">
                    <a:solidFill>
                      <a:schemeClr val="accent2"/>
                    </a:solidFill>
                  </a:rPr>
                  <a:t>x</a:t>
                </a:r>
              </a:p>
            </p:txBody>
          </p:sp>
          <p:sp>
            <p:nvSpPr>
              <p:cNvPr id="62492" name="Text Box 94"/>
              <p:cNvSpPr txBox="1">
                <a:spLocks noChangeArrowheads="1"/>
              </p:cNvSpPr>
              <p:nvPr/>
            </p:nvSpPr>
            <p:spPr bwMode="auto">
              <a:xfrm>
                <a:off x="816" y="3024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it-IT">
                    <a:solidFill>
                      <a:schemeClr val="accent2"/>
                    </a:solidFill>
                  </a:rPr>
                  <a:t>y</a:t>
                </a:r>
              </a:p>
            </p:txBody>
          </p:sp>
          <p:grpSp>
            <p:nvGrpSpPr>
              <p:cNvPr id="62493" name="Group 95"/>
              <p:cNvGrpSpPr>
                <a:grpSpLocks/>
              </p:cNvGrpSpPr>
              <p:nvPr/>
            </p:nvGrpSpPr>
            <p:grpSpPr bwMode="auto">
              <a:xfrm>
                <a:off x="1345" y="3103"/>
                <a:ext cx="384" cy="528"/>
                <a:chOff x="1104" y="2352"/>
                <a:chExt cx="384" cy="528"/>
              </a:xfrm>
            </p:grpSpPr>
            <p:sp>
              <p:nvSpPr>
                <p:cNvPr id="62539" name="Rectangle 96"/>
                <p:cNvSpPr>
                  <a:spLocks noChangeArrowheads="1"/>
                </p:cNvSpPr>
                <p:nvPr/>
              </p:nvSpPr>
              <p:spPr bwMode="auto">
                <a:xfrm>
                  <a:off x="1392" y="2448"/>
                  <a:ext cx="48" cy="9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40" name="Rectangle 97"/>
                <p:cNvSpPr>
                  <a:spLocks noChangeArrowheads="1"/>
                </p:cNvSpPr>
                <p:nvPr/>
              </p:nvSpPr>
              <p:spPr bwMode="auto">
                <a:xfrm>
                  <a:off x="1152" y="2592"/>
                  <a:ext cx="288" cy="28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41" name="AutoShape 98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384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42" name="Rectangle 99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48" cy="4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48" cy="4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44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" cy="9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62494" name="AutoShape 102"/>
              <p:cNvSpPr>
                <a:spLocks noChangeArrowheads="1"/>
              </p:cNvSpPr>
              <p:nvPr/>
            </p:nvSpPr>
            <p:spPr bwMode="auto">
              <a:xfrm>
                <a:off x="1489" y="3391"/>
                <a:ext cx="144" cy="144"/>
              </a:xfrm>
              <a:prstGeom prst="flowChartSummingJunction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62495" name="Group 104"/>
              <p:cNvGrpSpPr>
                <a:grpSpLocks/>
              </p:cNvGrpSpPr>
              <p:nvPr/>
            </p:nvGrpSpPr>
            <p:grpSpPr bwMode="auto">
              <a:xfrm>
                <a:off x="912" y="3792"/>
                <a:ext cx="96" cy="96"/>
                <a:chOff x="2400" y="2400"/>
                <a:chExt cx="768" cy="768"/>
              </a:xfrm>
            </p:grpSpPr>
            <p:sp>
              <p:nvSpPr>
                <p:cNvPr id="62537" name="Oval 105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768" cy="7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8" name="Oval 106"/>
                <p:cNvSpPr>
                  <a:spLocks noChangeArrowheads="1"/>
                </p:cNvSpPr>
                <p:nvPr/>
              </p:nvSpPr>
              <p:spPr bwMode="auto">
                <a:xfrm>
                  <a:off x="2784" y="27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62496" name="Group 107"/>
              <p:cNvGrpSpPr>
                <a:grpSpLocks/>
              </p:cNvGrpSpPr>
              <p:nvPr/>
            </p:nvGrpSpPr>
            <p:grpSpPr bwMode="auto">
              <a:xfrm>
                <a:off x="847" y="3382"/>
                <a:ext cx="384" cy="528"/>
                <a:chOff x="1104" y="2352"/>
                <a:chExt cx="384" cy="528"/>
              </a:xfrm>
            </p:grpSpPr>
            <p:sp>
              <p:nvSpPr>
                <p:cNvPr id="62531" name="Rectangle 108"/>
                <p:cNvSpPr>
                  <a:spLocks noChangeArrowheads="1"/>
                </p:cNvSpPr>
                <p:nvPr/>
              </p:nvSpPr>
              <p:spPr bwMode="auto">
                <a:xfrm>
                  <a:off x="1392" y="2448"/>
                  <a:ext cx="4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2" name="Rectangle 109"/>
                <p:cNvSpPr>
                  <a:spLocks noChangeArrowheads="1"/>
                </p:cNvSpPr>
                <p:nvPr/>
              </p:nvSpPr>
              <p:spPr bwMode="auto">
                <a:xfrm>
                  <a:off x="1152" y="259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3" name="AutoShape 110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384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4" name="Rectangle 111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48" cy="48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5" name="Rectangle 112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48" cy="48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6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" cy="96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62497" name="AutoShape 114"/>
              <p:cNvSpPr>
                <a:spLocks noChangeArrowheads="1"/>
              </p:cNvSpPr>
              <p:nvPr/>
            </p:nvSpPr>
            <p:spPr bwMode="auto">
              <a:xfrm>
                <a:off x="991" y="3670"/>
                <a:ext cx="144" cy="144"/>
              </a:xfrm>
              <a:prstGeom prst="flowChartSummingJunction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2498" name="AutoShape 123"/>
              <p:cNvSpPr>
                <a:spLocks noChangeArrowheads="1"/>
              </p:cNvSpPr>
              <p:nvPr/>
            </p:nvSpPr>
            <p:spPr bwMode="auto">
              <a:xfrm rot="5400000">
                <a:off x="624" y="2496"/>
                <a:ext cx="648" cy="3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pPr algn="ctr"/>
                <a:endParaRPr lang="it-IT"/>
              </a:p>
            </p:txBody>
          </p:sp>
          <p:sp>
            <p:nvSpPr>
              <p:cNvPr id="62499" name="Text Box 124"/>
              <p:cNvSpPr txBox="1">
                <a:spLocks noChangeArrowheads="1"/>
              </p:cNvSpPr>
              <p:nvPr/>
            </p:nvSpPr>
            <p:spPr bwMode="auto">
              <a:xfrm>
                <a:off x="1008" y="2436"/>
                <a:ext cx="980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translation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-1</a:t>
                </a:r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500" name="AutoShape 125"/>
              <p:cNvSpPr>
                <a:spLocks noChangeArrowheads="1"/>
              </p:cNvSpPr>
              <p:nvPr/>
            </p:nvSpPr>
            <p:spPr bwMode="auto">
              <a:xfrm>
                <a:off x="2592" y="3552"/>
                <a:ext cx="648" cy="3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2501" name="Text Box 126"/>
              <p:cNvSpPr txBox="1">
                <a:spLocks noChangeArrowheads="1"/>
              </p:cNvSpPr>
              <p:nvPr/>
            </p:nvSpPr>
            <p:spPr bwMode="auto">
              <a:xfrm>
                <a:off x="2472" y="3864"/>
                <a:ext cx="757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600" dirty="0" err="1">
                    <a:solidFill>
                      <a:srgbClr val="FF0000"/>
                    </a:solidFill>
                  </a:rPr>
                  <a:t>rotationt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R</a:t>
                </a:r>
                <a:endParaRPr lang="it-IT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502" name="Line 127"/>
              <p:cNvSpPr>
                <a:spLocks noChangeShapeType="1"/>
              </p:cNvSpPr>
              <p:nvPr/>
            </p:nvSpPr>
            <p:spPr bwMode="auto">
              <a:xfrm flipV="1">
                <a:off x="4385" y="3146"/>
                <a:ext cx="0" cy="115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03" name="Line 128"/>
              <p:cNvSpPr>
                <a:spLocks noChangeShapeType="1"/>
              </p:cNvSpPr>
              <p:nvPr/>
            </p:nvSpPr>
            <p:spPr bwMode="auto">
              <a:xfrm>
                <a:off x="3809" y="377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2504" name="Text Box 129"/>
              <p:cNvSpPr txBox="1">
                <a:spLocks noChangeArrowheads="1"/>
              </p:cNvSpPr>
              <p:nvPr/>
            </p:nvSpPr>
            <p:spPr bwMode="auto">
              <a:xfrm>
                <a:off x="4961" y="3818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it-IT">
                    <a:solidFill>
                      <a:schemeClr val="accent2"/>
                    </a:solidFill>
                  </a:rPr>
                  <a:t>x</a:t>
                </a:r>
              </a:p>
            </p:txBody>
          </p:sp>
          <p:sp>
            <p:nvSpPr>
              <p:cNvPr id="62505" name="Text Box 130"/>
              <p:cNvSpPr txBox="1">
                <a:spLocks noChangeArrowheads="1"/>
              </p:cNvSpPr>
              <p:nvPr/>
            </p:nvSpPr>
            <p:spPr bwMode="auto">
              <a:xfrm>
                <a:off x="4145" y="3050"/>
                <a:ext cx="1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it-IT">
                    <a:solidFill>
                      <a:schemeClr val="accent2"/>
                    </a:solidFill>
                  </a:rPr>
                  <a:t>y</a:t>
                </a:r>
              </a:p>
            </p:txBody>
          </p:sp>
          <p:sp>
            <p:nvSpPr>
              <p:cNvPr id="62506" name="AutoShape 138"/>
              <p:cNvSpPr>
                <a:spLocks noChangeArrowheads="1"/>
              </p:cNvSpPr>
              <p:nvPr/>
            </p:nvSpPr>
            <p:spPr bwMode="auto">
              <a:xfrm>
                <a:off x="4818" y="3417"/>
                <a:ext cx="144" cy="144"/>
              </a:xfrm>
              <a:prstGeom prst="flowChartSummingJunction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62507" name="Group 140"/>
              <p:cNvGrpSpPr>
                <a:grpSpLocks/>
              </p:cNvGrpSpPr>
              <p:nvPr/>
            </p:nvGrpSpPr>
            <p:grpSpPr bwMode="auto">
              <a:xfrm>
                <a:off x="4241" y="3818"/>
                <a:ext cx="96" cy="96"/>
                <a:chOff x="2400" y="2400"/>
                <a:chExt cx="768" cy="768"/>
              </a:xfrm>
            </p:grpSpPr>
            <p:sp>
              <p:nvSpPr>
                <p:cNvPr id="62529" name="Oval 141"/>
                <p:cNvSpPr>
                  <a:spLocks noChangeArrowheads="1"/>
                </p:cNvSpPr>
                <p:nvPr/>
              </p:nvSpPr>
              <p:spPr bwMode="auto">
                <a:xfrm>
                  <a:off x="2400" y="2400"/>
                  <a:ext cx="768" cy="76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30" name="Oval 142"/>
                <p:cNvSpPr>
                  <a:spLocks noChangeArrowheads="1"/>
                </p:cNvSpPr>
                <p:nvPr/>
              </p:nvSpPr>
              <p:spPr bwMode="auto">
                <a:xfrm>
                  <a:off x="2784" y="278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62508" name="Group 143"/>
              <p:cNvGrpSpPr>
                <a:grpSpLocks/>
              </p:cNvGrpSpPr>
              <p:nvPr/>
            </p:nvGrpSpPr>
            <p:grpSpPr bwMode="auto">
              <a:xfrm>
                <a:off x="4176" y="3408"/>
                <a:ext cx="384" cy="528"/>
                <a:chOff x="1104" y="2352"/>
                <a:chExt cx="384" cy="528"/>
              </a:xfrm>
            </p:grpSpPr>
            <p:sp>
              <p:nvSpPr>
                <p:cNvPr id="62523" name="Rectangle 144"/>
                <p:cNvSpPr>
                  <a:spLocks noChangeArrowheads="1"/>
                </p:cNvSpPr>
                <p:nvPr/>
              </p:nvSpPr>
              <p:spPr bwMode="auto">
                <a:xfrm>
                  <a:off x="1392" y="2448"/>
                  <a:ext cx="48" cy="9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4" name="Rectangle 145"/>
                <p:cNvSpPr>
                  <a:spLocks noChangeArrowheads="1"/>
                </p:cNvSpPr>
                <p:nvPr/>
              </p:nvSpPr>
              <p:spPr bwMode="auto">
                <a:xfrm>
                  <a:off x="1152" y="2592"/>
                  <a:ext cx="288" cy="28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5" name="AutoShape 146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384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6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48" cy="4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7" name="Rectangle 148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48" cy="48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8" name="Rectangle 149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" cy="96"/>
                </a:xfrm>
                <a:prstGeom prst="rect">
                  <a:avLst/>
                </a:prstGeom>
                <a:solidFill>
                  <a:srgbClr val="CCECFF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62509" name="AutoShape 150"/>
              <p:cNvSpPr>
                <a:spLocks noChangeArrowheads="1"/>
              </p:cNvSpPr>
              <p:nvPr/>
            </p:nvSpPr>
            <p:spPr bwMode="auto">
              <a:xfrm>
                <a:off x="4320" y="3696"/>
                <a:ext cx="144" cy="144"/>
              </a:xfrm>
              <a:prstGeom prst="flowChartSummingJunction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grpSp>
            <p:nvGrpSpPr>
              <p:cNvPr id="62510" name="Group 151"/>
              <p:cNvGrpSpPr>
                <a:grpSpLocks/>
              </p:cNvGrpSpPr>
              <p:nvPr/>
            </p:nvGrpSpPr>
            <p:grpSpPr bwMode="auto">
              <a:xfrm rot="2194752">
                <a:off x="4223" y="3428"/>
                <a:ext cx="384" cy="528"/>
                <a:chOff x="1104" y="2352"/>
                <a:chExt cx="384" cy="528"/>
              </a:xfrm>
            </p:grpSpPr>
            <p:sp>
              <p:nvSpPr>
                <p:cNvPr id="62517" name="Rectangle 152"/>
                <p:cNvSpPr>
                  <a:spLocks noChangeArrowheads="1"/>
                </p:cNvSpPr>
                <p:nvPr/>
              </p:nvSpPr>
              <p:spPr bwMode="auto">
                <a:xfrm>
                  <a:off x="1392" y="2448"/>
                  <a:ext cx="48" cy="9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18" name="Rectangle 153"/>
                <p:cNvSpPr>
                  <a:spLocks noChangeArrowheads="1"/>
                </p:cNvSpPr>
                <p:nvPr/>
              </p:nvSpPr>
              <p:spPr bwMode="auto">
                <a:xfrm>
                  <a:off x="1152" y="2592"/>
                  <a:ext cx="288" cy="288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19" name="AutoShape 154"/>
                <p:cNvSpPr>
                  <a:spLocks noChangeArrowheads="1"/>
                </p:cNvSpPr>
                <p:nvPr/>
              </p:nvSpPr>
              <p:spPr bwMode="auto">
                <a:xfrm>
                  <a:off x="1104" y="2352"/>
                  <a:ext cx="384" cy="2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0" name="Rectangle 155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48" cy="48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1" name="Rectangle 156"/>
                <p:cNvSpPr>
                  <a:spLocks noChangeArrowheads="1"/>
                </p:cNvSpPr>
                <p:nvPr/>
              </p:nvSpPr>
              <p:spPr bwMode="auto">
                <a:xfrm>
                  <a:off x="1344" y="2640"/>
                  <a:ext cx="48" cy="48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  <p:sp>
              <p:nvSpPr>
                <p:cNvPr id="62522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96" cy="96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it-IT"/>
                </a:p>
              </p:txBody>
            </p:sp>
          </p:grpSp>
          <p:sp>
            <p:nvSpPr>
              <p:cNvPr id="62511" name="AutoShape 158"/>
              <p:cNvSpPr>
                <a:spLocks noChangeArrowheads="1"/>
              </p:cNvSpPr>
              <p:nvPr/>
            </p:nvSpPr>
            <p:spPr bwMode="auto">
              <a:xfrm rot="2149883">
                <a:off x="4319" y="3704"/>
                <a:ext cx="144" cy="144"/>
              </a:xfrm>
              <a:prstGeom prst="flowChartSummingJunction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2512" name="Text Box 166"/>
              <p:cNvSpPr txBox="1">
                <a:spLocks noChangeArrowheads="1"/>
              </p:cNvSpPr>
              <p:nvPr/>
            </p:nvSpPr>
            <p:spPr bwMode="auto">
              <a:xfrm>
                <a:off x="4608" y="2532"/>
                <a:ext cx="865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translation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endParaRPr lang="it-IT" sz="24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513" name="AutoShape 167"/>
              <p:cNvSpPr>
                <a:spLocks noChangeArrowheads="1"/>
              </p:cNvSpPr>
              <p:nvPr/>
            </p:nvSpPr>
            <p:spPr bwMode="auto">
              <a:xfrm rot="16200000" flipV="1">
                <a:off x="4080" y="2496"/>
                <a:ext cx="648" cy="3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67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62514" name="Text Box 169"/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2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1</a:t>
                </a:r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2515" name="Text Box 170"/>
              <p:cNvSpPr txBox="1">
                <a:spLocks noChangeArrowheads="1"/>
              </p:cNvSpPr>
              <p:nvPr/>
            </p:nvSpPr>
            <p:spPr bwMode="auto">
              <a:xfrm>
                <a:off x="2784" y="3600"/>
                <a:ext cx="2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2</a:t>
                </a:r>
                <a:endParaRPr lang="it-IT">
                  <a:solidFill>
                    <a:schemeClr val="bg1"/>
                  </a:solidFill>
                </a:endParaRPr>
              </a:p>
            </p:txBody>
          </p:sp>
          <p:sp>
            <p:nvSpPr>
              <p:cNvPr id="62516" name="Text Box 171"/>
              <p:cNvSpPr txBox="1">
                <a:spLocks noChangeArrowheads="1"/>
              </p:cNvSpPr>
              <p:nvPr/>
            </p:nvSpPr>
            <p:spPr bwMode="auto">
              <a:xfrm>
                <a:off x="4320" y="2544"/>
                <a:ext cx="20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3</a:t>
                </a:r>
                <a:endParaRPr lang="it-IT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488" name="Text Box 173"/>
            <p:cNvSpPr txBox="1">
              <a:spLocks noChangeArrowheads="1"/>
            </p:cNvSpPr>
            <p:nvPr/>
          </p:nvSpPr>
          <p:spPr bwMode="auto">
            <a:xfrm>
              <a:off x="2064" y="2272"/>
              <a:ext cx="1682" cy="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marL="187325" indent="-187325">
                <a:buFontTx/>
                <a:buAutoNum type="arabicPeriod"/>
              </a:pPr>
              <a:r>
                <a:rPr lang="en-US" sz="1400" dirty="0"/>
                <a:t> Bring center of rot. to origin</a:t>
              </a:r>
            </a:p>
            <a:p>
              <a:pPr marL="187325" indent="-187325">
                <a:buFontTx/>
                <a:buAutoNum type="arabicPeriod"/>
              </a:pPr>
              <a:endParaRPr lang="en-US" sz="1400" dirty="0"/>
            </a:p>
            <a:p>
              <a:pPr marL="187325" indent="-187325">
                <a:buFontTx/>
                <a:buAutoNum type="arabicPeriod"/>
              </a:pPr>
              <a:r>
                <a:rPr lang="en-US" sz="1400" dirty="0"/>
                <a:t> Rotate</a:t>
              </a:r>
            </a:p>
            <a:p>
              <a:pPr marL="187325" indent="-187325">
                <a:buFontTx/>
                <a:buAutoNum type="arabicPeriod"/>
              </a:pPr>
              <a:endParaRPr lang="en-US" sz="1400" dirty="0"/>
            </a:p>
            <a:p>
              <a:pPr marL="187325" indent="-187325">
                <a:buFontTx/>
                <a:buAutoNum type="arabicPeriod"/>
              </a:pPr>
              <a:r>
                <a:rPr lang="en-US" sz="1400" dirty="0"/>
                <a:t> Bring center of rotation back</a:t>
              </a:r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5606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97"/>
          <p:cNvSpPr>
            <a:spLocks noChangeArrowheads="1"/>
          </p:cNvSpPr>
          <p:nvPr/>
        </p:nvSpPr>
        <p:spPr bwMode="auto">
          <a:xfrm rot="5400000">
            <a:off x="990600" y="3962400"/>
            <a:ext cx="1028700" cy="571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Rotation parallel about an axis parallel to </a:t>
            </a:r>
            <a:r>
              <a:rPr lang="en-US" i="1" dirty="0"/>
              <a:t>z</a:t>
            </a:r>
            <a:endParaRPr lang="it-IT" dirty="0"/>
          </a:p>
        </p:txBody>
      </p:sp>
      <p:sp>
        <p:nvSpPr>
          <p:cNvPr id="63493" name="Line 3"/>
          <p:cNvSpPr>
            <a:spLocks noChangeShapeType="1"/>
          </p:cNvSpPr>
          <p:nvPr/>
        </p:nvSpPr>
        <p:spPr bwMode="auto">
          <a:xfrm flipV="1">
            <a:off x="16002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494" name="Line 4"/>
          <p:cNvSpPr>
            <a:spLocks noChangeShapeType="1"/>
          </p:cNvSpPr>
          <p:nvPr/>
        </p:nvSpPr>
        <p:spPr bwMode="auto">
          <a:xfrm>
            <a:off x="6858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25146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12192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3497" name="AutoShape 7"/>
          <p:cNvSpPr>
            <a:spLocks noChangeArrowheads="1"/>
          </p:cNvSpPr>
          <p:nvPr/>
        </p:nvSpPr>
        <p:spPr bwMode="auto">
          <a:xfrm>
            <a:off x="3886200" y="2209800"/>
            <a:ext cx="15240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3498" name="Group 8"/>
          <p:cNvGrpSpPr>
            <a:grpSpLocks/>
          </p:cNvGrpSpPr>
          <p:nvPr/>
        </p:nvGrpSpPr>
        <p:grpSpPr bwMode="auto">
          <a:xfrm>
            <a:off x="1981200" y="1447800"/>
            <a:ext cx="609600" cy="838200"/>
            <a:chOff x="1104" y="2352"/>
            <a:chExt cx="384" cy="528"/>
          </a:xfrm>
        </p:grpSpPr>
        <p:sp>
          <p:nvSpPr>
            <p:cNvPr id="63576" name="Rectangle 9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7" name="Rectangle 10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8" name="AutoShape 11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9" name="Rectangle 12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80" name="Rectangle 13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81" name="Rectangle 14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499" name="AutoShape 15"/>
          <p:cNvSpPr>
            <a:spLocks noChangeArrowheads="1"/>
          </p:cNvSpPr>
          <p:nvPr/>
        </p:nvSpPr>
        <p:spPr bwMode="auto">
          <a:xfrm>
            <a:off x="22098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500" name="Text Box 16"/>
          <p:cNvSpPr txBox="1">
            <a:spLocks noChangeArrowheads="1"/>
          </p:cNvSpPr>
          <p:nvPr/>
        </p:nvSpPr>
        <p:spPr bwMode="auto">
          <a:xfrm>
            <a:off x="11430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3501" name="Group 17"/>
          <p:cNvGrpSpPr>
            <a:grpSpLocks/>
          </p:cNvGrpSpPr>
          <p:nvPr/>
        </p:nvGrpSpPr>
        <p:grpSpPr bwMode="auto">
          <a:xfrm>
            <a:off x="1371600" y="2667000"/>
            <a:ext cx="152400" cy="152400"/>
            <a:chOff x="2400" y="2400"/>
            <a:chExt cx="768" cy="768"/>
          </a:xfrm>
        </p:grpSpPr>
        <p:sp>
          <p:nvSpPr>
            <p:cNvPr id="63574" name="Oval 18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5" name="Oval 19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02" name="Line 20"/>
          <p:cNvSpPr>
            <a:spLocks noChangeShapeType="1"/>
          </p:cNvSpPr>
          <p:nvPr/>
        </p:nvSpPr>
        <p:spPr bwMode="auto">
          <a:xfrm flipV="1">
            <a:off x="7086600" y="16002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503" name="Line 21"/>
          <p:cNvSpPr>
            <a:spLocks noChangeShapeType="1"/>
          </p:cNvSpPr>
          <p:nvPr/>
        </p:nvSpPr>
        <p:spPr bwMode="auto">
          <a:xfrm>
            <a:off x="6172200" y="25908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504" name="Text Box 22"/>
          <p:cNvSpPr txBox="1">
            <a:spLocks noChangeArrowheads="1"/>
          </p:cNvSpPr>
          <p:nvPr/>
        </p:nvSpPr>
        <p:spPr bwMode="auto">
          <a:xfrm>
            <a:off x="8001000" y="26670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3505" name="Text Box 23"/>
          <p:cNvSpPr txBox="1">
            <a:spLocks noChangeArrowheads="1"/>
          </p:cNvSpPr>
          <p:nvPr/>
        </p:nvSpPr>
        <p:spPr bwMode="auto">
          <a:xfrm>
            <a:off x="6705600" y="1447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3506" name="Group 24"/>
          <p:cNvGrpSpPr>
            <a:grpSpLocks/>
          </p:cNvGrpSpPr>
          <p:nvPr/>
        </p:nvGrpSpPr>
        <p:grpSpPr bwMode="auto">
          <a:xfrm rot="2194752">
            <a:off x="7543800" y="1466850"/>
            <a:ext cx="609600" cy="838200"/>
            <a:chOff x="1104" y="2352"/>
            <a:chExt cx="384" cy="528"/>
          </a:xfrm>
        </p:grpSpPr>
        <p:sp>
          <p:nvSpPr>
            <p:cNvPr id="63568" name="Rectangle 2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9" name="Rectangle 26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0" name="AutoShape 27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1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2" name="Rectangle 29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73" name="Rectangle 30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07" name="AutoShape 31"/>
          <p:cNvSpPr>
            <a:spLocks noChangeArrowheads="1"/>
          </p:cNvSpPr>
          <p:nvPr/>
        </p:nvSpPr>
        <p:spPr bwMode="auto">
          <a:xfrm rot="2149883">
            <a:off x="7696200" y="19050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508" name="Text Box 32"/>
          <p:cNvSpPr txBox="1">
            <a:spLocks noChangeArrowheads="1"/>
          </p:cNvSpPr>
          <p:nvPr/>
        </p:nvSpPr>
        <p:spPr bwMode="auto">
          <a:xfrm>
            <a:off x="6629400" y="2514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z</a:t>
            </a:r>
          </a:p>
        </p:txBody>
      </p:sp>
      <p:grpSp>
        <p:nvGrpSpPr>
          <p:cNvPr id="63509" name="Group 33"/>
          <p:cNvGrpSpPr>
            <a:grpSpLocks/>
          </p:cNvGrpSpPr>
          <p:nvPr/>
        </p:nvGrpSpPr>
        <p:grpSpPr bwMode="auto">
          <a:xfrm>
            <a:off x="6858000" y="2667000"/>
            <a:ext cx="152400" cy="152400"/>
            <a:chOff x="2400" y="2400"/>
            <a:chExt cx="768" cy="768"/>
          </a:xfrm>
        </p:grpSpPr>
        <p:sp>
          <p:nvSpPr>
            <p:cNvPr id="63566" name="Oval 34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7" name="Oval 35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10" name="AutoShape 37"/>
          <p:cNvSpPr>
            <a:spLocks noChangeArrowheads="1"/>
          </p:cNvSpPr>
          <p:nvPr/>
        </p:nvSpPr>
        <p:spPr bwMode="auto">
          <a:xfrm>
            <a:off x="3151188" y="3449638"/>
            <a:ext cx="3070225" cy="1535112"/>
          </a:xfrm>
          <a:prstGeom prst="flowChartAlternateProcess">
            <a:avLst/>
          </a:prstGeom>
          <a:gradFill rotWithShape="0">
            <a:gsLst>
              <a:gs pos="0">
                <a:srgbClr val="D5D5D5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2800" dirty="0"/>
              <a:t>f( </a:t>
            </a:r>
            <a:r>
              <a:rPr lang="en-US" sz="2800" i="1" dirty="0"/>
              <a:t>p </a:t>
            </a:r>
            <a:r>
              <a:rPr lang="en-US" sz="2800" dirty="0"/>
              <a:t>) </a:t>
            </a:r>
          </a:p>
          <a:p>
            <a:pPr algn="ctr"/>
            <a:r>
              <a:rPr lang="en-US" sz="2800" dirty="0"/>
              <a:t>= </a:t>
            </a:r>
          </a:p>
          <a:p>
            <a:pPr algn="ctr"/>
            <a:r>
              <a:rPr lang="en-US" sz="2800" dirty="0"/>
              <a:t>T</a:t>
            </a:r>
            <a:r>
              <a:rPr lang="en-US" sz="2800" baseline="30000" dirty="0"/>
              <a:t> </a:t>
            </a:r>
            <a:r>
              <a:rPr lang="en-US" sz="2800" dirty="0"/>
              <a:t>( R ( T</a:t>
            </a:r>
            <a:r>
              <a:rPr lang="en-US" sz="2800" baseline="30000" dirty="0"/>
              <a:t>-1 </a:t>
            </a:r>
            <a:r>
              <a:rPr lang="en-US" sz="2800" i="1" dirty="0"/>
              <a:t>p</a:t>
            </a:r>
            <a:r>
              <a:rPr lang="en-US" sz="2800" dirty="0"/>
              <a:t> ) )</a:t>
            </a:r>
            <a:endParaRPr lang="it-IT" sz="2800" dirty="0"/>
          </a:p>
        </p:txBody>
      </p:sp>
      <p:sp>
        <p:nvSpPr>
          <p:cNvPr id="63511" name="Line 39"/>
          <p:cNvSpPr>
            <a:spLocks noChangeShapeType="1"/>
          </p:cNvSpPr>
          <p:nvPr/>
        </p:nvSpPr>
        <p:spPr bwMode="auto">
          <a:xfrm flipV="1">
            <a:off x="1676400" y="4953000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512" name="Line 40"/>
          <p:cNvSpPr>
            <a:spLocks noChangeShapeType="1"/>
          </p:cNvSpPr>
          <p:nvPr/>
        </p:nvSpPr>
        <p:spPr bwMode="auto">
          <a:xfrm>
            <a:off x="762000" y="5943600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513" name="Text Box 41"/>
          <p:cNvSpPr txBox="1">
            <a:spLocks noChangeArrowheads="1"/>
          </p:cNvSpPr>
          <p:nvPr/>
        </p:nvSpPr>
        <p:spPr bwMode="auto">
          <a:xfrm>
            <a:off x="2590800" y="60198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3514" name="Text Box 42"/>
          <p:cNvSpPr txBox="1">
            <a:spLocks noChangeArrowheads="1"/>
          </p:cNvSpPr>
          <p:nvPr/>
        </p:nvSpPr>
        <p:spPr bwMode="auto">
          <a:xfrm>
            <a:off x="1295400" y="480060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grpSp>
        <p:nvGrpSpPr>
          <p:cNvPr id="63515" name="Group 43"/>
          <p:cNvGrpSpPr>
            <a:grpSpLocks/>
          </p:cNvGrpSpPr>
          <p:nvPr/>
        </p:nvGrpSpPr>
        <p:grpSpPr bwMode="auto">
          <a:xfrm>
            <a:off x="2135188" y="4926013"/>
            <a:ext cx="609600" cy="838200"/>
            <a:chOff x="1104" y="2352"/>
            <a:chExt cx="384" cy="528"/>
          </a:xfrm>
        </p:grpSpPr>
        <p:sp>
          <p:nvSpPr>
            <p:cNvPr id="63560" name="Rectangle 44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1" name="Rectangle 45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2" name="AutoShape 46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3" name="Rectangle 47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4" name="Rectangle 48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65" name="Rectangle 49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16" name="AutoShape 50"/>
          <p:cNvSpPr>
            <a:spLocks noChangeArrowheads="1"/>
          </p:cNvSpPr>
          <p:nvPr/>
        </p:nvSpPr>
        <p:spPr bwMode="auto">
          <a:xfrm>
            <a:off x="2363788" y="5383213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3517" name="Group 51"/>
          <p:cNvGrpSpPr>
            <a:grpSpLocks/>
          </p:cNvGrpSpPr>
          <p:nvPr/>
        </p:nvGrpSpPr>
        <p:grpSpPr bwMode="auto">
          <a:xfrm>
            <a:off x="1447800" y="6019800"/>
            <a:ext cx="152400" cy="152400"/>
            <a:chOff x="2400" y="2400"/>
            <a:chExt cx="768" cy="768"/>
          </a:xfrm>
        </p:grpSpPr>
        <p:sp>
          <p:nvSpPr>
            <p:cNvPr id="63558" name="Oval 52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9" name="Oval 53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3518" name="Group 54"/>
          <p:cNvGrpSpPr>
            <a:grpSpLocks/>
          </p:cNvGrpSpPr>
          <p:nvPr/>
        </p:nvGrpSpPr>
        <p:grpSpPr bwMode="auto">
          <a:xfrm>
            <a:off x="1344613" y="5368925"/>
            <a:ext cx="609600" cy="838200"/>
            <a:chOff x="1104" y="2352"/>
            <a:chExt cx="384" cy="528"/>
          </a:xfrm>
        </p:grpSpPr>
        <p:sp>
          <p:nvSpPr>
            <p:cNvPr id="63552" name="Rectangle 5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3" name="Rectangle 56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4" name="AutoShape 57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5" name="Rectangle 58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6" name="Rectangle 59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7" name="Rectangle 60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19" name="AutoShape 61"/>
          <p:cNvSpPr>
            <a:spLocks noChangeArrowheads="1"/>
          </p:cNvSpPr>
          <p:nvPr/>
        </p:nvSpPr>
        <p:spPr bwMode="auto">
          <a:xfrm>
            <a:off x="1573213" y="5826125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520" name="Text Box 63"/>
          <p:cNvSpPr txBox="1">
            <a:spLocks noChangeArrowheads="1"/>
          </p:cNvSpPr>
          <p:nvPr/>
        </p:nvSpPr>
        <p:spPr bwMode="auto">
          <a:xfrm>
            <a:off x="1600200" y="3867150"/>
            <a:ext cx="1555882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translation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baseline="30000" dirty="0">
                <a:solidFill>
                  <a:srgbClr val="FF0000"/>
                </a:solidFill>
              </a:rPr>
              <a:t>-1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3521" name="AutoShape 64"/>
          <p:cNvSpPr>
            <a:spLocks noChangeArrowheads="1"/>
          </p:cNvSpPr>
          <p:nvPr/>
        </p:nvSpPr>
        <p:spPr bwMode="auto">
          <a:xfrm>
            <a:off x="4114800" y="5638800"/>
            <a:ext cx="1028700" cy="571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523" name="Line 66"/>
          <p:cNvSpPr>
            <a:spLocks noChangeShapeType="1"/>
          </p:cNvSpPr>
          <p:nvPr/>
        </p:nvSpPr>
        <p:spPr bwMode="auto">
          <a:xfrm flipV="1">
            <a:off x="6961188" y="4994275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524" name="Line 67"/>
          <p:cNvSpPr>
            <a:spLocks noChangeShapeType="1"/>
          </p:cNvSpPr>
          <p:nvPr/>
        </p:nvSpPr>
        <p:spPr bwMode="auto">
          <a:xfrm>
            <a:off x="6046788" y="5984875"/>
            <a:ext cx="1981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63525" name="Text Box 68"/>
          <p:cNvSpPr txBox="1">
            <a:spLocks noChangeArrowheads="1"/>
          </p:cNvSpPr>
          <p:nvPr/>
        </p:nvSpPr>
        <p:spPr bwMode="auto">
          <a:xfrm>
            <a:off x="7875588" y="6061075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3526" name="Text Box 69"/>
          <p:cNvSpPr txBox="1">
            <a:spLocks noChangeArrowheads="1"/>
          </p:cNvSpPr>
          <p:nvPr/>
        </p:nvSpPr>
        <p:spPr bwMode="auto">
          <a:xfrm>
            <a:off x="6580188" y="4841875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>
                <a:solidFill>
                  <a:schemeClr val="accent2"/>
                </a:solidFill>
              </a:rPr>
              <a:t>y</a:t>
            </a:r>
          </a:p>
        </p:txBody>
      </p:sp>
      <p:sp>
        <p:nvSpPr>
          <p:cNvPr id="63527" name="AutoShape 70"/>
          <p:cNvSpPr>
            <a:spLocks noChangeArrowheads="1"/>
          </p:cNvSpPr>
          <p:nvPr/>
        </p:nvSpPr>
        <p:spPr bwMode="auto">
          <a:xfrm>
            <a:off x="7648575" y="5424488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3528" name="Group 71"/>
          <p:cNvGrpSpPr>
            <a:grpSpLocks/>
          </p:cNvGrpSpPr>
          <p:nvPr/>
        </p:nvGrpSpPr>
        <p:grpSpPr bwMode="auto">
          <a:xfrm>
            <a:off x="6732588" y="6061075"/>
            <a:ext cx="152400" cy="152400"/>
            <a:chOff x="2400" y="2400"/>
            <a:chExt cx="768" cy="768"/>
          </a:xfrm>
        </p:grpSpPr>
        <p:sp>
          <p:nvSpPr>
            <p:cNvPr id="63550" name="Oval 72"/>
            <p:cNvSpPr>
              <a:spLocks noChangeArrowheads="1"/>
            </p:cNvSpPr>
            <p:nvPr/>
          </p:nvSpPr>
          <p:spPr bwMode="auto">
            <a:xfrm>
              <a:off x="2400" y="2400"/>
              <a:ext cx="768" cy="7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51" name="Oval 73"/>
            <p:cNvSpPr>
              <a:spLocks noChangeArrowheads="1"/>
            </p:cNvSpPr>
            <p:nvPr/>
          </p:nvSpPr>
          <p:spPr bwMode="auto">
            <a:xfrm>
              <a:off x="2784" y="27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63529" name="Group 74"/>
          <p:cNvGrpSpPr>
            <a:grpSpLocks/>
          </p:cNvGrpSpPr>
          <p:nvPr/>
        </p:nvGrpSpPr>
        <p:grpSpPr bwMode="auto">
          <a:xfrm>
            <a:off x="6629400" y="5410200"/>
            <a:ext cx="609600" cy="838200"/>
            <a:chOff x="1104" y="2352"/>
            <a:chExt cx="384" cy="528"/>
          </a:xfrm>
        </p:grpSpPr>
        <p:sp>
          <p:nvSpPr>
            <p:cNvPr id="63544" name="Rectangle 75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5" name="Rectangle 76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6" name="AutoShape 77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7" name="Rectangle 78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8" name="Rectangle 79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9" name="Rectangle 80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30" name="AutoShape 81"/>
          <p:cNvSpPr>
            <a:spLocks noChangeArrowheads="1"/>
          </p:cNvSpPr>
          <p:nvPr/>
        </p:nvSpPr>
        <p:spPr bwMode="auto">
          <a:xfrm>
            <a:off x="6858000" y="58674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63531" name="Group 82"/>
          <p:cNvGrpSpPr>
            <a:grpSpLocks/>
          </p:cNvGrpSpPr>
          <p:nvPr/>
        </p:nvGrpSpPr>
        <p:grpSpPr bwMode="auto">
          <a:xfrm rot="2194752">
            <a:off x="6704013" y="5441950"/>
            <a:ext cx="609600" cy="838200"/>
            <a:chOff x="1104" y="2352"/>
            <a:chExt cx="384" cy="528"/>
          </a:xfrm>
        </p:grpSpPr>
        <p:sp>
          <p:nvSpPr>
            <p:cNvPr id="63538" name="Rectangle 83"/>
            <p:cNvSpPr>
              <a:spLocks noChangeArrowheads="1"/>
            </p:cNvSpPr>
            <p:nvPr/>
          </p:nvSpPr>
          <p:spPr bwMode="auto">
            <a:xfrm>
              <a:off x="1392" y="2448"/>
              <a:ext cx="48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39" name="Rectangle 84"/>
            <p:cNvSpPr>
              <a:spLocks noChangeArrowheads="1"/>
            </p:cNvSpPr>
            <p:nvPr/>
          </p:nvSpPr>
          <p:spPr bwMode="auto">
            <a:xfrm>
              <a:off x="1152" y="259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0" name="AutoShape 85"/>
            <p:cNvSpPr>
              <a:spLocks noChangeArrowheads="1"/>
            </p:cNvSpPr>
            <p:nvPr/>
          </p:nvSpPr>
          <p:spPr bwMode="auto">
            <a:xfrm>
              <a:off x="1104" y="2352"/>
              <a:ext cx="384" cy="24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1" name="Rectangle 86"/>
            <p:cNvSpPr>
              <a:spLocks noChangeArrowheads="1"/>
            </p:cNvSpPr>
            <p:nvPr/>
          </p:nvSpPr>
          <p:spPr bwMode="auto">
            <a:xfrm>
              <a:off x="1200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2" name="Rectangle 87"/>
            <p:cNvSpPr>
              <a:spLocks noChangeArrowheads="1"/>
            </p:cNvSpPr>
            <p:nvPr/>
          </p:nvSpPr>
          <p:spPr bwMode="auto">
            <a:xfrm>
              <a:off x="1344" y="2640"/>
              <a:ext cx="48" cy="48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543" name="Rectangle 88"/>
            <p:cNvSpPr>
              <a:spLocks noChangeArrowheads="1"/>
            </p:cNvSpPr>
            <p:nvPr/>
          </p:nvSpPr>
          <p:spPr bwMode="auto">
            <a:xfrm>
              <a:off x="1248" y="2784"/>
              <a:ext cx="96" cy="96"/>
            </a:xfrm>
            <a:prstGeom prst="rect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63532" name="AutoShape 89"/>
          <p:cNvSpPr>
            <a:spLocks noChangeArrowheads="1"/>
          </p:cNvSpPr>
          <p:nvPr/>
        </p:nvSpPr>
        <p:spPr bwMode="auto">
          <a:xfrm rot="2149883">
            <a:off x="6856413" y="5880100"/>
            <a:ext cx="228600" cy="228600"/>
          </a:xfrm>
          <a:prstGeom prst="flowChartSummingJunction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533" name="Text Box 90"/>
          <p:cNvSpPr txBox="1">
            <a:spLocks noChangeArrowheads="1"/>
          </p:cNvSpPr>
          <p:nvPr/>
        </p:nvSpPr>
        <p:spPr bwMode="auto">
          <a:xfrm>
            <a:off x="7315200" y="4019550"/>
            <a:ext cx="1373440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translation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endParaRPr lang="it-IT" sz="2400" baseline="30000" dirty="0">
              <a:solidFill>
                <a:srgbClr val="FF0000"/>
              </a:solidFill>
            </a:endParaRPr>
          </a:p>
        </p:txBody>
      </p:sp>
      <p:sp>
        <p:nvSpPr>
          <p:cNvPr id="63534" name="AutoShape 91"/>
          <p:cNvSpPr>
            <a:spLocks noChangeArrowheads="1"/>
          </p:cNvSpPr>
          <p:nvPr/>
        </p:nvSpPr>
        <p:spPr bwMode="auto">
          <a:xfrm rot="16200000" flipV="1">
            <a:off x="6477000" y="3962400"/>
            <a:ext cx="1028700" cy="5715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63535" name="Text Box 92"/>
          <p:cNvSpPr txBox="1">
            <a:spLocks noChangeArrowheads="1"/>
          </p:cNvSpPr>
          <p:nvPr/>
        </p:nvSpPr>
        <p:spPr bwMode="auto">
          <a:xfrm>
            <a:off x="1371600" y="39624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63536" name="Text Box 93"/>
          <p:cNvSpPr txBox="1">
            <a:spLocks noChangeArrowheads="1"/>
          </p:cNvSpPr>
          <p:nvPr/>
        </p:nvSpPr>
        <p:spPr bwMode="auto">
          <a:xfrm>
            <a:off x="4419600" y="57150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63537" name="Text Box 94"/>
          <p:cNvSpPr txBox="1">
            <a:spLocks noChangeArrowheads="1"/>
          </p:cNvSpPr>
          <p:nvPr/>
        </p:nvSpPr>
        <p:spPr bwMode="auto">
          <a:xfrm>
            <a:off x="6858000" y="40386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93" name="Text Box 126"/>
          <p:cNvSpPr txBox="1">
            <a:spLocks noChangeArrowheads="1"/>
          </p:cNvSpPr>
          <p:nvPr/>
        </p:nvSpPr>
        <p:spPr bwMode="auto">
          <a:xfrm>
            <a:off x="3924300" y="6134100"/>
            <a:ext cx="12017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rotationt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651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Composite transformations	</a:t>
            </a:r>
            <a:endParaRPr lang="it-IT" dirty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Apply associative property:</a:t>
            </a:r>
            <a:endParaRPr lang="it-IT" sz="2400" dirty="0"/>
          </a:p>
        </p:txBody>
      </p:sp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1814513" y="1905000"/>
            <a:ext cx="48545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000"/>
              <a:t>f(</a:t>
            </a:r>
            <a:r>
              <a:rPr lang="en-US" sz="4000" i="1"/>
              <a:t>p</a:t>
            </a:r>
            <a:r>
              <a:rPr lang="en-US" sz="4000"/>
              <a:t>) = T</a:t>
            </a:r>
            <a:r>
              <a:rPr lang="en-US" sz="4000" baseline="30000"/>
              <a:t> </a:t>
            </a:r>
            <a:r>
              <a:rPr lang="en-US" sz="4000"/>
              <a:t>( R ( T</a:t>
            </a:r>
            <a:r>
              <a:rPr lang="en-US" sz="4000" baseline="30000"/>
              <a:t>-1 </a:t>
            </a:r>
            <a:r>
              <a:rPr lang="en-US" sz="4000" i="1"/>
              <a:t>p</a:t>
            </a:r>
            <a:r>
              <a:rPr lang="en-US" sz="4000"/>
              <a:t> )  )</a:t>
            </a:r>
          </a:p>
          <a:p>
            <a:r>
              <a:rPr lang="en-US" sz="4000"/>
              <a:t>	= (T</a:t>
            </a:r>
            <a:r>
              <a:rPr lang="en-US" sz="4000" baseline="30000"/>
              <a:t> </a:t>
            </a:r>
            <a:r>
              <a:rPr lang="en-US" sz="4000"/>
              <a:t>R  T</a:t>
            </a:r>
            <a:r>
              <a:rPr lang="en-US" sz="4000" baseline="30000"/>
              <a:t>-1</a:t>
            </a:r>
            <a:r>
              <a:rPr lang="en-US" sz="4000"/>
              <a:t>)</a:t>
            </a:r>
            <a:r>
              <a:rPr lang="en-US" sz="4000" baseline="30000"/>
              <a:t> </a:t>
            </a:r>
            <a:r>
              <a:rPr lang="en-US" sz="4000" i="1"/>
              <a:t>p</a:t>
            </a:r>
            <a:endParaRPr lang="it-IT" sz="4000" i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68625" y="3276600"/>
            <a:ext cx="2562225" cy="1506538"/>
            <a:chOff x="1641" y="2112"/>
            <a:chExt cx="1614" cy="949"/>
          </a:xfrm>
        </p:grpSpPr>
        <p:sp>
          <p:nvSpPr>
            <p:cNvPr id="64520" name="AutoShape 7"/>
            <p:cNvSpPr>
              <a:spLocks/>
            </p:cNvSpPr>
            <p:nvPr/>
          </p:nvSpPr>
          <p:spPr bwMode="auto">
            <a:xfrm rot="5400000">
              <a:off x="2247" y="1689"/>
              <a:ext cx="401" cy="1248"/>
            </a:xfrm>
            <a:prstGeom prst="rightBrace">
              <a:avLst>
                <a:gd name="adj1" fmla="val 25935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4521" name="AutoShape 6"/>
            <p:cNvSpPr>
              <a:spLocks noChangeArrowheads="1"/>
            </p:cNvSpPr>
            <p:nvPr/>
          </p:nvSpPr>
          <p:spPr bwMode="auto">
            <a:xfrm>
              <a:off x="1641" y="2474"/>
              <a:ext cx="1614" cy="5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 matrix </a:t>
              </a:r>
              <a:r>
                <a:rPr lang="en-US" sz="2800" dirty="0"/>
                <a:t>M</a:t>
              </a:r>
              <a:r>
                <a:rPr lang="en-US" dirty="0">
                  <a:solidFill>
                    <a:srgbClr val="FF0000"/>
                  </a:solidFill>
                </a:rPr>
                <a:t> 4x4 does all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  <p:sp>
        <p:nvSpPr>
          <p:cNvPr id="237579" name="Rectangle 11"/>
          <p:cNvSpPr>
            <a:spLocks noChangeArrowheads="1"/>
          </p:cNvSpPr>
          <p:nvPr/>
        </p:nvSpPr>
        <p:spPr bwMode="auto">
          <a:xfrm>
            <a:off x="533400" y="5105400"/>
            <a:ext cx="5781048" cy="138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 efficient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what if we multiply a vector by </a:t>
            </a:r>
            <a:r>
              <a:rPr lang="en-US" sz="2800" dirty="0"/>
              <a:t>M 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  <a:p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angolo isoscele 15"/>
          <p:cNvSpPr/>
          <p:nvPr/>
        </p:nvSpPr>
        <p:spPr bwMode="auto">
          <a:xfrm rot="2962445">
            <a:off x="2004007" y="3128945"/>
            <a:ext cx="864096" cy="26996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 dirty="0"/>
          </a:p>
        </p:txBody>
      </p:sp>
      <p:sp>
        <p:nvSpPr>
          <p:cNvPr id="17" name="Triangolo isoscele 16"/>
          <p:cNvSpPr/>
          <p:nvPr/>
        </p:nvSpPr>
        <p:spPr bwMode="auto">
          <a:xfrm rot="1002702">
            <a:off x="3118750" y="3720454"/>
            <a:ext cx="864096" cy="169404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19" name="Triangolo isoscele 18"/>
          <p:cNvSpPr/>
          <p:nvPr/>
        </p:nvSpPr>
        <p:spPr bwMode="auto">
          <a:xfrm rot="18514282">
            <a:off x="5320047" y="3118706"/>
            <a:ext cx="864096" cy="26996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20" name="Triangolo isoscele 19"/>
          <p:cNvSpPr/>
          <p:nvPr/>
        </p:nvSpPr>
        <p:spPr bwMode="auto">
          <a:xfrm rot="20149974">
            <a:off x="4274779" y="3702594"/>
            <a:ext cx="864096" cy="184945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it-IT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Scene </a:t>
            </a:r>
            <a:r>
              <a:rPr lang="it-IT" dirty="0" err="1"/>
              <a:t>graph</a:t>
            </a:r>
            <a:r>
              <a:rPr lang="it-IT" dirty="0"/>
              <a:t> (</a:t>
            </a:r>
            <a:r>
              <a:rPr lang="it-IT" dirty="0" err="1"/>
              <a:t>hierarchical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)</a:t>
            </a:r>
          </a:p>
        </p:txBody>
      </p:sp>
      <p:sp>
        <p:nvSpPr>
          <p:cNvPr id="7" name="Ovale 6"/>
          <p:cNvSpPr/>
          <p:nvPr/>
        </p:nvSpPr>
        <p:spPr bwMode="auto">
          <a:xfrm>
            <a:off x="3213984" y="2407856"/>
            <a:ext cx="1656184" cy="1440160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World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rPr>
              <a:t>space</a:t>
            </a:r>
            <a:endParaRPr kumimoji="0" lang="it-IT" sz="28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117640" y="4987686"/>
            <a:ext cx="1656184" cy="149339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/>
          </p:nvPr>
        </p:nvGraphicFramePr>
        <p:xfrm>
          <a:off x="477680" y="5112928"/>
          <a:ext cx="1080120" cy="12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69" name="Image" r:id="rId3" imgW="2946032" imgH="3492063" progId="">
                  <p:embed/>
                </p:oleObj>
              </mc:Choice>
              <mc:Fallback>
                <p:oleObj name="Image" r:id="rId3" imgW="2946032" imgH="34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FF"/>
                          </a:clrFrom>
                          <a:clrTo>
                            <a:srgbClr val="0000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80" y="5112928"/>
                        <a:ext cx="1080120" cy="1280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e 9"/>
          <p:cNvSpPr/>
          <p:nvPr/>
        </p:nvSpPr>
        <p:spPr bwMode="auto">
          <a:xfrm>
            <a:off x="2265190" y="5262008"/>
            <a:ext cx="1656184" cy="149339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/>
          </p:nvPr>
        </p:nvGraphicFramePr>
        <p:xfrm>
          <a:off x="2601541" y="5350729"/>
          <a:ext cx="1080120" cy="12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0" name="Image" r:id="rId5" imgW="2946032" imgH="3492063" progId="">
                  <p:embed/>
                </p:oleObj>
              </mc:Choice>
              <mc:Fallback>
                <p:oleObj name="Image" r:id="rId5" imgW="2946032" imgH="34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FF"/>
                          </a:clrFrom>
                          <a:clrTo>
                            <a:srgbClr val="0000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541" y="5350729"/>
                        <a:ext cx="1080120" cy="1280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e 11"/>
          <p:cNvSpPr/>
          <p:nvPr/>
        </p:nvSpPr>
        <p:spPr bwMode="auto">
          <a:xfrm>
            <a:off x="4433774" y="5262008"/>
            <a:ext cx="1656184" cy="149339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/>
          </p:nvPr>
        </p:nvGraphicFramePr>
        <p:xfrm>
          <a:off x="4793814" y="5387250"/>
          <a:ext cx="1080120" cy="12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1" name="Image" r:id="rId6" imgW="2946032" imgH="3492063" progId="">
                  <p:embed/>
                </p:oleObj>
              </mc:Choice>
              <mc:Fallback>
                <p:oleObj name="Image" r:id="rId6" imgW="2946032" imgH="34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FF"/>
                          </a:clrFrom>
                          <a:clrTo>
                            <a:srgbClr val="0000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814" y="5387250"/>
                        <a:ext cx="1080120" cy="1280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e 13"/>
          <p:cNvSpPr/>
          <p:nvPr/>
        </p:nvSpPr>
        <p:spPr bwMode="auto">
          <a:xfrm>
            <a:off x="6310328" y="4938843"/>
            <a:ext cx="1656184" cy="149339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>
            <p:extLst/>
          </p:nvPr>
        </p:nvGraphicFramePr>
        <p:xfrm>
          <a:off x="6670368" y="5064085"/>
          <a:ext cx="1080120" cy="128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2" name="Image" r:id="rId7" imgW="2946032" imgH="3492063" progId="">
                  <p:embed/>
                </p:oleObj>
              </mc:Choice>
              <mc:Fallback>
                <p:oleObj name="Image" r:id="rId7" imgW="2946032" imgH="34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FF"/>
                          </a:clrFrom>
                          <a:clrTo>
                            <a:srgbClr val="0000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368" y="5064085"/>
                        <a:ext cx="1080120" cy="1280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sellaDiTesto 20"/>
          <p:cNvSpPr txBox="1"/>
          <p:nvPr/>
        </p:nvSpPr>
        <p:spPr>
          <a:xfrm>
            <a:off x="1541915" y="4615677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T1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3038711" y="470439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T2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508530" y="470439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T3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948690" y="4565577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T4</a:t>
            </a:r>
          </a:p>
        </p:txBody>
      </p:sp>
      <p:grpSp>
        <p:nvGrpSpPr>
          <p:cNvPr id="25" name="Gruppo 24"/>
          <p:cNvGrpSpPr/>
          <p:nvPr/>
        </p:nvGrpSpPr>
        <p:grpSpPr>
          <a:xfrm>
            <a:off x="5103628" y="992820"/>
            <a:ext cx="4040372" cy="2550839"/>
            <a:chOff x="3347864" y="3140968"/>
            <a:chExt cx="5760640" cy="3695328"/>
          </a:xfrm>
        </p:grpSpPr>
        <p:sp>
          <p:nvSpPr>
            <p:cNvPr id="26" name="Rectangle 11"/>
            <p:cNvSpPr>
              <a:spLocks noChangeArrowheads="1"/>
            </p:cNvSpPr>
            <p:nvPr/>
          </p:nvSpPr>
          <p:spPr bwMode="auto">
            <a:xfrm>
              <a:off x="3347864" y="3140968"/>
              <a:ext cx="5760640" cy="3695328"/>
            </a:xfrm>
            <a:prstGeom prst="rect">
              <a:avLst/>
            </a:prstGeom>
            <a:solidFill>
              <a:schemeClr val="folHlink"/>
            </a:solidFill>
            <a:ln w="31750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4605935" y="3529950"/>
              <a:ext cx="3443141" cy="2658043"/>
              <a:chOff x="156" y="672"/>
              <a:chExt cx="3024" cy="2112"/>
            </a:xfrm>
          </p:grpSpPr>
          <p:sp>
            <p:nvSpPr>
              <p:cNvPr id="59" name="Line 38"/>
              <p:cNvSpPr>
                <a:spLocks noChangeShapeType="1"/>
              </p:cNvSpPr>
              <p:nvPr/>
            </p:nvSpPr>
            <p:spPr bwMode="auto">
              <a:xfrm flipH="1">
                <a:off x="156" y="2080"/>
                <a:ext cx="1716" cy="70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0" name="Line 39"/>
              <p:cNvSpPr>
                <a:spLocks noChangeShapeType="1"/>
              </p:cNvSpPr>
              <p:nvPr/>
            </p:nvSpPr>
            <p:spPr bwMode="auto">
              <a:xfrm>
                <a:off x="1872" y="2080"/>
                <a:ext cx="1308" cy="6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 flipV="1">
                <a:off x="1872" y="672"/>
                <a:ext cx="82" cy="14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2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5731577" y="5031852"/>
            <a:ext cx="1442919" cy="1674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173" name="Image" r:id="rId8" imgW="2946032" imgH="3492063" progId="">
                    <p:embed/>
                  </p:oleObj>
                </mc:Choice>
                <mc:Fallback>
                  <p:oleObj name="Image" r:id="rId8" imgW="2946032" imgH="349206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FF"/>
                            </a:clrFrom>
                            <a:clrTo>
                              <a:srgbClr val="0000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1577" y="5031852"/>
                          <a:ext cx="1442919" cy="1674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334181" y="3529950"/>
            <a:ext cx="1728467" cy="1247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174" name="Image" r:id="rId9" imgW="3530159" imgH="2603175" progId="">
                    <p:embed/>
                  </p:oleObj>
                </mc:Choice>
                <mc:Fallback>
                  <p:oleObj name="Image" r:id="rId9" imgW="3530159" imgH="26031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0000FF"/>
                            </a:clrFrom>
                            <a:clrTo>
                              <a:srgbClr val="0000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4181" y="3529950"/>
                          <a:ext cx="1728467" cy="12479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738363" y="6058332"/>
              <a:ext cx="333830" cy="4929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 i="1">
                  <a:solidFill>
                    <a:schemeClr val="accent2"/>
                  </a:solidFill>
                </a:rPr>
                <a:t>z</a:t>
              </a:r>
              <a:endParaRPr lang="it-IT" sz="3200" i="1">
                <a:solidFill>
                  <a:schemeClr val="accent2"/>
                </a:solidFill>
              </a:endParaRPr>
            </a:p>
          </p:txBody>
        </p:sp>
        <p:graphicFrame>
          <p:nvGraphicFramePr>
            <p:cNvPr id="31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188291" y="3854101"/>
            <a:ext cx="1549138" cy="1674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175" name="Image" r:id="rId11" imgW="3161905" imgH="3492063" progId="">
                    <p:embed/>
                  </p:oleObj>
                </mc:Choice>
                <mc:Fallback>
                  <p:oleObj name="Image" r:id="rId11" imgW="3161905" imgH="349206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clrChange>
                            <a:clrFrom>
                              <a:srgbClr val="0000FF"/>
                            </a:clrFrom>
                            <a:clrTo>
                              <a:srgbClr val="0000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8291" y="3854101"/>
                          <a:ext cx="1549138" cy="16747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612721" y="4891387"/>
            <a:ext cx="1120124" cy="1662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4176" name="Image" r:id="rId13" imgW="2285714" imgH="3466667" progId="">
                    <p:embed/>
                  </p:oleObj>
                </mc:Choice>
                <mc:Fallback>
                  <p:oleObj name="Image" r:id="rId13" imgW="2285714" imgH="3466667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clrChange>
                            <a:clrFrom>
                              <a:srgbClr val="0000FF"/>
                            </a:clrFrom>
                            <a:clrTo>
                              <a:srgbClr val="0000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2721" y="4891387"/>
                          <a:ext cx="1120124" cy="1662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2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 flipV="1">
              <a:off x="4010007" y="4956217"/>
              <a:ext cx="66214" cy="713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 flipV="1">
              <a:off x="4473506" y="5669350"/>
              <a:ext cx="662143" cy="194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4142435" y="6058332"/>
              <a:ext cx="0" cy="129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H="1" flipV="1">
              <a:off x="5731576" y="5680155"/>
              <a:ext cx="280583" cy="125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6592362" y="5031852"/>
              <a:ext cx="66214" cy="713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 flipV="1">
              <a:off x="8100392" y="3983762"/>
              <a:ext cx="81112" cy="597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>
              <a:off x="8509265" y="5012482"/>
              <a:ext cx="311207" cy="144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 flipV="1">
              <a:off x="4599038" y="3789270"/>
              <a:ext cx="477018" cy="1437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5194966" y="4653136"/>
              <a:ext cx="25106" cy="173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V="1">
              <a:off x="5896560" y="3645024"/>
              <a:ext cx="187608" cy="129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4605935" y="3529950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y</a:t>
              </a:r>
              <a:endParaRPr lang="it-IT" sz="1600" i="1"/>
            </a:p>
          </p:txBody>
        </p:sp>
        <p:sp>
          <p:nvSpPr>
            <p:cNvPr id="44" name="Rectangle 26"/>
            <p:cNvSpPr>
              <a:spLocks noChangeArrowheads="1"/>
            </p:cNvSpPr>
            <p:nvPr/>
          </p:nvSpPr>
          <p:spPr bwMode="auto">
            <a:xfrm>
              <a:off x="3745150" y="4956217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y</a:t>
              </a:r>
              <a:endParaRPr lang="it-IT" sz="1600" i="1"/>
            </a:p>
          </p:txBody>
        </p:sp>
        <p:sp>
          <p:nvSpPr>
            <p:cNvPr id="45" name="Rectangle 27"/>
            <p:cNvSpPr>
              <a:spLocks noChangeArrowheads="1"/>
            </p:cNvSpPr>
            <p:nvPr/>
          </p:nvSpPr>
          <p:spPr bwMode="auto">
            <a:xfrm>
              <a:off x="6592362" y="5150708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 dirty="0"/>
                <a:t>y</a:t>
              </a:r>
              <a:endParaRPr lang="it-IT" sz="1600" i="1" dirty="0"/>
            </a:p>
          </p:txBody>
        </p:sp>
        <p:sp>
          <p:nvSpPr>
            <p:cNvPr id="46" name="Rectangle 28"/>
            <p:cNvSpPr>
              <a:spLocks noChangeArrowheads="1"/>
            </p:cNvSpPr>
            <p:nvPr/>
          </p:nvSpPr>
          <p:spPr bwMode="auto">
            <a:xfrm>
              <a:off x="8115290" y="4178253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y</a:t>
              </a:r>
              <a:endParaRPr lang="it-IT" sz="1600" i="1"/>
            </a:p>
          </p:txBody>
        </p:sp>
        <p:sp>
          <p:nvSpPr>
            <p:cNvPr id="47" name="Rectangle 29"/>
            <p:cNvSpPr>
              <a:spLocks noChangeArrowheads="1"/>
            </p:cNvSpPr>
            <p:nvPr/>
          </p:nvSpPr>
          <p:spPr bwMode="auto">
            <a:xfrm>
              <a:off x="5268077" y="4632065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 dirty="0"/>
                <a:t>x</a:t>
              </a:r>
              <a:endParaRPr lang="it-IT" sz="1600" i="1" dirty="0"/>
            </a:p>
          </p:txBody>
        </p:sp>
        <p:sp>
          <p:nvSpPr>
            <p:cNvPr id="48" name="Rectangle 30"/>
            <p:cNvSpPr>
              <a:spLocks noChangeArrowheads="1"/>
            </p:cNvSpPr>
            <p:nvPr/>
          </p:nvSpPr>
          <p:spPr bwMode="auto">
            <a:xfrm>
              <a:off x="4738363" y="5474859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x</a:t>
              </a:r>
              <a:endParaRPr lang="it-IT" sz="1600" i="1"/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5599149" y="5669350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 dirty="0"/>
                <a:t>x</a:t>
              </a:r>
              <a:endParaRPr lang="it-IT" sz="1600" i="1" dirty="0"/>
            </a:p>
          </p:txBody>
        </p:sp>
        <p:sp>
          <p:nvSpPr>
            <p:cNvPr id="50" name="Rectangle 32"/>
            <p:cNvSpPr>
              <a:spLocks noChangeArrowheads="1"/>
            </p:cNvSpPr>
            <p:nvPr/>
          </p:nvSpPr>
          <p:spPr bwMode="auto">
            <a:xfrm>
              <a:off x="8578790" y="4567235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x</a:t>
              </a:r>
              <a:endParaRPr lang="it-IT" sz="1600" i="1"/>
            </a:p>
          </p:txBody>
        </p:sp>
        <p:sp>
          <p:nvSpPr>
            <p:cNvPr id="51" name="Rectangle 33"/>
            <p:cNvSpPr>
              <a:spLocks noChangeArrowheads="1"/>
            </p:cNvSpPr>
            <p:nvPr/>
          </p:nvSpPr>
          <p:spPr bwMode="auto">
            <a:xfrm>
              <a:off x="4142435" y="5928672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z</a:t>
              </a:r>
              <a:endParaRPr lang="it-IT" sz="1600" i="1"/>
            </a:p>
          </p:txBody>
        </p:sp>
        <p:sp>
          <p:nvSpPr>
            <p:cNvPr id="52" name="Rectangle 34"/>
            <p:cNvSpPr>
              <a:spLocks noChangeArrowheads="1"/>
            </p:cNvSpPr>
            <p:nvPr/>
          </p:nvSpPr>
          <p:spPr bwMode="auto">
            <a:xfrm>
              <a:off x="5731577" y="3465120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z</a:t>
              </a:r>
              <a:endParaRPr lang="it-IT" sz="1600" i="1"/>
            </a:p>
          </p:txBody>
        </p:sp>
        <p:sp>
          <p:nvSpPr>
            <p:cNvPr id="53" name="Rectangle 35"/>
            <p:cNvSpPr>
              <a:spLocks noChangeArrowheads="1"/>
            </p:cNvSpPr>
            <p:nvPr/>
          </p:nvSpPr>
          <p:spPr bwMode="auto">
            <a:xfrm>
              <a:off x="7122076" y="5734181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 dirty="0"/>
                <a:t>z</a:t>
              </a:r>
              <a:endParaRPr lang="it-IT" sz="1600" i="1" dirty="0"/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8512576" y="4956217"/>
              <a:ext cx="245545" cy="2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z</a:t>
              </a:r>
              <a:endParaRPr lang="it-IT" sz="1600" i="1"/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6261291" y="3659611"/>
              <a:ext cx="333830" cy="4929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 i="1" dirty="0">
                  <a:solidFill>
                    <a:schemeClr val="accent2"/>
                  </a:solidFill>
                </a:rPr>
                <a:t>y</a:t>
              </a:r>
              <a:endParaRPr lang="it-IT" sz="3200" i="1" dirty="0">
                <a:solidFill>
                  <a:schemeClr val="accent2"/>
                </a:solidFill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7651790" y="5958385"/>
              <a:ext cx="333830" cy="49298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 i="1">
                  <a:solidFill>
                    <a:schemeClr val="accent2"/>
                  </a:solidFill>
                </a:rPr>
                <a:t>x</a:t>
              </a:r>
              <a:endParaRPr lang="it-IT" sz="3200" i="1">
                <a:solidFill>
                  <a:schemeClr val="accent2"/>
                </a:solidFill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 flipV="1">
              <a:off x="7085658" y="5816994"/>
              <a:ext cx="366662" cy="1322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V="1">
              <a:off x="8503472" y="4567235"/>
              <a:ext cx="244992" cy="157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169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Scene </a:t>
            </a:r>
            <a:r>
              <a:rPr lang="it-IT" dirty="0" err="1"/>
              <a:t>graph</a:t>
            </a:r>
            <a:r>
              <a:rPr lang="it-IT" dirty="0"/>
              <a:t> (</a:t>
            </a:r>
            <a:r>
              <a:rPr lang="it-IT" dirty="0" err="1"/>
              <a:t>hierarchical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)</a:t>
            </a: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 flipH="1" flipV="1">
            <a:off x="1620838" y="155575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 flipH="1" flipV="1">
            <a:off x="971550" y="156210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1" name="Rectangle 13"/>
          <p:cNvSpPr>
            <a:spLocks noChangeArrowheads="1"/>
          </p:cNvSpPr>
          <p:nvPr/>
        </p:nvSpPr>
        <p:spPr bwMode="auto">
          <a:xfrm flipH="1" flipV="1">
            <a:off x="1630363" y="2859088"/>
            <a:ext cx="303212" cy="4556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 flipH="1" flipV="1">
            <a:off x="893763" y="2851150"/>
            <a:ext cx="303212" cy="4556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84" name="Rectangle 4"/>
          <p:cNvSpPr>
            <a:spLocks noChangeArrowheads="1"/>
          </p:cNvSpPr>
          <p:nvPr/>
        </p:nvSpPr>
        <p:spPr bwMode="auto">
          <a:xfrm flipH="1" flipV="1">
            <a:off x="990600" y="1981200"/>
            <a:ext cx="838200" cy="838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85" name="Rectangle 5"/>
          <p:cNvSpPr>
            <a:spLocks noChangeArrowheads="1"/>
          </p:cNvSpPr>
          <p:nvPr/>
        </p:nvSpPr>
        <p:spPr bwMode="auto">
          <a:xfrm flipH="1" flipV="1">
            <a:off x="1219200" y="1371600"/>
            <a:ext cx="381000" cy="2057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86" name="Rectangle 7"/>
          <p:cNvSpPr>
            <a:spLocks noChangeArrowheads="1"/>
          </p:cNvSpPr>
          <p:nvPr/>
        </p:nvSpPr>
        <p:spPr bwMode="auto">
          <a:xfrm flipH="1">
            <a:off x="914400" y="1371600"/>
            <a:ext cx="990600" cy="152400"/>
          </a:xfrm>
          <a:prstGeom prst="rect">
            <a:avLst/>
          </a:prstGeom>
          <a:gradFill rotWithShape="0">
            <a:gsLst>
              <a:gs pos="0">
                <a:srgbClr val="FFA9A9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83657" name="Oval 9"/>
          <p:cNvSpPr>
            <a:spLocks noChangeArrowheads="1"/>
          </p:cNvSpPr>
          <p:nvPr/>
        </p:nvSpPr>
        <p:spPr bwMode="auto">
          <a:xfrm flipH="1" flipV="1">
            <a:off x="1219200" y="2133600"/>
            <a:ext cx="381000" cy="6096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88" name="Oval 10"/>
          <p:cNvSpPr>
            <a:spLocks noChangeArrowheads="1"/>
          </p:cNvSpPr>
          <p:nvPr/>
        </p:nvSpPr>
        <p:spPr bwMode="auto">
          <a:xfrm flipH="1" flipV="1">
            <a:off x="1219200" y="2286000"/>
            <a:ext cx="3810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4D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89" name="Rectangle 6"/>
          <p:cNvSpPr>
            <a:spLocks noChangeArrowheads="1"/>
          </p:cNvSpPr>
          <p:nvPr/>
        </p:nvSpPr>
        <p:spPr bwMode="auto">
          <a:xfrm flipH="1" flipV="1">
            <a:off x="762000" y="3276600"/>
            <a:ext cx="1295400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A9A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5029200" y="457200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6294828" y="457200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3810000" y="4495800"/>
            <a:ext cx="303213" cy="4556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>
            <a:off x="7445668" y="4495800"/>
            <a:ext cx="303212" cy="4556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94" name="Rectangle 21"/>
          <p:cNvSpPr>
            <a:spLocks noChangeArrowheads="1"/>
          </p:cNvSpPr>
          <p:nvPr/>
        </p:nvSpPr>
        <p:spPr bwMode="auto">
          <a:xfrm flipV="1">
            <a:off x="5481638" y="2068513"/>
            <a:ext cx="538162" cy="5381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95" name="Rectangle 22"/>
          <p:cNvSpPr>
            <a:spLocks noChangeArrowheads="1"/>
          </p:cNvSpPr>
          <p:nvPr/>
        </p:nvSpPr>
        <p:spPr bwMode="auto">
          <a:xfrm flipV="1">
            <a:off x="5627688" y="1676400"/>
            <a:ext cx="246062" cy="132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96" name="Rectangle 23"/>
          <p:cNvSpPr>
            <a:spLocks noChangeArrowheads="1"/>
          </p:cNvSpPr>
          <p:nvPr/>
        </p:nvSpPr>
        <p:spPr bwMode="auto">
          <a:xfrm>
            <a:off x="5432425" y="1676400"/>
            <a:ext cx="636588" cy="98425"/>
          </a:xfrm>
          <a:prstGeom prst="rect">
            <a:avLst/>
          </a:prstGeom>
          <a:gradFill rotWithShape="0">
            <a:gsLst>
              <a:gs pos="0">
                <a:srgbClr val="FFA9A9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83672" name="Oval 24"/>
          <p:cNvSpPr>
            <a:spLocks noChangeArrowheads="1"/>
          </p:cNvSpPr>
          <p:nvPr/>
        </p:nvSpPr>
        <p:spPr bwMode="auto">
          <a:xfrm flipV="1">
            <a:off x="5627688" y="2166938"/>
            <a:ext cx="246062" cy="390525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98" name="Oval 25"/>
          <p:cNvSpPr>
            <a:spLocks noChangeArrowheads="1"/>
          </p:cNvSpPr>
          <p:nvPr/>
        </p:nvSpPr>
        <p:spPr bwMode="auto">
          <a:xfrm flipV="1">
            <a:off x="5627688" y="2263775"/>
            <a:ext cx="246062" cy="342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4D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99" name="Rectangle 26"/>
          <p:cNvSpPr>
            <a:spLocks noChangeArrowheads="1"/>
          </p:cNvSpPr>
          <p:nvPr/>
        </p:nvSpPr>
        <p:spPr bwMode="auto">
          <a:xfrm flipV="1">
            <a:off x="5334000" y="2900363"/>
            <a:ext cx="833438" cy="14763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A9A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75800" name="Group 30"/>
          <p:cNvGrpSpPr>
            <a:grpSpLocks/>
          </p:cNvGrpSpPr>
          <p:nvPr/>
        </p:nvGrpSpPr>
        <p:grpSpPr bwMode="auto">
          <a:xfrm>
            <a:off x="3532188" y="4260850"/>
            <a:ext cx="958850" cy="927100"/>
            <a:chOff x="2976" y="756"/>
            <a:chExt cx="1440" cy="1392"/>
          </a:xfrm>
        </p:grpSpPr>
        <p:sp>
          <p:nvSpPr>
            <p:cNvPr id="75820" name="Line 31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21" name="Line 32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1" name="Group 36"/>
          <p:cNvGrpSpPr>
            <a:grpSpLocks/>
          </p:cNvGrpSpPr>
          <p:nvPr/>
        </p:nvGrpSpPr>
        <p:grpSpPr bwMode="auto">
          <a:xfrm>
            <a:off x="4724400" y="4267200"/>
            <a:ext cx="958850" cy="927100"/>
            <a:chOff x="2976" y="756"/>
            <a:chExt cx="1440" cy="1392"/>
          </a:xfrm>
        </p:grpSpPr>
        <p:sp>
          <p:nvSpPr>
            <p:cNvPr id="75818" name="Line 37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9" name="Line 38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2" name="Group 39"/>
          <p:cNvGrpSpPr>
            <a:grpSpLocks/>
          </p:cNvGrpSpPr>
          <p:nvPr/>
        </p:nvGrpSpPr>
        <p:grpSpPr bwMode="auto">
          <a:xfrm>
            <a:off x="5975350" y="4267200"/>
            <a:ext cx="958850" cy="927100"/>
            <a:chOff x="2976" y="756"/>
            <a:chExt cx="1440" cy="1392"/>
          </a:xfrm>
        </p:grpSpPr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3" name="Group 42"/>
          <p:cNvGrpSpPr>
            <a:grpSpLocks/>
          </p:cNvGrpSpPr>
          <p:nvPr/>
        </p:nvGrpSpPr>
        <p:grpSpPr bwMode="auto">
          <a:xfrm>
            <a:off x="7162800" y="4254500"/>
            <a:ext cx="958850" cy="927100"/>
            <a:chOff x="2976" y="756"/>
            <a:chExt cx="1440" cy="1392"/>
          </a:xfrm>
        </p:grpSpPr>
        <p:sp>
          <p:nvSpPr>
            <p:cNvPr id="75814" name="Line 43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5" name="Line 44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4" name="Group 45"/>
          <p:cNvGrpSpPr>
            <a:grpSpLocks/>
          </p:cNvGrpSpPr>
          <p:nvPr/>
        </p:nvGrpSpPr>
        <p:grpSpPr bwMode="auto">
          <a:xfrm>
            <a:off x="4845050" y="1435100"/>
            <a:ext cx="2012950" cy="1841500"/>
            <a:chOff x="2976" y="756"/>
            <a:chExt cx="1440" cy="1392"/>
          </a:xfrm>
        </p:grpSpPr>
        <p:sp>
          <p:nvSpPr>
            <p:cNvPr id="75812" name="Line 46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3" name="Line 47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5805" name="AutoShape 48"/>
          <p:cNvSpPr>
            <a:spLocks noChangeArrowheads="1"/>
          </p:cNvSpPr>
          <p:nvPr/>
        </p:nvSpPr>
        <p:spPr bwMode="auto">
          <a:xfrm rot="12600000">
            <a:off x="4191000" y="3505200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06" name="AutoShape 49"/>
          <p:cNvSpPr>
            <a:spLocks noChangeArrowheads="1"/>
          </p:cNvSpPr>
          <p:nvPr/>
        </p:nvSpPr>
        <p:spPr bwMode="auto">
          <a:xfrm rot="11730072">
            <a:off x="5029200" y="3505200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10" name="AutoShape 50"/>
          <p:cNvSpPr>
            <a:spLocks noChangeArrowheads="1"/>
          </p:cNvSpPr>
          <p:nvPr/>
        </p:nvSpPr>
        <p:spPr bwMode="auto">
          <a:xfrm rot="8100000" flipH="1">
            <a:off x="6890358" y="3474430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11" name="AutoShape 51"/>
          <p:cNvSpPr>
            <a:spLocks noChangeArrowheads="1"/>
          </p:cNvSpPr>
          <p:nvPr/>
        </p:nvSpPr>
        <p:spPr bwMode="auto">
          <a:xfrm rot="9000000" flipH="1">
            <a:off x="6078073" y="3487776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08" name="Text Box 53"/>
          <p:cNvSpPr txBox="1">
            <a:spLocks noChangeArrowheads="1"/>
          </p:cNvSpPr>
          <p:nvPr/>
        </p:nvSpPr>
        <p:spPr bwMode="auto">
          <a:xfrm>
            <a:off x="6324600" y="1524000"/>
            <a:ext cx="1621455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dirty="0">
                <a:solidFill>
                  <a:srgbClr val="339933"/>
                </a:solidFill>
              </a:rPr>
              <a:t>“car”</a:t>
            </a:r>
          </a:p>
          <a:p>
            <a:r>
              <a:rPr lang="it-IT" dirty="0" err="1">
                <a:solidFill>
                  <a:srgbClr val="339933"/>
                </a:solidFill>
              </a:rPr>
              <a:t>coord</a:t>
            </a:r>
            <a:r>
              <a:rPr lang="it-IT" dirty="0">
                <a:solidFill>
                  <a:srgbClr val="339933"/>
                </a:solidFill>
              </a:rPr>
              <a:t>. frame</a:t>
            </a:r>
          </a:p>
        </p:txBody>
      </p:sp>
      <p:sp>
        <p:nvSpPr>
          <p:cNvPr id="75809" name="Text Box 54"/>
          <p:cNvSpPr txBox="1">
            <a:spLocks noChangeArrowheads="1"/>
          </p:cNvSpPr>
          <p:nvPr/>
        </p:nvSpPr>
        <p:spPr bwMode="auto">
          <a:xfrm>
            <a:off x="7118261" y="5039533"/>
            <a:ext cx="147748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rgbClr val="339933"/>
                </a:solidFill>
              </a:rPr>
              <a:t>“</a:t>
            </a:r>
            <a:r>
              <a:rPr lang="it-IT" sz="1800" dirty="0" err="1">
                <a:solidFill>
                  <a:srgbClr val="339933"/>
                </a:solidFill>
              </a:rPr>
              <a:t>wheel</a:t>
            </a:r>
            <a:r>
              <a:rPr lang="it-IT" sz="1800" dirty="0">
                <a:solidFill>
                  <a:srgbClr val="339933"/>
                </a:solidFill>
              </a:rPr>
              <a:t>”</a:t>
            </a:r>
          </a:p>
          <a:p>
            <a:r>
              <a:rPr lang="it-IT" sz="1800" dirty="0" err="1">
                <a:solidFill>
                  <a:srgbClr val="339933"/>
                </a:solidFill>
              </a:rPr>
              <a:t>coord</a:t>
            </a:r>
            <a:r>
              <a:rPr lang="it-IT" sz="1800" dirty="0">
                <a:solidFill>
                  <a:srgbClr val="339933"/>
                </a:solidFill>
              </a:rPr>
              <a:t>. frame</a:t>
            </a:r>
          </a:p>
        </p:txBody>
      </p:sp>
      <p:sp>
        <p:nvSpPr>
          <p:cNvPr id="45" name="AutoShape 133"/>
          <p:cNvSpPr>
            <a:spLocks noChangeArrowheads="1"/>
          </p:cNvSpPr>
          <p:nvPr/>
        </p:nvSpPr>
        <p:spPr bwMode="auto">
          <a:xfrm>
            <a:off x="379073" y="5559637"/>
            <a:ext cx="4341656" cy="112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Same template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different instances undergo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different scaling and </a:t>
            </a:r>
            <a:r>
              <a:rPr lang="en-US" dirty="0" err="1">
                <a:solidFill>
                  <a:srgbClr val="FF0000"/>
                </a:solidFill>
              </a:rPr>
              <a:t>roto</a:t>
            </a:r>
            <a:r>
              <a:rPr lang="en-US" dirty="0">
                <a:solidFill>
                  <a:srgbClr val="FF0000"/>
                </a:solidFill>
              </a:rPr>
              <a:t>-translation</a:t>
            </a:r>
          </a:p>
        </p:txBody>
      </p:sp>
      <p:cxnSp>
        <p:nvCxnSpPr>
          <p:cNvPr id="3" name="Connettore 1 2"/>
          <p:cNvCxnSpPr>
            <a:stCxn id="45" idx="0"/>
          </p:cNvCxnSpPr>
          <p:nvPr/>
        </p:nvCxnSpPr>
        <p:spPr bwMode="auto">
          <a:xfrm flipV="1">
            <a:off x="2549901" y="4904134"/>
            <a:ext cx="1052583" cy="655503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719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8456" y="3406998"/>
            <a:ext cx="838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</a:t>
            </a:r>
            <a:r>
              <a:rPr lang="en-AU" dirty="0"/>
              <a:t>: </a:t>
            </a:r>
            <a:r>
              <a:rPr lang="en-US" dirty="0"/>
              <a:t>View transformation</a:t>
            </a:r>
            <a:endParaRPr lang="it-IT" dirty="0"/>
          </a:p>
        </p:txBody>
      </p:sp>
      <p:grpSp>
        <p:nvGrpSpPr>
          <p:cNvPr id="79879" name="Group 19"/>
          <p:cNvGrpSpPr>
            <a:grpSpLocks/>
          </p:cNvGrpSpPr>
          <p:nvPr/>
        </p:nvGrpSpPr>
        <p:grpSpPr bwMode="auto">
          <a:xfrm>
            <a:off x="1295400" y="4038600"/>
            <a:ext cx="1676400" cy="1747838"/>
            <a:chOff x="1248" y="2592"/>
            <a:chExt cx="1344" cy="1311"/>
          </a:xfrm>
        </p:grpSpPr>
        <p:sp>
          <p:nvSpPr>
            <p:cNvPr id="79890" name="Line 20"/>
            <p:cNvSpPr>
              <a:spLocks noChangeShapeType="1"/>
            </p:cNvSpPr>
            <p:nvPr/>
          </p:nvSpPr>
          <p:spPr bwMode="auto">
            <a:xfrm flipV="1">
              <a:off x="2064" y="259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1" name="Line 21"/>
            <p:cNvSpPr>
              <a:spLocks noChangeShapeType="1"/>
            </p:cNvSpPr>
            <p:nvPr/>
          </p:nvSpPr>
          <p:spPr bwMode="auto">
            <a:xfrm flipH="1">
              <a:off x="1248" y="3456"/>
              <a:ext cx="816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2" name="Line 22"/>
            <p:cNvSpPr>
              <a:spLocks noChangeShapeType="1"/>
            </p:cNvSpPr>
            <p:nvPr/>
          </p:nvSpPr>
          <p:spPr bwMode="auto">
            <a:xfrm>
              <a:off x="2064" y="3456"/>
              <a:ext cx="528" cy="4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988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438400" y="3886200"/>
            <a:ext cx="1744663" cy="1817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9881" name="Rectangle 24"/>
          <p:cNvSpPr>
            <a:spLocks noChangeArrowheads="1"/>
          </p:cNvSpPr>
          <p:nvPr/>
        </p:nvSpPr>
        <p:spPr bwMode="auto">
          <a:xfrm>
            <a:off x="1976438" y="3549650"/>
            <a:ext cx="26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y</a:t>
            </a:r>
            <a:endParaRPr lang="it-IT" sz="1400" b="1" i="1">
              <a:solidFill>
                <a:schemeClr val="accent2"/>
              </a:solidFill>
            </a:endParaRPr>
          </a:p>
        </p:txBody>
      </p:sp>
      <p:sp>
        <p:nvSpPr>
          <p:cNvPr id="79882" name="Rectangle 25"/>
          <p:cNvSpPr>
            <a:spLocks noChangeArrowheads="1"/>
          </p:cNvSpPr>
          <p:nvPr/>
        </p:nvSpPr>
        <p:spPr bwMode="auto">
          <a:xfrm>
            <a:off x="2819400" y="5638800"/>
            <a:ext cx="26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x</a:t>
            </a:r>
            <a:endParaRPr lang="it-IT" sz="1400" b="1" i="1">
              <a:solidFill>
                <a:schemeClr val="accent2"/>
              </a:solidFill>
            </a:endParaRPr>
          </a:p>
        </p:txBody>
      </p:sp>
      <p:sp>
        <p:nvSpPr>
          <p:cNvPr id="79883" name="Rectangle 26"/>
          <p:cNvSpPr>
            <a:spLocks noChangeArrowheads="1"/>
          </p:cNvSpPr>
          <p:nvPr/>
        </p:nvSpPr>
        <p:spPr bwMode="auto">
          <a:xfrm>
            <a:off x="990600" y="5257800"/>
            <a:ext cx="26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z</a:t>
            </a:r>
            <a:endParaRPr lang="it-IT" sz="1400" b="1" i="1">
              <a:solidFill>
                <a:schemeClr val="accent2"/>
              </a:solidFill>
            </a:endParaRPr>
          </a:p>
        </p:txBody>
      </p:sp>
      <p:sp>
        <p:nvSpPr>
          <p:cNvPr id="79884" name="Rectangle 27"/>
          <p:cNvSpPr>
            <a:spLocks noChangeArrowheads="1"/>
          </p:cNvSpPr>
          <p:nvPr/>
        </p:nvSpPr>
        <p:spPr bwMode="auto">
          <a:xfrm>
            <a:off x="1981200" y="5181600"/>
            <a:ext cx="314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0</a:t>
            </a:r>
            <a:r>
              <a:rPr lang="en-US" sz="1400" b="1" i="1" dirty="0">
                <a:solidFill>
                  <a:schemeClr val="accent2"/>
                </a:solidFill>
              </a:rPr>
              <a:t> </a:t>
            </a:r>
            <a:endParaRPr lang="it-IT" sz="1400" b="1" i="1" dirty="0">
              <a:solidFill>
                <a:schemeClr val="accent2"/>
              </a:solidFill>
            </a:endParaRPr>
          </a:p>
        </p:txBody>
      </p:sp>
      <p:sp>
        <p:nvSpPr>
          <p:cNvPr id="79885" name="Oval 28"/>
          <p:cNvSpPr>
            <a:spLocks noChangeArrowheads="1"/>
          </p:cNvSpPr>
          <p:nvPr/>
        </p:nvSpPr>
        <p:spPr bwMode="auto">
          <a:xfrm flipV="1">
            <a:off x="2253342" y="5127172"/>
            <a:ext cx="125413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88" name="Line 31"/>
          <p:cNvSpPr>
            <a:spLocks noChangeShapeType="1"/>
          </p:cNvSpPr>
          <p:nvPr/>
        </p:nvSpPr>
        <p:spPr bwMode="auto">
          <a:xfrm flipH="1" flipV="1">
            <a:off x="1447800" y="4191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500166" y="4214818"/>
            <a:ext cx="659453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 dirty="0" err="1">
                <a:latin typeface="Times New Roman" pitchFamily="18" charset="0"/>
              </a:rPr>
              <a:t>v</a:t>
            </a:r>
            <a:r>
              <a:rPr lang="en-US" sz="3200" baseline="-25000" dirty="0" err="1">
                <a:latin typeface="Times New Roman" pitchFamily="18" charset="0"/>
              </a:rPr>
              <a:t>up</a:t>
            </a:r>
            <a:endParaRPr lang="it-IT" sz="3200" baseline="-25000" dirty="0">
              <a:latin typeface="Times New Roman" pitchFamily="18" charset="0"/>
            </a:endParaRPr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 flipV="1">
            <a:off x="3071802" y="4714884"/>
            <a:ext cx="125413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270027" y="5671206"/>
            <a:ext cx="1991277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world coordinate frame</a:t>
            </a:r>
            <a:endParaRPr lang="it-IT" i="1" dirty="0">
              <a:solidFill>
                <a:schemeClr val="accent2"/>
              </a:solidFill>
            </a:endParaRPr>
          </a:p>
        </p:txBody>
      </p:sp>
      <p:grpSp>
        <p:nvGrpSpPr>
          <p:cNvPr id="79878" name="Group 5"/>
          <p:cNvGrpSpPr>
            <a:grpSpLocks/>
          </p:cNvGrpSpPr>
          <p:nvPr/>
        </p:nvGrpSpPr>
        <p:grpSpPr bwMode="auto">
          <a:xfrm>
            <a:off x="3205840" y="2924243"/>
            <a:ext cx="3731610" cy="2099838"/>
            <a:chOff x="2769" y="1319"/>
            <a:chExt cx="2915" cy="1675"/>
          </a:xfrm>
        </p:grpSpPr>
        <p:grpSp>
          <p:nvGrpSpPr>
            <p:cNvPr id="79893" name="Group 6"/>
            <p:cNvGrpSpPr>
              <a:grpSpLocks/>
            </p:cNvGrpSpPr>
            <p:nvPr/>
          </p:nvGrpSpPr>
          <p:grpSpPr bwMode="auto">
            <a:xfrm>
              <a:off x="2769" y="1441"/>
              <a:ext cx="1394" cy="1329"/>
              <a:chOff x="2769" y="1441"/>
              <a:chExt cx="1394" cy="1329"/>
            </a:xfrm>
          </p:grpSpPr>
          <p:sp>
            <p:nvSpPr>
              <p:cNvPr id="79903" name="Line 7"/>
              <p:cNvSpPr>
                <a:spLocks noChangeShapeType="1"/>
              </p:cNvSpPr>
              <p:nvPr/>
            </p:nvSpPr>
            <p:spPr bwMode="auto">
              <a:xfrm flipV="1">
                <a:off x="4128" y="1441"/>
                <a:ext cx="35" cy="5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04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1728"/>
                <a:ext cx="528" cy="2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05" name="Line 9"/>
              <p:cNvSpPr>
                <a:spLocks noChangeShapeType="1"/>
              </p:cNvSpPr>
              <p:nvPr/>
            </p:nvSpPr>
            <p:spPr bwMode="auto">
              <a:xfrm flipH="1">
                <a:off x="2769" y="2016"/>
                <a:ext cx="1359" cy="75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9894" name="Line 10"/>
            <p:cNvSpPr>
              <a:spLocks noChangeShapeType="1"/>
            </p:cNvSpPr>
            <p:nvPr/>
          </p:nvSpPr>
          <p:spPr bwMode="auto">
            <a:xfrm flipV="1">
              <a:off x="4140" y="1440"/>
              <a:ext cx="23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5" name="Line 11"/>
            <p:cNvSpPr>
              <a:spLocks noChangeShapeType="1"/>
            </p:cNvSpPr>
            <p:nvPr/>
          </p:nvSpPr>
          <p:spPr bwMode="auto">
            <a:xfrm flipH="1" flipV="1">
              <a:off x="3600" y="1727"/>
              <a:ext cx="288" cy="1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6" name="Line 12"/>
            <p:cNvSpPr>
              <a:spLocks noChangeShapeType="1"/>
            </p:cNvSpPr>
            <p:nvPr/>
          </p:nvSpPr>
          <p:spPr bwMode="auto">
            <a:xfrm flipV="1">
              <a:off x="4129" y="1757"/>
              <a:ext cx="478" cy="2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7" name="Rectangle 13"/>
            <p:cNvSpPr>
              <a:spLocks noChangeArrowheads="1"/>
            </p:cNvSpPr>
            <p:nvPr/>
          </p:nvSpPr>
          <p:spPr bwMode="auto">
            <a:xfrm>
              <a:off x="4556" y="1937"/>
              <a:ext cx="1128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eye coordinate frame</a:t>
              </a:r>
            </a:p>
          </p:txBody>
        </p:sp>
        <p:sp>
          <p:nvSpPr>
            <p:cNvPr id="79898" name="Rectangle 14"/>
            <p:cNvSpPr>
              <a:spLocks noChangeArrowheads="1"/>
            </p:cNvSpPr>
            <p:nvPr/>
          </p:nvSpPr>
          <p:spPr bwMode="auto">
            <a:xfrm>
              <a:off x="4139" y="1319"/>
              <a:ext cx="34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v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899" name="Rectangle 15"/>
            <p:cNvSpPr>
              <a:spLocks noChangeArrowheads="1"/>
            </p:cNvSpPr>
            <p:nvPr/>
          </p:nvSpPr>
          <p:spPr bwMode="auto">
            <a:xfrm>
              <a:off x="3394" y="1663"/>
              <a:ext cx="35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u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900" name="Rectangle 16"/>
            <p:cNvSpPr>
              <a:spLocks noChangeArrowheads="1"/>
            </p:cNvSpPr>
            <p:nvPr/>
          </p:nvSpPr>
          <p:spPr bwMode="auto">
            <a:xfrm>
              <a:off x="4553" y="1594"/>
              <a:ext cx="35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n</a:t>
              </a:r>
              <a:r>
                <a:rPr lang="en-US" sz="1400" b="1" i="1" dirty="0">
                  <a:solidFill>
                    <a:srgbClr val="FF0000"/>
                  </a:solidFill>
                </a:rPr>
                <a:t> 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901" name="Rectangle 17"/>
            <p:cNvSpPr>
              <a:spLocks noChangeArrowheads="1"/>
            </p:cNvSpPr>
            <p:nvPr/>
          </p:nvSpPr>
          <p:spPr bwMode="auto">
            <a:xfrm>
              <a:off x="4032" y="2081"/>
              <a:ext cx="39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 err="1">
                  <a:solidFill>
                    <a:srgbClr val="FF0000"/>
                  </a:solidFill>
                </a:rPr>
                <a:t>o</a:t>
              </a:r>
              <a:r>
                <a:rPr lang="en-US" sz="1400" b="1" i="1" dirty="0" err="1">
                  <a:solidFill>
                    <a:srgbClr val="FF0000"/>
                  </a:solidFill>
                </a:rPr>
                <a:t>e</a:t>
              </a:r>
              <a:r>
                <a:rPr lang="en-US" sz="1400" b="1" i="1" dirty="0">
                  <a:solidFill>
                    <a:srgbClr val="FF0000"/>
                  </a:solidFill>
                </a:rPr>
                <a:t> 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902" name="Oval 18"/>
            <p:cNvSpPr>
              <a:spLocks noChangeArrowheads="1"/>
            </p:cNvSpPr>
            <p:nvPr/>
          </p:nvSpPr>
          <p:spPr bwMode="auto">
            <a:xfrm flipV="1">
              <a:off x="4078" y="1966"/>
              <a:ext cx="100" cy="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39" name="AutoShape 118"/>
          <p:cNvSpPr>
            <a:spLocks noChangeArrowheads="1"/>
          </p:cNvSpPr>
          <p:nvPr/>
        </p:nvSpPr>
        <p:spPr bwMode="auto">
          <a:xfrm>
            <a:off x="990600" y="1203491"/>
            <a:ext cx="7162800" cy="16369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Now...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Geometry is expressed in a coordinate frame where: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  origin is the </a:t>
            </a:r>
            <a:r>
              <a:rPr lang="it-IT" sz="1800" dirty="0">
                <a:solidFill>
                  <a:srgbClr val="FF0000"/>
                </a:solidFill>
              </a:rPr>
              <a:t>center of </a:t>
            </a:r>
            <a:r>
              <a:rPr lang="it-IT" sz="1800" dirty="0" err="1">
                <a:solidFill>
                  <a:srgbClr val="FF0000"/>
                </a:solidFill>
              </a:rPr>
              <a:t>projection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(camera lens / viewpoint)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  camera looks toward direction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-</a:t>
            </a:r>
            <a:r>
              <a:rPr lang="it-IT" sz="1800" i="1" dirty="0">
                <a:solidFill>
                  <a:srgbClr val="FF0000"/>
                </a:solidFill>
              </a:rPr>
              <a:t>n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  </a:t>
            </a:r>
            <a:r>
              <a:rPr lang="it-IT" sz="1800" i="1" dirty="0">
                <a:solidFill>
                  <a:srgbClr val="FF0000"/>
                </a:solidFill>
              </a:rPr>
              <a:t>v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is</a:t>
            </a:r>
            <a:r>
              <a:rPr lang="it-IT" sz="1800" dirty="0">
                <a:solidFill>
                  <a:srgbClr val="FF0000"/>
                </a:solidFill>
              </a:rPr>
              <a:t> camera </a:t>
            </a:r>
            <a:r>
              <a:rPr lang="it-IT" sz="1800" dirty="0" err="1">
                <a:solidFill>
                  <a:srgbClr val="FF0000"/>
                </a:solidFill>
              </a:rPr>
              <a:t>upward</a:t>
            </a:r>
            <a:r>
              <a:rPr lang="it-IT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direction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i="1" dirty="0">
                <a:solidFill>
                  <a:srgbClr val="FF0000"/>
                </a:solidFill>
              </a:rPr>
              <a:t>u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it-IT" sz="1800" dirty="0" err="1">
                <a:solidFill>
                  <a:srgbClr val="FF0000"/>
                </a:solidFill>
              </a:rPr>
              <a:t>points</a:t>
            </a:r>
            <a:r>
              <a:rPr lang="it-IT" sz="1800" dirty="0">
                <a:solidFill>
                  <a:srgbClr val="FF0000"/>
                </a:solidFill>
              </a:rPr>
              <a:t> to the right of camera</a:t>
            </a:r>
          </a:p>
        </p:txBody>
      </p:sp>
    </p:spTree>
    <p:extLst>
      <p:ext uri="{BB962C8B-B14F-4D97-AF65-F5344CB8AC3E}">
        <p14:creationId xmlns:p14="http://schemas.microsoft.com/office/powerpoint/2010/main" val="26535455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Freeform 1087"/>
          <p:cNvSpPr>
            <a:spLocks/>
          </p:cNvSpPr>
          <p:nvPr/>
        </p:nvSpPr>
        <p:spPr bwMode="auto">
          <a:xfrm>
            <a:off x="2571736" y="1071546"/>
            <a:ext cx="4433887" cy="5334000"/>
          </a:xfrm>
          <a:custGeom>
            <a:avLst/>
            <a:gdLst>
              <a:gd name="T0" fmla="*/ 2147483647 w 2793"/>
              <a:gd name="T1" fmla="*/ 2147483647 h 3360"/>
              <a:gd name="T2" fmla="*/ 2147483647 w 2793"/>
              <a:gd name="T3" fmla="*/ 2147483647 h 3360"/>
              <a:gd name="T4" fmla="*/ 2147483647 w 2793"/>
              <a:gd name="T5" fmla="*/ 2147483647 h 3360"/>
              <a:gd name="T6" fmla="*/ 2147483647 w 2793"/>
              <a:gd name="T7" fmla="*/ 2147483647 h 3360"/>
              <a:gd name="T8" fmla="*/ 2147483647 w 2793"/>
              <a:gd name="T9" fmla="*/ 2147483647 h 3360"/>
              <a:gd name="T10" fmla="*/ 2147483647 w 2793"/>
              <a:gd name="T11" fmla="*/ 0 h 3360"/>
              <a:gd name="T12" fmla="*/ 2147483647 w 2793"/>
              <a:gd name="T13" fmla="*/ 2147483647 h 3360"/>
              <a:gd name="T14" fmla="*/ 2147483647 w 2793"/>
              <a:gd name="T15" fmla="*/ 2147483647 h 3360"/>
              <a:gd name="T16" fmla="*/ 2147483647 w 2793"/>
              <a:gd name="T17" fmla="*/ 2147483647 h 3360"/>
              <a:gd name="T18" fmla="*/ 2147483647 w 2793"/>
              <a:gd name="T19" fmla="*/ 2147483647 h 3360"/>
              <a:gd name="T20" fmla="*/ 0 w 2793"/>
              <a:gd name="T21" fmla="*/ 2147483647 h 3360"/>
              <a:gd name="T22" fmla="*/ 2147483647 w 2793"/>
              <a:gd name="T23" fmla="*/ 2147483647 h 33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93"/>
              <a:gd name="T37" fmla="*/ 0 h 3360"/>
              <a:gd name="T38" fmla="*/ 2793 w 2793"/>
              <a:gd name="T39" fmla="*/ 3360 h 33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93" h="3360">
                <a:moveTo>
                  <a:pt x="905" y="3360"/>
                </a:moveTo>
                <a:lnTo>
                  <a:pt x="1393" y="2054"/>
                </a:lnTo>
                <a:lnTo>
                  <a:pt x="1721" y="1536"/>
                </a:lnTo>
                <a:lnTo>
                  <a:pt x="2201" y="960"/>
                </a:lnTo>
                <a:lnTo>
                  <a:pt x="2793" y="380"/>
                </a:lnTo>
                <a:lnTo>
                  <a:pt x="1865" y="0"/>
                </a:lnTo>
                <a:lnTo>
                  <a:pt x="1145" y="816"/>
                </a:lnTo>
                <a:lnTo>
                  <a:pt x="643" y="1438"/>
                </a:lnTo>
                <a:lnTo>
                  <a:pt x="341" y="2067"/>
                </a:lnTo>
                <a:lnTo>
                  <a:pt x="100" y="2737"/>
                </a:lnTo>
                <a:lnTo>
                  <a:pt x="0" y="3039"/>
                </a:lnTo>
                <a:lnTo>
                  <a:pt x="905" y="336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76" name="Freeform 1086"/>
          <p:cNvSpPr>
            <a:spLocks/>
          </p:cNvSpPr>
          <p:nvPr/>
        </p:nvSpPr>
        <p:spPr bwMode="auto">
          <a:xfrm>
            <a:off x="3254361" y="1300146"/>
            <a:ext cx="2986087" cy="4829175"/>
          </a:xfrm>
          <a:custGeom>
            <a:avLst/>
            <a:gdLst>
              <a:gd name="T0" fmla="*/ 0 w 1881"/>
              <a:gd name="T1" fmla="*/ 2147483647 h 3042"/>
              <a:gd name="T2" fmla="*/ 2147483647 w 1881"/>
              <a:gd name="T3" fmla="*/ 2147483647 h 3042"/>
              <a:gd name="T4" fmla="*/ 2147483647 w 1881"/>
              <a:gd name="T5" fmla="*/ 0 h 3042"/>
              <a:gd name="T6" fmla="*/ 0 60000 65536"/>
              <a:gd name="T7" fmla="*/ 0 60000 65536"/>
              <a:gd name="T8" fmla="*/ 0 60000 65536"/>
              <a:gd name="T9" fmla="*/ 0 w 1881"/>
              <a:gd name="T10" fmla="*/ 0 h 3042"/>
              <a:gd name="T11" fmla="*/ 1881 w 1881"/>
              <a:gd name="T12" fmla="*/ 3042 h 30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1" h="3042">
                <a:moveTo>
                  <a:pt x="0" y="3042"/>
                </a:moveTo>
                <a:cubicBezTo>
                  <a:pt x="109" y="2774"/>
                  <a:pt x="342" y="1940"/>
                  <a:pt x="655" y="1433"/>
                </a:cubicBezTo>
                <a:cubicBezTo>
                  <a:pt x="983" y="897"/>
                  <a:pt x="1626" y="299"/>
                  <a:pt x="1881" y="0"/>
                </a:cubicBezTo>
              </a:path>
            </a:pathLst>
          </a:custGeom>
          <a:noFill/>
          <a:ln w="762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77" name="Freeform 1085"/>
          <p:cNvSpPr>
            <a:spLocks/>
          </p:cNvSpPr>
          <p:nvPr/>
        </p:nvSpPr>
        <p:spPr bwMode="auto">
          <a:xfrm>
            <a:off x="2560623" y="1071546"/>
            <a:ext cx="2986088" cy="4829175"/>
          </a:xfrm>
          <a:custGeom>
            <a:avLst/>
            <a:gdLst>
              <a:gd name="T0" fmla="*/ 0 w 1881"/>
              <a:gd name="T1" fmla="*/ 2147483647 h 3042"/>
              <a:gd name="T2" fmla="*/ 2147483647 w 1881"/>
              <a:gd name="T3" fmla="*/ 2147483647 h 3042"/>
              <a:gd name="T4" fmla="*/ 2147483647 w 1881"/>
              <a:gd name="T5" fmla="*/ 0 h 3042"/>
              <a:gd name="T6" fmla="*/ 0 60000 65536"/>
              <a:gd name="T7" fmla="*/ 0 60000 65536"/>
              <a:gd name="T8" fmla="*/ 0 60000 65536"/>
              <a:gd name="T9" fmla="*/ 0 w 1881"/>
              <a:gd name="T10" fmla="*/ 0 h 3042"/>
              <a:gd name="T11" fmla="*/ 1881 w 1881"/>
              <a:gd name="T12" fmla="*/ 3042 h 30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1" h="3042">
                <a:moveTo>
                  <a:pt x="0" y="3042"/>
                </a:moveTo>
                <a:cubicBezTo>
                  <a:pt x="109" y="2774"/>
                  <a:pt x="342" y="1940"/>
                  <a:pt x="655" y="1433"/>
                </a:cubicBezTo>
                <a:cubicBezTo>
                  <a:pt x="983" y="897"/>
                  <a:pt x="1626" y="299"/>
                  <a:pt x="1881" y="0"/>
                </a:cubicBezTo>
              </a:path>
            </a:pathLst>
          </a:cu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78" name="Freeform 1084"/>
          <p:cNvSpPr>
            <a:spLocks/>
          </p:cNvSpPr>
          <p:nvPr/>
        </p:nvSpPr>
        <p:spPr bwMode="auto">
          <a:xfrm>
            <a:off x="4008423" y="1652571"/>
            <a:ext cx="2986088" cy="4829175"/>
          </a:xfrm>
          <a:custGeom>
            <a:avLst/>
            <a:gdLst>
              <a:gd name="T0" fmla="*/ 0 w 1881"/>
              <a:gd name="T1" fmla="*/ 2147483647 h 3042"/>
              <a:gd name="T2" fmla="*/ 2147483647 w 1881"/>
              <a:gd name="T3" fmla="*/ 2147483647 h 3042"/>
              <a:gd name="T4" fmla="*/ 2147483647 w 1881"/>
              <a:gd name="T5" fmla="*/ 0 h 3042"/>
              <a:gd name="T6" fmla="*/ 0 60000 65536"/>
              <a:gd name="T7" fmla="*/ 0 60000 65536"/>
              <a:gd name="T8" fmla="*/ 0 60000 65536"/>
              <a:gd name="T9" fmla="*/ 0 w 1881"/>
              <a:gd name="T10" fmla="*/ 0 h 3042"/>
              <a:gd name="T11" fmla="*/ 1881 w 1881"/>
              <a:gd name="T12" fmla="*/ 3042 h 30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1" h="3042">
                <a:moveTo>
                  <a:pt x="0" y="3042"/>
                </a:moveTo>
                <a:cubicBezTo>
                  <a:pt x="109" y="2774"/>
                  <a:pt x="342" y="1940"/>
                  <a:pt x="655" y="1433"/>
                </a:cubicBezTo>
                <a:cubicBezTo>
                  <a:pt x="983" y="897"/>
                  <a:pt x="1626" y="299"/>
                  <a:pt x="1881" y="0"/>
                </a:cubicBezTo>
              </a:path>
            </a:pathLst>
          </a:custGeom>
          <a:noFill/>
          <a:ln w="76200">
            <a:solidFill>
              <a:srgbClr val="DDDDDD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Assembling complex scenes</a:t>
            </a:r>
            <a:endParaRPr lang="it-IT" dirty="0"/>
          </a:p>
        </p:txBody>
      </p:sp>
      <p:grpSp>
        <p:nvGrpSpPr>
          <p:cNvPr id="2" name="Group 1042"/>
          <p:cNvGrpSpPr>
            <a:grpSpLocks/>
          </p:cNvGrpSpPr>
          <p:nvPr/>
        </p:nvGrpSpPr>
        <p:grpSpPr bwMode="auto">
          <a:xfrm rot="-8147295">
            <a:off x="4900598" y="1752584"/>
            <a:ext cx="833438" cy="1371600"/>
            <a:chOff x="480" y="864"/>
            <a:chExt cx="816" cy="1344"/>
          </a:xfrm>
        </p:grpSpPr>
        <p:sp>
          <p:nvSpPr>
            <p:cNvPr id="79912" name="Rectangle 1043"/>
            <p:cNvSpPr>
              <a:spLocks noChangeArrowheads="1"/>
            </p:cNvSpPr>
            <p:nvPr/>
          </p:nvSpPr>
          <p:spPr bwMode="auto">
            <a:xfrm>
              <a:off x="624" y="1296"/>
              <a:ext cx="528" cy="5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9913" name="Rectangle 1044"/>
            <p:cNvSpPr>
              <a:spLocks noChangeArrowheads="1"/>
            </p:cNvSpPr>
            <p:nvPr/>
          </p:nvSpPr>
          <p:spPr bwMode="auto">
            <a:xfrm>
              <a:off x="768" y="912"/>
              <a:ext cx="240" cy="1296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9914" name="Rectangle 1045"/>
            <p:cNvSpPr>
              <a:spLocks noChangeArrowheads="1"/>
            </p:cNvSpPr>
            <p:nvPr/>
          </p:nvSpPr>
          <p:spPr bwMode="auto">
            <a:xfrm flipV="1">
              <a:off x="576" y="2112"/>
              <a:ext cx="624" cy="9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A9A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284694" name="Oval 1046"/>
            <p:cNvSpPr>
              <a:spLocks noChangeArrowheads="1"/>
            </p:cNvSpPr>
            <p:nvPr/>
          </p:nvSpPr>
          <p:spPr bwMode="auto">
            <a:xfrm>
              <a:off x="768" y="1345"/>
              <a:ext cx="241" cy="383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79916" name="Oval 1047"/>
            <p:cNvSpPr>
              <a:spLocks noChangeArrowheads="1"/>
            </p:cNvSpPr>
            <p:nvPr/>
          </p:nvSpPr>
          <p:spPr bwMode="auto">
            <a:xfrm>
              <a:off x="768" y="1296"/>
              <a:ext cx="240" cy="33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4D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9917" name="Rectangle 1048"/>
            <p:cNvSpPr>
              <a:spLocks noChangeArrowheads="1"/>
            </p:cNvSpPr>
            <p:nvPr/>
          </p:nvSpPr>
          <p:spPr bwMode="auto">
            <a:xfrm>
              <a:off x="480" y="864"/>
              <a:ext cx="816" cy="144"/>
            </a:xfrm>
            <a:prstGeom prst="rect">
              <a:avLst/>
            </a:prstGeom>
            <a:gradFill rotWithShape="0">
              <a:gsLst>
                <a:gs pos="0">
                  <a:srgbClr val="FFA9A9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79881" name="Line 1062"/>
          <p:cNvSpPr>
            <a:spLocks noChangeShapeType="1"/>
          </p:cNvSpPr>
          <p:nvPr/>
        </p:nvSpPr>
        <p:spPr bwMode="auto">
          <a:xfrm rot="-8147295">
            <a:off x="4225911" y="2384409"/>
            <a:ext cx="201295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9882" name="Line 1063"/>
          <p:cNvSpPr>
            <a:spLocks noChangeShapeType="1"/>
          </p:cNvSpPr>
          <p:nvPr/>
        </p:nvSpPr>
        <p:spPr bwMode="auto">
          <a:xfrm rot="-8147295" flipH="1" flipV="1">
            <a:off x="5319698" y="1525571"/>
            <a:ext cx="0" cy="18415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9883" name="Line 1070"/>
          <p:cNvSpPr>
            <a:spLocks noChangeShapeType="1"/>
          </p:cNvSpPr>
          <p:nvPr/>
        </p:nvSpPr>
        <p:spPr bwMode="auto">
          <a:xfrm>
            <a:off x="2865423" y="4576746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9884" name="Freeform 1071"/>
          <p:cNvSpPr>
            <a:spLocks/>
          </p:cNvSpPr>
          <p:nvPr/>
        </p:nvSpPr>
        <p:spPr bwMode="auto">
          <a:xfrm>
            <a:off x="3932223" y="1528746"/>
            <a:ext cx="1588" cy="4781550"/>
          </a:xfrm>
          <a:custGeom>
            <a:avLst/>
            <a:gdLst>
              <a:gd name="T0" fmla="*/ 0 w 1"/>
              <a:gd name="T1" fmla="*/ 2147483647 h 3012"/>
              <a:gd name="T2" fmla="*/ 2147483647 w 1"/>
              <a:gd name="T3" fmla="*/ 0 h 3012"/>
              <a:gd name="T4" fmla="*/ 0 60000 65536"/>
              <a:gd name="T5" fmla="*/ 0 60000 65536"/>
              <a:gd name="T6" fmla="*/ 0 w 1"/>
              <a:gd name="T7" fmla="*/ 0 h 3012"/>
              <a:gd name="T8" fmla="*/ 1 w 1"/>
              <a:gd name="T9" fmla="*/ 3012 h 30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012">
                <a:moveTo>
                  <a:pt x="0" y="3012"/>
                </a:moveTo>
                <a:lnTo>
                  <a:pt x="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85" name="Text Box 1077"/>
          <p:cNvSpPr txBox="1">
            <a:spLocks noChangeArrowheads="1"/>
          </p:cNvSpPr>
          <p:nvPr/>
        </p:nvSpPr>
        <p:spPr bwMode="auto">
          <a:xfrm>
            <a:off x="533400" y="5334000"/>
            <a:ext cx="180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it-IT"/>
          </a:p>
        </p:txBody>
      </p:sp>
      <p:sp>
        <p:nvSpPr>
          <p:cNvPr id="79887" name="Text Box 1079"/>
          <p:cNvSpPr txBox="1">
            <a:spLocks noChangeArrowheads="1"/>
          </p:cNvSpPr>
          <p:nvPr/>
        </p:nvSpPr>
        <p:spPr bwMode="auto">
          <a:xfrm>
            <a:off x="6446823" y="4652946"/>
            <a:ext cx="2298586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</a:rPr>
              <a:t>World </a:t>
            </a:r>
            <a:r>
              <a:rPr lang="it-IT" sz="1800" dirty="0" err="1">
                <a:solidFill>
                  <a:schemeClr val="tx2"/>
                </a:solidFill>
              </a:rPr>
              <a:t>space</a:t>
            </a:r>
            <a:r>
              <a:rPr lang="it-IT" sz="1800" dirty="0">
                <a:solidFill>
                  <a:schemeClr val="tx2"/>
                </a:solidFill>
              </a:rPr>
              <a:t> (global)</a:t>
            </a:r>
          </a:p>
        </p:txBody>
      </p:sp>
      <p:grpSp>
        <p:nvGrpSpPr>
          <p:cNvPr id="3" name="Group 1073"/>
          <p:cNvGrpSpPr>
            <a:grpSpLocks/>
          </p:cNvGrpSpPr>
          <p:nvPr/>
        </p:nvGrpSpPr>
        <p:grpSpPr bwMode="auto">
          <a:xfrm rot="2758340">
            <a:off x="4608498" y="2300271"/>
            <a:ext cx="565150" cy="546100"/>
            <a:chOff x="2928" y="3396"/>
            <a:chExt cx="604" cy="584"/>
          </a:xfrm>
        </p:grpSpPr>
        <p:sp>
          <p:nvSpPr>
            <p:cNvPr id="284688" name="Rectangle 1040"/>
            <p:cNvSpPr>
              <a:spLocks noChangeArrowheads="1"/>
            </p:cNvSpPr>
            <p:nvPr/>
          </p:nvSpPr>
          <p:spPr bwMode="auto">
            <a:xfrm>
              <a:off x="3101" y="3546"/>
              <a:ext cx="192" cy="28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6471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4" name="Group 1049"/>
            <p:cNvGrpSpPr>
              <a:grpSpLocks/>
            </p:cNvGrpSpPr>
            <p:nvPr/>
          </p:nvGrpSpPr>
          <p:grpSpPr bwMode="auto">
            <a:xfrm>
              <a:off x="2928" y="3396"/>
              <a:ext cx="604" cy="584"/>
              <a:chOff x="2976" y="756"/>
              <a:chExt cx="1440" cy="1392"/>
            </a:xfrm>
          </p:grpSpPr>
          <p:sp>
            <p:nvSpPr>
              <p:cNvPr id="79910" name="Line 1050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11" name="Line 1051"/>
              <p:cNvSpPr>
                <a:spLocks noChangeShapeType="1"/>
              </p:cNvSpPr>
              <p:nvPr/>
            </p:nvSpPr>
            <p:spPr bwMode="auto">
              <a:xfrm flipH="1" flipV="1">
                <a:off x="3620" y="756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074"/>
          <p:cNvGrpSpPr>
            <a:grpSpLocks/>
          </p:cNvGrpSpPr>
          <p:nvPr/>
        </p:nvGrpSpPr>
        <p:grpSpPr bwMode="auto">
          <a:xfrm rot="2758340">
            <a:off x="5211748" y="1693846"/>
            <a:ext cx="565150" cy="546100"/>
            <a:chOff x="3679" y="3400"/>
            <a:chExt cx="604" cy="584"/>
          </a:xfrm>
        </p:grpSpPr>
        <p:sp>
          <p:nvSpPr>
            <p:cNvPr id="284686" name="Rectangle 1038"/>
            <p:cNvSpPr>
              <a:spLocks noChangeArrowheads="1"/>
            </p:cNvSpPr>
            <p:nvPr/>
          </p:nvSpPr>
          <p:spPr bwMode="auto">
            <a:xfrm>
              <a:off x="3867" y="3594"/>
              <a:ext cx="144" cy="238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6471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6" name="Group 1052"/>
            <p:cNvGrpSpPr>
              <a:grpSpLocks/>
            </p:cNvGrpSpPr>
            <p:nvPr/>
          </p:nvGrpSpPr>
          <p:grpSpPr bwMode="auto">
            <a:xfrm>
              <a:off x="3679" y="3400"/>
              <a:ext cx="604" cy="584"/>
              <a:chOff x="2976" y="756"/>
              <a:chExt cx="1440" cy="1392"/>
            </a:xfrm>
          </p:grpSpPr>
          <p:sp>
            <p:nvSpPr>
              <p:cNvPr id="79906" name="Line 1053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07" name="Line 1054"/>
              <p:cNvSpPr>
                <a:spLocks noChangeShapeType="1"/>
              </p:cNvSpPr>
              <p:nvPr/>
            </p:nvSpPr>
            <p:spPr bwMode="auto">
              <a:xfrm flipH="1" flipV="1">
                <a:off x="3620" y="756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1075"/>
          <p:cNvGrpSpPr>
            <a:grpSpLocks/>
          </p:cNvGrpSpPr>
          <p:nvPr/>
        </p:nvGrpSpPr>
        <p:grpSpPr bwMode="auto">
          <a:xfrm rot="2758340">
            <a:off x="5522898" y="1995471"/>
            <a:ext cx="565150" cy="546100"/>
            <a:chOff x="4467" y="3400"/>
            <a:chExt cx="604" cy="584"/>
          </a:xfrm>
        </p:grpSpPr>
        <p:sp>
          <p:nvSpPr>
            <p:cNvPr id="284687" name="Rectangle 1039"/>
            <p:cNvSpPr>
              <a:spLocks noChangeArrowheads="1"/>
            </p:cNvSpPr>
            <p:nvPr/>
          </p:nvSpPr>
          <p:spPr bwMode="auto">
            <a:xfrm>
              <a:off x="4680" y="3591"/>
              <a:ext cx="143" cy="238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6471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8" name="Group 1055"/>
            <p:cNvGrpSpPr>
              <a:grpSpLocks/>
            </p:cNvGrpSpPr>
            <p:nvPr/>
          </p:nvGrpSpPr>
          <p:grpSpPr bwMode="auto">
            <a:xfrm>
              <a:off x="4467" y="3400"/>
              <a:ext cx="604" cy="584"/>
              <a:chOff x="2976" y="756"/>
              <a:chExt cx="1440" cy="1392"/>
            </a:xfrm>
          </p:grpSpPr>
          <p:sp>
            <p:nvSpPr>
              <p:cNvPr id="79902" name="Line 1056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03" name="Line 1057"/>
              <p:cNvSpPr>
                <a:spLocks noChangeShapeType="1"/>
              </p:cNvSpPr>
              <p:nvPr/>
            </p:nvSpPr>
            <p:spPr bwMode="auto">
              <a:xfrm flipH="1" flipV="1">
                <a:off x="3620" y="756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1076"/>
          <p:cNvGrpSpPr>
            <a:grpSpLocks/>
          </p:cNvGrpSpPr>
          <p:nvPr/>
        </p:nvGrpSpPr>
        <p:grpSpPr bwMode="auto">
          <a:xfrm rot="2758340">
            <a:off x="4913298" y="2605071"/>
            <a:ext cx="565150" cy="546100"/>
            <a:chOff x="5215" y="3392"/>
            <a:chExt cx="604" cy="584"/>
          </a:xfrm>
        </p:grpSpPr>
        <p:sp>
          <p:nvSpPr>
            <p:cNvPr id="284689" name="Rectangle 1041"/>
            <p:cNvSpPr>
              <a:spLocks noChangeArrowheads="1"/>
            </p:cNvSpPr>
            <p:nvPr/>
          </p:nvSpPr>
          <p:spPr bwMode="auto">
            <a:xfrm>
              <a:off x="5396" y="3552"/>
              <a:ext cx="190" cy="289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50000">
                  <a:schemeClr val="tx1">
                    <a:gamma/>
                    <a:tint val="36471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rgbClr val="9933FF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grpSp>
          <p:nvGrpSpPr>
            <p:cNvPr id="10" name="Group 1058"/>
            <p:cNvGrpSpPr>
              <a:grpSpLocks/>
            </p:cNvGrpSpPr>
            <p:nvPr/>
          </p:nvGrpSpPr>
          <p:grpSpPr bwMode="auto">
            <a:xfrm>
              <a:off x="5215" y="3392"/>
              <a:ext cx="604" cy="584"/>
              <a:chOff x="2976" y="756"/>
              <a:chExt cx="1440" cy="1392"/>
            </a:xfrm>
          </p:grpSpPr>
          <p:sp>
            <p:nvSpPr>
              <p:cNvPr id="79898" name="Line 1059"/>
              <p:cNvSpPr>
                <a:spLocks noChangeShapeType="1"/>
              </p:cNvSpPr>
              <p:nvPr/>
            </p:nvSpPr>
            <p:spPr bwMode="auto">
              <a:xfrm>
                <a:off x="2976" y="1440"/>
                <a:ext cx="1440" cy="0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899" name="Line 1060"/>
              <p:cNvSpPr>
                <a:spLocks noChangeShapeType="1"/>
              </p:cNvSpPr>
              <p:nvPr/>
            </p:nvSpPr>
            <p:spPr bwMode="auto">
              <a:xfrm flipH="1" flipV="1">
                <a:off x="3620" y="756"/>
                <a:ext cx="0" cy="1392"/>
              </a:xfrm>
              <a:prstGeom prst="line">
                <a:avLst/>
              </a:prstGeom>
              <a:noFill/>
              <a:ln w="9525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Text Box 1079"/>
          <p:cNvSpPr txBox="1">
            <a:spLocks noChangeArrowheads="1"/>
          </p:cNvSpPr>
          <p:nvPr/>
        </p:nvSpPr>
        <p:spPr bwMode="auto">
          <a:xfrm>
            <a:off x="6072198" y="2071678"/>
            <a:ext cx="1528994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</a:rPr>
              <a:t>Object </a:t>
            </a:r>
            <a:r>
              <a:rPr lang="it-IT" sz="1800" dirty="0" err="1">
                <a:solidFill>
                  <a:schemeClr val="tx2"/>
                </a:solidFill>
              </a:rPr>
              <a:t>space</a:t>
            </a:r>
            <a:endParaRPr lang="it-IT" sz="1800" dirty="0">
              <a:solidFill>
                <a:schemeClr val="tx2"/>
              </a:solidFill>
            </a:endParaRPr>
          </a:p>
          <a:p>
            <a:r>
              <a:rPr lang="it-IT" sz="1800" dirty="0">
                <a:solidFill>
                  <a:schemeClr val="tx2"/>
                </a:solidFill>
              </a:rPr>
              <a:t>“</a:t>
            </a:r>
            <a:r>
              <a:rPr lang="it-IT" sz="1800" dirty="0" err="1">
                <a:solidFill>
                  <a:schemeClr val="tx2"/>
                </a:solidFill>
              </a:rPr>
              <a:t>wheel</a:t>
            </a:r>
            <a:r>
              <a:rPr lang="it-IT" sz="18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48" name="Text Box 1079"/>
          <p:cNvSpPr txBox="1">
            <a:spLocks noChangeArrowheads="1"/>
          </p:cNvSpPr>
          <p:nvPr/>
        </p:nvSpPr>
        <p:spPr bwMode="auto">
          <a:xfrm>
            <a:off x="5786446" y="3071810"/>
            <a:ext cx="1528994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chemeClr val="tx2"/>
                </a:solidFill>
              </a:rPr>
              <a:t>Object </a:t>
            </a:r>
            <a:r>
              <a:rPr lang="it-IT" sz="1800" dirty="0" err="1">
                <a:solidFill>
                  <a:schemeClr val="tx2"/>
                </a:solidFill>
              </a:rPr>
              <a:t>space</a:t>
            </a:r>
            <a:r>
              <a:rPr lang="it-IT" sz="1800" dirty="0">
                <a:solidFill>
                  <a:schemeClr val="tx2"/>
                </a:solidFill>
              </a:rPr>
              <a:t> </a:t>
            </a:r>
          </a:p>
          <a:p>
            <a:r>
              <a:rPr lang="it-IT" sz="1800" dirty="0">
                <a:solidFill>
                  <a:schemeClr val="tx2"/>
                </a:solidFill>
              </a:rPr>
              <a:t>“car”</a:t>
            </a:r>
          </a:p>
        </p:txBody>
      </p:sp>
    </p:spTree>
    <p:extLst>
      <p:ext uri="{BB962C8B-B14F-4D97-AF65-F5344CB8AC3E}">
        <p14:creationId xmlns:p14="http://schemas.microsoft.com/office/powerpoint/2010/main" val="432439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Connector 83"/>
          <p:cNvCxnSpPr>
            <a:endCxn id="76" idx="0"/>
          </p:cNvCxnSpPr>
          <p:nvPr/>
        </p:nvCxnSpPr>
        <p:spPr bwMode="auto">
          <a:xfrm flipH="1">
            <a:off x="2025310" y="4214818"/>
            <a:ext cx="455441" cy="100013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endCxn id="77" idx="0"/>
          </p:cNvCxnSpPr>
          <p:nvPr/>
        </p:nvCxnSpPr>
        <p:spPr bwMode="auto">
          <a:xfrm>
            <a:off x="2829123" y="4214818"/>
            <a:ext cx="267757" cy="100013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sp>
        <p:nvSpPr>
          <p:cNvPr id="768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43240" cy="990600"/>
          </a:xfrm>
        </p:spPr>
        <p:txBody>
          <a:bodyPr/>
          <a:lstStyle/>
          <a:p>
            <a:pPr eaLnBrk="1" hangingPunct="1"/>
            <a:r>
              <a:rPr lang="en-US" dirty="0"/>
              <a:t>Scene graph</a:t>
            </a:r>
            <a:endParaRPr lang="it-IT" dirty="0"/>
          </a:p>
        </p:txBody>
      </p:sp>
      <p:grpSp>
        <p:nvGrpSpPr>
          <p:cNvPr id="51" name="Group 50"/>
          <p:cNvGrpSpPr/>
          <p:nvPr/>
        </p:nvGrpSpPr>
        <p:grpSpPr>
          <a:xfrm>
            <a:off x="4239888" y="1500174"/>
            <a:ext cx="857256" cy="785818"/>
            <a:chOff x="3657600" y="1066800"/>
            <a:chExt cx="4445000" cy="5410200"/>
          </a:xfrm>
        </p:grpSpPr>
        <p:sp>
          <p:nvSpPr>
            <p:cNvPr id="47" name="Freeform 1087"/>
            <p:cNvSpPr>
              <a:spLocks/>
            </p:cNvSpPr>
            <p:nvPr/>
          </p:nvSpPr>
          <p:spPr bwMode="auto">
            <a:xfrm>
              <a:off x="3668713" y="1066800"/>
              <a:ext cx="4433887" cy="5334000"/>
            </a:xfrm>
            <a:custGeom>
              <a:avLst/>
              <a:gdLst>
                <a:gd name="T0" fmla="*/ 2147483647 w 2793"/>
                <a:gd name="T1" fmla="*/ 2147483647 h 3360"/>
                <a:gd name="T2" fmla="*/ 2147483647 w 2793"/>
                <a:gd name="T3" fmla="*/ 2147483647 h 3360"/>
                <a:gd name="T4" fmla="*/ 2147483647 w 2793"/>
                <a:gd name="T5" fmla="*/ 2147483647 h 3360"/>
                <a:gd name="T6" fmla="*/ 2147483647 w 2793"/>
                <a:gd name="T7" fmla="*/ 2147483647 h 3360"/>
                <a:gd name="T8" fmla="*/ 2147483647 w 2793"/>
                <a:gd name="T9" fmla="*/ 2147483647 h 3360"/>
                <a:gd name="T10" fmla="*/ 2147483647 w 2793"/>
                <a:gd name="T11" fmla="*/ 0 h 3360"/>
                <a:gd name="T12" fmla="*/ 2147483647 w 2793"/>
                <a:gd name="T13" fmla="*/ 2147483647 h 3360"/>
                <a:gd name="T14" fmla="*/ 2147483647 w 2793"/>
                <a:gd name="T15" fmla="*/ 2147483647 h 3360"/>
                <a:gd name="T16" fmla="*/ 2147483647 w 2793"/>
                <a:gd name="T17" fmla="*/ 2147483647 h 3360"/>
                <a:gd name="T18" fmla="*/ 2147483647 w 2793"/>
                <a:gd name="T19" fmla="*/ 2147483647 h 3360"/>
                <a:gd name="T20" fmla="*/ 0 w 2793"/>
                <a:gd name="T21" fmla="*/ 2147483647 h 3360"/>
                <a:gd name="T22" fmla="*/ 2147483647 w 2793"/>
                <a:gd name="T23" fmla="*/ 2147483647 h 33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3"/>
                <a:gd name="T37" fmla="*/ 0 h 3360"/>
                <a:gd name="T38" fmla="*/ 2793 w 2793"/>
                <a:gd name="T39" fmla="*/ 3360 h 33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3" h="3360">
                  <a:moveTo>
                    <a:pt x="905" y="3360"/>
                  </a:moveTo>
                  <a:lnTo>
                    <a:pt x="1393" y="2054"/>
                  </a:lnTo>
                  <a:lnTo>
                    <a:pt x="1721" y="1536"/>
                  </a:lnTo>
                  <a:lnTo>
                    <a:pt x="2201" y="960"/>
                  </a:lnTo>
                  <a:lnTo>
                    <a:pt x="2793" y="380"/>
                  </a:lnTo>
                  <a:lnTo>
                    <a:pt x="1865" y="0"/>
                  </a:lnTo>
                  <a:lnTo>
                    <a:pt x="1145" y="816"/>
                  </a:lnTo>
                  <a:lnTo>
                    <a:pt x="643" y="1438"/>
                  </a:lnTo>
                  <a:lnTo>
                    <a:pt x="341" y="2067"/>
                  </a:lnTo>
                  <a:lnTo>
                    <a:pt x="100" y="2737"/>
                  </a:lnTo>
                  <a:lnTo>
                    <a:pt x="0" y="3039"/>
                  </a:lnTo>
                  <a:lnTo>
                    <a:pt x="905" y="33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8" name="Freeform 1086"/>
            <p:cNvSpPr>
              <a:spLocks/>
            </p:cNvSpPr>
            <p:nvPr/>
          </p:nvSpPr>
          <p:spPr bwMode="auto">
            <a:xfrm>
              <a:off x="4351338" y="1295400"/>
              <a:ext cx="2986087" cy="4829175"/>
            </a:xfrm>
            <a:custGeom>
              <a:avLst/>
              <a:gdLst>
                <a:gd name="T0" fmla="*/ 0 w 1881"/>
                <a:gd name="T1" fmla="*/ 2147483647 h 3042"/>
                <a:gd name="T2" fmla="*/ 2147483647 w 1881"/>
                <a:gd name="T3" fmla="*/ 2147483647 h 3042"/>
                <a:gd name="T4" fmla="*/ 2147483647 w 1881"/>
                <a:gd name="T5" fmla="*/ 0 h 3042"/>
                <a:gd name="T6" fmla="*/ 0 60000 65536"/>
                <a:gd name="T7" fmla="*/ 0 60000 65536"/>
                <a:gd name="T8" fmla="*/ 0 60000 65536"/>
                <a:gd name="T9" fmla="*/ 0 w 1881"/>
                <a:gd name="T10" fmla="*/ 0 h 3042"/>
                <a:gd name="T11" fmla="*/ 1881 w 1881"/>
                <a:gd name="T12" fmla="*/ 3042 h 30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1" h="3042">
                  <a:moveTo>
                    <a:pt x="0" y="3042"/>
                  </a:moveTo>
                  <a:cubicBezTo>
                    <a:pt x="109" y="2774"/>
                    <a:pt x="342" y="1940"/>
                    <a:pt x="655" y="1433"/>
                  </a:cubicBezTo>
                  <a:cubicBezTo>
                    <a:pt x="983" y="897"/>
                    <a:pt x="1626" y="299"/>
                    <a:pt x="1881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" name="Freeform 1085"/>
            <p:cNvSpPr>
              <a:spLocks/>
            </p:cNvSpPr>
            <p:nvPr/>
          </p:nvSpPr>
          <p:spPr bwMode="auto">
            <a:xfrm>
              <a:off x="3657600" y="1066800"/>
              <a:ext cx="2986088" cy="4829175"/>
            </a:xfrm>
            <a:custGeom>
              <a:avLst/>
              <a:gdLst>
                <a:gd name="T0" fmla="*/ 0 w 1881"/>
                <a:gd name="T1" fmla="*/ 2147483647 h 3042"/>
                <a:gd name="T2" fmla="*/ 2147483647 w 1881"/>
                <a:gd name="T3" fmla="*/ 2147483647 h 3042"/>
                <a:gd name="T4" fmla="*/ 2147483647 w 1881"/>
                <a:gd name="T5" fmla="*/ 0 h 3042"/>
                <a:gd name="T6" fmla="*/ 0 60000 65536"/>
                <a:gd name="T7" fmla="*/ 0 60000 65536"/>
                <a:gd name="T8" fmla="*/ 0 60000 65536"/>
                <a:gd name="T9" fmla="*/ 0 w 1881"/>
                <a:gd name="T10" fmla="*/ 0 h 3042"/>
                <a:gd name="T11" fmla="*/ 1881 w 1881"/>
                <a:gd name="T12" fmla="*/ 3042 h 30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1" h="3042">
                  <a:moveTo>
                    <a:pt x="0" y="3042"/>
                  </a:moveTo>
                  <a:cubicBezTo>
                    <a:pt x="109" y="2774"/>
                    <a:pt x="342" y="1940"/>
                    <a:pt x="655" y="1433"/>
                  </a:cubicBezTo>
                  <a:cubicBezTo>
                    <a:pt x="983" y="897"/>
                    <a:pt x="1626" y="299"/>
                    <a:pt x="1881" y="0"/>
                  </a:cubicBezTo>
                </a:path>
              </a:pathLst>
            </a:custGeom>
            <a:noFill/>
            <a:ln w="76200">
              <a:solidFill>
                <a:srgbClr val="DDDDDD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50" name="Freeform 1084"/>
            <p:cNvSpPr>
              <a:spLocks/>
            </p:cNvSpPr>
            <p:nvPr/>
          </p:nvSpPr>
          <p:spPr bwMode="auto">
            <a:xfrm>
              <a:off x="5105400" y="1647825"/>
              <a:ext cx="2986088" cy="4829175"/>
            </a:xfrm>
            <a:custGeom>
              <a:avLst/>
              <a:gdLst>
                <a:gd name="T0" fmla="*/ 0 w 1881"/>
                <a:gd name="T1" fmla="*/ 2147483647 h 3042"/>
                <a:gd name="T2" fmla="*/ 2147483647 w 1881"/>
                <a:gd name="T3" fmla="*/ 2147483647 h 3042"/>
                <a:gd name="T4" fmla="*/ 2147483647 w 1881"/>
                <a:gd name="T5" fmla="*/ 0 h 3042"/>
                <a:gd name="T6" fmla="*/ 0 60000 65536"/>
                <a:gd name="T7" fmla="*/ 0 60000 65536"/>
                <a:gd name="T8" fmla="*/ 0 60000 65536"/>
                <a:gd name="T9" fmla="*/ 0 w 1881"/>
                <a:gd name="T10" fmla="*/ 0 h 3042"/>
                <a:gd name="T11" fmla="*/ 1881 w 1881"/>
                <a:gd name="T12" fmla="*/ 3042 h 30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1" h="3042">
                  <a:moveTo>
                    <a:pt x="0" y="3042"/>
                  </a:moveTo>
                  <a:cubicBezTo>
                    <a:pt x="109" y="2774"/>
                    <a:pt x="342" y="1940"/>
                    <a:pt x="655" y="1433"/>
                  </a:cubicBezTo>
                  <a:cubicBezTo>
                    <a:pt x="983" y="897"/>
                    <a:pt x="1626" y="299"/>
                    <a:pt x="1881" y="0"/>
                  </a:cubicBezTo>
                </a:path>
              </a:pathLst>
            </a:custGeom>
            <a:noFill/>
            <a:ln w="76200">
              <a:solidFill>
                <a:srgbClr val="DDDDDD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52" name="Oval 51"/>
          <p:cNvSpPr/>
          <p:nvPr/>
        </p:nvSpPr>
        <p:spPr bwMode="auto">
          <a:xfrm>
            <a:off x="4025574" y="1357298"/>
            <a:ext cx="1285884" cy="11430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25310" y="307181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382500" y="3143248"/>
            <a:ext cx="581020" cy="956974"/>
            <a:chOff x="762000" y="1371600"/>
            <a:chExt cx="1295400" cy="2133600"/>
          </a:xfrm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 flipH="1" flipV="1">
              <a:off x="990600" y="1981200"/>
              <a:ext cx="838200" cy="8382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 flipH="1" flipV="1">
              <a:off x="1219200" y="1371600"/>
              <a:ext cx="381000" cy="20574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 flipH="1">
              <a:off x="914400" y="1371600"/>
              <a:ext cx="990600" cy="152400"/>
            </a:xfrm>
            <a:prstGeom prst="rect">
              <a:avLst/>
            </a:prstGeom>
            <a:gradFill rotWithShape="0">
              <a:gsLst>
                <a:gs pos="0">
                  <a:srgbClr val="FFA9A9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3" name="Oval 9"/>
            <p:cNvSpPr>
              <a:spLocks noChangeArrowheads="1"/>
            </p:cNvSpPr>
            <p:nvPr/>
          </p:nvSpPr>
          <p:spPr bwMode="auto">
            <a:xfrm flipH="1" flipV="1">
              <a:off x="1219200" y="2133600"/>
              <a:ext cx="381000" cy="609600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64" name="Oval 10"/>
            <p:cNvSpPr>
              <a:spLocks noChangeArrowheads="1"/>
            </p:cNvSpPr>
            <p:nvPr/>
          </p:nvSpPr>
          <p:spPr bwMode="auto">
            <a:xfrm flipH="1" flipV="1">
              <a:off x="1219200" y="2286000"/>
              <a:ext cx="381000" cy="533400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4D0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65" name="Rectangle 6"/>
            <p:cNvSpPr>
              <a:spLocks noChangeArrowheads="1"/>
            </p:cNvSpPr>
            <p:nvPr/>
          </p:nvSpPr>
          <p:spPr bwMode="auto">
            <a:xfrm flipH="1" flipV="1">
              <a:off x="762000" y="3276600"/>
              <a:ext cx="1295400" cy="228600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A9A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75" name="Oval 74"/>
          <p:cNvSpPr/>
          <p:nvPr/>
        </p:nvSpPr>
        <p:spPr bwMode="auto">
          <a:xfrm>
            <a:off x="453674" y="5143512"/>
            <a:ext cx="1285884" cy="11430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382368" y="521495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453938" y="521495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382632" y="521495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 flipH="1" flipV="1">
            <a:off x="1882434" y="5500702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 flipH="1" flipV="1">
            <a:off x="953740" y="5500702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cxnSp>
        <p:nvCxnSpPr>
          <p:cNvPr id="80" name="Straight Connector 79"/>
          <p:cNvCxnSpPr>
            <a:stCxn id="52" idx="3"/>
            <a:endCxn id="53" idx="7"/>
          </p:cNvCxnSpPr>
          <p:nvPr/>
        </p:nvCxnSpPr>
        <p:spPr bwMode="auto">
          <a:xfrm rot="5400000">
            <a:off x="3215242" y="2240555"/>
            <a:ext cx="906284" cy="1091006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stCxn id="53" idx="3"/>
            <a:endCxn id="75" idx="0"/>
          </p:cNvCxnSpPr>
          <p:nvPr/>
        </p:nvCxnSpPr>
        <p:spPr bwMode="auto">
          <a:xfrm rot="5400000">
            <a:off x="1107078" y="4036967"/>
            <a:ext cx="1096084" cy="111700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2" name="Straight Connector 91"/>
          <p:cNvCxnSpPr>
            <a:stCxn id="53" idx="5"/>
            <a:endCxn id="78" idx="0"/>
          </p:cNvCxnSpPr>
          <p:nvPr/>
        </p:nvCxnSpPr>
        <p:spPr bwMode="auto">
          <a:xfrm rot="16200000" flipH="1">
            <a:off x="2990466" y="4179842"/>
            <a:ext cx="1167522" cy="90269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5" name="Straight Connector 94"/>
          <p:cNvCxnSpPr>
            <a:endCxn id="52" idx="0"/>
          </p:cNvCxnSpPr>
          <p:nvPr/>
        </p:nvCxnSpPr>
        <p:spPr bwMode="auto">
          <a:xfrm rot="5400000">
            <a:off x="4311327" y="1000107"/>
            <a:ext cx="714380" cy="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sp>
        <p:nvSpPr>
          <p:cNvPr id="98" name="Rectangle 8"/>
          <p:cNvSpPr>
            <a:spLocks noChangeArrowheads="1"/>
          </p:cNvSpPr>
          <p:nvPr/>
        </p:nvSpPr>
        <p:spPr bwMode="auto">
          <a:xfrm flipH="1" flipV="1">
            <a:off x="2954004" y="5500702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99" name="Rectangle 8"/>
          <p:cNvSpPr>
            <a:spLocks noChangeArrowheads="1"/>
          </p:cNvSpPr>
          <p:nvPr/>
        </p:nvSpPr>
        <p:spPr bwMode="auto">
          <a:xfrm flipH="1" flipV="1">
            <a:off x="3882698" y="5500702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cxnSp>
        <p:nvCxnSpPr>
          <p:cNvPr id="107" name="Straight Connector 106"/>
          <p:cNvCxnSpPr>
            <a:stCxn id="52" idx="4"/>
            <a:endCxn id="54" idx="0"/>
          </p:cNvCxnSpPr>
          <p:nvPr/>
        </p:nvCxnSpPr>
        <p:spPr bwMode="auto">
          <a:xfrm rot="5400000">
            <a:off x="4382764" y="2786058"/>
            <a:ext cx="571504" cy="158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stCxn id="52" idx="5"/>
            <a:endCxn id="55" idx="1"/>
          </p:cNvCxnSpPr>
          <p:nvPr/>
        </p:nvCxnSpPr>
        <p:spPr bwMode="auto">
          <a:xfrm>
            <a:off x="5123145" y="2332916"/>
            <a:ext cx="1233882" cy="97772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sp>
        <p:nvSpPr>
          <p:cNvPr id="121" name="Rectangle 120"/>
          <p:cNvSpPr/>
          <p:nvPr/>
        </p:nvSpPr>
        <p:spPr>
          <a:xfrm>
            <a:off x="4668516" y="785794"/>
            <a:ext cx="356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311194" y="235743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0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4597078" y="2571744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5525772" y="2428868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2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1168054" y="4357694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3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1810996" y="450057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4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2525376" y="4572008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5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168318" y="450057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6</a:t>
            </a:r>
            <a:endParaRPr lang="en-US" dirty="0"/>
          </a:p>
        </p:txBody>
      </p:sp>
      <p:cxnSp>
        <p:nvCxnSpPr>
          <p:cNvPr id="129" name="Straight Connector 128"/>
          <p:cNvCxnSpPr>
            <a:stCxn id="55" idx="3"/>
          </p:cNvCxnSpPr>
          <p:nvPr/>
        </p:nvCxnSpPr>
        <p:spPr bwMode="auto">
          <a:xfrm rot="5400000">
            <a:off x="5821985" y="4108406"/>
            <a:ext cx="524582" cy="54550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6224418" y="4373428"/>
            <a:ext cx="515057" cy="19783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16200000" flipH="1">
            <a:off x="6847374" y="4321976"/>
            <a:ext cx="500068" cy="28575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55" idx="5"/>
          </p:cNvCxnSpPr>
          <p:nvPr/>
        </p:nvCxnSpPr>
        <p:spPr bwMode="auto">
          <a:xfrm rot="16200000" flipH="1">
            <a:off x="7276746" y="4108404"/>
            <a:ext cx="453144" cy="47406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5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4202" y="214290"/>
            <a:ext cx="481010" cy="44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 bwMode="auto">
          <a:xfrm>
            <a:off x="6168714" y="3143248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525904" y="3214686"/>
            <a:ext cx="581020" cy="956974"/>
            <a:chOff x="762000" y="1371600"/>
            <a:chExt cx="1295400" cy="2133600"/>
          </a:xfrm>
        </p:grpSpPr>
        <p:sp>
          <p:nvSpPr>
            <p:cNvPr id="111" name="Rectangle 4"/>
            <p:cNvSpPr>
              <a:spLocks noChangeArrowheads="1"/>
            </p:cNvSpPr>
            <p:nvPr/>
          </p:nvSpPr>
          <p:spPr bwMode="auto">
            <a:xfrm flipH="1" flipV="1">
              <a:off x="990600" y="1981200"/>
              <a:ext cx="838200" cy="838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12" name="Rectangle 5"/>
            <p:cNvSpPr>
              <a:spLocks noChangeArrowheads="1"/>
            </p:cNvSpPr>
            <p:nvPr/>
          </p:nvSpPr>
          <p:spPr bwMode="auto">
            <a:xfrm flipH="1" flipV="1">
              <a:off x="1219200" y="1371600"/>
              <a:ext cx="381000" cy="2057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13" name="Rectangle 7"/>
            <p:cNvSpPr>
              <a:spLocks noChangeArrowheads="1"/>
            </p:cNvSpPr>
            <p:nvPr/>
          </p:nvSpPr>
          <p:spPr bwMode="auto">
            <a:xfrm flipH="1">
              <a:off x="914400" y="1371600"/>
              <a:ext cx="990600" cy="1524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14" name="Oval 9"/>
            <p:cNvSpPr>
              <a:spLocks noChangeArrowheads="1"/>
            </p:cNvSpPr>
            <p:nvPr/>
          </p:nvSpPr>
          <p:spPr bwMode="auto">
            <a:xfrm flipH="1" flipV="1">
              <a:off x="1219200" y="2133600"/>
              <a:ext cx="381000" cy="609600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15" name="Oval 10"/>
            <p:cNvSpPr>
              <a:spLocks noChangeArrowheads="1"/>
            </p:cNvSpPr>
            <p:nvPr/>
          </p:nvSpPr>
          <p:spPr bwMode="auto">
            <a:xfrm flipH="1" flipV="1">
              <a:off x="1219200" y="2286000"/>
              <a:ext cx="381000" cy="5334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16" name="Rectangle 6"/>
            <p:cNvSpPr>
              <a:spLocks noChangeArrowheads="1"/>
            </p:cNvSpPr>
            <p:nvPr/>
          </p:nvSpPr>
          <p:spPr bwMode="auto">
            <a:xfrm flipH="1" flipV="1">
              <a:off x="762000" y="3276600"/>
              <a:ext cx="1295400" cy="228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cxnSp>
        <p:nvCxnSpPr>
          <p:cNvPr id="151" name="Straight Connector 150"/>
          <p:cNvCxnSpPr/>
          <p:nvPr/>
        </p:nvCxnSpPr>
        <p:spPr bwMode="auto">
          <a:xfrm rot="5400000">
            <a:off x="3750282" y="3990044"/>
            <a:ext cx="524582" cy="54550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rot="5400000">
            <a:off x="4152715" y="4255066"/>
            <a:ext cx="515057" cy="19783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rot="16200000" flipH="1">
            <a:off x="4775671" y="4203614"/>
            <a:ext cx="500068" cy="28575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 rot="16200000" flipH="1">
            <a:off x="5205043" y="3990042"/>
            <a:ext cx="453144" cy="47406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025574" y="307181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4382764" y="3143248"/>
            <a:ext cx="581020" cy="956974"/>
            <a:chOff x="762000" y="1371600"/>
            <a:chExt cx="1295400" cy="2133600"/>
          </a:xfrm>
        </p:grpSpPr>
        <p:sp>
          <p:nvSpPr>
            <p:cNvPr id="101" name="Rectangle 4"/>
            <p:cNvSpPr>
              <a:spLocks noChangeArrowheads="1"/>
            </p:cNvSpPr>
            <p:nvPr/>
          </p:nvSpPr>
          <p:spPr bwMode="auto">
            <a:xfrm flipH="1" flipV="1">
              <a:off x="990600" y="1981200"/>
              <a:ext cx="838200" cy="838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02" name="Rectangle 5"/>
            <p:cNvSpPr>
              <a:spLocks noChangeArrowheads="1"/>
            </p:cNvSpPr>
            <p:nvPr/>
          </p:nvSpPr>
          <p:spPr bwMode="auto">
            <a:xfrm flipH="1" flipV="1">
              <a:off x="1219200" y="1371600"/>
              <a:ext cx="381000" cy="2057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03" name="Rectangle 7"/>
            <p:cNvSpPr>
              <a:spLocks noChangeArrowheads="1"/>
            </p:cNvSpPr>
            <p:nvPr/>
          </p:nvSpPr>
          <p:spPr bwMode="auto">
            <a:xfrm flipH="1">
              <a:off x="914400" y="1371600"/>
              <a:ext cx="9906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04" name="Oval 9"/>
            <p:cNvSpPr>
              <a:spLocks noChangeArrowheads="1"/>
            </p:cNvSpPr>
            <p:nvPr/>
          </p:nvSpPr>
          <p:spPr bwMode="auto">
            <a:xfrm flipH="1" flipV="1">
              <a:off x="1219200" y="2133600"/>
              <a:ext cx="381000" cy="609600"/>
            </a:xfrm>
            <a:prstGeom prst="ellipse">
              <a:avLst/>
            </a:prstGeom>
            <a:gradFill rotWithShape="0">
              <a:gsLst>
                <a:gs pos="0">
                  <a:schemeClr val="accent2">
                    <a:gamma/>
                    <a:tint val="42353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it-IT">
                <a:cs typeface="+mn-cs"/>
              </a:endParaRPr>
            </a:p>
          </p:txBody>
        </p:sp>
        <p:sp>
          <p:nvSpPr>
            <p:cNvPr id="105" name="Oval 10"/>
            <p:cNvSpPr>
              <a:spLocks noChangeArrowheads="1"/>
            </p:cNvSpPr>
            <p:nvPr/>
          </p:nvSpPr>
          <p:spPr bwMode="auto">
            <a:xfrm flipH="1" flipV="1">
              <a:off x="1219200" y="2286000"/>
              <a:ext cx="381000" cy="533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06" name="Rectangle 6"/>
            <p:cNvSpPr>
              <a:spLocks noChangeArrowheads="1"/>
            </p:cNvSpPr>
            <p:nvPr/>
          </p:nvSpPr>
          <p:spPr bwMode="auto">
            <a:xfrm flipH="1" flipV="1">
              <a:off x="762000" y="3276600"/>
              <a:ext cx="1295400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55" name="Rectangle 154"/>
          <p:cNvSpPr/>
          <p:nvPr/>
        </p:nvSpPr>
        <p:spPr>
          <a:xfrm>
            <a:off x="1539545" y="1142984"/>
            <a:ext cx="11362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500" dirty="0" err="1">
                <a:solidFill>
                  <a:schemeClr val="bg1">
                    <a:lumMod val="65000"/>
                  </a:schemeClr>
                </a:solidFill>
              </a:rPr>
              <a:t>Placing</a:t>
            </a:r>
            <a:r>
              <a:rPr lang="it-IT" sz="1500" dirty="0">
                <a:solidFill>
                  <a:schemeClr val="bg1">
                    <a:lumMod val="65000"/>
                  </a:schemeClr>
                </a:solidFill>
              </a:rPr>
              <a:t> car</a:t>
            </a:r>
            <a:br>
              <a:rPr lang="it-IT" sz="15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it-IT" sz="15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1500" dirty="0" err="1">
                <a:solidFill>
                  <a:schemeClr val="bg1">
                    <a:lumMod val="65000"/>
                  </a:schemeClr>
                </a:solidFill>
              </a:rPr>
              <a:t>wrt</a:t>
            </a:r>
            <a:r>
              <a:rPr lang="it-IT" sz="1500" dirty="0">
                <a:solidFill>
                  <a:schemeClr val="bg1">
                    <a:lumMod val="65000"/>
                  </a:schemeClr>
                </a:solidFill>
              </a:rPr>
              <a:t> world)</a:t>
            </a:r>
          </a:p>
        </p:txBody>
      </p:sp>
      <p:cxnSp>
        <p:nvCxnSpPr>
          <p:cNvPr id="156" name="Shape 155"/>
          <p:cNvCxnSpPr>
            <a:stCxn id="155" idx="2"/>
            <a:endCxn id="122" idx="1"/>
          </p:cNvCxnSpPr>
          <p:nvPr/>
        </p:nvCxnSpPr>
        <p:spPr bwMode="auto">
          <a:xfrm rot="16200000" flipH="1">
            <a:off x="2279176" y="1525466"/>
            <a:ext cx="860503" cy="1203534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Rectangle 157"/>
          <p:cNvSpPr/>
          <p:nvPr/>
        </p:nvSpPr>
        <p:spPr>
          <a:xfrm>
            <a:off x="0" y="2285992"/>
            <a:ext cx="16854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dirty="0" err="1">
                <a:solidFill>
                  <a:schemeClr val="bg1">
                    <a:lumMod val="65000"/>
                  </a:schemeClr>
                </a:solidFill>
              </a:rPr>
              <a:t>Placing</a:t>
            </a:r>
            <a:r>
              <a:rPr lang="it-IT" sz="15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sz="1500" dirty="0" err="1">
                <a:solidFill>
                  <a:schemeClr val="bg1">
                    <a:lumMod val="65000"/>
                  </a:schemeClr>
                </a:solidFill>
              </a:rPr>
              <a:t>wheel</a:t>
            </a:r>
            <a:endParaRPr lang="it-IT" sz="15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it-IT" sz="15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it-IT" sz="1500" dirty="0" err="1">
                <a:solidFill>
                  <a:schemeClr val="bg1">
                    <a:lumMod val="65000"/>
                  </a:schemeClr>
                </a:solidFill>
              </a:rPr>
              <a:t>wrt</a:t>
            </a:r>
            <a:r>
              <a:rPr lang="it-IT" sz="1500" dirty="0">
                <a:solidFill>
                  <a:schemeClr val="bg1">
                    <a:lumMod val="65000"/>
                  </a:schemeClr>
                </a:solidFill>
              </a:rPr>
              <a:t> car)</a:t>
            </a:r>
            <a:endParaRPr lang="en-US" sz="15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59" name="Shape 158"/>
          <p:cNvCxnSpPr>
            <a:stCxn id="158" idx="2"/>
            <a:endCxn id="125" idx="1"/>
          </p:cNvCxnSpPr>
          <p:nvPr/>
        </p:nvCxnSpPr>
        <p:spPr bwMode="auto">
          <a:xfrm rot="16200000" flipH="1">
            <a:off x="146503" y="3536197"/>
            <a:ext cx="1717759" cy="325344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187556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143240" cy="990600"/>
          </a:xfrm>
        </p:spPr>
        <p:txBody>
          <a:bodyPr/>
          <a:lstStyle/>
          <a:p>
            <a:pPr eaLnBrk="1" hangingPunct="1"/>
            <a:r>
              <a:rPr lang="en-US" dirty="0"/>
              <a:t>Scene graph</a:t>
            </a:r>
            <a:endParaRPr lang="it-IT" dirty="0"/>
          </a:p>
        </p:txBody>
      </p:sp>
      <p:sp>
        <p:nvSpPr>
          <p:cNvPr id="52" name="Oval 51"/>
          <p:cNvSpPr/>
          <p:nvPr/>
        </p:nvSpPr>
        <p:spPr bwMode="auto">
          <a:xfrm>
            <a:off x="4049598" y="1357298"/>
            <a:ext cx="1285884" cy="11430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049334" y="307181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77698" y="5143512"/>
            <a:ext cx="1285884" cy="114300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406392" y="521495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477962" y="521495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3406656" y="521495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692540" y="785794"/>
            <a:ext cx="356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3335218" y="235743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0</a:t>
            </a:r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4621102" y="2571744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1</a:t>
            </a:r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5549796" y="2428868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2</a:t>
            </a:r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1192078" y="4357694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3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1835020" y="450057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4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2549400" y="4572008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5</a:t>
            </a:r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192342" y="4500570"/>
            <a:ext cx="511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6</a:t>
            </a:r>
            <a:endParaRPr lang="en-US" dirty="0"/>
          </a:p>
        </p:txBody>
      </p:sp>
      <p:cxnSp>
        <p:nvCxnSpPr>
          <p:cNvPr id="129" name="Straight Connector 128"/>
          <p:cNvCxnSpPr>
            <a:stCxn id="55" idx="3"/>
          </p:cNvCxnSpPr>
          <p:nvPr/>
        </p:nvCxnSpPr>
        <p:spPr bwMode="auto">
          <a:xfrm rot="5400000">
            <a:off x="5846009" y="4108406"/>
            <a:ext cx="524582" cy="54550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>
            <a:off x="6248442" y="4373428"/>
            <a:ext cx="515057" cy="19783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rot="16200000" flipH="1">
            <a:off x="6871398" y="4321976"/>
            <a:ext cx="500068" cy="28575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>
            <a:stCxn id="55" idx="5"/>
          </p:cNvCxnSpPr>
          <p:nvPr/>
        </p:nvCxnSpPr>
        <p:spPr bwMode="auto">
          <a:xfrm rot="16200000" flipH="1">
            <a:off x="7300770" y="4108404"/>
            <a:ext cx="453144" cy="47406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6192738" y="3143248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cxnSp>
        <p:nvCxnSpPr>
          <p:cNvPr id="151" name="Straight Connector 150"/>
          <p:cNvCxnSpPr/>
          <p:nvPr/>
        </p:nvCxnSpPr>
        <p:spPr bwMode="auto">
          <a:xfrm rot="5400000">
            <a:off x="3774306" y="3990044"/>
            <a:ext cx="524582" cy="54550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rot="5400000">
            <a:off x="4176739" y="4255066"/>
            <a:ext cx="515057" cy="19783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rot="16200000" flipH="1">
            <a:off x="4799695" y="4203614"/>
            <a:ext cx="500068" cy="28575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/>
          <p:cNvCxnSpPr/>
          <p:nvPr/>
        </p:nvCxnSpPr>
        <p:spPr bwMode="auto">
          <a:xfrm rot="16200000" flipH="1">
            <a:off x="5229067" y="3990042"/>
            <a:ext cx="453144" cy="47406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049598" y="3071810"/>
            <a:ext cx="1285884" cy="1143008"/>
          </a:xfrm>
          <a:prstGeom prst="ellipse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478226" y="1500174"/>
            <a:ext cx="428628" cy="374752"/>
            <a:chOff x="7000892" y="1000902"/>
            <a:chExt cx="1143008" cy="999338"/>
          </a:xfrm>
        </p:grpSpPr>
        <p:cxnSp>
          <p:nvCxnSpPr>
            <p:cNvPr id="68" name="Straight Arrow Connector 67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Oval 86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4192474" y="1857364"/>
            <a:ext cx="10001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World space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4121036" y="142852"/>
            <a:ext cx="428628" cy="374752"/>
            <a:chOff x="7000892" y="1000902"/>
            <a:chExt cx="1143008" cy="999338"/>
          </a:xfrm>
          <a:solidFill>
            <a:srgbClr val="FE5C5C"/>
          </a:solidFill>
        </p:grpSpPr>
        <p:cxnSp>
          <p:nvCxnSpPr>
            <p:cNvPr id="108" name="Straight Arrow Connector 107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grpFill/>
            <a:ln w="9525" cap="flat" cmpd="sng" algn="ctr">
              <a:solidFill>
                <a:srgbClr val="FE5C5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grpFill/>
            <a:ln w="9525" cap="flat" cmpd="sng" algn="ctr">
              <a:solidFill>
                <a:srgbClr val="FE5C5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grpFill/>
            <a:ln w="9525" cap="flat" cmpd="sng" algn="ctr">
              <a:solidFill>
                <a:srgbClr val="FE5C5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7" name="Oval 116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grpFill/>
            <a:ln w="9525" cap="flat" cmpd="sng" algn="ctr">
              <a:solidFill>
                <a:srgbClr val="FE5C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4335350" y="142852"/>
            <a:ext cx="10001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E5C5C"/>
                </a:solidFill>
              </a:rPr>
              <a:t>Eye space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2468516" y="3201415"/>
            <a:ext cx="428628" cy="374752"/>
            <a:chOff x="7000892" y="1000902"/>
            <a:chExt cx="1143008" cy="999338"/>
          </a:xfrm>
        </p:grpSpPr>
        <p:cxnSp>
          <p:nvCxnSpPr>
            <p:cNvPr id="130" name="Straight Arrow Connector 129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5" name="Oval 134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2111326" y="3558605"/>
            <a:ext cx="114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 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1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4478226" y="3129977"/>
            <a:ext cx="428628" cy="374752"/>
            <a:chOff x="7000892" y="1000902"/>
            <a:chExt cx="1143008" cy="999338"/>
          </a:xfrm>
        </p:grpSpPr>
        <p:cxnSp>
          <p:nvCxnSpPr>
            <p:cNvPr id="139" name="Straight Arrow Connector 138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1" name="Straight Arrow Connector 140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2" name="Oval 141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43" name="Rectangle 142"/>
          <p:cNvSpPr/>
          <p:nvPr/>
        </p:nvSpPr>
        <p:spPr>
          <a:xfrm>
            <a:off x="4121036" y="3487167"/>
            <a:ext cx="114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2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6621366" y="3201415"/>
            <a:ext cx="428628" cy="374752"/>
            <a:chOff x="7000892" y="1000902"/>
            <a:chExt cx="1143008" cy="999338"/>
          </a:xfrm>
        </p:grpSpPr>
        <p:cxnSp>
          <p:nvCxnSpPr>
            <p:cNvPr id="145" name="Straight Arrow Connector 144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Oval 147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6264176" y="3558605"/>
            <a:ext cx="114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Car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3</a:t>
            </a:r>
          </a:p>
        </p:txBody>
      </p:sp>
      <p:grpSp>
        <p:nvGrpSpPr>
          <p:cNvPr id="155" name="Group 154"/>
          <p:cNvGrpSpPr/>
          <p:nvPr/>
        </p:nvGrpSpPr>
        <p:grpSpPr>
          <a:xfrm>
            <a:off x="834888" y="5214950"/>
            <a:ext cx="428628" cy="374752"/>
            <a:chOff x="7000892" y="1000902"/>
            <a:chExt cx="1143008" cy="999338"/>
          </a:xfrm>
        </p:grpSpPr>
        <p:cxnSp>
          <p:nvCxnSpPr>
            <p:cNvPr id="156" name="Straight Arrow Connector 155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8" name="Straight Arrow Connector 157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9" name="Oval 158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477698" y="5572140"/>
            <a:ext cx="11430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Wheel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A</a:t>
            </a:r>
          </a:p>
        </p:txBody>
      </p:sp>
      <p:grpSp>
        <p:nvGrpSpPr>
          <p:cNvPr id="161" name="Group 160"/>
          <p:cNvGrpSpPr/>
          <p:nvPr/>
        </p:nvGrpSpPr>
        <p:grpSpPr>
          <a:xfrm>
            <a:off x="1763582" y="5357826"/>
            <a:ext cx="428628" cy="374752"/>
            <a:chOff x="7000892" y="1000902"/>
            <a:chExt cx="1143008" cy="999338"/>
          </a:xfrm>
        </p:grpSpPr>
        <p:cxnSp>
          <p:nvCxnSpPr>
            <p:cNvPr id="162" name="Straight Arrow Connector 161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5" name="Oval 164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66" name="Rectangle 165"/>
          <p:cNvSpPr/>
          <p:nvPr/>
        </p:nvSpPr>
        <p:spPr>
          <a:xfrm>
            <a:off x="1406392" y="5715016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Wheel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B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2835152" y="5286388"/>
            <a:ext cx="428628" cy="374752"/>
            <a:chOff x="7000892" y="1000902"/>
            <a:chExt cx="1143008" cy="999338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6" name="Straight Arrow Connector 175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7" name="Straight Arrow Connector 176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8" name="Oval 177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2477962" y="5643578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Wheel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C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3763846" y="5286388"/>
            <a:ext cx="428628" cy="374752"/>
            <a:chOff x="7000892" y="1000902"/>
            <a:chExt cx="1143008" cy="999338"/>
          </a:xfrm>
        </p:grpSpPr>
        <p:cxnSp>
          <p:nvCxnSpPr>
            <p:cNvPr id="181" name="Straight Arrow Connector 180"/>
            <p:cNvCxnSpPr/>
            <p:nvPr/>
          </p:nvCxnSpPr>
          <p:spPr bwMode="auto">
            <a:xfrm rot="5400000" flipH="1" flipV="1">
              <a:off x="7215206" y="1357298"/>
              <a:ext cx="714380" cy="1588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 bwMode="auto">
            <a:xfrm>
              <a:off x="7572396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3" name="Straight Arrow Connector 182"/>
            <p:cNvCxnSpPr/>
            <p:nvPr/>
          </p:nvCxnSpPr>
          <p:spPr bwMode="auto">
            <a:xfrm rot="10800000" flipV="1">
              <a:off x="7000892" y="1714488"/>
              <a:ext cx="571504" cy="285752"/>
            </a:xfrm>
            <a:prstGeom prst="straightConnector1">
              <a:avLst/>
            </a:prstGeom>
            <a:solidFill>
              <a:schemeClr val="accent2"/>
            </a:solidFill>
            <a:ln w="9525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4" name="Oval 183"/>
            <p:cNvSpPr/>
            <p:nvPr/>
          </p:nvSpPr>
          <p:spPr bwMode="auto">
            <a:xfrm>
              <a:off x="7500958" y="1643050"/>
              <a:ext cx="142876" cy="14287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185" name="Rectangle 184"/>
          <p:cNvSpPr/>
          <p:nvPr/>
        </p:nvSpPr>
        <p:spPr>
          <a:xfrm>
            <a:off x="3406656" y="5643578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Wheel</a:t>
            </a:r>
          </a:p>
          <a:p>
            <a:pPr algn="ctr"/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space D</a:t>
            </a:r>
          </a:p>
        </p:txBody>
      </p:sp>
      <p:sp>
        <p:nvSpPr>
          <p:cNvPr id="187" name="Right Arrow 186"/>
          <p:cNvSpPr/>
          <p:nvPr/>
        </p:nvSpPr>
        <p:spPr bwMode="auto">
          <a:xfrm rot="20880925" flipH="1">
            <a:off x="5081037" y="495164"/>
            <a:ext cx="2071702" cy="519009"/>
          </a:xfrm>
          <a:prstGeom prst="rightArrow">
            <a:avLst>
              <a:gd name="adj1" fmla="val 77244"/>
              <a:gd name="adj2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View matrix</a:t>
            </a:r>
          </a:p>
        </p:txBody>
      </p:sp>
      <p:sp>
        <p:nvSpPr>
          <p:cNvPr id="188" name="Right Arrow 187"/>
          <p:cNvSpPr/>
          <p:nvPr/>
        </p:nvSpPr>
        <p:spPr bwMode="auto">
          <a:xfrm rot="20880925" flipH="1">
            <a:off x="6117831" y="2018755"/>
            <a:ext cx="2490657" cy="519009"/>
          </a:xfrm>
          <a:prstGeom prst="rightArrow">
            <a:avLst>
              <a:gd name="adj1" fmla="val 77244"/>
              <a:gd name="adj2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Modeling matrices</a:t>
            </a:r>
          </a:p>
        </p:txBody>
      </p:sp>
      <p:cxnSp>
        <p:nvCxnSpPr>
          <p:cNvPr id="93" name="Straight Connector 83"/>
          <p:cNvCxnSpPr/>
          <p:nvPr/>
        </p:nvCxnSpPr>
        <p:spPr bwMode="auto">
          <a:xfrm flipH="1">
            <a:off x="2049334" y="4214818"/>
            <a:ext cx="455441" cy="100013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4" name="Straight Connector 85"/>
          <p:cNvCxnSpPr/>
          <p:nvPr/>
        </p:nvCxnSpPr>
        <p:spPr bwMode="auto">
          <a:xfrm>
            <a:off x="2853147" y="4214818"/>
            <a:ext cx="267757" cy="100013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6" name="Straight Connector 79"/>
          <p:cNvCxnSpPr/>
          <p:nvPr/>
        </p:nvCxnSpPr>
        <p:spPr bwMode="auto">
          <a:xfrm rot="5400000">
            <a:off x="3239266" y="2240555"/>
            <a:ext cx="906284" cy="1091006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7" name="Straight Connector 80"/>
          <p:cNvCxnSpPr/>
          <p:nvPr/>
        </p:nvCxnSpPr>
        <p:spPr bwMode="auto">
          <a:xfrm rot="5400000">
            <a:off x="1131102" y="4036967"/>
            <a:ext cx="1096084" cy="1117007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8" name="Straight Connector 91"/>
          <p:cNvCxnSpPr/>
          <p:nvPr/>
        </p:nvCxnSpPr>
        <p:spPr bwMode="auto">
          <a:xfrm rot="16200000" flipH="1">
            <a:off x="3014490" y="4179842"/>
            <a:ext cx="1167522" cy="902693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99" name="Straight Connector 94"/>
          <p:cNvCxnSpPr/>
          <p:nvPr/>
        </p:nvCxnSpPr>
        <p:spPr bwMode="auto">
          <a:xfrm rot="5400000">
            <a:off x="4335351" y="1000107"/>
            <a:ext cx="714380" cy="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101" name="Straight Connector 106"/>
          <p:cNvCxnSpPr/>
          <p:nvPr/>
        </p:nvCxnSpPr>
        <p:spPr bwMode="auto">
          <a:xfrm rot="5400000">
            <a:off x="4406788" y="2786058"/>
            <a:ext cx="571504" cy="1588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102" name="Straight Connector 117"/>
          <p:cNvCxnSpPr/>
          <p:nvPr/>
        </p:nvCxnSpPr>
        <p:spPr bwMode="auto">
          <a:xfrm>
            <a:off x="5147169" y="2332916"/>
            <a:ext cx="1233882" cy="977722"/>
          </a:xfrm>
          <a:prstGeom prst="lin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cxnSp>
        <p:nvCxnSpPr>
          <p:cNvPr id="103" name="Straight Connector 80"/>
          <p:cNvCxnSpPr>
            <a:stCxn id="52" idx="2"/>
            <a:endCxn id="75" idx="1"/>
          </p:cNvCxnSpPr>
          <p:nvPr/>
        </p:nvCxnSpPr>
        <p:spPr bwMode="auto">
          <a:xfrm rot="10800000" flipV="1">
            <a:off x="666012" y="1928802"/>
            <a:ext cx="3383587" cy="3382100"/>
          </a:xfrm>
          <a:prstGeom prst="curvedConnector2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med" len="med"/>
          </a:ln>
          <a:effectLst/>
        </p:spPr>
      </p:cxnSp>
      <p:sp>
        <p:nvSpPr>
          <p:cNvPr id="105" name="Rectangle 124"/>
          <p:cNvSpPr/>
          <p:nvPr/>
        </p:nvSpPr>
        <p:spPr>
          <a:xfrm>
            <a:off x="793662" y="2630965"/>
            <a:ext cx="10005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sz="1400" dirty="0"/>
              <a:t>0 </a:t>
            </a:r>
            <a:r>
              <a:rPr lang="en-US" dirty="0"/>
              <a:t>· M</a:t>
            </a:r>
            <a:r>
              <a:rPr lang="en-US" sz="1400" dirty="0"/>
              <a:t>3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6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the model-view matrix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Idea: </a:t>
            </a:r>
            <a:r>
              <a:rPr lang="it-IT" dirty="0" err="1"/>
              <a:t>depth</a:t>
            </a:r>
            <a:r>
              <a:rPr lang="it-IT" dirty="0"/>
              <a:t> first </a:t>
            </a:r>
            <a:r>
              <a:rPr lang="it-IT" dirty="0" err="1"/>
              <a:t>navigation</a:t>
            </a:r>
            <a:r>
              <a:rPr lang="it-IT" dirty="0"/>
              <a:t> of scene </a:t>
            </a:r>
            <a:r>
              <a:rPr lang="it-IT" dirty="0" err="1"/>
              <a:t>graph</a:t>
            </a:r>
            <a:r>
              <a:rPr lang="it-IT" dirty="0"/>
              <a:t> </a:t>
            </a:r>
          </a:p>
          <a:p>
            <a:pPr lvl="1"/>
            <a:r>
              <a:rPr lang="it-IT" dirty="0" err="1"/>
              <a:t>Init</a:t>
            </a:r>
            <a:r>
              <a:rPr lang="it-IT" dirty="0"/>
              <a:t>: model-</a:t>
            </a:r>
            <a:r>
              <a:rPr lang="it-IT" dirty="0" err="1"/>
              <a:t>view</a:t>
            </a:r>
            <a:r>
              <a:rPr lang="it-IT" dirty="0"/>
              <a:t> </a:t>
            </a:r>
            <a:r>
              <a:rPr lang="en-US" dirty="0"/>
              <a:t>= view</a:t>
            </a:r>
            <a:endParaRPr lang="it-IT" dirty="0"/>
          </a:p>
          <a:p>
            <a:pPr lvl="1"/>
            <a:r>
              <a:rPr lang="it-IT" dirty="0" err="1"/>
              <a:t>Follow</a:t>
            </a:r>
            <a:r>
              <a:rPr lang="it-IT" dirty="0"/>
              <a:t> </a:t>
            </a:r>
            <a:r>
              <a:rPr lang="it-IT" dirty="0" err="1"/>
              <a:t>links</a:t>
            </a:r>
            <a:r>
              <a:rPr lang="it-IT" dirty="0"/>
              <a:t> from </a:t>
            </a:r>
            <a:r>
              <a:rPr lang="it-IT" dirty="0" err="1"/>
              <a:t>parents</a:t>
            </a:r>
            <a:r>
              <a:rPr lang="it-IT" dirty="0"/>
              <a:t> to </a:t>
            </a:r>
            <a:r>
              <a:rPr lang="it-IT" dirty="0" err="1"/>
              <a:t>children</a:t>
            </a:r>
            <a:r>
              <a:rPr lang="it-IT" dirty="0"/>
              <a:t>:</a:t>
            </a:r>
          </a:p>
          <a:p>
            <a:pPr lvl="2"/>
            <a:r>
              <a:rPr lang="it-IT" dirty="0"/>
              <a:t>Accumulate </a:t>
            </a:r>
            <a:r>
              <a:rPr lang="it-IT" dirty="0" err="1"/>
              <a:t>modeling</a:t>
            </a:r>
            <a:r>
              <a:rPr lang="it-IT" dirty="0"/>
              <a:t> </a:t>
            </a:r>
            <a:r>
              <a:rPr lang="it-IT" dirty="0" err="1"/>
              <a:t>matrices</a:t>
            </a:r>
            <a:r>
              <a:rPr lang="it-IT" dirty="0"/>
              <a:t> (</a:t>
            </a:r>
            <a:r>
              <a:rPr lang="it-IT" dirty="0" err="1"/>
              <a:t>multiply</a:t>
            </a:r>
            <a:r>
              <a:rPr lang="it-IT" dirty="0"/>
              <a:t> to the </a:t>
            </a:r>
            <a:r>
              <a:rPr lang="it-IT" i="1" dirty="0"/>
              <a:t>right</a:t>
            </a:r>
            <a:r>
              <a:rPr lang="it-IT" dirty="0"/>
              <a:t>)</a:t>
            </a:r>
          </a:p>
          <a:p>
            <a:pPr marL="914400" lvl="2" indent="0">
              <a:buNone/>
            </a:pPr>
            <a:endParaRPr lang="it-IT" dirty="0"/>
          </a:p>
          <a:p>
            <a:pPr lvl="1"/>
            <a:r>
              <a:rPr lang="it-IT" dirty="0" err="1"/>
              <a:t>When</a:t>
            </a:r>
            <a:r>
              <a:rPr lang="it-IT" dirty="0"/>
              <a:t> backtracking to </a:t>
            </a:r>
            <a:r>
              <a:rPr lang="it-IT" dirty="0" err="1"/>
              <a:t>parent</a:t>
            </a:r>
            <a:r>
              <a:rPr lang="it-IT" dirty="0"/>
              <a:t>:</a:t>
            </a:r>
          </a:p>
          <a:p>
            <a:pPr lvl="2"/>
            <a:r>
              <a:rPr lang="it-IT" dirty="0" err="1"/>
              <a:t>Recover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matrix</a:t>
            </a:r>
            <a:r>
              <a:rPr lang="it-IT" dirty="0"/>
              <a:t> (</a:t>
            </a:r>
            <a:r>
              <a:rPr lang="it-IT" dirty="0" err="1"/>
              <a:t>how</a:t>
            </a:r>
            <a:r>
              <a:rPr lang="it-IT" dirty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789761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Keep a stack of model-view matrices!</a:t>
            </a:r>
            <a:endParaRPr lang="it-IT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438400" y="5105400"/>
            <a:ext cx="4114800" cy="762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743200" y="1981200"/>
            <a:ext cx="31242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867400" y="5029200"/>
            <a:ext cx="665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M</a:t>
            </a:r>
            <a:endParaRPr lang="it-IT" sz="5400">
              <a:solidFill>
                <a:schemeClr val="bg1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819400" y="4495800"/>
            <a:ext cx="28194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4800" dirty="0">
                <a:solidFill>
                  <a:schemeClr val="hlink"/>
                </a:solidFill>
              </a:rPr>
              <a:t>I · V</a:t>
            </a:r>
            <a:endParaRPr lang="it-IT" sz="4800" baseline="-25000" dirty="0">
              <a:solidFill>
                <a:schemeClr val="hlink"/>
              </a:solidFill>
            </a:endParaRPr>
          </a:p>
          <a:p>
            <a:pPr algn="ctr"/>
            <a:endParaRPr lang="it-IT" sz="4800" baseline="-25000" dirty="0">
              <a:solidFill>
                <a:schemeClr val="hlink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819400" y="3429000"/>
            <a:ext cx="28194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4800" dirty="0">
                <a:solidFill>
                  <a:schemeClr val="hlink"/>
                </a:solidFill>
              </a:rPr>
              <a:t>I · V · M</a:t>
            </a:r>
            <a:r>
              <a:rPr lang="en-US" sz="3200" dirty="0">
                <a:solidFill>
                  <a:schemeClr val="hlink"/>
                </a:solidFill>
              </a:rPr>
              <a:t>0</a:t>
            </a:r>
            <a:endParaRPr lang="it-IT" sz="4800" baseline="-25000" dirty="0">
              <a:solidFill>
                <a:schemeClr val="hlink"/>
              </a:solidFill>
            </a:endParaRPr>
          </a:p>
          <a:p>
            <a:pPr algn="ctr"/>
            <a:endParaRPr lang="it-IT" sz="4800" baseline="-25000" dirty="0">
              <a:solidFill>
                <a:schemeClr val="hlink"/>
              </a:solidFill>
            </a:endParaRP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143372" y="1976422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4143372" y="1595422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143372" y="1214422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57488" y="2428868"/>
            <a:ext cx="28194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4800" dirty="0">
                <a:solidFill>
                  <a:schemeClr val="hlink"/>
                </a:solidFill>
              </a:rPr>
              <a:t>I·V·M</a:t>
            </a:r>
            <a:r>
              <a:rPr lang="en-US" sz="3200" dirty="0">
                <a:solidFill>
                  <a:schemeClr val="hlink"/>
                </a:solidFill>
              </a:rPr>
              <a:t>0</a:t>
            </a:r>
            <a:r>
              <a:rPr lang="en-US" sz="4800" dirty="0">
                <a:solidFill>
                  <a:schemeClr val="hlink"/>
                </a:solidFill>
              </a:rPr>
              <a:t>·M</a:t>
            </a:r>
            <a:r>
              <a:rPr lang="en-US" sz="3200" dirty="0">
                <a:solidFill>
                  <a:schemeClr val="hlink"/>
                </a:solidFill>
              </a:rPr>
              <a:t>3</a:t>
            </a:r>
            <a:endParaRPr lang="it-IT" sz="4800" baseline="-25000" dirty="0">
              <a:solidFill>
                <a:schemeClr val="hlink"/>
              </a:solidFill>
            </a:endParaRPr>
          </a:p>
          <a:p>
            <a:pPr algn="ctr"/>
            <a:endParaRPr lang="it-IT" sz="4800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73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a stack of model-view matrices!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Matrix at the top = current model-view</a:t>
            </a:r>
          </a:p>
          <a:p>
            <a:r>
              <a:rPr lang="en-US" sz="2800" dirty="0"/>
              <a:t>Operations we need: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(e.g. in an API / library)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overwrite </a:t>
            </a:r>
            <a:r>
              <a:rPr lang="en-US" sz="2400" b="1" dirty="0" err="1">
                <a:solidFill>
                  <a:schemeClr val="accent2"/>
                </a:solidFill>
              </a:rPr>
              <a:t>identit</a:t>
            </a:r>
            <a:r>
              <a:rPr lang="it-IT" sz="2400" b="1" dirty="0">
                <a:solidFill>
                  <a:schemeClr val="accent2"/>
                </a:solidFill>
              </a:rPr>
              <a:t>y </a:t>
            </a:r>
            <a:r>
              <a:rPr lang="it-IT" sz="2400" dirty="0"/>
              <a:t>on the top </a:t>
            </a:r>
            <a:r>
              <a:rPr lang="it-IT" sz="2400" dirty="0" err="1"/>
              <a:t>matrix</a:t>
            </a:r>
            <a:endParaRPr lang="it-IT" sz="2400" dirty="0"/>
          </a:p>
          <a:p>
            <a:pPr lvl="2"/>
            <a:r>
              <a:rPr lang="it-IT" sz="2000" dirty="0"/>
              <a:t>To </a:t>
            </a:r>
            <a:r>
              <a:rPr lang="it-IT" sz="2000" dirty="0" err="1"/>
              <a:t>initialize</a:t>
            </a:r>
            <a:r>
              <a:rPr lang="it-IT" sz="2000" dirty="0"/>
              <a:t>!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sz="2400" b="1" dirty="0" err="1">
                <a:solidFill>
                  <a:schemeClr val="accent2"/>
                </a:solidFill>
              </a:rPr>
              <a:t>multiply</a:t>
            </a:r>
            <a:r>
              <a:rPr lang="it-IT" sz="2400" dirty="0"/>
              <a:t> top </a:t>
            </a:r>
            <a:r>
              <a:rPr lang="it-IT" sz="2400" dirty="0" err="1"/>
              <a:t>matrix</a:t>
            </a:r>
            <a:r>
              <a:rPr lang="it-IT" sz="2400" dirty="0"/>
              <a:t> by a </a:t>
            </a:r>
            <a:r>
              <a:rPr lang="it-IT" sz="2400" dirty="0" err="1"/>
              <a:t>given</a:t>
            </a:r>
            <a:r>
              <a:rPr lang="it-IT" sz="2400" dirty="0"/>
              <a:t> </a:t>
            </a:r>
            <a:r>
              <a:rPr lang="it-IT" sz="2400" dirty="0" err="1"/>
              <a:t>matrix</a:t>
            </a:r>
            <a:endParaRPr lang="it-IT" sz="2400" dirty="0"/>
          </a:p>
          <a:p>
            <a:pPr lvl="2"/>
            <a:r>
              <a:rPr lang="it-IT" sz="2000" dirty="0" err="1"/>
              <a:t>remark</a:t>
            </a:r>
            <a:r>
              <a:rPr lang="it-IT" sz="2000" dirty="0"/>
              <a:t>: on the right!   M</a:t>
            </a:r>
            <a:r>
              <a:rPr lang="it-IT" sz="1400" dirty="0">
                <a:solidFill>
                  <a:srgbClr val="000000"/>
                </a:solidFill>
                <a:ea typeface="+mn-ea"/>
                <a:cs typeface="+mn-cs"/>
              </a:rPr>
              <a:t>[top]</a:t>
            </a:r>
            <a:r>
              <a:rPr lang="it-IT" sz="2000" dirty="0"/>
              <a:t> = M</a:t>
            </a:r>
            <a:r>
              <a:rPr lang="it-IT" sz="1400" dirty="0">
                <a:solidFill>
                  <a:srgbClr val="000000"/>
                </a:solidFill>
              </a:rPr>
              <a:t>[top]</a:t>
            </a:r>
            <a:r>
              <a:rPr lang="it-IT" sz="2000" dirty="0"/>
              <a:t> * M</a:t>
            </a:r>
            <a:r>
              <a:rPr lang="it-IT" sz="1400" dirty="0"/>
              <a:t>new</a:t>
            </a:r>
            <a:endParaRPr lang="en-US" sz="2000" dirty="0">
              <a:sym typeface="Wingdings" pitchFamily="2" charset="2"/>
            </a:endParaRPr>
          </a:p>
          <a:p>
            <a:pPr lvl="2"/>
            <a:r>
              <a:rPr lang="en-US" sz="2000" dirty="0">
                <a:sym typeface="Wingdings" pitchFamily="2" charset="2"/>
              </a:rPr>
              <a:t>Rule of thumb: “last thing in the code is first transformation to apply”</a:t>
            </a:r>
            <a:endParaRPr lang="it-IT" sz="2000" dirty="0"/>
          </a:p>
          <a:p>
            <a:pPr marL="971550" lvl="1" indent="-514350">
              <a:buFont typeface="+mj-lt"/>
              <a:buAutoNum type="arabicPeriod"/>
            </a:pPr>
            <a:r>
              <a:rPr lang="it-IT" sz="2400" b="1" dirty="0" err="1">
                <a:solidFill>
                  <a:schemeClr val="accent2"/>
                </a:solidFill>
              </a:rPr>
              <a:t>push</a:t>
            </a:r>
            <a:r>
              <a:rPr lang="it-IT" sz="2400" b="1" dirty="0">
                <a:solidFill>
                  <a:schemeClr val="accent2"/>
                </a:solidFill>
              </a:rPr>
              <a:t>: </a:t>
            </a:r>
            <a:r>
              <a:rPr lang="it-IT" sz="2400" dirty="0" err="1"/>
              <a:t>save</a:t>
            </a:r>
            <a:r>
              <a:rPr lang="it-IT" sz="2400" dirty="0"/>
              <a:t> </a:t>
            </a:r>
            <a:r>
              <a:rPr lang="it-IT" sz="2400" dirty="0" err="1"/>
              <a:t>current</a:t>
            </a:r>
            <a:r>
              <a:rPr lang="it-IT" sz="2400" dirty="0"/>
              <a:t> </a:t>
            </a:r>
            <a:r>
              <a:rPr lang="it-IT" sz="2400" dirty="0" err="1"/>
              <a:t>matrix</a:t>
            </a:r>
            <a:r>
              <a:rPr lang="it-IT" sz="2400" dirty="0"/>
              <a:t> in the </a:t>
            </a:r>
            <a:r>
              <a:rPr lang="it-IT" sz="2400" dirty="0" err="1"/>
              <a:t>stack</a:t>
            </a:r>
            <a:endParaRPr lang="en-US" sz="2400" dirty="0"/>
          </a:p>
          <a:p>
            <a:pPr lvl="2"/>
            <a:r>
              <a:rPr lang="en-US" sz="2000" dirty="0">
                <a:sym typeface="Wingdings" pitchFamily="2" charset="2"/>
              </a:rPr>
              <a:t>It becomes the top matrix</a:t>
            </a:r>
          </a:p>
          <a:p>
            <a:pPr lvl="2"/>
            <a:r>
              <a:rPr lang="en-US" sz="2000" dirty="0">
                <a:sym typeface="Wingdings" pitchFamily="2" charset="2"/>
              </a:rPr>
              <a:t>Do it when going down one level in the graph</a:t>
            </a:r>
            <a:endParaRPr lang="it-IT" sz="2000" dirty="0"/>
          </a:p>
          <a:p>
            <a:pPr marL="971550" lvl="1" indent="-514350">
              <a:buFont typeface="+mj-lt"/>
              <a:buAutoNum type="arabicPeriod"/>
            </a:pPr>
            <a:r>
              <a:rPr lang="it-IT" sz="2400" b="1" dirty="0">
                <a:solidFill>
                  <a:schemeClr val="accent2"/>
                </a:solidFill>
              </a:rPr>
              <a:t>pop</a:t>
            </a:r>
            <a:r>
              <a:rPr lang="it-IT" b="1" dirty="0">
                <a:solidFill>
                  <a:schemeClr val="accent2"/>
                </a:solidFill>
              </a:rPr>
              <a:t>: </a:t>
            </a:r>
            <a:r>
              <a:rPr lang="it-IT" sz="2400" dirty="0" err="1"/>
              <a:t>discard</a:t>
            </a:r>
            <a:r>
              <a:rPr lang="it-IT" sz="2400" dirty="0"/>
              <a:t> the top </a:t>
            </a:r>
            <a:r>
              <a:rPr lang="it-IT" sz="2400" dirty="0" err="1"/>
              <a:t>matrix</a:t>
            </a:r>
            <a:r>
              <a:rPr lang="it-IT" sz="2400" dirty="0"/>
              <a:t> in the </a:t>
            </a:r>
            <a:r>
              <a:rPr lang="it-IT" sz="2400" dirty="0" err="1"/>
              <a:t>stack</a:t>
            </a:r>
            <a:endParaRPr lang="it-IT" sz="2400" dirty="0"/>
          </a:p>
          <a:p>
            <a:pPr lvl="2"/>
            <a:r>
              <a:rPr lang="it-IT" sz="2000" dirty="0"/>
              <a:t>The last </a:t>
            </a:r>
            <a:r>
              <a:rPr lang="it-IT" sz="2000" dirty="0" err="1"/>
              <a:t>saved</a:t>
            </a:r>
            <a:r>
              <a:rPr lang="it-IT" sz="2000" dirty="0"/>
              <a:t> </a:t>
            </a:r>
            <a:r>
              <a:rPr lang="it-IT" sz="2000" dirty="0" err="1"/>
              <a:t>matrix</a:t>
            </a:r>
            <a:r>
              <a:rPr lang="it-IT" sz="2000" dirty="0"/>
              <a:t> </a:t>
            </a:r>
            <a:r>
              <a:rPr lang="it-IT" sz="2000" dirty="0" err="1"/>
              <a:t>becomes</a:t>
            </a:r>
            <a:r>
              <a:rPr lang="it-IT" sz="2000" dirty="0"/>
              <a:t> the </a:t>
            </a:r>
            <a:r>
              <a:rPr lang="it-IT" sz="2000" dirty="0" err="1"/>
              <a:t>current</a:t>
            </a:r>
            <a:r>
              <a:rPr lang="it-IT" sz="2000" dirty="0"/>
              <a:t> </a:t>
            </a:r>
            <a:r>
              <a:rPr lang="it-IT" sz="2000" dirty="0" err="1"/>
              <a:t>matrix</a:t>
            </a:r>
            <a:endParaRPr lang="it-IT" sz="2000" dirty="0"/>
          </a:p>
          <a:p>
            <a:pPr lvl="2"/>
            <a:r>
              <a:rPr lang="it-IT" sz="2000" dirty="0"/>
              <a:t>Do </a:t>
            </a:r>
            <a:r>
              <a:rPr lang="it-IT" sz="2000" dirty="0" err="1"/>
              <a:t>it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going</a:t>
            </a:r>
            <a:r>
              <a:rPr lang="it-IT" sz="2000" dirty="0"/>
              <a:t> up </a:t>
            </a:r>
            <a:r>
              <a:rPr lang="it-IT" sz="2000" dirty="0" err="1"/>
              <a:t>one</a:t>
            </a:r>
            <a:r>
              <a:rPr lang="it-IT" sz="2000" dirty="0"/>
              <a:t> </a:t>
            </a:r>
            <a:r>
              <a:rPr lang="it-IT" sz="2000" dirty="0" err="1"/>
              <a:t>level</a:t>
            </a:r>
            <a:r>
              <a:rPr lang="it-IT" sz="2000" dirty="0"/>
              <a:t> in the </a:t>
            </a:r>
            <a:r>
              <a:rPr lang="it-IT" sz="2000" dirty="0" err="1"/>
              <a:t>graph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02083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1" name="Group 100"/>
          <p:cNvGrpSpPr>
            <a:grpSpLocks/>
          </p:cNvGrpSpPr>
          <p:nvPr/>
        </p:nvGrpSpPr>
        <p:grpSpPr bwMode="auto">
          <a:xfrm rot="1281435">
            <a:off x="533400" y="1600201"/>
            <a:ext cx="1371600" cy="1219200"/>
            <a:chOff x="156" y="672"/>
            <a:chExt cx="3024" cy="2112"/>
          </a:xfrm>
        </p:grpSpPr>
        <p:sp>
          <p:nvSpPr>
            <p:cNvPr id="49246" name="Line 101"/>
            <p:cNvSpPr>
              <a:spLocks noChangeShapeType="1"/>
            </p:cNvSpPr>
            <p:nvPr/>
          </p:nvSpPr>
          <p:spPr bwMode="auto">
            <a:xfrm flipH="1">
              <a:off x="156" y="2080"/>
              <a:ext cx="1716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47" name="Line 102"/>
            <p:cNvSpPr>
              <a:spLocks noChangeShapeType="1"/>
            </p:cNvSpPr>
            <p:nvPr/>
          </p:nvSpPr>
          <p:spPr bwMode="auto">
            <a:xfrm>
              <a:off x="1872" y="2080"/>
              <a:ext cx="1308" cy="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48" name="Line 103"/>
            <p:cNvSpPr>
              <a:spLocks noChangeShapeType="1"/>
            </p:cNvSpPr>
            <p:nvPr/>
          </p:nvSpPr>
          <p:spPr bwMode="auto">
            <a:xfrm flipV="1">
              <a:off x="1872" y="672"/>
              <a:ext cx="82" cy="1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232" name="Rectangle 104"/>
          <p:cNvSpPr>
            <a:spLocks noChangeArrowheads="1"/>
          </p:cNvSpPr>
          <p:nvPr/>
        </p:nvSpPr>
        <p:spPr bwMode="auto">
          <a:xfrm>
            <a:off x="152400" y="2514601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z</a:t>
            </a:r>
            <a:endParaRPr lang="it-IT" sz="1600" i="1"/>
          </a:p>
        </p:txBody>
      </p:sp>
      <p:sp>
        <p:nvSpPr>
          <p:cNvPr id="49233" name="Rectangle 105"/>
          <p:cNvSpPr>
            <a:spLocks noChangeArrowheads="1"/>
          </p:cNvSpPr>
          <p:nvPr/>
        </p:nvSpPr>
        <p:spPr bwMode="auto">
          <a:xfrm>
            <a:off x="1143000" y="1600201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y</a:t>
            </a:r>
            <a:endParaRPr lang="it-IT" sz="1600" i="1"/>
          </a:p>
        </p:txBody>
      </p:sp>
      <p:sp>
        <p:nvSpPr>
          <p:cNvPr id="49234" name="Rectangle 106"/>
          <p:cNvSpPr>
            <a:spLocks noChangeArrowheads="1"/>
          </p:cNvSpPr>
          <p:nvPr/>
        </p:nvSpPr>
        <p:spPr bwMode="auto">
          <a:xfrm>
            <a:off x="1600200" y="2895601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x</a:t>
            </a:r>
            <a:endParaRPr lang="it-IT" sz="1600" i="1"/>
          </a:p>
        </p:txBody>
      </p:sp>
      <p:sp>
        <p:nvSpPr>
          <p:cNvPr id="49235" name="Rectangle 107"/>
          <p:cNvSpPr>
            <a:spLocks noChangeArrowheads="1"/>
          </p:cNvSpPr>
          <p:nvPr/>
        </p:nvSpPr>
        <p:spPr bwMode="auto">
          <a:xfrm>
            <a:off x="609600" y="1828801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236" name="Rectangle 108"/>
          <p:cNvSpPr>
            <a:spLocks noChangeArrowheads="1"/>
          </p:cNvSpPr>
          <p:nvPr/>
        </p:nvSpPr>
        <p:spPr bwMode="auto">
          <a:xfrm>
            <a:off x="1524000" y="2209801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49237" name="Rectangle 109"/>
          <p:cNvSpPr>
            <a:spLocks noChangeArrowheads="1"/>
          </p:cNvSpPr>
          <p:nvPr/>
        </p:nvSpPr>
        <p:spPr bwMode="auto">
          <a:xfrm>
            <a:off x="762000" y="2667001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grpSp>
        <p:nvGrpSpPr>
          <p:cNvPr id="49238" name="Group 123"/>
          <p:cNvGrpSpPr>
            <a:grpSpLocks/>
          </p:cNvGrpSpPr>
          <p:nvPr/>
        </p:nvGrpSpPr>
        <p:grpSpPr bwMode="auto">
          <a:xfrm rot="2220507">
            <a:off x="685800" y="2133601"/>
            <a:ext cx="803275" cy="639763"/>
            <a:chOff x="384" y="1488"/>
            <a:chExt cx="506" cy="403"/>
          </a:xfrm>
        </p:grpSpPr>
        <p:sp>
          <p:nvSpPr>
            <p:cNvPr id="49242" name="Oval 110"/>
            <p:cNvSpPr>
              <a:spLocks noChangeArrowheads="1"/>
            </p:cNvSpPr>
            <p:nvPr/>
          </p:nvSpPr>
          <p:spPr bwMode="auto">
            <a:xfrm>
              <a:off x="624" y="1824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43" name="Oval 111"/>
            <p:cNvSpPr>
              <a:spLocks noChangeArrowheads="1"/>
            </p:cNvSpPr>
            <p:nvPr/>
          </p:nvSpPr>
          <p:spPr bwMode="auto">
            <a:xfrm>
              <a:off x="816" y="1488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44" name="Oval 112"/>
            <p:cNvSpPr>
              <a:spLocks noChangeArrowheads="1"/>
            </p:cNvSpPr>
            <p:nvPr/>
          </p:nvSpPr>
          <p:spPr bwMode="auto">
            <a:xfrm>
              <a:off x="384" y="1584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/>
            </a:p>
          </p:txBody>
        </p:sp>
        <p:sp>
          <p:nvSpPr>
            <p:cNvPr id="49245" name="Freeform 113"/>
            <p:cNvSpPr>
              <a:spLocks/>
            </p:cNvSpPr>
            <p:nvPr/>
          </p:nvSpPr>
          <p:spPr bwMode="auto">
            <a:xfrm>
              <a:off x="415" y="1529"/>
              <a:ext cx="437" cy="331"/>
            </a:xfrm>
            <a:custGeom>
              <a:avLst/>
              <a:gdLst>
                <a:gd name="T0" fmla="*/ 0 w 437"/>
                <a:gd name="T1" fmla="*/ 80 h 331"/>
                <a:gd name="T2" fmla="*/ 265 w 437"/>
                <a:gd name="T3" fmla="*/ 331 h 331"/>
                <a:gd name="T4" fmla="*/ 437 w 437"/>
                <a:gd name="T5" fmla="*/ 0 h 331"/>
                <a:gd name="T6" fmla="*/ 0 w 437"/>
                <a:gd name="T7" fmla="*/ 80 h 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331"/>
                <a:gd name="T14" fmla="*/ 437 w 437"/>
                <a:gd name="T15" fmla="*/ 331 h 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331">
                  <a:moveTo>
                    <a:pt x="0" y="80"/>
                  </a:moveTo>
                  <a:lnTo>
                    <a:pt x="265" y="331"/>
                  </a:lnTo>
                  <a:lnTo>
                    <a:pt x="437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folHlink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9239" name="Text Box 114"/>
          <p:cNvSpPr txBox="1">
            <a:spLocks noChangeArrowheads="1"/>
          </p:cNvSpPr>
          <p:nvPr/>
        </p:nvSpPr>
        <p:spPr bwMode="auto">
          <a:xfrm>
            <a:off x="152400" y="3200401"/>
            <a:ext cx="165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object Coordinates</a:t>
            </a:r>
            <a:endParaRPr lang="it-IT" sz="1400"/>
          </a:p>
        </p:txBody>
      </p:sp>
      <p:sp>
        <p:nvSpPr>
          <p:cNvPr id="49240" name="AutoShape 121"/>
          <p:cNvSpPr>
            <a:spLocks noChangeArrowheads="1"/>
          </p:cNvSpPr>
          <p:nvPr/>
        </p:nvSpPr>
        <p:spPr bwMode="auto">
          <a:xfrm rot="5400000" flipV="1">
            <a:off x="676275" y="3362326"/>
            <a:ext cx="6858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241" name="Text Box 122"/>
          <p:cNvSpPr txBox="1">
            <a:spLocks noChangeArrowheads="1"/>
          </p:cNvSpPr>
          <p:nvPr/>
        </p:nvSpPr>
        <p:spPr bwMode="auto">
          <a:xfrm>
            <a:off x="762000" y="3733801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0</a:t>
            </a:r>
            <a:endParaRPr lang="it-IT" sz="48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Change of reference Frame</a:t>
            </a:r>
            <a:endParaRPr lang="it-IT" dirty="0"/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228600" y="4887913"/>
            <a:ext cx="1371600" cy="1219200"/>
            <a:chOff x="156" y="672"/>
            <a:chExt cx="3024" cy="2112"/>
          </a:xfrm>
        </p:grpSpPr>
        <p:sp>
          <p:nvSpPr>
            <p:cNvPr id="49270" name="Line 5"/>
            <p:cNvSpPr>
              <a:spLocks noChangeShapeType="1"/>
            </p:cNvSpPr>
            <p:nvPr/>
          </p:nvSpPr>
          <p:spPr bwMode="auto">
            <a:xfrm flipH="1">
              <a:off x="156" y="2080"/>
              <a:ext cx="1716" cy="7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71" name="Line 6"/>
            <p:cNvSpPr>
              <a:spLocks noChangeShapeType="1"/>
            </p:cNvSpPr>
            <p:nvPr/>
          </p:nvSpPr>
          <p:spPr bwMode="auto">
            <a:xfrm>
              <a:off x="1872" y="2080"/>
              <a:ext cx="1308" cy="6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72" name="Line 7"/>
            <p:cNvSpPr>
              <a:spLocks noChangeShapeType="1"/>
            </p:cNvSpPr>
            <p:nvPr/>
          </p:nvSpPr>
          <p:spPr bwMode="auto">
            <a:xfrm flipV="1">
              <a:off x="1872" y="672"/>
              <a:ext cx="82" cy="14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76200" y="60309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z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990600" y="46593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y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1524000" y="60309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x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381000" y="52689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1219200" y="51927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838200" y="59547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164" name="Oval 14"/>
          <p:cNvSpPr>
            <a:spLocks noChangeArrowheads="1"/>
          </p:cNvSpPr>
          <p:nvPr/>
        </p:nvSpPr>
        <p:spPr bwMode="auto">
          <a:xfrm>
            <a:off x="914400" y="59547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65" name="Oval 15"/>
          <p:cNvSpPr>
            <a:spLocks noChangeArrowheads="1"/>
          </p:cNvSpPr>
          <p:nvPr/>
        </p:nvSpPr>
        <p:spPr bwMode="auto">
          <a:xfrm>
            <a:off x="1219200" y="54213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66" name="Oval 16"/>
          <p:cNvSpPr>
            <a:spLocks noChangeArrowheads="1"/>
          </p:cNvSpPr>
          <p:nvPr/>
        </p:nvSpPr>
        <p:spPr bwMode="auto">
          <a:xfrm>
            <a:off x="533400" y="55737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49167" name="Freeform 17"/>
          <p:cNvSpPr>
            <a:spLocks/>
          </p:cNvSpPr>
          <p:nvPr/>
        </p:nvSpPr>
        <p:spPr bwMode="auto">
          <a:xfrm>
            <a:off x="582613" y="5486400"/>
            <a:ext cx="693737" cy="525463"/>
          </a:xfrm>
          <a:custGeom>
            <a:avLst/>
            <a:gdLst>
              <a:gd name="T0" fmla="*/ 0 w 437"/>
              <a:gd name="T1" fmla="*/ 2147483647 h 331"/>
              <a:gd name="T2" fmla="*/ 2147483647 w 437"/>
              <a:gd name="T3" fmla="*/ 2147483647 h 331"/>
              <a:gd name="T4" fmla="*/ 2147483647 w 437"/>
              <a:gd name="T5" fmla="*/ 0 h 331"/>
              <a:gd name="T6" fmla="*/ 0 w 437"/>
              <a:gd name="T7" fmla="*/ 2147483647 h 331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331"/>
              <a:gd name="T14" fmla="*/ 437 w 437"/>
              <a:gd name="T15" fmla="*/ 331 h 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331">
                <a:moveTo>
                  <a:pt x="0" y="80"/>
                </a:moveTo>
                <a:lnTo>
                  <a:pt x="265" y="331"/>
                </a:lnTo>
                <a:lnTo>
                  <a:pt x="437" y="0"/>
                </a:lnTo>
                <a:lnTo>
                  <a:pt x="0" y="80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1905000" y="5029200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125413" y="6400800"/>
            <a:ext cx="160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world Coordinates</a:t>
            </a:r>
            <a:endParaRPr lang="it-IT" sz="1400">
              <a:solidFill>
                <a:schemeClr val="accent2"/>
              </a:solidFill>
            </a:endParaRPr>
          </a:p>
        </p:txBody>
      </p:sp>
      <p:sp>
        <p:nvSpPr>
          <p:cNvPr id="49170" name="Text Box 20"/>
          <p:cNvSpPr txBox="1">
            <a:spLocks noChangeArrowheads="1"/>
          </p:cNvSpPr>
          <p:nvPr/>
        </p:nvSpPr>
        <p:spPr bwMode="auto">
          <a:xfrm>
            <a:off x="1905000" y="5410200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</a:t>
            </a:r>
            <a:endParaRPr lang="it-IT" sz="4800">
              <a:solidFill>
                <a:schemeClr val="bg1"/>
              </a:solidFill>
            </a:endParaRPr>
          </a:p>
        </p:txBody>
      </p:sp>
      <p:sp>
        <p:nvSpPr>
          <p:cNvPr id="49171" name="Rectangle 21"/>
          <p:cNvSpPr>
            <a:spLocks noChangeArrowheads="1"/>
          </p:cNvSpPr>
          <p:nvPr/>
        </p:nvSpPr>
        <p:spPr bwMode="auto">
          <a:xfrm>
            <a:off x="2383069" y="2347913"/>
            <a:ext cx="4389788" cy="207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b="1" dirty="0">
                <a:solidFill>
                  <a:srgbClr val="C00000"/>
                </a:solidFill>
              </a:rPr>
              <a:t>View transformation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View transformation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Projection Transformation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Viewport Transformation</a:t>
            </a:r>
            <a:r>
              <a:rPr lang="en-US" sz="2400" dirty="0"/>
              <a:t>		</a:t>
            </a:r>
          </a:p>
        </p:txBody>
      </p:sp>
      <p:sp>
        <p:nvSpPr>
          <p:cNvPr id="49172" name="AutoShape 22"/>
          <p:cNvSpPr>
            <a:spLocks noChangeArrowheads="1"/>
          </p:cNvSpPr>
          <p:nvPr/>
        </p:nvSpPr>
        <p:spPr bwMode="auto">
          <a:xfrm>
            <a:off x="4800600" y="4953000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4876800" y="5334000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  <a:endParaRPr lang="it-IT" sz="4800" dirty="0">
              <a:solidFill>
                <a:schemeClr val="bg1"/>
              </a:solidFill>
            </a:endParaRPr>
          </a:p>
        </p:txBody>
      </p:sp>
      <p:grpSp>
        <p:nvGrpSpPr>
          <p:cNvPr id="49174" name="Group 24"/>
          <p:cNvGrpSpPr>
            <a:grpSpLocks/>
          </p:cNvGrpSpPr>
          <p:nvPr/>
        </p:nvGrpSpPr>
        <p:grpSpPr bwMode="auto">
          <a:xfrm>
            <a:off x="2819400" y="5562600"/>
            <a:ext cx="407988" cy="457200"/>
            <a:chOff x="1872" y="2256"/>
            <a:chExt cx="353" cy="432"/>
          </a:xfrm>
        </p:grpSpPr>
        <p:sp>
          <p:nvSpPr>
            <p:cNvPr id="49265" name="AutoShape 25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6" name="Oval 26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7" name="Rectangle 27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8" name="Oval 28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9" name="AutoShape 29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9175" name="Line 30"/>
          <p:cNvSpPr>
            <a:spLocks noChangeShapeType="1"/>
          </p:cNvSpPr>
          <p:nvPr/>
        </p:nvSpPr>
        <p:spPr bwMode="auto">
          <a:xfrm>
            <a:off x="3124200" y="57912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6" name="Line 31"/>
          <p:cNvSpPr>
            <a:spLocks noChangeShapeType="1"/>
          </p:cNvSpPr>
          <p:nvPr/>
        </p:nvSpPr>
        <p:spPr bwMode="auto">
          <a:xfrm flipH="1" flipV="1">
            <a:off x="3124200" y="50292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49177" name="Group 32"/>
          <p:cNvGrpSpPr>
            <a:grpSpLocks/>
          </p:cNvGrpSpPr>
          <p:nvPr/>
        </p:nvGrpSpPr>
        <p:grpSpPr bwMode="auto">
          <a:xfrm rot="2290101">
            <a:off x="201613" y="4800600"/>
            <a:ext cx="407987" cy="457200"/>
            <a:chOff x="1872" y="2256"/>
            <a:chExt cx="353" cy="432"/>
          </a:xfrm>
        </p:grpSpPr>
        <p:sp>
          <p:nvSpPr>
            <p:cNvPr id="49260" name="AutoShape 33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1" name="Oval 34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2" name="Rectangle 35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3" name="Oval 36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4" name="AutoShape 37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9178" name="Rectangle 38"/>
          <p:cNvSpPr>
            <a:spLocks noChangeArrowheads="1"/>
          </p:cNvSpPr>
          <p:nvPr/>
        </p:nvSpPr>
        <p:spPr bwMode="auto">
          <a:xfrm>
            <a:off x="2895600" y="50292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y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49179" name="Rectangle 39"/>
          <p:cNvSpPr>
            <a:spLocks noChangeArrowheads="1"/>
          </p:cNvSpPr>
          <p:nvPr/>
        </p:nvSpPr>
        <p:spPr bwMode="auto">
          <a:xfrm>
            <a:off x="3429000" y="5715000"/>
            <a:ext cx="35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-z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80" name="Freeform 40"/>
          <p:cNvSpPr>
            <a:spLocks/>
          </p:cNvSpPr>
          <p:nvPr/>
        </p:nvSpPr>
        <p:spPr bwMode="auto">
          <a:xfrm rot="-1695063">
            <a:off x="3962400" y="5410200"/>
            <a:ext cx="609600" cy="484188"/>
          </a:xfrm>
          <a:custGeom>
            <a:avLst/>
            <a:gdLst>
              <a:gd name="T0" fmla="*/ 0 w 384"/>
              <a:gd name="T1" fmla="*/ 2147483647 h 305"/>
              <a:gd name="T2" fmla="*/ 2147483647 w 384"/>
              <a:gd name="T3" fmla="*/ 0 h 305"/>
              <a:gd name="T4" fmla="*/ 2147483647 w 384"/>
              <a:gd name="T5" fmla="*/ 2147483647 h 305"/>
              <a:gd name="T6" fmla="*/ 0 w 384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5"/>
              <a:gd name="T14" fmla="*/ 384 w 384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5">
                <a:moveTo>
                  <a:pt x="0" y="305"/>
                </a:moveTo>
                <a:lnTo>
                  <a:pt x="205" y="0"/>
                </a:lnTo>
                <a:lnTo>
                  <a:pt x="384" y="270"/>
                </a:lnTo>
                <a:lnTo>
                  <a:pt x="0" y="305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81" name="Rectangle 41"/>
          <p:cNvSpPr>
            <a:spLocks noChangeArrowheads="1"/>
          </p:cNvSpPr>
          <p:nvPr/>
        </p:nvSpPr>
        <p:spPr bwMode="auto">
          <a:xfrm>
            <a:off x="3962400" y="5943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182" name="Rectangle 42"/>
          <p:cNvSpPr>
            <a:spLocks noChangeArrowheads="1"/>
          </p:cNvSpPr>
          <p:nvPr/>
        </p:nvSpPr>
        <p:spPr bwMode="auto">
          <a:xfrm>
            <a:off x="3886200" y="516255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/>
              <a:t>v</a:t>
            </a:r>
            <a:r>
              <a:rPr lang="en-US" sz="800" i="1" dirty="0"/>
              <a:t>1</a:t>
            </a:r>
            <a:endParaRPr lang="it-IT" sz="1600" i="1" dirty="0"/>
          </a:p>
        </p:txBody>
      </p:sp>
      <p:sp>
        <p:nvSpPr>
          <p:cNvPr id="49183" name="Rectangle 43"/>
          <p:cNvSpPr>
            <a:spLocks noChangeArrowheads="1"/>
          </p:cNvSpPr>
          <p:nvPr/>
        </p:nvSpPr>
        <p:spPr bwMode="auto">
          <a:xfrm>
            <a:off x="4527550" y="5384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184" name="Oval 44"/>
          <p:cNvSpPr>
            <a:spLocks noChangeArrowheads="1"/>
          </p:cNvSpPr>
          <p:nvPr/>
        </p:nvSpPr>
        <p:spPr bwMode="auto">
          <a:xfrm>
            <a:off x="4038600" y="59436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85" name="Oval 45"/>
          <p:cNvSpPr>
            <a:spLocks noChangeArrowheads="1"/>
          </p:cNvSpPr>
          <p:nvPr/>
        </p:nvSpPr>
        <p:spPr bwMode="auto">
          <a:xfrm>
            <a:off x="4114800" y="53911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86" name="Oval 46"/>
          <p:cNvSpPr>
            <a:spLocks noChangeArrowheads="1"/>
          </p:cNvSpPr>
          <p:nvPr/>
        </p:nvSpPr>
        <p:spPr bwMode="auto">
          <a:xfrm>
            <a:off x="4533900" y="56134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87" name="Text Box 47"/>
          <p:cNvSpPr txBox="1">
            <a:spLocks noChangeArrowheads="1"/>
          </p:cNvSpPr>
          <p:nvPr/>
        </p:nvSpPr>
        <p:spPr bwMode="auto">
          <a:xfrm>
            <a:off x="2743200" y="6324600"/>
            <a:ext cx="209093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view Coordinates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(a.k.a. eye Coordinates)</a:t>
            </a:r>
            <a:endParaRPr lang="it-IT" sz="1400" dirty="0">
              <a:solidFill>
                <a:schemeClr val="accent2"/>
              </a:solidFill>
            </a:endParaRPr>
          </a:p>
        </p:txBody>
      </p:sp>
      <p:grpSp>
        <p:nvGrpSpPr>
          <p:cNvPr id="49188" name="Group 48"/>
          <p:cNvGrpSpPr>
            <a:grpSpLocks/>
          </p:cNvGrpSpPr>
          <p:nvPr/>
        </p:nvGrpSpPr>
        <p:grpSpPr bwMode="auto">
          <a:xfrm>
            <a:off x="6934200" y="5638800"/>
            <a:ext cx="407988" cy="457200"/>
            <a:chOff x="1872" y="2256"/>
            <a:chExt cx="353" cy="432"/>
          </a:xfrm>
        </p:grpSpPr>
        <p:sp>
          <p:nvSpPr>
            <p:cNvPr id="49255" name="AutoShape 49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6" name="Oval 50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7" name="Rectangle 51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8" name="Oval 52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9" name="AutoShape 53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9189" name="Line 54"/>
          <p:cNvSpPr>
            <a:spLocks noChangeShapeType="1"/>
          </p:cNvSpPr>
          <p:nvPr/>
        </p:nvSpPr>
        <p:spPr bwMode="auto">
          <a:xfrm flipV="1">
            <a:off x="7254875" y="5562600"/>
            <a:ext cx="288925" cy="279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90" name="Line 55"/>
          <p:cNvSpPr>
            <a:spLocks noChangeShapeType="1"/>
          </p:cNvSpPr>
          <p:nvPr/>
        </p:nvSpPr>
        <p:spPr bwMode="auto">
          <a:xfrm flipH="1" flipV="1">
            <a:off x="7239000" y="51054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91" name="Rectangle 56"/>
          <p:cNvSpPr>
            <a:spLocks noChangeArrowheads="1"/>
          </p:cNvSpPr>
          <p:nvPr/>
        </p:nvSpPr>
        <p:spPr bwMode="auto">
          <a:xfrm>
            <a:off x="7010400" y="5105400"/>
            <a:ext cx="35167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v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92" name="Rectangle 57"/>
          <p:cNvSpPr>
            <a:spLocks noChangeArrowheads="1"/>
          </p:cNvSpPr>
          <p:nvPr/>
        </p:nvSpPr>
        <p:spPr bwMode="auto">
          <a:xfrm>
            <a:off x="7332134" y="5300132"/>
            <a:ext cx="43152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-u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93" name="Rectangle 58"/>
          <p:cNvSpPr>
            <a:spLocks noChangeArrowheads="1"/>
          </p:cNvSpPr>
          <p:nvPr/>
        </p:nvSpPr>
        <p:spPr bwMode="auto">
          <a:xfrm>
            <a:off x="7543800" y="5791200"/>
            <a:ext cx="43152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-n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94" name="Freeform 59"/>
          <p:cNvSpPr>
            <a:spLocks/>
          </p:cNvSpPr>
          <p:nvPr/>
        </p:nvSpPr>
        <p:spPr bwMode="auto">
          <a:xfrm rot="-1695063">
            <a:off x="8077200" y="5486400"/>
            <a:ext cx="609600" cy="484188"/>
          </a:xfrm>
          <a:custGeom>
            <a:avLst/>
            <a:gdLst>
              <a:gd name="T0" fmla="*/ 0 w 384"/>
              <a:gd name="T1" fmla="*/ 2147483647 h 305"/>
              <a:gd name="T2" fmla="*/ 2147483647 w 384"/>
              <a:gd name="T3" fmla="*/ 0 h 305"/>
              <a:gd name="T4" fmla="*/ 2147483647 w 384"/>
              <a:gd name="T5" fmla="*/ 2147483647 h 305"/>
              <a:gd name="T6" fmla="*/ 0 w 384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5"/>
              <a:gd name="T14" fmla="*/ 384 w 384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5">
                <a:moveTo>
                  <a:pt x="0" y="305"/>
                </a:moveTo>
                <a:lnTo>
                  <a:pt x="205" y="0"/>
                </a:lnTo>
                <a:lnTo>
                  <a:pt x="384" y="270"/>
                </a:lnTo>
                <a:lnTo>
                  <a:pt x="0" y="305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95" name="Rectangle 60"/>
          <p:cNvSpPr>
            <a:spLocks noChangeArrowheads="1"/>
          </p:cNvSpPr>
          <p:nvPr/>
        </p:nvSpPr>
        <p:spPr bwMode="auto">
          <a:xfrm>
            <a:off x="8077200" y="6019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196" name="Rectangle 61"/>
          <p:cNvSpPr>
            <a:spLocks noChangeArrowheads="1"/>
          </p:cNvSpPr>
          <p:nvPr/>
        </p:nvSpPr>
        <p:spPr bwMode="auto">
          <a:xfrm>
            <a:off x="8001000" y="5257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49197" name="Oval 62"/>
          <p:cNvSpPr>
            <a:spLocks noChangeArrowheads="1"/>
          </p:cNvSpPr>
          <p:nvPr/>
        </p:nvSpPr>
        <p:spPr bwMode="auto">
          <a:xfrm>
            <a:off x="8166100" y="60261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98" name="Oval 63"/>
          <p:cNvSpPr>
            <a:spLocks noChangeArrowheads="1"/>
          </p:cNvSpPr>
          <p:nvPr/>
        </p:nvSpPr>
        <p:spPr bwMode="auto">
          <a:xfrm>
            <a:off x="8235950" y="54737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99" name="Oval 64"/>
          <p:cNvSpPr>
            <a:spLocks noChangeArrowheads="1"/>
          </p:cNvSpPr>
          <p:nvPr/>
        </p:nvSpPr>
        <p:spPr bwMode="auto">
          <a:xfrm>
            <a:off x="8661400" y="56959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00" name="AutoShape 65"/>
          <p:cNvSpPr>
            <a:spLocks noChangeArrowheads="1"/>
          </p:cNvSpPr>
          <p:nvPr/>
        </p:nvSpPr>
        <p:spPr bwMode="auto">
          <a:xfrm rot="5400000" flipH="1">
            <a:off x="5429250" y="5467350"/>
            <a:ext cx="1752600" cy="723900"/>
          </a:xfrm>
          <a:prstGeom prst="parallelogram">
            <a:avLst>
              <a:gd name="adj" fmla="val 101527"/>
            </a:avLst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9201" name="Line 66"/>
          <p:cNvSpPr>
            <a:spLocks noChangeShapeType="1"/>
          </p:cNvSpPr>
          <p:nvPr/>
        </p:nvSpPr>
        <p:spPr bwMode="auto">
          <a:xfrm>
            <a:off x="6335713" y="5287963"/>
            <a:ext cx="0" cy="1036637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2" name="Line 67"/>
          <p:cNvSpPr>
            <a:spLocks noChangeShapeType="1"/>
          </p:cNvSpPr>
          <p:nvPr/>
        </p:nvSpPr>
        <p:spPr bwMode="auto">
          <a:xfrm flipH="1">
            <a:off x="5943600" y="5518150"/>
            <a:ext cx="715963" cy="73025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3" name="Line 68"/>
          <p:cNvSpPr>
            <a:spLocks noChangeShapeType="1"/>
          </p:cNvSpPr>
          <p:nvPr/>
        </p:nvSpPr>
        <p:spPr bwMode="auto">
          <a:xfrm>
            <a:off x="7239000" y="5867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4" name="Line 69"/>
          <p:cNvSpPr>
            <a:spLocks noChangeShapeType="1"/>
          </p:cNvSpPr>
          <p:nvPr/>
        </p:nvSpPr>
        <p:spPr bwMode="auto">
          <a:xfrm flipH="1" flipV="1">
            <a:off x="6394450" y="563245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5" name="Rectangle 70"/>
          <p:cNvSpPr>
            <a:spLocks noChangeArrowheads="1"/>
          </p:cNvSpPr>
          <p:nvPr/>
        </p:nvSpPr>
        <p:spPr bwMode="auto">
          <a:xfrm>
            <a:off x="8686800" y="5562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206" name="Oval 71"/>
          <p:cNvSpPr>
            <a:spLocks noChangeArrowheads="1"/>
          </p:cNvSpPr>
          <p:nvPr/>
        </p:nvSpPr>
        <p:spPr bwMode="auto">
          <a:xfrm>
            <a:off x="6373813" y="55943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07" name="Rectangle 72"/>
          <p:cNvSpPr>
            <a:spLocks noChangeArrowheads="1"/>
          </p:cNvSpPr>
          <p:nvPr/>
        </p:nvSpPr>
        <p:spPr bwMode="auto">
          <a:xfrm>
            <a:off x="6324600" y="5334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208" name="Line 73"/>
          <p:cNvSpPr>
            <a:spLocks noChangeShapeType="1"/>
          </p:cNvSpPr>
          <p:nvPr/>
        </p:nvSpPr>
        <p:spPr bwMode="auto">
          <a:xfrm flipH="1">
            <a:off x="6311900" y="5530850"/>
            <a:ext cx="198120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9" name="Oval 74"/>
          <p:cNvSpPr>
            <a:spLocks noChangeArrowheads="1"/>
          </p:cNvSpPr>
          <p:nvPr/>
        </p:nvSpPr>
        <p:spPr bwMode="auto">
          <a:xfrm>
            <a:off x="6248400" y="60198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10" name="Oval 75"/>
          <p:cNvSpPr>
            <a:spLocks noChangeArrowheads="1"/>
          </p:cNvSpPr>
          <p:nvPr/>
        </p:nvSpPr>
        <p:spPr bwMode="auto">
          <a:xfrm>
            <a:off x="6553200" y="57912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11" name="Line 76"/>
          <p:cNvSpPr>
            <a:spLocks noChangeShapeType="1"/>
          </p:cNvSpPr>
          <p:nvPr/>
        </p:nvSpPr>
        <p:spPr bwMode="auto">
          <a:xfrm flipH="1">
            <a:off x="6629400" y="5753100"/>
            <a:ext cx="2101850" cy="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12" name="Rectangle 77"/>
          <p:cNvSpPr>
            <a:spLocks noChangeArrowheads="1"/>
          </p:cNvSpPr>
          <p:nvPr/>
        </p:nvSpPr>
        <p:spPr bwMode="auto">
          <a:xfrm>
            <a:off x="6096000" y="6096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213" name="Rectangle 78"/>
          <p:cNvSpPr>
            <a:spLocks noChangeArrowheads="1"/>
          </p:cNvSpPr>
          <p:nvPr/>
        </p:nvSpPr>
        <p:spPr bwMode="auto">
          <a:xfrm>
            <a:off x="6553200" y="5562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/>
              <a:t>v</a:t>
            </a:r>
            <a:r>
              <a:rPr lang="en-US" sz="800" i="1" dirty="0"/>
              <a:t>1</a:t>
            </a:r>
            <a:endParaRPr lang="it-IT" sz="1600" i="1" dirty="0"/>
          </a:p>
        </p:txBody>
      </p:sp>
      <p:sp>
        <p:nvSpPr>
          <p:cNvPr id="49221" name="Text Box 93"/>
          <p:cNvSpPr txBox="1">
            <a:spLocks noChangeArrowheads="1"/>
          </p:cNvSpPr>
          <p:nvPr/>
        </p:nvSpPr>
        <p:spPr bwMode="auto">
          <a:xfrm>
            <a:off x="6804248" y="6237312"/>
            <a:ext cx="110994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>
                <a:solidFill>
                  <a:srgbClr val="339933"/>
                </a:solidFill>
              </a:rPr>
              <a:t>clip</a:t>
            </a:r>
          </a:p>
          <a:p>
            <a:r>
              <a:rPr lang="en-US" sz="1400" dirty="0">
                <a:solidFill>
                  <a:srgbClr val="339933"/>
                </a:solidFill>
              </a:rPr>
              <a:t>coordinates</a:t>
            </a:r>
            <a:endParaRPr lang="it-IT" sz="1400" dirty="0">
              <a:solidFill>
                <a:srgbClr val="339933"/>
              </a:solidFill>
            </a:endParaRPr>
          </a:p>
        </p:txBody>
      </p:sp>
      <p:sp>
        <p:nvSpPr>
          <p:cNvPr id="49222" name="Rectangle 94"/>
          <p:cNvSpPr>
            <a:spLocks noChangeArrowheads="1"/>
          </p:cNvSpPr>
          <p:nvPr/>
        </p:nvSpPr>
        <p:spPr bwMode="auto">
          <a:xfrm>
            <a:off x="6172200" y="4953000"/>
            <a:ext cx="293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3" name="Rectangle 95"/>
          <p:cNvSpPr>
            <a:spLocks noChangeArrowheads="1"/>
          </p:cNvSpPr>
          <p:nvPr/>
        </p:nvSpPr>
        <p:spPr bwMode="auto">
          <a:xfrm>
            <a:off x="6248400" y="6248400"/>
            <a:ext cx="36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-1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4" name="Rectangle 96"/>
          <p:cNvSpPr>
            <a:spLocks noChangeArrowheads="1"/>
          </p:cNvSpPr>
          <p:nvPr/>
        </p:nvSpPr>
        <p:spPr bwMode="auto">
          <a:xfrm>
            <a:off x="5638800" y="6096000"/>
            <a:ext cx="35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 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5" name="Rectangle 97"/>
          <p:cNvSpPr>
            <a:spLocks noChangeArrowheads="1"/>
          </p:cNvSpPr>
          <p:nvPr/>
        </p:nvSpPr>
        <p:spPr bwMode="auto">
          <a:xfrm>
            <a:off x="6629400" y="5257800"/>
            <a:ext cx="36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-1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6" name="Line 98"/>
          <p:cNvSpPr>
            <a:spLocks noChangeShapeType="1"/>
          </p:cNvSpPr>
          <p:nvPr/>
        </p:nvSpPr>
        <p:spPr bwMode="auto">
          <a:xfrm flipH="1">
            <a:off x="2743200" y="5765800"/>
            <a:ext cx="396875" cy="40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27" name="Rectangle 99"/>
          <p:cNvSpPr>
            <a:spLocks noChangeArrowheads="1"/>
          </p:cNvSpPr>
          <p:nvPr/>
        </p:nvSpPr>
        <p:spPr bwMode="auto">
          <a:xfrm>
            <a:off x="2590800" y="60960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x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49230" name="Rectangle 125"/>
          <p:cNvSpPr>
            <a:spLocks noChangeArrowheads="1"/>
          </p:cNvSpPr>
          <p:nvPr/>
        </p:nvSpPr>
        <p:spPr bwMode="auto">
          <a:xfrm>
            <a:off x="250825" y="1052513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It is more complex than this…	</a:t>
            </a:r>
          </a:p>
        </p:txBody>
      </p:sp>
      <p:sp>
        <p:nvSpPr>
          <p:cNvPr id="49214" name="AutoShape 80"/>
          <p:cNvSpPr>
            <a:spLocks noChangeArrowheads="1"/>
          </p:cNvSpPr>
          <p:nvPr/>
        </p:nvSpPr>
        <p:spPr bwMode="auto">
          <a:xfrm>
            <a:off x="7543800" y="2438400"/>
            <a:ext cx="1169988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15" name="Freeform 81"/>
          <p:cNvSpPr>
            <a:spLocks/>
          </p:cNvSpPr>
          <p:nvPr/>
        </p:nvSpPr>
        <p:spPr bwMode="auto">
          <a:xfrm>
            <a:off x="8370888" y="2441575"/>
            <a:ext cx="330200" cy="330200"/>
          </a:xfrm>
          <a:custGeom>
            <a:avLst/>
            <a:gdLst>
              <a:gd name="T0" fmla="*/ 2147483647 w 208"/>
              <a:gd name="T1" fmla="*/ 2147483647 h 208"/>
              <a:gd name="T2" fmla="*/ 2147483647 w 208"/>
              <a:gd name="T3" fmla="*/ 2147483647 h 208"/>
              <a:gd name="T4" fmla="*/ 2147483647 w 208"/>
              <a:gd name="T5" fmla="*/ 2147483647 h 208"/>
              <a:gd name="T6" fmla="*/ 2147483647 w 208"/>
              <a:gd name="T7" fmla="*/ 2147483647 h 208"/>
              <a:gd name="T8" fmla="*/ 2147483647 w 208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8"/>
              <a:gd name="T17" fmla="*/ 208 w 208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8">
                <a:moveTo>
                  <a:pt x="4" y="14"/>
                </a:moveTo>
                <a:cubicBezTo>
                  <a:pt x="0" y="20"/>
                  <a:pt x="120" y="42"/>
                  <a:pt x="153" y="73"/>
                </a:cubicBezTo>
                <a:cubicBezTo>
                  <a:pt x="184" y="103"/>
                  <a:pt x="198" y="208"/>
                  <a:pt x="202" y="202"/>
                </a:cubicBezTo>
                <a:cubicBezTo>
                  <a:pt x="206" y="196"/>
                  <a:pt x="208" y="68"/>
                  <a:pt x="175" y="37"/>
                </a:cubicBezTo>
                <a:cubicBezTo>
                  <a:pt x="129" y="0"/>
                  <a:pt x="7" y="10"/>
                  <a:pt x="4" y="1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16" name="Freeform 82"/>
          <p:cNvSpPr>
            <a:spLocks/>
          </p:cNvSpPr>
          <p:nvPr/>
        </p:nvSpPr>
        <p:spPr bwMode="auto">
          <a:xfrm>
            <a:off x="7620000" y="2743200"/>
            <a:ext cx="876300" cy="531813"/>
          </a:xfrm>
          <a:custGeom>
            <a:avLst/>
            <a:gdLst>
              <a:gd name="T0" fmla="*/ 0 w 425"/>
              <a:gd name="T1" fmla="*/ 2147483647 h 309"/>
              <a:gd name="T2" fmla="*/ 2147483647 w 425"/>
              <a:gd name="T3" fmla="*/ 2147483647 h 309"/>
              <a:gd name="T4" fmla="*/ 2147483647 w 425"/>
              <a:gd name="T5" fmla="*/ 0 h 309"/>
              <a:gd name="T6" fmla="*/ 0 w 425"/>
              <a:gd name="T7" fmla="*/ 2147483647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425"/>
              <a:gd name="T13" fmla="*/ 0 h 309"/>
              <a:gd name="T14" fmla="*/ 425 w 425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" h="309">
                <a:moveTo>
                  <a:pt x="0" y="55"/>
                </a:moveTo>
                <a:lnTo>
                  <a:pt x="261" y="309"/>
                </a:lnTo>
                <a:lnTo>
                  <a:pt x="425" y="0"/>
                </a:lnTo>
                <a:lnTo>
                  <a:pt x="0" y="55"/>
                </a:lnTo>
                <a:close/>
              </a:path>
            </a:pathLst>
          </a:custGeom>
          <a:solidFill>
            <a:srgbClr val="339966"/>
          </a:solidFill>
          <a:ln w="158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9217" name="Group 83"/>
          <p:cNvGrpSpPr>
            <a:grpSpLocks/>
          </p:cNvGrpSpPr>
          <p:nvPr/>
        </p:nvGrpSpPr>
        <p:grpSpPr bwMode="auto">
          <a:xfrm>
            <a:off x="7467600" y="2438400"/>
            <a:ext cx="1177925" cy="1098550"/>
            <a:chOff x="1567" y="3120"/>
            <a:chExt cx="742" cy="692"/>
          </a:xfrm>
        </p:grpSpPr>
        <p:sp>
          <p:nvSpPr>
            <p:cNvPr id="49249" name="Oval 84"/>
            <p:cNvSpPr>
              <a:spLocks noChangeArrowheads="1"/>
            </p:cNvSpPr>
            <p:nvPr/>
          </p:nvSpPr>
          <p:spPr bwMode="auto">
            <a:xfrm>
              <a:off x="1951" y="3600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50" name="Oval 85"/>
            <p:cNvSpPr>
              <a:spLocks noChangeArrowheads="1"/>
            </p:cNvSpPr>
            <p:nvPr/>
          </p:nvSpPr>
          <p:spPr bwMode="auto">
            <a:xfrm>
              <a:off x="2172" y="3268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51" name="Oval 86"/>
            <p:cNvSpPr>
              <a:spLocks noChangeArrowheads="1"/>
            </p:cNvSpPr>
            <p:nvPr/>
          </p:nvSpPr>
          <p:spPr bwMode="auto">
            <a:xfrm>
              <a:off x="1656" y="3338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/>
            </a:p>
          </p:txBody>
        </p:sp>
        <p:sp>
          <p:nvSpPr>
            <p:cNvPr id="49252" name="Rectangle 87"/>
            <p:cNvSpPr>
              <a:spLocks noChangeArrowheads="1"/>
            </p:cNvSpPr>
            <p:nvPr/>
          </p:nvSpPr>
          <p:spPr bwMode="auto">
            <a:xfrm>
              <a:off x="1567" y="316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0</a:t>
              </a:r>
              <a:endParaRPr lang="it-IT" sz="1600" i="1"/>
            </a:p>
          </p:txBody>
        </p:sp>
        <p:sp>
          <p:nvSpPr>
            <p:cNvPr id="49253" name="Rectangle 88"/>
            <p:cNvSpPr>
              <a:spLocks noChangeArrowheads="1"/>
            </p:cNvSpPr>
            <p:nvPr/>
          </p:nvSpPr>
          <p:spPr bwMode="auto">
            <a:xfrm>
              <a:off x="2095" y="3120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1</a:t>
              </a:r>
              <a:endParaRPr lang="it-IT" sz="1600" i="1"/>
            </a:p>
          </p:txBody>
        </p:sp>
        <p:sp>
          <p:nvSpPr>
            <p:cNvPr id="49254" name="Rectangle 89"/>
            <p:cNvSpPr>
              <a:spLocks noChangeArrowheads="1"/>
            </p:cNvSpPr>
            <p:nvPr/>
          </p:nvSpPr>
          <p:spPr bwMode="auto">
            <a:xfrm>
              <a:off x="1855" y="3600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2</a:t>
              </a:r>
              <a:endParaRPr lang="it-IT" sz="1600" i="1"/>
            </a:p>
          </p:txBody>
        </p:sp>
      </p:grpSp>
      <p:sp>
        <p:nvSpPr>
          <p:cNvPr id="49218" name="Text Box 90"/>
          <p:cNvSpPr txBox="1">
            <a:spLocks noChangeArrowheads="1"/>
          </p:cNvSpPr>
          <p:nvPr/>
        </p:nvSpPr>
        <p:spPr bwMode="auto">
          <a:xfrm>
            <a:off x="7467600" y="3536950"/>
            <a:ext cx="1265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screen Space</a:t>
            </a:r>
            <a:endParaRPr lang="it-IT" sz="1400">
              <a:solidFill>
                <a:schemeClr val="accent2"/>
              </a:solidFill>
            </a:endParaRPr>
          </a:p>
        </p:txBody>
      </p:sp>
      <p:sp>
        <p:nvSpPr>
          <p:cNvPr id="49219" name="AutoShape 91"/>
          <p:cNvSpPr>
            <a:spLocks noChangeArrowheads="1"/>
          </p:cNvSpPr>
          <p:nvPr/>
        </p:nvSpPr>
        <p:spPr bwMode="auto">
          <a:xfrm rot="16200000">
            <a:off x="7724775" y="3476625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220" name="Text Box 92"/>
          <p:cNvSpPr txBox="1">
            <a:spLocks noChangeArrowheads="1"/>
          </p:cNvSpPr>
          <p:nvPr/>
        </p:nvSpPr>
        <p:spPr bwMode="auto">
          <a:xfrm>
            <a:off x="7848600" y="3886200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</a:t>
            </a:r>
            <a:endParaRPr lang="it-IT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684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28456" y="3406998"/>
            <a:ext cx="838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View transformation: typical example</a:t>
            </a:r>
            <a:endParaRPr lang="it-IT" dirty="0"/>
          </a:p>
        </p:txBody>
      </p:sp>
      <p:grpSp>
        <p:nvGrpSpPr>
          <p:cNvPr id="79879" name="Group 19"/>
          <p:cNvGrpSpPr>
            <a:grpSpLocks/>
          </p:cNvGrpSpPr>
          <p:nvPr/>
        </p:nvGrpSpPr>
        <p:grpSpPr bwMode="auto">
          <a:xfrm>
            <a:off x="1295400" y="4038600"/>
            <a:ext cx="1676400" cy="1747838"/>
            <a:chOff x="1248" y="2592"/>
            <a:chExt cx="1344" cy="1311"/>
          </a:xfrm>
        </p:grpSpPr>
        <p:sp>
          <p:nvSpPr>
            <p:cNvPr id="79890" name="Line 20"/>
            <p:cNvSpPr>
              <a:spLocks noChangeShapeType="1"/>
            </p:cNvSpPr>
            <p:nvPr/>
          </p:nvSpPr>
          <p:spPr bwMode="auto">
            <a:xfrm flipV="1">
              <a:off x="2064" y="2592"/>
              <a:ext cx="0" cy="8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1" name="Line 21"/>
            <p:cNvSpPr>
              <a:spLocks noChangeShapeType="1"/>
            </p:cNvSpPr>
            <p:nvPr/>
          </p:nvSpPr>
          <p:spPr bwMode="auto">
            <a:xfrm flipH="1">
              <a:off x="1248" y="3456"/>
              <a:ext cx="816" cy="24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2" name="Line 22"/>
            <p:cNvSpPr>
              <a:spLocks noChangeShapeType="1"/>
            </p:cNvSpPr>
            <p:nvPr/>
          </p:nvSpPr>
          <p:spPr bwMode="auto">
            <a:xfrm>
              <a:off x="2064" y="3456"/>
              <a:ext cx="528" cy="44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9880" name="Picture 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438400" y="3886200"/>
            <a:ext cx="1744663" cy="1817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9881" name="Rectangle 24"/>
          <p:cNvSpPr>
            <a:spLocks noChangeArrowheads="1"/>
          </p:cNvSpPr>
          <p:nvPr/>
        </p:nvSpPr>
        <p:spPr bwMode="auto">
          <a:xfrm>
            <a:off x="1976438" y="3549650"/>
            <a:ext cx="261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y</a:t>
            </a:r>
            <a:endParaRPr lang="it-IT" sz="1400" b="1" i="1">
              <a:solidFill>
                <a:schemeClr val="accent2"/>
              </a:solidFill>
            </a:endParaRPr>
          </a:p>
        </p:txBody>
      </p:sp>
      <p:sp>
        <p:nvSpPr>
          <p:cNvPr id="79882" name="Rectangle 25"/>
          <p:cNvSpPr>
            <a:spLocks noChangeArrowheads="1"/>
          </p:cNvSpPr>
          <p:nvPr/>
        </p:nvSpPr>
        <p:spPr bwMode="auto">
          <a:xfrm>
            <a:off x="2819400" y="5638800"/>
            <a:ext cx="26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x</a:t>
            </a:r>
            <a:endParaRPr lang="it-IT" sz="1400" b="1" i="1">
              <a:solidFill>
                <a:schemeClr val="accent2"/>
              </a:solidFill>
            </a:endParaRPr>
          </a:p>
        </p:txBody>
      </p:sp>
      <p:sp>
        <p:nvSpPr>
          <p:cNvPr id="79883" name="Rectangle 26"/>
          <p:cNvSpPr>
            <a:spLocks noChangeArrowheads="1"/>
          </p:cNvSpPr>
          <p:nvPr/>
        </p:nvSpPr>
        <p:spPr bwMode="auto">
          <a:xfrm>
            <a:off x="990600" y="5257800"/>
            <a:ext cx="26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</a:rPr>
              <a:t>z</a:t>
            </a:r>
            <a:endParaRPr lang="it-IT" sz="1400" b="1" i="1">
              <a:solidFill>
                <a:schemeClr val="accent2"/>
              </a:solidFill>
            </a:endParaRPr>
          </a:p>
        </p:txBody>
      </p:sp>
      <p:sp>
        <p:nvSpPr>
          <p:cNvPr id="79884" name="Rectangle 27"/>
          <p:cNvSpPr>
            <a:spLocks noChangeArrowheads="1"/>
          </p:cNvSpPr>
          <p:nvPr/>
        </p:nvSpPr>
        <p:spPr bwMode="auto">
          <a:xfrm>
            <a:off x="1981200" y="5181600"/>
            <a:ext cx="314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</a:rPr>
              <a:t>0</a:t>
            </a:r>
            <a:r>
              <a:rPr lang="en-US" sz="1400" b="1" i="1" dirty="0">
                <a:solidFill>
                  <a:schemeClr val="accent2"/>
                </a:solidFill>
              </a:rPr>
              <a:t> </a:t>
            </a:r>
            <a:endParaRPr lang="it-IT" sz="1400" b="1" i="1" dirty="0">
              <a:solidFill>
                <a:schemeClr val="accent2"/>
              </a:solidFill>
            </a:endParaRPr>
          </a:p>
        </p:txBody>
      </p:sp>
      <p:sp>
        <p:nvSpPr>
          <p:cNvPr id="79885" name="Oval 28"/>
          <p:cNvSpPr>
            <a:spLocks noChangeArrowheads="1"/>
          </p:cNvSpPr>
          <p:nvPr/>
        </p:nvSpPr>
        <p:spPr bwMode="auto">
          <a:xfrm flipV="1">
            <a:off x="2253342" y="5127172"/>
            <a:ext cx="125413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9887" name="Rectangle 30"/>
          <p:cNvSpPr>
            <a:spLocks noChangeArrowheads="1"/>
          </p:cNvSpPr>
          <p:nvPr/>
        </p:nvSpPr>
        <p:spPr bwMode="auto">
          <a:xfrm>
            <a:off x="4648200" y="11430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Output: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	 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Trasformation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matrix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i="1" dirty="0">
                <a:solidFill>
                  <a:schemeClr val="accent2"/>
                </a:solidFill>
              </a:rPr>
              <a:t>world frame </a:t>
            </a: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→</a:t>
            </a:r>
            <a:r>
              <a:rPr lang="en-US" sz="2400" i="1" dirty="0">
                <a:solidFill>
                  <a:schemeClr val="accent2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eye frame</a:t>
            </a:r>
            <a:endParaRPr lang="en-US" dirty="0"/>
          </a:p>
          <a:p>
            <a:pPr marL="342900" indent="-342900">
              <a:spcBef>
                <a:spcPct val="20000"/>
              </a:spcBef>
            </a:pPr>
            <a:endParaRPr lang="en-US" dirty="0"/>
          </a:p>
        </p:txBody>
      </p:sp>
      <p:sp>
        <p:nvSpPr>
          <p:cNvPr id="79888" name="Line 31"/>
          <p:cNvSpPr>
            <a:spLocks noChangeShapeType="1"/>
          </p:cNvSpPr>
          <p:nvPr/>
        </p:nvSpPr>
        <p:spPr bwMode="auto">
          <a:xfrm flipH="1" flipV="1">
            <a:off x="1447800" y="4191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1500166" y="4214818"/>
            <a:ext cx="659453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 dirty="0" err="1">
                <a:latin typeface="Times New Roman" pitchFamily="18" charset="0"/>
              </a:rPr>
              <a:t>v</a:t>
            </a:r>
            <a:r>
              <a:rPr lang="en-US" sz="3200" baseline="-25000" dirty="0" err="1">
                <a:latin typeface="Times New Roman" pitchFamily="18" charset="0"/>
              </a:rPr>
              <a:t>up</a:t>
            </a:r>
            <a:endParaRPr lang="it-IT" sz="3200" baseline="-25000" dirty="0">
              <a:latin typeface="Times New Roman" pitchFamily="18" charset="0"/>
            </a:endParaRPr>
          </a:p>
        </p:txBody>
      </p:sp>
      <p:sp>
        <p:nvSpPr>
          <p:cNvPr id="35" name="Oval 28"/>
          <p:cNvSpPr>
            <a:spLocks noChangeArrowheads="1"/>
          </p:cNvSpPr>
          <p:nvPr/>
        </p:nvSpPr>
        <p:spPr bwMode="auto">
          <a:xfrm flipV="1">
            <a:off x="3071802" y="4714884"/>
            <a:ext cx="125413" cy="1333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0" y="10668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Input: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	1) </a:t>
            </a:r>
            <a:r>
              <a:rPr lang="en-US" sz="2400" dirty="0">
                <a:solidFill>
                  <a:schemeClr val="accent2"/>
                </a:solidFill>
              </a:rPr>
              <a:t>camera position:</a:t>
            </a:r>
            <a:r>
              <a:rPr lang="en-US" sz="2400" dirty="0"/>
              <a:t> 	</a:t>
            </a:r>
            <a:r>
              <a:rPr lang="en-US" sz="2400" dirty="0" err="1">
                <a:latin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</a:rPr>
              <a:t>pov</a:t>
            </a:r>
            <a:endParaRPr lang="en-US" sz="1800" dirty="0"/>
          </a:p>
          <a:p>
            <a:pPr marL="342900" indent="-342900">
              <a:spcBef>
                <a:spcPct val="20000"/>
              </a:spcBef>
            </a:pPr>
            <a:r>
              <a:rPr lang="en-US" sz="1800" dirty="0"/>
              <a:t>	</a:t>
            </a:r>
            <a:r>
              <a:rPr lang="en-US" sz="2400" dirty="0"/>
              <a:t>2) </a:t>
            </a:r>
            <a:r>
              <a:rPr lang="en-US" sz="2400" dirty="0">
                <a:solidFill>
                  <a:schemeClr val="accent2"/>
                </a:solidFill>
              </a:rPr>
              <a:t>target position:</a:t>
            </a:r>
            <a:r>
              <a:rPr lang="en-US" sz="2400" dirty="0"/>
              <a:t>    	</a:t>
            </a:r>
            <a:r>
              <a:rPr lang="en-US" sz="2400" dirty="0" err="1">
                <a:latin typeface="Times New Roman" pitchFamily="18" charset="0"/>
              </a:rPr>
              <a:t>p</a:t>
            </a:r>
            <a:r>
              <a:rPr lang="en-US" sz="2400" baseline="-25000" dirty="0" err="1">
                <a:latin typeface="Times New Roman" pitchFamily="18" charset="0"/>
              </a:rPr>
              <a:t>target</a:t>
            </a:r>
            <a:endParaRPr lang="en-US" sz="1800" dirty="0"/>
          </a:p>
          <a:p>
            <a:pPr marL="342900" indent="-342900">
              <a:spcBef>
                <a:spcPct val="20000"/>
              </a:spcBef>
            </a:pPr>
            <a:r>
              <a:rPr lang="en-US" sz="1800" dirty="0"/>
              <a:t>	</a:t>
            </a:r>
            <a:r>
              <a:rPr lang="en-US" sz="2400" dirty="0"/>
              <a:t>3) </a:t>
            </a:r>
            <a:r>
              <a:rPr lang="en-US" sz="2400" dirty="0">
                <a:solidFill>
                  <a:schemeClr val="accent2"/>
                </a:solidFill>
              </a:rPr>
              <a:t>up camera vector:</a:t>
            </a:r>
            <a:r>
              <a:rPr lang="en-US" sz="2400" dirty="0"/>
              <a:t>     	</a:t>
            </a:r>
            <a:r>
              <a:rPr lang="en-US" sz="2400" dirty="0" err="1">
                <a:latin typeface="Times New Roman" pitchFamily="18" charset="0"/>
              </a:rPr>
              <a:t>v</a:t>
            </a:r>
            <a:r>
              <a:rPr lang="en-US" sz="2400" baseline="-25000" dirty="0" err="1">
                <a:latin typeface="Times New Roman" pitchFamily="18" charset="0"/>
              </a:rPr>
              <a:t>up</a:t>
            </a:r>
            <a:endParaRPr lang="en-US" sz="2400" baseline="-25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800" dirty="0"/>
          </a:p>
          <a:p>
            <a:pPr marL="342900" indent="-342900">
              <a:spcBef>
                <a:spcPct val="20000"/>
              </a:spcBef>
            </a:pPr>
            <a:endParaRPr lang="en-US" sz="1800" dirty="0"/>
          </a:p>
          <a:p>
            <a:pPr marL="342900" indent="-342900">
              <a:spcBef>
                <a:spcPct val="20000"/>
              </a:spcBef>
            </a:pPr>
            <a:endParaRPr lang="en-US" sz="1800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270027" y="5671206"/>
            <a:ext cx="1991277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world coordinate frame</a:t>
            </a:r>
            <a:endParaRPr lang="it-IT" i="1" dirty="0">
              <a:solidFill>
                <a:schemeClr val="accent2"/>
              </a:solidFill>
            </a:endParaRPr>
          </a:p>
        </p:txBody>
      </p:sp>
      <p:grpSp>
        <p:nvGrpSpPr>
          <p:cNvPr id="79878" name="Group 5"/>
          <p:cNvGrpSpPr>
            <a:grpSpLocks/>
          </p:cNvGrpSpPr>
          <p:nvPr/>
        </p:nvGrpSpPr>
        <p:grpSpPr bwMode="auto">
          <a:xfrm>
            <a:off x="3205840" y="2924243"/>
            <a:ext cx="3731610" cy="2099838"/>
            <a:chOff x="2769" y="1319"/>
            <a:chExt cx="2915" cy="1675"/>
          </a:xfrm>
        </p:grpSpPr>
        <p:grpSp>
          <p:nvGrpSpPr>
            <p:cNvPr id="79893" name="Group 6"/>
            <p:cNvGrpSpPr>
              <a:grpSpLocks/>
            </p:cNvGrpSpPr>
            <p:nvPr/>
          </p:nvGrpSpPr>
          <p:grpSpPr bwMode="auto">
            <a:xfrm>
              <a:off x="2769" y="1441"/>
              <a:ext cx="1394" cy="1329"/>
              <a:chOff x="2769" y="1441"/>
              <a:chExt cx="1394" cy="1329"/>
            </a:xfrm>
          </p:grpSpPr>
          <p:sp>
            <p:nvSpPr>
              <p:cNvPr id="79903" name="Line 7"/>
              <p:cNvSpPr>
                <a:spLocks noChangeShapeType="1"/>
              </p:cNvSpPr>
              <p:nvPr/>
            </p:nvSpPr>
            <p:spPr bwMode="auto">
              <a:xfrm flipV="1">
                <a:off x="4128" y="1441"/>
                <a:ext cx="35" cy="575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04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1728"/>
                <a:ext cx="528" cy="288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9905" name="Line 9"/>
              <p:cNvSpPr>
                <a:spLocks noChangeShapeType="1"/>
              </p:cNvSpPr>
              <p:nvPr/>
            </p:nvSpPr>
            <p:spPr bwMode="auto">
              <a:xfrm flipH="1">
                <a:off x="2769" y="2016"/>
                <a:ext cx="1359" cy="754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79894" name="Line 10"/>
            <p:cNvSpPr>
              <a:spLocks noChangeShapeType="1"/>
            </p:cNvSpPr>
            <p:nvPr/>
          </p:nvSpPr>
          <p:spPr bwMode="auto">
            <a:xfrm flipV="1">
              <a:off x="4140" y="1440"/>
              <a:ext cx="23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5" name="Line 11"/>
            <p:cNvSpPr>
              <a:spLocks noChangeShapeType="1"/>
            </p:cNvSpPr>
            <p:nvPr/>
          </p:nvSpPr>
          <p:spPr bwMode="auto">
            <a:xfrm flipH="1" flipV="1">
              <a:off x="3600" y="1727"/>
              <a:ext cx="288" cy="1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6" name="Line 12"/>
            <p:cNvSpPr>
              <a:spLocks noChangeShapeType="1"/>
            </p:cNvSpPr>
            <p:nvPr/>
          </p:nvSpPr>
          <p:spPr bwMode="auto">
            <a:xfrm flipV="1">
              <a:off x="4129" y="1757"/>
              <a:ext cx="478" cy="25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9897" name="Rectangle 13"/>
            <p:cNvSpPr>
              <a:spLocks noChangeArrowheads="1"/>
            </p:cNvSpPr>
            <p:nvPr/>
          </p:nvSpPr>
          <p:spPr bwMode="auto">
            <a:xfrm>
              <a:off x="4556" y="1937"/>
              <a:ext cx="1128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eye coordinate frame</a:t>
              </a:r>
            </a:p>
          </p:txBody>
        </p:sp>
        <p:sp>
          <p:nvSpPr>
            <p:cNvPr id="79898" name="Rectangle 14"/>
            <p:cNvSpPr>
              <a:spLocks noChangeArrowheads="1"/>
            </p:cNvSpPr>
            <p:nvPr/>
          </p:nvSpPr>
          <p:spPr bwMode="auto">
            <a:xfrm>
              <a:off x="4139" y="1319"/>
              <a:ext cx="345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v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899" name="Rectangle 15"/>
            <p:cNvSpPr>
              <a:spLocks noChangeArrowheads="1"/>
            </p:cNvSpPr>
            <p:nvPr/>
          </p:nvSpPr>
          <p:spPr bwMode="auto">
            <a:xfrm>
              <a:off x="3394" y="1663"/>
              <a:ext cx="35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u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900" name="Rectangle 16"/>
            <p:cNvSpPr>
              <a:spLocks noChangeArrowheads="1"/>
            </p:cNvSpPr>
            <p:nvPr/>
          </p:nvSpPr>
          <p:spPr bwMode="auto">
            <a:xfrm>
              <a:off x="4553" y="1594"/>
              <a:ext cx="358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>
                  <a:solidFill>
                    <a:srgbClr val="FF0000"/>
                  </a:solidFill>
                </a:rPr>
                <a:t>n</a:t>
              </a:r>
              <a:r>
                <a:rPr lang="en-US" sz="1400" b="1" i="1" dirty="0">
                  <a:solidFill>
                    <a:srgbClr val="FF0000"/>
                  </a:solidFill>
                </a:rPr>
                <a:t> 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901" name="Rectangle 17"/>
            <p:cNvSpPr>
              <a:spLocks noChangeArrowheads="1"/>
            </p:cNvSpPr>
            <p:nvPr/>
          </p:nvSpPr>
          <p:spPr bwMode="auto">
            <a:xfrm>
              <a:off x="4032" y="2081"/>
              <a:ext cx="392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2400" b="1" i="1" dirty="0" err="1">
                  <a:solidFill>
                    <a:srgbClr val="FF0000"/>
                  </a:solidFill>
                </a:rPr>
                <a:t>o</a:t>
              </a:r>
              <a:r>
                <a:rPr lang="en-US" sz="1400" b="1" i="1" dirty="0" err="1">
                  <a:solidFill>
                    <a:srgbClr val="FF0000"/>
                  </a:solidFill>
                </a:rPr>
                <a:t>e</a:t>
              </a:r>
              <a:r>
                <a:rPr lang="en-US" sz="1400" b="1" i="1" dirty="0">
                  <a:solidFill>
                    <a:srgbClr val="FF0000"/>
                  </a:solidFill>
                </a:rPr>
                <a:t> </a:t>
              </a:r>
              <a:endParaRPr lang="it-IT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79902" name="Oval 18"/>
            <p:cNvSpPr>
              <a:spLocks noChangeArrowheads="1"/>
            </p:cNvSpPr>
            <p:nvPr/>
          </p:nvSpPr>
          <p:spPr bwMode="auto">
            <a:xfrm flipV="1">
              <a:off x="4078" y="1966"/>
              <a:ext cx="100" cy="10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866383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Reminder: reference frame</a:t>
            </a:r>
            <a:endParaRPr lang="it-IT" dirty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eaLnBrk="1" hangingPunct="1"/>
            <a:r>
              <a:rPr lang="it-IT" sz="2800" dirty="0" err="1"/>
              <a:t>Defined</a:t>
            </a:r>
            <a:r>
              <a:rPr lang="it-IT" sz="2800" dirty="0"/>
              <a:t> by:</a:t>
            </a:r>
          </a:p>
          <a:p>
            <a:pPr lvl="1" eaLnBrk="1" hangingPunct="1"/>
            <a:r>
              <a:rPr lang="it-IT" sz="2400" dirty="0" err="1"/>
              <a:t>Axes</a:t>
            </a:r>
            <a:r>
              <a:rPr lang="it-IT" sz="2400" dirty="0"/>
              <a:t> x, y, z (</a:t>
            </a:r>
            <a:r>
              <a:rPr lang="it-IT" sz="2400" dirty="0" err="1"/>
              <a:t>vectors</a:t>
            </a:r>
            <a:r>
              <a:rPr lang="it-IT" sz="2400" dirty="0"/>
              <a:t>)</a:t>
            </a:r>
          </a:p>
          <a:p>
            <a:pPr lvl="1" eaLnBrk="1" hangingPunct="1"/>
            <a:r>
              <a:rPr lang="it-IT" sz="2400" dirty="0" err="1"/>
              <a:t>Origin</a:t>
            </a:r>
            <a:r>
              <a:rPr lang="it-IT" sz="2400" dirty="0"/>
              <a:t> (a </a:t>
            </a:r>
            <a:r>
              <a:rPr lang="it-IT" sz="2400" dirty="0" err="1"/>
              <a:t>point</a:t>
            </a:r>
            <a:r>
              <a:rPr lang="it-IT" sz="2400" dirty="0"/>
              <a:t>)</a:t>
            </a:r>
            <a:endParaRPr lang="en-US" sz="2800" dirty="0"/>
          </a:p>
          <a:p>
            <a:pPr eaLnBrk="1" hangingPunct="1"/>
            <a:r>
              <a:rPr lang="it-IT" sz="2800" dirty="0"/>
              <a:t>A frame can be:</a:t>
            </a:r>
          </a:p>
          <a:p>
            <a:pPr lvl="1" eaLnBrk="1" hangingPunct="1"/>
            <a:r>
              <a:rPr lang="en-US" sz="2400" dirty="0"/>
              <a:t>orthogonal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iff</a:t>
            </a:r>
            <a:r>
              <a:rPr lang="en-US" sz="2400" dirty="0"/>
              <a:t> vectors x, y, z, are mutually orthogonal)</a:t>
            </a:r>
            <a:br>
              <a:rPr lang="en-US" sz="2400" dirty="0"/>
            </a:br>
            <a:r>
              <a:rPr lang="en-US" sz="2400" dirty="0"/>
              <a:t>(otherwise: “skew”)</a:t>
            </a:r>
          </a:p>
          <a:p>
            <a:pPr lvl="1" eaLnBrk="1" hangingPunct="1"/>
            <a:r>
              <a:rPr lang="en-US" sz="2400" dirty="0"/>
              <a:t>orthonormal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iff</a:t>
            </a:r>
            <a:r>
              <a:rPr lang="en-US" sz="2400" dirty="0"/>
              <a:t> vectors x, y, z, are mutually orthogonal </a:t>
            </a:r>
            <a:r>
              <a:rPr lang="en-US" sz="2400" i="1" dirty="0"/>
              <a:t>and </a:t>
            </a:r>
            <a:r>
              <a:rPr lang="en-US" sz="2400" dirty="0"/>
              <a:t>unary)</a:t>
            </a:r>
          </a:p>
        </p:txBody>
      </p:sp>
    </p:spTree>
    <p:extLst>
      <p:ext uri="{BB962C8B-B14F-4D97-AF65-F5344CB8AC3E}">
        <p14:creationId xmlns:p14="http://schemas.microsoft.com/office/powerpoint/2010/main" val="12004464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err="1"/>
              <a:t>Framens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29816"/>
          </a:xfrm>
        </p:spPr>
        <p:txBody>
          <a:bodyPr/>
          <a:lstStyle/>
          <a:p>
            <a:r>
              <a:rPr lang="en-US" dirty="0"/>
              <a:t>“row x column”</a:t>
            </a:r>
          </a:p>
          <a:p>
            <a:r>
              <a:rPr lang="it-IT" dirty="0"/>
              <a:t>i.e.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linear combination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>
                <a:solidFill>
                  <a:schemeClr val="accent2"/>
                </a:solidFill>
              </a:rPr>
              <a:t>column vectors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566259" y="3320030"/>
            <a:ext cx="406562" cy="1682528"/>
            <a:chOff x="1727684" y="2279104"/>
            <a:chExt cx="504056" cy="2086000"/>
          </a:xfrm>
        </p:grpSpPr>
        <p:sp>
          <p:nvSpPr>
            <p:cNvPr id="6" name="Rettangolo arrotondato 5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7" name="Ovale 6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8" name="Ovale 7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9" name="Ovale 8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0" name="Ovale 9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1061042" y="3320030"/>
            <a:ext cx="406562" cy="1682528"/>
            <a:chOff x="1727684" y="2279104"/>
            <a:chExt cx="504056" cy="2086000"/>
          </a:xfrm>
        </p:grpSpPr>
        <p:sp>
          <p:nvSpPr>
            <p:cNvPr id="13" name="Rettangolo arrotondato 12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4" name="Ovale 13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5" name="Ovale 14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6" name="Ovale 15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17" name="Ovale 16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546171" y="3320030"/>
            <a:ext cx="406562" cy="1682528"/>
            <a:chOff x="1727684" y="2279104"/>
            <a:chExt cx="504056" cy="2086000"/>
          </a:xfrm>
        </p:grpSpPr>
        <p:sp>
          <p:nvSpPr>
            <p:cNvPr id="19" name="Rettangolo arrotondato 18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0" name="Ovale 19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1" name="Ovale 20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2" name="Ovale 21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3" name="Ovale 22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2031301" y="3320080"/>
            <a:ext cx="406562" cy="1682528"/>
            <a:chOff x="1727684" y="2279104"/>
            <a:chExt cx="504056" cy="2086000"/>
          </a:xfrm>
        </p:grpSpPr>
        <p:sp>
          <p:nvSpPr>
            <p:cNvPr id="25" name="Rettangolo arrotondato 24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6" name="Ovale 25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7" name="Ovale 26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8" name="Ovale 27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29" name="Ovale 28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31" name="CasellaDiTesto 30"/>
          <p:cNvSpPr txBox="1"/>
          <p:nvPr/>
        </p:nvSpPr>
        <p:spPr>
          <a:xfrm>
            <a:off x="2516140" y="3925510"/>
            <a:ext cx="2840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·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390932" y="3913074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=</a:t>
            </a:r>
          </a:p>
        </p:txBody>
      </p:sp>
      <p:grpSp>
        <p:nvGrpSpPr>
          <p:cNvPr id="33" name="Gruppo 32"/>
          <p:cNvGrpSpPr/>
          <p:nvPr/>
        </p:nvGrpSpPr>
        <p:grpSpPr>
          <a:xfrm>
            <a:off x="2863081" y="3320080"/>
            <a:ext cx="406562" cy="1682528"/>
            <a:chOff x="1727684" y="2279104"/>
            <a:chExt cx="504056" cy="2086000"/>
          </a:xfrm>
        </p:grpSpPr>
        <p:sp>
          <p:nvSpPr>
            <p:cNvPr id="34" name="Rettangolo arrotondato 33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571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35" name="Ovale 34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36" name="Ovale 35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rPr>
                <a:t>z</a:t>
              </a:r>
            </a:p>
          </p:txBody>
        </p:sp>
        <p:sp>
          <p:nvSpPr>
            <p:cNvPr id="37" name="Ovale 36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rPr>
                <a:t>y</a:t>
              </a:r>
            </a:p>
          </p:txBody>
        </p:sp>
        <p:sp>
          <p:nvSpPr>
            <p:cNvPr id="38" name="Ovale 37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</a:rPr>
                <a:t>w</a:t>
              </a:r>
            </a:p>
          </p:txBody>
        </p:sp>
      </p:grpSp>
      <p:sp>
        <p:nvSpPr>
          <p:cNvPr id="39" name="Ovale 38"/>
          <p:cNvSpPr/>
          <p:nvPr/>
        </p:nvSpPr>
        <p:spPr bwMode="auto">
          <a:xfrm>
            <a:off x="3733823" y="3972808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x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4690351" y="3947951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+</a:t>
            </a:r>
          </a:p>
        </p:txBody>
      </p:sp>
      <p:grpSp>
        <p:nvGrpSpPr>
          <p:cNvPr id="44" name="Gruppo 43"/>
          <p:cNvGrpSpPr/>
          <p:nvPr/>
        </p:nvGrpSpPr>
        <p:grpSpPr>
          <a:xfrm>
            <a:off x="4283788" y="3328835"/>
            <a:ext cx="406562" cy="1682528"/>
            <a:chOff x="1727684" y="2279104"/>
            <a:chExt cx="504056" cy="2086000"/>
          </a:xfrm>
        </p:grpSpPr>
        <p:sp>
          <p:nvSpPr>
            <p:cNvPr id="45" name="Rettangolo arrotondato 44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6" name="Ovale 45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7" name="Ovale 46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8" name="Ovale 47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49" name="Ovale 48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50" name="CasellaDiTesto 49"/>
          <p:cNvSpPr txBox="1"/>
          <p:nvPr/>
        </p:nvSpPr>
        <p:spPr>
          <a:xfrm>
            <a:off x="4075040" y="3934265"/>
            <a:ext cx="2840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·</a:t>
            </a:r>
          </a:p>
        </p:txBody>
      </p:sp>
      <p:sp>
        <p:nvSpPr>
          <p:cNvPr id="51" name="Ovale 50"/>
          <p:cNvSpPr/>
          <p:nvPr/>
        </p:nvSpPr>
        <p:spPr bwMode="auto">
          <a:xfrm>
            <a:off x="5018227" y="3972808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y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5994419" y="3947951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+</a:t>
            </a:r>
          </a:p>
        </p:txBody>
      </p:sp>
      <p:grpSp>
        <p:nvGrpSpPr>
          <p:cNvPr id="53" name="Gruppo 52"/>
          <p:cNvGrpSpPr/>
          <p:nvPr/>
        </p:nvGrpSpPr>
        <p:grpSpPr>
          <a:xfrm>
            <a:off x="5587857" y="3328835"/>
            <a:ext cx="406562" cy="1682528"/>
            <a:chOff x="1727684" y="2279104"/>
            <a:chExt cx="504056" cy="2086000"/>
          </a:xfrm>
        </p:grpSpPr>
        <p:sp>
          <p:nvSpPr>
            <p:cNvPr id="54" name="Rettangolo arrotondato 53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5" name="Ovale 54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6" name="Ovale 55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7" name="Ovale 56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58" name="Ovale 57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59" name="CasellaDiTesto 58"/>
          <p:cNvSpPr txBox="1"/>
          <p:nvPr/>
        </p:nvSpPr>
        <p:spPr>
          <a:xfrm>
            <a:off x="5359445" y="3934265"/>
            <a:ext cx="2840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·</a:t>
            </a:r>
          </a:p>
        </p:txBody>
      </p:sp>
      <p:sp>
        <p:nvSpPr>
          <p:cNvPr id="60" name="Ovale 59"/>
          <p:cNvSpPr/>
          <p:nvPr/>
        </p:nvSpPr>
        <p:spPr bwMode="auto">
          <a:xfrm>
            <a:off x="6337310" y="3972808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rPr>
              <a:t>z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7313502" y="3947951"/>
            <a:ext cx="39466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+</a:t>
            </a:r>
          </a:p>
        </p:txBody>
      </p:sp>
      <p:grpSp>
        <p:nvGrpSpPr>
          <p:cNvPr id="62" name="Gruppo 61"/>
          <p:cNvGrpSpPr/>
          <p:nvPr/>
        </p:nvGrpSpPr>
        <p:grpSpPr>
          <a:xfrm>
            <a:off x="6906940" y="3328835"/>
            <a:ext cx="406562" cy="1682528"/>
            <a:chOff x="1727684" y="2279104"/>
            <a:chExt cx="504056" cy="2086000"/>
          </a:xfrm>
        </p:grpSpPr>
        <p:sp>
          <p:nvSpPr>
            <p:cNvPr id="63" name="Rettangolo arrotondato 62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64" name="Ovale 63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65" name="Ovale 64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66" name="Ovale 65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67" name="Ovale 66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68" name="CasellaDiTesto 67"/>
          <p:cNvSpPr txBox="1"/>
          <p:nvPr/>
        </p:nvSpPr>
        <p:spPr>
          <a:xfrm>
            <a:off x="6678528" y="3934265"/>
            <a:ext cx="2840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·</a:t>
            </a:r>
          </a:p>
        </p:txBody>
      </p:sp>
      <p:sp>
        <p:nvSpPr>
          <p:cNvPr id="69" name="Ovale 68"/>
          <p:cNvSpPr/>
          <p:nvPr/>
        </p:nvSpPr>
        <p:spPr bwMode="auto">
          <a:xfrm>
            <a:off x="7675208" y="3964004"/>
            <a:ext cx="406562" cy="37707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800" b="1" dirty="0"/>
              <a:t>w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1" name="Gruppo 70"/>
          <p:cNvGrpSpPr/>
          <p:nvPr/>
        </p:nvGrpSpPr>
        <p:grpSpPr>
          <a:xfrm>
            <a:off x="8244838" y="3320030"/>
            <a:ext cx="406562" cy="1682528"/>
            <a:chOff x="1727684" y="2279104"/>
            <a:chExt cx="504056" cy="2086000"/>
          </a:xfrm>
        </p:grpSpPr>
        <p:sp>
          <p:nvSpPr>
            <p:cNvPr id="72" name="Rettangolo arrotondato 71"/>
            <p:cNvSpPr/>
            <p:nvPr/>
          </p:nvSpPr>
          <p:spPr bwMode="auto">
            <a:xfrm>
              <a:off x="1727684" y="2279104"/>
              <a:ext cx="504056" cy="2086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57150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73" name="Ovale 72"/>
            <p:cNvSpPr/>
            <p:nvPr/>
          </p:nvSpPr>
          <p:spPr bwMode="auto">
            <a:xfrm>
              <a:off x="1727684" y="2279104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74" name="Ovale 73"/>
            <p:cNvSpPr/>
            <p:nvPr/>
          </p:nvSpPr>
          <p:spPr bwMode="auto">
            <a:xfrm>
              <a:off x="1727684" y="3358108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75" name="Ovale 74"/>
            <p:cNvSpPr/>
            <p:nvPr/>
          </p:nvSpPr>
          <p:spPr bwMode="auto">
            <a:xfrm>
              <a:off x="1727684" y="2818606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  <p:sp>
          <p:nvSpPr>
            <p:cNvPr id="76" name="Ovale 75"/>
            <p:cNvSpPr/>
            <p:nvPr/>
          </p:nvSpPr>
          <p:spPr bwMode="auto">
            <a:xfrm>
              <a:off x="1727684" y="3897610"/>
              <a:ext cx="504056" cy="46749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</a:endParaRPr>
            </a:p>
          </p:txBody>
        </p:sp>
      </p:grpSp>
      <p:sp>
        <p:nvSpPr>
          <p:cNvPr id="77" name="CasellaDiTesto 76"/>
          <p:cNvSpPr txBox="1"/>
          <p:nvPr/>
        </p:nvSpPr>
        <p:spPr>
          <a:xfrm>
            <a:off x="8016426" y="3925460"/>
            <a:ext cx="284052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800" dirty="0"/>
              <a:t>·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591446" y="543499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0" name="CasellaDiTesto 79"/>
          <p:cNvSpPr txBox="1"/>
          <p:nvPr/>
        </p:nvSpPr>
        <p:spPr>
          <a:xfrm>
            <a:off x="2056488" y="5434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1571358" y="5434992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2" name="CasellaDiTesto 81"/>
          <p:cNvSpPr txBox="1"/>
          <p:nvPr/>
        </p:nvSpPr>
        <p:spPr>
          <a:xfrm>
            <a:off x="1086229" y="544402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3" name="Freccia in giù 82"/>
          <p:cNvSpPr/>
          <p:nvPr/>
        </p:nvSpPr>
        <p:spPr bwMode="auto">
          <a:xfrm flipV="1">
            <a:off x="648382" y="5247871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4" name="Freccia in giù 83"/>
          <p:cNvSpPr/>
          <p:nvPr/>
        </p:nvSpPr>
        <p:spPr bwMode="auto">
          <a:xfrm flipV="1">
            <a:off x="1143165" y="5247871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5" name="Freccia in giù 84"/>
          <p:cNvSpPr/>
          <p:nvPr/>
        </p:nvSpPr>
        <p:spPr bwMode="auto">
          <a:xfrm flipV="1">
            <a:off x="1628294" y="5247871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6" name="Freccia in giù 85"/>
          <p:cNvSpPr/>
          <p:nvPr/>
        </p:nvSpPr>
        <p:spPr bwMode="auto">
          <a:xfrm flipV="1">
            <a:off x="2120637" y="5247073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87" name="CasellaDiTesto 86"/>
          <p:cNvSpPr txBox="1"/>
          <p:nvPr/>
        </p:nvSpPr>
        <p:spPr>
          <a:xfrm>
            <a:off x="4308975" y="537716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8" name="CasellaDiTesto 87"/>
          <p:cNvSpPr txBox="1"/>
          <p:nvPr/>
        </p:nvSpPr>
        <p:spPr>
          <a:xfrm>
            <a:off x="8305842" y="540804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9" name="CasellaDiTesto 88"/>
          <p:cNvSpPr txBox="1"/>
          <p:nvPr/>
        </p:nvSpPr>
        <p:spPr>
          <a:xfrm>
            <a:off x="6967848" y="54072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0" name="CasellaDiTesto 89"/>
          <p:cNvSpPr txBox="1"/>
          <p:nvPr/>
        </p:nvSpPr>
        <p:spPr>
          <a:xfrm>
            <a:off x="5657150" y="541628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1" name="Freccia in giù 90"/>
          <p:cNvSpPr/>
          <p:nvPr/>
        </p:nvSpPr>
        <p:spPr bwMode="auto">
          <a:xfrm flipV="1">
            <a:off x="4365911" y="5220124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2" name="Freccia in giù 91"/>
          <p:cNvSpPr/>
          <p:nvPr/>
        </p:nvSpPr>
        <p:spPr bwMode="auto">
          <a:xfrm flipV="1">
            <a:off x="5714086" y="5220124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3" name="Freccia in giù 92"/>
          <p:cNvSpPr/>
          <p:nvPr/>
        </p:nvSpPr>
        <p:spPr bwMode="auto">
          <a:xfrm flipV="1">
            <a:off x="7024784" y="5220124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94" name="Freccia in giù 93"/>
          <p:cNvSpPr/>
          <p:nvPr/>
        </p:nvSpPr>
        <p:spPr bwMode="auto">
          <a:xfrm flipV="1">
            <a:off x="8369991" y="5220124"/>
            <a:ext cx="242316" cy="2251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59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75" y="914400"/>
            <a:ext cx="182562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6888" y="990600"/>
            <a:ext cx="1706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7300" y="1092200"/>
            <a:ext cx="15462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8663" y="1168400"/>
            <a:ext cx="14255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</a:t>
            </a:r>
            <a:r>
              <a:rPr lang="en-AU" dirty="0"/>
              <a:t>: </a:t>
            </a:r>
            <a:r>
              <a:rPr lang="it-IT" dirty="0" err="1"/>
              <a:t>Projection</a:t>
            </a:r>
            <a:r>
              <a:rPr lang="it-IT" dirty="0"/>
              <a:t> </a:t>
            </a:r>
            <a:r>
              <a:rPr lang="it-IT" dirty="0" err="1"/>
              <a:t>Transformation</a:t>
            </a:r>
            <a:endParaRPr lang="it-IT" dirty="0"/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1244600"/>
            <a:ext cx="13049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5447834" y="3429000"/>
            <a:ext cx="3696166" cy="11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i="1" dirty="0">
                <a:solidFill>
                  <a:schemeClr val="accent2"/>
                </a:solidFill>
              </a:rPr>
              <a:t>d  </a:t>
            </a:r>
            <a:r>
              <a:rPr lang="en-US" dirty="0">
                <a:solidFill>
                  <a:schemeClr val="accent2"/>
                </a:solidFill>
              </a:rPr>
              <a:t>infinite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1600" dirty="0">
                <a:solidFill>
                  <a:schemeClr val="accent2"/>
                </a:solidFill>
              </a:rPr>
              <a:t>(orthogonal</a:t>
            </a:r>
          </a:p>
          <a:p>
            <a:pPr algn="r"/>
            <a:r>
              <a:rPr lang="en-US" sz="1600" dirty="0">
                <a:solidFill>
                  <a:schemeClr val="accent2"/>
                </a:solidFill>
              </a:rPr>
              <a:t>projection)</a:t>
            </a:r>
          </a:p>
          <a:p>
            <a:pPr algn="r"/>
            <a:endParaRPr lang="it-IT" sz="1600" i="1" dirty="0">
              <a:solidFill>
                <a:schemeClr val="accent2"/>
              </a:solidFill>
            </a:endParaRPr>
          </a:p>
        </p:txBody>
      </p:sp>
      <p:sp>
        <p:nvSpPr>
          <p:cNvPr id="39947" name="Rectangle 10"/>
          <p:cNvSpPr>
            <a:spLocks noChangeArrowheads="1"/>
          </p:cNvSpPr>
          <p:nvPr/>
        </p:nvSpPr>
        <p:spPr bwMode="auto">
          <a:xfrm>
            <a:off x="304800" y="3429000"/>
            <a:ext cx="1081443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d  </a:t>
            </a:r>
            <a:r>
              <a:rPr lang="en-US" dirty="0">
                <a:solidFill>
                  <a:schemeClr val="accent2"/>
                </a:solidFill>
              </a:rPr>
              <a:t>small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9948" name="Rectangle 11"/>
          <p:cNvSpPr>
            <a:spLocks noChangeArrowheads="1"/>
          </p:cNvSpPr>
          <p:nvPr/>
        </p:nvSpPr>
        <p:spPr bwMode="auto">
          <a:xfrm>
            <a:off x="5943600" y="3429000"/>
            <a:ext cx="1053265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</a:rPr>
              <a:t>d  </a:t>
            </a:r>
            <a:r>
              <a:rPr lang="en-US" dirty="0">
                <a:solidFill>
                  <a:schemeClr val="accent2"/>
                </a:solidFill>
              </a:rPr>
              <a:t>large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30896" y="4038600"/>
            <a:ext cx="2971800" cy="2438400"/>
          </a:xfrm>
          <a:prstGeom prst="leftArrow">
            <a:avLst>
              <a:gd name="adj1" fmla="val 74806"/>
              <a:gd name="adj2" fmla="val 46995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endParaRPr lang="it-IT"/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840496" y="4419600"/>
            <a:ext cx="2286000" cy="14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More perspective distortion</a:t>
            </a:r>
            <a:r>
              <a:rPr lang="it-IT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“Fish-eye” effect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(wide angle)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25872" y="4038600"/>
            <a:ext cx="2912488" cy="2438400"/>
            <a:chOff x="3659188" y="4038600"/>
            <a:chExt cx="2912488" cy="2438400"/>
          </a:xfrm>
        </p:grpSpPr>
        <p:sp>
          <p:nvSpPr>
            <p:cNvPr id="39951" name="AutoShape 18"/>
            <p:cNvSpPr>
              <a:spLocks noChangeArrowheads="1"/>
            </p:cNvSpPr>
            <p:nvPr/>
          </p:nvSpPr>
          <p:spPr bwMode="auto">
            <a:xfrm flipH="1">
              <a:off x="3676076" y="4038600"/>
              <a:ext cx="2895600" cy="2438400"/>
            </a:xfrm>
            <a:prstGeom prst="leftArrow">
              <a:avLst>
                <a:gd name="adj1" fmla="val 74806"/>
                <a:gd name="adj2" fmla="val 4579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endParaRPr lang="it-IT"/>
            </a:p>
          </p:txBody>
        </p:sp>
        <p:sp>
          <p:nvSpPr>
            <p:cNvPr id="39952" name="Rectangle 19"/>
            <p:cNvSpPr>
              <a:spLocks noChangeArrowheads="1"/>
            </p:cNvSpPr>
            <p:nvPr/>
          </p:nvSpPr>
          <p:spPr bwMode="auto">
            <a:xfrm flipH="1">
              <a:off x="3659188" y="4419600"/>
              <a:ext cx="2227262" cy="1787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Less perspective distortion</a:t>
              </a:r>
            </a:p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“Zoom” effect</a:t>
              </a:r>
              <a:br>
                <a:rPr lang="en-US" dirty="0">
                  <a:solidFill>
                    <a:srgbClr val="FF0000"/>
                  </a:solidFill>
                </a:rPr>
              </a:br>
              <a:r>
                <a:rPr lang="en-US" dirty="0">
                  <a:solidFill>
                    <a:srgbClr val="FF0000"/>
                  </a:solidFill>
                </a:rPr>
                <a:t>(</a:t>
              </a:r>
              <a:r>
                <a:rPr lang="en-US" dirty="0" err="1">
                  <a:solidFill>
                    <a:srgbClr val="FF0000"/>
                  </a:solidFill>
                </a:rPr>
                <a:t>eg</a:t>
              </a:r>
              <a:r>
                <a:rPr lang="en-US" dirty="0">
                  <a:solidFill>
                    <a:srgbClr val="FF0000"/>
                  </a:solidFill>
                </a:rPr>
                <a:t>. Satellite view)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2071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JS</a:t>
            </a:r>
          </a:p>
        </p:txBody>
      </p:sp>
      <p:sp>
        <p:nvSpPr>
          <p:cNvPr id="95" name="Segnaposto contenuto 8">
            <a:extLst>
              <a:ext uri="{FF2B5EF4-FFF2-40B4-BE49-F238E27FC236}">
                <a16:creationId xmlns:a16="http://schemas.microsoft.com/office/drawing/2014/main" id="{BC4208A6-0631-0942-9F62-3473362C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024"/>
            <a:ext cx="9144000" cy="701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Define Vector/Matrices:</a:t>
            </a:r>
          </a:p>
        </p:txBody>
      </p:sp>
      <p:sp>
        <p:nvSpPr>
          <p:cNvPr id="96" name="Rettangolo 14">
            <a:extLst>
              <a:ext uri="{FF2B5EF4-FFF2-40B4-BE49-F238E27FC236}">
                <a16:creationId xmlns:a16="http://schemas.microsoft.com/office/drawing/2014/main" id="{D6C7AEC9-4F8F-7845-A10C-E0447BA2103B}"/>
              </a:ext>
            </a:extLst>
          </p:cNvPr>
          <p:cNvSpPr/>
          <p:nvPr/>
        </p:nvSpPr>
        <p:spPr>
          <a:xfrm>
            <a:off x="179512" y="1916832"/>
            <a:ext cx="4874154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THREE.Vector3(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THREE.Vector4();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THREE.Vector4();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THREE.Matrix3();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THREE.Matrix4();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8" name="Segnaposto contenuto 8">
            <a:extLst>
              <a:ext uri="{FF2B5EF4-FFF2-40B4-BE49-F238E27FC236}">
                <a16:creationId xmlns:a16="http://schemas.microsoft.com/office/drawing/2014/main" id="{6E3DCE16-66A5-F644-AD70-BB1C5C75F5B9}"/>
              </a:ext>
            </a:extLst>
          </p:cNvPr>
          <p:cNvSpPr txBox="1">
            <a:spLocks/>
          </p:cNvSpPr>
          <p:nvPr/>
        </p:nvSpPr>
        <p:spPr bwMode="auto">
          <a:xfrm>
            <a:off x="0" y="4250689"/>
            <a:ext cx="9144000" cy="70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Access to Components:</a:t>
            </a:r>
          </a:p>
        </p:txBody>
      </p:sp>
      <p:sp>
        <p:nvSpPr>
          <p:cNvPr id="99" name="Rettangolo 5">
            <a:extLst>
              <a:ext uri="{FF2B5EF4-FFF2-40B4-BE49-F238E27FC236}">
                <a16:creationId xmlns:a16="http://schemas.microsoft.com/office/drawing/2014/main" id="{CC60BB70-B1FC-B644-96F3-1E98894A2793}"/>
              </a:ext>
            </a:extLst>
          </p:cNvPr>
          <p:cNvSpPr/>
          <p:nvPr/>
        </p:nvSpPr>
        <p:spPr>
          <a:xfrm>
            <a:off x="179512" y="4931973"/>
            <a:ext cx="4874154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.x =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.y , .z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equivalently: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.getComponent(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1 , 2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34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JS</a:t>
            </a:r>
          </a:p>
        </p:txBody>
      </p:sp>
      <p:sp>
        <p:nvSpPr>
          <p:cNvPr id="95" name="Segnaposto contenuto 8">
            <a:extLst>
              <a:ext uri="{FF2B5EF4-FFF2-40B4-BE49-F238E27FC236}">
                <a16:creationId xmlns:a16="http://schemas.microsoft.com/office/drawing/2014/main" id="{BC4208A6-0631-0942-9F62-3473362C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024"/>
            <a:ext cx="9144000" cy="701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Function on Vectors:</a:t>
            </a:r>
          </a:p>
        </p:txBody>
      </p:sp>
      <p:sp>
        <p:nvSpPr>
          <p:cNvPr id="8" name="Rettangolo 5">
            <a:extLst>
              <a:ext uri="{FF2B5EF4-FFF2-40B4-BE49-F238E27FC236}">
                <a16:creationId xmlns:a16="http://schemas.microsoft.com/office/drawing/2014/main" id="{10C95E56-59BE-8F4A-9E1C-1C440B289AEC}"/>
              </a:ext>
            </a:extLst>
          </p:cNvPr>
          <p:cNvSpPr/>
          <p:nvPr/>
        </p:nvSpPr>
        <p:spPr>
          <a:xfrm>
            <a:off x="251520" y="1844824"/>
            <a:ext cx="4874154" cy="477053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THREE.Vector3();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THREE.Vector3();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THREE.Vector3();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0.5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add(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addVectors(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endParaRPr lang="en-US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sub(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subVectors(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endParaRPr lang="en-US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.multiplyScalar(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.divideScalar(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component-wise product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.multiplyVectors(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96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JS</a:t>
            </a:r>
          </a:p>
        </p:txBody>
      </p:sp>
      <p:sp>
        <p:nvSpPr>
          <p:cNvPr id="95" name="Segnaposto contenuto 8">
            <a:extLst>
              <a:ext uri="{FF2B5EF4-FFF2-40B4-BE49-F238E27FC236}">
                <a16:creationId xmlns:a16="http://schemas.microsoft.com/office/drawing/2014/main" id="{BC4208A6-0631-0942-9F62-3473362C7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9024"/>
            <a:ext cx="9144000" cy="7018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Function on Matrices:</a:t>
            </a:r>
          </a:p>
        </p:txBody>
      </p:sp>
      <p:sp>
        <p:nvSpPr>
          <p:cNvPr id="5" name="Rettangolo 14">
            <a:extLst>
              <a:ext uri="{FF2B5EF4-FFF2-40B4-BE49-F238E27FC236}">
                <a16:creationId xmlns:a16="http://schemas.microsoft.com/office/drawing/2014/main" id="{EF4ABC49-557E-3945-9C4C-BE9D4D78AC71}"/>
              </a:ext>
            </a:extLst>
          </p:cNvPr>
          <p:cNvSpPr/>
          <p:nvPr/>
        </p:nvSpPr>
        <p:spPr>
          <a:xfrm>
            <a:off x="323528" y="2060848"/>
            <a:ext cx="4874154" cy="4524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THREE.Vector3();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THREE.Matrix3();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THREE.Matrix3();</a:t>
            </a: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THREE.Matrix3();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.multiplyScalar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row 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colums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multiplication: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dx: Ma=Ma*Mb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Mc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.multiplyMatrices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Mb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.getInverse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transpose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 place)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.determinant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i="1" dirty="0"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 vector product: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.applyMatrix3( </a:t>
            </a:r>
            <a:r>
              <a:rPr lang="en-US" sz="1600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126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Three Kind of Entities</a:t>
            </a:r>
            <a:endParaRPr lang="it-IT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Three types of entities </a:t>
            </a:r>
          </a:p>
          <a:p>
            <a:pPr lvl="1" eaLnBrk="1" hangingPunct="1"/>
            <a:r>
              <a:rPr lang="en-US" dirty="0"/>
              <a:t>scalars</a:t>
            </a:r>
          </a:p>
          <a:p>
            <a:pPr lvl="1" eaLnBrk="1" hangingPunct="1"/>
            <a:r>
              <a:rPr lang="en-US" dirty="0"/>
              <a:t>vectors </a:t>
            </a:r>
          </a:p>
          <a:p>
            <a:pPr lvl="1" eaLnBrk="1" hangingPunct="1"/>
            <a:r>
              <a:rPr lang="en-US" dirty="0"/>
              <a:t>points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52229" name="Freeform 13"/>
          <p:cNvSpPr>
            <a:spLocks/>
          </p:cNvSpPr>
          <p:nvPr/>
        </p:nvSpPr>
        <p:spPr bwMode="auto">
          <a:xfrm>
            <a:off x="2166541" y="2505075"/>
            <a:ext cx="1009650" cy="7938"/>
          </a:xfrm>
          <a:custGeom>
            <a:avLst/>
            <a:gdLst>
              <a:gd name="T0" fmla="*/ 0 w 636"/>
              <a:gd name="T1" fmla="*/ 0 h 5"/>
              <a:gd name="T2" fmla="*/ 2147483647 w 636"/>
              <a:gd name="T3" fmla="*/ 2147483647 h 5"/>
              <a:gd name="T4" fmla="*/ 0 60000 65536"/>
              <a:gd name="T5" fmla="*/ 0 60000 65536"/>
              <a:gd name="T6" fmla="*/ 0 w 636"/>
              <a:gd name="T7" fmla="*/ 0 h 5"/>
              <a:gd name="T8" fmla="*/ 636 w 636"/>
              <a:gd name="T9" fmla="*/ 5 h 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5">
                <a:moveTo>
                  <a:pt x="0" y="0"/>
                </a:moveTo>
                <a:lnTo>
                  <a:pt x="636" y="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52230" name="AutoShape 14"/>
          <p:cNvSpPr>
            <a:spLocks noChangeArrowheads="1"/>
          </p:cNvSpPr>
          <p:nvPr/>
        </p:nvSpPr>
        <p:spPr bwMode="auto">
          <a:xfrm>
            <a:off x="2937707" y="2139259"/>
            <a:ext cx="2959821" cy="7856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attributes: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Norm (length), </a:t>
            </a:r>
            <a:r>
              <a:rPr lang="en-US" b="1" dirty="0">
                <a:solidFill>
                  <a:srgbClr val="FF0000"/>
                </a:solidFill>
              </a:rPr>
              <a:t>Direction</a:t>
            </a:r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52231" name="Freeform 16"/>
          <p:cNvSpPr>
            <a:spLocks/>
          </p:cNvSpPr>
          <p:nvPr/>
        </p:nvSpPr>
        <p:spPr bwMode="auto">
          <a:xfrm>
            <a:off x="1923653" y="3233862"/>
            <a:ext cx="1252538" cy="628650"/>
          </a:xfrm>
          <a:custGeom>
            <a:avLst/>
            <a:gdLst>
              <a:gd name="T0" fmla="*/ 0 w 789"/>
              <a:gd name="T1" fmla="*/ 0 h 396"/>
              <a:gd name="T2" fmla="*/ 2147483647 w 789"/>
              <a:gd name="T3" fmla="*/ 2147483647 h 396"/>
              <a:gd name="T4" fmla="*/ 2147483647 w 789"/>
              <a:gd name="T5" fmla="*/ 2147483647 h 396"/>
              <a:gd name="T6" fmla="*/ 0 60000 65536"/>
              <a:gd name="T7" fmla="*/ 0 60000 65536"/>
              <a:gd name="T8" fmla="*/ 0 60000 65536"/>
              <a:gd name="T9" fmla="*/ 0 w 789"/>
              <a:gd name="T10" fmla="*/ 0 h 396"/>
              <a:gd name="T11" fmla="*/ 789 w 789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9" h="396">
                <a:moveTo>
                  <a:pt x="0" y="0"/>
                </a:moveTo>
                <a:lnTo>
                  <a:pt x="274" y="380"/>
                </a:lnTo>
                <a:lnTo>
                  <a:pt x="789" y="396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52232" name="AutoShape 17"/>
          <p:cNvSpPr>
            <a:spLocks noChangeArrowheads="1"/>
          </p:cNvSpPr>
          <p:nvPr/>
        </p:nvSpPr>
        <p:spPr bwMode="auto">
          <a:xfrm>
            <a:off x="3176191" y="3501334"/>
            <a:ext cx="2251576" cy="78560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attribute: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Position</a:t>
            </a:r>
            <a:r>
              <a:rPr lang="en-US" dirty="0">
                <a:solidFill>
                  <a:schemeClr val="accent2"/>
                </a:solidFill>
              </a:rPr>
              <a:t> in space</a:t>
            </a:r>
            <a:endParaRPr lang="it-IT" sz="18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707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5715000" y="3657600"/>
            <a:ext cx="1816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q =     (p)</a:t>
            </a:r>
          </a:p>
          <a:p>
            <a:r>
              <a:rPr lang="en-US" sz="3200"/>
              <a:t>v =     (u)</a:t>
            </a:r>
            <a:endParaRPr lang="it-IT" sz="3200"/>
          </a:p>
        </p:txBody>
      </p:sp>
      <p:sp>
        <p:nvSpPr>
          <p:cNvPr id="7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Geometric transformations</a:t>
            </a:r>
            <a:endParaRPr lang="it-IT" dirty="0"/>
          </a:p>
        </p:txBody>
      </p:sp>
      <p:sp>
        <p:nvSpPr>
          <p:cNvPr id="7179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5257800" cy="5062538"/>
          </a:xfrm>
        </p:spPr>
        <p:txBody>
          <a:bodyPr/>
          <a:lstStyle/>
          <a:p>
            <a:pPr eaLnBrk="1" hangingPunct="1"/>
            <a:r>
              <a:rPr lang="en-US" dirty="0"/>
              <a:t>Functions that</a:t>
            </a:r>
          </a:p>
          <a:p>
            <a:pPr lvl="1" eaLnBrk="1" hangingPunct="1"/>
            <a:r>
              <a:rPr lang="en-US" dirty="0"/>
              <a:t>Take a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vector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and map it to another </a:t>
            </a:r>
            <a:r>
              <a:rPr lang="en-US" dirty="0">
                <a:solidFill>
                  <a:srgbClr val="00B050"/>
                </a:solidFill>
              </a:rPr>
              <a:t>point</a:t>
            </a:r>
            <a:r>
              <a:rPr lang="en-US" dirty="0"/>
              <a:t> / </a:t>
            </a:r>
            <a:r>
              <a:rPr lang="en-US" dirty="0">
                <a:solidFill>
                  <a:srgbClr val="00B050"/>
                </a:solidFill>
              </a:rPr>
              <a:t>vector</a:t>
            </a:r>
          </a:p>
          <a:p>
            <a:pPr lvl="1" eaLnBrk="1" hangingPunct="1"/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7170" name="Object 13"/>
          <p:cNvGraphicFramePr>
            <a:graphicFrameLocks noChangeAspect="1"/>
          </p:cNvGraphicFramePr>
          <p:nvPr/>
        </p:nvGraphicFramePr>
        <p:xfrm>
          <a:off x="5562600" y="1295400"/>
          <a:ext cx="2919413" cy="209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3" name="Fotografia Photo Editor" r:id="rId3" imgW="4290432" imgH="3078095" progId="">
                  <p:embed/>
                </p:oleObj>
              </mc:Choice>
              <mc:Fallback>
                <p:oleObj name="Fotografia Photo Editor" r:id="rId3" imgW="4290432" imgH="3078095" progId="">
                  <p:embed/>
                  <p:pic>
                    <p:nvPicPr>
                      <p:cNvPr id="717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95400"/>
                        <a:ext cx="2919413" cy="209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5589588" y="1912938"/>
            <a:ext cx="3222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p</a:t>
            </a:r>
            <a:endParaRPr lang="it-IT"/>
          </a:p>
        </p:txBody>
      </p:sp>
      <p:graphicFrame>
        <p:nvGraphicFramePr>
          <p:cNvPr id="7171" name="Object 17"/>
          <p:cNvGraphicFramePr>
            <a:graphicFrameLocks noChangeAspect="1"/>
          </p:cNvGraphicFramePr>
          <p:nvPr/>
        </p:nvGraphicFramePr>
        <p:xfrm>
          <a:off x="6464300" y="2320925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4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717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4300" y="2320925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7227888" y="16383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5" name="Equation" r:id="rId7" imgW="152280" imgH="203040" progId="Equation.3">
                  <p:embed/>
                </p:oleObj>
              </mc:Choice>
              <mc:Fallback>
                <p:oleObj name="Equation" r:id="rId7" imgW="152280" imgH="203040" progId="Equation.3">
                  <p:embed/>
                  <p:pic>
                    <p:nvPicPr>
                      <p:cNvPr id="717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1638300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9"/>
          <p:cNvGraphicFramePr>
            <a:graphicFrameLocks noChangeAspect="1"/>
          </p:cNvGraphicFramePr>
          <p:nvPr/>
        </p:nvGraphicFramePr>
        <p:xfrm>
          <a:off x="6477000" y="23622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6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717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362200"/>
                        <a:ext cx="419100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20"/>
          <p:cNvGraphicFramePr>
            <a:graphicFrameLocks noChangeAspect="1"/>
          </p:cNvGraphicFramePr>
          <p:nvPr/>
        </p:nvGraphicFramePr>
        <p:xfrm>
          <a:off x="6496050" y="3581400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7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717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581400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23"/>
          <p:cNvSpPr txBox="1">
            <a:spLocks noChangeArrowheads="1"/>
          </p:cNvSpPr>
          <p:nvPr/>
        </p:nvSpPr>
        <p:spPr bwMode="auto">
          <a:xfrm>
            <a:off x="7315200" y="2990850"/>
            <a:ext cx="3222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/>
              <a:t>q</a:t>
            </a:r>
            <a:endParaRPr lang="it-IT"/>
          </a:p>
        </p:txBody>
      </p:sp>
      <p:graphicFrame>
        <p:nvGraphicFramePr>
          <p:cNvPr id="7175" name="Object 24"/>
          <p:cNvGraphicFramePr>
            <a:graphicFrameLocks noChangeAspect="1"/>
          </p:cNvGraphicFramePr>
          <p:nvPr/>
        </p:nvGraphicFramePr>
        <p:xfrm>
          <a:off x="6486525" y="4067175"/>
          <a:ext cx="533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8" name="Equation" r:id="rId11" imgW="152280" imgH="203040" progId="Equation.3">
                  <p:embed/>
                </p:oleObj>
              </mc:Choice>
              <mc:Fallback>
                <p:oleObj name="Equation" r:id="rId11" imgW="152280" imgH="203040" progId="Equation.3">
                  <p:embed/>
                  <p:pic>
                    <p:nvPicPr>
                      <p:cNvPr id="717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4067175"/>
                        <a:ext cx="533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 txBox="1">
            <a:spLocks noChangeArrowheads="1"/>
          </p:cNvSpPr>
          <p:nvPr/>
        </p:nvSpPr>
        <p:spPr bwMode="auto">
          <a:xfrm>
            <a:off x="351632" y="4191000"/>
            <a:ext cx="52578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Three examples:</a:t>
            </a:r>
          </a:p>
          <a:p>
            <a:pPr lvl="1" eaLnBrk="1" hangingPunct="1"/>
            <a:r>
              <a:rPr lang="en-US" kern="0" dirty="0">
                <a:solidFill>
                  <a:schemeClr val="accent2"/>
                </a:solidFill>
              </a:rPr>
              <a:t>Translation</a:t>
            </a:r>
          </a:p>
          <a:p>
            <a:pPr lvl="1" eaLnBrk="1" hangingPunct="1"/>
            <a:r>
              <a:rPr lang="en-US" kern="0" dirty="0">
                <a:solidFill>
                  <a:schemeClr val="accent2"/>
                </a:solidFill>
              </a:rPr>
              <a:t>Scaling</a:t>
            </a:r>
          </a:p>
          <a:p>
            <a:pPr lvl="1" eaLnBrk="1" hangingPunct="1"/>
            <a:r>
              <a:rPr lang="en-US" kern="0" dirty="0">
                <a:solidFill>
                  <a:schemeClr val="accent2"/>
                </a:solidFill>
              </a:rPr>
              <a:t>Rotation</a:t>
            </a:r>
          </a:p>
          <a:p>
            <a:pPr lvl="1" eaLnBrk="1" hangingPunct="1"/>
            <a:endParaRPr lang="en-US" kern="0" dirty="0">
              <a:solidFill>
                <a:srgbClr val="00B050"/>
              </a:solidFill>
            </a:endParaRPr>
          </a:p>
          <a:p>
            <a:pPr lvl="1" eaLnBrk="1" hangingPunct="1"/>
            <a:endParaRPr lang="en-US" kern="0" dirty="0">
              <a:solidFill>
                <a:srgbClr val="00B050"/>
              </a:solidFill>
            </a:endParaRPr>
          </a:p>
          <a:p>
            <a:pPr lvl="1" eaLnBrk="1" hangingPunct="1">
              <a:buFontTx/>
              <a:buNone/>
            </a:pPr>
            <a:endParaRPr lang="en-US" kern="0" dirty="0">
              <a:solidFill>
                <a:srgbClr val="00B050"/>
              </a:solidFill>
            </a:endParaRPr>
          </a:p>
          <a:p>
            <a:pPr lvl="1" eaLnBrk="1" hangingPunct="1"/>
            <a:endParaRPr lang="en-US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809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Affine Transformations</a:t>
            </a:r>
            <a:endParaRPr lang="it-IT" dirty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They</a:t>
            </a:r>
            <a:r>
              <a:rPr lang="it-IT" dirty="0"/>
              <a:t> can </a:t>
            </a:r>
            <a:r>
              <a:rPr lang="it-IT" dirty="0" err="1"/>
              <a:t>all</a:t>
            </a:r>
            <a:r>
              <a:rPr lang="it-IT" dirty="0"/>
              <a:t> be </a:t>
            </a:r>
            <a:r>
              <a:rPr lang="it-IT" dirty="0" err="1"/>
              <a:t>expressed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>
                <a:solidFill>
                  <a:schemeClr val="accent2"/>
                </a:solidFill>
              </a:rPr>
              <a:t>multiplications</a:t>
            </a:r>
            <a:r>
              <a:rPr lang="it-IT" dirty="0">
                <a:solidFill>
                  <a:schemeClr val="accent2"/>
                </a:solidFill>
              </a:rPr>
              <a:t> by a </a:t>
            </a:r>
            <a:r>
              <a:rPr lang="it-IT" dirty="0" err="1">
                <a:solidFill>
                  <a:schemeClr val="accent2"/>
                </a:solidFill>
              </a:rPr>
              <a:t>matrix</a:t>
            </a:r>
            <a:endParaRPr lang="it-IT" dirty="0">
              <a:solidFill>
                <a:schemeClr val="accent2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4038603"/>
            <a:ext cx="2438400" cy="706438"/>
            <a:chOff x="1920" y="2544"/>
            <a:chExt cx="1536" cy="445"/>
          </a:xfrm>
        </p:grpSpPr>
        <p:sp>
          <p:nvSpPr>
            <p:cNvPr id="16397" name="AutoShape 6"/>
            <p:cNvSpPr>
              <a:spLocks noChangeArrowheads="1"/>
            </p:cNvSpPr>
            <p:nvPr/>
          </p:nvSpPr>
          <p:spPr bwMode="auto">
            <a:xfrm>
              <a:off x="1920" y="2544"/>
              <a:ext cx="1536" cy="192"/>
            </a:xfrm>
            <a:prstGeom prst="roundRect">
              <a:avLst>
                <a:gd name="adj" fmla="val 23440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6398" name="Text Box 7"/>
            <p:cNvSpPr txBox="1">
              <a:spLocks noChangeArrowheads="1"/>
            </p:cNvSpPr>
            <p:nvPr/>
          </p:nvSpPr>
          <p:spPr bwMode="auto">
            <a:xfrm>
              <a:off x="2784" y="2736"/>
              <a:ext cx="608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it-IT" dirty="0" err="1">
                  <a:solidFill>
                    <a:srgbClr val="00CC99"/>
                  </a:solidFill>
                </a:rPr>
                <a:t>always</a:t>
              </a:r>
              <a:endParaRPr lang="it-IT" dirty="0">
                <a:solidFill>
                  <a:srgbClr val="00CC99"/>
                </a:solidFill>
              </a:endParaRPr>
            </a:p>
          </p:txBody>
        </p:sp>
      </p:grp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828800" y="2590800"/>
          <a:ext cx="4419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75" name="Equation" r:id="rId3" imgW="2209680" imgH="914400" progId="Equation.3">
                  <p:embed/>
                </p:oleObj>
              </mc:Choice>
              <mc:Fallback>
                <p:oleObj name="Equation" r:id="rId3" imgW="2209680" imgH="914400" progId="Equation.3">
                  <p:embed/>
                  <p:pic>
                    <p:nvPicPr>
                      <p:cNvPr id="163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4419600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Line 16"/>
          <p:cNvSpPr>
            <a:spLocks noChangeShapeType="1"/>
          </p:cNvSpPr>
          <p:nvPr/>
        </p:nvSpPr>
        <p:spPr bwMode="auto">
          <a:xfrm>
            <a:off x="2362200" y="4572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med" len="med"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6393" name="AutoShape 13"/>
          <p:cNvSpPr>
            <a:spLocks noChangeArrowheads="1"/>
          </p:cNvSpPr>
          <p:nvPr/>
        </p:nvSpPr>
        <p:spPr bwMode="auto">
          <a:xfrm>
            <a:off x="1143000" y="5196626"/>
            <a:ext cx="2362200" cy="6493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Homogeneous </a:t>
            </a:r>
            <a:r>
              <a:rPr lang="en-US" sz="1600" dirty="0" err="1">
                <a:solidFill>
                  <a:srgbClr val="FF0000"/>
                </a:solidFill>
              </a:rPr>
              <a:t>coords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br>
              <a:rPr lang="en-US" sz="1600" dirty="0">
                <a:solidFill>
                  <a:srgbClr val="FF0000"/>
                </a:solidFill>
              </a:rPr>
            </a:br>
            <a:r>
              <a:rPr lang="en-US" sz="1600" dirty="0">
                <a:solidFill>
                  <a:srgbClr val="FF0000"/>
                </a:solidFill>
              </a:rPr>
              <a:t>of starting </a:t>
            </a:r>
            <a:r>
              <a:rPr lang="en-US" sz="1600" b="1" dirty="0">
                <a:solidFill>
                  <a:srgbClr val="FF0000"/>
                </a:solidFill>
              </a:rPr>
              <a:t>point</a:t>
            </a:r>
            <a:endParaRPr lang="it-IT" sz="1800" i="1" dirty="0">
              <a:solidFill>
                <a:srgbClr val="FF0000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867400" y="2590800"/>
            <a:ext cx="2286000" cy="3168650"/>
            <a:chOff x="3696" y="1632"/>
            <a:chExt cx="1440" cy="1996"/>
          </a:xfrm>
        </p:grpSpPr>
        <p:graphicFrame>
          <p:nvGraphicFramePr>
            <p:cNvPr id="16387" name="Object 11"/>
            <p:cNvGraphicFramePr>
              <a:graphicFrameLocks noChangeAspect="1"/>
            </p:cNvGraphicFramePr>
            <p:nvPr/>
          </p:nvGraphicFramePr>
          <p:xfrm>
            <a:off x="3984" y="1632"/>
            <a:ext cx="560" cy="1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776" name="Equation" r:id="rId5" imgW="444240" imgH="914400" progId="Equation.3">
                    <p:embed/>
                  </p:oleObj>
                </mc:Choice>
                <mc:Fallback>
                  <p:oleObj name="Equation" r:id="rId5" imgW="444240" imgH="914400" progId="Equation.3">
                    <p:embed/>
                    <p:pic>
                      <p:nvPicPr>
                        <p:cNvPr id="16387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1632"/>
                          <a:ext cx="560" cy="1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5" name="Line 17"/>
            <p:cNvSpPr>
              <a:spLocks noChangeShapeType="1"/>
            </p:cNvSpPr>
            <p:nvPr/>
          </p:nvSpPr>
          <p:spPr bwMode="auto">
            <a:xfrm>
              <a:off x="4320" y="2832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oval" w="med" len="med"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396" name="AutoShape 18"/>
            <p:cNvSpPr>
              <a:spLocks noChangeArrowheads="1"/>
            </p:cNvSpPr>
            <p:nvPr/>
          </p:nvSpPr>
          <p:spPr bwMode="auto">
            <a:xfrm>
              <a:off x="3696" y="3210"/>
              <a:ext cx="1440" cy="4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Homogeneous </a:t>
              </a:r>
              <a:r>
                <a:rPr lang="en-US" sz="1600" dirty="0" err="1">
                  <a:solidFill>
                    <a:srgbClr val="FF0000"/>
                  </a:solidFill>
                </a:rPr>
                <a:t>coords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  <a:br>
                <a:rPr lang="en-US" sz="1600" dirty="0">
                  <a:solidFill>
                    <a:srgbClr val="FF0000"/>
                  </a:solidFill>
                </a:rPr>
              </a:br>
              <a:r>
                <a:rPr lang="en-US" sz="1600" dirty="0">
                  <a:solidFill>
                    <a:srgbClr val="FF0000"/>
                  </a:solidFill>
                </a:rPr>
                <a:t>of target </a:t>
              </a:r>
              <a:r>
                <a:rPr lang="en-US" sz="1600" b="1" dirty="0">
                  <a:solidFill>
                    <a:srgbClr val="FF0000"/>
                  </a:solidFill>
                </a:rPr>
                <a:t>point</a:t>
              </a:r>
              <a:endParaRPr lang="it-IT" sz="18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15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Recap</a:t>
            </a:r>
            <a:r>
              <a:rPr lang="it-IT" dirty="0"/>
              <a:t>: </a:t>
            </a:r>
            <a:r>
              <a:rPr lang="it-IT" dirty="0" err="1"/>
              <a:t>matrix</a:t>
            </a:r>
            <a:r>
              <a:rPr lang="it-IT" dirty="0"/>
              <a:t> </a:t>
            </a:r>
            <a:r>
              <a:rPr lang="it-IT" dirty="0" err="1"/>
              <a:t>multiplication</a:t>
            </a:r>
            <a:endParaRPr lang="it-IT" dirty="0"/>
          </a:p>
        </p:txBody>
      </p:sp>
      <p:sp>
        <p:nvSpPr>
          <p:cNvPr id="66566" name="Rectangle 9"/>
          <p:cNvSpPr>
            <a:spLocks noChangeArrowheads="1"/>
          </p:cNvSpPr>
          <p:nvPr/>
        </p:nvSpPr>
        <p:spPr bwMode="auto">
          <a:xfrm>
            <a:off x="-24760" y="1492102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Associative yes, commutative no!</a:t>
            </a:r>
          </a:p>
          <a:p>
            <a:pPr marL="1600200" lvl="3" indent="-228600">
              <a:spcBef>
                <a:spcPct val="20000"/>
              </a:spcBef>
            </a:pPr>
            <a:r>
              <a:rPr lang="en-US" sz="3200" dirty="0"/>
              <a:t>AB </a:t>
            </a:r>
            <a:r>
              <a:rPr lang="en-US" sz="4000" dirty="0">
                <a:ea typeface="Arial Unicode MS" pitchFamily="34" charset="-128"/>
                <a:cs typeface="Arial Unicode MS" pitchFamily="34" charset="-128"/>
              </a:rPr>
              <a:t>≠</a:t>
            </a:r>
            <a:r>
              <a:rPr lang="en-US" sz="3200" dirty="0">
                <a:ea typeface="Arial Unicode MS" pitchFamily="34" charset="-128"/>
                <a:cs typeface="Arial Unicode MS" pitchFamily="34" charset="-128"/>
              </a:rPr>
              <a:t> BA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finding correct order is not</a:t>
            </a:r>
            <a:r>
              <a:rPr lang="it-IT" dirty="0"/>
              <a:t> intuitive</a:t>
            </a:r>
            <a:endParaRPr lang="en-US" sz="32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240674" name="Rectangle 34"/>
          <p:cNvSpPr>
            <a:spLocks noChangeArrowheads="1"/>
          </p:cNvSpPr>
          <p:nvPr/>
        </p:nvSpPr>
        <p:spPr bwMode="auto">
          <a:xfrm>
            <a:off x="5181600" y="6103938"/>
            <a:ext cx="417513" cy="4175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0675" name="Rectangle 35"/>
          <p:cNvSpPr>
            <a:spLocks noChangeArrowheads="1"/>
          </p:cNvSpPr>
          <p:nvPr/>
        </p:nvSpPr>
        <p:spPr bwMode="auto">
          <a:xfrm>
            <a:off x="1295400" y="6103938"/>
            <a:ext cx="417513" cy="4175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6569" name="Group 36"/>
          <p:cNvGrpSpPr>
            <a:grpSpLocks/>
          </p:cNvGrpSpPr>
          <p:nvPr/>
        </p:nvGrpSpPr>
        <p:grpSpPr bwMode="auto">
          <a:xfrm>
            <a:off x="1284288" y="4159250"/>
            <a:ext cx="2309812" cy="2470150"/>
            <a:chOff x="2680" y="1872"/>
            <a:chExt cx="1592" cy="1702"/>
          </a:xfrm>
        </p:grpSpPr>
        <p:sp>
          <p:nvSpPr>
            <p:cNvPr id="66589" name="Rectangle 37"/>
            <p:cNvSpPr>
              <a:spLocks noChangeArrowheads="1"/>
            </p:cNvSpPr>
            <p:nvPr/>
          </p:nvSpPr>
          <p:spPr bwMode="auto">
            <a:xfrm>
              <a:off x="4072" y="3321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x</a:t>
              </a:r>
              <a:endParaRPr lang="it-IT">
                <a:latin typeface="Symbol" pitchFamily="18" charset="2"/>
              </a:endParaRPr>
            </a:p>
          </p:txBody>
        </p:sp>
        <p:sp>
          <p:nvSpPr>
            <p:cNvPr id="66590" name="Line 38"/>
            <p:cNvSpPr>
              <a:spLocks noChangeShapeType="1"/>
            </p:cNvSpPr>
            <p:nvPr/>
          </p:nvSpPr>
          <p:spPr bwMode="auto">
            <a:xfrm>
              <a:off x="2736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1" name="Line 39"/>
            <p:cNvSpPr>
              <a:spLocks noChangeShapeType="1"/>
            </p:cNvSpPr>
            <p:nvPr/>
          </p:nvSpPr>
          <p:spPr bwMode="auto">
            <a:xfrm flipV="1">
              <a:off x="2832" y="187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92" name="Rectangle 40"/>
            <p:cNvSpPr>
              <a:spLocks noChangeArrowheads="1"/>
            </p:cNvSpPr>
            <p:nvPr/>
          </p:nvSpPr>
          <p:spPr bwMode="auto">
            <a:xfrm>
              <a:off x="2680" y="1872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y</a:t>
              </a:r>
              <a:endParaRPr lang="it-IT">
                <a:latin typeface="Symbol" pitchFamily="18" charset="2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524000" y="6103938"/>
            <a:ext cx="1462088" cy="417512"/>
            <a:chOff x="672" y="3216"/>
            <a:chExt cx="1008" cy="288"/>
          </a:xfrm>
        </p:grpSpPr>
        <p:sp>
          <p:nvSpPr>
            <p:cNvPr id="66587" name="Rectangle 42"/>
            <p:cNvSpPr>
              <a:spLocks noChangeArrowheads="1"/>
            </p:cNvSpPr>
            <p:nvPr/>
          </p:nvSpPr>
          <p:spPr bwMode="auto">
            <a:xfrm>
              <a:off x="1392" y="3216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8" name="Line 43"/>
            <p:cNvSpPr>
              <a:spLocks noChangeShapeType="1"/>
            </p:cNvSpPr>
            <p:nvPr/>
          </p:nvSpPr>
          <p:spPr bwMode="auto">
            <a:xfrm>
              <a:off x="672" y="3360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011363" y="4983163"/>
            <a:ext cx="769937" cy="1331912"/>
            <a:chOff x="979" y="2455"/>
            <a:chExt cx="531" cy="919"/>
          </a:xfrm>
        </p:grpSpPr>
        <p:sp>
          <p:nvSpPr>
            <p:cNvPr id="66585" name="Rectangle 45"/>
            <p:cNvSpPr>
              <a:spLocks noChangeArrowheads="1"/>
            </p:cNvSpPr>
            <p:nvPr/>
          </p:nvSpPr>
          <p:spPr bwMode="auto">
            <a:xfrm rot="-3583113">
              <a:off x="979" y="2455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6" name="Freeform 46"/>
            <p:cNvSpPr>
              <a:spLocks/>
            </p:cNvSpPr>
            <p:nvPr/>
          </p:nvSpPr>
          <p:spPr bwMode="auto">
            <a:xfrm>
              <a:off x="1122" y="2598"/>
              <a:ext cx="388" cy="776"/>
            </a:xfrm>
            <a:custGeom>
              <a:avLst/>
              <a:gdLst>
                <a:gd name="T0" fmla="*/ 0 w 388"/>
                <a:gd name="T1" fmla="*/ 0 h 776"/>
                <a:gd name="T2" fmla="*/ 281 w 388"/>
                <a:gd name="T3" fmla="*/ 328 h 776"/>
                <a:gd name="T4" fmla="*/ 388 w 388"/>
                <a:gd name="T5" fmla="*/ 776 h 776"/>
                <a:gd name="T6" fmla="*/ 0 60000 65536"/>
                <a:gd name="T7" fmla="*/ 0 60000 65536"/>
                <a:gd name="T8" fmla="*/ 0 60000 65536"/>
                <a:gd name="T9" fmla="*/ 0 w 388"/>
                <a:gd name="T10" fmla="*/ 0 h 776"/>
                <a:gd name="T11" fmla="*/ 388 w 388"/>
                <a:gd name="T12" fmla="*/ 776 h 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8" h="776">
                  <a:moveTo>
                    <a:pt x="0" y="0"/>
                  </a:moveTo>
                  <a:cubicBezTo>
                    <a:pt x="47" y="55"/>
                    <a:pt x="178" y="123"/>
                    <a:pt x="281" y="328"/>
                  </a:cubicBezTo>
                  <a:cubicBezTo>
                    <a:pt x="384" y="533"/>
                    <a:pt x="366" y="683"/>
                    <a:pt x="388" y="7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66572" name="Group 47"/>
          <p:cNvGrpSpPr>
            <a:grpSpLocks/>
          </p:cNvGrpSpPr>
          <p:nvPr/>
        </p:nvGrpSpPr>
        <p:grpSpPr bwMode="auto">
          <a:xfrm>
            <a:off x="5170488" y="4159250"/>
            <a:ext cx="2309812" cy="2470150"/>
            <a:chOff x="2680" y="1872"/>
            <a:chExt cx="1592" cy="1702"/>
          </a:xfrm>
        </p:grpSpPr>
        <p:sp>
          <p:nvSpPr>
            <p:cNvPr id="66581" name="Rectangle 48"/>
            <p:cNvSpPr>
              <a:spLocks noChangeArrowheads="1"/>
            </p:cNvSpPr>
            <p:nvPr/>
          </p:nvSpPr>
          <p:spPr bwMode="auto">
            <a:xfrm>
              <a:off x="4072" y="3321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x</a:t>
              </a:r>
              <a:endParaRPr lang="it-IT">
                <a:latin typeface="Symbol" pitchFamily="18" charset="2"/>
              </a:endParaRPr>
            </a:p>
          </p:txBody>
        </p:sp>
        <p:sp>
          <p:nvSpPr>
            <p:cNvPr id="66582" name="Line 49"/>
            <p:cNvSpPr>
              <a:spLocks noChangeShapeType="1"/>
            </p:cNvSpPr>
            <p:nvPr/>
          </p:nvSpPr>
          <p:spPr bwMode="auto">
            <a:xfrm>
              <a:off x="2736" y="3360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3" name="Line 50"/>
            <p:cNvSpPr>
              <a:spLocks noChangeShapeType="1"/>
            </p:cNvSpPr>
            <p:nvPr/>
          </p:nvSpPr>
          <p:spPr bwMode="auto">
            <a:xfrm flipV="1">
              <a:off x="2832" y="1872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84" name="Rectangle 51"/>
            <p:cNvSpPr>
              <a:spLocks noChangeArrowheads="1"/>
            </p:cNvSpPr>
            <p:nvPr/>
          </p:nvSpPr>
          <p:spPr bwMode="auto">
            <a:xfrm>
              <a:off x="2680" y="1872"/>
              <a:ext cx="19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>
                  <a:latin typeface="Times New Roman" pitchFamily="18" charset="0"/>
                </a:rPr>
                <a:t>y</a:t>
              </a:r>
              <a:endParaRPr lang="it-IT">
                <a:latin typeface="Symbol" pitchFamily="18" charset="2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5410200" y="6103938"/>
            <a:ext cx="1462088" cy="417512"/>
            <a:chOff x="3264" y="2448"/>
            <a:chExt cx="1008" cy="288"/>
          </a:xfrm>
        </p:grpSpPr>
        <p:sp>
          <p:nvSpPr>
            <p:cNvPr id="66579" name="Rectangle 53"/>
            <p:cNvSpPr>
              <a:spLocks noChangeArrowheads="1"/>
            </p:cNvSpPr>
            <p:nvPr/>
          </p:nvSpPr>
          <p:spPr bwMode="auto">
            <a:xfrm rot="-3583113">
              <a:off x="3984" y="2448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80" name="Line 54"/>
            <p:cNvSpPr>
              <a:spLocks noChangeShapeType="1"/>
            </p:cNvSpPr>
            <p:nvPr/>
          </p:nvSpPr>
          <p:spPr bwMode="auto">
            <a:xfrm>
              <a:off x="3264" y="2592"/>
              <a:ext cx="8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181600" y="5873750"/>
            <a:ext cx="604838" cy="647700"/>
            <a:chOff x="2976" y="3057"/>
            <a:chExt cx="417" cy="447"/>
          </a:xfrm>
        </p:grpSpPr>
        <p:sp>
          <p:nvSpPr>
            <p:cNvPr id="66577" name="Rectangle 56"/>
            <p:cNvSpPr>
              <a:spLocks noChangeArrowheads="1"/>
            </p:cNvSpPr>
            <p:nvPr/>
          </p:nvSpPr>
          <p:spPr bwMode="auto">
            <a:xfrm rot="-3583113">
              <a:off x="2976" y="3216"/>
              <a:ext cx="288" cy="28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6578" name="Freeform 57"/>
            <p:cNvSpPr>
              <a:spLocks/>
            </p:cNvSpPr>
            <p:nvPr/>
          </p:nvSpPr>
          <p:spPr bwMode="auto">
            <a:xfrm>
              <a:off x="3108" y="3057"/>
              <a:ext cx="285" cy="256"/>
            </a:xfrm>
            <a:custGeom>
              <a:avLst/>
              <a:gdLst>
                <a:gd name="T0" fmla="*/ 0 w 285"/>
                <a:gd name="T1" fmla="*/ 0 h 256"/>
                <a:gd name="T2" fmla="*/ 223 w 285"/>
                <a:gd name="T3" fmla="*/ 85 h 256"/>
                <a:gd name="T4" fmla="*/ 285 w 285"/>
                <a:gd name="T5" fmla="*/ 256 h 256"/>
                <a:gd name="T6" fmla="*/ 0 60000 65536"/>
                <a:gd name="T7" fmla="*/ 0 60000 65536"/>
                <a:gd name="T8" fmla="*/ 0 60000 65536"/>
                <a:gd name="T9" fmla="*/ 0 w 285"/>
                <a:gd name="T10" fmla="*/ 0 h 256"/>
                <a:gd name="T11" fmla="*/ 285 w 285"/>
                <a:gd name="T12" fmla="*/ 256 h 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" h="256">
                  <a:moveTo>
                    <a:pt x="0" y="0"/>
                  </a:moveTo>
                  <a:cubicBezTo>
                    <a:pt x="37" y="14"/>
                    <a:pt x="176" y="42"/>
                    <a:pt x="223" y="85"/>
                  </a:cubicBezTo>
                  <a:cubicBezTo>
                    <a:pt x="270" y="128"/>
                    <a:pt x="272" y="221"/>
                    <a:pt x="285" y="25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66575" name="Rectangle 58"/>
          <p:cNvSpPr>
            <a:spLocks noChangeArrowheads="1"/>
          </p:cNvSpPr>
          <p:nvPr/>
        </p:nvSpPr>
        <p:spPr bwMode="auto">
          <a:xfrm>
            <a:off x="685800" y="5257800"/>
            <a:ext cx="72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RT</a:t>
            </a:r>
            <a:endParaRPr lang="it-IT" sz="3200"/>
          </a:p>
        </p:txBody>
      </p:sp>
      <p:sp>
        <p:nvSpPr>
          <p:cNvPr id="66576" name="Rectangle 59"/>
          <p:cNvSpPr>
            <a:spLocks noChangeArrowheads="1"/>
          </p:cNvSpPr>
          <p:nvPr/>
        </p:nvSpPr>
        <p:spPr bwMode="auto">
          <a:xfrm>
            <a:off x="4724400" y="5257800"/>
            <a:ext cx="7223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3200"/>
              <a:t>TR</a:t>
            </a:r>
            <a:endParaRPr lang="it-IT" sz="3200"/>
          </a:p>
        </p:txBody>
      </p:sp>
    </p:spTree>
    <p:extLst>
      <p:ext uri="{BB962C8B-B14F-4D97-AF65-F5344CB8AC3E}">
        <p14:creationId xmlns:p14="http://schemas.microsoft.com/office/powerpoint/2010/main" val="19085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0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74" grpId="0" animBg="1"/>
      <p:bldP spid="24067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err="1"/>
              <a:t>Recap</a:t>
            </a:r>
            <a:r>
              <a:rPr lang="it-IT" dirty="0"/>
              <a:t>: Scene </a:t>
            </a:r>
            <a:r>
              <a:rPr lang="it-IT" dirty="0" err="1"/>
              <a:t>graph</a:t>
            </a:r>
            <a:r>
              <a:rPr lang="it-IT" dirty="0"/>
              <a:t> (</a:t>
            </a:r>
            <a:r>
              <a:rPr lang="it-IT" dirty="0" err="1"/>
              <a:t>hierarchical</a:t>
            </a:r>
            <a:r>
              <a:rPr lang="it-IT" dirty="0"/>
              <a:t> </a:t>
            </a:r>
            <a:r>
              <a:rPr lang="it-IT" dirty="0" err="1"/>
              <a:t>modeling</a:t>
            </a:r>
            <a:r>
              <a:rPr lang="it-IT" dirty="0"/>
              <a:t>)</a:t>
            </a: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 flipH="1" flipV="1">
            <a:off x="1620838" y="155575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0" name="Rectangle 12"/>
          <p:cNvSpPr>
            <a:spLocks noChangeArrowheads="1"/>
          </p:cNvSpPr>
          <p:nvPr/>
        </p:nvSpPr>
        <p:spPr bwMode="auto">
          <a:xfrm flipH="1" flipV="1">
            <a:off x="971550" y="156210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1" name="Rectangle 13"/>
          <p:cNvSpPr>
            <a:spLocks noChangeArrowheads="1"/>
          </p:cNvSpPr>
          <p:nvPr/>
        </p:nvSpPr>
        <p:spPr bwMode="auto">
          <a:xfrm flipH="1" flipV="1">
            <a:off x="1630363" y="2859088"/>
            <a:ext cx="303212" cy="455612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2" name="Rectangle 14"/>
          <p:cNvSpPr>
            <a:spLocks noChangeArrowheads="1"/>
          </p:cNvSpPr>
          <p:nvPr/>
        </p:nvSpPr>
        <p:spPr bwMode="auto">
          <a:xfrm flipH="1" flipV="1">
            <a:off x="893763" y="2851150"/>
            <a:ext cx="303212" cy="4556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84" name="Rectangle 4"/>
          <p:cNvSpPr>
            <a:spLocks noChangeArrowheads="1"/>
          </p:cNvSpPr>
          <p:nvPr/>
        </p:nvSpPr>
        <p:spPr bwMode="auto">
          <a:xfrm flipH="1" flipV="1">
            <a:off x="990600" y="1981200"/>
            <a:ext cx="838200" cy="838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85" name="Rectangle 5"/>
          <p:cNvSpPr>
            <a:spLocks noChangeArrowheads="1"/>
          </p:cNvSpPr>
          <p:nvPr/>
        </p:nvSpPr>
        <p:spPr bwMode="auto">
          <a:xfrm flipH="1" flipV="1">
            <a:off x="1219200" y="1371600"/>
            <a:ext cx="381000" cy="2057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86" name="Rectangle 7"/>
          <p:cNvSpPr>
            <a:spLocks noChangeArrowheads="1"/>
          </p:cNvSpPr>
          <p:nvPr/>
        </p:nvSpPr>
        <p:spPr bwMode="auto">
          <a:xfrm flipH="1">
            <a:off x="914400" y="1371600"/>
            <a:ext cx="990600" cy="152400"/>
          </a:xfrm>
          <a:prstGeom prst="rect">
            <a:avLst/>
          </a:prstGeom>
          <a:gradFill rotWithShape="0">
            <a:gsLst>
              <a:gs pos="0">
                <a:srgbClr val="FFA9A9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83657" name="Oval 9"/>
          <p:cNvSpPr>
            <a:spLocks noChangeArrowheads="1"/>
          </p:cNvSpPr>
          <p:nvPr/>
        </p:nvSpPr>
        <p:spPr bwMode="auto">
          <a:xfrm flipH="1" flipV="1">
            <a:off x="1219200" y="2133600"/>
            <a:ext cx="381000" cy="6096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88" name="Oval 10"/>
          <p:cNvSpPr>
            <a:spLocks noChangeArrowheads="1"/>
          </p:cNvSpPr>
          <p:nvPr/>
        </p:nvSpPr>
        <p:spPr bwMode="auto">
          <a:xfrm flipH="1" flipV="1">
            <a:off x="1219200" y="2286000"/>
            <a:ext cx="381000" cy="5334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4D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89" name="Rectangle 6"/>
          <p:cNvSpPr>
            <a:spLocks noChangeArrowheads="1"/>
          </p:cNvSpPr>
          <p:nvPr/>
        </p:nvSpPr>
        <p:spPr bwMode="auto">
          <a:xfrm flipH="1" flipV="1">
            <a:off x="762000" y="3276600"/>
            <a:ext cx="1295400" cy="2286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A9A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83664" name="Rectangle 16"/>
          <p:cNvSpPr>
            <a:spLocks noChangeArrowheads="1"/>
          </p:cNvSpPr>
          <p:nvPr/>
        </p:nvSpPr>
        <p:spPr bwMode="auto">
          <a:xfrm>
            <a:off x="5029200" y="457200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5" name="Rectangle 17"/>
          <p:cNvSpPr>
            <a:spLocks noChangeArrowheads="1"/>
          </p:cNvSpPr>
          <p:nvPr/>
        </p:nvSpPr>
        <p:spPr bwMode="auto">
          <a:xfrm>
            <a:off x="6294828" y="4572000"/>
            <a:ext cx="228600" cy="381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3810000" y="4495800"/>
            <a:ext cx="303213" cy="4556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283667" name="Rectangle 19"/>
          <p:cNvSpPr>
            <a:spLocks noChangeArrowheads="1"/>
          </p:cNvSpPr>
          <p:nvPr/>
        </p:nvSpPr>
        <p:spPr bwMode="auto">
          <a:xfrm>
            <a:off x="7445668" y="4495800"/>
            <a:ext cx="303212" cy="4556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36471"/>
                  <a:invGamma/>
                </a:schemeClr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94" name="Rectangle 21"/>
          <p:cNvSpPr>
            <a:spLocks noChangeArrowheads="1"/>
          </p:cNvSpPr>
          <p:nvPr/>
        </p:nvSpPr>
        <p:spPr bwMode="auto">
          <a:xfrm flipV="1">
            <a:off x="5481638" y="2068513"/>
            <a:ext cx="538162" cy="5381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95" name="Rectangle 22"/>
          <p:cNvSpPr>
            <a:spLocks noChangeArrowheads="1"/>
          </p:cNvSpPr>
          <p:nvPr/>
        </p:nvSpPr>
        <p:spPr bwMode="auto">
          <a:xfrm flipV="1">
            <a:off x="5627688" y="1676400"/>
            <a:ext cx="246062" cy="13223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96" name="Rectangle 23"/>
          <p:cNvSpPr>
            <a:spLocks noChangeArrowheads="1"/>
          </p:cNvSpPr>
          <p:nvPr/>
        </p:nvSpPr>
        <p:spPr bwMode="auto">
          <a:xfrm>
            <a:off x="5432425" y="1676400"/>
            <a:ext cx="636588" cy="98425"/>
          </a:xfrm>
          <a:prstGeom prst="rect">
            <a:avLst/>
          </a:prstGeom>
          <a:gradFill rotWithShape="0">
            <a:gsLst>
              <a:gs pos="0">
                <a:srgbClr val="FFA9A9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283672" name="Oval 24"/>
          <p:cNvSpPr>
            <a:spLocks noChangeArrowheads="1"/>
          </p:cNvSpPr>
          <p:nvPr/>
        </p:nvSpPr>
        <p:spPr bwMode="auto">
          <a:xfrm flipV="1">
            <a:off x="5627688" y="2166938"/>
            <a:ext cx="246062" cy="390525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>
              <a:defRPr/>
            </a:pPr>
            <a:endParaRPr lang="it-IT">
              <a:cs typeface="+mn-cs"/>
            </a:endParaRPr>
          </a:p>
        </p:txBody>
      </p:sp>
      <p:sp>
        <p:nvSpPr>
          <p:cNvPr id="75798" name="Oval 25"/>
          <p:cNvSpPr>
            <a:spLocks noChangeArrowheads="1"/>
          </p:cNvSpPr>
          <p:nvPr/>
        </p:nvSpPr>
        <p:spPr bwMode="auto">
          <a:xfrm flipV="1">
            <a:off x="5627688" y="2263775"/>
            <a:ext cx="246062" cy="3429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4D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799" name="Rectangle 26"/>
          <p:cNvSpPr>
            <a:spLocks noChangeArrowheads="1"/>
          </p:cNvSpPr>
          <p:nvPr/>
        </p:nvSpPr>
        <p:spPr bwMode="auto">
          <a:xfrm flipV="1">
            <a:off x="5334000" y="2900363"/>
            <a:ext cx="833438" cy="14763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A9A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it-IT"/>
          </a:p>
        </p:txBody>
      </p:sp>
      <p:grpSp>
        <p:nvGrpSpPr>
          <p:cNvPr id="75800" name="Group 30"/>
          <p:cNvGrpSpPr>
            <a:grpSpLocks/>
          </p:cNvGrpSpPr>
          <p:nvPr/>
        </p:nvGrpSpPr>
        <p:grpSpPr bwMode="auto">
          <a:xfrm>
            <a:off x="3532188" y="4260850"/>
            <a:ext cx="958850" cy="927100"/>
            <a:chOff x="2976" y="756"/>
            <a:chExt cx="1440" cy="1392"/>
          </a:xfrm>
        </p:grpSpPr>
        <p:sp>
          <p:nvSpPr>
            <p:cNvPr id="75820" name="Line 31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21" name="Line 32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1" name="Group 36"/>
          <p:cNvGrpSpPr>
            <a:grpSpLocks/>
          </p:cNvGrpSpPr>
          <p:nvPr/>
        </p:nvGrpSpPr>
        <p:grpSpPr bwMode="auto">
          <a:xfrm>
            <a:off x="4724400" y="4267200"/>
            <a:ext cx="958850" cy="927100"/>
            <a:chOff x="2976" y="756"/>
            <a:chExt cx="1440" cy="1392"/>
          </a:xfrm>
        </p:grpSpPr>
        <p:sp>
          <p:nvSpPr>
            <p:cNvPr id="75818" name="Line 37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9" name="Line 38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2" name="Group 39"/>
          <p:cNvGrpSpPr>
            <a:grpSpLocks/>
          </p:cNvGrpSpPr>
          <p:nvPr/>
        </p:nvGrpSpPr>
        <p:grpSpPr bwMode="auto">
          <a:xfrm>
            <a:off x="5975350" y="4267200"/>
            <a:ext cx="958850" cy="927100"/>
            <a:chOff x="2976" y="756"/>
            <a:chExt cx="1440" cy="1392"/>
          </a:xfrm>
        </p:grpSpPr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7" name="Line 41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3" name="Group 42"/>
          <p:cNvGrpSpPr>
            <a:grpSpLocks/>
          </p:cNvGrpSpPr>
          <p:nvPr/>
        </p:nvGrpSpPr>
        <p:grpSpPr bwMode="auto">
          <a:xfrm>
            <a:off x="7162800" y="4254500"/>
            <a:ext cx="958850" cy="927100"/>
            <a:chOff x="2976" y="756"/>
            <a:chExt cx="1440" cy="1392"/>
          </a:xfrm>
        </p:grpSpPr>
        <p:sp>
          <p:nvSpPr>
            <p:cNvPr id="75814" name="Line 43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5" name="Line 44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5804" name="Group 45"/>
          <p:cNvGrpSpPr>
            <a:grpSpLocks/>
          </p:cNvGrpSpPr>
          <p:nvPr/>
        </p:nvGrpSpPr>
        <p:grpSpPr bwMode="auto">
          <a:xfrm>
            <a:off x="4845050" y="1435100"/>
            <a:ext cx="2012950" cy="1841500"/>
            <a:chOff x="2976" y="756"/>
            <a:chExt cx="1440" cy="1392"/>
          </a:xfrm>
        </p:grpSpPr>
        <p:sp>
          <p:nvSpPr>
            <p:cNvPr id="75812" name="Line 46"/>
            <p:cNvSpPr>
              <a:spLocks noChangeShapeType="1"/>
            </p:cNvSpPr>
            <p:nvPr/>
          </p:nvSpPr>
          <p:spPr bwMode="auto">
            <a:xfrm>
              <a:off x="2976" y="1440"/>
              <a:ext cx="1440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5813" name="Line 47"/>
            <p:cNvSpPr>
              <a:spLocks noChangeShapeType="1"/>
            </p:cNvSpPr>
            <p:nvPr/>
          </p:nvSpPr>
          <p:spPr bwMode="auto">
            <a:xfrm flipH="1" flipV="1">
              <a:off x="3620" y="756"/>
              <a:ext cx="0" cy="1392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5805" name="AutoShape 48"/>
          <p:cNvSpPr>
            <a:spLocks noChangeArrowheads="1"/>
          </p:cNvSpPr>
          <p:nvPr/>
        </p:nvSpPr>
        <p:spPr bwMode="auto">
          <a:xfrm rot="12600000">
            <a:off x="4191000" y="3505200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06" name="AutoShape 49"/>
          <p:cNvSpPr>
            <a:spLocks noChangeArrowheads="1"/>
          </p:cNvSpPr>
          <p:nvPr/>
        </p:nvSpPr>
        <p:spPr bwMode="auto">
          <a:xfrm rot="11730072">
            <a:off x="5029200" y="3505200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10" name="AutoShape 50"/>
          <p:cNvSpPr>
            <a:spLocks noChangeArrowheads="1"/>
          </p:cNvSpPr>
          <p:nvPr/>
        </p:nvSpPr>
        <p:spPr bwMode="auto">
          <a:xfrm rot="8100000" flipH="1">
            <a:off x="6890358" y="3474430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11" name="AutoShape 51"/>
          <p:cNvSpPr>
            <a:spLocks noChangeArrowheads="1"/>
          </p:cNvSpPr>
          <p:nvPr/>
        </p:nvSpPr>
        <p:spPr bwMode="auto">
          <a:xfrm rot="9000000" flipH="1">
            <a:off x="6078073" y="3487776"/>
            <a:ext cx="457200" cy="533400"/>
          </a:xfrm>
          <a:prstGeom prst="downArrow">
            <a:avLst>
              <a:gd name="adj1" fmla="val 59028"/>
              <a:gd name="adj2" fmla="val 6854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5808" name="Text Box 53"/>
          <p:cNvSpPr txBox="1">
            <a:spLocks noChangeArrowheads="1"/>
          </p:cNvSpPr>
          <p:nvPr/>
        </p:nvSpPr>
        <p:spPr bwMode="auto">
          <a:xfrm>
            <a:off x="6324600" y="1524000"/>
            <a:ext cx="1621455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dirty="0">
                <a:solidFill>
                  <a:srgbClr val="339933"/>
                </a:solidFill>
              </a:rPr>
              <a:t>“car”</a:t>
            </a:r>
          </a:p>
          <a:p>
            <a:r>
              <a:rPr lang="it-IT" dirty="0" err="1">
                <a:solidFill>
                  <a:srgbClr val="339933"/>
                </a:solidFill>
              </a:rPr>
              <a:t>coord</a:t>
            </a:r>
            <a:r>
              <a:rPr lang="it-IT" dirty="0">
                <a:solidFill>
                  <a:srgbClr val="339933"/>
                </a:solidFill>
              </a:rPr>
              <a:t>. frame</a:t>
            </a:r>
          </a:p>
        </p:txBody>
      </p:sp>
      <p:sp>
        <p:nvSpPr>
          <p:cNvPr id="75809" name="Text Box 54"/>
          <p:cNvSpPr txBox="1">
            <a:spLocks noChangeArrowheads="1"/>
          </p:cNvSpPr>
          <p:nvPr/>
        </p:nvSpPr>
        <p:spPr bwMode="auto">
          <a:xfrm>
            <a:off x="7118261" y="5039533"/>
            <a:ext cx="147748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800" dirty="0">
                <a:solidFill>
                  <a:srgbClr val="339933"/>
                </a:solidFill>
              </a:rPr>
              <a:t>“</a:t>
            </a:r>
            <a:r>
              <a:rPr lang="it-IT" sz="1800" dirty="0" err="1">
                <a:solidFill>
                  <a:srgbClr val="339933"/>
                </a:solidFill>
              </a:rPr>
              <a:t>wheel</a:t>
            </a:r>
            <a:r>
              <a:rPr lang="it-IT" sz="1800" dirty="0">
                <a:solidFill>
                  <a:srgbClr val="339933"/>
                </a:solidFill>
              </a:rPr>
              <a:t>”</a:t>
            </a:r>
          </a:p>
          <a:p>
            <a:r>
              <a:rPr lang="it-IT" sz="1800" dirty="0" err="1">
                <a:solidFill>
                  <a:srgbClr val="339933"/>
                </a:solidFill>
              </a:rPr>
              <a:t>coord</a:t>
            </a:r>
            <a:r>
              <a:rPr lang="it-IT" sz="1800" dirty="0">
                <a:solidFill>
                  <a:srgbClr val="339933"/>
                </a:solidFill>
              </a:rPr>
              <a:t>. frame</a:t>
            </a:r>
          </a:p>
        </p:txBody>
      </p:sp>
      <p:sp>
        <p:nvSpPr>
          <p:cNvPr id="45" name="AutoShape 133"/>
          <p:cNvSpPr>
            <a:spLocks noChangeArrowheads="1"/>
          </p:cNvSpPr>
          <p:nvPr/>
        </p:nvSpPr>
        <p:spPr bwMode="auto">
          <a:xfrm>
            <a:off x="379073" y="5559637"/>
            <a:ext cx="4341656" cy="112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Same template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different instances undergo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different scaling and </a:t>
            </a:r>
            <a:r>
              <a:rPr lang="en-US" dirty="0" err="1">
                <a:solidFill>
                  <a:srgbClr val="FF0000"/>
                </a:solidFill>
              </a:rPr>
              <a:t>roto</a:t>
            </a:r>
            <a:r>
              <a:rPr lang="en-US" dirty="0">
                <a:solidFill>
                  <a:srgbClr val="FF0000"/>
                </a:solidFill>
              </a:rPr>
              <a:t>-translation</a:t>
            </a:r>
          </a:p>
        </p:txBody>
      </p:sp>
      <p:cxnSp>
        <p:nvCxnSpPr>
          <p:cNvPr id="3" name="Connettore 1 2"/>
          <p:cNvCxnSpPr>
            <a:stCxn id="45" idx="0"/>
          </p:cNvCxnSpPr>
          <p:nvPr/>
        </p:nvCxnSpPr>
        <p:spPr bwMode="auto">
          <a:xfrm flipV="1">
            <a:off x="2549901" y="4904134"/>
            <a:ext cx="1052583" cy="655503"/>
          </a:xfrm>
          <a:prstGeom prst="line">
            <a:avLst/>
          </a:prstGeom>
          <a:solidFill>
            <a:schemeClr val="accent2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080600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Keep a stack of matrices!</a:t>
            </a:r>
            <a:endParaRPr lang="it-IT" dirty="0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2438400" y="5105400"/>
            <a:ext cx="4114800" cy="762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2743200" y="1981200"/>
            <a:ext cx="31242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867400" y="5029200"/>
            <a:ext cx="665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M</a:t>
            </a:r>
            <a:endParaRPr lang="it-IT" sz="5400">
              <a:solidFill>
                <a:schemeClr val="bg1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2819400" y="4495800"/>
            <a:ext cx="28194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4800" dirty="0">
                <a:solidFill>
                  <a:schemeClr val="hlink"/>
                </a:solidFill>
              </a:rPr>
              <a:t>I · V</a:t>
            </a:r>
            <a:endParaRPr lang="it-IT" sz="4800" baseline="-25000" dirty="0">
              <a:solidFill>
                <a:schemeClr val="hlink"/>
              </a:solidFill>
            </a:endParaRPr>
          </a:p>
          <a:p>
            <a:pPr algn="ctr"/>
            <a:endParaRPr lang="it-IT" sz="4800" baseline="-25000" dirty="0">
              <a:solidFill>
                <a:schemeClr val="hlink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2819400" y="3429000"/>
            <a:ext cx="28194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4800" dirty="0">
                <a:solidFill>
                  <a:schemeClr val="hlink"/>
                </a:solidFill>
              </a:rPr>
              <a:t>I · V · M</a:t>
            </a:r>
            <a:r>
              <a:rPr lang="en-US" sz="3200" dirty="0">
                <a:solidFill>
                  <a:schemeClr val="hlink"/>
                </a:solidFill>
              </a:rPr>
              <a:t>0</a:t>
            </a:r>
            <a:endParaRPr lang="it-IT" sz="4800" baseline="-25000" dirty="0">
              <a:solidFill>
                <a:schemeClr val="hlink"/>
              </a:solidFill>
            </a:endParaRPr>
          </a:p>
          <a:p>
            <a:pPr algn="ctr"/>
            <a:endParaRPr lang="it-IT" sz="4800" baseline="-25000" dirty="0">
              <a:solidFill>
                <a:schemeClr val="hlink"/>
              </a:solidFill>
            </a:endParaRP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4143372" y="1976422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4143372" y="1595422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7835" name="Oval 11"/>
          <p:cNvSpPr>
            <a:spLocks noChangeArrowheads="1"/>
          </p:cNvSpPr>
          <p:nvPr/>
        </p:nvSpPr>
        <p:spPr bwMode="auto">
          <a:xfrm>
            <a:off x="4143372" y="1214422"/>
            <a:ext cx="228600" cy="2286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57488" y="2428868"/>
            <a:ext cx="2819400" cy="914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en-US" sz="4800" dirty="0">
                <a:solidFill>
                  <a:schemeClr val="hlink"/>
                </a:solidFill>
              </a:rPr>
              <a:t>I·V·M</a:t>
            </a:r>
            <a:r>
              <a:rPr lang="en-US" sz="3200" dirty="0">
                <a:solidFill>
                  <a:schemeClr val="hlink"/>
                </a:solidFill>
              </a:rPr>
              <a:t>0</a:t>
            </a:r>
            <a:r>
              <a:rPr lang="en-US" sz="4800" dirty="0">
                <a:solidFill>
                  <a:schemeClr val="hlink"/>
                </a:solidFill>
              </a:rPr>
              <a:t>·M</a:t>
            </a:r>
            <a:r>
              <a:rPr lang="en-US" sz="3200" dirty="0">
                <a:solidFill>
                  <a:schemeClr val="hlink"/>
                </a:solidFill>
              </a:rPr>
              <a:t>3</a:t>
            </a:r>
            <a:endParaRPr lang="it-IT" sz="4800" baseline="-25000" dirty="0">
              <a:solidFill>
                <a:schemeClr val="hlink"/>
              </a:solidFill>
            </a:endParaRPr>
          </a:p>
          <a:p>
            <a:pPr algn="ctr"/>
            <a:endParaRPr lang="it-IT" sz="4800" baseline="-25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</a:t>
            </a:r>
            <a:r>
              <a:rPr lang="en-AU" dirty="0"/>
              <a:t>: 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Viewport transformation</a:t>
            </a:r>
            <a:endParaRPr lang="it-IT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8" name="Content Placeholder 34"/>
          <p:cNvSpPr>
            <a:spLocks noGrp="1"/>
          </p:cNvSpPr>
          <p:nvPr>
            <p:ph idx="1"/>
          </p:nvPr>
        </p:nvSpPr>
        <p:spPr>
          <a:xfrm>
            <a:off x="685800" y="1447800"/>
            <a:ext cx="8051800" cy="56991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800" dirty="0">
                <a:latin typeface="Verdana" charset="0"/>
                <a:ea typeface="ＭＳ Ｐゴシック" charset="0"/>
                <a:cs typeface="ＭＳ Ｐゴシック" charset="0"/>
              </a:rPr>
              <a:t>Normalized frame		Window frame</a:t>
            </a:r>
          </a:p>
        </p:txBody>
      </p:sp>
      <p:grpSp>
        <p:nvGrpSpPr>
          <p:cNvPr id="74757" name="Group 35"/>
          <p:cNvGrpSpPr>
            <a:grpSpLocks/>
          </p:cNvGrpSpPr>
          <p:nvPr/>
        </p:nvGrpSpPr>
        <p:grpSpPr bwMode="auto">
          <a:xfrm>
            <a:off x="138113" y="2735263"/>
            <a:ext cx="3914775" cy="3243262"/>
            <a:chOff x="5305476" y="1529700"/>
            <a:chExt cx="3914724" cy="3241837"/>
          </a:xfrm>
        </p:grpSpPr>
        <p:grpSp>
          <p:nvGrpSpPr>
            <p:cNvPr id="74785" name="Group 40"/>
            <p:cNvGrpSpPr>
              <a:grpSpLocks/>
            </p:cNvGrpSpPr>
            <p:nvPr/>
          </p:nvGrpSpPr>
          <p:grpSpPr bwMode="auto">
            <a:xfrm>
              <a:off x="5868651" y="1666068"/>
              <a:ext cx="2610786" cy="2797691"/>
              <a:chOff x="1851" y="1200"/>
              <a:chExt cx="2133" cy="2448"/>
            </a:xfrm>
          </p:grpSpPr>
          <p:sp>
            <p:nvSpPr>
              <p:cNvPr id="74797" name="Line 8"/>
              <p:cNvSpPr>
                <a:spLocks noChangeShapeType="1"/>
              </p:cNvSpPr>
              <p:nvPr/>
            </p:nvSpPr>
            <p:spPr bwMode="auto">
              <a:xfrm flipH="1">
                <a:off x="2832" y="1968"/>
                <a:ext cx="11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98" name="Line 9"/>
              <p:cNvSpPr>
                <a:spLocks noChangeShapeType="1"/>
              </p:cNvSpPr>
              <p:nvPr/>
            </p:nvSpPr>
            <p:spPr bwMode="auto">
              <a:xfrm flipV="1">
                <a:off x="3984" y="19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99" name="Line 10"/>
              <p:cNvSpPr>
                <a:spLocks noChangeShapeType="1"/>
              </p:cNvSpPr>
              <p:nvPr/>
            </p:nvSpPr>
            <p:spPr bwMode="auto">
              <a:xfrm flipV="1">
                <a:off x="2832" y="2352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0" name="Line 12"/>
              <p:cNvSpPr>
                <a:spLocks noChangeShapeType="1"/>
              </p:cNvSpPr>
              <p:nvPr/>
            </p:nvSpPr>
            <p:spPr bwMode="auto">
              <a:xfrm>
                <a:off x="2016" y="1728"/>
                <a:ext cx="81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1" name="Line 21"/>
              <p:cNvSpPr>
                <a:spLocks noChangeShapeType="1"/>
              </p:cNvSpPr>
              <p:nvPr/>
            </p:nvSpPr>
            <p:spPr bwMode="auto">
              <a:xfrm flipV="1">
                <a:off x="3168" y="134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2" name="Line 22"/>
              <p:cNvSpPr>
                <a:spLocks noChangeShapeType="1"/>
              </p:cNvSpPr>
              <p:nvPr/>
            </p:nvSpPr>
            <p:spPr bwMode="auto">
              <a:xfrm flipV="1">
                <a:off x="2016" y="172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3" name="Line 26"/>
              <p:cNvSpPr>
                <a:spLocks noChangeShapeType="1"/>
              </p:cNvSpPr>
              <p:nvPr/>
            </p:nvSpPr>
            <p:spPr bwMode="auto">
              <a:xfrm flipH="1">
                <a:off x="2016" y="1344"/>
                <a:ext cx="11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4" name="Line 27"/>
              <p:cNvSpPr>
                <a:spLocks noChangeShapeType="1"/>
              </p:cNvSpPr>
              <p:nvPr/>
            </p:nvSpPr>
            <p:spPr bwMode="auto">
              <a:xfrm flipH="1">
                <a:off x="2016" y="2640"/>
                <a:ext cx="11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5" name="Line 28"/>
              <p:cNvSpPr>
                <a:spLocks noChangeShapeType="1"/>
              </p:cNvSpPr>
              <p:nvPr/>
            </p:nvSpPr>
            <p:spPr bwMode="auto">
              <a:xfrm flipH="1">
                <a:off x="2832" y="3264"/>
                <a:ext cx="11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6" name="Line 29"/>
              <p:cNvSpPr>
                <a:spLocks noChangeShapeType="1"/>
              </p:cNvSpPr>
              <p:nvPr/>
            </p:nvSpPr>
            <p:spPr bwMode="auto">
              <a:xfrm>
                <a:off x="3168" y="1344"/>
                <a:ext cx="81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7" name="Line 30"/>
              <p:cNvSpPr>
                <a:spLocks noChangeShapeType="1"/>
              </p:cNvSpPr>
              <p:nvPr/>
            </p:nvSpPr>
            <p:spPr bwMode="auto">
              <a:xfrm>
                <a:off x="3168" y="2640"/>
                <a:ext cx="81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8" name="Line 31"/>
              <p:cNvSpPr>
                <a:spLocks noChangeShapeType="1"/>
              </p:cNvSpPr>
              <p:nvPr/>
            </p:nvSpPr>
            <p:spPr bwMode="auto">
              <a:xfrm>
                <a:off x="2016" y="3024"/>
                <a:ext cx="81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09" name="Line 37"/>
              <p:cNvSpPr>
                <a:spLocks noChangeShapeType="1"/>
              </p:cNvSpPr>
              <p:nvPr/>
            </p:nvSpPr>
            <p:spPr bwMode="auto">
              <a:xfrm>
                <a:off x="3003" y="2496"/>
                <a:ext cx="81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10" name="Line 38"/>
              <p:cNvSpPr>
                <a:spLocks noChangeShapeType="1"/>
              </p:cNvSpPr>
              <p:nvPr/>
            </p:nvSpPr>
            <p:spPr bwMode="auto">
              <a:xfrm flipH="1">
                <a:off x="1851" y="2496"/>
                <a:ext cx="115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811" name="Line 39"/>
              <p:cNvSpPr>
                <a:spLocks noChangeShapeType="1"/>
              </p:cNvSpPr>
              <p:nvPr/>
            </p:nvSpPr>
            <p:spPr bwMode="auto">
              <a:xfrm flipV="1">
                <a:off x="3003" y="1200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4786" name="Text Box 41"/>
            <p:cNvSpPr txBox="1">
              <a:spLocks noChangeArrowheads="1"/>
            </p:cNvSpPr>
            <p:nvPr/>
          </p:nvSpPr>
          <p:spPr bwMode="auto">
            <a:xfrm>
              <a:off x="6473045" y="2883757"/>
              <a:ext cx="6645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(1,1,1)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87" name="Text Box 42"/>
            <p:cNvSpPr txBox="1">
              <a:spLocks noChangeArrowheads="1"/>
            </p:cNvSpPr>
            <p:nvPr/>
          </p:nvSpPr>
          <p:spPr bwMode="auto">
            <a:xfrm>
              <a:off x="7480614" y="3096690"/>
              <a:ext cx="8732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(-1,-1,-1)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88" name="Text Box 43"/>
            <p:cNvSpPr txBox="1">
              <a:spLocks noChangeArrowheads="1"/>
            </p:cNvSpPr>
            <p:nvPr/>
          </p:nvSpPr>
          <p:spPr bwMode="auto">
            <a:xfrm>
              <a:off x="6614306" y="4463760"/>
              <a:ext cx="86630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(1,-1,1)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89" name="Text Box 44"/>
            <p:cNvSpPr txBox="1">
              <a:spLocks noChangeArrowheads="1"/>
            </p:cNvSpPr>
            <p:nvPr/>
          </p:nvSpPr>
          <p:spPr bwMode="auto">
            <a:xfrm>
              <a:off x="5308600" y="3725340"/>
              <a:ext cx="9395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(-1,-1,1)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90" name="Text Box 45"/>
            <p:cNvSpPr txBox="1">
              <a:spLocks noChangeArrowheads="1"/>
            </p:cNvSpPr>
            <p:nvPr/>
          </p:nvSpPr>
          <p:spPr bwMode="auto">
            <a:xfrm>
              <a:off x="8277694" y="4024674"/>
              <a:ext cx="814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(1,-1,-1)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91" name="Text Box 46"/>
            <p:cNvSpPr txBox="1">
              <a:spLocks noChangeArrowheads="1"/>
            </p:cNvSpPr>
            <p:nvPr/>
          </p:nvSpPr>
          <p:spPr bwMode="auto">
            <a:xfrm>
              <a:off x="5305476" y="2040874"/>
              <a:ext cx="76491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(-1,1,1)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92" name="Text Box 47"/>
            <p:cNvSpPr txBox="1">
              <a:spLocks noChangeArrowheads="1"/>
            </p:cNvSpPr>
            <p:nvPr/>
          </p:nvSpPr>
          <p:spPr bwMode="auto">
            <a:xfrm>
              <a:off x="7480614" y="1601788"/>
              <a:ext cx="7968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(-1,1,-1)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93" name="Text Box 48"/>
            <p:cNvSpPr txBox="1">
              <a:spLocks noChangeArrowheads="1"/>
            </p:cNvSpPr>
            <p:nvPr/>
          </p:nvSpPr>
          <p:spPr bwMode="auto">
            <a:xfrm>
              <a:off x="8353894" y="2315798"/>
              <a:ext cx="8663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400">
                  <a:latin typeface="Times New Roman" charset="0"/>
                </a:rPr>
                <a:t>(1,1,-1)</a:t>
              </a:r>
              <a:endParaRPr lang="it-IT" sz="1400">
                <a:latin typeface="Times New Roman" charset="0"/>
              </a:endParaRPr>
            </a:p>
          </p:txBody>
        </p:sp>
        <p:sp>
          <p:nvSpPr>
            <p:cNvPr id="74794" name="Text Box 49"/>
            <p:cNvSpPr txBox="1">
              <a:spLocks noChangeArrowheads="1"/>
            </p:cNvSpPr>
            <p:nvPr/>
          </p:nvSpPr>
          <p:spPr bwMode="auto">
            <a:xfrm>
              <a:off x="5783082" y="3127607"/>
              <a:ext cx="332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i="1">
                  <a:latin typeface="Times New Roman" charset="0"/>
                </a:rPr>
                <a:t>z</a:t>
              </a:r>
              <a:endParaRPr lang="it-IT" i="1">
                <a:latin typeface="Times New Roman" charset="0"/>
              </a:endParaRPr>
            </a:p>
          </p:txBody>
        </p:sp>
        <p:sp>
          <p:nvSpPr>
            <p:cNvPr id="74795" name="Text Box 50"/>
            <p:cNvSpPr txBox="1">
              <a:spLocks noChangeArrowheads="1"/>
            </p:cNvSpPr>
            <p:nvPr/>
          </p:nvSpPr>
          <p:spPr bwMode="auto">
            <a:xfrm>
              <a:off x="6995203" y="1529700"/>
              <a:ext cx="3322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i="1">
                  <a:latin typeface="Times New Roman" charset="0"/>
                </a:rPr>
                <a:t>y</a:t>
              </a:r>
              <a:endParaRPr lang="it-IT" i="1">
                <a:latin typeface="Times New Roman" charset="0"/>
              </a:endParaRPr>
            </a:p>
          </p:txBody>
        </p:sp>
        <p:sp>
          <p:nvSpPr>
            <p:cNvPr id="74796" name="Text Box 51"/>
            <p:cNvSpPr txBox="1">
              <a:spLocks noChangeArrowheads="1"/>
            </p:cNvSpPr>
            <p:nvPr/>
          </p:nvSpPr>
          <p:spPr bwMode="auto">
            <a:xfrm>
              <a:off x="8099686" y="3425119"/>
              <a:ext cx="332282" cy="46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9966"/>
                </a:buClr>
                <a:buFont typeface="Wingdings" charset="0"/>
                <a:buChar char="v"/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i="1">
                  <a:latin typeface="Times New Roman" charset="0"/>
                </a:rPr>
                <a:t>x</a:t>
              </a:r>
              <a:endParaRPr lang="it-IT" i="1">
                <a:latin typeface="Times New Roman" charset="0"/>
              </a:endParaRPr>
            </a:p>
          </p:txBody>
        </p:sp>
      </p:grpSp>
      <p:sp>
        <p:nvSpPr>
          <p:cNvPr id="74759" name="Right Arrow 75"/>
          <p:cNvSpPr>
            <a:spLocks noChangeArrowheads="1"/>
          </p:cNvSpPr>
          <p:nvPr/>
        </p:nvSpPr>
        <p:spPr bwMode="auto">
          <a:xfrm>
            <a:off x="4114800" y="1587500"/>
            <a:ext cx="1103313" cy="360363"/>
          </a:xfrm>
          <a:prstGeom prst="rightArrow">
            <a:avLst>
              <a:gd name="adj1" fmla="val 50000"/>
              <a:gd name="adj2" fmla="val 4992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0" name="Right Arrow 76"/>
          <p:cNvSpPr>
            <a:spLocks noChangeArrowheads="1"/>
          </p:cNvSpPr>
          <p:nvPr/>
        </p:nvSpPr>
        <p:spPr bwMode="auto">
          <a:xfrm>
            <a:off x="3845365" y="4171543"/>
            <a:ext cx="1103312" cy="360362"/>
          </a:xfrm>
          <a:prstGeom prst="rightArrow">
            <a:avLst>
              <a:gd name="adj1" fmla="val 50000"/>
              <a:gd name="adj2" fmla="val 49922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4761" name="Line 37"/>
          <p:cNvSpPr>
            <a:spLocks noChangeShapeType="1"/>
          </p:cNvSpPr>
          <p:nvPr/>
        </p:nvSpPr>
        <p:spPr bwMode="auto">
          <a:xfrm>
            <a:off x="6268639" y="4458649"/>
            <a:ext cx="2472797" cy="1758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2" name="Line 38"/>
          <p:cNvSpPr>
            <a:spLocks noChangeShapeType="1"/>
          </p:cNvSpPr>
          <p:nvPr/>
        </p:nvSpPr>
        <p:spPr bwMode="auto">
          <a:xfrm flipH="1">
            <a:off x="5412993" y="4447550"/>
            <a:ext cx="841829" cy="2993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3" name="Line 39"/>
          <p:cNvSpPr>
            <a:spLocks noChangeShapeType="1"/>
          </p:cNvSpPr>
          <p:nvPr/>
        </p:nvSpPr>
        <p:spPr bwMode="auto">
          <a:xfrm flipV="1">
            <a:off x="6265292" y="2255414"/>
            <a:ext cx="0" cy="2189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4" name="Text Box 49"/>
          <p:cNvSpPr txBox="1">
            <a:spLocks noChangeArrowheads="1"/>
          </p:cNvSpPr>
          <p:nvPr/>
        </p:nvSpPr>
        <p:spPr bwMode="auto">
          <a:xfrm>
            <a:off x="5652006" y="4433566"/>
            <a:ext cx="284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i="1" dirty="0">
                <a:latin typeface="Times New Roman" charset="0"/>
              </a:rPr>
              <a:t>z</a:t>
            </a:r>
            <a:endParaRPr lang="it-IT" i="1" dirty="0">
              <a:latin typeface="Times New Roman" charset="0"/>
            </a:endParaRPr>
          </a:p>
        </p:txBody>
      </p:sp>
      <p:sp>
        <p:nvSpPr>
          <p:cNvPr id="74765" name="Text Box 50"/>
          <p:cNvSpPr txBox="1">
            <a:spLocks noChangeArrowheads="1"/>
          </p:cNvSpPr>
          <p:nvPr/>
        </p:nvSpPr>
        <p:spPr bwMode="auto">
          <a:xfrm>
            <a:off x="5957317" y="1991889"/>
            <a:ext cx="285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i="1" dirty="0">
                <a:latin typeface="Times New Roman" charset="0"/>
              </a:rPr>
              <a:t>y</a:t>
            </a:r>
            <a:endParaRPr lang="it-IT" i="1" dirty="0">
              <a:latin typeface="Times New Roman" charset="0"/>
            </a:endParaRPr>
          </a:p>
        </p:txBody>
      </p:sp>
      <p:sp>
        <p:nvSpPr>
          <p:cNvPr id="74766" name="Text Box 51"/>
          <p:cNvSpPr txBox="1">
            <a:spLocks noChangeArrowheads="1"/>
          </p:cNvSpPr>
          <p:nvPr/>
        </p:nvSpPr>
        <p:spPr bwMode="auto">
          <a:xfrm>
            <a:off x="8377680" y="5920626"/>
            <a:ext cx="250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i="1" dirty="0">
                <a:latin typeface="Times New Roman" charset="0"/>
              </a:rPr>
              <a:t>x</a:t>
            </a:r>
            <a:endParaRPr lang="it-IT" i="1" dirty="0">
              <a:latin typeface="Times New Roman" charset="0"/>
            </a:endParaRPr>
          </a:p>
        </p:txBody>
      </p:sp>
      <p:sp>
        <p:nvSpPr>
          <p:cNvPr id="74767" name="Line 8"/>
          <p:cNvSpPr>
            <a:spLocks noChangeShapeType="1"/>
          </p:cNvSpPr>
          <p:nvPr/>
        </p:nvSpPr>
        <p:spPr bwMode="auto">
          <a:xfrm flipH="1">
            <a:off x="5914407" y="3117701"/>
            <a:ext cx="354012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8" name="Line 10"/>
          <p:cNvSpPr>
            <a:spLocks noChangeShapeType="1"/>
          </p:cNvSpPr>
          <p:nvPr/>
        </p:nvSpPr>
        <p:spPr bwMode="auto">
          <a:xfrm flipV="1">
            <a:off x="8021019" y="4748063"/>
            <a:ext cx="0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69" name="Line 22"/>
          <p:cNvSpPr>
            <a:spLocks noChangeShapeType="1"/>
          </p:cNvSpPr>
          <p:nvPr/>
        </p:nvSpPr>
        <p:spPr bwMode="auto">
          <a:xfrm flipV="1">
            <a:off x="5911232" y="3239938"/>
            <a:ext cx="0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0" name="Line 29"/>
          <p:cNvSpPr>
            <a:spLocks noChangeShapeType="1"/>
          </p:cNvSpPr>
          <p:nvPr/>
        </p:nvSpPr>
        <p:spPr bwMode="auto">
          <a:xfrm>
            <a:off x="5914407" y="3239938"/>
            <a:ext cx="2109787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1" name="Line 31"/>
          <p:cNvSpPr>
            <a:spLocks noChangeShapeType="1"/>
          </p:cNvSpPr>
          <p:nvPr/>
        </p:nvSpPr>
        <p:spPr bwMode="auto">
          <a:xfrm>
            <a:off x="5911232" y="4571851"/>
            <a:ext cx="2109787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2" name="Text Box 44"/>
          <p:cNvSpPr txBox="1">
            <a:spLocks noChangeArrowheads="1"/>
          </p:cNvSpPr>
          <p:nvPr/>
        </p:nvSpPr>
        <p:spPr bwMode="auto">
          <a:xfrm>
            <a:off x="5542932" y="3574901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i="1">
                <a:latin typeface="Times New Roman" charset="0"/>
              </a:rPr>
              <a:t>p</a:t>
            </a:r>
            <a:r>
              <a:rPr lang="en-US" sz="2000" i="1" baseline="-25000">
                <a:latin typeface="Times New Roman" charset="0"/>
              </a:rPr>
              <a:t>y</a:t>
            </a:r>
            <a:endParaRPr lang="it-IT" sz="2000" i="1" baseline="-25000">
              <a:latin typeface="Times New Roman" charset="0"/>
            </a:endParaRPr>
          </a:p>
        </p:txBody>
      </p:sp>
      <p:sp>
        <p:nvSpPr>
          <p:cNvPr id="74773" name="Line 8"/>
          <p:cNvSpPr>
            <a:spLocks noChangeShapeType="1"/>
          </p:cNvSpPr>
          <p:nvPr/>
        </p:nvSpPr>
        <p:spPr bwMode="auto">
          <a:xfrm flipH="1">
            <a:off x="8024194" y="4616301"/>
            <a:ext cx="3556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4" name="Line 8"/>
          <p:cNvSpPr>
            <a:spLocks noChangeShapeType="1"/>
          </p:cNvSpPr>
          <p:nvPr/>
        </p:nvSpPr>
        <p:spPr bwMode="auto">
          <a:xfrm flipH="1">
            <a:off x="8024194" y="5956151"/>
            <a:ext cx="35560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5" name="Line 10"/>
          <p:cNvSpPr>
            <a:spLocks noChangeShapeType="1"/>
          </p:cNvSpPr>
          <p:nvPr/>
        </p:nvSpPr>
        <p:spPr bwMode="auto">
          <a:xfrm flipV="1">
            <a:off x="8379794" y="4624238"/>
            <a:ext cx="0" cy="133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6" name="Line 22"/>
          <p:cNvSpPr>
            <a:spLocks noChangeShapeType="1"/>
          </p:cNvSpPr>
          <p:nvPr/>
        </p:nvSpPr>
        <p:spPr bwMode="auto">
          <a:xfrm flipV="1">
            <a:off x="6268419" y="3116113"/>
            <a:ext cx="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7" name="Line 29"/>
          <p:cNvSpPr>
            <a:spLocks noChangeShapeType="1"/>
          </p:cNvSpPr>
          <p:nvPr/>
        </p:nvSpPr>
        <p:spPr bwMode="auto">
          <a:xfrm>
            <a:off x="6273182" y="3117701"/>
            <a:ext cx="2109787" cy="150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8" name="Line 31"/>
          <p:cNvSpPr>
            <a:spLocks noChangeShapeType="1"/>
          </p:cNvSpPr>
          <p:nvPr/>
        </p:nvSpPr>
        <p:spPr bwMode="auto">
          <a:xfrm>
            <a:off x="6268419" y="4449613"/>
            <a:ext cx="2111375" cy="150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79" name="Text Box 44"/>
          <p:cNvSpPr txBox="1">
            <a:spLocks noChangeArrowheads="1"/>
          </p:cNvSpPr>
          <p:nvPr/>
        </p:nvSpPr>
        <p:spPr bwMode="auto">
          <a:xfrm>
            <a:off x="6512894" y="5157638"/>
            <a:ext cx="46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i="1" dirty="0" err="1">
                <a:latin typeface="Times New Roman" charset="0"/>
              </a:rPr>
              <a:t>p</a:t>
            </a:r>
            <a:r>
              <a:rPr lang="en-US" sz="2000" i="1" baseline="-25000" dirty="0" err="1">
                <a:latin typeface="Times New Roman" charset="0"/>
              </a:rPr>
              <a:t>x</a:t>
            </a:r>
            <a:endParaRPr lang="it-IT" sz="2000" i="1" baseline="-25000" dirty="0">
              <a:latin typeface="Times New Roman" charset="0"/>
            </a:endParaRPr>
          </a:p>
        </p:txBody>
      </p:sp>
      <p:sp>
        <p:nvSpPr>
          <p:cNvPr id="74780" name="Text Box 44"/>
          <p:cNvSpPr txBox="1">
            <a:spLocks noChangeArrowheads="1"/>
          </p:cNvSpPr>
          <p:nvPr/>
        </p:nvSpPr>
        <p:spPr bwMode="auto">
          <a:xfrm>
            <a:off x="5860432" y="2825601"/>
            <a:ext cx="468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>
                <a:latin typeface="Times New Roman" charset="0"/>
              </a:rPr>
              <a:t>1</a:t>
            </a:r>
            <a:endParaRPr lang="it-IT" sz="2000" dirty="0">
              <a:latin typeface="Times New Roman" charset="0"/>
            </a:endParaRPr>
          </a:p>
        </p:txBody>
      </p:sp>
      <p:sp>
        <p:nvSpPr>
          <p:cNvPr id="74781" name="Text Box 44"/>
          <p:cNvSpPr txBox="1">
            <a:spLocks noChangeArrowheads="1"/>
          </p:cNvSpPr>
          <p:nvPr/>
        </p:nvSpPr>
        <p:spPr bwMode="auto">
          <a:xfrm>
            <a:off x="5190698" y="4942785"/>
            <a:ext cx="146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/>
              <a:t>Viewport</a:t>
            </a:r>
            <a:endParaRPr lang="it-IT" sz="2000" dirty="0"/>
          </a:p>
        </p:txBody>
      </p:sp>
      <p:sp>
        <p:nvSpPr>
          <p:cNvPr id="74782" name="Line 8"/>
          <p:cNvSpPr>
            <a:spLocks noChangeShapeType="1"/>
          </p:cNvSpPr>
          <p:nvPr/>
        </p:nvSpPr>
        <p:spPr bwMode="auto">
          <a:xfrm flipH="1">
            <a:off x="5917582" y="4449613"/>
            <a:ext cx="355600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4783" name="Oval 12"/>
          <p:cNvSpPr>
            <a:spLocks noChangeArrowheads="1"/>
          </p:cNvSpPr>
          <p:nvPr/>
        </p:nvSpPr>
        <p:spPr bwMode="auto">
          <a:xfrm>
            <a:off x="7162182" y="457343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Wingdings" charset="0"/>
              <a:buNone/>
            </a:pPr>
            <a:endParaRPr lang="en-US"/>
          </a:p>
        </p:txBody>
      </p:sp>
      <p:sp>
        <p:nvSpPr>
          <p:cNvPr id="74784" name="Text Box 49"/>
          <p:cNvSpPr txBox="1">
            <a:spLocks noChangeArrowheads="1"/>
          </p:cNvSpPr>
          <p:nvPr/>
        </p:nvSpPr>
        <p:spPr bwMode="auto">
          <a:xfrm>
            <a:off x="6928819" y="4265463"/>
            <a:ext cx="284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i="1">
                <a:latin typeface="Times New Roman" charset="0"/>
              </a:rPr>
              <a:t>o</a:t>
            </a:r>
            <a:endParaRPr lang="it-IT" i="1">
              <a:latin typeface="Times New Roman" charset="0"/>
            </a:endParaRPr>
          </a:p>
        </p:txBody>
      </p:sp>
      <p:sp>
        <p:nvSpPr>
          <p:cNvPr id="62" name="Text Box 44"/>
          <p:cNvSpPr txBox="1">
            <a:spLocks noChangeArrowheads="1"/>
          </p:cNvSpPr>
          <p:nvPr/>
        </p:nvSpPr>
        <p:spPr bwMode="auto">
          <a:xfrm>
            <a:off x="443484" y="5401449"/>
            <a:ext cx="1462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9966"/>
              </a:buClr>
              <a:buFont typeface="Wingdings" charset="0"/>
              <a:buChar char="v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2000" dirty="0"/>
              <a:t>NPC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3057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1" name="Group 100"/>
          <p:cNvGrpSpPr>
            <a:grpSpLocks/>
          </p:cNvGrpSpPr>
          <p:nvPr/>
        </p:nvGrpSpPr>
        <p:grpSpPr bwMode="auto">
          <a:xfrm rot="1281435">
            <a:off x="533400" y="1600201"/>
            <a:ext cx="1371600" cy="1219200"/>
            <a:chOff x="156" y="672"/>
            <a:chExt cx="3024" cy="2112"/>
          </a:xfrm>
        </p:grpSpPr>
        <p:sp>
          <p:nvSpPr>
            <p:cNvPr id="49246" name="Line 101"/>
            <p:cNvSpPr>
              <a:spLocks noChangeShapeType="1"/>
            </p:cNvSpPr>
            <p:nvPr/>
          </p:nvSpPr>
          <p:spPr bwMode="auto">
            <a:xfrm flipH="1">
              <a:off x="156" y="2080"/>
              <a:ext cx="1716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47" name="Line 102"/>
            <p:cNvSpPr>
              <a:spLocks noChangeShapeType="1"/>
            </p:cNvSpPr>
            <p:nvPr/>
          </p:nvSpPr>
          <p:spPr bwMode="auto">
            <a:xfrm>
              <a:off x="1872" y="2080"/>
              <a:ext cx="1308" cy="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48" name="Line 103"/>
            <p:cNvSpPr>
              <a:spLocks noChangeShapeType="1"/>
            </p:cNvSpPr>
            <p:nvPr/>
          </p:nvSpPr>
          <p:spPr bwMode="auto">
            <a:xfrm flipV="1">
              <a:off x="1872" y="672"/>
              <a:ext cx="82" cy="1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232" name="Rectangle 104"/>
          <p:cNvSpPr>
            <a:spLocks noChangeArrowheads="1"/>
          </p:cNvSpPr>
          <p:nvPr/>
        </p:nvSpPr>
        <p:spPr bwMode="auto">
          <a:xfrm>
            <a:off x="152400" y="2514601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z</a:t>
            </a:r>
            <a:endParaRPr lang="it-IT" sz="1600" i="1"/>
          </a:p>
        </p:txBody>
      </p:sp>
      <p:sp>
        <p:nvSpPr>
          <p:cNvPr id="49233" name="Rectangle 105"/>
          <p:cNvSpPr>
            <a:spLocks noChangeArrowheads="1"/>
          </p:cNvSpPr>
          <p:nvPr/>
        </p:nvSpPr>
        <p:spPr bwMode="auto">
          <a:xfrm>
            <a:off x="1143000" y="1600201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y</a:t>
            </a:r>
            <a:endParaRPr lang="it-IT" sz="1600" i="1"/>
          </a:p>
        </p:txBody>
      </p:sp>
      <p:sp>
        <p:nvSpPr>
          <p:cNvPr id="49234" name="Rectangle 106"/>
          <p:cNvSpPr>
            <a:spLocks noChangeArrowheads="1"/>
          </p:cNvSpPr>
          <p:nvPr/>
        </p:nvSpPr>
        <p:spPr bwMode="auto">
          <a:xfrm>
            <a:off x="1600200" y="2895601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x</a:t>
            </a:r>
            <a:endParaRPr lang="it-IT" sz="1600" i="1"/>
          </a:p>
        </p:txBody>
      </p:sp>
      <p:sp>
        <p:nvSpPr>
          <p:cNvPr id="49235" name="Rectangle 107"/>
          <p:cNvSpPr>
            <a:spLocks noChangeArrowheads="1"/>
          </p:cNvSpPr>
          <p:nvPr/>
        </p:nvSpPr>
        <p:spPr bwMode="auto">
          <a:xfrm>
            <a:off x="609600" y="1828801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236" name="Rectangle 108"/>
          <p:cNvSpPr>
            <a:spLocks noChangeArrowheads="1"/>
          </p:cNvSpPr>
          <p:nvPr/>
        </p:nvSpPr>
        <p:spPr bwMode="auto">
          <a:xfrm>
            <a:off x="1524000" y="2209801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49237" name="Rectangle 109"/>
          <p:cNvSpPr>
            <a:spLocks noChangeArrowheads="1"/>
          </p:cNvSpPr>
          <p:nvPr/>
        </p:nvSpPr>
        <p:spPr bwMode="auto">
          <a:xfrm>
            <a:off x="762000" y="2667001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grpSp>
        <p:nvGrpSpPr>
          <p:cNvPr id="49238" name="Group 123"/>
          <p:cNvGrpSpPr>
            <a:grpSpLocks/>
          </p:cNvGrpSpPr>
          <p:nvPr/>
        </p:nvGrpSpPr>
        <p:grpSpPr bwMode="auto">
          <a:xfrm rot="2220507">
            <a:off x="685800" y="2133601"/>
            <a:ext cx="803275" cy="639763"/>
            <a:chOff x="384" y="1488"/>
            <a:chExt cx="506" cy="403"/>
          </a:xfrm>
        </p:grpSpPr>
        <p:sp>
          <p:nvSpPr>
            <p:cNvPr id="49242" name="Oval 110"/>
            <p:cNvSpPr>
              <a:spLocks noChangeArrowheads="1"/>
            </p:cNvSpPr>
            <p:nvPr/>
          </p:nvSpPr>
          <p:spPr bwMode="auto">
            <a:xfrm>
              <a:off x="624" y="1824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43" name="Oval 111"/>
            <p:cNvSpPr>
              <a:spLocks noChangeArrowheads="1"/>
            </p:cNvSpPr>
            <p:nvPr/>
          </p:nvSpPr>
          <p:spPr bwMode="auto">
            <a:xfrm>
              <a:off x="816" y="1488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44" name="Oval 112"/>
            <p:cNvSpPr>
              <a:spLocks noChangeArrowheads="1"/>
            </p:cNvSpPr>
            <p:nvPr/>
          </p:nvSpPr>
          <p:spPr bwMode="auto">
            <a:xfrm>
              <a:off x="384" y="1584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/>
            </a:p>
          </p:txBody>
        </p:sp>
        <p:sp>
          <p:nvSpPr>
            <p:cNvPr id="49245" name="Freeform 113"/>
            <p:cNvSpPr>
              <a:spLocks/>
            </p:cNvSpPr>
            <p:nvPr/>
          </p:nvSpPr>
          <p:spPr bwMode="auto">
            <a:xfrm>
              <a:off x="415" y="1529"/>
              <a:ext cx="437" cy="331"/>
            </a:xfrm>
            <a:custGeom>
              <a:avLst/>
              <a:gdLst>
                <a:gd name="T0" fmla="*/ 0 w 437"/>
                <a:gd name="T1" fmla="*/ 80 h 331"/>
                <a:gd name="T2" fmla="*/ 265 w 437"/>
                <a:gd name="T3" fmla="*/ 331 h 331"/>
                <a:gd name="T4" fmla="*/ 437 w 437"/>
                <a:gd name="T5" fmla="*/ 0 h 331"/>
                <a:gd name="T6" fmla="*/ 0 w 437"/>
                <a:gd name="T7" fmla="*/ 80 h 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331"/>
                <a:gd name="T14" fmla="*/ 437 w 437"/>
                <a:gd name="T15" fmla="*/ 331 h 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331">
                  <a:moveTo>
                    <a:pt x="0" y="80"/>
                  </a:moveTo>
                  <a:lnTo>
                    <a:pt x="265" y="331"/>
                  </a:lnTo>
                  <a:lnTo>
                    <a:pt x="437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folHlink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9239" name="Text Box 114"/>
          <p:cNvSpPr txBox="1">
            <a:spLocks noChangeArrowheads="1"/>
          </p:cNvSpPr>
          <p:nvPr/>
        </p:nvSpPr>
        <p:spPr bwMode="auto">
          <a:xfrm>
            <a:off x="152400" y="3200401"/>
            <a:ext cx="165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/>
              <a:t>object Coordinates</a:t>
            </a:r>
            <a:endParaRPr lang="it-IT" sz="1400"/>
          </a:p>
        </p:txBody>
      </p:sp>
      <p:sp>
        <p:nvSpPr>
          <p:cNvPr id="49240" name="AutoShape 121"/>
          <p:cNvSpPr>
            <a:spLocks noChangeArrowheads="1"/>
          </p:cNvSpPr>
          <p:nvPr/>
        </p:nvSpPr>
        <p:spPr bwMode="auto">
          <a:xfrm rot="5400000" flipV="1">
            <a:off x="676275" y="3362326"/>
            <a:ext cx="6858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241" name="Text Box 122"/>
          <p:cNvSpPr txBox="1">
            <a:spLocks noChangeArrowheads="1"/>
          </p:cNvSpPr>
          <p:nvPr/>
        </p:nvSpPr>
        <p:spPr bwMode="auto">
          <a:xfrm>
            <a:off x="762000" y="3733801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0</a:t>
            </a:r>
            <a:endParaRPr lang="it-IT" sz="4800">
              <a:solidFill>
                <a:schemeClr val="bg1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/>
              <a:t>Recap: pipeline detail</a:t>
            </a:r>
            <a:endParaRPr lang="it-IT" dirty="0"/>
          </a:p>
        </p:txBody>
      </p:sp>
      <p:grpSp>
        <p:nvGrpSpPr>
          <p:cNvPr id="49157" name="Group 4"/>
          <p:cNvGrpSpPr>
            <a:grpSpLocks/>
          </p:cNvGrpSpPr>
          <p:nvPr/>
        </p:nvGrpSpPr>
        <p:grpSpPr bwMode="auto">
          <a:xfrm>
            <a:off x="228600" y="4887913"/>
            <a:ext cx="1371600" cy="1219200"/>
            <a:chOff x="156" y="672"/>
            <a:chExt cx="3024" cy="2112"/>
          </a:xfrm>
        </p:grpSpPr>
        <p:sp>
          <p:nvSpPr>
            <p:cNvPr id="49270" name="Line 5"/>
            <p:cNvSpPr>
              <a:spLocks noChangeShapeType="1"/>
            </p:cNvSpPr>
            <p:nvPr/>
          </p:nvSpPr>
          <p:spPr bwMode="auto">
            <a:xfrm flipH="1">
              <a:off x="156" y="2080"/>
              <a:ext cx="1716" cy="7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71" name="Line 6"/>
            <p:cNvSpPr>
              <a:spLocks noChangeShapeType="1"/>
            </p:cNvSpPr>
            <p:nvPr/>
          </p:nvSpPr>
          <p:spPr bwMode="auto">
            <a:xfrm>
              <a:off x="1872" y="2080"/>
              <a:ext cx="1308" cy="6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9272" name="Line 7"/>
            <p:cNvSpPr>
              <a:spLocks noChangeShapeType="1"/>
            </p:cNvSpPr>
            <p:nvPr/>
          </p:nvSpPr>
          <p:spPr bwMode="auto">
            <a:xfrm flipV="1">
              <a:off x="1872" y="672"/>
              <a:ext cx="82" cy="14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9158" name="Rectangle 8"/>
          <p:cNvSpPr>
            <a:spLocks noChangeArrowheads="1"/>
          </p:cNvSpPr>
          <p:nvPr/>
        </p:nvSpPr>
        <p:spPr bwMode="auto">
          <a:xfrm>
            <a:off x="76200" y="60309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z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49159" name="Rectangle 9"/>
          <p:cNvSpPr>
            <a:spLocks noChangeArrowheads="1"/>
          </p:cNvSpPr>
          <p:nvPr/>
        </p:nvSpPr>
        <p:spPr bwMode="auto">
          <a:xfrm>
            <a:off x="990600" y="46593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y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49160" name="Rectangle 10"/>
          <p:cNvSpPr>
            <a:spLocks noChangeArrowheads="1"/>
          </p:cNvSpPr>
          <p:nvPr/>
        </p:nvSpPr>
        <p:spPr bwMode="auto">
          <a:xfrm>
            <a:off x="1524000" y="60309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x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381000" y="52689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162" name="Rectangle 12"/>
          <p:cNvSpPr>
            <a:spLocks noChangeArrowheads="1"/>
          </p:cNvSpPr>
          <p:nvPr/>
        </p:nvSpPr>
        <p:spPr bwMode="auto">
          <a:xfrm>
            <a:off x="1219200" y="51927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838200" y="59547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164" name="Oval 14"/>
          <p:cNvSpPr>
            <a:spLocks noChangeArrowheads="1"/>
          </p:cNvSpPr>
          <p:nvPr/>
        </p:nvSpPr>
        <p:spPr bwMode="auto">
          <a:xfrm>
            <a:off x="914400" y="59547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65" name="Oval 15"/>
          <p:cNvSpPr>
            <a:spLocks noChangeArrowheads="1"/>
          </p:cNvSpPr>
          <p:nvPr/>
        </p:nvSpPr>
        <p:spPr bwMode="auto">
          <a:xfrm>
            <a:off x="1219200" y="54213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66" name="Oval 16"/>
          <p:cNvSpPr>
            <a:spLocks noChangeArrowheads="1"/>
          </p:cNvSpPr>
          <p:nvPr/>
        </p:nvSpPr>
        <p:spPr bwMode="auto">
          <a:xfrm>
            <a:off x="533400" y="55737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49167" name="Freeform 17"/>
          <p:cNvSpPr>
            <a:spLocks/>
          </p:cNvSpPr>
          <p:nvPr/>
        </p:nvSpPr>
        <p:spPr bwMode="auto">
          <a:xfrm>
            <a:off x="582613" y="5486400"/>
            <a:ext cx="693737" cy="525463"/>
          </a:xfrm>
          <a:custGeom>
            <a:avLst/>
            <a:gdLst>
              <a:gd name="T0" fmla="*/ 0 w 437"/>
              <a:gd name="T1" fmla="*/ 2147483647 h 331"/>
              <a:gd name="T2" fmla="*/ 2147483647 w 437"/>
              <a:gd name="T3" fmla="*/ 2147483647 h 331"/>
              <a:gd name="T4" fmla="*/ 2147483647 w 437"/>
              <a:gd name="T5" fmla="*/ 0 h 331"/>
              <a:gd name="T6" fmla="*/ 0 w 437"/>
              <a:gd name="T7" fmla="*/ 2147483647 h 331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331"/>
              <a:gd name="T14" fmla="*/ 437 w 437"/>
              <a:gd name="T15" fmla="*/ 331 h 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331">
                <a:moveTo>
                  <a:pt x="0" y="80"/>
                </a:moveTo>
                <a:lnTo>
                  <a:pt x="265" y="331"/>
                </a:lnTo>
                <a:lnTo>
                  <a:pt x="437" y="0"/>
                </a:lnTo>
                <a:lnTo>
                  <a:pt x="0" y="80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1905000" y="5029200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169" name="Text Box 19"/>
          <p:cNvSpPr txBox="1">
            <a:spLocks noChangeArrowheads="1"/>
          </p:cNvSpPr>
          <p:nvPr/>
        </p:nvSpPr>
        <p:spPr bwMode="auto">
          <a:xfrm>
            <a:off x="125413" y="6400800"/>
            <a:ext cx="160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world Coordinates</a:t>
            </a:r>
            <a:endParaRPr lang="it-IT" sz="1400">
              <a:solidFill>
                <a:schemeClr val="accent2"/>
              </a:solidFill>
            </a:endParaRPr>
          </a:p>
        </p:txBody>
      </p:sp>
      <p:sp>
        <p:nvSpPr>
          <p:cNvPr id="49170" name="Text Box 20"/>
          <p:cNvSpPr txBox="1">
            <a:spLocks noChangeArrowheads="1"/>
          </p:cNvSpPr>
          <p:nvPr/>
        </p:nvSpPr>
        <p:spPr bwMode="auto">
          <a:xfrm>
            <a:off x="1905000" y="5410200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1</a:t>
            </a:r>
            <a:endParaRPr lang="it-IT" sz="4800">
              <a:solidFill>
                <a:schemeClr val="bg1"/>
              </a:solidFill>
            </a:endParaRPr>
          </a:p>
        </p:txBody>
      </p:sp>
      <p:sp>
        <p:nvSpPr>
          <p:cNvPr id="49171" name="Rectangle 21"/>
          <p:cNvSpPr>
            <a:spLocks noChangeArrowheads="1"/>
          </p:cNvSpPr>
          <p:nvPr/>
        </p:nvSpPr>
        <p:spPr bwMode="auto">
          <a:xfrm>
            <a:off x="2383069" y="2347913"/>
            <a:ext cx="4389788" cy="207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View transformation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View transformation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Projection Transformation</a:t>
            </a:r>
          </a:p>
          <a:p>
            <a:pPr marL="457200" indent="-457200">
              <a:spcBef>
                <a:spcPct val="20000"/>
              </a:spcBef>
              <a:buAutoNum type="arabicParenR"/>
            </a:pPr>
            <a:r>
              <a:rPr lang="en-US" sz="2400" dirty="0">
                <a:solidFill>
                  <a:schemeClr val="accent6"/>
                </a:solidFill>
              </a:rPr>
              <a:t>Viewport Transformation</a:t>
            </a:r>
            <a:r>
              <a:rPr lang="en-US" sz="2400" dirty="0"/>
              <a:t>		</a:t>
            </a:r>
          </a:p>
        </p:txBody>
      </p:sp>
      <p:sp>
        <p:nvSpPr>
          <p:cNvPr id="49172" name="AutoShape 22"/>
          <p:cNvSpPr>
            <a:spLocks noChangeArrowheads="1"/>
          </p:cNvSpPr>
          <p:nvPr/>
        </p:nvSpPr>
        <p:spPr bwMode="auto">
          <a:xfrm>
            <a:off x="4800600" y="4953000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173" name="Text Box 23"/>
          <p:cNvSpPr txBox="1">
            <a:spLocks noChangeArrowheads="1"/>
          </p:cNvSpPr>
          <p:nvPr/>
        </p:nvSpPr>
        <p:spPr bwMode="auto">
          <a:xfrm>
            <a:off x="4876800" y="5334000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2</a:t>
            </a:r>
            <a:endParaRPr lang="it-IT" sz="4800" dirty="0">
              <a:solidFill>
                <a:schemeClr val="bg1"/>
              </a:solidFill>
            </a:endParaRPr>
          </a:p>
        </p:txBody>
      </p:sp>
      <p:grpSp>
        <p:nvGrpSpPr>
          <p:cNvPr id="49174" name="Group 24"/>
          <p:cNvGrpSpPr>
            <a:grpSpLocks/>
          </p:cNvGrpSpPr>
          <p:nvPr/>
        </p:nvGrpSpPr>
        <p:grpSpPr bwMode="auto">
          <a:xfrm>
            <a:off x="2819400" y="5562600"/>
            <a:ext cx="407988" cy="457200"/>
            <a:chOff x="1872" y="2256"/>
            <a:chExt cx="353" cy="432"/>
          </a:xfrm>
        </p:grpSpPr>
        <p:sp>
          <p:nvSpPr>
            <p:cNvPr id="49265" name="AutoShape 25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6" name="Oval 26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7" name="Rectangle 27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8" name="Oval 28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9" name="AutoShape 29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9175" name="Line 30"/>
          <p:cNvSpPr>
            <a:spLocks noChangeShapeType="1"/>
          </p:cNvSpPr>
          <p:nvPr/>
        </p:nvSpPr>
        <p:spPr bwMode="auto">
          <a:xfrm>
            <a:off x="3124200" y="57912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76" name="Line 31"/>
          <p:cNvSpPr>
            <a:spLocks noChangeShapeType="1"/>
          </p:cNvSpPr>
          <p:nvPr/>
        </p:nvSpPr>
        <p:spPr bwMode="auto">
          <a:xfrm flipH="1" flipV="1">
            <a:off x="3124200" y="50292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49177" name="Group 32"/>
          <p:cNvGrpSpPr>
            <a:grpSpLocks/>
          </p:cNvGrpSpPr>
          <p:nvPr/>
        </p:nvGrpSpPr>
        <p:grpSpPr bwMode="auto">
          <a:xfrm rot="2290101">
            <a:off x="201613" y="4800600"/>
            <a:ext cx="407987" cy="457200"/>
            <a:chOff x="1872" y="2256"/>
            <a:chExt cx="353" cy="432"/>
          </a:xfrm>
        </p:grpSpPr>
        <p:sp>
          <p:nvSpPr>
            <p:cNvPr id="49260" name="AutoShape 33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1" name="Oval 34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2" name="Rectangle 35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3" name="Oval 36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64" name="AutoShape 37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9178" name="Rectangle 38"/>
          <p:cNvSpPr>
            <a:spLocks noChangeArrowheads="1"/>
          </p:cNvSpPr>
          <p:nvPr/>
        </p:nvSpPr>
        <p:spPr bwMode="auto">
          <a:xfrm>
            <a:off x="2895600" y="50292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y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49179" name="Rectangle 39"/>
          <p:cNvSpPr>
            <a:spLocks noChangeArrowheads="1"/>
          </p:cNvSpPr>
          <p:nvPr/>
        </p:nvSpPr>
        <p:spPr bwMode="auto">
          <a:xfrm>
            <a:off x="3429000" y="5715000"/>
            <a:ext cx="35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-z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49180" name="Freeform 40"/>
          <p:cNvSpPr>
            <a:spLocks/>
          </p:cNvSpPr>
          <p:nvPr/>
        </p:nvSpPr>
        <p:spPr bwMode="auto">
          <a:xfrm rot="-1695063">
            <a:off x="3962400" y="5410200"/>
            <a:ext cx="609600" cy="484188"/>
          </a:xfrm>
          <a:custGeom>
            <a:avLst/>
            <a:gdLst>
              <a:gd name="T0" fmla="*/ 0 w 384"/>
              <a:gd name="T1" fmla="*/ 2147483647 h 305"/>
              <a:gd name="T2" fmla="*/ 2147483647 w 384"/>
              <a:gd name="T3" fmla="*/ 0 h 305"/>
              <a:gd name="T4" fmla="*/ 2147483647 w 384"/>
              <a:gd name="T5" fmla="*/ 2147483647 h 305"/>
              <a:gd name="T6" fmla="*/ 0 w 384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5"/>
              <a:gd name="T14" fmla="*/ 384 w 384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5">
                <a:moveTo>
                  <a:pt x="0" y="305"/>
                </a:moveTo>
                <a:lnTo>
                  <a:pt x="205" y="0"/>
                </a:lnTo>
                <a:lnTo>
                  <a:pt x="384" y="270"/>
                </a:lnTo>
                <a:lnTo>
                  <a:pt x="0" y="305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81" name="Rectangle 41"/>
          <p:cNvSpPr>
            <a:spLocks noChangeArrowheads="1"/>
          </p:cNvSpPr>
          <p:nvPr/>
        </p:nvSpPr>
        <p:spPr bwMode="auto">
          <a:xfrm>
            <a:off x="3962400" y="5943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182" name="Rectangle 42"/>
          <p:cNvSpPr>
            <a:spLocks noChangeArrowheads="1"/>
          </p:cNvSpPr>
          <p:nvPr/>
        </p:nvSpPr>
        <p:spPr bwMode="auto">
          <a:xfrm>
            <a:off x="3886200" y="516255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/>
              <a:t>v</a:t>
            </a:r>
            <a:r>
              <a:rPr lang="en-US" sz="800" i="1" dirty="0"/>
              <a:t>1</a:t>
            </a:r>
            <a:endParaRPr lang="it-IT" sz="1600" i="1" dirty="0"/>
          </a:p>
        </p:txBody>
      </p:sp>
      <p:sp>
        <p:nvSpPr>
          <p:cNvPr id="49183" name="Rectangle 43"/>
          <p:cNvSpPr>
            <a:spLocks noChangeArrowheads="1"/>
          </p:cNvSpPr>
          <p:nvPr/>
        </p:nvSpPr>
        <p:spPr bwMode="auto">
          <a:xfrm>
            <a:off x="4527550" y="5384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184" name="Oval 44"/>
          <p:cNvSpPr>
            <a:spLocks noChangeArrowheads="1"/>
          </p:cNvSpPr>
          <p:nvPr/>
        </p:nvSpPr>
        <p:spPr bwMode="auto">
          <a:xfrm>
            <a:off x="4038600" y="59436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85" name="Oval 45"/>
          <p:cNvSpPr>
            <a:spLocks noChangeArrowheads="1"/>
          </p:cNvSpPr>
          <p:nvPr/>
        </p:nvSpPr>
        <p:spPr bwMode="auto">
          <a:xfrm>
            <a:off x="4114800" y="53911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86" name="Oval 46"/>
          <p:cNvSpPr>
            <a:spLocks noChangeArrowheads="1"/>
          </p:cNvSpPr>
          <p:nvPr/>
        </p:nvSpPr>
        <p:spPr bwMode="auto">
          <a:xfrm>
            <a:off x="4533900" y="56134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87" name="Text Box 47"/>
          <p:cNvSpPr txBox="1">
            <a:spLocks noChangeArrowheads="1"/>
          </p:cNvSpPr>
          <p:nvPr/>
        </p:nvSpPr>
        <p:spPr bwMode="auto">
          <a:xfrm>
            <a:off x="2743200" y="6324600"/>
            <a:ext cx="209093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view Coordinates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(a.k.a. eye Coordinates)</a:t>
            </a:r>
            <a:endParaRPr lang="it-IT" sz="1400" dirty="0">
              <a:solidFill>
                <a:schemeClr val="accent2"/>
              </a:solidFill>
            </a:endParaRPr>
          </a:p>
        </p:txBody>
      </p:sp>
      <p:grpSp>
        <p:nvGrpSpPr>
          <p:cNvPr id="49188" name="Group 48"/>
          <p:cNvGrpSpPr>
            <a:grpSpLocks/>
          </p:cNvGrpSpPr>
          <p:nvPr/>
        </p:nvGrpSpPr>
        <p:grpSpPr bwMode="auto">
          <a:xfrm>
            <a:off x="6934200" y="5638800"/>
            <a:ext cx="407988" cy="457200"/>
            <a:chOff x="1872" y="2256"/>
            <a:chExt cx="353" cy="432"/>
          </a:xfrm>
        </p:grpSpPr>
        <p:sp>
          <p:nvSpPr>
            <p:cNvPr id="49255" name="AutoShape 49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6" name="Oval 50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7" name="Rectangle 51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8" name="Oval 52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49259" name="AutoShape 53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49189" name="Line 54"/>
          <p:cNvSpPr>
            <a:spLocks noChangeShapeType="1"/>
          </p:cNvSpPr>
          <p:nvPr/>
        </p:nvSpPr>
        <p:spPr bwMode="auto">
          <a:xfrm flipV="1">
            <a:off x="7254875" y="5562600"/>
            <a:ext cx="288925" cy="279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90" name="Line 55"/>
          <p:cNvSpPr>
            <a:spLocks noChangeShapeType="1"/>
          </p:cNvSpPr>
          <p:nvPr/>
        </p:nvSpPr>
        <p:spPr bwMode="auto">
          <a:xfrm flipH="1" flipV="1">
            <a:off x="7239000" y="51054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191" name="Rectangle 56"/>
          <p:cNvSpPr>
            <a:spLocks noChangeArrowheads="1"/>
          </p:cNvSpPr>
          <p:nvPr/>
        </p:nvSpPr>
        <p:spPr bwMode="auto">
          <a:xfrm>
            <a:off x="7010400" y="5105400"/>
            <a:ext cx="35167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v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92" name="Rectangle 57"/>
          <p:cNvSpPr>
            <a:spLocks noChangeArrowheads="1"/>
          </p:cNvSpPr>
          <p:nvPr/>
        </p:nvSpPr>
        <p:spPr bwMode="auto">
          <a:xfrm>
            <a:off x="7332134" y="5300132"/>
            <a:ext cx="43152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-u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93" name="Rectangle 58"/>
          <p:cNvSpPr>
            <a:spLocks noChangeArrowheads="1"/>
          </p:cNvSpPr>
          <p:nvPr/>
        </p:nvSpPr>
        <p:spPr bwMode="auto">
          <a:xfrm>
            <a:off x="7543800" y="5791200"/>
            <a:ext cx="43152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-n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49194" name="Freeform 59"/>
          <p:cNvSpPr>
            <a:spLocks/>
          </p:cNvSpPr>
          <p:nvPr/>
        </p:nvSpPr>
        <p:spPr bwMode="auto">
          <a:xfrm rot="-1695063">
            <a:off x="8077200" y="5486400"/>
            <a:ext cx="609600" cy="484188"/>
          </a:xfrm>
          <a:custGeom>
            <a:avLst/>
            <a:gdLst>
              <a:gd name="T0" fmla="*/ 0 w 384"/>
              <a:gd name="T1" fmla="*/ 2147483647 h 305"/>
              <a:gd name="T2" fmla="*/ 2147483647 w 384"/>
              <a:gd name="T3" fmla="*/ 0 h 305"/>
              <a:gd name="T4" fmla="*/ 2147483647 w 384"/>
              <a:gd name="T5" fmla="*/ 2147483647 h 305"/>
              <a:gd name="T6" fmla="*/ 0 w 384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5"/>
              <a:gd name="T14" fmla="*/ 384 w 384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5">
                <a:moveTo>
                  <a:pt x="0" y="305"/>
                </a:moveTo>
                <a:lnTo>
                  <a:pt x="205" y="0"/>
                </a:lnTo>
                <a:lnTo>
                  <a:pt x="384" y="270"/>
                </a:lnTo>
                <a:lnTo>
                  <a:pt x="0" y="305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95" name="Rectangle 60"/>
          <p:cNvSpPr>
            <a:spLocks noChangeArrowheads="1"/>
          </p:cNvSpPr>
          <p:nvPr/>
        </p:nvSpPr>
        <p:spPr bwMode="auto">
          <a:xfrm>
            <a:off x="8077200" y="6019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196" name="Rectangle 61"/>
          <p:cNvSpPr>
            <a:spLocks noChangeArrowheads="1"/>
          </p:cNvSpPr>
          <p:nvPr/>
        </p:nvSpPr>
        <p:spPr bwMode="auto">
          <a:xfrm>
            <a:off x="8001000" y="5257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49197" name="Oval 62"/>
          <p:cNvSpPr>
            <a:spLocks noChangeArrowheads="1"/>
          </p:cNvSpPr>
          <p:nvPr/>
        </p:nvSpPr>
        <p:spPr bwMode="auto">
          <a:xfrm>
            <a:off x="8166100" y="60261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98" name="Oval 63"/>
          <p:cNvSpPr>
            <a:spLocks noChangeArrowheads="1"/>
          </p:cNvSpPr>
          <p:nvPr/>
        </p:nvSpPr>
        <p:spPr bwMode="auto">
          <a:xfrm>
            <a:off x="8235950" y="54737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99" name="Oval 64"/>
          <p:cNvSpPr>
            <a:spLocks noChangeArrowheads="1"/>
          </p:cNvSpPr>
          <p:nvPr/>
        </p:nvSpPr>
        <p:spPr bwMode="auto">
          <a:xfrm>
            <a:off x="8661400" y="56959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00" name="AutoShape 65"/>
          <p:cNvSpPr>
            <a:spLocks noChangeArrowheads="1"/>
          </p:cNvSpPr>
          <p:nvPr/>
        </p:nvSpPr>
        <p:spPr bwMode="auto">
          <a:xfrm rot="5400000" flipH="1">
            <a:off x="5429250" y="5467350"/>
            <a:ext cx="1752600" cy="723900"/>
          </a:xfrm>
          <a:prstGeom prst="parallelogram">
            <a:avLst>
              <a:gd name="adj" fmla="val 101527"/>
            </a:avLst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49201" name="Line 66"/>
          <p:cNvSpPr>
            <a:spLocks noChangeShapeType="1"/>
          </p:cNvSpPr>
          <p:nvPr/>
        </p:nvSpPr>
        <p:spPr bwMode="auto">
          <a:xfrm>
            <a:off x="6335713" y="5287963"/>
            <a:ext cx="0" cy="1036637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2" name="Line 67"/>
          <p:cNvSpPr>
            <a:spLocks noChangeShapeType="1"/>
          </p:cNvSpPr>
          <p:nvPr/>
        </p:nvSpPr>
        <p:spPr bwMode="auto">
          <a:xfrm flipH="1">
            <a:off x="5943600" y="5518150"/>
            <a:ext cx="715963" cy="73025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3" name="Line 68"/>
          <p:cNvSpPr>
            <a:spLocks noChangeShapeType="1"/>
          </p:cNvSpPr>
          <p:nvPr/>
        </p:nvSpPr>
        <p:spPr bwMode="auto">
          <a:xfrm>
            <a:off x="7239000" y="5867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4" name="Line 69"/>
          <p:cNvSpPr>
            <a:spLocks noChangeShapeType="1"/>
          </p:cNvSpPr>
          <p:nvPr/>
        </p:nvSpPr>
        <p:spPr bwMode="auto">
          <a:xfrm flipH="1" flipV="1">
            <a:off x="6394450" y="563245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5" name="Rectangle 70"/>
          <p:cNvSpPr>
            <a:spLocks noChangeArrowheads="1"/>
          </p:cNvSpPr>
          <p:nvPr/>
        </p:nvSpPr>
        <p:spPr bwMode="auto">
          <a:xfrm>
            <a:off x="8686800" y="5562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206" name="Oval 71"/>
          <p:cNvSpPr>
            <a:spLocks noChangeArrowheads="1"/>
          </p:cNvSpPr>
          <p:nvPr/>
        </p:nvSpPr>
        <p:spPr bwMode="auto">
          <a:xfrm>
            <a:off x="6373813" y="55943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07" name="Rectangle 72"/>
          <p:cNvSpPr>
            <a:spLocks noChangeArrowheads="1"/>
          </p:cNvSpPr>
          <p:nvPr/>
        </p:nvSpPr>
        <p:spPr bwMode="auto">
          <a:xfrm>
            <a:off x="6324600" y="5334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49208" name="Line 73"/>
          <p:cNvSpPr>
            <a:spLocks noChangeShapeType="1"/>
          </p:cNvSpPr>
          <p:nvPr/>
        </p:nvSpPr>
        <p:spPr bwMode="auto">
          <a:xfrm flipH="1">
            <a:off x="6311900" y="5530850"/>
            <a:ext cx="198120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09" name="Oval 74"/>
          <p:cNvSpPr>
            <a:spLocks noChangeArrowheads="1"/>
          </p:cNvSpPr>
          <p:nvPr/>
        </p:nvSpPr>
        <p:spPr bwMode="auto">
          <a:xfrm>
            <a:off x="6248400" y="60198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10" name="Oval 75"/>
          <p:cNvSpPr>
            <a:spLocks noChangeArrowheads="1"/>
          </p:cNvSpPr>
          <p:nvPr/>
        </p:nvSpPr>
        <p:spPr bwMode="auto">
          <a:xfrm>
            <a:off x="6553200" y="57912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11" name="Line 76"/>
          <p:cNvSpPr>
            <a:spLocks noChangeShapeType="1"/>
          </p:cNvSpPr>
          <p:nvPr/>
        </p:nvSpPr>
        <p:spPr bwMode="auto">
          <a:xfrm flipH="1">
            <a:off x="6629400" y="5753100"/>
            <a:ext cx="2101850" cy="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12" name="Rectangle 77"/>
          <p:cNvSpPr>
            <a:spLocks noChangeArrowheads="1"/>
          </p:cNvSpPr>
          <p:nvPr/>
        </p:nvSpPr>
        <p:spPr bwMode="auto">
          <a:xfrm>
            <a:off x="6096000" y="6096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49213" name="Rectangle 78"/>
          <p:cNvSpPr>
            <a:spLocks noChangeArrowheads="1"/>
          </p:cNvSpPr>
          <p:nvPr/>
        </p:nvSpPr>
        <p:spPr bwMode="auto">
          <a:xfrm>
            <a:off x="6553200" y="5562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/>
              <a:t>v</a:t>
            </a:r>
            <a:r>
              <a:rPr lang="en-US" sz="800" i="1" dirty="0"/>
              <a:t>1</a:t>
            </a:r>
            <a:endParaRPr lang="it-IT" sz="1600" i="1" dirty="0"/>
          </a:p>
        </p:txBody>
      </p:sp>
      <p:sp>
        <p:nvSpPr>
          <p:cNvPr id="49221" name="Text Box 93"/>
          <p:cNvSpPr txBox="1">
            <a:spLocks noChangeArrowheads="1"/>
          </p:cNvSpPr>
          <p:nvPr/>
        </p:nvSpPr>
        <p:spPr bwMode="auto">
          <a:xfrm>
            <a:off x="6804248" y="6237312"/>
            <a:ext cx="110994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>
                <a:solidFill>
                  <a:srgbClr val="339933"/>
                </a:solidFill>
              </a:rPr>
              <a:t>clip</a:t>
            </a:r>
          </a:p>
          <a:p>
            <a:r>
              <a:rPr lang="en-US" sz="1400" dirty="0">
                <a:solidFill>
                  <a:srgbClr val="339933"/>
                </a:solidFill>
              </a:rPr>
              <a:t>coordinates</a:t>
            </a:r>
            <a:endParaRPr lang="it-IT" sz="1400" dirty="0">
              <a:solidFill>
                <a:srgbClr val="339933"/>
              </a:solidFill>
            </a:endParaRPr>
          </a:p>
        </p:txBody>
      </p:sp>
      <p:sp>
        <p:nvSpPr>
          <p:cNvPr id="49222" name="Rectangle 94"/>
          <p:cNvSpPr>
            <a:spLocks noChangeArrowheads="1"/>
          </p:cNvSpPr>
          <p:nvPr/>
        </p:nvSpPr>
        <p:spPr bwMode="auto">
          <a:xfrm>
            <a:off x="6172200" y="4953000"/>
            <a:ext cx="293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3" name="Rectangle 95"/>
          <p:cNvSpPr>
            <a:spLocks noChangeArrowheads="1"/>
          </p:cNvSpPr>
          <p:nvPr/>
        </p:nvSpPr>
        <p:spPr bwMode="auto">
          <a:xfrm>
            <a:off x="6248400" y="6248400"/>
            <a:ext cx="36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-1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4" name="Rectangle 96"/>
          <p:cNvSpPr>
            <a:spLocks noChangeArrowheads="1"/>
          </p:cNvSpPr>
          <p:nvPr/>
        </p:nvSpPr>
        <p:spPr bwMode="auto">
          <a:xfrm>
            <a:off x="5638800" y="6096000"/>
            <a:ext cx="35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 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5" name="Rectangle 97"/>
          <p:cNvSpPr>
            <a:spLocks noChangeArrowheads="1"/>
          </p:cNvSpPr>
          <p:nvPr/>
        </p:nvSpPr>
        <p:spPr bwMode="auto">
          <a:xfrm>
            <a:off x="6629400" y="5257800"/>
            <a:ext cx="36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-1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49226" name="Line 98"/>
          <p:cNvSpPr>
            <a:spLocks noChangeShapeType="1"/>
          </p:cNvSpPr>
          <p:nvPr/>
        </p:nvSpPr>
        <p:spPr bwMode="auto">
          <a:xfrm flipH="1">
            <a:off x="2743200" y="5765800"/>
            <a:ext cx="396875" cy="40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49227" name="Rectangle 99"/>
          <p:cNvSpPr>
            <a:spLocks noChangeArrowheads="1"/>
          </p:cNvSpPr>
          <p:nvPr/>
        </p:nvSpPr>
        <p:spPr bwMode="auto">
          <a:xfrm>
            <a:off x="2590800" y="60960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x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49230" name="Rectangle 125"/>
          <p:cNvSpPr>
            <a:spLocks noChangeArrowheads="1"/>
          </p:cNvSpPr>
          <p:nvPr/>
        </p:nvSpPr>
        <p:spPr bwMode="auto">
          <a:xfrm>
            <a:off x="250825" y="1052513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It is more complex than this…	</a:t>
            </a:r>
          </a:p>
        </p:txBody>
      </p:sp>
      <p:sp>
        <p:nvSpPr>
          <p:cNvPr id="49214" name="AutoShape 80"/>
          <p:cNvSpPr>
            <a:spLocks noChangeArrowheads="1"/>
          </p:cNvSpPr>
          <p:nvPr/>
        </p:nvSpPr>
        <p:spPr bwMode="auto">
          <a:xfrm>
            <a:off x="7543800" y="2438400"/>
            <a:ext cx="1169988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215" name="Freeform 81"/>
          <p:cNvSpPr>
            <a:spLocks/>
          </p:cNvSpPr>
          <p:nvPr/>
        </p:nvSpPr>
        <p:spPr bwMode="auto">
          <a:xfrm>
            <a:off x="8370888" y="2441575"/>
            <a:ext cx="330200" cy="330200"/>
          </a:xfrm>
          <a:custGeom>
            <a:avLst/>
            <a:gdLst>
              <a:gd name="T0" fmla="*/ 2147483647 w 208"/>
              <a:gd name="T1" fmla="*/ 2147483647 h 208"/>
              <a:gd name="T2" fmla="*/ 2147483647 w 208"/>
              <a:gd name="T3" fmla="*/ 2147483647 h 208"/>
              <a:gd name="T4" fmla="*/ 2147483647 w 208"/>
              <a:gd name="T5" fmla="*/ 2147483647 h 208"/>
              <a:gd name="T6" fmla="*/ 2147483647 w 208"/>
              <a:gd name="T7" fmla="*/ 2147483647 h 208"/>
              <a:gd name="T8" fmla="*/ 2147483647 w 208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8"/>
              <a:gd name="T17" fmla="*/ 208 w 208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8">
                <a:moveTo>
                  <a:pt x="4" y="14"/>
                </a:moveTo>
                <a:cubicBezTo>
                  <a:pt x="0" y="20"/>
                  <a:pt x="120" y="42"/>
                  <a:pt x="153" y="73"/>
                </a:cubicBezTo>
                <a:cubicBezTo>
                  <a:pt x="184" y="103"/>
                  <a:pt x="198" y="208"/>
                  <a:pt x="202" y="202"/>
                </a:cubicBezTo>
                <a:cubicBezTo>
                  <a:pt x="206" y="196"/>
                  <a:pt x="208" y="68"/>
                  <a:pt x="175" y="37"/>
                </a:cubicBezTo>
                <a:cubicBezTo>
                  <a:pt x="129" y="0"/>
                  <a:pt x="7" y="10"/>
                  <a:pt x="4" y="1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216" name="Freeform 82"/>
          <p:cNvSpPr>
            <a:spLocks/>
          </p:cNvSpPr>
          <p:nvPr/>
        </p:nvSpPr>
        <p:spPr bwMode="auto">
          <a:xfrm>
            <a:off x="7620000" y="2743200"/>
            <a:ext cx="876300" cy="531813"/>
          </a:xfrm>
          <a:custGeom>
            <a:avLst/>
            <a:gdLst>
              <a:gd name="T0" fmla="*/ 0 w 425"/>
              <a:gd name="T1" fmla="*/ 2147483647 h 309"/>
              <a:gd name="T2" fmla="*/ 2147483647 w 425"/>
              <a:gd name="T3" fmla="*/ 2147483647 h 309"/>
              <a:gd name="T4" fmla="*/ 2147483647 w 425"/>
              <a:gd name="T5" fmla="*/ 0 h 309"/>
              <a:gd name="T6" fmla="*/ 0 w 425"/>
              <a:gd name="T7" fmla="*/ 2147483647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425"/>
              <a:gd name="T13" fmla="*/ 0 h 309"/>
              <a:gd name="T14" fmla="*/ 425 w 425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" h="309">
                <a:moveTo>
                  <a:pt x="0" y="55"/>
                </a:moveTo>
                <a:lnTo>
                  <a:pt x="261" y="309"/>
                </a:lnTo>
                <a:lnTo>
                  <a:pt x="425" y="0"/>
                </a:lnTo>
                <a:lnTo>
                  <a:pt x="0" y="55"/>
                </a:lnTo>
                <a:close/>
              </a:path>
            </a:pathLst>
          </a:custGeom>
          <a:solidFill>
            <a:srgbClr val="339966"/>
          </a:solidFill>
          <a:ln w="158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49217" name="Group 83"/>
          <p:cNvGrpSpPr>
            <a:grpSpLocks/>
          </p:cNvGrpSpPr>
          <p:nvPr/>
        </p:nvGrpSpPr>
        <p:grpSpPr bwMode="auto">
          <a:xfrm>
            <a:off x="7467600" y="2438400"/>
            <a:ext cx="1177925" cy="1098550"/>
            <a:chOff x="1567" y="3120"/>
            <a:chExt cx="742" cy="692"/>
          </a:xfrm>
        </p:grpSpPr>
        <p:sp>
          <p:nvSpPr>
            <p:cNvPr id="49249" name="Oval 84"/>
            <p:cNvSpPr>
              <a:spLocks noChangeArrowheads="1"/>
            </p:cNvSpPr>
            <p:nvPr/>
          </p:nvSpPr>
          <p:spPr bwMode="auto">
            <a:xfrm>
              <a:off x="1951" y="3600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50" name="Oval 85"/>
            <p:cNvSpPr>
              <a:spLocks noChangeArrowheads="1"/>
            </p:cNvSpPr>
            <p:nvPr/>
          </p:nvSpPr>
          <p:spPr bwMode="auto">
            <a:xfrm>
              <a:off x="2172" y="3268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9251" name="Oval 86"/>
            <p:cNvSpPr>
              <a:spLocks noChangeArrowheads="1"/>
            </p:cNvSpPr>
            <p:nvPr/>
          </p:nvSpPr>
          <p:spPr bwMode="auto">
            <a:xfrm>
              <a:off x="1656" y="3338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/>
            </a:p>
          </p:txBody>
        </p:sp>
        <p:sp>
          <p:nvSpPr>
            <p:cNvPr id="49252" name="Rectangle 87"/>
            <p:cNvSpPr>
              <a:spLocks noChangeArrowheads="1"/>
            </p:cNvSpPr>
            <p:nvPr/>
          </p:nvSpPr>
          <p:spPr bwMode="auto">
            <a:xfrm>
              <a:off x="1567" y="316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0</a:t>
              </a:r>
              <a:endParaRPr lang="it-IT" sz="1600" i="1"/>
            </a:p>
          </p:txBody>
        </p:sp>
        <p:sp>
          <p:nvSpPr>
            <p:cNvPr id="49253" name="Rectangle 88"/>
            <p:cNvSpPr>
              <a:spLocks noChangeArrowheads="1"/>
            </p:cNvSpPr>
            <p:nvPr/>
          </p:nvSpPr>
          <p:spPr bwMode="auto">
            <a:xfrm>
              <a:off x="2095" y="3120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1</a:t>
              </a:r>
              <a:endParaRPr lang="it-IT" sz="1600" i="1"/>
            </a:p>
          </p:txBody>
        </p:sp>
        <p:sp>
          <p:nvSpPr>
            <p:cNvPr id="49254" name="Rectangle 89"/>
            <p:cNvSpPr>
              <a:spLocks noChangeArrowheads="1"/>
            </p:cNvSpPr>
            <p:nvPr/>
          </p:nvSpPr>
          <p:spPr bwMode="auto">
            <a:xfrm>
              <a:off x="1855" y="3600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2</a:t>
              </a:r>
              <a:endParaRPr lang="it-IT" sz="1600" i="1"/>
            </a:p>
          </p:txBody>
        </p:sp>
      </p:grpSp>
      <p:sp>
        <p:nvSpPr>
          <p:cNvPr id="49218" name="Text Box 90"/>
          <p:cNvSpPr txBox="1">
            <a:spLocks noChangeArrowheads="1"/>
          </p:cNvSpPr>
          <p:nvPr/>
        </p:nvSpPr>
        <p:spPr bwMode="auto">
          <a:xfrm>
            <a:off x="7467600" y="3536950"/>
            <a:ext cx="1265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screen Space</a:t>
            </a:r>
            <a:endParaRPr lang="it-IT" sz="1400">
              <a:solidFill>
                <a:schemeClr val="accent2"/>
              </a:solidFill>
            </a:endParaRPr>
          </a:p>
        </p:txBody>
      </p:sp>
      <p:sp>
        <p:nvSpPr>
          <p:cNvPr id="49219" name="AutoShape 91"/>
          <p:cNvSpPr>
            <a:spLocks noChangeArrowheads="1"/>
          </p:cNvSpPr>
          <p:nvPr/>
        </p:nvSpPr>
        <p:spPr bwMode="auto">
          <a:xfrm rot="16200000">
            <a:off x="7724775" y="3476625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49220" name="Text Box 92"/>
          <p:cNvSpPr txBox="1">
            <a:spLocks noChangeArrowheads="1"/>
          </p:cNvSpPr>
          <p:nvPr/>
        </p:nvSpPr>
        <p:spPr bwMode="auto">
          <a:xfrm>
            <a:off x="7848600" y="3886200"/>
            <a:ext cx="520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3</a:t>
            </a:r>
            <a:endParaRPr lang="it-IT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0" y="6084888"/>
            <a:ext cx="9144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78852" name="AutoShape 119"/>
          <p:cNvSpPr>
            <a:spLocks noChangeArrowheads="1"/>
          </p:cNvSpPr>
          <p:nvPr/>
        </p:nvSpPr>
        <p:spPr bwMode="auto">
          <a:xfrm rot="5400000" flipV="1">
            <a:off x="676275" y="3362325"/>
            <a:ext cx="6858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78853" name="AutoShape 118"/>
          <p:cNvSpPr>
            <a:spLocks noChangeArrowheads="1"/>
          </p:cNvSpPr>
          <p:nvPr/>
        </p:nvSpPr>
        <p:spPr bwMode="auto">
          <a:xfrm>
            <a:off x="4800600" y="4953000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788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pipeline </a:t>
            </a:r>
            <a:r>
              <a:rPr lang="en-US" dirty="0" err="1"/>
              <a:t>maths</a:t>
            </a:r>
            <a:r>
              <a:rPr lang="en-US" dirty="0"/>
              <a:t> detail</a:t>
            </a:r>
            <a:endParaRPr lang="it-IT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4887913"/>
            <a:ext cx="1371600" cy="1219200"/>
            <a:chOff x="156" y="672"/>
            <a:chExt cx="3024" cy="2112"/>
          </a:xfrm>
        </p:grpSpPr>
        <p:sp>
          <p:nvSpPr>
            <p:cNvPr id="78967" name="Line 5"/>
            <p:cNvSpPr>
              <a:spLocks noChangeShapeType="1"/>
            </p:cNvSpPr>
            <p:nvPr/>
          </p:nvSpPr>
          <p:spPr bwMode="auto">
            <a:xfrm flipH="1">
              <a:off x="156" y="2080"/>
              <a:ext cx="1716" cy="70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8968" name="Line 6"/>
            <p:cNvSpPr>
              <a:spLocks noChangeShapeType="1"/>
            </p:cNvSpPr>
            <p:nvPr/>
          </p:nvSpPr>
          <p:spPr bwMode="auto">
            <a:xfrm>
              <a:off x="1872" y="2080"/>
              <a:ext cx="1308" cy="64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8969" name="Line 7"/>
            <p:cNvSpPr>
              <a:spLocks noChangeShapeType="1"/>
            </p:cNvSpPr>
            <p:nvPr/>
          </p:nvSpPr>
          <p:spPr bwMode="auto">
            <a:xfrm flipV="1">
              <a:off x="1872" y="672"/>
              <a:ext cx="82" cy="14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76200" y="6030913"/>
            <a:ext cx="28435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chemeClr val="accent2"/>
                </a:solidFill>
              </a:rPr>
              <a:t>z</a:t>
            </a:r>
            <a:endParaRPr lang="it-IT" sz="1600" i="1" dirty="0">
              <a:solidFill>
                <a:schemeClr val="accent2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990600" y="4659313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chemeClr val="accent2"/>
                </a:solidFill>
              </a:rPr>
              <a:t>y</a:t>
            </a:r>
            <a:endParaRPr lang="it-IT" sz="1600" i="1">
              <a:solidFill>
                <a:schemeClr val="accent2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1524000" y="6030913"/>
            <a:ext cx="28435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600" i="1" dirty="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381000" y="52689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219200" y="51927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838200" y="59547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auto">
          <a:xfrm>
            <a:off x="914400" y="59547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auto">
          <a:xfrm>
            <a:off x="1219200" y="54213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auto">
          <a:xfrm>
            <a:off x="533400" y="5573713"/>
            <a:ext cx="117475" cy="1063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400"/>
          </a:p>
        </p:txBody>
      </p:sp>
      <p:sp>
        <p:nvSpPr>
          <p:cNvPr id="78865" name="Freeform 17"/>
          <p:cNvSpPr>
            <a:spLocks/>
          </p:cNvSpPr>
          <p:nvPr/>
        </p:nvSpPr>
        <p:spPr bwMode="auto">
          <a:xfrm>
            <a:off x="582613" y="5486400"/>
            <a:ext cx="693737" cy="525463"/>
          </a:xfrm>
          <a:custGeom>
            <a:avLst/>
            <a:gdLst>
              <a:gd name="T0" fmla="*/ 0 w 437"/>
              <a:gd name="T1" fmla="*/ 2147483647 h 331"/>
              <a:gd name="T2" fmla="*/ 2147483647 w 437"/>
              <a:gd name="T3" fmla="*/ 2147483647 h 331"/>
              <a:gd name="T4" fmla="*/ 2147483647 w 437"/>
              <a:gd name="T5" fmla="*/ 0 h 331"/>
              <a:gd name="T6" fmla="*/ 0 w 437"/>
              <a:gd name="T7" fmla="*/ 2147483647 h 331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331"/>
              <a:gd name="T14" fmla="*/ 437 w 437"/>
              <a:gd name="T15" fmla="*/ 331 h 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331">
                <a:moveTo>
                  <a:pt x="0" y="80"/>
                </a:moveTo>
                <a:lnTo>
                  <a:pt x="265" y="331"/>
                </a:lnTo>
                <a:lnTo>
                  <a:pt x="437" y="0"/>
                </a:lnTo>
                <a:lnTo>
                  <a:pt x="0" y="80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66" name="AutoShape 18"/>
          <p:cNvSpPr>
            <a:spLocks noChangeArrowheads="1"/>
          </p:cNvSpPr>
          <p:nvPr/>
        </p:nvSpPr>
        <p:spPr bwMode="auto">
          <a:xfrm>
            <a:off x="1905000" y="5029200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125413" y="6400800"/>
            <a:ext cx="160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world Coordinates</a:t>
            </a:r>
            <a:endParaRPr lang="it-IT" sz="1400">
              <a:solidFill>
                <a:schemeClr val="accent2"/>
              </a:solidFill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819400" y="5562600"/>
            <a:ext cx="407988" cy="457200"/>
            <a:chOff x="1872" y="2256"/>
            <a:chExt cx="353" cy="432"/>
          </a:xfrm>
        </p:grpSpPr>
        <p:sp>
          <p:nvSpPr>
            <p:cNvPr id="78962" name="AutoShape 25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63" name="Oval 26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64" name="Rectangle 27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65" name="Oval 28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66" name="AutoShape 29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78870" name="Line 30"/>
          <p:cNvSpPr>
            <a:spLocks noChangeShapeType="1"/>
          </p:cNvSpPr>
          <p:nvPr/>
        </p:nvSpPr>
        <p:spPr bwMode="auto">
          <a:xfrm>
            <a:off x="3124200" y="57912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8871" name="Line 31"/>
          <p:cNvSpPr>
            <a:spLocks noChangeShapeType="1"/>
          </p:cNvSpPr>
          <p:nvPr/>
        </p:nvSpPr>
        <p:spPr bwMode="auto">
          <a:xfrm flipH="1" flipV="1">
            <a:off x="3124200" y="50292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 rot="2290101">
            <a:off x="201613" y="4800600"/>
            <a:ext cx="407987" cy="457200"/>
            <a:chOff x="1872" y="2256"/>
            <a:chExt cx="353" cy="432"/>
          </a:xfrm>
        </p:grpSpPr>
        <p:sp>
          <p:nvSpPr>
            <p:cNvPr id="78957" name="AutoShape 33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58" name="Oval 34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59" name="Rectangle 35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60" name="Oval 36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78961" name="AutoShape 37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78873" name="Rectangle 38"/>
          <p:cNvSpPr>
            <a:spLocks noChangeArrowheads="1"/>
          </p:cNvSpPr>
          <p:nvPr/>
        </p:nvSpPr>
        <p:spPr bwMode="auto">
          <a:xfrm>
            <a:off x="2895600" y="50292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y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78874" name="Rectangle 39"/>
          <p:cNvSpPr>
            <a:spLocks noChangeArrowheads="1"/>
          </p:cNvSpPr>
          <p:nvPr/>
        </p:nvSpPr>
        <p:spPr bwMode="auto">
          <a:xfrm>
            <a:off x="3429000" y="5715000"/>
            <a:ext cx="350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-z</a:t>
            </a:r>
            <a:endParaRPr lang="it-IT" sz="1600" i="1">
              <a:solidFill>
                <a:srgbClr val="FF0000"/>
              </a:solidFill>
            </a:endParaRPr>
          </a:p>
        </p:txBody>
      </p:sp>
      <p:sp>
        <p:nvSpPr>
          <p:cNvPr id="78875" name="Freeform 40"/>
          <p:cNvSpPr>
            <a:spLocks/>
          </p:cNvSpPr>
          <p:nvPr/>
        </p:nvSpPr>
        <p:spPr bwMode="auto">
          <a:xfrm rot="-1695063">
            <a:off x="3962400" y="5410200"/>
            <a:ext cx="609600" cy="484188"/>
          </a:xfrm>
          <a:custGeom>
            <a:avLst/>
            <a:gdLst>
              <a:gd name="T0" fmla="*/ 0 w 384"/>
              <a:gd name="T1" fmla="*/ 2147483647 h 305"/>
              <a:gd name="T2" fmla="*/ 2147483647 w 384"/>
              <a:gd name="T3" fmla="*/ 0 h 305"/>
              <a:gd name="T4" fmla="*/ 2147483647 w 384"/>
              <a:gd name="T5" fmla="*/ 2147483647 h 305"/>
              <a:gd name="T6" fmla="*/ 0 w 384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5"/>
              <a:gd name="T14" fmla="*/ 384 w 384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5">
                <a:moveTo>
                  <a:pt x="0" y="305"/>
                </a:moveTo>
                <a:lnTo>
                  <a:pt x="205" y="0"/>
                </a:lnTo>
                <a:lnTo>
                  <a:pt x="384" y="270"/>
                </a:lnTo>
                <a:lnTo>
                  <a:pt x="0" y="305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876" name="Rectangle 41"/>
          <p:cNvSpPr>
            <a:spLocks noChangeArrowheads="1"/>
          </p:cNvSpPr>
          <p:nvPr/>
        </p:nvSpPr>
        <p:spPr bwMode="auto">
          <a:xfrm>
            <a:off x="3962400" y="5943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78877" name="Rectangle 42"/>
          <p:cNvSpPr>
            <a:spLocks noChangeArrowheads="1"/>
          </p:cNvSpPr>
          <p:nvPr/>
        </p:nvSpPr>
        <p:spPr bwMode="auto">
          <a:xfrm>
            <a:off x="3886200" y="5181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78878" name="Rectangle 43"/>
          <p:cNvSpPr>
            <a:spLocks noChangeArrowheads="1"/>
          </p:cNvSpPr>
          <p:nvPr/>
        </p:nvSpPr>
        <p:spPr bwMode="auto">
          <a:xfrm>
            <a:off x="4495800" y="54102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78879" name="Oval 44"/>
          <p:cNvSpPr>
            <a:spLocks noChangeArrowheads="1"/>
          </p:cNvSpPr>
          <p:nvPr/>
        </p:nvSpPr>
        <p:spPr bwMode="auto">
          <a:xfrm>
            <a:off x="4038600" y="59436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80" name="Oval 45"/>
          <p:cNvSpPr>
            <a:spLocks noChangeArrowheads="1"/>
          </p:cNvSpPr>
          <p:nvPr/>
        </p:nvSpPr>
        <p:spPr bwMode="auto">
          <a:xfrm>
            <a:off x="4114800" y="54102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81" name="Oval 46"/>
          <p:cNvSpPr>
            <a:spLocks noChangeArrowheads="1"/>
          </p:cNvSpPr>
          <p:nvPr/>
        </p:nvSpPr>
        <p:spPr bwMode="auto">
          <a:xfrm>
            <a:off x="4495800" y="56388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882" name="Text Box 47"/>
          <p:cNvSpPr txBox="1">
            <a:spLocks noChangeArrowheads="1"/>
          </p:cNvSpPr>
          <p:nvPr/>
        </p:nvSpPr>
        <p:spPr bwMode="auto">
          <a:xfrm>
            <a:off x="2743200" y="6324600"/>
            <a:ext cx="2090935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view Coordinates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(a.k.a. eye Coordinates)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78909" name="AutoShape 79"/>
          <p:cNvSpPr>
            <a:spLocks noChangeArrowheads="1"/>
          </p:cNvSpPr>
          <p:nvPr/>
        </p:nvSpPr>
        <p:spPr bwMode="auto">
          <a:xfrm>
            <a:off x="7543800" y="2438400"/>
            <a:ext cx="1169988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8910" name="Freeform 80"/>
          <p:cNvSpPr>
            <a:spLocks/>
          </p:cNvSpPr>
          <p:nvPr/>
        </p:nvSpPr>
        <p:spPr bwMode="auto">
          <a:xfrm>
            <a:off x="8370888" y="2441575"/>
            <a:ext cx="330200" cy="330200"/>
          </a:xfrm>
          <a:custGeom>
            <a:avLst/>
            <a:gdLst>
              <a:gd name="T0" fmla="*/ 2147483647 w 208"/>
              <a:gd name="T1" fmla="*/ 2147483647 h 208"/>
              <a:gd name="T2" fmla="*/ 2147483647 w 208"/>
              <a:gd name="T3" fmla="*/ 2147483647 h 208"/>
              <a:gd name="T4" fmla="*/ 2147483647 w 208"/>
              <a:gd name="T5" fmla="*/ 2147483647 h 208"/>
              <a:gd name="T6" fmla="*/ 2147483647 w 208"/>
              <a:gd name="T7" fmla="*/ 2147483647 h 208"/>
              <a:gd name="T8" fmla="*/ 2147483647 w 208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"/>
              <a:gd name="T16" fmla="*/ 0 h 208"/>
              <a:gd name="T17" fmla="*/ 208 w 208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" h="208">
                <a:moveTo>
                  <a:pt x="4" y="14"/>
                </a:moveTo>
                <a:cubicBezTo>
                  <a:pt x="0" y="20"/>
                  <a:pt x="120" y="42"/>
                  <a:pt x="153" y="73"/>
                </a:cubicBezTo>
                <a:cubicBezTo>
                  <a:pt x="184" y="103"/>
                  <a:pt x="198" y="208"/>
                  <a:pt x="202" y="202"/>
                </a:cubicBezTo>
                <a:cubicBezTo>
                  <a:pt x="206" y="196"/>
                  <a:pt x="208" y="68"/>
                  <a:pt x="175" y="37"/>
                </a:cubicBezTo>
                <a:cubicBezTo>
                  <a:pt x="129" y="0"/>
                  <a:pt x="7" y="10"/>
                  <a:pt x="4" y="14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8911" name="Freeform 81"/>
          <p:cNvSpPr>
            <a:spLocks/>
          </p:cNvSpPr>
          <p:nvPr/>
        </p:nvSpPr>
        <p:spPr bwMode="auto">
          <a:xfrm>
            <a:off x="7620000" y="2743200"/>
            <a:ext cx="876300" cy="531813"/>
          </a:xfrm>
          <a:custGeom>
            <a:avLst/>
            <a:gdLst>
              <a:gd name="T0" fmla="*/ 0 w 425"/>
              <a:gd name="T1" fmla="*/ 2147483647 h 309"/>
              <a:gd name="T2" fmla="*/ 2147483647 w 425"/>
              <a:gd name="T3" fmla="*/ 2147483647 h 309"/>
              <a:gd name="T4" fmla="*/ 2147483647 w 425"/>
              <a:gd name="T5" fmla="*/ 0 h 309"/>
              <a:gd name="T6" fmla="*/ 0 w 425"/>
              <a:gd name="T7" fmla="*/ 2147483647 h 309"/>
              <a:gd name="T8" fmla="*/ 0 60000 65536"/>
              <a:gd name="T9" fmla="*/ 0 60000 65536"/>
              <a:gd name="T10" fmla="*/ 0 60000 65536"/>
              <a:gd name="T11" fmla="*/ 0 60000 65536"/>
              <a:gd name="T12" fmla="*/ 0 w 425"/>
              <a:gd name="T13" fmla="*/ 0 h 309"/>
              <a:gd name="T14" fmla="*/ 425 w 425"/>
              <a:gd name="T15" fmla="*/ 309 h 3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5" h="309">
                <a:moveTo>
                  <a:pt x="0" y="55"/>
                </a:moveTo>
                <a:lnTo>
                  <a:pt x="261" y="309"/>
                </a:lnTo>
                <a:lnTo>
                  <a:pt x="425" y="0"/>
                </a:lnTo>
                <a:lnTo>
                  <a:pt x="0" y="55"/>
                </a:lnTo>
                <a:close/>
              </a:path>
            </a:pathLst>
          </a:custGeom>
          <a:solidFill>
            <a:srgbClr val="339966"/>
          </a:solidFill>
          <a:ln w="158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7467600" y="2438400"/>
            <a:ext cx="1177925" cy="1098550"/>
            <a:chOff x="1567" y="3120"/>
            <a:chExt cx="742" cy="692"/>
          </a:xfrm>
        </p:grpSpPr>
        <p:sp>
          <p:nvSpPr>
            <p:cNvPr id="78946" name="Oval 83"/>
            <p:cNvSpPr>
              <a:spLocks noChangeArrowheads="1"/>
            </p:cNvSpPr>
            <p:nvPr/>
          </p:nvSpPr>
          <p:spPr bwMode="auto">
            <a:xfrm>
              <a:off x="1951" y="3600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947" name="Oval 84"/>
            <p:cNvSpPr>
              <a:spLocks noChangeArrowheads="1"/>
            </p:cNvSpPr>
            <p:nvPr/>
          </p:nvSpPr>
          <p:spPr bwMode="auto">
            <a:xfrm>
              <a:off x="2172" y="3268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948" name="Oval 85"/>
            <p:cNvSpPr>
              <a:spLocks noChangeArrowheads="1"/>
            </p:cNvSpPr>
            <p:nvPr/>
          </p:nvSpPr>
          <p:spPr bwMode="auto">
            <a:xfrm>
              <a:off x="1656" y="3338"/>
              <a:ext cx="74" cy="6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/>
            </a:p>
          </p:txBody>
        </p:sp>
        <p:sp>
          <p:nvSpPr>
            <p:cNvPr id="78949" name="Rectangle 86"/>
            <p:cNvSpPr>
              <a:spLocks noChangeArrowheads="1"/>
            </p:cNvSpPr>
            <p:nvPr/>
          </p:nvSpPr>
          <p:spPr bwMode="auto">
            <a:xfrm>
              <a:off x="1567" y="3168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0</a:t>
              </a:r>
              <a:endParaRPr lang="it-IT" sz="1600" i="1"/>
            </a:p>
          </p:txBody>
        </p:sp>
        <p:sp>
          <p:nvSpPr>
            <p:cNvPr id="78950" name="Rectangle 87"/>
            <p:cNvSpPr>
              <a:spLocks noChangeArrowheads="1"/>
            </p:cNvSpPr>
            <p:nvPr/>
          </p:nvSpPr>
          <p:spPr bwMode="auto">
            <a:xfrm>
              <a:off x="2095" y="3120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1</a:t>
              </a:r>
              <a:endParaRPr lang="it-IT" sz="1600" i="1"/>
            </a:p>
          </p:txBody>
        </p:sp>
        <p:sp>
          <p:nvSpPr>
            <p:cNvPr id="78951" name="Rectangle 88"/>
            <p:cNvSpPr>
              <a:spLocks noChangeArrowheads="1"/>
            </p:cNvSpPr>
            <p:nvPr/>
          </p:nvSpPr>
          <p:spPr bwMode="auto">
            <a:xfrm>
              <a:off x="1855" y="3600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600" i="1"/>
                <a:t>v</a:t>
              </a:r>
              <a:r>
                <a:rPr lang="en-US" sz="800" i="1"/>
                <a:t>2</a:t>
              </a:r>
              <a:endParaRPr lang="it-IT" sz="1600" i="1"/>
            </a:p>
          </p:txBody>
        </p:sp>
      </p:grpSp>
      <p:sp>
        <p:nvSpPr>
          <p:cNvPr id="78913" name="Text Box 89"/>
          <p:cNvSpPr txBox="1">
            <a:spLocks noChangeArrowheads="1"/>
          </p:cNvSpPr>
          <p:nvPr/>
        </p:nvSpPr>
        <p:spPr bwMode="auto">
          <a:xfrm>
            <a:off x="7467600" y="3536950"/>
            <a:ext cx="1265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chemeClr val="accent2"/>
                </a:solidFill>
              </a:rPr>
              <a:t>screen Space</a:t>
            </a:r>
            <a:endParaRPr lang="it-IT" sz="1400">
              <a:solidFill>
                <a:schemeClr val="accent2"/>
              </a:solidFill>
            </a:endParaRPr>
          </a:p>
        </p:txBody>
      </p:sp>
      <p:sp>
        <p:nvSpPr>
          <p:cNvPr id="78914" name="AutoShape 90"/>
          <p:cNvSpPr>
            <a:spLocks noChangeArrowheads="1"/>
          </p:cNvSpPr>
          <p:nvPr/>
        </p:nvSpPr>
        <p:spPr bwMode="auto">
          <a:xfrm rot="-5400000">
            <a:off x="7724775" y="3476625"/>
            <a:ext cx="762000" cy="1581150"/>
          </a:xfrm>
          <a:prstGeom prst="rightArrow">
            <a:avLst>
              <a:gd name="adj1" fmla="val 100000"/>
              <a:gd name="adj2" fmla="val 58148"/>
            </a:avLst>
          </a:prstGeom>
          <a:solidFill>
            <a:schemeClr val="accent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endParaRPr lang="en-US" sz="1200" b="1">
              <a:solidFill>
                <a:srgbClr val="FFFF99"/>
              </a:solidFill>
            </a:endParaRPr>
          </a:p>
          <a:p>
            <a:pPr algn="ctr"/>
            <a:r>
              <a:rPr lang="en-US" sz="1200" b="1">
                <a:solidFill>
                  <a:srgbClr val="FFFF99"/>
                </a:solidFill>
              </a:rPr>
              <a:t> </a:t>
            </a:r>
            <a:endParaRPr lang="it-IT" sz="1200" b="1">
              <a:solidFill>
                <a:srgbClr val="FFFF99"/>
              </a:solidFill>
            </a:endParaRPr>
          </a:p>
        </p:txBody>
      </p:sp>
      <p:sp>
        <p:nvSpPr>
          <p:cNvPr id="78915" name="Text Box 91"/>
          <p:cNvSpPr txBox="1">
            <a:spLocks noChangeArrowheads="1"/>
          </p:cNvSpPr>
          <p:nvPr/>
        </p:nvSpPr>
        <p:spPr bwMode="auto">
          <a:xfrm>
            <a:off x="7715272" y="3886200"/>
            <a:ext cx="991275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</a:t>
            </a:r>
            <a:r>
              <a:rPr lang="en-US" sz="3200" dirty="0" err="1">
                <a:solidFill>
                  <a:schemeClr val="bg1"/>
                </a:solidFill>
              </a:rPr>
              <a:t>vp</a:t>
            </a:r>
            <a:endParaRPr lang="it-IT" sz="4800" dirty="0">
              <a:solidFill>
                <a:schemeClr val="bg1"/>
              </a:solidFill>
            </a:endParaRPr>
          </a:p>
        </p:txBody>
      </p:sp>
      <p:sp>
        <p:nvSpPr>
          <p:cNvPr id="78921" name="Line 97"/>
          <p:cNvSpPr>
            <a:spLocks noChangeShapeType="1"/>
          </p:cNvSpPr>
          <p:nvPr/>
        </p:nvSpPr>
        <p:spPr bwMode="auto">
          <a:xfrm flipH="1">
            <a:off x="2743200" y="5765800"/>
            <a:ext cx="396875" cy="40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8922" name="Rectangle 98"/>
          <p:cNvSpPr>
            <a:spLocks noChangeArrowheads="1"/>
          </p:cNvSpPr>
          <p:nvPr/>
        </p:nvSpPr>
        <p:spPr bwMode="auto">
          <a:xfrm>
            <a:off x="2590800" y="60960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x</a:t>
            </a:r>
            <a:endParaRPr lang="it-IT" sz="1600" i="1">
              <a:solidFill>
                <a:srgbClr val="FF0000"/>
              </a:solidFill>
            </a:endParaRPr>
          </a:p>
        </p:txBody>
      </p:sp>
      <p:grpSp>
        <p:nvGrpSpPr>
          <p:cNvPr id="7" name="Group 99"/>
          <p:cNvGrpSpPr>
            <a:grpSpLocks/>
          </p:cNvGrpSpPr>
          <p:nvPr/>
        </p:nvGrpSpPr>
        <p:grpSpPr bwMode="auto">
          <a:xfrm rot="1281435">
            <a:off x="533400" y="1600200"/>
            <a:ext cx="1371600" cy="1219200"/>
            <a:chOff x="156" y="672"/>
            <a:chExt cx="3024" cy="2112"/>
          </a:xfrm>
        </p:grpSpPr>
        <p:sp>
          <p:nvSpPr>
            <p:cNvPr id="78943" name="Line 100"/>
            <p:cNvSpPr>
              <a:spLocks noChangeShapeType="1"/>
            </p:cNvSpPr>
            <p:nvPr/>
          </p:nvSpPr>
          <p:spPr bwMode="auto">
            <a:xfrm flipH="1">
              <a:off x="156" y="2080"/>
              <a:ext cx="1716" cy="704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8944" name="Line 101"/>
            <p:cNvSpPr>
              <a:spLocks noChangeShapeType="1"/>
            </p:cNvSpPr>
            <p:nvPr/>
          </p:nvSpPr>
          <p:spPr bwMode="auto">
            <a:xfrm>
              <a:off x="1872" y="2080"/>
              <a:ext cx="1308" cy="64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78945" name="Line 102"/>
            <p:cNvSpPr>
              <a:spLocks noChangeShapeType="1"/>
            </p:cNvSpPr>
            <p:nvPr/>
          </p:nvSpPr>
          <p:spPr bwMode="auto">
            <a:xfrm flipV="1">
              <a:off x="1872" y="672"/>
              <a:ext cx="82" cy="1408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8924" name="Rectangle 103"/>
          <p:cNvSpPr>
            <a:spLocks noChangeArrowheads="1"/>
          </p:cNvSpPr>
          <p:nvPr/>
        </p:nvSpPr>
        <p:spPr bwMode="auto">
          <a:xfrm>
            <a:off x="152400" y="2514600"/>
            <a:ext cx="28435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it-IT" sz="1600" i="1" dirty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78925" name="Rectangle 104"/>
          <p:cNvSpPr>
            <a:spLocks noChangeArrowheads="1"/>
          </p:cNvSpPr>
          <p:nvPr/>
        </p:nvSpPr>
        <p:spPr bwMode="auto">
          <a:xfrm>
            <a:off x="1143000" y="1600200"/>
            <a:ext cx="282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>
                <a:solidFill>
                  <a:srgbClr val="CC00CC"/>
                </a:solidFill>
              </a:rPr>
              <a:t>y</a:t>
            </a:r>
            <a:endParaRPr lang="it-IT" sz="1600" i="1">
              <a:solidFill>
                <a:srgbClr val="CC00CC"/>
              </a:solidFill>
            </a:endParaRPr>
          </a:p>
        </p:txBody>
      </p:sp>
      <p:sp>
        <p:nvSpPr>
          <p:cNvPr id="78926" name="Rectangle 105"/>
          <p:cNvSpPr>
            <a:spLocks noChangeArrowheads="1"/>
          </p:cNvSpPr>
          <p:nvPr/>
        </p:nvSpPr>
        <p:spPr bwMode="auto">
          <a:xfrm>
            <a:off x="1600200" y="2895600"/>
            <a:ext cx="284350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CC00CC"/>
                </a:solidFill>
              </a:rPr>
              <a:t>x</a:t>
            </a:r>
            <a:endParaRPr lang="it-IT" sz="1600" i="1" dirty="0">
              <a:solidFill>
                <a:srgbClr val="CC00CC"/>
              </a:solidFill>
            </a:endParaRPr>
          </a:p>
        </p:txBody>
      </p:sp>
      <p:sp>
        <p:nvSpPr>
          <p:cNvPr id="78927" name="Rectangle 106"/>
          <p:cNvSpPr>
            <a:spLocks noChangeArrowheads="1"/>
          </p:cNvSpPr>
          <p:nvPr/>
        </p:nvSpPr>
        <p:spPr bwMode="auto">
          <a:xfrm>
            <a:off x="609600" y="1828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78928" name="Rectangle 107"/>
          <p:cNvSpPr>
            <a:spLocks noChangeArrowheads="1"/>
          </p:cNvSpPr>
          <p:nvPr/>
        </p:nvSpPr>
        <p:spPr bwMode="auto">
          <a:xfrm>
            <a:off x="1524000" y="2209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78929" name="Rectangle 108"/>
          <p:cNvSpPr>
            <a:spLocks noChangeArrowheads="1"/>
          </p:cNvSpPr>
          <p:nvPr/>
        </p:nvSpPr>
        <p:spPr bwMode="auto">
          <a:xfrm>
            <a:off x="762000" y="2667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grpSp>
        <p:nvGrpSpPr>
          <p:cNvPr id="8" name="Group 109"/>
          <p:cNvGrpSpPr>
            <a:grpSpLocks/>
          </p:cNvGrpSpPr>
          <p:nvPr/>
        </p:nvGrpSpPr>
        <p:grpSpPr bwMode="auto">
          <a:xfrm rot="2220507">
            <a:off x="685800" y="2133600"/>
            <a:ext cx="803275" cy="639763"/>
            <a:chOff x="384" y="1488"/>
            <a:chExt cx="506" cy="403"/>
          </a:xfrm>
        </p:grpSpPr>
        <p:sp>
          <p:nvSpPr>
            <p:cNvPr id="78939" name="Oval 110"/>
            <p:cNvSpPr>
              <a:spLocks noChangeArrowheads="1"/>
            </p:cNvSpPr>
            <p:nvPr/>
          </p:nvSpPr>
          <p:spPr bwMode="auto">
            <a:xfrm>
              <a:off x="624" y="1824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940" name="Oval 111"/>
            <p:cNvSpPr>
              <a:spLocks noChangeArrowheads="1"/>
            </p:cNvSpPr>
            <p:nvPr/>
          </p:nvSpPr>
          <p:spPr bwMode="auto">
            <a:xfrm>
              <a:off x="816" y="1488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8941" name="Oval 112"/>
            <p:cNvSpPr>
              <a:spLocks noChangeArrowheads="1"/>
            </p:cNvSpPr>
            <p:nvPr/>
          </p:nvSpPr>
          <p:spPr bwMode="auto">
            <a:xfrm>
              <a:off x="384" y="1584"/>
              <a:ext cx="74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it-IT" sz="2400"/>
            </a:p>
          </p:txBody>
        </p:sp>
        <p:sp>
          <p:nvSpPr>
            <p:cNvPr id="78942" name="Freeform 113"/>
            <p:cNvSpPr>
              <a:spLocks/>
            </p:cNvSpPr>
            <p:nvPr/>
          </p:nvSpPr>
          <p:spPr bwMode="auto">
            <a:xfrm>
              <a:off x="415" y="1529"/>
              <a:ext cx="437" cy="331"/>
            </a:xfrm>
            <a:custGeom>
              <a:avLst/>
              <a:gdLst>
                <a:gd name="T0" fmla="*/ 0 w 437"/>
                <a:gd name="T1" fmla="*/ 80 h 331"/>
                <a:gd name="T2" fmla="*/ 265 w 437"/>
                <a:gd name="T3" fmla="*/ 331 h 331"/>
                <a:gd name="T4" fmla="*/ 437 w 437"/>
                <a:gd name="T5" fmla="*/ 0 h 331"/>
                <a:gd name="T6" fmla="*/ 0 w 437"/>
                <a:gd name="T7" fmla="*/ 80 h 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331"/>
                <a:gd name="T14" fmla="*/ 437 w 437"/>
                <a:gd name="T15" fmla="*/ 331 h 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331">
                  <a:moveTo>
                    <a:pt x="0" y="80"/>
                  </a:moveTo>
                  <a:lnTo>
                    <a:pt x="265" y="331"/>
                  </a:lnTo>
                  <a:lnTo>
                    <a:pt x="437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folHlink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8931" name="Text Box 114"/>
          <p:cNvSpPr txBox="1">
            <a:spLocks noChangeArrowheads="1"/>
          </p:cNvSpPr>
          <p:nvPr/>
        </p:nvSpPr>
        <p:spPr bwMode="auto">
          <a:xfrm>
            <a:off x="152400" y="3200400"/>
            <a:ext cx="165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>
                <a:solidFill>
                  <a:srgbClr val="CC00CC"/>
                </a:solidFill>
              </a:rPr>
              <a:t>object Coordinates</a:t>
            </a:r>
            <a:endParaRPr lang="it-IT" sz="1400">
              <a:solidFill>
                <a:srgbClr val="CC00CC"/>
              </a:solidFill>
            </a:endParaRPr>
          </a:p>
        </p:txBody>
      </p:sp>
      <p:sp>
        <p:nvSpPr>
          <p:cNvPr id="78933" name="Text Box 116"/>
          <p:cNvSpPr txBox="1">
            <a:spLocks noChangeArrowheads="1"/>
          </p:cNvSpPr>
          <p:nvPr/>
        </p:nvSpPr>
        <p:spPr bwMode="auto">
          <a:xfrm>
            <a:off x="646053" y="3728947"/>
            <a:ext cx="826165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</a:t>
            </a:r>
            <a:r>
              <a:rPr lang="en-US" sz="2800" dirty="0">
                <a:solidFill>
                  <a:schemeClr val="bg1"/>
                </a:solidFill>
              </a:rPr>
              <a:t>m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78934" name="Rectangle 117"/>
          <p:cNvSpPr>
            <a:spLocks noChangeArrowheads="1"/>
          </p:cNvSpPr>
          <p:nvPr/>
        </p:nvSpPr>
        <p:spPr bwMode="auto">
          <a:xfrm>
            <a:off x="2362200" y="1676400"/>
            <a:ext cx="533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dirty="0"/>
          </a:p>
        </p:txBody>
      </p:sp>
      <p:sp>
        <p:nvSpPr>
          <p:cNvPr id="122" name="Text Box 116"/>
          <p:cNvSpPr txBox="1">
            <a:spLocks noChangeArrowheads="1"/>
          </p:cNvSpPr>
          <p:nvPr/>
        </p:nvSpPr>
        <p:spPr bwMode="auto">
          <a:xfrm>
            <a:off x="1857356" y="5372021"/>
            <a:ext cx="705940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T</a:t>
            </a:r>
            <a:r>
              <a:rPr lang="en-US" sz="2800" dirty="0" err="1">
                <a:solidFill>
                  <a:schemeClr val="bg1"/>
                </a:solidFill>
              </a:rPr>
              <a:t>v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23" name="Text Box 116"/>
          <p:cNvSpPr txBox="1">
            <a:spLocks noChangeArrowheads="1"/>
          </p:cNvSpPr>
          <p:nvPr/>
        </p:nvSpPr>
        <p:spPr bwMode="auto">
          <a:xfrm>
            <a:off x="4786314" y="5357826"/>
            <a:ext cx="726779" cy="77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T</a:t>
            </a:r>
            <a:r>
              <a:rPr lang="en-US" sz="2800" dirty="0" err="1">
                <a:solidFill>
                  <a:schemeClr val="bg1"/>
                </a:solidFill>
              </a:rPr>
              <a:t>p</a:t>
            </a:r>
            <a:endParaRPr lang="it-IT" sz="4400" dirty="0">
              <a:solidFill>
                <a:schemeClr val="bg1"/>
              </a:solidFill>
            </a:endParaRPr>
          </a:p>
        </p:txBody>
      </p:sp>
      <p:sp>
        <p:nvSpPr>
          <p:cNvPr id="118" name="Rectangle 3"/>
          <p:cNvSpPr txBox="1">
            <a:spLocks noChangeArrowheads="1"/>
          </p:cNvSpPr>
          <p:nvPr/>
        </p:nvSpPr>
        <p:spPr bwMode="auto">
          <a:xfrm>
            <a:off x="0" y="1143000"/>
            <a:ext cx="9144000" cy="156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dirty="0"/>
              <a:t>In principle, there are four transformation matrices: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it-IT" sz="2800" dirty="0"/>
          </a:p>
        </p:txBody>
      </p:sp>
      <p:sp>
        <p:nvSpPr>
          <p:cNvPr id="78868" name="Rectangle 21"/>
          <p:cNvSpPr>
            <a:spLocks noChangeArrowheads="1"/>
          </p:cNvSpPr>
          <p:nvPr/>
        </p:nvSpPr>
        <p:spPr bwMode="auto">
          <a:xfrm>
            <a:off x="2550368" y="1939280"/>
            <a:ext cx="533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/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</a:rPr>
              <a:t>T</a:t>
            </a:r>
            <a:r>
              <a:rPr lang="en-US" sz="2400" baseline="-25000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modeling </a:t>
            </a:r>
            <a:r>
              <a:rPr lang="en-US" sz="2400" dirty="0">
                <a:solidFill>
                  <a:srgbClr val="000000"/>
                </a:solidFill>
              </a:rPr>
              <a:t>matrix</a:t>
            </a:r>
            <a:r>
              <a:rPr lang="en-US" sz="2400" dirty="0"/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T</a:t>
            </a:r>
            <a:r>
              <a:rPr lang="en-US" sz="2400" baseline="-25000" dirty="0" err="1">
                <a:solidFill>
                  <a:srgbClr val="C00000"/>
                </a:solidFill>
              </a:rPr>
              <a:t>v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view </a:t>
            </a:r>
            <a:r>
              <a:rPr lang="en-US" sz="2400" dirty="0">
                <a:solidFill>
                  <a:srgbClr val="000000"/>
                </a:solidFill>
              </a:rPr>
              <a:t>matrix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T</a:t>
            </a:r>
            <a:r>
              <a:rPr lang="en-US" sz="2400" baseline="-25000" dirty="0" err="1">
                <a:solidFill>
                  <a:srgbClr val="C00000"/>
                </a:solidFill>
              </a:rPr>
              <a:t>p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projection </a:t>
            </a:r>
            <a:r>
              <a:rPr lang="en-US" sz="2400" dirty="0">
                <a:solidFill>
                  <a:srgbClr val="000000"/>
                </a:solidFill>
              </a:rPr>
              <a:t>matrix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 err="1">
                <a:solidFill>
                  <a:srgbClr val="C00000"/>
                </a:solidFill>
              </a:rPr>
              <a:t>T</a:t>
            </a:r>
            <a:r>
              <a:rPr lang="en-US" sz="2400" baseline="-25000" dirty="0" err="1">
                <a:solidFill>
                  <a:srgbClr val="C00000"/>
                </a:solidFill>
              </a:rPr>
              <a:t>vp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2"/>
                </a:solidFill>
              </a:rPr>
              <a:t>viewport </a:t>
            </a:r>
            <a:r>
              <a:rPr lang="en-US" sz="2400" dirty="0">
                <a:solidFill>
                  <a:srgbClr val="000000"/>
                </a:solidFill>
              </a:rPr>
              <a:t>matrix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/>
              <a:t>		</a:t>
            </a:r>
          </a:p>
        </p:txBody>
      </p:sp>
      <p:grpSp>
        <p:nvGrpSpPr>
          <p:cNvPr id="119" name="Group 48"/>
          <p:cNvGrpSpPr>
            <a:grpSpLocks/>
          </p:cNvGrpSpPr>
          <p:nvPr/>
        </p:nvGrpSpPr>
        <p:grpSpPr bwMode="auto">
          <a:xfrm>
            <a:off x="6934200" y="5638800"/>
            <a:ext cx="407988" cy="457200"/>
            <a:chOff x="1872" y="2256"/>
            <a:chExt cx="353" cy="432"/>
          </a:xfrm>
        </p:grpSpPr>
        <p:sp>
          <p:nvSpPr>
            <p:cNvPr id="120" name="AutoShape 49"/>
            <p:cNvSpPr>
              <a:spLocks noChangeArrowheads="1"/>
            </p:cNvSpPr>
            <p:nvPr/>
          </p:nvSpPr>
          <p:spPr bwMode="auto">
            <a:xfrm>
              <a:off x="1872" y="2256"/>
              <a:ext cx="275" cy="432"/>
            </a:xfrm>
            <a:prstGeom prst="cube">
              <a:avLst>
                <a:gd name="adj" fmla="val 5238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21" name="Oval 50"/>
            <p:cNvSpPr>
              <a:spLocks noChangeArrowheads="1"/>
            </p:cNvSpPr>
            <p:nvPr/>
          </p:nvSpPr>
          <p:spPr bwMode="auto">
            <a:xfrm>
              <a:off x="2029" y="2335"/>
              <a:ext cx="118" cy="23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24" name="Rectangle 51"/>
            <p:cNvSpPr>
              <a:spLocks noChangeArrowheads="1"/>
            </p:cNvSpPr>
            <p:nvPr/>
          </p:nvSpPr>
          <p:spPr bwMode="auto">
            <a:xfrm>
              <a:off x="2068" y="2335"/>
              <a:ext cx="118" cy="23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25" name="Oval 52"/>
            <p:cNvSpPr>
              <a:spLocks noChangeArrowheads="1"/>
            </p:cNvSpPr>
            <p:nvPr/>
          </p:nvSpPr>
          <p:spPr bwMode="auto">
            <a:xfrm>
              <a:off x="2107" y="2335"/>
              <a:ext cx="118" cy="2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it-IT"/>
            </a:p>
          </p:txBody>
        </p:sp>
        <p:sp>
          <p:nvSpPr>
            <p:cNvPr id="126" name="AutoShape 53"/>
            <p:cNvSpPr>
              <a:spLocks noChangeArrowheads="1"/>
            </p:cNvSpPr>
            <p:nvPr/>
          </p:nvSpPr>
          <p:spPr bwMode="auto">
            <a:xfrm>
              <a:off x="1872" y="2304"/>
              <a:ext cx="144" cy="96"/>
            </a:xfrm>
            <a:prstGeom prst="cube">
              <a:avLst>
                <a:gd name="adj" fmla="val 53958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it-IT"/>
            </a:p>
          </p:txBody>
        </p:sp>
      </p:grpSp>
      <p:sp>
        <p:nvSpPr>
          <p:cNvPr id="127" name="Line 54"/>
          <p:cNvSpPr>
            <a:spLocks noChangeShapeType="1"/>
          </p:cNvSpPr>
          <p:nvPr/>
        </p:nvSpPr>
        <p:spPr bwMode="auto">
          <a:xfrm flipV="1">
            <a:off x="7254875" y="5562600"/>
            <a:ext cx="288925" cy="279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8" name="Line 55"/>
          <p:cNvSpPr>
            <a:spLocks noChangeShapeType="1"/>
          </p:cNvSpPr>
          <p:nvPr/>
        </p:nvSpPr>
        <p:spPr bwMode="auto">
          <a:xfrm flipH="1" flipV="1">
            <a:off x="7239000" y="51054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9" name="Rectangle 56"/>
          <p:cNvSpPr>
            <a:spLocks noChangeArrowheads="1"/>
          </p:cNvSpPr>
          <p:nvPr/>
        </p:nvSpPr>
        <p:spPr bwMode="auto">
          <a:xfrm>
            <a:off x="7010400" y="5105400"/>
            <a:ext cx="35167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v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130" name="Rectangle 57"/>
          <p:cNvSpPr>
            <a:spLocks noChangeArrowheads="1"/>
          </p:cNvSpPr>
          <p:nvPr/>
        </p:nvSpPr>
        <p:spPr bwMode="auto">
          <a:xfrm>
            <a:off x="7332134" y="5300132"/>
            <a:ext cx="43152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-u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131" name="Rectangle 58"/>
          <p:cNvSpPr>
            <a:spLocks noChangeArrowheads="1"/>
          </p:cNvSpPr>
          <p:nvPr/>
        </p:nvSpPr>
        <p:spPr bwMode="auto">
          <a:xfrm>
            <a:off x="7543800" y="5791200"/>
            <a:ext cx="431526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-n</a:t>
            </a:r>
            <a:endParaRPr lang="it-IT" sz="1600" i="1" dirty="0">
              <a:solidFill>
                <a:srgbClr val="FF0000"/>
              </a:solidFill>
            </a:endParaRPr>
          </a:p>
        </p:txBody>
      </p:sp>
      <p:sp>
        <p:nvSpPr>
          <p:cNvPr id="132" name="Freeform 59"/>
          <p:cNvSpPr>
            <a:spLocks/>
          </p:cNvSpPr>
          <p:nvPr/>
        </p:nvSpPr>
        <p:spPr bwMode="auto">
          <a:xfrm rot="-1695063">
            <a:off x="8077200" y="5486400"/>
            <a:ext cx="609600" cy="484188"/>
          </a:xfrm>
          <a:custGeom>
            <a:avLst/>
            <a:gdLst>
              <a:gd name="T0" fmla="*/ 0 w 384"/>
              <a:gd name="T1" fmla="*/ 2147483647 h 305"/>
              <a:gd name="T2" fmla="*/ 2147483647 w 384"/>
              <a:gd name="T3" fmla="*/ 0 h 305"/>
              <a:gd name="T4" fmla="*/ 2147483647 w 384"/>
              <a:gd name="T5" fmla="*/ 2147483647 h 305"/>
              <a:gd name="T6" fmla="*/ 0 w 384"/>
              <a:gd name="T7" fmla="*/ 2147483647 h 305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305"/>
              <a:gd name="T14" fmla="*/ 384 w 384"/>
              <a:gd name="T15" fmla="*/ 305 h 3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305">
                <a:moveTo>
                  <a:pt x="0" y="305"/>
                </a:moveTo>
                <a:lnTo>
                  <a:pt x="205" y="0"/>
                </a:lnTo>
                <a:lnTo>
                  <a:pt x="384" y="270"/>
                </a:lnTo>
                <a:lnTo>
                  <a:pt x="0" y="305"/>
                </a:lnTo>
                <a:close/>
              </a:path>
            </a:pathLst>
          </a:custGeom>
          <a:solidFill>
            <a:schemeClr val="folHlink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3" name="Rectangle 60"/>
          <p:cNvSpPr>
            <a:spLocks noChangeArrowheads="1"/>
          </p:cNvSpPr>
          <p:nvPr/>
        </p:nvSpPr>
        <p:spPr bwMode="auto">
          <a:xfrm>
            <a:off x="8077200" y="6019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134" name="Rectangle 61"/>
          <p:cNvSpPr>
            <a:spLocks noChangeArrowheads="1"/>
          </p:cNvSpPr>
          <p:nvPr/>
        </p:nvSpPr>
        <p:spPr bwMode="auto">
          <a:xfrm>
            <a:off x="8001000" y="5257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1</a:t>
            </a:r>
            <a:endParaRPr lang="it-IT" sz="1600" i="1"/>
          </a:p>
        </p:txBody>
      </p:sp>
      <p:sp>
        <p:nvSpPr>
          <p:cNvPr id="135" name="Oval 62"/>
          <p:cNvSpPr>
            <a:spLocks noChangeArrowheads="1"/>
          </p:cNvSpPr>
          <p:nvPr/>
        </p:nvSpPr>
        <p:spPr bwMode="auto">
          <a:xfrm>
            <a:off x="8166100" y="60261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6" name="Oval 63"/>
          <p:cNvSpPr>
            <a:spLocks noChangeArrowheads="1"/>
          </p:cNvSpPr>
          <p:nvPr/>
        </p:nvSpPr>
        <p:spPr bwMode="auto">
          <a:xfrm>
            <a:off x="8235950" y="54737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7" name="Oval 64"/>
          <p:cNvSpPr>
            <a:spLocks noChangeArrowheads="1"/>
          </p:cNvSpPr>
          <p:nvPr/>
        </p:nvSpPr>
        <p:spPr bwMode="auto">
          <a:xfrm>
            <a:off x="8661400" y="56959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8" name="AutoShape 65"/>
          <p:cNvSpPr>
            <a:spLocks noChangeArrowheads="1"/>
          </p:cNvSpPr>
          <p:nvPr/>
        </p:nvSpPr>
        <p:spPr bwMode="auto">
          <a:xfrm rot="5400000" flipH="1">
            <a:off x="5429250" y="5467350"/>
            <a:ext cx="1752600" cy="723900"/>
          </a:xfrm>
          <a:prstGeom prst="parallelogram">
            <a:avLst>
              <a:gd name="adj" fmla="val 101527"/>
            </a:avLst>
          </a:prstGeom>
          <a:solidFill>
            <a:srgbClr val="99FFCC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it-IT"/>
          </a:p>
        </p:txBody>
      </p:sp>
      <p:sp>
        <p:nvSpPr>
          <p:cNvPr id="139" name="Line 66"/>
          <p:cNvSpPr>
            <a:spLocks noChangeShapeType="1"/>
          </p:cNvSpPr>
          <p:nvPr/>
        </p:nvSpPr>
        <p:spPr bwMode="auto">
          <a:xfrm>
            <a:off x="6335713" y="5287963"/>
            <a:ext cx="0" cy="1036637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0" name="Line 67"/>
          <p:cNvSpPr>
            <a:spLocks noChangeShapeType="1"/>
          </p:cNvSpPr>
          <p:nvPr/>
        </p:nvSpPr>
        <p:spPr bwMode="auto">
          <a:xfrm flipH="1">
            <a:off x="5943600" y="5518150"/>
            <a:ext cx="715963" cy="730250"/>
          </a:xfrm>
          <a:prstGeom prst="line">
            <a:avLst/>
          </a:prstGeom>
          <a:noFill/>
          <a:ln w="9525">
            <a:solidFill>
              <a:srgbClr val="008000"/>
            </a:solidFill>
            <a:prstDash val="dashDot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1" name="Line 68"/>
          <p:cNvSpPr>
            <a:spLocks noChangeShapeType="1"/>
          </p:cNvSpPr>
          <p:nvPr/>
        </p:nvSpPr>
        <p:spPr bwMode="auto">
          <a:xfrm>
            <a:off x="7239000" y="58674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2" name="Line 69"/>
          <p:cNvSpPr>
            <a:spLocks noChangeShapeType="1"/>
          </p:cNvSpPr>
          <p:nvPr/>
        </p:nvSpPr>
        <p:spPr bwMode="auto">
          <a:xfrm flipH="1" flipV="1">
            <a:off x="6394450" y="563245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3" name="Rectangle 70"/>
          <p:cNvSpPr>
            <a:spLocks noChangeArrowheads="1"/>
          </p:cNvSpPr>
          <p:nvPr/>
        </p:nvSpPr>
        <p:spPr bwMode="auto">
          <a:xfrm>
            <a:off x="8686800" y="5562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144" name="Oval 71"/>
          <p:cNvSpPr>
            <a:spLocks noChangeArrowheads="1"/>
          </p:cNvSpPr>
          <p:nvPr/>
        </p:nvSpPr>
        <p:spPr bwMode="auto">
          <a:xfrm>
            <a:off x="6373813" y="559435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5" name="Rectangle 72"/>
          <p:cNvSpPr>
            <a:spLocks noChangeArrowheads="1"/>
          </p:cNvSpPr>
          <p:nvPr/>
        </p:nvSpPr>
        <p:spPr bwMode="auto">
          <a:xfrm>
            <a:off x="6324600" y="5334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0</a:t>
            </a:r>
            <a:endParaRPr lang="it-IT" sz="1600" i="1"/>
          </a:p>
        </p:txBody>
      </p:sp>
      <p:sp>
        <p:nvSpPr>
          <p:cNvPr id="146" name="Line 73"/>
          <p:cNvSpPr>
            <a:spLocks noChangeShapeType="1"/>
          </p:cNvSpPr>
          <p:nvPr/>
        </p:nvSpPr>
        <p:spPr bwMode="auto">
          <a:xfrm flipH="1">
            <a:off x="6311900" y="5530850"/>
            <a:ext cx="1981200" cy="539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47" name="Oval 74"/>
          <p:cNvSpPr>
            <a:spLocks noChangeArrowheads="1"/>
          </p:cNvSpPr>
          <p:nvPr/>
        </p:nvSpPr>
        <p:spPr bwMode="auto">
          <a:xfrm>
            <a:off x="6248400" y="60198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8" name="Oval 75"/>
          <p:cNvSpPr>
            <a:spLocks noChangeArrowheads="1"/>
          </p:cNvSpPr>
          <p:nvPr/>
        </p:nvSpPr>
        <p:spPr bwMode="auto">
          <a:xfrm>
            <a:off x="6553200" y="5791200"/>
            <a:ext cx="117475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9" name="Line 76"/>
          <p:cNvSpPr>
            <a:spLocks noChangeShapeType="1"/>
          </p:cNvSpPr>
          <p:nvPr/>
        </p:nvSpPr>
        <p:spPr bwMode="auto">
          <a:xfrm flipH="1">
            <a:off x="6629400" y="5753100"/>
            <a:ext cx="2101850" cy="952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50" name="Rectangle 77"/>
          <p:cNvSpPr>
            <a:spLocks noChangeArrowheads="1"/>
          </p:cNvSpPr>
          <p:nvPr/>
        </p:nvSpPr>
        <p:spPr bwMode="auto">
          <a:xfrm>
            <a:off x="6096000" y="60960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/>
              <a:t>v</a:t>
            </a:r>
            <a:r>
              <a:rPr lang="en-US" sz="800" i="1"/>
              <a:t>2</a:t>
            </a:r>
            <a:endParaRPr lang="it-IT" sz="1600" i="1"/>
          </a:p>
        </p:txBody>
      </p:sp>
      <p:sp>
        <p:nvSpPr>
          <p:cNvPr id="151" name="Rectangle 78"/>
          <p:cNvSpPr>
            <a:spLocks noChangeArrowheads="1"/>
          </p:cNvSpPr>
          <p:nvPr/>
        </p:nvSpPr>
        <p:spPr bwMode="auto">
          <a:xfrm>
            <a:off x="6553200" y="55626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 i="1" dirty="0"/>
              <a:t>v</a:t>
            </a:r>
            <a:r>
              <a:rPr lang="en-US" sz="800" i="1" dirty="0"/>
              <a:t>1</a:t>
            </a:r>
            <a:endParaRPr lang="it-IT" sz="1600" i="1" dirty="0"/>
          </a:p>
        </p:txBody>
      </p:sp>
      <p:sp>
        <p:nvSpPr>
          <p:cNvPr id="152" name="Text Box 93"/>
          <p:cNvSpPr txBox="1">
            <a:spLocks noChangeArrowheads="1"/>
          </p:cNvSpPr>
          <p:nvPr/>
        </p:nvSpPr>
        <p:spPr bwMode="auto">
          <a:xfrm>
            <a:off x="6804248" y="6237312"/>
            <a:ext cx="1109947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400" dirty="0">
                <a:solidFill>
                  <a:srgbClr val="339933"/>
                </a:solidFill>
              </a:rPr>
              <a:t>clip</a:t>
            </a:r>
          </a:p>
          <a:p>
            <a:r>
              <a:rPr lang="en-US" sz="1400" dirty="0">
                <a:solidFill>
                  <a:srgbClr val="339933"/>
                </a:solidFill>
              </a:rPr>
              <a:t>coordinates</a:t>
            </a:r>
            <a:endParaRPr lang="it-IT" sz="1400" dirty="0">
              <a:solidFill>
                <a:srgbClr val="339933"/>
              </a:solidFill>
            </a:endParaRPr>
          </a:p>
        </p:txBody>
      </p:sp>
      <p:sp>
        <p:nvSpPr>
          <p:cNvPr id="153" name="Rectangle 94"/>
          <p:cNvSpPr>
            <a:spLocks noChangeArrowheads="1"/>
          </p:cNvSpPr>
          <p:nvPr/>
        </p:nvSpPr>
        <p:spPr bwMode="auto">
          <a:xfrm>
            <a:off x="6172200" y="4953000"/>
            <a:ext cx="293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154" name="Rectangle 95"/>
          <p:cNvSpPr>
            <a:spLocks noChangeArrowheads="1"/>
          </p:cNvSpPr>
          <p:nvPr/>
        </p:nvSpPr>
        <p:spPr bwMode="auto">
          <a:xfrm>
            <a:off x="6248400" y="6248400"/>
            <a:ext cx="36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-1</a:t>
            </a:r>
            <a:endParaRPr lang="it-IT" sz="1600">
              <a:solidFill>
                <a:srgbClr val="339933"/>
              </a:solidFill>
            </a:endParaRPr>
          </a:p>
        </p:txBody>
      </p:sp>
      <p:sp>
        <p:nvSpPr>
          <p:cNvPr id="155" name="Rectangle 97"/>
          <p:cNvSpPr>
            <a:spLocks noChangeArrowheads="1"/>
          </p:cNvSpPr>
          <p:nvPr/>
        </p:nvSpPr>
        <p:spPr bwMode="auto">
          <a:xfrm>
            <a:off x="6629400" y="5257800"/>
            <a:ext cx="36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olidFill>
                  <a:srgbClr val="339933"/>
                </a:solidFill>
              </a:rPr>
              <a:t>-1</a:t>
            </a:r>
            <a:endParaRPr lang="it-IT" sz="160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702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Struttura predefinita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72987</TotalTime>
  <Words>2413</Words>
  <Application>Microsoft Macintosh PowerPoint</Application>
  <PresentationFormat>On-screen Show (4:3)</PresentationFormat>
  <Paragraphs>966</Paragraphs>
  <Slides>68</Slides>
  <Notes>12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Arial Unicode MS</vt:lpstr>
      <vt:lpstr>ＭＳ Ｐゴシック</vt:lpstr>
      <vt:lpstr>Arial</vt:lpstr>
      <vt:lpstr>Courier New</vt:lpstr>
      <vt:lpstr>Symbol</vt:lpstr>
      <vt:lpstr>Times New Roman</vt:lpstr>
      <vt:lpstr>Verdana</vt:lpstr>
      <vt:lpstr>Wingdings</vt:lpstr>
      <vt:lpstr>Struttura predefinita</vt:lpstr>
      <vt:lpstr>Image</vt:lpstr>
      <vt:lpstr>Fotografia Photo Editor</vt:lpstr>
      <vt:lpstr>Equation</vt:lpstr>
      <vt:lpstr>Equazione</vt:lpstr>
      <vt:lpstr> Computer Graphics</vt:lpstr>
      <vt:lpstr>Recap: The graphics pipeline</vt:lpstr>
      <vt:lpstr>Recap: Object space to World Space</vt:lpstr>
      <vt:lpstr>Recap: Object space to World Space (Interactive)</vt:lpstr>
      <vt:lpstr>Recap: View transformation</vt:lpstr>
      <vt:lpstr>Recap: Projection Transformation</vt:lpstr>
      <vt:lpstr>Recap: Viewport transformation</vt:lpstr>
      <vt:lpstr>Recap: pipeline detail</vt:lpstr>
      <vt:lpstr>Recap: pipeline maths detail</vt:lpstr>
      <vt:lpstr>Geometric transformations (in general)</vt:lpstr>
      <vt:lpstr>Affine space</vt:lpstr>
      <vt:lpstr>Vectors</vt:lpstr>
      <vt:lpstr>Geometric transformations (in particular)</vt:lpstr>
      <vt:lpstr>Affine space: Operations </vt:lpstr>
      <vt:lpstr>Example: translation</vt:lpstr>
      <vt:lpstr>Translation</vt:lpstr>
      <vt:lpstr>Example: uniform scaling</vt:lpstr>
      <vt:lpstr>Example: uniform scaling</vt:lpstr>
      <vt:lpstr>Example: generic scaling</vt:lpstr>
      <vt:lpstr>Generic scaling</vt:lpstr>
      <vt:lpstr>Example: rotation about the z axis</vt:lpstr>
      <vt:lpstr>Example: rotation about the z axis</vt:lpstr>
      <vt:lpstr>Example: rotation about the z axis</vt:lpstr>
      <vt:lpstr>Rotation</vt:lpstr>
      <vt:lpstr>Transformations</vt:lpstr>
      <vt:lpstr>Affine transformations</vt:lpstr>
      <vt:lpstr>Affine transformations</vt:lpstr>
      <vt:lpstr>Affine Transformations</vt:lpstr>
      <vt:lpstr>Representation in homogenoeus coordinates</vt:lpstr>
      <vt:lpstr>Reminder: product Matrix – Vector</vt:lpstr>
      <vt:lpstr>Affine matrix for translation</vt:lpstr>
      <vt:lpstr>Example: translation</vt:lpstr>
      <vt:lpstr>Affine Transformations on Vectors</vt:lpstr>
      <vt:lpstr>Affine matrix for Uniform Scale</vt:lpstr>
      <vt:lpstr>Example: non-uniform scaling</vt:lpstr>
      <vt:lpstr>Example: rotation about the z axis</vt:lpstr>
      <vt:lpstr>Example: rotation about the z axis</vt:lpstr>
      <vt:lpstr>Rotations about axes x, y, and z</vt:lpstr>
      <vt:lpstr>Other Affine: Shearing</vt:lpstr>
      <vt:lpstr>Composite transformations </vt:lpstr>
      <vt:lpstr>Reminder: matrix multiplication</vt:lpstr>
      <vt:lpstr>Rotation parallel about an axis parallel to z</vt:lpstr>
      <vt:lpstr>Rotation parallel about an axis parallel to z</vt:lpstr>
      <vt:lpstr>Rotation parallel about an axis parallel to z</vt:lpstr>
      <vt:lpstr>Rotation parallel about an axis parallel to z</vt:lpstr>
      <vt:lpstr>Rotation parallel about an axis parallel to z</vt:lpstr>
      <vt:lpstr>Composite transformations </vt:lpstr>
      <vt:lpstr>Scene graph (hierarchical modeling)</vt:lpstr>
      <vt:lpstr>Scene graph (hierarchical modeling)</vt:lpstr>
      <vt:lpstr>Assembling complex scenes</vt:lpstr>
      <vt:lpstr>Scene graph</vt:lpstr>
      <vt:lpstr>Scene graph</vt:lpstr>
      <vt:lpstr>Setting the model-view matrix</vt:lpstr>
      <vt:lpstr>Keep a stack of model-view matrices!</vt:lpstr>
      <vt:lpstr>Keep a stack of model-view matrices!</vt:lpstr>
      <vt:lpstr>Change of reference Frame</vt:lpstr>
      <vt:lpstr>View transformation: typical example</vt:lpstr>
      <vt:lpstr>Reminder: reference frame</vt:lpstr>
      <vt:lpstr>Reference Framens</vt:lpstr>
      <vt:lpstr>Three JS</vt:lpstr>
      <vt:lpstr>Three JS</vt:lpstr>
      <vt:lpstr>Three JS</vt:lpstr>
      <vt:lpstr>Recap: Three Kind of Entities</vt:lpstr>
      <vt:lpstr>Recap: Geometric transformations</vt:lpstr>
      <vt:lpstr>Recap: Affine Transformations</vt:lpstr>
      <vt:lpstr>Recap: matrix multiplication</vt:lpstr>
      <vt:lpstr>Recap: Scene graph (hierarchical modeling)</vt:lpstr>
      <vt:lpstr>Recap: Keep a stack of matrices!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puppo</dc:creator>
  <cp:keywords/>
  <dc:description/>
  <cp:lastModifiedBy>Microsoft Office User</cp:lastModifiedBy>
  <cp:revision>394</cp:revision>
  <cp:lastPrinted>2015-07-01T11:22:44Z</cp:lastPrinted>
  <dcterms:created xsi:type="dcterms:W3CDTF">1601-01-01T00:00:00Z</dcterms:created>
  <dcterms:modified xsi:type="dcterms:W3CDTF">2018-03-27T07:23:55Z</dcterms:modified>
  <cp:category/>
</cp:coreProperties>
</file>