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3"/>
  </p:notesMasterIdLst>
  <p:handoutMasterIdLst>
    <p:handoutMasterId r:id="rId104"/>
  </p:handoutMasterIdLst>
  <p:sldIdLst>
    <p:sldId id="256" r:id="rId2"/>
    <p:sldId id="418" r:id="rId3"/>
    <p:sldId id="419" r:id="rId4"/>
    <p:sldId id="420" r:id="rId5"/>
    <p:sldId id="421" r:id="rId6"/>
    <p:sldId id="422" r:id="rId7"/>
    <p:sldId id="423" r:id="rId8"/>
    <p:sldId id="424" r:id="rId9"/>
    <p:sldId id="262" r:id="rId10"/>
    <p:sldId id="385" r:id="rId11"/>
    <p:sldId id="286" r:id="rId12"/>
    <p:sldId id="297" r:id="rId13"/>
    <p:sldId id="287" r:id="rId14"/>
    <p:sldId id="430" r:id="rId15"/>
    <p:sldId id="425" r:id="rId16"/>
    <p:sldId id="427" r:id="rId17"/>
    <p:sldId id="428" r:id="rId18"/>
    <p:sldId id="429" r:id="rId19"/>
    <p:sldId id="426" r:id="rId20"/>
    <p:sldId id="403" r:id="rId21"/>
    <p:sldId id="352" r:id="rId22"/>
    <p:sldId id="405" r:id="rId23"/>
    <p:sldId id="406" r:id="rId24"/>
    <p:sldId id="408" r:id="rId25"/>
    <p:sldId id="431" r:id="rId26"/>
    <p:sldId id="360" r:id="rId27"/>
    <p:sldId id="409" r:id="rId28"/>
    <p:sldId id="358" r:id="rId29"/>
    <p:sldId id="411" r:id="rId30"/>
    <p:sldId id="410" r:id="rId31"/>
    <p:sldId id="347" r:id="rId32"/>
    <p:sldId id="339" r:id="rId33"/>
    <p:sldId id="412" r:id="rId34"/>
    <p:sldId id="413" r:id="rId35"/>
    <p:sldId id="346" r:id="rId36"/>
    <p:sldId id="414" r:id="rId37"/>
    <p:sldId id="357" r:id="rId38"/>
    <p:sldId id="349" r:id="rId39"/>
    <p:sldId id="391" r:id="rId40"/>
    <p:sldId id="392" r:id="rId41"/>
    <p:sldId id="393" r:id="rId42"/>
    <p:sldId id="432" r:id="rId43"/>
    <p:sldId id="433" r:id="rId44"/>
    <p:sldId id="434" r:id="rId45"/>
    <p:sldId id="436" r:id="rId46"/>
    <p:sldId id="394" r:id="rId47"/>
    <p:sldId id="395" r:id="rId48"/>
    <p:sldId id="340" r:id="rId49"/>
    <p:sldId id="390" r:id="rId50"/>
    <p:sldId id="376" r:id="rId51"/>
    <p:sldId id="381" r:id="rId52"/>
    <p:sldId id="416" r:id="rId53"/>
    <p:sldId id="378" r:id="rId54"/>
    <p:sldId id="415" r:id="rId55"/>
    <p:sldId id="379" r:id="rId56"/>
    <p:sldId id="380" r:id="rId57"/>
    <p:sldId id="382" r:id="rId58"/>
    <p:sldId id="384" r:id="rId59"/>
    <p:sldId id="383" r:id="rId60"/>
    <p:sldId id="386" r:id="rId61"/>
    <p:sldId id="289" r:id="rId62"/>
    <p:sldId id="290" r:id="rId63"/>
    <p:sldId id="396" r:id="rId64"/>
    <p:sldId id="292" r:id="rId65"/>
    <p:sldId id="301" r:id="rId66"/>
    <p:sldId id="300" r:id="rId67"/>
    <p:sldId id="294" r:id="rId68"/>
    <p:sldId id="305" r:id="rId69"/>
    <p:sldId id="304" r:id="rId70"/>
    <p:sldId id="306" r:id="rId71"/>
    <p:sldId id="307" r:id="rId72"/>
    <p:sldId id="308" r:id="rId73"/>
    <p:sldId id="313" r:id="rId74"/>
    <p:sldId id="316" r:id="rId75"/>
    <p:sldId id="309" r:id="rId76"/>
    <p:sldId id="310" r:id="rId77"/>
    <p:sldId id="302" r:id="rId78"/>
    <p:sldId id="344" r:id="rId79"/>
    <p:sldId id="314" r:id="rId80"/>
    <p:sldId id="315" r:id="rId81"/>
    <p:sldId id="317" r:id="rId82"/>
    <p:sldId id="318" r:id="rId83"/>
    <p:sldId id="320" r:id="rId84"/>
    <p:sldId id="319" r:id="rId85"/>
    <p:sldId id="321" r:id="rId86"/>
    <p:sldId id="322" r:id="rId87"/>
    <p:sldId id="397" r:id="rId88"/>
    <p:sldId id="295" r:id="rId89"/>
    <p:sldId id="438" r:id="rId90"/>
    <p:sldId id="439" r:id="rId91"/>
    <p:sldId id="437" r:id="rId92"/>
    <p:sldId id="329" r:id="rId93"/>
    <p:sldId id="442" r:id="rId94"/>
    <p:sldId id="440" r:id="rId95"/>
    <p:sldId id="443" r:id="rId96"/>
    <p:sldId id="444" r:id="rId97"/>
    <p:sldId id="445" r:id="rId98"/>
    <p:sldId id="446" r:id="rId99"/>
    <p:sldId id="447" r:id="rId100"/>
    <p:sldId id="336" r:id="rId101"/>
    <p:sldId id="417" r:id="rId102"/>
  </p:sldIdLst>
  <p:sldSz cx="9144000" cy="6858000" type="screen4x3"/>
  <p:notesSz cx="10234613" cy="7099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Unicode MS" pitchFamily="34" charset="-12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A05F"/>
    <a:srgbClr val="BE5656"/>
    <a:srgbClr val="8B3535"/>
    <a:srgbClr val="C24F00"/>
    <a:srgbClr val="6699FF"/>
    <a:srgbClr val="FF9045"/>
    <a:srgbClr val="CC0000"/>
    <a:srgbClr val="33CC33"/>
    <a:srgbClr val="FFC8A3"/>
    <a:srgbClr val="FF7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82" autoAdjust="0"/>
    <p:restoredTop sz="91755" autoAdjust="0"/>
  </p:normalViewPr>
  <p:slideViewPr>
    <p:cSldViewPr>
      <p:cViewPr varScale="1">
        <p:scale>
          <a:sx n="99" d="100"/>
          <a:sy n="99" d="100"/>
        </p:scale>
        <p:origin x="736" y="176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0.xml"/><Relationship Id="rId3" Type="http://schemas.openxmlformats.org/officeDocument/2006/relationships/slide" Target="slides/slide6.xml"/><Relationship Id="rId7" Type="http://schemas.openxmlformats.org/officeDocument/2006/relationships/slide" Target="slides/slide75.xml"/><Relationship Id="rId2" Type="http://schemas.openxmlformats.org/officeDocument/2006/relationships/slide" Target="slides/slide5.xml"/><Relationship Id="rId1" Type="http://schemas.openxmlformats.org/officeDocument/2006/relationships/slide" Target="slides/slide3.xml"/><Relationship Id="rId6" Type="http://schemas.openxmlformats.org/officeDocument/2006/relationships/slide" Target="slides/slide34.xml"/><Relationship Id="rId5" Type="http://schemas.openxmlformats.org/officeDocument/2006/relationships/slide" Target="slides/slide33.xml"/><Relationship Id="rId4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wmf"/><Relationship Id="rId1" Type="http://schemas.openxmlformats.org/officeDocument/2006/relationships/image" Target="../media/image19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wmf"/><Relationship Id="rId1" Type="http://schemas.openxmlformats.org/officeDocument/2006/relationships/image" Target="../media/image19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wmf"/><Relationship Id="rId1" Type="http://schemas.openxmlformats.org/officeDocument/2006/relationships/image" Target="../media/image19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wmf"/><Relationship Id="rId1" Type="http://schemas.openxmlformats.org/officeDocument/2006/relationships/image" Target="../media/image19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wmf"/><Relationship Id="rId1" Type="http://schemas.openxmlformats.org/officeDocument/2006/relationships/image" Target="../media/image19.png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wmf"/><Relationship Id="rId1" Type="http://schemas.openxmlformats.org/officeDocument/2006/relationships/image" Target="../media/image19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wmf"/><Relationship Id="rId1" Type="http://schemas.openxmlformats.org/officeDocument/2006/relationships/image" Target="../media/image19.png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31.wmf"/><Relationship Id="rId1" Type="http://schemas.openxmlformats.org/officeDocument/2006/relationships/image" Target="../media/image50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31.wmf"/><Relationship Id="rId1" Type="http://schemas.openxmlformats.org/officeDocument/2006/relationships/image" Target="../media/image50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31.wmf"/><Relationship Id="rId1" Type="http://schemas.openxmlformats.org/officeDocument/2006/relationships/image" Target="../media/image50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31.wmf"/><Relationship Id="rId1" Type="http://schemas.openxmlformats.org/officeDocument/2006/relationships/image" Target="../media/image50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51.wmf"/><Relationship Id="rId1" Type="http://schemas.openxmlformats.org/officeDocument/2006/relationships/image" Target="../media/image31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0.wmf"/><Relationship Id="rId1" Type="http://schemas.openxmlformats.org/officeDocument/2006/relationships/image" Target="../media/image31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0.wmf"/><Relationship Id="rId1" Type="http://schemas.openxmlformats.org/officeDocument/2006/relationships/image" Target="../media/image31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31.wmf"/><Relationship Id="rId1" Type="http://schemas.openxmlformats.org/officeDocument/2006/relationships/image" Target="../media/image50.wmf"/><Relationship Id="rId4" Type="http://schemas.openxmlformats.org/officeDocument/2006/relationships/image" Target="../media/image6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31.wmf"/><Relationship Id="rId1" Type="http://schemas.openxmlformats.org/officeDocument/2006/relationships/image" Target="../media/image50.wmf"/><Relationship Id="rId4" Type="http://schemas.openxmlformats.org/officeDocument/2006/relationships/image" Target="../media/image61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20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wmf"/><Relationship Id="rId1" Type="http://schemas.openxmlformats.org/officeDocument/2006/relationships/image" Target="../media/image19.png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8.wmf"/><Relationship Id="rId1" Type="http://schemas.openxmlformats.org/officeDocument/2006/relationships/image" Target="../media/image19.png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8.png"/><Relationship Id="rId1" Type="http://schemas.openxmlformats.org/officeDocument/2006/relationships/image" Target="../media/image19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4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image" Target="../media/image8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4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image" Target="../media/image96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wmf"/><Relationship Id="rId1" Type="http://schemas.openxmlformats.org/officeDocument/2006/relationships/image" Target="../media/image19.png"/></Relationships>
</file>

<file path=ppt/drawings/_rels/vmlDrawing5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8.png"/><Relationship Id="rId1" Type="http://schemas.openxmlformats.org/officeDocument/2006/relationships/image" Target="../media/image19.png"/></Relationships>
</file>

<file path=ppt/drawings/_rels/vmlDrawing5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19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wmf"/><Relationship Id="rId1" Type="http://schemas.openxmlformats.org/officeDocument/2006/relationships/image" Target="../media/image19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wmf"/><Relationship Id="rId1" Type="http://schemas.openxmlformats.org/officeDocument/2006/relationships/image" Target="../media/image19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wmf"/><Relationship Id="rId1" Type="http://schemas.openxmlformats.org/officeDocument/2006/relationships/image" Target="../media/image1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44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it-IT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9174" y="0"/>
            <a:ext cx="4435443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it-IT"/>
          </a:p>
        </p:txBody>
      </p:sp>
      <p:sp>
        <p:nvSpPr>
          <p:cNvPr id="168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4806"/>
            <a:ext cx="4435444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it-IT"/>
          </a:p>
        </p:txBody>
      </p:sp>
      <p:sp>
        <p:nvSpPr>
          <p:cNvPr id="168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9174" y="6744806"/>
            <a:ext cx="4435443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7307C970-93E9-4E67-A62E-891AD9DAD9C5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9039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5444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it-IT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9174" y="0"/>
            <a:ext cx="4435443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it-IT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1688" y="533400"/>
            <a:ext cx="3551237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3727" y="3372405"/>
            <a:ext cx="7507160" cy="319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4806"/>
            <a:ext cx="4435444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it-IT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9174" y="6744806"/>
            <a:ext cx="4435443" cy="3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711A2771-A4E9-4143-B9B8-E614A0842AD5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9543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0D7BB6-C739-4498-9380-DE6065DD7180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Sinistra RT   Destra   TR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1552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29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94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30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830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32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004D9-CB22-45C0-B453-1E5C9FDEDE7D}" type="slidenum">
              <a:rPr lang="it-IT"/>
              <a:pPr/>
              <a:t>33</a:t>
            </a:fld>
            <a:endParaRPr lang="it-IT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7475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004D9-CB22-45C0-B453-1E5C9FDEDE7D}" type="slidenum">
              <a:rPr lang="it-IT"/>
              <a:pPr/>
              <a:t>34</a:t>
            </a:fld>
            <a:endParaRPr lang="it-IT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222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37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4511B1-0797-499F-AEC9-BBB4184F5AA8}" type="slidenum">
              <a:rPr lang="it-IT"/>
              <a:pPr/>
              <a:t>48</a:t>
            </a:fld>
            <a:endParaRPr lang="it-IT"/>
          </a:p>
        </p:txBody>
      </p:sp>
      <p:sp>
        <p:nvSpPr>
          <p:cNvPr id="5263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6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52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933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53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11F186-AE92-42AB-917F-A8F7413D5EFD}" type="slidenum">
              <a:rPr lang="it-IT"/>
              <a:pPr/>
              <a:t>56</a:t>
            </a:fld>
            <a:endParaRPr lang="it-IT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20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60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59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94E8C6-CD91-4F17-893E-024A59841395}" type="slidenum">
              <a:rPr lang="it-IT"/>
              <a:pPr/>
              <a:t>78</a:t>
            </a:fld>
            <a:endParaRPr lang="it-IT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44863" y="533400"/>
            <a:ext cx="3546475" cy="2660650"/>
          </a:xfrm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3727" y="3371230"/>
            <a:ext cx="7507160" cy="3195155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96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684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97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2535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21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22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9341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23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5173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24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609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27EDCD-645B-49D3-9424-C2B1A49A22B6}" type="slidenum">
              <a:rPr lang="it-IT"/>
              <a:pPr/>
              <a:t>25</a:t>
            </a:fld>
            <a:endParaRPr lang="it-IT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981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27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3127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87DAE9-4C44-43AF-8E11-C5146000F462}" type="slidenum">
              <a:rPr lang="it-IT"/>
              <a:pPr/>
              <a:t>28</a:t>
            </a:fld>
            <a:endParaRPr lang="it-IT"/>
          </a:p>
        </p:txBody>
      </p:sp>
      <p:sp>
        <p:nvSpPr>
          <p:cNvPr id="524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44863" y="53340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727" y="3371230"/>
            <a:ext cx="7507160" cy="31951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5747" tIns="47873" rIns="95747" bIns="47873"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887BF6B-0FBC-457A-8D56-F6E8D2C7B927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143000"/>
            <a:ext cx="4495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495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95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495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430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Relationship Id="rId4" Type="http://schemas.openxmlformats.org/officeDocument/2006/relationships/image" Target="../media/image10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wmf"/><Relationship Id="rId12" Type="http://schemas.openxmlformats.org/officeDocument/2006/relationships/image" Target="../media/image25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24.wmf"/><Relationship Id="rId5" Type="http://schemas.openxmlformats.org/officeDocument/2006/relationships/image" Target="../media/image21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23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26.bin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29.bin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3.png"/><Relationship Id="rId9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30.bin"/><Relationship Id="rId9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36.png"/><Relationship Id="rId18" Type="http://schemas.openxmlformats.org/officeDocument/2006/relationships/oleObject" Target="../embeddings/oleObject36.bin"/><Relationship Id="rId3" Type="http://schemas.openxmlformats.org/officeDocument/2006/relationships/oleObject" Target="../embeddings/oleObject31.bin"/><Relationship Id="rId21" Type="http://schemas.openxmlformats.org/officeDocument/2006/relationships/oleObject" Target="../embeddings/oleObject38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35.png"/><Relationship Id="rId17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5.bin"/><Relationship Id="rId20" Type="http://schemas.openxmlformats.org/officeDocument/2006/relationships/image" Target="../media/image33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9.wmf"/><Relationship Id="rId11" Type="http://schemas.openxmlformats.org/officeDocument/2006/relationships/image" Target="../media/image34.png"/><Relationship Id="rId5" Type="http://schemas.openxmlformats.org/officeDocument/2006/relationships/oleObject" Target="../embeddings/oleObject32.bin"/><Relationship Id="rId15" Type="http://schemas.openxmlformats.org/officeDocument/2006/relationships/image" Target="../media/image38.png"/><Relationship Id="rId10" Type="http://schemas.openxmlformats.org/officeDocument/2006/relationships/image" Target="../media/image31.wmf"/><Relationship Id="rId19" Type="http://schemas.openxmlformats.org/officeDocument/2006/relationships/oleObject" Target="../embeddings/oleObject37.bin"/><Relationship Id="rId4" Type="http://schemas.openxmlformats.org/officeDocument/2006/relationships/image" Target="../media/image28.w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39.bin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4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42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43.wmf"/><Relationship Id="rId18" Type="http://schemas.openxmlformats.org/officeDocument/2006/relationships/oleObject" Target="../embeddings/oleObject50.bin"/><Relationship Id="rId3" Type="http://schemas.openxmlformats.org/officeDocument/2006/relationships/oleObject" Target="../embeddings/oleObject43.bin"/><Relationship Id="rId7" Type="http://schemas.openxmlformats.org/officeDocument/2006/relationships/image" Target="../media/image41.wmf"/><Relationship Id="rId12" Type="http://schemas.openxmlformats.org/officeDocument/2006/relationships/oleObject" Target="../embeddings/oleObject46.bin"/><Relationship Id="rId17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8.bin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46.jpeg"/><Relationship Id="rId5" Type="http://schemas.openxmlformats.org/officeDocument/2006/relationships/image" Target="../media/image44.jpeg"/><Relationship Id="rId15" Type="http://schemas.openxmlformats.org/officeDocument/2006/relationships/oleObject" Target="../embeddings/oleObject47.bin"/><Relationship Id="rId10" Type="http://schemas.openxmlformats.org/officeDocument/2006/relationships/image" Target="../media/image45.jpeg"/><Relationship Id="rId4" Type="http://schemas.openxmlformats.org/officeDocument/2006/relationships/image" Target="../media/image40.wmf"/><Relationship Id="rId9" Type="http://schemas.openxmlformats.org/officeDocument/2006/relationships/image" Target="../media/image42.wmf"/><Relationship Id="rId1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51.bin"/><Relationship Id="rId9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1.wmf"/><Relationship Id="rId11" Type="http://schemas.openxmlformats.org/officeDocument/2006/relationships/image" Target="../media/image46.jpeg"/><Relationship Id="rId5" Type="http://schemas.openxmlformats.org/officeDocument/2006/relationships/oleObject" Target="../embeddings/oleObject55.bin"/><Relationship Id="rId10" Type="http://schemas.openxmlformats.org/officeDocument/2006/relationships/image" Target="../media/image36.png"/><Relationship Id="rId4" Type="http://schemas.openxmlformats.org/officeDocument/2006/relationships/image" Target="../media/image50.wmf"/><Relationship Id="rId9" Type="http://schemas.openxmlformats.org/officeDocument/2006/relationships/image" Target="../media/image51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oleObject" Target="../embeddings/oleObject58.bin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1.wmf"/><Relationship Id="rId11" Type="http://schemas.openxmlformats.org/officeDocument/2006/relationships/image" Target="../media/image52.wmf"/><Relationship Id="rId5" Type="http://schemas.openxmlformats.org/officeDocument/2006/relationships/oleObject" Target="../embeddings/oleObject59.bin"/><Relationship Id="rId10" Type="http://schemas.openxmlformats.org/officeDocument/2006/relationships/oleObject" Target="../embeddings/oleObject62.bin"/><Relationship Id="rId4" Type="http://schemas.openxmlformats.org/officeDocument/2006/relationships/image" Target="../media/image50.wmf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3" Type="http://schemas.openxmlformats.org/officeDocument/2006/relationships/oleObject" Target="../embeddings/oleObject63.bin"/><Relationship Id="rId7" Type="http://schemas.openxmlformats.org/officeDocument/2006/relationships/oleObject" Target="../embeddings/oleObject65.bin"/><Relationship Id="rId12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1.wmf"/><Relationship Id="rId11" Type="http://schemas.openxmlformats.org/officeDocument/2006/relationships/image" Target="../media/image53.wmf"/><Relationship Id="rId5" Type="http://schemas.openxmlformats.org/officeDocument/2006/relationships/oleObject" Target="../embeddings/oleObject64.bin"/><Relationship Id="rId10" Type="http://schemas.openxmlformats.org/officeDocument/2006/relationships/oleObject" Target="../embeddings/oleObject67.bin"/><Relationship Id="rId4" Type="http://schemas.openxmlformats.org/officeDocument/2006/relationships/image" Target="../media/image50.wmf"/><Relationship Id="rId9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0.bin"/><Relationship Id="rId13" Type="http://schemas.openxmlformats.org/officeDocument/2006/relationships/image" Target="../media/image46.jpeg"/><Relationship Id="rId3" Type="http://schemas.openxmlformats.org/officeDocument/2006/relationships/oleObject" Target="../embeddings/oleObject68.bin"/><Relationship Id="rId7" Type="http://schemas.openxmlformats.org/officeDocument/2006/relationships/image" Target="../media/image56.png"/><Relationship Id="rId12" Type="http://schemas.openxmlformats.org/officeDocument/2006/relationships/image" Target="../media/image53.wmf"/><Relationship Id="rId17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4.bin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72.bin"/><Relationship Id="rId5" Type="http://schemas.openxmlformats.org/officeDocument/2006/relationships/oleObject" Target="../embeddings/oleObject69.bin"/><Relationship Id="rId15" Type="http://schemas.openxmlformats.org/officeDocument/2006/relationships/image" Target="../media/image54.wmf"/><Relationship Id="rId10" Type="http://schemas.openxmlformats.org/officeDocument/2006/relationships/image" Target="../media/image36.png"/><Relationship Id="rId4" Type="http://schemas.openxmlformats.org/officeDocument/2006/relationships/image" Target="../media/image50.wmf"/><Relationship Id="rId9" Type="http://schemas.openxmlformats.org/officeDocument/2006/relationships/oleObject" Target="../embeddings/oleObject71.bin"/><Relationship Id="rId14" Type="http://schemas.openxmlformats.org/officeDocument/2006/relationships/oleObject" Target="../embeddings/oleObject73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(null)"/><Relationship Id="rId2" Type="http://schemas.openxmlformats.org/officeDocument/2006/relationships/image" Target="../media/image57.(null)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(null)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oleObject" Target="../embeddings/oleObject56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76.bin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50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75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2.bin"/><Relationship Id="rId3" Type="http://schemas.openxmlformats.org/officeDocument/2006/relationships/oleObject" Target="../embeddings/oleObject60.bin"/><Relationship Id="rId7" Type="http://schemas.openxmlformats.org/officeDocument/2006/relationships/image" Target="../media/image36.png"/><Relationship Id="rId12" Type="http://schemas.openxmlformats.org/officeDocument/2006/relationships/oleObject" Target="../embeddings/oleObject7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75.bin"/><Relationship Id="rId5" Type="http://schemas.openxmlformats.org/officeDocument/2006/relationships/oleObject" Target="../embeddings/oleObject61.bin"/><Relationship Id="rId10" Type="http://schemas.openxmlformats.org/officeDocument/2006/relationships/image" Target="../media/image46.jpeg"/><Relationship Id="rId4" Type="http://schemas.openxmlformats.org/officeDocument/2006/relationships/image" Target="../media/image31.wmf"/><Relationship Id="rId9" Type="http://schemas.openxmlformats.org/officeDocument/2006/relationships/image" Target="../media/image52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3" Type="http://schemas.openxmlformats.org/officeDocument/2006/relationships/oleObject" Target="../embeddings/oleObject65.bin"/><Relationship Id="rId7" Type="http://schemas.openxmlformats.org/officeDocument/2006/relationships/image" Target="../media/image36.png"/><Relationship Id="rId12" Type="http://schemas.openxmlformats.org/officeDocument/2006/relationships/oleObject" Target="../embeddings/oleObject7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75.bin"/><Relationship Id="rId5" Type="http://schemas.openxmlformats.org/officeDocument/2006/relationships/oleObject" Target="../embeddings/oleObject66.bin"/><Relationship Id="rId10" Type="http://schemas.openxmlformats.org/officeDocument/2006/relationships/image" Target="../media/image46.jpeg"/><Relationship Id="rId4" Type="http://schemas.openxmlformats.org/officeDocument/2006/relationships/image" Target="../media/image31.wmf"/><Relationship Id="rId9" Type="http://schemas.openxmlformats.org/officeDocument/2006/relationships/image" Target="../media/image53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13" Type="http://schemas.openxmlformats.org/officeDocument/2006/relationships/oleObject" Target="../embeddings/oleObject80.bin"/><Relationship Id="rId3" Type="http://schemas.openxmlformats.org/officeDocument/2006/relationships/oleObject" Target="../embeddings/oleObject75.bin"/><Relationship Id="rId7" Type="http://schemas.openxmlformats.org/officeDocument/2006/relationships/image" Target="../media/image46.jpeg"/><Relationship Id="rId12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79.bin"/><Relationship Id="rId5" Type="http://schemas.openxmlformats.org/officeDocument/2006/relationships/oleObject" Target="../embeddings/oleObject76.bin"/><Relationship Id="rId10" Type="http://schemas.openxmlformats.org/officeDocument/2006/relationships/image" Target="../media/image36.png"/><Relationship Id="rId4" Type="http://schemas.openxmlformats.org/officeDocument/2006/relationships/image" Target="../media/image50.wmf"/><Relationship Id="rId9" Type="http://schemas.openxmlformats.org/officeDocument/2006/relationships/oleObject" Target="../embeddings/oleObject78.bin"/><Relationship Id="rId14" Type="http://schemas.openxmlformats.org/officeDocument/2006/relationships/image" Target="../media/image60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oleObject" Target="../embeddings/oleObject86.bin"/><Relationship Id="rId3" Type="http://schemas.openxmlformats.org/officeDocument/2006/relationships/oleObject" Target="../embeddings/oleObject81.bin"/><Relationship Id="rId7" Type="http://schemas.openxmlformats.org/officeDocument/2006/relationships/oleObject" Target="../embeddings/oleObject83.bin"/><Relationship Id="rId12" Type="http://schemas.openxmlformats.org/officeDocument/2006/relationships/image" Target="../media/image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85.bin"/><Relationship Id="rId5" Type="http://schemas.openxmlformats.org/officeDocument/2006/relationships/oleObject" Target="../embeddings/oleObject82.bin"/><Relationship Id="rId10" Type="http://schemas.openxmlformats.org/officeDocument/2006/relationships/image" Target="../media/image53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84.bin"/><Relationship Id="rId14" Type="http://schemas.openxmlformats.org/officeDocument/2006/relationships/oleObject" Target="../embeddings/oleObject87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89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88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91.bin"/><Relationship Id="rId4" Type="http://schemas.openxmlformats.org/officeDocument/2006/relationships/image" Target="../media/image63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oleObject" Target="../embeddings/oleObject92.bin"/><Relationship Id="rId7" Type="http://schemas.openxmlformats.org/officeDocument/2006/relationships/oleObject" Target="../embeddings/oleObject9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93.bin"/><Relationship Id="rId4" Type="http://schemas.openxmlformats.org/officeDocument/2006/relationships/image" Target="../media/image65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95.bin"/><Relationship Id="rId9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8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97.bin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96.bin"/><Relationship Id="rId9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oleObject" Target="../embeddings/oleObject99.bin"/><Relationship Id="rId7" Type="http://schemas.openxmlformats.org/officeDocument/2006/relationships/oleObject" Target="../embeddings/oleObject10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100.bin"/><Relationship Id="rId4" Type="http://schemas.openxmlformats.org/officeDocument/2006/relationships/image" Target="../media/image71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103.bin"/><Relationship Id="rId5" Type="http://schemas.openxmlformats.org/officeDocument/2006/relationships/image" Target="../media/image19.png"/><Relationship Id="rId10" Type="http://schemas.openxmlformats.org/officeDocument/2006/relationships/image" Target="../media/image74.wmf"/><Relationship Id="rId4" Type="http://schemas.openxmlformats.org/officeDocument/2006/relationships/oleObject" Target="../embeddings/oleObject102.bin"/><Relationship Id="rId9" Type="http://schemas.openxmlformats.org/officeDocument/2006/relationships/oleObject" Target="../embeddings/oleObject104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8.bin"/><Relationship Id="rId3" Type="http://schemas.openxmlformats.org/officeDocument/2006/relationships/image" Target="../media/image9.png"/><Relationship Id="rId7" Type="http://schemas.openxmlformats.org/officeDocument/2006/relationships/oleObject" Target="../embeddings/oleObject10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106.bin"/><Relationship Id="rId5" Type="http://schemas.openxmlformats.org/officeDocument/2006/relationships/image" Target="../media/image8.png"/><Relationship Id="rId4" Type="http://schemas.openxmlformats.org/officeDocument/2006/relationships/oleObject" Target="../embeddings/oleObject105.bin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2.bin"/><Relationship Id="rId3" Type="http://schemas.openxmlformats.org/officeDocument/2006/relationships/image" Target="../media/image9.png"/><Relationship Id="rId7" Type="http://schemas.openxmlformats.org/officeDocument/2006/relationships/oleObject" Target="../embeddings/oleObject1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110.bin"/><Relationship Id="rId5" Type="http://schemas.openxmlformats.org/officeDocument/2006/relationships/image" Target="../media/image8.png"/><Relationship Id="rId4" Type="http://schemas.openxmlformats.org/officeDocument/2006/relationships/oleObject" Target="../embeddings/oleObject109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6.bin"/><Relationship Id="rId3" Type="http://schemas.openxmlformats.org/officeDocument/2006/relationships/image" Target="../media/image9.png"/><Relationship Id="rId7" Type="http://schemas.openxmlformats.org/officeDocument/2006/relationships/oleObject" Target="../embeddings/oleObject1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114.bin"/><Relationship Id="rId5" Type="http://schemas.openxmlformats.org/officeDocument/2006/relationships/image" Target="../media/image8.png"/><Relationship Id="rId4" Type="http://schemas.openxmlformats.org/officeDocument/2006/relationships/oleObject" Target="../embeddings/oleObject113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0.bin"/><Relationship Id="rId3" Type="http://schemas.openxmlformats.org/officeDocument/2006/relationships/image" Target="../media/image9.png"/><Relationship Id="rId7" Type="http://schemas.openxmlformats.org/officeDocument/2006/relationships/oleObject" Target="../embeddings/oleObject1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118.bin"/><Relationship Id="rId5" Type="http://schemas.openxmlformats.org/officeDocument/2006/relationships/image" Target="../media/image8.png"/><Relationship Id="rId4" Type="http://schemas.openxmlformats.org/officeDocument/2006/relationships/oleObject" Target="../embeddings/oleObject117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78.emf"/><Relationship Id="rId5" Type="http://schemas.openxmlformats.org/officeDocument/2006/relationships/oleObject" Target="../embeddings/oleObject121.bin"/><Relationship Id="rId4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78.emf"/><Relationship Id="rId5" Type="http://schemas.openxmlformats.org/officeDocument/2006/relationships/oleObject" Target="../embeddings/oleObject122.bin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78.emf"/><Relationship Id="rId5" Type="http://schemas.openxmlformats.org/officeDocument/2006/relationships/oleObject" Target="../embeddings/oleObject124.bin"/><Relationship Id="rId4" Type="http://schemas.openxmlformats.org/officeDocument/2006/relationships/image" Target="../media/image81.e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oleObject" Target="../embeddings/oleObject1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oleObject" Target="../embeddings/oleObject126.bin"/><Relationship Id="rId5" Type="http://schemas.openxmlformats.org/officeDocument/2006/relationships/image" Target="../media/image8.png"/><Relationship Id="rId4" Type="http://schemas.openxmlformats.org/officeDocument/2006/relationships/oleObject" Target="../embeddings/oleObject125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8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9.png"/><Relationship Id="rId5" Type="http://schemas.openxmlformats.org/officeDocument/2006/relationships/image" Target="../media/image87.emf"/><Relationship Id="rId4" Type="http://schemas.openxmlformats.org/officeDocument/2006/relationships/oleObject" Target="../embeddings/oleObject129.bin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89.emf"/><Relationship Id="rId5" Type="http://schemas.openxmlformats.org/officeDocument/2006/relationships/oleObject" Target="../embeddings/oleObject130.bin"/><Relationship Id="rId4" Type="http://schemas.openxmlformats.org/officeDocument/2006/relationships/image" Target="../media/image9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3.bin"/><Relationship Id="rId13" Type="http://schemas.openxmlformats.org/officeDocument/2006/relationships/image" Target="../media/image94.wmf"/><Relationship Id="rId3" Type="http://schemas.openxmlformats.org/officeDocument/2006/relationships/image" Target="../media/image95.png"/><Relationship Id="rId7" Type="http://schemas.openxmlformats.org/officeDocument/2006/relationships/image" Target="../media/image91.wmf"/><Relationship Id="rId12" Type="http://schemas.openxmlformats.org/officeDocument/2006/relationships/oleObject" Target="../embeddings/oleObject1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9.vml"/><Relationship Id="rId6" Type="http://schemas.openxmlformats.org/officeDocument/2006/relationships/oleObject" Target="../embeddings/oleObject132.bin"/><Relationship Id="rId11" Type="http://schemas.openxmlformats.org/officeDocument/2006/relationships/image" Target="../media/image93.wmf"/><Relationship Id="rId5" Type="http://schemas.openxmlformats.org/officeDocument/2006/relationships/image" Target="../media/image90.wmf"/><Relationship Id="rId10" Type="http://schemas.openxmlformats.org/officeDocument/2006/relationships/oleObject" Target="../embeddings/oleObject134.bin"/><Relationship Id="rId4" Type="http://schemas.openxmlformats.org/officeDocument/2006/relationships/oleObject" Target="../embeddings/oleObject131.bin"/><Relationship Id="rId9" Type="http://schemas.openxmlformats.org/officeDocument/2006/relationships/image" Target="../media/image92.wm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86.png"/><Relationship Id="rId7" Type="http://schemas.openxmlformats.org/officeDocument/2006/relationships/oleObject" Target="../embeddings/oleObject1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9.png"/><Relationship Id="rId5" Type="http://schemas.openxmlformats.org/officeDocument/2006/relationships/image" Target="../media/image96.emf"/><Relationship Id="rId4" Type="http://schemas.openxmlformats.org/officeDocument/2006/relationships/oleObject" Target="../embeddings/oleObject136.bin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98.png"/><Relationship Id="rId4" Type="http://schemas.openxmlformats.org/officeDocument/2006/relationships/oleObject" Target="../embeddings/oleObject138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threejs.org/docs/#api/materials/MeshLambertMateria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threejs.org/docs/#api/materials/MeshPhongMaterial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threejs.org/docs/#api/lights/PointLight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s://threejs.org/docs/#api/lights/SpotLight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3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oleObject" Target="../embeddings/oleObject30.bin"/><Relationship Id="rId9" Type="http://schemas.openxmlformats.org/officeDocument/2006/relationships/image" Target="../media/image8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4.vml"/><Relationship Id="rId6" Type="http://schemas.openxmlformats.org/officeDocument/2006/relationships/oleObject" Target="../embeddings/oleObject103.bin"/><Relationship Id="rId5" Type="http://schemas.openxmlformats.org/officeDocument/2006/relationships/image" Target="../media/image19.png"/><Relationship Id="rId10" Type="http://schemas.openxmlformats.org/officeDocument/2006/relationships/image" Target="../media/image74.wmf"/><Relationship Id="rId4" Type="http://schemas.openxmlformats.org/officeDocument/2006/relationships/oleObject" Target="../embeddings/oleObject102.bin"/><Relationship Id="rId9" Type="http://schemas.openxmlformats.org/officeDocument/2006/relationships/oleObject" Target="../embeddings/oleObject104.bin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3.bin"/><Relationship Id="rId13" Type="http://schemas.openxmlformats.org/officeDocument/2006/relationships/image" Target="../media/image94.wmf"/><Relationship Id="rId3" Type="http://schemas.openxmlformats.org/officeDocument/2006/relationships/image" Target="../media/image95.png"/><Relationship Id="rId7" Type="http://schemas.openxmlformats.org/officeDocument/2006/relationships/image" Target="../media/image91.wmf"/><Relationship Id="rId12" Type="http://schemas.openxmlformats.org/officeDocument/2006/relationships/oleObject" Target="../embeddings/oleObject1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5.vml"/><Relationship Id="rId6" Type="http://schemas.openxmlformats.org/officeDocument/2006/relationships/oleObject" Target="../embeddings/oleObject132.bin"/><Relationship Id="rId11" Type="http://schemas.openxmlformats.org/officeDocument/2006/relationships/image" Target="../media/image93.wmf"/><Relationship Id="rId5" Type="http://schemas.openxmlformats.org/officeDocument/2006/relationships/image" Target="../media/image90.wmf"/><Relationship Id="rId10" Type="http://schemas.openxmlformats.org/officeDocument/2006/relationships/oleObject" Target="../embeddings/oleObject134.bin"/><Relationship Id="rId4" Type="http://schemas.openxmlformats.org/officeDocument/2006/relationships/oleObject" Target="../embeddings/oleObject131.bin"/><Relationship Id="rId9" Type="http://schemas.openxmlformats.org/officeDocument/2006/relationships/image" Target="../media/image92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0" name="Picture 80" descr="D:\corsi\cg\fonti\teapotwire_tansp_sm.png"/>
          <p:cNvPicPr>
            <a:picLocks noChangeAspect="1" noChangeArrowheads="1"/>
          </p:cNvPicPr>
          <p:nvPr/>
        </p:nvPicPr>
        <p:blipFill>
          <a:blip r:embed="rId2" cstate="print">
            <a:lum bright="36000"/>
          </a:blip>
          <a:srcRect/>
          <a:stretch>
            <a:fillRect/>
          </a:stretch>
        </p:blipFill>
        <p:spPr bwMode="auto">
          <a:xfrm>
            <a:off x="1981200" y="1954213"/>
            <a:ext cx="71628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30" name="AutoShape 10"/>
          <p:cNvSpPr>
            <a:spLocks noChangeArrowheads="1"/>
          </p:cNvSpPr>
          <p:nvPr/>
        </p:nvSpPr>
        <p:spPr bwMode="auto">
          <a:xfrm>
            <a:off x="152400" y="152400"/>
            <a:ext cx="7848600" cy="1676400"/>
          </a:xfrm>
          <a:prstGeom prst="roundRect">
            <a:avLst>
              <a:gd name="adj" fmla="val 19981"/>
            </a:avLst>
          </a:prstGeom>
          <a:solidFill>
            <a:schemeClr val="accent2"/>
          </a:solidFill>
          <a:ln w="22225">
            <a:solidFill>
              <a:schemeClr val="bg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7924800" cy="1524000"/>
          </a:xfrm>
          <a:noFill/>
          <a:ln/>
        </p:spPr>
        <p:txBody>
          <a:bodyPr/>
          <a:lstStyle/>
          <a:p>
            <a:r>
              <a:rPr lang="en-US" sz="5400"/>
              <a:t> Computer Graphics</a:t>
            </a:r>
            <a:r>
              <a:rPr lang="it-IT" sz="5400"/>
              <a:t> </a:t>
            </a:r>
            <a:endParaRPr lang="it-IT" sz="2400"/>
          </a:p>
        </p:txBody>
      </p:sp>
      <p:sp>
        <p:nvSpPr>
          <p:cNvPr id="5133" name="AutoShape 13"/>
          <p:cNvSpPr>
            <a:spLocks noChangeArrowheads="1"/>
          </p:cNvSpPr>
          <p:nvPr/>
        </p:nvSpPr>
        <p:spPr bwMode="auto">
          <a:xfrm>
            <a:off x="1392238" y="1334969"/>
            <a:ext cx="7197725" cy="805309"/>
          </a:xfrm>
          <a:prstGeom prst="roundRect">
            <a:avLst>
              <a:gd name="adj" fmla="val 33657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Lighting: Illumination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pic>
        <p:nvPicPr>
          <p:cNvPr id="5198" name="Picture 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012181"/>
            <a:ext cx="249078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ottotitolo 2">
            <a:extLst>
              <a:ext uri="{FF2B5EF4-FFF2-40B4-BE49-F238E27FC236}">
                <a16:creationId xmlns:a16="http://schemas.microsoft.com/office/drawing/2014/main" id="{F66F38BA-FC3A-BD48-8250-9F16B97BD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6" y="4437112"/>
            <a:ext cx="7587500" cy="1752600"/>
          </a:xfrm>
        </p:spPr>
        <p:txBody>
          <a:bodyPr/>
          <a:lstStyle/>
          <a:p>
            <a:pPr algn="l"/>
            <a:r>
              <a:rPr lang="it-IT" sz="2400" dirty="0"/>
              <a:t>Teacher: Nico Pietroni</a:t>
            </a:r>
          </a:p>
          <a:p>
            <a:pPr algn="l"/>
            <a:endParaRPr lang="it-IT" sz="2400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C8E2709-CE76-784F-B32F-670BF0599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cs typeface="Arial" charset="0"/>
              </a:rPr>
              <a:t>University of Technology Sydney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Lighting: intro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Input:</a:t>
            </a:r>
          </a:p>
          <a:p>
            <a:pPr lvl="1"/>
            <a:r>
              <a:rPr lang="en-US" dirty="0"/>
              <a:t>characteristics of the object lightened (“</a:t>
            </a:r>
            <a:r>
              <a:rPr lang="en-US" dirty="0">
                <a:solidFill>
                  <a:schemeClr val="accent2"/>
                </a:solidFill>
              </a:rPr>
              <a:t>material</a:t>
            </a:r>
            <a:r>
              <a:rPr lang="en-US" dirty="0"/>
              <a:t>”)</a:t>
            </a:r>
          </a:p>
          <a:p>
            <a:pPr lvl="2"/>
            <a:r>
              <a:rPr lang="en-US" dirty="0"/>
              <a:t>(e.g.: wet paper, rough plastic, …)</a:t>
            </a:r>
          </a:p>
          <a:p>
            <a:pPr lvl="2"/>
            <a:r>
              <a:rPr lang="en-US" dirty="0"/>
              <a:t>(or trivially, «its color» - see later)</a:t>
            </a:r>
          </a:p>
          <a:p>
            <a:pPr lvl="1"/>
            <a:r>
              <a:rPr lang="en-US" dirty="0"/>
              <a:t>characteristics of the </a:t>
            </a:r>
            <a:r>
              <a:rPr lang="en-US" dirty="0">
                <a:solidFill>
                  <a:schemeClr val="accent2"/>
                </a:solidFill>
              </a:rPr>
              <a:t>light(s)</a:t>
            </a:r>
            <a:r>
              <a:rPr lang="en-US" dirty="0"/>
              <a:t> illuminating the scene</a:t>
            </a:r>
          </a:p>
          <a:p>
            <a:pPr lvl="2"/>
            <a:r>
              <a:rPr lang="en-US" dirty="0"/>
              <a:t>(where are the sources, their intensity / color)</a:t>
            </a:r>
          </a:p>
          <a:p>
            <a:pPr lvl="1"/>
            <a:r>
              <a:rPr lang="en-US" dirty="0"/>
              <a:t>and </a:t>
            </a:r>
            <a:r>
              <a:rPr lang="en-US" dirty="0">
                <a:solidFill>
                  <a:schemeClr val="accent2"/>
                </a:solidFill>
              </a:rPr>
              <a:t>shape</a:t>
            </a:r>
            <a:r>
              <a:rPr lang="en-US" dirty="0"/>
              <a:t> of objects in the scene</a:t>
            </a:r>
          </a:p>
          <a:p>
            <a:pPr lvl="2"/>
            <a:r>
              <a:rPr lang="en-US" dirty="0"/>
              <a:t>especially, orientation of surfaces, i.e., their normal</a:t>
            </a:r>
          </a:p>
          <a:p>
            <a:r>
              <a:rPr lang="en-US" dirty="0"/>
              <a:t>Output:</a:t>
            </a:r>
          </a:p>
          <a:p>
            <a:pPr lvl="1"/>
            <a:r>
              <a:rPr lang="en-US" dirty="0"/>
              <a:t>color perceived by the eye for any given point</a:t>
            </a:r>
          </a:p>
          <a:p>
            <a:pPr marL="914400" lvl="2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7282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soon: shading</a:t>
            </a:r>
            <a:endParaRPr lang="it-IT" dirty="0"/>
          </a:p>
        </p:txBody>
      </p:sp>
      <p:sp>
        <p:nvSpPr>
          <p:cNvPr id="520214" name="Rectangle 22"/>
          <p:cNvSpPr>
            <a:spLocks noChangeArrowheads="1"/>
          </p:cNvSpPr>
          <p:nvPr/>
        </p:nvSpPr>
        <p:spPr bwMode="auto">
          <a:xfrm>
            <a:off x="533400" y="1295400"/>
            <a:ext cx="7286417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2800" dirty="0"/>
              <a:t>lighting: WHERE? (and: with what normal?)</a:t>
            </a:r>
            <a:endParaRPr lang="it-IT" sz="2800" dirty="0"/>
          </a:p>
        </p:txBody>
      </p:sp>
      <p:grpSp>
        <p:nvGrpSpPr>
          <p:cNvPr id="520215" name="Group 23"/>
          <p:cNvGrpSpPr>
            <a:grpSpLocks/>
          </p:cNvGrpSpPr>
          <p:nvPr/>
        </p:nvGrpSpPr>
        <p:grpSpPr bwMode="auto">
          <a:xfrm>
            <a:off x="7924800" y="5943600"/>
            <a:ext cx="762000" cy="457200"/>
            <a:chOff x="4608" y="3696"/>
            <a:chExt cx="480" cy="288"/>
          </a:xfrm>
        </p:grpSpPr>
        <p:sp>
          <p:nvSpPr>
            <p:cNvPr id="520216" name="Rectangle 24"/>
            <p:cNvSpPr>
              <a:spLocks noChangeArrowheads="1"/>
            </p:cNvSpPr>
            <p:nvPr/>
          </p:nvSpPr>
          <p:spPr bwMode="auto">
            <a:xfrm>
              <a:off x="4848" y="3696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17" name="Rectangle 25"/>
            <p:cNvSpPr>
              <a:spLocks noChangeArrowheads="1"/>
            </p:cNvSpPr>
            <p:nvPr/>
          </p:nvSpPr>
          <p:spPr bwMode="auto">
            <a:xfrm>
              <a:off x="4848" y="3744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18" name="Rectangle 26"/>
            <p:cNvSpPr>
              <a:spLocks noChangeArrowheads="1"/>
            </p:cNvSpPr>
            <p:nvPr/>
          </p:nvSpPr>
          <p:spPr bwMode="auto">
            <a:xfrm>
              <a:off x="4608" y="3744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19" name="Rectangle 27"/>
            <p:cNvSpPr>
              <a:spLocks noChangeArrowheads="1"/>
            </p:cNvSpPr>
            <p:nvPr/>
          </p:nvSpPr>
          <p:spPr bwMode="auto">
            <a:xfrm>
              <a:off x="4848" y="3792"/>
              <a:ext cx="240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20" name="Rectangle 28"/>
            <p:cNvSpPr>
              <a:spLocks noChangeArrowheads="1"/>
            </p:cNvSpPr>
            <p:nvPr/>
          </p:nvSpPr>
          <p:spPr bwMode="auto">
            <a:xfrm>
              <a:off x="4656" y="3792"/>
              <a:ext cx="192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21" name="Rectangle 29"/>
            <p:cNvSpPr>
              <a:spLocks noChangeArrowheads="1"/>
            </p:cNvSpPr>
            <p:nvPr/>
          </p:nvSpPr>
          <p:spPr bwMode="auto">
            <a:xfrm>
              <a:off x="4800" y="3888"/>
              <a:ext cx="192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22" name="Rectangle 30"/>
            <p:cNvSpPr>
              <a:spLocks noChangeArrowheads="1"/>
            </p:cNvSpPr>
            <p:nvPr/>
          </p:nvSpPr>
          <p:spPr bwMode="auto">
            <a:xfrm>
              <a:off x="4848" y="3936"/>
              <a:ext cx="96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23" name="Rectangle 31"/>
            <p:cNvSpPr>
              <a:spLocks noChangeArrowheads="1"/>
            </p:cNvSpPr>
            <p:nvPr/>
          </p:nvSpPr>
          <p:spPr bwMode="auto">
            <a:xfrm>
              <a:off x="4704" y="3840"/>
              <a:ext cx="336" cy="48"/>
            </a:xfrm>
            <a:prstGeom prst="rect">
              <a:avLst/>
            </a:prstGeom>
            <a:solidFill>
              <a:srgbClr val="33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520224" name="Group 32"/>
          <p:cNvGrpSpPr>
            <a:grpSpLocks/>
          </p:cNvGrpSpPr>
          <p:nvPr/>
        </p:nvGrpSpPr>
        <p:grpSpPr bwMode="auto">
          <a:xfrm>
            <a:off x="5181600" y="5638800"/>
            <a:ext cx="1169988" cy="990600"/>
            <a:chOff x="3360" y="3072"/>
            <a:chExt cx="737" cy="624"/>
          </a:xfrm>
        </p:grpSpPr>
        <p:sp>
          <p:nvSpPr>
            <p:cNvPr id="520225" name="AutoShape 33"/>
            <p:cNvSpPr>
              <a:spLocks noChangeArrowheads="1"/>
            </p:cNvSpPr>
            <p:nvPr/>
          </p:nvSpPr>
          <p:spPr bwMode="auto">
            <a:xfrm>
              <a:off x="3360" y="3072"/>
              <a:ext cx="737" cy="62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26" name="Freeform 34"/>
            <p:cNvSpPr>
              <a:spLocks/>
            </p:cNvSpPr>
            <p:nvPr/>
          </p:nvSpPr>
          <p:spPr bwMode="auto">
            <a:xfrm>
              <a:off x="3881" y="3074"/>
              <a:ext cx="208" cy="208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153" y="73"/>
                </a:cxn>
                <a:cxn ang="0">
                  <a:pos x="202" y="202"/>
                </a:cxn>
                <a:cxn ang="0">
                  <a:pos x="175" y="37"/>
                </a:cxn>
                <a:cxn ang="0">
                  <a:pos x="4" y="14"/>
                </a:cxn>
              </a:cxnLst>
              <a:rect l="0" t="0" r="r" b="b"/>
              <a:pathLst>
                <a:path w="208" h="208">
                  <a:moveTo>
                    <a:pt x="4" y="14"/>
                  </a:moveTo>
                  <a:cubicBezTo>
                    <a:pt x="0" y="20"/>
                    <a:pt x="120" y="42"/>
                    <a:pt x="153" y="73"/>
                  </a:cubicBezTo>
                  <a:cubicBezTo>
                    <a:pt x="184" y="103"/>
                    <a:pt x="198" y="208"/>
                    <a:pt x="202" y="202"/>
                  </a:cubicBezTo>
                  <a:cubicBezTo>
                    <a:pt x="206" y="196"/>
                    <a:pt x="208" y="68"/>
                    <a:pt x="175" y="37"/>
                  </a:cubicBezTo>
                  <a:cubicBezTo>
                    <a:pt x="129" y="0"/>
                    <a:pt x="7" y="10"/>
                    <a:pt x="4" y="1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520227" name="Group 35"/>
          <p:cNvGrpSpPr>
            <a:grpSpLocks/>
          </p:cNvGrpSpPr>
          <p:nvPr/>
        </p:nvGrpSpPr>
        <p:grpSpPr bwMode="auto">
          <a:xfrm>
            <a:off x="5781675" y="6334125"/>
            <a:ext cx="180975" cy="90488"/>
            <a:chOff x="3834" y="3318"/>
            <a:chExt cx="114" cy="57"/>
          </a:xfrm>
        </p:grpSpPr>
        <p:sp>
          <p:nvSpPr>
            <p:cNvPr id="520228" name="Rectangle 36"/>
            <p:cNvSpPr>
              <a:spLocks noChangeArrowheads="1"/>
            </p:cNvSpPr>
            <p:nvPr/>
          </p:nvSpPr>
          <p:spPr bwMode="auto">
            <a:xfrm>
              <a:off x="3834" y="331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29" name="Rectangle 37"/>
            <p:cNvSpPr>
              <a:spLocks noChangeArrowheads="1"/>
            </p:cNvSpPr>
            <p:nvPr/>
          </p:nvSpPr>
          <p:spPr bwMode="auto">
            <a:xfrm>
              <a:off x="3891" y="331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20230" name="Group 38"/>
          <p:cNvGrpSpPr>
            <a:grpSpLocks/>
          </p:cNvGrpSpPr>
          <p:nvPr/>
        </p:nvGrpSpPr>
        <p:grpSpPr bwMode="auto">
          <a:xfrm>
            <a:off x="5691188" y="6243638"/>
            <a:ext cx="360362" cy="90487"/>
            <a:chOff x="3777" y="3261"/>
            <a:chExt cx="227" cy="57"/>
          </a:xfrm>
        </p:grpSpPr>
        <p:sp>
          <p:nvSpPr>
            <p:cNvPr id="520231" name="Rectangle 39"/>
            <p:cNvSpPr>
              <a:spLocks noChangeArrowheads="1"/>
            </p:cNvSpPr>
            <p:nvPr/>
          </p:nvSpPr>
          <p:spPr bwMode="auto">
            <a:xfrm>
              <a:off x="3777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32" name="Rectangle 40"/>
            <p:cNvSpPr>
              <a:spLocks noChangeArrowheads="1"/>
            </p:cNvSpPr>
            <p:nvPr/>
          </p:nvSpPr>
          <p:spPr bwMode="auto">
            <a:xfrm>
              <a:off x="3947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33" name="Rectangle 41"/>
            <p:cNvSpPr>
              <a:spLocks noChangeArrowheads="1"/>
            </p:cNvSpPr>
            <p:nvPr/>
          </p:nvSpPr>
          <p:spPr bwMode="auto">
            <a:xfrm>
              <a:off x="3891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34" name="Rectangle 42"/>
            <p:cNvSpPr>
              <a:spLocks noChangeArrowheads="1"/>
            </p:cNvSpPr>
            <p:nvPr/>
          </p:nvSpPr>
          <p:spPr bwMode="auto">
            <a:xfrm>
              <a:off x="3834" y="326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20235" name="Group 43"/>
          <p:cNvGrpSpPr>
            <a:grpSpLocks/>
          </p:cNvGrpSpPr>
          <p:nvPr/>
        </p:nvGrpSpPr>
        <p:grpSpPr bwMode="auto">
          <a:xfrm>
            <a:off x="5421313" y="6064250"/>
            <a:ext cx="809625" cy="90488"/>
            <a:chOff x="3607" y="3148"/>
            <a:chExt cx="510" cy="57"/>
          </a:xfrm>
        </p:grpSpPr>
        <p:sp>
          <p:nvSpPr>
            <p:cNvPr id="520236" name="Rectangle 44"/>
            <p:cNvSpPr>
              <a:spLocks noChangeArrowheads="1"/>
            </p:cNvSpPr>
            <p:nvPr/>
          </p:nvSpPr>
          <p:spPr bwMode="auto">
            <a:xfrm>
              <a:off x="366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37" name="Rectangle 45"/>
            <p:cNvSpPr>
              <a:spLocks noChangeArrowheads="1"/>
            </p:cNvSpPr>
            <p:nvPr/>
          </p:nvSpPr>
          <p:spPr bwMode="auto">
            <a:xfrm>
              <a:off x="3721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38" name="Rectangle 46"/>
            <p:cNvSpPr>
              <a:spLocks noChangeArrowheads="1"/>
            </p:cNvSpPr>
            <p:nvPr/>
          </p:nvSpPr>
          <p:spPr bwMode="auto">
            <a:xfrm>
              <a:off x="360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39" name="Rectangle 47"/>
            <p:cNvSpPr>
              <a:spLocks noChangeArrowheads="1"/>
            </p:cNvSpPr>
            <p:nvPr/>
          </p:nvSpPr>
          <p:spPr bwMode="auto">
            <a:xfrm>
              <a:off x="377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40" name="Rectangle 48"/>
            <p:cNvSpPr>
              <a:spLocks noChangeArrowheads="1"/>
            </p:cNvSpPr>
            <p:nvPr/>
          </p:nvSpPr>
          <p:spPr bwMode="auto">
            <a:xfrm>
              <a:off x="383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41" name="Rectangle 49"/>
            <p:cNvSpPr>
              <a:spLocks noChangeArrowheads="1"/>
            </p:cNvSpPr>
            <p:nvPr/>
          </p:nvSpPr>
          <p:spPr bwMode="auto">
            <a:xfrm>
              <a:off x="3891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42" name="Rectangle 50"/>
            <p:cNvSpPr>
              <a:spLocks noChangeArrowheads="1"/>
            </p:cNvSpPr>
            <p:nvPr/>
          </p:nvSpPr>
          <p:spPr bwMode="auto">
            <a:xfrm>
              <a:off x="3947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43" name="Rectangle 51"/>
            <p:cNvSpPr>
              <a:spLocks noChangeArrowheads="1"/>
            </p:cNvSpPr>
            <p:nvPr/>
          </p:nvSpPr>
          <p:spPr bwMode="auto">
            <a:xfrm>
              <a:off x="4004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44" name="Rectangle 52"/>
            <p:cNvSpPr>
              <a:spLocks noChangeArrowheads="1"/>
            </p:cNvSpPr>
            <p:nvPr/>
          </p:nvSpPr>
          <p:spPr bwMode="auto">
            <a:xfrm>
              <a:off x="4060" y="3148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20245" name="Group 53"/>
          <p:cNvGrpSpPr>
            <a:grpSpLocks/>
          </p:cNvGrpSpPr>
          <p:nvPr/>
        </p:nvGrpSpPr>
        <p:grpSpPr bwMode="auto">
          <a:xfrm>
            <a:off x="5330825" y="5973763"/>
            <a:ext cx="900113" cy="92075"/>
            <a:chOff x="3550" y="3091"/>
            <a:chExt cx="567" cy="58"/>
          </a:xfrm>
        </p:grpSpPr>
        <p:sp>
          <p:nvSpPr>
            <p:cNvPr id="520246" name="Rectangle 54"/>
            <p:cNvSpPr>
              <a:spLocks noChangeArrowheads="1"/>
            </p:cNvSpPr>
            <p:nvPr/>
          </p:nvSpPr>
          <p:spPr bwMode="auto">
            <a:xfrm>
              <a:off x="3607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47" name="Rectangle 55"/>
            <p:cNvSpPr>
              <a:spLocks noChangeArrowheads="1"/>
            </p:cNvSpPr>
            <p:nvPr/>
          </p:nvSpPr>
          <p:spPr bwMode="auto">
            <a:xfrm>
              <a:off x="3664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48" name="Rectangle 56"/>
            <p:cNvSpPr>
              <a:spLocks noChangeArrowheads="1"/>
            </p:cNvSpPr>
            <p:nvPr/>
          </p:nvSpPr>
          <p:spPr bwMode="auto">
            <a:xfrm>
              <a:off x="3721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49" name="Rectangle 57"/>
            <p:cNvSpPr>
              <a:spLocks noChangeArrowheads="1"/>
            </p:cNvSpPr>
            <p:nvPr/>
          </p:nvSpPr>
          <p:spPr bwMode="auto">
            <a:xfrm>
              <a:off x="3777" y="3091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50" name="Rectangle 58"/>
            <p:cNvSpPr>
              <a:spLocks noChangeArrowheads="1"/>
            </p:cNvSpPr>
            <p:nvPr/>
          </p:nvSpPr>
          <p:spPr bwMode="auto">
            <a:xfrm>
              <a:off x="3834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51" name="Rectangle 59"/>
            <p:cNvSpPr>
              <a:spLocks noChangeArrowheads="1"/>
            </p:cNvSpPr>
            <p:nvPr/>
          </p:nvSpPr>
          <p:spPr bwMode="auto">
            <a:xfrm>
              <a:off x="3891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52" name="Rectangle 60"/>
            <p:cNvSpPr>
              <a:spLocks noChangeArrowheads="1"/>
            </p:cNvSpPr>
            <p:nvPr/>
          </p:nvSpPr>
          <p:spPr bwMode="auto">
            <a:xfrm>
              <a:off x="3947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53" name="Rectangle 61"/>
            <p:cNvSpPr>
              <a:spLocks noChangeArrowheads="1"/>
            </p:cNvSpPr>
            <p:nvPr/>
          </p:nvSpPr>
          <p:spPr bwMode="auto">
            <a:xfrm>
              <a:off x="3550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54" name="Rectangle 62"/>
            <p:cNvSpPr>
              <a:spLocks noChangeArrowheads="1"/>
            </p:cNvSpPr>
            <p:nvPr/>
          </p:nvSpPr>
          <p:spPr bwMode="auto">
            <a:xfrm>
              <a:off x="4060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55" name="Rectangle 63"/>
            <p:cNvSpPr>
              <a:spLocks noChangeArrowheads="1"/>
            </p:cNvSpPr>
            <p:nvPr/>
          </p:nvSpPr>
          <p:spPr bwMode="auto">
            <a:xfrm>
              <a:off x="4004" y="3092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520256" name="Group 64"/>
          <p:cNvGrpSpPr>
            <a:grpSpLocks/>
          </p:cNvGrpSpPr>
          <p:nvPr/>
        </p:nvGrpSpPr>
        <p:grpSpPr bwMode="auto">
          <a:xfrm>
            <a:off x="5781675" y="5884863"/>
            <a:ext cx="449263" cy="90487"/>
            <a:chOff x="3834" y="3035"/>
            <a:chExt cx="283" cy="57"/>
          </a:xfrm>
        </p:grpSpPr>
        <p:sp>
          <p:nvSpPr>
            <p:cNvPr id="520257" name="Rectangle 65"/>
            <p:cNvSpPr>
              <a:spLocks noChangeArrowheads="1"/>
            </p:cNvSpPr>
            <p:nvPr/>
          </p:nvSpPr>
          <p:spPr bwMode="auto">
            <a:xfrm>
              <a:off x="3947" y="303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it-IT" sz="2000" b="1">
                <a:latin typeface="Lucida Sans Unicode" pitchFamily="34" charset="0"/>
              </a:endParaRPr>
            </a:p>
          </p:txBody>
        </p:sp>
        <p:grpSp>
          <p:nvGrpSpPr>
            <p:cNvPr id="520258" name="Group 66"/>
            <p:cNvGrpSpPr>
              <a:grpSpLocks/>
            </p:cNvGrpSpPr>
            <p:nvPr/>
          </p:nvGrpSpPr>
          <p:grpSpPr bwMode="auto">
            <a:xfrm>
              <a:off x="3834" y="3035"/>
              <a:ext cx="283" cy="57"/>
              <a:chOff x="3834" y="3035"/>
              <a:chExt cx="283" cy="57"/>
            </a:xfrm>
          </p:grpSpPr>
          <p:sp>
            <p:nvSpPr>
              <p:cNvPr id="520259" name="Rectangle 67"/>
              <p:cNvSpPr>
                <a:spLocks noChangeArrowheads="1"/>
              </p:cNvSpPr>
              <p:nvPr/>
            </p:nvSpPr>
            <p:spPr bwMode="auto">
              <a:xfrm>
                <a:off x="3834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20260" name="Rectangle 68"/>
              <p:cNvSpPr>
                <a:spLocks noChangeArrowheads="1"/>
              </p:cNvSpPr>
              <p:nvPr/>
            </p:nvSpPr>
            <p:spPr bwMode="auto">
              <a:xfrm>
                <a:off x="4004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20261" name="Rectangle 69"/>
              <p:cNvSpPr>
                <a:spLocks noChangeArrowheads="1"/>
              </p:cNvSpPr>
              <p:nvPr/>
            </p:nvSpPr>
            <p:spPr bwMode="auto">
              <a:xfrm>
                <a:off x="3890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20262" name="Rectangle 70"/>
              <p:cNvSpPr>
                <a:spLocks noChangeArrowheads="1"/>
              </p:cNvSpPr>
              <p:nvPr/>
            </p:nvSpPr>
            <p:spPr bwMode="auto">
              <a:xfrm>
                <a:off x="4060" y="3035"/>
                <a:ext cx="57" cy="57"/>
              </a:xfrm>
              <a:prstGeom prst="rect">
                <a:avLst/>
              </a:prstGeom>
              <a:solidFill>
                <a:srgbClr val="22DE4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520263" name="Group 71"/>
          <p:cNvGrpSpPr>
            <a:grpSpLocks/>
          </p:cNvGrpSpPr>
          <p:nvPr/>
        </p:nvGrpSpPr>
        <p:grpSpPr bwMode="auto">
          <a:xfrm>
            <a:off x="5511800" y="6154738"/>
            <a:ext cx="630238" cy="90487"/>
            <a:chOff x="3664" y="3205"/>
            <a:chExt cx="397" cy="57"/>
          </a:xfrm>
        </p:grpSpPr>
        <p:sp>
          <p:nvSpPr>
            <p:cNvPr id="520264" name="Rectangle 72"/>
            <p:cNvSpPr>
              <a:spLocks noChangeArrowheads="1"/>
            </p:cNvSpPr>
            <p:nvPr/>
          </p:nvSpPr>
          <p:spPr bwMode="auto">
            <a:xfrm>
              <a:off x="3721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65" name="Rectangle 73"/>
            <p:cNvSpPr>
              <a:spLocks noChangeArrowheads="1"/>
            </p:cNvSpPr>
            <p:nvPr/>
          </p:nvSpPr>
          <p:spPr bwMode="auto">
            <a:xfrm>
              <a:off x="3777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66" name="Rectangle 74"/>
            <p:cNvSpPr>
              <a:spLocks noChangeArrowheads="1"/>
            </p:cNvSpPr>
            <p:nvPr/>
          </p:nvSpPr>
          <p:spPr bwMode="auto">
            <a:xfrm>
              <a:off x="383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67" name="Rectangle 75"/>
            <p:cNvSpPr>
              <a:spLocks noChangeArrowheads="1"/>
            </p:cNvSpPr>
            <p:nvPr/>
          </p:nvSpPr>
          <p:spPr bwMode="auto">
            <a:xfrm>
              <a:off x="3891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68" name="Rectangle 76"/>
            <p:cNvSpPr>
              <a:spLocks noChangeArrowheads="1"/>
            </p:cNvSpPr>
            <p:nvPr/>
          </p:nvSpPr>
          <p:spPr bwMode="auto">
            <a:xfrm>
              <a:off x="3947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69" name="Rectangle 77"/>
            <p:cNvSpPr>
              <a:spLocks noChangeArrowheads="1"/>
            </p:cNvSpPr>
            <p:nvPr/>
          </p:nvSpPr>
          <p:spPr bwMode="auto">
            <a:xfrm>
              <a:off x="400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70" name="Rectangle 78"/>
            <p:cNvSpPr>
              <a:spLocks noChangeArrowheads="1"/>
            </p:cNvSpPr>
            <p:nvPr/>
          </p:nvSpPr>
          <p:spPr bwMode="auto">
            <a:xfrm>
              <a:off x="3664" y="3205"/>
              <a:ext cx="57" cy="57"/>
            </a:xfrm>
            <a:prstGeom prst="rect">
              <a:avLst/>
            </a:prstGeom>
            <a:solidFill>
              <a:srgbClr val="22DE4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20271" name="Freeform 79"/>
          <p:cNvSpPr>
            <a:spLocks/>
          </p:cNvSpPr>
          <p:nvPr/>
        </p:nvSpPr>
        <p:spPr bwMode="auto">
          <a:xfrm>
            <a:off x="5357813" y="5902325"/>
            <a:ext cx="876300" cy="531813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261" y="309"/>
              </a:cxn>
              <a:cxn ang="0">
                <a:pos x="425" y="0"/>
              </a:cxn>
              <a:cxn ang="0">
                <a:pos x="0" y="55"/>
              </a:cxn>
            </a:cxnLst>
            <a:rect l="0" t="0" r="r" b="b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>
              <a:alpha val="50000"/>
            </a:srgbClr>
          </a:solidFill>
          <a:ln w="15875" cap="flat">
            <a:noFill/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20272" name="AutoShape 80"/>
          <p:cNvSpPr>
            <a:spLocks noChangeArrowheads="1"/>
          </p:cNvSpPr>
          <p:nvPr/>
        </p:nvSpPr>
        <p:spPr bwMode="auto">
          <a:xfrm>
            <a:off x="2209800" y="5683250"/>
            <a:ext cx="1169988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20273" name="Freeform 81"/>
          <p:cNvSpPr>
            <a:spLocks/>
          </p:cNvSpPr>
          <p:nvPr/>
        </p:nvSpPr>
        <p:spPr bwMode="auto">
          <a:xfrm>
            <a:off x="3036888" y="5686425"/>
            <a:ext cx="330200" cy="330200"/>
          </a:xfrm>
          <a:custGeom>
            <a:avLst/>
            <a:gdLst/>
            <a:ahLst/>
            <a:cxnLst>
              <a:cxn ang="0">
                <a:pos x="4" y="14"/>
              </a:cxn>
              <a:cxn ang="0">
                <a:pos x="153" y="73"/>
              </a:cxn>
              <a:cxn ang="0">
                <a:pos x="202" y="202"/>
              </a:cxn>
              <a:cxn ang="0">
                <a:pos x="175" y="37"/>
              </a:cxn>
              <a:cxn ang="0">
                <a:pos x="4" y="14"/>
              </a:cxn>
            </a:cxnLst>
            <a:rect l="0" t="0" r="r" b="b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20274" name="Freeform 82"/>
          <p:cNvSpPr>
            <a:spLocks/>
          </p:cNvSpPr>
          <p:nvPr/>
        </p:nvSpPr>
        <p:spPr bwMode="auto">
          <a:xfrm>
            <a:off x="2286000" y="5988050"/>
            <a:ext cx="876300" cy="531813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261" y="309"/>
              </a:cxn>
              <a:cxn ang="0">
                <a:pos x="425" y="0"/>
              </a:cxn>
              <a:cxn ang="0">
                <a:pos x="0" y="55"/>
              </a:cxn>
            </a:cxnLst>
            <a:rect l="0" t="0" r="r" b="b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520275" name="Group 83"/>
          <p:cNvGrpSpPr>
            <a:grpSpLocks/>
          </p:cNvGrpSpPr>
          <p:nvPr/>
        </p:nvGrpSpPr>
        <p:grpSpPr bwMode="auto">
          <a:xfrm>
            <a:off x="152400" y="5302250"/>
            <a:ext cx="1371600" cy="1219200"/>
            <a:chOff x="156" y="672"/>
            <a:chExt cx="3024" cy="2112"/>
          </a:xfrm>
        </p:grpSpPr>
        <p:sp>
          <p:nvSpPr>
            <p:cNvPr id="520276" name="Line 84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77" name="Line 85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78" name="Line 86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520279" name="Rectangle 87"/>
          <p:cNvSpPr>
            <a:spLocks noChangeArrowheads="1"/>
          </p:cNvSpPr>
          <p:nvPr/>
        </p:nvSpPr>
        <p:spPr bwMode="auto">
          <a:xfrm>
            <a:off x="0" y="644525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x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520280" name="Rectangle 88"/>
          <p:cNvSpPr>
            <a:spLocks noChangeArrowheads="1"/>
          </p:cNvSpPr>
          <p:nvPr/>
        </p:nvSpPr>
        <p:spPr bwMode="auto">
          <a:xfrm>
            <a:off x="914400" y="507365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y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520281" name="Rectangle 89"/>
          <p:cNvSpPr>
            <a:spLocks noChangeArrowheads="1"/>
          </p:cNvSpPr>
          <p:nvPr/>
        </p:nvSpPr>
        <p:spPr bwMode="auto">
          <a:xfrm>
            <a:off x="1447800" y="644525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969696"/>
                </a:solidFill>
              </a:rPr>
              <a:t>z</a:t>
            </a:r>
            <a:endParaRPr lang="it-IT" sz="1600" i="1">
              <a:solidFill>
                <a:srgbClr val="969696"/>
              </a:solidFill>
            </a:endParaRPr>
          </a:p>
        </p:txBody>
      </p:sp>
      <p:sp>
        <p:nvSpPr>
          <p:cNvPr id="520282" name="Rectangle 90"/>
          <p:cNvSpPr>
            <a:spLocks noChangeArrowheads="1"/>
          </p:cNvSpPr>
          <p:nvPr/>
        </p:nvSpPr>
        <p:spPr bwMode="auto">
          <a:xfrm>
            <a:off x="304800" y="568325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520283" name="Rectangle 91"/>
          <p:cNvSpPr>
            <a:spLocks noChangeArrowheads="1"/>
          </p:cNvSpPr>
          <p:nvPr/>
        </p:nvSpPr>
        <p:spPr bwMode="auto">
          <a:xfrm>
            <a:off x="1143000" y="560705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520284" name="Rectangle 92"/>
          <p:cNvSpPr>
            <a:spLocks noChangeArrowheads="1"/>
          </p:cNvSpPr>
          <p:nvPr/>
        </p:nvSpPr>
        <p:spPr bwMode="auto">
          <a:xfrm>
            <a:off x="762000" y="636905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520285" name="Oval 93"/>
          <p:cNvSpPr>
            <a:spLocks noChangeArrowheads="1"/>
          </p:cNvSpPr>
          <p:nvPr/>
        </p:nvSpPr>
        <p:spPr bwMode="auto">
          <a:xfrm>
            <a:off x="838200" y="63690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20286" name="Oval 94"/>
          <p:cNvSpPr>
            <a:spLocks noChangeArrowheads="1"/>
          </p:cNvSpPr>
          <p:nvPr/>
        </p:nvSpPr>
        <p:spPr bwMode="auto">
          <a:xfrm>
            <a:off x="1143000" y="58356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20287" name="Oval 95"/>
          <p:cNvSpPr>
            <a:spLocks noChangeArrowheads="1"/>
          </p:cNvSpPr>
          <p:nvPr/>
        </p:nvSpPr>
        <p:spPr bwMode="auto">
          <a:xfrm>
            <a:off x="457200" y="59880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520288" name="Freeform 96"/>
          <p:cNvSpPr>
            <a:spLocks/>
          </p:cNvSpPr>
          <p:nvPr/>
        </p:nvSpPr>
        <p:spPr bwMode="auto">
          <a:xfrm>
            <a:off x="506413" y="5900738"/>
            <a:ext cx="693737" cy="525462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265" y="331"/>
              </a:cxn>
              <a:cxn ang="0">
                <a:pos x="437" y="0"/>
              </a:cxn>
              <a:cxn ang="0">
                <a:pos x="0" y="80"/>
              </a:cxn>
            </a:cxnLst>
            <a:rect l="0" t="0" r="r" b="b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520289" name="Group 97"/>
          <p:cNvGrpSpPr>
            <a:grpSpLocks/>
          </p:cNvGrpSpPr>
          <p:nvPr/>
        </p:nvGrpSpPr>
        <p:grpSpPr bwMode="auto">
          <a:xfrm>
            <a:off x="2133600" y="5683250"/>
            <a:ext cx="1177925" cy="1098550"/>
            <a:chOff x="1567" y="3120"/>
            <a:chExt cx="742" cy="692"/>
          </a:xfrm>
        </p:grpSpPr>
        <p:sp>
          <p:nvSpPr>
            <p:cNvPr id="520290" name="Oval 98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91" name="Oval 99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0292" name="Oval 100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520293" name="Rectangle 101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520294" name="Rectangle 102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520295" name="Rectangle 103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grpSp>
        <p:nvGrpSpPr>
          <p:cNvPr id="520296" name="Group 104"/>
          <p:cNvGrpSpPr>
            <a:grpSpLocks/>
          </p:cNvGrpSpPr>
          <p:nvPr/>
        </p:nvGrpSpPr>
        <p:grpSpPr bwMode="auto">
          <a:xfrm>
            <a:off x="7696200" y="5791200"/>
            <a:ext cx="1143000" cy="685800"/>
            <a:chOff x="3504" y="3600"/>
            <a:chExt cx="672" cy="432"/>
          </a:xfrm>
        </p:grpSpPr>
        <p:sp>
          <p:nvSpPr>
            <p:cNvPr id="520297" name="Line 105"/>
            <p:cNvSpPr>
              <a:spLocks noChangeShapeType="1"/>
            </p:cNvSpPr>
            <p:nvPr/>
          </p:nvSpPr>
          <p:spPr bwMode="auto">
            <a:xfrm>
              <a:off x="3504" y="388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98" name="Line 106"/>
            <p:cNvSpPr>
              <a:spLocks noChangeShapeType="1"/>
            </p:cNvSpPr>
            <p:nvPr/>
          </p:nvSpPr>
          <p:spPr bwMode="auto">
            <a:xfrm>
              <a:off x="3504" y="3936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299" name="Line 107"/>
            <p:cNvSpPr>
              <a:spLocks noChangeShapeType="1"/>
            </p:cNvSpPr>
            <p:nvPr/>
          </p:nvSpPr>
          <p:spPr bwMode="auto">
            <a:xfrm>
              <a:off x="3504" y="398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300" name="Line 108"/>
            <p:cNvSpPr>
              <a:spLocks noChangeShapeType="1"/>
            </p:cNvSpPr>
            <p:nvPr/>
          </p:nvSpPr>
          <p:spPr bwMode="auto">
            <a:xfrm>
              <a:off x="3504" y="384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301" name="Line 109"/>
            <p:cNvSpPr>
              <a:spLocks noChangeShapeType="1"/>
            </p:cNvSpPr>
            <p:nvPr/>
          </p:nvSpPr>
          <p:spPr bwMode="auto">
            <a:xfrm>
              <a:off x="3504" y="379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302" name="Line 110"/>
            <p:cNvSpPr>
              <a:spLocks noChangeShapeType="1"/>
            </p:cNvSpPr>
            <p:nvPr/>
          </p:nvSpPr>
          <p:spPr bwMode="auto">
            <a:xfrm>
              <a:off x="3504" y="3744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303" name="Line 111"/>
            <p:cNvSpPr>
              <a:spLocks noChangeShapeType="1"/>
            </p:cNvSpPr>
            <p:nvPr/>
          </p:nvSpPr>
          <p:spPr bwMode="auto">
            <a:xfrm>
              <a:off x="3504" y="3696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304" name="Line 112"/>
            <p:cNvSpPr>
              <a:spLocks noChangeShapeType="1"/>
            </p:cNvSpPr>
            <p:nvPr/>
          </p:nvSpPr>
          <p:spPr bwMode="auto">
            <a:xfrm>
              <a:off x="3504" y="4032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305" name="Line 113"/>
            <p:cNvSpPr>
              <a:spLocks noChangeShapeType="1"/>
            </p:cNvSpPr>
            <p:nvPr/>
          </p:nvSpPr>
          <p:spPr bwMode="auto">
            <a:xfrm>
              <a:off x="3504" y="364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20306" name="Line 114"/>
            <p:cNvSpPr>
              <a:spLocks noChangeShapeType="1"/>
            </p:cNvSpPr>
            <p:nvPr/>
          </p:nvSpPr>
          <p:spPr bwMode="auto">
            <a:xfrm>
              <a:off x="3504" y="3600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520307" name="Line 115"/>
          <p:cNvSpPr>
            <a:spLocks noChangeShapeType="1"/>
          </p:cNvSpPr>
          <p:nvPr/>
        </p:nvSpPr>
        <p:spPr bwMode="auto">
          <a:xfrm flipV="1">
            <a:off x="77724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08" name="Line 116"/>
          <p:cNvSpPr>
            <a:spLocks noChangeShapeType="1"/>
          </p:cNvSpPr>
          <p:nvPr/>
        </p:nvSpPr>
        <p:spPr bwMode="auto">
          <a:xfrm flipV="1">
            <a:off x="78486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09" name="Line 117"/>
          <p:cNvSpPr>
            <a:spLocks noChangeShapeType="1"/>
          </p:cNvSpPr>
          <p:nvPr/>
        </p:nvSpPr>
        <p:spPr bwMode="auto">
          <a:xfrm flipV="1">
            <a:off x="79248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0" name="Line 118"/>
          <p:cNvSpPr>
            <a:spLocks noChangeShapeType="1"/>
          </p:cNvSpPr>
          <p:nvPr/>
        </p:nvSpPr>
        <p:spPr bwMode="auto">
          <a:xfrm flipV="1">
            <a:off x="80010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1" name="Line 119"/>
          <p:cNvSpPr>
            <a:spLocks noChangeShapeType="1"/>
          </p:cNvSpPr>
          <p:nvPr/>
        </p:nvSpPr>
        <p:spPr bwMode="auto">
          <a:xfrm flipV="1">
            <a:off x="80772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2" name="Line 120"/>
          <p:cNvSpPr>
            <a:spLocks noChangeShapeType="1"/>
          </p:cNvSpPr>
          <p:nvPr/>
        </p:nvSpPr>
        <p:spPr bwMode="auto">
          <a:xfrm flipV="1">
            <a:off x="81534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3" name="Line 121"/>
          <p:cNvSpPr>
            <a:spLocks noChangeShapeType="1"/>
          </p:cNvSpPr>
          <p:nvPr/>
        </p:nvSpPr>
        <p:spPr bwMode="auto">
          <a:xfrm flipV="1">
            <a:off x="82296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4" name="Line 122"/>
          <p:cNvSpPr>
            <a:spLocks noChangeShapeType="1"/>
          </p:cNvSpPr>
          <p:nvPr/>
        </p:nvSpPr>
        <p:spPr bwMode="auto">
          <a:xfrm flipV="1">
            <a:off x="83058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5" name="Line 123"/>
          <p:cNvSpPr>
            <a:spLocks noChangeShapeType="1"/>
          </p:cNvSpPr>
          <p:nvPr/>
        </p:nvSpPr>
        <p:spPr bwMode="auto">
          <a:xfrm flipV="1">
            <a:off x="83820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6" name="Line 124"/>
          <p:cNvSpPr>
            <a:spLocks noChangeShapeType="1"/>
          </p:cNvSpPr>
          <p:nvPr/>
        </p:nvSpPr>
        <p:spPr bwMode="auto">
          <a:xfrm flipV="1">
            <a:off x="84582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7" name="Line 125"/>
          <p:cNvSpPr>
            <a:spLocks noChangeShapeType="1"/>
          </p:cNvSpPr>
          <p:nvPr/>
        </p:nvSpPr>
        <p:spPr bwMode="auto">
          <a:xfrm flipV="1">
            <a:off x="85344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8" name="Line 126"/>
          <p:cNvSpPr>
            <a:spLocks noChangeShapeType="1"/>
          </p:cNvSpPr>
          <p:nvPr/>
        </p:nvSpPr>
        <p:spPr bwMode="auto">
          <a:xfrm flipV="1">
            <a:off x="86106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19" name="Line 127"/>
          <p:cNvSpPr>
            <a:spLocks noChangeShapeType="1"/>
          </p:cNvSpPr>
          <p:nvPr/>
        </p:nvSpPr>
        <p:spPr bwMode="auto">
          <a:xfrm flipV="1">
            <a:off x="86868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20" name="Line 128"/>
          <p:cNvSpPr>
            <a:spLocks noChangeShapeType="1"/>
          </p:cNvSpPr>
          <p:nvPr/>
        </p:nvSpPr>
        <p:spPr bwMode="auto">
          <a:xfrm flipV="1">
            <a:off x="8763000" y="5715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0321" name="Rectangle 129"/>
          <p:cNvSpPr>
            <a:spLocks noChangeArrowheads="1"/>
          </p:cNvSpPr>
          <p:nvPr/>
        </p:nvSpPr>
        <p:spPr bwMode="auto">
          <a:xfrm>
            <a:off x="7696200" y="5715000"/>
            <a:ext cx="11430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24" name="AutoShape 3"/>
          <p:cNvSpPr>
            <a:spLocks noChangeArrowheads="1"/>
          </p:cNvSpPr>
          <p:nvPr/>
        </p:nvSpPr>
        <p:spPr bwMode="auto">
          <a:xfrm>
            <a:off x="609600" y="2346176"/>
            <a:ext cx="8305800" cy="2667000"/>
          </a:xfrm>
          <a:prstGeom prst="roundRect">
            <a:avLst>
              <a:gd name="adj" fmla="val 7593"/>
            </a:avLst>
          </a:prstGeom>
          <a:solidFill>
            <a:srgbClr val="DDDDDD"/>
          </a:solidFill>
          <a:ln w="22225">
            <a:solidFill>
              <a:schemeClr val="hlink"/>
            </a:solidFill>
            <a:prstDash val="dash"/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125" name="AutoShape 4"/>
          <p:cNvSpPr>
            <a:spLocks noChangeArrowheads="1"/>
          </p:cNvSpPr>
          <p:nvPr/>
        </p:nvSpPr>
        <p:spPr bwMode="auto">
          <a:xfrm rot="16200000">
            <a:off x="4797426" y="3073433"/>
            <a:ext cx="2019300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99CCFF"/>
                </a:solidFill>
              </a:rPr>
              <a:t>Fragments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&amp; interpolated </a:t>
            </a:r>
            <a:r>
              <a:rPr lang="en-US" altLang="en-US" sz="2000" b="1" dirty="0" err="1">
                <a:solidFill>
                  <a:schemeClr val="bg1"/>
                </a:solidFill>
              </a:rPr>
              <a:t>varyings</a:t>
            </a:r>
            <a:endParaRPr lang="it-IT" altLang="en-US" sz="2000" b="1" dirty="0">
              <a:solidFill>
                <a:schemeClr val="bg1"/>
              </a:solidFill>
            </a:endParaRPr>
          </a:p>
        </p:txBody>
      </p:sp>
      <p:sp>
        <p:nvSpPr>
          <p:cNvPr id="126" name="AutoShape 5"/>
          <p:cNvSpPr>
            <a:spLocks noChangeArrowheads="1"/>
          </p:cNvSpPr>
          <p:nvPr/>
        </p:nvSpPr>
        <p:spPr bwMode="auto">
          <a:xfrm rot="16200000">
            <a:off x="-302467" y="3296958"/>
            <a:ext cx="2016222" cy="76469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99CCFF"/>
                </a:solidFill>
              </a:rPr>
              <a:t>Vertices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endParaRPr lang="en-US" altLang="en-US" sz="16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</a:rPr>
              <a:t>&amp; their attributes</a:t>
            </a:r>
            <a:endParaRPr lang="it-IT" altLang="en-US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12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4860892"/>
              </p:ext>
            </p:extLst>
          </p:nvPr>
        </p:nvGraphicFramePr>
        <p:xfrm>
          <a:off x="7239000" y="1888976"/>
          <a:ext cx="182880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153" name="Image" r:id="rId3" imgW="6311111" imgH="3809524" progId="Photoshop.Image.8">
                  <p:embed/>
                </p:oleObj>
              </mc:Choice>
              <mc:Fallback>
                <p:oleObj name="Image" r:id="rId3" imgW="6311111" imgH="3809524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1888976"/>
                        <a:ext cx="182880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AutoShape 7"/>
          <p:cNvSpPr>
            <a:spLocks noChangeArrowheads="1"/>
          </p:cNvSpPr>
          <p:nvPr/>
        </p:nvSpPr>
        <p:spPr bwMode="auto">
          <a:xfrm>
            <a:off x="7464425" y="3182789"/>
            <a:ext cx="1379538" cy="946150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CCFF"/>
                </a:solidFill>
              </a:rPr>
              <a:t>Screen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99CCFF"/>
                </a:solidFill>
              </a:rPr>
              <a:t>buffer</a:t>
            </a:r>
            <a:endParaRPr lang="it-IT" altLang="en-US" sz="1200">
              <a:solidFill>
                <a:srgbClr val="99CCFF"/>
              </a:solidFill>
            </a:endParaRPr>
          </a:p>
        </p:txBody>
      </p:sp>
      <p:sp>
        <p:nvSpPr>
          <p:cNvPr id="129" name="AutoShape 8"/>
          <p:cNvSpPr>
            <a:spLocks noChangeArrowheads="1"/>
          </p:cNvSpPr>
          <p:nvPr/>
        </p:nvSpPr>
        <p:spPr bwMode="auto">
          <a:xfrm rot="16200000">
            <a:off x="1596406" y="3178406"/>
            <a:ext cx="2160240" cy="1145813"/>
          </a:xfrm>
          <a:prstGeom prst="roundRect">
            <a:avLst>
              <a:gd name="adj" fmla="val 20292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99CCFF"/>
                </a:solidFill>
              </a:rPr>
              <a:t>Projected vertices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&amp; </a:t>
            </a:r>
            <a:r>
              <a:rPr lang="en-US" altLang="en-US" sz="2000" b="1" dirty="0" err="1">
                <a:solidFill>
                  <a:schemeClr val="bg1"/>
                </a:solidFill>
              </a:rPr>
              <a:t>varyings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sp>
        <p:nvSpPr>
          <p:cNvPr id="130" name="AutoShape 9"/>
          <p:cNvSpPr>
            <a:spLocks noChangeArrowheads="1"/>
          </p:cNvSpPr>
          <p:nvPr/>
        </p:nvSpPr>
        <p:spPr bwMode="auto">
          <a:xfrm>
            <a:off x="1095375" y="2898626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</a:rPr>
              <a:t> </a:t>
            </a:r>
            <a:endParaRPr lang="it-IT" altLang="en-US" sz="1200">
              <a:solidFill>
                <a:schemeClr val="accent1"/>
              </a:solidFill>
            </a:endParaRPr>
          </a:p>
        </p:txBody>
      </p:sp>
      <p:sp>
        <p:nvSpPr>
          <p:cNvPr id="131" name="AutoShape 10"/>
          <p:cNvSpPr>
            <a:spLocks noChangeArrowheads="1"/>
          </p:cNvSpPr>
          <p:nvPr/>
        </p:nvSpPr>
        <p:spPr bwMode="auto">
          <a:xfrm>
            <a:off x="6402388" y="2879576"/>
            <a:ext cx="1143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rgbClr val="339933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chemeClr val="accent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</a:rPr>
              <a:t> </a:t>
            </a:r>
            <a:endParaRPr lang="it-IT" altLang="en-US" sz="1200">
              <a:solidFill>
                <a:schemeClr val="accent1"/>
              </a:solidFill>
            </a:endParaRPr>
          </a:p>
        </p:txBody>
      </p:sp>
      <p:sp>
        <p:nvSpPr>
          <p:cNvPr id="132" name="AutoShape 11"/>
          <p:cNvSpPr>
            <a:spLocks noChangeArrowheads="1"/>
          </p:cNvSpPr>
          <p:nvPr/>
        </p:nvSpPr>
        <p:spPr bwMode="auto">
          <a:xfrm>
            <a:off x="3249614" y="3347483"/>
            <a:ext cx="2114549" cy="648512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rasterizer</a:t>
            </a:r>
            <a:r>
              <a:rPr lang="it-IT" altLang="en-US" sz="1800" dirty="0">
                <a:solidFill>
                  <a:schemeClr val="bg1"/>
                </a:solidFill>
              </a:rPr>
              <a:t> </a:t>
            </a:r>
            <a:r>
              <a:rPr lang="it-IT" altLang="en-US" sz="1800" dirty="0" err="1">
                <a:solidFill>
                  <a:schemeClr val="bg1"/>
                </a:solidFill>
              </a:rPr>
              <a:t>triangles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133" name="Rectangle 12"/>
          <p:cNvSpPr>
            <a:spLocks noChangeArrowheads="1"/>
          </p:cNvSpPr>
          <p:nvPr/>
        </p:nvSpPr>
        <p:spPr bwMode="auto">
          <a:xfrm rot="16200000">
            <a:off x="5867928" y="3355421"/>
            <a:ext cx="1554692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computations</a:t>
            </a:r>
            <a:br>
              <a:rPr lang="en-US" altLang="en-US" sz="1800" dirty="0">
                <a:solidFill>
                  <a:schemeClr val="bg1"/>
                </a:solidFill>
              </a:rPr>
            </a:br>
            <a:r>
              <a:rPr lang="en-US" altLang="en-US" sz="1800" dirty="0">
                <a:solidFill>
                  <a:schemeClr val="bg1"/>
                </a:solidFill>
              </a:rPr>
              <a:t>per fragment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134" name="AutoShape 15"/>
          <p:cNvSpPr>
            <a:spLocks noChangeArrowheads="1"/>
          </p:cNvSpPr>
          <p:nvPr/>
        </p:nvSpPr>
        <p:spPr bwMode="auto">
          <a:xfrm>
            <a:off x="3249614" y="4022576"/>
            <a:ext cx="2114549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rasterizer</a:t>
            </a:r>
            <a:endParaRPr lang="it-IT" altLang="en-US" sz="18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lines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135" name="AutoShape 18"/>
          <p:cNvSpPr>
            <a:spLocks noChangeArrowheads="1"/>
          </p:cNvSpPr>
          <p:nvPr/>
        </p:nvSpPr>
        <p:spPr bwMode="auto">
          <a:xfrm>
            <a:off x="3249614" y="2650976"/>
            <a:ext cx="2114549" cy="669925"/>
          </a:xfrm>
          <a:prstGeom prst="rightArrow">
            <a:avLst>
              <a:gd name="adj1" fmla="val 100000"/>
              <a:gd name="adj2" fmla="val 47320"/>
            </a:avLst>
          </a:prstGeom>
          <a:solidFill>
            <a:srgbClr val="339933"/>
          </a:solidFill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rasterizer</a:t>
            </a:r>
            <a:endParaRPr lang="it-IT" altLang="en-US" sz="18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>
                <a:solidFill>
                  <a:schemeClr val="bg1"/>
                </a:solidFill>
              </a:rPr>
              <a:t>points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  <p:sp>
        <p:nvSpPr>
          <p:cNvPr id="136" name="Rectangle 20"/>
          <p:cNvSpPr>
            <a:spLocks noChangeArrowheads="1"/>
          </p:cNvSpPr>
          <p:nvPr/>
        </p:nvSpPr>
        <p:spPr bwMode="auto">
          <a:xfrm rot="16200000">
            <a:off x="702204" y="3353833"/>
            <a:ext cx="1554692" cy="64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computations</a:t>
            </a:r>
            <a:br>
              <a:rPr lang="en-US" altLang="en-US" sz="1800" dirty="0">
                <a:solidFill>
                  <a:schemeClr val="bg1"/>
                </a:solidFill>
              </a:rPr>
            </a:br>
            <a:r>
              <a:rPr lang="en-US" altLang="en-US" sz="1800" dirty="0">
                <a:solidFill>
                  <a:schemeClr val="bg1"/>
                </a:solidFill>
              </a:rPr>
              <a:t>per vertex</a:t>
            </a:r>
            <a:endParaRPr lang="it-IT" alt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0" name="Picture 80" descr="D:\corsi\cg\fonti\teapotwire_tansp_sm.png"/>
          <p:cNvPicPr>
            <a:picLocks noChangeAspect="1" noChangeArrowheads="1"/>
          </p:cNvPicPr>
          <p:nvPr/>
        </p:nvPicPr>
        <p:blipFill>
          <a:blip r:embed="rId2" cstate="print">
            <a:lum bright="36000"/>
          </a:blip>
          <a:srcRect/>
          <a:stretch>
            <a:fillRect/>
          </a:stretch>
        </p:blipFill>
        <p:spPr bwMode="auto">
          <a:xfrm>
            <a:off x="1981200" y="1954213"/>
            <a:ext cx="71628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30" name="AutoShape 10"/>
          <p:cNvSpPr>
            <a:spLocks noChangeArrowheads="1"/>
          </p:cNvSpPr>
          <p:nvPr/>
        </p:nvSpPr>
        <p:spPr bwMode="auto">
          <a:xfrm>
            <a:off x="152400" y="152400"/>
            <a:ext cx="7848600" cy="1676400"/>
          </a:xfrm>
          <a:prstGeom prst="roundRect">
            <a:avLst>
              <a:gd name="adj" fmla="val 19981"/>
            </a:avLst>
          </a:prstGeom>
          <a:solidFill>
            <a:schemeClr val="accent2"/>
          </a:solidFill>
          <a:ln w="22225">
            <a:solidFill>
              <a:schemeClr val="bg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7924800" cy="1524000"/>
          </a:xfrm>
          <a:noFill/>
          <a:ln/>
        </p:spPr>
        <p:txBody>
          <a:bodyPr/>
          <a:lstStyle/>
          <a:p>
            <a:r>
              <a:rPr lang="en-US" sz="5400"/>
              <a:t> Computer Graphics</a:t>
            </a:r>
            <a:r>
              <a:rPr lang="it-IT" sz="5400"/>
              <a:t> </a:t>
            </a:r>
            <a:endParaRPr lang="it-IT" sz="2400"/>
          </a:p>
        </p:txBody>
      </p:sp>
      <p:sp>
        <p:nvSpPr>
          <p:cNvPr id="5133" name="AutoShape 13"/>
          <p:cNvSpPr>
            <a:spLocks noChangeArrowheads="1"/>
          </p:cNvSpPr>
          <p:nvPr/>
        </p:nvSpPr>
        <p:spPr bwMode="auto">
          <a:xfrm>
            <a:off x="1392238" y="1334969"/>
            <a:ext cx="7197725" cy="805309"/>
          </a:xfrm>
          <a:prstGeom prst="roundRect">
            <a:avLst>
              <a:gd name="adj" fmla="val 33657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Lighting: Illumination</a:t>
            </a:r>
            <a:endParaRPr lang="it-IT" sz="2800" b="1" i="1" dirty="0">
              <a:solidFill>
                <a:schemeClr val="bg1"/>
              </a:solidFill>
            </a:endParaRPr>
          </a:p>
        </p:txBody>
      </p:sp>
      <p:pic>
        <p:nvPicPr>
          <p:cNvPr id="5198" name="Picture 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012181"/>
            <a:ext cx="249078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93893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Lighting: some factors</a:t>
            </a:r>
          </a:p>
        </p:txBody>
      </p:sp>
      <p:graphicFrame>
        <p:nvGraphicFramePr>
          <p:cNvPr id="539648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890806"/>
              </p:ext>
            </p:extLst>
          </p:nvPr>
        </p:nvGraphicFramePr>
        <p:xfrm>
          <a:off x="1295400" y="560377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768" name="CorelPhotoPaint.Image.8" r:id="rId3" imgW="1333333" imgH="1209524" progId="">
                  <p:embed/>
                </p:oleObj>
              </mc:Choice>
              <mc:Fallback>
                <p:oleObj name="CorelPhotoPaint.Image.8" r:id="rId3" imgW="1333333" imgH="1209524" progId="">
                  <p:embed/>
                  <p:pic>
                    <p:nvPicPr>
                      <p:cNvPr id="0" name="Picture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60377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8996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86057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9004" name="Line 12"/>
          <p:cNvSpPr>
            <a:spLocks noChangeShapeType="1"/>
          </p:cNvSpPr>
          <p:nvPr/>
        </p:nvSpPr>
        <p:spPr bwMode="auto">
          <a:xfrm flipH="1">
            <a:off x="2057400" y="4536976"/>
            <a:ext cx="3276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69006" name="Line 14"/>
          <p:cNvSpPr>
            <a:spLocks noChangeShapeType="1"/>
          </p:cNvSpPr>
          <p:nvPr/>
        </p:nvSpPr>
        <p:spPr bwMode="auto">
          <a:xfrm>
            <a:off x="1524000" y="3165376"/>
            <a:ext cx="2133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69007" name="Line 15"/>
          <p:cNvSpPr>
            <a:spLocks noChangeShapeType="1"/>
          </p:cNvSpPr>
          <p:nvPr/>
        </p:nvSpPr>
        <p:spPr bwMode="auto">
          <a:xfrm>
            <a:off x="1524000" y="3165376"/>
            <a:ext cx="1447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69008" name="Line 16"/>
          <p:cNvSpPr>
            <a:spLocks noChangeShapeType="1"/>
          </p:cNvSpPr>
          <p:nvPr/>
        </p:nvSpPr>
        <p:spPr bwMode="auto">
          <a:xfrm>
            <a:off x="1524000" y="3165376"/>
            <a:ext cx="1905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69009" name="Line 17"/>
          <p:cNvSpPr>
            <a:spLocks noChangeShapeType="1"/>
          </p:cNvSpPr>
          <p:nvPr/>
        </p:nvSpPr>
        <p:spPr bwMode="auto">
          <a:xfrm flipV="1">
            <a:off x="1524000" y="2708176"/>
            <a:ext cx="1905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69010" name="Text Box 18"/>
          <p:cNvSpPr txBox="1">
            <a:spLocks noChangeArrowheads="1"/>
          </p:cNvSpPr>
          <p:nvPr/>
        </p:nvSpPr>
        <p:spPr bwMode="auto">
          <a:xfrm>
            <a:off x="1143000" y="3622576"/>
            <a:ext cx="861519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LIGHT</a:t>
            </a:r>
          </a:p>
        </p:txBody>
      </p:sp>
      <p:sp>
        <p:nvSpPr>
          <p:cNvPr id="469011" name="Text Box 19"/>
          <p:cNvSpPr txBox="1">
            <a:spLocks noChangeArrowheads="1"/>
          </p:cNvSpPr>
          <p:nvPr/>
        </p:nvSpPr>
        <p:spPr bwMode="auto">
          <a:xfrm>
            <a:off x="1066800" y="6213376"/>
            <a:ext cx="643648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EYE</a:t>
            </a:r>
          </a:p>
        </p:txBody>
      </p:sp>
      <p:sp>
        <p:nvSpPr>
          <p:cNvPr id="469012" name="Text Box 20"/>
          <p:cNvSpPr txBox="1">
            <a:spLocks noChangeArrowheads="1"/>
          </p:cNvSpPr>
          <p:nvPr/>
        </p:nvSpPr>
        <p:spPr bwMode="auto">
          <a:xfrm>
            <a:off x="5105400" y="5908576"/>
            <a:ext cx="1092351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OBJECT</a:t>
            </a:r>
          </a:p>
        </p:txBody>
      </p:sp>
      <p:sp>
        <p:nvSpPr>
          <p:cNvPr id="469016" name="Rectangle 24"/>
          <p:cNvSpPr>
            <a:spLocks noChangeArrowheads="1"/>
          </p:cNvSpPr>
          <p:nvPr/>
        </p:nvSpPr>
        <p:spPr bwMode="auto">
          <a:xfrm rot="16912189">
            <a:off x="4213225" y="4460776"/>
            <a:ext cx="2590800" cy="3810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69017" name="Line 25"/>
          <p:cNvSpPr>
            <a:spLocks noChangeShapeType="1"/>
          </p:cNvSpPr>
          <p:nvPr/>
        </p:nvSpPr>
        <p:spPr bwMode="auto">
          <a:xfrm rot="16912189" flipV="1">
            <a:off x="4891088" y="3986114"/>
            <a:ext cx="0" cy="9144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pic>
        <p:nvPicPr>
          <p:cNvPr id="469022" name="Picture 3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29600" y="240337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69029" name="Group 37"/>
          <p:cNvGrpSpPr>
            <a:grpSpLocks/>
          </p:cNvGrpSpPr>
          <p:nvPr/>
        </p:nvGrpSpPr>
        <p:grpSpPr bwMode="auto">
          <a:xfrm>
            <a:off x="2895600" y="2631976"/>
            <a:ext cx="5562600" cy="2590800"/>
            <a:chOff x="1824" y="1104"/>
            <a:chExt cx="3504" cy="1632"/>
          </a:xfrm>
        </p:grpSpPr>
        <p:sp>
          <p:nvSpPr>
            <p:cNvPr id="469024" name="Line 32"/>
            <p:cNvSpPr>
              <a:spLocks noChangeShapeType="1"/>
            </p:cNvSpPr>
            <p:nvPr/>
          </p:nvSpPr>
          <p:spPr bwMode="auto">
            <a:xfrm flipH="1">
              <a:off x="3696" y="1104"/>
              <a:ext cx="1632" cy="816"/>
            </a:xfrm>
            <a:prstGeom prst="line">
              <a:avLst/>
            </a:prstGeom>
            <a:noFill/>
            <a:ln w="9525">
              <a:solidFill>
                <a:srgbClr val="6699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69025" name="Line 33"/>
            <p:cNvSpPr>
              <a:spLocks noChangeShapeType="1"/>
            </p:cNvSpPr>
            <p:nvPr/>
          </p:nvSpPr>
          <p:spPr bwMode="auto">
            <a:xfrm flipH="1">
              <a:off x="3445" y="1920"/>
              <a:ext cx="251" cy="2"/>
            </a:xfrm>
            <a:prstGeom prst="line">
              <a:avLst/>
            </a:prstGeom>
            <a:noFill/>
            <a:ln w="9525">
              <a:solidFill>
                <a:srgbClr val="6699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69026" name="Line 34"/>
            <p:cNvSpPr>
              <a:spLocks noChangeShapeType="1"/>
            </p:cNvSpPr>
            <p:nvPr/>
          </p:nvSpPr>
          <p:spPr bwMode="auto">
            <a:xfrm flipH="1">
              <a:off x="1824" y="1920"/>
              <a:ext cx="1632" cy="816"/>
            </a:xfrm>
            <a:prstGeom prst="line">
              <a:avLst/>
            </a:prstGeom>
            <a:noFill/>
            <a:ln w="9525">
              <a:solidFill>
                <a:srgbClr val="6699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69028" name="Rectangle 36"/>
            <p:cNvSpPr>
              <a:spLocks noChangeArrowheads="1"/>
            </p:cNvSpPr>
            <p:nvPr/>
          </p:nvSpPr>
          <p:spPr bwMode="auto">
            <a:xfrm>
              <a:off x="3696" y="1920"/>
              <a:ext cx="1560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400" dirty="0">
                  <a:solidFill>
                    <a:srgbClr val="669900"/>
                  </a:solidFill>
                </a:rPr>
                <a:t>transmission</a:t>
              </a:r>
              <a:r>
                <a:rPr lang="it-IT" sz="1400" dirty="0">
                  <a:solidFill>
                    <a:srgbClr val="669900"/>
                  </a:solidFill>
                </a:rPr>
                <a:t> (with </a:t>
              </a:r>
              <a:r>
                <a:rPr lang="it-IT" sz="1400" dirty="0" err="1">
                  <a:solidFill>
                    <a:srgbClr val="669900"/>
                  </a:solidFill>
                </a:rPr>
                <a:t>refraction</a:t>
              </a:r>
              <a:r>
                <a:rPr lang="it-IT" sz="1400" dirty="0">
                  <a:solidFill>
                    <a:srgbClr val="669900"/>
                  </a:solidFill>
                </a:rPr>
                <a:t>)</a:t>
              </a:r>
              <a:endParaRPr lang="en-US" sz="1400" dirty="0">
                <a:solidFill>
                  <a:srgbClr val="669900"/>
                </a:solidFill>
              </a:endParaRPr>
            </a:p>
          </p:txBody>
        </p:sp>
      </p:grpSp>
      <p:grpSp>
        <p:nvGrpSpPr>
          <p:cNvPr id="469033" name="Group 41"/>
          <p:cNvGrpSpPr>
            <a:grpSpLocks/>
          </p:cNvGrpSpPr>
          <p:nvPr/>
        </p:nvGrpSpPr>
        <p:grpSpPr bwMode="auto">
          <a:xfrm>
            <a:off x="5181607" y="2631976"/>
            <a:ext cx="1020764" cy="1200150"/>
            <a:chOff x="3264" y="1104"/>
            <a:chExt cx="643" cy="756"/>
          </a:xfrm>
        </p:grpSpPr>
        <p:sp>
          <p:nvSpPr>
            <p:cNvPr id="469030" name="Rectangle 38"/>
            <p:cNvSpPr>
              <a:spLocks noChangeArrowheads="1"/>
            </p:cNvSpPr>
            <p:nvPr/>
          </p:nvSpPr>
          <p:spPr bwMode="auto">
            <a:xfrm>
              <a:off x="3264" y="1104"/>
              <a:ext cx="643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400" dirty="0">
                  <a:solidFill>
                    <a:srgbClr val="669900"/>
                  </a:solidFill>
                </a:rPr>
                <a:t>absorption</a:t>
              </a:r>
            </a:p>
          </p:txBody>
        </p:sp>
        <p:sp>
          <p:nvSpPr>
            <p:cNvPr id="469031" name="Line 39"/>
            <p:cNvSpPr>
              <a:spLocks noChangeShapeType="1"/>
            </p:cNvSpPr>
            <p:nvPr/>
          </p:nvSpPr>
          <p:spPr bwMode="auto">
            <a:xfrm flipH="1">
              <a:off x="3600" y="1296"/>
              <a:ext cx="48" cy="480"/>
            </a:xfrm>
            <a:prstGeom prst="line">
              <a:avLst/>
            </a:prstGeom>
            <a:noFill/>
            <a:ln w="19050">
              <a:solidFill>
                <a:srgbClr val="669900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69032" name="AutoShape 40"/>
            <p:cNvSpPr>
              <a:spLocks/>
            </p:cNvSpPr>
            <p:nvPr/>
          </p:nvSpPr>
          <p:spPr bwMode="auto">
            <a:xfrm rot="-5400000">
              <a:off x="3565" y="1664"/>
              <a:ext cx="87" cy="305"/>
            </a:xfrm>
            <a:prstGeom prst="rightBrace">
              <a:avLst>
                <a:gd name="adj1" fmla="val 29215"/>
                <a:gd name="adj2" fmla="val 50000"/>
              </a:avLst>
            </a:prstGeom>
            <a:noFill/>
            <a:ln w="19050">
              <a:solidFill>
                <a:srgbClr val="669900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469036" name="Group 44"/>
          <p:cNvGrpSpPr>
            <a:grpSpLocks/>
          </p:cNvGrpSpPr>
          <p:nvPr/>
        </p:nvGrpSpPr>
        <p:grpSpPr bwMode="auto">
          <a:xfrm>
            <a:off x="5486399" y="3927376"/>
            <a:ext cx="3090100" cy="1066800"/>
            <a:chOff x="3456" y="1920"/>
            <a:chExt cx="1444" cy="576"/>
          </a:xfrm>
        </p:grpSpPr>
        <p:sp>
          <p:nvSpPr>
            <p:cNvPr id="469034" name="Line 42"/>
            <p:cNvSpPr>
              <a:spLocks noChangeShapeType="1"/>
            </p:cNvSpPr>
            <p:nvPr/>
          </p:nvSpPr>
          <p:spPr bwMode="auto">
            <a:xfrm>
              <a:off x="3456" y="1920"/>
              <a:ext cx="1056" cy="576"/>
            </a:xfrm>
            <a:prstGeom prst="line">
              <a:avLst/>
            </a:prstGeom>
            <a:noFill/>
            <a:ln w="9525">
              <a:solidFill>
                <a:srgbClr val="6699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69035" name="Rectangle 43"/>
            <p:cNvSpPr>
              <a:spLocks noChangeArrowheads="1"/>
            </p:cNvSpPr>
            <p:nvPr/>
          </p:nvSpPr>
          <p:spPr bwMode="auto">
            <a:xfrm>
              <a:off x="4176" y="2160"/>
              <a:ext cx="724" cy="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400" dirty="0">
                  <a:solidFill>
                    <a:srgbClr val="669900"/>
                  </a:solidFill>
                </a:rPr>
                <a:t>internal reflection</a:t>
              </a:r>
            </a:p>
          </p:txBody>
        </p:sp>
      </p:grpSp>
      <p:sp>
        <p:nvSpPr>
          <p:cNvPr id="469038" name="Line 46"/>
          <p:cNvSpPr>
            <a:spLocks noChangeShapeType="1"/>
          </p:cNvSpPr>
          <p:nvPr/>
        </p:nvSpPr>
        <p:spPr bwMode="auto">
          <a:xfrm>
            <a:off x="1524000" y="3165376"/>
            <a:ext cx="3581400" cy="2438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pSp>
        <p:nvGrpSpPr>
          <p:cNvPr id="469044" name="Group 52"/>
          <p:cNvGrpSpPr>
            <a:grpSpLocks/>
          </p:cNvGrpSpPr>
          <p:nvPr/>
        </p:nvGrpSpPr>
        <p:grpSpPr bwMode="auto">
          <a:xfrm>
            <a:off x="5105400" y="4536976"/>
            <a:ext cx="457200" cy="1066800"/>
            <a:chOff x="3216" y="2304"/>
            <a:chExt cx="288" cy="672"/>
          </a:xfrm>
        </p:grpSpPr>
        <p:sp>
          <p:nvSpPr>
            <p:cNvPr id="469039" name="Line 47"/>
            <p:cNvSpPr>
              <a:spLocks noChangeShapeType="1"/>
            </p:cNvSpPr>
            <p:nvPr/>
          </p:nvSpPr>
          <p:spPr bwMode="auto">
            <a:xfrm flipV="1">
              <a:off x="3216" y="2736"/>
              <a:ext cx="240" cy="2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69040" name="Line 48"/>
            <p:cNvSpPr>
              <a:spLocks noChangeShapeType="1"/>
            </p:cNvSpPr>
            <p:nvPr/>
          </p:nvSpPr>
          <p:spPr bwMode="auto">
            <a:xfrm flipH="1" flipV="1">
              <a:off x="3360" y="2640"/>
              <a:ext cx="48" cy="96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69041" name="Line 49"/>
            <p:cNvSpPr>
              <a:spLocks noChangeShapeType="1"/>
            </p:cNvSpPr>
            <p:nvPr/>
          </p:nvSpPr>
          <p:spPr bwMode="auto">
            <a:xfrm>
              <a:off x="3360" y="2640"/>
              <a:ext cx="144" cy="4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69042" name="Line 50"/>
            <p:cNvSpPr>
              <a:spLocks noChangeShapeType="1"/>
            </p:cNvSpPr>
            <p:nvPr/>
          </p:nvSpPr>
          <p:spPr bwMode="auto">
            <a:xfrm flipH="1" flipV="1">
              <a:off x="3360" y="2304"/>
              <a:ext cx="144" cy="38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69043" name="Line 51"/>
          <p:cNvSpPr>
            <a:spLocks noChangeShapeType="1"/>
          </p:cNvSpPr>
          <p:nvPr/>
        </p:nvSpPr>
        <p:spPr bwMode="auto">
          <a:xfrm flipH="1">
            <a:off x="2057400" y="4536976"/>
            <a:ext cx="3276600" cy="1295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pSp>
        <p:nvGrpSpPr>
          <p:cNvPr id="469047" name="Group 55"/>
          <p:cNvGrpSpPr>
            <a:grpSpLocks/>
          </p:cNvGrpSpPr>
          <p:nvPr/>
        </p:nvGrpSpPr>
        <p:grpSpPr bwMode="auto">
          <a:xfrm>
            <a:off x="2420938" y="5435501"/>
            <a:ext cx="1905000" cy="688975"/>
            <a:chOff x="1525" y="2870"/>
            <a:chExt cx="1200" cy="434"/>
          </a:xfrm>
        </p:grpSpPr>
        <p:sp>
          <p:nvSpPr>
            <p:cNvPr id="469045" name="AutoShape 53"/>
            <p:cNvSpPr>
              <a:spLocks/>
            </p:cNvSpPr>
            <p:nvPr/>
          </p:nvSpPr>
          <p:spPr bwMode="auto">
            <a:xfrm rot="4192185">
              <a:off x="2053" y="2342"/>
              <a:ext cx="144" cy="1200"/>
            </a:xfrm>
            <a:prstGeom prst="rightBrace">
              <a:avLst>
                <a:gd name="adj1" fmla="val 69444"/>
                <a:gd name="adj2" fmla="val 50000"/>
              </a:avLst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rot="10800000" vert="eaVert" wrap="none" lIns="90000" tIns="46800" rIns="90000" bIns="46800" anchor="ctr"/>
            <a:lstStyle/>
            <a:p>
              <a:pPr algn="ctr"/>
              <a:endParaRPr lang="it-IT"/>
            </a:p>
          </p:txBody>
        </p:sp>
        <p:sp>
          <p:nvSpPr>
            <p:cNvPr id="469046" name="Text Box 54"/>
            <p:cNvSpPr txBox="1">
              <a:spLocks noChangeArrowheads="1"/>
            </p:cNvSpPr>
            <p:nvPr/>
          </p:nvSpPr>
          <p:spPr bwMode="auto">
            <a:xfrm>
              <a:off x="1837" y="3012"/>
              <a:ext cx="567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absorption</a:t>
              </a:r>
            </a:p>
            <a:p>
              <a:pPr algn="ctr"/>
              <a:r>
                <a:rPr lang="en-US" sz="1200" dirty="0">
                  <a:solidFill>
                    <a:schemeClr val="bg2"/>
                  </a:solidFill>
                </a:rPr>
                <a:t>(e.g. fog)</a:t>
              </a:r>
            </a:p>
          </p:txBody>
        </p:sp>
      </p:grpSp>
      <p:sp>
        <p:nvSpPr>
          <p:cNvPr id="469048" name="Rectangle 56"/>
          <p:cNvSpPr>
            <a:spLocks noChangeArrowheads="1"/>
          </p:cNvSpPr>
          <p:nvPr/>
        </p:nvSpPr>
        <p:spPr bwMode="auto">
          <a:xfrm>
            <a:off x="5562600" y="4994176"/>
            <a:ext cx="1119765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sub-surface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scattering</a:t>
            </a:r>
          </a:p>
        </p:txBody>
      </p:sp>
      <p:grpSp>
        <p:nvGrpSpPr>
          <p:cNvPr id="469060" name="Group 68"/>
          <p:cNvGrpSpPr>
            <a:grpSpLocks/>
          </p:cNvGrpSpPr>
          <p:nvPr/>
        </p:nvGrpSpPr>
        <p:grpSpPr bwMode="auto">
          <a:xfrm>
            <a:off x="2484438" y="1412776"/>
            <a:ext cx="2019301" cy="819151"/>
            <a:chOff x="1565" y="336"/>
            <a:chExt cx="1272" cy="516"/>
          </a:xfrm>
        </p:grpSpPr>
        <p:pic>
          <p:nvPicPr>
            <p:cNvPr id="469049" name="Picture 5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4" y="336"/>
              <a:ext cx="293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69052" name="Rectangle 60"/>
            <p:cNvSpPr>
              <a:spLocks noChangeArrowheads="1"/>
            </p:cNvSpPr>
            <p:nvPr/>
          </p:nvSpPr>
          <p:spPr bwMode="auto">
            <a:xfrm>
              <a:off x="1565" y="618"/>
              <a:ext cx="1092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dirty="0"/>
                <a:t>OTHER LIGHT</a:t>
              </a:r>
            </a:p>
          </p:txBody>
        </p:sp>
      </p:grpSp>
      <p:sp>
        <p:nvSpPr>
          <p:cNvPr id="469053" name="Line 61"/>
          <p:cNvSpPr>
            <a:spLocks noChangeShapeType="1"/>
          </p:cNvSpPr>
          <p:nvPr/>
        </p:nvSpPr>
        <p:spPr bwMode="auto">
          <a:xfrm>
            <a:off x="4419600" y="1946176"/>
            <a:ext cx="838200" cy="251460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pSp>
        <p:nvGrpSpPr>
          <p:cNvPr id="469059" name="Group 67"/>
          <p:cNvGrpSpPr>
            <a:grpSpLocks/>
          </p:cNvGrpSpPr>
          <p:nvPr/>
        </p:nvGrpSpPr>
        <p:grpSpPr bwMode="auto">
          <a:xfrm>
            <a:off x="4267200" y="1946176"/>
            <a:ext cx="927100" cy="833438"/>
            <a:chOff x="2688" y="672"/>
            <a:chExt cx="584" cy="525"/>
          </a:xfrm>
        </p:grpSpPr>
        <p:sp>
          <p:nvSpPr>
            <p:cNvPr id="469050" name="Rectangle 58"/>
            <p:cNvSpPr>
              <a:spLocks noChangeArrowheads="1"/>
            </p:cNvSpPr>
            <p:nvPr/>
          </p:nvSpPr>
          <p:spPr bwMode="auto">
            <a:xfrm rot="-2226783">
              <a:off x="2688" y="960"/>
              <a:ext cx="584" cy="2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blocker</a:t>
              </a:r>
            </a:p>
          </p:txBody>
        </p:sp>
        <p:sp>
          <p:nvSpPr>
            <p:cNvPr id="469054" name="Line 62"/>
            <p:cNvSpPr>
              <a:spLocks noChangeShapeType="1"/>
            </p:cNvSpPr>
            <p:nvPr/>
          </p:nvSpPr>
          <p:spPr bwMode="auto">
            <a:xfrm>
              <a:off x="2784" y="672"/>
              <a:ext cx="105" cy="31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diamond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469058" name="Group 66"/>
          <p:cNvGrpSpPr>
            <a:grpSpLocks/>
          </p:cNvGrpSpPr>
          <p:nvPr/>
        </p:nvGrpSpPr>
        <p:grpSpPr bwMode="auto">
          <a:xfrm>
            <a:off x="4202125" y="3089178"/>
            <a:ext cx="827090" cy="525463"/>
            <a:chOff x="2647" y="1392"/>
            <a:chExt cx="521" cy="331"/>
          </a:xfrm>
        </p:grpSpPr>
        <p:sp>
          <p:nvSpPr>
            <p:cNvPr id="469055" name="Line 63"/>
            <p:cNvSpPr>
              <a:spLocks noChangeShapeType="1"/>
            </p:cNvSpPr>
            <p:nvPr/>
          </p:nvSpPr>
          <p:spPr bwMode="auto">
            <a:xfrm flipH="1">
              <a:off x="3024" y="1536"/>
              <a:ext cx="144" cy="96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69056" name="Line 64"/>
            <p:cNvSpPr>
              <a:spLocks noChangeShapeType="1"/>
            </p:cNvSpPr>
            <p:nvPr/>
          </p:nvSpPr>
          <p:spPr bwMode="auto">
            <a:xfrm flipH="1" flipV="1">
              <a:off x="3008" y="1542"/>
              <a:ext cx="160" cy="90"/>
            </a:xfrm>
            <a:prstGeom prst="line">
              <a:avLst/>
            </a:prstGeom>
            <a:noFill/>
            <a:ln w="762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69057" name="Rectangle 65"/>
            <p:cNvSpPr>
              <a:spLocks noChangeArrowheads="1"/>
            </p:cNvSpPr>
            <p:nvPr/>
          </p:nvSpPr>
          <p:spPr bwMode="auto">
            <a:xfrm>
              <a:off x="2647" y="1392"/>
              <a:ext cx="423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r"/>
              <a:r>
                <a:rPr lang="it-IT" sz="1400" dirty="0">
                  <a:solidFill>
                    <a:srgbClr val="5F5F5F"/>
                  </a:solidFill>
                </a:rPr>
                <a:t>in the </a:t>
              </a:r>
            </a:p>
            <a:p>
              <a:pPr algn="r"/>
              <a:r>
                <a:rPr lang="it-IT" sz="1400" dirty="0" err="1">
                  <a:solidFill>
                    <a:srgbClr val="5F5F5F"/>
                  </a:solidFill>
                </a:rPr>
                <a:t>shade</a:t>
              </a:r>
              <a:endParaRPr lang="en-US" sz="1400" dirty="0">
                <a:solidFill>
                  <a:srgbClr val="5F5F5F"/>
                </a:solidFill>
              </a:endParaRPr>
            </a:p>
          </p:txBody>
        </p:sp>
      </p:grpSp>
      <p:grpSp>
        <p:nvGrpSpPr>
          <p:cNvPr id="469063" name="Group 71"/>
          <p:cNvGrpSpPr>
            <a:grpSpLocks/>
          </p:cNvGrpSpPr>
          <p:nvPr/>
        </p:nvGrpSpPr>
        <p:grpSpPr bwMode="auto">
          <a:xfrm>
            <a:off x="4267200" y="4003577"/>
            <a:ext cx="2133600" cy="1147763"/>
            <a:chOff x="2688" y="1968"/>
            <a:chExt cx="1344" cy="723"/>
          </a:xfrm>
        </p:grpSpPr>
        <p:grpSp>
          <p:nvGrpSpPr>
            <p:cNvPr id="469015" name="Group 23"/>
            <p:cNvGrpSpPr>
              <a:grpSpLocks/>
            </p:cNvGrpSpPr>
            <p:nvPr/>
          </p:nvGrpSpPr>
          <p:grpSpPr bwMode="auto">
            <a:xfrm>
              <a:off x="3072" y="2016"/>
              <a:ext cx="288" cy="528"/>
              <a:chOff x="3072" y="2016"/>
              <a:chExt cx="288" cy="528"/>
            </a:xfrm>
          </p:grpSpPr>
          <p:sp>
            <p:nvSpPr>
              <p:cNvPr id="469000" name="Line 8"/>
              <p:cNvSpPr>
                <a:spLocks noChangeShapeType="1"/>
              </p:cNvSpPr>
              <p:nvPr/>
            </p:nvSpPr>
            <p:spPr bwMode="auto">
              <a:xfrm flipH="1">
                <a:off x="3168" y="2304"/>
                <a:ext cx="192" cy="24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69001" name="Line 9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69002" name="Line 10"/>
              <p:cNvSpPr>
                <a:spLocks noChangeShapeType="1"/>
              </p:cNvSpPr>
              <p:nvPr/>
            </p:nvSpPr>
            <p:spPr bwMode="auto">
              <a:xfrm flipH="1" flipV="1">
                <a:off x="3216" y="2064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69003" name="Line 11"/>
              <p:cNvSpPr>
                <a:spLocks noChangeShapeType="1"/>
              </p:cNvSpPr>
              <p:nvPr/>
            </p:nvSpPr>
            <p:spPr bwMode="auto">
              <a:xfrm flipH="1" flipV="1">
                <a:off x="3360" y="2016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69005" name="Line 13"/>
              <p:cNvSpPr>
                <a:spLocks noChangeShapeType="1"/>
              </p:cNvSpPr>
              <p:nvPr/>
            </p:nvSpPr>
            <p:spPr bwMode="auto">
              <a:xfrm flipH="1">
                <a:off x="3168" y="2304"/>
                <a:ext cx="192" cy="76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469020" name="Text Box 28"/>
            <p:cNvSpPr txBox="1">
              <a:spLocks noChangeArrowheads="1"/>
            </p:cNvSpPr>
            <p:nvPr/>
          </p:nvSpPr>
          <p:spPr bwMode="auto">
            <a:xfrm>
              <a:off x="2736" y="2496"/>
              <a:ext cx="573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400" dirty="0">
                  <a:solidFill>
                    <a:srgbClr val="CC0000"/>
                  </a:solidFill>
                </a:rPr>
                <a:t>reflection</a:t>
              </a:r>
            </a:p>
          </p:txBody>
        </p:sp>
        <p:sp>
          <p:nvSpPr>
            <p:cNvPr id="469062" name="Rectangle 70"/>
            <p:cNvSpPr>
              <a:spLocks noChangeArrowheads="1"/>
            </p:cNvSpPr>
            <p:nvPr/>
          </p:nvSpPr>
          <p:spPr bwMode="auto">
            <a:xfrm>
              <a:off x="2688" y="1968"/>
              <a:ext cx="1344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69019" name="Oval 27"/>
          <p:cNvSpPr>
            <a:spLocks noChangeArrowheads="1"/>
          </p:cNvSpPr>
          <p:nvPr/>
        </p:nvSpPr>
        <p:spPr bwMode="auto">
          <a:xfrm>
            <a:off x="5265738" y="4460776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grpSp>
        <p:nvGrpSpPr>
          <p:cNvPr id="469014" name="Group 22"/>
          <p:cNvGrpSpPr>
            <a:grpSpLocks/>
          </p:cNvGrpSpPr>
          <p:nvPr/>
        </p:nvGrpSpPr>
        <p:grpSpPr bwMode="auto">
          <a:xfrm>
            <a:off x="1524000" y="3165376"/>
            <a:ext cx="3810000" cy="1371600"/>
            <a:chOff x="960" y="1440"/>
            <a:chExt cx="2400" cy="864"/>
          </a:xfrm>
        </p:grpSpPr>
        <p:sp>
          <p:nvSpPr>
            <p:cNvPr id="468998" name="Line 6"/>
            <p:cNvSpPr>
              <a:spLocks noChangeShapeType="1"/>
            </p:cNvSpPr>
            <p:nvPr/>
          </p:nvSpPr>
          <p:spPr bwMode="auto">
            <a:xfrm>
              <a:off x="960" y="1440"/>
              <a:ext cx="240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69013" name="Text Box 21"/>
            <p:cNvSpPr txBox="1">
              <a:spLocks noChangeArrowheads="1"/>
            </p:cNvSpPr>
            <p:nvPr/>
          </p:nvSpPr>
          <p:spPr bwMode="auto">
            <a:xfrm rot="1067922">
              <a:off x="1913" y="1678"/>
              <a:ext cx="858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dirty="0"/>
                <a:t>incident ray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9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9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9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69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6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9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69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6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469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004" grpId="0" animBg="1"/>
      <p:bldP spid="469017" grpId="0" animBg="1"/>
      <p:bldP spid="469038" grpId="0" animBg="1"/>
      <p:bldP spid="469043" grpId="0" animBg="1"/>
      <p:bldP spid="469048" grpId="0" autoUpdateAnimBg="0"/>
      <p:bldP spid="469053" grpId="0" animBg="1"/>
      <p:bldP spid="4690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Lighting: some factors</a:t>
            </a:r>
            <a:br>
              <a:rPr lang="en-US" dirty="0"/>
            </a:br>
            <a:r>
              <a:rPr lang="en-US" sz="2800" dirty="0" err="1"/>
              <a:t>multiplereflections</a:t>
            </a:r>
            <a:r>
              <a:rPr lang="en-US" sz="2800" dirty="0"/>
              <a:t>: light </a:t>
            </a:r>
            <a:r>
              <a:rPr lang="en-US" sz="2800" dirty="0">
                <a:sym typeface="Wingdings" panose="05000000000000000000" pitchFamily="2" charset="2"/>
              </a:rPr>
              <a:t> obj1  obj2  …  eye</a:t>
            </a:r>
            <a:r>
              <a:rPr lang="en-US" dirty="0"/>
              <a:t> </a:t>
            </a:r>
          </a:p>
        </p:txBody>
      </p:sp>
      <p:graphicFrame>
        <p:nvGraphicFramePr>
          <p:cNvPr id="540672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162350"/>
              </p:ext>
            </p:extLst>
          </p:nvPr>
        </p:nvGraphicFramePr>
        <p:xfrm>
          <a:off x="624136" y="5146919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793" name="CorelPhotoPaint.Image.8" r:id="rId3" imgW="1333333" imgH="1209524" progId="">
                  <p:embed/>
                </p:oleObj>
              </mc:Choice>
              <mc:Fallback>
                <p:oleObj name="CorelPhotoPaint.Image.8" r:id="rId3" imgW="1333333" imgH="1209524" progId="">
                  <p:embed/>
                  <p:pic>
                    <p:nvPicPr>
                      <p:cNvPr id="0" name="Picture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136" y="5146919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0260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136" y="2403719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0262" name="Line 6"/>
          <p:cNvSpPr>
            <a:spLocks noChangeShapeType="1"/>
          </p:cNvSpPr>
          <p:nvPr/>
        </p:nvSpPr>
        <p:spPr bwMode="auto">
          <a:xfrm>
            <a:off x="852736" y="2708519"/>
            <a:ext cx="2133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0263" name="Line 7"/>
          <p:cNvSpPr>
            <a:spLocks noChangeShapeType="1"/>
          </p:cNvSpPr>
          <p:nvPr/>
        </p:nvSpPr>
        <p:spPr bwMode="auto">
          <a:xfrm>
            <a:off x="852736" y="2708519"/>
            <a:ext cx="1447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0264" name="Line 8"/>
          <p:cNvSpPr>
            <a:spLocks noChangeShapeType="1"/>
          </p:cNvSpPr>
          <p:nvPr/>
        </p:nvSpPr>
        <p:spPr bwMode="auto">
          <a:xfrm>
            <a:off x="852736" y="2708519"/>
            <a:ext cx="1905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0265" name="Line 9"/>
          <p:cNvSpPr>
            <a:spLocks noChangeShapeType="1"/>
          </p:cNvSpPr>
          <p:nvPr/>
        </p:nvSpPr>
        <p:spPr bwMode="auto">
          <a:xfrm flipV="1">
            <a:off x="852736" y="2251319"/>
            <a:ext cx="1905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0266" name="Text Box 10"/>
          <p:cNvSpPr txBox="1">
            <a:spLocks noChangeArrowheads="1"/>
          </p:cNvSpPr>
          <p:nvPr/>
        </p:nvSpPr>
        <p:spPr bwMode="auto">
          <a:xfrm>
            <a:off x="471736" y="3165719"/>
            <a:ext cx="861519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LIGHT</a:t>
            </a:r>
          </a:p>
        </p:txBody>
      </p:sp>
      <p:sp>
        <p:nvSpPr>
          <p:cNvPr id="480267" name="Text Box 11"/>
          <p:cNvSpPr txBox="1">
            <a:spLocks noChangeArrowheads="1"/>
          </p:cNvSpPr>
          <p:nvPr/>
        </p:nvSpPr>
        <p:spPr bwMode="auto">
          <a:xfrm>
            <a:off x="395536" y="5756519"/>
            <a:ext cx="643648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EYE</a:t>
            </a:r>
          </a:p>
        </p:txBody>
      </p:sp>
      <p:sp>
        <p:nvSpPr>
          <p:cNvPr id="480268" name="Text Box 12"/>
          <p:cNvSpPr txBox="1">
            <a:spLocks noChangeArrowheads="1"/>
          </p:cNvSpPr>
          <p:nvPr/>
        </p:nvSpPr>
        <p:spPr bwMode="auto">
          <a:xfrm>
            <a:off x="3839689" y="5527919"/>
            <a:ext cx="1092351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OBJECT</a:t>
            </a:r>
          </a:p>
        </p:txBody>
      </p:sp>
      <p:sp>
        <p:nvSpPr>
          <p:cNvPr id="480269" name="Rectangle 13"/>
          <p:cNvSpPr>
            <a:spLocks noChangeArrowheads="1"/>
          </p:cNvSpPr>
          <p:nvPr/>
        </p:nvSpPr>
        <p:spPr bwMode="auto">
          <a:xfrm rot="16912189">
            <a:off x="3541961" y="4003919"/>
            <a:ext cx="2590800" cy="3810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0270" name="Line 14"/>
          <p:cNvSpPr>
            <a:spLocks noChangeShapeType="1"/>
          </p:cNvSpPr>
          <p:nvPr/>
        </p:nvSpPr>
        <p:spPr bwMode="auto">
          <a:xfrm rot="16912189" flipV="1">
            <a:off x="4219824" y="3529257"/>
            <a:ext cx="0" cy="9144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0290" name="Line 34"/>
          <p:cNvSpPr>
            <a:spLocks noChangeShapeType="1"/>
          </p:cNvSpPr>
          <p:nvPr/>
        </p:nvSpPr>
        <p:spPr bwMode="auto">
          <a:xfrm flipH="1">
            <a:off x="1386136" y="4080119"/>
            <a:ext cx="3276600" cy="12954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0315" name="Oval 59"/>
          <p:cNvSpPr>
            <a:spLocks noChangeArrowheads="1"/>
          </p:cNvSpPr>
          <p:nvPr/>
        </p:nvSpPr>
        <p:spPr bwMode="auto">
          <a:xfrm>
            <a:off x="4594474" y="4003919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0320" name="Rectangle 64"/>
          <p:cNvSpPr>
            <a:spLocks noChangeArrowheads="1"/>
          </p:cNvSpPr>
          <p:nvPr/>
        </p:nvSpPr>
        <p:spPr bwMode="auto">
          <a:xfrm rot="12533205">
            <a:off x="2579936" y="1576632"/>
            <a:ext cx="1333500" cy="2286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0322" name="Rectangle 66"/>
          <p:cNvSpPr>
            <a:spLocks noChangeArrowheads="1"/>
          </p:cNvSpPr>
          <p:nvPr/>
        </p:nvSpPr>
        <p:spPr bwMode="auto">
          <a:xfrm rot="10067975">
            <a:off x="3118099" y="2702169"/>
            <a:ext cx="938212" cy="2286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0323" name="Oval 67"/>
          <p:cNvSpPr>
            <a:spLocks noChangeArrowheads="1"/>
          </p:cNvSpPr>
          <p:nvPr/>
        </p:nvSpPr>
        <p:spPr bwMode="auto">
          <a:xfrm>
            <a:off x="4281736" y="1489319"/>
            <a:ext cx="1066800" cy="914400"/>
          </a:xfrm>
          <a:prstGeom prst="ellipse">
            <a:avLst/>
          </a:prstGeom>
          <a:solidFill>
            <a:srgbClr val="99CCFF"/>
          </a:solidFill>
          <a:ln w="28575">
            <a:solidFill>
              <a:srgbClr val="3399FF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0324" name="Line 68"/>
          <p:cNvSpPr>
            <a:spLocks noChangeShapeType="1"/>
          </p:cNvSpPr>
          <p:nvPr/>
        </p:nvSpPr>
        <p:spPr bwMode="auto">
          <a:xfrm flipV="1">
            <a:off x="3595936" y="2327519"/>
            <a:ext cx="914400" cy="36195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pSp>
        <p:nvGrpSpPr>
          <p:cNvPr id="480338" name="Group 82"/>
          <p:cNvGrpSpPr>
            <a:grpSpLocks/>
          </p:cNvGrpSpPr>
          <p:nvPr/>
        </p:nvGrpSpPr>
        <p:grpSpPr bwMode="auto">
          <a:xfrm>
            <a:off x="3062536" y="1717919"/>
            <a:ext cx="762000" cy="990600"/>
            <a:chOff x="2352" y="816"/>
            <a:chExt cx="480" cy="624"/>
          </a:xfrm>
        </p:grpSpPr>
        <p:sp>
          <p:nvSpPr>
            <p:cNvPr id="480321" name="Line 65"/>
            <p:cNvSpPr>
              <a:spLocks noChangeShapeType="1"/>
            </p:cNvSpPr>
            <p:nvPr/>
          </p:nvSpPr>
          <p:spPr bwMode="auto">
            <a:xfrm>
              <a:off x="2352" y="816"/>
              <a:ext cx="336" cy="624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0327" name="Line 71"/>
            <p:cNvSpPr>
              <a:spLocks noChangeShapeType="1"/>
            </p:cNvSpPr>
            <p:nvPr/>
          </p:nvSpPr>
          <p:spPr bwMode="auto">
            <a:xfrm flipV="1">
              <a:off x="2688" y="1248"/>
              <a:ext cx="96" cy="19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0328" name="Line 72"/>
            <p:cNvSpPr>
              <a:spLocks noChangeShapeType="1"/>
            </p:cNvSpPr>
            <p:nvPr/>
          </p:nvSpPr>
          <p:spPr bwMode="auto">
            <a:xfrm flipH="1" flipV="1">
              <a:off x="2448" y="1344"/>
              <a:ext cx="240" cy="9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0329" name="Line 73"/>
            <p:cNvSpPr>
              <a:spLocks noChangeShapeType="1"/>
            </p:cNvSpPr>
            <p:nvPr/>
          </p:nvSpPr>
          <p:spPr bwMode="auto">
            <a:xfrm flipV="1">
              <a:off x="2688" y="1296"/>
              <a:ext cx="144" cy="144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0330" name="Line 74"/>
            <p:cNvSpPr>
              <a:spLocks noChangeShapeType="1"/>
            </p:cNvSpPr>
            <p:nvPr/>
          </p:nvSpPr>
          <p:spPr bwMode="auto">
            <a:xfrm flipH="1" flipV="1">
              <a:off x="2448" y="1440"/>
              <a:ext cx="24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480337" name="Group 81"/>
          <p:cNvGrpSpPr>
            <a:grpSpLocks/>
          </p:cNvGrpSpPr>
          <p:nvPr/>
        </p:nvGrpSpPr>
        <p:grpSpPr bwMode="auto">
          <a:xfrm>
            <a:off x="852736" y="1641719"/>
            <a:ext cx="2286000" cy="1066800"/>
            <a:chOff x="960" y="768"/>
            <a:chExt cx="1440" cy="672"/>
          </a:xfrm>
        </p:grpSpPr>
        <p:sp>
          <p:nvSpPr>
            <p:cNvPr id="480319" name="Line 63"/>
            <p:cNvSpPr>
              <a:spLocks noChangeShapeType="1"/>
            </p:cNvSpPr>
            <p:nvPr/>
          </p:nvSpPr>
          <p:spPr bwMode="auto">
            <a:xfrm flipV="1">
              <a:off x="960" y="816"/>
              <a:ext cx="1392" cy="624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0331" name="Line 75"/>
            <p:cNvSpPr>
              <a:spLocks noChangeShapeType="1"/>
            </p:cNvSpPr>
            <p:nvPr/>
          </p:nvSpPr>
          <p:spPr bwMode="auto">
            <a:xfrm flipH="1" flipV="1">
              <a:off x="2160" y="768"/>
              <a:ext cx="192" cy="4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0332" name="Line 76"/>
            <p:cNvSpPr>
              <a:spLocks noChangeShapeType="1"/>
            </p:cNvSpPr>
            <p:nvPr/>
          </p:nvSpPr>
          <p:spPr bwMode="auto">
            <a:xfrm flipH="1">
              <a:off x="2304" y="816"/>
              <a:ext cx="48" cy="19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0333" name="Line 77"/>
            <p:cNvSpPr>
              <a:spLocks noChangeShapeType="1"/>
            </p:cNvSpPr>
            <p:nvPr/>
          </p:nvSpPr>
          <p:spPr bwMode="auto">
            <a:xfrm>
              <a:off x="2352" y="816"/>
              <a:ext cx="48" cy="19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80336" name="Rectangle 80"/>
          <p:cNvSpPr>
            <a:spLocks noChangeArrowheads="1"/>
          </p:cNvSpPr>
          <p:nvPr/>
        </p:nvSpPr>
        <p:spPr bwMode="auto">
          <a:xfrm>
            <a:off x="5159738" y="2175119"/>
            <a:ext cx="2298473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en-US" dirty="0">
                <a:solidFill>
                  <a:srgbClr val="CC0000"/>
                </a:solidFill>
              </a:rPr>
              <a:t>multiple reflections</a:t>
            </a:r>
          </a:p>
          <a:p>
            <a:pPr algn="ctr"/>
            <a:r>
              <a:rPr lang="en-US" dirty="0">
                <a:solidFill>
                  <a:srgbClr val="CC0000"/>
                </a:solidFill>
              </a:rPr>
              <a:t>(indirect illumination)</a:t>
            </a:r>
            <a:endParaRPr lang="it-IT" dirty="0">
              <a:solidFill>
                <a:srgbClr val="CC0000"/>
              </a:solidFill>
            </a:endParaRPr>
          </a:p>
        </p:txBody>
      </p:sp>
      <p:grpSp>
        <p:nvGrpSpPr>
          <p:cNvPr id="480340" name="Group 84"/>
          <p:cNvGrpSpPr>
            <a:grpSpLocks/>
          </p:cNvGrpSpPr>
          <p:nvPr/>
        </p:nvGrpSpPr>
        <p:grpSpPr bwMode="auto">
          <a:xfrm>
            <a:off x="4281736" y="2327519"/>
            <a:ext cx="381000" cy="2000250"/>
            <a:chOff x="3120" y="1200"/>
            <a:chExt cx="240" cy="1260"/>
          </a:xfrm>
        </p:grpSpPr>
        <p:sp>
          <p:nvSpPr>
            <p:cNvPr id="480326" name="Line 70"/>
            <p:cNvSpPr>
              <a:spLocks noChangeShapeType="1"/>
            </p:cNvSpPr>
            <p:nvPr/>
          </p:nvSpPr>
          <p:spPr bwMode="auto">
            <a:xfrm>
              <a:off x="3264" y="1200"/>
              <a:ext cx="96" cy="1104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0334" name="Line 78"/>
            <p:cNvSpPr>
              <a:spLocks noChangeShapeType="1"/>
            </p:cNvSpPr>
            <p:nvPr/>
          </p:nvSpPr>
          <p:spPr bwMode="auto">
            <a:xfrm flipH="1" flipV="1">
              <a:off x="3204" y="2094"/>
              <a:ext cx="144" cy="19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0335" name="Line 79"/>
            <p:cNvSpPr>
              <a:spLocks noChangeShapeType="1"/>
            </p:cNvSpPr>
            <p:nvPr/>
          </p:nvSpPr>
          <p:spPr bwMode="auto">
            <a:xfrm flipH="1">
              <a:off x="3156" y="2316"/>
              <a:ext cx="192" cy="144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0339" name="Line 83"/>
            <p:cNvSpPr>
              <a:spLocks noChangeShapeType="1"/>
            </p:cNvSpPr>
            <p:nvPr/>
          </p:nvSpPr>
          <p:spPr bwMode="auto">
            <a:xfrm flipH="1">
              <a:off x="3120" y="2298"/>
              <a:ext cx="228" cy="1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pic>
        <p:nvPicPr>
          <p:cNvPr id="480341" name="Picture 8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394335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0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80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0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80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80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0290" grpId="0" animBg="1"/>
      <p:bldP spid="480324" grpId="0" animBg="1"/>
      <p:bldP spid="48033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24" name="Rectangle 8"/>
          <p:cNvSpPr>
            <a:spLocks noChangeArrowheads="1"/>
          </p:cNvSpPr>
          <p:nvPr/>
        </p:nvSpPr>
        <p:spPr bwMode="auto">
          <a:xfrm>
            <a:off x="0" y="990600"/>
            <a:ext cx="4572000" cy="5562600"/>
          </a:xfrm>
          <a:prstGeom prst="rect">
            <a:avLst/>
          </a:prstGeom>
          <a:gradFill rotWithShape="0">
            <a:gsLst>
              <a:gs pos="0">
                <a:srgbClr val="99CCFF"/>
              </a:gs>
              <a:gs pos="100000">
                <a:srgbClr val="99CCFF">
                  <a:gamma/>
                  <a:tint val="1215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Lighting: global VS local</a:t>
            </a:r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2"/>
                </a:solidFill>
              </a:rPr>
              <a:t>Local </a:t>
            </a:r>
            <a:r>
              <a:rPr lang="en-US" dirty="0"/>
              <a:t>illumination</a:t>
            </a:r>
          </a:p>
          <a:p>
            <a:pPr lvl="1"/>
            <a:r>
              <a:rPr lang="en-US" dirty="0"/>
              <a:t>takes into account just:</a:t>
            </a:r>
          </a:p>
          <a:p>
            <a:pPr lvl="2"/>
            <a:r>
              <a:rPr lang="en-US" dirty="0"/>
              <a:t>light conditions</a:t>
            </a:r>
          </a:p>
          <a:p>
            <a:pPr lvl="3"/>
            <a:r>
              <a:rPr lang="en-US" dirty="0"/>
              <a:t># lights</a:t>
            </a:r>
          </a:p>
          <a:p>
            <a:pPr lvl="3"/>
            <a:r>
              <a:rPr lang="en-US" dirty="0"/>
              <a:t>their </a:t>
            </a:r>
            <a:r>
              <a:rPr lang="en-US" dirty="0" err="1"/>
              <a:t>pos</a:t>
            </a:r>
            <a:endParaRPr lang="en-US" dirty="0"/>
          </a:p>
          <a:p>
            <a:pPr lvl="3"/>
            <a:r>
              <a:rPr lang="en-US" dirty="0"/>
              <a:t>their color</a:t>
            </a:r>
          </a:p>
          <a:p>
            <a:pPr lvl="2"/>
            <a:r>
              <a:rPr lang="en-US" dirty="0"/>
              <a:t>fragment of surface to lighten</a:t>
            </a:r>
          </a:p>
          <a:p>
            <a:pPr lvl="3"/>
            <a:r>
              <a:rPr lang="en-US" dirty="0"/>
              <a:t>orientation (normal)</a:t>
            </a:r>
          </a:p>
          <a:p>
            <a:pPr lvl="3"/>
            <a:r>
              <a:rPr lang="en-US" i="1" dirty="0"/>
              <a:t>material</a:t>
            </a:r>
          </a:p>
          <a:p>
            <a:pPr lvl="4"/>
            <a:r>
              <a:rPr lang="en-US" dirty="0"/>
              <a:t>e.g.: color, shininess</a:t>
            </a:r>
          </a:p>
          <a:p>
            <a:pPr lvl="2"/>
            <a:r>
              <a:rPr lang="en-US" dirty="0"/>
              <a:t>position of viewer (POV)</a:t>
            </a:r>
          </a:p>
          <a:p>
            <a:pPr lvl="1"/>
            <a:r>
              <a:rPr lang="en-US" dirty="0"/>
              <a:t>the rest of the world does not have any influence</a:t>
            </a:r>
          </a:p>
        </p:txBody>
      </p:sp>
      <p:sp>
        <p:nvSpPr>
          <p:cNvPr id="47002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Global </a:t>
            </a:r>
            <a:r>
              <a:rPr lang="en-US" dirty="0"/>
              <a:t>illumination</a:t>
            </a:r>
          </a:p>
          <a:p>
            <a:pPr lvl="1"/>
            <a:r>
              <a:rPr lang="en-US" dirty="0"/>
              <a:t>multiple reflections</a:t>
            </a:r>
          </a:p>
          <a:p>
            <a:pPr lvl="1"/>
            <a:r>
              <a:rPr lang="en-US" dirty="0"/>
              <a:t>shadows</a:t>
            </a:r>
          </a:p>
          <a:p>
            <a:pPr lvl="1"/>
            <a:r>
              <a:rPr lang="en-US" dirty="0"/>
              <a:t>subsurface scattering</a:t>
            </a:r>
          </a:p>
          <a:p>
            <a:pPr lvl="1"/>
            <a:r>
              <a:rPr lang="en-US" dirty="0"/>
              <a:t>refraction</a:t>
            </a:r>
          </a:p>
          <a:p>
            <a:pPr lvl="1"/>
            <a:r>
              <a:rPr lang="en-US" dirty="0"/>
              <a:t>...</a:t>
            </a:r>
          </a:p>
          <a:p>
            <a:pPr lvl="1"/>
            <a:endParaRPr lang="en-US" dirty="0"/>
          </a:p>
        </p:txBody>
      </p:sp>
      <p:sp>
        <p:nvSpPr>
          <p:cNvPr id="470023" name="Line 7"/>
          <p:cNvSpPr>
            <a:spLocks noChangeShapeType="1"/>
          </p:cNvSpPr>
          <p:nvPr/>
        </p:nvSpPr>
        <p:spPr bwMode="auto">
          <a:xfrm>
            <a:off x="4572000" y="990600"/>
            <a:ext cx="0" cy="55626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pSp>
        <p:nvGrpSpPr>
          <p:cNvPr id="470028" name="Group 12"/>
          <p:cNvGrpSpPr>
            <a:grpSpLocks/>
          </p:cNvGrpSpPr>
          <p:nvPr/>
        </p:nvGrpSpPr>
        <p:grpSpPr bwMode="auto">
          <a:xfrm>
            <a:off x="4499993" y="4425879"/>
            <a:ext cx="3790952" cy="1330326"/>
            <a:chOff x="2544" y="3105"/>
            <a:chExt cx="2388" cy="838"/>
          </a:xfrm>
        </p:grpSpPr>
        <p:sp>
          <p:nvSpPr>
            <p:cNvPr id="470026" name="Freeform 10"/>
            <p:cNvSpPr>
              <a:spLocks/>
            </p:cNvSpPr>
            <p:nvPr/>
          </p:nvSpPr>
          <p:spPr bwMode="auto">
            <a:xfrm>
              <a:off x="2544" y="3331"/>
              <a:ext cx="1248" cy="358"/>
            </a:xfrm>
            <a:custGeom>
              <a:avLst/>
              <a:gdLst/>
              <a:ahLst/>
              <a:cxnLst>
                <a:cxn ang="0">
                  <a:pos x="0" y="354"/>
                </a:cxn>
                <a:cxn ang="0">
                  <a:pos x="998" y="346"/>
                </a:cxn>
                <a:cxn ang="0">
                  <a:pos x="1248" y="0"/>
                </a:cxn>
              </a:cxnLst>
              <a:rect l="0" t="0" r="r" b="b"/>
              <a:pathLst>
                <a:path w="1248" h="358">
                  <a:moveTo>
                    <a:pt x="0" y="354"/>
                  </a:moveTo>
                  <a:cubicBezTo>
                    <a:pt x="166" y="353"/>
                    <a:pt x="752" y="358"/>
                    <a:pt x="998" y="346"/>
                  </a:cubicBezTo>
                  <a:cubicBezTo>
                    <a:pt x="1112" y="338"/>
                    <a:pt x="1196" y="72"/>
                    <a:pt x="124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70027" name="AutoShape 11"/>
            <p:cNvSpPr>
              <a:spLocks noChangeArrowheads="1"/>
            </p:cNvSpPr>
            <p:nvPr/>
          </p:nvSpPr>
          <p:spPr bwMode="auto">
            <a:xfrm>
              <a:off x="3579" y="3105"/>
              <a:ext cx="1353" cy="8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pPr algn="ctr"/>
              <a:r>
                <a:rPr lang="it-IT" sz="2400" dirty="0" err="1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much</a:t>
              </a:r>
              <a:r>
                <a:rPr lang="it-IT" sz="24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it-IT" sz="2400" dirty="0" err="1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easier</a:t>
              </a:r>
              <a:r>
                <a:rPr lang="it-IT" sz="24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</a:p>
            <a:p>
              <a:pPr algn="ctr"/>
              <a:r>
                <a:rPr lang="it-IT" sz="24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to do with </a:t>
              </a:r>
              <a:r>
                <a:rPr lang="it-IT" sz="2400" dirty="0" err="1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our</a:t>
              </a:r>
              <a:endParaRPr lang="it-IT" sz="2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endParaRPr>
            </a:p>
            <a:p>
              <a:pPr algn="ctr"/>
              <a:r>
                <a:rPr lang="it-IT" sz="2400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hardware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70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24" grpId="0" animBg="1"/>
      <p:bldP spid="470019" grpId="0" build="p" bldLvl="3" autoUpdateAnimBg="0"/>
      <p:bldP spid="470020" grpId="0" build="p" bldLvl="2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 bwMode="auto">
          <a:xfrm rot="18649012">
            <a:off x="5139543" y="3100181"/>
            <a:ext cx="1610770" cy="1260305"/>
          </a:xfrm>
          <a:custGeom>
            <a:avLst/>
            <a:gdLst>
              <a:gd name="connsiteX0" fmla="*/ 0 w 1549830"/>
              <a:gd name="connsiteY0" fmla="*/ 875654 h 1627322"/>
              <a:gd name="connsiteX1" fmla="*/ 170481 w 1549830"/>
              <a:gd name="connsiteY1" fmla="*/ 232475 h 1627322"/>
              <a:gd name="connsiteX2" fmla="*/ 736169 w 1549830"/>
              <a:gd name="connsiteY2" fmla="*/ 0 h 1627322"/>
              <a:gd name="connsiteX3" fmla="*/ 1433593 w 1549830"/>
              <a:gd name="connsiteY3" fmla="*/ 7749 h 1627322"/>
              <a:gd name="connsiteX4" fmla="*/ 1549830 w 1549830"/>
              <a:gd name="connsiteY4" fmla="*/ 960895 h 1627322"/>
              <a:gd name="connsiteX5" fmla="*/ 805911 w 1549830"/>
              <a:gd name="connsiteY5" fmla="*/ 1627322 h 1627322"/>
              <a:gd name="connsiteX6" fmla="*/ 271220 w 1549830"/>
              <a:gd name="connsiteY6" fmla="*/ 1247614 h 1627322"/>
              <a:gd name="connsiteX0" fmla="*/ 0 w 1561819"/>
              <a:gd name="connsiteY0" fmla="*/ 875654 h 1760845"/>
              <a:gd name="connsiteX1" fmla="*/ 170481 w 1561819"/>
              <a:gd name="connsiteY1" fmla="*/ 232475 h 1760845"/>
              <a:gd name="connsiteX2" fmla="*/ 736169 w 1561819"/>
              <a:gd name="connsiteY2" fmla="*/ 0 h 1760845"/>
              <a:gd name="connsiteX3" fmla="*/ 1433593 w 1561819"/>
              <a:gd name="connsiteY3" fmla="*/ 7749 h 1760845"/>
              <a:gd name="connsiteX4" fmla="*/ 1549830 w 1561819"/>
              <a:gd name="connsiteY4" fmla="*/ 960895 h 1760845"/>
              <a:gd name="connsiteX5" fmla="*/ 805911 w 1561819"/>
              <a:gd name="connsiteY5" fmla="*/ 1627322 h 1760845"/>
              <a:gd name="connsiteX6" fmla="*/ 1561819 w 1561819"/>
              <a:gd name="connsiteY6" fmla="*/ 1760845 h 1760845"/>
              <a:gd name="connsiteX0" fmla="*/ 0 w 1549830"/>
              <a:gd name="connsiteY0" fmla="*/ 875654 h 1627322"/>
              <a:gd name="connsiteX1" fmla="*/ 170481 w 1549830"/>
              <a:gd name="connsiteY1" fmla="*/ 232475 h 1627322"/>
              <a:gd name="connsiteX2" fmla="*/ 736169 w 1549830"/>
              <a:gd name="connsiteY2" fmla="*/ 0 h 1627322"/>
              <a:gd name="connsiteX3" fmla="*/ 1433593 w 1549830"/>
              <a:gd name="connsiteY3" fmla="*/ 7749 h 1627322"/>
              <a:gd name="connsiteX4" fmla="*/ 1549830 w 1549830"/>
              <a:gd name="connsiteY4" fmla="*/ 960895 h 1627322"/>
              <a:gd name="connsiteX5" fmla="*/ 805911 w 1549830"/>
              <a:gd name="connsiteY5" fmla="*/ 1627322 h 1627322"/>
              <a:gd name="connsiteX0" fmla="*/ 0 w 1694719"/>
              <a:gd name="connsiteY0" fmla="*/ 875654 h 1005396"/>
              <a:gd name="connsiteX1" fmla="*/ 170481 w 1694719"/>
              <a:gd name="connsiteY1" fmla="*/ 232475 h 1005396"/>
              <a:gd name="connsiteX2" fmla="*/ 736169 w 1694719"/>
              <a:gd name="connsiteY2" fmla="*/ 0 h 1005396"/>
              <a:gd name="connsiteX3" fmla="*/ 1433593 w 1694719"/>
              <a:gd name="connsiteY3" fmla="*/ 7749 h 1005396"/>
              <a:gd name="connsiteX4" fmla="*/ 1549830 w 1694719"/>
              <a:gd name="connsiteY4" fmla="*/ 960895 h 1005396"/>
              <a:gd name="connsiteX5" fmla="*/ 1694719 w 1694719"/>
              <a:gd name="connsiteY5" fmla="*/ 1005396 h 1005396"/>
              <a:gd name="connsiteX0" fmla="*/ 0 w 1549830"/>
              <a:gd name="connsiteY0" fmla="*/ 875654 h 960895"/>
              <a:gd name="connsiteX1" fmla="*/ 170481 w 1549830"/>
              <a:gd name="connsiteY1" fmla="*/ 232475 h 960895"/>
              <a:gd name="connsiteX2" fmla="*/ 736169 w 1549830"/>
              <a:gd name="connsiteY2" fmla="*/ 0 h 960895"/>
              <a:gd name="connsiteX3" fmla="*/ 1433593 w 1549830"/>
              <a:gd name="connsiteY3" fmla="*/ 7749 h 960895"/>
              <a:gd name="connsiteX4" fmla="*/ 1549830 w 1549830"/>
              <a:gd name="connsiteY4" fmla="*/ 960895 h 960895"/>
              <a:gd name="connsiteX0" fmla="*/ 0 w 1433593"/>
              <a:gd name="connsiteY0" fmla="*/ 875654 h 875654"/>
              <a:gd name="connsiteX1" fmla="*/ 170481 w 1433593"/>
              <a:gd name="connsiteY1" fmla="*/ 232475 h 875654"/>
              <a:gd name="connsiteX2" fmla="*/ 736169 w 1433593"/>
              <a:gd name="connsiteY2" fmla="*/ 0 h 875654"/>
              <a:gd name="connsiteX3" fmla="*/ 1433593 w 1433593"/>
              <a:gd name="connsiteY3" fmla="*/ 7749 h 875654"/>
              <a:gd name="connsiteX0" fmla="*/ 0 w 1562930"/>
              <a:gd name="connsiteY0" fmla="*/ 875654 h 875654"/>
              <a:gd name="connsiteX1" fmla="*/ 170481 w 1562930"/>
              <a:gd name="connsiteY1" fmla="*/ 232475 h 875654"/>
              <a:gd name="connsiteX2" fmla="*/ 736169 w 1562930"/>
              <a:gd name="connsiteY2" fmla="*/ 0 h 875654"/>
              <a:gd name="connsiteX3" fmla="*/ 1562930 w 1562930"/>
              <a:gd name="connsiteY3" fmla="*/ 403777 h 875654"/>
              <a:gd name="connsiteX0" fmla="*/ 0 w 1562930"/>
              <a:gd name="connsiteY0" fmla="*/ 875654 h 875654"/>
              <a:gd name="connsiteX1" fmla="*/ 285048 w 1562930"/>
              <a:gd name="connsiteY1" fmla="*/ 202490 h 875654"/>
              <a:gd name="connsiteX2" fmla="*/ 736169 w 1562930"/>
              <a:gd name="connsiteY2" fmla="*/ 0 h 875654"/>
              <a:gd name="connsiteX3" fmla="*/ 1562930 w 1562930"/>
              <a:gd name="connsiteY3" fmla="*/ 403777 h 875654"/>
              <a:gd name="connsiteX0" fmla="*/ 0 w 1481069"/>
              <a:gd name="connsiteY0" fmla="*/ 567060 h 567060"/>
              <a:gd name="connsiteX1" fmla="*/ 203187 w 1481069"/>
              <a:gd name="connsiteY1" fmla="*/ 202490 h 567060"/>
              <a:gd name="connsiteX2" fmla="*/ 654308 w 1481069"/>
              <a:gd name="connsiteY2" fmla="*/ 0 h 567060"/>
              <a:gd name="connsiteX3" fmla="*/ 1481069 w 1481069"/>
              <a:gd name="connsiteY3" fmla="*/ 403777 h 567060"/>
              <a:gd name="connsiteX0" fmla="*/ 0 w 1137130"/>
              <a:gd name="connsiteY0" fmla="*/ 567060 h 567060"/>
              <a:gd name="connsiteX1" fmla="*/ 203187 w 1137130"/>
              <a:gd name="connsiteY1" fmla="*/ 202490 h 567060"/>
              <a:gd name="connsiteX2" fmla="*/ 654308 w 1137130"/>
              <a:gd name="connsiteY2" fmla="*/ 0 h 567060"/>
              <a:gd name="connsiteX3" fmla="*/ 1137130 w 1137130"/>
              <a:gd name="connsiteY3" fmla="*/ 55520 h 567060"/>
              <a:gd name="connsiteX0" fmla="*/ 0 w 1137130"/>
              <a:gd name="connsiteY0" fmla="*/ 571179 h 571179"/>
              <a:gd name="connsiteX1" fmla="*/ 203187 w 1137130"/>
              <a:gd name="connsiteY1" fmla="*/ 206609 h 571179"/>
              <a:gd name="connsiteX2" fmla="*/ 654308 w 1137130"/>
              <a:gd name="connsiteY2" fmla="*/ 4119 h 571179"/>
              <a:gd name="connsiteX3" fmla="*/ 1137130 w 1137130"/>
              <a:gd name="connsiteY3" fmla="*/ 59639 h 571179"/>
              <a:gd name="connsiteX0" fmla="*/ 3236 w 1140366"/>
              <a:gd name="connsiteY0" fmla="*/ 571179 h 571179"/>
              <a:gd name="connsiteX1" fmla="*/ 206423 w 1140366"/>
              <a:gd name="connsiteY1" fmla="*/ 206609 h 571179"/>
              <a:gd name="connsiteX2" fmla="*/ 657544 w 1140366"/>
              <a:gd name="connsiteY2" fmla="*/ 4119 h 571179"/>
              <a:gd name="connsiteX3" fmla="*/ 1140366 w 1140366"/>
              <a:gd name="connsiteY3" fmla="*/ 59639 h 571179"/>
              <a:gd name="connsiteX0" fmla="*/ 2066 w 1244398"/>
              <a:gd name="connsiteY0" fmla="*/ 841460 h 841460"/>
              <a:gd name="connsiteX1" fmla="*/ 310455 w 1244398"/>
              <a:gd name="connsiteY1" fmla="*/ 206609 h 841460"/>
              <a:gd name="connsiteX2" fmla="*/ 761576 w 1244398"/>
              <a:gd name="connsiteY2" fmla="*/ 4119 h 841460"/>
              <a:gd name="connsiteX3" fmla="*/ 1244398 w 1244398"/>
              <a:gd name="connsiteY3" fmla="*/ 59639 h 841460"/>
              <a:gd name="connsiteX0" fmla="*/ 2066 w 1455274"/>
              <a:gd name="connsiteY0" fmla="*/ 837341 h 837341"/>
              <a:gd name="connsiteX1" fmla="*/ 310455 w 1455274"/>
              <a:gd name="connsiteY1" fmla="*/ 202490 h 837341"/>
              <a:gd name="connsiteX2" fmla="*/ 761576 w 1455274"/>
              <a:gd name="connsiteY2" fmla="*/ 0 h 837341"/>
              <a:gd name="connsiteX3" fmla="*/ 1455274 w 1455274"/>
              <a:gd name="connsiteY3" fmla="*/ 391382 h 837341"/>
              <a:gd name="connsiteX0" fmla="*/ 2066 w 1455274"/>
              <a:gd name="connsiteY0" fmla="*/ 837341 h 837341"/>
              <a:gd name="connsiteX1" fmla="*/ 310455 w 1455274"/>
              <a:gd name="connsiteY1" fmla="*/ 202490 h 837341"/>
              <a:gd name="connsiteX2" fmla="*/ 761576 w 1455274"/>
              <a:gd name="connsiteY2" fmla="*/ 0 h 837341"/>
              <a:gd name="connsiteX3" fmla="*/ 1455274 w 1455274"/>
              <a:gd name="connsiteY3" fmla="*/ 391382 h 837341"/>
              <a:gd name="connsiteX0" fmla="*/ 2066 w 1455274"/>
              <a:gd name="connsiteY0" fmla="*/ 840202 h 840202"/>
              <a:gd name="connsiteX1" fmla="*/ 310455 w 1455274"/>
              <a:gd name="connsiteY1" fmla="*/ 205351 h 840202"/>
              <a:gd name="connsiteX2" fmla="*/ 761576 w 1455274"/>
              <a:gd name="connsiteY2" fmla="*/ 2861 h 840202"/>
              <a:gd name="connsiteX3" fmla="*/ 1455274 w 1455274"/>
              <a:gd name="connsiteY3" fmla="*/ 394243 h 840202"/>
              <a:gd name="connsiteX0" fmla="*/ 2066 w 1455274"/>
              <a:gd name="connsiteY0" fmla="*/ 843263 h 843263"/>
              <a:gd name="connsiteX1" fmla="*/ 310455 w 1455274"/>
              <a:gd name="connsiteY1" fmla="*/ 208412 h 843263"/>
              <a:gd name="connsiteX2" fmla="*/ 761576 w 1455274"/>
              <a:gd name="connsiteY2" fmla="*/ 5922 h 843263"/>
              <a:gd name="connsiteX3" fmla="*/ 1455274 w 1455274"/>
              <a:gd name="connsiteY3" fmla="*/ 397304 h 843263"/>
              <a:gd name="connsiteX0" fmla="*/ 4983 w 1287125"/>
              <a:gd name="connsiteY0" fmla="*/ 782401 h 782401"/>
              <a:gd name="connsiteX1" fmla="*/ 142306 w 1287125"/>
              <a:gd name="connsiteY1" fmla="*/ 208412 h 782401"/>
              <a:gd name="connsiteX2" fmla="*/ 593427 w 1287125"/>
              <a:gd name="connsiteY2" fmla="*/ 5922 h 782401"/>
              <a:gd name="connsiteX3" fmla="*/ 1287125 w 1287125"/>
              <a:gd name="connsiteY3" fmla="*/ 397304 h 782401"/>
              <a:gd name="connsiteX0" fmla="*/ 81524 w 1363666"/>
              <a:gd name="connsiteY0" fmla="*/ 782401 h 782401"/>
              <a:gd name="connsiteX1" fmla="*/ 218847 w 1363666"/>
              <a:gd name="connsiteY1" fmla="*/ 208412 h 782401"/>
              <a:gd name="connsiteX2" fmla="*/ 669968 w 1363666"/>
              <a:gd name="connsiteY2" fmla="*/ 5922 h 782401"/>
              <a:gd name="connsiteX3" fmla="*/ 1363666 w 1363666"/>
              <a:gd name="connsiteY3" fmla="*/ 397304 h 782401"/>
              <a:gd name="connsiteX0" fmla="*/ 81524 w 1363666"/>
              <a:gd name="connsiteY0" fmla="*/ 802407 h 802407"/>
              <a:gd name="connsiteX1" fmla="*/ 218847 w 1363666"/>
              <a:gd name="connsiteY1" fmla="*/ 228418 h 802407"/>
              <a:gd name="connsiteX2" fmla="*/ 644992 w 1363666"/>
              <a:gd name="connsiteY2" fmla="*/ 5532 h 802407"/>
              <a:gd name="connsiteX3" fmla="*/ 1363666 w 1363666"/>
              <a:gd name="connsiteY3" fmla="*/ 417310 h 802407"/>
              <a:gd name="connsiteX0" fmla="*/ 124379 w 1243013"/>
              <a:gd name="connsiteY0" fmla="*/ 971229 h 971229"/>
              <a:gd name="connsiteX1" fmla="*/ 98194 w 1243013"/>
              <a:gd name="connsiteY1" fmla="*/ 228418 h 971229"/>
              <a:gd name="connsiteX2" fmla="*/ 524339 w 1243013"/>
              <a:gd name="connsiteY2" fmla="*/ 5532 h 971229"/>
              <a:gd name="connsiteX3" fmla="*/ 1243013 w 1243013"/>
              <a:gd name="connsiteY3" fmla="*/ 417310 h 971229"/>
              <a:gd name="connsiteX0" fmla="*/ 95501 w 1309390"/>
              <a:gd name="connsiteY0" fmla="*/ 1034634 h 1034634"/>
              <a:gd name="connsiteX1" fmla="*/ 164571 w 1309390"/>
              <a:gd name="connsiteY1" fmla="*/ 228418 h 1034634"/>
              <a:gd name="connsiteX2" fmla="*/ 590716 w 1309390"/>
              <a:gd name="connsiteY2" fmla="*/ 5532 h 1034634"/>
              <a:gd name="connsiteX3" fmla="*/ 1309390 w 1309390"/>
              <a:gd name="connsiteY3" fmla="*/ 417310 h 103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9390" h="1034634">
                <a:moveTo>
                  <a:pt x="95501" y="1034634"/>
                </a:moveTo>
                <a:cubicBezTo>
                  <a:pt x="-125353" y="791365"/>
                  <a:pt x="96842" y="349941"/>
                  <a:pt x="164571" y="228418"/>
                </a:cubicBezTo>
                <a:lnTo>
                  <a:pt x="590716" y="5532"/>
                </a:lnTo>
                <a:cubicBezTo>
                  <a:pt x="918695" y="-41715"/>
                  <a:pt x="1209165" y="223762"/>
                  <a:pt x="1309390" y="417310"/>
                </a:cubicBezTo>
              </a:path>
            </a:pathLst>
          </a:custGeom>
          <a:solidFill>
            <a:srgbClr val="99CCFF"/>
          </a:solidFill>
          <a:ln w="7620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noAutofit/>
          </a:bodyPr>
          <a:lstStyle/>
          <a:p>
            <a:endParaRPr lang="en-US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Local </a:t>
            </a:r>
            <a:r>
              <a:rPr lang="it-IT" dirty="0" err="1"/>
              <a:t>lighting</a:t>
            </a:r>
            <a:r>
              <a:rPr lang="it-IT" dirty="0"/>
              <a:t>:  </a:t>
            </a:r>
            <a:br>
              <a:rPr lang="it-IT" dirty="0"/>
            </a:br>
            <a:r>
              <a:rPr lang="it-IT" dirty="0" err="1"/>
              <a:t>emitter</a:t>
            </a: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 err="1">
                <a:sym typeface="Wingdings" panose="05000000000000000000" pitchFamily="2" charset="2"/>
              </a:rPr>
              <a:t>object</a:t>
            </a:r>
            <a:r>
              <a:rPr lang="it-IT" dirty="0">
                <a:sym typeface="Wingdings" panose="05000000000000000000" pitchFamily="2" charset="2"/>
              </a:rPr>
              <a:t>  </a:t>
            </a:r>
            <a:r>
              <a:rPr lang="it-IT" dirty="0" err="1">
                <a:sym typeface="Wingdings" panose="05000000000000000000" pitchFamily="2" charset="2"/>
              </a:rPr>
              <a:t>eye</a:t>
            </a:r>
            <a:r>
              <a:rPr lang="it-IT" dirty="0">
                <a:sym typeface="Wingdings" panose="05000000000000000000" pitchFamily="2" charset="2"/>
              </a:rPr>
              <a:t>  </a:t>
            </a:r>
            <a:r>
              <a:rPr lang="it-IT" sz="2400" dirty="0">
                <a:sym typeface="Wingdings" panose="05000000000000000000" pitchFamily="2" charset="2"/>
              </a:rPr>
              <a:t>(</a:t>
            </a:r>
            <a:r>
              <a:rPr lang="it-IT" sz="2400" dirty="0" err="1">
                <a:sym typeface="Wingdings" panose="05000000000000000000" pitchFamily="2" charset="2"/>
              </a:rPr>
              <a:t>nothing</a:t>
            </a:r>
            <a:r>
              <a:rPr lang="it-IT" sz="2400" dirty="0">
                <a:sym typeface="Wingdings" panose="05000000000000000000" pitchFamily="2" charset="2"/>
              </a:rPr>
              <a:t> else!)</a:t>
            </a:r>
            <a:endParaRPr lang="en-US" sz="2400" dirty="0"/>
          </a:p>
        </p:txBody>
      </p:sp>
      <p:graphicFrame>
        <p:nvGraphicFramePr>
          <p:cNvPr id="471043" name="Object 3"/>
          <p:cNvGraphicFramePr>
            <a:graphicFrameLocks noChangeAspect="1"/>
          </p:cNvGraphicFramePr>
          <p:nvPr/>
        </p:nvGraphicFramePr>
        <p:xfrm>
          <a:off x="1295400" y="47244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187" name="CorelPhotoPaint.Image.8" r:id="rId3" imgW="1333333" imgH="1209524" progId="">
                  <p:embed/>
                </p:oleObj>
              </mc:Choice>
              <mc:Fallback>
                <p:oleObj name="CorelPhotoPaint.Image.8" r:id="rId3" imgW="1333333" imgH="1209524" progId="">
                  <p:embed/>
                  <p:pic>
                    <p:nvPicPr>
                      <p:cNvPr id="4710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7244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04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1981200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45" name="Line 5"/>
          <p:cNvSpPr>
            <a:spLocks noChangeShapeType="1"/>
          </p:cNvSpPr>
          <p:nvPr/>
        </p:nvSpPr>
        <p:spPr bwMode="auto">
          <a:xfrm flipH="1">
            <a:off x="2057400" y="3657600"/>
            <a:ext cx="3276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1046" name="Line 6"/>
          <p:cNvSpPr>
            <a:spLocks noChangeShapeType="1"/>
          </p:cNvSpPr>
          <p:nvPr/>
        </p:nvSpPr>
        <p:spPr bwMode="auto">
          <a:xfrm>
            <a:off x="1524000" y="2286000"/>
            <a:ext cx="2133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1047" name="Line 7"/>
          <p:cNvSpPr>
            <a:spLocks noChangeShapeType="1"/>
          </p:cNvSpPr>
          <p:nvPr/>
        </p:nvSpPr>
        <p:spPr bwMode="auto">
          <a:xfrm>
            <a:off x="1524000" y="2286000"/>
            <a:ext cx="1447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1048" name="Line 8"/>
          <p:cNvSpPr>
            <a:spLocks noChangeShapeType="1"/>
          </p:cNvSpPr>
          <p:nvPr/>
        </p:nvSpPr>
        <p:spPr bwMode="auto">
          <a:xfrm>
            <a:off x="1524000" y="2286000"/>
            <a:ext cx="1905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1049" name="Line 9"/>
          <p:cNvSpPr>
            <a:spLocks noChangeShapeType="1"/>
          </p:cNvSpPr>
          <p:nvPr/>
        </p:nvSpPr>
        <p:spPr bwMode="auto">
          <a:xfrm flipV="1">
            <a:off x="1524000" y="1828800"/>
            <a:ext cx="1905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1050" name="Text Box 10"/>
          <p:cNvSpPr txBox="1">
            <a:spLocks noChangeArrowheads="1"/>
          </p:cNvSpPr>
          <p:nvPr/>
        </p:nvSpPr>
        <p:spPr bwMode="auto">
          <a:xfrm>
            <a:off x="1143000" y="2743200"/>
            <a:ext cx="861519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LIGHT</a:t>
            </a:r>
          </a:p>
        </p:txBody>
      </p:sp>
      <p:sp>
        <p:nvSpPr>
          <p:cNvPr id="471051" name="Text Box 11"/>
          <p:cNvSpPr txBox="1">
            <a:spLocks noChangeArrowheads="1"/>
          </p:cNvSpPr>
          <p:nvPr/>
        </p:nvSpPr>
        <p:spPr bwMode="auto">
          <a:xfrm>
            <a:off x="1066800" y="5334000"/>
            <a:ext cx="643648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EYE</a:t>
            </a:r>
          </a:p>
        </p:txBody>
      </p:sp>
      <p:sp>
        <p:nvSpPr>
          <p:cNvPr id="471052" name="Text Box 12"/>
          <p:cNvSpPr txBox="1">
            <a:spLocks noChangeArrowheads="1"/>
          </p:cNvSpPr>
          <p:nvPr/>
        </p:nvSpPr>
        <p:spPr bwMode="auto">
          <a:xfrm>
            <a:off x="5148064" y="4797152"/>
            <a:ext cx="1092351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OBJECT</a:t>
            </a:r>
          </a:p>
        </p:txBody>
      </p:sp>
      <p:sp>
        <p:nvSpPr>
          <p:cNvPr id="471054" name="Line 14"/>
          <p:cNvSpPr>
            <a:spLocks noChangeShapeType="1"/>
          </p:cNvSpPr>
          <p:nvPr/>
        </p:nvSpPr>
        <p:spPr bwMode="auto">
          <a:xfrm rot="16912189" flipV="1">
            <a:off x="4891088" y="3106738"/>
            <a:ext cx="0" cy="9144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1063" name="Oval 23"/>
          <p:cNvSpPr>
            <a:spLocks noChangeArrowheads="1"/>
          </p:cNvSpPr>
          <p:nvPr/>
        </p:nvSpPr>
        <p:spPr bwMode="auto">
          <a:xfrm>
            <a:off x="5265738" y="3581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grpSp>
        <p:nvGrpSpPr>
          <p:cNvPr id="471064" name="Group 24"/>
          <p:cNvGrpSpPr>
            <a:grpSpLocks/>
          </p:cNvGrpSpPr>
          <p:nvPr/>
        </p:nvGrpSpPr>
        <p:grpSpPr bwMode="auto">
          <a:xfrm>
            <a:off x="1524000" y="2286000"/>
            <a:ext cx="3810000" cy="1371600"/>
            <a:chOff x="960" y="1440"/>
            <a:chExt cx="2400" cy="864"/>
          </a:xfrm>
        </p:grpSpPr>
        <p:sp>
          <p:nvSpPr>
            <p:cNvPr id="471065" name="Line 25"/>
            <p:cNvSpPr>
              <a:spLocks noChangeShapeType="1"/>
            </p:cNvSpPr>
            <p:nvPr/>
          </p:nvSpPr>
          <p:spPr bwMode="auto">
            <a:xfrm>
              <a:off x="960" y="1440"/>
              <a:ext cx="240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71066" name="Text Box 26"/>
            <p:cNvSpPr txBox="1">
              <a:spLocks noChangeArrowheads="1"/>
            </p:cNvSpPr>
            <p:nvPr/>
          </p:nvSpPr>
          <p:spPr bwMode="auto">
            <a:xfrm rot="1067922">
              <a:off x="1913" y="1678"/>
              <a:ext cx="858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dirty="0"/>
                <a:t>incident ray</a:t>
              </a:r>
            </a:p>
          </p:txBody>
        </p:sp>
      </p:grpSp>
      <p:grpSp>
        <p:nvGrpSpPr>
          <p:cNvPr id="28" name="Group 71"/>
          <p:cNvGrpSpPr>
            <a:grpSpLocks/>
          </p:cNvGrpSpPr>
          <p:nvPr/>
        </p:nvGrpSpPr>
        <p:grpSpPr bwMode="auto">
          <a:xfrm>
            <a:off x="4267200" y="3124201"/>
            <a:ext cx="2133600" cy="1147763"/>
            <a:chOff x="2688" y="1968"/>
            <a:chExt cx="1344" cy="723"/>
          </a:xfrm>
        </p:grpSpPr>
        <p:grpSp>
          <p:nvGrpSpPr>
            <p:cNvPr id="29" name="Group 23"/>
            <p:cNvGrpSpPr>
              <a:grpSpLocks/>
            </p:cNvGrpSpPr>
            <p:nvPr/>
          </p:nvGrpSpPr>
          <p:grpSpPr bwMode="auto">
            <a:xfrm>
              <a:off x="3072" y="2016"/>
              <a:ext cx="288" cy="528"/>
              <a:chOff x="3072" y="2016"/>
              <a:chExt cx="288" cy="528"/>
            </a:xfrm>
          </p:grpSpPr>
          <p:sp>
            <p:nvSpPr>
              <p:cNvPr id="32" name="Line 8"/>
              <p:cNvSpPr>
                <a:spLocks noChangeShapeType="1"/>
              </p:cNvSpPr>
              <p:nvPr/>
            </p:nvSpPr>
            <p:spPr bwMode="auto">
              <a:xfrm flipH="1">
                <a:off x="3168" y="2304"/>
                <a:ext cx="192" cy="24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3" name="Line 9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4" name="Line 10"/>
              <p:cNvSpPr>
                <a:spLocks noChangeShapeType="1"/>
              </p:cNvSpPr>
              <p:nvPr/>
            </p:nvSpPr>
            <p:spPr bwMode="auto">
              <a:xfrm flipH="1" flipV="1">
                <a:off x="3216" y="2064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5" name="Line 11"/>
              <p:cNvSpPr>
                <a:spLocks noChangeShapeType="1"/>
              </p:cNvSpPr>
              <p:nvPr/>
            </p:nvSpPr>
            <p:spPr bwMode="auto">
              <a:xfrm flipH="1" flipV="1">
                <a:off x="3360" y="2016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6" name="Line 13"/>
              <p:cNvSpPr>
                <a:spLocks noChangeShapeType="1"/>
              </p:cNvSpPr>
              <p:nvPr/>
            </p:nvSpPr>
            <p:spPr bwMode="auto">
              <a:xfrm flipH="1">
                <a:off x="3168" y="2304"/>
                <a:ext cx="192" cy="76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2736" y="2496"/>
              <a:ext cx="573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400" dirty="0">
                  <a:solidFill>
                    <a:srgbClr val="CC0000"/>
                  </a:solidFill>
                </a:rPr>
                <a:t>reflection</a:t>
              </a:r>
            </a:p>
          </p:txBody>
        </p:sp>
        <p:sp>
          <p:nvSpPr>
            <p:cNvPr id="31" name="Rectangle 70"/>
            <p:cNvSpPr>
              <a:spLocks noChangeArrowheads="1"/>
            </p:cNvSpPr>
            <p:nvPr/>
          </p:nvSpPr>
          <p:spPr bwMode="auto">
            <a:xfrm>
              <a:off x="2688" y="1968"/>
              <a:ext cx="1344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3" name="Rettangolo 2"/>
          <p:cNvSpPr/>
          <p:nvPr/>
        </p:nvSpPr>
        <p:spPr>
          <a:xfrm>
            <a:off x="4328563" y="344772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6699FF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12067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7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7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5" grpId="0" animBg="1"/>
      <p:bldP spid="471054" grpId="0" animBg="1"/>
      <p:bldP spid="4710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bit of </a:t>
            </a:r>
            <a:r>
              <a:rPr lang="it-IT" dirty="0" err="1"/>
              <a:t>math</a:t>
            </a:r>
            <a:r>
              <a:rPr lang="it-IT" dirty="0"/>
              <a:t>: </a:t>
            </a:r>
            <a:r>
              <a:rPr lang="it-IT" dirty="0" err="1"/>
              <a:t>Normal</a:t>
            </a:r>
            <a:r>
              <a:rPr lang="it-IT" dirty="0"/>
              <a:t> </a:t>
            </a:r>
            <a:r>
              <a:rPr lang="it-IT" dirty="0" err="1"/>
              <a:t>Vector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CA3E9D-703F-0E4D-9E06-BA1E14440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369" y="1016825"/>
            <a:ext cx="1728192" cy="1866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94C1B0-F4C5-7F4B-A0BE-ECD687A60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5057962"/>
            <a:ext cx="3178639" cy="1728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FEAED0-2F38-D24B-8DB8-BF5B7958A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074" y="2899111"/>
            <a:ext cx="2968724" cy="2315605"/>
          </a:xfrm>
          <a:prstGeom prst="rect">
            <a:avLst/>
          </a:prstGeom>
        </p:spPr>
      </p:pic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58AC87C6-45FD-564B-8AE1-8C1A1A221B40}"/>
              </a:ext>
            </a:extLst>
          </p:cNvPr>
          <p:cNvSpPr txBox="1">
            <a:spLocks/>
          </p:cNvSpPr>
          <p:nvPr/>
        </p:nvSpPr>
        <p:spPr>
          <a:xfrm>
            <a:off x="0" y="1143000"/>
            <a:ext cx="5796136" cy="5486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000" kern="0" dirty="0"/>
          </a:p>
          <a:p>
            <a:endParaRPr lang="en-US" sz="2000" kern="0" dirty="0"/>
          </a:p>
          <a:p>
            <a:r>
              <a:rPr lang="en-US" sz="2000" kern="0" dirty="0"/>
              <a:t>A surface normal to a surface at a point P is a vector that is perpendicular to the tangent plane to that surface at P</a:t>
            </a:r>
          </a:p>
          <a:p>
            <a:endParaRPr lang="en-US" sz="2000" kern="0" dirty="0"/>
          </a:p>
          <a:p>
            <a:endParaRPr lang="en-US" sz="2000" kern="0" dirty="0"/>
          </a:p>
          <a:p>
            <a:endParaRPr lang="en-US" sz="2000" kern="0" dirty="0"/>
          </a:p>
          <a:p>
            <a:pPr marL="0" indent="0">
              <a:buNone/>
            </a:pPr>
            <a:endParaRPr lang="en-US" sz="2000" kern="0" dirty="0"/>
          </a:p>
          <a:p>
            <a:r>
              <a:rPr lang="en-US" sz="2000" kern="0" dirty="0"/>
              <a:t>The normal is used in computer graphics to determine a surface's orientation toward a light source for flat shading</a:t>
            </a:r>
            <a:br>
              <a:rPr lang="en-US" sz="2000" kern="0" dirty="0"/>
            </a:b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1031875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bit of </a:t>
            </a:r>
            <a:r>
              <a:rPr lang="it-IT" dirty="0" err="1"/>
              <a:t>math</a:t>
            </a:r>
            <a:r>
              <a:rPr lang="it-IT" dirty="0"/>
              <a:t>: How to compute </a:t>
            </a:r>
            <a:r>
              <a:rPr lang="it-IT" dirty="0" err="1"/>
              <a:t>Normals</a:t>
            </a:r>
            <a:endParaRPr lang="en-US" dirty="0"/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58AC87C6-45FD-564B-8AE1-8C1A1A221B40}"/>
              </a:ext>
            </a:extLst>
          </p:cNvPr>
          <p:cNvSpPr txBox="1">
            <a:spLocks/>
          </p:cNvSpPr>
          <p:nvPr/>
        </p:nvSpPr>
        <p:spPr>
          <a:xfrm>
            <a:off x="0" y="1143000"/>
            <a:ext cx="4932040" cy="5486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000" kern="0" dirty="0"/>
          </a:p>
          <a:p>
            <a:endParaRPr lang="en-US" sz="2000" kern="0" dirty="0"/>
          </a:p>
          <a:p>
            <a:r>
              <a:rPr lang="en-US" sz="2400" kern="0" dirty="0"/>
              <a:t>Use </a:t>
            </a:r>
            <a:r>
              <a:rPr lang="en-US" sz="2400" b="1" kern="0" dirty="0">
                <a:solidFill>
                  <a:srgbClr val="FF0000"/>
                </a:solidFill>
              </a:rPr>
              <a:t>cross product </a:t>
            </a:r>
            <a:r>
              <a:rPr lang="en-US" sz="2400" kern="0" dirty="0"/>
              <a:t>between two vectors tangent to the surface.</a:t>
            </a:r>
          </a:p>
          <a:p>
            <a:endParaRPr lang="en-US" sz="2400" kern="0" dirty="0"/>
          </a:p>
          <a:p>
            <a:endParaRPr lang="en-US" sz="2400" kern="0" dirty="0"/>
          </a:p>
          <a:p>
            <a:endParaRPr lang="en-US" sz="2400" kern="0" dirty="0"/>
          </a:p>
          <a:p>
            <a:r>
              <a:rPr lang="en-US" sz="2400" kern="0" dirty="0"/>
              <a:t>Usually Use 2 vectors lying the triangle (get two different edges)</a:t>
            </a:r>
          </a:p>
          <a:p>
            <a:endParaRPr lang="en-US" sz="2400" kern="0" dirty="0"/>
          </a:p>
          <a:p>
            <a:pPr marL="0" indent="0">
              <a:buNone/>
            </a:pPr>
            <a:endParaRPr lang="en-US" sz="2000" kern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8EFD6F-5171-5243-B359-6596B9524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569" y="1412776"/>
            <a:ext cx="3340871" cy="2448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F34292-2604-C349-83A8-4DD988A3D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157" y="4293096"/>
            <a:ext cx="3544189" cy="23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83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Recap: Operations on Affine space</a:t>
            </a:r>
            <a:endParaRPr lang="it-IT" dirty="0"/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Sum (</a:t>
            </a:r>
            <a:r>
              <a:rPr lang="en-US" sz="2800" dirty="0">
                <a:solidFill>
                  <a:schemeClr val="accent2"/>
                </a:solidFill>
              </a:rPr>
              <a:t>point </a:t>
            </a:r>
            <a:r>
              <a:rPr lang="en-US" sz="2000" b="1" dirty="0"/>
              <a:t>,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2"/>
                </a:solidFill>
              </a:rPr>
              <a:t>vector </a:t>
            </a:r>
            <a:r>
              <a:rPr lang="en-US" sz="2800" dirty="0"/>
              <a:t>) </a:t>
            </a:r>
            <a:r>
              <a:rPr lang="en-US" sz="2800" dirty="0"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2"/>
                </a:solidFill>
              </a:rPr>
              <a:t>point</a:t>
            </a:r>
          </a:p>
          <a:p>
            <a:pPr eaLnBrk="1" hangingPunct="1"/>
            <a:endParaRPr lang="en-US" sz="2800" dirty="0">
              <a:solidFill>
                <a:schemeClr val="accent2"/>
              </a:solidFill>
            </a:endParaRPr>
          </a:p>
          <a:p>
            <a:pPr eaLnBrk="1" hangingPunct="1"/>
            <a:endParaRPr lang="en-US" sz="2800" dirty="0">
              <a:solidFill>
                <a:schemeClr val="accent2"/>
              </a:solidFill>
            </a:endParaRPr>
          </a:p>
          <a:p>
            <a:pPr eaLnBrk="1" hangingPunct="1"/>
            <a:endParaRPr lang="en-US" sz="2800" dirty="0">
              <a:solidFill>
                <a:schemeClr val="accent2"/>
              </a:solidFill>
            </a:endParaRP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Subtraction (</a:t>
            </a:r>
            <a:r>
              <a:rPr lang="en-US" sz="2800" dirty="0">
                <a:solidFill>
                  <a:schemeClr val="accent2"/>
                </a:solidFill>
              </a:rPr>
              <a:t>point</a:t>
            </a:r>
            <a:r>
              <a:rPr lang="en-US" sz="2800" dirty="0"/>
              <a:t> </a:t>
            </a:r>
            <a:r>
              <a:rPr lang="en-US" sz="2000" b="1" dirty="0"/>
              <a:t>,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2"/>
                </a:solidFill>
              </a:rPr>
              <a:t>point</a:t>
            </a:r>
            <a:r>
              <a:rPr lang="en-US" sz="2800" dirty="0"/>
              <a:t>) </a:t>
            </a:r>
            <a:r>
              <a:rPr lang="en-US" sz="2800" dirty="0">
                <a:ea typeface="Arial Unicode MS" pitchFamily="34" charset="-128"/>
                <a:cs typeface="Arial Unicode MS" pitchFamily="34" charset="-128"/>
              </a:rPr>
              <a:t>→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accent2"/>
                </a:solidFill>
              </a:rPr>
              <a:t>vector</a:t>
            </a:r>
            <a:endParaRPr lang="en-US" sz="2800" dirty="0"/>
          </a:p>
        </p:txBody>
      </p:sp>
      <p:sp>
        <p:nvSpPr>
          <p:cNvPr id="2" name="Ovale 1"/>
          <p:cNvSpPr/>
          <p:nvPr/>
        </p:nvSpPr>
        <p:spPr bwMode="auto">
          <a:xfrm>
            <a:off x="4547711" y="2418038"/>
            <a:ext cx="252028" cy="252028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795690" y="2521579"/>
            <a:ext cx="74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point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Ovale 8"/>
          <p:cNvSpPr/>
          <p:nvPr/>
        </p:nvSpPr>
        <p:spPr bwMode="auto">
          <a:xfrm>
            <a:off x="7324118" y="1749868"/>
            <a:ext cx="252028" cy="252028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5" name="Connettore 2 4"/>
          <p:cNvCxnSpPr/>
          <p:nvPr/>
        </p:nvCxnSpPr>
        <p:spPr bwMode="auto">
          <a:xfrm flipV="1">
            <a:off x="4788024" y="1904457"/>
            <a:ext cx="2538283" cy="630070"/>
          </a:xfrm>
          <a:prstGeom prst="straightConnector1">
            <a:avLst/>
          </a:prstGeom>
          <a:solidFill>
            <a:schemeClr val="accent2"/>
          </a:solidFill>
          <a:ln w="571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CasellaDiTesto 9"/>
          <p:cNvSpPr txBox="1"/>
          <p:nvPr/>
        </p:nvSpPr>
        <p:spPr>
          <a:xfrm>
            <a:off x="7609208" y="1736744"/>
            <a:ext cx="1056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point</a:t>
            </a:r>
          </a:p>
          <a:p>
            <a:pPr algn="ctr"/>
            <a:r>
              <a:rPr lang="en-US" dirty="0"/>
              <a:t>(</a:t>
            </a:r>
            <a:r>
              <a:rPr lang="en-US" i="1" dirty="0">
                <a:solidFill>
                  <a:srgbClr val="FF0000"/>
                </a:solidFill>
              </a:rPr>
              <a:t> a</a:t>
            </a:r>
            <a:r>
              <a:rPr lang="en-US" i="1" dirty="0">
                <a:solidFill>
                  <a:schemeClr val="accent2"/>
                </a:solidFill>
              </a:rPr>
              <a:t> </a:t>
            </a:r>
            <a:r>
              <a:rPr lang="en-US" dirty="0"/>
              <a:t>+</a:t>
            </a:r>
            <a:r>
              <a:rPr lang="en-US" i="1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v </a:t>
            </a:r>
            <a:r>
              <a:rPr lang="en-US" dirty="0"/>
              <a:t>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654852" y="2316123"/>
            <a:ext cx="889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vector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Ovale 11"/>
          <p:cNvSpPr/>
          <p:nvPr/>
        </p:nvSpPr>
        <p:spPr bwMode="auto">
          <a:xfrm>
            <a:off x="4670739" y="5309161"/>
            <a:ext cx="252028" cy="252028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918718" y="5412702"/>
            <a:ext cx="74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point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Ovale 13"/>
          <p:cNvSpPr/>
          <p:nvPr/>
        </p:nvSpPr>
        <p:spPr bwMode="auto">
          <a:xfrm>
            <a:off x="7447146" y="4640991"/>
            <a:ext cx="252028" cy="252028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5" name="Connettore 2 14"/>
          <p:cNvCxnSpPr/>
          <p:nvPr/>
        </p:nvCxnSpPr>
        <p:spPr bwMode="auto">
          <a:xfrm flipV="1">
            <a:off x="4911052" y="4795580"/>
            <a:ext cx="2538283" cy="630070"/>
          </a:xfrm>
          <a:prstGeom prst="straightConnector1">
            <a:avLst/>
          </a:prstGeom>
          <a:solidFill>
            <a:schemeClr val="accent2"/>
          </a:solidFill>
          <a:ln w="571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CasellaDiTesto 15"/>
          <p:cNvSpPr txBox="1"/>
          <p:nvPr/>
        </p:nvSpPr>
        <p:spPr>
          <a:xfrm>
            <a:off x="7762254" y="4539076"/>
            <a:ext cx="740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point</a:t>
            </a:r>
          </a:p>
          <a:p>
            <a:pPr algn="ctr"/>
            <a:r>
              <a:rPr lang="en-US" i="1" dirty="0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688799" y="5246962"/>
            <a:ext cx="982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vector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/>
              <a:t>(</a:t>
            </a:r>
            <a:r>
              <a:rPr lang="en-US" i="1" dirty="0">
                <a:solidFill>
                  <a:schemeClr val="accent2"/>
                </a:solidFill>
              </a:rPr>
              <a:t>b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i="1" dirty="0"/>
              <a:t>– </a:t>
            </a:r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8" name="AutoShape 14"/>
          <p:cNvSpPr>
            <a:spLocks noChangeArrowheads="1"/>
          </p:cNvSpPr>
          <p:nvPr/>
        </p:nvSpPr>
        <p:spPr bwMode="auto">
          <a:xfrm>
            <a:off x="351434" y="5228192"/>
            <a:ext cx="2393667" cy="1076906"/>
          </a:xfrm>
          <a:prstGeom prst="roundRect">
            <a:avLst>
              <a:gd name="adj" fmla="val 10746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remember:</a:t>
            </a: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“tip minus tail”</a:t>
            </a: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of the arrow</a:t>
            </a:r>
            <a:endParaRPr lang="it-IT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4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bit of </a:t>
            </a:r>
            <a:r>
              <a:rPr lang="it-IT" dirty="0" err="1"/>
              <a:t>math</a:t>
            </a:r>
            <a:r>
              <a:rPr lang="it-IT" dirty="0"/>
              <a:t>: How to compute </a:t>
            </a:r>
            <a:r>
              <a:rPr lang="it-IT" dirty="0" err="1"/>
              <a:t>Normals</a:t>
            </a:r>
            <a:endParaRPr lang="en-US" dirty="0"/>
          </a:p>
        </p:txBody>
      </p:sp>
      <p:sp>
        <p:nvSpPr>
          <p:cNvPr id="37" name="Segnaposto contenuto 2">
            <a:extLst>
              <a:ext uri="{FF2B5EF4-FFF2-40B4-BE49-F238E27FC236}">
                <a16:creationId xmlns:a16="http://schemas.microsoft.com/office/drawing/2014/main" id="{58AC87C6-45FD-564B-8AE1-8C1A1A221B40}"/>
              </a:ext>
            </a:extLst>
          </p:cNvPr>
          <p:cNvSpPr txBox="1">
            <a:spLocks/>
          </p:cNvSpPr>
          <p:nvPr/>
        </p:nvSpPr>
        <p:spPr>
          <a:xfrm>
            <a:off x="0" y="1143000"/>
            <a:ext cx="4932040" cy="5486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000" kern="0" dirty="0"/>
          </a:p>
          <a:p>
            <a:r>
              <a:rPr lang="en-US" sz="2400" kern="0" dirty="0"/>
              <a:t>Cross Product of 2 vectors is a vector!</a:t>
            </a:r>
          </a:p>
          <a:p>
            <a:pPr marL="0" indent="0">
              <a:buNone/>
            </a:pPr>
            <a:endParaRPr lang="en-US" sz="2400" kern="0" dirty="0"/>
          </a:p>
          <a:p>
            <a:r>
              <a:rPr lang="en-US" sz="2400" kern="0" dirty="0"/>
              <a:t>How to compute:</a:t>
            </a:r>
          </a:p>
          <a:p>
            <a:pPr lvl="1"/>
            <a:r>
              <a:rPr lang="en-US" sz="2400" kern="0" dirty="0" err="1"/>
              <a:t>C</a:t>
            </a:r>
            <a:r>
              <a:rPr lang="en-US" sz="2400" kern="0" baseline="-25000" dirty="0" err="1"/>
              <a:t>x</a:t>
            </a:r>
            <a:r>
              <a:rPr lang="en-US" sz="2400" kern="0" dirty="0"/>
              <a:t> = </a:t>
            </a:r>
            <a:r>
              <a:rPr lang="en-US" sz="2400" kern="0" dirty="0" err="1"/>
              <a:t>a</a:t>
            </a:r>
            <a:r>
              <a:rPr lang="en-US" sz="2400" kern="0" baseline="-25000" dirty="0" err="1"/>
              <a:t>y</a:t>
            </a:r>
            <a:r>
              <a:rPr lang="en-US" sz="2400" kern="0" dirty="0" err="1"/>
              <a:t>b</a:t>
            </a:r>
            <a:r>
              <a:rPr lang="en-US" sz="2400" kern="0" baseline="-25000" dirty="0" err="1"/>
              <a:t>z</a:t>
            </a:r>
            <a:r>
              <a:rPr lang="en-US" sz="2400" kern="0" dirty="0"/>
              <a:t> − </a:t>
            </a:r>
            <a:r>
              <a:rPr lang="en-US" sz="2400" kern="0" dirty="0" err="1"/>
              <a:t>a</a:t>
            </a:r>
            <a:r>
              <a:rPr lang="en-US" sz="2400" kern="0" baseline="-25000" dirty="0" err="1"/>
              <a:t>z</a:t>
            </a:r>
            <a:r>
              <a:rPr lang="en-US" sz="2400" kern="0" dirty="0" err="1"/>
              <a:t>b</a:t>
            </a:r>
            <a:r>
              <a:rPr lang="en-US" sz="2400" kern="0" baseline="-25000" dirty="0" err="1"/>
              <a:t>y</a:t>
            </a:r>
            <a:endParaRPr lang="en-US" sz="2400" kern="0" baseline="-25000" dirty="0"/>
          </a:p>
          <a:p>
            <a:pPr lvl="1"/>
            <a:r>
              <a:rPr lang="en-US" sz="2400" kern="0" dirty="0"/>
              <a:t>C</a:t>
            </a:r>
            <a:r>
              <a:rPr lang="en-US" sz="2400" kern="0" baseline="-25000" dirty="0"/>
              <a:t>y</a:t>
            </a:r>
            <a:r>
              <a:rPr lang="en-US" sz="2400" kern="0" dirty="0"/>
              <a:t> = </a:t>
            </a:r>
            <a:r>
              <a:rPr lang="en-US" sz="2400" kern="0" dirty="0" err="1"/>
              <a:t>a</a:t>
            </a:r>
            <a:r>
              <a:rPr lang="en-US" sz="2400" kern="0" baseline="-25000" dirty="0" err="1"/>
              <a:t>z</a:t>
            </a:r>
            <a:r>
              <a:rPr lang="en-US" sz="2400" kern="0" dirty="0" err="1"/>
              <a:t>b</a:t>
            </a:r>
            <a:r>
              <a:rPr lang="en-US" sz="2400" kern="0" baseline="-25000" dirty="0" err="1"/>
              <a:t>x</a:t>
            </a:r>
            <a:r>
              <a:rPr lang="en-US" sz="2400" kern="0" dirty="0"/>
              <a:t> − </a:t>
            </a:r>
            <a:r>
              <a:rPr lang="en-US" sz="2400" kern="0" dirty="0" err="1"/>
              <a:t>a</a:t>
            </a:r>
            <a:r>
              <a:rPr lang="en-US" sz="2400" kern="0" baseline="-25000" dirty="0" err="1"/>
              <a:t>x</a:t>
            </a:r>
            <a:r>
              <a:rPr lang="en-US" sz="2400" kern="0" dirty="0" err="1"/>
              <a:t>b</a:t>
            </a:r>
            <a:r>
              <a:rPr lang="en-US" sz="2400" kern="0" baseline="-25000" dirty="0" err="1"/>
              <a:t>z</a:t>
            </a:r>
            <a:endParaRPr lang="en-US" sz="2400" kern="0" baseline="-25000" dirty="0"/>
          </a:p>
          <a:p>
            <a:pPr lvl="1"/>
            <a:r>
              <a:rPr lang="en-US" sz="2400" kern="0" dirty="0" err="1"/>
              <a:t>C</a:t>
            </a:r>
            <a:r>
              <a:rPr lang="en-US" sz="2400" kern="0" baseline="-25000" dirty="0" err="1"/>
              <a:t>z</a:t>
            </a:r>
            <a:r>
              <a:rPr lang="en-US" sz="2400" kern="0" dirty="0"/>
              <a:t> = </a:t>
            </a:r>
            <a:r>
              <a:rPr lang="en-US" sz="2400" kern="0" dirty="0" err="1"/>
              <a:t>a</a:t>
            </a:r>
            <a:r>
              <a:rPr lang="en-US" sz="2400" kern="0" baseline="-25000" dirty="0" err="1"/>
              <a:t>x</a:t>
            </a:r>
            <a:r>
              <a:rPr lang="en-US" sz="2400" kern="0" dirty="0" err="1"/>
              <a:t>b</a:t>
            </a:r>
            <a:r>
              <a:rPr lang="en-US" sz="2400" kern="0" baseline="-25000" dirty="0" err="1"/>
              <a:t>y</a:t>
            </a:r>
            <a:r>
              <a:rPr lang="en-US" sz="2400" kern="0" dirty="0"/>
              <a:t> − </a:t>
            </a:r>
            <a:r>
              <a:rPr lang="en-US" sz="2400" kern="0" dirty="0" err="1"/>
              <a:t>a</a:t>
            </a:r>
            <a:r>
              <a:rPr lang="en-US" sz="2400" kern="0" baseline="-25000" dirty="0" err="1"/>
              <a:t>y</a:t>
            </a:r>
            <a:r>
              <a:rPr lang="en-US" sz="2400" kern="0" dirty="0" err="1"/>
              <a:t>b</a:t>
            </a:r>
            <a:r>
              <a:rPr lang="en-US" sz="2400" kern="0" baseline="-25000" dirty="0" err="1"/>
              <a:t>x</a:t>
            </a:r>
            <a:endParaRPr lang="en-US" sz="2400" kern="0" baseline="-25000" dirty="0"/>
          </a:p>
          <a:p>
            <a:endParaRPr lang="en-US" sz="2400" kern="0" dirty="0"/>
          </a:p>
          <a:p>
            <a:r>
              <a:rPr lang="en-US" sz="2400" kern="0" dirty="0"/>
              <a:t>Length : </a:t>
            </a:r>
            <a:r>
              <a:rPr lang="it-IT" sz="2400" dirty="0"/>
              <a:t>|</a:t>
            </a:r>
            <a:r>
              <a:rPr lang="it-IT" sz="2400" b="1" dirty="0"/>
              <a:t>a</a:t>
            </a:r>
            <a:r>
              <a:rPr lang="it-IT" sz="2400" dirty="0"/>
              <a:t>| |</a:t>
            </a:r>
            <a:r>
              <a:rPr lang="it-IT" sz="2400" b="1" dirty="0"/>
              <a:t>b</a:t>
            </a:r>
            <a:r>
              <a:rPr lang="it-IT" sz="2400" dirty="0"/>
              <a:t>| sin(</a:t>
            </a:r>
            <a:r>
              <a:rPr lang="el-GR" sz="2400" dirty="0"/>
              <a:t>θ)</a:t>
            </a:r>
            <a:endParaRPr lang="en-AU" sz="2400" dirty="0"/>
          </a:p>
          <a:p>
            <a:pPr lvl="1"/>
            <a:r>
              <a:rPr lang="en-AU" sz="2400" kern="0" dirty="0"/>
              <a:t>Depends of the length of the two vectors and the sing of the angle</a:t>
            </a:r>
            <a:endParaRPr lang="en-US" sz="2400" kern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8EFD6F-5171-5243-B359-6596B9524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569" y="1412776"/>
            <a:ext cx="334087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83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bit of </a:t>
            </a:r>
            <a:r>
              <a:rPr lang="it-IT" dirty="0" err="1"/>
              <a:t>math</a:t>
            </a:r>
            <a:r>
              <a:rPr lang="it-IT" dirty="0"/>
              <a:t>: </a:t>
            </a:r>
            <a:r>
              <a:rPr lang="it-IT" dirty="0" err="1"/>
              <a:t>Normal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side?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Segnaposto contenuto 2">
                <a:extLst>
                  <a:ext uri="{FF2B5EF4-FFF2-40B4-BE49-F238E27FC236}">
                    <a16:creationId xmlns:a16="http://schemas.microsoft.com/office/drawing/2014/main" id="{58AC87C6-45FD-564B-8AE1-8C1A1A221B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143000"/>
                <a:ext cx="5796136" cy="5486400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endParaRPr lang="en-US" sz="2000" kern="0" dirty="0"/>
              </a:p>
              <a:p>
                <a:pPr marL="0" indent="0">
                  <a:buNone/>
                </a:pPr>
                <a:endParaRPr lang="en-US" sz="2400" kern="0" dirty="0"/>
              </a:p>
              <a:p>
                <a:r>
                  <a:rPr lang="en-US" sz="2400" kern="0" dirty="0"/>
                  <a:t>a x b </a:t>
                </a:r>
                <a14:m>
                  <m:oMath xmlns:m="http://schemas.openxmlformats.org/officeDocument/2006/math">
                    <m:r>
                      <a:rPr lang="en-US" sz="240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AU" sz="2400" b="0" i="1" kern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kern="0" dirty="0"/>
                  <a:t>b x a ..The verse matters! </a:t>
                </a:r>
              </a:p>
              <a:p>
                <a:pPr lvl="1"/>
                <a:r>
                  <a:rPr lang="en-US" sz="2400" kern="0" dirty="0"/>
                  <a:t>Changing the order the vector reverse</a:t>
                </a:r>
              </a:p>
              <a:p>
                <a:pPr lvl="1"/>
                <a:r>
                  <a:rPr lang="en-US" sz="2400" kern="0" dirty="0"/>
                  <a:t>Very important for lighting</a:t>
                </a:r>
              </a:p>
              <a:p>
                <a:pPr lvl="1"/>
                <a:endParaRPr lang="en-US" sz="2400" kern="0" dirty="0"/>
              </a:p>
              <a:p>
                <a:pPr marL="457200" lvl="1" indent="0">
                  <a:buNone/>
                </a:pPr>
                <a:endParaRPr lang="en-US" sz="2400" kern="0" dirty="0"/>
              </a:p>
              <a:p>
                <a:r>
                  <a:rPr lang="en-US" sz="2400" kern="0" dirty="0"/>
                  <a:t>a x b = -(b x a)</a:t>
                </a:r>
              </a:p>
              <a:p>
                <a:pPr marL="0" indent="0">
                  <a:buNone/>
                </a:pPr>
                <a:endParaRPr lang="en-US" sz="2000" kern="0" dirty="0"/>
              </a:p>
            </p:txBody>
          </p:sp>
        </mc:Choice>
        <mc:Fallback>
          <p:sp>
            <p:nvSpPr>
              <p:cNvPr id="37" name="Segnaposto contenuto 2">
                <a:extLst>
                  <a:ext uri="{FF2B5EF4-FFF2-40B4-BE49-F238E27FC236}">
                    <a16:creationId xmlns:a16="http://schemas.microsoft.com/office/drawing/2014/main" id="{58AC87C6-45FD-564B-8AE1-8C1A1A221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3000"/>
                <a:ext cx="5796136" cy="5486400"/>
              </a:xfrm>
              <a:prstGeom prst="rect">
                <a:avLst/>
              </a:prstGeom>
              <a:blipFill>
                <a:blip r:embed="rId2"/>
                <a:stretch>
                  <a:fillRect l="-19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432C022-C1FF-604B-935D-5DA85B10C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3860604"/>
            <a:ext cx="2901297" cy="2626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2C34AE-5DB9-3945-A419-0553A66EA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412776"/>
            <a:ext cx="2231622" cy="31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44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Recap: Three Kind of Entities</a:t>
            </a:r>
            <a:endParaRPr lang="it-IT" dirty="0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Three types of entities </a:t>
            </a:r>
          </a:p>
          <a:p>
            <a:pPr lvl="1" eaLnBrk="1" hangingPunct="1"/>
            <a:r>
              <a:rPr lang="en-US" dirty="0"/>
              <a:t>scalars</a:t>
            </a:r>
          </a:p>
          <a:p>
            <a:pPr lvl="1" eaLnBrk="1" hangingPunct="1"/>
            <a:r>
              <a:rPr lang="en-US" dirty="0"/>
              <a:t>vectors </a:t>
            </a:r>
          </a:p>
          <a:p>
            <a:pPr lvl="1" eaLnBrk="1" hangingPunct="1"/>
            <a:r>
              <a:rPr lang="en-US" dirty="0"/>
              <a:t>points</a:t>
            </a:r>
          </a:p>
          <a:p>
            <a:pPr eaLnBrk="1" hangingPunct="1">
              <a:buFontTx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eaLnBrk="1" hangingPunct="1"/>
            <a:endParaRPr lang="en-US" dirty="0"/>
          </a:p>
        </p:txBody>
      </p:sp>
      <p:sp>
        <p:nvSpPr>
          <p:cNvPr id="52229" name="Freeform 13"/>
          <p:cNvSpPr>
            <a:spLocks/>
          </p:cNvSpPr>
          <p:nvPr/>
        </p:nvSpPr>
        <p:spPr bwMode="auto">
          <a:xfrm>
            <a:off x="2166541" y="2505075"/>
            <a:ext cx="1009650" cy="7938"/>
          </a:xfrm>
          <a:custGeom>
            <a:avLst/>
            <a:gdLst>
              <a:gd name="T0" fmla="*/ 0 w 636"/>
              <a:gd name="T1" fmla="*/ 0 h 5"/>
              <a:gd name="T2" fmla="*/ 2147483647 w 636"/>
              <a:gd name="T3" fmla="*/ 2147483647 h 5"/>
              <a:gd name="T4" fmla="*/ 0 60000 65536"/>
              <a:gd name="T5" fmla="*/ 0 60000 65536"/>
              <a:gd name="T6" fmla="*/ 0 w 636"/>
              <a:gd name="T7" fmla="*/ 0 h 5"/>
              <a:gd name="T8" fmla="*/ 636 w 636"/>
              <a:gd name="T9" fmla="*/ 5 h 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36" h="5">
                <a:moveTo>
                  <a:pt x="0" y="0"/>
                </a:moveTo>
                <a:lnTo>
                  <a:pt x="636" y="5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oval" w="med" len="med"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230" name="AutoShape 14"/>
          <p:cNvSpPr>
            <a:spLocks noChangeArrowheads="1"/>
          </p:cNvSpPr>
          <p:nvPr/>
        </p:nvSpPr>
        <p:spPr bwMode="auto">
          <a:xfrm>
            <a:off x="2937707" y="2139259"/>
            <a:ext cx="2959821" cy="7856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attributes: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Norm (length), </a:t>
            </a:r>
            <a:r>
              <a:rPr lang="en-US" b="1" dirty="0">
                <a:solidFill>
                  <a:srgbClr val="FF0000"/>
                </a:solidFill>
              </a:rPr>
              <a:t>Direction</a:t>
            </a:r>
            <a:endParaRPr lang="it-IT" sz="1800" b="1" dirty="0">
              <a:solidFill>
                <a:srgbClr val="FF0000"/>
              </a:solidFill>
            </a:endParaRPr>
          </a:p>
        </p:txBody>
      </p:sp>
      <p:sp>
        <p:nvSpPr>
          <p:cNvPr id="52231" name="Freeform 16"/>
          <p:cNvSpPr>
            <a:spLocks/>
          </p:cNvSpPr>
          <p:nvPr/>
        </p:nvSpPr>
        <p:spPr bwMode="auto">
          <a:xfrm>
            <a:off x="1923653" y="3233862"/>
            <a:ext cx="1252538" cy="628650"/>
          </a:xfrm>
          <a:custGeom>
            <a:avLst/>
            <a:gdLst>
              <a:gd name="T0" fmla="*/ 0 w 789"/>
              <a:gd name="T1" fmla="*/ 0 h 396"/>
              <a:gd name="T2" fmla="*/ 2147483647 w 789"/>
              <a:gd name="T3" fmla="*/ 2147483647 h 396"/>
              <a:gd name="T4" fmla="*/ 2147483647 w 789"/>
              <a:gd name="T5" fmla="*/ 2147483647 h 396"/>
              <a:gd name="T6" fmla="*/ 0 60000 65536"/>
              <a:gd name="T7" fmla="*/ 0 60000 65536"/>
              <a:gd name="T8" fmla="*/ 0 60000 65536"/>
              <a:gd name="T9" fmla="*/ 0 w 789"/>
              <a:gd name="T10" fmla="*/ 0 h 396"/>
              <a:gd name="T11" fmla="*/ 789 w 789"/>
              <a:gd name="T12" fmla="*/ 396 h 3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9" h="396">
                <a:moveTo>
                  <a:pt x="0" y="0"/>
                </a:moveTo>
                <a:lnTo>
                  <a:pt x="274" y="380"/>
                </a:lnTo>
                <a:lnTo>
                  <a:pt x="789" y="396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oval" w="med" len="med"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232" name="AutoShape 17"/>
          <p:cNvSpPr>
            <a:spLocks noChangeArrowheads="1"/>
          </p:cNvSpPr>
          <p:nvPr/>
        </p:nvSpPr>
        <p:spPr bwMode="auto">
          <a:xfrm>
            <a:off x="3176191" y="3501334"/>
            <a:ext cx="2251576" cy="78560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attribute: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Position</a:t>
            </a:r>
            <a:r>
              <a:rPr lang="en-US" dirty="0">
                <a:solidFill>
                  <a:schemeClr val="accent2"/>
                </a:solidFill>
              </a:rPr>
              <a:t> in space</a:t>
            </a:r>
            <a:endParaRPr lang="it-IT" sz="18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629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/>
        </p:nvGraphicFramePr>
        <p:xfrm>
          <a:off x="2643174" y="1643050"/>
          <a:ext cx="3854450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6807" name="Document" r:id="rId4" imgW="3857143" imgH="2505425" progId="">
                  <p:embed/>
                </p:oleObj>
              </mc:Choice>
              <mc:Fallback>
                <p:oleObj name="Document" r:id="rId4" imgW="3857143" imgH="2505425" progId="">
                  <p:embed/>
                  <p:pic>
                    <p:nvPicPr>
                      <p:cNvPr id="523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643050"/>
                        <a:ext cx="3854450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785918" y="214311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6808" name="CorelPhotoPaint.Image.8" r:id="rId6" imgW="1333333" imgH="1209524" progId="">
                  <p:embed/>
                </p:oleObj>
              </mc:Choice>
              <mc:Fallback>
                <p:oleObj name="CorelPhotoPaint.Image.8" r:id="rId6" imgW="1333333" imgH="1209524" progId="">
                  <p:embed/>
                  <p:pic>
                    <p:nvPicPr>
                      <p:cNvPr id="5232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214311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07154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AutoShape 10">
            <a:extLst>
              <a:ext uri="{FF2B5EF4-FFF2-40B4-BE49-F238E27FC236}">
                <a16:creationId xmlns:a16="http://schemas.microsoft.com/office/drawing/2014/main" id="{07885811-BD3D-9C4F-B586-282C05775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918" y="4792320"/>
            <a:ext cx="5763596" cy="486276"/>
          </a:xfrm>
          <a:prstGeom prst="roundRect">
            <a:avLst>
              <a:gd name="adj" fmla="val 8113"/>
            </a:avLst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 algn="ctr"/>
            <a:r>
              <a:rPr lang="en-AU" sz="2400" b="1" dirty="0">
                <a:ea typeface="Arial Unicode MS" pitchFamily="34" charset="-128"/>
                <a:cs typeface="Arial Unicode MS" pitchFamily="34" charset="-128"/>
              </a:rPr>
              <a:t>Based on the conservation of energy</a:t>
            </a:r>
            <a:endParaRPr lang="it-IT" sz="2400" b="1" dirty="0"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2860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>
            <a:extLst>
              <a:ext uri="{FF2B5EF4-FFF2-40B4-BE49-F238E27FC236}">
                <a16:creationId xmlns:a16="http://schemas.microsoft.com/office/drawing/2014/main" id="{E1FDCE73-63A4-0B48-B5E3-B841517D8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716" y="4686920"/>
            <a:ext cx="1587132" cy="550808"/>
          </a:xfrm>
          <a:prstGeom prst="roundRect">
            <a:avLst>
              <a:gd name="adj" fmla="val 8113"/>
            </a:avLst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28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702305"/>
              </p:ext>
            </p:extLst>
          </p:nvPr>
        </p:nvGraphicFramePr>
        <p:xfrm>
          <a:off x="2643174" y="1643050"/>
          <a:ext cx="3854450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681" name="Document" r:id="rId4" imgW="3857143" imgH="2505425" progId="">
                  <p:embed/>
                </p:oleObj>
              </mc:Choice>
              <mc:Fallback>
                <p:oleObj name="Document" r:id="rId4" imgW="3857143" imgH="250542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643050"/>
                        <a:ext cx="3854450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628344"/>
              </p:ext>
            </p:extLst>
          </p:nvPr>
        </p:nvGraphicFramePr>
        <p:xfrm>
          <a:off x="1643042" y="4572008"/>
          <a:ext cx="57150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682" name="Equation" r:id="rId6" imgW="1968480" imgH="228600" progId="Equation.3">
                  <p:embed/>
                </p:oleObj>
              </mc:Choice>
              <mc:Fallback>
                <p:oleObj name="Equation" r:id="rId6" imgW="19684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572008"/>
                        <a:ext cx="5715000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785918" y="214311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683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214311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07154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Up Arrow 13">
            <a:extLst>
              <a:ext uri="{FF2B5EF4-FFF2-40B4-BE49-F238E27FC236}">
                <a16:creationId xmlns:a16="http://schemas.microsoft.com/office/drawing/2014/main" id="{DEB6F43F-AB36-7F4D-B8A1-E2BC7478DDB7}"/>
              </a:ext>
            </a:extLst>
          </p:cNvPr>
          <p:cNvSpPr/>
          <p:nvPr/>
        </p:nvSpPr>
        <p:spPr bwMode="auto">
          <a:xfrm rot="20416410" flipV="1">
            <a:off x="1130499" y="2826701"/>
            <a:ext cx="398163" cy="1933512"/>
          </a:xfrm>
          <a:prstGeom prst="upArrow">
            <a:avLst/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EE478B-496B-C54B-B4F4-F4EC0190AA66}"/>
              </a:ext>
            </a:extLst>
          </p:cNvPr>
          <p:cNvSpPr txBox="1"/>
          <p:nvPr/>
        </p:nvSpPr>
        <p:spPr>
          <a:xfrm>
            <a:off x="203210" y="240061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9045"/>
                </a:solidFill>
              </a:rPr>
              <a:t>Output light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10">
            <a:extLst>
              <a:ext uri="{FF2B5EF4-FFF2-40B4-BE49-F238E27FC236}">
                <a16:creationId xmlns:a16="http://schemas.microsoft.com/office/drawing/2014/main" id="{2FD77A13-9691-7245-AD03-B0EB1706E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752126"/>
            <a:ext cx="432048" cy="324946"/>
          </a:xfrm>
          <a:prstGeom prst="roundRect">
            <a:avLst>
              <a:gd name="adj" fmla="val 8113"/>
            </a:avLst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id="{459FC491-62DE-9A4A-B626-34423022B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4410673"/>
            <a:ext cx="519446" cy="974785"/>
          </a:xfrm>
          <a:prstGeom prst="roundRect">
            <a:avLst>
              <a:gd name="adj" fmla="val 8113"/>
            </a:avLst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66B849A0-74B3-804E-A11C-5C1262565265}"/>
              </a:ext>
            </a:extLst>
          </p:cNvPr>
          <p:cNvSpPr/>
          <p:nvPr/>
        </p:nvSpPr>
        <p:spPr bwMode="auto">
          <a:xfrm rot="20416410" flipV="1">
            <a:off x="1130499" y="2826701"/>
            <a:ext cx="398163" cy="1933512"/>
          </a:xfrm>
          <a:prstGeom prst="upArrow">
            <a:avLst/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8DB38-99B3-AE46-B8CE-019594E18E51}"/>
              </a:ext>
            </a:extLst>
          </p:cNvPr>
          <p:cNvSpPr txBox="1"/>
          <p:nvPr/>
        </p:nvSpPr>
        <p:spPr>
          <a:xfrm>
            <a:off x="203210" y="240061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9045"/>
                </a:solidFill>
              </a:rPr>
              <a:t>Output light</a:t>
            </a:r>
          </a:p>
        </p:txBody>
      </p:sp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0690059"/>
              </p:ext>
            </p:extLst>
          </p:nvPr>
        </p:nvGraphicFramePr>
        <p:xfrm>
          <a:off x="2643174" y="1643050"/>
          <a:ext cx="3854450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19" name="Document" r:id="rId4" imgW="3857143" imgH="2505425" progId="">
                  <p:embed/>
                </p:oleObj>
              </mc:Choice>
              <mc:Fallback>
                <p:oleObj name="Document" r:id="rId4" imgW="3857143" imgH="2505425" progId="">
                  <p:embed/>
                  <p:pic>
                    <p:nvPicPr>
                      <p:cNvPr id="523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643050"/>
                        <a:ext cx="3854450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1643042" y="4572008"/>
          <a:ext cx="57150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20" name="Equation" r:id="rId6" imgW="1968480" imgH="228600" progId="Equation.3">
                  <p:embed/>
                </p:oleObj>
              </mc:Choice>
              <mc:Fallback>
                <p:oleObj name="Equation" r:id="rId6" imgW="1968480" imgH="228600" progId="Equation.3">
                  <p:embed/>
                  <p:pic>
                    <p:nvPicPr>
                      <p:cNvPr id="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572008"/>
                        <a:ext cx="5715000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785918" y="214311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21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5232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214311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07154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C8B779-2912-6C49-B54C-437E5BAD637F}"/>
              </a:ext>
            </a:extLst>
          </p:cNvPr>
          <p:cNvSpPr/>
          <p:nvPr/>
        </p:nvSpPr>
        <p:spPr>
          <a:xfrm>
            <a:off x="203210" y="6308988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8" indent="-1588">
              <a:buFontTx/>
              <a:buNone/>
            </a:pPr>
            <a:r>
              <a:rPr lang="en-US" dirty="0">
                <a:solidFill>
                  <a:srgbClr val="00B050"/>
                </a:solidFill>
              </a:rPr>
              <a:t>point on surface to be illuminated</a:t>
            </a: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71DEA793-685B-A64B-A554-79EA7CBF2145}"/>
              </a:ext>
            </a:extLst>
          </p:cNvPr>
          <p:cNvSpPr/>
          <p:nvPr/>
        </p:nvSpPr>
        <p:spPr bwMode="auto">
          <a:xfrm rot="12671007" flipV="1">
            <a:off x="1706104" y="5282478"/>
            <a:ext cx="242894" cy="1060523"/>
          </a:xfrm>
          <a:prstGeom prst="upArrow">
            <a:avLst/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9262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10">
            <a:extLst>
              <a:ext uri="{FF2B5EF4-FFF2-40B4-BE49-F238E27FC236}">
                <a16:creationId xmlns:a16="http://schemas.microsoft.com/office/drawing/2014/main" id="{235ED2A1-B7B8-9C4C-AC71-8C45C0182C86}"/>
              </a:ext>
            </a:extLst>
          </p:cNvPr>
          <p:cNvSpPr>
            <a:spLocks noChangeArrowheads="1"/>
          </p:cNvSpPr>
          <p:nvPr/>
        </p:nvSpPr>
        <p:spPr bwMode="auto">
          <a:xfrm rot="1771377">
            <a:off x="2378806" y="3146680"/>
            <a:ext cx="2739545" cy="326582"/>
          </a:xfrm>
          <a:prstGeom prst="roundRect">
            <a:avLst>
              <a:gd name="adj" fmla="val 8113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AutoShape 10">
            <a:extLst>
              <a:ext uri="{FF2B5EF4-FFF2-40B4-BE49-F238E27FC236}">
                <a16:creationId xmlns:a16="http://schemas.microsoft.com/office/drawing/2014/main" id="{FF0DFC48-66EC-994A-AB8C-BC18A98FA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2557" y="4434667"/>
            <a:ext cx="519446" cy="974785"/>
          </a:xfrm>
          <a:prstGeom prst="roundRect">
            <a:avLst>
              <a:gd name="adj" fmla="val 8113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66B849A0-74B3-804E-A11C-5C1262565265}"/>
              </a:ext>
            </a:extLst>
          </p:cNvPr>
          <p:cNvSpPr/>
          <p:nvPr/>
        </p:nvSpPr>
        <p:spPr bwMode="auto">
          <a:xfrm rot="20416410" flipV="1">
            <a:off x="1130499" y="2826701"/>
            <a:ext cx="398163" cy="1933512"/>
          </a:xfrm>
          <a:prstGeom prst="upArrow">
            <a:avLst/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8DB38-99B3-AE46-B8CE-019594E18E51}"/>
              </a:ext>
            </a:extLst>
          </p:cNvPr>
          <p:cNvSpPr txBox="1"/>
          <p:nvPr/>
        </p:nvSpPr>
        <p:spPr>
          <a:xfrm>
            <a:off x="203210" y="240061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9045"/>
                </a:solidFill>
              </a:rPr>
              <a:t>Output light</a:t>
            </a:r>
          </a:p>
        </p:txBody>
      </p:sp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5485842"/>
              </p:ext>
            </p:extLst>
          </p:nvPr>
        </p:nvGraphicFramePr>
        <p:xfrm>
          <a:off x="2643174" y="1643050"/>
          <a:ext cx="3854450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28" name="Document" r:id="rId4" imgW="3857143" imgH="2505425" progId="">
                  <p:embed/>
                </p:oleObj>
              </mc:Choice>
              <mc:Fallback>
                <p:oleObj name="Document" r:id="rId4" imgW="3857143" imgH="2505425" progId="">
                  <p:embed/>
                  <p:pic>
                    <p:nvPicPr>
                      <p:cNvPr id="523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643050"/>
                        <a:ext cx="3854450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1643042" y="4572008"/>
          <a:ext cx="57150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29" name="Equation" r:id="rId6" imgW="1968480" imgH="228600" progId="Equation.3">
                  <p:embed/>
                </p:oleObj>
              </mc:Choice>
              <mc:Fallback>
                <p:oleObj name="Equation" r:id="rId6" imgW="1968480" imgH="228600" progId="Equation.3">
                  <p:embed/>
                  <p:pic>
                    <p:nvPicPr>
                      <p:cNvPr id="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572008"/>
                        <a:ext cx="5715000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785918" y="214311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30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5232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214311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07154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1C8B779-2912-6C49-B54C-437E5BAD637F}"/>
              </a:ext>
            </a:extLst>
          </p:cNvPr>
          <p:cNvSpPr/>
          <p:nvPr/>
        </p:nvSpPr>
        <p:spPr>
          <a:xfrm>
            <a:off x="203210" y="6308988"/>
            <a:ext cx="363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88" indent="-1588">
              <a:buFontTx/>
              <a:buNone/>
            </a:pPr>
            <a:r>
              <a:rPr lang="en-US" dirty="0">
                <a:solidFill>
                  <a:srgbClr val="00B050"/>
                </a:solidFill>
              </a:rPr>
              <a:t>point on surface to be illuminated</a:t>
            </a:r>
          </a:p>
        </p:txBody>
      </p:sp>
      <p:sp>
        <p:nvSpPr>
          <p:cNvPr id="15" name="Up Arrow 14">
            <a:extLst>
              <a:ext uri="{FF2B5EF4-FFF2-40B4-BE49-F238E27FC236}">
                <a16:creationId xmlns:a16="http://schemas.microsoft.com/office/drawing/2014/main" id="{AB90E11C-8006-3648-AC2E-F0111F6B8F47}"/>
              </a:ext>
            </a:extLst>
          </p:cNvPr>
          <p:cNvSpPr/>
          <p:nvPr/>
        </p:nvSpPr>
        <p:spPr bwMode="auto">
          <a:xfrm rot="12671007" flipV="1">
            <a:off x="1706104" y="5282478"/>
            <a:ext cx="242894" cy="1060523"/>
          </a:xfrm>
          <a:prstGeom prst="upArrow">
            <a:avLst/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6B070-4531-524B-AED5-F584C0B1795A}"/>
              </a:ext>
            </a:extLst>
          </p:cNvPr>
          <p:cNvSpPr/>
          <p:nvPr/>
        </p:nvSpPr>
        <p:spPr>
          <a:xfrm>
            <a:off x="2960864" y="5919792"/>
            <a:ext cx="3634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-1588">
              <a:buFontTx/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direction from  x  towards the eye</a:t>
            </a:r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0832B4D6-F371-E043-A4C1-93CB42F1F5CF}"/>
              </a:ext>
            </a:extLst>
          </p:cNvPr>
          <p:cNvSpPr/>
          <p:nvPr/>
        </p:nvSpPr>
        <p:spPr bwMode="auto">
          <a:xfrm rot="8245710" flipV="1">
            <a:off x="3389445" y="5247082"/>
            <a:ext cx="230306" cy="791689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9635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p Arrow 15">
            <a:extLst>
              <a:ext uri="{FF2B5EF4-FFF2-40B4-BE49-F238E27FC236}">
                <a16:creationId xmlns:a16="http://schemas.microsoft.com/office/drawing/2014/main" id="{390393FF-BE81-D647-941C-19A8BA5532D3}"/>
              </a:ext>
            </a:extLst>
          </p:cNvPr>
          <p:cNvSpPr/>
          <p:nvPr/>
        </p:nvSpPr>
        <p:spPr bwMode="auto">
          <a:xfrm rot="10800000" flipV="1">
            <a:off x="6469107" y="5235583"/>
            <a:ext cx="340590" cy="953523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AutoShape 10">
            <a:extLst>
              <a:ext uri="{FF2B5EF4-FFF2-40B4-BE49-F238E27FC236}">
                <a16:creationId xmlns:a16="http://schemas.microsoft.com/office/drawing/2014/main" id="{77AA0007-F567-864A-B1E1-14770C41D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454" y="4647446"/>
            <a:ext cx="1656184" cy="550808"/>
          </a:xfrm>
          <a:prstGeom prst="roundRect">
            <a:avLst>
              <a:gd name="adj" fmla="val 8113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926A26-A496-444E-9DF6-E5219AAB2365}"/>
              </a:ext>
            </a:extLst>
          </p:cNvPr>
          <p:cNvSpPr txBox="1"/>
          <p:nvPr/>
        </p:nvSpPr>
        <p:spPr>
          <a:xfrm>
            <a:off x="5969987" y="617988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reflective</a:t>
            </a:r>
          </a:p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component</a:t>
            </a:r>
          </a:p>
        </p:txBody>
      </p:sp>
      <p:sp>
        <p:nvSpPr>
          <p:cNvPr id="11" name="Up Arrow 10"/>
          <p:cNvSpPr/>
          <p:nvPr/>
        </p:nvSpPr>
        <p:spPr bwMode="auto">
          <a:xfrm rot="10800000" flipV="1">
            <a:off x="4400103" y="5235583"/>
            <a:ext cx="340590" cy="953523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3672450" y="4647446"/>
            <a:ext cx="1656184" cy="550808"/>
          </a:xfrm>
          <a:prstGeom prst="roundRect">
            <a:avLst>
              <a:gd name="adj" fmla="val 8113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/>
        </p:nvGraphicFramePr>
        <p:xfrm>
          <a:off x="2643174" y="1643050"/>
          <a:ext cx="3854450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973" name="Document" r:id="rId4" imgW="3857143" imgH="2505425" progId="">
                  <p:embed/>
                </p:oleObj>
              </mc:Choice>
              <mc:Fallback>
                <p:oleObj name="Document" r:id="rId4" imgW="3857143" imgH="2505425" progId="">
                  <p:embed/>
                  <p:pic>
                    <p:nvPicPr>
                      <p:cNvPr id="523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643050"/>
                        <a:ext cx="3854450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1643042" y="4572008"/>
          <a:ext cx="57150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974" name="Equation" r:id="rId6" imgW="1968480" imgH="228600" progId="Equation.3">
                  <p:embed/>
                </p:oleObj>
              </mc:Choice>
              <mc:Fallback>
                <p:oleObj name="Equation" r:id="rId6" imgW="1968480" imgH="228600" progId="Equation.3">
                  <p:embed/>
                  <p:pic>
                    <p:nvPicPr>
                      <p:cNvPr id="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572008"/>
                        <a:ext cx="5715000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785918" y="214311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975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5232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214311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07154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900983" y="617988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emissive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component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D98A16E2-26C2-5C48-8C77-8E0AF937C6B5}"/>
              </a:ext>
            </a:extLst>
          </p:cNvPr>
          <p:cNvSpPr/>
          <p:nvPr/>
        </p:nvSpPr>
        <p:spPr bwMode="auto">
          <a:xfrm rot="20416410" flipV="1">
            <a:off x="1130499" y="2826701"/>
            <a:ext cx="398163" cy="1933512"/>
          </a:xfrm>
          <a:prstGeom prst="upArrow">
            <a:avLst/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5912D1-9399-2A4F-BAAC-6C27C53B26CF}"/>
              </a:ext>
            </a:extLst>
          </p:cNvPr>
          <p:cNvSpPr txBox="1"/>
          <p:nvPr/>
        </p:nvSpPr>
        <p:spPr>
          <a:xfrm>
            <a:off x="203210" y="240061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9045"/>
                </a:solidFill>
              </a:rPr>
              <a:t>Output light</a:t>
            </a:r>
          </a:p>
        </p:txBody>
      </p:sp>
    </p:spTree>
    <p:extLst>
      <p:ext uri="{BB962C8B-B14F-4D97-AF65-F5344CB8AC3E}">
        <p14:creationId xmlns:p14="http://schemas.microsoft.com/office/powerpoint/2010/main" val="2747784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3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1295400" y="1143000"/>
            <a:ext cx="7848600" cy="5486400"/>
          </a:xfrm>
        </p:spPr>
        <p:txBody>
          <a:bodyPr/>
          <a:lstStyle/>
          <a:p>
            <a:pPr marL="1588" indent="-1588">
              <a:buFontTx/>
              <a:buNone/>
            </a:pPr>
            <a:r>
              <a:rPr lang="en-US" sz="2400" dirty="0"/>
              <a:t>point on surface to be illuminated;</a:t>
            </a:r>
          </a:p>
          <a:p>
            <a:pPr marL="1588" indent="-1588">
              <a:buFontTx/>
              <a:buNone/>
            </a:pPr>
            <a:endParaRPr lang="en-US" sz="2400" dirty="0"/>
          </a:p>
          <a:p>
            <a:pPr marL="1588" indent="-1588">
              <a:buFontTx/>
              <a:buNone/>
            </a:pPr>
            <a:r>
              <a:rPr lang="en-US" sz="2400" dirty="0"/>
              <a:t>direction from  </a:t>
            </a:r>
            <a:r>
              <a:rPr lang="en-US" sz="2400" i="1" dirty="0"/>
              <a:t>x</a:t>
            </a:r>
            <a:r>
              <a:rPr lang="en-US" sz="2400" dirty="0"/>
              <a:t>  towards the eye</a:t>
            </a:r>
          </a:p>
          <a:p>
            <a:pPr marL="1588" indent="-1588">
              <a:buFontTx/>
              <a:buNone/>
            </a:pPr>
            <a:endParaRPr lang="en-US" sz="2400" dirty="0"/>
          </a:p>
          <a:p>
            <a:pPr marL="1588" indent="-1588">
              <a:buFontTx/>
              <a:buNone/>
            </a:pPr>
            <a:r>
              <a:rPr lang="en-US" sz="2400" dirty="0"/>
              <a:t>direction of incident light</a:t>
            </a:r>
          </a:p>
          <a:p>
            <a:pPr marL="1588" indent="-1588">
              <a:buFontTx/>
              <a:buNone/>
            </a:pPr>
            <a:endParaRPr lang="en-US" sz="2400" dirty="0"/>
          </a:p>
          <a:p>
            <a:pPr marL="1588" indent="-1588">
              <a:buFontTx/>
              <a:buNone/>
            </a:pPr>
            <a:r>
              <a:rPr lang="en-US" sz="2400" dirty="0"/>
              <a:t> </a:t>
            </a:r>
          </a:p>
          <a:p>
            <a:pPr marL="1588" indent="-1588">
              <a:buFontTx/>
              <a:buNone/>
            </a:pPr>
            <a:r>
              <a:rPr lang="en-US" sz="2400" dirty="0"/>
              <a:t>angle between the light ray and </a:t>
            </a:r>
            <a:r>
              <a:rPr lang="en-US" sz="2400" b="1" dirty="0">
                <a:solidFill>
                  <a:srgbClr val="FF0000"/>
                </a:solidFill>
              </a:rPr>
              <a:t>surface normal</a:t>
            </a:r>
          </a:p>
        </p:txBody>
      </p:sp>
      <p:graphicFrame>
        <p:nvGraphicFramePr>
          <p:cNvPr id="527369" name="Object 9"/>
          <p:cNvGraphicFramePr>
            <a:graphicFrameLocks noChangeAspect="1"/>
          </p:cNvGraphicFramePr>
          <p:nvPr/>
        </p:nvGraphicFramePr>
        <p:xfrm>
          <a:off x="533400" y="1219200"/>
          <a:ext cx="368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281" name="Equation" r:id="rId4" imgW="126720" imgH="139680" progId="Equation.3">
                  <p:embed/>
                </p:oleObj>
              </mc:Choice>
              <mc:Fallback>
                <p:oleObj name="Equation" r:id="rId4" imgW="126720" imgH="139680" progId="Equation.3">
                  <p:embed/>
                  <p:pic>
                    <p:nvPicPr>
                      <p:cNvPr id="52736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219200"/>
                        <a:ext cx="36830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7372" name="Object 12"/>
          <p:cNvGraphicFramePr>
            <a:graphicFrameLocks noChangeAspect="1"/>
          </p:cNvGraphicFramePr>
          <p:nvPr/>
        </p:nvGraphicFramePr>
        <p:xfrm>
          <a:off x="381000" y="2819400"/>
          <a:ext cx="517525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282" name="Equation" r:id="rId6" imgW="177480" imgH="228600" progId="Equation.3">
                  <p:embed/>
                </p:oleObj>
              </mc:Choice>
              <mc:Fallback>
                <p:oleObj name="Equation" r:id="rId6" imgW="177480" imgH="228600" progId="Equation.3">
                  <p:embed/>
                  <p:pic>
                    <p:nvPicPr>
                      <p:cNvPr id="52737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819400"/>
                        <a:ext cx="517525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7373" name="Object 13"/>
          <p:cNvGraphicFramePr>
            <a:graphicFrameLocks noChangeAspect="1"/>
          </p:cNvGraphicFramePr>
          <p:nvPr/>
        </p:nvGraphicFramePr>
        <p:xfrm>
          <a:off x="323528" y="1844824"/>
          <a:ext cx="5524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283" name="Equation" r:id="rId8" imgW="190440" imgH="215640" progId="Equation.3">
                  <p:embed/>
                </p:oleObj>
              </mc:Choice>
              <mc:Fallback>
                <p:oleObj name="Equation" r:id="rId8" imgW="190440" imgH="215640" progId="Equation.3">
                  <p:embed/>
                  <p:pic>
                    <p:nvPicPr>
                      <p:cNvPr id="52737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844824"/>
                        <a:ext cx="552450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7376" name="Object 16"/>
          <p:cNvGraphicFramePr>
            <a:graphicFrameLocks noChangeAspect="1"/>
          </p:cNvGraphicFramePr>
          <p:nvPr/>
        </p:nvGraphicFramePr>
        <p:xfrm>
          <a:off x="381000" y="5715000"/>
          <a:ext cx="4794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284" name="Equation" r:id="rId10" imgW="164880" imgH="164880" progId="Equation.3">
                  <p:embed/>
                </p:oleObj>
              </mc:Choice>
              <mc:Fallback>
                <p:oleObj name="Equation" r:id="rId10" imgW="164880" imgH="164880" progId="Equation.3">
                  <p:embed/>
                  <p:pic>
                    <p:nvPicPr>
                      <p:cNvPr id="527376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715000"/>
                        <a:ext cx="479425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7377" name="Rectangle 17"/>
          <p:cNvSpPr>
            <a:spLocks noChangeArrowheads="1"/>
          </p:cNvSpPr>
          <p:nvPr/>
        </p:nvSpPr>
        <p:spPr bwMode="auto">
          <a:xfrm>
            <a:off x="1219200" y="5638800"/>
            <a:ext cx="7772400" cy="101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en-US" sz="2400" dirty="0"/>
              <a:t>domain of all possible directions</a:t>
            </a:r>
            <a:br>
              <a:rPr lang="en-US" sz="2400" dirty="0"/>
            </a:br>
            <a:r>
              <a:rPr lang="en-US" dirty="0"/>
              <a:t>(i.e., all normalized vectors incoming from the front side)</a:t>
            </a:r>
          </a:p>
          <a:p>
            <a:r>
              <a:rPr lang="en-US" dirty="0"/>
              <a:t>(i.e., the surface of the unit half-sphere) 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C244D1-A8C8-E140-A8D6-5EB2963666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528" y="4149080"/>
            <a:ext cx="671959" cy="6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7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Emissive component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0" y="1143000"/>
            <a:ext cx="4860032" cy="5486400"/>
          </a:xfrm>
        </p:spPr>
        <p:txBody>
          <a:bodyPr/>
          <a:lstStyle/>
          <a:p>
            <a:endParaRPr lang="en-US" dirty="0"/>
          </a:p>
          <a:p>
            <a:r>
              <a:rPr lang="en-US" sz="2000" dirty="0"/>
              <a:t>Used just for the few materials that emit their proper light</a:t>
            </a:r>
          </a:p>
          <a:p>
            <a:pPr marL="0" indent="0">
              <a:buNone/>
            </a:pPr>
            <a:endParaRPr lang="en-US" sz="2000" dirty="0"/>
          </a:p>
          <a:p>
            <a:pPr lvl="1"/>
            <a:r>
              <a:rPr lang="en-US" sz="2000" dirty="0"/>
              <a:t>In OpenGL, just: </a:t>
            </a:r>
            <a:r>
              <a:rPr lang="en-US" sz="2000" dirty="0" err="1"/>
              <a:t>emitter</a:t>
            </a:r>
            <a:r>
              <a:rPr lang="en-US" sz="2000" dirty="0" err="1">
                <a:sym typeface="Wingdings" panose="05000000000000000000" pitchFamily="2" charset="2"/>
              </a:rPr>
              <a:t>eye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(not </a:t>
            </a:r>
            <a:r>
              <a:rPr lang="en-US" sz="2000" dirty="0" err="1">
                <a:sym typeface="Wingdings" panose="05000000000000000000" pitchFamily="2" charset="2"/>
              </a:rPr>
              <a:t>emitterobjecteye</a:t>
            </a:r>
            <a:r>
              <a:rPr lang="en-US" sz="2000" dirty="0">
                <a:sym typeface="Wingdings" panose="05000000000000000000" pitchFamily="2" charset="2"/>
              </a:rPr>
              <a:t>)</a:t>
            </a:r>
          </a:p>
          <a:p>
            <a:pPr marL="457200" lvl="1" indent="0"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lvl="1"/>
            <a:r>
              <a:rPr lang="en-US" sz="2000" dirty="0"/>
              <a:t>In OpenGL , </a:t>
            </a:r>
            <a:r>
              <a:rPr lang="en-US" sz="2000" dirty="0">
                <a:sym typeface="Wingdings" panose="05000000000000000000" pitchFamily="2" charset="2"/>
              </a:rPr>
              <a:t>the emitted light does not illuminate other objects (unless we also put a source of light at the same location)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B3703F-6711-B242-BBD3-F63C8A5ED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720" y="1916832"/>
            <a:ext cx="338437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09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p Arrow 15">
            <a:extLst>
              <a:ext uri="{FF2B5EF4-FFF2-40B4-BE49-F238E27FC236}">
                <a16:creationId xmlns:a16="http://schemas.microsoft.com/office/drawing/2014/main" id="{390393FF-BE81-D647-941C-19A8BA5532D3}"/>
              </a:ext>
            </a:extLst>
          </p:cNvPr>
          <p:cNvSpPr/>
          <p:nvPr/>
        </p:nvSpPr>
        <p:spPr bwMode="auto">
          <a:xfrm rot="10800000" flipV="1">
            <a:off x="6469107" y="5235583"/>
            <a:ext cx="340590" cy="953523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AutoShape 10">
            <a:extLst>
              <a:ext uri="{FF2B5EF4-FFF2-40B4-BE49-F238E27FC236}">
                <a16:creationId xmlns:a16="http://schemas.microsoft.com/office/drawing/2014/main" id="{77AA0007-F567-864A-B1E1-14770C41D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454" y="4647446"/>
            <a:ext cx="1656184" cy="550808"/>
          </a:xfrm>
          <a:prstGeom prst="roundRect">
            <a:avLst>
              <a:gd name="adj" fmla="val 8113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926A26-A496-444E-9DF6-E5219AAB2365}"/>
              </a:ext>
            </a:extLst>
          </p:cNvPr>
          <p:cNvSpPr txBox="1"/>
          <p:nvPr/>
        </p:nvSpPr>
        <p:spPr>
          <a:xfrm>
            <a:off x="5969987" y="6179887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reflective</a:t>
            </a:r>
          </a:p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component</a:t>
            </a: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/>
        </p:nvGraphicFramePr>
        <p:xfrm>
          <a:off x="2643174" y="1643050"/>
          <a:ext cx="3854450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991" name="Document" r:id="rId4" imgW="3857143" imgH="2505425" progId="">
                  <p:embed/>
                </p:oleObj>
              </mc:Choice>
              <mc:Fallback>
                <p:oleObj name="Document" r:id="rId4" imgW="3857143" imgH="2505425" progId="">
                  <p:embed/>
                  <p:pic>
                    <p:nvPicPr>
                      <p:cNvPr id="523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643050"/>
                        <a:ext cx="3854450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1643042" y="4572008"/>
          <a:ext cx="57150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992" name="Equation" r:id="rId6" imgW="1968480" imgH="228600" progId="Equation.3">
                  <p:embed/>
                </p:oleObj>
              </mc:Choice>
              <mc:Fallback>
                <p:oleObj name="Equation" r:id="rId6" imgW="1968480" imgH="228600" progId="Equation.3">
                  <p:embed/>
                  <p:pic>
                    <p:nvPicPr>
                      <p:cNvPr id="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4572008"/>
                        <a:ext cx="5715000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785918" y="214311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993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5232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214311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07154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</p:spTree>
    <p:extLst>
      <p:ext uri="{BB962C8B-B14F-4D97-AF65-F5344CB8AC3E}">
        <p14:creationId xmlns:p14="http://schemas.microsoft.com/office/powerpoint/2010/main" val="20641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10">
            <a:extLst>
              <a:ext uri="{FF2B5EF4-FFF2-40B4-BE49-F238E27FC236}">
                <a16:creationId xmlns:a16="http://schemas.microsoft.com/office/drawing/2014/main" id="{3AFB5493-44DD-8743-B122-A1773E66B03A}"/>
              </a:ext>
            </a:extLst>
          </p:cNvPr>
          <p:cNvSpPr>
            <a:spLocks noChangeArrowheads="1"/>
          </p:cNvSpPr>
          <p:nvPr/>
        </p:nvSpPr>
        <p:spPr bwMode="auto">
          <a:xfrm rot="17912378">
            <a:off x="3887565" y="2609521"/>
            <a:ext cx="2616266" cy="324946"/>
          </a:xfrm>
          <a:prstGeom prst="roundRect">
            <a:avLst>
              <a:gd name="adj" fmla="val 8113"/>
            </a:avLst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AutoShape 10">
            <a:extLst>
              <a:ext uri="{FF2B5EF4-FFF2-40B4-BE49-F238E27FC236}">
                <a16:creationId xmlns:a16="http://schemas.microsoft.com/office/drawing/2014/main" id="{A68C6BD0-0462-1646-A4D0-8BBACB6C0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74" y="5589240"/>
            <a:ext cx="632682" cy="984034"/>
          </a:xfrm>
          <a:prstGeom prst="roundRect">
            <a:avLst>
              <a:gd name="adj" fmla="val 8113"/>
            </a:avLst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2BBFAE-F636-E349-9E14-94E5B056B429}"/>
              </a:ext>
            </a:extLst>
          </p:cNvPr>
          <p:cNvSpPr/>
          <p:nvPr/>
        </p:nvSpPr>
        <p:spPr>
          <a:xfrm>
            <a:off x="2154517" y="4552057"/>
            <a:ext cx="3137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-1588">
              <a:buFontTx/>
              <a:buNone/>
            </a:pPr>
            <a:r>
              <a:rPr lang="en-US" dirty="0">
                <a:solidFill>
                  <a:srgbClr val="00B050"/>
                </a:solidFill>
              </a:rPr>
              <a:t>For every possible direction</a:t>
            </a:r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64C4B721-F199-B04F-8838-0BFF2B511D6E}"/>
              </a:ext>
            </a:extLst>
          </p:cNvPr>
          <p:cNvSpPr/>
          <p:nvPr/>
        </p:nvSpPr>
        <p:spPr bwMode="auto">
          <a:xfrm rot="1743756" flipV="1">
            <a:off x="3283038" y="4941942"/>
            <a:ext cx="224748" cy="676427"/>
          </a:xfrm>
          <a:prstGeom prst="upArrow">
            <a:avLst/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4C453F1F-2F57-804F-A692-2B5581A98E0B}"/>
              </a:ext>
            </a:extLst>
          </p:cNvPr>
          <p:cNvSpPr/>
          <p:nvPr/>
        </p:nvSpPr>
        <p:spPr bwMode="auto">
          <a:xfrm rot="20262587" flipV="1">
            <a:off x="909574" y="4708530"/>
            <a:ext cx="340590" cy="953523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C0307F55-0F13-3942-90CA-97A507D0F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18" y="5677226"/>
            <a:ext cx="1656184" cy="550808"/>
          </a:xfrm>
          <a:prstGeom prst="roundRect">
            <a:avLst>
              <a:gd name="adj" fmla="val 8113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5C2815-1A67-C341-9EC5-66CDCDB41931}"/>
              </a:ext>
            </a:extLst>
          </p:cNvPr>
          <p:cNvSpPr txBox="1"/>
          <p:nvPr/>
        </p:nvSpPr>
        <p:spPr>
          <a:xfrm>
            <a:off x="41741" y="413501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reflective</a:t>
            </a:r>
          </a:p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component</a:t>
            </a: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948787"/>
              </p:ext>
            </p:extLst>
          </p:nvPr>
        </p:nvGraphicFramePr>
        <p:xfrm>
          <a:off x="2643174" y="1643050"/>
          <a:ext cx="3854450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29" name="Document" r:id="rId4" imgW="3857143" imgH="2505425" progId="">
                  <p:embed/>
                </p:oleObj>
              </mc:Choice>
              <mc:Fallback>
                <p:oleObj name="Document" r:id="rId4" imgW="3857143" imgH="25054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643050"/>
                        <a:ext cx="3854450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6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851180"/>
              </p:ext>
            </p:extLst>
          </p:nvPr>
        </p:nvGraphicFramePr>
        <p:xfrm>
          <a:off x="571472" y="5572140"/>
          <a:ext cx="811053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30" name="Equation" r:id="rId6" imgW="2793960" imgH="393480" progId="Equation.3">
                  <p:embed/>
                </p:oleObj>
              </mc:Choice>
              <mc:Fallback>
                <p:oleObj name="Equation" r:id="rId6" imgW="2793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5572140"/>
                        <a:ext cx="8110538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785918" y="214311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31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214311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07154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</p:spTree>
    <p:extLst>
      <p:ext uri="{BB962C8B-B14F-4D97-AF65-F5344CB8AC3E}">
        <p14:creationId xmlns:p14="http://schemas.microsoft.com/office/powerpoint/2010/main" val="2425522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10">
            <a:extLst>
              <a:ext uri="{FF2B5EF4-FFF2-40B4-BE49-F238E27FC236}">
                <a16:creationId xmlns:a16="http://schemas.microsoft.com/office/drawing/2014/main" id="{A154E02C-87B6-CF41-91E8-286B5D5C0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4408" y="5431749"/>
            <a:ext cx="489720" cy="984034"/>
          </a:xfrm>
          <a:prstGeom prst="roundRect">
            <a:avLst>
              <a:gd name="adj" fmla="val 8113"/>
            </a:avLst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AutoShape 10">
            <a:extLst>
              <a:ext uri="{FF2B5EF4-FFF2-40B4-BE49-F238E27FC236}">
                <a16:creationId xmlns:a16="http://schemas.microsoft.com/office/drawing/2014/main" id="{3AFB5493-44DD-8743-B122-A1773E66B03A}"/>
              </a:ext>
            </a:extLst>
          </p:cNvPr>
          <p:cNvSpPr>
            <a:spLocks noChangeArrowheads="1"/>
          </p:cNvSpPr>
          <p:nvPr/>
        </p:nvSpPr>
        <p:spPr bwMode="auto">
          <a:xfrm rot="17912378">
            <a:off x="3887565" y="2609521"/>
            <a:ext cx="2616266" cy="324946"/>
          </a:xfrm>
          <a:prstGeom prst="roundRect">
            <a:avLst>
              <a:gd name="adj" fmla="val 8113"/>
            </a:avLst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AutoShape 10">
            <a:extLst>
              <a:ext uri="{FF2B5EF4-FFF2-40B4-BE49-F238E27FC236}">
                <a16:creationId xmlns:a16="http://schemas.microsoft.com/office/drawing/2014/main" id="{A68C6BD0-0462-1646-A4D0-8BBACB6C0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74" y="5589240"/>
            <a:ext cx="632682" cy="984034"/>
          </a:xfrm>
          <a:prstGeom prst="roundRect">
            <a:avLst>
              <a:gd name="adj" fmla="val 8113"/>
            </a:avLst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2BBFAE-F636-E349-9E14-94E5B056B429}"/>
              </a:ext>
            </a:extLst>
          </p:cNvPr>
          <p:cNvSpPr/>
          <p:nvPr/>
        </p:nvSpPr>
        <p:spPr>
          <a:xfrm>
            <a:off x="2154517" y="4552057"/>
            <a:ext cx="3137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-1588">
              <a:buFontTx/>
              <a:buNone/>
            </a:pPr>
            <a:r>
              <a:rPr lang="en-US" dirty="0">
                <a:solidFill>
                  <a:srgbClr val="00B050"/>
                </a:solidFill>
              </a:rPr>
              <a:t>For every possible direction</a:t>
            </a:r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64C4B721-F199-B04F-8838-0BFF2B511D6E}"/>
              </a:ext>
            </a:extLst>
          </p:cNvPr>
          <p:cNvSpPr/>
          <p:nvPr/>
        </p:nvSpPr>
        <p:spPr bwMode="auto">
          <a:xfrm rot="1743756" flipV="1">
            <a:off x="3283038" y="4941942"/>
            <a:ext cx="224748" cy="676427"/>
          </a:xfrm>
          <a:prstGeom prst="upArrow">
            <a:avLst/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4C453F1F-2F57-804F-A692-2B5581A98E0B}"/>
              </a:ext>
            </a:extLst>
          </p:cNvPr>
          <p:cNvSpPr/>
          <p:nvPr/>
        </p:nvSpPr>
        <p:spPr bwMode="auto">
          <a:xfrm rot="20262587" flipV="1">
            <a:off x="909574" y="4708530"/>
            <a:ext cx="340590" cy="953523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C0307F55-0F13-3942-90CA-97A507D0F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18" y="5677226"/>
            <a:ext cx="1656184" cy="550808"/>
          </a:xfrm>
          <a:prstGeom prst="roundRect">
            <a:avLst>
              <a:gd name="adj" fmla="val 8113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5C2815-1A67-C341-9EC5-66CDCDB41931}"/>
              </a:ext>
            </a:extLst>
          </p:cNvPr>
          <p:cNvSpPr txBox="1"/>
          <p:nvPr/>
        </p:nvSpPr>
        <p:spPr>
          <a:xfrm>
            <a:off x="41741" y="413501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reflective</a:t>
            </a:r>
          </a:p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component</a:t>
            </a: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/>
        </p:nvGraphicFramePr>
        <p:xfrm>
          <a:off x="2643174" y="1643050"/>
          <a:ext cx="3854450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018" name="Document" r:id="rId4" imgW="3857143" imgH="2505425" progId="">
                  <p:embed/>
                </p:oleObj>
              </mc:Choice>
              <mc:Fallback>
                <p:oleObj name="Document" r:id="rId4" imgW="3857143" imgH="2505425" progId="">
                  <p:embed/>
                  <p:pic>
                    <p:nvPicPr>
                      <p:cNvPr id="523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643050"/>
                        <a:ext cx="3854450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69" name="Object 5"/>
          <p:cNvGraphicFramePr>
            <a:graphicFrameLocks noChangeAspect="1"/>
          </p:cNvGraphicFramePr>
          <p:nvPr/>
        </p:nvGraphicFramePr>
        <p:xfrm>
          <a:off x="571472" y="5572140"/>
          <a:ext cx="811053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019" name="Equation" r:id="rId6" imgW="2793960" imgH="393480" progId="Equation.3">
                  <p:embed/>
                </p:oleObj>
              </mc:Choice>
              <mc:Fallback>
                <p:oleObj name="Equation" r:id="rId6" imgW="2793960" imgH="393480" progId="Equation.3">
                  <p:embed/>
                  <p:pic>
                    <p:nvPicPr>
                      <p:cNvPr id="52326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5572140"/>
                        <a:ext cx="8110538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785918" y="214311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020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5232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214311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07154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362242-5B69-D44D-BC5A-5596341EF339}"/>
              </a:ext>
            </a:extLst>
          </p:cNvPr>
          <p:cNvSpPr/>
          <p:nvPr/>
        </p:nvSpPr>
        <p:spPr>
          <a:xfrm>
            <a:off x="5025560" y="4385634"/>
            <a:ext cx="1664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-1588">
              <a:buFontTx/>
              <a:buNone/>
            </a:pPr>
            <a:r>
              <a:rPr lang="en-US" dirty="0">
                <a:solidFill>
                  <a:srgbClr val="FFA05F"/>
                </a:solidFill>
              </a:rPr>
              <a:t>Incoming light</a:t>
            </a:r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16CD9744-02AF-6B4A-A64D-AE03F2799FC2}"/>
              </a:ext>
            </a:extLst>
          </p:cNvPr>
          <p:cNvSpPr/>
          <p:nvPr/>
        </p:nvSpPr>
        <p:spPr bwMode="auto">
          <a:xfrm rot="1743756" flipV="1">
            <a:off x="5582824" y="4728394"/>
            <a:ext cx="250994" cy="676427"/>
          </a:xfrm>
          <a:prstGeom prst="upArrow">
            <a:avLst/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0466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Text Box 21"/>
          <p:cNvSpPr txBox="1">
            <a:spLocks noChangeArrowheads="1"/>
          </p:cNvSpPr>
          <p:nvPr/>
        </p:nvSpPr>
        <p:spPr bwMode="auto">
          <a:xfrm>
            <a:off x="5715000" y="3657600"/>
            <a:ext cx="1816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3200"/>
              <a:t>q =     (p)</a:t>
            </a:r>
          </a:p>
          <a:p>
            <a:r>
              <a:rPr lang="en-US" sz="3200"/>
              <a:t>v =     (u)</a:t>
            </a:r>
            <a:endParaRPr lang="it-IT" sz="3200"/>
          </a:p>
        </p:txBody>
      </p:sp>
      <p:sp>
        <p:nvSpPr>
          <p:cNvPr id="7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Recap: Geometric transformations</a:t>
            </a:r>
            <a:endParaRPr lang="it-IT" dirty="0"/>
          </a:p>
        </p:txBody>
      </p:sp>
      <p:sp>
        <p:nvSpPr>
          <p:cNvPr id="7179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5257800" cy="5062538"/>
          </a:xfrm>
        </p:spPr>
        <p:txBody>
          <a:bodyPr/>
          <a:lstStyle/>
          <a:p>
            <a:pPr eaLnBrk="1" hangingPunct="1"/>
            <a:r>
              <a:rPr lang="en-US" dirty="0"/>
              <a:t>Functions that</a:t>
            </a:r>
          </a:p>
          <a:p>
            <a:pPr lvl="1" eaLnBrk="1" hangingPunct="1"/>
            <a:r>
              <a:rPr lang="en-US" dirty="0"/>
              <a:t>Take a </a:t>
            </a:r>
            <a:r>
              <a:rPr lang="en-US" dirty="0">
                <a:solidFill>
                  <a:srgbClr val="00B050"/>
                </a:solidFill>
              </a:rPr>
              <a:t>point</a:t>
            </a:r>
            <a:r>
              <a:rPr lang="en-US" dirty="0"/>
              <a:t> / </a:t>
            </a:r>
            <a:r>
              <a:rPr lang="en-US" dirty="0">
                <a:solidFill>
                  <a:srgbClr val="00B050"/>
                </a:solidFill>
              </a:rPr>
              <a:t>vector</a:t>
            </a:r>
            <a:r>
              <a:rPr lang="en-US" dirty="0"/>
              <a:t> </a:t>
            </a:r>
          </a:p>
          <a:p>
            <a:pPr lvl="1" eaLnBrk="1" hangingPunct="1"/>
            <a:r>
              <a:rPr lang="en-US" dirty="0"/>
              <a:t>and map it to another </a:t>
            </a:r>
            <a:r>
              <a:rPr lang="en-US" dirty="0">
                <a:solidFill>
                  <a:srgbClr val="00B050"/>
                </a:solidFill>
              </a:rPr>
              <a:t>point</a:t>
            </a:r>
            <a:r>
              <a:rPr lang="en-US" dirty="0"/>
              <a:t> / </a:t>
            </a:r>
            <a:r>
              <a:rPr lang="en-US" dirty="0">
                <a:solidFill>
                  <a:srgbClr val="00B050"/>
                </a:solidFill>
              </a:rPr>
              <a:t>vector</a:t>
            </a:r>
          </a:p>
          <a:p>
            <a:pPr lvl="1" eaLnBrk="1" hangingPunct="1"/>
            <a:endParaRPr lang="en-US" dirty="0">
              <a:solidFill>
                <a:srgbClr val="00B050"/>
              </a:solidFill>
            </a:endParaRPr>
          </a:p>
        </p:txBody>
      </p:sp>
      <p:graphicFrame>
        <p:nvGraphicFramePr>
          <p:cNvPr id="7170" name="Object 13"/>
          <p:cNvGraphicFramePr>
            <a:graphicFrameLocks noChangeAspect="1"/>
          </p:cNvGraphicFramePr>
          <p:nvPr/>
        </p:nvGraphicFramePr>
        <p:xfrm>
          <a:off x="5562600" y="1295400"/>
          <a:ext cx="2919413" cy="209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161" name="Fotografia Photo Editor" r:id="rId3" imgW="4290432" imgH="3078095" progId="">
                  <p:embed/>
                </p:oleObj>
              </mc:Choice>
              <mc:Fallback>
                <p:oleObj name="Fotografia Photo Editor" r:id="rId3" imgW="4290432" imgH="3078095" progId="">
                  <p:embed/>
                  <p:pic>
                    <p:nvPicPr>
                      <p:cNvPr id="717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295400"/>
                        <a:ext cx="2919413" cy="20939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0" name="Text Box 16"/>
          <p:cNvSpPr txBox="1">
            <a:spLocks noChangeArrowheads="1"/>
          </p:cNvSpPr>
          <p:nvPr/>
        </p:nvSpPr>
        <p:spPr bwMode="auto">
          <a:xfrm>
            <a:off x="5589588" y="1912938"/>
            <a:ext cx="32226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/>
              <a:t>p</a:t>
            </a:r>
            <a:endParaRPr lang="it-IT"/>
          </a:p>
        </p:txBody>
      </p:sp>
      <p:graphicFrame>
        <p:nvGraphicFramePr>
          <p:cNvPr id="7171" name="Object 17"/>
          <p:cNvGraphicFramePr>
            <a:graphicFrameLocks noChangeAspect="1"/>
          </p:cNvGraphicFramePr>
          <p:nvPr/>
        </p:nvGraphicFramePr>
        <p:xfrm>
          <a:off x="6464300" y="2320925"/>
          <a:ext cx="4191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162" name="Equation" r:id="rId5" imgW="152280" imgH="203040" progId="Equation.3">
                  <p:embed/>
                </p:oleObj>
              </mc:Choice>
              <mc:Fallback>
                <p:oleObj name="Equation" r:id="rId5" imgW="152280" imgH="203040" progId="Equation.3">
                  <p:embed/>
                  <p:pic>
                    <p:nvPicPr>
                      <p:cNvPr id="7171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4300" y="2320925"/>
                        <a:ext cx="419100" cy="558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18"/>
          <p:cNvGraphicFramePr>
            <a:graphicFrameLocks noChangeAspect="1"/>
          </p:cNvGraphicFramePr>
          <p:nvPr/>
        </p:nvGraphicFramePr>
        <p:xfrm>
          <a:off x="7227888" y="1638300"/>
          <a:ext cx="4191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163" name="Equation" r:id="rId7" imgW="152280" imgH="203040" progId="Equation.3">
                  <p:embed/>
                </p:oleObj>
              </mc:Choice>
              <mc:Fallback>
                <p:oleObj name="Equation" r:id="rId7" imgW="152280" imgH="203040" progId="Equation.3">
                  <p:embed/>
                  <p:pic>
                    <p:nvPicPr>
                      <p:cNvPr id="717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7888" y="1638300"/>
                        <a:ext cx="419100" cy="558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19"/>
          <p:cNvGraphicFramePr>
            <a:graphicFrameLocks noChangeAspect="1"/>
          </p:cNvGraphicFramePr>
          <p:nvPr/>
        </p:nvGraphicFramePr>
        <p:xfrm>
          <a:off x="6477000" y="2362200"/>
          <a:ext cx="4191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164" name="Equation" r:id="rId8" imgW="152280" imgH="203040" progId="Equation.3">
                  <p:embed/>
                </p:oleObj>
              </mc:Choice>
              <mc:Fallback>
                <p:oleObj name="Equation" r:id="rId8" imgW="152280" imgH="203040" progId="Equation.3">
                  <p:embed/>
                  <p:pic>
                    <p:nvPicPr>
                      <p:cNvPr id="7173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362200"/>
                        <a:ext cx="419100" cy="558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20"/>
          <p:cNvGraphicFramePr>
            <a:graphicFrameLocks noChangeAspect="1"/>
          </p:cNvGraphicFramePr>
          <p:nvPr/>
        </p:nvGraphicFramePr>
        <p:xfrm>
          <a:off x="6496050" y="3581400"/>
          <a:ext cx="5334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165" name="Equation" r:id="rId10" imgW="152280" imgH="203040" progId="Equation.3">
                  <p:embed/>
                </p:oleObj>
              </mc:Choice>
              <mc:Fallback>
                <p:oleObj name="Equation" r:id="rId10" imgW="152280" imgH="203040" progId="Equation.3">
                  <p:embed/>
                  <p:pic>
                    <p:nvPicPr>
                      <p:cNvPr id="7174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6050" y="3581400"/>
                        <a:ext cx="53340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1" name="Text Box 23"/>
          <p:cNvSpPr txBox="1">
            <a:spLocks noChangeArrowheads="1"/>
          </p:cNvSpPr>
          <p:nvPr/>
        </p:nvSpPr>
        <p:spPr bwMode="auto">
          <a:xfrm>
            <a:off x="7315200" y="2990850"/>
            <a:ext cx="32226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/>
              <a:t>q</a:t>
            </a:r>
            <a:endParaRPr lang="it-IT"/>
          </a:p>
        </p:txBody>
      </p:sp>
      <p:graphicFrame>
        <p:nvGraphicFramePr>
          <p:cNvPr id="7175" name="Object 24"/>
          <p:cNvGraphicFramePr>
            <a:graphicFrameLocks noChangeAspect="1"/>
          </p:cNvGraphicFramePr>
          <p:nvPr/>
        </p:nvGraphicFramePr>
        <p:xfrm>
          <a:off x="6486525" y="4067175"/>
          <a:ext cx="5334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166" name="Equation" r:id="rId11" imgW="152280" imgH="203040" progId="Equation.3">
                  <p:embed/>
                </p:oleObj>
              </mc:Choice>
              <mc:Fallback>
                <p:oleObj name="Equation" r:id="rId11" imgW="152280" imgH="203040" progId="Equation.3">
                  <p:embed/>
                  <p:pic>
                    <p:nvPicPr>
                      <p:cNvPr id="717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6525" y="4067175"/>
                        <a:ext cx="53340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 txBox="1">
            <a:spLocks noChangeArrowheads="1"/>
          </p:cNvSpPr>
          <p:nvPr/>
        </p:nvSpPr>
        <p:spPr bwMode="auto">
          <a:xfrm>
            <a:off x="351632" y="4191000"/>
            <a:ext cx="5257800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kern="0" dirty="0"/>
              <a:t>Three examples:</a:t>
            </a:r>
          </a:p>
          <a:p>
            <a:pPr lvl="1" eaLnBrk="1" hangingPunct="1"/>
            <a:r>
              <a:rPr lang="en-US" kern="0" dirty="0">
                <a:solidFill>
                  <a:schemeClr val="accent2"/>
                </a:solidFill>
              </a:rPr>
              <a:t>Translation</a:t>
            </a:r>
          </a:p>
          <a:p>
            <a:pPr lvl="1" eaLnBrk="1" hangingPunct="1"/>
            <a:r>
              <a:rPr lang="en-US" kern="0" dirty="0">
                <a:solidFill>
                  <a:schemeClr val="accent2"/>
                </a:solidFill>
              </a:rPr>
              <a:t>Scaling</a:t>
            </a:r>
          </a:p>
          <a:p>
            <a:pPr lvl="1" eaLnBrk="1" hangingPunct="1"/>
            <a:r>
              <a:rPr lang="en-US" kern="0" dirty="0">
                <a:solidFill>
                  <a:schemeClr val="accent2"/>
                </a:solidFill>
              </a:rPr>
              <a:t>Rotation</a:t>
            </a:r>
          </a:p>
          <a:p>
            <a:pPr lvl="1" eaLnBrk="1" hangingPunct="1"/>
            <a:endParaRPr lang="en-US" kern="0" dirty="0">
              <a:solidFill>
                <a:srgbClr val="00B050"/>
              </a:solidFill>
            </a:endParaRPr>
          </a:p>
          <a:p>
            <a:pPr lvl="1" eaLnBrk="1" hangingPunct="1"/>
            <a:endParaRPr lang="en-US" kern="0" dirty="0">
              <a:solidFill>
                <a:srgbClr val="00B050"/>
              </a:solidFill>
            </a:endParaRPr>
          </a:p>
          <a:p>
            <a:pPr lvl="1" eaLnBrk="1" hangingPunct="1">
              <a:buFontTx/>
              <a:buNone/>
            </a:pPr>
            <a:endParaRPr lang="en-US" kern="0" dirty="0">
              <a:solidFill>
                <a:srgbClr val="00B050"/>
              </a:solidFill>
            </a:endParaRPr>
          </a:p>
          <a:p>
            <a:pPr lvl="1" eaLnBrk="1" hangingPunct="1"/>
            <a:endParaRPr lang="en-US" kern="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783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0">
            <a:extLst>
              <a:ext uri="{FF2B5EF4-FFF2-40B4-BE49-F238E27FC236}">
                <a16:creationId xmlns:a16="http://schemas.microsoft.com/office/drawing/2014/main" id="{02FD9FEB-DD13-E04D-8FAC-AD14D81BA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520" y="5445224"/>
            <a:ext cx="489720" cy="984034"/>
          </a:xfrm>
          <a:prstGeom prst="roundRect">
            <a:avLst>
              <a:gd name="adj" fmla="val 811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AutoShape 10">
            <a:extLst>
              <a:ext uri="{FF2B5EF4-FFF2-40B4-BE49-F238E27FC236}">
                <a16:creationId xmlns:a16="http://schemas.microsoft.com/office/drawing/2014/main" id="{A154E02C-87B6-CF41-91E8-286B5D5C0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4408" y="5431749"/>
            <a:ext cx="489720" cy="984034"/>
          </a:xfrm>
          <a:prstGeom prst="roundRect">
            <a:avLst>
              <a:gd name="adj" fmla="val 8113"/>
            </a:avLst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AutoShape 10">
            <a:extLst>
              <a:ext uri="{FF2B5EF4-FFF2-40B4-BE49-F238E27FC236}">
                <a16:creationId xmlns:a16="http://schemas.microsoft.com/office/drawing/2014/main" id="{3AFB5493-44DD-8743-B122-A1773E66B03A}"/>
              </a:ext>
            </a:extLst>
          </p:cNvPr>
          <p:cNvSpPr>
            <a:spLocks noChangeArrowheads="1"/>
          </p:cNvSpPr>
          <p:nvPr/>
        </p:nvSpPr>
        <p:spPr bwMode="auto">
          <a:xfrm rot="17912378">
            <a:off x="3887565" y="2609521"/>
            <a:ext cx="2616266" cy="324946"/>
          </a:xfrm>
          <a:prstGeom prst="roundRect">
            <a:avLst>
              <a:gd name="adj" fmla="val 8113"/>
            </a:avLst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AutoShape 10">
            <a:extLst>
              <a:ext uri="{FF2B5EF4-FFF2-40B4-BE49-F238E27FC236}">
                <a16:creationId xmlns:a16="http://schemas.microsoft.com/office/drawing/2014/main" id="{A68C6BD0-0462-1646-A4D0-8BBACB6C0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74" y="5589240"/>
            <a:ext cx="632682" cy="984034"/>
          </a:xfrm>
          <a:prstGeom prst="roundRect">
            <a:avLst>
              <a:gd name="adj" fmla="val 8113"/>
            </a:avLst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2BBFAE-F636-E349-9E14-94E5B056B429}"/>
              </a:ext>
            </a:extLst>
          </p:cNvPr>
          <p:cNvSpPr/>
          <p:nvPr/>
        </p:nvSpPr>
        <p:spPr>
          <a:xfrm>
            <a:off x="2154517" y="4552057"/>
            <a:ext cx="3137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-1588">
              <a:buFontTx/>
              <a:buNone/>
            </a:pPr>
            <a:r>
              <a:rPr lang="en-US" dirty="0">
                <a:solidFill>
                  <a:srgbClr val="00B050"/>
                </a:solidFill>
              </a:rPr>
              <a:t>For every possible direction</a:t>
            </a:r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64C4B721-F199-B04F-8838-0BFF2B511D6E}"/>
              </a:ext>
            </a:extLst>
          </p:cNvPr>
          <p:cNvSpPr/>
          <p:nvPr/>
        </p:nvSpPr>
        <p:spPr bwMode="auto">
          <a:xfrm rot="1743756" flipV="1">
            <a:off x="3283038" y="4941942"/>
            <a:ext cx="224748" cy="676427"/>
          </a:xfrm>
          <a:prstGeom prst="upArrow">
            <a:avLst/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4C453F1F-2F57-804F-A692-2B5581A98E0B}"/>
              </a:ext>
            </a:extLst>
          </p:cNvPr>
          <p:cNvSpPr/>
          <p:nvPr/>
        </p:nvSpPr>
        <p:spPr bwMode="auto">
          <a:xfrm rot="20262587" flipV="1">
            <a:off x="909574" y="4708530"/>
            <a:ext cx="340590" cy="953523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C0307F55-0F13-3942-90CA-97A507D0F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18" y="5677226"/>
            <a:ext cx="1656184" cy="550808"/>
          </a:xfrm>
          <a:prstGeom prst="roundRect">
            <a:avLst>
              <a:gd name="adj" fmla="val 8113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5C2815-1A67-C341-9EC5-66CDCDB41931}"/>
              </a:ext>
            </a:extLst>
          </p:cNvPr>
          <p:cNvSpPr txBox="1"/>
          <p:nvPr/>
        </p:nvSpPr>
        <p:spPr>
          <a:xfrm>
            <a:off x="41741" y="413501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reflective</a:t>
            </a:r>
          </a:p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component</a:t>
            </a: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/>
        </p:nvGraphicFramePr>
        <p:xfrm>
          <a:off x="2643174" y="1643050"/>
          <a:ext cx="3854450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997" name="Document" r:id="rId4" imgW="3857143" imgH="2505425" progId="">
                  <p:embed/>
                </p:oleObj>
              </mc:Choice>
              <mc:Fallback>
                <p:oleObj name="Document" r:id="rId4" imgW="3857143" imgH="2505425" progId="">
                  <p:embed/>
                  <p:pic>
                    <p:nvPicPr>
                      <p:cNvPr id="523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643050"/>
                        <a:ext cx="3854450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69" name="Object 5"/>
          <p:cNvGraphicFramePr>
            <a:graphicFrameLocks noChangeAspect="1"/>
          </p:cNvGraphicFramePr>
          <p:nvPr/>
        </p:nvGraphicFramePr>
        <p:xfrm>
          <a:off x="571472" y="5572140"/>
          <a:ext cx="811053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998" name="Equation" r:id="rId6" imgW="2793960" imgH="393480" progId="Equation.3">
                  <p:embed/>
                </p:oleObj>
              </mc:Choice>
              <mc:Fallback>
                <p:oleObj name="Equation" r:id="rId6" imgW="2793960" imgH="393480" progId="Equation.3">
                  <p:embed/>
                  <p:pic>
                    <p:nvPicPr>
                      <p:cNvPr id="52326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5572140"/>
                        <a:ext cx="8110538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785918" y="214311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999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5232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214311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07154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362242-5B69-D44D-BC5A-5596341EF339}"/>
              </a:ext>
            </a:extLst>
          </p:cNvPr>
          <p:cNvSpPr/>
          <p:nvPr/>
        </p:nvSpPr>
        <p:spPr>
          <a:xfrm>
            <a:off x="5025560" y="4385634"/>
            <a:ext cx="1664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-1588">
              <a:buFontTx/>
              <a:buNone/>
            </a:pPr>
            <a:r>
              <a:rPr lang="en-US" dirty="0">
                <a:solidFill>
                  <a:srgbClr val="FFA05F"/>
                </a:solidFill>
              </a:rPr>
              <a:t>Incoming light</a:t>
            </a:r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16CD9744-02AF-6B4A-A64D-AE03F2799FC2}"/>
              </a:ext>
            </a:extLst>
          </p:cNvPr>
          <p:cNvSpPr/>
          <p:nvPr/>
        </p:nvSpPr>
        <p:spPr bwMode="auto">
          <a:xfrm rot="1743756" flipV="1">
            <a:off x="5582824" y="4728394"/>
            <a:ext cx="250994" cy="676427"/>
          </a:xfrm>
          <a:prstGeom prst="upArrow">
            <a:avLst/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E7B133-60B9-C745-86CF-FE5A911675EA}"/>
              </a:ext>
            </a:extLst>
          </p:cNvPr>
          <p:cNvSpPr/>
          <p:nvPr/>
        </p:nvSpPr>
        <p:spPr>
          <a:xfrm>
            <a:off x="7330799" y="4146538"/>
            <a:ext cx="1664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-1588">
              <a:buFontTx/>
              <a:buNone/>
            </a:pPr>
            <a:r>
              <a:rPr lang="en-US" dirty="0">
                <a:solidFill>
                  <a:schemeClr val="accent1"/>
                </a:solidFill>
              </a:rPr>
              <a:t>Direction of incoming light</a:t>
            </a:r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53EAC292-079F-BC4A-B571-8F032E4271E3}"/>
              </a:ext>
            </a:extLst>
          </p:cNvPr>
          <p:cNvSpPr/>
          <p:nvPr/>
        </p:nvSpPr>
        <p:spPr bwMode="auto">
          <a:xfrm rot="2922373" flipV="1">
            <a:off x="7091165" y="4661961"/>
            <a:ext cx="238606" cy="1009256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3262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Incoming</a:t>
            </a:r>
            <a:r>
              <a:rPr lang="it-IT" dirty="0"/>
              <a:t>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/>
              <a:t>For </a:t>
            </a:r>
            <a:r>
              <a:rPr lang="it-IT" sz="2400" dirty="0" err="1"/>
              <a:t>each</a:t>
            </a:r>
            <a:r>
              <a:rPr lang="it-IT" sz="2400" dirty="0"/>
              <a:t> position </a:t>
            </a:r>
            <a:r>
              <a:rPr lang="it-IT" sz="2400" i="1" dirty="0"/>
              <a:t>   ,                     </a:t>
            </a:r>
            <a:r>
              <a:rPr lang="it-IT" sz="2400" dirty="0" err="1"/>
              <a:t>models</a:t>
            </a:r>
            <a:r>
              <a:rPr lang="it-IT" sz="2400" dirty="0"/>
              <a:t> </a:t>
            </a:r>
            <a:br>
              <a:rPr lang="it-IT" sz="2400" dirty="0"/>
            </a:br>
            <a:r>
              <a:rPr lang="it-IT" sz="2400" b="1" dirty="0">
                <a:solidFill>
                  <a:srgbClr val="FF0000"/>
                </a:solidFill>
              </a:rPr>
              <a:t>the </a:t>
            </a:r>
            <a:r>
              <a:rPr lang="it-IT" sz="2400" b="1" dirty="0" err="1">
                <a:solidFill>
                  <a:srgbClr val="FF0000"/>
                </a:solidFill>
              </a:rPr>
              <a:t>distribution</a:t>
            </a:r>
            <a:r>
              <a:rPr lang="it-IT" sz="2400" b="1" dirty="0">
                <a:solidFill>
                  <a:srgbClr val="FF0000"/>
                </a:solidFill>
              </a:rPr>
              <a:t> of </a:t>
            </a:r>
            <a:r>
              <a:rPr lang="it-IT" sz="2400" b="1" dirty="0" err="1">
                <a:solidFill>
                  <a:srgbClr val="FF0000"/>
                </a:solidFill>
              </a:rPr>
              <a:t>incident</a:t>
            </a:r>
            <a:r>
              <a:rPr lang="it-IT" sz="2400" b="1" dirty="0">
                <a:solidFill>
                  <a:srgbClr val="FF0000"/>
                </a:solidFill>
              </a:rPr>
              <a:t> light</a:t>
            </a:r>
          </a:p>
        </p:txBody>
      </p:sp>
      <p:graphicFrame>
        <p:nvGraphicFramePr>
          <p:cNvPr id="6051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1726872"/>
              </p:ext>
            </p:extLst>
          </p:nvPr>
        </p:nvGraphicFramePr>
        <p:xfrm>
          <a:off x="285750" y="2448973"/>
          <a:ext cx="1658938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058" name="Equation" r:id="rId3" imgW="571320" imgH="228600" progId="Equation.3">
                  <p:embed/>
                </p:oleObj>
              </mc:Choice>
              <mc:Fallback>
                <p:oleObj name="Equation" r:id="rId3" imgW="57132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2448973"/>
                        <a:ext cx="1658938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51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672919"/>
              </p:ext>
            </p:extLst>
          </p:nvPr>
        </p:nvGraphicFramePr>
        <p:xfrm>
          <a:off x="3346140" y="1113604"/>
          <a:ext cx="1487485" cy="515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059" name="Equation" r:id="rId5" imgW="660240" imgH="228600" progId="Equation.3">
                  <p:embed/>
                </p:oleObj>
              </mc:Choice>
              <mc:Fallback>
                <p:oleObj name="Equation" r:id="rId5" imgW="66024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6140" y="1113604"/>
                        <a:ext cx="1487485" cy="5151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928794" y="2591846"/>
            <a:ext cx="4322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= how much light hits       from direction</a:t>
            </a:r>
            <a:endParaRPr lang="it-IT" dirty="0"/>
          </a:p>
        </p:txBody>
      </p:sp>
      <p:graphicFrame>
        <p:nvGraphicFramePr>
          <p:cNvPr id="60518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6975821"/>
              </p:ext>
            </p:extLst>
          </p:nvPr>
        </p:nvGraphicFramePr>
        <p:xfrm>
          <a:off x="6012160" y="2420888"/>
          <a:ext cx="515937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060" name="Equation" r:id="rId7" imgW="177480" imgH="228600" progId="Equation.3">
                  <p:embed/>
                </p:oleObj>
              </mc:Choice>
              <mc:Fallback>
                <p:oleObj name="Equation" r:id="rId7" imgW="177480" imgH="228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2420888"/>
                        <a:ext cx="515937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519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151538"/>
              </p:ext>
            </p:extLst>
          </p:nvPr>
        </p:nvGraphicFramePr>
        <p:xfrm>
          <a:off x="4129088" y="2572390"/>
          <a:ext cx="442912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061" name="Equation" r:id="rId9" imgW="152280" imgH="164880" progId="Equation.3">
                  <p:embed/>
                </p:oleObj>
              </mc:Choice>
              <mc:Fallback>
                <p:oleObj name="Equation" r:id="rId9" imgW="152280" imgH="16488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9088" y="2572390"/>
                        <a:ext cx="442912" cy="4794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/>
          <p:cNvSpPr/>
          <p:nvPr/>
        </p:nvSpPr>
        <p:spPr bwMode="auto">
          <a:xfrm>
            <a:off x="2712971" y="5715016"/>
            <a:ext cx="4214842" cy="85725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5" name="Arc 14"/>
          <p:cNvSpPr/>
          <p:nvPr/>
        </p:nvSpPr>
        <p:spPr bwMode="auto">
          <a:xfrm>
            <a:off x="2712971" y="4143380"/>
            <a:ext cx="4214842" cy="4000528"/>
          </a:xfrm>
          <a:prstGeom prst="arc">
            <a:avLst>
              <a:gd name="adj1" fmla="val 10801868"/>
              <a:gd name="adj2" fmla="val 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99251" y="5857892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7814" y="5554970"/>
            <a:ext cx="142876" cy="24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6375" y="5072074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42061" y="4643446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3433" y="4071942"/>
            <a:ext cx="357190" cy="61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6243" y="3929066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7615" y="3786190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98987" y="3714752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1797" y="3857628"/>
            <a:ext cx="142876" cy="245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9111" y="3937692"/>
            <a:ext cx="71438" cy="12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0293" y="4000504"/>
            <a:ext cx="71438" cy="12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1665" y="4000504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98657" y="4714884"/>
            <a:ext cx="382077" cy="65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4475" y="4214818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7285" y="4500570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98657" y="5500702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27219" y="6000768"/>
            <a:ext cx="215955" cy="37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05191" name="Object 7"/>
          <p:cNvGraphicFramePr>
            <a:graphicFrameLocks noChangeAspect="1"/>
          </p:cNvGraphicFramePr>
          <p:nvPr/>
        </p:nvGraphicFramePr>
        <p:xfrm>
          <a:off x="5857884" y="4786322"/>
          <a:ext cx="5207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062" name="Equation" r:id="rId16" imgW="215640" imgH="228600" progId="Equation.3">
                  <p:embed/>
                </p:oleObj>
              </mc:Choice>
              <mc:Fallback>
                <p:oleObj name="Equation" r:id="rId16" imgW="215640" imgH="2286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84" y="4786322"/>
                        <a:ext cx="5207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/>
          <p:nvPr/>
        </p:nvCxnSpPr>
        <p:spPr bwMode="auto">
          <a:xfrm rot="5400000">
            <a:off x="5286380" y="4643446"/>
            <a:ext cx="928694" cy="785818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Oval 36"/>
          <p:cNvSpPr/>
          <p:nvPr/>
        </p:nvSpPr>
        <p:spPr bwMode="auto">
          <a:xfrm>
            <a:off x="4643438" y="6072206"/>
            <a:ext cx="349307" cy="71045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graphicFrame>
        <p:nvGraphicFramePr>
          <p:cNvPr id="605192" name="Object 8"/>
          <p:cNvGraphicFramePr>
            <a:graphicFrameLocks noChangeAspect="1"/>
          </p:cNvGraphicFramePr>
          <p:nvPr/>
        </p:nvGraphicFramePr>
        <p:xfrm>
          <a:off x="4572000" y="5829584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063" name="Equation" r:id="rId18" imgW="152280" imgH="164880" progId="Equation.3">
                  <p:embed/>
                </p:oleObj>
              </mc:Choice>
              <mc:Fallback>
                <p:oleObj name="Equation" r:id="rId18" imgW="152280" imgH="16488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829584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5193" name="Object 9"/>
          <p:cNvGraphicFramePr>
            <a:graphicFrameLocks noChangeAspect="1"/>
          </p:cNvGraphicFramePr>
          <p:nvPr/>
        </p:nvGraphicFramePr>
        <p:xfrm>
          <a:off x="4286248" y="4214818"/>
          <a:ext cx="611187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064" name="Equation" r:id="rId19" imgW="253800" imgH="228600" progId="Equation.3">
                  <p:embed/>
                </p:oleObj>
              </mc:Choice>
              <mc:Fallback>
                <p:oleObj name="Equation" r:id="rId19" imgW="253800" imgH="2286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48" y="4214818"/>
                        <a:ext cx="611187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0" name="Straight Arrow Connector 39"/>
          <p:cNvCxnSpPr/>
          <p:nvPr/>
        </p:nvCxnSpPr>
        <p:spPr bwMode="auto">
          <a:xfrm rot="16200000" flipH="1">
            <a:off x="3812464" y="4598290"/>
            <a:ext cx="1176444" cy="485507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60519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740182"/>
              </p:ext>
            </p:extLst>
          </p:nvPr>
        </p:nvGraphicFramePr>
        <p:xfrm>
          <a:off x="2700327" y="1172374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065" name="Equation" r:id="rId21" imgW="152280" imgH="164880" progId="Equation.3">
                  <p:embed/>
                </p:oleObj>
              </mc:Choice>
              <mc:Fallback>
                <p:oleObj name="Equation" r:id="rId21" imgW="152280" imgH="16488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27" y="1172374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AutoShape 10"/>
          <p:cNvSpPr>
            <a:spLocks noChangeArrowheads="1"/>
          </p:cNvSpPr>
          <p:nvPr/>
        </p:nvSpPr>
        <p:spPr bwMode="auto">
          <a:xfrm>
            <a:off x="179512" y="4341173"/>
            <a:ext cx="2269486" cy="1680115"/>
          </a:xfrm>
          <a:prstGeom prst="roundRect">
            <a:avLst>
              <a:gd name="adj" fmla="val 8113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r>
              <a:rPr lang="en-US" sz="140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Modeling all possible  </a:t>
            </a:r>
            <a:r>
              <a:rPr lang="en-US" sz="1400" i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environments of illumination</a:t>
            </a:r>
            <a:r>
              <a:rPr lang="en-US" sz="140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. E.g.:</a:t>
            </a:r>
          </a:p>
          <a:p>
            <a:pPr>
              <a:buFont typeface="Arial" pitchFamily="34" charset="0"/>
              <a:buChar char="•"/>
            </a:pPr>
            <a:r>
              <a:rPr lang="en-US" sz="140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room with open window</a:t>
            </a:r>
          </a:p>
          <a:p>
            <a:pPr>
              <a:buFont typeface="Arial" pitchFamily="34" charset="0"/>
              <a:buChar char="•"/>
            </a:pPr>
            <a:r>
              <a:rPr lang="en-US" sz="140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sunny day</a:t>
            </a:r>
          </a:p>
          <a:p>
            <a:pPr>
              <a:buFont typeface="Arial" pitchFamily="34" charset="0"/>
              <a:buChar char="•"/>
            </a:pPr>
            <a:r>
              <a:rPr lang="en-US" sz="140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cloudy day </a:t>
            </a:r>
          </a:p>
          <a:p>
            <a:pPr>
              <a:buFont typeface="Arial" pitchFamily="34" charset="0"/>
              <a:buChar char="•"/>
            </a:pPr>
            <a:r>
              <a:rPr lang="en-US" sz="140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a discotheque</a:t>
            </a:r>
          </a:p>
        </p:txBody>
      </p:sp>
      <p:sp>
        <p:nvSpPr>
          <p:cNvPr id="45" name="AutoShape 10"/>
          <p:cNvSpPr>
            <a:spLocks noChangeArrowheads="1"/>
          </p:cNvSpPr>
          <p:nvPr/>
        </p:nvSpPr>
        <p:spPr bwMode="auto">
          <a:xfrm>
            <a:off x="7180404" y="3983983"/>
            <a:ext cx="1856092" cy="1228392"/>
          </a:xfrm>
          <a:prstGeom prst="roundRect">
            <a:avLst>
              <a:gd name="adj" fmla="val 8113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In the metaphor of next slides: how many “tennis balls” hit  x from each direction!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 autoUpdateAnimBg="0"/>
      <p:bldP spid="45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p Arrow 10"/>
          <p:cNvSpPr/>
          <p:nvPr/>
        </p:nvSpPr>
        <p:spPr bwMode="auto">
          <a:xfrm rot="2718543" flipV="1">
            <a:off x="6402191" y="2807000"/>
            <a:ext cx="457577" cy="3352192"/>
          </a:xfrm>
          <a:prstGeom prst="upArrow">
            <a:avLst/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3059832" y="5434685"/>
            <a:ext cx="2232248" cy="1002531"/>
          </a:xfrm>
          <a:prstGeom prst="roundRect">
            <a:avLst>
              <a:gd name="adj" fmla="val 8113"/>
            </a:avLst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/>
        </p:nvGraphicFramePr>
        <p:xfrm>
          <a:off x="2643174" y="1643050"/>
          <a:ext cx="3854450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68" name="Document" r:id="rId4" imgW="3857143" imgH="2505425" progId="">
                  <p:embed/>
                </p:oleObj>
              </mc:Choice>
              <mc:Fallback>
                <p:oleObj name="Document" r:id="rId4" imgW="3857143" imgH="2505425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643050"/>
                        <a:ext cx="3854450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69" name="Object 5"/>
          <p:cNvGraphicFramePr>
            <a:graphicFrameLocks noChangeAspect="1"/>
          </p:cNvGraphicFramePr>
          <p:nvPr/>
        </p:nvGraphicFramePr>
        <p:xfrm>
          <a:off x="571472" y="5572140"/>
          <a:ext cx="811053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69" name="Equation" r:id="rId6" imgW="2793960" imgH="393480" progId="Equation.3">
                  <p:embed/>
                </p:oleObj>
              </mc:Choice>
              <mc:Fallback>
                <p:oleObj name="Equation" r:id="rId6" imgW="279396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5572140"/>
                        <a:ext cx="8110538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785918" y="214311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70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214311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07154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323022" y="2309604"/>
            <a:ext cx="26725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9045"/>
                </a:solidFill>
              </a:rPr>
              <a:t>bidirectional reflectance </a:t>
            </a:r>
          </a:p>
          <a:p>
            <a:pPr algn="ctr"/>
            <a:r>
              <a:rPr lang="en-US" b="1" dirty="0">
                <a:solidFill>
                  <a:srgbClr val="FF9045"/>
                </a:solidFill>
              </a:rPr>
              <a:t>distribution function</a:t>
            </a:r>
          </a:p>
          <a:p>
            <a:pPr algn="ctr"/>
            <a:r>
              <a:rPr lang="en-US" b="1" dirty="0">
                <a:solidFill>
                  <a:srgbClr val="FF9045"/>
                </a:solidFill>
              </a:rPr>
              <a:t>(BRDF)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7605" name="Object 5"/>
          <p:cNvGraphicFramePr>
            <a:graphicFrameLocks noChangeAspect="1"/>
          </p:cNvGraphicFramePr>
          <p:nvPr/>
        </p:nvGraphicFramePr>
        <p:xfrm>
          <a:off x="0" y="1219200"/>
          <a:ext cx="22860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936" name="Equation" r:id="rId4" imgW="787320" imgH="228600" progId="Equation.3">
                  <p:embed/>
                </p:oleObj>
              </mc:Choice>
              <mc:Fallback>
                <p:oleObj name="Equation" r:id="rId4" imgW="787320" imgH="228600" progId="Equation.3">
                  <p:embed/>
                  <p:pic>
                    <p:nvPicPr>
                      <p:cNvPr id="5376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19200"/>
                        <a:ext cx="2286000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7610" name="Rectangle 10"/>
          <p:cNvSpPr>
            <a:spLocks noChangeArrowheads="1"/>
          </p:cNvSpPr>
          <p:nvPr/>
        </p:nvSpPr>
        <p:spPr bwMode="auto">
          <a:xfrm>
            <a:off x="2362200" y="1066800"/>
            <a:ext cx="6781800" cy="157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en-US" sz="2400" dirty="0"/>
              <a:t>function determining the fraction of incident light reflected to different directions</a:t>
            </a:r>
            <a:br>
              <a:rPr lang="en-US" sz="2400" dirty="0"/>
            </a:br>
            <a:r>
              <a:rPr lang="en-US" sz="2400" b="1" dirty="0"/>
              <a:t>(i.e.: ”</a:t>
            </a:r>
            <a:r>
              <a:rPr lang="en-US" sz="2400" b="1" i="1" dirty="0">
                <a:solidFill>
                  <a:schemeClr val="accent2"/>
                </a:solidFill>
              </a:rPr>
              <a:t>how much of the light hitting </a:t>
            </a:r>
            <a:r>
              <a:rPr lang="en-US" sz="2400" b="1" i="1" dirty="0"/>
              <a:t>x</a:t>
            </a:r>
            <a:r>
              <a:rPr lang="en-US" sz="2400" b="1" i="1" dirty="0">
                <a:solidFill>
                  <a:schemeClr val="accent2"/>
                </a:solidFill>
              </a:rPr>
              <a:t> from </a:t>
            </a:r>
            <a:r>
              <a:rPr lang="en-US" sz="2400" b="1" i="1" dirty="0" err="1">
                <a:solidFill>
                  <a:schemeClr val="accent2"/>
                </a:solidFill>
              </a:rPr>
              <a:t>dir</a:t>
            </a:r>
            <a:r>
              <a:rPr lang="en-US" sz="2400" b="1" dirty="0">
                <a:solidFill>
                  <a:schemeClr val="accent2"/>
                </a:solidFill>
              </a:rPr>
              <a:t>  </a:t>
            </a:r>
            <a:r>
              <a:rPr lang="en-US" sz="2400" b="1" dirty="0" err="1"/>
              <a:t>w</a:t>
            </a:r>
            <a:r>
              <a:rPr lang="en-US" sz="2400" b="1" baseline="-25000" dirty="0" err="1"/>
              <a:t>i</a:t>
            </a:r>
            <a:r>
              <a:rPr lang="en-US" sz="2400" b="1" baseline="-25000" dirty="0">
                <a:solidFill>
                  <a:schemeClr val="accent2"/>
                </a:solidFill>
              </a:rPr>
              <a:t>  </a:t>
            </a:r>
            <a:r>
              <a:rPr lang="en-US" sz="2400" b="1" i="1" dirty="0">
                <a:solidFill>
                  <a:schemeClr val="accent2"/>
                </a:solidFill>
              </a:rPr>
              <a:t>will be reflected to </a:t>
            </a:r>
            <a:r>
              <a:rPr lang="en-US" sz="2400" b="1" i="1" dirty="0" err="1">
                <a:solidFill>
                  <a:schemeClr val="accent2"/>
                </a:solidFill>
              </a:rPr>
              <a:t>dir</a:t>
            </a:r>
            <a:r>
              <a:rPr lang="en-US" sz="2400" b="1" i="1" dirty="0">
                <a:solidFill>
                  <a:schemeClr val="accent2"/>
                </a:solidFill>
              </a:rPr>
              <a:t>  </a:t>
            </a:r>
            <a:r>
              <a:rPr lang="en-US" sz="2400" b="1" dirty="0" err="1"/>
              <a:t>w</a:t>
            </a:r>
            <a:r>
              <a:rPr lang="en-US" sz="2400" b="1" baseline="-25000" dirty="0" err="1"/>
              <a:t>r</a:t>
            </a:r>
            <a:r>
              <a:rPr lang="en-US" sz="2400" b="1" dirty="0"/>
              <a:t>")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</p:spTree>
    <p:extLst>
      <p:ext uri="{BB962C8B-B14F-4D97-AF65-F5344CB8AC3E}">
        <p14:creationId xmlns:p14="http://schemas.microsoft.com/office/powerpoint/2010/main" val="2098256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7605" name="Object 5"/>
          <p:cNvGraphicFramePr>
            <a:graphicFrameLocks noChangeAspect="1"/>
          </p:cNvGraphicFramePr>
          <p:nvPr/>
        </p:nvGraphicFramePr>
        <p:xfrm>
          <a:off x="0" y="1219200"/>
          <a:ext cx="22860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6960" name="Equation" r:id="rId4" imgW="787320" imgH="228600" progId="Equation.3">
                  <p:embed/>
                </p:oleObj>
              </mc:Choice>
              <mc:Fallback>
                <p:oleObj name="Equation" r:id="rId4" imgW="787320" imgH="228600" progId="Equation.3">
                  <p:embed/>
                  <p:pic>
                    <p:nvPicPr>
                      <p:cNvPr id="53760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19200"/>
                        <a:ext cx="2286000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7610" name="Rectangle 10"/>
          <p:cNvSpPr>
            <a:spLocks noChangeArrowheads="1"/>
          </p:cNvSpPr>
          <p:nvPr/>
        </p:nvSpPr>
        <p:spPr bwMode="auto">
          <a:xfrm>
            <a:off x="2362200" y="1066800"/>
            <a:ext cx="6781800" cy="157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r>
              <a:rPr lang="en-US" sz="2400" dirty="0"/>
              <a:t>function determining the fraction of incident light reflected to different directions</a:t>
            </a:r>
            <a:br>
              <a:rPr lang="en-US" sz="2400" dirty="0"/>
            </a:br>
            <a:r>
              <a:rPr lang="en-US" sz="2400" b="1" dirty="0"/>
              <a:t>(i.e.: ”</a:t>
            </a:r>
            <a:r>
              <a:rPr lang="en-US" sz="2400" b="1" i="1" dirty="0">
                <a:solidFill>
                  <a:schemeClr val="accent2"/>
                </a:solidFill>
              </a:rPr>
              <a:t>how much of the light hitting </a:t>
            </a:r>
            <a:r>
              <a:rPr lang="en-US" sz="2400" b="1" i="1" dirty="0"/>
              <a:t>x</a:t>
            </a:r>
            <a:r>
              <a:rPr lang="en-US" sz="2400" b="1" i="1" dirty="0">
                <a:solidFill>
                  <a:schemeClr val="accent2"/>
                </a:solidFill>
              </a:rPr>
              <a:t> from </a:t>
            </a:r>
            <a:r>
              <a:rPr lang="en-US" sz="2400" b="1" i="1" dirty="0" err="1">
                <a:solidFill>
                  <a:schemeClr val="accent2"/>
                </a:solidFill>
              </a:rPr>
              <a:t>dir</a:t>
            </a:r>
            <a:r>
              <a:rPr lang="en-US" sz="2400" b="1" dirty="0">
                <a:solidFill>
                  <a:schemeClr val="accent2"/>
                </a:solidFill>
              </a:rPr>
              <a:t>  </a:t>
            </a:r>
            <a:r>
              <a:rPr lang="en-US" sz="2400" b="1" dirty="0" err="1"/>
              <a:t>w</a:t>
            </a:r>
            <a:r>
              <a:rPr lang="en-US" sz="2400" b="1" baseline="-25000" dirty="0" err="1"/>
              <a:t>i</a:t>
            </a:r>
            <a:r>
              <a:rPr lang="en-US" sz="2400" b="1" baseline="-25000" dirty="0">
                <a:solidFill>
                  <a:schemeClr val="accent2"/>
                </a:solidFill>
              </a:rPr>
              <a:t>  </a:t>
            </a:r>
            <a:r>
              <a:rPr lang="en-US" sz="2400" b="1" i="1" dirty="0">
                <a:solidFill>
                  <a:schemeClr val="accent2"/>
                </a:solidFill>
              </a:rPr>
              <a:t>will be reflected to </a:t>
            </a:r>
            <a:r>
              <a:rPr lang="en-US" sz="2400" b="1" i="1" dirty="0" err="1">
                <a:solidFill>
                  <a:schemeClr val="accent2"/>
                </a:solidFill>
              </a:rPr>
              <a:t>dir</a:t>
            </a:r>
            <a:r>
              <a:rPr lang="en-US" sz="2400" b="1" i="1" dirty="0">
                <a:solidFill>
                  <a:schemeClr val="accent2"/>
                </a:solidFill>
              </a:rPr>
              <a:t>  </a:t>
            </a:r>
            <a:r>
              <a:rPr lang="en-US" sz="2400" b="1" dirty="0" err="1"/>
              <a:t>w</a:t>
            </a:r>
            <a:r>
              <a:rPr lang="en-US" sz="2400" b="1" baseline="-25000" dirty="0" err="1"/>
              <a:t>r</a:t>
            </a:r>
            <a:r>
              <a:rPr lang="en-US" sz="2400" b="1" dirty="0"/>
              <a:t>")</a:t>
            </a:r>
          </a:p>
        </p:txBody>
      </p:sp>
      <p:sp>
        <p:nvSpPr>
          <p:cNvPr id="53761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0" y="2971800"/>
            <a:ext cx="9144000" cy="365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It describes object material 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depending on microscopic properties of material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If constant in </a:t>
            </a:r>
            <a:r>
              <a:rPr lang="en-US" sz="2800" i="1" dirty="0"/>
              <a:t>x  </a:t>
            </a:r>
            <a:r>
              <a:rPr lang="en-US" sz="3600" dirty="0">
                <a:ea typeface="Arial Unicode MS" pitchFamily="34" charset="-128"/>
                <a:cs typeface="Arial Unicode MS" pitchFamily="34" charset="-128"/>
              </a:rPr>
              <a:t>⇒</a:t>
            </a:r>
            <a:r>
              <a:rPr lang="en-US" sz="2800" i="1" dirty="0"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800" dirty="0"/>
              <a:t>uniform material: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same material at all points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without 1st parameter it is called </a:t>
            </a:r>
            <a:r>
              <a:rPr lang="en-US" sz="2400" b="1" dirty="0">
                <a:solidFill>
                  <a:schemeClr val="accent2"/>
                </a:solidFill>
              </a:rPr>
              <a:t>BRDF</a:t>
            </a:r>
            <a:r>
              <a:rPr lang="en-US" sz="2400" dirty="0"/>
              <a:t> of the material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solidFill>
                  <a:schemeClr val="accent2"/>
                </a:solidFill>
              </a:rPr>
              <a:t>BRDF</a:t>
            </a:r>
            <a:r>
              <a:rPr lang="en-US" sz="2400" dirty="0"/>
              <a:t> = Bidirectional Reflectance Distribution Function)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describes optical properties of the material </a:t>
            </a:r>
            <a:br>
              <a:rPr lang="en-US" sz="2000" dirty="0"/>
            </a:br>
            <a:r>
              <a:rPr lang="en-US" sz="2000" dirty="0"/>
              <a:t>(e.g.: it is shiny, it has purple reflections, or it is matt, or iridescent – as velvet, or metallic, chrome, etc., etc.)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</p:spTree>
    <p:extLst>
      <p:ext uri="{BB962C8B-B14F-4D97-AF65-F5344CB8AC3E}">
        <p14:creationId xmlns:p14="http://schemas.microsoft.com/office/powerpoint/2010/main" val="2086777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ight Arrow 55"/>
          <p:cNvSpPr/>
          <p:nvPr/>
        </p:nvSpPr>
        <p:spPr bwMode="auto">
          <a:xfrm rot="18898590">
            <a:off x="5196204" y="3706424"/>
            <a:ext cx="2071702" cy="428628"/>
          </a:xfrm>
          <a:prstGeom prst="rightArrow">
            <a:avLst/>
          </a:prstGeom>
          <a:gradFill flip="none" rotWithShape="1">
            <a:gsLst>
              <a:gs pos="0">
                <a:srgbClr val="FFC000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48" name="Right Arrow 47"/>
          <p:cNvSpPr/>
          <p:nvPr/>
        </p:nvSpPr>
        <p:spPr bwMode="auto">
          <a:xfrm rot="2706372">
            <a:off x="1775865" y="3664402"/>
            <a:ext cx="2071702" cy="428628"/>
          </a:xfrm>
          <a:prstGeom prst="rightArrow">
            <a:avLst/>
          </a:prstGeom>
          <a:gradFill flip="none" rotWithShape="1">
            <a:gsLst>
              <a:gs pos="0">
                <a:srgbClr val="FFC000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BRDF of a (uniform) material</a:t>
            </a:r>
          </a:p>
        </p:txBody>
      </p:sp>
      <p:graphicFrame>
        <p:nvGraphicFramePr>
          <p:cNvPr id="557058" name="Object 2"/>
          <p:cNvGraphicFramePr>
            <a:graphicFrameLocks noChangeAspect="1"/>
          </p:cNvGraphicFramePr>
          <p:nvPr/>
        </p:nvGraphicFramePr>
        <p:xfrm>
          <a:off x="357190" y="1214422"/>
          <a:ext cx="479425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939" name="Equation" r:id="rId3" imgW="164880" imgH="215640" progId="Equation.3">
                  <p:embed/>
                </p:oleObj>
              </mc:Choice>
              <mc:Fallback>
                <p:oleObj name="Equation" r:id="rId3" imgW="16488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90" y="1214422"/>
                        <a:ext cx="479425" cy="62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785818" y="1357298"/>
            <a:ext cx="319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a typeface="Arial Unicode MS" pitchFamily="34" charset="-128"/>
                <a:cs typeface="Arial Unicode MS" pitchFamily="34" charset="-128"/>
              </a:rPr>
              <a:t>=</a:t>
            </a:r>
            <a:endParaRPr lang="it-IT" dirty="0"/>
          </a:p>
        </p:txBody>
      </p:sp>
      <p:pic>
        <p:nvPicPr>
          <p:cNvPr id="557060" name="Picture 4" descr="Mostra immagine a dimensione inte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8" y="1214422"/>
            <a:ext cx="800834" cy="661741"/>
          </a:xfrm>
          <a:prstGeom prst="rect">
            <a:avLst/>
          </a:prstGeom>
          <a:noFill/>
        </p:spPr>
      </p:pic>
      <p:pic>
        <p:nvPicPr>
          <p:cNvPr id="8" name="Picture 4" descr="Mostra immagine a dimensione inter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5351094"/>
            <a:ext cx="800834" cy="661741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3714744" y="5279656"/>
            <a:ext cx="1626618" cy="1292616"/>
            <a:chOff x="4058455" y="3946854"/>
            <a:chExt cx="1626618" cy="1292616"/>
          </a:xfrm>
        </p:grpSpPr>
        <p:sp>
          <p:nvSpPr>
            <p:cNvPr id="11" name="Freeform 10"/>
            <p:cNvSpPr/>
            <p:nvPr/>
          </p:nvSpPr>
          <p:spPr bwMode="auto">
            <a:xfrm>
              <a:off x="4058455" y="4689005"/>
              <a:ext cx="1078301" cy="291860"/>
            </a:xfrm>
            <a:custGeom>
              <a:avLst/>
              <a:gdLst>
                <a:gd name="connsiteX0" fmla="*/ 0 w 1078301"/>
                <a:gd name="connsiteY0" fmla="*/ 93453 h 291860"/>
                <a:gd name="connsiteX1" fmla="*/ 483079 w 1078301"/>
                <a:gd name="connsiteY1" fmla="*/ 33068 h 291860"/>
                <a:gd name="connsiteX2" fmla="*/ 1078301 w 1078301"/>
                <a:gd name="connsiteY2" fmla="*/ 291860 h 291860"/>
                <a:gd name="connsiteX3" fmla="*/ 1078301 w 1078301"/>
                <a:gd name="connsiteY3" fmla="*/ 291860 h 2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301" h="291860">
                  <a:moveTo>
                    <a:pt x="0" y="93453"/>
                  </a:moveTo>
                  <a:cubicBezTo>
                    <a:pt x="151681" y="46726"/>
                    <a:pt x="303362" y="0"/>
                    <a:pt x="483079" y="33068"/>
                  </a:cubicBezTo>
                  <a:cubicBezTo>
                    <a:pt x="662796" y="66136"/>
                    <a:pt x="1078301" y="291860"/>
                    <a:pt x="1078301" y="291860"/>
                  </a:cubicBezTo>
                  <a:lnTo>
                    <a:pt x="1078301" y="29186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4229636" y="4528876"/>
              <a:ext cx="1078301" cy="291860"/>
            </a:xfrm>
            <a:custGeom>
              <a:avLst/>
              <a:gdLst>
                <a:gd name="connsiteX0" fmla="*/ 0 w 1078301"/>
                <a:gd name="connsiteY0" fmla="*/ 93453 h 291860"/>
                <a:gd name="connsiteX1" fmla="*/ 483079 w 1078301"/>
                <a:gd name="connsiteY1" fmla="*/ 33068 h 291860"/>
                <a:gd name="connsiteX2" fmla="*/ 1078301 w 1078301"/>
                <a:gd name="connsiteY2" fmla="*/ 291860 h 291860"/>
                <a:gd name="connsiteX3" fmla="*/ 1078301 w 1078301"/>
                <a:gd name="connsiteY3" fmla="*/ 291860 h 2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301" h="291860">
                  <a:moveTo>
                    <a:pt x="0" y="93453"/>
                  </a:moveTo>
                  <a:cubicBezTo>
                    <a:pt x="151681" y="46726"/>
                    <a:pt x="303362" y="0"/>
                    <a:pt x="483079" y="33068"/>
                  </a:cubicBezTo>
                  <a:cubicBezTo>
                    <a:pt x="662796" y="66136"/>
                    <a:pt x="1078301" y="291860"/>
                    <a:pt x="1078301" y="291860"/>
                  </a:cubicBezTo>
                  <a:lnTo>
                    <a:pt x="1078301" y="29186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4392192" y="4360121"/>
              <a:ext cx="1078301" cy="291860"/>
            </a:xfrm>
            <a:custGeom>
              <a:avLst/>
              <a:gdLst>
                <a:gd name="connsiteX0" fmla="*/ 0 w 1078301"/>
                <a:gd name="connsiteY0" fmla="*/ 93453 h 291860"/>
                <a:gd name="connsiteX1" fmla="*/ 483079 w 1078301"/>
                <a:gd name="connsiteY1" fmla="*/ 33068 h 291860"/>
                <a:gd name="connsiteX2" fmla="*/ 1078301 w 1078301"/>
                <a:gd name="connsiteY2" fmla="*/ 291860 h 291860"/>
                <a:gd name="connsiteX3" fmla="*/ 1078301 w 1078301"/>
                <a:gd name="connsiteY3" fmla="*/ 291860 h 2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301" h="291860">
                  <a:moveTo>
                    <a:pt x="0" y="93453"/>
                  </a:moveTo>
                  <a:cubicBezTo>
                    <a:pt x="151681" y="46726"/>
                    <a:pt x="303362" y="0"/>
                    <a:pt x="483079" y="33068"/>
                  </a:cubicBezTo>
                  <a:cubicBezTo>
                    <a:pt x="662796" y="66136"/>
                    <a:pt x="1078301" y="291860"/>
                    <a:pt x="1078301" y="291860"/>
                  </a:cubicBezTo>
                  <a:lnTo>
                    <a:pt x="1078301" y="29186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4606772" y="4235570"/>
              <a:ext cx="1078301" cy="291860"/>
            </a:xfrm>
            <a:custGeom>
              <a:avLst/>
              <a:gdLst>
                <a:gd name="connsiteX0" fmla="*/ 0 w 1078301"/>
                <a:gd name="connsiteY0" fmla="*/ 93453 h 291860"/>
                <a:gd name="connsiteX1" fmla="*/ 483079 w 1078301"/>
                <a:gd name="connsiteY1" fmla="*/ 33068 h 291860"/>
                <a:gd name="connsiteX2" fmla="*/ 1078301 w 1078301"/>
                <a:gd name="connsiteY2" fmla="*/ 291860 h 291860"/>
                <a:gd name="connsiteX3" fmla="*/ 1078301 w 1078301"/>
                <a:gd name="connsiteY3" fmla="*/ 291860 h 2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301" h="291860">
                  <a:moveTo>
                    <a:pt x="0" y="93453"/>
                  </a:moveTo>
                  <a:cubicBezTo>
                    <a:pt x="151681" y="46726"/>
                    <a:pt x="303362" y="0"/>
                    <a:pt x="483079" y="33068"/>
                  </a:cubicBezTo>
                  <a:cubicBezTo>
                    <a:pt x="662796" y="66136"/>
                    <a:pt x="1078301" y="291860"/>
                    <a:pt x="1078301" y="291860"/>
                  </a:cubicBezTo>
                  <a:lnTo>
                    <a:pt x="1078301" y="29186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 rot="18886649">
              <a:off x="4659066" y="4554390"/>
              <a:ext cx="1078301" cy="291860"/>
            </a:xfrm>
            <a:custGeom>
              <a:avLst/>
              <a:gdLst>
                <a:gd name="connsiteX0" fmla="*/ 0 w 1078301"/>
                <a:gd name="connsiteY0" fmla="*/ 93453 h 291860"/>
                <a:gd name="connsiteX1" fmla="*/ 483079 w 1078301"/>
                <a:gd name="connsiteY1" fmla="*/ 33068 h 291860"/>
                <a:gd name="connsiteX2" fmla="*/ 1078301 w 1078301"/>
                <a:gd name="connsiteY2" fmla="*/ 291860 h 291860"/>
                <a:gd name="connsiteX3" fmla="*/ 1078301 w 1078301"/>
                <a:gd name="connsiteY3" fmla="*/ 291860 h 2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301" h="291860">
                  <a:moveTo>
                    <a:pt x="0" y="93453"/>
                  </a:moveTo>
                  <a:cubicBezTo>
                    <a:pt x="151681" y="46726"/>
                    <a:pt x="303362" y="0"/>
                    <a:pt x="483079" y="33068"/>
                  </a:cubicBezTo>
                  <a:cubicBezTo>
                    <a:pt x="662796" y="66136"/>
                    <a:pt x="1078301" y="291860"/>
                    <a:pt x="1078301" y="291860"/>
                  </a:cubicBezTo>
                  <a:lnTo>
                    <a:pt x="1078301" y="29186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 rot="18886649">
              <a:off x="4373315" y="4411513"/>
              <a:ext cx="1078301" cy="291860"/>
            </a:xfrm>
            <a:custGeom>
              <a:avLst/>
              <a:gdLst>
                <a:gd name="connsiteX0" fmla="*/ 0 w 1078301"/>
                <a:gd name="connsiteY0" fmla="*/ 93453 h 291860"/>
                <a:gd name="connsiteX1" fmla="*/ 483079 w 1078301"/>
                <a:gd name="connsiteY1" fmla="*/ 33068 h 291860"/>
                <a:gd name="connsiteX2" fmla="*/ 1078301 w 1078301"/>
                <a:gd name="connsiteY2" fmla="*/ 291860 h 291860"/>
                <a:gd name="connsiteX3" fmla="*/ 1078301 w 1078301"/>
                <a:gd name="connsiteY3" fmla="*/ 291860 h 2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301" h="291860">
                  <a:moveTo>
                    <a:pt x="0" y="93453"/>
                  </a:moveTo>
                  <a:cubicBezTo>
                    <a:pt x="151681" y="46726"/>
                    <a:pt x="303362" y="0"/>
                    <a:pt x="483079" y="33068"/>
                  </a:cubicBezTo>
                  <a:cubicBezTo>
                    <a:pt x="662796" y="66136"/>
                    <a:pt x="1078301" y="291860"/>
                    <a:pt x="1078301" y="291860"/>
                  </a:cubicBezTo>
                  <a:lnTo>
                    <a:pt x="1078301" y="29186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 rot="18886649">
              <a:off x="4087563" y="4340075"/>
              <a:ext cx="1078301" cy="291860"/>
            </a:xfrm>
            <a:custGeom>
              <a:avLst/>
              <a:gdLst>
                <a:gd name="connsiteX0" fmla="*/ 0 w 1078301"/>
                <a:gd name="connsiteY0" fmla="*/ 93453 h 291860"/>
                <a:gd name="connsiteX1" fmla="*/ 483079 w 1078301"/>
                <a:gd name="connsiteY1" fmla="*/ 33068 h 291860"/>
                <a:gd name="connsiteX2" fmla="*/ 1078301 w 1078301"/>
                <a:gd name="connsiteY2" fmla="*/ 291860 h 291860"/>
                <a:gd name="connsiteX3" fmla="*/ 1078301 w 1078301"/>
                <a:gd name="connsiteY3" fmla="*/ 291860 h 2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8301" h="291860">
                  <a:moveTo>
                    <a:pt x="0" y="93453"/>
                  </a:moveTo>
                  <a:cubicBezTo>
                    <a:pt x="151681" y="46726"/>
                    <a:pt x="303362" y="0"/>
                    <a:pt x="483079" y="33068"/>
                  </a:cubicBezTo>
                  <a:cubicBezTo>
                    <a:pt x="662796" y="66136"/>
                    <a:pt x="1078301" y="291860"/>
                    <a:pt x="1078301" y="291860"/>
                  </a:cubicBezTo>
                  <a:lnTo>
                    <a:pt x="1078301" y="29186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 bwMode="auto">
          <a:xfrm rot="10800000">
            <a:off x="3571868" y="4636715"/>
            <a:ext cx="741340" cy="740517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4710023" y="4636714"/>
            <a:ext cx="790671" cy="766397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557063" name="Object 7"/>
          <p:cNvGraphicFramePr>
            <a:graphicFrameLocks noChangeAspect="1"/>
          </p:cNvGraphicFramePr>
          <p:nvPr/>
        </p:nvGraphicFramePr>
        <p:xfrm>
          <a:off x="3857620" y="4565276"/>
          <a:ext cx="428628" cy="551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940" name="Equation" r:id="rId6" imgW="177480" imgH="228600" progId="Equation.3">
                  <p:embed/>
                </p:oleObj>
              </mc:Choice>
              <mc:Fallback>
                <p:oleObj name="Equation" r:id="rId6" imgW="177480" imgH="2286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0" y="4565276"/>
                        <a:ext cx="428628" cy="5510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7064" name="Object 8"/>
          <p:cNvGraphicFramePr>
            <a:graphicFrameLocks noChangeAspect="1"/>
          </p:cNvGraphicFramePr>
          <p:nvPr/>
        </p:nvGraphicFramePr>
        <p:xfrm>
          <a:off x="5200650" y="4865308"/>
          <a:ext cx="458788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941" name="Equation" r:id="rId8" imgW="190440" imgH="215640" progId="Equation.3">
                  <p:embed/>
                </p:oleObj>
              </mc:Choice>
              <mc:Fallback>
                <p:oleObj name="Equation" r:id="rId8" imgW="190440" imgH="2156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0650" y="4865308"/>
                        <a:ext cx="458788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36" descr="tennisball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14414" y="2000240"/>
            <a:ext cx="500066" cy="50006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42844" y="2071678"/>
            <a:ext cx="1101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ea typeface="Arial Unicode MS" pitchFamily="34" charset="-128"/>
                <a:cs typeface="Arial Unicode MS" pitchFamily="34" charset="-128"/>
              </a:rPr>
              <a:t>photon =</a:t>
            </a:r>
            <a:endParaRPr lang="en-US"/>
          </a:p>
        </p:txBody>
      </p:sp>
      <p:pic>
        <p:nvPicPr>
          <p:cNvPr id="39" name="Picture 38" descr="tennisball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72132" y="4422400"/>
            <a:ext cx="161924" cy="161924"/>
          </a:xfrm>
          <a:prstGeom prst="rect">
            <a:avLst/>
          </a:prstGeom>
        </p:spPr>
      </p:pic>
      <p:pic>
        <p:nvPicPr>
          <p:cNvPr id="44" name="Picture 43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5984" y="3350830"/>
            <a:ext cx="161924" cy="161924"/>
          </a:xfrm>
          <a:prstGeom prst="rect">
            <a:avLst/>
          </a:prstGeom>
        </p:spPr>
      </p:pic>
      <p:pic>
        <p:nvPicPr>
          <p:cNvPr id="49" name="Picture 48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8384" y="3503230"/>
            <a:ext cx="161924" cy="161924"/>
          </a:xfrm>
          <a:prstGeom prst="rect">
            <a:avLst/>
          </a:prstGeom>
        </p:spPr>
      </p:pic>
      <p:pic>
        <p:nvPicPr>
          <p:cNvPr id="50" name="Picture 49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784" y="3655630"/>
            <a:ext cx="161924" cy="161924"/>
          </a:xfrm>
          <a:prstGeom prst="rect">
            <a:avLst/>
          </a:prstGeom>
        </p:spPr>
      </p:pic>
      <p:pic>
        <p:nvPicPr>
          <p:cNvPr id="51" name="Picture 50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3184" y="3808030"/>
            <a:ext cx="161924" cy="161924"/>
          </a:xfrm>
          <a:prstGeom prst="rect">
            <a:avLst/>
          </a:prstGeom>
        </p:spPr>
      </p:pic>
      <p:pic>
        <p:nvPicPr>
          <p:cNvPr id="52" name="Picture 51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5584" y="3960430"/>
            <a:ext cx="161924" cy="161924"/>
          </a:xfrm>
          <a:prstGeom prst="rect">
            <a:avLst/>
          </a:prstGeom>
        </p:spPr>
      </p:pic>
      <p:pic>
        <p:nvPicPr>
          <p:cNvPr id="53" name="Picture 52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7984" y="4112830"/>
            <a:ext cx="161924" cy="161924"/>
          </a:xfrm>
          <a:prstGeom prst="rect">
            <a:avLst/>
          </a:prstGeom>
        </p:spPr>
      </p:pic>
      <p:pic>
        <p:nvPicPr>
          <p:cNvPr id="54" name="Picture 53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0384" y="4265230"/>
            <a:ext cx="161924" cy="161924"/>
          </a:xfrm>
          <a:prstGeom prst="rect">
            <a:avLst/>
          </a:prstGeom>
        </p:spPr>
      </p:pic>
      <p:pic>
        <p:nvPicPr>
          <p:cNvPr id="55" name="Picture 54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784" y="4417630"/>
            <a:ext cx="161924" cy="161924"/>
          </a:xfrm>
          <a:prstGeom prst="rect">
            <a:avLst/>
          </a:prstGeom>
        </p:spPr>
      </p:pic>
      <p:pic>
        <p:nvPicPr>
          <p:cNvPr id="57" name="Picture 56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7884" y="4136648"/>
            <a:ext cx="161924" cy="161924"/>
          </a:xfrm>
          <a:prstGeom prst="rect">
            <a:avLst/>
          </a:prstGeom>
        </p:spPr>
      </p:pic>
      <p:pic>
        <p:nvPicPr>
          <p:cNvPr id="58" name="Picture 57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43636" y="3850896"/>
            <a:ext cx="161924" cy="161924"/>
          </a:xfrm>
          <a:prstGeom prst="rect">
            <a:avLst/>
          </a:prstGeom>
        </p:spPr>
      </p:pic>
      <p:pic>
        <p:nvPicPr>
          <p:cNvPr id="59" name="Picture 58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9388" y="3565144"/>
            <a:ext cx="161924" cy="161924"/>
          </a:xfrm>
          <a:prstGeom prst="rect">
            <a:avLst/>
          </a:prstGeom>
        </p:spPr>
      </p:pic>
      <p:pic>
        <p:nvPicPr>
          <p:cNvPr id="60" name="Picture 59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5140" y="3279392"/>
            <a:ext cx="161924" cy="161924"/>
          </a:xfrm>
          <a:prstGeom prst="rect">
            <a:avLst/>
          </a:prstGeom>
        </p:spPr>
      </p:pic>
      <p:pic>
        <p:nvPicPr>
          <p:cNvPr id="61" name="Picture 60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3108" y="3207954"/>
            <a:ext cx="161924" cy="161924"/>
          </a:xfrm>
          <a:prstGeom prst="rect">
            <a:avLst/>
          </a:prstGeom>
        </p:spPr>
      </p:pic>
      <p:graphicFrame>
        <p:nvGraphicFramePr>
          <p:cNvPr id="557065" name="Object 9"/>
          <p:cNvGraphicFramePr>
            <a:graphicFrameLocks noChangeAspect="1"/>
          </p:cNvGraphicFramePr>
          <p:nvPr/>
        </p:nvGraphicFramePr>
        <p:xfrm>
          <a:off x="2928926" y="1214422"/>
          <a:ext cx="19177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942" name="Equation" r:id="rId12" imgW="660240" imgH="228600" progId="Equation.3">
                  <p:embed/>
                </p:oleObj>
              </mc:Choice>
              <mc:Fallback>
                <p:oleObj name="Equation" r:id="rId12" imgW="660240" imgH="2286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26" y="1214422"/>
                        <a:ext cx="1917700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Rectangle 62"/>
          <p:cNvSpPr/>
          <p:nvPr/>
        </p:nvSpPr>
        <p:spPr>
          <a:xfrm>
            <a:off x="4786314" y="1357298"/>
            <a:ext cx="31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Arial Unicode MS" pitchFamily="34" charset="-128"/>
                <a:cs typeface="Arial Unicode MS" pitchFamily="34" charset="-128"/>
              </a:rPr>
              <a:t>=</a:t>
            </a:r>
            <a:endParaRPr lang="it-IT" dirty="0"/>
          </a:p>
        </p:txBody>
      </p:sp>
      <p:sp>
        <p:nvSpPr>
          <p:cNvPr id="64" name="Rectangle 63"/>
          <p:cNvSpPr/>
          <p:nvPr/>
        </p:nvSpPr>
        <p:spPr>
          <a:xfrm>
            <a:off x="5214942" y="1071546"/>
            <a:ext cx="317399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ea typeface="Arial Unicode MS" pitchFamily="34" charset="-128"/>
                <a:cs typeface="Arial Unicode MS" pitchFamily="34" charset="-128"/>
              </a:rPr>
              <a:t>out of  100     getting to         </a:t>
            </a:r>
            <a:br>
              <a:rPr lang="en-US">
                <a:ea typeface="Arial Unicode MS" pitchFamily="34" charset="-128"/>
                <a:cs typeface="Arial Unicode MS" pitchFamily="34" charset="-128"/>
              </a:rPr>
            </a:br>
            <a:r>
              <a:rPr lang="en-US">
                <a:ea typeface="Arial Unicode MS" pitchFamily="34" charset="-128"/>
                <a:cs typeface="Arial Unicode MS" pitchFamily="34" charset="-128"/>
              </a:rPr>
              <a:t>from dir       ,</a:t>
            </a:r>
            <a:br>
              <a:rPr lang="en-US">
                <a:ea typeface="Arial Unicode MS" pitchFamily="34" charset="-128"/>
                <a:cs typeface="Arial Unicode MS" pitchFamily="34" charset="-128"/>
              </a:rPr>
            </a:br>
            <a:r>
              <a:rPr lang="en-US">
                <a:ea typeface="Arial Unicode MS" pitchFamily="34" charset="-128"/>
                <a:cs typeface="Arial Unicode MS" pitchFamily="34" charset="-128"/>
              </a:rPr>
              <a:t>how many he will bounce</a:t>
            </a:r>
            <a:br>
              <a:rPr lang="en-US">
                <a:ea typeface="Arial Unicode MS" pitchFamily="34" charset="-128"/>
                <a:cs typeface="Arial Unicode MS" pitchFamily="34" charset="-128"/>
              </a:rPr>
            </a:br>
            <a:r>
              <a:rPr lang="en-US">
                <a:ea typeface="Arial Unicode MS" pitchFamily="34" charset="-128"/>
                <a:cs typeface="Arial Unicode MS" pitchFamily="34" charset="-128"/>
              </a:rPr>
              <a:t>to dir      ?</a:t>
            </a:r>
            <a:br>
              <a:rPr lang="en-US">
                <a:ea typeface="Arial Unicode MS" pitchFamily="34" charset="-128"/>
                <a:cs typeface="Arial Unicode MS" pitchFamily="34" charset="-128"/>
              </a:rPr>
            </a:br>
            <a:r>
              <a:rPr lang="en-US">
                <a:ea typeface="Arial Unicode MS" pitchFamily="34" charset="-128"/>
                <a:cs typeface="Arial Unicode MS" pitchFamily="34" charset="-128"/>
              </a:rPr>
              <a:t>(for any possible     and        )</a:t>
            </a:r>
            <a:endParaRPr lang="en-US"/>
          </a:p>
        </p:txBody>
      </p:sp>
      <p:pic>
        <p:nvPicPr>
          <p:cNvPr id="65" name="Picture 4" descr="Mostra immagine a dimensione inter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40352" y="1052736"/>
            <a:ext cx="500066" cy="413212"/>
          </a:xfrm>
          <a:prstGeom prst="rect">
            <a:avLst/>
          </a:prstGeom>
          <a:noFill/>
        </p:spPr>
      </p:pic>
      <p:pic>
        <p:nvPicPr>
          <p:cNvPr id="66" name="Picture 65" descr="tennisball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BFB"/>
              </a:clrFrom>
              <a:clrTo>
                <a:srgbClr val="FFFB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4208" y="1196752"/>
            <a:ext cx="161924" cy="161924"/>
          </a:xfrm>
          <a:prstGeom prst="rect">
            <a:avLst/>
          </a:prstGeom>
        </p:spPr>
      </p:pic>
      <p:graphicFrame>
        <p:nvGraphicFramePr>
          <p:cNvPr id="557066" name="Object 10"/>
          <p:cNvGraphicFramePr>
            <a:graphicFrameLocks noChangeAspect="1"/>
          </p:cNvGraphicFramePr>
          <p:nvPr/>
        </p:nvGraphicFramePr>
        <p:xfrm>
          <a:off x="6192963" y="1352061"/>
          <a:ext cx="310742" cy="399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943" name="Equation" r:id="rId15" imgW="177480" imgH="228600" progId="Equation.3">
                  <p:embed/>
                </p:oleObj>
              </mc:Choice>
              <mc:Fallback>
                <p:oleObj name="Equation" r:id="rId15" imgW="177480" imgH="2286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2963" y="1352061"/>
                        <a:ext cx="310742" cy="399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706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787130"/>
              </p:ext>
            </p:extLst>
          </p:nvPr>
        </p:nvGraphicFramePr>
        <p:xfrm>
          <a:off x="5888666" y="1891537"/>
          <a:ext cx="339518" cy="385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944" name="Equation" r:id="rId16" imgW="190440" imgH="215640" progId="Equation.3">
                  <p:embed/>
                </p:oleObj>
              </mc:Choice>
              <mc:Fallback>
                <p:oleObj name="Equation" r:id="rId16" imgW="190440" imgH="21564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8666" y="1891537"/>
                        <a:ext cx="339518" cy="3853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7068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066194"/>
              </p:ext>
            </p:extLst>
          </p:nvPr>
        </p:nvGraphicFramePr>
        <p:xfrm>
          <a:off x="7760874" y="2132856"/>
          <a:ext cx="339518" cy="385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945" name="Equation" r:id="rId17" imgW="190440" imgH="215640" progId="Equation.3">
                  <p:embed/>
                </p:oleObj>
              </mc:Choice>
              <mc:Fallback>
                <p:oleObj name="Equation" r:id="rId17" imgW="190440" imgH="21564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0874" y="2132856"/>
                        <a:ext cx="339518" cy="3853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706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3616"/>
              </p:ext>
            </p:extLst>
          </p:nvPr>
        </p:nvGraphicFramePr>
        <p:xfrm>
          <a:off x="6991108" y="2157249"/>
          <a:ext cx="317196" cy="407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7946" name="Equation" r:id="rId18" imgW="177480" imgH="228600" progId="Equation.3">
                  <p:embed/>
                </p:oleObj>
              </mc:Choice>
              <mc:Fallback>
                <p:oleObj name="Equation" r:id="rId18" imgW="177480" imgH="2286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1108" y="2157249"/>
                        <a:ext cx="317196" cy="4076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AutoShape 10"/>
          <p:cNvSpPr>
            <a:spLocks noChangeArrowheads="1"/>
          </p:cNvSpPr>
          <p:nvPr/>
        </p:nvSpPr>
        <p:spPr bwMode="auto">
          <a:xfrm>
            <a:off x="214282" y="4076336"/>
            <a:ext cx="1714479" cy="2112172"/>
          </a:xfrm>
          <a:prstGeom prst="roundRect">
            <a:avLst>
              <a:gd name="adj" fmla="val 8113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Each material has its own BRDF:</a:t>
            </a:r>
            <a:b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 chrome metal</a:t>
            </a:r>
            <a:b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 satin</a:t>
            </a:r>
            <a:b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 wood</a:t>
            </a:r>
          </a:p>
          <a:p>
            <a: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 fabric</a:t>
            </a:r>
            <a:b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 chalk</a:t>
            </a:r>
            <a:b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 paper</a:t>
            </a:r>
            <a:b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sz="1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- mirror…</a:t>
            </a:r>
          </a:p>
        </p:txBody>
      </p:sp>
      <p:sp>
        <p:nvSpPr>
          <p:cNvPr id="62" name="AutoShape 10"/>
          <p:cNvSpPr>
            <a:spLocks noChangeArrowheads="1"/>
          </p:cNvSpPr>
          <p:nvPr/>
        </p:nvSpPr>
        <p:spPr bwMode="auto">
          <a:xfrm>
            <a:off x="5630728" y="4865308"/>
            <a:ext cx="3552365" cy="1551052"/>
          </a:xfrm>
          <a:prstGeom prst="roundRect">
            <a:avLst>
              <a:gd name="adj" fmla="val 8113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Function has 4 dimensional domain!</a:t>
            </a:r>
            <a:endParaRPr lang="en-US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(each direction = 2 dimensions)</a:t>
            </a:r>
          </a:p>
          <a:p>
            <a:endParaRPr lang="en-US" b="1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USE of Polar 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 autoUpdateAnimBg="0"/>
      <p:bldP spid="62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 Coordinates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368702-07BB-FC43-8680-544B051B3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18" y="3002596"/>
            <a:ext cx="4142358" cy="2800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C9451E-5EA0-5740-B378-6469064FE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642837"/>
            <a:ext cx="4312580" cy="3234435"/>
          </a:xfrm>
          <a:prstGeom prst="rect">
            <a:avLst/>
          </a:prstGeom>
        </p:spPr>
      </p:pic>
      <p:sp>
        <p:nvSpPr>
          <p:cNvPr id="67" name="Rectangle 11">
            <a:extLst>
              <a:ext uri="{FF2B5EF4-FFF2-40B4-BE49-F238E27FC236}">
                <a16:creationId xmlns:a16="http://schemas.microsoft.com/office/drawing/2014/main" id="{01A92D8A-187D-144A-862E-2DEA0ABBB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240160"/>
            <a:ext cx="914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/>
              <a:t>For an unitary size vector</a:t>
            </a:r>
          </a:p>
          <a:p>
            <a:pPr lvl="1">
              <a:lnSpc>
                <a:spcPct val="90000"/>
              </a:lnSpc>
            </a:pPr>
            <a:r>
              <a:rPr lang="en-US" sz="2400" kern="0" dirty="0" err="1"/>
              <a:t>x,y,z</a:t>
            </a:r>
            <a:r>
              <a:rPr lang="en-US" sz="2400" kern="0" dirty="0"/>
              <a:t> can be represented using 2 angles</a:t>
            </a:r>
          </a:p>
        </p:txBody>
      </p:sp>
    </p:spTree>
    <p:extLst>
      <p:ext uri="{BB962C8B-B14F-4D97-AF65-F5344CB8AC3E}">
        <p14:creationId xmlns:p14="http://schemas.microsoft.com/office/powerpoint/2010/main" val="1802266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6786578" y="5478590"/>
            <a:ext cx="1214445" cy="1002531"/>
          </a:xfrm>
          <a:prstGeom prst="roundRect">
            <a:avLst>
              <a:gd name="adj" fmla="val 8113"/>
            </a:avLst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/>
        </p:nvGraphicFramePr>
        <p:xfrm>
          <a:off x="2643174" y="1643050"/>
          <a:ext cx="3854450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967" name="Document" r:id="rId4" imgW="3857143" imgH="2505425" progId="">
                  <p:embed/>
                </p:oleObj>
              </mc:Choice>
              <mc:Fallback>
                <p:oleObj name="Document" r:id="rId4" imgW="3857143" imgH="25054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643050"/>
                        <a:ext cx="3854450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69" name="Object 5"/>
          <p:cNvGraphicFramePr>
            <a:graphicFrameLocks noChangeAspect="1"/>
          </p:cNvGraphicFramePr>
          <p:nvPr/>
        </p:nvGraphicFramePr>
        <p:xfrm>
          <a:off x="571472" y="5572140"/>
          <a:ext cx="811053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968" name="Equation" r:id="rId6" imgW="2793960" imgH="393480" progId="Equation.3">
                  <p:embed/>
                </p:oleObj>
              </mc:Choice>
              <mc:Fallback>
                <p:oleObj name="Equation" r:id="rId6" imgW="2793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5572140"/>
                        <a:ext cx="8110538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785918" y="214311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969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214311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07154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Up Arrow 10"/>
          <p:cNvSpPr/>
          <p:nvPr/>
        </p:nvSpPr>
        <p:spPr bwMode="auto">
          <a:xfrm rot="1800000" flipV="1">
            <a:off x="7665825" y="3533219"/>
            <a:ext cx="714380" cy="1993891"/>
          </a:xfrm>
          <a:prstGeom prst="upArrow">
            <a:avLst/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84580" y="2926685"/>
            <a:ext cx="851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9045"/>
                </a:solidFill>
              </a:rPr>
              <a:t>cosine</a:t>
            </a:r>
          </a:p>
          <a:p>
            <a:pPr algn="ctr"/>
            <a:r>
              <a:rPr lang="en-US" b="1" dirty="0">
                <a:solidFill>
                  <a:srgbClr val="FF9045"/>
                </a:solidFill>
              </a:rPr>
              <a:t>law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</p:spTree>
    <p:extLst>
      <p:ext uri="{BB962C8B-B14F-4D97-AF65-F5344CB8AC3E}">
        <p14:creationId xmlns:p14="http://schemas.microsoft.com/office/powerpoint/2010/main" val="3221108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 bwMode="auto">
          <a:xfrm>
            <a:off x="2383300" y="4775266"/>
            <a:ext cx="4214842" cy="1544128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From dir       there are L incoming lumens </a:t>
            </a:r>
            <a:r>
              <a:rPr lang="en-US" sz="2000"/>
              <a:t>(“tennis balls”)</a:t>
            </a:r>
            <a:r>
              <a:rPr lang="en-US" sz="2800"/>
              <a:t>:</a:t>
            </a:r>
            <a:br>
              <a:rPr lang="en-US"/>
            </a:br>
            <a:r>
              <a:rPr lang="en-US" sz="2800"/>
              <a:t>how many of them hit a neighborhood of     ?</a:t>
            </a:r>
            <a:endParaRPr lang="en-US"/>
          </a:p>
        </p:txBody>
      </p:sp>
      <p:graphicFrame>
        <p:nvGraphicFramePr>
          <p:cNvPr id="6062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571260"/>
              </p:ext>
            </p:extLst>
          </p:nvPr>
        </p:nvGraphicFramePr>
        <p:xfrm>
          <a:off x="1839119" y="1151533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680" name="Equation" r:id="rId3" imgW="177480" imgH="228600" progId="Equation.3">
                  <p:embed/>
                </p:oleObj>
              </mc:Choice>
              <mc:Fallback>
                <p:oleObj name="Equation" r:id="rId3" imgW="17748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119" y="1151533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62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982555"/>
              </p:ext>
            </p:extLst>
          </p:nvPr>
        </p:nvGraphicFramePr>
        <p:xfrm>
          <a:off x="6804248" y="1653431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681" name="Equation" r:id="rId5" imgW="152280" imgH="164880" progId="Equation.3">
                  <p:embed/>
                </p:oleObj>
              </mc:Choice>
              <mc:Fallback>
                <p:oleObj name="Equation" r:id="rId5" imgW="15228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1653431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 bwMode="auto">
          <a:xfrm>
            <a:off x="4071934" y="5310107"/>
            <a:ext cx="855615" cy="422694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/>
        </p:nvGraphicFramePr>
        <p:xfrm>
          <a:off x="4429124" y="5422421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682" name="Equation" r:id="rId7" imgW="152280" imgH="164880" progId="Equation.3">
                  <p:embed/>
                </p:oleObj>
              </mc:Choice>
              <mc:Fallback>
                <p:oleObj name="Equation" r:id="rId7" imgW="152280" imgH="1648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5422421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 bwMode="auto">
          <a:xfrm rot="16200000" flipV="1">
            <a:off x="3738742" y="4734840"/>
            <a:ext cx="1538200" cy="14560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4437750" y="5412836"/>
            <a:ext cx="142876" cy="14287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000496" y="2786058"/>
            <a:ext cx="910636" cy="195413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C24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7" name="Straight Arrow Connector 16"/>
          <p:cNvCxnSpPr>
            <a:stCxn id="14" idx="0"/>
          </p:cNvCxnSpPr>
          <p:nvPr/>
        </p:nvCxnSpPr>
        <p:spPr bwMode="auto">
          <a:xfrm rot="16200000" flipV="1">
            <a:off x="3798709" y="4702357"/>
            <a:ext cx="1412332" cy="8626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606215" name="Object 7"/>
          <p:cNvGraphicFramePr>
            <a:graphicFrameLocks noChangeAspect="1"/>
          </p:cNvGraphicFramePr>
          <p:nvPr/>
        </p:nvGraphicFramePr>
        <p:xfrm>
          <a:off x="4500562" y="4017756"/>
          <a:ext cx="1131888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683" name="Equation" r:id="rId8" imgW="469800" imgH="228600" progId="Equation.3">
                  <p:embed/>
                </p:oleObj>
              </mc:Choice>
              <mc:Fallback>
                <p:oleObj name="Equation" r:id="rId8" imgW="469800" imgH="228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4017756"/>
                        <a:ext cx="1131888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Connector 23"/>
          <p:cNvCxnSpPr>
            <a:stCxn id="15" idx="6"/>
            <a:endCxn id="9" idx="6"/>
          </p:cNvCxnSpPr>
          <p:nvPr/>
        </p:nvCxnSpPr>
        <p:spPr bwMode="auto">
          <a:xfrm>
            <a:off x="4911132" y="2883765"/>
            <a:ext cx="16417" cy="2637689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15" idx="2"/>
            <a:endCxn id="9" idx="2"/>
          </p:cNvCxnSpPr>
          <p:nvPr/>
        </p:nvCxnSpPr>
        <p:spPr bwMode="auto">
          <a:xfrm rot="10800000" flipH="1" flipV="1">
            <a:off x="4000496" y="2883764"/>
            <a:ext cx="71438" cy="2637689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48" y="2143116"/>
            <a:ext cx="357190" cy="61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3" name="Group 42"/>
          <p:cNvGrpSpPr/>
          <p:nvPr/>
        </p:nvGrpSpPr>
        <p:grpSpPr>
          <a:xfrm>
            <a:off x="4071934" y="3017624"/>
            <a:ext cx="787006" cy="724802"/>
            <a:chOff x="4071934" y="3017624"/>
            <a:chExt cx="787006" cy="724802"/>
          </a:xfrm>
        </p:grpSpPr>
        <p:grpSp>
          <p:nvGrpSpPr>
            <p:cNvPr id="32" name="Group 31"/>
            <p:cNvGrpSpPr/>
            <p:nvPr/>
          </p:nvGrpSpPr>
          <p:grpSpPr>
            <a:xfrm>
              <a:off x="4071934" y="3071810"/>
              <a:ext cx="161316" cy="447676"/>
              <a:chOff x="642910" y="3214686"/>
              <a:chExt cx="804866" cy="2233626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30" name="Picture 29" descr="tennisball.jpg"/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303500" y="3231938"/>
              <a:ext cx="161316" cy="447676"/>
              <a:chOff x="642910" y="3214686"/>
              <a:chExt cx="804866" cy="2233626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36" name="Picture 35" descr="tennisball.jpg"/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37" name="Group 36"/>
            <p:cNvGrpSpPr/>
            <p:nvPr/>
          </p:nvGrpSpPr>
          <p:grpSpPr>
            <a:xfrm>
              <a:off x="4697624" y="3017624"/>
              <a:ext cx="161316" cy="447676"/>
              <a:chOff x="642910" y="3214686"/>
              <a:chExt cx="804866" cy="2233626"/>
            </a:xfrm>
          </p:grpSpPr>
          <p:sp>
            <p:nvSpPr>
              <p:cNvPr id="38" name="Rectangle 37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39" name="Picture 38" descr="tennisball.jpg"/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40" name="Group 39"/>
            <p:cNvGrpSpPr/>
            <p:nvPr/>
          </p:nvGrpSpPr>
          <p:grpSpPr>
            <a:xfrm>
              <a:off x="4554748" y="3294750"/>
              <a:ext cx="161316" cy="447676"/>
              <a:chOff x="642910" y="3214686"/>
              <a:chExt cx="804866" cy="2233626"/>
            </a:xfrm>
          </p:grpSpPr>
          <p:sp>
            <p:nvSpPr>
              <p:cNvPr id="41" name="Rectangle 40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42" name="Picture 41" descr="tennisball.jpg"/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From dir       there are L incoming lumens </a:t>
            </a:r>
            <a:r>
              <a:rPr lang="en-US" sz="2000"/>
              <a:t>(“tennis balls”)</a:t>
            </a:r>
            <a:r>
              <a:rPr lang="en-US" sz="2800"/>
              <a:t>:</a:t>
            </a:r>
            <a:br>
              <a:rPr lang="en-US"/>
            </a:br>
            <a:r>
              <a:rPr lang="en-US" sz="2800"/>
              <a:t>how many of them hit a neighborhood of     ?</a:t>
            </a:r>
            <a:endParaRPr lang="en-US"/>
          </a:p>
        </p:txBody>
      </p:sp>
      <p:graphicFrame>
        <p:nvGraphicFramePr>
          <p:cNvPr id="6062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2714638"/>
              </p:ext>
            </p:extLst>
          </p:nvPr>
        </p:nvGraphicFramePr>
        <p:xfrm>
          <a:off x="1839119" y="1151533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190" name="Equation" r:id="rId3" imgW="177480" imgH="228600" progId="Equation.3">
                  <p:embed/>
                </p:oleObj>
              </mc:Choice>
              <mc:Fallback>
                <p:oleObj name="Equation" r:id="rId3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119" y="1151533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62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8136517"/>
              </p:ext>
            </p:extLst>
          </p:nvPr>
        </p:nvGraphicFramePr>
        <p:xfrm>
          <a:off x="6804248" y="1653431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191" name="Equation" r:id="rId5" imgW="152280" imgH="164880" progId="Equation.3">
                  <p:embed/>
                </p:oleObj>
              </mc:Choice>
              <mc:Fallback>
                <p:oleObj name="Equation" r:id="rId5" imgW="152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1653431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Oval 34"/>
          <p:cNvSpPr/>
          <p:nvPr/>
        </p:nvSpPr>
        <p:spPr bwMode="auto">
          <a:xfrm>
            <a:off x="2383300" y="4775266"/>
            <a:ext cx="4214842" cy="1544128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45" name="Oval 8"/>
          <p:cNvSpPr/>
          <p:nvPr/>
        </p:nvSpPr>
        <p:spPr bwMode="auto">
          <a:xfrm>
            <a:off x="4071934" y="5310107"/>
            <a:ext cx="855615" cy="422694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graphicFrame>
        <p:nvGraphicFramePr>
          <p:cNvPr id="4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69692"/>
              </p:ext>
            </p:extLst>
          </p:nvPr>
        </p:nvGraphicFramePr>
        <p:xfrm>
          <a:off x="4429124" y="5422421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192" name="Equation" r:id="rId7" imgW="152280" imgH="164880" progId="Equation.3">
                  <p:embed/>
                </p:oleObj>
              </mc:Choice>
              <mc:Fallback>
                <p:oleObj name="Equation" r:id="rId7" imgW="152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5422421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" name="Straight Arrow Connector 10"/>
          <p:cNvCxnSpPr/>
          <p:nvPr/>
        </p:nvCxnSpPr>
        <p:spPr bwMode="auto">
          <a:xfrm rot="16200000" flipV="1">
            <a:off x="3738742" y="4734840"/>
            <a:ext cx="1538200" cy="14560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Oval 13"/>
          <p:cNvSpPr/>
          <p:nvPr/>
        </p:nvSpPr>
        <p:spPr bwMode="auto">
          <a:xfrm>
            <a:off x="4437750" y="5412836"/>
            <a:ext cx="142876" cy="14287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49" name="Oval 14"/>
          <p:cNvSpPr/>
          <p:nvPr/>
        </p:nvSpPr>
        <p:spPr bwMode="auto">
          <a:xfrm rot="2467203">
            <a:off x="5973249" y="3195923"/>
            <a:ext cx="910636" cy="195413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50" name="Oval 15"/>
          <p:cNvSpPr/>
          <p:nvPr/>
        </p:nvSpPr>
        <p:spPr bwMode="auto">
          <a:xfrm>
            <a:off x="3872442" y="5310106"/>
            <a:ext cx="1276709" cy="414068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51" name="Straight Arrow Connector 16"/>
          <p:cNvCxnSpPr>
            <a:stCxn id="48" idx="7"/>
          </p:cNvCxnSpPr>
          <p:nvPr/>
        </p:nvCxnSpPr>
        <p:spPr bwMode="auto">
          <a:xfrm rot="5400000" flipH="1" flipV="1">
            <a:off x="4478423" y="4268613"/>
            <a:ext cx="1246426" cy="1083868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5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2648440"/>
              </p:ext>
            </p:extLst>
          </p:nvPr>
        </p:nvGraphicFramePr>
        <p:xfrm>
          <a:off x="5286380" y="4401648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193" name="Equation" r:id="rId8" imgW="177480" imgH="228600" progId="Equation.3">
                  <p:embed/>
                </p:oleObj>
              </mc:Choice>
              <mc:Fallback>
                <p:oleObj name="Equation" r:id="rId8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0" y="4401648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Connector 23"/>
          <p:cNvCxnSpPr>
            <a:stCxn id="49" idx="6"/>
          </p:cNvCxnSpPr>
          <p:nvPr/>
        </p:nvCxnSpPr>
        <p:spPr bwMode="auto">
          <a:xfrm flipH="1">
            <a:off x="5131899" y="3593065"/>
            <a:ext cx="1639674" cy="1958581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25"/>
          <p:cNvCxnSpPr/>
          <p:nvPr/>
        </p:nvCxnSpPr>
        <p:spPr bwMode="auto">
          <a:xfrm rot="5400000">
            <a:off x="3717168" y="3118996"/>
            <a:ext cx="2527538" cy="2234242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64" y="2643182"/>
            <a:ext cx="357190" cy="61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147533"/>
              </p:ext>
            </p:extLst>
          </p:nvPr>
        </p:nvGraphicFramePr>
        <p:xfrm>
          <a:off x="4500562" y="4000504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194" name="Equation" r:id="rId10" imgW="177480" imgH="228600" progId="Equation.3">
                  <p:embed/>
                </p:oleObj>
              </mc:Choice>
              <mc:Fallback>
                <p:oleObj name="Equation" r:id="rId10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4000504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35"/>
          <p:cNvGrpSpPr/>
          <p:nvPr/>
        </p:nvGrpSpPr>
        <p:grpSpPr>
          <a:xfrm rot="2451383">
            <a:off x="5713325" y="3312366"/>
            <a:ext cx="787006" cy="724802"/>
            <a:chOff x="4071934" y="3017624"/>
            <a:chExt cx="787006" cy="724802"/>
          </a:xfrm>
        </p:grpSpPr>
        <p:grpSp>
          <p:nvGrpSpPr>
            <p:cNvPr id="58" name="Group 31"/>
            <p:cNvGrpSpPr/>
            <p:nvPr/>
          </p:nvGrpSpPr>
          <p:grpSpPr>
            <a:xfrm>
              <a:off x="4071934" y="3071810"/>
              <a:ext cx="161316" cy="447676"/>
              <a:chOff x="642910" y="3214686"/>
              <a:chExt cx="804866" cy="2233626"/>
            </a:xfrm>
          </p:grpSpPr>
          <p:sp>
            <p:nvSpPr>
              <p:cNvPr id="68" name="Rectangle 46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69" name="Picture 47" descr="tennisball.jpg"/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59" name="Group 33"/>
            <p:cNvGrpSpPr/>
            <p:nvPr/>
          </p:nvGrpSpPr>
          <p:grpSpPr>
            <a:xfrm>
              <a:off x="4303500" y="3231938"/>
              <a:ext cx="161316" cy="447676"/>
              <a:chOff x="642910" y="3214686"/>
              <a:chExt cx="804866" cy="2233626"/>
            </a:xfrm>
          </p:grpSpPr>
          <p:sp>
            <p:nvSpPr>
              <p:cNvPr id="66" name="Rectangle 44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67" name="Picture 45" descr="tennisball.jpg"/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60" name="Group 36"/>
            <p:cNvGrpSpPr/>
            <p:nvPr/>
          </p:nvGrpSpPr>
          <p:grpSpPr>
            <a:xfrm>
              <a:off x="4697624" y="3017624"/>
              <a:ext cx="161316" cy="447676"/>
              <a:chOff x="642910" y="3214686"/>
              <a:chExt cx="804866" cy="2233626"/>
            </a:xfrm>
          </p:grpSpPr>
          <p:sp>
            <p:nvSpPr>
              <p:cNvPr id="64" name="Rectangle 42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65" name="Picture 43" descr="tennisball.jpg"/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61" name="Group 39"/>
            <p:cNvGrpSpPr/>
            <p:nvPr/>
          </p:nvGrpSpPr>
          <p:grpSpPr>
            <a:xfrm>
              <a:off x="4554748" y="3294750"/>
              <a:ext cx="161316" cy="447676"/>
              <a:chOff x="642910" y="3214686"/>
              <a:chExt cx="804866" cy="2233626"/>
            </a:xfrm>
          </p:grpSpPr>
          <p:sp>
            <p:nvSpPr>
              <p:cNvPr id="62" name="Rectangle 40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63" name="Picture 41" descr="tennisball.jpg"/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8618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Recap: Affine Transformations</a:t>
            </a:r>
            <a:endParaRPr lang="it-IT" dirty="0"/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dirty="0" err="1"/>
              <a:t>They</a:t>
            </a:r>
            <a:r>
              <a:rPr lang="it-IT" dirty="0"/>
              <a:t> can </a:t>
            </a:r>
            <a:r>
              <a:rPr lang="it-IT" dirty="0" err="1"/>
              <a:t>all</a:t>
            </a:r>
            <a:r>
              <a:rPr lang="it-IT" dirty="0"/>
              <a:t> be </a:t>
            </a:r>
            <a:r>
              <a:rPr lang="it-IT" dirty="0" err="1"/>
              <a:t>expressed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 err="1">
                <a:solidFill>
                  <a:schemeClr val="accent2"/>
                </a:solidFill>
              </a:rPr>
              <a:t>multiplications</a:t>
            </a:r>
            <a:r>
              <a:rPr lang="it-IT" dirty="0">
                <a:solidFill>
                  <a:schemeClr val="accent2"/>
                </a:solidFill>
              </a:rPr>
              <a:t> by a </a:t>
            </a:r>
            <a:r>
              <a:rPr lang="it-IT" dirty="0" err="1">
                <a:solidFill>
                  <a:schemeClr val="accent2"/>
                </a:solidFill>
              </a:rPr>
              <a:t>matrix</a:t>
            </a:r>
            <a:endParaRPr lang="it-IT" dirty="0">
              <a:solidFill>
                <a:schemeClr val="accent2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048000" y="4038603"/>
            <a:ext cx="2438400" cy="706438"/>
            <a:chOff x="1920" y="2544"/>
            <a:chExt cx="1536" cy="445"/>
          </a:xfrm>
        </p:grpSpPr>
        <p:sp>
          <p:nvSpPr>
            <p:cNvPr id="16397" name="AutoShape 6"/>
            <p:cNvSpPr>
              <a:spLocks noChangeArrowheads="1"/>
            </p:cNvSpPr>
            <p:nvPr/>
          </p:nvSpPr>
          <p:spPr bwMode="auto">
            <a:xfrm>
              <a:off x="1920" y="2544"/>
              <a:ext cx="1536" cy="192"/>
            </a:xfrm>
            <a:prstGeom prst="roundRect">
              <a:avLst>
                <a:gd name="adj" fmla="val 23440"/>
              </a:avLst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6398" name="Text Box 7"/>
            <p:cNvSpPr txBox="1">
              <a:spLocks noChangeArrowheads="1"/>
            </p:cNvSpPr>
            <p:nvPr/>
          </p:nvSpPr>
          <p:spPr bwMode="auto">
            <a:xfrm>
              <a:off x="2784" y="2736"/>
              <a:ext cx="608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it-IT" dirty="0" err="1">
                  <a:solidFill>
                    <a:srgbClr val="00CC99"/>
                  </a:solidFill>
                </a:rPr>
                <a:t>always</a:t>
              </a:r>
              <a:endParaRPr lang="it-IT" dirty="0">
                <a:solidFill>
                  <a:srgbClr val="00CC99"/>
                </a:solidFill>
              </a:endParaRPr>
            </a:p>
          </p:txBody>
        </p:sp>
      </p:grpSp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1828800" y="2590800"/>
          <a:ext cx="44196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057" name="Equation" r:id="rId3" imgW="2209680" imgH="914400" progId="Equation.3">
                  <p:embed/>
                </p:oleObj>
              </mc:Choice>
              <mc:Fallback>
                <p:oleObj name="Equation" r:id="rId3" imgW="2209680" imgH="914400" progId="Equation.3">
                  <p:embed/>
                  <p:pic>
                    <p:nvPicPr>
                      <p:cNvPr id="1638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590800"/>
                        <a:ext cx="4419600" cy="182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2" name="Line 16"/>
          <p:cNvSpPr>
            <a:spLocks noChangeShapeType="1"/>
          </p:cNvSpPr>
          <p:nvPr/>
        </p:nvSpPr>
        <p:spPr bwMode="auto">
          <a:xfrm>
            <a:off x="2362200" y="4572000"/>
            <a:ext cx="0" cy="609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oval" w="med" len="med"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6393" name="AutoShape 13"/>
          <p:cNvSpPr>
            <a:spLocks noChangeArrowheads="1"/>
          </p:cNvSpPr>
          <p:nvPr/>
        </p:nvSpPr>
        <p:spPr bwMode="auto">
          <a:xfrm>
            <a:off x="1143000" y="5196626"/>
            <a:ext cx="2362200" cy="64939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Homogeneous </a:t>
            </a:r>
            <a:r>
              <a:rPr lang="en-US" sz="1600" dirty="0" err="1">
                <a:solidFill>
                  <a:srgbClr val="FF0000"/>
                </a:solidFill>
              </a:rPr>
              <a:t>coords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>of starting </a:t>
            </a:r>
            <a:r>
              <a:rPr lang="en-US" sz="1600" b="1" dirty="0">
                <a:solidFill>
                  <a:srgbClr val="FF0000"/>
                </a:solidFill>
              </a:rPr>
              <a:t>point</a:t>
            </a:r>
            <a:endParaRPr lang="it-IT" sz="1800" i="1" dirty="0">
              <a:solidFill>
                <a:srgbClr val="FF0000"/>
              </a:solidFill>
            </a:endParaRP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867400" y="2590800"/>
            <a:ext cx="2286000" cy="3168650"/>
            <a:chOff x="3696" y="1632"/>
            <a:chExt cx="1440" cy="1996"/>
          </a:xfrm>
        </p:grpSpPr>
        <p:graphicFrame>
          <p:nvGraphicFramePr>
            <p:cNvPr id="16387" name="Object 11"/>
            <p:cNvGraphicFramePr>
              <a:graphicFrameLocks noChangeAspect="1"/>
            </p:cNvGraphicFramePr>
            <p:nvPr/>
          </p:nvGraphicFramePr>
          <p:xfrm>
            <a:off x="3984" y="1632"/>
            <a:ext cx="560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3058" name="Equation" r:id="rId5" imgW="444240" imgH="914400" progId="Equation.3">
                    <p:embed/>
                  </p:oleObj>
                </mc:Choice>
                <mc:Fallback>
                  <p:oleObj name="Equation" r:id="rId5" imgW="444240" imgH="914400" progId="Equation.3">
                    <p:embed/>
                    <p:pic>
                      <p:nvPicPr>
                        <p:cNvPr id="16387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4" y="1632"/>
                          <a:ext cx="560" cy="11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395" name="Line 17"/>
            <p:cNvSpPr>
              <a:spLocks noChangeShapeType="1"/>
            </p:cNvSpPr>
            <p:nvPr/>
          </p:nvSpPr>
          <p:spPr bwMode="auto">
            <a:xfrm>
              <a:off x="4320" y="2832"/>
              <a:ext cx="0" cy="38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oval" w="med" len="med"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6396" name="AutoShape 18"/>
            <p:cNvSpPr>
              <a:spLocks noChangeArrowheads="1"/>
            </p:cNvSpPr>
            <p:nvPr/>
          </p:nvSpPr>
          <p:spPr bwMode="auto">
            <a:xfrm>
              <a:off x="3696" y="3210"/>
              <a:ext cx="1440" cy="4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Homogeneous </a:t>
              </a:r>
              <a:r>
                <a:rPr lang="en-US" sz="1600" dirty="0" err="1">
                  <a:solidFill>
                    <a:srgbClr val="FF0000"/>
                  </a:solidFill>
                </a:rPr>
                <a:t>coords</a:t>
              </a:r>
              <a:r>
                <a:rPr lang="en-US" sz="1600" dirty="0">
                  <a:solidFill>
                    <a:srgbClr val="FF0000"/>
                  </a:solidFill>
                </a:rPr>
                <a:t> </a:t>
              </a:r>
              <a:br>
                <a:rPr lang="en-US" sz="1600" dirty="0">
                  <a:solidFill>
                    <a:srgbClr val="FF0000"/>
                  </a:solidFill>
                </a:rPr>
              </a:br>
              <a:r>
                <a:rPr lang="en-US" sz="1600" dirty="0">
                  <a:solidFill>
                    <a:srgbClr val="FF0000"/>
                  </a:solidFill>
                </a:rPr>
                <a:t>of target </a:t>
              </a:r>
              <a:r>
                <a:rPr lang="en-US" sz="1600" b="1" dirty="0">
                  <a:solidFill>
                    <a:srgbClr val="FF0000"/>
                  </a:solidFill>
                </a:rPr>
                <a:t>point</a:t>
              </a:r>
              <a:endParaRPr lang="it-IT" sz="1800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215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From dir       there are L incoming lumens </a:t>
            </a:r>
            <a:r>
              <a:rPr lang="en-US" sz="2000"/>
              <a:t>(“tennis balls”)</a:t>
            </a:r>
            <a:r>
              <a:rPr lang="en-US" sz="2800"/>
              <a:t>:</a:t>
            </a:r>
            <a:br>
              <a:rPr lang="en-US"/>
            </a:br>
            <a:r>
              <a:rPr lang="en-US" sz="2800"/>
              <a:t>how many of them hit a neighborhood of     ?</a:t>
            </a:r>
            <a:endParaRPr lang="en-US"/>
          </a:p>
        </p:txBody>
      </p:sp>
      <p:graphicFrame>
        <p:nvGraphicFramePr>
          <p:cNvPr id="6062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6117187"/>
              </p:ext>
            </p:extLst>
          </p:nvPr>
        </p:nvGraphicFramePr>
        <p:xfrm>
          <a:off x="1839119" y="1151533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214" name="Equation" r:id="rId3" imgW="177480" imgH="228600" progId="Equation.3">
                  <p:embed/>
                </p:oleObj>
              </mc:Choice>
              <mc:Fallback>
                <p:oleObj name="Equation" r:id="rId3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119" y="1151533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62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2496545"/>
              </p:ext>
            </p:extLst>
          </p:nvPr>
        </p:nvGraphicFramePr>
        <p:xfrm>
          <a:off x="6804248" y="1653431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215" name="Equation" r:id="rId5" imgW="152280" imgH="164880" progId="Equation.3">
                  <p:embed/>
                </p:oleObj>
              </mc:Choice>
              <mc:Fallback>
                <p:oleObj name="Equation" r:id="rId5" imgW="152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1653431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Oval 6"/>
          <p:cNvSpPr/>
          <p:nvPr/>
        </p:nvSpPr>
        <p:spPr bwMode="auto">
          <a:xfrm>
            <a:off x="2383300" y="4775266"/>
            <a:ext cx="4214842" cy="1544128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33" name="Oval 8"/>
          <p:cNvSpPr/>
          <p:nvPr/>
        </p:nvSpPr>
        <p:spPr bwMode="auto">
          <a:xfrm>
            <a:off x="4071934" y="5310107"/>
            <a:ext cx="855615" cy="422694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graphicFrame>
        <p:nvGraphicFramePr>
          <p:cNvPr id="3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2016905"/>
              </p:ext>
            </p:extLst>
          </p:nvPr>
        </p:nvGraphicFramePr>
        <p:xfrm>
          <a:off x="4429124" y="5422421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216" name="Equation" r:id="rId7" imgW="152280" imgH="164880" progId="Equation.3">
                  <p:embed/>
                </p:oleObj>
              </mc:Choice>
              <mc:Fallback>
                <p:oleObj name="Equation" r:id="rId7" imgW="152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5422421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10"/>
          <p:cNvCxnSpPr/>
          <p:nvPr/>
        </p:nvCxnSpPr>
        <p:spPr bwMode="auto">
          <a:xfrm rot="16200000" flipV="1">
            <a:off x="3738742" y="4734840"/>
            <a:ext cx="1538200" cy="14560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13"/>
          <p:cNvSpPr/>
          <p:nvPr/>
        </p:nvSpPr>
        <p:spPr bwMode="auto">
          <a:xfrm>
            <a:off x="4437750" y="5412836"/>
            <a:ext cx="142876" cy="14287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37" name="Oval 14"/>
          <p:cNvSpPr/>
          <p:nvPr/>
        </p:nvSpPr>
        <p:spPr bwMode="auto">
          <a:xfrm rot="4183738">
            <a:off x="6880937" y="4317653"/>
            <a:ext cx="910636" cy="195413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38" name="Oval 15"/>
          <p:cNvSpPr/>
          <p:nvPr/>
        </p:nvSpPr>
        <p:spPr bwMode="auto">
          <a:xfrm>
            <a:off x="3158062" y="5310106"/>
            <a:ext cx="2643206" cy="41406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39" name="Straight Arrow Connector 16"/>
          <p:cNvCxnSpPr/>
          <p:nvPr/>
        </p:nvCxnSpPr>
        <p:spPr bwMode="auto">
          <a:xfrm rot="5400000" flipH="1" flipV="1">
            <a:off x="5092503" y="4377427"/>
            <a:ext cx="542583" cy="1608185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706014"/>
              </p:ext>
            </p:extLst>
          </p:nvPr>
        </p:nvGraphicFramePr>
        <p:xfrm>
          <a:off x="5358350" y="4552062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217" name="Equation" r:id="rId8" imgW="177480" imgH="228600" progId="Equation.3">
                  <p:embed/>
                </p:oleObj>
              </mc:Choice>
              <mc:Fallback>
                <p:oleObj name="Equation" r:id="rId8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8350" y="4552062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1" name="Straight Connector 23"/>
          <p:cNvCxnSpPr>
            <a:stCxn id="37" idx="6"/>
          </p:cNvCxnSpPr>
          <p:nvPr/>
        </p:nvCxnSpPr>
        <p:spPr bwMode="auto">
          <a:xfrm flipH="1">
            <a:off x="5710689" y="4842477"/>
            <a:ext cx="1783316" cy="747440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25"/>
          <p:cNvCxnSpPr>
            <a:stCxn id="37" idx="2"/>
          </p:cNvCxnSpPr>
          <p:nvPr/>
        </p:nvCxnSpPr>
        <p:spPr bwMode="auto">
          <a:xfrm flipH="1">
            <a:off x="3243533" y="3988242"/>
            <a:ext cx="3934971" cy="1463654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7676" y="4021522"/>
            <a:ext cx="357190" cy="61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810978"/>
              </p:ext>
            </p:extLst>
          </p:nvPr>
        </p:nvGraphicFramePr>
        <p:xfrm>
          <a:off x="4500563" y="4000500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218" name="Equation" r:id="rId10" imgW="177480" imgH="228600" progId="Equation.3">
                  <p:embed/>
                </p:oleObj>
              </mc:Choice>
              <mc:Fallback>
                <p:oleObj name="Equation" r:id="rId10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4000500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" name="Group 39"/>
          <p:cNvGrpSpPr/>
          <p:nvPr/>
        </p:nvGrpSpPr>
        <p:grpSpPr>
          <a:xfrm rot="4178354">
            <a:off x="6434314" y="4270267"/>
            <a:ext cx="787006" cy="724802"/>
            <a:chOff x="4071934" y="3017624"/>
            <a:chExt cx="787006" cy="724802"/>
          </a:xfrm>
        </p:grpSpPr>
        <p:grpSp>
          <p:nvGrpSpPr>
            <p:cNvPr id="72" name="Group 31"/>
            <p:cNvGrpSpPr/>
            <p:nvPr/>
          </p:nvGrpSpPr>
          <p:grpSpPr>
            <a:xfrm>
              <a:off x="4071934" y="3071810"/>
              <a:ext cx="161316" cy="447676"/>
              <a:chOff x="642910" y="3214686"/>
              <a:chExt cx="804866" cy="2233626"/>
            </a:xfrm>
          </p:grpSpPr>
          <p:sp>
            <p:nvSpPr>
              <p:cNvPr id="82" name="Rectangle 50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83" name="Picture 51" descr="tennisball.jpg"/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73" name="Group 33"/>
            <p:cNvGrpSpPr/>
            <p:nvPr/>
          </p:nvGrpSpPr>
          <p:grpSpPr>
            <a:xfrm>
              <a:off x="4303500" y="3231938"/>
              <a:ext cx="161316" cy="447676"/>
              <a:chOff x="642910" y="3214686"/>
              <a:chExt cx="804866" cy="2233626"/>
            </a:xfrm>
          </p:grpSpPr>
          <p:sp>
            <p:nvSpPr>
              <p:cNvPr id="80" name="Rectangle 48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81" name="Picture 49" descr="tennisball.jpg"/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74" name="Group 36"/>
            <p:cNvGrpSpPr/>
            <p:nvPr/>
          </p:nvGrpSpPr>
          <p:grpSpPr>
            <a:xfrm>
              <a:off x="4697624" y="3017624"/>
              <a:ext cx="161316" cy="447676"/>
              <a:chOff x="642910" y="3214686"/>
              <a:chExt cx="804866" cy="2233626"/>
            </a:xfrm>
          </p:grpSpPr>
          <p:sp>
            <p:nvSpPr>
              <p:cNvPr id="78" name="Rectangle 46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79" name="Picture 47" descr="tennisball.jpg"/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75" name="Group 39"/>
            <p:cNvGrpSpPr/>
            <p:nvPr/>
          </p:nvGrpSpPr>
          <p:grpSpPr>
            <a:xfrm>
              <a:off x="4554748" y="3294750"/>
              <a:ext cx="161316" cy="447676"/>
              <a:chOff x="642910" y="3214686"/>
              <a:chExt cx="804866" cy="2233626"/>
            </a:xfrm>
          </p:grpSpPr>
          <p:sp>
            <p:nvSpPr>
              <p:cNvPr id="76" name="Rectangle 44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77" name="Picture 45" descr="tennisball.jpg"/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15773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From </a:t>
            </a:r>
            <a:r>
              <a:rPr lang="en-US" sz="2800" dirty="0" err="1"/>
              <a:t>dir</a:t>
            </a:r>
            <a:r>
              <a:rPr lang="en-US" sz="2800" dirty="0"/>
              <a:t>       there are L incoming lumens </a:t>
            </a:r>
            <a:r>
              <a:rPr lang="en-US" sz="2000" dirty="0"/>
              <a:t>(“tennis balls”)</a:t>
            </a:r>
            <a:r>
              <a:rPr lang="en-US" sz="2800" dirty="0"/>
              <a:t>:</a:t>
            </a:r>
            <a:br>
              <a:rPr lang="en-US" dirty="0"/>
            </a:br>
            <a:r>
              <a:rPr lang="en-US" sz="2800" dirty="0"/>
              <a:t>how many of them hit a neighborhood of     ?</a:t>
            </a:r>
            <a:endParaRPr lang="en-US" dirty="0"/>
          </a:p>
        </p:txBody>
      </p:sp>
      <p:graphicFrame>
        <p:nvGraphicFramePr>
          <p:cNvPr id="6062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3347669"/>
              </p:ext>
            </p:extLst>
          </p:nvPr>
        </p:nvGraphicFramePr>
        <p:xfrm>
          <a:off x="1839119" y="1151533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424" name="Equation" r:id="rId3" imgW="177480" imgH="228600" progId="Equation.3">
                  <p:embed/>
                </p:oleObj>
              </mc:Choice>
              <mc:Fallback>
                <p:oleObj name="Equation" r:id="rId3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119" y="1151533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62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761628"/>
              </p:ext>
            </p:extLst>
          </p:nvPr>
        </p:nvGraphicFramePr>
        <p:xfrm>
          <a:off x="6804248" y="1653431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425" name="Equation" r:id="rId5" imgW="152280" imgH="164880" progId="Equation.3">
                  <p:embed/>
                </p:oleObj>
              </mc:Choice>
              <mc:Fallback>
                <p:oleObj name="Equation" r:id="rId5" imgW="152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1653431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1050"/>
          <p:cNvGrpSpPr>
            <a:grpSpLocks/>
          </p:cNvGrpSpPr>
          <p:nvPr/>
        </p:nvGrpSpPr>
        <p:grpSpPr bwMode="auto">
          <a:xfrm>
            <a:off x="4357686" y="2285992"/>
            <a:ext cx="2514600" cy="1524000"/>
            <a:chOff x="384" y="3072"/>
            <a:chExt cx="1584" cy="960"/>
          </a:xfrm>
        </p:grpSpPr>
        <p:pic>
          <p:nvPicPr>
            <p:cNvPr id="7" name="Picture 104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0" y="3168"/>
              <a:ext cx="579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1048"/>
            <p:cNvSpPr>
              <a:spLocks noChangeArrowheads="1"/>
            </p:cNvSpPr>
            <p:nvPr/>
          </p:nvSpPr>
          <p:spPr bwMode="auto">
            <a:xfrm>
              <a:off x="1104" y="3216"/>
              <a:ext cx="864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r>
                <a:rPr lang="en-US" sz="1400" b="1">
                  <a:solidFill>
                    <a:schemeClr val="bg2"/>
                  </a:solidFill>
                  <a:latin typeface="Times New Roman" pitchFamily="18" charset="0"/>
                </a:rPr>
                <a:t>Johann </a:t>
              </a:r>
            </a:p>
            <a:p>
              <a:r>
                <a:rPr lang="en-US" sz="1400" b="1">
                  <a:solidFill>
                    <a:schemeClr val="bg2"/>
                  </a:solidFill>
                  <a:latin typeface="Times New Roman" pitchFamily="18" charset="0"/>
                </a:rPr>
                <a:t>Heinrich </a:t>
              </a:r>
            </a:p>
            <a:p>
              <a:r>
                <a:rPr lang="en-US" sz="1400" b="1">
                  <a:solidFill>
                    <a:schemeClr val="bg2"/>
                  </a:solidFill>
                  <a:latin typeface="Times New Roman" pitchFamily="18" charset="0"/>
                </a:rPr>
                <a:t>Lambert </a:t>
              </a:r>
            </a:p>
            <a:p>
              <a:r>
                <a:rPr lang="it-IT" sz="1400" b="1">
                  <a:solidFill>
                    <a:schemeClr val="bg2"/>
                  </a:solidFill>
                  <a:latin typeface="Times New Roman" pitchFamily="18" charset="0"/>
                </a:rPr>
                <a:t>17</a:t>
              </a:r>
              <a:r>
                <a:rPr lang="en-US" sz="1400" b="1">
                  <a:solidFill>
                    <a:schemeClr val="bg2"/>
                  </a:solidFill>
                  <a:latin typeface="Times New Roman" pitchFamily="18" charset="0"/>
                </a:rPr>
                <a:t>28 - 1777</a:t>
              </a:r>
            </a:p>
          </p:txBody>
        </p:sp>
        <p:sp>
          <p:nvSpPr>
            <p:cNvPr id="9" name="AutoShape 1049"/>
            <p:cNvSpPr>
              <a:spLocks noChangeArrowheads="1"/>
            </p:cNvSpPr>
            <p:nvPr/>
          </p:nvSpPr>
          <p:spPr bwMode="auto">
            <a:xfrm>
              <a:off x="384" y="3072"/>
              <a:ext cx="1440" cy="960"/>
            </a:xfrm>
            <a:prstGeom prst="roundRect">
              <a:avLst>
                <a:gd name="adj" fmla="val 7019"/>
              </a:avLst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10" name="Oval Callout 55"/>
          <p:cNvSpPr/>
          <p:nvPr/>
        </p:nvSpPr>
        <p:spPr bwMode="auto">
          <a:xfrm>
            <a:off x="107504" y="2132856"/>
            <a:ext cx="3892992" cy="2081962"/>
          </a:xfrm>
          <a:prstGeom prst="wedgeEllipseCallout">
            <a:avLst>
              <a:gd name="adj1" fmla="val 64247"/>
              <a:gd name="adj2" fmla="val -3015"/>
            </a:avLst>
          </a:prstGeom>
          <a:solidFill>
            <a:schemeClr val="bg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2" name="Oval 6"/>
          <p:cNvSpPr/>
          <p:nvPr/>
        </p:nvSpPr>
        <p:spPr bwMode="auto">
          <a:xfrm>
            <a:off x="2383300" y="4775266"/>
            <a:ext cx="4214842" cy="1544128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3" name="Oval 8"/>
          <p:cNvSpPr/>
          <p:nvPr/>
        </p:nvSpPr>
        <p:spPr bwMode="auto">
          <a:xfrm>
            <a:off x="4071934" y="5310107"/>
            <a:ext cx="855615" cy="422694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graphicFrame>
        <p:nvGraphicFramePr>
          <p:cNvPr id="14" name="Object 8"/>
          <p:cNvGraphicFramePr>
            <a:graphicFrameLocks noChangeAspect="1"/>
          </p:cNvGraphicFramePr>
          <p:nvPr/>
        </p:nvGraphicFramePr>
        <p:xfrm>
          <a:off x="4429124" y="5422421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426" name="Equation" r:id="rId8" imgW="152280" imgH="164880" progId="Equation.3">
                  <p:embed/>
                </p:oleObj>
              </mc:Choice>
              <mc:Fallback>
                <p:oleObj name="Equation" r:id="rId8" imgW="152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5422421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0"/>
          <p:cNvCxnSpPr/>
          <p:nvPr/>
        </p:nvCxnSpPr>
        <p:spPr bwMode="auto">
          <a:xfrm rot="16200000" flipV="1">
            <a:off x="3738742" y="4734840"/>
            <a:ext cx="1538200" cy="14560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Oval 13"/>
          <p:cNvSpPr/>
          <p:nvPr/>
        </p:nvSpPr>
        <p:spPr bwMode="auto">
          <a:xfrm>
            <a:off x="4437750" y="5412836"/>
            <a:ext cx="142876" cy="14287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7" name="Oval 15"/>
          <p:cNvSpPr/>
          <p:nvPr/>
        </p:nvSpPr>
        <p:spPr bwMode="auto">
          <a:xfrm>
            <a:off x="3158062" y="5310106"/>
            <a:ext cx="2643206" cy="414068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8" name="Straight Arrow Connector 16"/>
          <p:cNvCxnSpPr/>
          <p:nvPr/>
        </p:nvCxnSpPr>
        <p:spPr bwMode="auto">
          <a:xfrm rot="5400000" flipH="1" flipV="1">
            <a:off x="5092503" y="4377427"/>
            <a:ext cx="542583" cy="1608185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9" name="Object 7"/>
          <p:cNvGraphicFramePr>
            <a:graphicFrameLocks noChangeAspect="1"/>
          </p:cNvGraphicFramePr>
          <p:nvPr/>
        </p:nvGraphicFramePr>
        <p:xfrm>
          <a:off x="5358350" y="4552062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427" name="Equation" r:id="rId9" imgW="177480" imgH="228600" progId="Equation.3">
                  <p:embed/>
                </p:oleObj>
              </mc:Choice>
              <mc:Fallback>
                <p:oleObj name="Equation" r:id="rId9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8350" y="4552062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23"/>
          <p:cNvCxnSpPr>
            <a:stCxn id="41" idx="6"/>
          </p:cNvCxnSpPr>
          <p:nvPr/>
        </p:nvCxnSpPr>
        <p:spPr bwMode="auto">
          <a:xfrm flipH="1">
            <a:off x="5710689" y="4842477"/>
            <a:ext cx="1783316" cy="747440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5"/>
          <p:cNvCxnSpPr>
            <a:stCxn id="41" idx="2"/>
          </p:cNvCxnSpPr>
          <p:nvPr/>
        </p:nvCxnSpPr>
        <p:spPr bwMode="auto">
          <a:xfrm flipH="1">
            <a:off x="3243533" y="3988242"/>
            <a:ext cx="3934971" cy="1463654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7676" y="4021522"/>
            <a:ext cx="357190" cy="61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3" name="Object 8"/>
          <p:cNvGraphicFramePr>
            <a:graphicFrameLocks noChangeAspect="1"/>
          </p:cNvGraphicFramePr>
          <p:nvPr/>
        </p:nvGraphicFramePr>
        <p:xfrm>
          <a:off x="4500563" y="4000500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428" name="Equation" r:id="rId11" imgW="177480" imgH="228600" progId="Equation.3">
                  <p:embed/>
                </p:oleObj>
              </mc:Choice>
              <mc:Fallback>
                <p:oleObj name="Equation" r:id="rId11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4000500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39"/>
          <p:cNvGrpSpPr/>
          <p:nvPr/>
        </p:nvGrpSpPr>
        <p:grpSpPr>
          <a:xfrm rot="4178354">
            <a:off x="6434314" y="4270267"/>
            <a:ext cx="787006" cy="724802"/>
            <a:chOff x="4071934" y="3017624"/>
            <a:chExt cx="787006" cy="724802"/>
          </a:xfrm>
        </p:grpSpPr>
        <p:grpSp>
          <p:nvGrpSpPr>
            <p:cNvPr id="25" name="Group 31"/>
            <p:cNvGrpSpPr/>
            <p:nvPr/>
          </p:nvGrpSpPr>
          <p:grpSpPr>
            <a:xfrm>
              <a:off x="4071934" y="3071810"/>
              <a:ext cx="161316" cy="447676"/>
              <a:chOff x="642910" y="3214686"/>
              <a:chExt cx="804866" cy="2233626"/>
            </a:xfrm>
          </p:grpSpPr>
          <p:sp>
            <p:nvSpPr>
              <p:cNvPr id="35" name="Rectangle 50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36" name="Picture 51" descr="tennisball.jpg"/>
              <p:cNvPicPr>
                <a:picLocks noChangeAspect="1"/>
              </p:cNvPicPr>
              <p:nvPr/>
            </p:nvPicPr>
            <p:blipFill>
              <a:blip r:embed="rId13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26" name="Group 33"/>
            <p:cNvGrpSpPr/>
            <p:nvPr/>
          </p:nvGrpSpPr>
          <p:grpSpPr>
            <a:xfrm>
              <a:off x="4303500" y="3231938"/>
              <a:ext cx="161316" cy="447676"/>
              <a:chOff x="642910" y="3214686"/>
              <a:chExt cx="804866" cy="2233626"/>
            </a:xfrm>
          </p:grpSpPr>
          <p:sp>
            <p:nvSpPr>
              <p:cNvPr id="33" name="Rectangle 48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34" name="Picture 49" descr="tennisball.jpg"/>
              <p:cNvPicPr>
                <a:picLocks noChangeAspect="1"/>
              </p:cNvPicPr>
              <p:nvPr/>
            </p:nvPicPr>
            <p:blipFill>
              <a:blip r:embed="rId13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27" name="Group 36"/>
            <p:cNvGrpSpPr/>
            <p:nvPr/>
          </p:nvGrpSpPr>
          <p:grpSpPr>
            <a:xfrm>
              <a:off x="4697624" y="3017624"/>
              <a:ext cx="161316" cy="447676"/>
              <a:chOff x="642910" y="3214686"/>
              <a:chExt cx="804866" cy="2233626"/>
            </a:xfrm>
          </p:grpSpPr>
          <p:sp>
            <p:nvSpPr>
              <p:cNvPr id="31" name="Rectangle 46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32" name="Picture 47" descr="tennisball.jpg"/>
              <p:cNvPicPr>
                <a:picLocks noChangeAspect="1"/>
              </p:cNvPicPr>
              <p:nvPr/>
            </p:nvPicPr>
            <p:blipFill>
              <a:blip r:embed="rId13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28" name="Group 39"/>
            <p:cNvGrpSpPr/>
            <p:nvPr/>
          </p:nvGrpSpPr>
          <p:grpSpPr>
            <a:xfrm>
              <a:off x="4554748" y="3294750"/>
              <a:ext cx="161316" cy="447676"/>
              <a:chOff x="642910" y="3214686"/>
              <a:chExt cx="804866" cy="2233626"/>
            </a:xfrm>
          </p:grpSpPr>
          <p:sp>
            <p:nvSpPr>
              <p:cNvPr id="29" name="Rectangle 44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30" name="Picture 45" descr="tennisball.jpg"/>
              <p:cNvPicPr>
                <a:picLocks noChangeAspect="1"/>
              </p:cNvPicPr>
              <p:nvPr/>
            </p:nvPicPr>
            <p:blipFill>
              <a:blip r:embed="rId13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</p:grpSp>
      <p:sp>
        <p:nvSpPr>
          <p:cNvPr id="38" name="AutoShape 10"/>
          <p:cNvSpPr>
            <a:spLocks noChangeArrowheads="1"/>
          </p:cNvSpPr>
          <p:nvPr/>
        </p:nvSpPr>
        <p:spPr bwMode="auto">
          <a:xfrm>
            <a:off x="899699" y="2509885"/>
            <a:ext cx="2549057" cy="12623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Solution:                 </a:t>
            </a:r>
            <a:br>
              <a:rPr lang="it-IT" sz="2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sz="2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=           </a:t>
            </a:r>
            <a:endParaRPr lang="it-IT" sz="2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it-IT" sz="20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“cosine law”</a:t>
            </a:r>
          </a:p>
        </p:txBody>
      </p:sp>
      <p:graphicFrame>
        <p:nvGraphicFramePr>
          <p:cNvPr id="3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968110"/>
              </p:ext>
            </p:extLst>
          </p:nvPr>
        </p:nvGraphicFramePr>
        <p:xfrm>
          <a:off x="2302285" y="2924944"/>
          <a:ext cx="1117587" cy="457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429" name="Equazione" r:id="rId14" imgW="558720" imgH="228600" progId="Equation.3">
                  <p:embed/>
                </p:oleObj>
              </mc:Choice>
              <mc:Fallback>
                <p:oleObj name="Equazione" r:id="rId14" imgW="5587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2285" y="2924944"/>
                        <a:ext cx="1117587" cy="4571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946198"/>
              </p:ext>
            </p:extLst>
          </p:nvPr>
        </p:nvGraphicFramePr>
        <p:xfrm>
          <a:off x="827584" y="2970639"/>
          <a:ext cx="1117511" cy="406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430" name="Equation" r:id="rId16" imgW="571320" imgH="203040" progId="Equation.3">
                  <p:embed/>
                </p:oleObj>
              </mc:Choice>
              <mc:Fallback>
                <p:oleObj name="Equation" r:id="rId16" imgW="571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2970639"/>
                        <a:ext cx="1117511" cy="4063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Oval 14"/>
          <p:cNvSpPr/>
          <p:nvPr/>
        </p:nvSpPr>
        <p:spPr bwMode="auto">
          <a:xfrm rot="4183738">
            <a:off x="6880937" y="4317653"/>
            <a:ext cx="910636" cy="195413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57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Dot Product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Two vectors  	and 	  of unitary length</a:t>
            </a:r>
          </a:p>
          <a:p>
            <a:endParaRPr lang="en-US" sz="2400" dirty="0"/>
          </a:p>
          <a:p>
            <a:r>
              <a:rPr lang="en-US" sz="2400" dirty="0"/>
              <a:t>Dot product measure the angle between them</a:t>
            </a:r>
          </a:p>
          <a:p>
            <a:endParaRPr lang="en-US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065E7BE-24A8-9D41-906F-477CB808D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43554"/>
            <a:ext cx="324036" cy="40504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CB4510A-6CDE-D447-BD21-4DE800E97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70557"/>
            <a:ext cx="351039" cy="37804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16FBEDC-4B30-AF46-84AD-1D1878687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252" y="2790502"/>
            <a:ext cx="2187243" cy="432048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BB27222-43D4-FC45-8C2E-177035F1C4E8}"/>
              </a:ext>
            </a:extLst>
          </p:cNvPr>
          <p:cNvCxnSpPr>
            <a:cxnSpLocks/>
          </p:cNvCxnSpPr>
          <p:nvPr/>
        </p:nvCxnSpPr>
        <p:spPr bwMode="auto">
          <a:xfrm flipV="1">
            <a:off x="2244252" y="3548643"/>
            <a:ext cx="0" cy="86409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4D0A0E5-F541-484F-9B65-C040AA587BE0}"/>
              </a:ext>
            </a:extLst>
          </p:cNvPr>
          <p:cNvCxnSpPr>
            <a:cxnSpLocks/>
          </p:cNvCxnSpPr>
          <p:nvPr/>
        </p:nvCxnSpPr>
        <p:spPr bwMode="auto">
          <a:xfrm flipV="1">
            <a:off x="2610504" y="3717032"/>
            <a:ext cx="360040" cy="720080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9A12B81-1E26-1C49-A4D6-074E33CC9E6D}"/>
              </a:ext>
            </a:extLst>
          </p:cNvPr>
          <p:cNvCxnSpPr>
            <a:cxnSpLocks/>
          </p:cNvCxnSpPr>
          <p:nvPr/>
        </p:nvCxnSpPr>
        <p:spPr bwMode="auto">
          <a:xfrm flipV="1">
            <a:off x="4029254" y="3536957"/>
            <a:ext cx="0" cy="86409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4B561CD-38E8-6A4B-BDAA-DFF0505EFCAE}"/>
              </a:ext>
            </a:extLst>
          </p:cNvPr>
          <p:cNvCxnSpPr>
            <a:cxnSpLocks/>
          </p:cNvCxnSpPr>
          <p:nvPr/>
        </p:nvCxnSpPr>
        <p:spPr bwMode="auto">
          <a:xfrm flipV="1">
            <a:off x="4245278" y="4401053"/>
            <a:ext cx="803422" cy="23373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9650AEE-4806-4A49-8FF6-7FF525AD6B78}"/>
              </a:ext>
            </a:extLst>
          </p:cNvPr>
          <p:cNvCxnSpPr>
            <a:cxnSpLocks/>
          </p:cNvCxnSpPr>
          <p:nvPr/>
        </p:nvCxnSpPr>
        <p:spPr bwMode="auto">
          <a:xfrm flipV="1">
            <a:off x="827584" y="3560330"/>
            <a:ext cx="0" cy="86409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BC5A2FF-6DC5-7549-B172-CAECDF9995DC}"/>
              </a:ext>
            </a:extLst>
          </p:cNvPr>
          <p:cNvCxnSpPr>
            <a:cxnSpLocks/>
          </p:cNvCxnSpPr>
          <p:nvPr/>
        </p:nvCxnSpPr>
        <p:spPr bwMode="auto">
          <a:xfrm flipV="1">
            <a:off x="1115616" y="3560330"/>
            <a:ext cx="0" cy="876782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1EFCD65-79E3-9D48-90A6-3CDF2F865C8A}"/>
              </a:ext>
            </a:extLst>
          </p:cNvPr>
          <p:cNvCxnSpPr>
            <a:cxnSpLocks/>
          </p:cNvCxnSpPr>
          <p:nvPr/>
        </p:nvCxnSpPr>
        <p:spPr bwMode="auto">
          <a:xfrm flipV="1">
            <a:off x="5851974" y="3536956"/>
            <a:ext cx="0" cy="86409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0680F1C-2CE3-6D47-AF11-BC563C27BDC9}"/>
              </a:ext>
            </a:extLst>
          </p:cNvPr>
          <p:cNvCxnSpPr>
            <a:cxnSpLocks/>
          </p:cNvCxnSpPr>
          <p:nvPr/>
        </p:nvCxnSpPr>
        <p:spPr bwMode="auto">
          <a:xfrm>
            <a:off x="6067998" y="4424426"/>
            <a:ext cx="792088" cy="407449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8C893C7-3EE5-174E-ACDC-F93D9D8E7EAD}"/>
              </a:ext>
            </a:extLst>
          </p:cNvPr>
          <p:cNvCxnSpPr>
            <a:cxnSpLocks/>
          </p:cNvCxnSpPr>
          <p:nvPr/>
        </p:nvCxnSpPr>
        <p:spPr bwMode="auto">
          <a:xfrm flipV="1">
            <a:off x="7447189" y="3472742"/>
            <a:ext cx="0" cy="86409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6DA3ADD-2FFE-4A45-A48A-974404A62AB3}"/>
              </a:ext>
            </a:extLst>
          </p:cNvPr>
          <p:cNvCxnSpPr>
            <a:cxnSpLocks/>
          </p:cNvCxnSpPr>
          <p:nvPr/>
        </p:nvCxnSpPr>
        <p:spPr bwMode="auto">
          <a:xfrm>
            <a:off x="7663213" y="4360212"/>
            <a:ext cx="0" cy="940996"/>
          </a:xfrm>
          <a:prstGeom prst="straightConnector1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06218" name="TextBox 606217">
            <a:extLst>
              <a:ext uri="{FF2B5EF4-FFF2-40B4-BE49-F238E27FC236}">
                <a16:creationId xmlns:a16="http://schemas.microsoft.com/office/drawing/2014/main" id="{11F1DB80-4F61-7A43-B207-9B730F05D563}"/>
              </a:ext>
            </a:extLst>
          </p:cNvPr>
          <p:cNvSpPr txBox="1"/>
          <p:nvPr/>
        </p:nvSpPr>
        <p:spPr>
          <a:xfrm>
            <a:off x="539552" y="5625434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Dot =1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F50522F-5621-B14B-9C4F-739642FBD155}"/>
              </a:ext>
            </a:extLst>
          </p:cNvPr>
          <p:cNvSpPr txBox="1"/>
          <p:nvPr/>
        </p:nvSpPr>
        <p:spPr>
          <a:xfrm>
            <a:off x="2005920" y="5644685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Dot &gt; 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B4FF2FE-D714-8B4C-9E4D-BC06E56CF603}"/>
              </a:ext>
            </a:extLst>
          </p:cNvPr>
          <p:cNvSpPr txBox="1"/>
          <p:nvPr/>
        </p:nvSpPr>
        <p:spPr>
          <a:xfrm>
            <a:off x="3743918" y="562543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Dot = 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D5ABFF8-218A-9A4F-B5A7-402D3CDC760B}"/>
              </a:ext>
            </a:extLst>
          </p:cNvPr>
          <p:cNvSpPr txBox="1"/>
          <p:nvPr/>
        </p:nvSpPr>
        <p:spPr>
          <a:xfrm>
            <a:off x="5600562" y="5651956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Dot &lt; 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146C6C-76AB-0249-916D-1D0273D625FD}"/>
              </a:ext>
            </a:extLst>
          </p:cNvPr>
          <p:cNvSpPr txBox="1"/>
          <p:nvPr/>
        </p:nvSpPr>
        <p:spPr>
          <a:xfrm>
            <a:off x="7195777" y="564193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Dot = -1</a:t>
            </a:r>
          </a:p>
        </p:txBody>
      </p:sp>
    </p:spTree>
    <p:extLst>
      <p:ext uri="{BB962C8B-B14F-4D97-AF65-F5344CB8AC3E}">
        <p14:creationId xmlns:p14="http://schemas.microsoft.com/office/powerpoint/2010/main" val="2174155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 bwMode="auto">
          <a:xfrm>
            <a:off x="2383300" y="4775266"/>
            <a:ext cx="4214842" cy="1544128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Again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4071934" y="5310107"/>
            <a:ext cx="855615" cy="422694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graphicFrame>
        <p:nvGraphicFramePr>
          <p:cNvPr id="10" name="Object 8"/>
          <p:cNvGraphicFramePr>
            <a:graphicFrameLocks noChangeAspect="1"/>
          </p:cNvGraphicFramePr>
          <p:nvPr/>
        </p:nvGraphicFramePr>
        <p:xfrm>
          <a:off x="4429124" y="5422421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309" name="Equation" r:id="rId3" imgW="152280" imgH="164880" progId="Equation.3">
                  <p:embed/>
                </p:oleObj>
              </mc:Choice>
              <mc:Fallback>
                <p:oleObj name="Equation" r:id="rId3" imgW="152280" imgH="164880" progId="Equation.3">
                  <p:embed/>
                  <p:pic>
                    <p:nvPicPr>
                      <p:cNvPr id="1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5422421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 bwMode="auto">
          <a:xfrm rot="16200000" flipV="1">
            <a:off x="3738742" y="4734840"/>
            <a:ext cx="1538200" cy="14560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4437750" y="5412836"/>
            <a:ext cx="142876" cy="14287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000496" y="2786058"/>
            <a:ext cx="910636" cy="195413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C24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7" name="Straight Arrow Connector 16"/>
          <p:cNvCxnSpPr>
            <a:stCxn id="14" idx="0"/>
          </p:cNvCxnSpPr>
          <p:nvPr/>
        </p:nvCxnSpPr>
        <p:spPr bwMode="auto">
          <a:xfrm rot="16200000" flipV="1">
            <a:off x="3798709" y="4702357"/>
            <a:ext cx="1412332" cy="8626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606215" name="Object 7"/>
          <p:cNvGraphicFramePr>
            <a:graphicFrameLocks noChangeAspect="1"/>
          </p:cNvGraphicFramePr>
          <p:nvPr/>
        </p:nvGraphicFramePr>
        <p:xfrm>
          <a:off x="4500562" y="4017756"/>
          <a:ext cx="1131888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310" name="Equation" r:id="rId5" imgW="469800" imgH="228600" progId="Equation.3">
                  <p:embed/>
                </p:oleObj>
              </mc:Choice>
              <mc:Fallback>
                <p:oleObj name="Equation" r:id="rId5" imgW="469800" imgH="228600" progId="Equation.3">
                  <p:embed/>
                  <p:pic>
                    <p:nvPicPr>
                      <p:cNvPr id="6062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4017756"/>
                        <a:ext cx="1131888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" name="Straight Connector 23"/>
          <p:cNvCxnSpPr>
            <a:stCxn id="15" idx="6"/>
            <a:endCxn id="9" idx="6"/>
          </p:cNvCxnSpPr>
          <p:nvPr/>
        </p:nvCxnSpPr>
        <p:spPr bwMode="auto">
          <a:xfrm>
            <a:off x="4911132" y="2883765"/>
            <a:ext cx="16417" cy="2637689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15" idx="2"/>
            <a:endCxn id="9" idx="2"/>
          </p:cNvCxnSpPr>
          <p:nvPr/>
        </p:nvCxnSpPr>
        <p:spPr bwMode="auto">
          <a:xfrm rot="10800000" flipH="1" flipV="1">
            <a:off x="4000496" y="2883764"/>
            <a:ext cx="71438" cy="2637689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6248" y="2143116"/>
            <a:ext cx="357190" cy="61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3" name="Group 42"/>
          <p:cNvGrpSpPr/>
          <p:nvPr/>
        </p:nvGrpSpPr>
        <p:grpSpPr>
          <a:xfrm>
            <a:off x="4071934" y="3017624"/>
            <a:ext cx="787006" cy="724802"/>
            <a:chOff x="4071934" y="3017624"/>
            <a:chExt cx="787006" cy="724802"/>
          </a:xfrm>
        </p:grpSpPr>
        <p:grpSp>
          <p:nvGrpSpPr>
            <p:cNvPr id="32" name="Group 31"/>
            <p:cNvGrpSpPr/>
            <p:nvPr/>
          </p:nvGrpSpPr>
          <p:grpSpPr>
            <a:xfrm>
              <a:off x="4071934" y="3071810"/>
              <a:ext cx="161316" cy="447676"/>
              <a:chOff x="642910" y="3214686"/>
              <a:chExt cx="804866" cy="2233626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30" name="Picture 29" descr="tennisball.jpg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4303500" y="3231938"/>
              <a:ext cx="161316" cy="447676"/>
              <a:chOff x="642910" y="3214686"/>
              <a:chExt cx="804866" cy="2233626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36" name="Picture 35" descr="tennisball.jpg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37" name="Group 36"/>
            <p:cNvGrpSpPr/>
            <p:nvPr/>
          </p:nvGrpSpPr>
          <p:grpSpPr>
            <a:xfrm>
              <a:off x="4697624" y="3017624"/>
              <a:ext cx="161316" cy="447676"/>
              <a:chOff x="642910" y="3214686"/>
              <a:chExt cx="804866" cy="2233626"/>
            </a:xfrm>
          </p:grpSpPr>
          <p:sp>
            <p:nvSpPr>
              <p:cNvPr id="38" name="Rectangle 37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39" name="Picture 38" descr="tennisball.jpg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40" name="Group 39"/>
            <p:cNvGrpSpPr/>
            <p:nvPr/>
          </p:nvGrpSpPr>
          <p:grpSpPr>
            <a:xfrm>
              <a:off x="4554748" y="3294750"/>
              <a:ext cx="161316" cy="447676"/>
              <a:chOff x="642910" y="3214686"/>
              <a:chExt cx="804866" cy="2233626"/>
            </a:xfrm>
          </p:grpSpPr>
          <p:sp>
            <p:nvSpPr>
              <p:cNvPr id="41" name="Rectangle 40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42" name="Picture 41" descr="tennisball.jpg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047EF4E-4B70-444F-AD62-757529701944}"/>
              </a:ext>
            </a:extLst>
          </p:cNvPr>
          <p:cNvSpPr txBox="1"/>
          <p:nvPr/>
        </p:nvSpPr>
        <p:spPr>
          <a:xfrm>
            <a:off x="6662453" y="5732801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Dot =1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4868B31-E66A-DB4D-8BA2-C4FEDFC62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486400"/>
          </a:xfrm>
        </p:spPr>
        <p:txBody>
          <a:bodyPr/>
          <a:lstStyle/>
          <a:p>
            <a:r>
              <a:rPr lang="en-US" sz="2800" dirty="0"/>
              <a:t>From </a:t>
            </a:r>
            <a:r>
              <a:rPr lang="en-US" sz="2800" dirty="0" err="1"/>
              <a:t>dir</a:t>
            </a:r>
            <a:r>
              <a:rPr lang="en-US" sz="2800" dirty="0"/>
              <a:t>       there are L incoming lumens </a:t>
            </a:r>
            <a:r>
              <a:rPr lang="en-US" sz="2000" dirty="0"/>
              <a:t>(“tennis balls”)</a:t>
            </a:r>
            <a:r>
              <a:rPr lang="en-US" sz="2800" dirty="0"/>
              <a:t>:</a:t>
            </a:r>
            <a:br>
              <a:rPr lang="en-US" dirty="0"/>
            </a:br>
            <a:r>
              <a:rPr lang="en-US" sz="2800" dirty="0"/>
              <a:t>how many of them hit a neighborhood of     ?</a:t>
            </a:r>
            <a:endParaRPr lang="en-US" dirty="0"/>
          </a:p>
        </p:txBody>
      </p:sp>
      <p:graphicFrame>
        <p:nvGraphicFramePr>
          <p:cNvPr id="46" name="Object 2">
            <a:extLst>
              <a:ext uri="{FF2B5EF4-FFF2-40B4-BE49-F238E27FC236}">
                <a16:creationId xmlns:a16="http://schemas.microsoft.com/office/drawing/2014/main" id="{5C19B9D2-C692-3849-8DFB-EABDE7951B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8982090"/>
              </p:ext>
            </p:extLst>
          </p:nvPr>
        </p:nvGraphicFramePr>
        <p:xfrm>
          <a:off x="1839119" y="1151533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311" name="Equation" r:id="rId9" imgW="177480" imgH="228600" progId="Equation.3">
                  <p:embed/>
                </p:oleObj>
              </mc:Choice>
              <mc:Fallback>
                <p:oleObj name="Equation" r:id="rId9" imgW="177480" imgH="228600" progId="Equation.3">
                  <p:embed/>
                  <p:pic>
                    <p:nvPicPr>
                      <p:cNvPr id="6062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119" y="1151533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3">
            <a:extLst>
              <a:ext uri="{FF2B5EF4-FFF2-40B4-BE49-F238E27FC236}">
                <a16:creationId xmlns:a16="http://schemas.microsoft.com/office/drawing/2014/main" id="{F611061B-3F65-B247-A474-7BFEEDCB6D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777247"/>
              </p:ext>
            </p:extLst>
          </p:nvPr>
        </p:nvGraphicFramePr>
        <p:xfrm>
          <a:off x="6804248" y="1653431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312" name="Equation" r:id="rId11" imgW="152280" imgH="164880" progId="Equation.3">
                  <p:embed/>
                </p:oleObj>
              </mc:Choice>
              <mc:Fallback>
                <p:oleObj name="Equation" r:id="rId11" imgW="152280" imgH="164880" progId="Equation.3">
                  <p:embed/>
                  <p:pic>
                    <p:nvPicPr>
                      <p:cNvPr id="6062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1653431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9173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Again</a:t>
            </a:r>
          </a:p>
        </p:txBody>
      </p:sp>
      <p:sp>
        <p:nvSpPr>
          <p:cNvPr id="44" name="Oval 34"/>
          <p:cNvSpPr/>
          <p:nvPr/>
        </p:nvSpPr>
        <p:spPr bwMode="auto">
          <a:xfrm>
            <a:off x="2383300" y="4775266"/>
            <a:ext cx="4214842" cy="1544128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45" name="Oval 8"/>
          <p:cNvSpPr/>
          <p:nvPr/>
        </p:nvSpPr>
        <p:spPr bwMode="auto">
          <a:xfrm>
            <a:off x="4071934" y="5310107"/>
            <a:ext cx="855615" cy="422694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graphicFrame>
        <p:nvGraphicFramePr>
          <p:cNvPr id="46" name="Object 8"/>
          <p:cNvGraphicFramePr>
            <a:graphicFrameLocks noChangeAspect="1"/>
          </p:cNvGraphicFramePr>
          <p:nvPr>
            <p:extLst/>
          </p:nvPr>
        </p:nvGraphicFramePr>
        <p:xfrm>
          <a:off x="4429124" y="5422421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346" name="Equation" r:id="rId3" imgW="152280" imgH="164880" progId="Equation.3">
                  <p:embed/>
                </p:oleObj>
              </mc:Choice>
              <mc:Fallback>
                <p:oleObj name="Equation" r:id="rId3" imgW="152280" imgH="164880" progId="Equation.3">
                  <p:embed/>
                  <p:pic>
                    <p:nvPicPr>
                      <p:cNvPr id="4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5422421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" name="Straight Arrow Connector 10"/>
          <p:cNvCxnSpPr/>
          <p:nvPr/>
        </p:nvCxnSpPr>
        <p:spPr bwMode="auto">
          <a:xfrm rot="16200000" flipV="1">
            <a:off x="3738742" y="4734840"/>
            <a:ext cx="1538200" cy="14560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Oval 13"/>
          <p:cNvSpPr/>
          <p:nvPr/>
        </p:nvSpPr>
        <p:spPr bwMode="auto">
          <a:xfrm>
            <a:off x="4437750" y="5412836"/>
            <a:ext cx="142876" cy="14287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49" name="Oval 14"/>
          <p:cNvSpPr/>
          <p:nvPr/>
        </p:nvSpPr>
        <p:spPr bwMode="auto">
          <a:xfrm rot="2467203">
            <a:off x="5973249" y="3195923"/>
            <a:ext cx="910636" cy="195413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50" name="Oval 15"/>
          <p:cNvSpPr/>
          <p:nvPr/>
        </p:nvSpPr>
        <p:spPr bwMode="auto">
          <a:xfrm>
            <a:off x="3872442" y="5310106"/>
            <a:ext cx="1276709" cy="414068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51" name="Straight Arrow Connector 16"/>
          <p:cNvCxnSpPr>
            <a:stCxn id="48" idx="7"/>
          </p:cNvCxnSpPr>
          <p:nvPr/>
        </p:nvCxnSpPr>
        <p:spPr bwMode="auto">
          <a:xfrm rot="5400000" flipH="1" flipV="1">
            <a:off x="4478423" y="4268613"/>
            <a:ext cx="1246426" cy="1083868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52" name="Object 7"/>
          <p:cNvGraphicFramePr>
            <a:graphicFrameLocks noChangeAspect="1"/>
          </p:cNvGraphicFramePr>
          <p:nvPr>
            <p:extLst/>
          </p:nvPr>
        </p:nvGraphicFramePr>
        <p:xfrm>
          <a:off x="5286380" y="4401648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347" name="Equation" r:id="rId5" imgW="177480" imgH="228600" progId="Equation.3">
                  <p:embed/>
                </p:oleObj>
              </mc:Choice>
              <mc:Fallback>
                <p:oleObj name="Equation" r:id="rId5" imgW="177480" imgH="228600" progId="Equation.3">
                  <p:embed/>
                  <p:pic>
                    <p:nvPicPr>
                      <p:cNvPr id="5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80" y="4401648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3" name="Straight Connector 23"/>
          <p:cNvCxnSpPr>
            <a:stCxn id="49" idx="6"/>
          </p:cNvCxnSpPr>
          <p:nvPr/>
        </p:nvCxnSpPr>
        <p:spPr bwMode="auto">
          <a:xfrm flipH="1">
            <a:off x="5131899" y="3593065"/>
            <a:ext cx="1639674" cy="1958581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25"/>
          <p:cNvCxnSpPr/>
          <p:nvPr/>
        </p:nvCxnSpPr>
        <p:spPr bwMode="auto">
          <a:xfrm rot="5400000">
            <a:off x="3717168" y="3118996"/>
            <a:ext cx="2527538" cy="2234242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64" y="2643182"/>
            <a:ext cx="357190" cy="61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6" name="Object 8"/>
          <p:cNvGraphicFramePr>
            <a:graphicFrameLocks noChangeAspect="1"/>
          </p:cNvGraphicFramePr>
          <p:nvPr>
            <p:extLst/>
          </p:nvPr>
        </p:nvGraphicFramePr>
        <p:xfrm>
          <a:off x="4500562" y="4000504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348" name="Equation" r:id="rId8" imgW="177480" imgH="228600" progId="Equation.3">
                  <p:embed/>
                </p:oleObj>
              </mc:Choice>
              <mc:Fallback>
                <p:oleObj name="Equation" r:id="rId8" imgW="177480" imgH="228600" progId="Equation.3">
                  <p:embed/>
                  <p:pic>
                    <p:nvPicPr>
                      <p:cNvPr id="5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4000504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35"/>
          <p:cNvGrpSpPr/>
          <p:nvPr/>
        </p:nvGrpSpPr>
        <p:grpSpPr>
          <a:xfrm rot="2451383">
            <a:off x="5713325" y="3312366"/>
            <a:ext cx="787006" cy="724802"/>
            <a:chOff x="4071934" y="3017624"/>
            <a:chExt cx="787006" cy="724802"/>
          </a:xfrm>
        </p:grpSpPr>
        <p:grpSp>
          <p:nvGrpSpPr>
            <p:cNvPr id="58" name="Group 31"/>
            <p:cNvGrpSpPr/>
            <p:nvPr/>
          </p:nvGrpSpPr>
          <p:grpSpPr>
            <a:xfrm>
              <a:off x="4071934" y="3071810"/>
              <a:ext cx="161316" cy="447676"/>
              <a:chOff x="642910" y="3214686"/>
              <a:chExt cx="804866" cy="2233626"/>
            </a:xfrm>
          </p:grpSpPr>
          <p:sp>
            <p:nvSpPr>
              <p:cNvPr id="68" name="Rectangle 46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69" name="Picture 47" descr="tennisball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59" name="Group 33"/>
            <p:cNvGrpSpPr/>
            <p:nvPr/>
          </p:nvGrpSpPr>
          <p:grpSpPr>
            <a:xfrm>
              <a:off x="4303500" y="3231938"/>
              <a:ext cx="161316" cy="447676"/>
              <a:chOff x="642910" y="3214686"/>
              <a:chExt cx="804866" cy="2233626"/>
            </a:xfrm>
          </p:grpSpPr>
          <p:sp>
            <p:nvSpPr>
              <p:cNvPr id="66" name="Rectangle 44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67" name="Picture 45" descr="tennisball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60" name="Group 36"/>
            <p:cNvGrpSpPr/>
            <p:nvPr/>
          </p:nvGrpSpPr>
          <p:grpSpPr>
            <a:xfrm>
              <a:off x="4697624" y="3017624"/>
              <a:ext cx="161316" cy="447676"/>
              <a:chOff x="642910" y="3214686"/>
              <a:chExt cx="804866" cy="2233626"/>
            </a:xfrm>
          </p:grpSpPr>
          <p:sp>
            <p:nvSpPr>
              <p:cNvPr id="64" name="Rectangle 42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65" name="Picture 43" descr="tennisball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61" name="Group 39"/>
            <p:cNvGrpSpPr/>
            <p:nvPr/>
          </p:nvGrpSpPr>
          <p:grpSpPr>
            <a:xfrm>
              <a:off x="4554748" y="3294750"/>
              <a:ext cx="161316" cy="447676"/>
              <a:chOff x="642910" y="3214686"/>
              <a:chExt cx="804866" cy="2233626"/>
            </a:xfrm>
          </p:grpSpPr>
          <p:sp>
            <p:nvSpPr>
              <p:cNvPr id="62" name="Rectangle 40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63" name="Picture 41" descr="tennisball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F4363BD-9115-AC41-9BF9-471D669847F1}"/>
              </a:ext>
            </a:extLst>
          </p:cNvPr>
          <p:cNvSpPr txBox="1"/>
          <p:nvPr/>
        </p:nvSpPr>
        <p:spPr>
          <a:xfrm>
            <a:off x="539552" y="562543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Dot &gt; 0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B10759E7-E86E-534F-A0FB-86B074163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486400"/>
          </a:xfrm>
        </p:spPr>
        <p:txBody>
          <a:bodyPr/>
          <a:lstStyle/>
          <a:p>
            <a:r>
              <a:rPr lang="en-US" sz="2800" dirty="0"/>
              <a:t>From </a:t>
            </a:r>
            <a:r>
              <a:rPr lang="en-US" sz="2800" dirty="0" err="1"/>
              <a:t>dir</a:t>
            </a:r>
            <a:r>
              <a:rPr lang="en-US" sz="2800" dirty="0"/>
              <a:t>       there are L incoming lumens </a:t>
            </a:r>
            <a:r>
              <a:rPr lang="en-US" sz="2000" dirty="0"/>
              <a:t>(“tennis balls”)</a:t>
            </a:r>
            <a:r>
              <a:rPr lang="en-US" sz="2800" dirty="0"/>
              <a:t>:</a:t>
            </a:r>
            <a:br>
              <a:rPr lang="en-US" dirty="0"/>
            </a:br>
            <a:r>
              <a:rPr lang="en-US" sz="2800" dirty="0"/>
              <a:t>how many of them hit a neighborhood of     ?</a:t>
            </a:r>
            <a:endParaRPr lang="en-US" dirty="0"/>
          </a:p>
        </p:txBody>
      </p:sp>
      <p:graphicFrame>
        <p:nvGraphicFramePr>
          <p:cNvPr id="36" name="Object 2">
            <a:extLst>
              <a:ext uri="{FF2B5EF4-FFF2-40B4-BE49-F238E27FC236}">
                <a16:creationId xmlns:a16="http://schemas.microsoft.com/office/drawing/2014/main" id="{164BB6ED-3E84-404F-A69C-84F1A5F8FA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093408"/>
              </p:ext>
            </p:extLst>
          </p:nvPr>
        </p:nvGraphicFramePr>
        <p:xfrm>
          <a:off x="1839119" y="1151533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349" name="Equation" r:id="rId11" imgW="177480" imgH="228600" progId="Equation.3">
                  <p:embed/>
                </p:oleObj>
              </mc:Choice>
              <mc:Fallback>
                <p:oleObj name="Equation" r:id="rId11" imgW="177480" imgH="228600" progId="Equation.3">
                  <p:embed/>
                  <p:pic>
                    <p:nvPicPr>
                      <p:cNvPr id="46" name="Object 2">
                        <a:extLst>
                          <a:ext uri="{FF2B5EF4-FFF2-40B4-BE49-F238E27FC236}">
                            <a16:creationId xmlns:a16="http://schemas.microsoft.com/office/drawing/2014/main" id="{5C19B9D2-C692-3849-8DFB-EABDE7951B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119" y="1151533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">
            <a:extLst>
              <a:ext uri="{FF2B5EF4-FFF2-40B4-BE49-F238E27FC236}">
                <a16:creationId xmlns:a16="http://schemas.microsoft.com/office/drawing/2014/main" id="{7A79D9A3-7EFE-634F-B344-D74A57C062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27294"/>
              </p:ext>
            </p:extLst>
          </p:nvPr>
        </p:nvGraphicFramePr>
        <p:xfrm>
          <a:off x="6804248" y="1653431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350" name="Equation" r:id="rId12" imgW="152280" imgH="164880" progId="Equation.3">
                  <p:embed/>
                </p:oleObj>
              </mc:Choice>
              <mc:Fallback>
                <p:oleObj name="Equation" r:id="rId12" imgW="152280" imgH="164880" progId="Equation.3">
                  <p:embed/>
                  <p:pic>
                    <p:nvPicPr>
                      <p:cNvPr id="47" name="Object 3">
                        <a:extLst>
                          <a:ext uri="{FF2B5EF4-FFF2-40B4-BE49-F238E27FC236}">
                            <a16:creationId xmlns:a16="http://schemas.microsoft.com/office/drawing/2014/main" id="{F611061B-3F65-B247-A474-7BFEEDCB6D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1653431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7965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Again</a:t>
            </a:r>
          </a:p>
        </p:txBody>
      </p:sp>
      <p:sp>
        <p:nvSpPr>
          <p:cNvPr id="32" name="Oval 6"/>
          <p:cNvSpPr/>
          <p:nvPr/>
        </p:nvSpPr>
        <p:spPr bwMode="auto">
          <a:xfrm>
            <a:off x="2383300" y="4775266"/>
            <a:ext cx="4214842" cy="1544128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33" name="Oval 8"/>
          <p:cNvSpPr/>
          <p:nvPr/>
        </p:nvSpPr>
        <p:spPr bwMode="auto">
          <a:xfrm>
            <a:off x="4071934" y="5310107"/>
            <a:ext cx="855615" cy="422694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graphicFrame>
        <p:nvGraphicFramePr>
          <p:cNvPr id="34" name="Object 8"/>
          <p:cNvGraphicFramePr>
            <a:graphicFrameLocks noChangeAspect="1"/>
          </p:cNvGraphicFramePr>
          <p:nvPr>
            <p:extLst/>
          </p:nvPr>
        </p:nvGraphicFramePr>
        <p:xfrm>
          <a:off x="4429124" y="5422421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394" name="Equation" r:id="rId3" imgW="152280" imgH="164880" progId="Equation.3">
                  <p:embed/>
                </p:oleObj>
              </mc:Choice>
              <mc:Fallback>
                <p:oleObj name="Equation" r:id="rId3" imgW="152280" imgH="164880" progId="Equation.3">
                  <p:embed/>
                  <p:pic>
                    <p:nvPicPr>
                      <p:cNvPr id="3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5422421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10"/>
          <p:cNvCxnSpPr/>
          <p:nvPr/>
        </p:nvCxnSpPr>
        <p:spPr bwMode="auto">
          <a:xfrm rot="16200000" flipV="1">
            <a:off x="3738742" y="4734840"/>
            <a:ext cx="1538200" cy="14560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Oval 13"/>
          <p:cNvSpPr/>
          <p:nvPr/>
        </p:nvSpPr>
        <p:spPr bwMode="auto">
          <a:xfrm>
            <a:off x="4437750" y="5412836"/>
            <a:ext cx="142876" cy="14287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37" name="Oval 14"/>
          <p:cNvSpPr/>
          <p:nvPr/>
        </p:nvSpPr>
        <p:spPr bwMode="auto">
          <a:xfrm rot="4183738">
            <a:off x="6880937" y="4317653"/>
            <a:ext cx="910636" cy="195413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38" name="Oval 15"/>
          <p:cNvSpPr/>
          <p:nvPr/>
        </p:nvSpPr>
        <p:spPr bwMode="auto">
          <a:xfrm>
            <a:off x="3158062" y="5310106"/>
            <a:ext cx="2643206" cy="41406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39" name="Straight Arrow Connector 16"/>
          <p:cNvCxnSpPr/>
          <p:nvPr/>
        </p:nvCxnSpPr>
        <p:spPr bwMode="auto">
          <a:xfrm rot="5400000" flipH="1" flipV="1">
            <a:off x="5092503" y="4377427"/>
            <a:ext cx="542583" cy="1608185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0" name="Object 7"/>
          <p:cNvGraphicFramePr>
            <a:graphicFrameLocks noChangeAspect="1"/>
          </p:cNvGraphicFramePr>
          <p:nvPr>
            <p:extLst/>
          </p:nvPr>
        </p:nvGraphicFramePr>
        <p:xfrm>
          <a:off x="5358350" y="4552062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395" name="Equation" r:id="rId5" imgW="177480" imgH="228600" progId="Equation.3">
                  <p:embed/>
                </p:oleObj>
              </mc:Choice>
              <mc:Fallback>
                <p:oleObj name="Equation" r:id="rId5" imgW="177480" imgH="228600" progId="Equation.3">
                  <p:embed/>
                  <p:pic>
                    <p:nvPicPr>
                      <p:cNvPr id="4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8350" y="4552062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1" name="Straight Connector 23"/>
          <p:cNvCxnSpPr>
            <a:stCxn id="37" idx="6"/>
          </p:cNvCxnSpPr>
          <p:nvPr/>
        </p:nvCxnSpPr>
        <p:spPr bwMode="auto">
          <a:xfrm flipH="1">
            <a:off x="5710689" y="4842477"/>
            <a:ext cx="1783316" cy="747440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25"/>
          <p:cNvCxnSpPr>
            <a:stCxn id="37" idx="2"/>
          </p:cNvCxnSpPr>
          <p:nvPr/>
        </p:nvCxnSpPr>
        <p:spPr bwMode="auto">
          <a:xfrm flipH="1">
            <a:off x="3243533" y="3988242"/>
            <a:ext cx="3934971" cy="1463654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7676" y="4021522"/>
            <a:ext cx="357190" cy="61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0" name="Object 8"/>
          <p:cNvGraphicFramePr>
            <a:graphicFrameLocks noChangeAspect="1"/>
          </p:cNvGraphicFramePr>
          <p:nvPr>
            <p:extLst/>
          </p:nvPr>
        </p:nvGraphicFramePr>
        <p:xfrm>
          <a:off x="4500563" y="4000500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396" name="Equation" r:id="rId8" imgW="177480" imgH="228600" progId="Equation.3">
                  <p:embed/>
                </p:oleObj>
              </mc:Choice>
              <mc:Fallback>
                <p:oleObj name="Equation" r:id="rId8" imgW="177480" imgH="228600" progId="Equation.3">
                  <p:embed/>
                  <p:pic>
                    <p:nvPicPr>
                      <p:cNvPr id="7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4000500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" name="Group 39"/>
          <p:cNvGrpSpPr/>
          <p:nvPr/>
        </p:nvGrpSpPr>
        <p:grpSpPr>
          <a:xfrm rot="4178354">
            <a:off x="6434314" y="4270267"/>
            <a:ext cx="787006" cy="724802"/>
            <a:chOff x="4071934" y="3017624"/>
            <a:chExt cx="787006" cy="724802"/>
          </a:xfrm>
        </p:grpSpPr>
        <p:grpSp>
          <p:nvGrpSpPr>
            <p:cNvPr id="72" name="Group 31"/>
            <p:cNvGrpSpPr/>
            <p:nvPr/>
          </p:nvGrpSpPr>
          <p:grpSpPr>
            <a:xfrm>
              <a:off x="4071934" y="3071810"/>
              <a:ext cx="161316" cy="447676"/>
              <a:chOff x="642910" y="3214686"/>
              <a:chExt cx="804866" cy="2233626"/>
            </a:xfrm>
          </p:grpSpPr>
          <p:sp>
            <p:nvSpPr>
              <p:cNvPr id="82" name="Rectangle 50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83" name="Picture 51" descr="tennisball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73" name="Group 33"/>
            <p:cNvGrpSpPr/>
            <p:nvPr/>
          </p:nvGrpSpPr>
          <p:grpSpPr>
            <a:xfrm>
              <a:off x="4303500" y="3231938"/>
              <a:ext cx="161316" cy="447676"/>
              <a:chOff x="642910" y="3214686"/>
              <a:chExt cx="804866" cy="2233626"/>
            </a:xfrm>
          </p:grpSpPr>
          <p:sp>
            <p:nvSpPr>
              <p:cNvPr id="80" name="Rectangle 48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81" name="Picture 49" descr="tennisball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74" name="Group 36"/>
            <p:cNvGrpSpPr/>
            <p:nvPr/>
          </p:nvGrpSpPr>
          <p:grpSpPr>
            <a:xfrm>
              <a:off x="4697624" y="3017624"/>
              <a:ext cx="161316" cy="447676"/>
              <a:chOff x="642910" y="3214686"/>
              <a:chExt cx="804866" cy="2233626"/>
            </a:xfrm>
          </p:grpSpPr>
          <p:sp>
            <p:nvSpPr>
              <p:cNvPr id="78" name="Rectangle 46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79" name="Picture 47" descr="tennisball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  <p:grpSp>
          <p:nvGrpSpPr>
            <p:cNvPr id="75" name="Group 39"/>
            <p:cNvGrpSpPr/>
            <p:nvPr/>
          </p:nvGrpSpPr>
          <p:grpSpPr>
            <a:xfrm>
              <a:off x="4554748" y="3294750"/>
              <a:ext cx="161316" cy="447676"/>
              <a:chOff x="642910" y="3214686"/>
              <a:chExt cx="804866" cy="2233626"/>
            </a:xfrm>
          </p:grpSpPr>
          <p:sp>
            <p:nvSpPr>
              <p:cNvPr id="76" name="Rectangle 44"/>
              <p:cNvSpPr/>
              <p:nvPr/>
            </p:nvSpPr>
            <p:spPr bwMode="auto">
              <a:xfrm>
                <a:off x="642910" y="3214686"/>
                <a:ext cx="785818" cy="1785950"/>
              </a:xfrm>
              <a:prstGeom prst="rect">
                <a:avLst/>
              </a:prstGeom>
              <a:gradFill>
                <a:gsLst>
                  <a:gs pos="0">
                    <a:srgbClr val="FFEFD1">
                      <a:alpha val="0"/>
                    </a:srgbClr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  <p:pic>
            <p:nvPicPr>
              <p:cNvPr id="77" name="Picture 45" descr="tennisball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BFB"/>
                  </a:clrFrom>
                  <a:clrTo>
                    <a:srgbClr val="FFFBFB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2910" y="4643446"/>
                <a:ext cx="804866" cy="804866"/>
              </a:xfrm>
              <a:prstGeom prst="rect">
                <a:avLst/>
              </a:prstGeom>
            </p:spPr>
          </p:pic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D9D2729-DAF4-1B41-A314-2E5C47C42B22}"/>
              </a:ext>
            </a:extLst>
          </p:cNvPr>
          <p:cNvSpPr txBox="1"/>
          <p:nvPr/>
        </p:nvSpPr>
        <p:spPr>
          <a:xfrm>
            <a:off x="251520" y="5901846"/>
            <a:ext cx="276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Dot &gt; 0</a:t>
            </a:r>
          </a:p>
          <a:p>
            <a:pPr algn="ctr"/>
            <a:r>
              <a:rPr lang="it-IT" dirty="0"/>
              <a:t>(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)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AB9C9B16-2242-324F-85CB-F8BD07B13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486400"/>
          </a:xfrm>
        </p:spPr>
        <p:txBody>
          <a:bodyPr/>
          <a:lstStyle/>
          <a:p>
            <a:r>
              <a:rPr lang="en-US" sz="2800" dirty="0"/>
              <a:t>From </a:t>
            </a:r>
            <a:r>
              <a:rPr lang="en-US" sz="2800" dirty="0" err="1"/>
              <a:t>dir</a:t>
            </a:r>
            <a:r>
              <a:rPr lang="en-US" sz="2800" dirty="0"/>
              <a:t>       there are L incoming lumens </a:t>
            </a:r>
            <a:r>
              <a:rPr lang="en-US" sz="2000" dirty="0"/>
              <a:t>(“tennis balls”)</a:t>
            </a:r>
            <a:r>
              <a:rPr lang="en-US" sz="2800" dirty="0"/>
              <a:t>:</a:t>
            </a:r>
            <a:br>
              <a:rPr lang="en-US" dirty="0"/>
            </a:br>
            <a:r>
              <a:rPr lang="en-US" sz="2800" dirty="0"/>
              <a:t>how many of them hit a neighborhood of     ?</a:t>
            </a:r>
            <a:endParaRPr lang="en-US" dirty="0"/>
          </a:p>
        </p:txBody>
      </p:sp>
      <p:graphicFrame>
        <p:nvGraphicFramePr>
          <p:cNvPr id="46" name="Object 2">
            <a:extLst>
              <a:ext uri="{FF2B5EF4-FFF2-40B4-BE49-F238E27FC236}">
                <a16:creationId xmlns:a16="http://schemas.microsoft.com/office/drawing/2014/main" id="{6ACDD15D-1E3D-2541-95B9-F890482A64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093408"/>
              </p:ext>
            </p:extLst>
          </p:nvPr>
        </p:nvGraphicFramePr>
        <p:xfrm>
          <a:off x="1839119" y="1151533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397" name="Equation" r:id="rId11" imgW="177480" imgH="228600" progId="Equation.3">
                  <p:embed/>
                </p:oleObj>
              </mc:Choice>
              <mc:Fallback>
                <p:oleObj name="Equation" r:id="rId11" imgW="177480" imgH="228600" progId="Equation.3">
                  <p:embed/>
                  <p:pic>
                    <p:nvPicPr>
                      <p:cNvPr id="46" name="Object 2">
                        <a:extLst>
                          <a:ext uri="{FF2B5EF4-FFF2-40B4-BE49-F238E27FC236}">
                            <a16:creationId xmlns:a16="http://schemas.microsoft.com/office/drawing/2014/main" id="{5C19B9D2-C692-3849-8DFB-EABDE7951B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119" y="1151533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3">
            <a:extLst>
              <a:ext uri="{FF2B5EF4-FFF2-40B4-BE49-F238E27FC236}">
                <a16:creationId xmlns:a16="http://schemas.microsoft.com/office/drawing/2014/main" id="{55BD40FA-72B6-8A4E-9512-827AD09093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27294"/>
              </p:ext>
            </p:extLst>
          </p:nvPr>
        </p:nvGraphicFramePr>
        <p:xfrm>
          <a:off x="6804248" y="1653431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398" name="Equation" r:id="rId12" imgW="152280" imgH="164880" progId="Equation.3">
                  <p:embed/>
                </p:oleObj>
              </mc:Choice>
              <mc:Fallback>
                <p:oleObj name="Equation" r:id="rId12" imgW="152280" imgH="164880" progId="Equation.3">
                  <p:embed/>
                  <p:pic>
                    <p:nvPicPr>
                      <p:cNvPr id="47" name="Object 3">
                        <a:extLst>
                          <a:ext uri="{FF2B5EF4-FFF2-40B4-BE49-F238E27FC236}">
                            <a16:creationId xmlns:a16="http://schemas.microsoft.com/office/drawing/2014/main" id="{F611061B-3F65-B247-A474-7BFEEDCB6D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1653431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9247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asellaDiTesto 34"/>
          <p:cNvSpPr txBox="1"/>
          <p:nvPr/>
        </p:nvSpPr>
        <p:spPr>
          <a:xfrm>
            <a:off x="395536" y="2276872"/>
            <a:ext cx="35601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Perfectly grazing light:</a:t>
            </a:r>
            <a:br>
              <a:rPr lang="en-US" dirty="0">
                <a:solidFill>
                  <a:schemeClr val="accent2"/>
                </a:solidFill>
              </a:rPr>
            </a:br>
            <a:br>
              <a:rPr lang="en-US" dirty="0">
                <a:solidFill>
                  <a:schemeClr val="accent2"/>
                </a:solidFill>
              </a:rPr>
            </a:br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in fact</a:t>
            </a:r>
          </a:p>
          <a:p>
            <a:r>
              <a:rPr lang="en-US" dirty="0">
                <a:solidFill>
                  <a:schemeClr val="accent2"/>
                </a:solidFill>
              </a:rPr>
              <a:t>no photon hits the neighborhood!</a:t>
            </a:r>
            <a:br>
              <a:rPr lang="en-US" dirty="0">
                <a:solidFill>
                  <a:schemeClr val="accent2"/>
                </a:solidFill>
              </a:rPr>
            </a:b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Subproblem</a:t>
            </a:r>
            <a:r>
              <a:rPr lang="en-US" dirty="0"/>
              <a:t>: grazing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From </a:t>
            </a:r>
            <a:r>
              <a:rPr lang="en-US" sz="2800" dirty="0" err="1"/>
              <a:t>dir</a:t>
            </a:r>
            <a:r>
              <a:rPr lang="en-US" sz="2800" dirty="0"/>
              <a:t>       there are L incoming lumens </a:t>
            </a:r>
            <a:r>
              <a:rPr lang="en-US" sz="2000" dirty="0"/>
              <a:t>(“tennis balls”)</a:t>
            </a:r>
            <a:r>
              <a:rPr lang="en-US" sz="2800" dirty="0"/>
              <a:t>:</a:t>
            </a:r>
            <a:br>
              <a:rPr lang="en-US" dirty="0"/>
            </a:br>
            <a:r>
              <a:rPr lang="en-US" sz="2800" dirty="0"/>
              <a:t>how many of them hit a neighborhood of     ?</a:t>
            </a:r>
            <a:endParaRPr lang="en-US" dirty="0"/>
          </a:p>
        </p:txBody>
      </p:sp>
      <p:graphicFrame>
        <p:nvGraphicFramePr>
          <p:cNvPr id="6062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140256"/>
              </p:ext>
            </p:extLst>
          </p:nvPr>
        </p:nvGraphicFramePr>
        <p:xfrm>
          <a:off x="1839119" y="1151533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361" name="Equation" r:id="rId3" imgW="177480" imgH="228600" progId="Equation.3">
                  <p:embed/>
                </p:oleObj>
              </mc:Choice>
              <mc:Fallback>
                <p:oleObj name="Equation" r:id="rId3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119" y="1151533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62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243975"/>
              </p:ext>
            </p:extLst>
          </p:nvPr>
        </p:nvGraphicFramePr>
        <p:xfrm>
          <a:off x="6804248" y="1653431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362" name="Equation" r:id="rId5" imgW="152280" imgH="164880" progId="Equation.3">
                  <p:embed/>
                </p:oleObj>
              </mc:Choice>
              <mc:Fallback>
                <p:oleObj name="Equation" r:id="rId5" imgW="152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1653431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39"/>
          <p:cNvGrpSpPr/>
          <p:nvPr/>
        </p:nvGrpSpPr>
        <p:grpSpPr>
          <a:xfrm rot="5454855">
            <a:off x="6658990" y="5419835"/>
            <a:ext cx="161316" cy="447676"/>
            <a:chOff x="642910" y="3214686"/>
            <a:chExt cx="804866" cy="2233626"/>
          </a:xfrm>
        </p:grpSpPr>
        <p:sp>
          <p:nvSpPr>
            <p:cNvPr id="7" name="Rectangle 44"/>
            <p:cNvSpPr/>
            <p:nvPr/>
          </p:nvSpPr>
          <p:spPr bwMode="auto">
            <a:xfrm>
              <a:off x="642910" y="3214686"/>
              <a:ext cx="785818" cy="1785950"/>
            </a:xfrm>
            <a:prstGeom prst="rect">
              <a:avLst/>
            </a:prstGeom>
            <a:gradFill>
              <a:gsLst>
                <a:gs pos="0">
                  <a:srgbClr val="FFEFD1">
                    <a:alpha val="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pic>
          <p:nvPicPr>
            <p:cNvPr id="8" name="Picture 45" descr="tennisball.jpg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BFB"/>
                </a:clrFrom>
                <a:clrTo>
                  <a:srgbClr val="FFFB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2910" y="4643446"/>
              <a:ext cx="804866" cy="804866"/>
            </a:xfrm>
            <a:prstGeom prst="rect">
              <a:avLst/>
            </a:prstGeom>
          </p:spPr>
        </p:pic>
      </p:grpSp>
      <p:sp>
        <p:nvSpPr>
          <p:cNvPr id="9" name="Oval 6"/>
          <p:cNvSpPr/>
          <p:nvPr/>
        </p:nvSpPr>
        <p:spPr bwMode="auto">
          <a:xfrm>
            <a:off x="2383300" y="4775266"/>
            <a:ext cx="4214842" cy="1544128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10" name="Oval 8"/>
          <p:cNvSpPr/>
          <p:nvPr/>
        </p:nvSpPr>
        <p:spPr bwMode="auto">
          <a:xfrm>
            <a:off x="4071934" y="5310107"/>
            <a:ext cx="855615" cy="422694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graphicFrame>
        <p:nvGraphicFramePr>
          <p:cNvPr id="11" name="Object 8"/>
          <p:cNvGraphicFramePr>
            <a:graphicFrameLocks noChangeAspect="1"/>
          </p:cNvGraphicFramePr>
          <p:nvPr/>
        </p:nvGraphicFramePr>
        <p:xfrm>
          <a:off x="4429124" y="5422421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363" name="Equation" r:id="rId8" imgW="152280" imgH="164880" progId="Equation.3">
                  <p:embed/>
                </p:oleObj>
              </mc:Choice>
              <mc:Fallback>
                <p:oleObj name="Equation" r:id="rId8" imgW="152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5422421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0"/>
          <p:cNvCxnSpPr/>
          <p:nvPr/>
        </p:nvCxnSpPr>
        <p:spPr bwMode="auto">
          <a:xfrm rot="16200000" flipV="1">
            <a:off x="3738742" y="4734840"/>
            <a:ext cx="1538200" cy="14560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Oval 13"/>
          <p:cNvSpPr/>
          <p:nvPr/>
        </p:nvSpPr>
        <p:spPr bwMode="auto">
          <a:xfrm>
            <a:off x="4437750" y="5412836"/>
            <a:ext cx="142876" cy="14287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4" name="Straight Arrow Connector 16"/>
          <p:cNvCxnSpPr/>
          <p:nvPr/>
        </p:nvCxnSpPr>
        <p:spPr bwMode="auto">
          <a:xfrm>
            <a:off x="4559702" y="5481385"/>
            <a:ext cx="1668482" cy="26642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842075"/>
              </p:ext>
            </p:extLst>
          </p:nvPr>
        </p:nvGraphicFramePr>
        <p:xfrm>
          <a:off x="5420178" y="4934504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364" name="Equation" r:id="rId9" imgW="177480" imgH="228600" progId="Equation.3">
                  <p:embed/>
                </p:oleObj>
              </mc:Choice>
              <mc:Fallback>
                <p:oleObj name="Equation" r:id="rId9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0178" y="4934504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4368" y="5150714"/>
            <a:ext cx="357190" cy="61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7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5483885"/>
              </p:ext>
            </p:extLst>
          </p:nvPr>
        </p:nvGraphicFramePr>
        <p:xfrm>
          <a:off x="4536967" y="4077072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365" name="Equation" r:id="rId11" imgW="177480" imgH="228600" progId="Equation.3">
                  <p:embed/>
                </p:oleObj>
              </mc:Choice>
              <mc:Fallback>
                <p:oleObj name="Equation" r:id="rId11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6967" y="4077072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14"/>
          <p:cNvSpPr/>
          <p:nvPr/>
        </p:nvSpPr>
        <p:spPr bwMode="auto">
          <a:xfrm rot="5400000">
            <a:off x="6978224" y="5360216"/>
            <a:ext cx="910636" cy="195413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9" name="Straight Connector 23"/>
          <p:cNvCxnSpPr>
            <a:stCxn id="18" idx="6"/>
          </p:cNvCxnSpPr>
          <p:nvPr/>
        </p:nvCxnSpPr>
        <p:spPr bwMode="auto">
          <a:xfrm flipH="1">
            <a:off x="6284563" y="5913241"/>
            <a:ext cx="1148979" cy="7112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25"/>
          <p:cNvCxnSpPr>
            <a:stCxn id="18" idx="2"/>
          </p:cNvCxnSpPr>
          <p:nvPr/>
        </p:nvCxnSpPr>
        <p:spPr bwMode="auto">
          <a:xfrm flipH="1" flipV="1">
            <a:off x="1619672" y="4920643"/>
            <a:ext cx="5813870" cy="81962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1" name="Group 31"/>
          <p:cNvGrpSpPr/>
          <p:nvPr/>
        </p:nvGrpSpPr>
        <p:grpSpPr>
          <a:xfrm rot="5454855">
            <a:off x="6790637" y="4940640"/>
            <a:ext cx="161316" cy="447676"/>
            <a:chOff x="642910" y="3214686"/>
            <a:chExt cx="804866" cy="2233626"/>
          </a:xfrm>
        </p:grpSpPr>
        <p:sp>
          <p:nvSpPr>
            <p:cNvPr id="22" name="Rectangle 50"/>
            <p:cNvSpPr/>
            <p:nvPr/>
          </p:nvSpPr>
          <p:spPr bwMode="auto">
            <a:xfrm>
              <a:off x="642910" y="3214686"/>
              <a:ext cx="785818" cy="1785950"/>
            </a:xfrm>
            <a:prstGeom prst="rect">
              <a:avLst/>
            </a:prstGeom>
            <a:gradFill>
              <a:gsLst>
                <a:gs pos="0">
                  <a:srgbClr val="FFEFD1">
                    <a:alpha val="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pic>
          <p:nvPicPr>
            <p:cNvPr id="23" name="Picture 51" descr="tennisball.jpg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BFB"/>
                </a:clrFrom>
                <a:clrTo>
                  <a:srgbClr val="FFFB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2910" y="4643446"/>
              <a:ext cx="804866" cy="804866"/>
            </a:xfrm>
            <a:prstGeom prst="rect">
              <a:avLst/>
            </a:prstGeom>
          </p:spPr>
        </p:pic>
      </p:grpSp>
      <p:grpSp>
        <p:nvGrpSpPr>
          <p:cNvPr id="24" name="Group 33"/>
          <p:cNvGrpSpPr/>
          <p:nvPr/>
        </p:nvGrpSpPr>
        <p:grpSpPr>
          <a:xfrm rot="5454855">
            <a:off x="6515828" y="5156162"/>
            <a:ext cx="161316" cy="447676"/>
            <a:chOff x="642910" y="3214686"/>
            <a:chExt cx="804866" cy="2233626"/>
          </a:xfrm>
        </p:grpSpPr>
        <p:sp>
          <p:nvSpPr>
            <p:cNvPr id="25" name="Rectangle 48"/>
            <p:cNvSpPr/>
            <p:nvPr/>
          </p:nvSpPr>
          <p:spPr bwMode="auto">
            <a:xfrm>
              <a:off x="642910" y="3214686"/>
              <a:ext cx="785818" cy="1785950"/>
            </a:xfrm>
            <a:prstGeom prst="rect">
              <a:avLst/>
            </a:prstGeom>
            <a:gradFill>
              <a:gsLst>
                <a:gs pos="0">
                  <a:srgbClr val="FFEFD1">
                    <a:alpha val="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pic>
          <p:nvPicPr>
            <p:cNvPr id="26" name="Picture 49" descr="tennisball.jpg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BFB"/>
                </a:clrFrom>
                <a:clrTo>
                  <a:srgbClr val="FFFB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2910" y="4643446"/>
              <a:ext cx="804866" cy="804866"/>
            </a:xfrm>
            <a:prstGeom prst="rect">
              <a:avLst/>
            </a:prstGeom>
          </p:spPr>
        </p:pic>
      </p:grpSp>
      <p:grpSp>
        <p:nvGrpSpPr>
          <p:cNvPr id="27" name="Group 36"/>
          <p:cNvGrpSpPr/>
          <p:nvPr/>
        </p:nvGrpSpPr>
        <p:grpSpPr>
          <a:xfrm rot="5454855">
            <a:off x="6933801" y="5567115"/>
            <a:ext cx="161316" cy="447676"/>
            <a:chOff x="642910" y="3214686"/>
            <a:chExt cx="804866" cy="2233626"/>
          </a:xfrm>
        </p:grpSpPr>
        <p:sp>
          <p:nvSpPr>
            <p:cNvPr id="28" name="Rectangle 46"/>
            <p:cNvSpPr/>
            <p:nvPr/>
          </p:nvSpPr>
          <p:spPr bwMode="auto">
            <a:xfrm>
              <a:off x="642910" y="3214686"/>
              <a:ext cx="785818" cy="1785950"/>
            </a:xfrm>
            <a:prstGeom prst="rect">
              <a:avLst/>
            </a:prstGeom>
            <a:gradFill>
              <a:gsLst>
                <a:gs pos="0">
                  <a:srgbClr val="FFEFD1">
                    <a:alpha val="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pic>
          <p:nvPicPr>
            <p:cNvPr id="29" name="Picture 47" descr="tennisball.jpg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BFB"/>
                </a:clrFrom>
                <a:clrTo>
                  <a:srgbClr val="FFFBFB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2910" y="4643446"/>
              <a:ext cx="804866" cy="804866"/>
            </a:xfrm>
            <a:prstGeom prst="rect">
              <a:avLst/>
            </a:prstGeom>
          </p:spPr>
        </p:pic>
      </p:grpSp>
      <p:cxnSp>
        <p:nvCxnSpPr>
          <p:cNvPr id="30" name="Connettore 1 29"/>
          <p:cNvCxnSpPr/>
          <p:nvPr/>
        </p:nvCxnSpPr>
        <p:spPr bwMode="auto">
          <a:xfrm>
            <a:off x="4515122" y="5244129"/>
            <a:ext cx="227509" cy="0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Connettore 1 30"/>
          <p:cNvCxnSpPr/>
          <p:nvPr/>
        </p:nvCxnSpPr>
        <p:spPr bwMode="auto">
          <a:xfrm>
            <a:off x="4742631" y="5248055"/>
            <a:ext cx="819" cy="228820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23"/>
          <p:cNvCxnSpPr/>
          <p:nvPr/>
        </p:nvCxnSpPr>
        <p:spPr bwMode="auto">
          <a:xfrm flipH="1">
            <a:off x="1547664" y="5920353"/>
            <a:ext cx="1148979" cy="7112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23"/>
          <p:cNvCxnSpPr/>
          <p:nvPr/>
        </p:nvCxnSpPr>
        <p:spPr bwMode="auto">
          <a:xfrm flipH="1">
            <a:off x="2696644" y="5913241"/>
            <a:ext cx="3587919" cy="0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4" name="Oggetto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630799"/>
              </p:ext>
            </p:extLst>
          </p:nvPr>
        </p:nvGraphicFramePr>
        <p:xfrm>
          <a:off x="1396457" y="2727079"/>
          <a:ext cx="1818430" cy="62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366" name="Equazione" r:id="rId13" imgW="660240" imgH="228600" progId="Equation.3">
                  <p:embed/>
                </p:oleObj>
              </mc:Choice>
              <mc:Fallback>
                <p:oleObj name="Equazione" r:id="rId13" imgW="6602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396457" y="2727079"/>
                        <a:ext cx="1818430" cy="629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74085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Subproblem</a:t>
            </a:r>
            <a:r>
              <a:rPr lang="en-US" dirty="0"/>
              <a:t>: back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From dir       there are L incoming lumens </a:t>
            </a:r>
            <a:r>
              <a:rPr lang="en-US" sz="2000"/>
              <a:t>(“tennis balls”)</a:t>
            </a:r>
            <a:r>
              <a:rPr lang="en-US" sz="2800"/>
              <a:t>:</a:t>
            </a:r>
            <a:br>
              <a:rPr lang="en-US"/>
            </a:br>
            <a:r>
              <a:rPr lang="en-US" sz="2800"/>
              <a:t>how many of them hit a neighborhood of     ?</a:t>
            </a:r>
            <a:endParaRPr lang="en-US"/>
          </a:p>
        </p:txBody>
      </p:sp>
      <p:graphicFrame>
        <p:nvGraphicFramePr>
          <p:cNvPr id="6062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155283"/>
              </p:ext>
            </p:extLst>
          </p:nvPr>
        </p:nvGraphicFramePr>
        <p:xfrm>
          <a:off x="1839119" y="1151533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479" name="Equation" r:id="rId3" imgW="177480" imgH="228600" progId="Equation.3">
                  <p:embed/>
                </p:oleObj>
              </mc:Choice>
              <mc:Fallback>
                <p:oleObj name="Equation" r:id="rId3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119" y="1151533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62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848447"/>
              </p:ext>
            </p:extLst>
          </p:nvPr>
        </p:nvGraphicFramePr>
        <p:xfrm>
          <a:off x="6804248" y="1653431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480" name="Equation" r:id="rId5" imgW="152280" imgH="164880" progId="Equation.3">
                  <p:embed/>
                </p:oleObj>
              </mc:Choice>
              <mc:Fallback>
                <p:oleObj name="Equation" r:id="rId5" imgW="152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248" y="1653431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548660" y="2646862"/>
            <a:ext cx="32519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Back light:</a:t>
            </a:r>
            <a:br>
              <a:rPr lang="en-US" dirty="0">
                <a:solidFill>
                  <a:schemeClr val="accent2"/>
                </a:solidFill>
              </a:rPr>
            </a:br>
            <a:endParaRPr lang="en-US" dirty="0">
              <a:solidFill>
                <a:schemeClr val="accent2"/>
              </a:solidFill>
            </a:endParaRPr>
          </a:p>
          <a:p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answer: </a:t>
            </a:r>
            <a:r>
              <a:rPr lang="en-US" dirty="0"/>
              <a:t>0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  <a:p>
            <a:r>
              <a:rPr lang="en-US" dirty="0">
                <a:solidFill>
                  <a:schemeClr val="accent2"/>
                </a:solidFill>
              </a:rPr>
              <a:t>(not a negative number)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Because the neighborhood of     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hides itself!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383300" y="4775266"/>
            <a:ext cx="4214842" cy="1544128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8" name="Straight Arrow Connector 16"/>
          <p:cNvCxnSpPr/>
          <p:nvPr/>
        </p:nvCxnSpPr>
        <p:spPr bwMode="auto">
          <a:xfrm>
            <a:off x="4580626" y="5503324"/>
            <a:ext cx="1583825" cy="455822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arrow"/>
          </a:ln>
          <a:effectLst/>
        </p:spPr>
      </p:cxnSp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715133"/>
              </p:ext>
            </p:extLst>
          </p:nvPr>
        </p:nvGraphicFramePr>
        <p:xfrm>
          <a:off x="5372643" y="5750766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481" name="Equation" r:id="rId7" imgW="177480" imgH="228600" progId="Equation.3">
                  <p:embed/>
                </p:oleObj>
              </mc:Choice>
              <mc:Fallback>
                <p:oleObj name="Equation" r:id="rId7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2643" y="5750766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2320" y="6051799"/>
            <a:ext cx="357190" cy="61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87295"/>
              </p:ext>
            </p:extLst>
          </p:nvPr>
        </p:nvGraphicFramePr>
        <p:xfrm>
          <a:off x="4536967" y="4077072"/>
          <a:ext cx="428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482" name="Equation" r:id="rId9" imgW="177480" imgH="228600" progId="Equation.3">
                  <p:embed/>
                </p:oleObj>
              </mc:Choice>
              <mc:Fallback>
                <p:oleObj name="Equation" r:id="rId9" imgW="177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6967" y="4077072"/>
                        <a:ext cx="4286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5"/>
          <p:cNvSpPr/>
          <p:nvPr/>
        </p:nvSpPr>
        <p:spPr bwMode="auto">
          <a:xfrm>
            <a:off x="3158062" y="5310106"/>
            <a:ext cx="2643206" cy="414068"/>
          </a:xfrm>
          <a:prstGeom prst="ellipse">
            <a:avLst/>
          </a:prstGeom>
          <a:noFill/>
          <a:ln w="9525" cap="flat" cmpd="sng" algn="ctr">
            <a:solidFill>
              <a:srgbClr val="BE5656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3" name="Straight Connector 25"/>
          <p:cNvCxnSpPr/>
          <p:nvPr/>
        </p:nvCxnSpPr>
        <p:spPr bwMode="auto">
          <a:xfrm flipH="1" flipV="1">
            <a:off x="5788617" y="5463153"/>
            <a:ext cx="751668" cy="216977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BE5656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25"/>
          <p:cNvCxnSpPr/>
          <p:nvPr/>
        </p:nvCxnSpPr>
        <p:spPr bwMode="auto">
          <a:xfrm flipH="1" flipV="1">
            <a:off x="3224563" y="5597855"/>
            <a:ext cx="2067517" cy="659451"/>
          </a:xfrm>
          <a:prstGeom prst="line">
            <a:avLst/>
          </a:prstGeom>
          <a:solidFill>
            <a:schemeClr val="accent2"/>
          </a:solidFill>
          <a:ln w="9525" cap="flat" cmpd="sng" algn="ctr">
            <a:solidFill>
              <a:srgbClr val="BE5656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5" name="Ogget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978244"/>
              </p:ext>
            </p:extLst>
          </p:nvPr>
        </p:nvGraphicFramePr>
        <p:xfrm>
          <a:off x="1907704" y="2924944"/>
          <a:ext cx="1818430" cy="62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483" name="Equazione" r:id="rId11" imgW="660240" imgH="228600" progId="Equation.3">
                  <p:embed/>
                </p:oleObj>
              </mc:Choice>
              <mc:Fallback>
                <p:oleObj name="Equazione" r:id="rId11" imgW="6602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07704" y="2924944"/>
                        <a:ext cx="1818430" cy="629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gget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811273"/>
              </p:ext>
            </p:extLst>
          </p:nvPr>
        </p:nvGraphicFramePr>
        <p:xfrm>
          <a:off x="3635896" y="4077072"/>
          <a:ext cx="298897" cy="32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484" name="Equation" r:id="rId13" imgW="152268" imgH="164957" progId="Equation.3">
                  <p:embed/>
                </p:oleObj>
              </mc:Choice>
              <mc:Fallback>
                <p:oleObj name="Equation" r:id="rId13" imgW="152268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4077072"/>
                        <a:ext cx="298897" cy="323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8"/>
          <p:cNvSpPr/>
          <p:nvPr/>
        </p:nvSpPr>
        <p:spPr bwMode="auto">
          <a:xfrm>
            <a:off x="4071934" y="5310107"/>
            <a:ext cx="855615" cy="422694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8" name="Straight Arrow Connector 10"/>
          <p:cNvCxnSpPr/>
          <p:nvPr/>
        </p:nvCxnSpPr>
        <p:spPr bwMode="auto">
          <a:xfrm rot="16200000" flipV="1">
            <a:off x="3738742" y="4734840"/>
            <a:ext cx="1538200" cy="14560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3196871"/>
              </p:ext>
            </p:extLst>
          </p:nvPr>
        </p:nvGraphicFramePr>
        <p:xfrm>
          <a:off x="4429124" y="5422421"/>
          <a:ext cx="44291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485" name="Equation" r:id="rId14" imgW="152280" imgH="164880" progId="Equation.3">
                  <p:embed/>
                </p:oleObj>
              </mc:Choice>
              <mc:Fallback>
                <p:oleObj name="Equation" r:id="rId14" imgW="152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4" y="5422421"/>
                        <a:ext cx="442913" cy="479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Oval 13"/>
          <p:cNvSpPr/>
          <p:nvPr/>
        </p:nvSpPr>
        <p:spPr bwMode="auto">
          <a:xfrm>
            <a:off x="4437750" y="5412836"/>
            <a:ext cx="142876" cy="142876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84583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/>
              <a:t>	</a:t>
            </a:r>
            <a:r>
              <a:rPr lang="en-US" sz="2000" dirty="0"/>
              <a:t>“Light received from a point </a:t>
            </a:r>
            <a:r>
              <a:rPr lang="en-US" sz="2000" i="1" dirty="0"/>
              <a:t>x</a:t>
            </a:r>
            <a:r>
              <a:rPr lang="en-US" sz="2000" dirty="0"/>
              <a:t> of scene is the sum of </a:t>
            </a:r>
            <a:r>
              <a:rPr lang="en-US" sz="2000" i="1" dirty="0"/>
              <a:t>emitted</a:t>
            </a:r>
            <a:r>
              <a:rPr lang="en-US" sz="2000" dirty="0"/>
              <a:t> light (from that point) plus </a:t>
            </a:r>
            <a:r>
              <a:rPr lang="en-US" sz="2000" i="1" dirty="0"/>
              <a:t>reflected </a:t>
            </a:r>
            <a:r>
              <a:rPr lang="en-US" sz="2000" dirty="0"/>
              <a:t>light (from that point)”</a:t>
            </a:r>
            <a:endParaRPr lang="en-US" sz="2400" i="1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None/>
            </a:pPr>
            <a:r>
              <a:rPr lang="en-US" sz="2000" dirty="0"/>
              <a:t>	“Reflected light is computed as the sum (in the continuum: integral) </a:t>
            </a:r>
            <a:br>
              <a:rPr lang="en-US" sz="2000" dirty="0"/>
            </a:br>
            <a:r>
              <a:rPr lang="en-US" sz="2000" dirty="0"/>
              <a:t>of the contributions of all light sources in the scene (potentially one source per direction)”</a:t>
            </a:r>
            <a:br>
              <a:rPr lang="en-US" sz="2000" dirty="0"/>
            </a:br>
            <a:r>
              <a:rPr lang="en-US" sz="2000" dirty="0"/>
              <a:t>For each direction, the contribution is given by the product of: </a:t>
            </a:r>
            <a:br>
              <a:rPr lang="en-US" sz="2000" dirty="0"/>
            </a:br>
            <a:r>
              <a:rPr lang="en-US" sz="1800" dirty="0"/>
              <a:t>(A) the amount of light from that direction (illumination environment)</a:t>
            </a:r>
          </a:p>
          <a:p>
            <a:pPr>
              <a:buNone/>
            </a:pPr>
            <a:r>
              <a:rPr lang="en-US" sz="1800" dirty="0"/>
              <a:t>	(B) the portion of such light received by a neighborhood of </a:t>
            </a:r>
            <a:r>
              <a:rPr lang="en-US" sz="1800" i="1" dirty="0"/>
              <a:t>x</a:t>
            </a:r>
            <a:r>
              <a:rPr lang="en-US" sz="1800" dirty="0"/>
              <a:t> (cosine law)</a:t>
            </a:r>
          </a:p>
          <a:p>
            <a:pPr>
              <a:buNone/>
            </a:pPr>
            <a:r>
              <a:rPr lang="en-US" sz="1800" dirty="0"/>
              <a:t>	(C) the portion of it that is reflected towards the observer</a:t>
            </a:r>
          </a:p>
        </p:txBody>
      </p:sp>
      <p:graphicFrame>
        <p:nvGraphicFramePr>
          <p:cNvPr id="525318" name="Object 6"/>
          <p:cNvGraphicFramePr>
            <a:graphicFrameLocks noChangeAspect="1"/>
          </p:cNvGraphicFramePr>
          <p:nvPr/>
        </p:nvGraphicFramePr>
        <p:xfrm>
          <a:off x="1752600" y="1219200"/>
          <a:ext cx="57150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549" name="Equation" r:id="rId4" imgW="1968480" imgH="228600" progId="Equation.3">
                  <p:embed/>
                </p:oleObj>
              </mc:Choice>
              <mc:Fallback>
                <p:oleObj name="Equation" r:id="rId4" imgW="1968480" imgH="228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19200"/>
                        <a:ext cx="5715000" cy="663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po 3"/>
          <p:cNvGrpSpPr/>
          <p:nvPr/>
        </p:nvGrpSpPr>
        <p:grpSpPr>
          <a:xfrm>
            <a:off x="539552" y="2792867"/>
            <a:ext cx="8074025" cy="1644245"/>
            <a:chOff x="539552" y="2483604"/>
            <a:chExt cx="8074025" cy="1644245"/>
          </a:xfrm>
        </p:grpSpPr>
        <p:graphicFrame>
          <p:nvGraphicFramePr>
            <p:cNvPr id="525319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75021586"/>
                </p:ext>
              </p:extLst>
            </p:nvPr>
          </p:nvGraphicFramePr>
          <p:xfrm>
            <a:off x="539552" y="2984849"/>
            <a:ext cx="8074025" cy="1143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5550" name="Equation" r:id="rId6" imgW="2781000" imgH="393480" progId="Equation.3">
                    <p:embed/>
                  </p:oleObj>
                </mc:Choice>
                <mc:Fallback>
                  <p:oleObj name="Equation" r:id="rId6" imgW="2781000" imgH="39348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552" y="2984849"/>
                          <a:ext cx="8074025" cy="1143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6"/>
            <p:cNvSpPr/>
            <p:nvPr/>
          </p:nvSpPr>
          <p:spPr>
            <a:xfrm>
              <a:off x="5714994" y="2483604"/>
              <a:ext cx="5565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/>
                <a:t>(A) 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057657" y="2492896"/>
              <a:ext cx="5565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/>
                <a:t>(B) 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880360" y="2492896"/>
              <a:ext cx="5693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/>
                <a:t>(C) </a:t>
              </a:r>
              <a:endParaRPr lang="en-US" dirty="0"/>
            </a:p>
          </p:txBody>
        </p:sp>
        <p:sp>
          <p:nvSpPr>
            <p:cNvPr id="10" name="Right Brace 9"/>
            <p:cNvSpPr/>
            <p:nvPr/>
          </p:nvSpPr>
          <p:spPr bwMode="auto">
            <a:xfrm rot="16200000">
              <a:off x="5860859" y="2259631"/>
              <a:ext cx="214314" cy="1357322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1" name="Right Brace 10"/>
            <p:cNvSpPr/>
            <p:nvPr/>
          </p:nvSpPr>
          <p:spPr bwMode="auto">
            <a:xfrm rot="16200000">
              <a:off x="7182462" y="2438227"/>
              <a:ext cx="214314" cy="1000132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12" name="Right Brace 11"/>
            <p:cNvSpPr/>
            <p:nvPr/>
          </p:nvSpPr>
          <p:spPr bwMode="auto">
            <a:xfrm rot="16200000">
              <a:off x="4039190" y="1938161"/>
              <a:ext cx="214313" cy="2000264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</p:grp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Lighting equation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 equation of radiance provides a very accurate rendering model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material</a:t>
            </a:r>
            <a:r>
              <a:rPr lang="en-US" sz="2400" dirty="0"/>
              <a:t> is modeled by a </a:t>
            </a:r>
            <a:r>
              <a:rPr lang="en-US" sz="2400" dirty="0">
                <a:solidFill>
                  <a:schemeClr val="accent2"/>
                </a:solidFill>
              </a:rPr>
              <a:t>BRDF</a:t>
            </a:r>
            <a:r>
              <a:rPr lang="en-US" sz="2400" dirty="0"/>
              <a:t> which can be accurately computed</a:t>
            </a:r>
          </a:p>
          <a:p>
            <a:pPr lvl="1"/>
            <a:r>
              <a:rPr lang="en-US" sz="2400" dirty="0"/>
              <a:t>E.g. BRDF acquired from real objects or computed by very complicated functions</a:t>
            </a:r>
          </a:p>
          <a:p>
            <a:r>
              <a:rPr lang="en-US" sz="2800" dirty="0"/>
              <a:t>Optimal for off-line rendering</a:t>
            </a:r>
          </a:p>
          <a:p>
            <a:r>
              <a:rPr lang="en-US" sz="2800" dirty="0"/>
              <a:t>However, </a:t>
            </a:r>
            <a:r>
              <a:rPr lang="en-US" sz="2800" b="1" dirty="0">
                <a:solidFill>
                  <a:srgbClr val="FF0000"/>
                </a:solidFill>
              </a:rPr>
              <a:t>too expensive for real time rendering</a:t>
            </a:r>
          </a:p>
          <a:p>
            <a:r>
              <a:rPr lang="en-US" sz="2800" dirty="0"/>
              <a:t>We recur to some drastic simplifications</a:t>
            </a:r>
            <a:br>
              <a:rPr lang="en-US" sz="28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009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/>
              <a:t>Recap</a:t>
            </a:r>
            <a:r>
              <a:rPr lang="it-IT" dirty="0"/>
              <a:t>: </a:t>
            </a:r>
            <a:r>
              <a:rPr lang="it-IT" dirty="0" err="1"/>
              <a:t>matrix</a:t>
            </a:r>
            <a:r>
              <a:rPr lang="it-IT" dirty="0"/>
              <a:t> </a:t>
            </a:r>
            <a:r>
              <a:rPr lang="it-IT" dirty="0" err="1"/>
              <a:t>multiplication</a:t>
            </a:r>
            <a:endParaRPr lang="it-IT" dirty="0"/>
          </a:p>
        </p:txBody>
      </p:sp>
      <p:sp>
        <p:nvSpPr>
          <p:cNvPr id="66566" name="Rectangle 9"/>
          <p:cNvSpPr>
            <a:spLocks noChangeArrowheads="1"/>
          </p:cNvSpPr>
          <p:nvPr/>
        </p:nvSpPr>
        <p:spPr bwMode="auto">
          <a:xfrm>
            <a:off x="-24760" y="1492102"/>
            <a:ext cx="9144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/>
              <a:t>Associative yes, commutative no!</a:t>
            </a:r>
          </a:p>
          <a:p>
            <a:pPr marL="1600200" lvl="3" indent="-228600">
              <a:spcBef>
                <a:spcPct val="20000"/>
              </a:spcBef>
            </a:pPr>
            <a:r>
              <a:rPr lang="en-US" sz="3200" dirty="0"/>
              <a:t>AB </a:t>
            </a:r>
            <a:r>
              <a:rPr lang="en-US" sz="4000" dirty="0">
                <a:ea typeface="Arial Unicode MS" pitchFamily="34" charset="-128"/>
                <a:cs typeface="Arial Unicode MS" pitchFamily="34" charset="-128"/>
              </a:rPr>
              <a:t>≠</a:t>
            </a:r>
            <a:r>
              <a:rPr lang="en-US" sz="3200" dirty="0">
                <a:ea typeface="Arial Unicode MS" pitchFamily="34" charset="-128"/>
                <a:cs typeface="Arial Unicode MS" pitchFamily="34" charset="-128"/>
              </a:rPr>
              <a:t> BA</a:t>
            </a:r>
            <a:endParaRPr lang="en-US" sz="32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finding correct order is not</a:t>
            </a:r>
            <a:r>
              <a:rPr lang="it-IT" dirty="0"/>
              <a:t> intuitive</a:t>
            </a:r>
            <a:endParaRPr lang="en-US" sz="32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3200" dirty="0"/>
          </a:p>
        </p:txBody>
      </p:sp>
      <p:sp>
        <p:nvSpPr>
          <p:cNvPr id="240674" name="Rectangle 34"/>
          <p:cNvSpPr>
            <a:spLocks noChangeArrowheads="1"/>
          </p:cNvSpPr>
          <p:nvPr/>
        </p:nvSpPr>
        <p:spPr bwMode="auto">
          <a:xfrm>
            <a:off x="5181600" y="6103938"/>
            <a:ext cx="417513" cy="41751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40675" name="Rectangle 35"/>
          <p:cNvSpPr>
            <a:spLocks noChangeArrowheads="1"/>
          </p:cNvSpPr>
          <p:nvPr/>
        </p:nvSpPr>
        <p:spPr bwMode="auto">
          <a:xfrm>
            <a:off x="1295400" y="6103938"/>
            <a:ext cx="417513" cy="41751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66569" name="Group 36"/>
          <p:cNvGrpSpPr>
            <a:grpSpLocks/>
          </p:cNvGrpSpPr>
          <p:nvPr/>
        </p:nvGrpSpPr>
        <p:grpSpPr bwMode="auto">
          <a:xfrm>
            <a:off x="1284288" y="4159250"/>
            <a:ext cx="2309812" cy="2470150"/>
            <a:chOff x="2680" y="1872"/>
            <a:chExt cx="1592" cy="1702"/>
          </a:xfrm>
        </p:grpSpPr>
        <p:sp>
          <p:nvSpPr>
            <p:cNvPr id="66589" name="Rectangle 37"/>
            <p:cNvSpPr>
              <a:spLocks noChangeArrowheads="1"/>
            </p:cNvSpPr>
            <p:nvPr/>
          </p:nvSpPr>
          <p:spPr bwMode="auto">
            <a:xfrm>
              <a:off x="4072" y="3321"/>
              <a:ext cx="197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i="1">
                  <a:latin typeface="Times New Roman" pitchFamily="18" charset="0"/>
                </a:rPr>
                <a:t>x</a:t>
              </a:r>
              <a:endParaRPr lang="it-IT">
                <a:latin typeface="Symbol" pitchFamily="18" charset="2"/>
              </a:endParaRPr>
            </a:p>
          </p:txBody>
        </p:sp>
        <p:sp>
          <p:nvSpPr>
            <p:cNvPr id="66590" name="Line 38"/>
            <p:cNvSpPr>
              <a:spLocks noChangeShapeType="1"/>
            </p:cNvSpPr>
            <p:nvPr/>
          </p:nvSpPr>
          <p:spPr bwMode="auto">
            <a:xfrm>
              <a:off x="2736" y="3360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91" name="Line 39"/>
            <p:cNvSpPr>
              <a:spLocks noChangeShapeType="1"/>
            </p:cNvSpPr>
            <p:nvPr/>
          </p:nvSpPr>
          <p:spPr bwMode="auto">
            <a:xfrm flipV="1">
              <a:off x="2832" y="1872"/>
              <a:ext cx="0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92" name="Rectangle 40"/>
            <p:cNvSpPr>
              <a:spLocks noChangeArrowheads="1"/>
            </p:cNvSpPr>
            <p:nvPr/>
          </p:nvSpPr>
          <p:spPr bwMode="auto">
            <a:xfrm>
              <a:off x="2680" y="1872"/>
              <a:ext cx="197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i="1">
                  <a:latin typeface="Times New Roman" pitchFamily="18" charset="0"/>
                </a:rPr>
                <a:t>y</a:t>
              </a:r>
              <a:endParaRPr lang="it-IT">
                <a:latin typeface="Symbol" pitchFamily="18" charset="2"/>
              </a:endParaRPr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1524000" y="6103938"/>
            <a:ext cx="1462088" cy="417512"/>
            <a:chOff x="672" y="3216"/>
            <a:chExt cx="1008" cy="288"/>
          </a:xfrm>
        </p:grpSpPr>
        <p:sp>
          <p:nvSpPr>
            <p:cNvPr id="66587" name="Rectangle 42"/>
            <p:cNvSpPr>
              <a:spLocks noChangeArrowheads="1"/>
            </p:cNvSpPr>
            <p:nvPr/>
          </p:nvSpPr>
          <p:spPr bwMode="auto">
            <a:xfrm>
              <a:off x="1392" y="3216"/>
              <a:ext cx="288" cy="28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88" name="Line 43"/>
            <p:cNvSpPr>
              <a:spLocks noChangeShapeType="1"/>
            </p:cNvSpPr>
            <p:nvPr/>
          </p:nvSpPr>
          <p:spPr bwMode="auto">
            <a:xfrm>
              <a:off x="672" y="3360"/>
              <a:ext cx="86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2011363" y="4983163"/>
            <a:ext cx="769937" cy="1331912"/>
            <a:chOff x="979" y="2455"/>
            <a:chExt cx="531" cy="919"/>
          </a:xfrm>
        </p:grpSpPr>
        <p:sp>
          <p:nvSpPr>
            <p:cNvPr id="66585" name="Rectangle 45"/>
            <p:cNvSpPr>
              <a:spLocks noChangeArrowheads="1"/>
            </p:cNvSpPr>
            <p:nvPr/>
          </p:nvSpPr>
          <p:spPr bwMode="auto">
            <a:xfrm rot="-3583113">
              <a:off x="979" y="2455"/>
              <a:ext cx="288" cy="28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86" name="Freeform 46"/>
            <p:cNvSpPr>
              <a:spLocks/>
            </p:cNvSpPr>
            <p:nvPr/>
          </p:nvSpPr>
          <p:spPr bwMode="auto">
            <a:xfrm>
              <a:off x="1122" y="2598"/>
              <a:ext cx="388" cy="776"/>
            </a:xfrm>
            <a:custGeom>
              <a:avLst/>
              <a:gdLst>
                <a:gd name="T0" fmla="*/ 0 w 388"/>
                <a:gd name="T1" fmla="*/ 0 h 776"/>
                <a:gd name="T2" fmla="*/ 281 w 388"/>
                <a:gd name="T3" fmla="*/ 328 h 776"/>
                <a:gd name="T4" fmla="*/ 388 w 388"/>
                <a:gd name="T5" fmla="*/ 776 h 776"/>
                <a:gd name="T6" fmla="*/ 0 60000 65536"/>
                <a:gd name="T7" fmla="*/ 0 60000 65536"/>
                <a:gd name="T8" fmla="*/ 0 60000 65536"/>
                <a:gd name="T9" fmla="*/ 0 w 388"/>
                <a:gd name="T10" fmla="*/ 0 h 776"/>
                <a:gd name="T11" fmla="*/ 388 w 388"/>
                <a:gd name="T12" fmla="*/ 776 h 7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8" h="776">
                  <a:moveTo>
                    <a:pt x="0" y="0"/>
                  </a:moveTo>
                  <a:cubicBezTo>
                    <a:pt x="47" y="55"/>
                    <a:pt x="178" y="123"/>
                    <a:pt x="281" y="328"/>
                  </a:cubicBezTo>
                  <a:cubicBezTo>
                    <a:pt x="384" y="533"/>
                    <a:pt x="366" y="683"/>
                    <a:pt x="388" y="77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66572" name="Group 47"/>
          <p:cNvGrpSpPr>
            <a:grpSpLocks/>
          </p:cNvGrpSpPr>
          <p:nvPr/>
        </p:nvGrpSpPr>
        <p:grpSpPr bwMode="auto">
          <a:xfrm>
            <a:off x="5170488" y="4159250"/>
            <a:ext cx="2309812" cy="2470150"/>
            <a:chOff x="2680" y="1872"/>
            <a:chExt cx="1592" cy="1702"/>
          </a:xfrm>
        </p:grpSpPr>
        <p:sp>
          <p:nvSpPr>
            <p:cNvPr id="66581" name="Rectangle 48"/>
            <p:cNvSpPr>
              <a:spLocks noChangeArrowheads="1"/>
            </p:cNvSpPr>
            <p:nvPr/>
          </p:nvSpPr>
          <p:spPr bwMode="auto">
            <a:xfrm>
              <a:off x="4072" y="3321"/>
              <a:ext cx="197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i="1">
                  <a:latin typeface="Times New Roman" pitchFamily="18" charset="0"/>
                </a:rPr>
                <a:t>x</a:t>
              </a:r>
              <a:endParaRPr lang="it-IT">
                <a:latin typeface="Symbol" pitchFamily="18" charset="2"/>
              </a:endParaRPr>
            </a:p>
          </p:txBody>
        </p:sp>
        <p:sp>
          <p:nvSpPr>
            <p:cNvPr id="66582" name="Line 49"/>
            <p:cNvSpPr>
              <a:spLocks noChangeShapeType="1"/>
            </p:cNvSpPr>
            <p:nvPr/>
          </p:nvSpPr>
          <p:spPr bwMode="auto">
            <a:xfrm>
              <a:off x="2736" y="3360"/>
              <a:ext cx="15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3" name="Line 50"/>
            <p:cNvSpPr>
              <a:spLocks noChangeShapeType="1"/>
            </p:cNvSpPr>
            <p:nvPr/>
          </p:nvSpPr>
          <p:spPr bwMode="auto">
            <a:xfrm flipV="1">
              <a:off x="2832" y="1872"/>
              <a:ext cx="0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4" name="Rectangle 51"/>
            <p:cNvSpPr>
              <a:spLocks noChangeArrowheads="1"/>
            </p:cNvSpPr>
            <p:nvPr/>
          </p:nvSpPr>
          <p:spPr bwMode="auto">
            <a:xfrm>
              <a:off x="2680" y="1872"/>
              <a:ext cx="197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 i="1">
                  <a:latin typeface="Times New Roman" pitchFamily="18" charset="0"/>
                </a:rPr>
                <a:t>y</a:t>
              </a:r>
              <a:endParaRPr lang="it-IT">
                <a:latin typeface="Symbol" pitchFamily="18" charset="2"/>
              </a:endParaRPr>
            </a:p>
          </p:txBody>
        </p:sp>
      </p:grp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5410200" y="6103938"/>
            <a:ext cx="1462088" cy="417512"/>
            <a:chOff x="3264" y="2448"/>
            <a:chExt cx="1008" cy="288"/>
          </a:xfrm>
        </p:grpSpPr>
        <p:sp>
          <p:nvSpPr>
            <p:cNvPr id="66579" name="Rectangle 53"/>
            <p:cNvSpPr>
              <a:spLocks noChangeArrowheads="1"/>
            </p:cNvSpPr>
            <p:nvPr/>
          </p:nvSpPr>
          <p:spPr bwMode="auto">
            <a:xfrm rot="-3583113">
              <a:off x="3984" y="2448"/>
              <a:ext cx="288" cy="28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80" name="Line 54"/>
            <p:cNvSpPr>
              <a:spLocks noChangeShapeType="1"/>
            </p:cNvSpPr>
            <p:nvPr/>
          </p:nvSpPr>
          <p:spPr bwMode="auto">
            <a:xfrm>
              <a:off x="3264" y="2592"/>
              <a:ext cx="86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55"/>
          <p:cNvGrpSpPr>
            <a:grpSpLocks/>
          </p:cNvGrpSpPr>
          <p:nvPr/>
        </p:nvGrpSpPr>
        <p:grpSpPr bwMode="auto">
          <a:xfrm>
            <a:off x="5181600" y="5873750"/>
            <a:ext cx="604838" cy="647700"/>
            <a:chOff x="2976" y="3057"/>
            <a:chExt cx="417" cy="447"/>
          </a:xfrm>
        </p:grpSpPr>
        <p:sp>
          <p:nvSpPr>
            <p:cNvPr id="66577" name="Rectangle 56"/>
            <p:cNvSpPr>
              <a:spLocks noChangeArrowheads="1"/>
            </p:cNvSpPr>
            <p:nvPr/>
          </p:nvSpPr>
          <p:spPr bwMode="auto">
            <a:xfrm rot="-3583113">
              <a:off x="2976" y="3216"/>
              <a:ext cx="288" cy="28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578" name="Freeform 57"/>
            <p:cNvSpPr>
              <a:spLocks/>
            </p:cNvSpPr>
            <p:nvPr/>
          </p:nvSpPr>
          <p:spPr bwMode="auto">
            <a:xfrm>
              <a:off x="3108" y="3057"/>
              <a:ext cx="285" cy="256"/>
            </a:xfrm>
            <a:custGeom>
              <a:avLst/>
              <a:gdLst>
                <a:gd name="T0" fmla="*/ 0 w 285"/>
                <a:gd name="T1" fmla="*/ 0 h 256"/>
                <a:gd name="T2" fmla="*/ 223 w 285"/>
                <a:gd name="T3" fmla="*/ 85 h 256"/>
                <a:gd name="T4" fmla="*/ 285 w 285"/>
                <a:gd name="T5" fmla="*/ 256 h 256"/>
                <a:gd name="T6" fmla="*/ 0 60000 65536"/>
                <a:gd name="T7" fmla="*/ 0 60000 65536"/>
                <a:gd name="T8" fmla="*/ 0 60000 65536"/>
                <a:gd name="T9" fmla="*/ 0 w 285"/>
                <a:gd name="T10" fmla="*/ 0 h 256"/>
                <a:gd name="T11" fmla="*/ 285 w 285"/>
                <a:gd name="T12" fmla="*/ 256 h 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5" h="256">
                  <a:moveTo>
                    <a:pt x="0" y="0"/>
                  </a:moveTo>
                  <a:cubicBezTo>
                    <a:pt x="37" y="14"/>
                    <a:pt x="176" y="42"/>
                    <a:pt x="223" y="85"/>
                  </a:cubicBezTo>
                  <a:cubicBezTo>
                    <a:pt x="270" y="128"/>
                    <a:pt x="272" y="221"/>
                    <a:pt x="285" y="25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6575" name="Rectangle 58"/>
          <p:cNvSpPr>
            <a:spLocks noChangeArrowheads="1"/>
          </p:cNvSpPr>
          <p:nvPr/>
        </p:nvSpPr>
        <p:spPr bwMode="auto">
          <a:xfrm>
            <a:off x="685800" y="5257800"/>
            <a:ext cx="7223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3200"/>
              <a:t>RT</a:t>
            </a:r>
            <a:endParaRPr lang="it-IT" sz="3200"/>
          </a:p>
        </p:txBody>
      </p:sp>
      <p:sp>
        <p:nvSpPr>
          <p:cNvPr id="66576" name="Rectangle 59"/>
          <p:cNvSpPr>
            <a:spLocks noChangeArrowheads="1"/>
          </p:cNvSpPr>
          <p:nvPr/>
        </p:nvSpPr>
        <p:spPr bwMode="auto">
          <a:xfrm>
            <a:off x="4724400" y="5257800"/>
            <a:ext cx="7223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3200"/>
              <a:t>TR</a:t>
            </a:r>
            <a:endParaRPr lang="it-IT" sz="3200"/>
          </a:p>
        </p:txBody>
      </p:sp>
    </p:spTree>
    <p:extLst>
      <p:ext uri="{BB962C8B-B14F-4D97-AF65-F5344CB8AC3E}">
        <p14:creationId xmlns:p14="http://schemas.microsoft.com/office/powerpoint/2010/main" val="69818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0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0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74" grpId="0" animBg="1"/>
      <p:bldP spid="24067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Simplification N 1: discrete light environment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Instead of</a:t>
            </a:r>
          </a:p>
          <a:p>
            <a:r>
              <a:rPr lang="en-US" dirty="0"/>
              <a:t>Let us assume: </a:t>
            </a:r>
          </a:p>
          <a:p>
            <a:pPr lvl="1"/>
            <a:r>
              <a:rPr lang="en-US" dirty="0"/>
              <a:t>each point of the model receives the same light</a:t>
            </a:r>
          </a:p>
          <a:p>
            <a:pPr lvl="2"/>
            <a:r>
              <a:rPr lang="en-US" dirty="0"/>
              <a:t>(equation is independent from x)</a:t>
            </a:r>
          </a:p>
          <a:p>
            <a:pPr lvl="1"/>
            <a:r>
              <a:rPr lang="en-US" dirty="0"/>
              <a:t>Light comes just from a small number N of directions </a:t>
            </a:r>
            <a:br>
              <a:rPr lang="en-US" dirty="0"/>
            </a:br>
            <a:r>
              <a:rPr lang="en-US" dirty="0"/>
              <a:t>maybe just one ( </a:t>
            </a:r>
            <a:r>
              <a:rPr lang="en-US" i="1" dirty="0">
                <a:latin typeface="Times" pitchFamily="18" charset="0"/>
              </a:rPr>
              <a:t>N </a:t>
            </a:r>
            <a:r>
              <a:rPr lang="en-US" dirty="0"/>
              <a:t>= 1 )</a:t>
            </a:r>
          </a:p>
          <a:p>
            <a:pPr lvl="2"/>
            <a:r>
              <a:rPr lang="en-US" dirty="0"/>
              <a:t>no light from all other directions</a:t>
            </a:r>
          </a:p>
          <a:p>
            <a:pPr lvl="2"/>
            <a:r>
              <a:rPr lang="en-US" dirty="0"/>
              <a:t>integral becomes a small sum (on </a:t>
            </a:r>
            <a:r>
              <a:rPr lang="en-US" i="1" dirty="0">
                <a:latin typeface="Times" pitchFamily="18" charset="0"/>
              </a:rPr>
              <a:t>N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one term per light (maybe just one)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681461"/>
              </p:ext>
            </p:extLst>
          </p:nvPr>
        </p:nvGraphicFramePr>
        <p:xfrm>
          <a:off x="2411760" y="1124744"/>
          <a:ext cx="1658938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910" name="Equazione" r:id="rId3" imgW="571320" imgH="228600" progId="Equation.3">
                  <p:embed/>
                </p:oleObj>
              </mc:Choice>
              <mc:Fallback>
                <p:oleObj name="Equazione" r:id="rId3" imgW="57132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760" y="1124744"/>
                        <a:ext cx="1658938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614465"/>
              </p:ext>
            </p:extLst>
          </p:nvPr>
        </p:nvGraphicFramePr>
        <p:xfrm>
          <a:off x="2500188" y="3716338"/>
          <a:ext cx="1855788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911" name="Equazione" r:id="rId5" imgW="876240" imgH="228600" progId="Equation.3">
                  <p:embed/>
                </p:oleObj>
              </mc:Choice>
              <mc:Fallback>
                <p:oleObj name="Equazione" r:id="rId5" imgW="8762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00188" y="3716338"/>
                        <a:ext cx="1855788" cy="484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4680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From integral </a:t>
            </a:r>
            <a:r>
              <a:rPr lang="en-US" sz="2000" dirty="0"/>
              <a:t>(on all possible directions of the light)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2800" dirty="0"/>
          </a:p>
          <a:p>
            <a:r>
              <a:rPr lang="en-US" sz="2800" dirty="0"/>
              <a:t>to sum </a:t>
            </a:r>
            <a:r>
              <a:rPr lang="en-US" sz="2000" dirty="0"/>
              <a:t>(of few lights, or even just one ! 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800" dirty="0"/>
              <a:t>For colored lights, intensity values for </a:t>
            </a:r>
            <a:r>
              <a:rPr lang="en-US" sz="2800" dirty="0" err="1"/>
              <a:t>r,g,b</a:t>
            </a:r>
            <a:r>
              <a:rPr lang="en-US" sz="2800" dirty="0"/>
              <a:t>:</a:t>
            </a:r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232031"/>
              </p:ext>
            </p:extLst>
          </p:nvPr>
        </p:nvGraphicFramePr>
        <p:xfrm>
          <a:off x="2195736" y="1700808"/>
          <a:ext cx="3516655" cy="948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4056" name="Equazione" r:id="rId3" imgW="1460160" imgH="393480" progId="Equation.3">
                  <p:embed/>
                </p:oleObj>
              </mc:Choice>
              <mc:Fallback>
                <p:oleObj name="Equazione" r:id="rId3" imgW="1460160" imgH="3934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1700808"/>
                        <a:ext cx="3516655" cy="9483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896213"/>
              </p:ext>
            </p:extLst>
          </p:nvPr>
        </p:nvGraphicFramePr>
        <p:xfrm>
          <a:off x="2627784" y="5013176"/>
          <a:ext cx="2354973" cy="1772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4057" name="Equazione" r:id="rId5" imgW="977760" imgH="736560" progId="Equation.3">
                  <p:embed/>
                </p:oleObj>
              </mc:Choice>
              <mc:Fallback>
                <p:oleObj name="Equazione" r:id="rId5" imgW="977760" imgH="73656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5013176"/>
                        <a:ext cx="2354973" cy="17728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607240"/>
              </p:ext>
            </p:extLst>
          </p:nvPr>
        </p:nvGraphicFramePr>
        <p:xfrm>
          <a:off x="2771800" y="3429000"/>
          <a:ext cx="1835445" cy="1039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4058" name="Equazione" r:id="rId7" imgW="761760" imgH="431640" progId="Equation.3">
                  <p:embed/>
                </p:oleObj>
              </mc:Choice>
              <mc:Fallback>
                <p:oleObj name="Equazione" r:id="rId7" imgW="761760" imgH="431640" progId="Equation.3">
                  <p:embed/>
                  <p:pic>
                    <p:nvPicPr>
                      <p:cNvPr id="0" name="Oggetto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429000"/>
                        <a:ext cx="1835445" cy="1039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ttangolo 8"/>
          <p:cNvSpPr/>
          <p:nvPr/>
        </p:nvSpPr>
        <p:spPr>
          <a:xfrm>
            <a:off x="4860032" y="539877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9045"/>
                </a:solidFill>
              </a:rPr>
              <a:t>constant </a:t>
            </a:r>
          </a:p>
          <a:p>
            <a:pPr algn="ctr"/>
            <a:r>
              <a:rPr lang="en-US" b="1" dirty="0">
                <a:solidFill>
                  <a:srgbClr val="FF9045"/>
                </a:solidFill>
              </a:rPr>
              <a:t>color and intensity </a:t>
            </a:r>
            <a:br>
              <a:rPr lang="en-US" b="1" dirty="0">
                <a:solidFill>
                  <a:srgbClr val="FF9045"/>
                </a:solidFill>
              </a:rPr>
            </a:br>
            <a:r>
              <a:rPr lang="en-US" b="1" dirty="0">
                <a:solidFill>
                  <a:srgbClr val="FF9045"/>
                </a:solidFill>
              </a:rPr>
              <a:t>of </a:t>
            </a:r>
            <a:r>
              <a:rPr lang="en-US" b="1" dirty="0" err="1">
                <a:solidFill>
                  <a:srgbClr val="FF9045"/>
                </a:solidFill>
              </a:rPr>
              <a:t>i-th</a:t>
            </a:r>
            <a:r>
              <a:rPr lang="en-US" b="1" dirty="0">
                <a:solidFill>
                  <a:srgbClr val="FF9045"/>
                </a:solidFill>
              </a:rPr>
              <a:t> light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788024" y="35730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9045"/>
                </a:solidFill>
              </a:rPr>
              <a:t>constant intensity </a:t>
            </a:r>
            <a:br>
              <a:rPr lang="en-US" b="1" dirty="0">
                <a:solidFill>
                  <a:srgbClr val="FF9045"/>
                </a:solidFill>
              </a:rPr>
            </a:br>
            <a:r>
              <a:rPr lang="en-US" b="1" dirty="0">
                <a:solidFill>
                  <a:srgbClr val="FF9045"/>
                </a:solidFill>
              </a:rPr>
              <a:t>of </a:t>
            </a:r>
            <a:r>
              <a:rPr lang="en-US" b="1" dirty="0" err="1">
                <a:solidFill>
                  <a:srgbClr val="FF9045"/>
                </a:solidFill>
              </a:rPr>
              <a:t>i-th</a:t>
            </a:r>
            <a:r>
              <a:rPr lang="en-US" b="1" dirty="0">
                <a:solidFill>
                  <a:srgbClr val="FF9045"/>
                </a:solidFill>
              </a:rPr>
              <a:t> light</a:t>
            </a:r>
          </a:p>
        </p:txBody>
      </p:sp>
      <p:cxnSp>
        <p:nvCxnSpPr>
          <p:cNvPr id="13" name="Connettore 2 12"/>
          <p:cNvCxnSpPr/>
          <p:nvPr/>
        </p:nvCxnSpPr>
        <p:spPr bwMode="auto">
          <a:xfrm flipH="1">
            <a:off x="4788024" y="3789040"/>
            <a:ext cx="1296144" cy="0"/>
          </a:xfrm>
          <a:prstGeom prst="straightConnector1">
            <a:avLst/>
          </a:prstGeom>
          <a:solidFill>
            <a:schemeClr val="accent2"/>
          </a:solidFill>
          <a:ln w="28575" cap="flat" cmpd="sng" algn="ctr">
            <a:solidFill>
              <a:srgbClr val="FFA05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onnettore 2 14"/>
          <p:cNvCxnSpPr/>
          <p:nvPr/>
        </p:nvCxnSpPr>
        <p:spPr bwMode="auto">
          <a:xfrm flipH="1">
            <a:off x="4875934" y="5613542"/>
            <a:ext cx="1296144" cy="0"/>
          </a:xfrm>
          <a:prstGeom prst="straightConnector1">
            <a:avLst/>
          </a:prstGeom>
          <a:solidFill>
            <a:schemeClr val="accent2"/>
          </a:solidFill>
          <a:ln w="28575" cap="flat" cmpd="sng" algn="ctr">
            <a:solidFill>
              <a:srgbClr val="FFA05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/>
              <a:t>Simplification N 1: discrete light environment </a:t>
            </a:r>
          </a:p>
        </p:txBody>
      </p:sp>
    </p:spTree>
    <p:extLst>
      <p:ext uri="{BB962C8B-B14F-4D97-AF65-F5344CB8AC3E}">
        <p14:creationId xmlns:p14="http://schemas.microsoft.com/office/powerpoint/2010/main" val="41378014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0">
            <a:extLst>
              <a:ext uri="{FF2B5EF4-FFF2-40B4-BE49-F238E27FC236}">
                <a16:creationId xmlns:a16="http://schemas.microsoft.com/office/drawing/2014/main" id="{A68C6BD0-0462-1646-A4D0-8BBACB6C0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74" y="5589240"/>
            <a:ext cx="632682" cy="984034"/>
          </a:xfrm>
          <a:prstGeom prst="roundRect">
            <a:avLst>
              <a:gd name="adj" fmla="val 8113"/>
            </a:avLst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2BBFAE-F636-E349-9E14-94E5B056B429}"/>
              </a:ext>
            </a:extLst>
          </p:cNvPr>
          <p:cNvSpPr/>
          <p:nvPr/>
        </p:nvSpPr>
        <p:spPr>
          <a:xfrm>
            <a:off x="1760833" y="4490007"/>
            <a:ext cx="37941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-1588">
              <a:buFontTx/>
              <a:buNone/>
            </a:pPr>
            <a:r>
              <a:rPr lang="en-US" dirty="0">
                <a:solidFill>
                  <a:srgbClr val="00B050"/>
                </a:solidFill>
              </a:rPr>
              <a:t>N directions instead of all possible</a:t>
            </a:r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64C4B721-F199-B04F-8838-0BFF2B511D6E}"/>
              </a:ext>
            </a:extLst>
          </p:cNvPr>
          <p:cNvSpPr/>
          <p:nvPr/>
        </p:nvSpPr>
        <p:spPr bwMode="auto">
          <a:xfrm rot="1743756" flipV="1">
            <a:off x="3283038" y="4941942"/>
            <a:ext cx="224748" cy="676427"/>
          </a:xfrm>
          <a:prstGeom prst="upArrow">
            <a:avLst/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C0307F55-0F13-3942-90CA-97A507D0F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36" y="5677226"/>
            <a:ext cx="438690" cy="550808"/>
          </a:xfrm>
          <a:prstGeom prst="roundRect">
            <a:avLst>
              <a:gd name="adj" fmla="val 8113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/>
        </p:nvGraphicFramePr>
        <p:xfrm>
          <a:off x="2643174" y="1643050"/>
          <a:ext cx="3854450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78" name="Document" r:id="rId4" imgW="3857143" imgH="2505425" progId="">
                  <p:embed/>
                </p:oleObj>
              </mc:Choice>
              <mc:Fallback>
                <p:oleObj name="Document" r:id="rId4" imgW="3857143" imgH="2505425" progId="">
                  <p:embed/>
                  <p:pic>
                    <p:nvPicPr>
                      <p:cNvPr id="523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643050"/>
                        <a:ext cx="3854450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69" name="Object 5"/>
          <p:cNvGraphicFramePr>
            <a:graphicFrameLocks noChangeAspect="1"/>
          </p:cNvGraphicFramePr>
          <p:nvPr/>
        </p:nvGraphicFramePr>
        <p:xfrm>
          <a:off x="571472" y="5572140"/>
          <a:ext cx="811053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79" name="Equation" r:id="rId6" imgW="2793960" imgH="393480" progId="Equation.3">
                  <p:embed/>
                </p:oleObj>
              </mc:Choice>
              <mc:Fallback>
                <p:oleObj name="Equation" r:id="rId6" imgW="2793960" imgH="393480" progId="Equation.3">
                  <p:embed/>
                  <p:pic>
                    <p:nvPicPr>
                      <p:cNvPr id="52326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5572140"/>
                        <a:ext cx="8110538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785918" y="214311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80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5232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214311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07154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/>
              <a:t>Equation of radiance: simplifying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669C0A-E66D-C049-9ABD-EB8BAE95825F}"/>
              </a:ext>
            </a:extLst>
          </p:cNvPr>
          <p:cNvSpPr txBox="1"/>
          <p:nvPr/>
        </p:nvSpPr>
        <p:spPr>
          <a:xfrm>
            <a:off x="5973121" y="4281543"/>
            <a:ext cx="2390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Independent from </a:t>
            </a:r>
          </a:p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Position on the object</a:t>
            </a:r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F9C34051-1595-AB4D-8BA6-1296CD31C913}"/>
              </a:ext>
            </a:extLst>
          </p:cNvPr>
          <p:cNvSpPr/>
          <p:nvPr/>
        </p:nvSpPr>
        <p:spPr bwMode="auto">
          <a:xfrm rot="2330826" flipV="1">
            <a:off x="6216008" y="4793949"/>
            <a:ext cx="214029" cy="953523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03867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6444208" y="5229200"/>
            <a:ext cx="432048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5362044" y="4437112"/>
            <a:ext cx="960978" cy="2199950"/>
          </a:xfrm>
          <a:prstGeom prst="roundRect">
            <a:avLst>
              <a:gd name="adj" fmla="val 33110"/>
            </a:avLst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/>
        </p:nvGraphicFramePr>
        <p:xfrm>
          <a:off x="2643174" y="1643050"/>
          <a:ext cx="3854450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3062" name="Document" r:id="rId4" imgW="3857143" imgH="2505425" progId="">
                  <p:embed/>
                </p:oleObj>
              </mc:Choice>
              <mc:Fallback>
                <p:oleObj name="Document" r:id="rId4" imgW="3857143" imgH="250542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643050"/>
                        <a:ext cx="3854450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6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998768"/>
              </p:ext>
            </p:extLst>
          </p:nvPr>
        </p:nvGraphicFramePr>
        <p:xfrm>
          <a:off x="683568" y="4437112"/>
          <a:ext cx="6856412" cy="213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3063" name="Equazione" r:id="rId6" imgW="2361960" imgH="736560" progId="Equation.3">
                  <p:embed/>
                </p:oleObj>
              </mc:Choice>
              <mc:Fallback>
                <p:oleObj name="Equazione" r:id="rId6" imgW="236196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437112"/>
                        <a:ext cx="6856412" cy="213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785918" y="214311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3064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214311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07154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Up Arrow 10"/>
          <p:cNvSpPr/>
          <p:nvPr/>
        </p:nvSpPr>
        <p:spPr bwMode="auto">
          <a:xfrm rot="2118767" flipV="1">
            <a:off x="6499323" y="2464068"/>
            <a:ext cx="375398" cy="1905977"/>
          </a:xfrm>
          <a:prstGeom prst="upArrow">
            <a:avLst/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3022" y="1784690"/>
            <a:ext cx="2353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9045"/>
                </a:solidFill>
              </a:rPr>
              <a:t>constant color and intensity of </a:t>
            </a:r>
            <a:r>
              <a:rPr lang="en-US" b="1" dirty="0" err="1">
                <a:solidFill>
                  <a:srgbClr val="FF9045"/>
                </a:solidFill>
              </a:rPr>
              <a:t>i-th</a:t>
            </a:r>
            <a:r>
              <a:rPr lang="en-US" b="1" dirty="0">
                <a:solidFill>
                  <a:srgbClr val="FF9045"/>
                </a:solidFill>
              </a:rPr>
              <a:t> light</a:t>
            </a:r>
          </a:p>
        </p:txBody>
      </p:sp>
      <p:sp>
        <p:nvSpPr>
          <p:cNvPr id="15" name="Up Arrow 10"/>
          <p:cNvSpPr/>
          <p:nvPr/>
        </p:nvSpPr>
        <p:spPr bwMode="auto">
          <a:xfrm rot="2458234" flipV="1">
            <a:off x="6972560" y="4043262"/>
            <a:ext cx="314697" cy="1280000"/>
          </a:xfrm>
          <a:prstGeom prst="upArrow">
            <a:avLst/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TextBox 11"/>
          <p:cNvSpPr txBox="1"/>
          <p:nvPr/>
        </p:nvSpPr>
        <p:spPr>
          <a:xfrm>
            <a:off x="6703282" y="3427603"/>
            <a:ext cx="2458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9045"/>
                </a:solidFill>
              </a:rPr>
              <a:t>Direction of incidence of </a:t>
            </a:r>
            <a:r>
              <a:rPr lang="en-US" b="1" dirty="0" err="1">
                <a:solidFill>
                  <a:srgbClr val="FF9045"/>
                </a:solidFill>
              </a:rPr>
              <a:t>i-th</a:t>
            </a:r>
            <a:r>
              <a:rPr lang="en-US" b="1" dirty="0">
                <a:solidFill>
                  <a:srgbClr val="FF9045"/>
                </a:solidFill>
              </a:rPr>
              <a:t> light</a:t>
            </a: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/>
              <a:t>Equation of radiance: the most general local lighting</a:t>
            </a:r>
          </a:p>
        </p:txBody>
      </p:sp>
    </p:spTree>
    <p:extLst>
      <p:ext uri="{BB962C8B-B14F-4D97-AF65-F5344CB8AC3E}">
        <p14:creationId xmlns:p14="http://schemas.microsoft.com/office/powerpoint/2010/main" val="14979913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Simplification N 2 :</a:t>
            </a:r>
            <a:br>
              <a:rPr lang="en-US" dirty="0"/>
            </a:br>
            <a:r>
              <a:rPr lang="en-US" dirty="0"/>
              <a:t>material as simple as possible</a:t>
            </a:r>
            <a:endParaRPr lang="en-US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486400"/>
          </a:xfrm>
        </p:spPr>
        <p:txBody>
          <a:bodyPr/>
          <a:lstStyle/>
          <a:p>
            <a:r>
              <a:rPr lang="en-US" sz="2800" dirty="0"/>
              <a:t>Constant BRDF</a:t>
            </a:r>
          </a:p>
          <a:p>
            <a:pPr lvl="1"/>
            <a:r>
              <a:rPr lang="en-US" sz="2400" dirty="0"/>
              <a:t>not depending on direction of incident light</a:t>
            </a:r>
          </a:p>
          <a:p>
            <a:pPr lvl="1"/>
            <a:r>
              <a:rPr lang="en-US" sz="2400" dirty="0"/>
              <a:t>not depending on direction of observation  </a:t>
            </a:r>
            <a:br>
              <a:rPr lang="en-US" sz="2400" dirty="0"/>
            </a:br>
            <a:r>
              <a:rPr lang="en-US" sz="2400" dirty="0"/>
              <a:t>(it is «</a:t>
            </a:r>
            <a:r>
              <a:rPr lang="en-US" sz="2400" dirty="0">
                <a:solidFill>
                  <a:schemeClr val="accent2"/>
                </a:solidFill>
              </a:rPr>
              <a:t>view-</a:t>
            </a:r>
            <a:r>
              <a:rPr lang="en-US" sz="2400" b="1" dirty="0">
                <a:solidFill>
                  <a:srgbClr val="FF0000"/>
                </a:solidFill>
              </a:rPr>
              <a:t>in</a:t>
            </a:r>
            <a:r>
              <a:rPr lang="en-US" sz="2400" dirty="0">
                <a:solidFill>
                  <a:schemeClr val="accent2"/>
                </a:solidFill>
              </a:rPr>
              <a:t>dependent</a:t>
            </a:r>
            <a:r>
              <a:rPr lang="en-US" sz="2400" dirty="0"/>
              <a:t>»)</a:t>
            </a:r>
          </a:p>
          <a:p>
            <a:r>
              <a:rPr lang="en-US" sz="2800" dirty="0"/>
              <a:t>Metaphor: totally chaotic tennis player</a:t>
            </a:r>
          </a:p>
          <a:p>
            <a:pPr lvl="1"/>
            <a:r>
              <a:rPr lang="en-US" sz="2400" dirty="0"/>
              <a:t>bounces photons in random direction (</a:t>
            </a:r>
            <a:r>
              <a:rPr lang="en-US" sz="2400" dirty="0" err="1"/>
              <a:t>stocastic</a:t>
            </a:r>
            <a:r>
              <a:rPr lang="en-US" sz="2400" dirty="0"/>
              <a:t> choice), independently of incoming direction of light</a:t>
            </a:r>
          </a:p>
          <a:p>
            <a:r>
              <a:rPr lang="en-US" sz="2800" dirty="0"/>
              <a:t>Do there exist </a:t>
            </a:r>
            <a:r>
              <a:rPr lang="en-US" sz="2800" dirty="0">
                <a:solidFill>
                  <a:schemeClr val="accent2"/>
                </a:solidFill>
              </a:rPr>
              <a:t>real </a:t>
            </a:r>
            <a:r>
              <a:rPr lang="en-US" sz="2800" dirty="0"/>
              <a:t>materials behaving in this way?</a:t>
            </a:r>
          </a:p>
          <a:p>
            <a:pPr lvl="1"/>
            <a:r>
              <a:rPr lang="en-US" sz="2400" dirty="0"/>
              <a:t>Yes: e.g. chalk, matt plastic</a:t>
            </a:r>
          </a:p>
          <a:p>
            <a:pPr lvl="1"/>
            <a:r>
              <a:rPr lang="en-US" sz="2400" dirty="0"/>
              <a:t>Totally dull materials, not shiny, without reflections</a:t>
            </a:r>
          </a:p>
          <a:p>
            <a:pPr lvl="1"/>
            <a:r>
              <a:rPr lang="en-US" sz="2400" dirty="0"/>
              <a:t>A.k.a.: «</a:t>
            </a:r>
            <a:r>
              <a:rPr lang="en-US" sz="2400" dirty="0">
                <a:solidFill>
                  <a:schemeClr val="accent2"/>
                </a:solidFill>
              </a:rPr>
              <a:t>(purely) diffusive</a:t>
            </a:r>
            <a:r>
              <a:rPr lang="en-US" sz="2400" dirty="0"/>
              <a:t>» or «</a:t>
            </a:r>
            <a:r>
              <a:rPr lang="en-US" sz="2400" dirty="0">
                <a:solidFill>
                  <a:schemeClr val="accent2"/>
                </a:solidFill>
              </a:rPr>
              <a:t>(purely) </a:t>
            </a:r>
            <a:r>
              <a:rPr lang="en-US" sz="2400" dirty="0" err="1">
                <a:solidFill>
                  <a:schemeClr val="accent2"/>
                </a:solidFill>
              </a:rPr>
              <a:t>Lambertian</a:t>
            </a:r>
            <a:r>
              <a:rPr lang="en-US" sz="2400" dirty="0"/>
              <a:t>» materials</a:t>
            </a:r>
          </a:p>
        </p:txBody>
      </p:sp>
    </p:spTree>
    <p:extLst>
      <p:ext uri="{BB962C8B-B14F-4D97-AF65-F5344CB8AC3E}">
        <p14:creationId xmlns:p14="http://schemas.microsoft.com/office/powerpoint/2010/main" val="1827326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Simplification N 2 :</a:t>
            </a:r>
            <a:br>
              <a:rPr lang="en-US" dirty="0"/>
            </a:br>
            <a:r>
              <a:rPr lang="en-US" dirty="0"/>
              <a:t>material as simple as possible</a:t>
            </a:r>
            <a:endParaRPr lang="en-US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486400"/>
          </a:xfrm>
        </p:spPr>
        <p:txBody>
          <a:bodyPr/>
          <a:lstStyle/>
          <a:p>
            <a:r>
              <a:rPr lang="en-US" sz="2800" dirty="0"/>
              <a:t>Constant BRDF</a:t>
            </a:r>
          </a:p>
          <a:p>
            <a:pPr lvl="1"/>
            <a:r>
              <a:rPr lang="en-US" sz="2400" dirty="0"/>
              <a:t>not depending on direction of incident light</a:t>
            </a:r>
          </a:p>
          <a:p>
            <a:pPr lvl="1"/>
            <a:r>
              <a:rPr lang="en-US" sz="2400" dirty="0"/>
              <a:t>not depending on direction of observation  </a:t>
            </a:r>
            <a:br>
              <a:rPr lang="en-US" sz="2400" dirty="0"/>
            </a:br>
            <a:r>
              <a:rPr lang="en-US" sz="2400" dirty="0"/>
              <a:t>(it is «</a:t>
            </a:r>
            <a:r>
              <a:rPr lang="en-US" sz="2400" dirty="0">
                <a:solidFill>
                  <a:schemeClr val="accent2"/>
                </a:solidFill>
              </a:rPr>
              <a:t>view-</a:t>
            </a:r>
            <a:r>
              <a:rPr lang="en-US" sz="2400" b="1" dirty="0">
                <a:solidFill>
                  <a:srgbClr val="FF0000"/>
                </a:solidFill>
              </a:rPr>
              <a:t>in</a:t>
            </a:r>
            <a:r>
              <a:rPr lang="en-US" sz="2400" dirty="0">
                <a:solidFill>
                  <a:schemeClr val="accent2"/>
                </a:solidFill>
              </a:rPr>
              <a:t>dependent</a:t>
            </a:r>
            <a:r>
              <a:rPr lang="en-US" sz="2400" dirty="0"/>
              <a:t>»)</a:t>
            </a:r>
          </a:p>
          <a:p>
            <a:r>
              <a:rPr lang="en-US" sz="2800" dirty="0"/>
              <a:t>Do there exist </a:t>
            </a:r>
            <a:r>
              <a:rPr lang="en-US" sz="2800" dirty="0">
                <a:solidFill>
                  <a:schemeClr val="accent2"/>
                </a:solidFill>
              </a:rPr>
              <a:t>real </a:t>
            </a:r>
            <a:r>
              <a:rPr lang="en-US" sz="2800" dirty="0"/>
              <a:t>materials behaving in this way?</a:t>
            </a:r>
          </a:p>
          <a:p>
            <a:pPr lvl="1"/>
            <a:r>
              <a:rPr lang="en-US" sz="2400" dirty="0"/>
              <a:t>Yes: e.g. chalk, matt plastic</a:t>
            </a:r>
          </a:p>
          <a:p>
            <a:pPr lvl="1"/>
            <a:r>
              <a:rPr lang="en-US" sz="2400" dirty="0"/>
              <a:t>Totally dull materials, not shiny, without reflections</a:t>
            </a:r>
          </a:p>
          <a:p>
            <a:pPr lvl="1"/>
            <a:r>
              <a:rPr lang="en-US" sz="2400" dirty="0"/>
              <a:t>A.k.a.: «</a:t>
            </a:r>
            <a:r>
              <a:rPr lang="en-US" sz="2400" dirty="0">
                <a:solidFill>
                  <a:schemeClr val="accent2"/>
                </a:solidFill>
              </a:rPr>
              <a:t>(purely) diffusive</a:t>
            </a:r>
            <a:r>
              <a:rPr lang="en-US" sz="2400" dirty="0"/>
              <a:t>» or «</a:t>
            </a:r>
            <a:r>
              <a:rPr lang="en-US" sz="2400" dirty="0">
                <a:solidFill>
                  <a:schemeClr val="accent2"/>
                </a:solidFill>
              </a:rPr>
              <a:t>(purely) </a:t>
            </a:r>
            <a:r>
              <a:rPr lang="en-US" sz="2400" dirty="0" err="1">
                <a:solidFill>
                  <a:schemeClr val="accent2"/>
                </a:solidFill>
              </a:rPr>
              <a:t>Lambertian</a:t>
            </a:r>
            <a:r>
              <a:rPr lang="en-US" sz="2400" dirty="0"/>
              <a:t>» materials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166810-848F-104A-B2F3-9AD40E1CF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0" y="4965700"/>
            <a:ext cx="60325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239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4716016" cy="5486400"/>
          </a:xfrm>
        </p:spPr>
        <p:txBody>
          <a:bodyPr/>
          <a:lstStyle/>
          <a:p>
            <a:r>
              <a:rPr lang="en-US" sz="2800" dirty="0"/>
              <a:t>It happens when…</a:t>
            </a:r>
          </a:p>
          <a:p>
            <a:pPr lvl="1"/>
            <a:r>
              <a:rPr lang="en-US" sz="2400" dirty="0">
                <a:solidFill>
                  <a:schemeClr val="accent2"/>
                </a:solidFill>
              </a:rPr>
              <a:t>at microscopic level...</a:t>
            </a:r>
            <a:br>
              <a:rPr lang="en-US" sz="2400" dirty="0">
                <a:solidFill>
                  <a:schemeClr val="accent2"/>
                </a:solidFill>
              </a:rPr>
            </a:br>
            <a:r>
              <a:rPr lang="en-US" sz="2400" dirty="0"/>
              <a:t>surface has micro-facets arranged in a chaotic manner</a:t>
            </a:r>
          </a:p>
          <a:p>
            <a:endParaRPr lang="en-US" sz="2800" dirty="0"/>
          </a:p>
          <a:p>
            <a:r>
              <a:rPr lang="en-US" sz="2800" dirty="0"/>
              <a:t>Note:</a:t>
            </a:r>
          </a:p>
          <a:p>
            <a:pPr lvl="1"/>
            <a:r>
              <a:rPr lang="en-US" sz="1800" i="1" dirty="0"/>
              <a:t>BRDF’s of materials</a:t>
            </a:r>
            <a:br>
              <a:rPr lang="en-US" sz="1800" i="1" dirty="0"/>
            </a:br>
            <a:r>
              <a:rPr lang="en-US" sz="1800" i="1" dirty="0"/>
              <a:t>are a consequence of  microscopic configurations</a:t>
            </a:r>
            <a:br>
              <a:rPr lang="en-US" sz="1800" i="1" dirty="0"/>
            </a:br>
            <a:r>
              <a:rPr lang="en-US" sz="1800" i="1" dirty="0"/>
              <a:t>(and of their electromagnetic properties)</a:t>
            </a: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/>
              <a:t>Simplification N 2 :</a:t>
            </a:r>
            <a:br>
              <a:rPr lang="en-US" dirty="0"/>
            </a:br>
            <a:r>
              <a:rPr lang="en-US" dirty="0"/>
              <a:t>material as simple as possible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D6444-23FE-D242-A825-FEA3FD733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564904"/>
            <a:ext cx="3818086" cy="3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607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From function </a:t>
            </a:r>
            <a:r>
              <a:rPr lang="en-US" sz="2000" dirty="0"/>
              <a:t>(variable with </a:t>
            </a:r>
            <a:r>
              <a:rPr lang="en-US" sz="2000" dirty="0" err="1"/>
              <a:t>dir’s</a:t>
            </a:r>
            <a:r>
              <a:rPr lang="en-US" sz="2000" dirty="0"/>
              <a:t> of incident and reflected light)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2800" dirty="0"/>
          </a:p>
          <a:p>
            <a:r>
              <a:rPr lang="en-US" sz="2800" dirty="0"/>
              <a:t>to constant, called </a:t>
            </a:r>
            <a:r>
              <a:rPr lang="en-US" sz="2800" i="1" dirty="0"/>
              <a:t>albedo</a:t>
            </a:r>
            <a:endParaRPr lang="en-US" sz="2000" i="1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800" dirty="0"/>
              <a:t>For colored materials, 3 constants, for R,G,B:</a:t>
            </a:r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941381"/>
              </p:ext>
            </p:extLst>
          </p:nvPr>
        </p:nvGraphicFramePr>
        <p:xfrm>
          <a:off x="2555776" y="1772816"/>
          <a:ext cx="3365500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5100" name="Equazione" r:id="rId3" imgW="1396800" imgH="431640" progId="Equation.3">
                  <p:embed/>
                </p:oleObj>
              </mc:Choice>
              <mc:Fallback>
                <p:oleObj name="Equazione" r:id="rId3" imgW="1396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1772816"/>
                        <a:ext cx="3365500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463713"/>
              </p:ext>
            </p:extLst>
          </p:nvPr>
        </p:nvGraphicFramePr>
        <p:xfrm>
          <a:off x="2581275" y="5013325"/>
          <a:ext cx="2447925" cy="177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5101" name="Equazione" r:id="rId5" imgW="1015920" imgH="736560" progId="Equation.3">
                  <p:embed/>
                </p:oleObj>
              </mc:Choice>
              <mc:Fallback>
                <p:oleObj name="Equazione" r:id="rId5" imgW="101592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275" y="5013325"/>
                        <a:ext cx="2447925" cy="177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000255"/>
              </p:ext>
            </p:extLst>
          </p:nvPr>
        </p:nvGraphicFramePr>
        <p:xfrm>
          <a:off x="2665413" y="3429000"/>
          <a:ext cx="2049462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5102" name="Equazione" r:id="rId7" imgW="850680" imgH="431640" progId="Equation.3">
                  <p:embed/>
                </p:oleObj>
              </mc:Choice>
              <mc:Fallback>
                <p:oleObj name="Equazione" r:id="rId7" imgW="850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5413" y="3429000"/>
                        <a:ext cx="2049462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ttangolo 8"/>
          <p:cNvSpPr/>
          <p:nvPr/>
        </p:nvSpPr>
        <p:spPr>
          <a:xfrm>
            <a:off x="4860032" y="5398779"/>
            <a:ext cx="4572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base color</a:t>
            </a:r>
            <a:b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or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diffusive color</a:t>
            </a:r>
            <a:b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(of point x)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6183537" y="3068960"/>
            <a:ext cx="3059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albedo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(of point x):</a:t>
            </a:r>
            <a:b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ratio between incident light and reflected light (from x).</a:t>
            </a:r>
          </a:p>
        </p:txBody>
      </p:sp>
      <p:cxnSp>
        <p:nvCxnSpPr>
          <p:cNvPr id="13" name="Connettore 2 12"/>
          <p:cNvCxnSpPr/>
          <p:nvPr/>
        </p:nvCxnSpPr>
        <p:spPr bwMode="auto">
          <a:xfrm flipH="1">
            <a:off x="4107412" y="3356992"/>
            <a:ext cx="2336796" cy="360040"/>
          </a:xfrm>
          <a:prstGeom prst="straightConnector1">
            <a:avLst/>
          </a:prstGeom>
          <a:solidFill>
            <a:schemeClr val="accent2"/>
          </a:solidFill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onnettore 2 14"/>
          <p:cNvCxnSpPr/>
          <p:nvPr/>
        </p:nvCxnSpPr>
        <p:spPr bwMode="auto">
          <a:xfrm flipH="1">
            <a:off x="4875934" y="5613542"/>
            <a:ext cx="1424258" cy="0"/>
          </a:xfrm>
          <a:prstGeom prst="straightConnector1">
            <a:avLst/>
          </a:prstGeom>
          <a:solidFill>
            <a:schemeClr val="accent2"/>
          </a:solidFill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/>
              <a:t>Simplification N 2 :</a:t>
            </a:r>
            <a:br>
              <a:rPr lang="en-US" dirty="0"/>
            </a:br>
            <a:r>
              <a:rPr lang="en-US" dirty="0"/>
              <a:t>material as simple as possible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979681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Albedo and base color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 purely </a:t>
            </a:r>
            <a:r>
              <a:rPr lang="en-US" sz="2800" dirty="0" err="1"/>
              <a:t>Lambertian</a:t>
            </a:r>
            <a:r>
              <a:rPr lang="en-US" sz="2800" dirty="0"/>
              <a:t> material </a:t>
            </a:r>
            <a:br>
              <a:rPr lang="en-US" sz="2800" dirty="0"/>
            </a:br>
            <a:r>
              <a:rPr lang="en-US" sz="2800" dirty="0"/>
              <a:t>is described by a single parameter</a:t>
            </a:r>
          </a:p>
          <a:p>
            <a:pPr lvl="1"/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Albedo</a:t>
            </a:r>
            <a:r>
              <a:rPr lang="en-US" sz="2400" dirty="0"/>
              <a:t> – if we disregard color</a:t>
            </a:r>
          </a:p>
          <a:p>
            <a:pPr lvl="1"/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Base Color</a:t>
            </a:r>
            <a:r>
              <a:rPr lang="en-US" sz="2400" dirty="0"/>
              <a:t> (or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diffuse color</a:t>
            </a:r>
            <a:r>
              <a:rPr lang="en-US" sz="2400" dirty="0"/>
              <a:t>) – for color rendering</a:t>
            </a:r>
          </a:p>
          <a:p>
            <a:r>
              <a:rPr lang="en-US" sz="2800" dirty="0"/>
              <a:t>The </a:t>
            </a:r>
            <a:r>
              <a:rPr lang="en-US" sz="2800" dirty="0">
                <a:solidFill>
                  <a:schemeClr val="accent2"/>
                </a:solidFill>
              </a:rPr>
              <a:t>Diffuse Color </a:t>
            </a:r>
            <a:r>
              <a:rPr lang="en-US" sz="2800" dirty="0"/>
              <a:t>is the intuitive answer to question</a:t>
            </a:r>
            <a:br>
              <a:rPr lang="en-US" sz="2800" dirty="0"/>
            </a:br>
            <a:r>
              <a:rPr lang="en-US" sz="2800" dirty="0"/>
              <a:t>« what color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is</a:t>
            </a:r>
            <a:r>
              <a:rPr lang="en-US" sz="2800" dirty="0"/>
              <a:t> this object?»</a:t>
            </a:r>
          </a:p>
          <a:p>
            <a:pPr lvl="1"/>
            <a:r>
              <a:rPr lang="en-US" sz="2400" dirty="0"/>
              <a:t>But not «what color do we see it?»,</a:t>
            </a:r>
            <a:br>
              <a:rPr lang="en-US" sz="2400" dirty="0"/>
            </a:br>
            <a:r>
              <a:rPr lang="en-US" sz="2400" dirty="0"/>
              <a:t>which depends on light conditions, </a:t>
            </a:r>
            <a:r>
              <a:rPr lang="en-US" sz="2400" dirty="0" err="1"/>
              <a:t>normals</a:t>
            </a:r>
            <a:r>
              <a:rPr lang="en-US" sz="2400" dirty="0"/>
              <a:t>, etc.</a:t>
            </a:r>
            <a:br>
              <a:rPr lang="en-US" sz="2400" dirty="0"/>
            </a:br>
            <a:r>
              <a:rPr lang="en-US" sz="2400" dirty="0"/>
              <a:t>«</a:t>
            </a:r>
            <a:r>
              <a:rPr lang="en-US" sz="2400" i="1" dirty="0"/>
              <a:t>At night all cats are grey</a:t>
            </a:r>
            <a:r>
              <a:rPr lang="en-US" sz="2400" dirty="0"/>
              <a:t>»</a:t>
            </a:r>
          </a:p>
          <a:p>
            <a:r>
              <a:rPr lang="en-US" sz="2800" dirty="0"/>
              <a:t>As all material parameters,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albedo</a:t>
            </a:r>
            <a:r>
              <a:rPr lang="en-US" sz="2800" dirty="0"/>
              <a:t> / 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base color </a:t>
            </a:r>
            <a:r>
              <a:rPr lang="en-US" sz="2800" dirty="0"/>
              <a:t>can be: constant per object, variable on the object </a:t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27953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10"/>
          <p:cNvSpPr>
            <a:spLocks noChangeArrowheads="1"/>
          </p:cNvSpPr>
          <p:nvPr/>
        </p:nvSpPr>
        <p:spPr bwMode="auto">
          <a:xfrm>
            <a:off x="5730468" y="4221088"/>
            <a:ext cx="1217796" cy="648072"/>
          </a:xfrm>
          <a:prstGeom prst="roundRect">
            <a:avLst>
              <a:gd name="adj" fmla="val 33110"/>
            </a:avLst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617090" y="3466641"/>
            <a:ext cx="960978" cy="2199950"/>
          </a:xfrm>
          <a:prstGeom prst="roundRect">
            <a:avLst>
              <a:gd name="adj" fmla="val 33110"/>
            </a:avLst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a simple </a:t>
            </a:r>
            <a:r>
              <a:rPr lang="en-US" sz="2800" i="1" dirty="0"/>
              <a:t>Lighting equation </a:t>
            </a:r>
            <a:r>
              <a:rPr lang="en-US" sz="2800" dirty="0"/>
              <a:t>(purely diffusive!)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2483767" y="1071546"/>
            <a:ext cx="3541819" cy="2093508"/>
            <a:chOff x="1785918" y="1071546"/>
            <a:chExt cx="4851393" cy="3119185"/>
          </a:xfrm>
        </p:grpSpPr>
        <p:graphicFrame>
          <p:nvGraphicFramePr>
            <p:cNvPr id="523267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92584110"/>
                </p:ext>
              </p:extLst>
            </p:nvPr>
          </p:nvGraphicFramePr>
          <p:xfrm>
            <a:off x="2782860" y="1687243"/>
            <a:ext cx="3854451" cy="2503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6109" name="Document" r:id="rId4" imgW="3857143" imgH="2505425" progId="">
                    <p:embed/>
                  </p:oleObj>
                </mc:Choice>
                <mc:Fallback>
                  <p:oleObj name="Document" r:id="rId4" imgW="3857143" imgH="2505425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2860" y="1687243"/>
                          <a:ext cx="3854451" cy="25034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3810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3270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07233835"/>
                </p:ext>
              </p:extLst>
            </p:nvPr>
          </p:nvGraphicFramePr>
          <p:xfrm>
            <a:off x="1785918" y="2143116"/>
            <a:ext cx="723900" cy="655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6110" name="CorelPhotoPaint.Image.8" r:id="rId6" imgW="1333333" imgH="1209524" progId="">
                    <p:embed/>
                  </p:oleObj>
                </mc:Choice>
                <mc:Fallback>
                  <p:oleObj name="CorelPhotoPaint.Image.8" r:id="rId6" imgW="1333333" imgH="1209524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5918" y="2143116"/>
                          <a:ext cx="723900" cy="655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99CC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57884" y="1071546"/>
              <a:ext cx="465138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3427621" y="3467527"/>
            <a:ext cx="1049124" cy="2199950"/>
          </a:xfrm>
          <a:prstGeom prst="roundRect">
            <a:avLst>
              <a:gd name="adj" fmla="val 33110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52326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560878"/>
              </p:ext>
            </p:extLst>
          </p:nvPr>
        </p:nvGraphicFramePr>
        <p:xfrm>
          <a:off x="1979712" y="3501008"/>
          <a:ext cx="5013325" cy="213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111" name="Equazione" r:id="rId9" imgW="1726920" imgH="736560" progId="Equation.3">
                  <p:embed/>
                </p:oleObj>
              </mc:Choice>
              <mc:Fallback>
                <p:oleObj name="Equazione" r:id="rId9" imgW="172692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3501008"/>
                        <a:ext cx="5013325" cy="213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tangolo 2"/>
          <p:cNvSpPr/>
          <p:nvPr/>
        </p:nvSpPr>
        <p:spPr>
          <a:xfrm>
            <a:off x="380713" y="5949279"/>
            <a:ext cx="207781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«what color we see»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(result of lighting)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617090" y="5949280"/>
            <a:ext cx="294473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base color - «what color it is»</a:t>
            </a:r>
          </a:p>
          <a:p>
            <a:r>
              <a:rPr lang="en-US" sz="1600" dirty="0">
                <a:solidFill>
                  <a:schemeClr val="bg2"/>
                </a:solidFill>
              </a:rPr>
              <a:t>(material, one input of lighting)</a:t>
            </a:r>
          </a:p>
        </p:txBody>
      </p:sp>
      <p:cxnSp>
        <p:nvCxnSpPr>
          <p:cNvPr id="6" name="Connettore 2 5"/>
          <p:cNvCxnSpPr>
            <a:stCxn id="3" idx="0"/>
            <a:endCxn id="523269" idx="1"/>
          </p:cNvCxnSpPr>
          <p:nvPr/>
        </p:nvCxnSpPr>
        <p:spPr bwMode="auto">
          <a:xfrm rot="5400000" flipH="1" flipV="1">
            <a:off x="1009723" y="4979291"/>
            <a:ext cx="1379884" cy="560093"/>
          </a:xfrm>
          <a:prstGeom prst="curvedConnector2">
            <a:avLst/>
          </a:prstGeom>
          <a:solidFill>
            <a:schemeClr val="accent2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Connettore 2 5"/>
          <p:cNvCxnSpPr>
            <a:stCxn id="17" idx="1"/>
            <a:endCxn id="14" idx="2"/>
          </p:cNvCxnSpPr>
          <p:nvPr/>
        </p:nvCxnSpPr>
        <p:spPr bwMode="auto">
          <a:xfrm rot="10800000">
            <a:off x="3952184" y="5667478"/>
            <a:ext cx="664907" cy="574191"/>
          </a:xfrm>
          <a:prstGeom prst="curvedConnector2">
            <a:avLst/>
          </a:prstGeom>
          <a:solidFill>
            <a:schemeClr val="accent2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Rettangolo 23"/>
          <p:cNvSpPr/>
          <p:nvPr/>
        </p:nvSpPr>
        <p:spPr>
          <a:xfrm>
            <a:off x="7161064" y="1181441"/>
            <a:ext cx="172415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diffuse,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(dot product)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the factor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that determines 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the “chiaroscuro”</a:t>
            </a:r>
          </a:p>
          <a:p>
            <a:pPr algn="ctr"/>
            <a:r>
              <a:rPr lang="en-US" sz="1600" dirty="0">
                <a:solidFill>
                  <a:schemeClr val="bg2"/>
                </a:solidFill>
              </a:rPr>
              <a:t>in this model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of lighting</a:t>
            </a:r>
          </a:p>
        </p:txBody>
      </p:sp>
      <p:cxnSp>
        <p:nvCxnSpPr>
          <p:cNvPr id="25" name="Connettore 2 5"/>
          <p:cNvCxnSpPr>
            <a:stCxn id="24" idx="2"/>
            <a:endCxn id="29" idx="0"/>
          </p:cNvCxnSpPr>
          <p:nvPr/>
        </p:nvCxnSpPr>
        <p:spPr bwMode="auto">
          <a:xfrm rot="5400000">
            <a:off x="6569371" y="2767319"/>
            <a:ext cx="1223765" cy="1683773"/>
          </a:xfrm>
          <a:prstGeom prst="curvedConnector3">
            <a:avLst>
              <a:gd name="adj1" fmla="val 50000"/>
            </a:avLst>
          </a:prstGeom>
          <a:solidFill>
            <a:schemeClr val="accent2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Rettangolo 31"/>
          <p:cNvSpPr/>
          <p:nvPr/>
        </p:nvSpPr>
        <p:spPr>
          <a:xfrm>
            <a:off x="0" y="1162199"/>
            <a:ext cx="1862709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note: </a:t>
            </a:r>
          </a:p>
          <a:p>
            <a:r>
              <a:rPr lang="en-US" sz="1600" dirty="0">
                <a:solidFill>
                  <a:schemeClr val="bg2"/>
                </a:solidFill>
              </a:rPr>
              <a:t>the three bullets </a:t>
            </a:r>
          </a:p>
          <a:p>
            <a:r>
              <a:rPr lang="en-US" sz="1600" dirty="0">
                <a:solidFill>
                  <a:schemeClr val="bg2"/>
                </a:solidFill>
              </a:rPr>
              <a:t>in the equation</a:t>
            </a:r>
          </a:p>
          <a:p>
            <a:r>
              <a:rPr lang="en-US" sz="1600" dirty="0">
                <a:solidFill>
                  <a:schemeClr val="bg2"/>
                </a:solidFill>
              </a:rPr>
              <a:t>represent different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products! </a:t>
            </a:r>
          </a:p>
          <a:p>
            <a:r>
              <a:rPr lang="en-US" sz="1600" dirty="0">
                <a:solidFill>
                  <a:schemeClr val="bg2"/>
                </a:solidFill>
              </a:rPr>
              <a:t>which ones?</a:t>
            </a:r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61881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/>
              <a:t>Recap</a:t>
            </a:r>
            <a:r>
              <a:rPr lang="it-IT" dirty="0"/>
              <a:t>: Scene </a:t>
            </a:r>
            <a:r>
              <a:rPr lang="it-IT" dirty="0" err="1"/>
              <a:t>graph</a:t>
            </a:r>
            <a:r>
              <a:rPr lang="it-IT" dirty="0"/>
              <a:t> (</a:t>
            </a:r>
            <a:r>
              <a:rPr lang="it-IT" dirty="0" err="1"/>
              <a:t>hierarchical</a:t>
            </a:r>
            <a:r>
              <a:rPr lang="it-IT" dirty="0"/>
              <a:t> </a:t>
            </a:r>
            <a:r>
              <a:rPr lang="it-IT" dirty="0" err="1"/>
              <a:t>modeling</a:t>
            </a:r>
            <a:r>
              <a:rPr lang="it-IT" dirty="0"/>
              <a:t>)</a:t>
            </a:r>
          </a:p>
        </p:txBody>
      </p:sp>
      <p:sp>
        <p:nvSpPr>
          <p:cNvPr id="283656" name="Rectangle 8"/>
          <p:cNvSpPr>
            <a:spLocks noChangeArrowheads="1"/>
          </p:cNvSpPr>
          <p:nvPr/>
        </p:nvSpPr>
        <p:spPr bwMode="auto">
          <a:xfrm flipH="1" flipV="1">
            <a:off x="1620838" y="1555750"/>
            <a:ext cx="228600" cy="381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36471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83660" name="Rectangle 12"/>
          <p:cNvSpPr>
            <a:spLocks noChangeArrowheads="1"/>
          </p:cNvSpPr>
          <p:nvPr/>
        </p:nvSpPr>
        <p:spPr bwMode="auto">
          <a:xfrm flipH="1" flipV="1">
            <a:off x="971550" y="1562100"/>
            <a:ext cx="228600" cy="381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36471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83661" name="Rectangle 13"/>
          <p:cNvSpPr>
            <a:spLocks noChangeArrowheads="1"/>
          </p:cNvSpPr>
          <p:nvPr/>
        </p:nvSpPr>
        <p:spPr bwMode="auto">
          <a:xfrm flipH="1" flipV="1">
            <a:off x="1630363" y="2859088"/>
            <a:ext cx="303212" cy="455612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36471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83662" name="Rectangle 14"/>
          <p:cNvSpPr>
            <a:spLocks noChangeArrowheads="1"/>
          </p:cNvSpPr>
          <p:nvPr/>
        </p:nvSpPr>
        <p:spPr bwMode="auto">
          <a:xfrm flipH="1" flipV="1">
            <a:off x="893763" y="2851150"/>
            <a:ext cx="303212" cy="4556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36471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75784" name="Rectangle 4"/>
          <p:cNvSpPr>
            <a:spLocks noChangeArrowheads="1"/>
          </p:cNvSpPr>
          <p:nvPr/>
        </p:nvSpPr>
        <p:spPr bwMode="auto">
          <a:xfrm flipH="1" flipV="1">
            <a:off x="990600" y="1981200"/>
            <a:ext cx="838200" cy="8382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785" name="Rectangle 5"/>
          <p:cNvSpPr>
            <a:spLocks noChangeArrowheads="1"/>
          </p:cNvSpPr>
          <p:nvPr/>
        </p:nvSpPr>
        <p:spPr bwMode="auto">
          <a:xfrm flipH="1" flipV="1">
            <a:off x="1219200" y="1371600"/>
            <a:ext cx="381000" cy="20574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786" name="Rectangle 7"/>
          <p:cNvSpPr>
            <a:spLocks noChangeArrowheads="1"/>
          </p:cNvSpPr>
          <p:nvPr/>
        </p:nvSpPr>
        <p:spPr bwMode="auto">
          <a:xfrm flipH="1">
            <a:off x="914400" y="1371600"/>
            <a:ext cx="990600" cy="152400"/>
          </a:xfrm>
          <a:prstGeom prst="rect">
            <a:avLst/>
          </a:prstGeom>
          <a:gradFill rotWithShape="0">
            <a:gsLst>
              <a:gs pos="0">
                <a:srgbClr val="FFA9A9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283657" name="Oval 9"/>
          <p:cNvSpPr>
            <a:spLocks noChangeArrowheads="1"/>
          </p:cNvSpPr>
          <p:nvPr/>
        </p:nvSpPr>
        <p:spPr bwMode="auto">
          <a:xfrm flipH="1" flipV="1">
            <a:off x="1219200" y="2133600"/>
            <a:ext cx="381000" cy="609600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75788" name="Oval 10"/>
          <p:cNvSpPr>
            <a:spLocks noChangeArrowheads="1"/>
          </p:cNvSpPr>
          <p:nvPr/>
        </p:nvSpPr>
        <p:spPr bwMode="auto">
          <a:xfrm flipH="1" flipV="1">
            <a:off x="1219200" y="2286000"/>
            <a:ext cx="381000" cy="5334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4D000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789" name="Rectangle 6"/>
          <p:cNvSpPr>
            <a:spLocks noChangeArrowheads="1"/>
          </p:cNvSpPr>
          <p:nvPr/>
        </p:nvSpPr>
        <p:spPr bwMode="auto">
          <a:xfrm flipH="1" flipV="1">
            <a:off x="762000" y="3276600"/>
            <a:ext cx="1295400" cy="2286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A9A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283664" name="Rectangle 16"/>
          <p:cNvSpPr>
            <a:spLocks noChangeArrowheads="1"/>
          </p:cNvSpPr>
          <p:nvPr/>
        </p:nvSpPr>
        <p:spPr bwMode="auto">
          <a:xfrm>
            <a:off x="5029200" y="4572000"/>
            <a:ext cx="228600" cy="381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36471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83665" name="Rectangle 17"/>
          <p:cNvSpPr>
            <a:spLocks noChangeArrowheads="1"/>
          </p:cNvSpPr>
          <p:nvPr/>
        </p:nvSpPr>
        <p:spPr bwMode="auto">
          <a:xfrm>
            <a:off x="6294828" y="4572000"/>
            <a:ext cx="228600" cy="3810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36471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83666" name="Rectangle 18"/>
          <p:cNvSpPr>
            <a:spLocks noChangeArrowheads="1"/>
          </p:cNvSpPr>
          <p:nvPr/>
        </p:nvSpPr>
        <p:spPr bwMode="auto">
          <a:xfrm>
            <a:off x="3810000" y="4495800"/>
            <a:ext cx="303213" cy="4556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36471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83667" name="Rectangle 19"/>
          <p:cNvSpPr>
            <a:spLocks noChangeArrowheads="1"/>
          </p:cNvSpPr>
          <p:nvPr/>
        </p:nvSpPr>
        <p:spPr bwMode="auto">
          <a:xfrm>
            <a:off x="7445668" y="4495800"/>
            <a:ext cx="303212" cy="455613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50000">
                <a:schemeClr val="tx1">
                  <a:gamma/>
                  <a:tint val="36471"/>
                  <a:invGamma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75794" name="Rectangle 21"/>
          <p:cNvSpPr>
            <a:spLocks noChangeArrowheads="1"/>
          </p:cNvSpPr>
          <p:nvPr/>
        </p:nvSpPr>
        <p:spPr bwMode="auto">
          <a:xfrm flipV="1">
            <a:off x="5481638" y="2068513"/>
            <a:ext cx="538162" cy="5381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795" name="Rectangle 22"/>
          <p:cNvSpPr>
            <a:spLocks noChangeArrowheads="1"/>
          </p:cNvSpPr>
          <p:nvPr/>
        </p:nvSpPr>
        <p:spPr bwMode="auto">
          <a:xfrm flipV="1">
            <a:off x="5627688" y="1676400"/>
            <a:ext cx="246062" cy="132238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796" name="Rectangle 23"/>
          <p:cNvSpPr>
            <a:spLocks noChangeArrowheads="1"/>
          </p:cNvSpPr>
          <p:nvPr/>
        </p:nvSpPr>
        <p:spPr bwMode="auto">
          <a:xfrm>
            <a:off x="5432425" y="1676400"/>
            <a:ext cx="636588" cy="98425"/>
          </a:xfrm>
          <a:prstGeom prst="rect">
            <a:avLst/>
          </a:prstGeom>
          <a:gradFill rotWithShape="0">
            <a:gsLst>
              <a:gs pos="0">
                <a:srgbClr val="FFA9A9"/>
              </a:gs>
              <a:gs pos="100000">
                <a:srgbClr val="FF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283672" name="Oval 24"/>
          <p:cNvSpPr>
            <a:spLocks noChangeArrowheads="1"/>
          </p:cNvSpPr>
          <p:nvPr/>
        </p:nvSpPr>
        <p:spPr bwMode="auto">
          <a:xfrm flipV="1">
            <a:off x="5627688" y="2166938"/>
            <a:ext cx="246062" cy="390525"/>
          </a:xfrm>
          <a:prstGeom prst="ellipse">
            <a:avLst/>
          </a:prstGeom>
          <a:gradFill rotWithShape="0">
            <a:gsLst>
              <a:gs pos="0">
                <a:schemeClr val="accent2">
                  <a:gamma/>
                  <a:tint val="42353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75798" name="Oval 25"/>
          <p:cNvSpPr>
            <a:spLocks noChangeArrowheads="1"/>
          </p:cNvSpPr>
          <p:nvPr/>
        </p:nvSpPr>
        <p:spPr bwMode="auto">
          <a:xfrm flipV="1">
            <a:off x="5627688" y="2263775"/>
            <a:ext cx="246062" cy="34290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4D000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799" name="Rectangle 26"/>
          <p:cNvSpPr>
            <a:spLocks noChangeArrowheads="1"/>
          </p:cNvSpPr>
          <p:nvPr/>
        </p:nvSpPr>
        <p:spPr bwMode="auto">
          <a:xfrm flipV="1">
            <a:off x="5334000" y="2900363"/>
            <a:ext cx="833438" cy="147637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FFA9A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grpSp>
        <p:nvGrpSpPr>
          <p:cNvPr id="75800" name="Group 30"/>
          <p:cNvGrpSpPr>
            <a:grpSpLocks/>
          </p:cNvGrpSpPr>
          <p:nvPr/>
        </p:nvGrpSpPr>
        <p:grpSpPr bwMode="auto">
          <a:xfrm>
            <a:off x="3532188" y="4260850"/>
            <a:ext cx="958850" cy="927100"/>
            <a:chOff x="2976" y="756"/>
            <a:chExt cx="1440" cy="1392"/>
          </a:xfrm>
        </p:grpSpPr>
        <p:sp>
          <p:nvSpPr>
            <p:cNvPr id="75820" name="Line 31"/>
            <p:cNvSpPr>
              <a:spLocks noChangeShapeType="1"/>
            </p:cNvSpPr>
            <p:nvPr/>
          </p:nvSpPr>
          <p:spPr bwMode="auto">
            <a:xfrm>
              <a:off x="2976" y="1440"/>
              <a:ext cx="144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5821" name="Line 32"/>
            <p:cNvSpPr>
              <a:spLocks noChangeShapeType="1"/>
            </p:cNvSpPr>
            <p:nvPr/>
          </p:nvSpPr>
          <p:spPr bwMode="auto">
            <a:xfrm flipH="1" flipV="1">
              <a:off x="3620" y="756"/>
              <a:ext cx="0" cy="139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801" name="Group 36"/>
          <p:cNvGrpSpPr>
            <a:grpSpLocks/>
          </p:cNvGrpSpPr>
          <p:nvPr/>
        </p:nvGrpSpPr>
        <p:grpSpPr bwMode="auto">
          <a:xfrm>
            <a:off x="4724400" y="4267200"/>
            <a:ext cx="958850" cy="927100"/>
            <a:chOff x="2976" y="756"/>
            <a:chExt cx="1440" cy="1392"/>
          </a:xfrm>
        </p:grpSpPr>
        <p:sp>
          <p:nvSpPr>
            <p:cNvPr id="75818" name="Line 37"/>
            <p:cNvSpPr>
              <a:spLocks noChangeShapeType="1"/>
            </p:cNvSpPr>
            <p:nvPr/>
          </p:nvSpPr>
          <p:spPr bwMode="auto">
            <a:xfrm>
              <a:off x="2976" y="1440"/>
              <a:ext cx="144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5819" name="Line 38"/>
            <p:cNvSpPr>
              <a:spLocks noChangeShapeType="1"/>
            </p:cNvSpPr>
            <p:nvPr/>
          </p:nvSpPr>
          <p:spPr bwMode="auto">
            <a:xfrm flipH="1" flipV="1">
              <a:off x="3620" y="756"/>
              <a:ext cx="0" cy="139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802" name="Group 39"/>
          <p:cNvGrpSpPr>
            <a:grpSpLocks/>
          </p:cNvGrpSpPr>
          <p:nvPr/>
        </p:nvGrpSpPr>
        <p:grpSpPr bwMode="auto">
          <a:xfrm>
            <a:off x="5975350" y="4267200"/>
            <a:ext cx="958850" cy="927100"/>
            <a:chOff x="2976" y="756"/>
            <a:chExt cx="1440" cy="1392"/>
          </a:xfrm>
        </p:grpSpPr>
        <p:sp>
          <p:nvSpPr>
            <p:cNvPr id="75816" name="Line 40"/>
            <p:cNvSpPr>
              <a:spLocks noChangeShapeType="1"/>
            </p:cNvSpPr>
            <p:nvPr/>
          </p:nvSpPr>
          <p:spPr bwMode="auto">
            <a:xfrm>
              <a:off x="2976" y="1440"/>
              <a:ext cx="144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5817" name="Line 41"/>
            <p:cNvSpPr>
              <a:spLocks noChangeShapeType="1"/>
            </p:cNvSpPr>
            <p:nvPr/>
          </p:nvSpPr>
          <p:spPr bwMode="auto">
            <a:xfrm flipH="1" flipV="1">
              <a:off x="3620" y="756"/>
              <a:ext cx="0" cy="139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803" name="Group 42"/>
          <p:cNvGrpSpPr>
            <a:grpSpLocks/>
          </p:cNvGrpSpPr>
          <p:nvPr/>
        </p:nvGrpSpPr>
        <p:grpSpPr bwMode="auto">
          <a:xfrm>
            <a:off x="7162800" y="4254500"/>
            <a:ext cx="958850" cy="927100"/>
            <a:chOff x="2976" y="756"/>
            <a:chExt cx="1440" cy="1392"/>
          </a:xfrm>
        </p:grpSpPr>
        <p:sp>
          <p:nvSpPr>
            <p:cNvPr id="75814" name="Line 43"/>
            <p:cNvSpPr>
              <a:spLocks noChangeShapeType="1"/>
            </p:cNvSpPr>
            <p:nvPr/>
          </p:nvSpPr>
          <p:spPr bwMode="auto">
            <a:xfrm>
              <a:off x="2976" y="1440"/>
              <a:ext cx="144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5815" name="Line 44"/>
            <p:cNvSpPr>
              <a:spLocks noChangeShapeType="1"/>
            </p:cNvSpPr>
            <p:nvPr/>
          </p:nvSpPr>
          <p:spPr bwMode="auto">
            <a:xfrm flipH="1" flipV="1">
              <a:off x="3620" y="756"/>
              <a:ext cx="0" cy="139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5804" name="Group 45"/>
          <p:cNvGrpSpPr>
            <a:grpSpLocks/>
          </p:cNvGrpSpPr>
          <p:nvPr/>
        </p:nvGrpSpPr>
        <p:grpSpPr bwMode="auto">
          <a:xfrm>
            <a:off x="4845050" y="1435100"/>
            <a:ext cx="2012950" cy="1841500"/>
            <a:chOff x="2976" y="756"/>
            <a:chExt cx="1440" cy="1392"/>
          </a:xfrm>
        </p:grpSpPr>
        <p:sp>
          <p:nvSpPr>
            <p:cNvPr id="75812" name="Line 46"/>
            <p:cNvSpPr>
              <a:spLocks noChangeShapeType="1"/>
            </p:cNvSpPr>
            <p:nvPr/>
          </p:nvSpPr>
          <p:spPr bwMode="auto">
            <a:xfrm>
              <a:off x="2976" y="1440"/>
              <a:ext cx="144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75813" name="Line 47"/>
            <p:cNvSpPr>
              <a:spLocks noChangeShapeType="1"/>
            </p:cNvSpPr>
            <p:nvPr/>
          </p:nvSpPr>
          <p:spPr bwMode="auto">
            <a:xfrm flipH="1" flipV="1">
              <a:off x="3620" y="756"/>
              <a:ext cx="0" cy="139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5805" name="AutoShape 48"/>
          <p:cNvSpPr>
            <a:spLocks noChangeArrowheads="1"/>
          </p:cNvSpPr>
          <p:nvPr/>
        </p:nvSpPr>
        <p:spPr bwMode="auto">
          <a:xfrm rot="12600000">
            <a:off x="4191000" y="3505200"/>
            <a:ext cx="457200" cy="533400"/>
          </a:xfrm>
          <a:prstGeom prst="downArrow">
            <a:avLst>
              <a:gd name="adj1" fmla="val 59028"/>
              <a:gd name="adj2" fmla="val 68542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806" name="AutoShape 49"/>
          <p:cNvSpPr>
            <a:spLocks noChangeArrowheads="1"/>
          </p:cNvSpPr>
          <p:nvPr/>
        </p:nvSpPr>
        <p:spPr bwMode="auto">
          <a:xfrm rot="11730072">
            <a:off x="5029200" y="3505200"/>
            <a:ext cx="457200" cy="533400"/>
          </a:xfrm>
          <a:prstGeom prst="downArrow">
            <a:avLst>
              <a:gd name="adj1" fmla="val 59028"/>
              <a:gd name="adj2" fmla="val 68542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810" name="AutoShape 50"/>
          <p:cNvSpPr>
            <a:spLocks noChangeArrowheads="1"/>
          </p:cNvSpPr>
          <p:nvPr/>
        </p:nvSpPr>
        <p:spPr bwMode="auto">
          <a:xfrm rot="8100000" flipH="1">
            <a:off x="6890358" y="3474430"/>
            <a:ext cx="457200" cy="533400"/>
          </a:xfrm>
          <a:prstGeom prst="downArrow">
            <a:avLst>
              <a:gd name="adj1" fmla="val 59028"/>
              <a:gd name="adj2" fmla="val 68542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811" name="AutoShape 51"/>
          <p:cNvSpPr>
            <a:spLocks noChangeArrowheads="1"/>
          </p:cNvSpPr>
          <p:nvPr/>
        </p:nvSpPr>
        <p:spPr bwMode="auto">
          <a:xfrm rot="9000000" flipH="1">
            <a:off x="6078073" y="3487776"/>
            <a:ext cx="457200" cy="533400"/>
          </a:xfrm>
          <a:prstGeom prst="downArrow">
            <a:avLst>
              <a:gd name="adj1" fmla="val 59028"/>
              <a:gd name="adj2" fmla="val 68542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5808" name="Text Box 53"/>
          <p:cNvSpPr txBox="1">
            <a:spLocks noChangeArrowheads="1"/>
          </p:cNvSpPr>
          <p:nvPr/>
        </p:nvSpPr>
        <p:spPr bwMode="auto">
          <a:xfrm>
            <a:off x="6324600" y="1524000"/>
            <a:ext cx="1621455" cy="71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 dirty="0">
                <a:solidFill>
                  <a:srgbClr val="339933"/>
                </a:solidFill>
              </a:rPr>
              <a:t>“car”</a:t>
            </a:r>
          </a:p>
          <a:p>
            <a:r>
              <a:rPr lang="it-IT" dirty="0" err="1">
                <a:solidFill>
                  <a:srgbClr val="339933"/>
                </a:solidFill>
              </a:rPr>
              <a:t>coord</a:t>
            </a:r>
            <a:r>
              <a:rPr lang="it-IT" dirty="0">
                <a:solidFill>
                  <a:srgbClr val="339933"/>
                </a:solidFill>
              </a:rPr>
              <a:t>. frame</a:t>
            </a:r>
          </a:p>
        </p:txBody>
      </p:sp>
      <p:sp>
        <p:nvSpPr>
          <p:cNvPr id="75809" name="Text Box 54"/>
          <p:cNvSpPr txBox="1">
            <a:spLocks noChangeArrowheads="1"/>
          </p:cNvSpPr>
          <p:nvPr/>
        </p:nvSpPr>
        <p:spPr bwMode="auto">
          <a:xfrm>
            <a:off x="7118261" y="5039533"/>
            <a:ext cx="1477485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 sz="1800" dirty="0">
                <a:solidFill>
                  <a:srgbClr val="339933"/>
                </a:solidFill>
              </a:rPr>
              <a:t>“</a:t>
            </a:r>
            <a:r>
              <a:rPr lang="it-IT" sz="1800" dirty="0" err="1">
                <a:solidFill>
                  <a:srgbClr val="339933"/>
                </a:solidFill>
              </a:rPr>
              <a:t>wheel</a:t>
            </a:r>
            <a:r>
              <a:rPr lang="it-IT" sz="1800" dirty="0">
                <a:solidFill>
                  <a:srgbClr val="339933"/>
                </a:solidFill>
              </a:rPr>
              <a:t>”</a:t>
            </a:r>
          </a:p>
          <a:p>
            <a:r>
              <a:rPr lang="it-IT" sz="1800" dirty="0" err="1">
                <a:solidFill>
                  <a:srgbClr val="339933"/>
                </a:solidFill>
              </a:rPr>
              <a:t>coord</a:t>
            </a:r>
            <a:r>
              <a:rPr lang="it-IT" sz="1800" dirty="0">
                <a:solidFill>
                  <a:srgbClr val="339933"/>
                </a:solidFill>
              </a:rPr>
              <a:t>. frame</a:t>
            </a:r>
          </a:p>
        </p:txBody>
      </p:sp>
      <p:sp>
        <p:nvSpPr>
          <p:cNvPr id="45" name="AutoShape 133"/>
          <p:cNvSpPr>
            <a:spLocks noChangeArrowheads="1"/>
          </p:cNvSpPr>
          <p:nvPr/>
        </p:nvSpPr>
        <p:spPr bwMode="auto">
          <a:xfrm>
            <a:off x="379073" y="5559637"/>
            <a:ext cx="4341656" cy="11261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Same template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different instances undergo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different scaling and </a:t>
            </a:r>
            <a:r>
              <a:rPr lang="en-US" dirty="0" err="1">
                <a:solidFill>
                  <a:srgbClr val="FF0000"/>
                </a:solidFill>
              </a:rPr>
              <a:t>roto</a:t>
            </a:r>
            <a:r>
              <a:rPr lang="en-US" dirty="0">
                <a:solidFill>
                  <a:srgbClr val="FF0000"/>
                </a:solidFill>
              </a:rPr>
              <a:t>-translation</a:t>
            </a:r>
          </a:p>
        </p:txBody>
      </p:sp>
      <p:cxnSp>
        <p:nvCxnSpPr>
          <p:cNvPr id="3" name="Connettore 1 2"/>
          <p:cNvCxnSpPr>
            <a:stCxn id="45" idx="0"/>
          </p:cNvCxnSpPr>
          <p:nvPr/>
        </p:nvCxnSpPr>
        <p:spPr bwMode="auto">
          <a:xfrm flipV="1">
            <a:off x="2549901" y="4904134"/>
            <a:ext cx="1052583" cy="655503"/>
          </a:xfrm>
          <a:prstGeom prst="line">
            <a:avLst/>
          </a:prstGeom>
          <a:solidFill>
            <a:schemeClr val="accent2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763489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(or equations) of lighting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</a:t>
            </a:r>
            <a:r>
              <a:rPr lang="en-US" sz="2400" dirty="0">
                <a:solidFill>
                  <a:schemeClr val="accent2"/>
                </a:solidFill>
              </a:rPr>
              <a:t>equation of lighting</a:t>
            </a:r>
            <a:r>
              <a:rPr lang="en-US" sz="2400" dirty="0"/>
              <a:t> we have seen is very simple</a:t>
            </a:r>
          </a:p>
          <a:p>
            <a:pPr lvl="1"/>
            <a:r>
              <a:rPr lang="en-US" sz="2000" dirty="0"/>
              <a:t>it consists exclusively of a </a:t>
            </a:r>
            <a:r>
              <a:rPr lang="en-US" sz="2000" dirty="0">
                <a:solidFill>
                  <a:schemeClr val="accent2"/>
                </a:solidFill>
              </a:rPr>
              <a:t>component</a:t>
            </a:r>
            <a:r>
              <a:rPr lang="en-US" sz="2000" dirty="0"/>
              <a:t> of </a:t>
            </a:r>
            <a:r>
              <a:rPr lang="en-US" sz="2000" dirty="0">
                <a:solidFill>
                  <a:schemeClr val="accent2"/>
                </a:solidFill>
              </a:rPr>
              <a:t>diffuse reflection</a:t>
            </a:r>
          </a:p>
          <a:p>
            <a:pPr lvl="1"/>
            <a:r>
              <a:rPr lang="en-US" sz="2000" dirty="0"/>
              <a:t>with simple materials, described exclusively with a </a:t>
            </a:r>
            <a:r>
              <a:rPr lang="en-US" sz="2000" dirty="0">
                <a:solidFill>
                  <a:schemeClr val="accent2"/>
                </a:solidFill>
              </a:rPr>
              <a:t>base color</a:t>
            </a:r>
          </a:p>
          <a:p>
            <a:pPr lvl="1"/>
            <a:r>
              <a:rPr lang="en-US" sz="2000" dirty="0"/>
              <a:t>but it is </a:t>
            </a:r>
            <a:r>
              <a:rPr lang="en-US" sz="2000" dirty="0">
                <a:solidFill>
                  <a:schemeClr val="accent2"/>
                </a:solidFill>
              </a:rPr>
              <a:t>physically based </a:t>
            </a:r>
          </a:p>
          <a:p>
            <a:r>
              <a:rPr lang="en-US" sz="2800" dirty="0"/>
              <a:t>OpenGL, include also:</a:t>
            </a:r>
          </a:p>
          <a:p>
            <a:pPr lvl="1"/>
            <a:r>
              <a:rPr lang="en-US" sz="2000" dirty="0"/>
              <a:t>an </a:t>
            </a:r>
            <a:r>
              <a:rPr lang="en-US" sz="2000" dirty="0">
                <a:solidFill>
                  <a:schemeClr val="accent2"/>
                </a:solidFill>
              </a:rPr>
              <a:t>ambient </a:t>
            </a:r>
            <a:r>
              <a:rPr lang="en-US" sz="2000" dirty="0"/>
              <a:t>component</a:t>
            </a:r>
            <a:endParaRPr lang="en-US" sz="2000" dirty="0">
              <a:solidFill>
                <a:schemeClr val="accent2"/>
              </a:solidFill>
            </a:endParaRPr>
          </a:p>
          <a:p>
            <a:pPr lvl="2"/>
            <a:r>
              <a:rPr lang="en-US" sz="1800" dirty="0"/>
              <a:t>modeling (with brutal approximation)  </a:t>
            </a:r>
            <a:r>
              <a:rPr lang="en-US" sz="1800" dirty="0">
                <a:solidFill>
                  <a:schemeClr val="accent2"/>
                </a:solidFill>
              </a:rPr>
              <a:t>global lighting </a:t>
            </a:r>
            <a:r>
              <a:rPr lang="en-US" sz="1800" dirty="0"/>
              <a:t>effects</a:t>
            </a:r>
            <a:endParaRPr lang="en-US" sz="1800" dirty="0">
              <a:solidFill>
                <a:schemeClr val="accent2"/>
              </a:solidFill>
            </a:endParaRPr>
          </a:p>
          <a:p>
            <a:pPr lvl="1"/>
            <a:r>
              <a:rPr lang="en-US" sz="2000" dirty="0"/>
              <a:t>a </a:t>
            </a:r>
            <a:r>
              <a:rPr lang="en-US" sz="2000" dirty="0">
                <a:solidFill>
                  <a:schemeClr val="accent2"/>
                </a:solidFill>
              </a:rPr>
              <a:t>specular reflection </a:t>
            </a:r>
            <a:r>
              <a:rPr lang="en-US" sz="2000" dirty="0"/>
              <a:t>component</a:t>
            </a:r>
          </a:p>
          <a:p>
            <a:pPr lvl="2"/>
            <a:r>
              <a:rPr lang="en-US" sz="1800" dirty="0"/>
              <a:t>modeling (roughly) </a:t>
            </a:r>
            <a:r>
              <a:rPr lang="en-US" sz="1800" b="1" dirty="0">
                <a:solidFill>
                  <a:srgbClr val="FF0000"/>
                </a:solidFill>
              </a:rPr>
              <a:t>non</a:t>
            </a:r>
            <a:r>
              <a:rPr lang="en-US" sz="1800" dirty="0">
                <a:solidFill>
                  <a:schemeClr val="accent2"/>
                </a:solidFill>
              </a:rPr>
              <a:t> </a:t>
            </a:r>
            <a:r>
              <a:rPr lang="en-US" sz="1800" dirty="0" err="1">
                <a:solidFill>
                  <a:schemeClr val="accent2"/>
                </a:solidFill>
              </a:rPr>
              <a:t>Lambertian</a:t>
            </a:r>
            <a:r>
              <a:rPr lang="en-US" sz="1800" dirty="0">
                <a:solidFill>
                  <a:schemeClr val="accent2"/>
                </a:solidFill>
              </a:rPr>
              <a:t> BRDF </a:t>
            </a:r>
            <a:r>
              <a:rPr lang="en-US" sz="1800" dirty="0"/>
              <a:t>(for glossy materials)</a:t>
            </a:r>
          </a:p>
          <a:p>
            <a:pPr lvl="1"/>
            <a:r>
              <a:rPr lang="en-US" sz="2000" dirty="0"/>
              <a:t>an </a:t>
            </a:r>
            <a:r>
              <a:rPr lang="en-US" sz="2000" dirty="0">
                <a:solidFill>
                  <a:schemeClr val="accent2"/>
                </a:solidFill>
              </a:rPr>
              <a:t>emitting light</a:t>
            </a:r>
            <a:r>
              <a:rPr lang="en-US" sz="2000" dirty="0"/>
              <a:t> component</a:t>
            </a:r>
            <a:endParaRPr lang="en-US" sz="2000" dirty="0">
              <a:solidFill>
                <a:schemeClr val="accent2"/>
              </a:solidFill>
            </a:endParaRPr>
          </a:p>
          <a:p>
            <a:pPr lvl="2"/>
            <a:r>
              <a:rPr lang="en-US" sz="1800" dirty="0"/>
              <a:t>for emitting light (seldom used, but really simple)</a:t>
            </a:r>
            <a:endParaRPr lang="en-US" sz="2000" dirty="0">
              <a:solidFill>
                <a:schemeClr val="accent2"/>
              </a:solidFill>
            </a:endParaRPr>
          </a:p>
          <a:p>
            <a:pPr lvl="1"/>
            <a:endParaRPr lang="en-US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425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71" name="AutoShape 7"/>
          <p:cNvSpPr>
            <a:spLocks noChangeArrowheads="1"/>
          </p:cNvSpPr>
          <p:nvPr/>
        </p:nvSpPr>
        <p:spPr bwMode="auto">
          <a:xfrm>
            <a:off x="1485528" y="5195664"/>
            <a:ext cx="2438400" cy="609600"/>
          </a:xfrm>
          <a:prstGeom prst="roundRect">
            <a:avLst>
              <a:gd name="adj" fmla="val 29463"/>
            </a:avLst>
          </a:prstGeom>
          <a:solidFill>
            <a:srgbClr val="3399FF"/>
          </a:solidFill>
          <a:ln w="9525">
            <a:solidFill>
              <a:srgbClr val="99CCFF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3 terms of the lighting model of OpenGL</a:t>
            </a:r>
          </a:p>
        </p:txBody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4551040" cy="4600596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dirty="0"/>
              <a:t>final light</a:t>
            </a:r>
          </a:p>
          <a:p>
            <a:pPr algn="ctr">
              <a:buFontTx/>
              <a:buNone/>
            </a:pPr>
            <a:r>
              <a:rPr lang="en-US" dirty="0"/>
              <a:t>=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ambient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sz="2800" dirty="0">
                <a:solidFill>
                  <a:schemeClr val="accent2"/>
                </a:solidFill>
              </a:rPr>
              <a:t>reflection 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emission</a:t>
            </a:r>
          </a:p>
        </p:txBody>
      </p:sp>
      <p:sp>
        <p:nvSpPr>
          <p:cNvPr id="472074" name="AutoShape 10"/>
          <p:cNvSpPr>
            <a:spLocks noChangeArrowheads="1"/>
          </p:cNvSpPr>
          <p:nvPr/>
        </p:nvSpPr>
        <p:spPr bwMode="auto">
          <a:xfrm>
            <a:off x="4759565" y="2209094"/>
            <a:ext cx="3376340" cy="92181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for each term, we have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components R, G &amp; B.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71" grpId="0" animBg="1"/>
      <p:bldP spid="472074" grpId="0" animBg="1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Emission </a:t>
            </a:r>
            <a:r>
              <a:rPr lang="en-US" dirty="0"/>
              <a:t>component</a:t>
            </a:r>
            <a:endParaRPr lang="en-US" i="1" dirty="0"/>
          </a:p>
        </p:txBody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LEDs, lamps present as objects in the scene</a:t>
            </a:r>
          </a:p>
          <a:p>
            <a:r>
              <a:rPr lang="en-US" dirty="0"/>
              <a:t>Not depending on external lights</a:t>
            </a:r>
          </a:p>
          <a:p>
            <a:pPr lvl="1"/>
            <a:r>
              <a:rPr lang="en-US" dirty="0"/>
              <a:t>light emitted from the object</a:t>
            </a:r>
          </a:p>
          <a:p>
            <a:r>
              <a:rPr lang="en-US" dirty="0"/>
              <a:t>Just an additive component </a:t>
            </a:r>
          </a:p>
          <a:p>
            <a:pPr lvl="1"/>
            <a:r>
              <a:rPr lang="en-US" dirty="0"/>
              <a:t>constant for R, G &amp; B</a:t>
            </a:r>
          </a:p>
          <a:p>
            <a:r>
              <a:rPr lang="en-US" dirty="0"/>
              <a:t>Modeling just light from emitter to eye</a:t>
            </a:r>
          </a:p>
          <a:p>
            <a:pPr lvl="1"/>
            <a:r>
              <a:rPr lang="en-US" dirty="0"/>
              <a:t>Not: light-emitter </a:t>
            </a:r>
            <a:r>
              <a:rPr lang="en-US" dirty="0">
                <a:sym typeface="Wingdings" panose="05000000000000000000" pitchFamily="2" charset="2"/>
              </a:rPr>
              <a:t> object  eye</a:t>
            </a:r>
            <a:endParaRPr lang="en-US" dirty="0"/>
          </a:p>
          <a:p>
            <a:pPr lvl="1"/>
            <a:r>
              <a:rPr lang="en-US" dirty="0"/>
              <a:t>Note: it does not send light to other objects</a:t>
            </a:r>
          </a:p>
          <a:p>
            <a:pPr lvl="1"/>
            <a:r>
              <a:rPr lang="en-US" dirty="0"/>
              <a:t>it is not global illumination (for that, another light is necessary)</a:t>
            </a:r>
          </a:p>
          <a:p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71" name="AutoShape 7"/>
          <p:cNvSpPr>
            <a:spLocks noChangeArrowheads="1"/>
          </p:cNvSpPr>
          <p:nvPr/>
        </p:nvSpPr>
        <p:spPr bwMode="auto">
          <a:xfrm>
            <a:off x="683568" y="2996952"/>
            <a:ext cx="2438400" cy="609600"/>
          </a:xfrm>
          <a:prstGeom prst="roundRect">
            <a:avLst>
              <a:gd name="adj" fmla="val 29463"/>
            </a:avLst>
          </a:prstGeom>
          <a:solidFill>
            <a:srgbClr val="3399FF"/>
          </a:solidFill>
          <a:ln w="9525">
            <a:solidFill>
              <a:srgbClr val="99CCFF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3 terms of the lighting model of OpenGL</a:t>
            </a:r>
          </a:p>
        </p:txBody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28800"/>
            <a:ext cx="2895600" cy="4600596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dirty="0"/>
              <a:t>final light</a:t>
            </a:r>
          </a:p>
          <a:p>
            <a:pPr algn="ctr">
              <a:buFontTx/>
              <a:buNone/>
            </a:pPr>
            <a:r>
              <a:rPr lang="en-US" dirty="0"/>
              <a:t>=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ambient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reflection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emission</a:t>
            </a:r>
          </a:p>
        </p:txBody>
      </p:sp>
    </p:spTree>
    <p:extLst>
      <p:ext uri="{BB962C8B-B14F-4D97-AF65-F5344CB8AC3E}">
        <p14:creationId xmlns:p14="http://schemas.microsoft.com/office/powerpoint/2010/main" val="146212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7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Ambient </a:t>
            </a:r>
            <a:r>
              <a:rPr lang="en-US" dirty="0"/>
              <a:t>component</a:t>
            </a:r>
            <a:endParaRPr lang="en-US" i="1" dirty="0"/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Modeling </a:t>
            </a:r>
            <a:r>
              <a:rPr lang="en-US" sz="2000" dirty="0"/>
              <a:t>(in an extremely simplified way)</a:t>
            </a:r>
            <a:br>
              <a:rPr lang="en-US" sz="2000" dirty="0"/>
            </a:br>
            <a:r>
              <a:rPr lang="en-US" sz="2800" dirty="0"/>
              <a:t>the light hitting the object from multiple reflections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global effect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b="1" dirty="0"/>
              <a:t>Equivalent to assumption:</a:t>
            </a:r>
            <a:br>
              <a:rPr lang="en-US" sz="2800" b="1" dirty="0"/>
            </a:br>
            <a:r>
              <a:rPr lang="en-US" sz="2800" b="1" dirty="0"/>
              <a:t>”</a:t>
            </a:r>
            <a:r>
              <a:rPr lang="it-IT" sz="2800" b="1" dirty="0"/>
              <a:t>a </a:t>
            </a:r>
            <a:r>
              <a:rPr lang="it-IT" sz="2800" b="1" dirty="0" err="1"/>
              <a:t>little</a:t>
            </a:r>
            <a:r>
              <a:rPr lang="it-IT" sz="2800" b="1" dirty="0"/>
              <a:t> light </a:t>
            </a:r>
            <a:r>
              <a:rPr lang="it-IT" sz="2800" b="1" dirty="0" err="1"/>
              <a:t>gets</a:t>
            </a:r>
            <a:r>
              <a:rPr lang="it-IT" sz="2800" b="1" dirty="0"/>
              <a:t> to </a:t>
            </a:r>
            <a:r>
              <a:rPr lang="it-IT" sz="2800" b="1" dirty="0" err="1"/>
              <a:t>any</a:t>
            </a:r>
            <a:r>
              <a:rPr lang="it-IT" sz="2800" b="1" dirty="0"/>
              <a:t> </a:t>
            </a:r>
            <a:r>
              <a:rPr lang="it-IT" sz="2800" b="1" dirty="0" err="1"/>
              <a:t>point</a:t>
            </a:r>
            <a:r>
              <a:rPr lang="it-IT" sz="2800" b="1" dirty="0"/>
              <a:t> of </a:t>
            </a:r>
            <a:r>
              <a:rPr lang="it-IT" sz="2800" b="1" dirty="0" err="1"/>
              <a:t>surface</a:t>
            </a:r>
            <a:r>
              <a:rPr lang="en-US" sz="2800" b="1" dirty="0"/>
              <a:t>"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E.g. also those in the shade  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Little additive </a:t>
            </a:r>
            <a:r>
              <a:rPr lang="en-US" sz="2800" dirty="0">
                <a:solidFill>
                  <a:schemeClr val="accent2"/>
                </a:solidFill>
              </a:rPr>
              <a:t>constant</a:t>
            </a:r>
            <a:endParaRPr lang="en-US" sz="28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not depending on surface normal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Ambient </a:t>
            </a:r>
            <a:r>
              <a:rPr lang="en-US" dirty="0"/>
              <a:t>component</a:t>
            </a:r>
            <a:endParaRPr lang="en-US" i="1" dirty="0"/>
          </a:p>
        </p:txBody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4843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7030979" cy="18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43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95" y="4173488"/>
            <a:ext cx="7030979" cy="18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4358" name="Rectangle 6"/>
          <p:cNvSpPr>
            <a:spLocks noChangeArrowheads="1"/>
          </p:cNvSpPr>
          <p:nvPr/>
        </p:nvSpPr>
        <p:spPr bwMode="auto">
          <a:xfrm>
            <a:off x="7092280" y="2924944"/>
            <a:ext cx="1502632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3200" dirty="0"/>
              <a:t>without</a:t>
            </a:r>
          </a:p>
        </p:txBody>
      </p:sp>
      <p:sp>
        <p:nvSpPr>
          <p:cNvPr id="484359" name="Rectangle 7"/>
          <p:cNvSpPr>
            <a:spLocks noChangeArrowheads="1"/>
          </p:cNvSpPr>
          <p:nvPr/>
        </p:nvSpPr>
        <p:spPr bwMode="auto">
          <a:xfrm>
            <a:off x="7164288" y="5229200"/>
            <a:ext cx="924349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sz="3200" dirty="0"/>
              <a:t>with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AutoShape 2"/>
          <p:cNvSpPr>
            <a:spLocks noChangeArrowheads="1"/>
          </p:cNvSpPr>
          <p:nvPr/>
        </p:nvSpPr>
        <p:spPr bwMode="auto">
          <a:xfrm>
            <a:off x="609600" y="4171950"/>
            <a:ext cx="2438400" cy="609600"/>
          </a:xfrm>
          <a:prstGeom prst="roundRect">
            <a:avLst>
              <a:gd name="adj" fmla="val 29463"/>
            </a:avLst>
          </a:prstGeom>
          <a:solidFill>
            <a:srgbClr val="3399FF"/>
          </a:solidFill>
          <a:ln w="9525">
            <a:solidFill>
              <a:srgbClr val="99CCFF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33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3 terms of the lighting model of OpenGL</a:t>
            </a:r>
          </a:p>
        </p:txBody>
      </p:sp>
      <p:grpSp>
        <p:nvGrpSpPr>
          <p:cNvPr id="483333" name="Group 5"/>
          <p:cNvGrpSpPr>
            <a:grpSpLocks/>
          </p:cNvGrpSpPr>
          <p:nvPr/>
        </p:nvGrpSpPr>
        <p:grpSpPr bwMode="auto">
          <a:xfrm>
            <a:off x="2971800" y="3429000"/>
            <a:ext cx="5314950" cy="2133600"/>
            <a:chOff x="1632" y="1728"/>
            <a:chExt cx="3348" cy="1344"/>
          </a:xfrm>
        </p:grpSpPr>
        <p:sp>
          <p:nvSpPr>
            <p:cNvPr id="483334" name="AutoShape 6"/>
            <p:cNvSpPr>
              <a:spLocks/>
            </p:cNvSpPr>
            <p:nvPr/>
          </p:nvSpPr>
          <p:spPr bwMode="auto">
            <a:xfrm>
              <a:off x="1632" y="1728"/>
              <a:ext cx="480" cy="1344"/>
            </a:xfrm>
            <a:prstGeom prst="leftBrace">
              <a:avLst>
                <a:gd name="adj1" fmla="val 2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3335" name="Rectangle 7"/>
            <p:cNvSpPr>
              <a:spLocks noChangeArrowheads="1"/>
            </p:cNvSpPr>
            <p:nvPr/>
          </p:nvSpPr>
          <p:spPr bwMode="auto">
            <a:xfrm>
              <a:off x="2100" y="1761"/>
              <a:ext cx="2880" cy="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>
                  <a:solidFill>
                    <a:schemeClr val="accent2"/>
                  </a:solidFill>
                </a:rPr>
                <a:t>diffuse </a:t>
              </a:r>
              <a:r>
                <a:rPr lang="en-US" sz="3200" dirty="0"/>
                <a:t>reflection</a:t>
              </a:r>
              <a:endParaRPr lang="en-US" sz="3200" dirty="0">
                <a:solidFill>
                  <a:schemeClr val="accent2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lang="en-US" sz="3200" dirty="0"/>
                <a:t>+</a:t>
              </a:r>
            </a:p>
            <a:p>
              <a:pPr>
                <a:spcBef>
                  <a:spcPct val="50000"/>
                </a:spcBef>
              </a:pPr>
              <a:r>
                <a:rPr lang="en-US" sz="3200" dirty="0">
                  <a:solidFill>
                    <a:schemeClr val="accent2"/>
                  </a:solidFill>
                </a:rPr>
                <a:t>specular </a:t>
              </a:r>
              <a:r>
                <a:rPr lang="en-US" sz="3200" dirty="0"/>
                <a:t>reflection</a:t>
              </a:r>
              <a:endParaRPr lang="en-US" sz="32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483341" name="Group 13"/>
          <p:cNvGrpSpPr>
            <a:grpSpLocks/>
          </p:cNvGrpSpPr>
          <p:nvPr/>
        </p:nvGrpSpPr>
        <p:grpSpPr bwMode="auto">
          <a:xfrm>
            <a:off x="3810000" y="1371600"/>
            <a:ext cx="3886200" cy="1752600"/>
            <a:chOff x="2400" y="864"/>
            <a:chExt cx="2448" cy="1104"/>
          </a:xfrm>
        </p:grpSpPr>
        <p:pic>
          <p:nvPicPr>
            <p:cNvPr id="483338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6" y="1056"/>
              <a:ext cx="1218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83339" name="Text Box 11"/>
            <p:cNvSpPr txBox="1">
              <a:spLocks noChangeArrowheads="1"/>
            </p:cNvSpPr>
            <p:nvPr/>
          </p:nvSpPr>
          <p:spPr bwMode="auto">
            <a:xfrm>
              <a:off x="3696" y="1104"/>
              <a:ext cx="844" cy="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i="1" dirty="0">
                  <a:solidFill>
                    <a:schemeClr val="bg2"/>
                  </a:solidFill>
                </a:rPr>
                <a:t>ambient</a:t>
              </a:r>
            </a:p>
            <a:p>
              <a:r>
                <a:rPr lang="en-US" dirty="0">
                  <a:solidFill>
                    <a:schemeClr val="bg2"/>
                  </a:solidFill>
                </a:rPr>
                <a:t>component </a:t>
              </a:r>
            </a:p>
            <a:p>
              <a:r>
                <a:rPr lang="en-US" dirty="0">
                  <a:solidFill>
                    <a:schemeClr val="bg2"/>
                  </a:solidFill>
                </a:rPr>
                <a:t>only</a:t>
              </a:r>
              <a:endParaRPr lang="it-IT" dirty="0">
                <a:solidFill>
                  <a:schemeClr val="bg2"/>
                </a:solidFill>
              </a:endParaRPr>
            </a:p>
          </p:txBody>
        </p:sp>
        <p:sp>
          <p:nvSpPr>
            <p:cNvPr id="483340" name="AutoShape 12"/>
            <p:cNvSpPr>
              <a:spLocks noChangeArrowheads="1"/>
            </p:cNvSpPr>
            <p:nvPr/>
          </p:nvSpPr>
          <p:spPr bwMode="auto">
            <a:xfrm>
              <a:off x="2400" y="864"/>
              <a:ext cx="2448" cy="1104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81000" y="1828800"/>
            <a:ext cx="2895600" cy="460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dirty="0"/>
              <a:t>final light</a:t>
            </a:r>
          </a:p>
          <a:p>
            <a:pPr algn="ctr">
              <a:buFontTx/>
              <a:buNone/>
            </a:pPr>
            <a:r>
              <a:rPr lang="en-US" dirty="0"/>
              <a:t>=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ambient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reflection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emission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AutoShape 2"/>
          <p:cNvSpPr>
            <a:spLocks noChangeArrowheads="1"/>
          </p:cNvSpPr>
          <p:nvPr/>
        </p:nvSpPr>
        <p:spPr bwMode="auto">
          <a:xfrm>
            <a:off x="755576" y="3755504"/>
            <a:ext cx="4104456" cy="609600"/>
          </a:xfrm>
          <a:prstGeom prst="roundRect">
            <a:avLst>
              <a:gd name="adj" fmla="val 29463"/>
            </a:avLst>
          </a:prstGeom>
          <a:solidFill>
            <a:srgbClr val="3399FF"/>
          </a:solidFill>
          <a:ln w="9525">
            <a:solidFill>
              <a:srgbClr val="99CCFF"/>
            </a:solidFill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  <p:pic>
        <p:nvPicPr>
          <p:cNvPr id="4771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133600"/>
            <a:ext cx="19335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67544" y="1412776"/>
            <a:ext cx="4464496" cy="460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dirty="0"/>
              <a:t>final light</a:t>
            </a:r>
          </a:p>
          <a:p>
            <a:pPr algn="ctr">
              <a:buFontTx/>
              <a:buNone/>
            </a:pPr>
            <a:r>
              <a:rPr lang="en-US" dirty="0"/>
              <a:t>=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ambient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diffuse reflection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specular reflection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emission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/>
              <a:t>The 4 terms of the lighting model of OpenGL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Line 2"/>
          <p:cNvSpPr>
            <a:spLocks noChangeShapeType="1"/>
          </p:cNvSpPr>
          <p:nvPr/>
        </p:nvSpPr>
        <p:spPr bwMode="auto">
          <a:xfrm rot="16912189" flipV="1">
            <a:off x="7239000" y="4038600"/>
            <a:ext cx="0" cy="9144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Diffuse reflection</a:t>
            </a:r>
            <a:endParaRPr lang="it-IT" i="1" dirty="0"/>
          </a:p>
        </p:txBody>
      </p:sp>
      <p:sp>
        <p:nvSpPr>
          <p:cNvPr id="4884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5220072" cy="5486400"/>
          </a:xfrm>
        </p:spPr>
        <p:txBody>
          <a:bodyPr/>
          <a:lstStyle/>
          <a:p>
            <a:r>
              <a:rPr lang="en-US" dirty="0"/>
              <a:t>Light hitting a </a:t>
            </a:r>
            <a:r>
              <a:rPr lang="en-US" dirty="0" err="1"/>
              <a:t>Lambertian</a:t>
            </a:r>
            <a:r>
              <a:rPr lang="en-US" dirty="0"/>
              <a:t> surface is reflected </a:t>
            </a:r>
          </a:p>
          <a:p>
            <a:pPr lvl="1"/>
            <a:r>
              <a:rPr lang="en-US" dirty="0"/>
              <a:t>in all directions (in the hemisphere)</a:t>
            </a:r>
          </a:p>
          <a:p>
            <a:pPr lvl="1"/>
            <a:r>
              <a:rPr lang="en-US" dirty="0"/>
              <a:t>in the same way</a:t>
            </a:r>
          </a:p>
          <a:p>
            <a:endParaRPr lang="it-IT" dirty="0"/>
          </a:p>
        </p:txBody>
      </p:sp>
      <p:pic>
        <p:nvPicPr>
          <p:cNvPr id="48845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6400" y="2819400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88454" name="Group 6"/>
          <p:cNvGrpSpPr>
            <a:grpSpLocks/>
          </p:cNvGrpSpPr>
          <p:nvPr/>
        </p:nvGrpSpPr>
        <p:grpSpPr bwMode="auto">
          <a:xfrm>
            <a:off x="7086600" y="4038600"/>
            <a:ext cx="1219200" cy="1066800"/>
            <a:chOff x="4464" y="2544"/>
            <a:chExt cx="768" cy="672"/>
          </a:xfrm>
        </p:grpSpPr>
        <p:sp>
          <p:nvSpPr>
            <p:cNvPr id="488455" name="Line 7"/>
            <p:cNvSpPr>
              <a:spLocks noChangeShapeType="1"/>
            </p:cNvSpPr>
            <p:nvPr/>
          </p:nvSpPr>
          <p:spPr bwMode="auto">
            <a:xfrm flipH="1" flipV="1">
              <a:off x="4800" y="2544"/>
              <a:ext cx="48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8456" name="Oval 8"/>
            <p:cNvSpPr>
              <a:spLocks noChangeArrowheads="1"/>
            </p:cNvSpPr>
            <p:nvPr/>
          </p:nvSpPr>
          <p:spPr bwMode="auto">
            <a:xfrm>
              <a:off x="4464" y="2544"/>
              <a:ext cx="768" cy="672"/>
            </a:xfrm>
            <a:prstGeom prst="ellipse">
              <a:avLst/>
            </a:prstGeom>
            <a:gradFill rotWithShape="0">
              <a:gsLst>
                <a:gs pos="0">
                  <a:srgbClr val="FFEBC3"/>
                </a:gs>
                <a:gs pos="100000">
                  <a:srgbClr val="FF6F6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8457" name="Line 9"/>
            <p:cNvSpPr>
              <a:spLocks noChangeShapeType="1"/>
            </p:cNvSpPr>
            <p:nvPr/>
          </p:nvSpPr>
          <p:spPr bwMode="auto">
            <a:xfrm flipV="1">
              <a:off x="4848" y="2544"/>
              <a:ext cx="0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8458" name="Line 10"/>
            <p:cNvSpPr>
              <a:spLocks noChangeShapeType="1"/>
            </p:cNvSpPr>
            <p:nvPr/>
          </p:nvSpPr>
          <p:spPr bwMode="auto">
            <a:xfrm flipH="1" flipV="1">
              <a:off x="4681" y="2572"/>
              <a:ext cx="167" cy="30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8459" name="Line 11"/>
            <p:cNvSpPr>
              <a:spLocks noChangeShapeType="1"/>
            </p:cNvSpPr>
            <p:nvPr/>
          </p:nvSpPr>
          <p:spPr bwMode="auto">
            <a:xfrm flipH="1" flipV="1">
              <a:off x="4501" y="2721"/>
              <a:ext cx="347" cy="15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8460" name="Line 12"/>
            <p:cNvSpPr>
              <a:spLocks noChangeShapeType="1"/>
            </p:cNvSpPr>
            <p:nvPr/>
          </p:nvSpPr>
          <p:spPr bwMode="auto">
            <a:xfrm flipH="1">
              <a:off x="4475" y="2880"/>
              <a:ext cx="373" cy="3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8461" name="Line 13"/>
            <p:cNvSpPr>
              <a:spLocks noChangeShapeType="1"/>
            </p:cNvSpPr>
            <p:nvPr/>
          </p:nvSpPr>
          <p:spPr bwMode="auto">
            <a:xfrm flipH="1">
              <a:off x="4628" y="2880"/>
              <a:ext cx="220" cy="28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8462" name="Line 14"/>
            <p:cNvSpPr>
              <a:spLocks noChangeShapeType="1"/>
            </p:cNvSpPr>
            <p:nvPr/>
          </p:nvSpPr>
          <p:spPr bwMode="auto">
            <a:xfrm flipH="1" flipV="1">
              <a:off x="4752" y="2544"/>
              <a:ext cx="96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8463" name="Line 15"/>
            <p:cNvSpPr>
              <a:spLocks noChangeShapeType="1"/>
            </p:cNvSpPr>
            <p:nvPr/>
          </p:nvSpPr>
          <p:spPr bwMode="auto">
            <a:xfrm flipH="1" flipV="1">
              <a:off x="4464" y="2832"/>
              <a:ext cx="384" cy="4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8464" name="Line 16"/>
            <p:cNvSpPr>
              <a:spLocks noChangeShapeType="1"/>
            </p:cNvSpPr>
            <p:nvPr/>
          </p:nvSpPr>
          <p:spPr bwMode="auto">
            <a:xfrm flipH="1">
              <a:off x="4487" y="2880"/>
              <a:ext cx="361" cy="12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8465" name="Line 17"/>
            <p:cNvSpPr>
              <a:spLocks noChangeShapeType="1"/>
            </p:cNvSpPr>
            <p:nvPr/>
          </p:nvSpPr>
          <p:spPr bwMode="auto">
            <a:xfrm flipH="1" flipV="1">
              <a:off x="4595" y="2620"/>
              <a:ext cx="253" cy="26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8466" name="Line 18"/>
            <p:cNvSpPr>
              <a:spLocks noChangeShapeType="1"/>
            </p:cNvSpPr>
            <p:nvPr/>
          </p:nvSpPr>
          <p:spPr bwMode="auto">
            <a:xfrm flipH="1">
              <a:off x="4543" y="2880"/>
              <a:ext cx="305" cy="207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8467" name="Line 19"/>
            <p:cNvSpPr>
              <a:spLocks noChangeShapeType="1"/>
            </p:cNvSpPr>
            <p:nvPr/>
          </p:nvSpPr>
          <p:spPr bwMode="auto">
            <a:xfrm flipH="1">
              <a:off x="4726" y="2880"/>
              <a:ext cx="122" cy="32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88468" name="Rectangle 20"/>
          <p:cNvSpPr>
            <a:spLocks noChangeArrowheads="1"/>
          </p:cNvSpPr>
          <p:nvPr/>
        </p:nvSpPr>
        <p:spPr bwMode="auto">
          <a:xfrm>
            <a:off x="7924800" y="4038600"/>
            <a:ext cx="685800" cy="114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8469" name="Rectangle 21"/>
          <p:cNvSpPr>
            <a:spLocks noChangeArrowheads="1"/>
          </p:cNvSpPr>
          <p:nvPr/>
        </p:nvSpPr>
        <p:spPr bwMode="auto">
          <a:xfrm rot="-4687811">
            <a:off x="7273131" y="4461669"/>
            <a:ext cx="1227138" cy="3810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8470" name="Line 22"/>
          <p:cNvSpPr>
            <a:spLocks noChangeShapeType="1"/>
          </p:cNvSpPr>
          <p:nvPr/>
        </p:nvSpPr>
        <p:spPr bwMode="auto">
          <a:xfrm>
            <a:off x="6019800" y="3276600"/>
            <a:ext cx="1676400" cy="1295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pSp>
        <p:nvGrpSpPr>
          <p:cNvPr id="488471" name="Group 23"/>
          <p:cNvGrpSpPr>
            <a:grpSpLocks/>
          </p:cNvGrpSpPr>
          <p:nvPr/>
        </p:nvGrpSpPr>
        <p:grpSpPr bwMode="auto">
          <a:xfrm>
            <a:off x="3505200" y="4495800"/>
            <a:ext cx="4191000" cy="1265238"/>
            <a:chOff x="2208" y="2832"/>
            <a:chExt cx="2640" cy="797"/>
          </a:xfrm>
        </p:grpSpPr>
        <p:grpSp>
          <p:nvGrpSpPr>
            <p:cNvPr id="488472" name="Group 24"/>
            <p:cNvGrpSpPr>
              <a:grpSpLocks/>
            </p:cNvGrpSpPr>
            <p:nvPr/>
          </p:nvGrpSpPr>
          <p:grpSpPr bwMode="auto">
            <a:xfrm>
              <a:off x="2208" y="2832"/>
              <a:ext cx="1176" cy="797"/>
              <a:chOff x="2544" y="3024"/>
              <a:chExt cx="1176" cy="797"/>
            </a:xfrm>
          </p:grpSpPr>
          <p:graphicFrame>
            <p:nvGraphicFramePr>
              <p:cNvPr id="488473" name="Object 25"/>
              <p:cNvGraphicFramePr>
                <a:graphicFrameLocks noChangeAspect="1"/>
              </p:cNvGraphicFramePr>
              <p:nvPr/>
            </p:nvGraphicFramePr>
            <p:xfrm>
              <a:off x="3264" y="3408"/>
              <a:ext cx="456" cy="4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8938" name="CorelPhotoPaint.Image.8" r:id="rId4" imgW="1333333" imgH="1209524" progId="">
                      <p:embed/>
                    </p:oleObj>
                  </mc:Choice>
                  <mc:Fallback>
                    <p:oleObj name="CorelPhotoPaint.Image.8" r:id="rId4" imgW="1333333" imgH="1209524" progId="">
                      <p:embed/>
                      <p:pic>
                        <p:nvPicPr>
                          <p:cNvPr id="0" name="Picture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4" y="3408"/>
                            <a:ext cx="456" cy="4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99CC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88474" name="Oval 26"/>
              <p:cNvSpPr>
                <a:spLocks noChangeArrowheads="1"/>
              </p:cNvSpPr>
              <p:nvPr/>
            </p:nvSpPr>
            <p:spPr bwMode="auto">
              <a:xfrm>
                <a:off x="2976" y="3360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88475" name="Oval 27"/>
              <p:cNvSpPr>
                <a:spLocks noChangeArrowheads="1"/>
              </p:cNvSpPr>
              <p:nvPr/>
            </p:nvSpPr>
            <p:spPr bwMode="auto">
              <a:xfrm>
                <a:off x="3094" y="3466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88476" name="Oval 28"/>
              <p:cNvSpPr>
                <a:spLocks noChangeArrowheads="1"/>
              </p:cNvSpPr>
              <p:nvPr/>
            </p:nvSpPr>
            <p:spPr bwMode="auto">
              <a:xfrm>
                <a:off x="3183" y="3532"/>
                <a:ext cx="78" cy="7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88477" name="Oval 29"/>
              <p:cNvSpPr>
                <a:spLocks noChangeArrowheads="1"/>
              </p:cNvSpPr>
              <p:nvPr/>
            </p:nvSpPr>
            <p:spPr bwMode="auto">
              <a:xfrm>
                <a:off x="2544" y="3024"/>
                <a:ext cx="528" cy="43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88478" name="Rectangle 30"/>
              <p:cNvSpPr>
                <a:spLocks noChangeArrowheads="1"/>
              </p:cNvSpPr>
              <p:nvPr/>
            </p:nvSpPr>
            <p:spPr bwMode="auto">
              <a:xfrm>
                <a:off x="2688" y="3120"/>
                <a:ext cx="192" cy="192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488479" name="Line 31"/>
            <p:cNvSpPr>
              <a:spLocks noChangeShapeType="1"/>
            </p:cNvSpPr>
            <p:nvPr/>
          </p:nvSpPr>
          <p:spPr bwMode="auto">
            <a:xfrm flipH="1">
              <a:off x="3360" y="2880"/>
              <a:ext cx="148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488480" name="Group 32"/>
          <p:cNvGrpSpPr>
            <a:grpSpLocks/>
          </p:cNvGrpSpPr>
          <p:nvPr/>
        </p:nvGrpSpPr>
        <p:grpSpPr bwMode="auto">
          <a:xfrm>
            <a:off x="4114800" y="3505200"/>
            <a:ext cx="3581400" cy="1265238"/>
            <a:chOff x="2592" y="2208"/>
            <a:chExt cx="2256" cy="797"/>
          </a:xfrm>
        </p:grpSpPr>
        <p:grpSp>
          <p:nvGrpSpPr>
            <p:cNvPr id="488481" name="Group 33"/>
            <p:cNvGrpSpPr>
              <a:grpSpLocks/>
            </p:cNvGrpSpPr>
            <p:nvPr/>
          </p:nvGrpSpPr>
          <p:grpSpPr bwMode="auto">
            <a:xfrm>
              <a:off x="2592" y="2208"/>
              <a:ext cx="1176" cy="797"/>
              <a:chOff x="2544" y="3024"/>
              <a:chExt cx="1176" cy="797"/>
            </a:xfrm>
          </p:grpSpPr>
          <p:graphicFrame>
            <p:nvGraphicFramePr>
              <p:cNvPr id="488482" name="Object 34"/>
              <p:cNvGraphicFramePr>
                <a:graphicFrameLocks noChangeAspect="1"/>
              </p:cNvGraphicFramePr>
              <p:nvPr/>
            </p:nvGraphicFramePr>
            <p:xfrm>
              <a:off x="3264" y="3408"/>
              <a:ext cx="456" cy="4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8939" name="CorelPhotoPaint.Image.8" r:id="rId6" imgW="1333333" imgH="1209524" progId="">
                      <p:embed/>
                    </p:oleObj>
                  </mc:Choice>
                  <mc:Fallback>
                    <p:oleObj name="CorelPhotoPaint.Image.8" r:id="rId6" imgW="1333333" imgH="1209524" progId="">
                      <p:embed/>
                      <p:pic>
                        <p:nvPicPr>
                          <p:cNvPr id="0" name="Picture 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4" y="3408"/>
                            <a:ext cx="456" cy="4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99CC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88483" name="Oval 35"/>
              <p:cNvSpPr>
                <a:spLocks noChangeArrowheads="1"/>
              </p:cNvSpPr>
              <p:nvPr/>
            </p:nvSpPr>
            <p:spPr bwMode="auto">
              <a:xfrm>
                <a:off x="2976" y="3360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88484" name="Oval 36"/>
              <p:cNvSpPr>
                <a:spLocks noChangeArrowheads="1"/>
              </p:cNvSpPr>
              <p:nvPr/>
            </p:nvSpPr>
            <p:spPr bwMode="auto">
              <a:xfrm>
                <a:off x="3094" y="3466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88485" name="Oval 37"/>
              <p:cNvSpPr>
                <a:spLocks noChangeArrowheads="1"/>
              </p:cNvSpPr>
              <p:nvPr/>
            </p:nvSpPr>
            <p:spPr bwMode="auto">
              <a:xfrm>
                <a:off x="3183" y="3532"/>
                <a:ext cx="78" cy="7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88486" name="Oval 38"/>
              <p:cNvSpPr>
                <a:spLocks noChangeArrowheads="1"/>
              </p:cNvSpPr>
              <p:nvPr/>
            </p:nvSpPr>
            <p:spPr bwMode="auto">
              <a:xfrm>
                <a:off x="2544" y="3024"/>
                <a:ext cx="528" cy="43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88487" name="Rectangle 39"/>
              <p:cNvSpPr>
                <a:spLocks noChangeArrowheads="1"/>
              </p:cNvSpPr>
              <p:nvPr/>
            </p:nvSpPr>
            <p:spPr bwMode="auto">
              <a:xfrm>
                <a:off x="2688" y="3120"/>
                <a:ext cx="192" cy="192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488488" name="Line 40"/>
            <p:cNvSpPr>
              <a:spLocks noChangeShapeType="1"/>
            </p:cNvSpPr>
            <p:nvPr/>
          </p:nvSpPr>
          <p:spPr bwMode="auto">
            <a:xfrm flipH="1">
              <a:off x="3744" y="2880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488489" name="Group 41"/>
          <p:cNvGrpSpPr>
            <a:grpSpLocks/>
          </p:cNvGrpSpPr>
          <p:nvPr/>
        </p:nvGrpSpPr>
        <p:grpSpPr bwMode="auto">
          <a:xfrm>
            <a:off x="5715000" y="1752600"/>
            <a:ext cx="1981200" cy="2819400"/>
            <a:chOff x="3600" y="1104"/>
            <a:chExt cx="1248" cy="1776"/>
          </a:xfrm>
        </p:grpSpPr>
        <p:grpSp>
          <p:nvGrpSpPr>
            <p:cNvPr id="488490" name="Group 42"/>
            <p:cNvGrpSpPr>
              <a:grpSpLocks/>
            </p:cNvGrpSpPr>
            <p:nvPr/>
          </p:nvGrpSpPr>
          <p:grpSpPr bwMode="auto">
            <a:xfrm>
              <a:off x="3600" y="1104"/>
              <a:ext cx="1176" cy="797"/>
              <a:chOff x="2544" y="3024"/>
              <a:chExt cx="1176" cy="797"/>
            </a:xfrm>
          </p:grpSpPr>
          <p:graphicFrame>
            <p:nvGraphicFramePr>
              <p:cNvPr id="488491" name="Object 43"/>
              <p:cNvGraphicFramePr>
                <a:graphicFrameLocks noChangeAspect="1"/>
              </p:cNvGraphicFramePr>
              <p:nvPr/>
            </p:nvGraphicFramePr>
            <p:xfrm>
              <a:off x="3264" y="3408"/>
              <a:ext cx="456" cy="4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8940" name="CorelPhotoPaint.Image.8" r:id="rId7" imgW="1333333" imgH="1209524" progId="">
                      <p:embed/>
                    </p:oleObj>
                  </mc:Choice>
                  <mc:Fallback>
                    <p:oleObj name="CorelPhotoPaint.Image.8" r:id="rId7" imgW="1333333" imgH="1209524" progId="">
                      <p:embed/>
                      <p:pic>
                        <p:nvPicPr>
                          <p:cNvPr id="0" name="Picture 4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4" y="3408"/>
                            <a:ext cx="456" cy="4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99CC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88492" name="Oval 44"/>
              <p:cNvSpPr>
                <a:spLocks noChangeArrowheads="1"/>
              </p:cNvSpPr>
              <p:nvPr/>
            </p:nvSpPr>
            <p:spPr bwMode="auto">
              <a:xfrm>
                <a:off x="2976" y="3360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88493" name="Oval 45"/>
              <p:cNvSpPr>
                <a:spLocks noChangeArrowheads="1"/>
              </p:cNvSpPr>
              <p:nvPr/>
            </p:nvSpPr>
            <p:spPr bwMode="auto">
              <a:xfrm>
                <a:off x="3094" y="3466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88494" name="Oval 46"/>
              <p:cNvSpPr>
                <a:spLocks noChangeArrowheads="1"/>
              </p:cNvSpPr>
              <p:nvPr/>
            </p:nvSpPr>
            <p:spPr bwMode="auto">
              <a:xfrm>
                <a:off x="3183" y="3532"/>
                <a:ext cx="78" cy="7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88495" name="Oval 47"/>
              <p:cNvSpPr>
                <a:spLocks noChangeArrowheads="1"/>
              </p:cNvSpPr>
              <p:nvPr/>
            </p:nvSpPr>
            <p:spPr bwMode="auto">
              <a:xfrm>
                <a:off x="2544" y="3024"/>
                <a:ext cx="528" cy="43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88496" name="Rectangle 48"/>
              <p:cNvSpPr>
                <a:spLocks noChangeArrowheads="1"/>
              </p:cNvSpPr>
              <p:nvPr/>
            </p:nvSpPr>
            <p:spPr bwMode="auto">
              <a:xfrm>
                <a:off x="2688" y="3120"/>
                <a:ext cx="192" cy="192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488497" name="Line 49"/>
            <p:cNvSpPr>
              <a:spLocks noChangeShapeType="1"/>
            </p:cNvSpPr>
            <p:nvPr/>
          </p:nvSpPr>
          <p:spPr bwMode="auto">
            <a:xfrm flipH="1" flipV="1">
              <a:off x="4608" y="1872"/>
              <a:ext cx="24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488498" name="Group 50"/>
          <p:cNvGrpSpPr>
            <a:grpSpLocks/>
          </p:cNvGrpSpPr>
          <p:nvPr/>
        </p:nvGrpSpPr>
        <p:grpSpPr bwMode="auto">
          <a:xfrm>
            <a:off x="5334000" y="4572000"/>
            <a:ext cx="2362200" cy="2027238"/>
            <a:chOff x="3360" y="2880"/>
            <a:chExt cx="1488" cy="1277"/>
          </a:xfrm>
        </p:grpSpPr>
        <p:grpSp>
          <p:nvGrpSpPr>
            <p:cNvPr id="488499" name="Group 51"/>
            <p:cNvGrpSpPr>
              <a:grpSpLocks/>
            </p:cNvGrpSpPr>
            <p:nvPr/>
          </p:nvGrpSpPr>
          <p:grpSpPr bwMode="auto">
            <a:xfrm>
              <a:off x="3360" y="3360"/>
              <a:ext cx="1176" cy="797"/>
              <a:chOff x="2544" y="3024"/>
              <a:chExt cx="1176" cy="797"/>
            </a:xfrm>
          </p:grpSpPr>
          <p:graphicFrame>
            <p:nvGraphicFramePr>
              <p:cNvPr id="488500" name="Object 52"/>
              <p:cNvGraphicFramePr>
                <a:graphicFrameLocks noChangeAspect="1"/>
              </p:cNvGraphicFramePr>
              <p:nvPr/>
            </p:nvGraphicFramePr>
            <p:xfrm>
              <a:off x="3264" y="3408"/>
              <a:ext cx="456" cy="4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88941" name="CorelPhotoPaint.Image.8" r:id="rId8" imgW="1333333" imgH="1209524" progId="">
                      <p:embed/>
                    </p:oleObj>
                  </mc:Choice>
                  <mc:Fallback>
                    <p:oleObj name="CorelPhotoPaint.Image.8" r:id="rId8" imgW="1333333" imgH="1209524" progId="">
                      <p:embed/>
                      <p:pic>
                        <p:nvPicPr>
                          <p:cNvPr id="0" name="Picture 5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4" y="3408"/>
                            <a:ext cx="456" cy="41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99CCFF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88501" name="Oval 53"/>
              <p:cNvSpPr>
                <a:spLocks noChangeArrowheads="1"/>
              </p:cNvSpPr>
              <p:nvPr/>
            </p:nvSpPr>
            <p:spPr bwMode="auto">
              <a:xfrm>
                <a:off x="2976" y="3360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88502" name="Oval 54"/>
              <p:cNvSpPr>
                <a:spLocks noChangeArrowheads="1"/>
              </p:cNvSpPr>
              <p:nvPr/>
            </p:nvSpPr>
            <p:spPr bwMode="auto">
              <a:xfrm>
                <a:off x="3094" y="3466"/>
                <a:ext cx="88" cy="8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88503" name="Oval 55"/>
              <p:cNvSpPr>
                <a:spLocks noChangeArrowheads="1"/>
              </p:cNvSpPr>
              <p:nvPr/>
            </p:nvSpPr>
            <p:spPr bwMode="auto">
              <a:xfrm>
                <a:off x="3183" y="3532"/>
                <a:ext cx="78" cy="7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88504" name="Oval 56"/>
              <p:cNvSpPr>
                <a:spLocks noChangeArrowheads="1"/>
              </p:cNvSpPr>
              <p:nvPr/>
            </p:nvSpPr>
            <p:spPr bwMode="auto">
              <a:xfrm>
                <a:off x="2544" y="3024"/>
                <a:ext cx="528" cy="43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488505" name="Rectangle 57"/>
              <p:cNvSpPr>
                <a:spLocks noChangeArrowheads="1"/>
              </p:cNvSpPr>
              <p:nvPr/>
            </p:nvSpPr>
            <p:spPr bwMode="auto">
              <a:xfrm>
                <a:off x="2688" y="3120"/>
                <a:ext cx="192" cy="192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488506" name="Line 58"/>
            <p:cNvSpPr>
              <a:spLocks noChangeShapeType="1"/>
            </p:cNvSpPr>
            <p:nvPr/>
          </p:nvSpPr>
          <p:spPr bwMode="auto">
            <a:xfrm flipH="1">
              <a:off x="4464" y="2880"/>
              <a:ext cx="384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8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8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8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7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50" name="Line 26"/>
          <p:cNvSpPr>
            <a:spLocks noChangeShapeType="1"/>
          </p:cNvSpPr>
          <p:nvPr/>
        </p:nvSpPr>
        <p:spPr bwMode="auto">
          <a:xfrm rot="16912189" flipV="1">
            <a:off x="7239000" y="4038600"/>
            <a:ext cx="0" cy="9144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Diffuse reflection</a:t>
            </a:r>
            <a:endParaRPr lang="it-IT" i="1" dirty="0"/>
          </a:p>
        </p:txBody>
      </p:sp>
      <p:pic>
        <p:nvPicPr>
          <p:cNvPr id="4874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5400" y="3352800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87429" name="Group 5"/>
          <p:cNvGrpSpPr>
            <a:grpSpLocks/>
          </p:cNvGrpSpPr>
          <p:nvPr/>
        </p:nvGrpSpPr>
        <p:grpSpPr bwMode="auto">
          <a:xfrm>
            <a:off x="6781800" y="3771900"/>
            <a:ext cx="1828800" cy="1600200"/>
            <a:chOff x="4464" y="2544"/>
            <a:chExt cx="768" cy="672"/>
          </a:xfrm>
        </p:grpSpPr>
        <p:sp>
          <p:nvSpPr>
            <p:cNvPr id="487430" name="Line 6"/>
            <p:cNvSpPr>
              <a:spLocks noChangeShapeType="1"/>
            </p:cNvSpPr>
            <p:nvPr/>
          </p:nvSpPr>
          <p:spPr bwMode="auto">
            <a:xfrm flipH="1" flipV="1">
              <a:off x="4800" y="2544"/>
              <a:ext cx="48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7431" name="Oval 7"/>
            <p:cNvSpPr>
              <a:spLocks noChangeArrowheads="1"/>
            </p:cNvSpPr>
            <p:nvPr/>
          </p:nvSpPr>
          <p:spPr bwMode="auto">
            <a:xfrm>
              <a:off x="4464" y="2544"/>
              <a:ext cx="768" cy="672"/>
            </a:xfrm>
            <a:prstGeom prst="ellipse">
              <a:avLst/>
            </a:prstGeom>
            <a:gradFill rotWithShape="0">
              <a:gsLst>
                <a:gs pos="0">
                  <a:srgbClr val="FFEBC3"/>
                </a:gs>
                <a:gs pos="100000">
                  <a:srgbClr val="FF6F6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7432" name="Line 8"/>
            <p:cNvSpPr>
              <a:spLocks noChangeShapeType="1"/>
            </p:cNvSpPr>
            <p:nvPr/>
          </p:nvSpPr>
          <p:spPr bwMode="auto">
            <a:xfrm flipV="1">
              <a:off x="4848" y="2544"/>
              <a:ext cx="0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7433" name="Line 9"/>
            <p:cNvSpPr>
              <a:spLocks noChangeShapeType="1"/>
            </p:cNvSpPr>
            <p:nvPr/>
          </p:nvSpPr>
          <p:spPr bwMode="auto">
            <a:xfrm flipH="1" flipV="1">
              <a:off x="4681" y="2572"/>
              <a:ext cx="167" cy="30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7434" name="Line 10"/>
            <p:cNvSpPr>
              <a:spLocks noChangeShapeType="1"/>
            </p:cNvSpPr>
            <p:nvPr/>
          </p:nvSpPr>
          <p:spPr bwMode="auto">
            <a:xfrm flipH="1" flipV="1">
              <a:off x="4501" y="2721"/>
              <a:ext cx="347" cy="15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7435" name="Line 11"/>
            <p:cNvSpPr>
              <a:spLocks noChangeShapeType="1"/>
            </p:cNvSpPr>
            <p:nvPr/>
          </p:nvSpPr>
          <p:spPr bwMode="auto">
            <a:xfrm flipH="1">
              <a:off x="4475" y="2880"/>
              <a:ext cx="373" cy="3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7436" name="Line 12"/>
            <p:cNvSpPr>
              <a:spLocks noChangeShapeType="1"/>
            </p:cNvSpPr>
            <p:nvPr/>
          </p:nvSpPr>
          <p:spPr bwMode="auto">
            <a:xfrm flipH="1">
              <a:off x="4628" y="2880"/>
              <a:ext cx="220" cy="28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7437" name="Line 13"/>
            <p:cNvSpPr>
              <a:spLocks noChangeShapeType="1"/>
            </p:cNvSpPr>
            <p:nvPr/>
          </p:nvSpPr>
          <p:spPr bwMode="auto">
            <a:xfrm flipH="1" flipV="1">
              <a:off x="4752" y="2544"/>
              <a:ext cx="96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7438" name="Line 14"/>
            <p:cNvSpPr>
              <a:spLocks noChangeShapeType="1"/>
            </p:cNvSpPr>
            <p:nvPr/>
          </p:nvSpPr>
          <p:spPr bwMode="auto">
            <a:xfrm flipH="1" flipV="1">
              <a:off x="4464" y="2832"/>
              <a:ext cx="384" cy="4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7439" name="Line 15"/>
            <p:cNvSpPr>
              <a:spLocks noChangeShapeType="1"/>
            </p:cNvSpPr>
            <p:nvPr/>
          </p:nvSpPr>
          <p:spPr bwMode="auto">
            <a:xfrm flipH="1">
              <a:off x="4487" y="2880"/>
              <a:ext cx="361" cy="12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7440" name="Line 16"/>
            <p:cNvSpPr>
              <a:spLocks noChangeShapeType="1"/>
            </p:cNvSpPr>
            <p:nvPr/>
          </p:nvSpPr>
          <p:spPr bwMode="auto">
            <a:xfrm flipH="1" flipV="1">
              <a:off x="4595" y="2620"/>
              <a:ext cx="253" cy="26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7441" name="Line 17"/>
            <p:cNvSpPr>
              <a:spLocks noChangeShapeType="1"/>
            </p:cNvSpPr>
            <p:nvPr/>
          </p:nvSpPr>
          <p:spPr bwMode="auto">
            <a:xfrm flipH="1">
              <a:off x="4543" y="2880"/>
              <a:ext cx="305" cy="207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7442" name="Line 18"/>
            <p:cNvSpPr>
              <a:spLocks noChangeShapeType="1"/>
            </p:cNvSpPr>
            <p:nvPr/>
          </p:nvSpPr>
          <p:spPr bwMode="auto">
            <a:xfrm flipH="1">
              <a:off x="4726" y="2880"/>
              <a:ext cx="122" cy="32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87443" name="Rectangle 19"/>
          <p:cNvSpPr>
            <a:spLocks noChangeArrowheads="1"/>
          </p:cNvSpPr>
          <p:nvPr/>
        </p:nvSpPr>
        <p:spPr bwMode="auto">
          <a:xfrm rot="720483">
            <a:off x="7689850" y="3695700"/>
            <a:ext cx="1068388" cy="1901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44" name="Rectangle 20"/>
          <p:cNvSpPr>
            <a:spLocks noChangeArrowheads="1"/>
          </p:cNvSpPr>
          <p:nvPr/>
        </p:nvSpPr>
        <p:spPr bwMode="auto">
          <a:xfrm rot="-4687811">
            <a:off x="7273131" y="4461669"/>
            <a:ext cx="1227138" cy="3810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45" name="Line 21"/>
          <p:cNvSpPr>
            <a:spLocks noChangeShapeType="1"/>
          </p:cNvSpPr>
          <p:nvPr/>
        </p:nvSpPr>
        <p:spPr bwMode="auto">
          <a:xfrm>
            <a:off x="5638800" y="3886200"/>
            <a:ext cx="2057400" cy="685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487451" name="Object 27"/>
          <p:cNvGraphicFramePr>
            <a:graphicFrameLocks noChangeAspect="1"/>
          </p:cNvGraphicFramePr>
          <p:nvPr/>
        </p:nvGraphicFramePr>
        <p:xfrm>
          <a:off x="4648200" y="51054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912" name="CorelPhotoPaint.Image.8" r:id="rId4" imgW="1333333" imgH="1209524" progId="">
                  <p:embed/>
                </p:oleObj>
              </mc:Choice>
              <mc:Fallback>
                <p:oleObj name="CorelPhotoPaint.Image.8" r:id="rId4" imgW="1333333" imgH="1209524" progId="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51054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7453" name="Oval 29"/>
          <p:cNvSpPr>
            <a:spLocks noChangeArrowheads="1"/>
          </p:cNvSpPr>
          <p:nvPr/>
        </p:nvSpPr>
        <p:spPr bwMode="auto">
          <a:xfrm>
            <a:off x="4191000" y="5029200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54" name="Oval 30"/>
          <p:cNvSpPr>
            <a:spLocks noChangeArrowheads="1"/>
          </p:cNvSpPr>
          <p:nvPr/>
        </p:nvSpPr>
        <p:spPr bwMode="auto">
          <a:xfrm>
            <a:off x="4378325" y="5197475"/>
            <a:ext cx="139700" cy="1397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55" name="Oval 31"/>
          <p:cNvSpPr>
            <a:spLocks noChangeArrowheads="1"/>
          </p:cNvSpPr>
          <p:nvPr/>
        </p:nvSpPr>
        <p:spPr bwMode="auto">
          <a:xfrm>
            <a:off x="4519613" y="5302250"/>
            <a:ext cx="123825" cy="1206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56" name="Oval 32"/>
          <p:cNvSpPr>
            <a:spLocks noChangeArrowheads="1"/>
          </p:cNvSpPr>
          <p:nvPr/>
        </p:nvSpPr>
        <p:spPr bwMode="auto">
          <a:xfrm>
            <a:off x="3505200" y="4495800"/>
            <a:ext cx="838200" cy="685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57" name="Rectangle 33"/>
          <p:cNvSpPr>
            <a:spLocks noChangeArrowheads="1"/>
          </p:cNvSpPr>
          <p:nvPr/>
        </p:nvSpPr>
        <p:spPr bwMode="auto">
          <a:xfrm>
            <a:off x="3733800" y="4648200"/>
            <a:ext cx="304800" cy="304800"/>
          </a:xfrm>
          <a:prstGeom prst="rect">
            <a:avLst/>
          </a:prstGeom>
          <a:solidFill>
            <a:srgbClr val="FFA05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82" name="Line 58"/>
          <p:cNvSpPr>
            <a:spLocks noChangeShapeType="1"/>
          </p:cNvSpPr>
          <p:nvPr/>
        </p:nvSpPr>
        <p:spPr bwMode="auto">
          <a:xfrm flipH="1">
            <a:off x="5334000" y="4572000"/>
            <a:ext cx="2362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487460" name="Object 36"/>
          <p:cNvGraphicFramePr>
            <a:graphicFrameLocks noChangeAspect="1"/>
          </p:cNvGraphicFramePr>
          <p:nvPr/>
        </p:nvGraphicFramePr>
        <p:xfrm>
          <a:off x="5257800" y="41148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913" name="CorelPhotoPaint.Image.8" r:id="rId6" imgW="1333333" imgH="1209524" progId="">
                  <p:embed/>
                </p:oleObj>
              </mc:Choice>
              <mc:Fallback>
                <p:oleObj name="CorelPhotoPaint.Image.8" r:id="rId6" imgW="1333333" imgH="1209524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1148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7461" name="Oval 37"/>
          <p:cNvSpPr>
            <a:spLocks noChangeArrowheads="1"/>
          </p:cNvSpPr>
          <p:nvPr/>
        </p:nvSpPr>
        <p:spPr bwMode="auto">
          <a:xfrm>
            <a:off x="4800600" y="4038600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62" name="Oval 38"/>
          <p:cNvSpPr>
            <a:spLocks noChangeArrowheads="1"/>
          </p:cNvSpPr>
          <p:nvPr/>
        </p:nvSpPr>
        <p:spPr bwMode="auto">
          <a:xfrm>
            <a:off x="4987925" y="4206875"/>
            <a:ext cx="139700" cy="1397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63" name="Oval 39"/>
          <p:cNvSpPr>
            <a:spLocks noChangeArrowheads="1"/>
          </p:cNvSpPr>
          <p:nvPr/>
        </p:nvSpPr>
        <p:spPr bwMode="auto">
          <a:xfrm>
            <a:off x="5129213" y="4311650"/>
            <a:ext cx="123825" cy="1206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64" name="Oval 40"/>
          <p:cNvSpPr>
            <a:spLocks noChangeArrowheads="1"/>
          </p:cNvSpPr>
          <p:nvPr/>
        </p:nvSpPr>
        <p:spPr bwMode="auto">
          <a:xfrm>
            <a:off x="4114800" y="3505200"/>
            <a:ext cx="838200" cy="685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65" name="Rectangle 41"/>
          <p:cNvSpPr>
            <a:spLocks noChangeArrowheads="1"/>
          </p:cNvSpPr>
          <p:nvPr/>
        </p:nvSpPr>
        <p:spPr bwMode="auto">
          <a:xfrm>
            <a:off x="4343400" y="3657600"/>
            <a:ext cx="304800" cy="304800"/>
          </a:xfrm>
          <a:prstGeom prst="rect">
            <a:avLst/>
          </a:prstGeom>
          <a:solidFill>
            <a:srgbClr val="FFA05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83" name="Line 59"/>
          <p:cNvSpPr>
            <a:spLocks noChangeShapeType="1"/>
          </p:cNvSpPr>
          <p:nvPr/>
        </p:nvSpPr>
        <p:spPr bwMode="auto">
          <a:xfrm flipH="1">
            <a:off x="5943600" y="45720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487467" name="Object 43"/>
          <p:cNvGraphicFramePr>
            <a:graphicFrameLocks noChangeAspect="1"/>
          </p:cNvGraphicFramePr>
          <p:nvPr/>
        </p:nvGraphicFramePr>
        <p:xfrm>
          <a:off x="6858000" y="23622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914" name="CorelPhotoPaint.Image.8" r:id="rId7" imgW="1333333" imgH="1209524" progId="">
                  <p:embed/>
                </p:oleObj>
              </mc:Choice>
              <mc:Fallback>
                <p:oleObj name="CorelPhotoPaint.Image.8" r:id="rId7" imgW="1333333" imgH="1209524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3622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7468" name="Oval 44"/>
          <p:cNvSpPr>
            <a:spLocks noChangeArrowheads="1"/>
          </p:cNvSpPr>
          <p:nvPr/>
        </p:nvSpPr>
        <p:spPr bwMode="auto">
          <a:xfrm>
            <a:off x="6400800" y="2286000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69" name="Oval 45"/>
          <p:cNvSpPr>
            <a:spLocks noChangeArrowheads="1"/>
          </p:cNvSpPr>
          <p:nvPr/>
        </p:nvSpPr>
        <p:spPr bwMode="auto">
          <a:xfrm>
            <a:off x="6588125" y="2454275"/>
            <a:ext cx="139700" cy="1397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70" name="Oval 46"/>
          <p:cNvSpPr>
            <a:spLocks noChangeArrowheads="1"/>
          </p:cNvSpPr>
          <p:nvPr/>
        </p:nvSpPr>
        <p:spPr bwMode="auto">
          <a:xfrm>
            <a:off x="6729413" y="2559050"/>
            <a:ext cx="123825" cy="1206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71" name="Oval 47"/>
          <p:cNvSpPr>
            <a:spLocks noChangeArrowheads="1"/>
          </p:cNvSpPr>
          <p:nvPr/>
        </p:nvSpPr>
        <p:spPr bwMode="auto">
          <a:xfrm>
            <a:off x="5715000" y="1752600"/>
            <a:ext cx="838200" cy="685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72" name="Rectangle 48"/>
          <p:cNvSpPr>
            <a:spLocks noChangeArrowheads="1"/>
          </p:cNvSpPr>
          <p:nvPr/>
        </p:nvSpPr>
        <p:spPr bwMode="auto">
          <a:xfrm>
            <a:off x="5943600" y="1905000"/>
            <a:ext cx="304800" cy="304800"/>
          </a:xfrm>
          <a:prstGeom prst="rect">
            <a:avLst/>
          </a:prstGeom>
          <a:solidFill>
            <a:srgbClr val="FFA05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84" name="Line 60"/>
          <p:cNvSpPr>
            <a:spLocks noChangeShapeType="1"/>
          </p:cNvSpPr>
          <p:nvPr/>
        </p:nvSpPr>
        <p:spPr bwMode="auto">
          <a:xfrm flipH="1" flipV="1">
            <a:off x="7315200" y="2971800"/>
            <a:ext cx="3810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487474" name="Object 50"/>
          <p:cNvGraphicFramePr>
            <a:graphicFrameLocks noChangeAspect="1"/>
          </p:cNvGraphicFramePr>
          <p:nvPr/>
        </p:nvGraphicFramePr>
        <p:xfrm>
          <a:off x="6477000" y="59436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915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0" name="Picture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9436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7475" name="Oval 51"/>
          <p:cNvSpPr>
            <a:spLocks noChangeArrowheads="1"/>
          </p:cNvSpPr>
          <p:nvPr/>
        </p:nvSpPr>
        <p:spPr bwMode="auto">
          <a:xfrm>
            <a:off x="6019800" y="5867400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76" name="Oval 52"/>
          <p:cNvSpPr>
            <a:spLocks noChangeArrowheads="1"/>
          </p:cNvSpPr>
          <p:nvPr/>
        </p:nvSpPr>
        <p:spPr bwMode="auto">
          <a:xfrm>
            <a:off x="6207125" y="6035675"/>
            <a:ext cx="139700" cy="1397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77" name="Oval 53"/>
          <p:cNvSpPr>
            <a:spLocks noChangeArrowheads="1"/>
          </p:cNvSpPr>
          <p:nvPr/>
        </p:nvSpPr>
        <p:spPr bwMode="auto">
          <a:xfrm>
            <a:off x="6348413" y="6140450"/>
            <a:ext cx="123825" cy="1206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78" name="Oval 54"/>
          <p:cNvSpPr>
            <a:spLocks noChangeArrowheads="1"/>
          </p:cNvSpPr>
          <p:nvPr/>
        </p:nvSpPr>
        <p:spPr bwMode="auto">
          <a:xfrm>
            <a:off x="5334000" y="5334000"/>
            <a:ext cx="838200" cy="685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79" name="Rectangle 55"/>
          <p:cNvSpPr>
            <a:spLocks noChangeArrowheads="1"/>
          </p:cNvSpPr>
          <p:nvPr/>
        </p:nvSpPr>
        <p:spPr bwMode="auto">
          <a:xfrm>
            <a:off x="5562600" y="5486400"/>
            <a:ext cx="304800" cy="304800"/>
          </a:xfrm>
          <a:prstGeom prst="rect">
            <a:avLst/>
          </a:prstGeom>
          <a:solidFill>
            <a:srgbClr val="FFA05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7481" name="Line 57"/>
          <p:cNvSpPr>
            <a:spLocks noChangeShapeType="1"/>
          </p:cNvSpPr>
          <p:nvPr/>
        </p:nvSpPr>
        <p:spPr bwMode="auto">
          <a:xfrm flipH="1">
            <a:off x="7086600" y="4572000"/>
            <a:ext cx="609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" name="Rectangle 4"/>
          <p:cNvSpPr txBox="1">
            <a:spLocks noChangeArrowheads="1"/>
          </p:cNvSpPr>
          <p:nvPr/>
        </p:nvSpPr>
        <p:spPr bwMode="auto">
          <a:xfrm>
            <a:off x="0" y="1143000"/>
            <a:ext cx="522007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/>
              <a:t>Light hitting a Lambertian surface is reflected </a:t>
            </a:r>
          </a:p>
          <a:p>
            <a:pPr lvl="1"/>
            <a:r>
              <a:rPr lang="en-US"/>
              <a:t>in all directions (in the hemisphere)</a:t>
            </a:r>
          </a:p>
          <a:p>
            <a:pPr lvl="1"/>
            <a:r>
              <a:rPr lang="en-US"/>
              <a:t>in the same way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Recap: Keep a stack of matrices!</a:t>
            </a:r>
            <a:endParaRPr lang="it-IT" dirty="0"/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2438400" y="5105400"/>
            <a:ext cx="4114800" cy="762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2743200" y="1981200"/>
            <a:ext cx="3124200" cy="3581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5867400" y="5029200"/>
            <a:ext cx="6651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M</a:t>
            </a:r>
            <a:endParaRPr lang="it-IT" sz="5400">
              <a:solidFill>
                <a:schemeClr val="bg1"/>
              </a:solidFill>
            </a:endParaRPr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2819400" y="4495800"/>
            <a:ext cx="2819400" cy="914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/>
            <a:r>
              <a:rPr lang="en-US" sz="4800" dirty="0">
                <a:solidFill>
                  <a:schemeClr val="hlink"/>
                </a:solidFill>
              </a:rPr>
              <a:t>I · V</a:t>
            </a:r>
            <a:endParaRPr lang="it-IT" sz="4800" baseline="-25000" dirty="0">
              <a:solidFill>
                <a:schemeClr val="hlink"/>
              </a:solidFill>
            </a:endParaRPr>
          </a:p>
          <a:p>
            <a:pPr algn="ctr"/>
            <a:endParaRPr lang="it-IT" sz="4800" baseline="-25000" dirty="0">
              <a:solidFill>
                <a:schemeClr val="hlink"/>
              </a:solidFill>
            </a:endParaRPr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2819400" y="3429000"/>
            <a:ext cx="2819400" cy="914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/>
            <a:r>
              <a:rPr lang="en-US" sz="4800" dirty="0">
                <a:solidFill>
                  <a:schemeClr val="hlink"/>
                </a:solidFill>
              </a:rPr>
              <a:t>I · V · M</a:t>
            </a:r>
            <a:r>
              <a:rPr lang="en-US" sz="3200" dirty="0">
                <a:solidFill>
                  <a:schemeClr val="hlink"/>
                </a:solidFill>
              </a:rPr>
              <a:t>0</a:t>
            </a:r>
            <a:endParaRPr lang="it-IT" sz="4800" baseline="-25000" dirty="0">
              <a:solidFill>
                <a:schemeClr val="hlink"/>
              </a:solidFill>
            </a:endParaRPr>
          </a:p>
          <a:p>
            <a:pPr algn="ctr"/>
            <a:endParaRPr lang="it-IT" sz="4800" baseline="-25000" dirty="0">
              <a:solidFill>
                <a:schemeClr val="hlink"/>
              </a:solidFill>
            </a:endParaRPr>
          </a:p>
        </p:txBody>
      </p:sp>
      <p:sp>
        <p:nvSpPr>
          <p:cNvPr id="77833" name="Oval 9"/>
          <p:cNvSpPr>
            <a:spLocks noChangeArrowheads="1"/>
          </p:cNvSpPr>
          <p:nvPr/>
        </p:nvSpPr>
        <p:spPr bwMode="auto">
          <a:xfrm>
            <a:off x="4143372" y="1976422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7834" name="Oval 10"/>
          <p:cNvSpPr>
            <a:spLocks noChangeArrowheads="1"/>
          </p:cNvSpPr>
          <p:nvPr/>
        </p:nvSpPr>
        <p:spPr bwMode="auto">
          <a:xfrm>
            <a:off x="4143372" y="1595422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77835" name="Oval 11"/>
          <p:cNvSpPr>
            <a:spLocks noChangeArrowheads="1"/>
          </p:cNvSpPr>
          <p:nvPr/>
        </p:nvSpPr>
        <p:spPr bwMode="auto">
          <a:xfrm>
            <a:off x="4143372" y="1214422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857488" y="2428868"/>
            <a:ext cx="2819400" cy="9144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/>
            <a:r>
              <a:rPr lang="en-US" sz="4800" dirty="0">
                <a:solidFill>
                  <a:schemeClr val="hlink"/>
                </a:solidFill>
              </a:rPr>
              <a:t>I·V·M</a:t>
            </a:r>
            <a:r>
              <a:rPr lang="en-US" sz="3200" dirty="0">
                <a:solidFill>
                  <a:schemeClr val="hlink"/>
                </a:solidFill>
              </a:rPr>
              <a:t>0</a:t>
            </a:r>
            <a:r>
              <a:rPr lang="en-US" sz="4800" dirty="0">
                <a:solidFill>
                  <a:schemeClr val="hlink"/>
                </a:solidFill>
              </a:rPr>
              <a:t>·M</a:t>
            </a:r>
            <a:r>
              <a:rPr lang="en-US" sz="3200" dirty="0">
                <a:solidFill>
                  <a:schemeClr val="hlink"/>
                </a:solidFill>
              </a:rPr>
              <a:t>3</a:t>
            </a:r>
            <a:endParaRPr lang="it-IT" sz="4800" baseline="-25000" dirty="0">
              <a:solidFill>
                <a:schemeClr val="hlink"/>
              </a:solidFill>
            </a:endParaRPr>
          </a:p>
          <a:p>
            <a:pPr algn="ctr"/>
            <a:endParaRPr lang="it-IT" sz="4800" baseline="-250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165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Line 2"/>
          <p:cNvSpPr>
            <a:spLocks noChangeShapeType="1"/>
          </p:cNvSpPr>
          <p:nvPr/>
        </p:nvSpPr>
        <p:spPr bwMode="auto">
          <a:xfrm rot="16912189" flipV="1">
            <a:off x="7239000" y="4038600"/>
            <a:ext cx="0" cy="9144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pic>
        <p:nvPicPr>
          <p:cNvPr id="48947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9000" y="1524000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89478" name="Group 6"/>
          <p:cNvGrpSpPr>
            <a:grpSpLocks/>
          </p:cNvGrpSpPr>
          <p:nvPr/>
        </p:nvGrpSpPr>
        <p:grpSpPr bwMode="auto">
          <a:xfrm>
            <a:off x="7285038" y="4211638"/>
            <a:ext cx="822325" cy="720725"/>
            <a:chOff x="4464" y="2544"/>
            <a:chExt cx="768" cy="672"/>
          </a:xfrm>
        </p:grpSpPr>
        <p:sp>
          <p:nvSpPr>
            <p:cNvPr id="489479" name="Line 7"/>
            <p:cNvSpPr>
              <a:spLocks noChangeShapeType="1"/>
            </p:cNvSpPr>
            <p:nvPr/>
          </p:nvSpPr>
          <p:spPr bwMode="auto">
            <a:xfrm flipH="1" flipV="1">
              <a:off x="4800" y="2544"/>
              <a:ext cx="48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9480" name="Oval 8"/>
            <p:cNvSpPr>
              <a:spLocks noChangeArrowheads="1"/>
            </p:cNvSpPr>
            <p:nvPr/>
          </p:nvSpPr>
          <p:spPr bwMode="auto">
            <a:xfrm>
              <a:off x="4464" y="2544"/>
              <a:ext cx="768" cy="672"/>
            </a:xfrm>
            <a:prstGeom prst="ellipse">
              <a:avLst/>
            </a:prstGeom>
            <a:gradFill rotWithShape="0">
              <a:gsLst>
                <a:gs pos="0">
                  <a:srgbClr val="FFEBC3"/>
                </a:gs>
                <a:gs pos="100000">
                  <a:srgbClr val="FF6F6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9481" name="Line 9"/>
            <p:cNvSpPr>
              <a:spLocks noChangeShapeType="1"/>
            </p:cNvSpPr>
            <p:nvPr/>
          </p:nvSpPr>
          <p:spPr bwMode="auto">
            <a:xfrm flipV="1">
              <a:off x="4848" y="2544"/>
              <a:ext cx="0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9482" name="Line 10"/>
            <p:cNvSpPr>
              <a:spLocks noChangeShapeType="1"/>
            </p:cNvSpPr>
            <p:nvPr/>
          </p:nvSpPr>
          <p:spPr bwMode="auto">
            <a:xfrm flipH="1" flipV="1">
              <a:off x="4681" y="2572"/>
              <a:ext cx="167" cy="30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9483" name="Line 11"/>
            <p:cNvSpPr>
              <a:spLocks noChangeShapeType="1"/>
            </p:cNvSpPr>
            <p:nvPr/>
          </p:nvSpPr>
          <p:spPr bwMode="auto">
            <a:xfrm flipH="1" flipV="1">
              <a:off x="4501" y="2721"/>
              <a:ext cx="347" cy="15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9484" name="Line 12"/>
            <p:cNvSpPr>
              <a:spLocks noChangeShapeType="1"/>
            </p:cNvSpPr>
            <p:nvPr/>
          </p:nvSpPr>
          <p:spPr bwMode="auto">
            <a:xfrm flipH="1">
              <a:off x="4475" y="2880"/>
              <a:ext cx="373" cy="3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9485" name="Line 13"/>
            <p:cNvSpPr>
              <a:spLocks noChangeShapeType="1"/>
            </p:cNvSpPr>
            <p:nvPr/>
          </p:nvSpPr>
          <p:spPr bwMode="auto">
            <a:xfrm flipH="1">
              <a:off x="4628" y="2880"/>
              <a:ext cx="220" cy="28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9486" name="Line 14"/>
            <p:cNvSpPr>
              <a:spLocks noChangeShapeType="1"/>
            </p:cNvSpPr>
            <p:nvPr/>
          </p:nvSpPr>
          <p:spPr bwMode="auto">
            <a:xfrm flipH="1" flipV="1">
              <a:off x="4752" y="2544"/>
              <a:ext cx="96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9487" name="Line 15"/>
            <p:cNvSpPr>
              <a:spLocks noChangeShapeType="1"/>
            </p:cNvSpPr>
            <p:nvPr/>
          </p:nvSpPr>
          <p:spPr bwMode="auto">
            <a:xfrm flipH="1" flipV="1">
              <a:off x="4464" y="2832"/>
              <a:ext cx="384" cy="4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9488" name="Line 16"/>
            <p:cNvSpPr>
              <a:spLocks noChangeShapeType="1"/>
            </p:cNvSpPr>
            <p:nvPr/>
          </p:nvSpPr>
          <p:spPr bwMode="auto">
            <a:xfrm flipH="1">
              <a:off x="4487" y="2880"/>
              <a:ext cx="361" cy="12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9489" name="Line 17"/>
            <p:cNvSpPr>
              <a:spLocks noChangeShapeType="1"/>
            </p:cNvSpPr>
            <p:nvPr/>
          </p:nvSpPr>
          <p:spPr bwMode="auto">
            <a:xfrm flipH="1" flipV="1">
              <a:off x="4595" y="2620"/>
              <a:ext cx="253" cy="26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9490" name="Line 18"/>
            <p:cNvSpPr>
              <a:spLocks noChangeShapeType="1"/>
            </p:cNvSpPr>
            <p:nvPr/>
          </p:nvSpPr>
          <p:spPr bwMode="auto">
            <a:xfrm flipH="1">
              <a:off x="4543" y="2880"/>
              <a:ext cx="305" cy="207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89491" name="Line 19"/>
            <p:cNvSpPr>
              <a:spLocks noChangeShapeType="1"/>
            </p:cNvSpPr>
            <p:nvPr/>
          </p:nvSpPr>
          <p:spPr bwMode="auto">
            <a:xfrm flipH="1">
              <a:off x="4726" y="2880"/>
              <a:ext cx="122" cy="32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89492" name="Rectangle 20"/>
          <p:cNvSpPr>
            <a:spLocks noChangeArrowheads="1"/>
          </p:cNvSpPr>
          <p:nvPr/>
        </p:nvSpPr>
        <p:spPr bwMode="auto">
          <a:xfrm rot="720483">
            <a:off x="7689850" y="3695700"/>
            <a:ext cx="1068388" cy="1901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493" name="Rectangle 21"/>
          <p:cNvSpPr>
            <a:spLocks noChangeArrowheads="1"/>
          </p:cNvSpPr>
          <p:nvPr/>
        </p:nvSpPr>
        <p:spPr bwMode="auto">
          <a:xfrm rot="-4687811">
            <a:off x="7273131" y="4461669"/>
            <a:ext cx="1227138" cy="3810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489495" name="Object 23"/>
          <p:cNvGraphicFramePr>
            <a:graphicFrameLocks noChangeAspect="1"/>
          </p:cNvGraphicFramePr>
          <p:nvPr/>
        </p:nvGraphicFramePr>
        <p:xfrm>
          <a:off x="4648200" y="51054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954" name="CorelPhotoPaint.Image.8" r:id="rId4" imgW="1333333" imgH="1209524" progId="">
                  <p:embed/>
                </p:oleObj>
              </mc:Choice>
              <mc:Fallback>
                <p:oleObj name="CorelPhotoPaint.Image.8" r:id="rId4" imgW="1333333" imgH="1209524" progId="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51054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9496" name="Oval 24"/>
          <p:cNvSpPr>
            <a:spLocks noChangeArrowheads="1"/>
          </p:cNvSpPr>
          <p:nvPr/>
        </p:nvSpPr>
        <p:spPr bwMode="auto">
          <a:xfrm>
            <a:off x="4191000" y="5029200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497" name="Oval 25"/>
          <p:cNvSpPr>
            <a:spLocks noChangeArrowheads="1"/>
          </p:cNvSpPr>
          <p:nvPr/>
        </p:nvSpPr>
        <p:spPr bwMode="auto">
          <a:xfrm>
            <a:off x="4378325" y="5197475"/>
            <a:ext cx="139700" cy="1397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498" name="Oval 26"/>
          <p:cNvSpPr>
            <a:spLocks noChangeArrowheads="1"/>
          </p:cNvSpPr>
          <p:nvPr/>
        </p:nvSpPr>
        <p:spPr bwMode="auto">
          <a:xfrm>
            <a:off x="4519613" y="5302250"/>
            <a:ext cx="123825" cy="1206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499" name="Oval 27"/>
          <p:cNvSpPr>
            <a:spLocks noChangeArrowheads="1"/>
          </p:cNvSpPr>
          <p:nvPr/>
        </p:nvSpPr>
        <p:spPr bwMode="auto">
          <a:xfrm>
            <a:off x="3505200" y="4495800"/>
            <a:ext cx="838200" cy="685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500" name="Rectangle 28"/>
          <p:cNvSpPr>
            <a:spLocks noChangeArrowheads="1"/>
          </p:cNvSpPr>
          <p:nvPr/>
        </p:nvSpPr>
        <p:spPr bwMode="auto">
          <a:xfrm>
            <a:off x="3733800" y="4648200"/>
            <a:ext cx="304800" cy="304800"/>
          </a:xfrm>
          <a:prstGeom prst="rect">
            <a:avLst/>
          </a:prstGeom>
          <a:solidFill>
            <a:srgbClr val="C24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501" name="Line 29"/>
          <p:cNvSpPr>
            <a:spLocks noChangeShapeType="1"/>
          </p:cNvSpPr>
          <p:nvPr/>
        </p:nvSpPr>
        <p:spPr bwMode="auto">
          <a:xfrm flipH="1">
            <a:off x="5334000" y="4572000"/>
            <a:ext cx="2362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489502" name="Object 30"/>
          <p:cNvGraphicFramePr>
            <a:graphicFrameLocks noChangeAspect="1"/>
          </p:cNvGraphicFramePr>
          <p:nvPr/>
        </p:nvGraphicFramePr>
        <p:xfrm>
          <a:off x="5257800" y="41148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955" name="CorelPhotoPaint.Image.8" r:id="rId6" imgW="1333333" imgH="1209524" progId="">
                  <p:embed/>
                </p:oleObj>
              </mc:Choice>
              <mc:Fallback>
                <p:oleObj name="CorelPhotoPaint.Image.8" r:id="rId6" imgW="1333333" imgH="1209524" progId="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1148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9503" name="Oval 31"/>
          <p:cNvSpPr>
            <a:spLocks noChangeArrowheads="1"/>
          </p:cNvSpPr>
          <p:nvPr/>
        </p:nvSpPr>
        <p:spPr bwMode="auto">
          <a:xfrm>
            <a:off x="4800600" y="4038600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504" name="Oval 32"/>
          <p:cNvSpPr>
            <a:spLocks noChangeArrowheads="1"/>
          </p:cNvSpPr>
          <p:nvPr/>
        </p:nvSpPr>
        <p:spPr bwMode="auto">
          <a:xfrm>
            <a:off x="4987925" y="4206875"/>
            <a:ext cx="139700" cy="1397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505" name="Oval 33"/>
          <p:cNvSpPr>
            <a:spLocks noChangeArrowheads="1"/>
          </p:cNvSpPr>
          <p:nvPr/>
        </p:nvSpPr>
        <p:spPr bwMode="auto">
          <a:xfrm>
            <a:off x="5129213" y="4311650"/>
            <a:ext cx="123825" cy="1206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506" name="Oval 34"/>
          <p:cNvSpPr>
            <a:spLocks noChangeArrowheads="1"/>
          </p:cNvSpPr>
          <p:nvPr/>
        </p:nvSpPr>
        <p:spPr bwMode="auto">
          <a:xfrm>
            <a:off x="4114800" y="3505200"/>
            <a:ext cx="838200" cy="685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507" name="Rectangle 35"/>
          <p:cNvSpPr>
            <a:spLocks noChangeArrowheads="1"/>
          </p:cNvSpPr>
          <p:nvPr/>
        </p:nvSpPr>
        <p:spPr bwMode="auto">
          <a:xfrm>
            <a:off x="4343400" y="3657600"/>
            <a:ext cx="304800" cy="304800"/>
          </a:xfrm>
          <a:prstGeom prst="rect">
            <a:avLst/>
          </a:prstGeom>
          <a:solidFill>
            <a:srgbClr val="C24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508" name="Line 36"/>
          <p:cNvSpPr>
            <a:spLocks noChangeShapeType="1"/>
          </p:cNvSpPr>
          <p:nvPr/>
        </p:nvSpPr>
        <p:spPr bwMode="auto">
          <a:xfrm flipH="1">
            <a:off x="5943600" y="45720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489509" name="Object 37"/>
          <p:cNvGraphicFramePr>
            <a:graphicFrameLocks noChangeAspect="1"/>
          </p:cNvGraphicFramePr>
          <p:nvPr/>
        </p:nvGraphicFramePr>
        <p:xfrm>
          <a:off x="6858000" y="23622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956" name="CorelPhotoPaint.Image.8" r:id="rId7" imgW="1333333" imgH="1209524" progId="">
                  <p:embed/>
                </p:oleObj>
              </mc:Choice>
              <mc:Fallback>
                <p:oleObj name="CorelPhotoPaint.Image.8" r:id="rId7" imgW="1333333" imgH="1209524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3622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9510" name="Oval 38"/>
          <p:cNvSpPr>
            <a:spLocks noChangeArrowheads="1"/>
          </p:cNvSpPr>
          <p:nvPr/>
        </p:nvSpPr>
        <p:spPr bwMode="auto">
          <a:xfrm>
            <a:off x="6400800" y="2286000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511" name="Oval 39"/>
          <p:cNvSpPr>
            <a:spLocks noChangeArrowheads="1"/>
          </p:cNvSpPr>
          <p:nvPr/>
        </p:nvSpPr>
        <p:spPr bwMode="auto">
          <a:xfrm>
            <a:off x="6588125" y="2454275"/>
            <a:ext cx="139700" cy="1397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512" name="Oval 40"/>
          <p:cNvSpPr>
            <a:spLocks noChangeArrowheads="1"/>
          </p:cNvSpPr>
          <p:nvPr/>
        </p:nvSpPr>
        <p:spPr bwMode="auto">
          <a:xfrm>
            <a:off x="6729413" y="2559050"/>
            <a:ext cx="123825" cy="1206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513" name="Oval 41"/>
          <p:cNvSpPr>
            <a:spLocks noChangeArrowheads="1"/>
          </p:cNvSpPr>
          <p:nvPr/>
        </p:nvSpPr>
        <p:spPr bwMode="auto">
          <a:xfrm>
            <a:off x="5715000" y="1752600"/>
            <a:ext cx="838200" cy="685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514" name="Rectangle 42"/>
          <p:cNvSpPr>
            <a:spLocks noChangeArrowheads="1"/>
          </p:cNvSpPr>
          <p:nvPr/>
        </p:nvSpPr>
        <p:spPr bwMode="auto">
          <a:xfrm>
            <a:off x="5943600" y="1905000"/>
            <a:ext cx="304800" cy="304800"/>
          </a:xfrm>
          <a:prstGeom prst="rect">
            <a:avLst/>
          </a:prstGeom>
          <a:solidFill>
            <a:srgbClr val="C24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515" name="Line 43"/>
          <p:cNvSpPr>
            <a:spLocks noChangeShapeType="1"/>
          </p:cNvSpPr>
          <p:nvPr/>
        </p:nvSpPr>
        <p:spPr bwMode="auto">
          <a:xfrm flipH="1" flipV="1">
            <a:off x="7315200" y="2971800"/>
            <a:ext cx="3810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489516" name="Object 44"/>
          <p:cNvGraphicFramePr>
            <a:graphicFrameLocks noChangeAspect="1"/>
          </p:cNvGraphicFramePr>
          <p:nvPr/>
        </p:nvGraphicFramePr>
        <p:xfrm>
          <a:off x="6477000" y="59436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957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9436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9517" name="Oval 45"/>
          <p:cNvSpPr>
            <a:spLocks noChangeArrowheads="1"/>
          </p:cNvSpPr>
          <p:nvPr/>
        </p:nvSpPr>
        <p:spPr bwMode="auto">
          <a:xfrm>
            <a:off x="6019800" y="5867400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518" name="Oval 46"/>
          <p:cNvSpPr>
            <a:spLocks noChangeArrowheads="1"/>
          </p:cNvSpPr>
          <p:nvPr/>
        </p:nvSpPr>
        <p:spPr bwMode="auto">
          <a:xfrm>
            <a:off x="6207125" y="6035675"/>
            <a:ext cx="139700" cy="1397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519" name="Oval 47"/>
          <p:cNvSpPr>
            <a:spLocks noChangeArrowheads="1"/>
          </p:cNvSpPr>
          <p:nvPr/>
        </p:nvSpPr>
        <p:spPr bwMode="auto">
          <a:xfrm>
            <a:off x="6348413" y="6140450"/>
            <a:ext cx="123825" cy="1206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520" name="Oval 48"/>
          <p:cNvSpPr>
            <a:spLocks noChangeArrowheads="1"/>
          </p:cNvSpPr>
          <p:nvPr/>
        </p:nvSpPr>
        <p:spPr bwMode="auto">
          <a:xfrm>
            <a:off x="5334000" y="5334000"/>
            <a:ext cx="838200" cy="685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521" name="Rectangle 49"/>
          <p:cNvSpPr>
            <a:spLocks noChangeArrowheads="1"/>
          </p:cNvSpPr>
          <p:nvPr/>
        </p:nvSpPr>
        <p:spPr bwMode="auto">
          <a:xfrm>
            <a:off x="5562600" y="5486400"/>
            <a:ext cx="304800" cy="304800"/>
          </a:xfrm>
          <a:prstGeom prst="rect">
            <a:avLst/>
          </a:prstGeom>
          <a:solidFill>
            <a:srgbClr val="C24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522" name="Line 50"/>
          <p:cNvSpPr>
            <a:spLocks noChangeShapeType="1"/>
          </p:cNvSpPr>
          <p:nvPr/>
        </p:nvSpPr>
        <p:spPr bwMode="auto">
          <a:xfrm flipH="1">
            <a:off x="7086600" y="4572000"/>
            <a:ext cx="609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89494" name="Line 22"/>
          <p:cNvSpPr>
            <a:spLocks noChangeShapeType="1"/>
          </p:cNvSpPr>
          <p:nvPr/>
        </p:nvSpPr>
        <p:spPr bwMode="auto">
          <a:xfrm>
            <a:off x="7543800" y="2438400"/>
            <a:ext cx="152400" cy="2133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Diffuse reflection</a:t>
            </a:r>
            <a:endParaRPr lang="it-IT" i="1" dirty="0"/>
          </a:p>
        </p:txBody>
      </p:sp>
      <p:sp>
        <p:nvSpPr>
          <p:cNvPr id="54" name="Rectangle 4"/>
          <p:cNvSpPr txBox="1">
            <a:spLocks noChangeArrowheads="1"/>
          </p:cNvSpPr>
          <p:nvPr/>
        </p:nvSpPr>
        <p:spPr bwMode="auto">
          <a:xfrm>
            <a:off x="0" y="1143000"/>
            <a:ext cx="522007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/>
              <a:t>Light hitting a Lambertian surface is reflected </a:t>
            </a:r>
          </a:p>
          <a:p>
            <a:pPr lvl="1"/>
            <a:r>
              <a:rPr lang="en-US"/>
              <a:t>in all directions (in the hemisphere)</a:t>
            </a:r>
          </a:p>
          <a:p>
            <a:pPr lvl="1"/>
            <a:r>
              <a:rPr lang="en-US"/>
              <a:t>in the same way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Line 2"/>
          <p:cNvSpPr>
            <a:spLocks noChangeShapeType="1"/>
          </p:cNvSpPr>
          <p:nvPr/>
        </p:nvSpPr>
        <p:spPr bwMode="auto">
          <a:xfrm rot="16912189" flipV="1">
            <a:off x="7239000" y="4038600"/>
            <a:ext cx="0" cy="9144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0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Depending only on:</a:t>
            </a:r>
          </a:p>
          <a:p>
            <a:pPr lvl="1"/>
            <a:r>
              <a:rPr lang="en-US" dirty="0"/>
              <a:t>orientation of surface</a:t>
            </a:r>
          </a:p>
          <a:p>
            <a:pPr lvl="2"/>
            <a:r>
              <a:rPr lang="en-US" dirty="0"/>
              <a:t>(its "normal")</a:t>
            </a:r>
          </a:p>
          <a:p>
            <a:pPr lvl="1"/>
            <a:r>
              <a:rPr lang="en-US" dirty="0"/>
              <a:t>direction of light</a:t>
            </a:r>
          </a:p>
          <a:p>
            <a:pPr lvl="2"/>
            <a:r>
              <a:rPr lang="en-US" dirty="0"/>
              <a:t>incident ray</a:t>
            </a:r>
            <a:endParaRPr lang="it-IT" dirty="0"/>
          </a:p>
        </p:txBody>
      </p:sp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9000" y="1524000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90502" name="Group 6"/>
          <p:cNvGrpSpPr>
            <a:grpSpLocks/>
          </p:cNvGrpSpPr>
          <p:nvPr/>
        </p:nvGrpSpPr>
        <p:grpSpPr bwMode="auto">
          <a:xfrm>
            <a:off x="7292975" y="4219575"/>
            <a:ext cx="806450" cy="704850"/>
            <a:chOff x="4464" y="2544"/>
            <a:chExt cx="768" cy="672"/>
          </a:xfrm>
        </p:grpSpPr>
        <p:sp>
          <p:nvSpPr>
            <p:cNvPr id="490503" name="Line 7"/>
            <p:cNvSpPr>
              <a:spLocks noChangeShapeType="1"/>
            </p:cNvSpPr>
            <p:nvPr/>
          </p:nvSpPr>
          <p:spPr bwMode="auto">
            <a:xfrm flipH="1" flipV="1">
              <a:off x="4800" y="2544"/>
              <a:ext cx="48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04" name="Oval 8"/>
            <p:cNvSpPr>
              <a:spLocks noChangeArrowheads="1"/>
            </p:cNvSpPr>
            <p:nvPr/>
          </p:nvSpPr>
          <p:spPr bwMode="auto">
            <a:xfrm>
              <a:off x="4464" y="2544"/>
              <a:ext cx="768" cy="672"/>
            </a:xfrm>
            <a:prstGeom prst="ellipse">
              <a:avLst/>
            </a:prstGeom>
            <a:gradFill rotWithShape="0">
              <a:gsLst>
                <a:gs pos="0">
                  <a:srgbClr val="FFEBC3"/>
                </a:gs>
                <a:gs pos="100000">
                  <a:srgbClr val="FF6F6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05" name="Line 9"/>
            <p:cNvSpPr>
              <a:spLocks noChangeShapeType="1"/>
            </p:cNvSpPr>
            <p:nvPr/>
          </p:nvSpPr>
          <p:spPr bwMode="auto">
            <a:xfrm flipV="1">
              <a:off x="4848" y="2544"/>
              <a:ext cx="0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06" name="Line 10"/>
            <p:cNvSpPr>
              <a:spLocks noChangeShapeType="1"/>
            </p:cNvSpPr>
            <p:nvPr/>
          </p:nvSpPr>
          <p:spPr bwMode="auto">
            <a:xfrm flipH="1" flipV="1">
              <a:off x="4681" y="2572"/>
              <a:ext cx="167" cy="30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07" name="Line 11"/>
            <p:cNvSpPr>
              <a:spLocks noChangeShapeType="1"/>
            </p:cNvSpPr>
            <p:nvPr/>
          </p:nvSpPr>
          <p:spPr bwMode="auto">
            <a:xfrm flipH="1" flipV="1">
              <a:off x="4501" y="2721"/>
              <a:ext cx="347" cy="15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08" name="Line 12"/>
            <p:cNvSpPr>
              <a:spLocks noChangeShapeType="1"/>
            </p:cNvSpPr>
            <p:nvPr/>
          </p:nvSpPr>
          <p:spPr bwMode="auto">
            <a:xfrm flipH="1">
              <a:off x="4475" y="2880"/>
              <a:ext cx="373" cy="3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09" name="Line 13"/>
            <p:cNvSpPr>
              <a:spLocks noChangeShapeType="1"/>
            </p:cNvSpPr>
            <p:nvPr/>
          </p:nvSpPr>
          <p:spPr bwMode="auto">
            <a:xfrm flipH="1">
              <a:off x="4628" y="2880"/>
              <a:ext cx="220" cy="28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10" name="Line 14"/>
            <p:cNvSpPr>
              <a:spLocks noChangeShapeType="1"/>
            </p:cNvSpPr>
            <p:nvPr/>
          </p:nvSpPr>
          <p:spPr bwMode="auto">
            <a:xfrm flipH="1" flipV="1">
              <a:off x="4752" y="2544"/>
              <a:ext cx="96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11" name="Line 15"/>
            <p:cNvSpPr>
              <a:spLocks noChangeShapeType="1"/>
            </p:cNvSpPr>
            <p:nvPr/>
          </p:nvSpPr>
          <p:spPr bwMode="auto">
            <a:xfrm flipH="1" flipV="1">
              <a:off x="4464" y="2832"/>
              <a:ext cx="384" cy="4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12" name="Line 16"/>
            <p:cNvSpPr>
              <a:spLocks noChangeShapeType="1"/>
            </p:cNvSpPr>
            <p:nvPr/>
          </p:nvSpPr>
          <p:spPr bwMode="auto">
            <a:xfrm flipH="1">
              <a:off x="4487" y="2880"/>
              <a:ext cx="361" cy="12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13" name="Line 17"/>
            <p:cNvSpPr>
              <a:spLocks noChangeShapeType="1"/>
            </p:cNvSpPr>
            <p:nvPr/>
          </p:nvSpPr>
          <p:spPr bwMode="auto">
            <a:xfrm flipH="1" flipV="1">
              <a:off x="4595" y="2620"/>
              <a:ext cx="253" cy="26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14" name="Line 18"/>
            <p:cNvSpPr>
              <a:spLocks noChangeShapeType="1"/>
            </p:cNvSpPr>
            <p:nvPr/>
          </p:nvSpPr>
          <p:spPr bwMode="auto">
            <a:xfrm flipH="1">
              <a:off x="4543" y="2880"/>
              <a:ext cx="305" cy="207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0515" name="Line 19"/>
            <p:cNvSpPr>
              <a:spLocks noChangeShapeType="1"/>
            </p:cNvSpPr>
            <p:nvPr/>
          </p:nvSpPr>
          <p:spPr bwMode="auto">
            <a:xfrm flipH="1">
              <a:off x="4726" y="2880"/>
              <a:ext cx="122" cy="32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0516" name="Rectangle 20"/>
          <p:cNvSpPr>
            <a:spLocks noChangeArrowheads="1"/>
          </p:cNvSpPr>
          <p:nvPr/>
        </p:nvSpPr>
        <p:spPr bwMode="auto">
          <a:xfrm rot="720483">
            <a:off x="7689850" y="3695700"/>
            <a:ext cx="1068388" cy="1901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17" name="Rectangle 21"/>
          <p:cNvSpPr>
            <a:spLocks noChangeArrowheads="1"/>
          </p:cNvSpPr>
          <p:nvPr/>
        </p:nvSpPr>
        <p:spPr bwMode="auto">
          <a:xfrm rot="-4687811">
            <a:off x="7273131" y="4461669"/>
            <a:ext cx="1227138" cy="3810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490518" name="Object 22"/>
          <p:cNvGraphicFramePr>
            <a:graphicFrameLocks noChangeAspect="1"/>
          </p:cNvGraphicFramePr>
          <p:nvPr/>
        </p:nvGraphicFramePr>
        <p:xfrm>
          <a:off x="4648200" y="51054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977" name="CorelPhotoPaint.Image.8" r:id="rId4" imgW="1333333" imgH="1209524" progId="">
                  <p:embed/>
                </p:oleObj>
              </mc:Choice>
              <mc:Fallback>
                <p:oleObj name="CorelPhotoPaint.Image.8" r:id="rId4" imgW="1333333" imgH="1209524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51054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0519" name="Oval 23"/>
          <p:cNvSpPr>
            <a:spLocks noChangeArrowheads="1"/>
          </p:cNvSpPr>
          <p:nvPr/>
        </p:nvSpPr>
        <p:spPr bwMode="auto">
          <a:xfrm>
            <a:off x="4191000" y="5029200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20" name="Oval 24"/>
          <p:cNvSpPr>
            <a:spLocks noChangeArrowheads="1"/>
          </p:cNvSpPr>
          <p:nvPr/>
        </p:nvSpPr>
        <p:spPr bwMode="auto">
          <a:xfrm>
            <a:off x="4378325" y="5197475"/>
            <a:ext cx="139700" cy="1397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21" name="Oval 25"/>
          <p:cNvSpPr>
            <a:spLocks noChangeArrowheads="1"/>
          </p:cNvSpPr>
          <p:nvPr/>
        </p:nvSpPr>
        <p:spPr bwMode="auto">
          <a:xfrm>
            <a:off x="4519613" y="5302250"/>
            <a:ext cx="123825" cy="1206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22" name="Oval 26"/>
          <p:cNvSpPr>
            <a:spLocks noChangeArrowheads="1"/>
          </p:cNvSpPr>
          <p:nvPr/>
        </p:nvSpPr>
        <p:spPr bwMode="auto">
          <a:xfrm>
            <a:off x="3505200" y="4495800"/>
            <a:ext cx="838200" cy="685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23" name="Rectangle 27"/>
          <p:cNvSpPr>
            <a:spLocks noChangeArrowheads="1"/>
          </p:cNvSpPr>
          <p:nvPr/>
        </p:nvSpPr>
        <p:spPr bwMode="auto">
          <a:xfrm>
            <a:off x="3733800" y="4648200"/>
            <a:ext cx="304800" cy="304800"/>
          </a:xfrm>
          <a:prstGeom prst="rect">
            <a:avLst/>
          </a:prstGeom>
          <a:solidFill>
            <a:srgbClr val="C24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24" name="Line 28"/>
          <p:cNvSpPr>
            <a:spLocks noChangeShapeType="1"/>
          </p:cNvSpPr>
          <p:nvPr/>
        </p:nvSpPr>
        <p:spPr bwMode="auto">
          <a:xfrm flipH="1">
            <a:off x="5334000" y="4572000"/>
            <a:ext cx="2362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490525" name="Object 29"/>
          <p:cNvGraphicFramePr>
            <a:graphicFrameLocks noChangeAspect="1"/>
          </p:cNvGraphicFramePr>
          <p:nvPr/>
        </p:nvGraphicFramePr>
        <p:xfrm>
          <a:off x="5257800" y="41148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978" name="CorelPhotoPaint.Image.8" r:id="rId6" imgW="1333333" imgH="1209524" progId="">
                  <p:embed/>
                </p:oleObj>
              </mc:Choice>
              <mc:Fallback>
                <p:oleObj name="CorelPhotoPaint.Image.8" r:id="rId6" imgW="1333333" imgH="1209524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1148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0526" name="Oval 30"/>
          <p:cNvSpPr>
            <a:spLocks noChangeArrowheads="1"/>
          </p:cNvSpPr>
          <p:nvPr/>
        </p:nvSpPr>
        <p:spPr bwMode="auto">
          <a:xfrm>
            <a:off x="4800600" y="4038600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27" name="Oval 31"/>
          <p:cNvSpPr>
            <a:spLocks noChangeArrowheads="1"/>
          </p:cNvSpPr>
          <p:nvPr/>
        </p:nvSpPr>
        <p:spPr bwMode="auto">
          <a:xfrm>
            <a:off x="4987925" y="4206875"/>
            <a:ext cx="139700" cy="1397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28" name="Oval 32"/>
          <p:cNvSpPr>
            <a:spLocks noChangeArrowheads="1"/>
          </p:cNvSpPr>
          <p:nvPr/>
        </p:nvSpPr>
        <p:spPr bwMode="auto">
          <a:xfrm>
            <a:off x="5129213" y="4311650"/>
            <a:ext cx="123825" cy="1206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29" name="Oval 33"/>
          <p:cNvSpPr>
            <a:spLocks noChangeArrowheads="1"/>
          </p:cNvSpPr>
          <p:nvPr/>
        </p:nvSpPr>
        <p:spPr bwMode="auto">
          <a:xfrm>
            <a:off x="4114800" y="3505200"/>
            <a:ext cx="838200" cy="685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30" name="Rectangle 34"/>
          <p:cNvSpPr>
            <a:spLocks noChangeArrowheads="1"/>
          </p:cNvSpPr>
          <p:nvPr/>
        </p:nvSpPr>
        <p:spPr bwMode="auto">
          <a:xfrm>
            <a:off x="4343400" y="3657600"/>
            <a:ext cx="304800" cy="304800"/>
          </a:xfrm>
          <a:prstGeom prst="rect">
            <a:avLst/>
          </a:prstGeom>
          <a:solidFill>
            <a:srgbClr val="C24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31" name="Line 35"/>
          <p:cNvSpPr>
            <a:spLocks noChangeShapeType="1"/>
          </p:cNvSpPr>
          <p:nvPr/>
        </p:nvSpPr>
        <p:spPr bwMode="auto">
          <a:xfrm flipH="1">
            <a:off x="5943600" y="45720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490532" name="Object 36"/>
          <p:cNvGraphicFramePr>
            <a:graphicFrameLocks noChangeAspect="1"/>
          </p:cNvGraphicFramePr>
          <p:nvPr/>
        </p:nvGraphicFramePr>
        <p:xfrm>
          <a:off x="6858000" y="23622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979" name="CorelPhotoPaint.Image.8" r:id="rId7" imgW="1333333" imgH="1209524" progId="">
                  <p:embed/>
                </p:oleObj>
              </mc:Choice>
              <mc:Fallback>
                <p:oleObj name="CorelPhotoPaint.Image.8" r:id="rId7" imgW="1333333" imgH="1209524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23622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0533" name="Oval 37"/>
          <p:cNvSpPr>
            <a:spLocks noChangeArrowheads="1"/>
          </p:cNvSpPr>
          <p:nvPr/>
        </p:nvSpPr>
        <p:spPr bwMode="auto">
          <a:xfrm>
            <a:off x="6400800" y="2286000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34" name="Oval 38"/>
          <p:cNvSpPr>
            <a:spLocks noChangeArrowheads="1"/>
          </p:cNvSpPr>
          <p:nvPr/>
        </p:nvSpPr>
        <p:spPr bwMode="auto">
          <a:xfrm>
            <a:off x="6588125" y="2454275"/>
            <a:ext cx="139700" cy="1397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35" name="Oval 39"/>
          <p:cNvSpPr>
            <a:spLocks noChangeArrowheads="1"/>
          </p:cNvSpPr>
          <p:nvPr/>
        </p:nvSpPr>
        <p:spPr bwMode="auto">
          <a:xfrm>
            <a:off x="6729413" y="2559050"/>
            <a:ext cx="123825" cy="1206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36" name="Oval 40"/>
          <p:cNvSpPr>
            <a:spLocks noChangeArrowheads="1"/>
          </p:cNvSpPr>
          <p:nvPr/>
        </p:nvSpPr>
        <p:spPr bwMode="auto">
          <a:xfrm>
            <a:off x="5715000" y="1752600"/>
            <a:ext cx="838200" cy="685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37" name="Rectangle 41"/>
          <p:cNvSpPr>
            <a:spLocks noChangeArrowheads="1"/>
          </p:cNvSpPr>
          <p:nvPr/>
        </p:nvSpPr>
        <p:spPr bwMode="auto">
          <a:xfrm>
            <a:off x="5943600" y="1905000"/>
            <a:ext cx="304800" cy="304800"/>
          </a:xfrm>
          <a:prstGeom prst="rect">
            <a:avLst/>
          </a:prstGeom>
          <a:solidFill>
            <a:srgbClr val="C24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38" name="Line 42"/>
          <p:cNvSpPr>
            <a:spLocks noChangeShapeType="1"/>
          </p:cNvSpPr>
          <p:nvPr/>
        </p:nvSpPr>
        <p:spPr bwMode="auto">
          <a:xfrm flipH="1" flipV="1">
            <a:off x="7315200" y="2971800"/>
            <a:ext cx="3810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490539" name="Object 43"/>
          <p:cNvGraphicFramePr>
            <a:graphicFrameLocks noChangeAspect="1"/>
          </p:cNvGraphicFramePr>
          <p:nvPr/>
        </p:nvGraphicFramePr>
        <p:xfrm>
          <a:off x="6477000" y="59436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980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9436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0540" name="Oval 44"/>
          <p:cNvSpPr>
            <a:spLocks noChangeArrowheads="1"/>
          </p:cNvSpPr>
          <p:nvPr/>
        </p:nvSpPr>
        <p:spPr bwMode="auto">
          <a:xfrm>
            <a:off x="6019800" y="5867400"/>
            <a:ext cx="228600" cy="2286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41" name="Oval 45"/>
          <p:cNvSpPr>
            <a:spLocks noChangeArrowheads="1"/>
          </p:cNvSpPr>
          <p:nvPr/>
        </p:nvSpPr>
        <p:spPr bwMode="auto">
          <a:xfrm>
            <a:off x="6207125" y="6035675"/>
            <a:ext cx="139700" cy="1397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42" name="Oval 46"/>
          <p:cNvSpPr>
            <a:spLocks noChangeArrowheads="1"/>
          </p:cNvSpPr>
          <p:nvPr/>
        </p:nvSpPr>
        <p:spPr bwMode="auto">
          <a:xfrm>
            <a:off x="6348413" y="6140450"/>
            <a:ext cx="123825" cy="12065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43" name="Oval 47"/>
          <p:cNvSpPr>
            <a:spLocks noChangeArrowheads="1"/>
          </p:cNvSpPr>
          <p:nvPr/>
        </p:nvSpPr>
        <p:spPr bwMode="auto">
          <a:xfrm>
            <a:off x="5334000" y="5334000"/>
            <a:ext cx="838200" cy="685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44" name="Rectangle 48"/>
          <p:cNvSpPr>
            <a:spLocks noChangeArrowheads="1"/>
          </p:cNvSpPr>
          <p:nvPr/>
        </p:nvSpPr>
        <p:spPr bwMode="auto">
          <a:xfrm>
            <a:off x="5562600" y="5486400"/>
            <a:ext cx="304800" cy="304800"/>
          </a:xfrm>
          <a:prstGeom prst="rect">
            <a:avLst/>
          </a:prstGeom>
          <a:solidFill>
            <a:srgbClr val="C24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45" name="Line 49"/>
          <p:cNvSpPr>
            <a:spLocks noChangeShapeType="1"/>
          </p:cNvSpPr>
          <p:nvPr/>
        </p:nvSpPr>
        <p:spPr bwMode="auto">
          <a:xfrm flipH="1">
            <a:off x="7086600" y="4572000"/>
            <a:ext cx="6096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0546" name="Line 50"/>
          <p:cNvSpPr>
            <a:spLocks noChangeShapeType="1"/>
          </p:cNvSpPr>
          <p:nvPr/>
        </p:nvSpPr>
        <p:spPr bwMode="auto">
          <a:xfrm>
            <a:off x="7543800" y="2438400"/>
            <a:ext cx="152400" cy="2133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Diffuse reflection</a:t>
            </a:r>
            <a:endParaRPr lang="it-IT" i="1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1" name="Picture 51" descr="E:\Dispense e lezioni\Lezioni\Immagini\RifDiffusa.BMP"/>
          <p:cNvPicPr>
            <a:picLocks noChangeAspect="1" noChangeArrowheads="1"/>
          </p:cNvPicPr>
          <p:nvPr/>
        </p:nvPicPr>
        <p:blipFill>
          <a:blip r:embed="rId3" cstate="print"/>
          <a:srcRect l="17070" r="15543"/>
          <a:stretch>
            <a:fillRect/>
          </a:stretch>
        </p:blipFill>
        <p:spPr bwMode="auto">
          <a:xfrm>
            <a:off x="5849938" y="2286000"/>
            <a:ext cx="3217862" cy="3581400"/>
          </a:xfrm>
          <a:prstGeom prst="rect">
            <a:avLst/>
          </a:prstGeom>
          <a:noFill/>
        </p:spPr>
      </p:pic>
      <p:pic>
        <p:nvPicPr>
          <p:cNvPr id="491572" name="Picture 52" descr="E:\Dispense e lezioni\Lezioni\Immagini\RifDiffusadAOss.BMP"/>
          <p:cNvPicPr>
            <a:picLocks noChangeAspect="1" noChangeArrowheads="1"/>
          </p:cNvPicPr>
          <p:nvPr/>
        </p:nvPicPr>
        <p:blipFill>
          <a:blip r:embed="rId4" cstate="print"/>
          <a:srcRect l="16872" r="15742"/>
          <a:stretch>
            <a:fillRect/>
          </a:stretch>
        </p:blipFill>
        <p:spPr bwMode="auto">
          <a:xfrm>
            <a:off x="5849938" y="2286000"/>
            <a:ext cx="321786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2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Depending only on:</a:t>
            </a:r>
          </a:p>
          <a:p>
            <a:pPr lvl="1"/>
            <a:r>
              <a:rPr lang="en-US" dirty="0"/>
              <a:t>orientation of surface</a:t>
            </a:r>
          </a:p>
          <a:p>
            <a:pPr lvl="2"/>
            <a:r>
              <a:rPr lang="en-US" dirty="0"/>
              <a:t>(its "normal")</a:t>
            </a:r>
          </a:p>
          <a:p>
            <a:pPr lvl="1"/>
            <a:r>
              <a:rPr lang="en-US" dirty="0"/>
              <a:t>direction of light</a:t>
            </a:r>
          </a:p>
          <a:p>
            <a:pPr lvl="2"/>
            <a:r>
              <a:rPr lang="en-US" dirty="0"/>
              <a:t>incident ray</a:t>
            </a:r>
            <a:endParaRPr lang="it-IT" dirty="0"/>
          </a:p>
          <a:p>
            <a:endParaRPr lang="it-IT" dirty="0"/>
          </a:p>
        </p:txBody>
      </p:sp>
      <p:graphicFrame>
        <p:nvGraphicFramePr>
          <p:cNvPr id="541696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669473"/>
              </p:ext>
            </p:extLst>
          </p:nvPr>
        </p:nvGraphicFramePr>
        <p:xfrm>
          <a:off x="652463" y="4286250"/>
          <a:ext cx="540543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818" name="Equation" r:id="rId5" imgW="1790700" imgH="228600" progId="Equation.3">
                  <p:embed/>
                </p:oleObj>
              </mc:Choice>
              <mc:Fallback>
                <p:oleObj name="Equation" r:id="rId5" imgW="1790700" imgH="228600" progId="Equation.3">
                  <p:embed/>
                  <p:pic>
                    <p:nvPicPr>
                      <p:cNvPr id="0" name="Picture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3" y="4286250"/>
                        <a:ext cx="540543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1586" name="Group 66"/>
          <p:cNvGrpSpPr>
            <a:grpSpLocks/>
          </p:cNvGrpSpPr>
          <p:nvPr/>
        </p:nvGrpSpPr>
        <p:grpSpPr bwMode="auto">
          <a:xfrm>
            <a:off x="514351" y="4870450"/>
            <a:ext cx="2365379" cy="1035050"/>
            <a:chOff x="324" y="3068"/>
            <a:chExt cx="1490" cy="652"/>
          </a:xfrm>
        </p:grpSpPr>
        <p:sp>
          <p:nvSpPr>
            <p:cNvPr id="491580" name="Freeform 60"/>
            <p:cNvSpPr>
              <a:spLocks/>
            </p:cNvSpPr>
            <p:nvPr/>
          </p:nvSpPr>
          <p:spPr bwMode="auto">
            <a:xfrm flipH="1">
              <a:off x="1094" y="3068"/>
              <a:ext cx="47" cy="48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803"/>
                </a:cxn>
              </a:cxnLst>
              <a:rect l="0" t="0" r="r" b="b"/>
              <a:pathLst>
                <a:path w="17" h="803">
                  <a:moveTo>
                    <a:pt x="17" y="0"/>
                  </a:moveTo>
                  <a:cubicBezTo>
                    <a:pt x="14" y="134"/>
                    <a:pt x="4" y="636"/>
                    <a:pt x="0" y="80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1581" name="AutoShape 61"/>
            <p:cNvSpPr>
              <a:spLocks noChangeArrowheads="1"/>
            </p:cNvSpPr>
            <p:nvPr/>
          </p:nvSpPr>
          <p:spPr bwMode="auto">
            <a:xfrm>
              <a:off x="324" y="3268"/>
              <a:ext cx="1490" cy="45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R, G, B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(usually white: 1,1,1)</a:t>
              </a:r>
              <a:endParaRPr lang="it-IT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491588" name="Group 68"/>
          <p:cNvGrpSpPr>
            <a:grpSpLocks/>
          </p:cNvGrpSpPr>
          <p:nvPr/>
        </p:nvGrpSpPr>
        <p:grpSpPr bwMode="auto">
          <a:xfrm>
            <a:off x="3557590" y="4953003"/>
            <a:ext cx="2932117" cy="935038"/>
            <a:chOff x="2241" y="3120"/>
            <a:chExt cx="1847" cy="589"/>
          </a:xfrm>
        </p:grpSpPr>
        <p:sp>
          <p:nvSpPr>
            <p:cNvPr id="491582" name="Freeform 62"/>
            <p:cNvSpPr>
              <a:spLocks/>
            </p:cNvSpPr>
            <p:nvPr/>
          </p:nvSpPr>
          <p:spPr bwMode="auto">
            <a:xfrm>
              <a:off x="2400" y="3120"/>
              <a:ext cx="576" cy="5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99" y="840"/>
                </a:cxn>
              </a:cxnLst>
              <a:rect l="0" t="0" r="r" b="b"/>
              <a:pathLst>
                <a:path w="899" h="840">
                  <a:moveTo>
                    <a:pt x="0" y="0"/>
                  </a:moveTo>
                  <a:cubicBezTo>
                    <a:pt x="151" y="140"/>
                    <a:pt x="712" y="665"/>
                    <a:pt x="899" y="84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1583" name="AutoShape 63"/>
            <p:cNvSpPr>
              <a:spLocks noChangeArrowheads="1"/>
            </p:cNvSpPr>
            <p:nvPr/>
          </p:nvSpPr>
          <p:spPr bwMode="auto">
            <a:xfrm>
              <a:off x="2241" y="3257"/>
              <a:ext cx="1847" cy="45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R, G, B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(”base color” of the object)</a:t>
              </a:r>
              <a:endParaRPr lang="it-IT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491587" name="Group 67"/>
          <p:cNvGrpSpPr>
            <a:grpSpLocks/>
          </p:cNvGrpSpPr>
          <p:nvPr/>
        </p:nvGrpSpPr>
        <p:grpSpPr bwMode="auto">
          <a:xfrm>
            <a:off x="2154239" y="4800601"/>
            <a:ext cx="2865438" cy="1789113"/>
            <a:chOff x="1357" y="3024"/>
            <a:chExt cx="1805" cy="1127"/>
          </a:xfrm>
        </p:grpSpPr>
        <p:sp>
          <p:nvSpPr>
            <p:cNvPr id="491585" name="Freeform 65"/>
            <p:cNvSpPr>
              <a:spLocks/>
            </p:cNvSpPr>
            <p:nvPr/>
          </p:nvSpPr>
          <p:spPr bwMode="auto">
            <a:xfrm>
              <a:off x="1920" y="3024"/>
              <a:ext cx="240" cy="10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99" y="840"/>
                </a:cxn>
              </a:cxnLst>
              <a:rect l="0" t="0" r="r" b="b"/>
              <a:pathLst>
                <a:path w="899" h="840">
                  <a:moveTo>
                    <a:pt x="0" y="0"/>
                  </a:moveTo>
                  <a:cubicBezTo>
                    <a:pt x="151" y="140"/>
                    <a:pt x="712" y="665"/>
                    <a:pt x="899" y="84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1584" name="AutoShape 64"/>
            <p:cNvSpPr>
              <a:spLocks noChangeArrowheads="1"/>
            </p:cNvSpPr>
            <p:nvPr/>
          </p:nvSpPr>
          <p:spPr bwMode="auto">
            <a:xfrm>
              <a:off x="1357" y="3892"/>
              <a:ext cx="1805" cy="259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component by component</a:t>
              </a:r>
              <a:endParaRPr lang="it-IT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Diffuse reflection</a:t>
            </a:r>
            <a:endParaRPr lang="it-IT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Depending only on:</a:t>
            </a:r>
          </a:p>
          <a:p>
            <a:pPr lvl="1"/>
            <a:r>
              <a:rPr lang="en-US" dirty="0"/>
              <a:t>orientation of surface</a:t>
            </a:r>
          </a:p>
          <a:p>
            <a:pPr lvl="2"/>
            <a:r>
              <a:rPr lang="en-US" dirty="0"/>
              <a:t>(its "normal")</a:t>
            </a:r>
          </a:p>
          <a:p>
            <a:pPr lvl="1"/>
            <a:r>
              <a:rPr lang="en-US" dirty="0"/>
              <a:t>direction of light</a:t>
            </a:r>
          </a:p>
          <a:p>
            <a:pPr lvl="2"/>
            <a:r>
              <a:rPr lang="en-US" dirty="0"/>
              <a:t>incident ray</a:t>
            </a:r>
            <a:endParaRPr lang="it-IT" dirty="0"/>
          </a:p>
          <a:p>
            <a:endParaRPr lang="it-IT" dirty="0"/>
          </a:p>
        </p:txBody>
      </p:sp>
      <p:grpSp>
        <p:nvGrpSpPr>
          <p:cNvPr id="496652" name="Group 12"/>
          <p:cNvGrpSpPr>
            <a:grpSpLocks/>
          </p:cNvGrpSpPr>
          <p:nvPr/>
        </p:nvGrpSpPr>
        <p:grpSpPr bwMode="auto">
          <a:xfrm>
            <a:off x="3095630" y="4267201"/>
            <a:ext cx="1919291" cy="1963738"/>
            <a:chOff x="1872" y="2688"/>
            <a:chExt cx="1209" cy="1237"/>
          </a:xfrm>
        </p:grpSpPr>
        <p:sp>
          <p:nvSpPr>
            <p:cNvPr id="496650" name="Rectangle 10"/>
            <p:cNvSpPr>
              <a:spLocks noChangeArrowheads="1"/>
            </p:cNvSpPr>
            <p:nvPr/>
          </p:nvSpPr>
          <p:spPr bwMode="auto">
            <a:xfrm>
              <a:off x="1872" y="2688"/>
              <a:ext cx="1200" cy="480"/>
            </a:xfrm>
            <a:prstGeom prst="rect">
              <a:avLst/>
            </a:prstGeom>
            <a:solidFill>
              <a:srgbClr val="6699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6651" name="Text Box 11"/>
            <p:cNvSpPr txBox="1">
              <a:spLocks noChangeArrowheads="1"/>
            </p:cNvSpPr>
            <p:nvPr/>
          </p:nvSpPr>
          <p:spPr bwMode="auto">
            <a:xfrm>
              <a:off x="1965" y="3168"/>
              <a:ext cx="1116" cy="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base color,</a:t>
              </a:r>
              <a:br>
                <a:rPr lang="en-US" dirty="0">
                  <a:solidFill>
                    <a:schemeClr val="accent2"/>
                  </a:solidFill>
                </a:rPr>
              </a:br>
              <a:r>
                <a:rPr lang="en-US" dirty="0">
                  <a:solidFill>
                    <a:schemeClr val="accent2"/>
                  </a:solidFill>
                </a:rPr>
                <a:t>or diffuse color, </a:t>
              </a:r>
              <a:br>
                <a:rPr lang="en-US" dirty="0">
                  <a:solidFill>
                    <a:schemeClr val="accent2"/>
                  </a:solidFill>
                </a:rPr>
              </a:br>
              <a:r>
                <a:rPr lang="en-US" dirty="0">
                  <a:solidFill>
                    <a:schemeClr val="accent2"/>
                  </a:solidFill>
                </a:rPr>
                <a:t>is part of the</a:t>
              </a:r>
            </a:p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"material"</a:t>
              </a:r>
            </a:p>
          </p:txBody>
        </p:sp>
      </p:grpSp>
      <p:pic>
        <p:nvPicPr>
          <p:cNvPr id="496642" name="Picture 2" descr="E:\Dispense e lezioni\Lezioni\Immagini\RifDiffusa.BMP"/>
          <p:cNvPicPr>
            <a:picLocks noChangeAspect="1" noChangeArrowheads="1"/>
          </p:cNvPicPr>
          <p:nvPr/>
        </p:nvPicPr>
        <p:blipFill>
          <a:blip r:embed="rId3" cstate="print"/>
          <a:srcRect l="17070" r="15543"/>
          <a:stretch>
            <a:fillRect/>
          </a:stretch>
        </p:blipFill>
        <p:spPr bwMode="auto">
          <a:xfrm>
            <a:off x="5849938" y="2286000"/>
            <a:ext cx="3217862" cy="3581400"/>
          </a:xfrm>
          <a:prstGeom prst="rect">
            <a:avLst/>
          </a:prstGeom>
          <a:noFill/>
        </p:spPr>
      </p:pic>
      <p:pic>
        <p:nvPicPr>
          <p:cNvPr id="496643" name="Picture 3" descr="E:\Dispense e lezioni\Lezioni\Immagini\RifDiffusadAOss.BMP"/>
          <p:cNvPicPr>
            <a:picLocks noChangeAspect="1" noChangeArrowheads="1"/>
          </p:cNvPicPr>
          <p:nvPr/>
        </p:nvPicPr>
        <p:blipFill>
          <a:blip r:embed="rId4" cstate="print"/>
          <a:srcRect l="16872" r="15742"/>
          <a:stretch>
            <a:fillRect/>
          </a:stretch>
        </p:blipFill>
        <p:spPr bwMode="auto">
          <a:xfrm>
            <a:off x="5849938" y="2286000"/>
            <a:ext cx="321786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Diffuse reflection</a:t>
            </a:r>
            <a:endParaRPr lang="it-IT" i="1" dirty="0"/>
          </a:p>
        </p:txBody>
      </p:sp>
      <p:graphicFrame>
        <p:nvGraphicFramePr>
          <p:cNvPr id="12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36007"/>
              </p:ext>
            </p:extLst>
          </p:nvPr>
        </p:nvGraphicFramePr>
        <p:xfrm>
          <a:off x="652463" y="4286250"/>
          <a:ext cx="540543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42" name="Equation" r:id="rId5" imgW="1790700" imgH="228600" progId="Equation.3">
                  <p:embed/>
                </p:oleObj>
              </mc:Choice>
              <mc:Fallback>
                <p:oleObj name="Equation" r:id="rId5" imgW="1790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3" y="4286250"/>
                        <a:ext cx="540543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20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Depending only on:</a:t>
            </a:r>
          </a:p>
          <a:p>
            <a:pPr lvl="1"/>
            <a:r>
              <a:rPr lang="en-US" dirty="0"/>
              <a:t>orientation of surface</a:t>
            </a:r>
          </a:p>
          <a:p>
            <a:pPr lvl="2"/>
            <a:r>
              <a:rPr lang="en-US" dirty="0"/>
              <a:t>(its "normal")</a:t>
            </a:r>
          </a:p>
          <a:p>
            <a:pPr lvl="1"/>
            <a:r>
              <a:rPr lang="en-US" dirty="0"/>
              <a:t>direction of light</a:t>
            </a:r>
          </a:p>
          <a:p>
            <a:pPr lvl="2"/>
            <a:r>
              <a:rPr lang="en-US" dirty="0"/>
              <a:t>incident ray</a:t>
            </a:r>
            <a:endParaRPr lang="it-IT" dirty="0"/>
          </a:p>
          <a:p>
            <a:endParaRPr lang="it-IT" dirty="0"/>
          </a:p>
        </p:txBody>
      </p:sp>
      <p:graphicFrame>
        <p:nvGraphicFramePr>
          <p:cNvPr id="544768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9423004"/>
              </p:ext>
            </p:extLst>
          </p:nvPr>
        </p:nvGraphicFramePr>
        <p:xfrm>
          <a:off x="1466850" y="5219700"/>
          <a:ext cx="4905375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999" name="Equation" r:id="rId3" imgW="1625600" imgH="266700" progId="Equation.3">
                  <p:embed/>
                </p:oleObj>
              </mc:Choice>
              <mc:Fallback>
                <p:oleObj name="Equation" r:id="rId3" imgW="1625600" imgH="266700" progId="Equation.3">
                  <p:embed/>
                  <p:pic>
                    <p:nvPicPr>
                      <p:cNvPr id="0" name="Picture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6850" y="5219700"/>
                        <a:ext cx="4905375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9727" name="Group 15"/>
          <p:cNvGrpSpPr>
            <a:grpSpLocks/>
          </p:cNvGrpSpPr>
          <p:nvPr/>
        </p:nvGrpSpPr>
        <p:grpSpPr bwMode="auto">
          <a:xfrm>
            <a:off x="5100638" y="2368550"/>
            <a:ext cx="3448050" cy="1974850"/>
            <a:chOff x="3213" y="1492"/>
            <a:chExt cx="2172" cy="1244"/>
          </a:xfrm>
        </p:grpSpPr>
        <p:sp>
          <p:nvSpPr>
            <p:cNvPr id="499728" name="Freeform 16"/>
            <p:cNvSpPr>
              <a:spLocks/>
            </p:cNvSpPr>
            <p:nvPr/>
          </p:nvSpPr>
          <p:spPr bwMode="auto">
            <a:xfrm>
              <a:off x="3840" y="1622"/>
              <a:ext cx="1304" cy="1114"/>
            </a:xfrm>
            <a:custGeom>
              <a:avLst/>
              <a:gdLst/>
              <a:ahLst/>
              <a:cxnLst>
                <a:cxn ang="0">
                  <a:pos x="0" y="843"/>
                </a:cxn>
                <a:cxn ang="0">
                  <a:pos x="1735" y="252"/>
                </a:cxn>
                <a:cxn ang="0">
                  <a:pos x="531" y="0"/>
                </a:cxn>
              </a:cxnLst>
              <a:rect l="0" t="0" r="r" b="b"/>
              <a:pathLst>
                <a:path w="1849" h="843">
                  <a:moveTo>
                    <a:pt x="0" y="843"/>
                  </a:moveTo>
                  <a:cubicBezTo>
                    <a:pt x="290" y="744"/>
                    <a:pt x="1647" y="392"/>
                    <a:pt x="1735" y="252"/>
                  </a:cubicBezTo>
                  <a:cubicBezTo>
                    <a:pt x="1849" y="244"/>
                    <a:pt x="782" y="53"/>
                    <a:pt x="531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oval" w="med" len="med"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9729" name="AutoShape 17"/>
            <p:cNvSpPr>
              <a:spLocks noChangeArrowheads="1"/>
            </p:cNvSpPr>
            <p:nvPr/>
          </p:nvSpPr>
          <p:spPr bwMode="auto">
            <a:xfrm>
              <a:off x="3213" y="1492"/>
              <a:ext cx="2172" cy="64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pPr algn="ctr"/>
              <a:r>
                <a:rPr lang="it-IT" dirty="0" err="1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if</a:t>
              </a:r>
              <a:r>
                <a:rPr lang="it-IT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 angle </a:t>
              </a:r>
              <a:r>
                <a:rPr lang="it-IT" dirty="0" err="1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is</a:t>
              </a:r>
              <a:r>
                <a:rPr lang="it-IT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it-IT" dirty="0" err="1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between</a:t>
              </a:r>
              <a:r>
                <a:rPr lang="it-IT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it-IT" dirty="0">
                  <a:solidFill>
                    <a:srgbClr val="CC0000"/>
                  </a:solidFill>
                  <a:ea typeface="Arial Unicode MS" pitchFamily="34" charset="-128"/>
                  <a:cs typeface="Arial Unicode MS" pitchFamily="34" charset="-128"/>
                </a:rPr>
                <a:t>0° </a:t>
              </a:r>
              <a:r>
                <a:rPr lang="it-IT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and </a:t>
              </a:r>
              <a:r>
                <a:rPr lang="it-IT" dirty="0">
                  <a:solidFill>
                    <a:srgbClr val="CC0000"/>
                  </a:solidFill>
                  <a:ea typeface="Arial Unicode MS" pitchFamily="34" charset="-128"/>
                  <a:cs typeface="Arial Unicode MS" pitchFamily="34" charset="-128"/>
                </a:rPr>
                <a:t> 90</a:t>
              </a:r>
              <a:r>
                <a:rPr lang="en-US" dirty="0">
                  <a:solidFill>
                    <a:srgbClr val="CC0000"/>
                  </a:solidFill>
                  <a:ea typeface="Arial Unicode MS" pitchFamily="34" charset="-128"/>
                  <a:cs typeface="Arial Unicode MS" pitchFamily="34" charset="-128"/>
                </a:rPr>
                <a:t>°</a:t>
              </a:r>
              <a:r>
                <a:rPr lang="it-IT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,</a:t>
              </a:r>
            </a:p>
            <a:p>
              <a:pPr algn="ctr"/>
              <a:r>
                <a:rPr lang="it-IT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else: 0, </a:t>
              </a:r>
            </a:p>
            <a:p>
              <a:pPr algn="ctr"/>
              <a:r>
                <a:rPr lang="it-IT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(</a:t>
              </a:r>
              <a:r>
                <a:rPr lang="it-IT" dirty="0" err="1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object</a:t>
              </a:r>
              <a:r>
                <a:rPr lang="it-IT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 in </a:t>
              </a:r>
              <a:r>
                <a:rPr lang="it-IT" dirty="0" err="1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its</a:t>
              </a:r>
              <a:r>
                <a:rPr lang="it-IT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it-IT" dirty="0" err="1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own</a:t>
              </a:r>
              <a:r>
                <a:rPr lang="it-IT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it-IT" dirty="0" err="1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shadow</a:t>
              </a:r>
              <a:r>
                <a:rPr lang="it-IT" dirty="0">
                  <a:solidFill>
                    <a:srgbClr val="FF0000"/>
                  </a:solidFill>
                  <a:ea typeface="Arial Unicode MS" pitchFamily="34" charset="-128"/>
                  <a:cs typeface="Arial Unicode MS" pitchFamily="34" charset="-128"/>
                </a:rPr>
                <a:t>)</a:t>
              </a:r>
            </a:p>
          </p:txBody>
        </p:sp>
      </p:grpSp>
      <p:sp>
        <p:nvSpPr>
          <p:cNvPr id="499732" name="AutoShape 20"/>
          <p:cNvSpPr>
            <a:spLocks noChangeArrowheads="1"/>
          </p:cNvSpPr>
          <p:nvPr/>
        </p:nvSpPr>
        <p:spPr bwMode="auto">
          <a:xfrm>
            <a:off x="3786955" y="6026174"/>
            <a:ext cx="3694169" cy="71750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note: </a:t>
            </a:r>
            <a:r>
              <a:rPr lang="it-IT" dirty="0" err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each</a:t>
            </a:r>
            <a:r>
              <a:rPr lang="it-IT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“</a:t>
            </a:r>
            <a:r>
              <a:rPr lang="it-IT" dirty="0" err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bullet</a:t>
            </a:r>
            <a:r>
              <a:rPr lang="it-IT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" in </a:t>
            </a:r>
            <a:r>
              <a:rPr lang="it-IT" dirty="0" err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this</a:t>
            </a:r>
            <a:r>
              <a:rPr lang="it-IT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it-IT" dirty="0" err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equation</a:t>
            </a:r>
            <a:r>
              <a:rPr lang="it-IT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br>
              <a:rPr lang="it-IT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it-IT" dirty="0" err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is</a:t>
            </a:r>
            <a:r>
              <a:rPr lang="it-IT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a </a:t>
            </a:r>
            <a:r>
              <a:rPr lang="it-IT" dirty="0" err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different</a:t>
            </a:r>
            <a:r>
              <a:rPr lang="it-IT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it-IT" dirty="0" err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type</a:t>
            </a:r>
            <a:r>
              <a:rPr lang="it-IT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of </a:t>
            </a:r>
            <a:r>
              <a:rPr lang="it-IT" dirty="0" err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multiplication</a:t>
            </a:r>
            <a:r>
              <a:rPr lang="it-IT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!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Diffuse reflection</a:t>
            </a:r>
            <a:endParaRPr lang="it-IT" i="1" dirty="0"/>
          </a:p>
        </p:txBody>
      </p:sp>
      <p:graphicFrame>
        <p:nvGraphicFramePr>
          <p:cNvPr id="12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289457"/>
              </p:ext>
            </p:extLst>
          </p:nvPr>
        </p:nvGraphicFramePr>
        <p:xfrm>
          <a:off x="652463" y="4286250"/>
          <a:ext cx="540543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000" name="Equation" r:id="rId5" imgW="1790700" imgH="228600" progId="Equation.3">
                  <p:embed/>
                </p:oleObj>
              </mc:Choice>
              <mc:Fallback>
                <p:oleObj name="Equation" r:id="rId5" imgW="1790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463" y="4286250"/>
                        <a:ext cx="540543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32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Line 2"/>
          <p:cNvSpPr>
            <a:spLocks noChangeShapeType="1"/>
          </p:cNvSpPr>
          <p:nvPr/>
        </p:nvSpPr>
        <p:spPr bwMode="auto">
          <a:xfrm rot="16912189" flipV="1">
            <a:off x="1066800" y="3808413"/>
            <a:ext cx="0" cy="9144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pic>
        <p:nvPicPr>
          <p:cNvPr id="492549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1370013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92550" name="Group 6"/>
          <p:cNvGrpSpPr>
            <a:grpSpLocks/>
          </p:cNvGrpSpPr>
          <p:nvPr/>
        </p:nvGrpSpPr>
        <p:grpSpPr bwMode="auto">
          <a:xfrm>
            <a:off x="1119188" y="3987800"/>
            <a:ext cx="809625" cy="708025"/>
            <a:chOff x="4464" y="2544"/>
            <a:chExt cx="768" cy="672"/>
          </a:xfrm>
        </p:grpSpPr>
        <p:sp>
          <p:nvSpPr>
            <p:cNvPr id="492551" name="Line 7"/>
            <p:cNvSpPr>
              <a:spLocks noChangeShapeType="1"/>
            </p:cNvSpPr>
            <p:nvPr/>
          </p:nvSpPr>
          <p:spPr bwMode="auto">
            <a:xfrm flipH="1" flipV="1">
              <a:off x="4800" y="2544"/>
              <a:ext cx="48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52" name="Oval 8"/>
            <p:cNvSpPr>
              <a:spLocks noChangeArrowheads="1"/>
            </p:cNvSpPr>
            <p:nvPr/>
          </p:nvSpPr>
          <p:spPr bwMode="auto">
            <a:xfrm>
              <a:off x="4464" y="2544"/>
              <a:ext cx="768" cy="672"/>
            </a:xfrm>
            <a:prstGeom prst="ellipse">
              <a:avLst/>
            </a:prstGeom>
            <a:gradFill rotWithShape="0">
              <a:gsLst>
                <a:gs pos="0">
                  <a:srgbClr val="FFEBC3"/>
                </a:gs>
                <a:gs pos="100000">
                  <a:srgbClr val="FF6F6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53" name="Line 9"/>
            <p:cNvSpPr>
              <a:spLocks noChangeShapeType="1"/>
            </p:cNvSpPr>
            <p:nvPr/>
          </p:nvSpPr>
          <p:spPr bwMode="auto">
            <a:xfrm flipV="1">
              <a:off x="4848" y="2544"/>
              <a:ext cx="0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54" name="Line 10"/>
            <p:cNvSpPr>
              <a:spLocks noChangeShapeType="1"/>
            </p:cNvSpPr>
            <p:nvPr/>
          </p:nvSpPr>
          <p:spPr bwMode="auto">
            <a:xfrm flipH="1" flipV="1">
              <a:off x="4681" y="2572"/>
              <a:ext cx="167" cy="30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55" name="Line 11"/>
            <p:cNvSpPr>
              <a:spLocks noChangeShapeType="1"/>
            </p:cNvSpPr>
            <p:nvPr/>
          </p:nvSpPr>
          <p:spPr bwMode="auto">
            <a:xfrm flipH="1" flipV="1">
              <a:off x="4501" y="2721"/>
              <a:ext cx="347" cy="15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56" name="Line 12"/>
            <p:cNvSpPr>
              <a:spLocks noChangeShapeType="1"/>
            </p:cNvSpPr>
            <p:nvPr/>
          </p:nvSpPr>
          <p:spPr bwMode="auto">
            <a:xfrm flipH="1">
              <a:off x="4475" y="2880"/>
              <a:ext cx="373" cy="3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57" name="Line 13"/>
            <p:cNvSpPr>
              <a:spLocks noChangeShapeType="1"/>
            </p:cNvSpPr>
            <p:nvPr/>
          </p:nvSpPr>
          <p:spPr bwMode="auto">
            <a:xfrm flipH="1">
              <a:off x="4628" y="2880"/>
              <a:ext cx="220" cy="28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58" name="Line 14"/>
            <p:cNvSpPr>
              <a:spLocks noChangeShapeType="1"/>
            </p:cNvSpPr>
            <p:nvPr/>
          </p:nvSpPr>
          <p:spPr bwMode="auto">
            <a:xfrm flipH="1" flipV="1">
              <a:off x="4752" y="2544"/>
              <a:ext cx="96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59" name="Line 15"/>
            <p:cNvSpPr>
              <a:spLocks noChangeShapeType="1"/>
            </p:cNvSpPr>
            <p:nvPr/>
          </p:nvSpPr>
          <p:spPr bwMode="auto">
            <a:xfrm flipH="1" flipV="1">
              <a:off x="4464" y="2832"/>
              <a:ext cx="384" cy="4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60" name="Line 16"/>
            <p:cNvSpPr>
              <a:spLocks noChangeShapeType="1"/>
            </p:cNvSpPr>
            <p:nvPr/>
          </p:nvSpPr>
          <p:spPr bwMode="auto">
            <a:xfrm flipH="1">
              <a:off x="4487" y="2880"/>
              <a:ext cx="361" cy="12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61" name="Line 17"/>
            <p:cNvSpPr>
              <a:spLocks noChangeShapeType="1"/>
            </p:cNvSpPr>
            <p:nvPr/>
          </p:nvSpPr>
          <p:spPr bwMode="auto">
            <a:xfrm flipH="1" flipV="1">
              <a:off x="4595" y="2620"/>
              <a:ext cx="253" cy="26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62" name="Line 18"/>
            <p:cNvSpPr>
              <a:spLocks noChangeShapeType="1"/>
            </p:cNvSpPr>
            <p:nvPr/>
          </p:nvSpPr>
          <p:spPr bwMode="auto">
            <a:xfrm flipH="1">
              <a:off x="4543" y="2880"/>
              <a:ext cx="305" cy="207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63" name="Line 19"/>
            <p:cNvSpPr>
              <a:spLocks noChangeShapeType="1"/>
            </p:cNvSpPr>
            <p:nvPr/>
          </p:nvSpPr>
          <p:spPr bwMode="auto">
            <a:xfrm flipH="1">
              <a:off x="4726" y="2880"/>
              <a:ext cx="122" cy="32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2564" name="Rectangle 20"/>
          <p:cNvSpPr>
            <a:spLocks noChangeArrowheads="1"/>
          </p:cNvSpPr>
          <p:nvPr/>
        </p:nvSpPr>
        <p:spPr bwMode="auto">
          <a:xfrm rot="720483">
            <a:off x="1570038" y="3621088"/>
            <a:ext cx="465137" cy="15636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565" name="Rectangle 21"/>
          <p:cNvSpPr>
            <a:spLocks noChangeArrowheads="1"/>
          </p:cNvSpPr>
          <p:nvPr/>
        </p:nvSpPr>
        <p:spPr bwMode="auto">
          <a:xfrm rot="-4687811">
            <a:off x="1100931" y="4231482"/>
            <a:ext cx="1227137" cy="3810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594" name="Line 50"/>
          <p:cNvSpPr>
            <a:spLocks noChangeShapeType="1"/>
          </p:cNvSpPr>
          <p:nvPr/>
        </p:nvSpPr>
        <p:spPr bwMode="auto">
          <a:xfrm>
            <a:off x="1371600" y="2208213"/>
            <a:ext cx="152400" cy="2133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triangle" w="med" len="med"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596" name="Text Box 52"/>
          <p:cNvSpPr txBox="1">
            <a:spLocks noChangeArrowheads="1"/>
          </p:cNvSpPr>
          <p:nvPr/>
        </p:nvSpPr>
        <p:spPr bwMode="auto">
          <a:xfrm>
            <a:off x="1509713" y="2933700"/>
            <a:ext cx="30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b="1">
                <a:solidFill>
                  <a:srgbClr val="CC0000"/>
                </a:solidFill>
              </a:rPr>
              <a:t>L</a:t>
            </a:r>
          </a:p>
        </p:txBody>
      </p:sp>
      <p:sp>
        <p:nvSpPr>
          <p:cNvPr id="492597" name="Text Box 53"/>
          <p:cNvSpPr txBox="1">
            <a:spLocks noChangeArrowheads="1"/>
          </p:cNvSpPr>
          <p:nvPr/>
        </p:nvSpPr>
        <p:spPr bwMode="auto">
          <a:xfrm>
            <a:off x="685800" y="4189413"/>
            <a:ext cx="346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b="1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492598" name="Text Box 54"/>
          <p:cNvSpPr txBox="1">
            <a:spLocks noChangeArrowheads="1"/>
          </p:cNvSpPr>
          <p:nvPr/>
        </p:nvSpPr>
        <p:spPr bwMode="auto">
          <a:xfrm>
            <a:off x="762000" y="5256213"/>
            <a:ext cx="1323860" cy="120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dirty="0"/>
              <a:t>small</a:t>
            </a:r>
          </a:p>
          <a:p>
            <a:r>
              <a:rPr lang="it-IT" dirty="0"/>
              <a:t>diffuse</a:t>
            </a:r>
          </a:p>
          <a:p>
            <a:r>
              <a:rPr lang="it-IT" dirty="0"/>
              <a:t>component</a:t>
            </a:r>
          </a:p>
          <a:p>
            <a:r>
              <a:rPr lang="it-IT" dirty="0">
                <a:ea typeface="Arial Unicode MS" pitchFamily="34" charset="-128"/>
                <a:cs typeface="Arial Unicode MS" pitchFamily="34" charset="-128"/>
              </a:rPr>
              <a:t>⍬</a:t>
            </a:r>
            <a:r>
              <a:rPr lang="en-US" dirty="0">
                <a:ea typeface="Arial Unicode MS" pitchFamily="34" charset="-128"/>
                <a:cs typeface="Arial Unicode MS" pitchFamily="34" charset="-128"/>
              </a:rPr>
              <a:t>=70⁰</a:t>
            </a:r>
            <a:endParaRPr lang="it-IT" dirty="0"/>
          </a:p>
        </p:txBody>
      </p:sp>
      <p:sp>
        <p:nvSpPr>
          <p:cNvPr id="492599" name="Line 55"/>
          <p:cNvSpPr>
            <a:spLocks noChangeShapeType="1"/>
          </p:cNvSpPr>
          <p:nvPr/>
        </p:nvSpPr>
        <p:spPr bwMode="auto">
          <a:xfrm rot="16912189" flipV="1">
            <a:off x="4267200" y="3810000"/>
            <a:ext cx="0" cy="9144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pic>
        <p:nvPicPr>
          <p:cNvPr id="492600" name="Picture 5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0400" y="2362200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92601" name="Group 57"/>
          <p:cNvGrpSpPr>
            <a:grpSpLocks/>
          </p:cNvGrpSpPr>
          <p:nvPr/>
        </p:nvGrpSpPr>
        <p:grpSpPr bwMode="auto">
          <a:xfrm>
            <a:off x="4056063" y="3759200"/>
            <a:ext cx="1336675" cy="1168400"/>
            <a:chOff x="4464" y="2544"/>
            <a:chExt cx="768" cy="672"/>
          </a:xfrm>
        </p:grpSpPr>
        <p:sp>
          <p:nvSpPr>
            <p:cNvPr id="492602" name="Line 58"/>
            <p:cNvSpPr>
              <a:spLocks noChangeShapeType="1"/>
            </p:cNvSpPr>
            <p:nvPr/>
          </p:nvSpPr>
          <p:spPr bwMode="auto">
            <a:xfrm flipH="1" flipV="1">
              <a:off x="4800" y="2544"/>
              <a:ext cx="48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03" name="Oval 59"/>
            <p:cNvSpPr>
              <a:spLocks noChangeArrowheads="1"/>
            </p:cNvSpPr>
            <p:nvPr/>
          </p:nvSpPr>
          <p:spPr bwMode="auto">
            <a:xfrm>
              <a:off x="4464" y="2544"/>
              <a:ext cx="768" cy="672"/>
            </a:xfrm>
            <a:prstGeom prst="ellipse">
              <a:avLst/>
            </a:prstGeom>
            <a:gradFill rotWithShape="0">
              <a:gsLst>
                <a:gs pos="0">
                  <a:srgbClr val="FFEBC3"/>
                </a:gs>
                <a:gs pos="100000">
                  <a:srgbClr val="FF6F6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04" name="Line 60"/>
            <p:cNvSpPr>
              <a:spLocks noChangeShapeType="1"/>
            </p:cNvSpPr>
            <p:nvPr/>
          </p:nvSpPr>
          <p:spPr bwMode="auto">
            <a:xfrm flipV="1">
              <a:off x="4848" y="2544"/>
              <a:ext cx="0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05" name="Line 61"/>
            <p:cNvSpPr>
              <a:spLocks noChangeShapeType="1"/>
            </p:cNvSpPr>
            <p:nvPr/>
          </p:nvSpPr>
          <p:spPr bwMode="auto">
            <a:xfrm flipH="1" flipV="1">
              <a:off x="4681" y="2572"/>
              <a:ext cx="167" cy="30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06" name="Line 62"/>
            <p:cNvSpPr>
              <a:spLocks noChangeShapeType="1"/>
            </p:cNvSpPr>
            <p:nvPr/>
          </p:nvSpPr>
          <p:spPr bwMode="auto">
            <a:xfrm flipH="1" flipV="1">
              <a:off x="4501" y="2721"/>
              <a:ext cx="347" cy="15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07" name="Line 63"/>
            <p:cNvSpPr>
              <a:spLocks noChangeShapeType="1"/>
            </p:cNvSpPr>
            <p:nvPr/>
          </p:nvSpPr>
          <p:spPr bwMode="auto">
            <a:xfrm flipH="1">
              <a:off x="4475" y="2880"/>
              <a:ext cx="373" cy="3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08" name="Line 64"/>
            <p:cNvSpPr>
              <a:spLocks noChangeShapeType="1"/>
            </p:cNvSpPr>
            <p:nvPr/>
          </p:nvSpPr>
          <p:spPr bwMode="auto">
            <a:xfrm flipH="1">
              <a:off x="4628" y="2880"/>
              <a:ext cx="220" cy="28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09" name="Line 65"/>
            <p:cNvSpPr>
              <a:spLocks noChangeShapeType="1"/>
            </p:cNvSpPr>
            <p:nvPr/>
          </p:nvSpPr>
          <p:spPr bwMode="auto">
            <a:xfrm flipH="1" flipV="1">
              <a:off x="4752" y="2544"/>
              <a:ext cx="96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10" name="Line 66"/>
            <p:cNvSpPr>
              <a:spLocks noChangeShapeType="1"/>
            </p:cNvSpPr>
            <p:nvPr/>
          </p:nvSpPr>
          <p:spPr bwMode="auto">
            <a:xfrm flipH="1" flipV="1">
              <a:off x="4464" y="2832"/>
              <a:ext cx="384" cy="4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11" name="Line 67"/>
            <p:cNvSpPr>
              <a:spLocks noChangeShapeType="1"/>
            </p:cNvSpPr>
            <p:nvPr/>
          </p:nvSpPr>
          <p:spPr bwMode="auto">
            <a:xfrm flipH="1">
              <a:off x="4487" y="2880"/>
              <a:ext cx="361" cy="12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12" name="Line 68"/>
            <p:cNvSpPr>
              <a:spLocks noChangeShapeType="1"/>
            </p:cNvSpPr>
            <p:nvPr/>
          </p:nvSpPr>
          <p:spPr bwMode="auto">
            <a:xfrm flipH="1" flipV="1">
              <a:off x="4595" y="2620"/>
              <a:ext cx="253" cy="26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13" name="Line 69"/>
            <p:cNvSpPr>
              <a:spLocks noChangeShapeType="1"/>
            </p:cNvSpPr>
            <p:nvPr/>
          </p:nvSpPr>
          <p:spPr bwMode="auto">
            <a:xfrm flipH="1">
              <a:off x="4543" y="2880"/>
              <a:ext cx="305" cy="207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14" name="Line 70"/>
            <p:cNvSpPr>
              <a:spLocks noChangeShapeType="1"/>
            </p:cNvSpPr>
            <p:nvPr/>
          </p:nvSpPr>
          <p:spPr bwMode="auto">
            <a:xfrm flipH="1">
              <a:off x="4726" y="2880"/>
              <a:ext cx="122" cy="32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2615" name="Rectangle 71"/>
          <p:cNvSpPr>
            <a:spLocks noChangeArrowheads="1"/>
          </p:cNvSpPr>
          <p:nvPr/>
        </p:nvSpPr>
        <p:spPr bwMode="auto">
          <a:xfrm rot="720483">
            <a:off x="4767263" y="3640138"/>
            <a:ext cx="639762" cy="15636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616" name="Rectangle 72"/>
          <p:cNvSpPr>
            <a:spLocks noChangeArrowheads="1"/>
          </p:cNvSpPr>
          <p:nvPr/>
        </p:nvSpPr>
        <p:spPr bwMode="auto">
          <a:xfrm rot="-4687811">
            <a:off x="4301331" y="4233069"/>
            <a:ext cx="1227138" cy="3810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617" name="Line 73"/>
          <p:cNvSpPr>
            <a:spLocks noChangeShapeType="1"/>
          </p:cNvSpPr>
          <p:nvPr/>
        </p:nvSpPr>
        <p:spPr bwMode="auto">
          <a:xfrm>
            <a:off x="3733800" y="3124200"/>
            <a:ext cx="990600" cy="1219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triangle" w="med" len="med"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618" name="Text Box 74"/>
          <p:cNvSpPr txBox="1">
            <a:spLocks noChangeArrowheads="1"/>
          </p:cNvSpPr>
          <p:nvPr/>
        </p:nvSpPr>
        <p:spPr bwMode="auto">
          <a:xfrm>
            <a:off x="4114800" y="3048000"/>
            <a:ext cx="30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b="1">
                <a:solidFill>
                  <a:srgbClr val="CC0000"/>
                </a:solidFill>
              </a:rPr>
              <a:t>L</a:t>
            </a:r>
          </a:p>
        </p:txBody>
      </p:sp>
      <p:sp>
        <p:nvSpPr>
          <p:cNvPr id="492619" name="Text Box 75"/>
          <p:cNvSpPr txBox="1">
            <a:spLocks noChangeArrowheads="1"/>
          </p:cNvSpPr>
          <p:nvPr/>
        </p:nvSpPr>
        <p:spPr bwMode="auto">
          <a:xfrm>
            <a:off x="3886200" y="4191000"/>
            <a:ext cx="34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b="1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492620" name="Text Box 76"/>
          <p:cNvSpPr txBox="1">
            <a:spLocks noChangeArrowheads="1"/>
          </p:cNvSpPr>
          <p:nvPr/>
        </p:nvSpPr>
        <p:spPr bwMode="auto">
          <a:xfrm>
            <a:off x="3962400" y="5257800"/>
            <a:ext cx="1323860" cy="120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dirty="0"/>
              <a:t>large </a:t>
            </a:r>
          </a:p>
          <a:p>
            <a:r>
              <a:rPr lang="it-IT" dirty="0"/>
              <a:t>diffuse </a:t>
            </a:r>
          </a:p>
          <a:p>
            <a:r>
              <a:rPr lang="it-IT" dirty="0"/>
              <a:t>component</a:t>
            </a:r>
            <a:endParaRPr lang="en-US" dirty="0"/>
          </a:p>
          <a:p>
            <a:r>
              <a:rPr lang="it-IT" dirty="0">
                <a:ea typeface="Arial Unicode MS" pitchFamily="34" charset="-128"/>
                <a:cs typeface="Arial Unicode MS" pitchFamily="34" charset="-128"/>
              </a:rPr>
              <a:t>⍬</a:t>
            </a:r>
            <a:r>
              <a:rPr lang="en-US" dirty="0">
                <a:ea typeface="Arial Unicode MS" pitchFamily="34" charset="-128"/>
                <a:cs typeface="Arial Unicode MS" pitchFamily="34" charset="-128"/>
              </a:rPr>
              <a:t>=35⁰</a:t>
            </a:r>
            <a:endParaRPr lang="it-IT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2621" name="Line 77"/>
          <p:cNvSpPr>
            <a:spLocks noChangeShapeType="1"/>
          </p:cNvSpPr>
          <p:nvPr/>
        </p:nvSpPr>
        <p:spPr bwMode="auto">
          <a:xfrm rot="16912189" flipV="1">
            <a:off x="7467601" y="3675062"/>
            <a:ext cx="0" cy="1184275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pic>
        <p:nvPicPr>
          <p:cNvPr id="492622" name="Picture 7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3581400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92623" name="Group 79"/>
          <p:cNvGrpSpPr>
            <a:grpSpLocks/>
          </p:cNvGrpSpPr>
          <p:nvPr/>
        </p:nvGrpSpPr>
        <p:grpSpPr bwMode="auto">
          <a:xfrm>
            <a:off x="7045325" y="3575050"/>
            <a:ext cx="1758950" cy="1536700"/>
            <a:chOff x="4464" y="2544"/>
            <a:chExt cx="768" cy="672"/>
          </a:xfrm>
        </p:grpSpPr>
        <p:sp>
          <p:nvSpPr>
            <p:cNvPr id="492624" name="Line 80"/>
            <p:cNvSpPr>
              <a:spLocks noChangeShapeType="1"/>
            </p:cNvSpPr>
            <p:nvPr/>
          </p:nvSpPr>
          <p:spPr bwMode="auto">
            <a:xfrm flipH="1" flipV="1">
              <a:off x="4800" y="2544"/>
              <a:ext cx="48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25" name="Oval 81"/>
            <p:cNvSpPr>
              <a:spLocks noChangeArrowheads="1"/>
            </p:cNvSpPr>
            <p:nvPr/>
          </p:nvSpPr>
          <p:spPr bwMode="auto">
            <a:xfrm>
              <a:off x="4464" y="2544"/>
              <a:ext cx="768" cy="672"/>
            </a:xfrm>
            <a:prstGeom prst="ellipse">
              <a:avLst/>
            </a:prstGeom>
            <a:gradFill rotWithShape="0">
              <a:gsLst>
                <a:gs pos="0">
                  <a:srgbClr val="FFEBC3"/>
                </a:gs>
                <a:gs pos="100000">
                  <a:srgbClr val="FF6F6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26" name="Line 82"/>
            <p:cNvSpPr>
              <a:spLocks noChangeShapeType="1"/>
            </p:cNvSpPr>
            <p:nvPr/>
          </p:nvSpPr>
          <p:spPr bwMode="auto">
            <a:xfrm flipV="1">
              <a:off x="4848" y="2544"/>
              <a:ext cx="0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27" name="Line 83"/>
            <p:cNvSpPr>
              <a:spLocks noChangeShapeType="1"/>
            </p:cNvSpPr>
            <p:nvPr/>
          </p:nvSpPr>
          <p:spPr bwMode="auto">
            <a:xfrm flipH="1" flipV="1">
              <a:off x="4681" y="2572"/>
              <a:ext cx="167" cy="30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28" name="Line 84"/>
            <p:cNvSpPr>
              <a:spLocks noChangeShapeType="1"/>
            </p:cNvSpPr>
            <p:nvPr/>
          </p:nvSpPr>
          <p:spPr bwMode="auto">
            <a:xfrm flipH="1" flipV="1">
              <a:off x="4501" y="2721"/>
              <a:ext cx="347" cy="15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29" name="Line 85"/>
            <p:cNvSpPr>
              <a:spLocks noChangeShapeType="1"/>
            </p:cNvSpPr>
            <p:nvPr/>
          </p:nvSpPr>
          <p:spPr bwMode="auto">
            <a:xfrm flipH="1">
              <a:off x="4475" y="2880"/>
              <a:ext cx="373" cy="3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0" name="Line 86"/>
            <p:cNvSpPr>
              <a:spLocks noChangeShapeType="1"/>
            </p:cNvSpPr>
            <p:nvPr/>
          </p:nvSpPr>
          <p:spPr bwMode="auto">
            <a:xfrm flipH="1">
              <a:off x="4628" y="2880"/>
              <a:ext cx="220" cy="28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1" name="Line 87"/>
            <p:cNvSpPr>
              <a:spLocks noChangeShapeType="1"/>
            </p:cNvSpPr>
            <p:nvPr/>
          </p:nvSpPr>
          <p:spPr bwMode="auto">
            <a:xfrm flipH="1" flipV="1">
              <a:off x="4752" y="2544"/>
              <a:ext cx="96" cy="33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2" name="Line 88"/>
            <p:cNvSpPr>
              <a:spLocks noChangeShapeType="1"/>
            </p:cNvSpPr>
            <p:nvPr/>
          </p:nvSpPr>
          <p:spPr bwMode="auto">
            <a:xfrm flipH="1" flipV="1">
              <a:off x="4464" y="2832"/>
              <a:ext cx="384" cy="4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3" name="Line 89"/>
            <p:cNvSpPr>
              <a:spLocks noChangeShapeType="1"/>
            </p:cNvSpPr>
            <p:nvPr/>
          </p:nvSpPr>
          <p:spPr bwMode="auto">
            <a:xfrm flipH="1">
              <a:off x="4487" y="2880"/>
              <a:ext cx="361" cy="123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4" name="Line 90"/>
            <p:cNvSpPr>
              <a:spLocks noChangeShapeType="1"/>
            </p:cNvSpPr>
            <p:nvPr/>
          </p:nvSpPr>
          <p:spPr bwMode="auto">
            <a:xfrm flipH="1" flipV="1">
              <a:off x="4595" y="2620"/>
              <a:ext cx="253" cy="26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5" name="Line 91"/>
            <p:cNvSpPr>
              <a:spLocks noChangeShapeType="1"/>
            </p:cNvSpPr>
            <p:nvPr/>
          </p:nvSpPr>
          <p:spPr bwMode="auto">
            <a:xfrm flipH="1">
              <a:off x="4543" y="2880"/>
              <a:ext cx="305" cy="207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6" name="Line 92"/>
            <p:cNvSpPr>
              <a:spLocks noChangeShapeType="1"/>
            </p:cNvSpPr>
            <p:nvPr/>
          </p:nvSpPr>
          <p:spPr bwMode="auto">
            <a:xfrm flipH="1">
              <a:off x="4726" y="2880"/>
              <a:ext cx="122" cy="32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2637" name="Rectangle 93"/>
          <p:cNvSpPr>
            <a:spLocks noChangeArrowheads="1"/>
          </p:cNvSpPr>
          <p:nvPr/>
        </p:nvSpPr>
        <p:spPr bwMode="auto">
          <a:xfrm rot="720483">
            <a:off x="7920038" y="3659188"/>
            <a:ext cx="922337" cy="15636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638" name="Rectangle 94"/>
          <p:cNvSpPr>
            <a:spLocks noChangeArrowheads="1"/>
          </p:cNvSpPr>
          <p:nvPr/>
        </p:nvSpPr>
        <p:spPr bwMode="auto">
          <a:xfrm rot="-4687811">
            <a:off x="7501731" y="4233069"/>
            <a:ext cx="1227138" cy="3810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639" name="Line 95"/>
          <p:cNvSpPr>
            <a:spLocks noChangeShapeType="1"/>
          </p:cNvSpPr>
          <p:nvPr/>
        </p:nvSpPr>
        <p:spPr bwMode="auto">
          <a:xfrm>
            <a:off x="6705600" y="4114800"/>
            <a:ext cx="1219200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triangle" w="med" len="med"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640" name="Text Box 96"/>
          <p:cNvSpPr txBox="1">
            <a:spLocks noChangeArrowheads="1"/>
          </p:cNvSpPr>
          <p:nvPr/>
        </p:nvSpPr>
        <p:spPr bwMode="auto">
          <a:xfrm>
            <a:off x="6858000" y="3657600"/>
            <a:ext cx="30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b="1">
                <a:solidFill>
                  <a:srgbClr val="CC0000"/>
                </a:solidFill>
              </a:rPr>
              <a:t>L</a:t>
            </a:r>
          </a:p>
        </p:txBody>
      </p:sp>
      <p:sp>
        <p:nvSpPr>
          <p:cNvPr id="492641" name="Text Box 97"/>
          <p:cNvSpPr txBox="1">
            <a:spLocks noChangeArrowheads="1"/>
          </p:cNvSpPr>
          <p:nvPr/>
        </p:nvSpPr>
        <p:spPr bwMode="auto">
          <a:xfrm>
            <a:off x="7086600" y="4191000"/>
            <a:ext cx="34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b="1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492642" name="Text Box 98"/>
          <p:cNvSpPr txBox="1">
            <a:spLocks noChangeArrowheads="1"/>
          </p:cNvSpPr>
          <p:nvPr/>
        </p:nvSpPr>
        <p:spPr bwMode="auto">
          <a:xfrm>
            <a:off x="7162800" y="5257800"/>
            <a:ext cx="1259953" cy="120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dirty="0"/>
              <a:t>maximum</a:t>
            </a:r>
          </a:p>
          <a:p>
            <a:r>
              <a:rPr lang="it-IT" dirty="0"/>
              <a:t>diffuse</a:t>
            </a:r>
          </a:p>
          <a:p>
            <a:r>
              <a:rPr lang="it-IT" dirty="0" err="1"/>
              <a:t>conponent</a:t>
            </a:r>
            <a:endParaRPr lang="en-US" dirty="0"/>
          </a:p>
          <a:p>
            <a:r>
              <a:rPr lang="it-IT" dirty="0">
                <a:ea typeface="Arial Unicode MS" pitchFamily="34" charset="-128"/>
                <a:cs typeface="Arial Unicode MS" pitchFamily="34" charset="-128"/>
              </a:rPr>
              <a:t>⍬</a:t>
            </a:r>
            <a:r>
              <a:rPr lang="en-US" dirty="0">
                <a:ea typeface="Arial Unicode MS" pitchFamily="34" charset="-128"/>
                <a:cs typeface="Arial Unicode MS" pitchFamily="34" charset="-128"/>
              </a:rPr>
              <a:t>=0⁰</a:t>
            </a:r>
            <a:endParaRPr lang="it-IT" dirty="0"/>
          </a:p>
        </p:txBody>
      </p:sp>
      <p:sp>
        <p:nvSpPr>
          <p:cNvPr id="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Diffuse reflection</a:t>
            </a:r>
            <a:endParaRPr lang="it-IT" i="1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Line 2"/>
          <p:cNvSpPr>
            <a:spLocks noChangeShapeType="1"/>
          </p:cNvSpPr>
          <p:nvPr/>
        </p:nvSpPr>
        <p:spPr bwMode="auto">
          <a:xfrm rot="16912189" flipV="1">
            <a:off x="1066800" y="3808413"/>
            <a:ext cx="0" cy="9144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pic>
        <p:nvPicPr>
          <p:cNvPr id="493572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1295400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3587" name="Rectangle 19"/>
          <p:cNvSpPr>
            <a:spLocks noChangeArrowheads="1"/>
          </p:cNvSpPr>
          <p:nvPr/>
        </p:nvSpPr>
        <p:spPr bwMode="auto">
          <a:xfrm rot="720483">
            <a:off x="1570038" y="3621088"/>
            <a:ext cx="465137" cy="15636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3588" name="Rectangle 20"/>
          <p:cNvSpPr>
            <a:spLocks noChangeArrowheads="1"/>
          </p:cNvSpPr>
          <p:nvPr/>
        </p:nvSpPr>
        <p:spPr bwMode="auto">
          <a:xfrm rot="-4687811">
            <a:off x="1100931" y="4231482"/>
            <a:ext cx="1227137" cy="3810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3589" name="Line 21"/>
          <p:cNvSpPr>
            <a:spLocks noChangeShapeType="1"/>
          </p:cNvSpPr>
          <p:nvPr/>
        </p:nvSpPr>
        <p:spPr bwMode="auto">
          <a:xfrm flipH="1">
            <a:off x="1524000" y="2057400"/>
            <a:ext cx="533400" cy="22844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triangle" w="med" len="med"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3590" name="Text Box 22"/>
          <p:cNvSpPr txBox="1">
            <a:spLocks noChangeArrowheads="1"/>
          </p:cNvSpPr>
          <p:nvPr/>
        </p:nvSpPr>
        <p:spPr bwMode="auto">
          <a:xfrm>
            <a:off x="1509713" y="2933700"/>
            <a:ext cx="30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b="1">
                <a:solidFill>
                  <a:srgbClr val="CC0000"/>
                </a:solidFill>
              </a:rPr>
              <a:t>L</a:t>
            </a:r>
          </a:p>
        </p:txBody>
      </p:sp>
      <p:sp>
        <p:nvSpPr>
          <p:cNvPr id="493591" name="Text Box 23"/>
          <p:cNvSpPr txBox="1">
            <a:spLocks noChangeArrowheads="1"/>
          </p:cNvSpPr>
          <p:nvPr/>
        </p:nvSpPr>
        <p:spPr bwMode="auto">
          <a:xfrm>
            <a:off x="685800" y="4189413"/>
            <a:ext cx="346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b="1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493592" name="Text Box 24"/>
          <p:cNvSpPr txBox="1">
            <a:spLocks noChangeArrowheads="1"/>
          </p:cNvSpPr>
          <p:nvPr/>
        </p:nvSpPr>
        <p:spPr bwMode="auto">
          <a:xfrm>
            <a:off x="762000" y="5256213"/>
            <a:ext cx="1323860" cy="147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dirty="0"/>
              <a:t>ZERO</a:t>
            </a:r>
          </a:p>
          <a:p>
            <a:r>
              <a:rPr lang="en-US" dirty="0"/>
              <a:t>diffuse </a:t>
            </a:r>
          </a:p>
          <a:p>
            <a:r>
              <a:rPr lang="en-US" dirty="0"/>
              <a:t>component</a:t>
            </a:r>
          </a:p>
          <a:p>
            <a:r>
              <a:rPr lang="it-IT" dirty="0">
                <a:ea typeface="Arial Unicode MS" pitchFamily="34" charset="-128"/>
                <a:cs typeface="Arial Unicode MS" pitchFamily="34" charset="-128"/>
              </a:rPr>
              <a:t>⍬</a:t>
            </a:r>
            <a:r>
              <a:rPr lang="en-US" dirty="0">
                <a:ea typeface="Arial Unicode MS" pitchFamily="34" charset="-128"/>
                <a:cs typeface="Arial Unicode MS" pitchFamily="34" charset="-128"/>
              </a:rPr>
              <a:t>=90⁰</a:t>
            </a:r>
            <a:endParaRPr lang="it-IT" dirty="0">
              <a:ea typeface="Arial Unicode MS" pitchFamily="34" charset="-128"/>
              <a:cs typeface="Arial Unicode MS" pitchFamily="34" charset="-128"/>
            </a:endParaRPr>
          </a:p>
          <a:p>
            <a:r>
              <a:rPr lang="it-IT" dirty="0"/>
              <a:t>	</a:t>
            </a:r>
          </a:p>
        </p:txBody>
      </p:sp>
      <p:sp>
        <p:nvSpPr>
          <p:cNvPr id="493593" name="Line 25"/>
          <p:cNvSpPr>
            <a:spLocks noChangeShapeType="1"/>
          </p:cNvSpPr>
          <p:nvPr/>
        </p:nvSpPr>
        <p:spPr bwMode="auto">
          <a:xfrm rot="16912189" flipV="1">
            <a:off x="4267200" y="3810000"/>
            <a:ext cx="0" cy="9144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pic>
        <p:nvPicPr>
          <p:cNvPr id="493594" name="Picture 2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1752600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3609" name="Rectangle 41"/>
          <p:cNvSpPr>
            <a:spLocks noChangeArrowheads="1"/>
          </p:cNvSpPr>
          <p:nvPr/>
        </p:nvSpPr>
        <p:spPr bwMode="auto">
          <a:xfrm rot="720483">
            <a:off x="4767263" y="3640138"/>
            <a:ext cx="639762" cy="15636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3610" name="Rectangle 42"/>
          <p:cNvSpPr>
            <a:spLocks noChangeArrowheads="1"/>
          </p:cNvSpPr>
          <p:nvPr/>
        </p:nvSpPr>
        <p:spPr bwMode="auto">
          <a:xfrm rot="-4687811">
            <a:off x="4301331" y="4233069"/>
            <a:ext cx="1227138" cy="3810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3611" name="Line 43"/>
          <p:cNvSpPr>
            <a:spLocks noChangeShapeType="1"/>
          </p:cNvSpPr>
          <p:nvPr/>
        </p:nvSpPr>
        <p:spPr bwMode="auto">
          <a:xfrm flipH="1">
            <a:off x="4724400" y="2590800"/>
            <a:ext cx="1066800" cy="1752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triangle" w="med" len="med"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3612" name="Text Box 44"/>
          <p:cNvSpPr txBox="1">
            <a:spLocks noChangeArrowheads="1"/>
          </p:cNvSpPr>
          <p:nvPr/>
        </p:nvSpPr>
        <p:spPr bwMode="auto">
          <a:xfrm>
            <a:off x="5181600" y="2819400"/>
            <a:ext cx="30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b="1">
                <a:solidFill>
                  <a:srgbClr val="CC0000"/>
                </a:solidFill>
              </a:rPr>
              <a:t>L</a:t>
            </a:r>
          </a:p>
        </p:txBody>
      </p:sp>
      <p:sp>
        <p:nvSpPr>
          <p:cNvPr id="493613" name="Text Box 45"/>
          <p:cNvSpPr txBox="1">
            <a:spLocks noChangeArrowheads="1"/>
          </p:cNvSpPr>
          <p:nvPr/>
        </p:nvSpPr>
        <p:spPr bwMode="auto">
          <a:xfrm>
            <a:off x="3886200" y="4191000"/>
            <a:ext cx="346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b="1">
                <a:solidFill>
                  <a:schemeClr val="accent2"/>
                </a:solidFill>
              </a:rPr>
              <a:t>N</a:t>
            </a:r>
          </a:p>
        </p:txBody>
      </p:sp>
      <p:sp>
        <p:nvSpPr>
          <p:cNvPr id="493614" name="Text Box 46"/>
          <p:cNvSpPr txBox="1">
            <a:spLocks noChangeArrowheads="1"/>
          </p:cNvSpPr>
          <p:nvPr/>
        </p:nvSpPr>
        <p:spPr bwMode="auto">
          <a:xfrm>
            <a:off x="3962400" y="5257800"/>
            <a:ext cx="1323860" cy="1479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it-IT" dirty="0"/>
              <a:t>ZERO</a:t>
            </a:r>
          </a:p>
          <a:p>
            <a:r>
              <a:rPr lang="en-US" dirty="0"/>
              <a:t>diffuse </a:t>
            </a:r>
          </a:p>
          <a:p>
            <a:r>
              <a:rPr lang="en-US" dirty="0"/>
              <a:t>component</a:t>
            </a:r>
          </a:p>
          <a:p>
            <a:r>
              <a:rPr lang="it-IT" dirty="0">
                <a:ea typeface="Arial Unicode MS" pitchFamily="34" charset="-128"/>
                <a:cs typeface="Arial Unicode MS" pitchFamily="34" charset="-128"/>
              </a:rPr>
              <a:t>⍬</a:t>
            </a:r>
            <a:r>
              <a:rPr lang="en-US" dirty="0">
                <a:ea typeface="Arial Unicode MS" pitchFamily="34" charset="-128"/>
                <a:cs typeface="Arial Unicode MS" pitchFamily="34" charset="-128"/>
              </a:rPr>
              <a:t>&gt;90⁰</a:t>
            </a:r>
            <a:endParaRPr lang="it-IT" dirty="0">
              <a:ea typeface="Arial Unicode MS" pitchFamily="34" charset="-128"/>
              <a:cs typeface="Arial Unicode MS" pitchFamily="34" charset="-128"/>
            </a:endParaRPr>
          </a:p>
          <a:p>
            <a:endParaRPr lang="it-IT" dirty="0"/>
          </a:p>
        </p:txBody>
      </p:sp>
      <p:sp>
        <p:nvSpPr>
          <p:cNvPr id="493637" name="Rectangle 69"/>
          <p:cNvSpPr>
            <a:spLocks noChangeArrowheads="1"/>
          </p:cNvSpPr>
          <p:nvPr/>
        </p:nvSpPr>
        <p:spPr bwMode="auto">
          <a:xfrm>
            <a:off x="5562600" y="5334000"/>
            <a:ext cx="3055441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(surface </a:t>
            </a:r>
            <a:r>
              <a:rPr lang="it-IT" dirty="0"/>
              <a:t>in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own</a:t>
            </a:r>
            <a:r>
              <a:rPr lang="it-IT" dirty="0"/>
              <a:t> </a:t>
            </a:r>
            <a:r>
              <a:rPr lang="it-IT" dirty="0" err="1"/>
              <a:t>shadow</a:t>
            </a:r>
            <a:r>
              <a:rPr lang="it-IT" dirty="0"/>
              <a:t>)</a:t>
            </a:r>
          </a:p>
        </p:txBody>
      </p: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Diffuse reflection</a:t>
            </a:r>
            <a:endParaRPr lang="it-IT" i="1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AutoShape 2"/>
          <p:cNvSpPr>
            <a:spLocks noChangeArrowheads="1"/>
          </p:cNvSpPr>
          <p:nvPr/>
        </p:nvSpPr>
        <p:spPr bwMode="auto">
          <a:xfrm>
            <a:off x="611560" y="4876800"/>
            <a:ext cx="4114800" cy="609600"/>
          </a:xfrm>
          <a:prstGeom prst="roundRect">
            <a:avLst>
              <a:gd name="adj" fmla="val 29463"/>
            </a:avLst>
          </a:prstGeom>
          <a:solidFill>
            <a:srgbClr val="3399FF"/>
          </a:solidFill>
          <a:ln w="9525">
            <a:solidFill>
              <a:srgbClr val="99CCFF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pic>
        <p:nvPicPr>
          <p:cNvPr id="4853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133600"/>
            <a:ext cx="19335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53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352800"/>
            <a:ext cx="19431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67544" y="1412776"/>
            <a:ext cx="4464496" cy="460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dirty="0"/>
              <a:t>final light</a:t>
            </a:r>
          </a:p>
          <a:p>
            <a:pPr algn="ctr">
              <a:buFontTx/>
              <a:buNone/>
            </a:pPr>
            <a:r>
              <a:rPr lang="en-US" dirty="0"/>
              <a:t>=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ambient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diffuse reflection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specular reflection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emission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3 terms of the lighting model of OpenGL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7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6" name="Picture 4" descr="Fresn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9788" y="1757363"/>
            <a:ext cx="4494212" cy="4256087"/>
          </a:xfrm>
        </p:spPr>
      </p:pic>
      <p:sp>
        <p:nvSpPr>
          <p:cNvPr id="535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4644008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Simple phenomenon (conceptually):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photons “bouncing”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as if they were balls!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Note: corpuscular nature of photon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bounce depends on surface normal 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in formula?</a:t>
            </a:r>
          </a:p>
          <a:p>
            <a:pPr>
              <a:lnSpc>
                <a:spcPct val="90000"/>
              </a:lnSpc>
            </a:pPr>
            <a:endParaRPr lang="en-US" sz="2400" b="1" dirty="0"/>
          </a:p>
          <a:p>
            <a:pPr>
              <a:lnSpc>
                <a:spcPct val="90000"/>
              </a:lnSpc>
            </a:pPr>
            <a:r>
              <a:rPr lang="en-US" sz="2400" b="1" dirty="0"/>
              <a:t>At microscopic level:</a:t>
            </a:r>
            <a:br>
              <a:rPr lang="en-US" sz="2400" b="1" dirty="0"/>
            </a:br>
            <a:r>
              <a:rPr lang="en-US" sz="2400" dirty="0"/>
              <a:t>normal of “</a:t>
            </a:r>
            <a:r>
              <a:rPr lang="en-US" sz="2400" i="1" dirty="0" err="1">
                <a:solidFill>
                  <a:schemeClr val="accent2"/>
                </a:solidFill>
              </a:rPr>
              <a:t>microfacets</a:t>
            </a:r>
            <a:r>
              <a:rPr lang="en-US" sz="2400" dirty="0"/>
              <a:t>” </a:t>
            </a:r>
            <a:br>
              <a:rPr lang="en-US" sz="2400" dirty="0"/>
            </a:br>
            <a:r>
              <a:rPr lang="en-US" sz="2400" dirty="0"/>
              <a:t>is close to the one of macroscopic surface</a:t>
            </a:r>
            <a:br>
              <a:rPr lang="en-US" sz="2400" dirty="0"/>
            </a:br>
            <a:r>
              <a:rPr lang="en-US" sz="1800" dirty="0"/>
              <a:t>(the more similar, on average, the more specular the appearance of surface)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Specular reflection</a:t>
            </a:r>
            <a:endParaRPr lang="it-IT" i="1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"Specular" reflection</a:t>
            </a:r>
          </a:p>
          <a:p>
            <a:pPr lvl="1"/>
            <a:r>
              <a:rPr lang="en-AU" dirty="0"/>
              <a:t>a.k.a. «</a:t>
            </a:r>
            <a:r>
              <a:rPr lang="en-AU" dirty="0" err="1"/>
              <a:t>Phong</a:t>
            </a:r>
            <a:r>
              <a:rPr lang="en-AU" dirty="0"/>
              <a:t>» reflection, from its inventor</a:t>
            </a:r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For  glossy materials</a:t>
            </a:r>
          </a:p>
          <a:p>
            <a:pPr lvl="1"/>
            <a:r>
              <a:rPr lang="en-AU" dirty="0"/>
              <a:t>shining reflexes</a:t>
            </a:r>
          </a:p>
          <a:p>
            <a:pPr lvl="1"/>
            <a:r>
              <a:rPr lang="en-AU" dirty="0"/>
              <a:t>("highlights")</a:t>
            </a:r>
          </a:p>
        </p:txBody>
      </p:sp>
      <p:pic>
        <p:nvPicPr>
          <p:cNvPr id="497668" name="Picture 4" descr="C:\Documenti\Corsi\Iuf 98-99\diffu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810000"/>
            <a:ext cx="1857375" cy="1841500"/>
          </a:xfrm>
          <a:prstGeom prst="rect">
            <a:avLst/>
          </a:prstGeom>
          <a:noFill/>
        </p:spPr>
      </p:pic>
      <p:pic>
        <p:nvPicPr>
          <p:cNvPr id="497669" name="Picture 5" descr="C:\Documenti\Corsi\Iuf 98-99\specul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3810000"/>
            <a:ext cx="1835150" cy="1851025"/>
          </a:xfrm>
          <a:prstGeom prst="rect">
            <a:avLst/>
          </a:prstGeom>
          <a:noFill/>
        </p:spPr>
      </p:pic>
      <p:sp>
        <p:nvSpPr>
          <p:cNvPr id="497670" name="Text Box 6"/>
          <p:cNvSpPr txBox="1">
            <a:spLocks noChangeArrowheads="1"/>
          </p:cNvSpPr>
          <p:nvPr/>
        </p:nvSpPr>
        <p:spPr bwMode="auto">
          <a:xfrm>
            <a:off x="4557713" y="5678488"/>
            <a:ext cx="925964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without</a:t>
            </a:r>
            <a:endParaRPr lang="it-IT" dirty="0"/>
          </a:p>
        </p:txBody>
      </p:sp>
      <p:sp>
        <p:nvSpPr>
          <p:cNvPr id="497671" name="Text Box 7"/>
          <p:cNvSpPr txBox="1">
            <a:spLocks noChangeArrowheads="1"/>
          </p:cNvSpPr>
          <p:nvPr/>
        </p:nvSpPr>
        <p:spPr bwMode="auto">
          <a:xfrm>
            <a:off x="6753225" y="5715000"/>
            <a:ext cx="605076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with</a:t>
            </a:r>
            <a:endParaRPr lang="it-IT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Specular reflection</a:t>
            </a:r>
            <a:endParaRPr lang="it-IT" i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31" name="Group 100"/>
          <p:cNvGrpSpPr>
            <a:grpSpLocks/>
          </p:cNvGrpSpPr>
          <p:nvPr/>
        </p:nvGrpSpPr>
        <p:grpSpPr bwMode="auto">
          <a:xfrm rot="1281435">
            <a:off x="533400" y="1600201"/>
            <a:ext cx="1371600" cy="1219200"/>
            <a:chOff x="156" y="672"/>
            <a:chExt cx="3024" cy="2112"/>
          </a:xfrm>
        </p:grpSpPr>
        <p:sp>
          <p:nvSpPr>
            <p:cNvPr id="49246" name="Line 101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247" name="Line 102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248" name="Line 103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9232" name="Rectangle 104"/>
          <p:cNvSpPr>
            <a:spLocks noChangeArrowheads="1"/>
          </p:cNvSpPr>
          <p:nvPr/>
        </p:nvSpPr>
        <p:spPr bwMode="auto">
          <a:xfrm>
            <a:off x="152400" y="2514601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z</a:t>
            </a:r>
            <a:endParaRPr lang="it-IT" sz="1600" i="1"/>
          </a:p>
        </p:txBody>
      </p:sp>
      <p:sp>
        <p:nvSpPr>
          <p:cNvPr id="49233" name="Rectangle 105"/>
          <p:cNvSpPr>
            <a:spLocks noChangeArrowheads="1"/>
          </p:cNvSpPr>
          <p:nvPr/>
        </p:nvSpPr>
        <p:spPr bwMode="auto">
          <a:xfrm>
            <a:off x="1143000" y="1600201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y</a:t>
            </a:r>
            <a:endParaRPr lang="it-IT" sz="1600" i="1"/>
          </a:p>
        </p:txBody>
      </p:sp>
      <p:sp>
        <p:nvSpPr>
          <p:cNvPr id="49234" name="Rectangle 106"/>
          <p:cNvSpPr>
            <a:spLocks noChangeArrowheads="1"/>
          </p:cNvSpPr>
          <p:nvPr/>
        </p:nvSpPr>
        <p:spPr bwMode="auto">
          <a:xfrm>
            <a:off x="1600200" y="2895601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x</a:t>
            </a:r>
            <a:endParaRPr lang="it-IT" sz="1600" i="1"/>
          </a:p>
        </p:txBody>
      </p:sp>
      <p:sp>
        <p:nvSpPr>
          <p:cNvPr id="49235" name="Rectangle 107"/>
          <p:cNvSpPr>
            <a:spLocks noChangeArrowheads="1"/>
          </p:cNvSpPr>
          <p:nvPr/>
        </p:nvSpPr>
        <p:spPr bwMode="auto">
          <a:xfrm>
            <a:off x="609600" y="1828801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236" name="Rectangle 108"/>
          <p:cNvSpPr>
            <a:spLocks noChangeArrowheads="1"/>
          </p:cNvSpPr>
          <p:nvPr/>
        </p:nvSpPr>
        <p:spPr bwMode="auto">
          <a:xfrm>
            <a:off x="1524000" y="2209801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49237" name="Rectangle 109"/>
          <p:cNvSpPr>
            <a:spLocks noChangeArrowheads="1"/>
          </p:cNvSpPr>
          <p:nvPr/>
        </p:nvSpPr>
        <p:spPr bwMode="auto">
          <a:xfrm>
            <a:off x="762000" y="2667001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grpSp>
        <p:nvGrpSpPr>
          <p:cNvPr id="49238" name="Group 123"/>
          <p:cNvGrpSpPr>
            <a:grpSpLocks/>
          </p:cNvGrpSpPr>
          <p:nvPr/>
        </p:nvGrpSpPr>
        <p:grpSpPr bwMode="auto">
          <a:xfrm rot="2220507">
            <a:off x="685800" y="2133601"/>
            <a:ext cx="803275" cy="639763"/>
            <a:chOff x="384" y="1488"/>
            <a:chExt cx="506" cy="403"/>
          </a:xfrm>
        </p:grpSpPr>
        <p:sp>
          <p:nvSpPr>
            <p:cNvPr id="49242" name="Oval 110"/>
            <p:cNvSpPr>
              <a:spLocks noChangeArrowheads="1"/>
            </p:cNvSpPr>
            <p:nvPr/>
          </p:nvSpPr>
          <p:spPr bwMode="auto">
            <a:xfrm>
              <a:off x="624" y="182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243" name="Oval 111"/>
            <p:cNvSpPr>
              <a:spLocks noChangeArrowheads="1"/>
            </p:cNvSpPr>
            <p:nvPr/>
          </p:nvSpPr>
          <p:spPr bwMode="auto">
            <a:xfrm>
              <a:off x="816" y="1488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244" name="Oval 112"/>
            <p:cNvSpPr>
              <a:spLocks noChangeArrowheads="1"/>
            </p:cNvSpPr>
            <p:nvPr/>
          </p:nvSpPr>
          <p:spPr bwMode="auto">
            <a:xfrm>
              <a:off x="384" y="1584"/>
              <a:ext cx="74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49245" name="Freeform 113"/>
            <p:cNvSpPr>
              <a:spLocks/>
            </p:cNvSpPr>
            <p:nvPr/>
          </p:nvSpPr>
          <p:spPr bwMode="auto">
            <a:xfrm>
              <a:off x="415" y="1529"/>
              <a:ext cx="437" cy="331"/>
            </a:xfrm>
            <a:custGeom>
              <a:avLst/>
              <a:gdLst>
                <a:gd name="T0" fmla="*/ 0 w 437"/>
                <a:gd name="T1" fmla="*/ 80 h 331"/>
                <a:gd name="T2" fmla="*/ 265 w 437"/>
                <a:gd name="T3" fmla="*/ 331 h 331"/>
                <a:gd name="T4" fmla="*/ 437 w 437"/>
                <a:gd name="T5" fmla="*/ 0 h 331"/>
                <a:gd name="T6" fmla="*/ 0 w 437"/>
                <a:gd name="T7" fmla="*/ 80 h 3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7"/>
                <a:gd name="T13" fmla="*/ 0 h 331"/>
                <a:gd name="T14" fmla="*/ 437 w 437"/>
                <a:gd name="T15" fmla="*/ 331 h 3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7" h="331">
                  <a:moveTo>
                    <a:pt x="0" y="80"/>
                  </a:moveTo>
                  <a:lnTo>
                    <a:pt x="265" y="331"/>
                  </a:lnTo>
                  <a:lnTo>
                    <a:pt x="437" y="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folHlink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9239" name="Text Box 114"/>
          <p:cNvSpPr txBox="1">
            <a:spLocks noChangeArrowheads="1"/>
          </p:cNvSpPr>
          <p:nvPr/>
        </p:nvSpPr>
        <p:spPr bwMode="auto">
          <a:xfrm>
            <a:off x="152400" y="3200401"/>
            <a:ext cx="1658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/>
              <a:t>object Coordinates</a:t>
            </a:r>
            <a:endParaRPr lang="it-IT" sz="1400"/>
          </a:p>
        </p:txBody>
      </p:sp>
      <p:sp>
        <p:nvSpPr>
          <p:cNvPr id="49240" name="AutoShape 121"/>
          <p:cNvSpPr>
            <a:spLocks noChangeArrowheads="1"/>
          </p:cNvSpPr>
          <p:nvPr/>
        </p:nvSpPr>
        <p:spPr bwMode="auto">
          <a:xfrm rot="5400000" flipV="1">
            <a:off x="676275" y="3362326"/>
            <a:ext cx="6858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241" name="Text Box 122"/>
          <p:cNvSpPr txBox="1">
            <a:spLocks noChangeArrowheads="1"/>
          </p:cNvSpPr>
          <p:nvPr/>
        </p:nvSpPr>
        <p:spPr bwMode="auto">
          <a:xfrm>
            <a:off x="762000" y="3733801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0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dirty="0"/>
              <a:t>Recap: pipeline detail</a:t>
            </a:r>
            <a:endParaRPr lang="it-IT" dirty="0"/>
          </a:p>
        </p:txBody>
      </p:sp>
      <p:grpSp>
        <p:nvGrpSpPr>
          <p:cNvPr id="49157" name="Group 4"/>
          <p:cNvGrpSpPr>
            <a:grpSpLocks/>
          </p:cNvGrpSpPr>
          <p:nvPr/>
        </p:nvGrpSpPr>
        <p:grpSpPr bwMode="auto">
          <a:xfrm>
            <a:off x="228600" y="4887913"/>
            <a:ext cx="1371600" cy="1219200"/>
            <a:chOff x="156" y="672"/>
            <a:chExt cx="3024" cy="2112"/>
          </a:xfrm>
        </p:grpSpPr>
        <p:sp>
          <p:nvSpPr>
            <p:cNvPr id="49270" name="Line 5"/>
            <p:cNvSpPr>
              <a:spLocks noChangeShapeType="1"/>
            </p:cNvSpPr>
            <p:nvPr/>
          </p:nvSpPr>
          <p:spPr bwMode="auto">
            <a:xfrm flipH="1">
              <a:off x="156" y="2080"/>
              <a:ext cx="1716" cy="70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271" name="Line 6"/>
            <p:cNvSpPr>
              <a:spLocks noChangeShapeType="1"/>
            </p:cNvSpPr>
            <p:nvPr/>
          </p:nvSpPr>
          <p:spPr bwMode="auto">
            <a:xfrm>
              <a:off x="1872" y="2080"/>
              <a:ext cx="1308" cy="6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49272" name="Line 7"/>
            <p:cNvSpPr>
              <a:spLocks noChangeShapeType="1"/>
            </p:cNvSpPr>
            <p:nvPr/>
          </p:nvSpPr>
          <p:spPr bwMode="auto">
            <a:xfrm flipV="1">
              <a:off x="1872" y="672"/>
              <a:ext cx="82" cy="1408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9158" name="Rectangle 8"/>
          <p:cNvSpPr>
            <a:spLocks noChangeArrowheads="1"/>
          </p:cNvSpPr>
          <p:nvPr/>
        </p:nvSpPr>
        <p:spPr bwMode="auto">
          <a:xfrm>
            <a:off x="76200" y="60309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z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49159" name="Rectangle 9"/>
          <p:cNvSpPr>
            <a:spLocks noChangeArrowheads="1"/>
          </p:cNvSpPr>
          <p:nvPr/>
        </p:nvSpPr>
        <p:spPr bwMode="auto">
          <a:xfrm>
            <a:off x="990600" y="46593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y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49160" name="Rectangle 10"/>
          <p:cNvSpPr>
            <a:spLocks noChangeArrowheads="1"/>
          </p:cNvSpPr>
          <p:nvPr/>
        </p:nvSpPr>
        <p:spPr bwMode="auto">
          <a:xfrm>
            <a:off x="1524000" y="6030913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x</a:t>
            </a:r>
            <a:endParaRPr lang="it-IT" sz="1600" i="1">
              <a:solidFill>
                <a:schemeClr val="accent2"/>
              </a:solidFill>
            </a:endParaRPr>
          </a:p>
        </p:txBody>
      </p:sp>
      <p:sp>
        <p:nvSpPr>
          <p:cNvPr id="49161" name="Rectangle 11"/>
          <p:cNvSpPr>
            <a:spLocks noChangeArrowheads="1"/>
          </p:cNvSpPr>
          <p:nvPr/>
        </p:nvSpPr>
        <p:spPr bwMode="auto">
          <a:xfrm>
            <a:off x="381000" y="52689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162" name="Rectangle 12"/>
          <p:cNvSpPr>
            <a:spLocks noChangeArrowheads="1"/>
          </p:cNvSpPr>
          <p:nvPr/>
        </p:nvSpPr>
        <p:spPr bwMode="auto">
          <a:xfrm>
            <a:off x="1219200" y="5192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49163" name="Rectangle 13"/>
          <p:cNvSpPr>
            <a:spLocks noChangeArrowheads="1"/>
          </p:cNvSpPr>
          <p:nvPr/>
        </p:nvSpPr>
        <p:spPr bwMode="auto">
          <a:xfrm>
            <a:off x="838200" y="5954713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164" name="Oval 14"/>
          <p:cNvSpPr>
            <a:spLocks noChangeArrowheads="1"/>
          </p:cNvSpPr>
          <p:nvPr/>
        </p:nvSpPr>
        <p:spPr bwMode="auto">
          <a:xfrm>
            <a:off x="914400" y="5954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65" name="Oval 15"/>
          <p:cNvSpPr>
            <a:spLocks noChangeArrowheads="1"/>
          </p:cNvSpPr>
          <p:nvPr/>
        </p:nvSpPr>
        <p:spPr bwMode="auto">
          <a:xfrm>
            <a:off x="1219200" y="54213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66" name="Oval 16"/>
          <p:cNvSpPr>
            <a:spLocks noChangeArrowheads="1"/>
          </p:cNvSpPr>
          <p:nvPr/>
        </p:nvSpPr>
        <p:spPr bwMode="auto">
          <a:xfrm>
            <a:off x="533400" y="5573713"/>
            <a:ext cx="117475" cy="106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it-IT" sz="2400"/>
          </a:p>
        </p:txBody>
      </p:sp>
      <p:sp>
        <p:nvSpPr>
          <p:cNvPr id="49167" name="Freeform 17"/>
          <p:cNvSpPr>
            <a:spLocks/>
          </p:cNvSpPr>
          <p:nvPr/>
        </p:nvSpPr>
        <p:spPr bwMode="auto">
          <a:xfrm>
            <a:off x="582613" y="5486400"/>
            <a:ext cx="693737" cy="525463"/>
          </a:xfrm>
          <a:custGeom>
            <a:avLst/>
            <a:gdLst>
              <a:gd name="T0" fmla="*/ 0 w 437"/>
              <a:gd name="T1" fmla="*/ 2147483647 h 331"/>
              <a:gd name="T2" fmla="*/ 2147483647 w 437"/>
              <a:gd name="T3" fmla="*/ 2147483647 h 331"/>
              <a:gd name="T4" fmla="*/ 2147483647 w 437"/>
              <a:gd name="T5" fmla="*/ 0 h 331"/>
              <a:gd name="T6" fmla="*/ 0 w 437"/>
              <a:gd name="T7" fmla="*/ 2147483647 h 331"/>
              <a:gd name="T8" fmla="*/ 0 60000 65536"/>
              <a:gd name="T9" fmla="*/ 0 60000 65536"/>
              <a:gd name="T10" fmla="*/ 0 60000 65536"/>
              <a:gd name="T11" fmla="*/ 0 60000 65536"/>
              <a:gd name="T12" fmla="*/ 0 w 437"/>
              <a:gd name="T13" fmla="*/ 0 h 331"/>
              <a:gd name="T14" fmla="*/ 437 w 437"/>
              <a:gd name="T15" fmla="*/ 331 h 33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7" h="331">
                <a:moveTo>
                  <a:pt x="0" y="80"/>
                </a:moveTo>
                <a:lnTo>
                  <a:pt x="265" y="331"/>
                </a:lnTo>
                <a:lnTo>
                  <a:pt x="437" y="0"/>
                </a:lnTo>
                <a:lnTo>
                  <a:pt x="0" y="80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168" name="AutoShape 18"/>
          <p:cNvSpPr>
            <a:spLocks noChangeArrowheads="1"/>
          </p:cNvSpPr>
          <p:nvPr/>
        </p:nvSpPr>
        <p:spPr bwMode="auto">
          <a:xfrm>
            <a:off x="1905000" y="50292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169" name="Text Box 19"/>
          <p:cNvSpPr txBox="1">
            <a:spLocks noChangeArrowheads="1"/>
          </p:cNvSpPr>
          <p:nvPr/>
        </p:nvSpPr>
        <p:spPr bwMode="auto">
          <a:xfrm>
            <a:off x="125413" y="6400800"/>
            <a:ext cx="1609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world Coordinates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49170" name="Text Box 20"/>
          <p:cNvSpPr txBox="1">
            <a:spLocks noChangeArrowheads="1"/>
          </p:cNvSpPr>
          <p:nvPr/>
        </p:nvSpPr>
        <p:spPr bwMode="auto">
          <a:xfrm>
            <a:off x="1905000" y="5410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1</a:t>
            </a:r>
            <a:endParaRPr lang="it-IT" sz="4800">
              <a:solidFill>
                <a:schemeClr val="bg1"/>
              </a:solidFill>
            </a:endParaRPr>
          </a:p>
        </p:txBody>
      </p:sp>
      <p:sp>
        <p:nvSpPr>
          <p:cNvPr id="49171" name="Rectangle 21"/>
          <p:cNvSpPr>
            <a:spLocks noChangeArrowheads="1"/>
          </p:cNvSpPr>
          <p:nvPr/>
        </p:nvSpPr>
        <p:spPr bwMode="auto">
          <a:xfrm>
            <a:off x="2383069" y="2347913"/>
            <a:ext cx="4389788" cy="207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View transformation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View transformation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Projection Transformation</a:t>
            </a:r>
          </a:p>
          <a:p>
            <a:pPr marL="457200" indent="-457200">
              <a:spcBef>
                <a:spcPct val="20000"/>
              </a:spcBef>
              <a:buAutoNum type="arabicParenR"/>
            </a:pPr>
            <a:r>
              <a:rPr lang="en-US" sz="2400" dirty="0">
                <a:solidFill>
                  <a:schemeClr val="accent6"/>
                </a:solidFill>
              </a:rPr>
              <a:t>Viewport Transformation</a:t>
            </a:r>
            <a:r>
              <a:rPr lang="en-US" sz="2400" dirty="0"/>
              <a:t>		</a:t>
            </a:r>
          </a:p>
        </p:txBody>
      </p:sp>
      <p:sp>
        <p:nvSpPr>
          <p:cNvPr id="49172" name="AutoShape 22"/>
          <p:cNvSpPr>
            <a:spLocks noChangeArrowheads="1"/>
          </p:cNvSpPr>
          <p:nvPr/>
        </p:nvSpPr>
        <p:spPr bwMode="auto">
          <a:xfrm>
            <a:off x="4800600" y="4953000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173" name="Text Box 23"/>
          <p:cNvSpPr txBox="1">
            <a:spLocks noChangeArrowheads="1"/>
          </p:cNvSpPr>
          <p:nvPr/>
        </p:nvSpPr>
        <p:spPr bwMode="auto">
          <a:xfrm>
            <a:off x="4876800" y="53340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2</a:t>
            </a:r>
            <a:endParaRPr lang="it-IT" sz="4800" dirty="0">
              <a:solidFill>
                <a:schemeClr val="bg1"/>
              </a:solidFill>
            </a:endParaRPr>
          </a:p>
        </p:txBody>
      </p:sp>
      <p:grpSp>
        <p:nvGrpSpPr>
          <p:cNvPr id="49174" name="Group 24"/>
          <p:cNvGrpSpPr>
            <a:grpSpLocks/>
          </p:cNvGrpSpPr>
          <p:nvPr/>
        </p:nvGrpSpPr>
        <p:grpSpPr bwMode="auto">
          <a:xfrm>
            <a:off x="2819400" y="5562600"/>
            <a:ext cx="407988" cy="457200"/>
            <a:chOff x="1872" y="2256"/>
            <a:chExt cx="353" cy="432"/>
          </a:xfrm>
        </p:grpSpPr>
        <p:sp>
          <p:nvSpPr>
            <p:cNvPr id="49265" name="AutoShape 25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6" name="Oval 26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7" name="Rectangle 27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8" name="Oval 28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9" name="AutoShape 29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175" name="Line 30"/>
          <p:cNvSpPr>
            <a:spLocks noChangeShapeType="1"/>
          </p:cNvSpPr>
          <p:nvPr/>
        </p:nvSpPr>
        <p:spPr bwMode="auto">
          <a:xfrm>
            <a:off x="3124200" y="57912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176" name="Line 31"/>
          <p:cNvSpPr>
            <a:spLocks noChangeShapeType="1"/>
          </p:cNvSpPr>
          <p:nvPr/>
        </p:nvSpPr>
        <p:spPr bwMode="auto">
          <a:xfrm flipH="1" flipV="1">
            <a:off x="3124200" y="50292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49177" name="Group 32"/>
          <p:cNvGrpSpPr>
            <a:grpSpLocks/>
          </p:cNvGrpSpPr>
          <p:nvPr/>
        </p:nvGrpSpPr>
        <p:grpSpPr bwMode="auto">
          <a:xfrm rot="2290101">
            <a:off x="201613" y="4800600"/>
            <a:ext cx="407987" cy="457200"/>
            <a:chOff x="1872" y="2256"/>
            <a:chExt cx="353" cy="432"/>
          </a:xfrm>
        </p:grpSpPr>
        <p:sp>
          <p:nvSpPr>
            <p:cNvPr id="49260" name="AutoShape 33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1" name="Oval 34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2" name="Rectangle 35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3" name="Oval 36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64" name="AutoShape 37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178" name="Rectangle 38"/>
          <p:cNvSpPr>
            <a:spLocks noChangeArrowheads="1"/>
          </p:cNvSpPr>
          <p:nvPr/>
        </p:nvSpPr>
        <p:spPr bwMode="auto">
          <a:xfrm>
            <a:off x="2895600" y="50292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y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49179" name="Rectangle 39"/>
          <p:cNvSpPr>
            <a:spLocks noChangeArrowheads="1"/>
          </p:cNvSpPr>
          <p:nvPr/>
        </p:nvSpPr>
        <p:spPr bwMode="auto">
          <a:xfrm>
            <a:off x="3429000" y="5715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-z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49180" name="Freeform 40"/>
          <p:cNvSpPr>
            <a:spLocks/>
          </p:cNvSpPr>
          <p:nvPr/>
        </p:nvSpPr>
        <p:spPr bwMode="auto">
          <a:xfrm rot="-1695063">
            <a:off x="3962400" y="54102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181" name="Rectangle 41"/>
          <p:cNvSpPr>
            <a:spLocks noChangeArrowheads="1"/>
          </p:cNvSpPr>
          <p:nvPr/>
        </p:nvSpPr>
        <p:spPr bwMode="auto">
          <a:xfrm>
            <a:off x="3962400" y="5943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182" name="Rectangle 42"/>
          <p:cNvSpPr>
            <a:spLocks noChangeArrowheads="1"/>
          </p:cNvSpPr>
          <p:nvPr/>
        </p:nvSpPr>
        <p:spPr bwMode="auto">
          <a:xfrm>
            <a:off x="3886200" y="516255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/>
              <a:t>v</a:t>
            </a:r>
            <a:r>
              <a:rPr lang="en-US" sz="800" i="1" dirty="0"/>
              <a:t>1</a:t>
            </a:r>
            <a:endParaRPr lang="it-IT" sz="1600" i="1" dirty="0"/>
          </a:p>
        </p:txBody>
      </p:sp>
      <p:sp>
        <p:nvSpPr>
          <p:cNvPr id="49183" name="Rectangle 43"/>
          <p:cNvSpPr>
            <a:spLocks noChangeArrowheads="1"/>
          </p:cNvSpPr>
          <p:nvPr/>
        </p:nvSpPr>
        <p:spPr bwMode="auto">
          <a:xfrm>
            <a:off x="4527550" y="5384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184" name="Oval 44"/>
          <p:cNvSpPr>
            <a:spLocks noChangeArrowheads="1"/>
          </p:cNvSpPr>
          <p:nvPr/>
        </p:nvSpPr>
        <p:spPr bwMode="auto">
          <a:xfrm>
            <a:off x="4038600" y="59436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85" name="Oval 45"/>
          <p:cNvSpPr>
            <a:spLocks noChangeArrowheads="1"/>
          </p:cNvSpPr>
          <p:nvPr/>
        </p:nvSpPr>
        <p:spPr bwMode="auto">
          <a:xfrm>
            <a:off x="4114800" y="53911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86" name="Oval 46"/>
          <p:cNvSpPr>
            <a:spLocks noChangeArrowheads="1"/>
          </p:cNvSpPr>
          <p:nvPr/>
        </p:nvSpPr>
        <p:spPr bwMode="auto">
          <a:xfrm>
            <a:off x="4533900" y="56134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87" name="Text Box 47"/>
          <p:cNvSpPr txBox="1">
            <a:spLocks noChangeArrowheads="1"/>
          </p:cNvSpPr>
          <p:nvPr/>
        </p:nvSpPr>
        <p:spPr bwMode="auto">
          <a:xfrm>
            <a:off x="2743200" y="6324600"/>
            <a:ext cx="2090935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view Coordinates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(a.k.a. eye Coordinates)</a:t>
            </a:r>
            <a:endParaRPr lang="it-IT" sz="1400" dirty="0">
              <a:solidFill>
                <a:schemeClr val="accent2"/>
              </a:solidFill>
            </a:endParaRPr>
          </a:p>
        </p:txBody>
      </p:sp>
      <p:grpSp>
        <p:nvGrpSpPr>
          <p:cNvPr id="49188" name="Group 48"/>
          <p:cNvGrpSpPr>
            <a:grpSpLocks/>
          </p:cNvGrpSpPr>
          <p:nvPr/>
        </p:nvGrpSpPr>
        <p:grpSpPr bwMode="auto">
          <a:xfrm>
            <a:off x="6934200" y="5638800"/>
            <a:ext cx="407988" cy="457200"/>
            <a:chOff x="1872" y="2256"/>
            <a:chExt cx="353" cy="432"/>
          </a:xfrm>
        </p:grpSpPr>
        <p:sp>
          <p:nvSpPr>
            <p:cNvPr id="49255" name="AutoShape 49"/>
            <p:cNvSpPr>
              <a:spLocks noChangeArrowheads="1"/>
            </p:cNvSpPr>
            <p:nvPr/>
          </p:nvSpPr>
          <p:spPr bwMode="auto">
            <a:xfrm>
              <a:off x="1872" y="2256"/>
              <a:ext cx="275" cy="432"/>
            </a:xfrm>
            <a:prstGeom prst="cube">
              <a:avLst>
                <a:gd name="adj" fmla="val 5238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6" name="Oval 50"/>
            <p:cNvSpPr>
              <a:spLocks noChangeArrowheads="1"/>
            </p:cNvSpPr>
            <p:nvPr/>
          </p:nvSpPr>
          <p:spPr bwMode="auto">
            <a:xfrm>
              <a:off x="2029" y="2335"/>
              <a:ext cx="118" cy="23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7" name="Rectangle 51"/>
            <p:cNvSpPr>
              <a:spLocks noChangeArrowheads="1"/>
            </p:cNvSpPr>
            <p:nvPr/>
          </p:nvSpPr>
          <p:spPr bwMode="auto">
            <a:xfrm>
              <a:off x="2068" y="2335"/>
              <a:ext cx="118" cy="23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8" name="Oval 52"/>
            <p:cNvSpPr>
              <a:spLocks noChangeArrowheads="1"/>
            </p:cNvSpPr>
            <p:nvPr/>
          </p:nvSpPr>
          <p:spPr bwMode="auto">
            <a:xfrm>
              <a:off x="2107" y="2335"/>
              <a:ext cx="118" cy="23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259" name="AutoShape 53"/>
            <p:cNvSpPr>
              <a:spLocks noChangeArrowheads="1"/>
            </p:cNvSpPr>
            <p:nvPr/>
          </p:nvSpPr>
          <p:spPr bwMode="auto">
            <a:xfrm>
              <a:off x="1872" y="2304"/>
              <a:ext cx="144" cy="96"/>
            </a:xfrm>
            <a:prstGeom prst="cube">
              <a:avLst>
                <a:gd name="adj" fmla="val 53958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189" name="Line 54"/>
          <p:cNvSpPr>
            <a:spLocks noChangeShapeType="1"/>
          </p:cNvSpPr>
          <p:nvPr/>
        </p:nvSpPr>
        <p:spPr bwMode="auto">
          <a:xfrm flipV="1">
            <a:off x="7254875" y="5562600"/>
            <a:ext cx="288925" cy="279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190" name="Line 55"/>
          <p:cNvSpPr>
            <a:spLocks noChangeShapeType="1"/>
          </p:cNvSpPr>
          <p:nvPr/>
        </p:nvSpPr>
        <p:spPr bwMode="auto">
          <a:xfrm flipH="1" flipV="1">
            <a:off x="7239000" y="5105400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191" name="Rectangle 56"/>
          <p:cNvSpPr>
            <a:spLocks noChangeArrowheads="1"/>
          </p:cNvSpPr>
          <p:nvPr/>
        </p:nvSpPr>
        <p:spPr bwMode="auto">
          <a:xfrm>
            <a:off x="7010400" y="5105400"/>
            <a:ext cx="35167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v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49192" name="Rectangle 57"/>
          <p:cNvSpPr>
            <a:spLocks noChangeArrowheads="1"/>
          </p:cNvSpPr>
          <p:nvPr/>
        </p:nvSpPr>
        <p:spPr bwMode="auto">
          <a:xfrm>
            <a:off x="7332134" y="5300132"/>
            <a:ext cx="4315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-u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49193" name="Rectangle 58"/>
          <p:cNvSpPr>
            <a:spLocks noChangeArrowheads="1"/>
          </p:cNvSpPr>
          <p:nvPr/>
        </p:nvSpPr>
        <p:spPr bwMode="auto">
          <a:xfrm>
            <a:off x="7543800" y="5791200"/>
            <a:ext cx="431526" cy="340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-n</a:t>
            </a:r>
            <a:endParaRPr lang="it-IT" sz="1600" i="1" dirty="0">
              <a:solidFill>
                <a:srgbClr val="FF0000"/>
              </a:solidFill>
            </a:endParaRPr>
          </a:p>
        </p:txBody>
      </p:sp>
      <p:sp>
        <p:nvSpPr>
          <p:cNvPr id="49194" name="Freeform 59"/>
          <p:cNvSpPr>
            <a:spLocks/>
          </p:cNvSpPr>
          <p:nvPr/>
        </p:nvSpPr>
        <p:spPr bwMode="auto">
          <a:xfrm rot="-1695063">
            <a:off x="8077200" y="5486400"/>
            <a:ext cx="609600" cy="484188"/>
          </a:xfrm>
          <a:custGeom>
            <a:avLst/>
            <a:gdLst>
              <a:gd name="T0" fmla="*/ 0 w 384"/>
              <a:gd name="T1" fmla="*/ 2147483647 h 305"/>
              <a:gd name="T2" fmla="*/ 2147483647 w 384"/>
              <a:gd name="T3" fmla="*/ 0 h 305"/>
              <a:gd name="T4" fmla="*/ 2147483647 w 384"/>
              <a:gd name="T5" fmla="*/ 2147483647 h 305"/>
              <a:gd name="T6" fmla="*/ 0 w 384"/>
              <a:gd name="T7" fmla="*/ 2147483647 h 305"/>
              <a:gd name="T8" fmla="*/ 0 60000 65536"/>
              <a:gd name="T9" fmla="*/ 0 60000 65536"/>
              <a:gd name="T10" fmla="*/ 0 60000 65536"/>
              <a:gd name="T11" fmla="*/ 0 60000 65536"/>
              <a:gd name="T12" fmla="*/ 0 w 384"/>
              <a:gd name="T13" fmla="*/ 0 h 305"/>
              <a:gd name="T14" fmla="*/ 384 w 384"/>
              <a:gd name="T15" fmla="*/ 305 h 3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84" h="305">
                <a:moveTo>
                  <a:pt x="0" y="305"/>
                </a:moveTo>
                <a:lnTo>
                  <a:pt x="205" y="0"/>
                </a:lnTo>
                <a:lnTo>
                  <a:pt x="384" y="270"/>
                </a:lnTo>
                <a:lnTo>
                  <a:pt x="0" y="305"/>
                </a:lnTo>
                <a:close/>
              </a:path>
            </a:pathLst>
          </a:custGeom>
          <a:solidFill>
            <a:schemeClr val="folHlink"/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195" name="Rectangle 60"/>
          <p:cNvSpPr>
            <a:spLocks noChangeArrowheads="1"/>
          </p:cNvSpPr>
          <p:nvPr/>
        </p:nvSpPr>
        <p:spPr bwMode="auto">
          <a:xfrm>
            <a:off x="8077200" y="6019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196" name="Rectangle 61"/>
          <p:cNvSpPr>
            <a:spLocks noChangeArrowheads="1"/>
          </p:cNvSpPr>
          <p:nvPr/>
        </p:nvSpPr>
        <p:spPr bwMode="auto">
          <a:xfrm>
            <a:off x="8001000" y="52578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1</a:t>
            </a:r>
            <a:endParaRPr lang="it-IT" sz="1600" i="1"/>
          </a:p>
        </p:txBody>
      </p:sp>
      <p:sp>
        <p:nvSpPr>
          <p:cNvPr id="49197" name="Oval 62"/>
          <p:cNvSpPr>
            <a:spLocks noChangeArrowheads="1"/>
          </p:cNvSpPr>
          <p:nvPr/>
        </p:nvSpPr>
        <p:spPr bwMode="auto">
          <a:xfrm>
            <a:off x="8166100" y="60261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98" name="Oval 63"/>
          <p:cNvSpPr>
            <a:spLocks noChangeArrowheads="1"/>
          </p:cNvSpPr>
          <p:nvPr/>
        </p:nvSpPr>
        <p:spPr bwMode="auto">
          <a:xfrm>
            <a:off x="8235950" y="54737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199" name="Oval 64"/>
          <p:cNvSpPr>
            <a:spLocks noChangeArrowheads="1"/>
          </p:cNvSpPr>
          <p:nvPr/>
        </p:nvSpPr>
        <p:spPr bwMode="auto">
          <a:xfrm>
            <a:off x="8661400" y="56959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00" name="AutoShape 65"/>
          <p:cNvSpPr>
            <a:spLocks noChangeArrowheads="1"/>
          </p:cNvSpPr>
          <p:nvPr/>
        </p:nvSpPr>
        <p:spPr bwMode="auto">
          <a:xfrm rot="5400000" flipH="1">
            <a:off x="5429250" y="5467350"/>
            <a:ext cx="1752600" cy="723900"/>
          </a:xfrm>
          <a:prstGeom prst="parallelogram">
            <a:avLst>
              <a:gd name="adj" fmla="val 101527"/>
            </a:avLst>
          </a:prstGeom>
          <a:solidFill>
            <a:srgbClr val="99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201" name="Line 66"/>
          <p:cNvSpPr>
            <a:spLocks noChangeShapeType="1"/>
          </p:cNvSpPr>
          <p:nvPr/>
        </p:nvSpPr>
        <p:spPr bwMode="auto">
          <a:xfrm>
            <a:off x="6335713" y="5287963"/>
            <a:ext cx="0" cy="1036637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2" name="Line 67"/>
          <p:cNvSpPr>
            <a:spLocks noChangeShapeType="1"/>
          </p:cNvSpPr>
          <p:nvPr/>
        </p:nvSpPr>
        <p:spPr bwMode="auto">
          <a:xfrm flipH="1">
            <a:off x="5943600" y="5518150"/>
            <a:ext cx="715963" cy="730250"/>
          </a:xfrm>
          <a:prstGeom prst="line">
            <a:avLst/>
          </a:prstGeom>
          <a:noFill/>
          <a:ln w="9525">
            <a:solidFill>
              <a:srgbClr val="008000"/>
            </a:solidFill>
            <a:prstDash val="dashDot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3" name="Line 68"/>
          <p:cNvSpPr>
            <a:spLocks noChangeShapeType="1"/>
          </p:cNvSpPr>
          <p:nvPr/>
        </p:nvSpPr>
        <p:spPr bwMode="auto">
          <a:xfrm>
            <a:off x="7239000" y="5867400"/>
            <a:ext cx="685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4" name="Line 69"/>
          <p:cNvSpPr>
            <a:spLocks noChangeShapeType="1"/>
          </p:cNvSpPr>
          <p:nvPr/>
        </p:nvSpPr>
        <p:spPr bwMode="auto">
          <a:xfrm flipH="1" flipV="1">
            <a:off x="6394450" y="5632450"/>
            <a:ext cx="18288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5" name="Rectangle 70"/>
          <p:cNvSpPr>
            <a:spLocks noChangeArrowheads="1"/>
          </p:cNvSpPr>
          <p:nvPr/>
        </p:nvSpPr>
        <p:spPr bwMode="auto">
          <a:xfrm>
            <a:off x="86868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206" name="Oval 71"/>
          <p:cNvSpPr>
            <a:spLocks noChangeArrowheads="1"/>
          </p:cNvSpPr>
          <p:nvPr/>
        </p:nvSpPr>
        <p:spPr bwMode="auto">
          <a:xfrm>
            <a:off x="6373813" y="559435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07" name="Rectangle 72"/>
          <p:cNvSpPr>
            <a:spLocks noChangeArrowheads="1"/>
          </p:cNvSpPr>
          <p:nvPr/>
        </p:nvSpPr>
        <p:spPr bwMode="auto">
          <a:xfrm>
            <a:off x="6324600" y="5334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0</a:t>
            </a:r>
            <a:endParaRPr lang="it-IT" sz="1600" i="1"/>
          </a:p>
        </p:txBody>
      </p:sp>
      <p:sp>
        <p:nvSpPr>
          <p:cNvPr id="49208" name="Line 73"/>
          <p:cNvSpPr>
            <a:spLocks noChangeShapeType="1"/>
          </p:cNvSpPr>
          <p:nvPr/>
        </p:nvSpPr>
        <p:spPr bwMode="auto">
          <a:xfrm flipH="1">
            <a:off x="6311900" y="5530850"/>
            <a:ext cx="1981200" cy="5397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09" name="Oval 74"/>
          <p:cNvSpPr>
            <a:spLocks noChangeArrowheads="1"/>
          </p:cNvSpPr>
          <p:nvPr/>
        </p:nvSpPr>
        <p:spPr bwMode="auto">
          <a:xfrm>
            <a:off x="6248400" y="60198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10" name="Oval 75"/>
          <p:cNvSpPr>
            <a:spLocks noChangeArrowheads="1"/>
          </p:cNvSpPr>
          <p:nvPr/>
        </p:nvSpPr>
        <p:spPr bwMode="auto">
          <a:xfrm>
            <a:off x="6553200" y="5791200"/>
            <a:ext cx="117475" cy="10636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11" name="Line 76"/>
          <p:cNvSpPr>
            <a:spLocks noChangeShapeType="1"/>
          </p:cNvSpPr>
          <p:nvPr/>
        </p:nvSpPr>
        <p:spPr bwMode="auto">
          <a:xfrm flipH="1">
            <a:off x="6629400" y="5753100"/>
            <a:ext cx="2101850" cy="95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12" name="Rectangle 77"/>
          <p:cNvSpPr>
            <a:spLocks noChangeArrowheads="1"/>
          </p:cNvSpPr>
          <p:nvPr/>
        </p:nvSpPr>
        <p:spPr bwMode="auto">
          <a:xfrm>
            <a:off x="6096000" y="60960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/>
              <a:t>v</a:t>
            </a:r>
            <a:r>
              <a:rPr lang="en-US" sz="800" i="1"/>
              <a:t>2</a:t>
            </a:r>
            <a:endParaRPr lang="it-IT" sz="1600" i="1"/>
          </a:p>
        </p:txBody>
      </p:sp>
      <p:sp>
        <p:nvSpPr>
          <p:cNvPr id="49213" name="Rectangle 78"/>
          <p:cNvSpPr>
            <a:spLocks noChangeArrowheads="1"/>
          </p:cNvSpPr>
          <p:nvPr/>
        </p:nvSpPr>
        <p:spPr bwMode="auto">
          <a:xfrm>
            <a:off x="6553200" y="5562600"/>
            <a:ext cx="339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 dirty="0"/>
              <a:t>v</a:t>
            </a:r>
            <a:r>
              <a:rPr lang="en-US" sz="800" i="1" dirty="0"/>
              <a:t>1</a:t>
            </a:r>
            <a:endParaRPr lang="it-IT" sz="1600" i="1" dirty="0"/>
          </a:p>
        </p:txBody>
      </p:sp>
      <p:sp>
        <p:nvSpPr>
          <p:cNvPr id="49221" name="Text Box 93"/>
          <p:cNvSpPr txBox="1">
            <a:spLocks noChangeArrowheads="1"/>
          </p:cNvSpPr>
          <p:nvPr/>
        </p:nvSpPr>
        <p:spPr bwMode="auto">
          <a:xfrm>
            <a:off x="6804248" y="6237312"/>
            <a:ext cx="1109947" cy="52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 dirty="0">
                <a:solidFill>
                  <a:srgbClr val="339933"/>
                </a:solidFill>
              </a:rPr>
              <a:t>clip</a:t>
            </a:r>
          </a:p>
          <a:p>
            <a:r>
              <a:rPr lang="en-US" sz="1400" dirty="0">
                <a:solidFill>
                  <a:srgbClr val="339933"/>
                </a:solidFill>
              </a:rPr>
              <a:t>coordinates</a:t>
            </a:r>
            <a:endParaRPr lang="it-IT" sz="1400" dirty="0">
              <a:solidFill>
                <a:srgbClr val="339933"/>
              </a:solidFill>
            </a:endParaRPr>
          </a:p>
        </p:txBody>
      </p:sp>
      <p:sp>
        <p:nvSpPr>
          <p:cNvPr id="49222" name="Rectangle 94"/>
          <p:cNvSpPr>
            <a:spLocks noChangeArrowheads="1"/>
          </p:cNvSpPr>
          <p:nvPr/>
        </p:nvSpPr>
        <p:spPr bwMode="auto">
          <a:xfrm>
            <a:off x="6172200" y="4953000"/>
            <a:ext cx="29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3" name="Rectangle 95"/>
          <p:cNvSpPr>
            <a:spLocks noChangeArrowheads="1"/>
          </p:cNvSpPr>
          <p:nvPr/>
        </p:nvSpPr>
        <p:spPr bwMode="auto">
          <a:xfrm>
            <a:off x="6248400" y="62484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4" name="Rectangle 96"/>
          <p:cNvSpPr>
            <a:spLocks noChangeArrowheads="1"/>
          </p:cNvSpPr>
          <p:nvPr/>
        </p:nvSpPr>
        <p:spPr bwMode="auto">
          <a:xfrm>
            <a:off x="5638800" y="6096000"/>
            <a:ext cx="350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 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5" name="Rectangle 97"/>
          <p:cNvSpPr>
            <a:spLocks noChangeArrowheads="1"/>
          </p:cNvSpPr>
          <p:nvPr/>
        </p:nvSpPr>
        <p:spPr bwMode="auto">
          <a:xfrm>
            <a:off x="6629400" y="5257800"/>
            <a:ext cx="361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>
                <a:solidFill>
                  <a:srgbClr val="339933"/>
                </a:solidFill>
              </a:rPr>
              <a:t>-1</a:t>
            </a:r>
            <a:endParaRPr lang="it-IT" sz="1600">
              <a:solidFill>
                <a:srgbClr val="339933"/>
              </a:solidFill>
            </a:endParaRPr>
          </a:p>
        </p:txBody>
      </p:sp>
      <p:sp>
        <p:nvSpPr>
          <p:cNvPr id="49226" name="Line 98"/>
          <p:cNvSpPr>
            <a:spLocks noChangeShapeType="1"/>
          </p:cNvSpPr>
          <p:nvPr/>
        </p:nvSpPr>
        <p:spPr bwMode="auto">
          <a:xfrm flipH="1">
            <a:off x="2743200" y="5765800"/>
            <a:ext cx="396875" cy="406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49227" name="Rectangle 99"/>
          <p:cNvSpPr>
            <a:spLocks noChangeArrowheads="1"/>
          </p:cNvSpPr>
          <p:nvPr/>
        </p:nvSpPr>
        <p:spPr bwMode="auto">
          <a:xfrm>
            <a:off x="2590800" y="6096000"/>
            <a:ext cx="282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600" i="1">
                <a:solidFill>
                  <a:srgbClr val="FF0000"/>
                </a:solidFill>
              </a:rPr>
              <a:t>x</a:t>
            </a:r>
            <a:endParaRPr lang="it-IT" sz="1600" i="1">
              <a:solidFill>
                <a:srgbClr val="FF0000"/>
              </a:solidFill>
            </a:endParaRPr>
          </a:p>
        </p:txBody>
      </p:sp>
      <p:sp>
        <p:nvSpPr>
          <p:cNvPr id="49230" name="Rectangle 125"/>
          <p:cNvSpPr>
            <a:spLocks noChangeArrowheads="1"/>
          </p:cNvSpPr>
          <p:nvPr/>
        </p:nvSpPr>
        <p:spPr bwMode="auto">
          <a:xfrm>
            <a:off x="250825" y="1052513"/>
            <a:ext cx="533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It is more complex than this…	</a:t>
            </a:r>
          </a:p>
        </p:txBody>
      </p:sp>
      <p:sp>
        <p:nvSpPr>
          <p:cNvPr id="49214" name="AutoShape 80"/>
          <p:cNvSpPr>
            <a:spLocks noChangeArrowheads="1"/>
          </p:cNvSpPr>
          <p:nvPr/>
        </p:nvSpPr>
        <p:spPr bwMode="auto">
          <a:xfrm>
            <a:off x="7543800" y="2438400"/>
            <a:ext cx="1169988" cy="990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49215" name="Freeform 81"/>
          <p:cNvSpPr>
            <a:spLocks/>
          </p:cNvSpPr>
          <p:nvPr/>
        </p:nvSpPr>
        <p:spPr bwMode="auto">
          <a:xfrm>
            <a:off x="8370888" y="2441575"/>
            <a:ext cx="330200" cy="330200"/>
          </a:xfrm>
          <a:custGeom>
            <a:avLst/>
            <a:gdLst>
              <a:gd name="T0" fmla="*/ 2147483647 w 208"/>
              <a:gd name="T1" fmla="*/ 2147483647 h 208"/>
              <a:gd name="T2" fmla="*/ 2147483647 w 208"/>
              <a:gd name="T3" fmla="*/ 2147483647 h 208"/>
              <a:gd name="T4" fmla="*/ 2147483647 w 208"/>
              <a:gd name="T5" fmla="*/ 2147483647 h 208"/>
              <a:gd name="T6" fmla="*/ 2147483647 w 208"/>
              <a:gd name="T7" fmla="*/ 2147483647 h 208"/>
              <a:gd name="T8" fmla="*/ 2147483647 w 208"/>
              <a:gd name="T9" fmla="*/ 2147483647 h 2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8"/>
              <a:gd name="T16" fmla="*/ 0 h 208"/>
              <a:gd name="T17" fmla="*/ 208 w 208"/>
              <a:gd name="T18" fmla="*/ 208 h 2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8" h="208">
                <a:moveTo>
                  <a:pt x="4" y="14"/>
                </a:moveTo>
                <a:cubicBezTo>
                  <a:pt x="0" y="20"/>
                  <a:pt x="120" y="42"/>
                  <a:pt x="153" y="73"/>
                </a:cubicBezTo>
                <a:cubicBezTo>
                  <a:pt x="184" y="103"/>
                  <a:pt x="198" y="208"/>
                  <a:pt x="202" y="202"/>
                </a:cubicBezTo>
                <a:cubicBezTo>
                  <a:pt x="206" y="196"/>
                  <a:pt x="208" y="68"/>
                  <a:pt x="175" y="37"/>
                </a:cubicBezTo>
                <a:cubicBezTo>
                  <a:pt x="129" y="0"/>
                  <a:pt x="7" y="10"/>
                  <a:pt x="4" y="14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216" name="Freeform 82"/>
          <p:cNvSpPr>
            <a:spLocks/>
          </p:cNvSpPr>
          <p:nvPr/>
        </p:nvSpPr>
        <p:spPr bwMode="auto">
          <a:xfrm>
            <a:off x="7620000" y="2743200"/>
            <a:ext cx="876300" cy="531813"/>
          </a:xfrm>
          <a:custGeom>
            <a:avLst/>
            <a:gdLst>
              <a:gd name="T0" fmla="*/ 0 w 425"/>
              <a:gd name="T1" fmla="*/ 2147483647 h 309"/>
              <a:gd name="T2" fmla="*/ 2147483647 w 425"/>
              <a:gd name="T3" fmla="*/ 2147483647 h 309"/>
              <a:gd name="T4" fmla="*/ 2147483647 w 425"/>
              <a:gd name="T5" fmla="*/ 0 h 309"/>
              <a:gd name="T6" fmla="*/ 0 w 425"/>
              <a:gd name="T7" fmla="*/ 2147483647 h 309"/>
              <a:gd name="T8" fmla="*/ 0 60000 65536"/>
              <a:gd name="T9" fmla="*/ 0 60000 65536"/>
              <a:gd name="T10" fmla="*/ 0 60000 65536"/>
              <a:gd name="T11" fmla="*/ 0 60000 65536"/>
              <a:gd name="T12" fmla="*/ 0 w 425"/>
              <a:gd name="T13" fmla="*/ 0 h 309"/>
              <a:gd name="T14" fmla="*/ 425 w 425"/>
              <a:gd name="T15" fmla="*/ 309 h 3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5" h="309">
                <a:moveTo>
                  <a:pt x="0" y="55"/>
                </a:moveTo>
                <a:lnTo>
                  <a:pt x="261" y="309"/>
                </a:lnTo>
                <a:lnTo>
                  <a:pt x="425" y="0"/>
                </a:lnTo>
                <a:lnTo>
                  <a:pt x="0" y="55"/>
                </a:lnTo>
                <a:close/>
              </a:path>
            </a:pathLst>
          </a:custGeom>
          <a:solidFill>
            <a:srgbClr val="339966"/>
          </a:solidFill>
          <a:ln w="15875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49217" name="Group 83"/>
          <p:cNvGrpSpPr>
            <a:grpSpLocks/>
          </p:cNvGrpSpPr>
          <p:nvPr/>
        </p:nvGrpSpPr>
        <p:grpSpPr bwMode="auto">
          <a:xfrm>
            <a:off x="7467600" y="2438400"/>
            <a:ext cx="1177925" cy="1098550"/>
            <a:chOff x="1567" y="3120"/>
            <a:chExt cx="742" cy="692"/>
          </a:xfrm>
        </p:grpSpPr>
        <p:sp>
          <p:nvSpPr>
            <p:cNvPr id="49249" name="Oval 84"/>
            <p:cNvSpPr>
              <a:spLocks noChangeArrowheads="1"/>
            </p:cNvSpPr>
            <p:nvPr/>
          </p:nvSpPr>
          <p:spPr bwMode="auto">
            <a:xfrm>
              <a:off x="1951" y="3600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250" name="Oval 85"/>
            <p:cNvSpPr>
              <a:spLocks noChangeArrowheads="1"/>
            </p:cNvSpPr>
            <p:nvPr/>
          </p:nvSpPr>
          <p:spPr bwMode="auto">
            <a:xfrm>
              <a:off x="2172" y="326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251" name="Oval 86"/>
            <p:cNvSpPr>
              <a:spLocks noChangeArrowheads="1"/>
            </p:cNvSpPr>
            <p:nvPr/>
          </p:nvSpPr>
          <p:spPr bwMode="auto">
            <a:xfrm>
              <a:off x="1656" y="3338"/>
              <a:ext cx="74" cy="67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it-IT" sz="2400"/>
            </a:p>
          </p:txBody>
        </p:sp>
        <p:sp>
          <p:nvSpPr>
            <p:cNvPr id="49252" name="Rectangle 87"/>
            <p:cNvSpPr>
              <a:spLocks noChangeArrowheads="1"/>
            </p:cNvSpPr>
            <p:nvPr/>
          </p:nvSpPr>
          <p:spPr bwMode="auto">
            <a:xfrm>
              <a:off x="1567" y="3168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0</a:t>
              </a:r>
              <a:endParaRPr lang="it-IT" sz="1600" i="1"/>
            </a:p>
          </p:txBody>
        </p:sp>
        <p:sp>
          <p:nvSpPr>
            <p:cNvPr id="49253" name="Rectangle 88"/>
            <p:cNvSpPr>
              <a:spLocks noChangeArrowheads="1"/>
            </p:cNvSpPr>
            <p:nvPr/>
          </p:nvSpPr>
          <p:spPr bwMode="auto">
            <a:xfrm>
              <a:off x="2095" y="312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1</a:t>
              </a:r>
              <a:endParaRPr lang="it-IT" sz="1600" i="1"/>
            </a:p>
          </p:txBody>
        </p:sp>
        <p:sp>
          <p:nvSpPr>
            <p:cNvPr id="49254" name="Rectangle 89"/>
            <p:cNvSpPr>
              <a:spLocks noChangeArrowheads="1"/>
            </p:cNvSpPr>
            <p:nvPr/>
          </p:nvSpPr>
          <p:spPr bwMode="auto">
            <a:xfrm>
              <a:off x="1855" y="3600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600" i="1"/>
                <a:t>v</a:t>
              </a:r>
              <a:r>
                <a:rPr lang="en-US" sz="800" i="1"/>
                <a:t>2</a:t>
              </a:r>
              <a:endParaRPr lang="it-IT" sz="1600" i="1"/>
            </a:p>
          </p:txBody>
        </p:sp>
      </p:grpSp>
      <p:sp>
        <p:nvSpPr>
          <p:cNvPr id="49218" name="Text Box 90"/>
          <p:cNvSpPr txBox="1">
            <a:spLocks noChangeArrowheads="1"/>
          </p:cNvSpPr>
          <p:nvPr/>
        </p:nvSpPr>
        <p:spPr bwMode="auto">
          <a:xfrm>
            <a:off x="7467600" y="3536950"/>
            <a:ext cx="1265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400">
                <a:solidFill>
                  <a:schemeClr val="accent2"/>
                </a:solidFill>
              </a:rPr>
              <a:t>screen Space</a:t>
            </a:r>
            <a:endParaRPr lang="it-IT" sz="1400">
              <a:solidFill>
                <a:schemeClr val="accent2"/>
              </a:solidFill>
            </a:endParaRPr>
          </a:p>
        </p:txBody>
      </p:sp>
      <p:sp>
        <p:nvSpPr>
          <p:cNvPr id="49219" name="AutoShape 91"/>
          <p:cNvSpPr>
            <a:spLocks noChangeArrowheads="1"/>
          </p:cNvSpPr>
          <p:nvPr/>
        </p:nvSpPr>
        <p:spPr bwMode="auto">
          <a:xfrm rot="16200000">
            <a:off x="7724775" y="3476625"/>
            <a:ext cx="762000" cy="1581150"/>
          </a:xfrm>
          <a:prstGeom prst="rightArrow">
            <a:avLst>
              <a:gd name="adj1" fmla="val 100000"/>
              <a:gd name="adj2" fmla="val 58148"/>
            </a:avLst>
          </a:prstGeom>
          <a:solidFill>
            <a:schemeClr val="accent6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endParaRPr lang="en-US" sz="1200" b="1">
              <a:solidFill>
                <a:srgbClr val="FFFF99"/>
              </a:solidFill>
            </a:endParaRPr>
          </a:p>
          <a:p>
            <a:pPr algn="ctr"/>
            <a:r>
              <a:rPr lang="en-US" sz="1200" b="1">
                <a:solidFill>
                  <a:srgbClr val="FFFF99"/>
                </a:solidFill>
              </a:rPr>
              <a:t> </a:t>
            </a:r>
            <a:endParaRPr lang="it-IT" sz="1200" b="1">
              <a:solidFill>
                <a:srgbClr val="FFFF99"/>
              </a:solidFill>
            </a:endParaRPr>
          </a:p>
        </p:txBody>
      </p:sp>
      <p:sp>
        <p:nvSpPr>
          <p:cNvPr id="49220" name="Text Box 92"/>
          <p:cNvSpPr txBox="1">
            <a:spLocks noChangeArrowheads="1"/>
          </p:cNvSpPr>
          <p:nvPr/>
        </p:nvSpPr>
        <p:spPr bwMode="auto">
          <a:xfrm>
            <a:off x="7848600" y="3886200"/>
            <a:ext cx="5207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3</a:t>
            </a:r>
            <a:endParaRPr lang="it-IT" sz="4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6262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4499992" cy="5486400"/>
          </a:xfrm>
        </p:spPr>
        <p:txBody>
          <a:bodyPr/>
          <a:lstStyle/>
          <a:p>
            <a:r>
              <a:rPr lang="en-US" sz="2400" dirty="0"/>
              <a:t>Base idea:</a:t>
            </a:r>
            <a:br>
              <a:rPr lang="en-US" sz="2400" dirty="0"/>
            </a:br>
            <a:r>
              <a:rPr lang="en-US" sz="2400" dirty="0">
                <a:solidFill>
                  <a:schemeClr val="accent2"/>
                </a:solidFill>
              </a:rPr>
              <a:t>glossy</a:t>
            </a:r>
            <a:r>
              <a:rPr lang="en-US" sz="2400" dirty="0"/>
              <a:t> materials do </a:t>
            </a:r>
            <a:r>
              <a:rPr lang="en-US" sz="2400" dirty="0">
                <a:solidFill>
                  <a:schemeClr val="accent2"/>
                </a:solidFill>
              </a:rPr>
              <a:t>not</a:t>
            </a:r>
            <a:r>
              <a:rPr lang="en-US" sz="2400" dirty="0"/>
              <a:t> reflect light equally in all directions</a:t>
            </a:r>
          </a:p>
          <a:p>
            <a:r>
              <a:rPr lang="en-US" sz="2400" dirty="0"/>
              <a:t>Reflection is view-dependent</a:t>
            </a:r>
          </a:p>
          <a:p>
            <a:endParaRPr lang="en-US" sz="2400" dirty="0"/>
          </a:p>
        </p:txBody>
      </p:sp>
      <p:pic>
        <p:nvPicPr>
          <p:cNvPr id="49869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3000" y="1600200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98741" name="Group 53"/>
          <p:cNvGrpSpPr>
            <a:grpSpLocks/>
          </p:cNvGrpSpPr>
          <p:nvPr/>
        </p:nvGrpSpPr>
        <p:grpSpPr bwMode="auto">
          <a:xfrm>
            <a:off x="6486525" y="4068763"/>
            <a:ext cx="1382713" cy="1403350"/>
            <a:chOff x="4086" y="2563"/>
            <a:chExt cx="871" cy="884"/>
          </a:xfrm>
        </p:grpSpPr>
        <p:sp>
          <p:nvSpPr>
            <p:cNvPr id="498739" name="Freeform 51"/>
            <p:cNvSpPr>
              <a:spLocks/>
            </p:cNvSpPr>
            <p:nvPr/>
          </p:nvSpPr>
          <p:spPr bwMode="auto">
            <a:xfrm>
              <a:off x="4086" y="2563"/>
              <a:ext cx="871" cy="884"/>
            </a:xfrm>
            <a:custGeom>
              <a:avLst/>
              <a:gdLst/>
              <a:ahLst/>
              <a:cxnLst>
                <a:cxn ang="0">
                  <a:pos x="871" y="46"/>
                </a:cxn>
                <a:cxn ang="0">
                  <a:pos x="618" y="29"/>
                </a:cxn>
                <a:cxn ang="0">
                  <a:pos x="439" y="223"/>
                </a:cxn>
                <a:cxn ang="0">
                  <a:pos x="378" y="413"/>
                </a:cxn>
                <a:cxn ang="0">
                  <a:pos x="24" y="860"/>
                </a:cxn>
                <a:cxn ang="0">
                  <a:pos x="522" y="557"/>
                </a:cxn>
                <a:cxn ang="0">
                  <a:pos x="714" y="605"/>
                </a:cxn>
                <a:cxn ang="0">
                  <a:pos x="821" y="588"/>
                </a:cxn>
              </a:cxnLst>
              <a:rect l="0" t="0" r="r" b="b"/>
              <a:pathLst>
                <a:path w="871" h="884">
                  <a:moveTo>
                    <a:pt x="871" y="46"/>
                  </a:moveTo>
                  <a:cubicBezTo>
                    <a:pt x="829" y="44"/>
                    <a:pt x="690" y="0"/>
                    <a:pt x="618" y="29"/>
                  </a:cubicBezTo>
                  <a:cubicBezTo>
                    <a:pt x="528" y="68"/>
                    <a:pt x="479" y="159"/>
                    <a:pt x="439" y="223"/>
                  </a:cubicBezTo>
                  <a:cubicBezTo>
                    <a:pt x="399" y="287"/>
                    <a:pt x="447" y="307"/>
                    <a:pt x="378" y="413"/>
                  </a:cubicBezTo>
                  <a:cubicBezTo>
                    <a:pt x="309" y="519"/>
                    <a:pt x="0" y="836"/>
                    <a:pt x="24" y="860"/>
                  </a:cubicBezTo>
                  <a:cubicBezTo>
                    <a:pt x="48" y="884"/>
                    <a:pt x="407" y="599"/>
                    <a:pt x="522" y="557"/>
                  </a:cubicBezTo>
                  <a:cubicBezTo>
                    <a:pt x="637" y="515"/>
                    <a:pt x="664" y="600"/>
                    <a:pt x="714" y="605"/>
                  </a:cubicBezTo>
                  <a:cubicBezTo>
                    <a:pt x="764" y="610"/>
                    <a:pt x="799" y="592"/>
                    <a:pt x="821" y="588"/>
                  </a:cubicBezTo>
                </a:path>
              </a:pathLst>
            </a:custGeom>
            <a:gradFill rotWithShape="0">
              <a:gsLst>
                <a:gs pos="0">
                  <a:srgbClr val="FFEBC3"/>
                </a:gs>
                <a:gs pos="100000">
                  <a:srgbClr val="FF6F6F"/>
                </a:gs>
              </a:gsLst>
              <a:path path="rect">
                <a:fillToRect l="50000" t="50000" r="50000" b="50000"/>
              </a:path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695" name="Line 7"/>
            <p:cNvSpPr>
              <a:spLocks noChangeShapeType="1"/>
            </p:cNvSpPr>
            <p:nvPr/>
          </p:nvSpPr>
          <p:spPr bwMode="auto">
            <a:xfrm flipH="1" flipV="1">
              <a:off x="4796" y="2589"/>
              <a:ext cx="52" cy="291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697" name="Line 9"/>
            <p:cNvSpPr>
              <a:spLocks noChangeShapeType="1"/>
            </p:cNvSpPr>
            <p:nvPr/>
          </p:nvSpPr>
          <p:spPr bwMode="auto">
            <a:xfrm flipV="1">
              <a:off x="4848" y="2592"/>
              <a:ext cx="0" cy="28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698" name="Line 10"/>
            <p:cNvSpPr>
              <a:spLocks noChangeShapeType="1"/>
            </p:cNvSpPr>
            <p:nvPr/>
          </p:nvSpPr>
          <p:spPr bwMode="auto">
            <a:xfrm flipH="1" flipV="1">
              <a:off x="4706" y="2578"/>
              <a:ext cx="142" cy="30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699" name="Line 11"/>
            <p:cNvSpPr>
              <a:spLocks noChangeShapeType="1"/>
            </p:cNvSpPr>
            <p:nvPr/>
          </p:nvSpPr>
          <p:spPr bwMode="auto">
            <a:xfrm flipH="1" flipV="1">
              <a:off x="4564" y="2718"/>
              <a:ext cx="284" cy="16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00" name="Line 12"/>
            <p:cNvSpPr>
              <a:spLocks noChangeShapeType="1"/>
            </p:cNvSpPr>
            <p:nvPr/>
          </p:nvSpPr>
          <p:spPr bwMode="auto">
            <a:xfrm flipH="1">
              <a:off x="4502" y="2880"/>
              <a:ext cx="346" cy="54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01" name="Line 13"/>
            <p:cNvSpPr>
              <a:spLocks noChangeShapeType="1"/>
            </p:cNvSpPr>
            <p:nvPr/>
          </p:nvSpPr>
          <p:spPr bwMode="auto">
            <a:xfrm flipH="1">
              <a:off x="4666" y="2880"/>
              <a:ext cx="182" cy="23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03" name="Line 15"/>
            <p:cNvSpPr>
              <a:spLocks noChangeShapeType="1"/>
            </p:cNvSpPr>
            <p:nvPr/>
          </p:nvSpPr>
          <p:spPr bwMode="auto">
            <a:xfrm flipH="1" flipV="1">
              <a:off x="4511" y="2798"/>
              <a:ext cx="337" cy="8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04" name="Line 16"/>
            <p:cNvSpPr>
              <a:spLocks noChangeShapeType="1"/>
            </p:cNvSpPr>
            <p:nvPr/>
          </p:nvSpPr>
          <p:spPr bwMode="auto">
            <a:xfrm flipH="1">
              <a:off x="4112" y="2880"/>
              <a:ext cx="736" cy="54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05" name="Line 17"/>
            <p:cNvSpPr>
              <a:spLocks noChangeShapeType="1"/>
            </p:cNvSpPr>
            <p:nvPr/>
          </p:nvSpPr>
          <p:spPr bwMode="auto">
            <a:xfrm flipH="1" flipV="1">
              <a:off x="4628" y="2632"/>
              <a:ext cx="220" cy="24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06" name="Line 18"/>
            <p:cNvSpPr>
              <a:spLocks noChangeShapeType="1"/>
            </p:cNvSpPr>
            <p:nvPr/>
          </p:nvSpPr>
          <p:spPr bwMode="auto">
            <a:xfrm flipH="1">
              <a:off x="4348" y="2880"/>
              <a:ext cx="500" cy="25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07" name="Line 19"/>
            <p:cNvSpPr>
              <a:spLocks noChangeShapeType="1"/>
            </p:cNvSpPr>
            <p:nvPr/>
          </p:nvSpPr>
          <p:spPr bwMode="auto">
            <a:xfrm flipH="1">
              <a:off x="4755" y="2880"/>
              <a:ext cx="93" cy="249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8708" name="Rectangle 20"/>
          <p:cNvSpPr>
            <a:spLocks noChangeArrowheads="1"/>
          </p:cNvSpPr>
          <p:nvPr/>
        </p:nvSpPr>
        <p:spPr bwMode="auto">
          <a:xfrm rot="720483">
            <a:off x="7689850" y="3695700"/>
            <a:ext cx="1068388" cy="1901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8692" name="Line 4"/>
          <p:cNvSpPr>
            <a:spLocks noChangeShapeType="1"/>
          </p:cNvSpPr>
          <p:nvPr/>
        </p:nvSpPr>
        <p:spPr bwMode="auto">
          <a:xfrm rot="16912189" flipV="1">
            <a:off x="7239000" y="4038600"/>
            <a:ext cx="0" cy="9144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grpSp>
        <p:nvGrpSpPr>
          <p:cNvPr id="498745" name="Group 57"/>
          <p:cNvGrpSpPr>
            <a:grpSpLocks/>
          </p:cNvGrpSpPr>
          <p:nvPr/>
        </p:nvGrpSpPr>
        <p:grpSpPr bwMode="auto">
          <a:xfrm>
            <a:off x="3886200" y="4572000"/>
            <a:ext cx="3810000" cy="1798638"/>
            <a:chOff x="2448" y="2880"/>
            <a:chExt cx="2400" cy="1133"/>
          </a:xfrm>
        </p:grpSpPr>
        <p:graphicFrame>
          <p:nvGraphicFramePr>
            <p:cNvPr id="498710" name="Object 22"/>
            <p:cNvGraphicFramePr>
              <a:graphicFrameLocks noChangeAspect="1"/>
            </p:cNvGraphicFramePr>
            <p:nvPr/>
          </p:nvGraphicFramePr>
          <p:xfrm>
            <a:off x="3168" y="3600"/>
            <a:ext cx="456" cy="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9059" name="CorelPhotoPaint.Image.8" r:id="rId4" imgW="1333333" imgH="1209524" progId="">
                    <p:embed/>
                  </p:oleObj>
                </mc:Choice>
                <mc:Fallback>
                  <p:oleObj name="CorelPhotoPaint.Image.8" r:id="rId4" imgW="1333333" imgH="1209524" progId="">
                    <p:embed/>
                    <p:pic>
                      <p:nvPicPr>
                        <p:cNvPr id="0" name="Picture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" y="3600"/>
                          <a:ext cx="456" cy="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99CC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8711" name="Oval 23"/>
            <p:cNvSpPr>
              <a:spLocks noChangeArrowheads="1"/>
            </p:cNvSpPr>
            <p:nvPr/>
          </p:nvSpPr>
          <p:spPr bwMode="auto">
            <a:xfrm>
              <a:off x="2880" y="3552"/>
              <a:ext cx="144" cy="1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12" name="Oval 24"/>
            <p:cNvSpPr>
              <a:spLocks noChangeArrowheads="1"/>
            </p:cNvSpPr>
            <p:nvPr/>
          </p:nvSpPr>
          <p:spPr bwMode="auto">
            <a:xfrm>
              <a:off x="2998" y="3658"/>
              <a:ext cx="88" cy="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13" name="Oval 25"/>
            <p:cNvSpPr>
              <a:spLocks noChangeArrowheads="1"/>
            </p:cNvSpPr>
            <p:nvPr/>
          </p:nvSpPr>
          <p:spPr bwMode="auto">
            <a:xfrm>
              <a:off x="3087" y="3724"/>
              <a:ext cx="78" cy="7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14" name="Oval 26"/>
            <p:cNvSpPr>
              <a:spLocks noChangeArrowheads="1"/>
            </p:cNvSpPr>
            <p:nvPr/>
          </p:nvSpPr>
          <p:spPr bwMode="auto">
            <a:xfrm>
              <a:off x="2448" y="3216"/>
              <a:ext cx="528" cy="4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15" name="Rectangle 27"/>
            <p:cNvSpPr>
              <a:spLocks noChangeArrowheads="1"/>
            </p:cNvSpPr>
            <p:nvPr/>
          </p:nvSpPr>
          <p:spPr bwMode="auto">
            <a:xfrm>
              <a:off x="2592" y="3312"/>
              <a:ext cx="192" cy="192"/>
            </a:xfrm>
            <a:prstGeom prst="rect">
              <a:avLst/>
            </a:prstGeom>
            <a:solidFill>
              <a:srgbClr val="FFC8A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16" name="Line 28"/>
            <p:cNvSpPr>
              <a:spLocks noChangeShapeType="1"/>
            </p:cNvSpPr>
            <p:nvPr/>
          </p:nvSpPr>
          <p:spPr bwMode="auto">
            <a:xfrm flipH="1">
              <a:off x="3648" y="2880"/>
              <a:ext cx="120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498742" name="Group 54"/>
          <p:cNvGrpSpPr>
            <a:grpSpLocks/>
          </p:cNvGrpSpPr>
          <p:nvPr/>
        </p:nvGrpSpPr>
        <p:grpSpPr bwMode="auto">
          <a:xfrm>
            <a:off x="4114800" y="3505200"/>
            <a:ext cx="3581400" cy="1265238"/>
            <a:chOff x="2592" y="2208"/>
            <a:chExt cx="2256" cy="797"/>
          </a:xfrm>
        </p:grpSpPr>
        <p:graphicFrame>
          <p:nvGraphicFramePr>
            <p:cNvPr id="498717" name="Object 29"/>
            <p:cNvGraphicFramePr>
              <a:graphicFrameLocks noChangeAspect="1"/>
            </p:cNvGraphicFramePr>
            <p:nvPr/>
          </p:nvGraphicFramePr>
          <p:xfrm>
            <a:off x="3312" y="2592"/>
            <a:ext cx="456" cy="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9060" name="CorelPhotoPaint.Image.8" r:id="rId6" imgW="1333333" imgH="1209524" progId="">
                    <p:embed/>
                  </p:oleObj>
                </mc:Choice>
                <mc:Fallback>
                  <p:oleObj name="CorelPhotoPaint.Image.8" r:id="rId6" imgW="1333333" imgH="1209524" progId="">
                    <p:embed/>
                    <p:pic>
                      <p:nvPicPr>
                        <p:cNvPr id="0" name="Picture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592"/>
                          <a:ext cx="456" cy="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99CC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8718" name="Oval 30"/>
            <p:cNvSpPr>
              <a:spLocks noChangeArrowheads="1"/>
            </p:cNvSpPr>
            <p:nvPr/>
          </p:nvSpPr>
          <p:spPr bwMode="auto">
            <a:xfrm>
              <a:off x="3024" y="2544"/>
              <a:ext cx="144" cy="1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19" name="Oval 31"/>
            <p:cNvSpPr>
              <a:spLocks noChangeArrowheads="1"/>
            </p:cNvSpPr>
            <p:nvPr/>
          </p:nvSpPr>
          <p:spPr bwMode="auto">
            <a:xfrm>
              <a:off x="3142" y="2650"/>
              <a:ext cx="88" cy="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20" name="Oval 32"/>
            <p:cNvSpPr>
              <a:spLocks noChangeArrowheads="1"/>
            </p:cNvSpPr>
            <p:nvPr/>
          </p:nvSpPr>
          <p:spPr bwMode="auto">
            <a:xfrm>
              <a:off x="3231" y="2716"/>
              <a:ext cx="78" cy="7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21" name="Oval 33"/>
            <p:cNvSpPr>
              <a:spLocks noChangeArrowheads="1"/>
            </p:cNvSpPr>
            <p:nvPr/>
          </p:nvSpPr>
          <p:spPr bwMode="auto">
            <a:xfrm>
              <a:off x="2592" y="2208"/>
              <a:ext cx="528" cy="4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22" name="Rectangle 34"/>
            <p:cNvSpPr>
              <a:spLocks noChangeArrowheads="1"/>
            </p:cNvSpPr>
            <p:nvPr/>
          </p:nvSpPr>
          <p:spPr bwMode="auto">
            <a:xfrm>
              <a:off x="2736" y="2304"/>
              <a:ext cx="192" cy="192"/>
            </a:xfrm>
            <a:prstGeom prst="rect">
              <a:avLst/>
            </a:prstGeom>
            <a:solidFill>
              <a:srgbClr val="FF904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23" name="Line 35"/>
            <p:cNvSpPr>
              <a:spLocks noChangeShapeType="1"/>
            </p:cNvSpPr>
            <p:nvPr/>
          </p:nvSpPr>
          <p:spPr bwMode="auto">
            <a:xfrm flipH="1">
              <a:off x="3744" y="2880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498740" name="Group 52"/>
          <p:cNvGrpSpPr>
            <a:grpSpLocks/>
          </p:cNvGrpSpPr>
          <p:nvPr/>
        </p:nvGrpSpPr>
        <p:grpSpPr bwMode="auto">
          <a:xfrm>
            <a:off x="5715000" y="1752600"/>
            <a:ext cx="1981200" cy="2819400"/>
            <a:chOff x="3600" y="1104"/>
            <a:chExt cx="1248" cy="1776"/>
          </a:xfrm>
        </p:grpSpPr>
        <p:graphicFrame>
          <p:nvGraphicFramePr>
            <p:cNvPr id="498724" name="Object 36"/>
            <p:cNvGraphicFramePr>
              <a:graphicFrameLocks noChangeAspect="1"/>
            </p:cNvGraphicFramePr>
            <p:nvPr/>
          </p:nvGraphicFramePr>
          <p:xfrm>
            <a:off x="4320" y="1488"/>
            <a:ext cx="456" cy="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9061" name="CorelPhotoPaint.Image.8" r:id="rId7" imgW="1333333" imgH="1209524" progId="">
                    <p:embed/>
                  </p:oleObj>
                </mc:Choice>
                <mc:Fallback>
                  <p:oleObj name="CorelPhotoPaint.Image.8" r:id="rId7" imgW="1333333" imgH="1209524" progId="">
                    <p:embed/>
                    <p:pic>
                      <p:nvPicPr>
                        <p:cNvPr id="0" name="Picture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0" y="1488"/>
                          <a:ext cx="456" cy="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99CC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8725" name="Oval 37"/>
            <p:cNvSpPr>
              <a:spLocks noChangeArrowheads="1"/>
            </p:cNvSpPr>
            <p:nvPr/>
          </p:nvSpPr>
          <p:spPr bwMode="auto">
            <a:xfrm>
              <a:off x="4032" y="1440"/>
              <a:ext cx="144" cy="1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26" name="Oval 38"/>
            <p:cNvSpPr>
              <a:spLocks noChangeArrowheads="1"/>
            </p:cNvSpPr>
            <p:nvPr/>
          </p:nvSpPr>
          <p:spPr bwMode="auto">
            <a:xfrm>
              <a:off x="4150" y="1546"/>
              <a:ext cx="88" cy="8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27" name="Oval 39"/>
            <p:cNvSpPr>
              <a:spLocks noChangeArrowheads="1"/>
            </p:cNvSpPr>
            <p:nvPr/>
          </p:nvSpPr>
          <p:spPr bwMode="auto">
            <a:xfrm>
              <a:off x="4239" y="1612"/>
              <a:ext cx="78" cy="7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28" name="Oval 40"/>
            <p:cNvSpPr>
              <a:spLocks noChangeArrowheads="1"/>
            </p:cNvSpPr>
            <p:nvPr/>
          </p:nvSpPr>
          <p:spPr bwMode="auto">
            <a:xfrm>
              <a:off x="3600" y="1104"/>
              <a:ext cx="528" cy="43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29" name="Rectangle 41"/>
            <p:cNvSpPr>
              <a:spLocks noChangeArrowheads="1"/>
            </p:cNvSpPr>
            <p:nvPr/>
          </p:nvSpPr>
          <p:spPr bwMode="auto">
            <a:xfrm>
              <a:off x="3744" y="1200"/>
              <a:ext cx="192" cy="192"/>
            </a:xfrm>
            <a:prstGeom prst="rect">
              <a:avLst/>
            </a:prstGeom>
            <a:solidFill>
              <a:srgbClr val="FF771B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98730" name="Line 42"/>
            <p:cNvSpPr>
              <a:spLocks noChangeShapeType="1"/>
            </p:cNvSpPr>
            <p:nvPr/>
          </p:nvSpPr>
          <p:spPr bwMode="auto">
            <a:xfrm flipH="1" flipV="1">
              <a:off x="4608" y="1872"/>
              <a:ext cx="240" cy="10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498738" name="Line 50"/>
          <p:cNvSpPr>
            <a:spLocks noChangeShapeType="1"/>
          </p:cNvSpPr>
          <p:nvPr/>
        </p:nvSpPr>
        <p:spPr bwMode="auto">
          <a:xfrm>
            <a:off x="5410200" y="2362200"/>
            <a:ext cx="2286000" cy="2209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98709" name="Rectangle 21"/>
          <p:cNvSpPr>
            <a:spLocks noChangeArrowheads="1"/>
          </p:cNvSpPr>
          <p:nvPr/>
        </p:nvSpPr>
        <p:spPr bwMode="auto">
          <a:xfrm rot="-4687811">
            <a:off x="7273131" y="4461669"/>
            <a:ext cx="1227138" cy="3810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Specular reflection</a:t>
            </a:r>
            <a:endParaRPr lang="it-IT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45" name="Line 9"/>
          <p:cNvSpPr>
            <a:spLocks noChangeShapeType="1"/>
          </p:cNvSpPr>
          <p:nvPr/>
        </p:nvSpPr>
        <p:spPr bwMode="auto">
          <a:xfrm>
            <a:off x="2339752" y="4509120"/>
            <a:ext cx="1252761" cy="108364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triangle" w="med" len="med"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  <p:graphicFrame>
        <p:nvGraphicFramePr>
          <p:cNvPr id="545792" name="Object 1024"/>
          <p:cNvGraphicFramePr>
            <a:graphicFrameLocks noChangeAspect="1"/>
          </p:cNvGraphicFramePr>
          <p:nvPr/>
        </p:nvGraphicFramePr>
        <p:xfrm>
          <a:off x="5220072" y="4581128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915" name="CorelPhotoPaint.Image.8" r:id="rId3" imgW="1333333" imgH="1209524" progId="">
                  <p:embed/>
                </p:oleObj>
              </mc:Choice>
              <mc:Fallback>
                <p:oleObj name="CorelPhotoPaint.Image.8" r:id="rId3" imgW="1333333" imgH="1209524" progId="">
                  <p:embed/>
                  <p:pic>
                    <p:nvPicPr>
                      <p:cNvPr id="0" name="Picture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4581128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400" dirty="0"/>
              <a:t>	L: incident ray</a:t>
            </a:r>
          </a:p>
          <a:p>
            <a:pPr>
              <a:buFontTx/>
              <a:buNone/>
            </a:pPr>
            <a:r>
              <a:rPr lang="en-US" sz="2400" dirty="0"/>
              <a:t>	N: normal</a:t>
            </a:r>
          </a:p>
          <a:p>
            <a:pPr>
              <a:buFontTx/>
              <a:buNone/>
            </a:pPr>
            <a:r>
              <a:rPr lang="en-US" sz="2400" dirty="0"/>
              <a:t>	R: reflected ray</a:t>
            </a:r>
          </a:p>
          <a:p>
            <a:pPr>
              <a:buFontTx/>
              <a:buNone/>
            </a:pPr>
            <a:r>
              <a:rPr lang="en-US" sz="2400" dirty="0"/>
              <a:t>	V: view direction</a:t>
            </a:r>
            <a:endParaRPr lang="it-IT" sz="2400" dirty="0"/>
          </a:p>
        </p:txBody>
      </p:sp>
      <p:sp>
        <p:nvSpPr>
          <p:cNvPr id="500741" name="Rectangle 5"/>
          <p:cNvSpPr>
            <a:spLocks noChangeArrowheads="1"/>
          </p:cNvSpPr>
          <p:nvPr/>
        </p:nvSpPr>
        <p:spPr bwMode="auto">
          <a:xfrm>
            <a:off x="2209800" y="5562600"/>
            <a:ext cx="2819400" cy="381000"/>
          </a:xfrm>
          <a:prstGeom prst="rect">
            <a:avLst/>
          </a:prstGeom>
          <a:solidFill>
            <a:srgbClr val="99CCFF"/>
          </a:solidFill>
          <a:ln w="28575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00743" name="Text Box 7"/>
          <p:cNvSpPr txBox="1">
            <a:spLocks noChangeArrowheads="1"/>
          </p:cNvSpPr>
          <p:nvPr/>
        </p:nvSpPr>
        <p:spPr bwMode="auto">
          <a:xfrm>
            <a:off x="3641725" y="42703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it-IT" sz="2400" b="1"/>
              <a:t>N</a:t>
            </a:r>
          </a:p>
        </p:txBody>
      </p:sp>
      <p:sp>
        <p:nvSpPr>
          <p:cNvPr id="500744" name="Line 8"/>
          <p:cNvSpPr>
            <a:spLocks noChangeShapeType="1"/>
          </p:cNvSpPr>
          <p:nvPr/>
        </p:nvSpPr>
        <p:spPr bwMode="auto">
          <a:xfrm flipH="1" flipV="1">
            <a:off x="3563888" y="4077072"/>
            <a:ext cx="17512" cy="1485528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triangle" w="med" len="med"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00746" name="Text Box 10"/>
          <p:cNvSpPr txBox="1">
            <a:spLocks noChangeArrowheads="1"/>
          </p:cNvSpPr>
          <p:nvPr/>
        </p:nvSpPr>
        <p:spPr bwMode="auto">
          <a:xfrm>
            <a:off x="2590800" y="4346575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it-IT" sz="2400" b="1"/>
              <a:t>L</a:t>
            </a:r>
          </a:p>
        </p:txBody>
      </p:sp>
      <p:sp>
        <p:nvSpPr>
          <p:cNvPr id="500747" name="Freeform 11"/>
          <p:cNvSpPr>
            <a:spLocks/>
          </p:cNvSpPr>
          <p:nvPr/>
        </p:nvSpPr>
        <p:spPr bwMode="auto">
          <a:xfrm>
            <a:off x="3181350" y="4894263"/>
            <a:ext cx="1169988" cy="668337"/>
          </a:xfrm>
          <a:custGeom>
            <a:avLst/>
            <a:gdLst/>
            <a:ahLst/>
            <a:cxnLst>
              <a:cxn ang="0">
                <a:pos x="0" y="421"/>
              </a:cxn>
              <a:cxn ang="0">
                <a:pos x="28" y="285"/>
              </a:cxn>
              <a:cxn ang="0">
                <a:pos x="120" y="201"/>
              </a:cxn>
              <a:cxn ang="0">
                <a:pos x="228" y="157"/>
              </a:cxn>
              <a:cxn ang="0">
                <a:pos x="380" y="149"/>
              </a:cxn>
              <a:cxn ang="0">
                <a:pos x="628" y="57"/>
              </a:cxn>
              <a:cxn ang="0">
                <a:pos x="732" y="9"/>
              </a:cxn>
              <a:cxn ang="0">
                <a:pos x="660" y="113"/>
              </a:cxn>
              <a:cxn ang="0">
                <a:pos x="564" y="209"/>
              </a:cxn>
              <a:cxn ang="0">
                <a:pos x="504" y="305"/>
              </a:cxn>
              <a:cxn ang="0">
                <a:pos x="476" y="421"/>
              </a:cxn>
            </a:cxnLst>
            <a:rect l="0" t="0" r="r" b="b"/>
            <a:pathLst>
              <a:path w="737" h="421">
                <a:moveTo>
                  <a:pt x="0" y="421"/>
                </a:moveTo>
                <a:cubicBezTo>
                  <a:pt x="5" y="398"/>
                  <a:pt x="8" y="322"/>
                  <a:pt x="28" y="285"/>
                </a:cubicBezTo>
                <a:cubicBezTo>
                  <a:pt x="48" y="248"/>
                  <a:pt x="87" y="222"/>
                  <a:pt x="120" y="201"/>
                </a:cubicBezTo>
                <a:cubicBezTo>
                  <a:pt x="153" y="180"/>
                  <a:pt x="185" y="166"/>
                  <a:pt x="228" y="157"/>
                </a:cubicBezTo>
                <a:cubicBezTo>
                  <a:pt x="271" y="148"/>
                  <a:pt x="313" y="166"/>
                  <a:pt x="380" y="149"/>
                </a:cubicBezTo>
                <a:cubicBezTo>
                  <a:pt x="447" y="132"/>
                  <a:pt x="569" y="80"/>
                  <a:pt x="628" y="57"/>
                </a:cubicBezTo>
                <a:cubicBezTo>
                  <a:pt x="687" y="34"/>
                  <a:pt x="727" y="0"/>
                  <a:pt x="732" y="9"/>
                </a:cubicBezTo>
                <a:cubicBezTo>
                  <a:pt x="737" y="18"/>
                  <a:pt x="688" y="80"/>
                  <a:pt x="660" y="113"/>
                </a:cubicBezTo>
                <a:cubicBezTo>
                  <a:pt x="632" y="146"/>
                  <a:pt x="590" y="177"/>
                  <a:pt x="564" y="209"/>
                </a:cubicBezTo>
                <a:cubicBezTo>
                  <a:pt x="538" y="241"/>
                  <a:pt x="519" y="270"/>
                  <a:pt x="504" y="305"/>
                </a:cubicBezTo>
                <a:cubicBezTo>
                  <a:pt x="489" y="340"/>
                  <a:pt x="482" y="397"/>
                  <a:pt x="476" y="42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500748" name="Line 12"/>
          <p:cNvSpPr>
            <a:spLocks noChangeShapeType="1"/>
          </p:cNvSpPr>
          <p:nvPr/>
        </p:nvSpPr>
        <p:spPr bwMode="auto">
          <a:xfrm flipV="1">
            <a:off x="3581400" y="4509120"/>
            <a:ext cx="1278632" cy="105348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00749" name="Text Box 13"/>
          <p:cNvSpPr txBox="1">
            <a:spLocks noChangeArrowheads="1"/>
          </p:cNvSpPr>
          <p:nvPr/>
        </p:nvSpPr>
        <p:spPr bwMode="auto">
          <a:xfrm>
            <a:off x="4583113" y="4498975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it-IT" sz="2400" b="1"/>
              <a:t>R</a:t>
            </a:r>
          </a:p>
        </p:txBody>
      </p:sp>
      <p:sp>
        <p:nvSpPr>
          <p:cNvPr id="500750" name="Text Box 14"/>
          <p:cNvSpPr txBox="1">
            <a:spLocks noChangeArrowheads="1"/>
          </p:cNvSpPr>
          <p:nvPr/>
        </p:nvSpPr>
        <p:spPr bwMode="auto">
          <a:xfrm>
            <a:off x="4648200" y="51054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it-IT" sz="2400" b="1"/>
              <a:t>V</a:t>
            </a:r>
          </a:p>
        </p:txBody>
      </p:sp>
      <p:sp>
        <p:nvSpPr>
          <p:cNvPr id="500751" name="Line 15"/>
          <p:cNvSpPr>
            <a:spLocks noChangeShapeType="1"/>
          </p:cNvSpPr>
          <p:nvPr/>
        </p:nvSpPr>
        <p:spPr bwMode="auto">
          <a:xfrm flipV="1">
            <a:off x="3581400" y="5029200"/>
            <a:ext cx="1524000" cy="533400"/>
          </a:xfrm>
          <a:prstGeom prst="line">
            <a:avLst/>
          </a:prstGeom>
          <a:noFill/>
          <a:ln w="28575">
            <a:solidFill>
              <a:srgbClr val="66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pic>
        <p:nvPicPr>
          <p:cNvPr id="500754" name="Picture 1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3886200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0760" name="Text Box 24"/>
          <p:cNvSpPr txBox="1">
            <a:spLocks noChangeArrowheads="1"/>
          </p:cNvSpPr>
          <p:nvPr/>
        </p:nvSpPr>
        <p:spPr bwMode="auto">
          <a:xfrm>
            <a:off x="4191000" y="487680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it-IT" sz="2400">
                <a:latin typeface="Symbol" pitchFamily="18" charset="2"/>
                <a:sym typeface="Symbol" pitchFamily="18" charset="2"/>
              </a:rPr>
              <a:t></a:t>
            </a:r>
            <a:endParaRPr lang="it-IT" sz="2400">
              <a:latin typeface="Symbol" pitchFamily="18" charset="2"/>
            </a:endParaRPr>
          </a:p>
        </p:txBody>
      </p:sp>
      <p:pic>
        <p:nvPicPr>
          <p:cNvPr id="500759" name="Picture 23" descr="RifSpeculare"/>
          <p:cNvPicPr>
            <a:picLocks noChangeAspect="1" noChangeArrowheads="1"/>
          </p:cNvPicPr>
          <p:nvPr/>
        </p:nvPicPr>
        <p:blipFill>
          <a:blip r:embed="rId6" cstate="print"/>
          <a:srcRect l="5623" r="17072"/>
          <a:stretch>
            <a:fillRect/>
          </a:stretch>
        </p:blipFill>
        <p:spPr bwMode="auto">
          <a:xfrm>
            <a:off x="5943600" y="1524000"/>
            <a:ext cx="2819400" cy="2735263"/>
          </a:xfrm>
          <a:prstGeom prst="rect">
            <a:avLst/>
          </a:prstGeom>
          <a:noFill/>
        </p:spPr>
      </p:pic>
      <p:pic>
        <p:nvPicPr>
          <p:cNvPr id="23" name="Picture 2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112" y="1916832"/>
            <a:ext cx="29303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Specular reflection</a:t>
            </a:r>
            <a:endParaRPr lang="it-IT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Phong</a:t>
            </a:r>
            <a:r>
              <a:rPr lang="en-US" dirty="0"/>
              <a:t> light model</a:t>
            </a:r>
            <a:r>
              <a:rPr lang="it-IT" dirty="0"/>
              <a:t> </a:t>
            </a:r>
            <a:endParaRPr lang="en-US" dirty="0"/>
          </a:p>
          <a:p>
            <a:pPr lvl="1"/>
            <a:r>
              <a:rPr lang="it-IT" dirty="0"/>
              <a:t>by </a:t>
            </a:r>
            <a:r>
              <a:rPr lang="en-US" dirty="0"/>
              <a:t>Bui-</a:t>
            </a:r>
            <a:r>
              <a:rPr lang="en-US" dirty="0" err="1"/>
              <a:t>Tuong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it-IT" dirty="0"/>
              <a:t>, 1975</a:t>
            </a:r>
            <a:endParaRPr lang="en-US" dirty="0"/>
          </a:p>
          <a:p>
            <a:endParaRPr lang="it-IT" dirty="0"/>
          </a:p>
        </p:txBody>
      </p:sp>
      <p:pic>
        <p:nvPicPr>
          <p:cNvPr id="501765" name="Picture 5" descr="E:\Dispense e lezioni\Lezioni\Immagini\RifSpeculare.BMP"/>
          <p:cNvPicPr>
            <a:picLocks noChangeAspect="1" noChangeArrowheads="1"/>
          </p:cNvPicPr>
          <p:nvPr/>
        </p:nvPicPr>
        <p:blipFill>
          <a:blip r:embed="rId3" cstate="print"/>
          <a:srcRect l="5623" r="17072"/>
          <a:stretch>
            <a:fillRect/>
          </a:stretch>
        </p:blipFill>
        <p:spPr bwMode="auto">
          <a:xfrm>
            <a:off x="5943600" y="1524000"/>
            <a:ext cx="2819400" cy="2735263"/>
          </a:xfrm>
          <a:prstGeom prst="rect">
            <a:avLst/>
          </a:prstGeom>
          <a:noFill/>
        </p:spPr>
      </p:pic>
      <p:graphicFrame>
        <p:nvGraphicFramePr>
          <p:cNvPr id="546816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4489454"/>
              </p:ext>
            </p:extLst>
          </p:nvPr>
        </p:nvGraphicFramePr>
        <p:xfrm>
          <a:off x="247650" y="3981450"/>
          <a:ext cx="56737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939" name="Equation" r:id="rId4" imgW="1879600" imgH="228600" progId="Equation.3">
                  <p:embed/>
                </p:oleObj>
              </mc:Choice>
              <mc:Fallback>
                <p:oleObj name="Equation" r:id="rId4" imgW="1879600" imgH="228600" progId="Equation.3">
                  <p:embed/>
                  <p:pic>
                    <p:nvPicPr>
                      <p:cNvPr id="0" name="Picture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3981450"/>
                        <a:ext cx="567372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112" y="1916832"/>
            <a:ext cx="29303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Specular reflection</a:t>
            </a:r>
            <a:endParaRPr lang="it-IT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i="1" dirty="0"/>
              <a:t>Shininess </a:t>
            </a:r>
            <a:r>
              <a:rPr lang="en-US" sz="2800" dirty="0"/>
              <a:t>refers to the brightness and extension of reflections</a:t>
            </a:r>
          </a:p>
          <a:p>
            <a:r>
              <a:rPr lang="en-US" sz="2800" dirty="0"/>
              <a:t>Controlled by an integer exponent of the cosine:</a:t>
            </a:r>
          </a:p>
          <a:p>
            <a:pPr lvl="1"/>
            <a:r>
              <a:rPr lang="en-US" sz="2400" dirty="0"/>
              <a:t>lower exponent: softer and larger reflection</a:t>
            </a:r>
          </a:p>
          <a:p>
            <a:pPr lvl="1"/>
            <a:r>
              <a:rPr lang="en-US" sz="2400" dirty="0"/>
              <a:t>higher exponent: brighter and smaller reflection</a:t>
            </a:r>
            <a:endParaRPr lang="it-IT" sz="2400" dirty="0"/>
          </a:p>
          <a:p>
            <a:pPr lvl="1"/>
            <a:endParaRPr lang="it-IT" sz="2400" dirty="0"/>
          </a:p>
        </p:txBody>
      </p:sp>
      <p:pic>
        <p:nvPicPr>
          <p:cNvPr id="50381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713559"/>
            <a:ext cx="80772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Specular reflection</a:t>
            </a:r>
            <a:endParaRPr lang="it-IT" i="1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Phong</a:t>
            </a:r>
            <a:r>
              <a:rPr lang="en-US" dirty="0"/>
              <a:t> light model</a:t>
            </a:r>
            <a:r>
              <a:rPr lang="it-IT" dirty="0"/>
              <a:t> </a:t>
            </a:r>
            <a:endParaRPr lang="en-US" dirty="0"/>
          </a:p>
          <a:p>
            <a:pPr lvl="1"/>
            <a:r>
              <a:rPr lang="it-IT" dirty="0"/>
              <a:t>by </a:t>
            </a:r>
            <a:r>
              <a:rPr lang="en-US" dirty="0"/>
              <a:t>Bui-</a:t>
            </a:r>
            <a:r>
              <a:rPr lang="en-US" dirty="0" err="1"/>
              <a:t>Tuong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it-IT" dirty="0"/>
              <a:t>, 1975</a:t>
            </a:r>
            <a:endParaRPr lang="en-US" dirty="0"/>
          </a:p>
          <a:p>
            <a:endParaRPr lang="it-IT" dirty="0"/>
          </a:p>
        </p:txBody>
      </p:sp>
      <p:pic>
        <p:nvPicPr>
          <p:cNvPr id="502789" name="Picture 5" descr="E:\Dispense e lezioni\Lezioni\Immagini\RifSpeculare.BMP"/>
          <p:cNvPicPr>
            <a:picLocks noChangeAspect="1" noChangeArrowheads="1"/>
          </p:cNvPicPr>
          <p:nvPr/>
        </p:nvPicPr>
        <p:blipFill>
          <a:blip r:embed="rId3" cstate="print"/>
          <a:srcRect l="5623" r="17072"/>
          <a:stretch>
            <a:fillRect/>
          </a:stretch>
        </p:blipFill>
        <p:spPr bwMode="auto">
          <a:xfrm>
            <a:off x="5943600" y="1524000"/>
            <a:ext cx="2819400" cy="2735263"/>
          </a:xfrm>
          <a:prstGeom prst="rect">
            <a:avLst/>
          </a:prstGeom>
          <a:noFill/>
        </p:spPr>
      </p:pic>
      <p:pic>
        <p:nvPicPr>
          <p:cNvPr id="15" name="Picture 2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112" y="1916832"/>
            <a:ext cx="29303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9" name="Gruppo 48"/>
          <p:cNvGrpSpPr/>
          <p:nvPr/>
        </p:nvGrpSpPr>
        <p:grpSpPr>
          <a:xfrm>
            <a:off x="2569687" y="3343413"/>
            <a:ext cx="4666609" cy="1974019"/>
            <a:chOff x="2548578" y="3343413"/>
            <a:chExt cx="4666609" cy="1974019"/>
          </a:xfrm>
        </p:grpSpPr>
        <p:sp>
          <p:nvSpPr>
            <p:cNvPr id="502797" name="Rectangle 13"/>
            <p:cNvSpPr>
              <a:spLocks noChangeArrowheads="1"/>
            </p:cNvSpPr>
            <p:nvPr/>
          </p:nvSpPr>
          <p:spPr bwMode="auto">
            <a:xfrm>
              <a:off x="5414987" y="3343413"/>
              <a:ext cx="232522" cy="76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502795" name="Rectangle 11"/>
            <p:cNvSpPr>
              <a:spLocks noChangeArrowheads="1"/>
            </p:cNvSpPr>
            <p:nvPr/>
          </p:nvSpPr>
          <p:spPr bwMode="auto">
            <a:xfrm>
              <a:off x="2835576" y="3371988"/>
              <a:ext cx="1937684" cy="76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2548578" y="4699698"/>
              <a:ext cx="2224682" cy="617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“glossiness” </a:t>
              </a:r>
              <a:br>
                <a:rPr lang="en-US" dirty="0">
                  <a:solidFill>
                    <a:schemeClr val="accent2"/>
                  </a:solidFill>
                </a:rPr>
              </a:br>
              <a:r>
                <a:rPr lang="en-US" sz="1600" dirty="0">
                  <a:solidFill>
                    <a:schemeClr val="accent2"/>
                  </a:solidFill>
                </a:rPr>
                <a:t>(how </a:t>
              </a:r>
              <a:r>
                <a:rPr lang="en-US" sz="1600" i="1" dirty="0">
                  <a:solidFill>
                    <a:schemeClr val="accent2"/>
                  </a:solidFill>
                </a:rPr>
                <a:t>intense</a:t>
              </a:r>
              <a:r>
                <a:rPr lang="en-US" sz="1600" dirty="0">
                  <a:solidFill>
                    <a:schemeClr val="accent2"/>
                  </a:solidFill>
                </a:rPr>
                <a:t>)</a:t>
              </a:r>
              <a:endParaRPr lang="it-IT" sz="1600" dirty="0">
                <a:solidFill>
                  <a:schemeClr val="accent2"/>
                </a:solidFill>
              </a:endParaRPr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4865353" y="4667592"/>
              <a:ext cx="2349834" cy="617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“shininess” </a:t>
              </a:r>
              <a:br>
                <a:rPr lang="en-US" dirty="0">
                  <a:solidFill>
                    <a:schemeClr val="accent2"/>
                  </a:solidFill>
                </a:rPr>
              </a:br>
              <a:r>
                <a:rPr lang="en-US" sz="1600" dirty="0">
                  <a:solidFill>
                    <a:schemeClr val="accent2"/>
                  </a:solidFill>
                </a:rPr>
                <a:t>(how </a:t>
              </a:r>
              <a:r>
                <a:rPr lang="en-US" sz="1600" i="1" dirty="0">
                  <a:solidFill>
                    <a:schemeClr val="accent2"/>
                  </a:solidFill>
                </a:rPr>
                <a:t>concentrated</a:t>
              </a:r>
              <a:r>
                <a:rPr lang="en-US" sz="1600" dirty="0">
                  <a:solidFill>
                    <a:schemeClr val="accent2"/>
                  </a:solidFill>
                </a:rPr>
                <a:t>)</a:t>
              </a:r>
              <a:endParaRPr lang="it-IT" sz="1600" dirty="0">
                <a:solidFill>
                  <a:schemeClr val="accent2"/>
                </a:solidFill>
              </a:endParaRPr>
            </a:p>
          </p:txBody>
        </p:sp>
        <p:cxnSp>
          <p:nvCxnSpPr>
            <p:cNvPr id="6" name="Connettore 2 5"/>
            <p:cNvCxnSpPr>
              <a:stCxn id="19" idx="0"/>
              <a:endCxn id="502795" idx="2"/>
            </p:cNvCxnSpPr>
            <p:nvPr/>
          </p:nvCxnSpPr>
          <p:spPr bwMode="auto">
            <a:xfrm rot="5400000" flipH="1" flipV="1">
              <a:off x="3449813" y="4345094"/>
              <a:ext cx="565710" cy="143499"/>
            </a:xfrm>
            <a:prstGeom prst="curvedConnector3">
              <a:avLst>
                <a:gd name="adj1" fmla="val 50000"/>
              </a:avLst>
            </a:prstGeom>
            <a:solidFill>
              <a:schemeClr val="accent2"/>
            </a:solidFill>
            <a:ln w="28575" cap="flat" cmpd="sng" algn="ctr">
              <a:solidFill>
                <a:srgbClr val="6699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Connettore 2 5"/>
            <p:cNvCxnSpPr>
              <a:stCxn id="20" idx="0"/>
              <a:endCxn id="502797" idx="2"/>
            </p:cNvCxnSpPr>
            <p:nvPr/>
          </p:nvCxnSpPr>
          <p:spPr bwMode="auto">
            <a:xfrm rot="16200000" flipV="1">
              <a:off x="5504670" y="4131992"/>
              <a:ext cx="562179" cy="509022"/>
            </a:xfrm>
            <a:prstGeom prst="curvedConnector3">
              <a:avLst>
                <a:gd name="adj1" fmla="val 50000"/>
              </a:avLst>
            </a:prstGeom>
            <a:solidFill>
              <a:schemeClr val="accent2"/>
            </a:solidFill>
            <a:ln w="28575" cap="flat" cmpd="sng" algn="ctr">
              <a:solidFill>
                <a:srgbClr val="6699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0" name="Gruppo 49"/>
          <p:cNvGrpSpPr/>
          <p:nvPr/>
        </p:nvGrpSpPr>
        <p:grpSpPr>
          <a:xfrm>
            <a:off x="2935530" y="5537996"/>
            <a:ext cx="3952875" cy="1347248"/>
            <a:chOff x="2935530" y="5537996"/>
            <a:chExt cx="3952875" cy="1347248"/>
          </a:xfrm>
        </p:grpSpPr>
        <p:sp>
          <p:nvSpPr>
            <p:cNvPr id="502796" name="Text Box 12"/>
            <p:cNvSpPr txBox="1">
              <a:spLocks noChangeArrowheads="1"/>
            </p:cNvSpPr>
            <p:nvPr/>
          </p:nvSpPr>
          <p:spPr bwMode="auto">
            <a:xfrm>
              <a:off x="2935530" y="6021288"/>
              <a:ext cx="3952875" cy="8639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part of "material"</a:t>
              </a:r>
            </a:p>
            <a:p>
              <a:pPr algn="ctr"/>
              <a:r>
                <a:rPr lang="en-US" sz="1600" dirty="0">
                  <a:solidFill>
                    <a:schemeClr val="accent2"/>
                  </a:solidFill>
                </a:rPr>
                <a:t>(description of optical characteristics of the object)</a:t>
              </a:r>
              <a:endParaRPr lang="it-IT" sz="1600" dirty="0">
                <a:solidFill>
                  <a:schemeClr val="accent2"/>
                </a:solidFill>
              </a:endParaRPr>
            </a:p>
          </p:txBody>
        </p:sp>
        <p:cxnSp>
          <p:nvCxnSpPr>
            <p:cNvPr id="34" name="Connettore 2 5"/>
            <p:cNvCxnSpPr>
              <a:stCxn id="502796" idx="0"/>
            </p:cNvCxnSpPr>
            <p:nvPr/>
          </p:nvCxnSpPr>
          <p:spPr bwMode="auto">
            <a:xfrm flipV="1">
              <a:off x="4911968" y="5537996"/>
              <a:ext cx="452121" cy="483292"/>
            </a:xfrm>
            <a:prstGeom prst="straightConnector1">
              <a:avLst/>
            </a:prstGeom>
            <a:solidFill>
              <a:schemeClr val="accent2"/>
            </a:solidFill>
            <a:ln w="28575" cap="flat" cmpd="sng" algn="ctr">
              <a:solidFill>
                <a:srgbClr val="6699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" name="Connettore 2 5"/>
            <p:cNvCxnSpPr>
              <a:stCxn id="502796" idx="0"/>
            </p:cNvCxnSpPr>
            <p:nvPr/>
          </p:nvCxnSpPr>
          <p:spPr bwMode="auto">
            <a:xfrm flipH="1" flipV="1">
              <a:off x="4427986" y="5537996"/>
              <a:ext cx="483982" cy="483292"/>
            </a:xfrm>
            <a:prstGeom prst="straightConnector1">
              <a:avLst/>
            </a:prstGeom>
            <a:solidFill>
              <a:schemeClr val="accent2"/>
            </a:solidFill>
            <a:ln w="28575" cap="flat" cmpd="sng" algn="ctr">
              <a:solidFill>
                <a:srgbClr val="6699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Specular reflection</a:t>
            </a:r>
            <a:endParaRPr lang="it-IT" i="1" dirty="0"/>
          </a:p>
        </p:txBody>
      </p:sp>
      <p:graphicFrame>
        <p:nvGraphicFramePr>
          <p:cNvPr id="22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79498"/>
              </p:ext>
            </p:extLst>
          </p:nvPr>
        </p:nvGraphicFramePr>
        <p:xfrm>
          <a:off x="218355" y="3390900"/>
          <a:ext cx="586581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970" name="Equation" r:id="rId5" imgW="1943100" imgH="254000" progId="Equation.3">
                  <p:embed/>
                </p:oleObj>
              </mc:Choice>
              <mc:Fallback>
                <p:oleObj name="Equation" r:id="rId5" imgW="1943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355" y="3390900"/>
                        <a:ext cx="5865813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5" name="Picture 3" descr="spe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438400"/>
            <a:ext cx="7239000" cy="1957388"/>
          </a:xfrm>
          <a:prstGeom prst="rect">
            <a:avLst/>
          </a:prstGeom>
          <a:noFill/>
        </p:spPr>
      </p:pic>
      <p:graphicFrame>
        <p:nvGraphicFramePr>
          <p:cNvPr id="549888" name="Object 0"/>
          <p:cNvGraphicFramePr>
            <a:graphicFrameLocks noChangeAspect="1"/>
          </p:cNvGraphicFramePr>
          <p:nvPr/>
        </p:nvGraphicFramePr>
        <p:xfrm>
          <a:off x="1371600" y="4495800"/>
          <a:ext cx="9969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441" name="Equation" r:id="rId4" imgW="330120" imgH="177480" progId="Equation.3">
                  <p:embed/>
                </p:oleObj>
              </mc:Choice>
              <mc:Fallback>
                <p:oleObj name="Equation" r:id="rId4" imgW="330120" imgH="177480" progId="Equation.3">
                  <p:embed/>
                  <p:pic>
                    <p:nvPicPr>
                      <p:cNvPr id="0" name="Picture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95800"/>
                        <a:ext cx="9969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9889" name="Object 1"/>
          <p:cNvGraphicFramePr>
            <a:graphicFrameLocks noChangeAspect="1"/>
          </p:cNvGraphicFramePr>
          <p:nvPr/>
        </p:nvGraphicFramePr>
        <p:xfrm>
          <a:off x="3124200" y="4419600"/>
          <a:ext cx="10350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442" name="Equation" r:id="rId6" imgW="342720" imgH="177480" progId="Equation.3">
                  <p:embed/>
                </p:oleObj>
              </mc:Choice>
              <mc:Fallback>
                <p:oleObj name="Equation" r:id="rId6" imgW="342720" imgH="17748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419600"/>
                        <a:ext cx="10350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9890" name="Object 2"/>
          <p:cNvGraphicFramePr>
            <a:graphicFrameLocks noChangeAspect="1"/>
          </p:cNvGraphicFramePr>
          <p:nvPr/>
        </p:nvGraphicFramePr>
        <p:xfrm>
          <a:off x="4800600" y="4419600"/>
          <a:ext cx="12652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443" name="Equation" r:id="rId8" imgW="419040" imgH="177480" progId="Equation.3">
                  <p:embed/>
                </p:oleObj>
              </mc:Choice>
              <mc:Fallback>
                <p:oleObj name="Equation" r:id="rId8" imgW="419040" imgH="177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419600"/>
                        <a:ext cx="12652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9891" name="Object 3"/>
          <p:cNvGraphicFramePr>
            <a:graphicFrameLocks noChangeAspect="1"/>
          </p:cNvGraphicFramePr>
          <p:nvPr/>
        </p:nvGraphicFramePr>
        <p:xfrm>
          <a:off x="6553200" y="4419600"/>
          <a:ext cx="14954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444" name="Equation" r:id="rId10" imgW="495000" imgH="177480" progId="Equation.3">
                  <p:embed/>
                </p:oleObj>
              </mc:Choice>
              <mc:Fallback>
                <p:oleObj name="Equation" r:id="rId10" imgW="495000" imgH="177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419600"/>
                        <a:ext cx="14954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9892" name="Object 4"/>
          <p:cNvGraphicFramePr>
            <a:graphicFrameLocks noChangeAspect="1"/>
          </p:cNvGraphicFramePr>
          <p:nvPr/>
        </p:nvGraphicFramePr>
        <p:xfrm>
          <a:off x="4533900" y="3390900"/>
          <a:ext cx="76200" cy="7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445" name="Equation" r:id="rId12" imgW="75960" imgH="75960" progId="Equation.3">
                  <p:embed/>
                </p:oleObj>
              </mc:Choice>
              <mc:Fallback>
                <p:oleObj name="Equation" r:id="rId12" imgW="75960" imgH="759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3900" y="3390900"/>
                        <a:ext cx="76200" cy="7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 err="1"/>
              <a:t>Phong</a:t>
            </a:r>
            <a:r>
              <a:rPr lang="en-US" i="1" dirty="0"/>
              <a:t> Model</a:t>
            </a:r>
            <a:endParaRPr lang="it-IT" i="1" dirty="0"/>
          </a:p>
        </p:txBody>
      </p:sp>
      <p:sp>
        <p:nvSpPr>
          <p:cNvPr id="11" name="Rectangle 7"/>
          <p:cNvSpPr txBox="1">
            <a:spLocks noChangeArrowheads="1"/>
          </p:cNvSpPr>
          <p:nvPr/>
        </p:nvSpPr>
        <p:spPr>
          <a:xfrm>
            <a:off x="0" y="1143000"/>
            <a:ext cx="9144000" cy="5486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 err="1"/>
              <a:t>Effect</a:t>
            </a:r>
            <a:r>
              <a:rPr lang="it-IT" dirty="0"/>
              <a:t> of </a:t>
            </a:r>
            <a:r>
              <a:rPr lang="it-IT" dirty="0" err="1"/>
              <a:t>shininess</a:t>
            </a:r>
            <a:endParaRPr lang="en-US" dirty="0"/>
          </a:p>
          <a:p>
            <a:endParaRPr lang="it-IT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6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Phong</a:t>
            </a:r>
            <a:r>
              <a:rPr lang="en-US" dirty="0"/>
              <a:t> light model</a:t>
            </a:r>
            <a:r>
              <a:rPr lang="it-IT" dirty="0"/>
              <a:t> </a:t>
            </a:r>
            <a:endParaRPr lang="en-US" dirty="0"/>
          </a:p>
          <a:p>
            <a:pPr lvl="1"/>
            <a:r>
              <a:rPr lang="it-IT" dirty="0"/>
              <a:t>by </a:t>
            </a:r>
            <a:r>
              <a:rPr lang="en-US" dirty="0"/>
              <a:t>Bui-</a:t>
            </a:r>
            <a:r>
              <a:rPr lang="en-US" dirty="0" err="1"/>
              <a:t>Tuong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it-IT" dirty="0"/>
              <a:t>, 1975</a:t>
            </a:r>
            <a:endParaRPr lang="en-US" dirty="0"/>
          </a:p>
          <a:p>
            <a:endParaRPr lang="it-IT" dirty="0"/>
          </a:p>
        </p:txBody>
      </p:sp>
      <p:pic>
        <p:nvPicPr>
          <p:cNvPr id="505865" name="Picture 9" descr="E:\Dispense e lezioni\Lezioni\Immagini\RifSpeculare.BMP"/>
          <p:cNvPicPr>
            <a:picLocks noChangeAspect="1" noChangeArrowheads="1"/>
          </p:cNvPicPr>
          <p:nvPr/>
        </p:nvPicPr>
        <p:blipFill>
          <a:blip r:embed="rId3" cstate="print"/>
          <a:srcRect l="5623" r="17072"/>
          <a:stretch>
            <a:fillRect/>
          </a:stretch>
        </p:blipFill>
        <p:spPr bwMode="auto">
          <a:xfrm>
            <a:off x="5943600" y="1524000"/>
            <a:ext cx="2819400" cy="2735263"/>
          </a:xfrm>
          <a:prstGeom prst="rect">
            <a:avLst/>
          </a:prstGeom>
          <a:noFill/>
        </p:spPr>
      </p:pic>
      <p:graphicFrame>
        <p:nvGraphicFramePr>
          <p:cNvPr id="54886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199685"/>
              </p:ext>
            </p:extLst>
          </p:nvPr>
        </p:nvGraphicFramePr>
        <p:xfrm>
          <a:off x="1111250" y="4535488"/>
          <a:ext cx="5211763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101" name="Equation" r:id="rId4" imgW="1727200" imgH="266700" progId="Equation.3">
                  <p:embed/>
                </p:oleObj>
              </mc:Choice>
              <mc:Fallback>
                <p:oleObj name="Equation" r:id="rId4" imgW="1727200" imgH="266700" progId="Equation.3">
                  <p:embed/>
                  <p:pic>
                    <p:nvPicPr>
                      <p:cNvPr id="0" name="Picture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0" y="4535488"/>
                        <a:ext cx="5211763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112" y="1916832"/>
            <a:ext cx="29303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asellaDiTesto 1"/>
          <p:cNvSpPr txBox="1"/>
          <p:nvPr/>
        </p:nvSpPr>
        <p:spPr>
          <a:xfrm>
            <a:off x="4154080" y="5734997"/>
            <a:ext cx="2750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2"/>
                </a:solidFill>
              </a:rPr>
              <a:t>direction</a:t>
            </a:r>
            <a:r>
              <a:rPr lang="it-IT" dirty="0">
                <a:solidFill>
                  <a:schemeClr val="accent2"/>
                </a:solidFill>
              </a:rPr>
              <a:t> of </a:t>
            </a:r>
            <a:r>
              <a:rPr lang="it-IT" i="1" dirty="0" err="1">
                <a:solidFill>
                  <a:schemeClr val="accent2"/>
                </a:solidFill>
              </a:rPr>
              <a:t>reflected</a:t>
            </a:r>
            <a:r>
              <a:rPr lang="it-IT" i="1" dirty="0">
                <a:solidFill>
                  <a:schemeClr val="accent2"/>
                </a:solidFill>
              </a:rPr>
              <a:t> </a:t>
            </a:r>
            <a:r>
              <a:rPr lang="it-IT" dirty="0">
                <a:solidFill>
                  <a:schemeClr val="accent2"/>
                </a:solidFill>
              </a:rPr>
              <a:t>light</a:t>
            </a:r>
            <a:br>
              <a:rPr lang="it-IT" dirty="0">
                <a:solidFill>
                  <a:schemeClr val="accent2"/>
                </a:solidFill>
              </a:rPr>
            </a:b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14" name="Connettore 2 5"/>
          <p:cNvCxnSpPr/>
          <p:nvPr/>
        </p:nvCxnSpPr>
        <p:spPr bwMode="auto">
          <a:xfrm rot="16200000" flipV="1">
            <a:off x="5044971" y="5414139"/>
            <a:ext cx="565711" cy="72522"/>
          </a:xfrm>
          <a:prstGeom prst="curvedConnector3">
            <a:avLst>
              <a:gd name="adj1" fmla="val 50000"/>
            </a:avLst>
          </a:prstGeom>
          <a:solidFill>
            <a:schemeClr val="accent2"/>
          </a:solidFill>
          <a:ln w="28575" cap="flat" cmpd="sng" algn="ctr">
            <a:solidFill>
              <a:srgbClr val="6699FF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0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681019"/>
              </p:ext>
            </p:extLst>
          </p:nvPr>
        </p:nvGraphicFramePr>
        <p:xfrm>
          <a:off x="218355" y="3390900"/>
          <a:ext cx="586581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102" name="Equation" r:id="rId7" imgW="1943100" imgH="254000" progId="Equation.3">
                  <p:embed/>
                </p:oleObj>
              </mc:Choice>
              <mc:Fallback>
                <p:oleObj name="Equation" r:id="rId7" imgW="1943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355" y="3390900"/>
                        <a:ext cx="5865813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Specular reflection</a:t>
            </a:r>
            <a:endParaRPr lang="it-IT" i="1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AutoShape 2"/>
          <p:cNvSpPr>
            <a:spLocks noChangeArrowheads="1"/>
          </p:cNvSpPr>
          <p:nvPr/>
        </p:nvSpPr>
        <p:spPr bwMode="auto">
          <a:xfrm>
            <a:off x="611560" y="4876800"/>
            <a:ext cx="4114800" cy="609600"/>
          </a:xfrm>
          <a:prstGeom prst="roundRect">
            <a:avLst>
              <a:gd name="adj" fmla="val 29463"/>
            </a:avLst>
          </a:prstGeom>
          <a:solidFill>
            <a:srgbClr val="3399FF"/>
          </a:solidFill>
          <a:ln w="9525">
            <a:solidFill>
              <a:srgbClr val="99CCFF"/>
            </a:solidFill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pic>
        <p:nvPicPr>
          <p:cNvPr id="4853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133600"/>
            <a:ext cx="19335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53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352800"/>
            <a:ext cx="19431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67544" y="1412776"/>
            <a:ext cx="4464496" cy="460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dirty="0"/>
              <a:t>final light</a:t>
            </a:r>
          </a:p>
          <a:p>
            <a:pPr algn="ctr">
              <a:buFontTx/>
              <a:buNone/>
            </a:pPr>
            <a:r>
              <a:rPr lang="en-US" dirty="0"/>
              <a:t>=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ambient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diffuse reflection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specular reflection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emission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3 terms of the lighting model of OpenGL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648200"/>
            <a:ext cx="19907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0923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7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Materials...</a:t>
            </a:r>
          </a:p>
        </p:txBody>
      </p:sp>
      <p:pic>
        <p:nvPicPr>
          <p:cNvPr id="4782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8525" y="0"/>
            <a:ext cx="5705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782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486320"/>
              </p:ext>
            </p:extLst>
          </p:nvPr>
        </p:nvGraphicFramePr>
        <p:xfrm>
          <a:off x="152400" y="1030560"/>
          <a:ext cx="2984500" cy="563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332" name="CorelPhotoPaint.Image.8" r:id="rId4" imgW="4066667" imgH="7685714" progId="">
                  <p:embed/>
                </p:oleObj>
              </mc:Choice>
              <mc:Fallback>
                <p:oleObj name="CorelPhotoPaint.Image.8" r:id="rId4" imgW="4066667" imgH="7685714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030560"/>
                        <a:ext cx="2984500" cy="563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JS : </a:t>
            </a:r>
            <a:r>
              <a:rPr lang="en-US" dirty="0" err="1"/>
              <a:t>Lambertian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AEE5EB-504B-8642-BEEA-7555EFD17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kern="0" dirty="0"/>
              <a:t>see</a:t>
            </a:r>
            <a:endParaRPr lang="en-US" kern="0" dirty="0"/>
          </a:p>
          <a:p>
            <a:endParaRPr lang="it-IT" kern="0" dirty="0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49188505-A080-E743-81DC-8D200484D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88857"/>
            <a:ext cx="4896544" cy="2732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B235B3-0611-6345-A666-AC16F1B90D05}"/>
              </a:ext>
            </a:extLst>
          </p:cNvPr>
          <p:cNvSpPr txBox="1"/>
          <p:nvPr/>
        </p:nvSpPr>
        <p:spPr>
          <a:xfrm>
            <a:off x="1259632" y="4581128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var</a:t>
            </a:r>
            <a:r>
              <a:rPr lang="it-IT" dirty="0"/>
              <a:t> </a:t>
            </a:r>
            <a:r>
              <a:rPr lang="it-IT" dirty="0" err="1"/>
              <a:t>material</a:t>
            </a:r>
            <a:r>
              <a:rPr lang="it-IT" dirty="0"/>
              <a:t>= new </a:t>
            </a:r>
            <a:r>
              <a:rPr lang="it-IT" dirty="0" err="1"/>
              <a:t>THREE.MeshLambertMaterial</a:t>
            </a:r>
            <a:r>
              <a:rPr lang="it-IT" dirty="0"/>
              <a:t>();</a:t>
            </a:r>
          </a:p>
          <a:p>
            <a:r>
              <a:rPr lang="it-IT" dirty="0" err="1"/>
              <a:t>material.color</a:t>
            </a:r>
            <a:r>
              <a:rPr lang="it-IT" dirty="0"/>
              <a:t>=  new </a:t>
            </a:r>
            <a:r>
              <a:rPr lang="it-IT" dirty="0" err="1"/>
              <a:t>THREE.Color</a:t>
            </a:r>
            <a:r>
              <a:rPr lang="it-IT" dirty="0"/>
              <a:t>(1,0,0);</a:t>
            </a:r>
          </a:p>
          <a:p>
            <a:r>
              <a:rPr lang="it-IT" dirty="0" err="1"/>
              <a:t>material.emissive</a:t>
            </a:r>
            <a:r>
              <a:rPr lang="it-IT" dirty="0"/>
              <a:t>=…;</a:t>
            </a:r>
          </a:p>
          <a:p>
            <a:r>
              <a:rPr lang="it-IT" dirty="0" err="1"/>
              <a:t>material.emissiveIntensity</a:t>
            </a:r>
            <a:r>
              <a:rPr lang="it-IT" dirty="0"/>
              <a:t>=…;</a:t>
            </a:r>
          </a:p>
        </p:txBody>
      </p:sp>
    </p:spTree>
    <p:extLst>
      <p:ext uri="{BB962C8B-B14F-4D97-AF65-F5344CB8AC3E}">
        <p14:creationId xmlns:p14="http://schemas.microsoft.com/office/powerpoint/2010/main" val="3551896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Lighting: intro</a:t>
            </a:r>
            <a:endParaRPr lang="it-IT" dirty="0"/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dirty="0"/>
              <a:t>Transform and </a:t>
            </a:r>
            <a:r>
              <a:rPr lang="en-US" b="1" dirty="0">
                <a:solidFill>
                  <a:srgbClr val="FF0000"/>
                </a:solidFill>
              </a:rPr>
              <a:t>Lighting</a:t>
            </a:r>
            <a:r>
              <a:rPr lang="en-US" dirty="0"/>
              <a:t>:</a:t>
            </a:r>
          </a:p>
          <a:p>
            <a:pPr marL="1009650" lvl="1" indent="-609600"/>
            <a:r>
              <a:rPr lang="en-US" dirty="0"/>
              <a:t>The other half of rendering</a:t>
            </a:r>
          </a:p>
          <a:p>
            <a:pPr marL="609600" indent="-609600"/>
            <a:r>
              <a:rPr lang="en-US" dirty="0"/>
              <a:t>Determine the light </a:t>
            </a:r>
          </a:p>
          <a:p>
            <a:pPr marL="1235075" lvl="1" indent="-434975"/>
            <a:r>
              <a:rPr lang="en-US" dirty="0"/>
              <a:t>how much light</a:t>
            </a:r>
          </a:p>
          <a:p>
            <a:pPr marL="1235075" lvl="1" indent="-434975"/>
            <a:r>
              <a:rPr lang="en-US" dirty="0"/>
              <a:t>which color</a:t>
            </a:r>
          </a:p>
          <a:p>
            <a:pPr marL="609600" indent="-609600">
              <a:buFontTx/>
              <a:buNone/>
            </a:pPr>
            <a:r>
              <a:rPr lang="en-US" dirty="0"/>
              <a:t>	getting </a:t>
            </a:r>
          </a:p>
          <a:p>
            <a:pPr marL="1235075" lvl="1" indent="-434975"/>
            <a:r>
              <a:rPr lang="en-US" dirty="0"/>
              <a:t>to the eye</a:t>
            </a:r>
          </a:p>
          <a:p>
            <a:pPr marL="1235075" lvl="1" indent="-434975"/>
            <a:r>
              <a:rPr lang="en-US" dirty="0"/>
              <a:t>from a point in the scene</a:t>
            </a:r>
          </a:p>
          <a:p>
            <a:pPr marL="609600" indent="-609600"/>
            <a:r>
              <a:rPr lang="en-US" dirty="0"/>
              <a:t>It is a complex problem...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JS : </a:t>
            </a:r>
            <a:r>
              <a:rPr lang="en-US" dirty="0" err="1"/>
              <a:t>Phong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AEE5EB-504B-8642-BEEA-7555EFD17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kern="0" dirty="0"/>
              <a:t>see</a:t>
            </a:r>
            <a:endParaRPr lang="en-US" kern="0" dirty="0"/>
          </a:p>
          <a:p>
            <a:endParaRPr lang="it-IT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B235B3-0611-6345-A666-AC16F1B90D05}"/>
              </a:ext>
            </a:extLst>
          </p:cNvPr>
          <p:cNvSpPr txBox="1"/>
          <p:nvPr/>
        </p:nvSpPr>
        <p:spPr>
          <a:xfrm>
            <a:off x="1259632" y="4581128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var</a:t>
            </a:r>
            <a:r>
              <a:rPr lang="it-IT" dirty="0"/>
              <a:t> </a:t>
            </a:r>
            <a:r>
              <a:rPr lang="it-IT" dirty="0" err="1"/>
              <a:t>sphere_material</a:t>
            </a:r>
            <a:r>
              <a:rPr lang="it-IT" dirty="0"/>
              <a:t> = new </a:t>
            </a:r>
            <a:r>
              <a:rPr lang="it-IT" dirty="0" err="1"/>
              <a:t>THREE.MeshPhongMaterial</a:t>
            </a:r>
            <a:r>
              <a:rPr lang="it-IT" dirty="0"/>
              <a:t>(); </a:t>
            </a:r>
            <a:r>
              <a:rPr lang="it-IT" dirty="0" err="1"/>
              <a:t>sphere_material.color</a:t>
            </a:r>
            <a:r>
              <a:rPr lang="it-IT" dirty="0"/>
              <a:t>=</a:t>
            </a:r>
            <a:r>
              <a:rPr lang="it-IT" dirty="0" err="1"/>
              <a:t>sphere_color</a:t>
            </a:r>
            <a:r>
              <a:rPr lang="it-IT" dirty="0"/>
              <a:t>;  </a:t>
            </a:r>
            <a:r>
              <a:rPr lang="it-IT" dirty="0" err="1"/>
              <a:t>sphere_material.shininess</a:t>
            </a:r>
            <a:r>
              <a:rPr lang="it-IT" dirty="0"/>
              <a:t>=100;</a:t>
            </a: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D306C275-8406-1646-A65A-989235ED0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88857"/>
            <a:ext cx="4896544" cy="27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04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Light to the scene</a:t>
            </a:r>
          </a:p>
        </p:txBody>
      </p:sp>
      <p:pic>
        <p:nvPicPr>
          <p:cNvPr id="9" name="Picture 78">
            <a:extLst>
              <a:ext uri="{FF2B5EF4-FFF2-40B4-BE49-F238E27FC236}">
                <a16:creationId xmlns:a16="http://schemas.microsoft.com/office/drawing/2014/main" id="{FA923F6C-CAAB-F74E-850A-B41BBB42A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0286" y="1628800"/>
            <a:ext cx="4603428" cy="355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6756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Modeling</a:t>
            </a:r>
            <a:r>
              <a:rPr lang="it-IT" dirty="0"/>
              <a:t> </a:t>
            </a:r>
            <a:r>
              <a:rPr lang="it-IT" dirty="0" err="1"/>
              <a:t>lights</a:t>
            </a:r>
            <a:endParaRPr lang="it-IT" dirty="0"/>
          </a:p>
        </p:txBody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Direction</a:t>
            </a:r>
            <a:r>
              <a:rPr lang="it-IT" dirty="0"/>
              <a:t> </a:t>
            </a:r>
            <a:r>
              <a:rPr lang="it-IT" i="1" dirty="0"/>
              <a:t>L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constant over the scene: "</a:t>
            </a:r>
            <a:r>
              <a:rPr lang="en-US" dirty="0">
                <a:solidFill>
                  <a:schemeClr val="accent2"/>
                </a:solidFill>
              </a:rPr>
              <a:t>directional</a:t>
            </a:r>
            <a:r>
              <a:rPr lang="en-US" dirty="0"/>
              <a:t>” light sources</a:t>
            </a:r>
          </a:p>
          <a:p>
            <a:pPr lvl="2"/>
            <a:r>
              <a:rPr lang="en-US" dirty="0"/>
              <a:t>modeling sources of light far away, e.g., the sun</a:t>
            </a:r>
          </a:p>
          <a:p>
            <a:pPr lvl="1"/>
            <a:r>
              <a:rPr lang="en-US" dirty="0"/>
              <a:t>variable in the scene: "</a:t>
            </a:r>
            <a:r>
              <a:rPr lang="en-US" dirty="0">
                <a:solidFill>
                  <a:schemeClr val="accent2"/>
                </a:solidFill>
              </a:rPr>
              <a:t>positional</a:t>
            </a:r>
            <a:r>
              <a:rPr lang="en-US" dirty="0"/>
              <a:t>” light sources </a:t>
            </a:r>
          </a:p>
          <a:p>
            <a:pPr lvl="2"/>
            <a:r>
              <a:rPr lang="en-US" dirty="0"/>
              <a:t>modeling near sources of light, e.g., a lamp</a:t>
            </a:r>
            <a:endParaRPr lang="it-IT" dirty="0"/>
          </a:p>
        </p:txBody>
      </p:sp>
      <p:pic>
        <p:nvPicPr>
          <p:cNvPr id="513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810000"/>
            <a:ext cx="3733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JS : </a:t>
            </a:r>
            <a:r>
              <a:rPr lang="en-US" dirty="0" err="1"/>
              <a:t>PointLight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AEE5EB-504B-8642-BEEA-7555EFD17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kern="0" dirty="0"/>
              <a:t>See</a:t>
            </a:r>
          </a:p>
          <a:p>
            <a:pPr lvl="2"/>
            <a:r>
              <a:rPr lang="en-US" kern="0" dirty="0">
                <a:hlinkClick r:id="rId2"/>
              </a:rPr>
              <a:t>https://</a:t>
            </a:r>
            <a:r>
              <a:rPr lang="en-US" kern="0" dirty="0" err="1">
                <a:hlinkClick r:id="rId2"/>
              </a:rPr>
              <a:t>threejs.org</a:t>
            </a:r>
            <a:r>
              <a:rPr lang="en-US" kern="0" dirty="0">
                <a:hlinkClick r:id="rId2"/>
              </a:rPr>
              <a:t>/docs/#</a:t>
            </a:r>
            <a:r>
              <a:rPr lang="en-US" kern="0" dirty="0" err="1">
                <a:hlinkClick r:id="rId2"/>
              </a:rPr>
              <a:t>api</a:t>
            </a:r>
            <a:r>
              <a:rPr lang="en-US" kern="0" dirty="0">
                <a:hlinkClick r:id="rId2"/>
              </a:rPr>
              <a:t>/lights/</a:t>
            </a:r>
            <a:r>
              <a:rPr lang="en-US" kern="0" dirty="0" err="1">
                <a:hlinkClick r:id="rId2"/>
              </a:rPr>
              <a:t>PointLight</a:t>
            </a:r>
            <a:endParaRPr lang="en-US" kern="0" dirty="0"/>
          </a:p>
          <a:p>
            <a:r>
              <a:rPr lang="it-IT" kern="0" dirty="0" err="1"/>
              <a:t>Very</a:t>
            </a:r>
            <a:r>
              <a:rPr lang="it-IT" kern="0" dirty="0"/>
              <a:t> </a:t>
            </a:r>
            <a:r>
              <a:rPr lang="it-IT" kern="0" dirty="0" err="1"/>
              <a:t>Useful</a:t>
            </a:r>
            <a:r>
              <a:rPr lang="it-IT" kern="0" dirty="0"/>
              <a:t> .. Light from camera!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B235B3-0611-6345-A666-AC16F1B90D05}"/>
              </a:ext>
            </a:extLst>
          </p:cNvPr>
          <p:cNvSpPr txBox="1"/>
          <p:nvPr/>
        </p:nvSpPr>
        <p:spPr>
          <a:xfrm>
            <a:off x="683568" y="3212976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var</a:t>
            </a:r>
            <a:r>
              <a:rPr lang="it-IT" dirty="0"/>
              <a:t> </a:t>
            </a:r>
            <a:r>
              <a:rPr lang="it-IT" dirty="0" err="1"/>
              <a:t>cameralight</a:t>
            </a:r>
            <a:r>
              <a:rPr lang="it-IT" dirty="0"/>
              <a:t> = new </a:t>
            </a:r>
            <a:r>
              <a:rPr lang="it-IT" dirty="0" err="1"/>
              <a:t>THREE.PointLight</a:t>
            </a:r>
            <a:r>
              <a:rPr lang="it-IT" dirty="0"/>
              <a:t>( new </a:t>
            </a:r>
            <a:r>
              <a:rPr lang="it-IT" dirty="0" err="1"/>
              <a:t>THREE.Color</a:t>
            </a:r>
            <a:r>
              <a:rPr lang="it-IT" dirty="0"/>
              <a:t>(1,1,1), 0.5 );  </a:t>
            </a:r>
            <a:r>
              <a:rPr lang="it-IT" dirty="0" err="1"/>
              <a:t>camera.add</a:t>
            </a:r>
            <a:r>
              <a:rPr lang="it-IT" dirty="0"/>
              <a:t>( </a:t>
            </a:r>
            <a:r>
              <a:rPr lang="it-IT" dirty="0" err="1"/>
              <a:t>cameralight</a:t>
            </a:r>
            <a:r>
              <a:rPr lang="it-IT" dirty="0"/>
              <a:t> );  </a:t>
            </a:r>
          </a:p>
          <a:p>
            <a:r>
              <a:rPr lang="it-IT" dirty="0" err="1"/>
              <a:t>scene.add</a:t>
            </a:r>
            <a:r>
              <a:rPr lang="it-IT" dirty="0"/>
              <a:t>(camera);</a:t>
            </a:r>
          </a:p>
        </p:txBody>
      </p:sp>
    </p:spTree>
    <p:extLst>
      <p:ext uri="{BB962C8B-B14F-4D97-AF65-F5344CB8AC3E}">
        <p14:creationId xmlns:p14="http://schemas.microsoft.com/office/powerpoint/2010/main" val="24544982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JS : </a:t>
            </a:r>
            <a:r>
              <a:rPr lang="en-US" dirty="0" err="1"/>
              <a:t>SpotLight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AEE5EB-504B-8642-BEEA-7555EFD17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AU" kern="0" dirty="0"/>
              <a:t>see</a:t>
            </a:r>
            <a:endParaRPr lang="en-US" kern="0" dirty="0"/>
          </a:p>
          <a:p>
            <a:endParaRPr lang="it-IT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B235B3-0611-6345-A666-AC16F1B90D05}"/>
              </a:ext>
            </a:extLst>
          </p:cNvPr>
          <p:cNvSpPr txBox="1"/>
          <p:nvPr/>
        </p:nvSpPr>
        <p:spPr>
          <a:xfrm>
            <a:off x="1475656" y="3959966"/>
            <a:ext cx="720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var</a:t>
            </a:r>
            <a:r>
              <a:rPr lang="it-IT" dirty="0"/>
              <a:t> </a:t>
            </a:r>
            <a:r>
              <a:rPr lang="it-IT" dirty="0" err="1"/>
              <a:t>spotlight</a:t>
            </a:r>
            <a:r>
              <a:rPr lang="it-IT" dirty="0"/>
              <a:t>= new </a:t>
            </a:r>
            <a:r>
              <a:rPr lang="it-IT" dirty="0" err="1"/>
              <a:t>THREE.SpotLight</a:t>
            </a:r>
            <a:r>
              <a:rPr lang="it-IT" dirty="0"/>
              <a:t>(color, 2);  </a:t>
            </a:r>
            <a:r>
              <a:rPr lang="it-IT" dirty="0" err="1"/>
              <a:t>spotlight_cube.position.copy</a:t>
            </a:r>
            <a:r>
              <a:rPr lang="it-IT" dirty="0"/>
              <a:t>(</a:t>
            </a:r>
            <a:r>
              <a:rPr lang="it-IT" dirty="0" err="1"/>
              <a:t>cube_light_pos</a:t>
            </a:r>
            <a:r>
              <a:rPr lang="it-IT" dirty="0"/>
              <a:t>);  </a:t>
            </a:r>
          </a:p>
          <a:p>
            <a:r>
              <a:rPr lang="it-IT" dirty="0" err="1"/>
              <a:t>spotlight_cube.angle</a:t>
            </a:r>
            <a:r>
              <a:rPr lang="it-IT" dirty="0"/>
              <a:t> = </a:t>
            </a:r>
            <a:r>
              <a:rPr lang="it-IT" dirty="0" err="1"/>
              <a:t>Math.PI</a:t>
            </a:r>
            <a:r>
              <a:rPr lang="it-IT" dirty="0"/>
              <a:t> / 4;  </a:t>
            </a:r>
          </a:p>
          <a:p>
            <a:r>
              <a:rPr lang="it-IT" dirty="0" err="1"/>
              <a:t>spotlight_cube.penumbra</a:t>
            </a:r>
            <a:r>
              <a:rPr lang="it-IT" dirty="0"/>
              <a:t> = 0.5;  </a:t>
            </a:r>
          </a:p>
          <a:p>
            <a:r>
              <a:rPr lang="it-IT" dirty="0" err="1"/>
              <a:t>spotlight_cube.decay</a:t>
            </a:r>
            <a:r>
              <a:rPr lang="it-IT" dirty="0"/>
              <a:t> = 4;  </a:t>
            </a:r>
          </a:p>
          <a:p>
            <a:r>
              <a:rPr lang="it-IT" dirty="0" err="1"/>
              <a:t>spotlight_cube.distance</a:t>
            </a:r>
            <a:r>
              <a:rPr lang="it-IT" dirty="0"/>
              <a:t> = 50; </a:t>
            </a:r>
          </a:p>
          <a:p>
            <a:r>
              <a:rPr lang="it-IT" dirty="0" err="1"/>
              <a:t>spotlight_cube.target</a:t>
            </a:r>
            <a:r>
              <a:rPr lang="it-IT" dirty="0"/>
              <a:t>=</a:t>
            </a:r>
            <a:r>
              <a:rPr lang="it-IT" dirty="0" err="1"/>
              <a:t>sphere_mesh</a:t>
            </a:r>
            <a:endParaRPr lang="it-IT" dirty="0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D0C49E88-7E02-D040-90ED-549E9AEBD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8760"/>
            <a:ext cx="6444208" cy="25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263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 1"/>
          <p:cNvSpPr/>
          <p:nvPr/>
        </p:nvSpPr>
        <p:spPr bwMode="auto">
          <a:xfrm rot="18649012">
            <a:off x="5139543" y="3100181"/>
            <a:ext cx="1610770" cy="1260305"/>
          </a:xfrm>
          <a:custGeom>
            <a:avLst/>
            <a:gdLst>
              <a:gd name="connsiteX0" fmla="*/ 0 w 1549830"/>
              <a:gd name="connsiteY0" fmla="*/ 875654 h 1627322"/>
              <a:gd name="connsiteX1" fmla="*/ 170481 w 1549830"/>
              <a:gd name="connsiteY1" fmla="*/ 232475 h 1627322"/>
              <a:gd name="connsiteX2" fmla="*/ 736169 w 1549830"/>
              <a:gd name="connsiteY2" fmla="*/ 0 h 1627322"/>
              <a:gd name="connsiteX3" fmla="*/ 1433593 w 1549830"/>
              <a:gd name="connsiteY3" fmla="*/ 7749 h 1627322"/>
              <a:gd name="connsiteX4" fmla="*/ 1549830 w 1549830"/>
              <a:gd name="connsiteY4" fmla="*/ 960895 h 1627322"/>
              <a:gd name="connsiteX5" fmla="*/ 805911 w 1549830"/>
              <a:gd name="connsiteY5" fmla="*/ 1627322 h 1627322"/>
              <a:gd name="connsiteX6" fmla="*/ 271220 w 1549830"/>
              <a:gd name="connsiteY6" fmla="*/ 1247614 h 1627322"/>
              <a:gd name="connsiteX0" fmla="*/ 0 w 1561819"/>
              <a:gd name="connsiteY0" fmla="*/ 875654 h 1760845"/>
              <a:gd name="connsiteX1" fmla="*/ 170481 w 1561819"/>
              <a:gd name="connsiteY1" fmla="*/ 232475 h 1760845"/>
              <a:gd name="connsiteX2" fmla="*/ 736169 w 1561819"/>
              <a:gd name="connsiteY2" fmla="*/ 0 h 1760845"/>
              <a:gd name="connsiteX3" fmla="*/ 1433593 w 1561819"/>
              <a:gd name="connsiteY3" fmla="*/ 7749 h 1760845"/>
              <a:gd name="connsiteX4" fmla="*/ 1549830 w 1561819"/>
              <a:gd name="connsiteY4" fmla="*/ 960895 h 1760845"/>
              <a:gd name="connsiteX5" fmla="*/ 805911 w 1561819"/>
              <a:gd name="connsiteY5" fmla="*/ 1627322 h 1760845"/>
              <a:gd name="connsiteX6" fmla="*/ 1561819 w 1561819"/>
              <a:gd name="connsiteY6" fmla="*/ 1760845 h 1760845"/>
              <a:gd name="connsiteX0" fmla="*/ 0 w 1549830"/>
              <a:gd name="connsiteY0" fmla="*/ 875654 h 1627322"/>
              <a:gd name="connsiteX1" fmla="*/ 170481 w 1549830"/>
              <a:gd name="connsiteY1" fmla="*/ 232475 h 1627322"/>
              <a:gd name="connsiteX2" fmla="*/ 736169 w 1549830"/>
              <a:gd name="connsiteY2" fmla="*/ 0 h 1627322"/>
              <a:gd name="connsiteX3" fmla="*/ 1433593 w 1549830"/>
              <a:gd name="connsiteY3" fmla="*/ 7749 h 1627322"/>
              <a:gd name="connsiteX4" fmla="*/ 1549830 w 1549830"/>
              <a:gd name="connsiteY4" fmla="*/ 960895 h 1627322"/>
              <a:gd name="connsiteX5" fmla="*/ 805911 w 1549830"/>
              <a:gd name="connsiteY5" fmla="*/ 1627322 h 1627322"/>
              <a:gd name="connsiteX0" fmla="*/ 0 w 1694719"/>
              <a:gd name="connsiteY0" fmla="*/ 875654 h 1005396"/>
              <a:gd name="connsiteX1" fmla="*/ 170481 w 1694719"/>
              <a:gd name="connsiteY1" fmla="*/ 232475 h 1005396"/>
              <a:gd name="connsiteX2" fmla="*/ 736169 w 1694719"/>
              <a:gd name="connsiteY2" fmla="*/ 0 h 1005396"/>
              <a:gd name="connsiteX3" fmla="*/ 1433593 w 1694719"/>
              <a:gd name="connsiteY3" fmla="*/ 7749 h 1005396"/>
              <a:gd name="connsiteX4" fmla="*/ 1549830 w 1694719"/>
              <a:gd name="connsiteY4" fmla="*/ 960895 h 1005396"/>
              <a:gd name="connsiteX5" fmla="*/ 1694719 w 1694719"/>
              <a:gd name="connsiteY5" fmla="*/ 1005396 h 1005396"/>
              <a:gd name="connsiteX0" fmla="*/ 0 w 1549830"/>
              <a:gd name="connsiteY0" fmla="*/ 875654 h 960895"/>
              <a:gd name="connsiteX1" fmla="*/ 170481 w 1549830"/>
              <a:gd name="connsiteY1" fmla="*/ 232475 h 960895"/>
              <a:gd name="connsiteX2" fmla="*/ 736169 w 1549830"/>
              <a:gd name="connsiteY2" fmla="*/ 0 h 960895"/>
              <a:gd name="connsiteX3" fmla="*/ 1433593 w 1549830"/>
              <a:gd name="connsiteY3" fmla="*/ 7749 h 960895"/>
              <a:gd name="connsiteX4" fmla="*/ 1549830 w 1549830"/>
              <a:gd name="connsiteY4" fmla="*/ 960895 h 960895"/>
              <a:gd name="connsiteX0" fmla="*/ 0 w 1433593"/>
              <a:gd name="connsiteY0" fmla="*/ 875654 h 875654"/>
              <a:gd name="connsiteX1" fmla="*/ 170481 w 1433593"/>
              <a:gd name="connsiteY1" fmla="*/ 232475 h 875654"/>
              <a:gd name="connsiteX2" fmla="*/ 736169 w 1433593"/>
              <a:gd name="connsiteY2" fmla="*/ 0 h 875654"/>
              <a:gd name="connsiteX3" fmla="*/ 1433593 w 1433593"/>
              <a:gd name="connsiteY3" fmla="*/ 7749 h 875654"/>
              <a:gd name="connsiteX0" fmla="*/ 0 w 1562930"/>
              <a:gd name="connsiteY0" fmla="*/ 875654 h 875654"/>
              <a:gd name="connsiteX1" fmla="*/ 170481 w 1562930"/>
              <a:gd name="connsiteY1" fmla="*/ 232475 h 875654"/>
              <a:gd name="connsiteX2" fmla="*/ 736169 w 1562930"/>
              <a:gd name="connsiteY2" fmla="*/ 0 h 875654"/>
              <a:gd name="connsiteX3" fmla="*/ 1562930 w 1562930"/>
              <a:gd name="connsiteY3" fmla="*/ 403777 h 875654"/>
              <a:gd name="connsiteX0" fmla="*/ 0 w 1562930"/>
              <a:gd name="connsiteY0" fmla="*/ 875654 h 875654"/>
              <a:gd name="connsiteX1" fmla="*/ 285048 w 1562930"/>
              <a:gd name="connsiteY1" fmla="*/ 202490 h 875654"/>
              <a:gd name="connsiteX2" fmla="*/ 736169 w 1562930"/>
              <a:gd name="connsiteY2" fmla="*/ 0 h 875654"/>
              <a:gd name="connsiteX3" fmla="*/ 1562930 w 1562930"/>
              <a:gd name="connsiteY3" fmla="*/ 403777 h 875654"/>
              <a:gd name="connsiteX0" fmla="*/ 0 w 1481069"/>
              <a:gd name="connsiteY0" fmla="*/ 567060 h 567060"/>
              <a:gd name="connsiteX1" fmla="*/ 203187 w 1481069"/>
              <a:gd name="connsiteY1" fmla="*/ 202490 h 567060"/>
              <a:gd name="connsiteX2" fmla="*/ 654308 w 1481069"/>
              <a:gd name="connsiteY2" fmla="*/ 0 h 567060"/>
              <a:gd name="connsiteX3" fmla="*/ 1481069 w 1481069"/>
              <a:gd name="connsiteY3" fmla="*/ 403777 h 567060"/>
              <a:gd name="connsiteX0" fmla="*/ 0 w 1137130"/>
              <a:gd name="connsiteY0" fmla="*/ 567060 h 567060"/>
              <a:gd name="connsiteX1" fmla="*/ 203187 w 1137130"/>
              <a:gd name="connsiteY1" fmla="*/ 202490 h 567060"/>
              <a:gd name="connsiteX2" fmla="*/ 654308 w 1137130"/>
              <a:gd name="connsiteY2" fmla="*/ 0 h 567060"/>
              <a:gd name="connsiteX3" fmla="*/ 1137130 w 1137130"/>
              <a:gd name="connsiteY3" fmla="*/ 55520 h 567060"/>
              <a:gd name="connsiteX0" fmla="*/ 0 w 1137130"/>
              <a:gd name="connsiteY0" fmla="*/ 571179 h 571179"/>
              <a:gd name="connsiteX1" fmla="*/ 203187 w 1137130"/>
              <a:gd name="connsiteY1" fmla="*/ 206609 h 571179"/>
              <a:gd name="connsiteX2" fmla="*/ 654308 w 1137130"/>
              <a:gd name="connsiteY2" fmla="*/ 4119 h 571179"/>
              <a:gd name="connsiteX3" fmla="*/ 1137130 w 1137130"/>
              <a:gd name="connsiteY3" fmla="*/ 59639 h 571179"/>
              <a:gd name="connsiteX0" fmla="*/ 3236 w 1140366"/>
              <a:gd name="connsiteY0" fmla="*/ 571179 h 571179"/>
              <a:gd name="connsiteX1" fmla="*/ 206423 w 1140366"/>
              <a:gd name="connsiteY1" fmla="*/ 206609 h 571179"/>
              <a:gd name="connsiteX2" fmla="*/ 657544 w 1140366"/>
              <a:gd name="connsiteY2" fmla="*/ 4119 h 571179"/>
              <a:gd name="connsiteX3" fmla="*/ 1140366 w 1140366"/>
              <a:gd name="connsiteY3" fmla="*/ 59639 h 571179"/>
              <a:gd name="connsiteX0" fmla="*/ 2066 w 1244398"/>
              <a:gd name="connsiteY0" fmla="*/ 841460 h 841460"/>
              <a:gd name="connsiteX1" fmla="*/ 310455 w 1244398"/>
              <a:gd name="connsiteY1" fmla="*/ 206609 h 841460"/>
              <a:gd name="connsiteX2" fmla="*/ 761576 w 1244398"/>
              <a:gd name="connsiteY2" fmla="*/ 4119 h 841460"/>
              <a:gd name="connsiteX3" fmla="*/ 1244398 w 1244398"/>
              <a:gd name="connsiteY3" fmla="*/ 59639 h 841460"/>
              <a:gd name="connsiteX0" fmla="*/ 2066 w 1455274"/>
              <a:gd name="connsiteY0" fmla="*/ 837341 h 837341"/>
              <a:gd name="connsiteX1" fmla="*/ 310455 w 1455274"/>
              <a:gd name="connsiteY1" fmla="*/ 202490 h 837341"/>
              <a:gd name="connsiteX2" fmla="*/ 761576 w 1455274"/>
              <a:gd name="connsiteY2" fmla="*/ 0 h 837341"/>
              <a:gd name="connsiteX3" fmla="*/ 1455274 w 1455274"/>
              <a:gd name="connsiteY3" fmla="*/ 391382 h 837341"/>
              <a:gd name="connsiteX0" fmla="*/ 2066 w 1455274"/>
              <a:gd name="connsiteY0" fmla="*/ 837341 h 837341"/>
              <a:gd name="connsiteX1" fmla="*/ 310455 w 1455274"/>
              <a:gd name="connsiteY1" fmla="*/ 202490 h 837341"/>
              <a:gd name="connsiteX2" fmla="*/ 761576 w 1455274"/>
              <a:gd name="connsiteY2" fmla="*/ 0 h 837341"/>
              <a:gd name="connsiteX3" fmla="*/ 1455274 w 1455274"/>
              <a:gd name="connsiteY3" fmla="*/ 391382 h 837341"/>
              <a:gd name="connsiteX0" fmla="*/ 2066 w 1455274"/>
              <a:gd name="connsiteY0" fmla="*/ 840202 h 840202"/>
              <a:gd name="connsiteX1" fmla="*/ 310455 w 1455274"/>
              <a:gd name="connsiteY1" fmla="*/ 205351 h 840202"/>
              <a:gd name="connsiteX2" fmla="*/ 761576 w 1455274"/>
              <a:gd name="connsiteY2" fmla="*/ 2861 h 840202"/>
              <a:gd name="connsiteX3" fmla="*/ 1455274 w 1455274"/>
              <a:gd name="connsiteY3" fmla="*/ 394243 h 840202"/>
              <a:gd name="connsiteX0" fmla="*/ 2066 w 1455274"/>
              <a:gd name="connsiteY0" fmla="*/ 843263 h 843263"/>
              <a:gd name="connsiteX1" fmla="*/ 310455 w 1455274"/>
              <a:gd name="connsiteY1" fmla="*/ 208412 h 843263"/>
              <a:gd name="connsiteX2" fmla="*/ 761576 w 1455274"/>
              <a:gd name="connsiteY2" fmla="*/ 5922 h 843263"/>
              <a:gd name="connsiteX3" fmla="*/ 1455274 w 1455274"/>
              <a:gd name="connsiteY3" fmla="*/ 397304 h 843263"/>
              <a:gd name="connsiteX0" fmla="*/ 4983 w 1287125"/>
              <a:gd name="connsiteY0" fmla="*/ 782401 h 782401"/>
              <a:gd name="connsiteX1" fmla="*/ 142306 w 1287125"/>
              <a:gd name="connsiteY1" fmla="*/ 208412 h 782401"/>
              <a:gd name="connsiteX2" fmla="*/ 593427 w 1287125"/>
              <a:gd name="connsiteY2" fmla="*/ 5922 h 782401"/>
              <a:gd name="connsiteX3" fmla="*/ 1287125 w 1287125"/>
              <a:gd name="connsiteY3" fmla="*/ 397304 h 782401"/>
              <a:gd name="connsiteX0" fmla="*/ 81524 w 1363666"/>
              <a:gd name="connsiteY0" fmla="*/ 782401 h 782401"/>
              <a:gd name="connsiteX1" fmla="*/ 218847 w 1363666"/>
              <a:gd name="connsiteY1" fmla="*/ 208412 h 782401"/>
              <a:gd name="connsiteX2" fmla="*/ 669968 w 1363666"/>
              <a:gd name="connsiteY2" fmla="*/ 5922 h 782401"/>
              <a:gd name="connsiteX3" fmla="*/ 1363666 w 1363666"/>
              <a:gd name="connsiteY3" fmla="*/ 397304 h 782401"/>
              <a:gd name="connsiteX0" fmla="*/ 81524 w 1363666"/>
              <a:gd name="connsiteY0" fmla="*/ 802407 h 802407"/>
              <a:gd name="connsiteX1" fmla="*/ 218847 w 1363666"/>
              <a:gd name="connsiteY1" fmla="*/ 228418 h 802407"/>
              <a:gd name="connsiteX2" fmla="*/ 644992 w 1363666"/>
              <a:gd name="connsiteY2" fmla="*/ 5532 h 802407"/>
              <a:gd name="connsiteX3" fmla="*/ 1363666 w 1363666"/>
              <a:gd name="connsiteY3" fmla="*/ 417310 h 802407"/>
              <a:gd name="connsiteX0" fmla="*/ 124379 w 1243013"/>
              <a:gd name="connsiteY0" fmla="*/ 971229 h 971229"/>
              <a:gd name="connsiteX1" fmla="*/ 98194 w 1243013"/>
              <a:gd name="connsiteY1" fmla="*/ 228418 h 971229"/>
              <a:gd name="connsiteX2" fmla="*/ 524339 w 1243013"/>
              <a:gd name="connsiteY2" fmla="*/ 5532 h 971229"/>
              <a:gd name="connsiteX3" fmla="*/ 1243013 w 1243013"/>
              <a:gd name="connsiteY3" fmla="*/ 417310 h 971229"/>
              <a:gd name="connsiteX0" fmla="*/ 95501 w 1309390"/>
              <a:gd name="connsiteY0" fmla="*/ 1034634 h 1034634"/>
              <a:gd name="connsiteX1" fmla="*/ 164571 w 1309390"/>
              <a:gd name="connsiteY1" fmla="*/ 228418 h 1034634"/>
              <a:gd name="connsiteX2" fmla="*/ 590716 w 1309390"/>
              <a:gd name="connsiteY2" fmla="*/ 5532 h 1034634"/>
              <a:gd name="connsiteX3" fmla="*/ 1309390 w 1309390"/>
              <a:gd name="connsiteY3" fmla="*/ 417310 h 1034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9390" h="1034634">
                <a:moveTo>
                  <a:pt x="95501" y="1034634"/>
                </a:moveTo>
                <a:cubicBezTo>
                  <a:pt x="-125353" y="791365"/>
                  <a:pt x="96842" y="349941"/>
                  <a:pt x="164571" y="228418"/>
                </a:cubicBezTo>
                <a:lnTo>
                  <a:pt x="590716" y="5532"/>
                </a:lnTo>
                <a:cubicBezTo>
                  <a:pt x="918695" y="-41715"/>
                  <a:pt x="1209165" y="223762"/>
                  <a:pt x="1309390" y="417310"/>
                </a:cubicBezTo>
              </a:path>
            </a:pathLst>
          </a:custGeom>
          <a:solidFill>
            <a:srgbClr val="99CCFF"/>
          </a:solidFill>
          <a:ln w="76200">
            <a:solidFill>
              <a:srgbClr val="3399FF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noAutofit/>
          </a:bodyPr>
          <a:lstStyle/>
          <a:p>
            <a:endParaRPr lang="en-US"/>
          </a:p>
        </p:txBody>
      </p:sp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Recap</a:t>
            </a:r>
            <a:r>
              <a:rPr lang="it-IT" dirty="0"/>
              <a:t>: Local </a:t>
            </a:r>
            <a:r>
              <a:rPr lang="it-IT" dirty="0" err="1"/>
              <a:t>lighting</a:t>
            </a:r>
            <a:r>
              <a:rPr lang="it-IT" dirty="0"/>
              <a:t>:  </a:t>
            </a:r>
            <a:br>
              <a:rPr lang="it-IT" dirty="0"/>
            </a:br>
            <a:r>
              <a:rPr lang="it-IT" dirty="0" err="1"/>
              <a:t>emitter</a:t>
            </a: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 err="1">
                <a:sym typeface="Wingdings" panose="05000000000000000000" pitchFamily="2" charset="2"/>
              </a:rPr>
              <a:t>object</a:t>
            </a:r>
            <a:r>
              <a:rPr lang="it-IT" dirty="0">
                <a:sym typeface="Wingdings" panose="05000000000000000000" pitchFamily="2" charset="2"/>
              </a:rPr>
              <a:t>  </a:t>
            </a:r>
            <a:r>
              <a:rPr lang="it-IT" dirty="0" err="1">
                <a:sym typeface="Wingdings" panose="05000000000000000000" pitchFamily="2" charset="2"/>
              </a:rPr>
              <a:t>eye</a:t>
            </a:r>
            <a:r>
              <a:rPr lang="it-IT" dirty="0">
                <a:sym typeface="Wingdings" panose="05000000000000000000" pitchFamily="2" charset="2"/>
              </a:rPr>
              <a:t>  </a:t>
            </a:r>
            <a:r>
              <a:rPr lang="it-IT" sz="2400" dirty="0">
                <a:sym typeface="Wingdings" panose="05000000000000000000" pitchFamily="2" charset="2"/>
              </a:rPr>
              <a:t>(</a:t>
            </a:r>
            <a:r>
              <a:rPr lang="it-IT" sz="2400" dirty="0" err="1">
                <a:sym typeface="Wingdings" panose="05000000000000000000" pitchFamily="2" charset="2"/>
              </a:rPr>
              <a:t>nothing</a:t>
            </a:r>
            <a:r>
              <a:rPr lang="it-IT" sz="2400" dirty="0">
                <a:sym typeface="Wingdings" panose="05000000000000000000" pitchFamily="2" charset="2"/>
              </a:rPr>
              <a:t> else!)</a:t>
            </a:r>
            <a:endParaRPr lang="en-US" sz="2400" dirty="0"/>
          </a:p>
        </p:txBody>
      </p:sp>
      <p:graphicFrame>
        <p:nvGraphicFramePr>
          <p:cNvPr id="471043" name="Object 3"/>
          <p:cNvGraphicFramePr>
            <a:graphicFrameLocks noChangeAspect="1"/>
          </p:cNvGraphicFramePr>
          <p:nvPr/>
        </p:nvGraphicFramePr>
        <p:xfrm>
          <a:off x="1295400" y="4724400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502" name="CorelPhotoPaint.Image.8" r:id="rId3" imgW="1333333" imgH="1209524" progId="">
                  <p:embed/>
                </p:oleObj>
              </mc:Choice>
              <mc:Fallback>
                <p:oleObj name="CorelPhotoPaint.Image.8" r:id="rId3" imgW="1333333" imgH="1209524" progId="">
                  <p:embed/>
                  <p:pic>
                    <p:nvPicPr>
                      <p:cNvPr id="4710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724400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04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1981200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45" name="Line 5"/>
          <p:cNvSpPr>
            <a:spLocks noChangeShapeType="1"/>
          </p:cNvSpPr>
          <p:nvPr/>
        </p:nvSpPr>
        <p:spPr bwMode="auto">
          <a:xfrm flipH="1">
            <a:off x="2057400" y="3657600"/>
            <a:ext cx="3276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1046" name="Line 6"/>
          <p:cNvSpPr>
            <a:spLocks noChangeShapeType="1"/>
          </p:cNvSpPr>
          <p:nvPr/>
        </p:nvSpPr>
        <p:spPr bwMode="auto">
          <a:xfrm>
            <a:off x="1524000" y="2286000"/>
            <a:ext cx="2133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1047" name="Line 7"/>
          <p:cNvSpPr>
            <a:spLocks noChangeShapeType="1"/>
          </p:cNvSpPr>
          <p:nvPr/>
        </p:nvSpPr>
        <p:spPr bwMode="auto">
          <a:xfrm>
            <a:off x="1524000" y="2286000"/>
            <a:ext cx="1447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1048" name="Line 8"/>
          <p:cNvSpPr>
            <a:spLocks noChangeShapeType="1"/>
          </p:cNvSpPr>
          <p:nvPr/>
        </p:nvSpPr>
        <p:spPr bwMode="auto">
          <a:xfrm>
            <a:off x="1524000" y="2286000"/>
            <a:ext cx="1905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1049" name="Line 9"/>
          <p:cNvSpPr>
            <a:spLocks noChangeShapeType="1"/>
          </p:cNvSpPr>
          <p:nvPr/>
        </p:nvSpPr>
        <p:spPr bwMode="auto">
          <a:xfrm flipV="1">
            <a:off x="1524000" y="1828800"/>
            <a:ext cx="1905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1050" name="Text Box 10"/>
          <p:cNvSpPr txBox="1">
            <a:spLocks noChangeArrowheads="1"/>
          </p:cNvSpPr>
          <p:nvPr/>
        </p:nvSpPr>
        <p:spPr bwMode="auto">
          <a:xfrm>
            <a:off x="1143000" y="2743200"/>
            <a:ext cx="861519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LIGHT</a:t>
            </a:r>
          </a:p>
        </p:txBody>
      </p:sp>
      <p:sp>
        <p:nvSpPr>
          <p:cNvPr id="471051" name="Text Box 11"/>
          <p:cNvSpPr txBox="1">
            <a:spLocks noChangeArrowheads="1"/>
          </p:cNvSpPr>
          <p:nvPr/>
        </p:nvSpPr>
        <p:spPr bwMode="auto">
          <a:xfrm>
            <a:off x="1066800" y="5334000"/>
            <a:ext cx="643648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EYE</a:t>
            </a:r>
          </a:p>
        </p:txBody>
      </p:sp>
      <p:sp>
        <p:nvSpPr>
          <p:cNvPr id="471052" name="Text Box 12"/>
          <p:cNvSpPr txBox="1">
            <a:spLocks noChangeArrowheads="1"/>
          </p:cNvSpPr>
          <p:nvPr/>
        </p:nvSpPr>
        <p:spPr bwMode="auto">
          <a:xfrm>
            <a:off x="5148064" y="4797152"/>
            <a:ext cx="1092351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en-US" dirty="0"/>
              <a:t>OBJECT</a:t>
            </a:r>
          </a:p>
        </p:txBody>
      </p:sp>
      <p:sp>
        <p:nvSpPr>
          <p:cNvPr id="471054" name="Line 14"/>
          <p:cNvSpPr>
            <a:spLocks noChangeShapeType="1"/>
          </p:cNvSpPr>
          <p:nvPr/>
        </p:nvSpPr>
        <p:spPr bwMode="auto">
          <a:xfrm rot="16912189" flipV="1">
            <a:off x="4891088" y="3106738"/>
            <a:ext cx="0" cy="91440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 type="triangle" w="med" len="med"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471063" name="Oval 23"/>
          <p:cNvSpPr>
            <a:spLocks noChangeArrowheads="1"/>
          </p:cNvSpPr>
          <p:nvPr/>
        </p:nvSpPr>
        <p:spPr bwMode="auto">
          <a:xfrm>
            <a:off x="5265738" y="3581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grpSp>
        <p:nvGrpSpPr>
          <p:cNvPr id="471064" name="Group 24"/>
          <p:cNvGrpSpPr>
            <a:grpSpLocks/>
          </p:cNvGrpSpPr>
          <p:nvPr/>
        </p:nvGrpSpPr>
        <p:grpSpPr bwMode="auto">
          <a:xfrm>
            <a:off x="1524000" y="2286000"/>
            <a:ext cx="3810000" cy="1371600"/>
            <a:chOff x="960" y="1440"/>
            <a:chExt cx="2400" cy="864"/>
          </a:xfrm>
        </p:grpSpPr>
        <p:sp>
          <p:nvSpPr>
            <p:cNvPr id="471065" name="Line 25"/>
            <p:cNvSpPr>
              <a:spLocks noChangeShapeType="1"/>
            </p:cNvSpPr>
            <p:nvPr/>
          </p:nvSpPr>
          <p:spPr bwMode="auto">
            <a:xfrm>
              <a:off x="960" y="1440"/>
              <a:ext cx="240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471066" name="Text Box 26"/>
            <p:cNvSpPr txBox="1">
              <a:spLocks noChangeArrowheads="1"/>
            </p:cNvSpPr>
            <p:nvPr/>
          </p:nvSpPr>
          <p:spPr bwMode="auto">
            <a:xfrm rot="1067922">
              <a:off x="1913" y="1678"/>
              <a:ext cx="858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dirty="0"/>
                <a:t>incident ray</a:t>
              </a:r>
            </a:p>
          </p:txBody>
        </p:sp>
      </p:grpSp>
      <p:grpSp>
        <p:nvGrpSpPr>
          <p:cNvPr id="28" name="Group 71"/>
          <p:cNvGrpSpPr>
            <a:grpSpLocks/>
          </p:cNvGrpSpPr>
          <p:nvPr/>
        </p:nvGrpSpPr>
        <p:grpSpPr bwMode="auto">
          <a:xfrm>
            <a:off x="4267200" y="3124201"/>
            <a:ext cx="2133600" cy="1147763"/>
            <a:chOff x="2688" y="1968"/>
            <a:chExt cx="1344" cy="723"/>
          </a:xfrm>
        </p:grpSpPr>
        <p:grpSp>
          <p:nvGrpSpPr>
            <p:cNvPr id="29" name="Group 23"/>
            <p:cNvGrpSpPr>
              <a:grpSpLocks/>
            </p:cNvGrpSpPr>
            <p:nvPr/>
          </p:nvGrpSpPr>
          <p:grpSpPr bwMode="auto">
            <a:xfrm>
              <a:off x="3072" y="2016"/>
              <a:ext cx="288" cy="528"/>
              <a:chOff x="3072" y="2016"/>
              <a:chExt cx="288" cy="528"/>
            </a:xfrm>
          </p:grpSpPr>
          <p:sp>
            <p:nvSpPr>
              <p:cNvPr id="32" name="Line 8"/>
              <p:cNvSpPr>
                <a:spLocks noChangeShapeType="1"/>
              </p:cNvSpPr>
              <p:nvPr/>
            </p:nvSpPr>
            <p:spPr bwMode="auto">
              <a:xfrm flipH="1">
                <a:off x="3168" y="2304"/>
                <a:ext cx="192" cy="24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3" name="Line 9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4" name="Line 10"/>
              <p:cNvSpPr>
                <a:spLocks noChangeShapeType="1"/>
              </p:cNvSpPr>
              <p:nvPr/>
            </p:nvSpPr>
            <p:spPr bwMode="auto">
              <a:xfrm flipH="1" flipV="1">
                <a:off x="3216" y="2064"/>
                <a:ext cx="144" cy="240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5" name="Line 11"/>
              <p:cNvSpPr>
                <a:spLocks noChangeShapeType="1"/>
              </p:cNvSpPr>
              <p:nvPr/>
            </p:nvSpPr>
            <p:spPr bwMode="auto">
              <a:xfrm flipH="1" flipV="1">
                <a:off x="3360" y="2016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6" name="Line 13"/>
              <p:cNvSpPr>
                <a:spLocks noChangeShapeType="1"/>
              </p:cNvSpPr>
              <p:nvPr/>
            </p:nvSpPr>
            <p:spPr bwMode="auto">
              <a:xfrm flipH="1">
                <a:off x="3168" y="2304"/>
                <a:ext cx="192" cy="76"/>
              </a:xfrm>
              <a:prstGeom prst="line">
                <a:avLst/>
              </a:prstGeom>
              <a:noFill/>
              <a:ln w="9525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30" name="Text Box 28"/>
            <p:cNvSpPr txBox="1">
              <a:spLocks noChangeArrowheads="1"/>
            </p:cNvSpPr>
            <p:nvPr/>
          </p:nvSpPr>
          <p:spPr bwMode="auto">
            <a:xfrm>
              <a:off x="2736" y="2496"/>
              <a:ext cx="573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1400" dirty="0">
                  <a:solidFill>
                    <a:srgbClr val="CC0000"/>
                  </a:solidFill>
                </a:rPr>
                <a:t>reflection</a:t>
              </a:r>
            </a:p>
          </p:txBody>
        </p:sp>
        <p:sp>
          <p:nvSpPr>
            <p:cNvPr id="31" name="Rectangle 70"/>
            <p:cNvSpPr>
              <a:spLocks noChangeArrowheads="1"/>
            </p:cNvSpPr>
            <p:nvPr/>
          </p:nvSpPr>
          <p:spPr bwMode="auto">
            <a:xfrm>
              <a:off x="2688" y="1968"/>
              <a:ext cx="1344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3" name="Rettangolo 2"/>
          <p:cNvSpPr/>
          <p:nvPr/>
        </p:nvSpPr>
        <p:spPr>
          <a:xfrm>
            <a:off x="4328563" y="344772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6699FF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61727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7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7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5" grpId="0" animBg="1"/>
      <p:bldP spid="471054" grpId="0" animBg="1"/>
      <p:bldP spid="47106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10">
            <a:extLst>
              <a:ext uri="{FF2B5EF4-FFF2-40B4-BE49-F238E27FC236}">
                <a16:creationId xmlns:a16="http://schemas.microsoft.com/office/drawing/2014/main" id="{02FD9FEB-DD13-E04D-8FAC-AD14D81BA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2520" y="5445224"/>
            <a:ext cx="489720" cy="984034"/>
          </a:xfrm>
          <a:prstGeom prst="roundRect">
            <a:avLst>
              <a:gd name="adj" fmla="val 811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AutoShape 10">
            <a:extLst>
              <a:ext uri="{FF2B5EF4-FFF2-40B4-BE49-F238E27FC236}">
                <a16:creationId xmlns:a16="http://schemas.microsoft.com/office/drawing/2014/main" id="{A154E02C-87B6-CF41-91E8-286B5D5C0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4408" y="5431749"/>
            <a:ext cx="489720" cy="984034"/>
          </a:xfrm>
          <a:prstGeom prst="roundRect">
            <a:avLst>
              <a:gd name="adj" fmla="val 8113"/>
            </a:avLst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AutoShape 10">
            <a:extLst>
              <a:ext uri="{FF2B5EF4-FFF2-40B4-BE49-F238E27FC236}">
                <a16:creationId xmlns:a16="http://schemas.microsoft.com/office/drawing/2014/main" id="{3AFB5493-44DD-8743-B122-A1773E66B03A}"/>
              </a:ext>
            </a:extLst>
          </p:cNvPr>
          <p:cNvSpPr>
            <a:spLocks noChangeArrowheads="1"/>
          </p:cNvSpPr>
          <p:nvPr/>
        </p:nvSpPr>
        <p:spPr bwMode="auto">
          <a:xfrm rot="17912378">
            <a:off x="3887565" y="2609521"/>
            <a:ext cx="2616266" cy="324946"/>
          </a:xfrm>
          <a:prstGeom prst="roundRect">
            <a:avLst>
              <a:gd name="adj" fmla="val 8113"/>
            </a:avLst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AutoShape 10">
            <a:extLst>
              <a:ext uri="{FF2B5EF4-FFF2-40B4-BE49-F238E27FC236}">
                <a16:creationId xmlns:a16="http://schemas.microsoft.com/office/drawing/2014/main" id="{A68C6BD0-0462-1646-A4D0-8BBACB6C0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74" y="5589240"/>
            <a:ext cx="632682" cy="984034"/>
          </a:xfrm>
          <a:prstGeom prst="roundRect">
            <a:avLst>
              <a:gd name="adj" fmla="val 8113"/>
            </a:avLst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2BBFAE-F636-E349-9E14-94E5B056B429}"/>
              </a:ext>
            </a:extLst>
          </p:cNvPr>
          <p:cNvSpPr/>
          <p:nvPr/>
        </p:nvSpPr>
        <p:spPr>
          <a:xfrm>
            <a:off x="2154517" y="4552057"/>
            <a:ext cx="31375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-1588">
              <a:buFontTx/>
              <a:buNone/>
            </a:pPr>
            <a:r>
              <a:rPr lang="en-US" dirty="0">
                <a:solidFill>
                  <a:srgbClr val="00B050"/>
                </a:solidFill>
              </a:rPr>
              <a:t>For every possible direction</a:t>
            </a:r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64C4B721-F199-B04F-8838-0BFF2B511D6E}"/>
              </a:ext>
            </a:extLst>
          </p:cNvPr>
          <p:cNvSpPr/>
          <p:nvPr/>
        </p:nvSpPr>
        <p:spPr bwMode="auto">
          <a:xfrm rot="1743756" flipV="1">
            <a:off x="3283038" y="4941942"/>
            <a:ext cx="224748" cy="676427"/>
          </a:xfrm>
          <a:prstGeom prst="upArrow">
            <a:avLst/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4C453F1F-2F57-804F-A692-2B5581A98E0B}"/>
              </a:ext>
            </a:extLst>
          </p:cNvPr>
          <p:cNvSpPr/>
          <p:nvPr/>
        </p:nvSpPr>
        <p:spPr bwMode="auto">
          <a:xfrm rot="20262587" flipV="1">
            <a:off x="909574" y="4708530"/>
            <a:ext cx="340590" cy="953523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C0307F55-0F13-3942-90CA-97A507D0F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918" y="5677226"/>
            <a:ext cx="1656184" cy="550808"/>
          </a:xfrm>
          <a:prstGeom prst="roundRect">
            <a:avLst>
              <a:gd name="adj" fmla="val 8113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sp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5C2815-1A67-C341-9EC5-66CDCDB41931}"/>
              </a:ext>
            </a:extLst>
          </p:cNvPr>
          <p:cNvSpPr txBox="1"/>
          <p:nvPr/>
        </p:nvSpPr>
        <p:spPr>
          <a:xfrm>
            <a:off x="41741" y="413501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reflective</a:t>
            </a:r>
          </a:p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component</a:t>
            </a:r>
          </a:p>
        </p:txBody>
      </p:sp>
      <p:graphicFrame>
        <p:nvGraphicFramePr>
          <p:cNvPr id="523267" name="Object 3"/>
          <p:cNvGraphicFramePr>
            <a:graphicFrameLocks noChangeAspect="1"/>
          </p:cNvGraphicFramePr>
          <p:nvPr/>
        </p:nvGraphicFramePr>
        <p:xfrm>
          <a:off x="2643174" y="1643050"/>
          <a:ext cx="3854450" cy="2503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536" name="Document" r:id="rId4" imgW="3857143" imgH="2505425" progId="">
                  <p:embed/>
                </p:oleObj>
              </mc:Choice>
              <mc:Fallback>
                <p:oleObj name="Document" r:id="rId4" imgW="3857143" imgH="2505425" progId="">
                  <p:embed/>
                  <p:pic>
                    <p:nvPicPr>
                      <p:cNvPr id="523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643050"/>
                        <a:ext cx="3854450" cy="2503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69" name="Object 5"/>
          <p:cNvGraphicFramePr>
            <a:graphicFrameLocks noChangeAspect="1"/>
          </p:cNvGraphicFramePr>
          <p:nvPr/>
        </p:nvGraphicFramePr>
        <p:xfrm>
          <a:off x="571472" y="5572140"/>
          <a:ext cx="8110538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537" name="Equation" r:id="rId6" imgW="2793960" imgH="393480" progId="Equation.3">
                  <p:embed/>
                </p:oleObj>
              </mc:Choice>
              <mc:Fallback>
                <p:oleObj name="Equation" r:id="rId6" imgW="2793960" imgH="393480" progId="Equation.3">
                  <p:embed/>
                  <p:pic>
                    <p:nvPicPr>
                      <p:cNvPr id="52326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5572140"/>
                        <a:ext cx="8110538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270" name="Object 6"/>
          <p:cNvGraphicFramePr>
            <a:graphicFrameLocks noChangeAspect="1"/>
          </p:cNvGraphicFramePr>
          <p:nvPr/>
        </p:nvGraphicFramePr>
        <p:xfrm>
          <a:off x="1785918" y="2143116"/>
          <a:ext cx="7239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538" name="CorelPhotoPaint.Image.8" r:id="rId8" imgW="1333333" imgH="1209524" progId="">
                  <p:embed/>
                </p:oleObj>
              </mc:Choice>
              <mc:Fallback>
                <p:oleObj name="CorelPhotoPaint.Image.8" r:id="rId8" imgW="1333333" imgH="1209524" progId="">
                  <p:embed/>
                  <p:pic>
                    <p:nvPicPr>
                      <p:cNvPr id="5232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18" y="2143116"/>
                        <a:ext cx="72390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1071546"/>
            <a:ext cx="4651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2800" dirty="0"/>
              <a:t>Recap: Equation of radiance: the most general local lighting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362242-5B69-D44D-BC5A-5596341EF339}"/>
              </a:ext>
            </a:extLst>
          </p:cNvPr>
          <p:cNvSpPr/>
          <p:nvPr/>
        </p:nvSpPr>
        <p:spPr>
          <a:xfrm>
            <a:off x="5025560" y="4385634"/>
            <a:ext cx="1664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-1588">
              <a:buFontTx/>
              <a:buNone/>
            </a:pPr>
            <a:r>
              <a:rPr lang="en-US" dirty="0">
                <a:solidFill>
                  <a:srgbClr val="FFA05F"/>
                </a:solidFill>
              </a:rPr>
              <a:t>Incoming light</a:t>
            </a:r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16CD9744-02AF-6B4A-A64D-AE03F2799FC2}"/>
              </a:ext>
            </a:extLst>
          </p:cNvPr>
          <p:cNvSpPr/>
          <p:nvPr/>
        </p:nvSpPr>
        <p:spPr bwMode="auto">
          <a:xfrm rot="1743756" flipV="1">
            <a:off x="5582824" y="4728394"/>
            <a:ext cx="250994" cy="676427"/>
          </a:xfrm>
          <a:prstGeom prst="upArrow">
            <a:avLst/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DE7B133-60B9-C745-86CF-FE5A911675EA}"/>
              </a:ext>
            </a:extLst>
          </p:cNvPr>
          <p:cNvSpPr/>
          <p:nvPr/>
        </p:nvSpPr>
        <p:spPr>
          <a:xfrm>
            <a:off x="7330799" y="4146538"/>
            <a:ext cx="1664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-1588">
              <a:buFontTx/>
              <a:buNone/>
            </a:pPr>
            <a:r>
              <a:rPr lang="en-US" dirty="0">
                <a:solidFill>
                  <a:schemeClr val="accent1"/>
                </a:solidFill>
              </a:rPr>
              <a:t>Direction of incoming light</a:t>
            </a:r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53EAC292-079F-BC4A-B571-8F032E4271E3}"/>
              </a:ext>
            </a:extLst>
          </p:cNvPr>
          <p:cNvSpPr/>
          <p:nvPr/>
        </p:nvSpPr>
        <p:spPr bwMode="auto">
          <a:xfrm rot="2922373" flipV="1">
            <a:off x="7091165" y="4661961"/>
            <a:ext cx="238606" cy="1009256"/>
          </a:xfrm>
          <a:prstGeom prst="upArrow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  <a:p>
            <a:pPr marL="0" marR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lang="en-US" sz="1400" dirty="0">
              <a:solidFill>
                <a:srgbClr val="FFA05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28965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10"/>
          <p:cNvSpPr>
            <a:spLocks noChangeArrowheads="1"/>
          </p:cNvSpPr>
          <p:nvPr/>
        </p:nvSpPr>
        <p:spPr bwMode="auto">
          <a:xfrm>
            <a:off x="5730468" y="4221088"/>
            <a:ext cx="1217796" cy="648072"/>
          </a:xfrm>
          <a:prstGeom prst="roundRect">
            <a:avLst>
              <a:gd name="adj" fmla="val 33110"/>
            </a:avLst>
          </a:prstGeom>
          <a:solidFill>
            <a:schemeClr val="accent1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4617090" y="3466641"/>
            <a:ext cx="960978" cy="2199950"/>
          </a:xfrm>
          <a:prstGeom prst="roundRect">
            <a:avLst>
              <a:gd name="adj" fmla="val 33110"/>
            </a:avLst>
          </a:prstGeom>
          <a:solidFill>
            <a:srgbClr val="FFC000"/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Recap (purely diffusive! - </a:t>
            </a:r>
            <a:r>
              <a:rPr lang="en-US" sz="2800" dirty="0" err="1"/>
              <a:t>Lambertian</a:t>
            </a:r>
            <a:r>
              <a:rPr lang="en-US" sz="2800" dirty="0"/>
              <a:t>)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2483767" y="1071546"/>
            <a:ext cx="3541819" cy="2093508"/>
            <a:chOff x="1785918" y="1071546"/>
            <a:chExt cx="4851393" cy="3119185"/>
          </a:xfrm>
        </p:grpSpPr>
        <p:graphicFrame>
          <p:nvGraphicFramePr>
            <p:cNvPr id="523267" name="Object 3"/>
            <p:cNvGraphicFramePr>
              <a:graphicFrameLocks noChangeAspect="1"/>
            </p:cNvGraphicFramePr>
            <p:nvPr>
              <p:extLst/>
            </p:nvPr>
          </p:nvGraphicFramePr>
          <p:xfrm>
            <a:off x="2782860" y="1687243"/>
            <a:ext cx="3854451" cy="2503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6560" name="Document" r:id="rId4" imgW="3857143" imgH="2505425" progId="">
                    <p:embed/>
                  </p:oleObj>
                </mc:Choice>
                <mc:Fallback>
                  <p:oleObj name="Document" r:id="rId4" imgW="3857143" imgH="2505425" progId="">
                    <p:embed/>
                    <p:pic>
                      <p:nvPicPr>
                        <p:cNvPr id="52326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2860" y="1687243"/>
                          <a:ext cx="3854451" cy="25034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3810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3270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1785918" y="2143116"/>
            <a:ext cx="723900" cy="655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76561" name="CorelPhotoPaint.Image.8" r:id="rId6" imgW="1333333" imgH="1209524" progId="">
                    <p:embed/>
                  </p:oleObj>
                </mc:Choice>
                <mc:Fallback>
                  <p:oleObj name="CorelPhotoPaint.Image.8" r:id="rId6" imgW="1333333" imgH="1209524" progId="">
                    <p:embed/>
                    <p:pic>
                      <p:nvPicPr>
                        <p:cNvPr id="52327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5918" y="2143116"/>
                          <a:ext cx="723900" cy="655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99CC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57884" y="1071546"/>
              <a:ext cx="465138" cy="8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3427621" y="3467527"/>
            <a:ext cx="1049124" cy="2199950"/>
          </a:xfrm>
          <a:prstGeom prst="roundRect">
            <a:avLst>
              <a:gd name="adj" fmla="val 33110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noFill/>
            <a:round/>
            <a:headEnd/>
            <a:tailEnd/>
          </a:ln>
          <a:effectLst/>
        </p:spPr>
        <p:txBody>
          <a:bodyPr wrap="square" lIns="90000" tIns="46800" rIns="90000" bIns="46800" anchor="ctr">
            <a:noAutofit/>
          </a:bodyPr>
          <a:lstStyle/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it-IT" sz="1400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523269" name="Object 5"/>
          <p:cNvGraphicFramePr>
            <a:graphicFrameLocks noChangeAspect="1"/>
          </p:cNvGraphicFramePr>
          <p:nvPr>
            <p:extLst/>
          </p:nvPr>
        </p:nvGraphicFramePr>
        <p:xfrm>
          <a:off x="1979712" y="3501008"/>
          <a:ext cx="5013325" cy="213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562" name="Equazione" r:id="rId9" imgW="1726920" imgH="736560" progId="Equation.3">
                  <p:embed/>
                </p:oleObj>
              </mc:Choice>
              <mc:Fallback>
                <p:oleObj name="Equazione" r:id="rId9" imgW="1726920" imgH="736560" progId="Equation.3">
                  <p:embed/>
                  <p:pic>
                    <p:nvPicPr>
                      <p:cNvPr id="52326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9712" y="3501008"/>
                        <a:ext cx="5013325" cy="213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tangolo 2"/>
          <p:cNvSpPr/>
          <p:nvPr/>
        </p:nvSpPr>
        <p:spPr>
          <a:xfrm>
            <a:off x="380713" y="5949279"/>
            <a:ext cx="207781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«what color we see»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(result of lighting)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4617090" y="5949280"/>
            <a:ext cx="294473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base color - «what color it is»</a:t>
            </a:r>
          </a:p>
          <a:p>
            <a:r>
              <a:rPr lang="en-US" sz="1600" dirty="0">
                <a:solidFill>
                  <a:schemeClr val="bg2"/>
                </a:solidFill>
              </a:rPr>
              <a:t>(material, one input of lighting)</a:t>
            </a:r>
          </a:p>
        </p:txBody>
      </p:sp>
      <p:cxnSp>
        <p:nvCxnSpPr>
          <p:cNvPr id="6" name="Connettore 2 5"/>
          <p:cNvCxnSpPr>
            <a:stCxn id="3" idx="0"/>
            <a:endCxn id="523269" idx="1"/>
          </p:cNvCxnSpPr>
          <p:nvPr/>
        </p:nvCxnSpPr>
        <p:spPr bwMode="auto">
          <a:xfrm rot="5400000" flipH="1" flipV="1">
            <a:off x="1009723" y="4979291"/>
            <a:ext cx="1379884" cy="560093"/>
          </a:xfrm>
          <a:prstGeom prst="curvedConnector2">
            <a:avLst/>
          </a:prstGeom>
          <a:solidFill>
            <a:schemeClr val="accent2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Connettore 2 5"/>
          <p:cNvCxnSpPr>
            <a:stCxn id="17" idx="1"/>
            <a:endCxn id="14" idx="2"/>
          </p:cNvCxnSpPr>
          <p:nvPr/>
        </p:nvCxnSpPr>
        <p:spPr bwMode="auto">
          <a:xfrm rot="10800000">
            <a:off x="3952184" y="5667478"/>
            <a:ext cx="664907" cy="574191"/>
          </a:xfrm>
          <a:prstGeom prst="curvedConnector2">
            <a:avLst/>
          </a:prstGeom>
          <a:solidFill>
            <a:schemeClr val="accent2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Rettangolo 23"/>
          <p:cNvSpPr/>
          <p:nvPr/>
        </p:nvSpPr>
        <p:spPr>
          <a:xfrm>
            <a:off x="7161064" y="1181441"/>
            <a:ext cx="172415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diffuse,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(dot product)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the factor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that determines 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the “chiaroscuro”</a:t>
            </a:r>
          </a:p>
          <a:p>
            <a:pPr algn="ctr"/>
            <a:r>
              <a:rPr lang="en-US" sz="1600" dirty="0">
                <a:solidFill>
                  <a:schemeClr val="bg2"/>
                </a:solidFill>
              </a:rPr>
              <a:t>in this model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of lighting</a:t>
            </a:r>
          </a:p>
        </p:txBody>
      </p:sp>
      <p:cxnSp>
        <p:nvCxnSpPr>
          <p:cNvPr id="25" name="Connettore 2 5"/>
          <p:cNvCxnSpPr>
            <a:stCxn id="24" idx="2"/>
            <a:endCxn id="29" idx="0"/>
          </p:cNvCxnSpPr>
          <p:nvPr/>
        </p:nvCxnSpPr>
        <p:spPr bwMode="auto">
          <a:xfrm rot="5400000">
            <a:off x="6569371" y="2767319"/>
            <a:ext cx="1223765" cy="1683773"/>
          </a:xfrm>
          <a:prstGeom prst="curvedConnector3">
            <a:avLst>
              <a:gd name="adj1" fmla="val 50000"/>
            </a:avLst>
          </a:prstGeom>
          <a:solidFill>
            <a:schemeClr val="accent2"/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Rettangolo 31"/>
          <p:cNvSpPr/>
          <p:nvPr/>
        </p:nvSpPr>
        <p:spPr>
          <a:xfrm>
            <a:off x="0" y="1162199"/>
            <a:ext cx="1862709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note: </a:t>
            </a:r>
          </a:p>
          <a:p>
            <a:r>
              <a:rPr lang="en-US" sz="1600" dirty="0">
                <a:solidFill>
                  <a:schemeClr val="bg2"/>
                </a:solidFill>
              </a:rPr>
              <a:t>the three bullets </a:t>
            </a:r>
          </a:p>
          <a:p>
            <a:r>
              <a:rPr lang="en-US" sz="1600" dirty="0">
                <a:solidFill>
                  <a:schemeClr val="bg2"/>
                </a:solidFill>
              </a:rPr>
              <a:t>in the equation</a:t>
            </a:r>
          </a:p>
          <a:p>
            <a:r>
              <a:rPr lang="en-US" sz="1600" dirty="0">
                <a:solidFill>
                  <a:schemeClr val="bg2"/>
                </a:solidFill>
              </a:rPr>
              <a:t>represent different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products! </a:t>
            </a:r>
          </a:p>
          <a:p>
            <a:r>
              <a:rPr lang="en-US" sz="1600" dirty="0">
                <a:solidFill>
                  <a:schemeClr val="bg2"/>
                </a:solidFill>
              </a:rPr>
              <a:t>which ones?</a:t>
            </a:r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9457094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835" name="Picture 3" descr="spe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438400"/>
            <a:ext cx="7239000" cy="1957388"/>
          </a:xfrm>
          <a:prstGeom prst="rect">
            <a:avLst/>
          </a:prstGeom>
          <a:noFill/>
        </p:spPr>
      </p:pic>
      <p:graphicFrame>
        <p:nvGraphicFramePr>
          <p:cNvPr id="549888" name="Object 0"/>
          <p:cNvGraphicFramePr>
            <a:graphicFrameLocks noChangeAspect="1"/>
          </p:cNvGraphicFramePr>
          <p:nvPr/>
        </p:nvGraphicFramePr>
        <p:xfrm>
          <a:off x="1371600" y="4495800"/>
          <a:ext cx="9969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594" name="Equation" r:id="rId4" imgW="330120" imgH="177480" progId="Equation.3">
                  <p:embed/>
                </p:oleObj>
              </mc:Choice>
              <mc:Fallback>
                <p:oleObj name="Equation" r:id="rId4" imgW="330120" imgH="177480" progId="Equation.3">
                  <p:embed/>
                  <p:pic>
                    <p:nvPicPr>
                      <p:cNvPr id="549888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95800"/>
                        <a:ext cx="9969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9889" name="Object 1"/>
          <p:cNvGraphicFramePr>
            <a:graphicFrameLocks noChangeAspect="1"/>
          </p:cNvGraphicFramePr>
          <p:nvPr/>
        </p:nvGraphicFramePr>
        <p:xfrm>
          <a:off x="3124200" y="4419600"/>
          <a:ext cx="10350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595" name="Equation" r:id="rId6" imgW="342720" imgH="177480" progId="Equation.3">
                  <p:embed/>
                </p:oleObj>
              </mc:Choice>
              <mc:Fallback>
                <p:oleObj name="Equation" r:id="rId6" imgW="342720" imgH="177480" progId="Equation.3">
                  <p:embed/>
                  <p:pic>
                    <p:nvPicPr>
                      <p:cNvPr id="54988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419600"/>
                        <a:ext cx="103505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9890" name="Object 2"/>
          <p:cNvGraphicFramePr>
            <a:graphicFrameLocks noChangeAspect="1"/>
          </p:cNvGraphicFramePr>
          <p:nvPr/>
        </p:nvGraphicFramePr>
        <p:xfrm>
          <a:off x="4800600" y="4419600"/>
          <a:ext cx="12652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596" name="Equation" r:id="rId8" imgW="419040" imgH="177480" progId="Equation.3">
                  <p:embed/>
                </p:oleObj>
              </mc:Choice>
              <mc:Fallback>
                <p:oleObj name="Equation" r:id="rId8" imgW="419040" imgH="177480" progId="Equation.3">
                  <p:embed/>
                  <p:pic>
                    <p:nvPicPr>
                      <p:cNvPr id="5498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419600"/>
                        <a:ext cx="12652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9891" name="Object 3"/>
          <p:cNvGraphicFramePr>
            <a:graphicFrameLocks noChangeAspect="1"/>
          </p:cNvGraphicFramePr>
          <p:nvPr/>
        </p:nvGraphicFramePr>
        <p:xfrm>
          <a:off x="6553200" y="4419600"/>
          <a:ext cx="14954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597" name="Equation" r:id="rId10" imgW="495000" imgH="177480" progId="Equation.3">
                  <p:embed/>
                </p:oleObj>
              </mc:Choice>
              <mc:Fallback>
                <p:oleObj name="Equation" r:id="rId10" imgW="495000" imgH="177480" progId="Equation.3">
                  <p:embed/>
                  <p:pic>
                    <p:nvPicPr>
                      <p:cNvPr id="5498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419600"/>
                        <a:ext cx="14954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9892" name="Object 4"/>
          <p:cNvGraphicFramePr>
            <a:graphicFrameLocks noChangeAspect="1"/>
          </p:cNvGraphicFramePr>
          <p:nvPr/>
        </p:nvGraphicFramePr>
        <p:xfrm>
          <a:off x="4533900" y="3390900"/>
          <a:ext cx="76200" cy="7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598" name="Equation" r:id="rId12" imgW="75960" imgH="75960" progId="Equation.3">
                  <p:embed/>
                </p:oleObj>
              </mc:Choice>
              <mc:Fallback>
                <p:oleObj name="Equation" r:id="rId12" imgW="75960" imgH="75960" progId="Equation.3">
                  <p:embed/>
                  <p:pic>
                    <p:nvPicPr>
                      <p:cNvPr id="5498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3900" y="3390900"/>
                        <a:ext cx="76200" cy="7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i="1" dirty="0"/>
              <a:t>Recap: </a:t>
            </a:r>
            <a:r>
              <a:rPr lang="en-US" i="1" dirty="0" err="1"/>
              <a:t>Phong</a:t>
            </a:r>
            <a:r>
              <a:rPr lang="en-US" i="1" dirty="0"/>
              <a:t> Model</a:t>
            </a:r>
            <a:endParaRPr lang="it-IT" i="1" dirty="0"/>
          </a:p>
        </p:txBody>
      </p:sp>
      <p:sp>
        <p:nvSpPr>
          <p:cNvPr id="11" name="Rectangle 7"/>
          <p:cNvSpPr txBox="1">
            <a:spLocks noChangeArrowheads="1"/>
          </p:cNvSpPr>
          <p:nvPr/>
        </p:nvSpPr>
        <p:spPr>
          <a:xfrm>
            <a:off x="0" y="1143000"/>
            <a:ext cx="9144000" cy="5486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dirty="0" err="1"/>
              <a:t>Effect</a:t>
            </a:r>
            <a:r>
              <a:rPr lang="it-IT" dirty="0"/>
              <a:t> of </a:t>
            </a:r>
            <a:r>
              <a:rPr lang="it-IT" dirty="0" err="1"/>
              <a:t>shininess</a:t>
            </a:r>
            <a:endParaRPr lang="en-US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95795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8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133600"/>
            <a:ext cx="19335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53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352800"/>
            <a:ext cx="19431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67544" y="1412776"/>
            <a:ext cx="4464496" cy="460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dirty="0"/>
              <a:t>final light</a:t>
            </a:r>
          </a:p>
          <a:p>
            <a:pPr algn="ctr">
              <a:buFontTx/>
              <a:buNone/>
            </a:pPr>
            <a:r>
              <a:rPr lang="en-US" dirty="0"/>
              <a:t>=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ambient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diffuse reflection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specular reflection</a:t>
            </a:r>
          </a:p>
          <a:p>
            <a:pPr algn="ctr">
              <a:buFontTx/>
              <a:buNone/>
            </a:pPr>
            <a:r>
              <a:rPr lang="en-US" dirty="0"/>
              <a:t>+</a:t>
            </a:r>
          </a:p>
          <a:p>
            <a:pPr algn="ctr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emission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The terms of the lighting model of OpenGL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648200"/>
            <a:ext cx="19907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50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33CC"/>
      </a:hlink>
      <a:folHlink>
        <a:srgbClr val="B2B2B2"/>
      </a:folHlink>
    </a:clrScheme>
    <a:fontScheme name="Struttura predefinita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18268</TotalTime>
  <Words>2808</Words>
  <Application>Microsoft Macintosh PowerPoint</Application>
  <PresentationFormat>On-screen Show (4:3)</PresentationFormat>
  <Paragraphs>1099</Paragraphs>
  <Slides>101</Slides>
  <Notes>23</Notes>
  <HiddenSlides>4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101</vt:i4>
      </vt:variant>
    </vt:vector>
  </HeadingPairs>
  <TitlesOfParts>
    <vt:vector size="116" baseType="lpstr">
      <vt:lpstr>Arial Unicode MS</vt:lpstr>
      <vt:lpstr>Arial</vt:lpstr>
      <vt:lpstr>Cambria Math</vt:lpstr>
      <vt:lpstr>Lucida Sans Unicode</vt:lpstr>
      <vt:lpstr>Symbol</vt:lpstr>
      <vt:lpstr>Times</vt:lpstr>
      <vt:lpstr>Times New Roman</vt:lpstr>
      <vt:lpstr>Wingdings</vt:lpstr>
      <vt:lpstr>Struttura predefinita</vt:lpstr>
      <vt:lpstr>Image</vt:lpstr>
      <vt:lpstr>Fotografia Photo Editor</vt:lpstr>
      <vt:lpstr>Equation</vt:lpstr>
      <vt:lpstr>CorelPhotoPaint.Image.8</vt:lpstr>
      <vt:lpstr>Document</vt:lpstr>
      <vt:lpstr>Equazione</vt:lpstr>
      <vt:lpstr> Computer Graphics </vt:lpstr>
      <vt:lpstr>Recap: Three Kind of Entities</vt:lpstr>
      <vt:lpstr>Recap: Geometric transformations</vt:lpstr>
      <vt:lpstr>Recap: Affine Transformations</vt:lpstr>
      <vt:lpstr>Recap: matrix multiplication</vt:lpstr>
      <vt:lpstr>Recap: Scene graph (hierarchical modeling)</vt:lpstr>
      <vt:lpstr>Recap: Keep a stack of matrices!</vt:lpstr>
      <vt:lpstr>Recap: pipeline detail</vt:lpstr>
      <vt:lpstr>Lighting: intro</vt:lpstr>
      <vt:lpstr>Lighting: intro</vt:lpstr>
      <vt:lpstr>Lighting: some factors</vt:lpstr>
      <vt:lpstr>Lighting: some factors multiplereflections: light  obj1  obj2  …  eye </vt:lpstr>
      <vt:lpstr>Lighting: global VS local</vt:lpstr>
      <vt:lpstr>Local lighting:   emitter  object  eye  (nothing else!)</vt:lpstr>
      <vt:lpstr>A bit of math: Normal Vector</vt:lpstr>
      <vt:lpstr>A bit of math: How to compute Normals</vt:lpstr>
      <vt:lpstr>Recap: Operations on Affine space</vt:lpstr>
      <vt:lpstr>A bit of math: How to compute Normals</vt:lpstr>
      <vt:lpstr>A bit of math: Normal, which side?</vt:lpstr>
      <vt:lpstr>Equation of radiance: the most general local lighting</vt:lpstr>
      <vt:lpstr>Equation of radiance: the most general local lighting</vt:lpstr>
      <vt:lpstr>Equation of radiance: the most general local lighting</vt:lpstr>
      <vt:lpstr>Equation of radiance: the most general local lighting</vt:lpstr>
      <vt:lpstr>Equation of radiance: the most general local lighting</vt:lpstr>
      <vt:lpstr>Equation of radiance: the most general local lighting</vt:lpstr>
      <vt:lpstr>Emissive component</vt:lpstr>
      <vt:lpstr>Equation of radiance: the most general local lighting</vt:lpstr>
      <vt:lpstr>Equation of radiance: the most general local lighting</vt:lpstr>
      <vt:lpstr>Equation of radiance: the most general local lighting</vt:lpstr>
      <vt:lpstr>Equation of radiance: the most general local lighting</vt:lpstr>
      <vt:lpstr>Incoming light</vt:lpstr>
      <vt:lpstr>Equation of radiance: the most general local lighting</vt:lpstr>
      <vt:lpstr>Equation of radiance: the most general local lighting</vt:lpstr>
      <vt:lpstr>Equation of radiance: the most general local lighting</vt:lpstr>
      <vt:lpstr>BRDF of a (uniform) material</vt:lpstr>
      <vt:lpstr>Polar Coordinates</vt:lpstr>
      <vt:lpstr>Equation of radiance: the most general local lighting</vt:lpstr>
      <vt:lpstr>Subproblem</vt:lpstr>
      <vt:lpstr>Subproblem</vt:lpstr>
      <vt:lpstr>Subproblem</vt:lpstr>
      <vt:lpstr>Subproblem</vt:lpstr>
      <vt:lpstr>Dot Product</vt:lpstr>
      <vt:lpstr>Again</vt:lpstr>
      <vt:lpstr>Again</vt:lpstr>
      <vt:lpstr>Again</vt:lpstr>
      <vt:lpstr>Subproblem: grazing light</vt:lpstr>
      <vt:lpstr>Subproblem: back light</vt:lpstr>
      <vt:lpstr>Equation of radiance: the most general local lighting</vt:lpstr>
      <vt:lpstr>Lighting equation</vt:lpstr>
      <vt:lpstr>Simplification N 1: discrete light environment </vt:lpstr>
      <vt:lpstr>Simplification N 1: discrete light environment </vt:lpstr>
      <vt:lpstr>Equation of radiance: simplifying</vt:lpstr>
      <vt:lpstr>Equation of radiance: the most general local lighting</vt:lpstr>
      <vt:lpstr>Simplification N 2 : material as simple as possible</vt:lpstr>
      <vt:lpstr>Simplification N 2 : material as simple as possible</vt:lpstr>
      <vt:lpstr>Simplification N 2 : material as simple as possible</vt:lpstr>
      <vt:lpstr>Simplification N 2 : material as simple as possible</vt:lpstr>
      <vt:lpstr>Albedo and base color</vt:lpstr>
      <vt:lpstr>a simple Lighting equation (purely diffusive!)</vt:lpstr>
      <vt:lpstr>Models (or equations) of lighting</vt:lpstr>
      <vt:lpstr>The 3 terms of the lighting model of OpenGL</vt:lpstr>
      <vt:lpstr>Emission component</vt:lpstr>
      <vt:lpstr>The 3 terms of the lighting model of OpenGL</vt:lpstr>
      <vt:lpstr>Ambient component</vt:lpstr>
      <vt:lpstr>Ambient component</vt:lpstr>
      <vt:lpstr>The 3 terms of the lighting model of OpenGL</vt:lpstr>
      <vt:lpstr>The 4 terms of the lighting model of OpenGL</vt:lpstr>
      <vt:lpstr>Diffuse reflection</vt:lpstr>
      <vt:lpstr>Diffuse reflection</vt:lpstr>
      <vt:lpstr>Diffuse reflection</vt:lpstr>
      <vt:lpstr>Diffuse reflection</vt:lpstr>
      <vt:lpstr>Diffuse reflection</vt:lpstr>
      <vt:lpstr>Diffuse reflection</vt:lpstr>
      <vt:lpstr>Diffuse reflection</vt:lpstr>
      <vt:lpstr>Diffuse reflection</vt:lpstr>
      <vt:lpstr>Diffuse reflection</vt:lpstr>
      <vt:lpstr>The 3 terms of the lighting model of OpenGL</vt:lpstr>
      <vt:lpstr>Specular reflection</vt:lpstr>
      <vt:lpstr>Specular reflection</vt:lpstr>
      <vt:lpstr>Specular reflection</vt:lpstr>
      <vt:lpstr>Specular reflection</vt:lpstr>
      <vt:lpstr>Specular reflection</vt:lpstr>
      <vt:lpstr>Specular reflection</vt:lpstr>
      <vt:lpstr>Specular reflection</vt:lpstr>
      <vt:lpstr>Phong Model</vt:lpstr>
      <vt:lpstr>Specular reflection</vt:lpstr>
      <vt:lpstr>The 3 terms of the lighting model of OpenGL</vt:lpstr>
      <vt:lpstr>Materials...</vt:lpstr>
      <vt:lpstr>Three JS : Lambertian</vt:lpstr>
      <vt:lpstr>Three JS : Phong</vt:lpstr>
      <vt:lpstr>Adding Light to the scene</vt:lpstr>
      <vt:lpstr>Modeling lights</vt:lpstr>
      <vt:lpstr>Three JS : PointLight</vt:lpstr>
      <vt:lpstr>Three JS : SpotLight</vt:lpstr>
      <vt:lpstr>Recap: Local lighting:   emitter  object  eye  (nothing else!)</vt:lpstr>
      <vt:lpstr>Recap: Equation of radiance: the most general local lighting</vt:lpstr>
      <vt:lpstr>Recap (purely diffusive! - Lambertian)</vt:lpstr>
      <vt:lpstr>Recap: Phong Model</vt:lpstr>
      <vt:lpstr>Recap: The terms of the lighting model of OpenGL</vt:lpstr>
      <vt:lpstr>Coming soon: shading</vt:lpstr>
      <vt:lpstr> Computer Graphics 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tarini</dc:creator>
  <cp:lastModifiedBy>Microsoft Office User</cp:lastModifiedBy>
  <cp:revision>386</cp:revision>
  <cp:lastPrinted>2017-03-23T13:52:46Z</cp:lastPrinted>
  <dcterms:created xsi:type="dcterms:W3CDTF">1601-01-01T00:00:00Z</dcterms:created>
  <dcterms:modified xsi:type="dcterms:W3CDTF">2018-04-03T09:29:16Z</dcterms:modified>
</cp:coreProperties>
</file>