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4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</p:sldIdLst>
  <p:sldSz cx="9144000" cy="6858000" type="screen4x3"/>
  <p:notesSz cx="10234613" cy="7099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 Unicode MS" pitchFamily="34" charset="-12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969696"/>
    <a:srgbClr val="777777"/>
    <a:srgbClr val="B2B2B2"/>
    <a:srgbClr val="FF6600"/>
    <a:srgbClr val="A6A6A6"/>
    <a:srgbClr val="FFFF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474" autoAdjust="0"/>
    <p:restoredTop sz="91755" autoAdjust="0"/>
  </p:normalViewPr>
  <p:slideViewPr>
    <p:cSldViewPr>
      <p:cViewPr varScale="1">
        <p:scale>
          <a:sx n="77" d="100"/>
          <a:sy n="77" d="100"/>
        </p:scale>
        <p:origin x="192" y="656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46.xml"/><Relationship Id="rId13" Type="http://schemas.openxmlformats.org/officeDocument/2006/relationships/slide" Target="slides/slide68.xml"/><Relationship Id="rId3" Type="http://schemas.openxmlformats.org/officeDocument/2006/relationships/slide" Target="slides/slide26.xml"/><Relationship Id="rId7" Type="http://schemas.openxmlformats.org/officeDocument/2006/relationships/slide" Target="slides/slide44.xml"/><Relationship Id="rId12" Type="http://schemas.openxmlformats.org/officeDocument/2006/relationships/slide" Target="slides/slide64.xml"/><Relationship Id="rId2" Type="http://schemas.openxmlformats.org/officeDocument/2006/relationships/slide" Target="slides/slide14.xml"/><Relationship Id="rId1" Type="http://schemas.openxmlformats.org/officeDocument/2006/relationships/slide" Target="slides/slide2.xml"/><Relationship Id="rId6" Type="http://schemas.openxmlformats.org/officeDocument/2006/relationships/slide" Target="slides/slide43.xml"/><Relationship Id="rId11" Type="http://schemas.openxmlformats.org/officeDocument/2006/relationships/slide" Target="slides/slide53.xml"/><Relationship Id="rId5" Type="http://schemas.openxmlformats.org/officeDocument/2006/relationships/slide" Target="slides/slide41.xml"/><Relationship Id="rId10" Type="http://schemas.openxmlformats.org/officeDocument/2006/relationships/slide" Target="slides/slide51.xml"/><Relationship Id="rId4" Type="http://schemas.openxmlformats.org/officeDocument/2006/relationships/slide" Target="slides/slide34.xml"/><Relationship Id="rId9" Type="http://schemas.openxmlformats.org/officeDocument/2006/relationships/slide" Target="slides/slide47.xml"/><Relationship Id="rId14" Type="http://schemas.openxmlformats.org/officeDocument/2006/relationships/slide" Target="slides/slide7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6.wmf"/><Relationship Id="rId1" Type="http://schemas.openxmlformats.org/officeDocument/2006/relationships/image" Target="../media/image65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6.wmf"/><Relationship Id="rId1" Type="http://schemas.openxmlformats.org/officeDocument/2006/relationships/image" Target="../media/image65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7.wmf"/><Relationship Id="rId1" Type="http://schemas.openxmlformats.org/officeDocument/2006/relationships/image" Target="../media/image65.png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4" Type="http://schemas.openxmlformats.org/officeDocument/2006/relationships/image" Target="../media/image82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7.wmf"/><Relationship Id="rId1" Type="http://schemas.openxmlformats.org/officeDocument/2006/relationships/image" Target="../media/image65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7" Type="http://schemas.openxmlformats.org/officeDocument/2006/relationships/image" Target="../media/image92.wmf"/><Relationship Id="rId2" Type="http://schemas.openxmlformats.org/officeDocument/2006/relationships/image" Target="../media/image87.wmf"/><Relationship Id="rId1" Type="http://schemas.openxmlformats.org/officeDocument/2006/relationships/image" Target="../media/image71.wmf"/><Relationship Id="rId6" Type="http://schemas.openxmlformats.org/officeDocument/2006/relationships/image" Target="../media/image91.wmf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23.png"/><Relationship Id="rId1" Type="http://schemas.openxmlformats.org/officeDocument/2006/relationships/image" Target="../media/image65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Relationship Id="rId5" Type="http://schemas.openxmlformats.org/officeDocument/2006/relationships/image" Target="../media/image102.wmf"/><Relationship Id="rId4" Type="http://schemas.openxmlformats.org/officeDocument/2006/relationships/image" Target="../media/image101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rawings/_rels/vmlDrawing2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image" Target="../media/image110.wmf"/><Relationship Id="rId7" Type="http://schemas.openxmlformats.org/officeDocument/2006/relationships/image" Target="../media/image114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Relationship Id="rId6" Type="http://schemas.openxmlformats.org/officeDocument/2006/relationships/image" Target="../media/image113.wmf"/><Relationship Id="rId5" Type="http://schemas.openxmlformats.org/officeDocument/2006/relationships/image" Target="../media/image112.wmf"/><Relationship Id="rId4" Type="http://schemas.openxmlformats.org/officeDocument/2006/relationships/image" Target="../media/image111.wmf"/><Relationship Id="rId9" Type="http://schemas.openxmlformats.org/officeDocument/2006/relationships/image" Target="../media/image11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image" Target="../media/image106.png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44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9171" y="0"/>
            <a:ext cx="4435443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4805"/>
            <a:ext cx="4435444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9171" y="6744805"/>
            <a:ext cx="4435443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B855A649-3B5C-4FB0-A93E-6D1AF9922C8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42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44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9171" y="0"/>
            <a:ext cx="4435443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1688" y="533400"/>
            <a:ext cx="3551237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3727" y="3372403"/>
            <a:ext cx="7507160" cy="319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4805"/>
            <a:ext cx="4435444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9171" y="6744805"/>
            <a:ext cx="4435443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2648B264-82EE-4F6C-B33B-7E5ECC827C4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7071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922A8E-174B-4AA1-95C3-6AC9CEEC50E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5399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55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8998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56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415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57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9109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60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159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62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4088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62D9B0-BD7D-4B06-93ED-89F684C0F864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Il lighitng si può fare insieme al transform, o nel fragment process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365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730AE8E-2AAB-4848-B53A-57D2E26D6A75}" type="slidenum">
              <a:rPr lang="it-IT" altLang="en-US" sz="1300" smtClean="0">
                <a:latin typeface="Arial Unicode MS" pitchFamily="34" charset="-128"/>
              </a:rPr>
              <a:pPr eaLnBrk="1" hangingPunct="1">
                <a:spcBef>
                  <a:spcPct val="0"/>
                </a:spcBef>
              </a:pPr>
              <a:t>15</a:t>
            </a:fld>
            <a:endParaRPr lang="it-IT" altLang="en-US" sz="1300">
              <a:latin typeface="Arial Unicode MS" pitchFamily="34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1813"/>
            <a:ext cx="3549650" cy="2662237"/>
          </a:xfrm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6127" y="3372403"/>
            <a:ext cx="8182359" cy="319515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047128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20BACB-A477-4189-80A6-0A337432C321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674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20BACB-A477-4189-80A6-0A337432C321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8968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E44B700A-F5AF-2946-BCF7-579A80321840}" type="slidenum">
              <a:rPr lang="it-IT" sz="1200">
                <a:latin typeface="Times New Roman" charset="0"/>
              </a:rPr>
              <a:pPr eaLnBrk="1" hangingPunct="1"/>
              <a:t>36</a:t>
            </a:fld>
            <a:endParaRPr lang="it-IT" sz="1200">
              <a:latin typeface="Times New Roman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355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20BACB-A477-4189-80A6-0A337432C321}" type="slidenum">
              <a:rPr lang="it-IT" smtClean="0"/>
              <a:pPr>
                <a:defRPr/>
              </a:pPr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8419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0D7BB6-C739-4498-9380-DE6065DD7180}" type="slidenum">
              <a:rPr lang="it-IT" smtClean="0"/>
              <a:pPr>
                <a:defRPr/>
              </a:pPr>
              <a:t>51</a:t>
            </a:fld>
            <a:endParaRPr lang="it-IT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Sinistra RT   Destra   TR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3331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0CF137-FF8B-4CBA-986B-224CBEAAF1F5}" type="slidenum">
              <a:rPr lang="it-IT" smtClean="0"/>
              <a:pPr>
                <a:defRPr/>
              </a:pPr>
              <a:t>52</a:t>
            </a:fld>
            <a:endParaRPr lang="it-IT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/>
              <a:t>Che fa tutto </a:t>
            </a:r>
            <a:r>
              <a:rPr lang="en-US"/>
              <a:t>= che fa l</a:t>
            </a:r>
            <a:r>
              <a:rPr lang="it-IT"/>
              <a:t>a freccia senza</a:t>
            </a:r>
            <a:r>
              <a:rPr lang="en-US"/>
              <a:t> in alto del lucido precedente.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Efficienza: moltiplicazione matrici = 4 alla 3 = 64 moltiplicazioni.</a:t>
            </a:r>
          </a:p>
          <a:p>
            <a:pPr eaLnBrk="1" hangingPunct="1"/>
            <a:r>
              <a:rPr lang="en-US"/>
              <a:t>Se fosse un vert solo da proiettare, sarebbe meglio fare come la formula sotto. Ma i vertici sono moltissimi e conviene quella sotto.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Cosa possiamo dire della matrice? (untima riga = 0,0,0,1)</a:t>
            </a:r>
          </a:p>
          <a:p>
            <a:pPr eaLnBrk="1" hangingPunct="1"/>
            <a:r>
              <a:rPr lang="en-US"/>
              <a:t>Cosa succede se la moltiplico per un vettore? (e' come moltiplicare per R) Perche'?</a:t>
            </a:r>
          </a:p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810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8CAB697-144F-431F-B240-EE65D012CF8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99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0638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372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gression_V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500562" y="1571612"/>
            <a:ext cx="4071966" cy="4643470"/>
          </a:xfrm>
          <a:solidFill>
            <a:schemeClr val="bg1"/>
          </a:solidFill>
          <a:ln w="3175">
            <a:solidFill>
              <a:schemeClr val="tx1">
                <a:alpha val="23000"/>
              </a:schemeClr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842EC-2D91-4966-8CF4-98FE278640E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auto">
          <a:xfrm>
            <a:off x="152400" y="152400"/>
            <a:ext cx="914400" cy="6553200"/>
          </a:xfrm>
          <a:prstGeom prst="leftBracket">
            <a:avLst>
              <a:gd name="adj" fmla="val 59722"/>
            </a:avLst>
          </a:prstGeom>
          <a:noFill/>
          <a:ln w="127000">
            <a:solidFill>
              <a:schemeClr val="bg2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0" name="AutoShape 5"/>
          <p:cNvSpPr>
            <a:spLocks/>
          </p:cNvSpPr>
          <p:nvPr userDrawn="1"/>
        </p:nvSpPr>
        <p:spPr bwMode="auto">
          <a:xfrm flipH="1">
            <a:off x="8077200" y="152400"/>
            <a:ext cx="914400" cy="6553200"/>
          </a:xfrm>
          <a:prstGeom prst="leftBracket">
            <a:avLst>
              <a:gd name="adj" fmla="val 59722"/>
            </a:avLst>
          </a:prstGeom>
          <a:noFill/>
          <a:ln w="127000">
            <a:solidFill>
              <a:schemeClr val="bg2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1079500" y="-52388"/>
            <a:ext cx="6861175" cy="46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 dirty="0">
                <a:solidFill>
                  <a:schemeClr val="bg2"/>
                </a:solidFill>
              </a:rPr>
              <a:t>parentesi parentesi parentesi parentesi parentesi</a:t>
            </a:r>
          </a:p>
        </p:txBody>
      </p:sp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109663" y="6472238"/>
            <a:ext cx="68611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 dirty="0">
                <a:solidFill>
                  <a:schemeClr val="bg2"/>
                </a:solidFill>
              </a:rPr>
              <a:t>parentesi parentesi parentesi parentesi parentesi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3857652" cy="78581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571612"/>
            <a:ext cx="4071966" cy="4643470"/>
          </a:xfrm>
          <a:solidFill>
            <a:schemeClr val="bg1"/>
          </a:solidFill>
          <a:ln>
            <a:solidFill>
              <a:schemeClr val="tx1">
                <a:alpha val="26000"/>
              </a:schemeClr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cxnSp>
        <p:nvCxnSpPr>
          <p:cNvPr id="16" name="Straight Connector 15"/>
          <p:cNvCxnSpPr>
            <a:stCxn id="3" idx="0"/>
            <a:endCxn id="3" idx="2"/>
          </p:cNvCxnSpPr>
          <p:nvPr userDrawn="1"/>
        </p:nvCxnSpPr>
        <p:spPr bwMode="auto">
          <a:xfrm rot="16200000" flipH="1">
            <a:off x="142844" y="3893347"/>
            <a:ext cx="4643470" cy="1588"/>
          </a:xfrm>
          <a:prstGeom prst="lin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14876" y="785794"/>
            <a:ext cx="3857646" cy="785818"/>
          </a:xfr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auto">
          <a:xfrm rot="5400000">
            <a:off x="2178827" y="3893347"/>
            <a:ext cx="4643470" cy="1588"/>
          </a:xfrm>
          <a:prstGeom prst="line">
            <a:avLst/>
          </a:prstGeom>
          <a:solidFill>
            <a:schemeClr val="accent2"/>
          </a:solidFill>
          <a:ln w="12700" cap="flat" cmpd="sng" algn="ctr">
            <a:solidFill>
              <a:schemeClr val="tx1">
                <a:alpha val="27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Rectangle 30"/>
          <p:cNvSpPr/>
          <p:nvPr userDrawn="1"/>
        </p:nvSpPr>
        <p:spPr>
          <a:xfrm>
            <a:off x="4286248" y="785794"/>
            <a:ext cx="428628" cy="78581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VS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642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9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168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95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495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16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3940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6638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25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5815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776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430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2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48.png"/><Relationship Id="rId9" Type="http://schemas.openxmlformats.org/officeDocument/2006/relationships/image" Target="../media/image50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1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3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5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8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6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4.png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65.png"/><Relationship Id="rId10" Type="http://schemas.openxmlformats.org/officeDocument/2006/relationships/image" Target="../media/image64.png"/><Relationship Id="rId4" Type="http://schemas.openxmlformats.org/officeDocument/2006/relationships/oleObject" Target="../embeddings/oleObject26.bin"/><Relationship Id="rId9" Type="http://schemas.openxmlformats.org/officeDocument/2006/relationships/image" Target="../media/image2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65.png"/><Relationship Id="rId10" Type="http://schemas.openxmlformats.org/officeDocument/2006/relationships/image" Target="../media/image64.png"/><Relationship Id="rId4" Type="http://schemas.openxmlformats.org/officeDocument/2006/relationships/oleObject" Target="../embeddings/oleObject26.bin"/><Relationship Id="rId9" Type="http://schemas.openxmlformats.org/officeDocument/2006/relationships/image" Target="../media/image2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65.png"/><Relationship Id="rId10" Type="http://schemas.openxmlformats.org/officeDocument/2006/relationships/image" Target="../media/image64.png"/><Relationship Id="rId4" Type="http://schemas.openxmlformats.org/officeDocument/2006/relationships/oleObject" Target="../embeddings/oleObject30.bin"/><Relationship Id="rId9" Type="http://schemas.openxmlformats.org/officeDocument/2006/relationships/image" Target="../media/image2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13" Type="http://schemas.openxmlformats.org/officeDocument/2006/relationships/image" Target="../media/image76.png"/><Relationship Id="rId18" Type="http://schemas.openxmlformats.org/officeDocument/2006/relationships/oleObject" Target="../embeddings/oleObject38.bin"/><Relationship Id="rId3" Type="http://schemas.openxmlformats.org/officeDocument/2006/relationships/oleObject" Target="../embeddings/oleObject33.bin"/><Relationship Id="rId21" Type="http://schemas.openxmlformats.org/officeDocument/2006/relationships/oleObject" Target="../embeddings/oleObject40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75.png"/><Relationship Id="rId17" Type="http://schemas.openxmlformats.org/officeDocument/2006/relationships/image" Target="../media/image7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7.bin"/><Relationship Id="rId20" Type="http://schemas.openxmlformats.org/officeDocument/2006/relationships/image" Target="../media/image73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9.wmf"/><Relationship Id="rId11" Type="http://schemas.openxmlformats.org/officeDocument/2006/relationships/image" Target="../media/image74.png"/><Relationship Id="rId5" Type="http://schemas.openxmlformats.org/officeDocument/2006/relationships/oleObject" Target="../embeddings/oleObject34.bin"/><Relationship Id="rId15" Type="http://schemas.openxmlformats.org/officeDocument/2006/relationships/image" Target="../media/image78.png"/><Relationship Id="rId10" Type="http://schemas.openxmlformats.org/officeDocument/2006/relationships/image" Target="../media/image71.wmf"/><Relationship Id="rId19" Type="http://schemas.openxmlformats.org/officeDocument/2006/relationships/oleObject" Target="../embeddings/oleObject39.bin"/><Relationship Id="rId4" Type="http://schemas.openxmlformats.org/officeDocument/2006/relationships/image" Target="../media/image68.wmf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82.wmf"/><Relationship Id="rId18" Type="http://schemas.openxmlformats.org/officeDocument/2006/relationships/oleObject" Target="../embeddings/oleObject48.bin"/><Relationship Id="rId3" Type="http://schemas.openxmlformats.org/officeDocument/2006/relationships/oleObject" Target="../embeddings/oleObject41.bin"/><Relationship Id="rId7" Type="http://schemas.openxmlformats.org/officeDocument/2006/relationships/image" Target="../media/image80.wmf"/><Relationship Id="rId12" Type="http://schemas.openxmlformats.org/officeDocument/2006/relationships/oleObject" Target="../embeddings/oleObject44.bin"/><Relationship Id="rId17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6.bin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85.jpeg"/><Relationship Id="rId5" Type="http://schemas.openxmlformats.org/officeDocument/2006/relationships/image" Target="../media/image83.jpeg"/><Relationship Id="rId15" Type="http://schemas.openxmlformats.org/officeDocument/2006/relationships/oleObject" Target="../embeddings/oleObject45.bin"/><Relationship Id="rId10" Type="http://schemas.openxmlformats.org/officeDocument/2006/relationships/image" Target="../media/image84.jpeg"/><Relationship Id="rId4" Type="http://schemas.openxmlformats.org/officeDocument/2006/relationships/image" Target="../media/image79.wmf"/><Relationship Id="rId9" Type="http://schemas.openxmlformats.org/officeDocument/2006/relationships/image" Target="../media/image81.wmf"/><Relationship Id="rId1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65.png"/><Relationship Id="rId10" Type="http://schemas.openxmlformats.org/officeDocument/2006/relationships/image" Target="../media/image64.png"/><Relationship Id="rId4" Type="http://schemas.openxmlformats.org/officeDocument/2006/relationships/oleObject" Target="../embeddings/oleObject49.bin"/><Relationship Id="rId9" Type="http://schemas.openxmlformats.org/officeDocument/2006/relationships/image" Target="../media/image2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89.wmf"/><Relationship Id="rId18" Type="http://schemas.openxmlformats.org/officeDocument/2006/relationships/image" Target="../media/image93.png"/><Relationship Id="rId3" Type="http://schemas.openxmlformats.org/officeDocument/2006/relationships/oleObject" Target="../embeddings/oleObject52.bin"/><Relationship Id="rId21" Type="http://schemas.openxmlformats.org/officeDocument/2006/relationships/oleObject" Target="../embeddings/oleObject61.bin"/><Relationship Id="rId7" Type="http://schemas.openxmlformats.org/officeDocument/2006/relationships/image" Target="../media/image76.png"/><Relationship Id="rId12" Type="http://schemas.openxmlformats.org/officeDocument/2006/relationships/oleObject" Target="../embeddings/oleObject56.bin"/><Relationship Id="rId17" Type="http://schemas.openxmlformats.org/officeDocument/2006/relationships/image" Target="../media/image9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9.bin"/><Relationship Id="rId20" Type="http://schemas.openxmlformats.org/officeDocument/2006/relationships/image" Target="../media/image91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7.wmf"/><Relationship Id="rId11" Type="http://schemas.openxmlformats.org/officeDocument/2006/relationships/image" Target="../media/image88.wmf"/><Relationship Id="rId5" Type="http://schemas.openxmlformats.org/officeDocument/2006/relationships/oleObject" Target="../embeddings/oleObject53.bin"/><Relationship Id="rId15" Type="http://schemas.openxmlformats.org/officeDocument/2006/relationships/oleObject" Target="../embeddings/oleObject58.bin"/><Relationship Id="rId10" Type="http://schemas.openxmlformats.org/officeDocument/2006/relationships/oleObject" Target="../embeddings/oleObject55.bin"/><Relationship Id="rId19" Type="http://schemas.openxmlformats.org/officeDocument/2006/relationships/oleObject" Target="../embeddings/oleObject60.bin"/><Relationship Id="rId4" Type="http://schemas.openxmlformats.org/officeDocument/2006/relationships/image" Target="../media/image71.wmf"/><Relationship Id="rId9" Type="http://schemas.openxmlformats.org/officeDocument/2006/relationships/oleObject" Target="../embeddings/oleObject54.bin"/><Relationship Id="rId14" Type="http://schemas.openxmlformats.org/officeDocument/2006/relationships/oleObject" Target="../embeddings/oleObject57.bin"/><Relationship Id="rId22" Type="http://schemas.openxmlformats.org/officeDocument/2006/relationships/image" Target="../media/image92.w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65.png"/><Relationship Id="rId10" Type="http://schemas.openxmlformats.org/officeDocument/2006/relationships/image" Target="../media/image94.wmf"/><Relationship Id="rId4" Type="http://schemas.openxmlformats.org/officeDocument/2006/relationships/oleObject" Target="../embeddings/oleObject62.bin"/><Relationship Id="rId9" Type="http://schemas.openxmlformats.org/officeDocument/2006/relationships/oleObject" Target="../embeddings/oleObject64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3" Type="http://schemas.openxmlformats.org/officeDocument/2006/relationships/image" Target="../media/image64.png"/><Relationship Id="rId7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66.bin"/><Relationship Id="rId5" Type="http://schemas.openxmlformats.org/officeDocument/2006/relationships/image" Target="../media/image23.png"/><Relationship Id="rId4" Type="http://schemas.openxmlformats.org/officeDocument/2006/relationships/oleObject" Target="../embeddings/oleObject65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oleObject" Target="../embeddings/oleObject7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23.png"/><Relationship Id="rId4" Type="http://schemas.openxmlformats.org/officeDocument/2006/relationships/oleObject" Target="../embeddings/oleObject69.bin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13" Type="http://schemas.openxmlformats.org/officeDocument/2006/relationships/image" Target="../media/image102.wmf"/><Relationship Id="rId3" Type="http://schemas.openxmlformats.org/officeDocument/2006/relationships/image" Target="../media/image103.png"/><Relationship Id="rId7" Type="http://schemas.openxmlformats.org/officeDocument/2006/relationships/image" Target="../media/image99.wmf"/><Relationship Id="rId12" Type="http://schemas.openxmlformats.org/officeDocument/2006/relationships/oleObject" Target="../embeddings/oleObject7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73.bin"/><Relationship Id="rId11" Type="http://schemas.openxmlformats.org/officeDocument/2006/relationships/image" Target="../media/image101.wmf"/><Relationship Id="rId5" Type="http://schemas.openxmlformats.org/officeDocument/2006/relationships/image" Target="../media/image98.wmf"/><Relationship Id="rId10" Type="http://schemas.openxmlformats.org/officeDocument/2006/relationships/oleObject" Target="../embeddings/oleObject75.bin"/><Relationship Id="rId4" Type="http://schemas.openxmlformats.org/officeDocument/2006/relationships/oleObject" Target="../embeddings/oleObject72.bin"/><Relationship Id="rId9" Type="http://schemas.openxmlformats.org/officeDocument/2006/relationships/image" Target="../media/image100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79.bin"/><Relationship Id="rId5" Type="http://schemas.openxmlformats.org/officeDocument/2006/relationships/oleObject" Target="../embeddings/oleObject78.bin"/><Relationship Id="rId4" Type="http://schemas.openxmlformats.org/officeDocument/2006/relationships/image" Target="../media/image10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0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13" Type="http://schemas.openxmlformats.org/officeDocument/2006/relationships/oleObject" Target="../embeddings/oleObject86.bin"/><Relationship Id="rId18" Type="http://schemas.openxmlformats.org/officeDocument/2006/relationships/image" Target="../media/image115.wmf"/><Relationship Id="rId3" Type="http://schemas.openxmlformats.org/officeDocument/2006/relationships/oleObject" Target="../embeddings/oleObject81.bin"/><Relationship Id="rId7" Type="http://schemas.openxmlformats.org/officeDocument/2006/relationships/oleObject" Target="../embeddings/oleObject83.bin"/><Relationship Id="rId12" Type="http://schemas.openxmlformats.org/officeDocument/2006/relationships/image" Target="../media/image112.wmf"/><Relationship Id="rId17" Type="http://schemas.openxmlformats.org/officeDocument/2006/relationships/oleObject" Target="../embeddings/oleObject8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4.wmf"/><Relationship Id="rId20" Type="http://schemas.openxmlformats.org/officeDocument/2006/relationships/image" Target="../media/image116.wmf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09.wmf"/><Relationship Id="rId11" Type="http://schemas.openxmlformats.org/officeDocument/2006/relationships/oleObject" Target="../embeddings/oleObject85.bin"/><Relationship Id="rId5" Type="http://schemas.openxmlformats.org/officeDocument/2006/relationships/oleObject" Target="../embeddings/oleObject82.bin"/><Relationship Id="rId15" Type="http://schemas.openxmlformats.org/officeDocument/2006/relationships/oleObject" Target="../embeddings/oleObject87.bin"/><Relationship Id="rId10" Type="http://schemas.openxmlformats.org/officeDocument/2006/relationships/image" Target="../media/image111.wmf"/><Relationship Id="rId19" Type="http://schemas.openxmlformats.org/officeDocument/2006/relationships/oleObject" Target="../embeddings/oleObject89.bin"/><Relationship Id="rId4" Type="http://schemas.openxmlformats.org/officeDocument/2006/relationships/image" Target="../media/image108.wmf"/><Relationship Id="rId9" Type="http://schemas.openxmlformats.org/officeDocument/2006/relationships/oleObject" Target="../embeddings/oleObject84.bin"/><Relationship Id="rId14" Type="http://schemas.openxmlformats.org/officeDocument/2006/relationships/image" Target="../media/image113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11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17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oleObject" Target="../embeddings/oleObject97.bin"/><Relationship Id="rId3" Type="http://schemas.openxmlformats.org/officeDocument/2006/relationships/oleObject" Target="../embeddings/oleObject92.bin"/><Relationship Id="rId7" Type="http://schemas.openxmlformats.org/officeDocument/2006/relationships/oleObject" Target="../embeddings/oleObject94.bin"/><Relationship Id="rId12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18.png"/><Relationship Id="rId11" Type="http://schemas.openxmlformats.org/officeDocument/2006/relationships/oleObject" Target="../embeddings/oleObject96.bin"/><Relationship Id="rId5" Type="http://schemas.openxmlformats.org/officeDocument/2006/relationships/oleObject" Target="../embeddings/oleObject93.bin"/><Relationship Id="rId10" Type="http://schemas.openxmlformats.org/officeDocument/2006/relationships/image" Target="../media/image120.png"/><Relationship Id="rId4" Type="http://schemas.openxmlformats.org/officeDocument/2006/relationships/image" Target="../media/image106.png"/><Relationship Id="rId9" Type="http://schemas.openxmlformats.org/officeDocument/2006/relationships/oleObject" Target="../embeddings/oleObject95.bin"/><Relationship Id="rId14" Type="http://schemas.openxmlformats.org/officeDocument/2006/relationships/image" Target="../media/image12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oleObject" Target="../embeddings/oleObject98.bin"/><Relationship Id="rId7" Type="http://schemas.openxmlformats.org/officeDocument/2006/relationships/oleObject" Target="../embeddings/oleObject10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24.wmf"/><Relationship Id="rId11" Type="http://schemas.openxmlformats.org/officeDocument/2006/relationships/oleObject" Target="../embeddings/oleObject103.bin"/><Relationship Id="rId5" Type="http://schemas.openxmlformats.org/officeDocument/2006/relationships/oleObject" Target="../embeddings/oleObject99.bin"/><Relationship Id="rId10" Type="http://schemas.openxmlformats.org/officeDocument/2006/relationships/oleObject" Target="../embeddings/oleObject102.bin"/><Relationship Id="rId4" Type="http://schemas.openxmlformats.org/officeDocument/2006/relationships/image" Target="../media/image123.wmf"/><Relationship Id="rId9" Type="http://schemas.openxmlformats.org/officeDocument/2006/relationships/oleObject" Target="../embeddings/oleObject101.bin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17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oleObject" Target="../embeddings/oleObject105.bin"/><Relationship Id="rId7" Type="http://schemas.openxmlformats.org/officeDocument/2006/relationships/oleObject" Target="../embeddings/oleObject10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27.png"/><Relationship Id="rId5" Type="http://schemas.openxmlformats.org/officeDocument/2006/relationships/oleObject" Target="../embeddings/oleObject106.bin"/><Relationship Id="rId4" Type="http://schemas.openxmlformats.org/officeDocument/2006/relationships/image" Target="../media/image1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9" descr="D:\corsi\cg\fonti\teapotwire_tansp_sm.png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54213"/>
            <a:ext cx="71628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AutoShape 10"/>
          <p:cNvSpPr>
            <a:spLocks noChangeArrowheads="1"/>
          </p:cNvSpPr>
          <p:nvPr/>
        </p:nvSpPr>
        <p:spPr bwMode="auto">
          <a:xfrm>
            <a:off x="152400" y="152400"/>
            <a:ext cx="7848600" cy="1676400"/>
          </a:xfrm>
          <a:prstGeom prst="roundRect">
            <a:avLst>
              <a:gd name="adj" fmla="val 19981"/>
            </a:avLst>
          </a:prstGeom>
          <a:solidFill>
            <a:schemeClr val="accent2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7924800" cy="1524000"/>
          </a:xfrm>
          <a:noFill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accent2"/>
                    </a:gs>
                    <a:gs pos="100000">
                      <a:srgbClr val="24248E"/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dirty="0"/>
              <a:t> Computer Graphics </a:t>
            </a:r>
            <a:r>
              <a:rPr lang="it-IT" altLang="en-US" sz="5400" dirty="0"/>
              <a:t> </a:t>
            </a:r>
            <a:endParaRPr lang="it-IT" altLang="en-US" sz="2400" dirty="0"/>
          </a:p>
        </p:txBody>
      </p:sp>
      <p:sp>
        <p:nvSpPr>
          <p:cNvPr id="3080" name="AutoShape 13"/>
          <p:cNvSpPr>
            <a:spLocks noChangeArrowheads="1"/>
          </p:cNvSpPr>
          <p:nvPr/>
        </p:nvSpPr>
        <p:spPr bwMode="auto">
          <a:xfrm>
            <a:off x="1392238" y="1369909"/>
            <a:ext cx="7197725" cy="728871"/>
          </a:xfrm>
          <a:prstGeom prst="roundRect">
            <a:avLst>
              <a:gd name="adj" fmla="val 33657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Bonus Lecture: A summary</a:t>
            </a:r>
            <a:endParaRPr lang="it-IT" altLang="en-US" b="1" i="1" dirty="0">
              <a:solidFill>
                <a:schemeClr val="bg1"/>
              </a:solidFill>
            </a:endParaRP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2F0AC69F-E11D-9D4D-8823-EC3528CA9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6" y="4437112"/>
            <a:ext cx="7587500" cy="1752600"/>
          </a:xfrm>
        </p:spPr>
        <p:txBody>
          <a:bodyPr/>
          <a:lstStyle/>
          <a:p>
            <a:pPr algn="l"/>
            <a:r>
              <a:rPr lang="it-IT" sz="2400" dirty="0"/>
              <a:t>Teacher: Nico Pietroni</a:t>
            </a:r>
          </a:p>
          <a:p>
            <a:pPr algn="l"/>
            <a:endParaRPr lang="it-IT" sz="2400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B252AF5-1D5D-8D42-A0AA-86B9E063B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cs typeface="Arial" charset="0"/>
              </a:rPr>
              <a:t>University of Technology Sydney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Applications: Architecture</a:t>
            </a:r>
            <a:endParaRPr lang="it-IT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dirty="0"/>
              <a:t>Architecture</a:t>
            </a:r>
            <a:r>
              <a:rPr lang="en-US" dirty="0"/>
              <a:t>:</a:t>
            </a:r>
          </a:p>
          <a:p>
            <a:pPr lvl="1" eaLnBrk="1" hangingPunct="1"/>
            <a:r>
              <a:rPr lang="en-US" dirty="0"/>
              <a:t>Support to design</a:t>
            </a:r>
            <a:endParaRPr lang="it-IT" dirty="0"/>
          </a:p>
        </p:txBody>
      </p:sp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1219200"/>
            <a:ext cx="3505200" cy="262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6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975366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Rectangle 8"/>
          <p:cNvSpPr>
            <a:spLocks noChangeArrowheads="1"/>
          </p:cNvSpPr>
          <p:nvPr/>
        </p:nvSpPr>
        <p:spPr bwMode="auto">
          <a:xfrm>
            <a:off x="5118100" y="3590925"/>
            <a:ext cx="3616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1000" b="1">
                <a:latin typeface="Times New Roman" pitchFamily="18" charset="0"/>
              </a:rPr>
              <a:t>ArchiCAD (Graphsoft)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pic>
        <p:nvPicPr>
          <p:cNvPr id="11" name="Immagine 2" descr="botan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5144"/>
            <a:ext cx="3554761" cy="2132856"/>
          </a:xfrm>
          <a:prstGeom prst="rect">
            <a:avLst/>
          </a:prstGeom>
        </p:spPr>
      </p:pic>
      <p:pic>
        <p:nvPicPr>
          <p:cNvPr id="12" name="Immagine 1" descr="guscio_teas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19" y="2522163"/>
            <a:ext cx="3334156" cy="210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17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en-US"/>
              <a:t>Ray-Tracing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Same as ray casting, but ray bounces multiple times </a:t>
            </a:r>
          </a:p>
          <a:p>
            <a:pPr lvl="1" eaLnBrk="1" hangingPunct="1"/>
            <a:r>
              <a:rPr lang="en-US" altLang="en-US" sz="2000" dirty="0"/>
              <a:t>Easy to compute: specular reflections (multiple too)</a:t>
            </a:r>
            <a:endParaRPr lang="it-IT" altLang="en-US" sz="2000" dirty="0"/>
          </a:p>
        </p:txBody>
      </p:sp>
      <p:graphicFrame>
        <p:nvGraphicFramePr>
          <p:cNvPr id="7173" name="Object 4"/>
          <p:cNvGraphicFramePr>
            <a:graphicFrameLocks noChangeAspect="1"/>
          </p:cNvGraphicFramePr>
          <p:nvPr/>
        </p:nvGraphicFramePr>
        <p:xfrm>
          <a:off x="1295400" y="6324600"/>
          <a:ext cx="49530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4" name="CorelPhotoPaint.Image.8" r:id="rId3" imgW="1333333" imgH="1209524" progId="CorelPhotoPaint.Image.8">
                  <p:embed/>
                </p:oleObj>
              </mc:Choice>
              <mc:Fallback>
                <p:oleObj name="CorelPhotoPaint.Image.8" r:id="rId3" imgW="1333333" imgH="1209524" progId="CorelPhotoPaint.Image.8">
                  <p:embed/>
                  <p:pic>
                    <p:nvPicPr>
                      <p:cNvPr id="717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6324600"/>
                        <a:ext cx="495300" cy="44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AutoShape 5"/>
          <p:cNvSpPr>
            <a:spLocks noChangeArrowheads="1"/>
          </p:cNvSpPr>
          <p:nvPr/>
        </p:nvSpPr>
        <p:spPr bwMode="auto">
          <a:xfrm rot="1049912">
            <a:off x="3009900" y="3751263"/>
            <a:ext cx="4572000" cy="2133600"/>
          </a:xfrm>
          <a:prstGeom prst="parallelogram">
            <a:avLst>
              <a:gd name="adj" fmla="val 95159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sp>
        <p:nvSpPr>
          <p:cNvPr id="7176" name="AutoShape 7"/>
          <p:cNvSpPr>
            <a:spLocks noChangeArrowheads="1"/>
          </p:cNvSpPr>
          <p:nvPr/>
        </p:nvSpPr>
        <p:spPr bwMode="auto">
          <a:xfrm>
            <a:off x="3733800" y="4114800"/>
            <a:ext cx="685800" cy="990600"/>
          </a:xfrm>
          <a:prstGeom prst="can">
            <a:avLst>
              <a:gd name="adj" fmla="val 36111"/>
            </a:avLst>
          </a:prstGeom>
          <a:solidFill>
            <a:schemeClr val="accent2"/>
          </a:solidFill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sp>
        <p:nvSpPr>
          <p:cNvPr id="612360" name="Oval 8"/>
          <p:cNvSpPr>
            <a:spLocks noChangeArrowheads="1"/>
          </p:cNvSpPr>
          <p:nvPr/>
        </p:nvSpPr>
        <p:spPr bwMode="auto">
          <a:xfrm>
            <a:off x="4953000" y="3733800"/>
            <a:ext cx="838200" cy="762000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60784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it-IT"/>
          </a:p>
        </p:txBody>
      </p:sp>
      <p:sp>
        <p:nvSpPr>
          <p:cNvPr id="7178" name="AutoShape 9"/>
          <p:cNvSpPr>
            <a:spLocks noChangeArrowheads="1"/>
          </p:cNvSpPr>
          <p:nvPr/>
        </p:nvSpPr>
        <p:spPr bwMode="auto">
          <a:xfrm>
            <a:off x="2438400" y="3505200"/>
            <a:ext cx="609600" cy="533400"/>
          </a:xfrm>
          <a:prstGeom prst="star24">
            <a:avLst>
              <a:gd name="adj" fmla="val 30468"/>
            </a:avLst>
          </a:prstGeom>
          <a:gradFill rotWithShape="0">
            <a:gsLst>
              <a:gs pos="0">
                <a:srgbClr val="FFCC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grpSp>
        <p:nvGrpSpPr>
          <p:cNvPr id="7179" name="Group 10"/>
          <p:cNvGrpSpPr>
            <a:grpSpLocks/>
          </p:cNvGrpSpPr>
          <p:nvPr/>
        </p:nvGrpSpPr>
        <p:grpSpPr bwMode="auto">
          <a:xfrm rot="5400000">
            <a:off x="2109787" y="5205413"/>
            <a:ext cx="1571625" cy="1524000"/>
            <a:chOff x="536" y="1680"/>
            <a:chExt cx="1230" cy="1152"/>
          </a:xfrm>
        </p:grpSpPr>
        <p:sp>
          <p:nvSpPr>
            <p:cNvPr id="7199" name="AutoShape 11"/>
            <p:cNvSpPr>
              <a:spLocks noChangeArrowheads="1"/>
            </p:cNvSpPr>
            <p:nvPr/>
          </p:nvSpPr>
          <p:spPr bwMode="auto">
            <a:xfrm>
              <a:off x="950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0" name="AutoShape 12"/>
            <p:cNvSpPr>
              <a:spLocks noChangeArrowheads="1"/>
            </p:cNvSpPr>
            <p:nvPr/>
          </p:nvSpPr>
          <p:spPr bwMode="auto">
            <a:xfrm>
              <a:off x="1046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1" name="AutoShape 13"/>
            <p:cNvSpPr>
              <a:spLocks noChangeArrowheads="1"/>
            </p:cNvSpPr>
            <p:nvPr/>
          </p:nvSpPr>
          <p:spPr bwMode="auto">
            <a:xfrm>
              <a:off x="1142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2" name="AutoShape 14"/>
            <p:cNvSpPr>
              <a:spLocks noChangeArrowheads="1"/>
            </p:cNvSpPr>
            <p:nvPr/>
          </p:nvSpPr>
          <p:spPr bwMode="auto">
            <a:xfrm>
              <a:off x="1238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3" name="AutoShape 15"/>
            <p:cNvSpPr>
              <a:spLocks noChangeArrowheads="1"/>
            </p:cNvSpPr>
            <p:nvPr/>
          </p:nvSpPr>
          <p:spPr bwMode="auto">
            <a:xfrm>
              <a:off x="1334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4" name="AutoShape 16"/>
            <p:cNvSpPr>
              <a:spLocks noChangeArrowheads="1"/>
            </p:cNvSpPr>
            <p:nvPr/>
          </p:nvSpPr>
          <p:spPr bwMode="auto">
            <a:xfrm>
              <a:off x="1430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5" name="AutoShape 17"/>
            <p:cNvSpPr>
              <a:spLocks noChangeArrowheads="1"/>
            </p:cNvSpPr>
            <p:nvPr/>
          </p:nvSpPr>
          <p:spPr bwMode="auto">
            <a:xfrm>
              <a:off x="1526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6" name="AutoShape 18"/>
            <p:cNvSpPr>
              <a:spLocks noChangeArrowheads="1"/>
            </p:cNvSpPr>
            <p:nvPr/>
          </p:nvSpPr>
          <p:spPr bwMode="auto">
            <a:xfrm>
              <a:off x="1622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7" name="AutoShape 19"/>
            <p:cNvSpPr>
              <a:spLocks noChangeArrowheads="1"/>
            </p:cNvSpPr>
            <p:nvPr/>
          </p:nvSpPr>
          <p:spPr bwMode="auto">
            <a:xfrm>
              <a:off x="912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8" name="AutoShape 20"/>
            <p:cNvSpPr>
              <a:spLocks noChangeArrowheads="1"/>
            </p:cNvSpPr>
            <p:nvPr/>
          </p:nvSpPr>
          <p:spPr bwMode="auto">
            <a:xfrm>
              <a:off x="1008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09" name="AutoShape 21"/>
            <p:cNvSpPr>
              <a:spLocks noChangeArrowheads="1"/>
            </p:cNvSpPr>
            <p:nvPr/>
          </p:nvSpPr>
          <p:spPr bwMode="auto">
            <a:xfrm>
              <a:off x="1104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0" name="AutoShape 22"/>
            <p:cNvSpPr>
              <a:spLocks noChangeArrowheads="1"/>
            </p:cNvSpPr>
            <p:nvPr/>
          </p:nvSpPr>
          <p:spPr bwMode="auto">
            <a:xfrm>
              <a:off x="1200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1" name="AutoShape 23"/>
            <p:cNvSpPr>
              <a:spLocks noChangeArrowheads="1"/>
            </p:cNvSpPr>
            <p:nvPr/>
          </p:nvSpPr>
          <p:spPr bwMode="auto">
            <a:xfrm>
              <a:off x="1296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2" name="AutoShape 24"/>
            <p:cNvSpPr>
              <a:spLocks noChangeArrowheads="1"/>
            </p:cNvSpPr>
            <p:nvPr/>
          </p:nvSpPr>
          <p:spPr bwMode="auto">
            <a:xfrm>
              <a:off x="1392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3" name="AutoShape 25"/>
            <p:cNvSpPr>
              <a:spLocks noChangeArrowheads="1"/>
            </p:cNvSpPr>
            <p:nvPr/>
          </p:nvSpPr>
          <p:spPr bwMode="auto">
            <a:xfrm>
              <a:off x="1488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4" name="AutoShape 26"/>
            <p:cNvSpPr>
              <a:spLocks noChangeArrowheads="1"/>
            </p:cNvSpPr>
            <p:nvPr/>
          </p:nvSpPr>
          <p:spPr bwMode="auto">
            <a:xfrm>
              <a:off x="1584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5" name="AutoShape 27"/>
            <p:cNvSpPr>
              <a:spLocks noChangeArrowheads="1"/>
            </p:cNvSpPr>
            <p:nvPr/>
          </p:nvSpPr>
          <p:spPr bwMode="auto">
            <a:xfrm>
              <a:off x="874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6" name="AutoShape 28"/>
            <p:cNvSpPr>
              <a:spLocks noChangeArrowheads="1"/>
            </p:cNvSpPr>
            <p:nvPr/>
          </p:nvSpPr>
          <p:spPr bwMode="auto">
            <a:xfrm>
              <a:off x="970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7" name="AutoShape 29"/>
            <p:cNvSpPr>
              <a:spLocks noChangeArrowheads="1"/>
            </p:cNvSpPr>
            <p:nvPr/>
          </p:nvSpPr>
          <p:spPr bwMode="auto">
            <a:xfrm>
              <a:off x="1066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8" name="AutoShape 30"/>
            <p:cNvSpPr>
              <a:spLocks noChangeArrowheads="1"/>
            </p:cNvSpPr>
            <p:nvPr/>
          </p:nvSpPr>
          <p:spPr bwMode="auto">
            <a:xfrm>
              <a:off x="1162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19" name="AutoShape 31"/>
            <p:cNvSpPr>
              <a:spLocks noChangeArrowheads="1"/>
            </p:cNvSpPr>
            <p:nvPr/>
          </p:nvSpPr>
          <p:spPr bwMode="auto">
            <a:xfrm>
              <a:off x="1258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0" name="AutoShape 32"/>
            <p:cNvSpPr>
              <a:spLocks noChangeArrowheads="1"/>
            </p:cNvSpPr>
            <p:nvPr/>
          </p:nvSpPr>
          <p:spPr bwMode="auto">
            <a:xfrm>
              <a:off x="1354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1" name="AutoShape 33"/>
            <p:cNvSpPr>
              <a:spLocks noChangeArrowheads="1"/>
            </p:cNvSpPr>
            <p:nvPr/>
          </p:nvSpPr>
          <p:spPr bwMode="auto">
            <a:xfrm>
              <a:off x="1450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2" name="AutoShape 34"/>
            <p:cNvSpPr>
              <a:spLocks noChangeArrowheads="1"/>
            </p:cNvSpPr>
            <p:nvPr/>
          </p:nvSpPr>
          <p:spPr bwMode="auto">
            <a:xfrm>
              <a:off x="1546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3" name="AutoShape 35"/>
            <p:cNvSpPr>
              <a:spLocks noChangeArrowheads="1"/>
            </p:cNvSpPr>
            <p:nvPr/>
          </p:nvSpPr>
          <p:spPr bwMode="auto">
            <a:xfrm>
              <a:off x="838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4" name="AutoShape 36"/>
            <p:cNvSpPr>
              <a:spLocks noChangeArrowheads="1"/>
            </p:cNvSpPr>
            <p:nvPr/>
          </p:nvSpPr>
          <p:spPr bwMode="auto">
            <a:xfrm>
              <a:off x="934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5" name="AutoShape 37"/>
            <p:cNvSpPr>
              <a:spLocks noChangeArrowheads="1"/>
            </p:cNvSpPr>
            <p:nvPr/>
          </p:nvSpPr>
          <p:spPr bwMode="auto">
            <a:xfrm>
              <a:off x="1030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6" name="AutoShape 38"/>
            <p:cNvSpPr>
              <a:spLocks noChangeArrowheads="1"/>
            </p:cNvSpPr>
            <p:nvPr/>
          </p:nvSpPr>
          <p:spPr bwMode="auto">
            <a:xfrm>
              <a:off x="1126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7" name="AutoShape 39"/>
            <p:cNvSpPr>
              <a:spLocks noChangeArrowheads="1"/>
            </p:cNvSpPr>
            <p:nvPr/>
          </p:nvSpPr>
          <p:spPr bwMode="auto">
            <a:xfrm>
              <a:off x="1222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8" name="AutoShape 40"/>
            <p:cNvSpPr>
              <a:spLocks noChangeArrowheads="1"/>
            </p:cNvSpPr>
            <p:nvPr/>
          </p:nvSpPr>
          <p:spPr bwMode="auto">
            <a:xfrm>
              <a:off x="1318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29" name="AutoShape 41"/>
            <p:cNvSpPr>
              <a:spLocks noChangeArrowheads="1"/>
            </p:cNvSpPr>
            <p:nvPr/>
          </p:nvSpPr>
          <p:spPr bwMode="auto">
            <a:xfrm>
              <a:off x="1414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0" name="AutoShape 42"/>
            <p:cNvSpPr>
              <a:spLocks noChangeArrowheads="1"/>
            </p:cNvSpPr>
            <p:nvPr/>
          </p:nvSpPr>
          <p:spPr bwMode="auto">
            <a:xfrm>
              <a:off x="1510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1" name="AutoShape 43"/>
            <p:cNvSpPr>
              <a:spLocks noChangeArrowheads="1"/>
            </p:cNvSpPr>
            <p:nvPr/>
          </p:nvSpPr>
          <p:spPr bwMode="auto">
            <a:xfrm>
              <a:off x="800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2" name="AutoShape 44"/>
            <p:cNvSpPr>
              <a:spLocks noChangeArrowheads="1"/>
            </p:cNvSpPr>
            <p:nvPr/>
          </p:nvSpPr>
          <p:spPr bwMode="auto">
            <a:xfrm>
              <a:off x="896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3" name="AutoShape 45"/>
            <p:cNvSpPr>
              <a:spLocks noChangeArrowheads="1"/>
            </p:cNvSpPr>
            <p:nvPr/>
          </p:nvSpPr>
          <p:spPr bwMode="auto">
            <a:xfrm>
              <a:off x="992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4" name="AutoShape 46"/>
            <p:cNvSpPr>
              <a:spLocks noChangeArrowheads="1"/>
            </p:cNvSpPr>
            <p:nvPr/>
          </p:nvSpPr>
          <p:spPr bwMode="auto">
            <a:xfrm>
              <a:off x="1088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5" name="AutoShape 47"/>
            <p:cNvSpPr>
              <a:spLocks noChangeArrowheads="1"/>
            </p:cNvSpPr>
            <p:nvPr/>
          </p:nvSpPr>
          <p:spPr bwMode="auto">
            <a:xfrm>
              <a:off x="1184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6" name="AutoShape 48"/>
            <p:cNvSpPr>
              <a:spLocks noChangeArrowheads="1"/>
            </p:cNvSpPr>
            <p:nvPr/>
          </p:nvSpPr>
          <p:spPr bwMode="auto">
            <a:xfrm>
              <a:off x="1280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7" name="AutoShape 49"/>
            <p:cNvSpPr>
              <a:spLocks noChangeArrowheads="1"/>
            </p:cNvSpPr>
            <p:nvPr/>
          </p:nvSpPr>
          <p:spPr bwMode="auto">
            <a:xfrm>
              <a:off x="1376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8" name="AutoShape 50"/>
            <p:cNvSpPr>
              <a:spLocks noChangeArrowheads="1"/>
            </p:cNvSpPr>
            <p:nvPr/>
          </p:nvSpPr>
          <p:spPr bwMode="auto">
            <a:xfrm>
              <a:off x="1472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39" name="AutoShape 51"/>
            <p:cNvSpPr>
              <a:spLocks noChangeArrowheads="1"/>
            </p:cNvSpPr>
            <p:nvPr/>
          </p:nvSpPr>
          <p:spPr bwMode="auto">
            <a:xfrm>
              <a:off x="762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0" name="AutoShape 52"/>
            <p:cNvSpPr>
              <a:spLocks noChangeArrowheads="1"/>
            </p:cNvSpPr>
            <p:nvPr/>
          </p:nvSpPr>
          <p:spPr bwMode="auto">
            <a:xfrm>
              <a:off x="858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1" name="AutoShape 53"/>
            <p:cNvSpPr>
              <a:spLocks noChangeArrowheads="1"/>
            </p:cNvSpPr>
            <p:nvPr/>
          </p:nvSpPr>
          <p:spPr bwMode="auto">
            <a:xfrm>
              <a:off x="954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2" name="AutoShape 54"/>
            <p:cNvSpPr>
              <a:spLocks noChangeArrowheads="1"/>
            </p:cNvSpPr>
            <p:nvPr/>
          </p:nvSpPr>
          <p:spPr bwMode="auto">
            <a:xfrm>
              <a:off x="1050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3" name="AutoShape 55"/>
            <p:cNvSpPr>
              <a:spLocks noChangeArrowheads="1"/>
            </p:cNvSpPr>
            <p:nvPr/>
          </p:nvSpPr>
          <p:spPr bwMode="auto">
            <a:xfrm>
              <a:off x="1146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4" name="AutoShape 56"/>
            <p:cNvSpPr>
              <a:spLocks noChangeArrowheads="1"/>
            </p:cNvSpPr>
            <p:nvPr/>
          </p:nvSpPr>
          <p:spPr bwMode="auto">
            <a:xfrm>
              <a:off x="1242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5" name="AutoShape 57"/>
            <p:cNvSpPr>
              <a:spLocks noChangeArrowheads="1"/>
            </p:cNvSpPr>
            <p:nvPr/>
          </p:nvSpPr>
          <p:spPr bwMode="auto">
            <a:xfrm>
              <a:off x="1338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6" name="AutoShape 58"/>
            <p:cNvSpPr>
              <a:spLocks noChangeArrowheads="1"/>
            </p:cNvSpPr>
            <p:nvPr/>
          </p:nvSpPr>
          <p:spPr bwMode="auto">
            <a:xfrm>
              <a:off x="1434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7" name="AutoShape 59"/>
            <p:cNvSpPr>
              <a:spLocks noChangeArrowheads="1"/>
            </p:cNvSpPr>
            <p:nvPr/>
          </p:nvSpPr>
          <p:spPr bwMode="auto">
            <a:xfrm>
              <a:off x="724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8" name="AutoShape 60"/>
            <p:cNvSpPr>
              <a:spLocks noChangeArrowheads="1"/>
            </p:cNvSpPr>
            <p:nvPr/>
          </p:nvSpPr>
          <p:spPr bwMode="auto">
            <a:xfrm>
              <a:off x="820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49" name="AutoShape 61"/>
            <p:cNvSpPr>
              <a:spLocks noChangeArrowheads="1"/>
            </p:cNvSpPr>
            <p:nvPr/>
          </p:nvSpPr>
          <p:spPr bwMode="auto">
            <a:xfrm>
              <a:off x="916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0" name="AutoShape 62"/>
            <p:cNvSpPr>
              <a:spLocks noChangeArrowheads="1"/>
            </p:cNvSpPr>
            <p:nvPr/>
          </p:nvSpPr>
          <p:spPr bwMode="auto">
            <a:xfrm>
              <a:off x="1012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1" name="AutoShape 63"/>
            <p:cNvSpPr>
              <a:spLocks noChangeArrowheads="1"/>
            </p:cNvSpPr>
            <p:nvPr/>
          </p:nvSpPr>
          <p:spPr bwMode="auto">
            <a:xfrm>
              <a:off x="1108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2" name="AutoShape 64"/>
            <p:cNvSpPr>
              <a:spLocks noChangeArrowheads="1"/>
            </p:cNvSpPr>
            <p:nvPr/>
          </p:nvSpPr>
          <p:spPr bwMode="auto">
            <a:xfrm>
              <a:off x="1204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3" name="AutoShape 65"/>
            <p:cNvSpPr>
              <a:spLocks noChangeArrowheads="1"/>
            </p:cNvSpPr>
            <p:nvPr/>
          </p:nvSpPr>
          <p:spPr bwMode="auto">
            <a:xfrm>
              <a:off x="1300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4" name="AutoShape 66"/>
            <p:cNvSpPr>
              <a:spLocks noChangeArrowheads="1"/>
            </p:cNvSpPr>
            <p:nvPr/>
          </p:nvSpPr>
          <p:spPr bwMode="auto">
            <a:xfrm>
              <a:off x="1396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5" name="AutoShape 67"/>
            <p:cNvSpPr>
              <a:spLocks noChangeArrowheads="1"/>
            </p:cNvSpPr>
            <p:nvPr/>
          </p:nvSpPr>
          <p:spPr bwMode="auto">
            <a:xfrm>
              <a:off x="686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6" name="AutoShape 68"/>
            <p:cNvSpPr>
              <a:spLocks noChangeArrowheads="1"/>
            </p:cNvSpPr>
            <p:nvPr/>
          </p:nvSpPr>
          <p:spPr bwMode="auto">
            <a:xfrm>
              <a:off x="782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7" name="AutoShape 69"/>
            <p:cNvSpPr>
              <a:spLocks noChangeArrowheads="1"/>
            </p:cNvSpPr>
            <p:nvPr/>
          </p:nvSpPr>
          <p:spPr bwMode="auto">
            <a:xfrm>
              <a:off x="878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8" name="AutoShape 70"/>
            <p:cNvSpPr>
              <a:spLocks noChangeArrowheads="1"/>
            </p:cNvSpPr>
            <p:nvPr/>
          </p:nvSpPr>
          <p:spPr bwMode="auto">
            <a:xfrm>
              <a:off x="974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59" name="AutoShape 71"/>
            <p:cNvSpPr>
              <a:spLocks noChangeArrowheads="1"/>
            </p:cNvSpPr>
            <p:nvPr/>
          </p:nvSpPr>
          <p:spPr bwMode="auto">
            <a:xfrm>
              <a:off x="1070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0" name="AutoShape 72"/>
            <p:cNvSpPr>
              <a:spLocks noChangeArrowheads="1"/>
            </p:cNvSpPr>
            <p:nvPr/>
          </p:nvSpPr>
          <p:spPr bwMode="auto">
            <a:xfrm>
              <a:off x="1166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1" name="AutoShape 73"/>
            <p:cNvSpPr>
              <a:spLocks noChangeArrowheads="1"/>
            </p:cNvSpPr>
            <p:nvPr/>
          </p:nvSpPr>
          <p:spPr bwMode="auto">
            <a:xfrm>
              <a:off x="1262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2" name="AutoShape 74"/>
            <p:cNvSpPr>
              <a:spLocks noChangeArrowheads="1"/>
            </p:cNvSpPr>
            <p:nvPr/>
          </p:nvSpPr>
          <p:spPr bwMode="auto">
            <a:xfrm>
              <a:off x="1358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3" name="AutoShape 75"/>
            <p:cNvSpPr>
              <a:spLocks noChangeArrowheads="1"/>
            </p:cNvSpPr>
            <p:nvPr/>
          </p:nvSpPr>
          <p:spPr bwMode="auto">
            <a:xfrm>
              <a:off x="648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4" name="AutoShape 76"/>
            <p:cNvSpPr>
              <a:spLocks noChangeArrowheads="1"/>
            </p:cNvSpPr>
            <p:nvPr/>
          </p:nvSpPr>
          <p:spPr bwMode="auto">
            <a:xfrm>
              <a:off x="744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5" name="AutoShape 77"/>
            <p:cNvSpPr>
              <a:spLocks noChangeArrowheads="1"/>
            </p:cNvSpPr>
            <p:nvPr/>
          </p:nvSpPr>
          <p:spPr bwMode="auto">
            <a:xfrm>
              <a:off x="840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6" name="AutoShape 78"/>
            <p:cNvSpPr>
              <a:spLocks noChangeArrowheads="1"/>
            </p:cNvSpPr>
            <p:nvPr/>
          </p:nvSpPr>
          <p:spPr bwMode="auto">
            <a:xfrm>
              <a:off x="936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7" name="AutoShape 79"/>
            <p:cNvSpPr>
              <a:spLocks noChangeArrowheads="1"/>
            </p:cNvSpPr>
            <p:nvPr/>
          </p:nvSpPr>
          <p:spPr bwMode="auto">
            <a:xfrm>
              <a:off x="1032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8" name="AutoShape 80"/>
            <p:cNvSpPr>
              <a:spLocks noChangeArrowheads="1"/>
            </p:cNvSpPr>
            <p:nvPr/>
          </p:nvSpPr>
          <p:spPr bwMode="auto">
            <a:xfrm>
              <a:off x="1128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69" name="AutoShape 81"/>
            <p:cNvSpPr>
              <a:spLocks noChangeArrowheads="1"/>
            </p:cNvSpPr>
            <p:nvPr/>
          </p:nvSpPr>
          <p:spPr bwMode="auto">
            <a:xfrm>
              <a:off x="1224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0" name="AutoShape 82"/>
            <p:cNvSpPr>
              <a:spLocks noChangeArrowheads="1"/>
            </p:cNvSpPr>
            <p:nvPr/>
          </p:nvSpPr>
          <p:spPr bwMode="auto">
            <a:xfrm>
              <a:off x="1320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1" name="AutoShape 83"/>
            <p:cNvSpPr>
              <a:spLocks noChangeArrowheads="1"/>
            </p:cNvSpPr>
            <p:nvPr/>
          </p:nvSpPr>
          <p:spPr bwMode="auto">
            <a:xfrm>
              <a:off x="612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2" name="AutoShape 84"/>
            <p:cNvSpPr>
              <a:spLocks noChangeArrowheads="1"/>
            </p:cNvSpPr>
            <p:nvPr/>
          </p:nvSpPr>
          <p:spPr bwMode="auto">
            <a:xfrm>
              <a:off x="708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3" name="AutoShape 85"/>
            <p:cNvSpPr>
              <a:spLocks noChangeArrowheads="1"/>
            </p:cNvSpPr>
            <p:nvPr/>
          </p:nvSpPr>
          <p:spPr bwMode="auto">
            <a:xfrm>
              <a:off x="804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4" name="AutoShape 86"/>
            <p:cNvSpPr>
              <a:spLocks noChangeArrowheads="1"/>
            </p:cNvSpPr>
            <p:nvPr/>
          </p:nvSpPr>
          <p:spPr bwMode="auto">
            <a:xfrm>
              <a:off x="900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5" name="AutoShape 87"/>
            <p:cNvSpPr>
              <a:spLocks noChangeArrowheads="1"/>
            </p:cNvSpPr>
            <p:nvPr/>
          </p:nvSpPr>
          <p:spPr bwMode="auto">
            <a:xfrm>
              <a:off x="996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6" name="AutoShape 88"/>
            <p:cNvSpPr>
              <a:spLocks noChangeArrowheads="1"/>
            </p:cNvSpPr>
            <p:nvPr/>
          </p:nvSpPr>
          <p:spPr bwMode="auto">
            <a:xfrm>
              <a:off x="1092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7" name="AutoShape 89"/>
            <p:cNvSpPr>
              <a:spLocks noChangeArrowheads="1"/>
            </p:cNvSpPr>
            <p:nvPr/>
          </p:nvSpPr>
          <p:spPr bwMode="auto">
            <a:xfrm>
              <a:off x="1188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8" name="AutoShape 90"/>
            <p:cNvSpPr>
              <a:spLocks noChangeArrowheads="1"/>
            </p:cNvSpPr>
            <p:nvPr/>
          </p:nvSpPr>
          <p:spPr bwMode="auto">
            <a:xfrm>
              <a:off x="1284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79" name="AutoShape 91"/>
            <p:cNvSpPr>
              <a:spLocks noChangeArrowheads="1"/>
            </p:cNvSpPr>
            <p:nvPr/>
          </p:nvSpPr>
          <p:spPr bwMode="auto">
            <a:xfrm>
              <a:off x="574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0" name="AutoShape 92"/>
            <p:cNvSpPr>
              <a:spLocks noChangeArrowheads="1"/>
            </p:cNvSpPr>
            <p:nvPr/>
          </p:nvSpPr>
          <p:spPr bwMode="auto">
            <a:xfrm>
              <a:off x="670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1" name="AutoShape 93"/>
            <p:cNvSpPr>
              <a:spLocks noChangeArrowheads="1"/>
            </p:cNvSpPr>
            <p:nvPr/>
          </p:nvSpPr>
          <p:spPr bwMode="auto">
            <a:xfrm>
              <a:off x="766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2" name="AutoShape 94"/>
            <p:cNvSpPr>
              <a:spLocks noChangeArrowheads="1"/>
            </p:cNvSpPr>
            <p:nvPr/>
          </p:nvSpPr>
          <p:spPr bwMode="auto">
            <a:xfrm>
              <a:off x="862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3" name="AutoShape 95"/>
            <p:cNvSpPr>
              <a:spLocks noChangeArrowheads="1"/>
            </p:cNvSpPr>
            <p:nvPr/>
          </p:nvSpPr>
          <p:spPr bwMode="auto">
            <a:xfrm>
              <a:off x="958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4" name="AutoShape 96"/>
            <p:cNvSpPr>
              <a:spLocks noChangeArrowheads="1"/>
            </p:cNvSpPr>
            <p:nvPr/>
          </p:nvSpPr>
          <p:spPr bwMode="auto">
            <a:xfrm>
              <a:off x="1054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5" name="AutoShape 97"/>
            <p:cNvSpPr>
              <a:spLocks noChangeArrowheads="1"/>
            </p:cNvSpPr>
            <p:nvPr/>
          </p:nvSpPr>
          <p:spPr bwMode="auto">
            <a:xfrm>
              <a:off x="1150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6" name="AutoShape 98"/>
            <p:cNvSpPr>
              <a:spLocks noChangeArrowheads="1"/>
            </p:cNvSpPr>
            <p:nvPr/>
          </p:nvSpPr>
          <p:spPr bwMode="auto">
            <a:xfrm>
              <a:off x="1246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7" name="AutoShape 99"/>
            <p:cNvSpPr>
              <a:spLocks noChangeArrowheads="1"/>
            </p:cNvSpPr>
            <p:nvPr/>
          </p:nvSpPr>
          <p:spPr bwMode="auto">
            <a:xfrm>
              <a:off x="536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8" name="AutoShape 100"/>
            <p:cNvSpPr>
              <a:spLocks noChangeArrowheads="1"/>
            </p:cNvSpPr>
            <p:nvPr/>
          </p:nvSpPr>
          <p:spPr bwMode="auto">
            <a:xfrm>
              <a:off x="632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89" name="AutoShape 101"/>
            <p:cNvSpPr>
              <a:spLocks noChangeArrowheads="1"/>
            </p:cNvSpPr>
            <p:nvPr/>
          </p:nvSpPr>
          <p:spPr bwMode="auto">
            <a:xfrm>
              <a:off x="728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90" name="AutoShape 102"/>
            <p:cNvSpPr>
              <a:spLocks noChangeArrowheads="1"/>
            </p:cNvSpPr>
            <p:nvPr/>
          </p:nvSpPr>
          <p:spPr bwMode="auto">
            <a:xfrm>
              <a:off x="824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91" name="AutoShape 103"/>
            <p:cNvSpPr>
              <a:spLocks noChangeArrowheads="1"/>
            </p:cNvSpPr>
            <p:nvPr/>
          </p:nvSpPr>
          <p:spPr bwMode="auto">
            <a:xfrm>
              <a:off x="920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92" name="AutoShape 104"/>
            <p:cNvSpPr>
              <a:spLocks noChangeArrowheads="1"/>
            </p:cNvSpPr>
            <p:nvPr/>
          </p:nvSpPr>
          <p:spPr bwMode="auto">
            <a:xfrm>
              <a:off x="1016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93" name="AutoShape 105"/>
            <p:cNvSpPr>
              <a:spLocks noChangeArrowheads="1"/>
            </p:cNvSpPr>
            <p:nvPr/>
          </p:nvSpPr>
          <p:spPr bwMode="auto">
            <a:xfrm>
              <a:off x="1112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294" name="AutoShape 106"/>
            <p:cNvSpPr>
              <a:spLocks noChangeArrowheads="1"/>
            </p:cNvSpPr>
            <p:nvPr/>
          </p:nvSpPr>
          <p:spPr bwMode="auto">
            <a:xfrm>
              <a:off x="1208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</p:grpSp>
      <p:sp>
        <p:nvSpPr>
          <p:cNvPr id="7180" name="AutoShape 114"/>
          <p:cNvSpPr>
            <a:spLocks noChangeArrowheads="1"/>
          </p:cNvSpPr>
          <p:nvPr/>
        </p:nvSpPr>
        <p:spPr bwMode="auto">
          <a:xfrm flipH="1">
            <a:off x="5257800" y="4572000"/>
            <a:ext cx="914400" cy="114300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19050">
            <a:solidFill>
              <a:srgbClr val="000099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grpSp>
        <p:nvGrpSpPr>
          <p:cNvPr id="3" name="Group 132"/>
          <p:cNvGrpSpPr>
            <a:grpSpLocks/>
          </p:cNvGrpSpPr>
          <p:nvPr/>
        </p:nvGrpSpPr>
        <p:grpSpPr bwMode="auto">
          <a:xfrm>
            <a:off x="1981200" y="5114925"/>
            <a:ext cx="3429000" cy="1285875"/>
            <a:chOff x="1248" y="3222"/>
            <a:chExt cx="2160" cy="810"/>
          </a:xfrm>
        </p:grpSpPr>
        <p:sp>
          <p:nvSpPr>
            <p:cNvPr id="7196" name="Line 107"/>
            <p:cNvSpPr>
              <a:spLocks noChangeShapeType="1"/>
            </p:cNvSpPr>
            <p:nvPr/>
          </p:nvSpPr>
          <p:spPr bwMode="auto">
            <a:xfrm flipV="1">
              <a:off x="1248" y="3786"/>
              <a:ext cx="679" cy="2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197" name="AutoShape 123"/>
            <p:cNvSpPr>
              <a:spLocks noChangeArrowheads="1"/>
            </p:cNvSpPr>
            <p:nvPr/>
          </p:nvSpPr>
          <p:spPr bwMode="auto">
            <a:xfrm>
              <a:off x="3298" y="3222"/>
              <a:ext cx="110" cy="99"/>
            </a:xfrm>
            <a:prstGeom prst="irregularSeal2">
              <a:avLst/>
            </a:prstGeom>
            <a:solidFill>
              <a:srgbClr val="3366FF"/>
            </a:solidFill>
            <a:ln w="9525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198" name="Line 108"/>
            <p:cNvSpPr>
              <a:spLocks noChangeShapeType="1"/>
            </p:cNvSpPr>
            <p:nvPr/>
          </p:nvSpPr>
          <p:spPr bwMode="auto">
            <a:xfrm flipV="1">
              <a:off x="2312" y="3270"/>
              <a:ext cx="1024" cy="37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133"/>
          <p:cNvGrpSpPr>
            <a:grpSpLocks/>
          </p:cNvGrpSpPr>
          <p:nvPr/>
        </p:nvGrpSpPr>
        <p:grpSpPr bwMode="auto">
          <a:xfrm>
            <a:off x="4306888" y="4405313"/>
            <a:ext cx="974725" cy="779462"/>
            <a:chOff x="2713" y="2775"/>
            <a:chExt cx="614" cy="491"/>
          </a:xfrm>
        </p:grpSpPr>
        <p:sp>
          <p:nvSpPr>
            <p:cNvPr id="7194" name="AutoShape 124"/>
            <p:cNvSpPr>
              <a:spLocks noChangeArrowheads="1"/>
            </p:cNvSpPr>
            <p:nvPr/>
          </p:nvSpPr>
          <p:spPr bwMode="auto">
            <a:xfrm>
              <a:off x="2713" y="2775"/>
              <a:ext cx="110" cy="99"/>
            </a:xfrm>
            <a:prstGeom prst="irregularSeal2">
              <a:avLst/>
            </a:prstGeom>
            <a:solidFill>
              <a:srgbClr val="3366FF"/>
            </a:solidFill>
            <a:ln w="9525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195" name="Line 113"/>
            <p:cNvSpPr>
              <a:spLocks noChangeShapeType="1"/>
            </p:cNvSpPr>
            <p:nvPr/>
          </p:nvSpPr>
          <p:spPr bwMode="auto">
            <a:xfrm flipH="1" flipV="1">
              <a:off x="2747" y="2821"/>
              <a:ext cx="580" cy="44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136"/>
          <p:cNvGrpSpPr>
            <a:grpSpLocks/>
          </p:cNvGrpSpPr>
          <p:nvPr/>
        </p:nvGrpSpPr>
        <p:grpSpPr bwMode="auto">
          <a:xfrm>
            <a:off x="611560" y="2132857"/>
            <a:ext cx="2305051" cy="722313"/>
            <a:chOff x="432" y="1152"/>
            <a:chExt cx="1452" cy="455"/>
          </a:xfrm>
        </p:grpSpPr>
        <p:sp>
          <p:nvSpPr>
            <p:cNvPr id="7190" name="Line 128"/>
            <p:cNvSpPr>
              <a:spLocks noChangeShapeType="1"/>
            </p:cNvSpPr>
            <p:nvPr/>
          </p:nvSpPr>
          <p:spPr bwMode="auto">
            <a:xfrm>
              <a:off x="432" y="1488"/>
              <a:ext cx="48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191" name="Line 129"/>
            <p:cNvSpPr>
              <a:spLocks noChangeShapeType="1"/>
            </p:cNvSpPr>
            <p:nvPr/>
          </p:nvSpPr>
          <p:spPr bwMode="auto">
            <a:xfrm>
              <a:off x="432" y="1248"/>
              <a:ext cx="4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192" name="Text Box 130"/>
            <p:cNvSpPr txBox="1">
              <a:spLocks noChangeArrowheads="1"/>
            </p:cNvSpPr>
            <p:nvPr/>
          </p:nvSpPr>
          <p:spPr bwMode="auto">
            <a:xfrm>
              <a:off x="1008" y="1152"/>
              <a:ext cx="775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600" dirty="0" err="1"/>
                <a:t>Primary</a:t>
              </a:r>
              <a:r>
                <a:rPr lang="it-IT" altLang="en-US" sz="1600" dirty="0"/>
                <a:t> </a:t>
              </a:r>
              <a:r>
                <a:rPr lang="it-IT" altLang="en-US" sz="1600" dirty="0" err="1"/>
                <a:t>ray</a:t>
              </a:r>
              <a:endParaRPr lang="it-IT" altLang="en-US" sz="1600" dirty="0"/>
            </a:p>
          </p:txBody>
        </p:sp>
        <p:sp>
          <p:nvSpPr>
            <p:cNvPr id="7193" name="Text Box 131"/>
            <p:cNvSpPr txBox="1">
              <a:spLocks noChangeArrowheads="1"/>
            </p:cNvSpPr>
            <p:nvPr/>
          </p:nvSpPr>
          <p:spPr bwMode="auto">
            <a:xfrm>
              <a:off x="1008" y="1392"/>
              <a:ext cx="87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600" dirty="0" err="1"/>
                <a:t>Reflected</a:t>
              </a:r>
              <a:r>
                <a:rPr lang="it-IT" altLang="en-US" sz="1600" dirty="0"/>
                <a:t> </a:t>
              </a:r>
              <a:r>
                <a:rPr lang="it-IT" altLang="en-US" sz="1600" dirty="0" err="1"/>
                <a:t>ray</a:t>
              </a:r>
              <a:endParaRPr lang="it-IT" altLang="en-US" sz="1600" dirty="0"/>
            </a:p>
          </p:txBody>
        </p:sp>
      </p:grpSp>
      <p:grpSp>
        <p:nvGrpSpPr>
          <p:cNvPr id="6" name="Group 134"/>
          <p:cNvGrpSpPr>
            <a:grpSpLocks/>
          </p:cNvGrpSpPr>
          <p:nvPr/>
        </p:nvGrpSpPr>
        <p:grpSpPr bwMode="auto">
          <a:xfrm>
            <a:off x="4387850" y="4103688"/>
            <a:ext cx="944563" cy="381000"/>
            <a:chOff x="2764" y="2585"/>
            <a:chExt cx="595" cy="240"/>
          </a:xfrm>
        </p:grpSpPr>
        <p:sp>
          <p:nvSpPr>
            <p:cNvPr id="7188" name="AutoShape 126"/>
            <p:cNvSpPr>
              <a:spLocks noChangeArrowheads="1"/>
            </p:cNvSpPr>
            <p:nvPr/>
          </p:nvSpPr>
          <p:spPr bwMode="auto">
            <a:xfrm>
              <a:off x="3249" y="2585"/>
              <a:ext cx="110" cy="99"/>
            </a:xfrm>
            <a:prstGeom prst="irregularSeal2">
              <a:avLst/>
            </a:prstGeom>
            <a:solidFill>
              <a:srgbClr val="3366FF"/>
            </a:solidFill>
            <a:ln w="9525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189" name="Line 115"/>
            <p:cNvSpPr>
              <a:spLocks noChangeShapeType="1"/>
            </p:cNvSpPr>
            <p:nvPr/>
          </p:nvSpPr>
          <p:spPr bwMode="auto">
            <a:xfrm flipV="1">
              <a:off x="2764" y="2635"/>
              <a:ext cx="537" cy="19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135"/>
          <p:cNvGrpSpPr>
            <a:grpSpLocks/>
          </p:cNvGrpSpPr>
          <p:nvPr/>
        </p:nvGrpSpPr>
        <p:grpSpPr bwMode="auto">
          <a:xfrm>
            <a:off x="5257800" y="4191000"/>
            <a:ext cx="730250" cy="330200"/>
            <a:chOff x="3312" y="2640"/>
            <a:chExt cx="460" cy="208"/>
          </a:xfrm>
        </p:grpSpPr>
        <p:sp>
          <p:nvSpPr>
            <p:cNvPr id="7186" name="AutoShape 125"/>
            <p:cNvSpPr>
              <a:spLocks noChangeArrowheads="1"/>
            </p:cNvSpPr>
            <p:nvPr/>
          </p:nvSpPr>
          <p:spPr bwMode="auto">
            <a:xfrm>
              <a:off x="3662" y="2749"/>
              <a:ext cx="110" cy="99"/>
            </a:xfrm>
            <a:prstGeom prst="irregularSeal2">
              <a:avLst/>
            </a:prstGeom>
            <a:solidFill>
              <a:srgbClr val="DDDDDD"/>
            </a:solidFill>
            <a:ln w="9525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7187" name="Line 116"/>
            <p:cNvSpPr>
              <a:spLocks noChangeShapeType="1"/>
            </p:cNvSpPr>
            <p:nvPr/>
          </p:nvSpPr>
          <p:spPr bwMode="auto">
            <a:xfrm>
              <a:off x="3312" y="2640"/>
              <a:ext cx="397" cy="15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807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5"/>
          <p:cNvSpPr>
            <a:spLocks noChangeArrowheads="1"/>
          </p:cNvSpPr>
          <p:nvPr/>
        </p:nvSpPr>
        <p:spPr bwMode="auto">
          <a:xfrm rot="1049912">
            <a:off x="3009900" y="3751263"/>
            <a:ext cx="4572000" cy="2133600"/>
          </a:xfrm>
          <a:prstGeom prst="parallelogram">
            <a:avLst>
              <a:gd name="adj" fmla="val 95159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en-US"/>
              <a:t>Ray-Tracing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Easy to compute: semi-transparency with refraction</a:t>
            </a:r>
            <a:endParaRPr lang="it-IT" altLang="en-US" sz="2800" dirty="0"/>
          </a:p>
        </p:txBody>
      </p:sp>
      <p:graphicFrame>
        <p:nvGraphicFramePr>
          <p:cNvPr id="8198" name="Object 4"/>
          <p:cNvGraphicFramePr>
            <a:graphicFrameLocks noChangeAspect="1"/>
          </p:cNvGraphicFramePr>
          <p:nvPr/>
        </p:nvGraphicFramePr>
        <p:xfrm>
          <a:off x="1295400" y="6324600"/>
          <a:ext cx="49530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8" name="CorelPhotoPaint.Image.8" r:id="rId3" imgW="1333333" imgH="1209524" progId="CorelPhotoPaint.Image.8">
                  <p:embed/>
                </p:oleObj>
              </mc:Choice>
              <mc:Fallback>
                <p:oleObj name="CorelPhotoPaint.Image.8" r:id="rId3" imgW="1333333" imgH="1209524" progId="CorelPhotoPaint.Image.8">
                  <p:embed/>
                  <p:pic>
                    <p:nvPicPr>
                      <p:cNvPr id="81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6324600"/>
                        <a:ext cx="495300" cy="44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AutoShape 6"/>
          <p:cNvSpPr>
            <a:spLocks noChangeArrowheads="1"/>
          </p:cNvSpPr>
          <p:nvPr/>
        </p:nvSpPr>
        <p:spPr bwMode="auto">
          <a:xfrm rot="5400000">
            <a:off x="4495800" y="3276600"/>
            <a:ext cx="1219200" cy="914400"/>
          </a:xfrm>
          <a:prstGeom prst="parallelogram">
            <a:avLst>
              <a:gd name="adj" fmla="val 33333"/>
            </a:avLst>
          </a:prstGeom>
          <a:solidFill>
            <a:schemeClr val="accent2"/>
          </a:solidFill>
          <a:ln w="19050">
            <a:solidFill>
              <a:srgbClr val="000099"/>
            </a:solidFill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sp>
        <p:nvSpPr>
          <p:cNvPr id="8200" name="AutoShape 9"/>
          <p:cNvSpPr>
            <a:spLocks noChangeArrowheads="1"/>
          </p:cNvSpPr>
          <p:nvPr/>
        </p:nvSpPr>
        <p:spPr bwMode="auto">
          <a:xfrm>
            <a:off x="2438400" y="3505200"/>
            <a:ext cx="609600" cy="533400"/>
          </a:xfrm>
          <a:prstGeom prst="star24">
            <a:avLst>
              <a:gd name="adj" fmla="val 30468"/>
            </a:avLst>
          </a:prstGeom>
          <a:gradFill rotWithShape="0">
            <a:gsLst>
              <a:gs pos="0">
                <a:srgbClr val="FFCC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grpSp>
        <p:nvGrpSpPr>
          <p:cNvPr id="8201" name="Group 10"/>
          <p:cNvGrpSpPr>
            <a:grpSpLocks/>
          </p:cNvGrpSpPr>
          <p:nvPr/>
        </p:nvGrpSpPr>
        <p:grpSpPr bwMode="auto">
          <a:xfrm rot="5400000">
            <a:off x="2109787" y="5205413"/>
            <a:ext cx="1571625" cy="1524000"/>
            <a:chOff x="536" y="1680"/>
            <a:chExt cx="1230" cy="1152"/>
          </a:xfrm>
        </p:grpSpPr>
        <p:sp>
          <p:nvSpPr>
            <p:cNvPr id="8222" name="AutoShape 11"/>
            <p:cNvSpPr>
              <a:spLocks noChangeArrowheads="1"/>
            </p:cNvSpPr>
            <p:nvPr/>
          </p:nvSpPr>
          <p:spPr bwMode="auto">
            <a:xfrm>
              <a:off x="950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23" name="AutoShape 12"/>
            <p:cNvSpPr>
              <a:spLocks noChangeArrowheads="1"/>
            </p:cNvSpPr>
            <p:nvPr/>
          </p:nvSpPr>
          <p:spPr bwMode="auto">
            <a:xfrm>
              <a:off x="1046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24" name="AutoShape 13"/>
            <p:cNvSpPr>
              <a:spLocks noChangeArrowheads="1"/>
            </p:cNvSpPr>
            <p:nvPr/>
          </p:nvSpPr>
          <p:spPr bwMode="auto">
            <a:xfrm>
              <a:off x="1142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25" name="AutoShape 14"/>
            <p:cNvSpPr>
              <a:spLocks noChangeArrowheads="1"/>
            </p:cNvSpPr>
            <p:nvPr/>
          </p:nvSpPr>
          <p:spPr bwMode="auto">
            <a:xfrm>
              <a:off x="1238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26" name="AutoShape 15"/>
            <p:cNvSpPr>
              <a:spLocks noChangeArrowheads="1"/>
            </p:cNvSpPr>
            <p:nvPr/>
          </p:nvSpPr>
          <p:spPr bwMode="auto">
            <a:xfrm>
              <a:off x="1334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27" name="AutoShape 16"/>
            <p:cNvSpPr>
              <a:spLocks noChangeArrowheads="1"/>
            </p:cNvSpPr>
            <p:nvPr/>
          </p:nvSpPr>
          <p:spPr bwMode="auto">
            <a:xfrm>
              <a:off x="1430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28" name="AutoShape 17"/>
            <p:cNvSpPr>
              <a:spLocks noChangeArrowheads="1"/>
            </p:cNvSpPr>
            <p:nvPr/>
          </p:nvSpPr>
          <p:spPr bwMode="auto">
            <a:xfrm>
              <a:off x="1526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29" name="AutoShape 18"/>
            <p:cNvSpPr>
              <a:spLocks noChangeArrowheads="1"/>
            </p:cNvSpPr>
            <p:nvPr/>
          </p:nvSpPr>
          <p:spPr bwMode="auto">
            <a:xfrm>
              <a:off x="1622" y="168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30" name="AutoShape 19"/>
            <p:cNvSpPr>
              <a:spLocks noChangeArrowheads="1"/>
            </p:cNvSpPr>
            <p:nvPr/>
          </p:nvSpPr>
          <p:spPr bwMode="auto">
            <a:xfrm>
              <a:off x="912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31" name="AutoShape 20"/>
            <p:cNvSpPr>
              <a:spLocks noChangeArrowheads="1"/>
            </p:cNvSpPr>
            <p:nvPr/>
          </p:nvSpPr>
          <p:spPr bwMode="auto">
            <a:xfrm>
              <a:off x="1008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32" name="AutoShape 21"/>
            <p:cNvSpPr>
              <a:spLocks noChangeArrowheads="1"/>
            </p:cNvSpPr>
            <p:nvPr/>
          </p:nvSpPr>
          <p:spPr bwMode="auto">
            <a:xfrm>
              <a:off x="1104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33" name="AutoShape 22"/>
            <p:cNvSpPr>
              <a:spLocks noChangeArrowheads="1"/>
            </p:cNvSpPr>
            <p:nvPr/>
          </p:nvSpPr>
          <p:spPr bwMode="auto">
            <a:xfrm>
              <a:off x="1200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34" name="AutoShape 23"/>
            <p:cNvSpPr>
              <a:spLocks noChangeArrowheads="1"/>
            </p:cNvSpPr>
            <p:nvPr/>
          </p:nvSpPr>
          <p:spPr bwMode="auto">
            <a:xfrm>
              <a:off x="1296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35" name="AutoShape 24"/>
            <p:cNvSpPr>
              <a:spLocks noChangeArrowheads="1"/>
            </p:cNvSpPr>
            <p:nvPr/>
          </p:nvSpPr>
          <p:spPr bwMode="auto">
            <a:xfrm>
              <a:off x="1392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36" name="AutoShape 25"/>
            <p:cNvSpPr>
              <a:spLocks noChangeArrowheads="1"/>
            </p:cNvSpPr>
            <p:nvPr/>
          </p:nvSpPr>
          <p:spPr bwMode="auto">
            <a:xfrm>
              <a:off x="1488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37" name="AutoShape 26"/>
            <p:cNvSpPr>
              <a:spLocks noChangeArrowheads="1"/>
            </p:cNvSpPr>
            <p:nvPr/>
          </p:nvSpPr>
          <p:spPr bwMode="auto">
            <a:xfrm>
              <a:off x="1584" y="177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38" name="AutoShape 27"/>
            <p:cNvSpPr>
              <a:spLocks noChangeArrowheads="1"/>
            </p:cNvSpPr>
            <p:nvPr/>
          </p:nvSpPr>
          <p:spPr bwMode="auto">
            <a:xfrm>
              <a:off x="874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39" name="AutoShape 28"/>
            <p:cNvSpPr>
              <a:spLocks noChangeArrowheads="1"/>
            </p:cNvSpPr>
            <p:nvPr/>
          </p:nvSpPr>
          <p:spPr bwMode="auto">
            <a:xfrm>
              <a:off x="970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40" name="AutoShape 29"/>
            <p:cNvSpPr>
              <a:spLocks noChangeArrowheads="1"/>
            </p:cNvSpPr>
            <p:nvPr/>
          </p:nvSpPr>
          <p:spPr bwMode="auto">
            <a:xfrm>
              <a:off x="1066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41" name="AutoShape 30"/>
            <p:cNvSpPr>
              <a:spLocks noChangeArrowheads="1"/>
            </p:cNvSpPr>
            <p:nvPr/>
          </p:nvSpPr>
          <p:spPr bwMode="auto">
            <a:xfrm>
              <a:off x="1162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42" name="AutoShape 31"/>
            <p:cNvSpPr>
              <a:spLocks noChangeArrowheads="1"/>
            </p:cNvSpPr>
            <p:nvPr/>
          </p:nvSpPr>
          <p:spPr bwMode="auto">
            <a:xfrm>
              <a:off x="1258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43" name="AutoShape 32"/>
            <p:cNvSpPr>
              <a:spLocks noChangeArrowheads="1"/>
            </p:cNvSpPr>
            <p:nvPr/>
          </p:nvSpPr>
          <p:spPr bwMode="auto">
            <a:xfrm>
              <a:off x="1354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44" name="AutoShape 33"/>
            <p:cNvSpPr>
              <a:spLocks noChangeArrowheads="1"/>
            </p:cNvSpPr>
            <p:nvPr/>
          </p:nvSpPr>
          <p:spPr bwMode="auto">
            <a:xfrm>
              <a:off x="1450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45" name="AutoShape 34"/>
            <p:cNvSpPr>
              <a:spLocks noChangeArrowheads="1"/>
            </p:cNvSpPr>
            <p:nvPr/>
          </p:nvSpPr>
          <p:spPr bwMode="auto">
            <a:xfrm>
              <a:off x="1546" y="187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46" name="AutoShape 35"/>
            <p:cNvSpPr>
              <a:spLocks noChangeArrowheads="1"/>
            </p:cNvSpPr>
            <p:nvPr/>
          </p:nvSpPr>
          <p:spPr bwMode="auto">
            <a:xfrm>
              <a:off x="838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47" name="AutoShape 36"/>
            <p:cNvSpPr>
              <a:spLocks noChangeArrowheads="1"/>
            </p:cNvSpPr>
            <p:nvPr/>
          </p:nvSpPr>
          <p:spPr bwMode="auto">
            <a:xfrm>
              <a:off x="934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48" name="AutoShape 37"/>
            <p:cNvSpPr>
              <a:spLocks noChangeArrowheads="1"/>
            </p:cNvSpPr>
            <p:nvPr/>
          </p:nvSpPr>
          <p:spPr bwMode="auto">
            <a:xfrm>
              <a:off x="1030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49" name="AutoShape 38"/>
            <p:cNvSpPr>
              <a:spLocks noChangeArrowheads="1"/>
            </p:cNvSpPr>
            <p:nvPr/>
          </p:nvSpPr>
          <p:spPr bwMode="auto">
            <a:xfrm>
              <a:off x="1126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50" name="AutoShape 39"/>
            <p:cNvSpPr>
              <a:spLocks noChangeArrowheads="1"/>
            </p:cNvSpPr>
            <p:nvPr/>
          </p:nvSpPr>
          <p:spPr bwMode="auto">
            <a:xfrm>
              <a:off x="1222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51" name="AutoShape 40"/>
            <p:cNvSpPr>
              <a:spLocks noChangeArrowheads="1"/>
            </p:cNvSpPr>
            <p:nvPr/>
          </p:nvSpPr>
          <p:spPr bwMode="auto">
            <a:xfrm>
              <a:off x="1318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52" name="AutoShape 41"/>
            <p:cNvSpPr>
              <a:spLocks noChangeArrowheads="1"/>
            </p:cNvSpPr>
            <p:nvPr/>
          </p:nvSpPr>
          <p:spPr bwMode="auto">
            <a:xfrm>
              <a:off x="1414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53" name="AutoShape 42"/>
            <p:cNvSpPr>
              <a:spLocks noChangeArrowheads="1"/>
            </p:cNvSpPr>
            <p:nvPr/>
          </p:nvSpPr>
          <p:spPr bwMode="auto">
            <a:xfrm>
              <a:off x="1510" y="196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54" name="AutoShape 43"/>
            <p:cNvSpPr>
              <a:spLocks noChangeArrowheads="1"/>
            </p:cNvSpPr>
            <p:nvPr/>
          </p:nvSpPr>
          <p:spPr bwMode="auto">
            <a:xfrm>
              <a:off x="800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55" name="AutoShape 44"/>
            <p:cNvSpPr>
              <a:spLocks noChangeArrowheads="1"/>
            </p:cNvSpPr>
            <p:nvPr/>
          </p:nvSpPr>
          <p:spPr bwMode="auto">
            <a:xfrm>
              <a:off x="896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56" name="AutoShape 45"/>
            <p:cNvSpPr>
              <a:spLocks noChangeArrowheads="1"/>
            </p:cNvSpPr>
            <p:nvPr/>
          </p:nvSpPr>
          <p:spPr bwMode="auto">
            <a:xfrm>
              <a:off x="992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57" name="AutoShape 46"/>
            <p:cNvSpPr>
              <a:spLocks noChangeArrowheads="1"/>
            </p:cNvSpPr>
            <p:nvPr/>
          </p:nvSpPr>
          <p:spPr bwMode="auto">
            <a:xfrm>
              <a:off x="1088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58" name="AutoShape 47"/>
            <p:cNvSpPr>
              <a:spLocks noChangeArrowheads="1"/>
            </p:cNvSpPr>
            <p:nvPr/>
          </p:nvSpPr>
          <p:spPr bwMode="auto">
            <a:xfrm>
              <a:off x="1184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59" name="AutoShape 48"/>
            <p:cNvSpPr>
              <a:spLocks noChangeArrowheads="1"/>
            </p:cNvSpPr>
            <p:nvPr/>
          </p:nvSpPr>
          <p:spPr bwMode="auto">
            <a:xfrm>
              <a:off x="1280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60" name="AutoShape 49"/>
            <p:cNvSpPr>
              <a:spLocks noChangeArrowheads="1"/>
            </p:cNvSpPr>
            <p:nvPr/>
          </p:nvSpPr>
          <p:spPr bwMode="auto">
            <a:xfrm>
              <a:off x="1376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61" name="AutoShape 50"/>
            <p:cNvSpPr>
              <a:spLocks noChangeArrowheads="1"/>
            </p:cNvSpPr>
            <p:nvPr/>
          </p:nvSpPr>
          <p:spPr bwMode="auto">
            <a:xfrm>
              <a:off x="1472" y="206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62" name="AutoShape 51"/>
            <p:cNvSpPr>
              <a:spLocks noChangeArrowheads="1"/>
            </p:cNvSpPr>
            <p:nvPr/>
          </p:nvSpPr>
          <p:spPr bwMode="auto">
            <a:xfrm>
              <a:off x="762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63" name="AutoShape 52"/>
            <p:cNvSpPr>
              <a:spLocks noChangeArrowheads="1"/>
            </p:cNvSpPr>
            <p:nvPr/>
          </p:nvSpPr>
          <p:spPr bwMode="auto">
            <a:xfrm>
              <a:off x="858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64" name="AutoShape 53"/>
            <p:cNvSpPr>
              <a:spLocks noChangeArrowheads="1"/>
            </p:cNvSpPr>
            <p:nvPr/>
          </p:nvSpPr>
          <p:spPr bwMode="auto">
            <a:xfrm>
              <a:off x="954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65" name="AutoShape 54"/>
            <p:cNvSpPr>
              <a:spLocks noChangeArrowheads="1"/>
            </p:cNvSpPr>
            <p:nvPr/>
          </p:nvSpPr>
          <p:spPr bwMode="auto">
            <a:xfrm>
              <a:off x="1050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66" name="AutoShape 55"/>
            <p:cNvSpPr>
              <a:spLocks noChangeArrowheads="1"/>
            </p:cNvSpPr>
            <p:nvPr/>
          </p:nvSpPr>
          <p:spPr bwMode="auto">
            <a:xfrm>
              <a:off x="1146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67" name="AutoShape 56"/>
            <p:cNvSpPr>
              <a:spLocks noChangeArrowheads="1"/>
            </p:cNvSpPr>
            <p:nvPr/>
          </p:nvSpPr>
          <p:spPr bwMode="auto">
            <a:xfrm>
              <a:off x="1242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68" name="AutoShape 57"/>
            <p:cNvSpPr>
              <a:spLocks noChangeArrowheads="1"/>
            </p:cNvSpPr>
            <p:nvPr/>
          </p:nvSpPr>
          <p:spPr bwMode="auto">
            <a:xfrm>
              <a:off x="1338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69" name="AutoShape 58"/>
            <p:cNvSpPr>
              <a:spLocks noChangeArrowheads="1"/>
            </p:cNvSpPr>
            <p:nvPr/>
          </p:nvSpPr>
          <p:spPr bwMode="auto">
            <a:xfrm>
              <a:off x="1434" y="216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70" name="AutoShape 59"/>
            <p:cNvSpPr>
              <a:spLocks noChangeArrowheads="1"/>
            </p:cNvSpPr>
            <p:nvPr/>
          </p:nvSpPr>
          <p:spPr bwMode="auto">
            <a:xfrm>
              <a:off x="724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71" name="AutoShape 60"/>
            <p:cNvSpPr>
              <a:spLocks noChangeArrowheads="1"/>
            </p:cNvSpPr>
            <p:nvPr/>
          </p:nvSpPr>
          <p:spPr bwMode="auto">
            <a:xfrm>
              <a:off x="820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72" name="AutoShape 61"/>
            <p:cNvSpPr>
              <a:spLocks noChangeArrowheads="1"/>
            </p:cNvSpPr>
            <p:nvPr/>
          </p:nvSpPr>
          <p:spPr bwMode="auto">
            <a:xfrm>
              <a:off x="916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73" name="AutoShape 62"/>
            <p:cNvSpPr>
              <a:spLocks noChangeArrowheads="1"/>
            </p:cNvSpPr>
            <p:nvPr/>
          </p:nvSpPr>
          <p:spPr bwMode="auto">
            <a:xfrm>
              <a:off x="1012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74" name="AutoShape 63"/>
            <p:cNvSpPr>
              <a:spLocks noChangeArrowheads="1"/>
            </p:cNvSpPr>
            <p:nvPr/>
          </p:nvSpPr>
          <p:spPr bwMode="auto">
            <a:xfrm>
              <a:off x="1108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75" name="AutoShape 64"/>
            <p:cNvSpPr>
              <a:spLocks noChangeArrowheads="1"/>
            </p:cNvSpPr>
            <p:nvPr/>
          </p:nvSpPr>
          <p:spPr bwMode="auto">
            <a:xfrm>
              <a:off x="1204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76" name="AutoShape 65"/>
            <p:cNvSpPr>
              <a:spLocks noChangeArrowheads="1"/>
            </p:cNvSpPr>
            <p:nvPr/>
          </p:nvSpPr>
          <p:spPr bwMode="auto">
            <a:xfrm>
              <a:off x="1300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77" name="AutoShape 66"/>
            <p:cNvSpPr>
              <a:spLocks noChangeArrowheads="1"/>
            </p:cNvSpPr>
            <p:nvPr/>
          </p:nvSpPr>
          <p:spPr bwMode="auto">
            <a:xfrm>
              <a:off x="1396" y="225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78" name="AutoShape 67"/>
            <p:cNvSpPr>
              <a:spLocks noChangeArrowheads="1"/>
            </p:cNvSpPr>
            <p:nvPr/>
          </p:nvSpPr>
          <p:spPr bwMode="auto">
            <a:xfrm>
              <a:off x="686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79" name="AutoShape 68"/>
            <p:cNvSpPr>
              <a:spLocks noChangeArrowheads="1"/>
            </p:cNvSpPr>
            <p:nvPr/>
          </p:nvSpPr>
          <p:spPr bwMode="auto">
            <a:xfrm>
              <a:off x="782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80" name="AutoShape 69"/>
            <p:cNvSpPr>
              <a:spLocks noChangeArrowheads="1"/>
            </p:cNvSpPr>
            <p:nvPr/>
          </p:nvSpPr>
          <p:spPr bwMode="auto">
            <a:xfrm>
              <a:off x="878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81" name="AutoShape 70"/>
            <p:cNvSpPr>
              <a:spLocks noChangeArrowheads="1"/>
            </p:cNvSpPr>
            <p:nvPr/>
          </p:nvSpPr>
          <p:spPr bwMode="auto">
            <a:xfrm>
              <a:off x="974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82" name="AutoShape 71"/>
            <p:cNvSpPr>
              <a:spLocks noChangeArrowheads="1"/>
            </p:cNvSpPr>
            <p:nvPr/>
          </p:nvSpPr>
          <p:spPr bwMode="auto">
            <a:xfrm>
              <a:off x="1070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83" name="AutoShape 72"/>
            <p:cNvSpPr>
              <a:spLocks noChangeArrowheads="1"/>
            </p:cNvSpPr>
            <p:nvPr/>
          </p:nvSpPr>
          <p:spPr bwMode="auto">
            <a:xfrm>
              <a:off x="1166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84" name="AutoShape 73"/>
            <p:cNvSpPr>
              <a:spLocks noChangeArrowheads="1"/>
            </p:cNvSpPr>
            <p:nvPr/>
          </p:nvSpPr>
          <p:spPr bwMode="auto">
            <a:xfrm>
              <a:off x="1262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85" name="AutoShape 74"/>
            <p:cNvSpPr>
              <a:spLocks noChangeArrowheads="1"/>
            </p:cNvSpPr>
            <p:nvPr/>
          </p:nvSpPr>
          <p:spPr bwMode="auto">
            <a:xfrm>
              <a:off x="1358" y="2352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86" name="AutoShape 75"/>
            <p:cNvSpPr>
              <a:spLocks noChangeArrowheads="1"/>
            </p:cNvSpPr>
            <p:nvPr/>
          </p:nvSpPr>
          <p:spPr bwMode="auto">
            <a:xfrm>
              <a:off x="648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87" name="AutoShape 76"/>
            <p:cNvSpPr>
              <a:spLocks noChangeArrowheads="1"/>
            </p:cNvSpPr>
            <p:nvPr/>
          </p:nvSpPr>
          <p:spPr bwMode="auto">
            <a:xfrm>
              <a:off x="744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88" name="AutoShape 77"/>
            <p:cNvSpPr>
              <a:spLocks noChangeArrowheads="1"/>
            </p:cNvSpPr>
            <p:nvPr/>
          </p:nvSpPr>
          <p:spPr bwMode="auto">
            <a:xfrm>
              <a:off x="840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89" name="AutoShape 78"/>
            <p:cNvSpPr>
              <a:spLocks noChangeArrowheads="1"/>
            </p:cNvSpPr>
            <p:nvPr/>
          </p:nvSpPr>
          <p:spPr bwMode="auto">
            <a:xfrm>
              <a:off x="936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90" name="AutoShape 79"/>
            <p:cNvSpPr>
              <a:spLocks noChangeArrowheads="1"/>
            </p:cNvSpPr>
            <p:nvPr/>
          </p:nvSpPr>
          <p:spPr bwMode="auto">
            <a:xfrm>
              <a:off x="1032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91" name="AutoShape 80"/>
            <p:cNvSpPr>
              <a:spLocks noChangeArrowheads="1"/>
            </p:cNvSpPr>
            <p:nvPr/>
          </p:nvSpPr>
          <p:spPr bwMode="auto">
            <a:xfrm>
              <a:off x="1128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92" name="AutoShape 81"/>
            <p:cNvSpPr>
              <a:spLocks noChangeArrowheads="1"/>
            </p:cNvSpPr>
            <p:nvPr/>
          </p:nvSpPr>
          <p:spPr bwMode="auto">
            <a:xfrm>
              <a:off x="1224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93" name="AutoShape 82"/>
            <p:cNvSpPr>
              <a:spLocks noChangeArrowheads="1"/>
            </p:cNvSpPr>
            <p:nvPr/>
          </p:nvSpPr>
          <p:spPr bwMode="auto">
            <a:xfrm>
              <a:off x="1320" y="2448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94" name="AutoShape 83"/>
            <p:cNvSpPr>
              <a:spLocks noChangeArrowheads="1"/>
            </p:cNvSpPr>
            <p:nvPr/>
          </p:nvSpPr>
          <p:spPr bwMode="auto">
            <a:xfrm>
              <a:off x="612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95" name="AutoShape 84"/>
            <p:cNvSpPr>
              <a:spLocks noChangeArrowheads="1"/>
            </p:cNvSpPr>
            <p:nvPr/>
          </p:nvSpPr>
          <p:spPr bwMode="auto">
            <a:xfrm>
              <a:off x="708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96" name="AutoShape 85"/>
            <p:cNvSpPr>
              <a:spLocks noChangeArrowheads="1"/>
            </p:cNvSpPr>
            <p:nvPr/>
          </p:nvSpPr>
          <p:spPr bwMode="auto">
            <a:xfrm>
              <a:off x="804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97" name="AutoShape 86"/>
            <p:cNvSpPr>
              <a:spLocks noChangeArrowheads="1"/>
            </p:cNvSpPr>
            <p:nvPr/>
          </p:nvSpPr>
          <p:spPr bwMode="auto">
            <a:xfrm>
              <a:off x="900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98" name="AutoShape 87"/>
            <p:cNvSpPr>
              <a:spLocks noChangeArrowheads="1"/>
            </p:cNvSpPr>
            <p:nvPr/>
          </p:nvSpPr>
          <p:spPr bwMode="auto">
            <a:xfrm>
              <a:off x="996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99" name="AutoShape 88"/>
            <p:cNvSpPr>
              <a:spLocks noChangeArrowheads="1"/>
            </p:cNvSpPr>
            <p:nvPr/>
          </p:nvSpPr>
          <p:spPr bwMode="auto">
            <a:xfrm>
              <a:off x="1092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300" name="AutoShape 89"/>
            <p:cNvSpPr>
              <a:spLocks noChangeArrowheads="1"/>
            </p:cNvSpPr>
            <p:nvPr/>
          </p:nvSpPr>
          <p:spPr bwMode="auto">
            <a:xfrm>
              <a:off x="1188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301" name="AutoShape 90"/>
            <p:cNvSpPr>
              <a:spLocks noChangeArrowheads="1"/>
            </p:cNvSpPr>
            <p:nvPr/>
          </p:nvSpPr>
          <p:spPr bwMode="auto">
            <a:xfrm>
              <a:off x="1284" y="2544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302" name="AutoShape 91"/>
            <p:cNvSpPr>
              <a:spLocks noChangeArrowheads="1"/>
            </p:cNvSpPr>
            <p:nvPr/>
          </p:nvSpPr>
          <p:spPr bwMode="auto">
            <a:xfrm>
              <a:off x="574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303" name="AutoShape 92"/>
            <p:cNvSpPr>
              <a:spLocks noChangeArrowheads="1"/>
            </p:cNvSpPr>
            <p:nvPr/>
          </p:nvSpPr>
          <p:spPr bwMode="auto">
            <a:xfrm>
              <a:off x="670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304" name="AutoShape 93"/>
            <p:cNvSpPr>
              <a:spLocks noChangeArrowheads="1"/>
            </p:cNvSpPr>
            <p:nvPr/>
          </p:nvSpPr>
          <p:spPr bwMode="auto">
            <a:xfrm>
              <a:off x="766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305" name="AutoShape 94"/>
            <p:cNvSpPr>
              <a:spLocks noChangeArrowheads="1"/>
            </p:cNvSpPr>
            <p:nvPr/>
          </p:nvSpPr>
          <p:spPr bwMode="auto">
            <a:xfrm>
              <a:off x="862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306" name="AutoShape 95"/>
            <p:cNvSpPr>
              <a:spLocks noChangeArrowheads="1"/>
            </p:cNvSpPr>
            <p:nvPr/>
          </p:nvSpPr>
          <p:spPr bwMode="auto">
            <a:xfrm>
              <a:off x="958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307" name="AutoShape 96"/>
            <p:cNvSpPr>
              <a:spLocks noChangeArrowheads="1"/>
            </p:cNvSpPr>
            <p:nvPr/>
          </p:nvSpPr>
          <p:spPr bwMode="auto">
            <a:xfrm>
              <a:off x="1054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308" name="AutoShape 97"/>
            <p:cNvSpPr>
              <a:spLocks noChangeArrowheads="1"/>
            </p:cNvSpPr>
            <p:nvPr/>
          </p:nvSpPr>
          <p:spPr bwMode="auto">
            <a:xfrm>
              <a:off x="1150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309" name="AutoShape 98"/>
            <p:cNvSpPr>
              <a:spLocks noChangeArrowheads="1"/>
            </p:cNvSpPr>
            <p:nvPr/>
          </p:nvSpPr>
          <p:spPr bwMode="auto">
            <a:xfrm>
              <a:off x="1246" y="2640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310" name="AutoShape 99"/>
            <p:cNvSpPr>
              <a:spLocks noChangeArrowheads="1"/>
            </p:cNvSpPr>
            <p:nvPr/>
          </p:nvSpPr>
          <p:spPr bwMode="auto">
            <a:xfrm>
              <a:off x="536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311" name="AutoShape 100"/>
            <p:cNvSpPr>
              <a:spLocks noChangeArrowheads="1"/>
            </p:cNvSpPr>
            <p:nvPr/>
          </p:nvSpPr>
          <p:spPr bwMode="auto">
            <a:xfrm>
              <a:off x="632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312" name="AutoShape 101"/>
            <p:cNvSpPr>
              <a:spLocks noChangeArrowheads="1"/>
            </p:cNvSpPr>
            <p:nvPr/>
          </p:nvSpPr>
          <p:spPr bwMode="auto">
            <a:xfrm>
              <a:off x="728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313" name="AutoShape 102"/>
            <p:cNvSpPr>
              <a:spLocks noChangeArrowheads="1"/>
            </p:cNvSpPr>
            <p:nvPr/>
          </p:nvSpPr>
          <p:spPr bwMode="auto">
            <a:xfrm>
              <a:off x="824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314" name="AutoShape 103"/>
            <p:cNvSpPr>
              <a:spLocks noChangeArrowheads="1"/>
            </p:cNvSpPr>
            <p:nvPr/>
          </p:nvSpPr>
          <p:spPr bwMode="auto">
            <a:xfrm>
              <a:off x="920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315" name="AutoShape 104"/>
            <p:cNvSpPr>
              <a:spLocks noChangeArrowheads="1"/>
            </p:cNvSpPr>
            <p:nvPr/>
          </p:nvSpPr>
          <p:spPr bwMode="auto">
            <a:xfrm>
              <a:off x="1016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316" name="AutoShape 105"/>
            <p:cNvSpPr>
              <a:spLocks noChangeArrowheads="1"/>
            </p:cNvSpPr>
            <p:nvPr/>
          </p:nvSpPr>
          <p:spPr bwMode="auto">
            <a:xfrm>
              <a:off x="1112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317" name="AutoShape 106"/>
            <p:cNvSpPr>
              <a:spLocks noChangeArrowheads="1"/>
            </p:cNvSpPr>
            <p:nvPr/>
          </p:nvSpPr>
          <p:spPr bwMode="auto">
            <a:xfrm>
              <a:off x="1208" y="2736"/>
              <a:ext cx="144" cy="96"/>
            </a:xfrm>
            <a:prstGeom prst="parallelogram">
              <a:avLst>
                <a:gd name="adj" fmla="val 37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</p:grpSp>
      <p:sp>
        <p:nvSpPr>
          <p:cNvPr id="8202" name="AutoShape 107"/>
          <p:cNvSpPr>
            <a:spLocks noChangeArrowheads="1"/>
          </p:cNvSpPr>
          <p:nvPr/>
        </p:nvSpPr>
        <p:spPr bwMode="auto">
          <a:xfrm>
            <a:off x="3276600" y="4038600"/>
            <a:ext cx="914400" cy="114300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19050">
            <a:solidFill>
              <a:srgbClr val="000099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sp>
        <p:nvSpPr>
          <p:cNvPr id="614408" name="Oval 8"/>
          <p:cNvSpPr>
            <a:spLocks noChangeArrowheads="1"/>
          </p:cNvSpPr>
          <p:nvPr/>
        </p:nvSpPr>
        <p:spPr bwMode="auto">
          <a:xfrm>
            <a:off x="5562600" y="4114800"/>
            <a:ext cx="838200" cy="762000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60784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it-IT"/>
          </a:p>
        </p:txBody>
      </p:sp>
      <p:grpSp>
        <p:nvGrpSpPr>
          <p:cNvPr id="3" name="Group 136"/>
          <p:cNvGrpSpPr>
            <a:grpSpLocks/>
          </p:cNvGrpSpPr>
          <p:nvPr/>
        </p:nvGrpSpPr>
        <p:grpSpPr bwMode="auto">
          <a:xfrm>
            <a:off x="5281613" y="4398963"/>
            <a:ext cx="927100" cy="785812"/>
            <a:chOff x="3327" y="2771"/>
            <a:chExt cx="584" cy="495"/>
          </a:xfrm>
        </p:grpSpPr>
        <p:sp>
          <p:nvSpPr>
            <p:cNvPr id="8220" name="AutoShape 127"/>
            <p:cNvSpPr>
              <a:spLocks noChangeArrowheads="1"/>
            </p:cNvSpPr>
            <p:nvPr/>
          </p:nvSpPr>
          <p:spPr bwMode="auto">
            <a:xfrm>
              <a:off x="3801" y="2771"/>
              <a:ext cx="110" cy="99"/>
            </a:xfrm>
            <a:prstGeom prst="irregularSeal2">
              <a:avLst/>
            </a:prstGeom>
            <a:solidFill>
              <a:srgbClr val="3366FF"/>
            </a:solidFill>
            <a:ln w="9525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21" name="Line 114"/>
            <p:cNvSpPr>
              <a:spLocks noChangeShapeType="1"/>
            </p:cNvSpPr>
            <p:nvPr/>
          </p:nvSpPr>
          <p:spPr bwMode="auto">
            <a:xfrm flipV="1">
              <a:off x="3327" y="2832"/>
              <a:ext cx="513" cy="434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135"/>
          <p:cNvGrpSpPr>
            <a:grpSpLocks/>
          </p:cNvGrpSpPr>
          <p:nvPr/>
        </p:nvGrpSpPr>
        <p:grpSpPr bwMode="auto">
          <a:xfrm>
            <a:off x="4025900" y="4651375"/>
            <a:ext cx="1231900" cy="530225"/>
            <a:chOff x="2536" y="2930"/>
            <a:chExt cx="776" cy="334"/>
          </a:xfrm>
        </p:grpSpPr>
        <p:sp>
          <p:nvSpPr>
            <p:cNvPr id="8218" name="AutoShape 113"/>
            <p:cNvSpPr>
              <a:spLocks noChangeArrowheads="1"/>
            </p:cNvSpPr>
            <p:nvPr/>
          </p:nvSpPr>
          <p:spPr bwMode="auto">
            <a:xfrm>
              <a:off x="2536" y="2930"/>
              <a:ext cx="110" cy="99"/>
            </a:xfrm>
            <a:prstGeom prst="irregularSeal2">
              <a:avLst/>
            </a:prstGeom>
            <a:solidFill>
              <a:srgbClr val="3366FF"/>
            </a:solidFill>
            <a:ln w="9525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19" name="Line 126"/>
            <p:cNvSpPr>
              <a:spLocks noChangeShapeType="1"/>
            </p:cNvSpPr>
            <p:nvPr/>
          </p:nvSpPr>
          <p:spPr bwMode="auto">
            <a:xfrm flipH="1" flipV="1">
              <a:off x="2574" y="2992"/>
              <a:ext cx="738" cy="2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206" name="AutoShape 7"/>
          <p:cNvSpPr>
            <a:spLocks noChangeArrowheads="1"/>
          </p:cNvSpPr>
          <p:nvPr/>
        </p:nvSpPr>
        <p:spPr bwMode="auto">
          <a:xfrm>
            <a:off x="5222875" y="4656138"/>
            <a:ext cx="685800" cy="990600"/>
          </a:xfrm>
          <a:prstGeom prst="can">
            <a:avLst>
              <a:gd name="adj" fmla="val 36111"/>
            </a:avLst>
          </a:prstGeom>
          <a:solidFill>
            <a:schemeClr val="accent2">
              <a:alpha val="50195"/>
            </a:schemeClr>
          </a:solidFill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grpSp>
        <p:nvGrpSpPr>
          <p:cNvPr id="5" name="Group 108"/>
          <p:cNvGrpSpPr>
            <a:grpSpLocks/>
          </p:cNvGrpSpPr>
          <p:nvPr/>
        </p:nvGrpSpPr>
        <p:grpSpPr bwMode="auto">
          <a:xfrm>
            <a:off x="1981200" y="5114925"/>
            <a:ext cx="3429000" cy="1285875"/>
            <a:chOff x="1248" y="3222"/>
            <a:chExt cx="2160" cy="810"/>
          </a:xfrm>
        </p:grpSpPr>
        <p:sp>
          <p:nvSpPr>
            <p:cNvPr id="8215" name="Line 109"/>
            <p:cNvSpPr>
              <a:spLocks noChangeShapeType="1"/>
            </p:cNvSpPr>
            <p:nvPr/>
          </p:nvSpPr>
          <p:spPr bwMode="auto">
            <a:xfrm flipV="1">
              <a:off x="1248" y="3786"/>
              <a:ext cx="679" cy="2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16" name="AutoShape 110"/>
            <p:cNvSpPr>
              <a:spLocks noChangeArrowheads="1"/>
            </p:cNvSpPr>
            <p:nvPr/>
          </p:nvSpPr>
          <p:spPr bwMode="auto">
            <a:xfrm>
              <a:off x="3298" y="3222"/>
              <a:ext cx="110" cy="99"/>
            </a:xfrm>
            <a:prstGeom prst="irregularSeal2">
              <a:avLst/>
            </a:prstGeom>
            <a:solidFill>
              <a:srgbClr val="3366FF"/>
            </a:solidFill>
            <a:ln w="9525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8217" name="Line 111"/>
            <p:cNvSpPr>
              <a:spLocks noChangeShapeType="1"/>
            </p:cNvSpPr>
            <p:nvPr/>
          </p:nvSpPr>
          <p:spPr bwMode="auto">
            <a:xfrm flipV="1">
              <a:off x="2312" y="3270"/>
              <a:ext cx="1024" cy="37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138"/>
          <p:cNvGrpSpPr>
            <a:grpSpLocks/>
          </p:cNvGrpSpPr>
          <p:nvPr/>
        </p:nvGrpSpPr>
        <p:grpSpPr bwMode="auto">
          <a:xfrm>
            <a:off x="685800" y="1828801"/>
            <a:ext cx="2327275" cy="1109663"/>
            <a:chOff x="432" y="1152"/>
            <a:chExt cx="1466" cy="699"/>
          </a:xfrm>
        </p:grpSpPr>
        <p:sp>
          <p:nvSpPr>
            <p:cNvPr id="8209" name="Line 116"/>
            <p:cNvSpPr>
              <a:spLocks noChangeShapeType="1"/>
            </p:cNvSpPr>
            <p:nvPr/>
          </p:nvSpPr>
          <p:spPr bwMode="auto">
            <a:xfrm>
              <a:off x="432" y="1488"/>
              <a:ext cx="48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10" name="Line 117"/>
            <p:cNvSpPr>
              <a:spLocks noChangeShapeType="1"/>
            </p:cNvSpPr>
            <p:nvPr/>
          </p:nvSpPr>
          <p:spPr bwMode="auto">
            <a:xfrm>
              <a:off x="432" y="1248"/>
              <a:ext cx="4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11" name="Text Box 118"/>
            <p:cNvSpPr txBox="1">
              <a:spLocks noChangeArrowheads="1"/>
            </p:cNvSpPr>
            <p:nvPr/>
          </p:nvSpPr>
          <p:spPr bwMode="auto">
            <a:xfrm>
              <a:off x="1008" y="1152"/>
              <a:ext cx="775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600" dirty="0" err="1"/>
                <a:t>Primary</a:t>
              </a:r>
              <a:r>
                <a:rPr lang="it-IT" altLang="en-US" sz="1600" dirty="0"/>
                <a:t> </a:t>
              </a:r>
              <a:r>
                <a:rPr lang="it-IT" altLang="en-US" sz="1600" dirty="0" err="1"/>
                <a:t>ray</a:t>
              </a:r>
              <a:endParaRPr lang="it-IT" altLang="en-US" sz="1600" dirty="0"/>
            </a:p>
          </p:txBody>
        </p:sp>
        <p:sp>
          <p:nvSpPr>
            <p:cNvPr id="8212" name="Text Box 119"/>
            <p:cNvSpPr txBox="1">
              <a:spLocks noChangeArrowheads="1"/>
            </p:cNvSpPr>
            <p:nvPr/>
          </p:nvSpPr>
          <p:spPr bwMode="auto">
            <a:xfrm>
              <a:off x="1008" y="1392"/>
              <a:ext cx="87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Reflected ray</a:t>
              </a:r>
              <a:endParaRPr lang="it-IT" altLang="en-US" sz="1600" dirty="0"/>
            </a:p>
          </p:txBody>
        </p:sp>
        <p:sp>
          <p:nvSpPr>
            <p:cNvPr id="8213" name="Line 133"/>
            <p:cNvSpPr>
              <a:spLocks noChangeShapeType="1"/>
            </p:cNvSpPr>
            <p:nvPr/>
          </p:nvSpPr>
          <p:spPr bwMode="auto">
            <a:xfrm>
              <a:off x="432" y="1732"/>
              <a:ext cx="480" cy="0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14" name="Text Box 134"/>
            <p:cNvSpPr txBox="1">
              <a:spLocks noChangeArrowheads="1"/>
            </p:cNvSpPr>
            <p:nvPr/>
          </p:nvSpPr>
          <p:spPr bwMode="auto">
            <a:xfrm>
              <a:off x="1008" y="1636"/>
              <a:ext cx="890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600" dirty="0" err="1"/>
                <a:t>Refracted</a:t>
              </a:r>
              <a:r>
                <a:rPr lang="it-IT" altLang="en-US" sz="1600" dirty="0"/>
                <a:t> </a:t>
              </a:r>
              <a:r>
                <a:rPr lang="it-IT" altLang="en-US" sz="1600" dirty="0" err="1"/>
                <a:t>ray</a:t>
              </a:r>
              <a:endParaRPr lang="it-IT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2817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Ray tracing pseudo-code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01080" y="1187004"/>
            <a:ext cx="7972680" cy="483209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it-IT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each</a:t>
            </a:r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pixel </a:t>
            </a:r>
            <a:r>
              <a:rPr lang="it-IT" sz="28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it-IT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it-IT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it-IT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make</a:t>
            </a:r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a </a:t>
            </a:r>
            <a:r>
              <a:rPr lang="it-IT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ray</a:t>
            </a:r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28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r </a:t>
            </a:r>
            <a:r>
              <a:rPr lang="it-IT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(from </a:t>
            </a:r>
            <a:r>
              <a:rPr lang="it-IT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viewpoint</a:t>
            </a:r>
            <a:r>
              <a:rPr lang="it-IT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</a:t>
            </a:r>
            <a:r>
              <a:rPr lang="it-IT" sz="2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it-IT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endParaRPr lang="it-IT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it-IT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(…)</a:t>
            </a:r>
          </a:p>
          <a:p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it-IT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each</a:t>
            </a:r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primitive </a:t>
            </a:r>
            <a:r>
              <a:rPr lang="it-IT" sz="28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in scene:</a:t>
            </a:r>
          </a:p>
          <a:p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it-IT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find</a:t>
            </a:r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intersect</a:t>
            </a:r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it-IT" sz="28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r,o</a:t>
            </a:r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keep</a:t>
            </a:r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closest</a:t>
            </a:r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intersection</a:t>
            </a:r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28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it-IT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new_bounce</a:t>
            </a:r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it-IT" sz="28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);</a:t>
            </a:r>
            <a:endParaRPr lang="it-IT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it-IT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it-IT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find</a:t>
            </a:r>
            <a:r>
              <a:rPr lang="it-IT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color for </a:t>
            </a:r>
            <a:r>
              <a:rPr lang="it-IT" sz="28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it-IT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it-IT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according</a:t>
            </a:r>
            <a:r>
              <a:rPr lang="it-IT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</a:t>
            </a:r>
            <a:r>
              <a:rPr lang="it-IT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</a:t>
            </a:r>
            <a:r>
              <a:rPr lang="it-IT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paths</a:t>
            </a:r>
            <a:r>
              <a:rPr lang="it-IT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30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979" y="1942555"/>
            <a:ext cx="2062509" cy="2062509"/>
          </a:xfrm>
          <a:prstGeom prst="rect">
            <a:avLst/>
          </a:prstGeom>
        </p:spPr>
      </p:pic>
      <p:sp>
        <p:nvSpPr>
          <p:cNvPr id="86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144000" cy="5486400"/>
          </a:xfrm>
        </p:spPr>
        <p:txBody>
          <a:bodyPr/>
          <a:lstStyle/>
          <a:p>
            <a:pPr eaLnBrk="1" hangingPunct="1"/>
            <a:r>
              <a:rPr lang="en-US" dirty="0"/>
              <a:t>also known as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Transform and Lighting</a:t>
            </a:r>
            <a:r>
              <a:rPr lang="en-US" dirty="0"/>
              <a:t> (</a:t>
            </a:r>
            <a:r>
              <a:rPr lang="en-US" b="1" dirty="0">
                <a:solidFill>
                  <a:schemeClr val="accent2"/>
                </a:solidFill>
              </a:rPr>
              <a:t>T</a:t>
            </a:r>
            <a:r>
              <a:rPr lang="it-IT" b="1" dirty="0">
                <a:solidFill>
                  <a:schemeClr val="accent2"/>
                </a:solidFill>
              </a:rPr>
              <a:t>&amp;</a:t>
            </a:r>
            <a:r>
              <a:rPr lang="en-US" b="1" dirty="0">
                <a:solidFill>
                  <a:schemeClr val="accent2"/>
                </a:solidFill>
              </a:rPr>
              <a:t>L</a:t>
            </a:r>
            <a:r>
              <a:rPr lang="en-US" dirty="0"/>
              <a:t>)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it-IT" dirty="0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Rasterization-based pipeline</a:t>
            </a:r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6135819" y="4877782"/>
            <a:ext cx="2952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85750">
              <a:buFont typeface="Arial" charset="0"/>
              <a:buChar char="•"/>
              <a:defRPr/>
            </a:pPr>
            <a:r>
              <a:rPr lang="en-US" sz="1600" b="1" dirty="0"/>
              <a:t>Compute per Pixel color </a:t>
            </a:r>
            <a:r>
              <a:rPr lang="en-US" sz="1600" b="1" dirty="0" err="1"/>
              <a:t>wrt</a:t>
            </a:r>
            <a:r>
              <a:rPr lang="en-US" sz="1600" b="1" dirty="0"/>
              <a:t> Lighting</a:t>
            </a:r>
          </a:p>
        </p:txBody>
      </p:sp>
      <p:sp>
        <p:nvSpPr>
          <p:cNvPr id="88" name="Rectangle 87"/>
          <p:cNvSpPr/>
          <p:nvPr/>
        </p:nvSpPr>
        <p:spPr bwMode="auto">
          <a:xfrm>
            <a:off x="6439505" y="1937804"/>
            <a:ext cx="2648834" cy="3651435"/>
          </a:xfrm>
          <a:prstGeom prst="rect">
            <a:avLst/>
          </a:prstGeom>
          <a:noFill/>
          <a:ln w="444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84367" y="2286000"/>
            <a:ext cx="6402609" cy="3075022"/>
            <a:chOff x="-84367" y="2286000"/>
            <a:chExt cx="6402609" cy="3075022"/>
          </a:xfrm>
        </p:grpSpPr>
        <p:sp>
          <p:nvSpPr>
            <p:cNvPr id="221192" name="Text Box 8"/>
            <p:cNvSpPr txBox="1">
              <a:spLocks noChangeArrowheads="1"/>
            </p:cNvSpPr>
            <p:nvPr/>
          </p:nvSpPr>
          <p:spPr bwMode="auto">
            <a:xfrm>
              <a:off x="4559292" y="4437235"/>
              <a:ext cx="1758950" cy="76417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tIns="15480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i="1" dirty="0">
                  <a:solidFill>
                    <a:schemeClr val="hlink"/>
                  </a:solidFill>
                  <a:latin typeface="Lucida Sans Unicode" pitchFamily="34" charset="0"/>
                </a:rPr>
                <a:t>Fragments</a:t>
              </a:r>
            </a:p>
            <a:p>
              <a:pPr algn="ctr">
                <a:lnSpc>
                  <a:spcPct val="90000"/>
                </a:lnSpc>
              </a:pPr>
              <a:r>
                <a:rPr lang="en-US" sz="2000" i="1" dirty="0">
                  <a:solidFill>
                    <a:schemeClr val="hlink"/>
                  </a:solidFill>
                  <a:latin typeface="Lucida Sans Unicode" pitchFamily="34" charset="0"/>
                </a:rPr>
                <a:t>a.k.a. Pixels</a:t>
              </a:r>
              <a:endParaRPr lang="it-IT" sz="2000" i="1" dirty="0">
                <a:solidFill>
                  <a:schemeClr val="hlink"/>
                </a:solidFill>
                <a:latin typeface="Lucida Sans Unicode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025041" y="3357736"/>
              <a:ext cx="1169988" cy="990600"/>
              <a:chOff x="5645100" y="3341861"/>
              <a:chExt cx="1169988" cy="990600"/>
            </a:xfrm>
          </p:grpSpPr>
          <p:grpSp>
            <p:nvGrpSpPr>
              <p:cNvPr id="47185" name="Group 28"/>
              <p:cNvGrpSpPr>
                <a:grpSpLocks/>
              </p:cNvGrpSpPr>
              <p:nvPr/>
            </p:nvGrpSpPr>
            <p:grpSpPr bwMode="auto">
              <a:xfrm>
                <a:off x="5645100" y="3341861"/>
                <a:ext cx="1169988" cy="990600"/>
                <a:chOff x="3360" y="3072"/>
                <a:chExt cx="737" cy="624"/>
              </a:xfrm>
            </p:grpSpPr>
            <p:sp>
              <p:nvSpPr>
                <p:cNvPr id="47186" name="AutoShape 29"/>
                <p:cNvSpPr>
                  <a:spLocks noChangeArrowheads="1"/>
                </p:cNvSpPr>
                <p:nvPr/>
              </p:nvSpPr>
              <p:spPr bwMode="auto">
                <a:xfrm>
                  <a:off x="3360" y="3072"/>
                  <a:ext cx="737" cy="62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87" name="Freeform 30"/>
                <p:cNvSpPr>
                  <a:spLocks/>
                </p:cNvSpPr>
                <p:nvPr/>
              </p:nvSpPr>
              <p:spPr bwMode="auto">
                <a:xfrm>
                  <a:off x="3881" y="3074"/>
                  <a:ext cx="208" cy="208"/>
                </a:xfrm>
                <a:custGeom>
                  <a:avLst/>
                  <a:gdLst>
                    <a:gd name="T0" fmla="*/ 4 w 208"/>
                    <a:gd name="T1" fmla="*/ 14 h 208"/>
                    <a:gd name="T2" fmla="*/ 153 w 208"/>
                    <a:gd name="T3" fmla="*/ 73 h 208"/>
                    <a:gd name="T4" fmla="*/ 202 w 208"/>
                    <a:gd name="T5" fmla="*/ 202 h 208"/>
                    <a:gd name="T6" fmla="*/ 175 w 208"/>
                    <a:gd name="T7" fmla="*/ 37 h 208"/>
                    <a:gd name="T8" fmla="*/ 4 w 208"/>
                    <a:gd name="T9" fmla="*/ 14 h 2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8"/>
                    <a:gd name="T16" fmla="*/ 0 h 208"/>
                    <a:gd name="T17" fmla="*/ 208 w 208"/>
                    <a:gd name="T18" fmla="*/ 208 h 20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8" h="208">
                      <a:moveTo>
                        <a:pt x="4" y="14"/>
                      </a:moveTo>
                      <a:cubicBezTo>
                        <a:pt x="0" y="20"/>
                        <a:pt x="120" y="42"/>
                        <a:pt x="153" y="73"/>
                      </a:cubicBezTo>
                      <a:cubicBezTo>
                        <a:pt x="184" y="103"/>
                        <a:pt x="198" y="208"/>
                        <a:pt x="202" y="202"/>
                      </a:cubicBezTo>
                      <a:cubicBezTo>
                        <a:pt x="206" y="196"/>
                        <a:pt x="208" y="68"/>
                        <a:pt x="175" y="37"/>
                      </a:cubicBezTo>
                      <a:cubicBezTo>
                        <a:pt x="129" y="0"/>
                        <a:pt x="7" y="10"/>
                        <a:pt x="4" y="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7" name="Group 31"/>
              <p:cNvGrpSpPr>
                <a:grpSpLocks/>
              </p:cNvGrpSpPr>
              <p:nvPr/>
            </p:nvGrpSpPr>
            <p:grpSpPr bwMode="auto">
              <a:xfrm>
                <a:off x="6245175" y="4037186"/>
                <a:ext cx="180975" cy="90488"/>
                <a:chOff x="3834" y="3318"/>
                <a:chExt cx="114" cy="57"/>
              </a:xfrm>
            </p:grpSpPr>
            <p:sp>
              <p:nvSpPr>
                <p:cNvPr id="47182" name="Rectangle 32"/>
                <p:cNvSpPr>
                  <a:spLocks noChangeArrowheads="1"/>
                </p:cNvSpPr>
                <p:nvPr/>
              </p:nvSpPr>
              <p:spPr bwMode="auto">
                <a:xfrm>
                  <a:off x="3834" y="331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83" name="Rectangle 33"/>
                <p:cNvSpPr>
                  <a:spLocks noChangeArrowheads="1"/>
                </p:cNvSpPr>
                <p:nvPr/>
              </p:nvSpPr>
              <p:spPr bwMode="auto">
                <a:xfrm>
                  <a:off x="3891" y="331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8" name="Group 34"/>
              <p:cNvGrpSpPr>
                <a:grpSpLocks/>
              </p:cNvGrpSpPr>
              <p:nvPr/>
            </p:nvGrpSpPr>
            <p:grpSpPr bwMode="auto">
              <a:xfrm>
                <a:off x="6154688" y="3946699"/>
                <a:ext cx="360362" cy="90487"/>
                <a:chOff x="3777" y="3261"/>
                <a:chExt cx="227" cy="57"/>
              </a:xfrm>
            </p:grpSpPr>
            <p:sp>
              <p:nvSpPr>
                <p:cNvPr id="47178" name="Rectangle 35"/>
                <p:cNvSpPr>
                  <a:spLocks noChangeArrowheads="1"/>
                </p:cNvSpPr>
                <p:nvPr/>
              </p:nvSpPr>
              <p:spPr bwMode="auto">
                <a:xfrm>
                  <a:off x="3777" y="3261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79" name="Rectangle 36"/>
                <p:cNvSpPr>
                  <a:spLocks noChangeArrowheads="1"/>
                </p:cNvSpPr>
                <p:nvPr/>
              </p:nvSpPr>
              <p:spPr bwMode="auto">
                <a:xfrm>
                  <a:off x="3947" y="3261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80" name="Rectangle 37"/>
                <p:cNvSpPr>
                  <a:spLocks noChangeArrowheads="1"/>
                </p:cNvSpPr>
                <p:nvPr/>
              </p:nvSpPr>
              <p:spPr bwMode="auto">
                <a:xfrm>
                  <a:off x="3891" y="3261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81" name="Rectangle 38"/>
                <p:cNvSpPr>
                  <a:spLocks noChangeArrowheads="1"/>
                </p:cNvSpPr>
                <p:nvPr/>
              </p:nvSpPr>
              <p:spPr bwMode="auto">
                <a:xfrm>
                  <a:off x="3834" y="3261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9" name="Group 39"/>
              <p:cNvGrpSpPr>
                <a:grpSpLocks/>
              </p:cNvGrpSpPr>
              <p:nvPr/>
            </p:nvGrpSpPr>
            <p:grpSpPr bwMode="auto">
              <a:xfrm>
                <a:off x="5884813" y="3767311"/>
                <a:ext cx="720725" cy="90488"/>
                <a:chOff x="3607" y="3148"/>
                <a:chExt cx="454" cy="57"/>
              </a:xfrm>
            </p:grpSpPr>
            <p:sp>
              <p:nvSpPr>
                <p:cNvPr id="47169" name="Rectangle 40"/>
                <p:cNvSpPr>
                  <a:spLocks noChangeArrowheads="1"/>
                </p:cNvSpPr>
                <p:nvPr/>
              </p:nvSpPr>
              <p:spPr bwMode="auto">
                <a:xfrm>
                  <a:off x="3664" y="314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70" name="Rectangle 41"/>
                <p:cNvSpPr>
                  <a:spLocks noChangeArrowheads="1"/>
                </p:cNvSpPr>
                <p:nvPr/>
              </p:nvSpPr>
              <p:spPr bwMode="auto">
                <a:xfrm>
                  <a:off x="3721" y="314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71" name="Rectangle 42"/>
                <p:cNvSpPr>
                  <a:spLocks noChangeArrowheads="1"/>
                </p:cNvSpPr>
                <p:nvPr/>
              </p:nvSpPr>
              <p:spPr bwMode="auto">
                <a:xfrm>
                  <a:off x="3607" y="314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72" name="Rectangle 43"/>
                <p:cNvSpPr>
                  <a:spLocks noChangeArrowheads="1"/>
                </p:cNvSpPr>
                <p:nvPr/>
              </p:nvSpPr>
              <p:spPr bwMode="auto">
                <a:xfrm>
                  <a:off x="3777" y="314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73" name="Rectangle 44"/>
                <p:cNvSpPr>
                  <a:spLocks noChangeArrowheads="1"/>
                </p:cNvSpPr>
                <p:nvPr/>
              </p:nvSpPr>
              <p:spPr bwMode="auto">
                <a:xfrm>
                  <a:off x="3834" y="314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74" name="Rectangle 45"/>
                <p:cNvSpPr>
                  <a:spLocks noChangeArrowheads="1"/>
                </p:cNvSpPr>
                <p:nvPr/>
              </p:nvSpPr>
              <p:spPr bwMode="auto">
                <a:xfrm>
                  <a:off x="3891" y="314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75" name="Rectangle 46"/>
                <p:cNvSpPr>
                  <a:spLocks noChangeArrowheads="1"/>
                </p:cNvSpPr>
                <p:nvPr/>
              </p:nvSpPr>
              <p:spPr bwMode="auto">
                <a:xfrm>
                  <a:off x="3947" y="314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76" name="Rectangle 47"/>
                <p:cNvSpPr>
                  <a:spLocks noChangeArrowheads="1"/>
                </p:cNvSpPr>
                <p:nvPr/>
              </p:nvSpPr>
              <p:spPr bwMode="auto">
                <a:xfrm>
                  <a:off x="4004" y="3148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10" name="Group 49"/>
              <p:cNvGrpSpPr>
                <a:grpSpLocks/>
              </p:cNvGrpSpPr>
              <p:nvPr/>
            </p:nvGrpSpPr>
            <p:grpSpPr bwMode="auto">
              <a:xfrm>
                <a:off x="5794325" y="3676824"/>
                <a:ext cx="900113" cy="92075"/>
                <a:chOff x="3550" y="3091"/>
                <a:chExt cx="567" cy="58"/>
              </a:xfrm>
            </p:grpSpPr>
            <p:sp>
              <p:nvSpPr>
                <p:cNvPr id="47159" name="Rectangle 50"/>
                <p:cNvSpPr>
                  <a:spLocks noChangeArrowheads="1"/>
                </p:cNvSpPr>
                <p:nvPr/>
              </p:nvSpPr>
              <p:spPr bwMode="auto">
                <a:xfrm>
                  <a:off x="3607" y="3091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60" name="Rectangle 51"/>
                <p:cNvSpPr>
                  <a:spLocks noChangeArrowheads="1"/>
                </p:cNvSpPr>
                <p:nvPr/>
              </p:nvSpPr>
              <p:spPr bwMode="auto">
                <a:xfrm>
                  <a:off x="3664" y="3091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61" name="Rectangle 52"/>
                <p:cNvSpPr>
                  <a:spLocks noChangeArrowheads="1"/>
                </p:cNvSpPr>
                <p:nvPr/>
              </p:nvSpPr>
              <p:spPr bwMode="auto">
                <a:xfrm>
                  <a:off x="3721" y="3091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62" name="Rectangle 53"/>
                <p:cNvSpPr>
                  <a:spLocks noChangeArrowheads="1"/>
                </p:cNvSpPr>
                <p:nvPr/>
              </p:nvSpPr>
              <p:spPr bwMode="auto">
                <a:xfrm>
                  <a:off x="3777" y="3091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63" name="Rectangle 54"/>
                <p:cNvSpPr>
                  <a:spLocks noChangeArrowheads="1"/>
                </p:cNvSpPr>
                <p:nvPr/>
              </p:nvSpPr>
              <p:spPr bwMode="auto">
                <a:xfrm>
                  <a:off x="3834" y="3092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64" name="Rectangle 55"/>
                <p:cNvSpPr>
                  <a:spLocks noChangeArrowheads="1"/>
                </p:cNvSpPr>
                <p:nvPr/>
              </p:nvSpPr>
              <p:spPr bwMode="auto">
                <a:xfrm>
                  <a:off x="3891" y="3092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65" name="Rectangle 56"/>
                <p:cNvSpPr>
                  <a:spLocks noChangeArrowheads="1"/>
                </p:cNvSpPr>
                <p:nvPr/>
              </p:nvSpPr>
              <p:spPr bwMode="auto">
                <a:xfrm>
                  <a:off x="3947" y="3092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66" name="Rectangle 57"/>
                <p:cNvSpPr>
                  <a:spLocks noChangeArrowheads="1"/>
                </p:cNvSpPr>
                <p:nvPr/>
              </p:nvSpPr>
              <p:spPr bwMode="auto">
                <a:xfrm>
                  <a:off x="3550" y="3092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67" name="Rectangle 58"/>
                <p:cNvSpPr>
                  <a:spLocks noChangeArrowheads="1"/>
                </p:cNvSpPr>
                <p:nvPr/>
              </p:nvSpPr>
              <p:spPr bwMode="auto">
                <a:xfrm>
                  <a:off x="4060" y="3092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68" name="Rectangle 59"/>
                <p:cNvSpPr>
                  <a:spLocks noChangeArrowheads="1"/>
                </p:cNvSpPr>
                <p:nvPr/>
              </p:nvSpPr>
              <p:spPr bwMode="auto">
                <a:xfrm>
                  <a:off x="4004" y="3092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11" name="Group 60"/>
              <p:cNvGrpSpPr>
                <a:grpSpLocks/>
              </p:cNvGrpSpPr>
              <p:nvPr/>
            </p:nvGrpSpPr>
            <p:grpSpPr bwMode="auto">
              <a:xfrm>
                <a:off x="6245175" y="3587924"/>
                <a:ext cx="449263" cy="90487"/>
                <a:chOff x="3834" y="3035"/>
                <a:chExt cx="283" cy="57"/>
              </a:xfrm>
            </p:grpSpPr>
            <p:sp>
              <p:nvSpPr>
                <p:cNvPr id="47153" name="Rectangle 61"/>
                <p:cNvSpPr>
                  <a:spLocks noChangeArrowheads="1"/>
                </p:cNvSpPr>
                <p:nvPr/>
              </p:nvSpPr>
              <p:spPr bwMode="auto">
                <a:xfrm>
                  <a:off x="3947" y="3035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it-IT" sz="2000" b="1">
                    <a:latin typeface="Lucida Sans Unicode" pitchFamily="34" charset="0"/>
                  </a:endParaRPr>
                </a:p>
              </p:txBody>
            </p:sp>
            <p:grpSp>
              <p:nvGrpSpPr>
                <p:cNvPr id="47154" name="Group 62"/>
                <p:cNvGrpSpPr>
                  <a:grpSpLocks/>
                </p:cNvGrpSpPr>
                <p:nvPr/>
              </p:nvGrpSpPr>
              <p:grpSpPr bwMode="auto">
                <a:xfrm>
                  <a:off x="3834" y="3035"/>
                  <a:ext cx="283" cy="57"/>
                  <a:chOff x="3834" y="3035"/>
                  <a:chExt cx="283" cy="57"/>
                </a:xfrm>
              </p:grpSpPr>
              <p:sp>
                <p:nvSpPr>
                  <p:cNvPr id="47155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3834" y="3035"/>
                    <a:ext cx="57" cy="57"/>
                  </a:xfrm>
                  <a:prstGeom prst="rect">
                    <a:avLst/>
                  </a:prstGeom>
                  <a:solidFill>
                    <a:srgbClr val="22DE4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7156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4004" y="3035"/>
                    <a:ext cx="57" cy="57"/>
                  </a:xfrm>
                  <a:prstGeom prst="rect">
                    <a:avLst/>
                  </a:prstGeom>
                  <a:solidFill>
                    <a:srgbClr val="22DE4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7157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3890" y="3035"/>
                    <a:ext cx="57" cy="57"/>
                  </a:xfrm>
                  <a:prstGeom prst="rect">
                    <a:avLst/>
                  </a:prstGeom>
                  <a:solidFill>
                    <a:srgbClr val="22DE4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7158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4060" y="3035"/>
                    <a:ext cx="57" cy="57"/>
                  </a:xfrm>
                  <a:prstGeom prst="rect">
                    <a:avLst/>
                  </a:prstGeom>
                  <a:solidFill>
                    <a:srgbClr val="22DE4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3" name="Group 67"/>
              <p:cNvGrpSpPr>
                <a:grpSpLocks/>
              </p:cNvGrpSpPr>
              <p:nvPr/>
            </p:nvGrpSpPr>
            <p:grpSpPr bwMode="auto">
              <a:xfrm>
                <a:off x="6065789" y="3857799"/>
                <a:ext cx="449263" cy="90487"/>
                <a:chOff x="3721" y="3205"/>
                <a:chExt cx="283" cy="57"/>
              </a:xfrm>
            </p:grpSpPr>
            <p:sp>
              <p:nvSpPr>
                <p:cNvPr id="47146" name="Rectangle 68"/>
                <p:cNvSpPr>
                  <a:spLocks noChangeArrowheads="1"/>
                </p:cNvSpPr>
                <p:nvPr/>
              </p:nvSpPr>
              <p:spPr bwMode="auto">
                <a:xfrm>
                  <a:off x="3721" y="3205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47" name="Rectangle 69"/>
                <p:cNvSpPr>
                  <a:spLocks noChangeArrowheads="1"/>
                </p:cNvSpPr>
                <p:nvPr/>
              </p:nvSpPr>
              <p:spPr bwMode="auto">
                <a:xfrm>
                  <a:off x="3777" y="3205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48" name="Rectangle 70"/>
                <p:cNvSpPr>
                  <a:spLocks noChangeArrowheads="1"/>
                </p:cNvSpPr>
                <p:nvPr/>
              </p:nvSpPr>
              <p:spPr bwMode="auto">
                <a:xfrm>
                  <a:off x="3834" y="3205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49" name="Rectangle 71"/>
                <p:cNvSpPr>
                  <a:spLocks noChangeArrowheads="1"/>
                </p:cNvSpPr>
                <p:nvPr/>
              </p:nvSpPr>
              <p:spPr bwMode="auto">
                <a:xfrm>
                  <a:off x="3891" y="3205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150" name="Rectangle 72"/>
                <p:cNvSpPr>
                  <a:spLocks noChangeArrowheads="1"/>
                </p:cNvSpPr>
                <p:nvPr/>
              </p:nvSpPr>
              <p:spPr bwMode="auto">
                <a:xfrm>
                  <a:off x="3947" y="3205"/>
                  <a:ext cx="57" cy="57"/>
                </a:xfrm>
                <a:prstGeom prst="rect">
                  <a:avLst/>
                </a:prstGeom>
                <a:solidFill>
                  <a:srgbClr val="22DE4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21259" name="Freeform 75"/>
              <p:cNvSpPr>
                <a:spLocks/>
              </p:cNvSpPr>
              <p:nvPr/>
            </p:nvSpPr>
            <p:spPr bwMode="auto">
              <a:xfrm>
                <a:off x="5821313" y="3605386"/>
                <a:ext cx="876300" cy="531813"/>
              </a:xfrm>
              <a:custGeom>
                <a:avLst/>
                <a:gdLst>
                  <a:gd name="T0" fmla="*/ 0 w 425"/>
                  <a:gd name="T1" fmla="*/ 2147483647 h 309"/>
                  <a:gd name="T2" fmla="*/ 2147483647 w 425"/>
                  <a:gd name="T3" fmla="*/ 2147483647 h 309"/>
                  <a:gd name="T4" fmla="*/ 2147483647 w 425"/>
                  <a:gd name="T5" fmla="*/ 0 h 309"/>
                  <a:gd name="T6" fmla="*/ 0 w 425"/>
                  <a:gd name="T7" fmla="*/ 2147483647 h 3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5"/>
                  <a:gd name="T13" fmla="*/ 0 h 309"/>
                  <a:gd name="T14" fmla="*/ 425 w 425"/>
                  <a:gd name="T15" fmla="*/ 309 h 3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5" h="309">
                    <a:moveTo>
                      <a:pt x="0" y="55"/>
                    </a:moveTo>
                    <a:lnTo>
                      <a:pt x="261" y="309"/>
                    </a:lnTo>
                    <a:lnTo>
                      <a:pt x="425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15875">
                <a:noFill/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-84367" y="2286000"/>
              <a:ext cx="5041122" cy="3075022"/>
              <a:chOff x="-84367" y="2286000"/>
              <a:chExt cx="5041122" cy="3075022"/>
            </a:xfrm>
          </p:grpSpPr>
          <p:sp>
            <p:nvSpPr>
              <p:cNvPr id="124" name="Text Box 4"/>
              <p:cNvSpPr txBox="1">
                <a:spLocks noChangeArrowheads="1"/>
              </p:cNvSpPr>
              <p:nvPr/>
            </p:nvSpPr>
            <p:spPr bwMode="auto">
              <a:xfrm>
                <a:off x="-84367" y="4653136"/>
                <a:ext cx="1710099" cy="70788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i="1" dirty="0">
                    <a:solidFill>
                      <a:schemeClr val="hlink"/>
                    </a:solidFill>
                    <a:latin typeface="Lucida Sans Unicode" pitchFamily="34" charset="0"/>
                  </a:rPr>
                  <a:t>Vertices 3D </a:t>
                </a:r>
              </a:p>
              <a:p>
                <a:pPr algn="ctr"/>
                <a:endParaRPr lang="it-IT" sz="2000" i="1" dirty="0">
                  <a:solidFill>
                    <a:schemeClr val="hlink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125" name="Group 13"/>
              <p:cNvGrpSpPr>
                <a:grpSpLocks/>
              </p:cNvGrpSpPr>
              <p:nvPr/>
            </p:nvGrpSpPr>
            <p:grpSpPr bwMode="auto">
              <a:xfrm>
                <a:off x="53925" y="3129136"/>
                <a:ext cx="1371600" cy="1219200"/>
                <a:chOff x="156" y="672"/>
                <a:chExt cx="3024" cy="2112"/>
              </a:xfrm>
            </p:grpSpPr>
            <p:sp>
              <p:nvSpPr>
                <p:cNvPr id="153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6" y="2080"/>
                  <a:ext cx="1716" cy="70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Line 15"/>
                <p:cNvSpPr>
                  <a:spLocks noChangeShapeType="1"/>
                </p:cNvSpPr>
                <p:nvPr/>
              </p:nvSpPr>
              <p:spPr bwMode="auto">
                <a:xfrm>
                  <a:off x="1872" y="2080"/>
                  <a:ext cx="1308" cy="64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1872" y="672"/>
                  <a:ext cx="82" cy="1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26" name="Rectangle 17"/>
              <p:cNvSpPr>
                <a:spLocks noChangeArrowheads="1"/>
              </p:cNvSpPr>
              <p:nvPr/>
            </p:nvSpPr>
            <p:spPr bwMode="auto">
              <a:xfrm>
                <a:off x="-22275" y="4319761"/>
                <a:ext cx="28257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>
                    <a:solidFill>
                      <a:srgbClr val="969696"/>
                    </a:solidFill>
                  </a:rPr>
                  <a:t>z</a:t>
                </a:r>
                <a:endParaRPr lang="it-IT" sz="1600" i="1">
                  <a:solidFill>
                    <a:srgbClr val="969696"/>
                  </a:solidFill>
                </a:endParaRPr>
              </a:p>
            </p:txBody>
          </p:sp>
          <p:sp>
            <p:nvSpPr>
              <p:cNvPr id="127" name="Rectangle 18"/>
              <p:cNvSpPr>
                <a:spLocks noChangeArrowheads="1"/>
              </p:cNvSpPr>
              <p:nvPr/>
            </p:nvSpPr>
            <p:spPr bwMode="auto">
              <a:xfrm>
                <a:off x="1273125" y="4319761"/>
                <a:ext cx="28257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>
                    <a:solidFill>
                      <a:srgbClr val="969696"/>
                    </a:solidFill>
                  </a:rPr>
                  <a:t>x</a:t>
                </a:r>
                <a:endParaRPr lang="it-IT" sz="1600" i="1">
                  <a:solidFill>
                    <a:srgbClr val="969696"/>
                  </a:solidFill>
                </a:endParaRPr>
              </a:p>
            </p:txBody>
          </p:sp>
          <p:sp>
            <p:nvSpPr>
              <p:cNvPr id="128" name="Rectangle 19"/>
              <p:cNvSpPr>
                <a:spLocks noChangeArrowheads="1"/>
              </p:cNvSpPr>
              <p:nvPr/>
            </p:nvSpPr>
            <p:spPr bwMode="auto">
              <a:xfrm>
                <a:off x="206325" y="3510136"/>
                <a:ext cx="33972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0</a:t>
                </a:r>
                <a:endParaRPr lang="it-IT" sz="1600" i="1"/>
              </a:p>
            </p:txBody>
          </p:sp>
          <p:sp>
            <p:nvSpPr>
              <p:cNvPr id="129" name="Rectangle 20"/>
              <p:cNvSpPr>
                <a:spLocks noChangeArrowheads="1"/>
              </p:cNvSpPr>
              <p:nvPr/>
            </p:nvSpPr>
            <p:spPr bwMode="auto">
              <a:xfrm>
                <a:off x="1120725" y="3403774"/>
                <a:ext cx="33972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1</a:t>
                </a:r>
                <a:endParaRPr lang="it-IT" sz="1600" i="1"/>
              </a:p>
            </p:txBody>
          </p:sp>
          <p:sp>
            <p:nvSpPr>
              <p:cNvPr id="130" name="Rectangle 21"/>
              <p:cNvSpPr>
                <a:spLocks noChangeArrowheads="1"/>
              </p:cNvSpPr>
              <p:nvPr/>
            </p:nvSpPr>
            <p:spPr bwMode="auto">
              <a:xfrm>
                <a:off x="663525" y="4195936"/>
                <a:ext cx="33972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2</a:t>
                </a:r>
                <a:endParaRPr lang="it-IT" sz="1600" i="1"/>
              </a:p>
            </p:txBody>
          </p:sp>
          <p:sp>
            <p:nvSpPr>
              <p:cNvPr id="131" name="Oval 22"/>
              <p:cNvSpPr>
                <a:spLocks noChangeArrowheads="1"/>
              </p:cNvSpPr>
              <p:nvPr/>
            </p:nvSpPr>
            <p:spPr bwMode="auto">
              <a:xfrm>
                <a:off x="815925" y="4165774"/>
                <a:ext cx="117475" cy="1063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2" name="Oval 23"/>
              <p:cNvSpPr>
                <a:spLocks noChangeArrowheads="1"/>
              </p:cNvSpPr>
              <p:nvPr/>
            </p:nvSpPr>
            <p:spPr bwMode="auto">
              <a:xfrm>
                <a:off x="1120725" y="3632374"/>
                <a:ext cx="117475" cy="1063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3" name="Oval 24"/>
              <p:cNvSpPr>
                <a:spLocks noChangeArrowheads="1"/>
              </p:cNvSpPr>
              <p:nvPr/>
            </p:nvSpPr>
            <p:spPr bwMode="auto">
              <a:xfrm>
                <a:off x="434925" y="3784774"/>
                <a:ext cx="117475" cy="1063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/>
              </a:p>
            </p:txBody>
          </p:sp>
          <p:sp>
            <p:nvSpPr>
              <p:cNvPr id="134" name="Freeform 25"/>
              <p:cNvSpPr>
                <a:spLocks/>
              </p:cNvSpPr>
              <p:nvPr/>
            </p:nvSpPr>
            <p:spPr bwMode="auto">
              <a:xfrm>
                <a:off x="484138" y="3697461"/>
                <a:ext cx="693737" cy="525463"/>
              </a:xfrm>
              <a:custGeom>
                <a:avLst/>
                <a:gdLst>
                  <a:gd name="T0" fmla="*/ 0 w 437"/>
                  <a:gd name="T1" fmla="*/ 2147483647 h 331"/>
                  <a:gd name="T2" fmla="*/ 2147483647 w 437"/>
                  <a:gd name="T3" fmla="*/ 2147483647 h 331"/>
                  <a:gd name="T4" fmla="*/ 2147483647 w 437"/>
                  <a:gd name="T5" fmla="*/ 0 h 331"/>
                  <a:gd name="T6" fmla="*/ 0 w 437"/>
                  <a:gd name="T7" fmla="*/ 2147483647 h 3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7"/>
                  <a:gd name="T13" fmla="*/ 0 h 331"/>
                  <a:gd name="T14" fmla="*/ 437 w 437"/>
                  <a:gd name="T15" fmla="*/ 331 h 3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7" h="331">
                    <a:moveTo>
                      <a:pt x="0" y="80"/>
                    </a:moveTo>
                    <a:lnTo>
                      <a:pt x="265" y="331"/>
                    </a:lnTo>
                    <a:lnTo>
                      <a:pt x="437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chemeClr val="folHlink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5" name="Rectangle 76"/>
              <p:cNvSpPr>
                <a:spLocks noChangeArrowheads="1"/>
              </p:cNvSpPr>
              <p:nvPr/>
            </p:nvSpPr>
            <p:spPr bwMode="auto">
              <a:xfrm>
                <a:off x="838200" y="2286000"/>
                <a:ext cx="28257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>
                    <a:solidFill>
                      <a:srgbClr val="969696"/>
                    </a:solidFill>
                  </a:rPr>
                  <a:t>y</a:t>
                </a:r>
                <a:endParaRPr lang="it-IT" sz="1600" i="1">
                  <a:solidFill>
                    <a:srgbClr val="969696"/>
                  </a:solidFill>
                </a:endParaRPr>
              </a:p>
            </p:txBody>
          </p:sp>
          <p:grpSp>
            <p:nvGrpSpPr>
              <p:cNvPr id="136" name="Group 135"/>
              <p:cNvGrpSpPr/>
              <p:nvPr/>
            </p:nvGrpSpPr>
            <p:grpSpPr>
              <a:xfrm>
                <a:off x="2308288" y="3319145"/>
                <a:ext cx="1671638" cy="1851025"/>
                <a:chOff x="2527250" y="3308524"/>
                <a:chExt cx="1671638" cy="1851025"/>
              </a:xfrm>
            </p:grpSpPr>
            <p:sp>
              <p:nvSpPr>
                <p:cNvPr id="139" name="AutoShape 11"/>
                <p:cNvSpPr>
                  <a:spLocks noChangeArrowheads="1"/>
                </p:cNvSpPr>
                <p:nvPr/>
              </p:nvSpPr>
              <p:spPr bwMode="auto">
                <a:xfrm>
                  <a:off x="2873326" y="3357736"/>
                  <a:ext cx="1169988" cy="990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0" name="Freeform 12"/>
                <p:cNvSpPr>
                  <a:spLocks/>
                </p:cNvSpPr>
                <p:nvPr/>
              </p:nvSpPr>
              <p:spPr bwMode="auto">
                <a:xfrm>
                  <a:off x="3700413" y="3360911"/>
                  <a:ext cx="330200" cy="330200"/>
                </a:xfrm>
                <a:custGeom>
                  <a:avLst/>
                  <a:gdLst>
                    <a:gd name="T0" fmla="*/ 4 w 208"/>
                    <a:gd name="T1" fmla="*/ 14 h 208"/>
                    <a:gd name="T2" fmla="*/ 153 w 208"/>
                    <a:gd name="T3" fmla="*/ 73 h 208"/>
                    <a:gd name="T4" fmla="*/ 202 w 208"/>
                    <a:gd name="T5" fmla="*/ 202 h 208"/>
                    <a:gd name="T6" fmla="*/ 175 w 208"/>
                    <a:gd name="T7" fmla="*/ 37 h 208"/>
                    <a:gd name="T8" fmla="*/ 4 w 208"/>
                    <a:gd name="T9" fmla="*/ 14 h 2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8"/>
                    <a:gd name="T16" fmla="*/ 0 h 208"/>
                    <a:gd name="T17" fmla="*/ 208 w 208"/>
                    <a:gd name="T18" fmla="*/ 208 h 20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8" h="208">
                      <a:moveTo>
                        <a:pt x="4" y="14"/>
                      </a:moveTo>
                      <a:cubicBezTo>
                        <a:pt x="0" y="20"/>
                        <a:pt x="120" y="42"/>
                        <a:pt x="153" y="73"/>
                      </a:cubicBezTo>
                      <a:cubicBezTo>
                        <a:pt x="184" y="103"/>
                        <a:pt x="198" y="208"/>
                        <a:pt x="202" y="202"/>
                      </a:cubicBezTo>
                      <a:cubicBezTo>
                        <a:pt x="206" y="196"/>
                        <a:pt x="208" y="68"/>
                        <a:pt x="175" y="37"/>
                      </a:cubicBezTo>
                      <a:cubicBezTo>
                        <a:pt x="129" y="0"/>
                        <a:pt x="7" y="10"/>
                        <a:pt x="4" y="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141" name="Group 77"/>
                <p:cNvGrpSpPr>
                  <a:grpSpLocks/>
                </p:cNvGrpSpPr>
                <p:nvPr/>
              </p:nvGrpSpPr>
              <p:grpSpPr bwMode="auto">
                <a:xfrm>
                  <a:off x="2527250" y="3613324"/>
                  <a:ext cx="1671638" cy="1546225"/>
                  <a:chOff x="1606" y="1968"/>
                  <a:chExt cx="1053" cy="974"/>
                </a:xfrm>
              </p:grpSpPr>
              <p:sp>
                <p:nvSpPr>
                  <p:cNvPr id="151" name="Freeform 78"/>
                  <p:cNvSpPr>
                    <a:spLocks/>
                  </p:cNvSpPr>
                  <p:nvPr/>
                </p:nvSpPr>
                <p:spPr bwMode="auto">
                  <a:xfrm>
                    <a:off x="1872" y="1968"/>
                    <a:ext cx="552" cy="335"/>
                  </a:xfrm>
                  <a:custGeom>
                    <a:avLst/>
                    <a:gdLst>
                      <a:gd name="T0" fmla="*/ 0 w 425"/>
                      <a:gd name="T1" fmla="*/ 198 h 309"/>
                      <a:gd name="T2" fmla="*/ 17106 w 425"/>
                      <a:gd name="T3" fmla="*/ 1126 h 309"/>
                      <a:gd name="T4" fmla="*/ 27855 w 425"/>
                      <a:gd name="T5" fmla="*/ 0 h 309"/>
                      <a:gd name="T6" fmla="*/ 0 w 425"/>
                      <a:gd name="T7" fmla="*/ 198 h 30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25"/>
                      <a:gd name="T13" fmla="*/ 0 h 309"/>
                      <a:gd name="T14" fmla="*/ 425 w 425"/>
                      <a:gd name="T15" fmla="*/ 309 h 30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25" h="309">
                        <a:moveTo>
                          <a:pt x="0" y="55"/>
                        </a:moveTo>
                        <a:lnTo>
                          <a:pt x="261" y="309"/>
                        </a:lnTo>
                        <a:lnTo>
                          <a:pt x="425" y="0"/>
                        </a:lnTo>
                        <a:lnTo>
                          <a:pt x="0" y="55"/>
                        </a:lnTo>
                        <a:close/>
                      </a:path>
                    </a:pathLst>
                  </a:custGeom>
                  <a:solidFill>
                    <a:srgbClr val="339966"/>
                  </a:solidFill>
                  <a:ln w="15875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52" name="Text Box 7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06" y="2496"/>
                    <a:ext cx="1053" cy="446"/>
                  </a:xfrm>
                  <a:prstGeom prst="rect">
                    <a:avLst/>
                  </a:prstGeom>
                  <a:noFill/>
                  <a:ln w="38100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000" i="1" dirty="0">
                        <a:solidFill>
                          <a:schemeClr val="hlink"/>
                        </a:solidFill>
                        <a:latin typeface="Lucida Sans Unicode" pitchFamily="34" charset="0"/>
                      </a:rPr>
                      <a:t>triangle 2D</a:t>
                    </a:r>
                  </a:p>
                  <a:p>
                    <a:pPr algn="ctr"/>
                    <a:r>
                      <a:rPr lang="en-US" sz="2000" i="1" dirty="0">
                        <a:solidFill>
                          <a:schemeClr val="hlink"/>
                        </a:solidFill>
                        <a:latin typeface="Lucida Sans Unicode" pitchFamily="34" charset="0"/>
                      </a:rPr>
                      <a:t>on screen</a:t>
                    </a:r>
                  </a:p>
                </p:txBody>
              </p:sp>
            </p:grpSp>
            <p:grpSp>
              <p:nvGrpSpPr>
                <p:cNvPr id="142" name="Group 80"/>
                <p:cNvGrpSpPr>
                  <a:grpSpLocks/>
                </p:cNvGrpSpPr>
                <p:nvPr/>
              </p:nvGrpSpPr>
              <p:grpSpPr bwMode="auto">
                <a:xfrm>
                  <a:off x="2797125" y="3384724"/>
                  <a:ext cx="339725" cy="376237"/>
                  <a:chOff x="1776" y="1824"/>
                  <a:chExt cx="214" cy="237"/>
                </a:xfrm>
              </p:grpSpPr>
              <p:sp>
                <p:nvSpPr>
                  <p:cNvPr id="149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1865" y="1994"/>
                    <a:ext cx="74" cy="6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0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1824"/>
                    <a:ext cx="214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r>
                      <a:rPr lang="en-US" sz="1600" i="1"/>
                      <a:t>v</a:t>
                    </a:r>
                    <a:r>
                      <a:rPr lang="en-US" sz="800" i="1"/>
                      <a:t>0</a:t>
                    </a:r>
                    <a:endParaRPr lang="it-IT" sz="1600" i="1"/>
                  </a:p>
                </p:txBody>
              </p:sp>
            </p:grpSp>
            <p:grpSp>
              <p:nvGrpSpPr>
                <p:cNvPr id="143" name="Group 83"/>
                <p:cNvGrpSpPr>
                  <a:grpSpLocks/>
                </p:cNvGrpSpPr>
                <p:nvPr/>
              </p:nvGrpSpPr>
              <p:grpSpPr bwMode="auto">
                <a:xfrm>
                  <a:off x="3635325" y="3308524"/>
                  <a:ext cx="339725" cy="341312"/>
                  <a:chOff x="2304" y="1776"/>
                  <a:chExt cx="214" cy="215"/>
                </a:xfrm>
              </p:grpSpPr>
              <p:sp>
                <p:nvSpPr>
                  <p:cNvPr id="147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924"/>
                    <a:ext cx="74" cy="6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48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776"/>
                    <a:ext cx="214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r>
                      <a:rPr lang="en-US" sz="1600" i="1"/>
                      <a:t>v</a:t>
                    </a:r>
                    <a:r>
                      <a:rPr lang="en-US" sz="800" i="1"/>
                      <a:t>1</a:t>
                    </a:r>
                    <a:endParaRPr lang="it-IT" sz="1600" i="1"/>
                  </a:p>
                </p:txBody>
              </p:sp>
            </p:grpSp>
            <p:grpSp>
              <p:nvGrpSpPr>
                <p:cNvPr id="144" name="Group 86"/>
                <p:cNvGrpSpPr>
                  <a:grpSpLocks/>
                </p:cNvGrpSpPr>
                <p:nvPr/>
              </p:nvGrpSpPr>
              <p:grpSpPr bwMode="auto">
                <a:xfrm>
                  <a:off x="3254325" y="4070524"/>
                  <a:ext cx="339725" cy="336550"/>
                  <a:chOff x="2064" y="2256"/>
                  <a:chExt cx="214" cy="212"/>
                </a:xfrm>
              </p:grpSpPr>
              <p:sp>
                <p:nvSpPr>
                  <p:cNvPr id="145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56"/>
                    <a:ext cx="74" cy="6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46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256"/>
                    <a:ext cx="214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r>
                      <a:rPr lang="en-US" sz="1600" i="1"/>
                      <a:t>v</a:t>
                    </a:r>
                    <a:r>
                      <a:rPr lang="en-US" sz="800" i="1"/>
                      <a:t>2</a:t>
                    </a:r>
                    <a:endParaRPr lang="it-IT" sz="1600" i="1"/>
                  </a:p>
                </p:txBody>
              </p:sp>
            </p:grpSp>
          </p:grpSp>
          <p:sp>
            <p:nvSpPr>
              <p:cNvPr id="137" name="AutoShape 10"/>
              <p:cNvSpPr>
                <a:spLocks noChangeArrowheads="1"/>
              </p:cNvSpPr>
              <p:nvPr/>
            </p:nvSpPr>
            <p:spPr bwMode="auto">
              <a:xfrm>
                <a:off x="1515039" y="3641175"/>
                <a:ext cx="1085152" cy="615817"/>
              </a:xfrm>
              <a:prstGeom prst="rightArrow">
                <a:avLst>
                  <a:gd name="adj1" fmla="val 100000"/>
                  <a:gd name="adj2" fmla="val 3899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Lucida Sans Unicode" pitchFamily="34" charset="0"/>
                  </a:rPr>
                  <a:t>  </a:t>
                </a:r>
                <a:r>
                  <a:rPr lang="en-US" sz="1200" b="1" dirty="0">
                    <a:solidFill>
                      <a:srgbClr val="99CCFF"/>
                    </a:solidFill>
                    <a:latin typeface="Lucida Sans Unicode" pitchFamily="34" charset="0"/>
                  </a:rPr>
                  <a:t>transform</a:t>
                </a:r>
                <a:endParaRPr lang="it-IT" sz="1200" b="1" dirty="0">
                  <a:solidFill>
                    <a:srgbClr val="99CCFF"/>
                  </a:solidFill>
                  <a:latin typeface="Lucida Sans Unicode" pitchFamily="34" charset="0"/>
                </a:endParaRPr>
              </a:p>
            </p:txBody>
          </p:sp>
          <p:sp>
            <p:nvSpPr>
              <p:cNvPr id="138" name="AutoShape 10"/>
              <p:cNvSpPr>
                <a:spLocks noChangeArrowheads="1"/>
              </p:cNvSpPr>
              <p:nvPr/>
            </p:nvSpPr>
            <p:spPr bwMode="auto">
              <a:xfrm>
                <a:off x="3871603" y="3638265"/>
                <a:ext cx="1085152" cy="615817"/>
              </a:xfrm>
              <a:prstGeom prst="rightArrow">
                <a:avLst>
                  <a:gd name="adj1" fmla="val 100000"/>
                  <a:gd name="adj2" fmla="val 3899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Lucida Sans Unicode" pitchFamily="34" charset="0"/>
                  </a:rPr>
                  <a:t>  </a:t>
                </a:r>
                <a:r>
                  <a:rPr lang="en-US" sz="1200" b="1" dirty="0">
                    <a:solidFill>
                      <a:srgbClr val="99CCFF"/>
                    </a:solidFill>
                    <a:latin typeface="Lucida Sans Unicode" pitchFamily="34" charset="0"/>
                  </a:rPr>
                  <a:t>rasterize</a:t>
                </a:r>
                <a:endParaRPr lang="it-IT" sz="1200" b="1" dirty="0">
                  <a:solidFill>
                    <a:srgbClr val="99CCFF"/>
                  </a:solidFill>
                  <a:latin typeface="Lucida Sans Unicode" pitchFamily="34" charset="0"/>
                </a:endParaRPr>
              </a:p>
            </p:txBody>
          </p:sp>
        </p:grpSp>
      </p:grpSp>
      <p:sp>
        <p:nvSpPr>
          <p:cNvPr id="191" name="AutoShape 10"/>
          <p:cNvSpPr>
            <a:spLocks noChangeArrowheads="1"/>
          </p:cNvSpPr>
          <p:nvPr/>
        </p:nvSpPr>
        <p:spPr bwMode="auto">
          <a:xfrm>
            <a:off x="6296084" y="3615101"/>
            <a:ext cx="1085152" cy="615817"/>
          </a:xfrm>
          <a:prstGeom prst="rightArrow">
            <a:avLst>
              <a:gd name="adj1" fmla="val 100000"/>
              <a:gd name="adj2" fmla="val 38990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99CCFF"/>
                </a:solidFill>
                <a:latin typeface="Lucida Sans Unicode" pitchFamily="34" charset="0"/>
              </a:rPr>
              <a:t>fragment</a:t>
            </a:r>
          </a:p>
          <a:p>
            <a:pPr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99CCFF"/>
                </a:solidFill>
                <a:latin typeface="Lucida Sans Unicode" pitchFamily="34" charset="0"/>
              </a:rPr>
              <a:t>process</a:t>
            </a:r>
            <a:endParaRPr lang="it-IT" sz="1200" b="1" dirty="0">
              <a:solidFill>
                <a:srgbClr val="99CCFF"/>
              </a:solidFill>
              <a:latin typeface="Lucida Sans Unicode" pitchFamily="34" charset="0"/>
            </a:endParaRPr>
          </a:p>
        </p:txBody>
      </p:sp>
      <p:sp>
        <p:nvSpPr>
          <p:cNvPr id="194" name="Text Box 8"/>
          <p:cNvSpPr txBox="1">
            <a:spLocks noChangeArrowheads="1"/>
          </p:cNvSpPr>
          <p:nvPr/>
        </p:nvSpPr>
        <p:spPr bwMode="auto">
          <a:xfrm>
            <a:off x="7104781" y="3938878"/>
            <a:ext cx="1758950" cy="76417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tIns="1548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i="1" dirty="0">
                <a:solidFill>
                  <a:schemeClr val="hlink"/>
                </a:solidFill>
                <a:latin typeface="Lucida Sans Unicode" pitchFamily="34" charset="0"/>
              </a:rPr>
              <a:t>Output Image</a:t>
            </a:r>
            <a:endParaRPr lang="it-IT" sz="2000" i="1" dirty="0">
              <a:solidFill>
                <a:schemeClr val="hlink"/>
              </a:solidFill>
              <a:latin typeface="Lucida Sans Unicode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49345" y="6002005"/>
            <a:ext cx="6994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en-US" sz="2800" b="1" dirty="0"/>
              <a:t>All operations are massively parallelizable!</a:t>
            </a:r>
          </a:p>
        </p:txBody>
      </p:sp>
    </p:spTree>
    <p:extLst>
      <p:ext uri="{BB962C8B-B14F-4D97-AF65-F5344CB8AC3E}">
        <p14:creationId xmlns:p14="http://schemas.microsoft.com/office/powerpoint/2010/main" val="3678185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Rasterization: rendering primitives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000" dirty="0"/>
              <a:t>anything we can:</a:t>
            </a:r>
          </a:p>
          <a:p>
            <a:pPr lvl="1" eaLnBrk="1" hangingPunct="1"/>
            <a:r>
              <a:rPr lang="en-US" altLang="en-US" sz="2000" dirty="0"/>
              <a:t>project from 3D to 2D </a:t>
            </a:r>
          </a:p>
          <a:p>
            <a:pPr lvl="1" eaLnBrk="1" hangingPunct="1"/>
            <a:r>
              <a:rPr lang="en-US" altLang="en-US" sz="2000" dirty="0"/>
              <a:t>rasterize in 2D == intersect with a grid of pixels</a:t>
            </a:r>
          </a:p>
          <a:p>
            <a:pPr lvl="1"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Most commonly:</a:t>
            </a:r>
          </a:p>
          <a:p>
            <a:pPr lvl="1" eaLnBrk="1" hangingPunct="1"/>
            <a:r>
              <a:rPr lang="en-US" altLang="en-US" sz="1400" i="1" dirty="0">
                <a:solidFill>
                  <a:srgbClr val="4D4D4D"/>
                </a:solidFill>
              </a:rPr>
              <a:t>SEGMENTS</a:t>
            </a:r>
          </a:p>
          <a:p>
            <a:pPr lvl="1" eaLnBrk="1" hangingPunct="1"/>
            <a:r>
              <a:rPr lang="en-US" altLang="en-US" sz="1400" i="1" dirty="0">
                <a:solidFill>
                  <a:srgbClr val="4D4D4D"/>
                </a:solidFill>
              </a:rPr>
              <a:t>POINTS</a:t>
            </a:r>
          </a:p>
          <a:p>
            <a:pPr lvl="1" eaLnBrk="1" hangingPunct="1"/>
            <a:r>
              <a:rPr lang="en-US" altLang="en-US" sz="2000" b="1" dirty="0"/>
              <a:t>TRIANGLES</a:t>
            </a:r>
            <a:endParaRPr lang="en-US" altLang="en-US" sz="2000" b="1" i="1" dirty="0">
              <a:solidFill>
                <a:srgbClr val="4D4D4D"/>
              </a:solidFill>
            </a:endParaRPr>
          </a:p>
          <a:p>
            <a:pPr lvl="2" eaLnBrk="1" hangingPunct="1"/>
            <a:endParaRPr lang="en-US" alt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2339752" y="2348880"/>
            <a:ext cx="6381750" cy="3646488"/>
            <a:chOff x="1524000" y="2590800"/>
            <a:chExt cx="6381750" cy="3646488"/>
          </a:xfrm>
        </p:grpSpPr>
        <p:sp>
          <p:nvSpPr>
            <p:cNvPr id="4" name="Line 25"/>
            <p:cNvSpPr>
              <a:spLocks noChangeShapeType="1"/>
            </p:cNvSpPr>
            <p:nvPr/>
          </p:nvSpPr>
          <p:spPr bwMode="auto">
            <a:xfrm flipH="1">
              <a:off x="1524000" y="4927600"/>
              <a:ext cx="2724150" cy="1117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" name="Line 26"/>
            <p:cNvSpPr>
              <a:spLocks noChangeShapeType="1"/>
            </p:cNvSpPr>
            <p:nvPr/>
          </p:nvSpPr>
          <p:spPr bwMode="auto">
            <a:xfrm>
              <a:off x="4248150" y="4927600"/>
              <a:ext cx="2076450" cy="10160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6" name="Line 27"/>
            <p:cNvSpPr>
              <a:spLocks noChangeShapeType="1"/>
            </p:cNvSpPr>
            <p:nvPr/>
          </p:nvSpPr>
          <p:spPr bwMode="auto">
            <a:xfrm flipV="1">
              <a:off x="4248150" y="2692400"/>
              <a:ext cx="130175" cy="2235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" name="Rectangle 28"/>
            <p:cNvSpPr>
              <a:spLocks noChangeArrowheads="1"/>
            </p:cNvSpPr>
            <p:nvPr/>
          </p:nvSpPr>
          <p:spPr bwMode="auto">
            <a:xfrm>
              <a:off x="4378325" y="2590800"/>
              <a:ext cx="307975" cy="398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000" i="1">
                  <a:solidFill>
                    <a:srgbClr val="969696"/>
                  </a:solidFill>
                </a:rPr>
                <a:t>x</a:t>
              </a:r>
              <a:endParaRPr lang="it-IT" sz="2000" i="1">
                <a:solidFill>
                  <a:srgbClr val="969696"/>
                </a:solidFill>
              </a:endParaRPr>
            </a:p>
          </p:txBody>
        </p:sp>
        <p:sp>
          <p:nvSpPr>
            <p:cNvPr id="8" name="Rectangle 29"/>
            <p:cNvSpPr>
              <a:spLocks noChangeArrowheads="1"/>
            </p:cNvSpPr>
            <p:nvPr/>
          </p:nvSpPr>
          <p:spPr bwMode="auto">
            <a:xfrm>
              <a:off x="1524000" y="5842000"/>
              <a:ext cx="307975" cy="395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000" i="1">
                  <a:solidFill>
                    <a:srgbClr val="969696"/>
                  </a:solidFill>
                </a:rPr>
                <a:t>y</a:t>
              </a:r>
              <a:endParaRPr lang="it-IT" sz="2000" i="1">
                <a:solidFill>
                  <a:srgbClr val="969696"/>
                </a:solidFill>
              </a:endParaRPr>
            </a:p>
          </p:txBody>
        </p:sp>
        <p:sp>
          <p:nvSpPr>
            <p:cNvPr id="9" name="Rectangle 30"/>
            <p:cNvSpPr>
              <a:spLocks noChangeArrowheads="1"/>
            </p:cNvSpPr>
            <p:nvPr/>
          </p:nvSpPr>
          <p:spPr bwMode="auto">
            <a:xfrm>
              <a:off x="5675313" y="5740400"/>
              <a:ext cx="307975" cy="395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000" i="1">
                  <a:solidFill>
                    <a:srgbClr val="969696"/>
                  </a:solidFill>
                </a:rPr>
                <a:t>z</a:t>
              </a:r>
              <a:endParaRPr lang="it-IT" sz="2000" i="1">
                <a:solidFill>
                  <a:srgbClr val="969696"/>
                </a:solidFill>
              </a:endParaRPr>
            </a:p>
          </p:txBody>
        </p:sp>
        <p:sp>
          <p:nvSpPr>
            <p:cNvPr id="10" name="Freeform 16"/>
            <p:cNvSpPr>
              <a:spLocks/>
            </p:cNvSpPr>
            <p:nvPr/>
          </p:nvSpPr>
          <p:spPr bwMode="auto">
            <a:xfrm>
              <a:off x="2895600" y="3276600"/>
              <a:ext cx="2122488" cy="1947863"/>
            </a:xfrm>
            <a:custGeom>
              <a:avLst/>
              <a:gdLst>
                <a:gd name="T0" fmla="*/ 0 w 1337"/>
                <a:gd name="T1" fmla="*/ 2147483647 h 1227"/>
                <a:gd name="T2" fmla="*/ 2147483647 w 1337"/>
                <a:gd name="T3" fmla="*/ 2147483647 h 1227"/>
                <a:gd name="T4" fmla="*/ 2147483647 w 1337"/>
                <a:gd name="T5" fmla="*/ 0 h 1227"/>
                <a:gd name="T6" fmla="*/ 0 w 1337"/>
                <a:gd name="T7" fmla="*/ 2147483647 h 1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37"/>
                <a:gd name="T13" fmla="*/ 0 h 1227"/>
                <a:gd name="T14" fmla="*/ 1337 w 1337"/>
                <a:gd name="T15" fmla="*/ 1227 h 1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37" h="1227">
                  <a:moveTo>
                    <a:pt x="0" y="1227"/>
                  </a:moveTo>
                  <a:lnTo>
                    <a:pt x="1337" y="1025"/>
                  </a:lnTo>
                  <a:lnTo>
                    <a:pt x="775" y="0"/>
                  </a:lnTo>
                  <a:lnTo>
                    <a:pt x="0" y="1227"/>
                  </a:lnTo>
                  <a:close/>
                </a:path>
              </a:pathLst>
            </a:custGeom>
            <a:solidFill>
              <a:srgbClr val="99CCFF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4038600" y="3233738"/>
              <a:ext cx="152400" cy="152400"/>
            </a:xfrm>
            <a:prstGeom prst="ellipse">
              <a:avLst/>
            </a:prstGeom>
            <a:gradFill rotWithShape="0">
              <a:gsLst>
                <a:gs pos="0">
                  <a:schemeClr val="tx1">
                    <a:gamma/>
                    <a:tint val="60784"/>
                    <a:invGamma/>
                  </a:schemeClr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2" name="Oval 18"/>
            <p:cNvSpPr>
              <a:spLocks noChangeArrowheads="1"/>
            </p:cNvSpPr>
            <p:nvPr/>
          </p:nvSpPr>
          <p:spPr bwMode="auto">
            <a:xfrm>
              <a:off x="4953000" y="4800600"/>
              <a:ext cx="152400" cy="152400"/>
            </a:xfrm>
            <a:prstGeom prst="ellipse">
              <a:avLst/>
            </a:prstGeom>
            <a:gradFill rotWithShape="0">
              <a:gsLst>
                <a:gs pos="0">
                  <a:schemeClr val="tx1">
                    <a:gamma/>
                    <a:tint val="60784"/>
                    <a:invGamma/>
                  </a:schemeClr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3" name="Oval 19"/>
            <p:cNvSpPr>
              <a:spLocks noChangeArrowheads="1"/>
            </p:cNvSpPr>
            <p:nvPr/>
          </p:nvSpPr>
          <p:spPr bwMode="auto">
            <a:xfrm>
              <a:off x="2819400" y="5105400"/>
              <a:ext cx="152400" cy="152400"/>
            </a:xfrm>
            <a:prstGeom prst="ellipse">
              <a:avLst/>
            </a:prstGeom>
            <a:gradFill rotWithShape="0">
              <a:gsLst>
                <a:gs pos="0">
                  <a:schemeClr val="tx1">
                    <a:gamma/>
                    <a:tint val="60784"/>
                    <a:invGamma/>
                  </a:schemeClr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4" name="Rectangle 20"/>
            <p:cNvSpPr>
              <a:spLocks noChangeArrowheads="1"/>
            </p:cNvSpPr>
            <p:nvPr/>
          </p:nvSpPr>
          <p:spPr bwMode="auto">
            <a:xfrm>
              <a:off x="4114800" y="2819400"/>
              <a:ext cx="280035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3200" i="1"/>
                <a:t>v</a:t>
              </a:r>
              <a:r>
                <a:rPr lang="en-US" sz="1600" i="1"/>
                <a:t>0  </a:t>
              </a:r>
              <a:r>
                <a:rPr lang="en-US" sz="3200"/>
                <a:t>=(</a:t>
              </a:r>
              <a:r>
                <a:rPr lang="en-US" sz="3200" i="1"/>
                <a:t> x</a:t>
              </a:r>
              <a:r>
                <a:rPr lang="en-US" sz="1600" i="1"/>
                <a:t>0</a:t>
              </a:r>
              <a:r>
                <a:rPr lang="en-US" sz="3200" i="1"/>
                <a:t>, y</a:t>
              </a:r>
              <a:r>
                <a:rPr lang="en-US" sz="1600" i="1"/>
                <a:t>0</a:t>
              </a:r>
              <a:r>
                <a:rPr lang="en-US" sz="3200" i="1"/>
                <a:t>, z</a:t>
              </a:r>
              <a:r>
                <a:rPr lang="en-US" sz="1600" i="1"/>
                <a:t>0 </a:t>
              </a:r>
              <a:r>
                <a:rPr lang="en-US" sz="3200"/>
                <a:t>)</a:t>
              </a:r>
              <a:r>
                <a:rPr lang="en-US" sz="3200" i="1"/>
                <a:t> </a:t>
              </a:r>
              <a:endParaRPr lang="it-IT" sz="3200" i="1"/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5105400" y="4648200"/>
              <a:ext cx="280035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3200" i="1"/>
                <a:t>v</a:t>
              </a:r>
              <a:r>
                <a:rPr lang="en-US" sz="1600" i="1"/>
                <a:t>1  </a:t>
              </a:r>
              <a:r>
                <a:rPr lang="en-US" sz="3200"/>
                <a:t>=(</a:t>
              </a:r>
              <a:r>
                <a:rPr lang="en-US" sz="3200" i="1"/>
                <a:t> x</a:t>
              </a:r>
              <a:r>
                <a:rPr lang="en-US" sz="1600" i="1"/>
                <a:t>1</a:t>
              </a:r>
              <a:r>
                <a:rPr lang="en-US" sz="3200" i="1"/>
                <a:t>, y</a:t>
              </a:r>
              <a:r>
                <a:rPr lang="en-US" sz="1600" i="1"/>
                <a:t>1</a:t>
              </a:r>
              <a:r>
                <a:rPr lang="en-US" sz="3200" i="1"/>
                <a:t>, z</a:t>
              </a:r>
              <a:r>
                <a:rPr lang="en-US" sz="1600" i="1"/>
                <a:t>1 </a:t>
              </a:r>
              <a:r>
                <a:rPr lang="en-US" sz="3200"/>
                <a:t>)</a:t>
              </a:r>
              <a:r>
                <a:rPr lang="en-US" sz="3200" i="1"/>
                <a:t> </a:t>
              </a:r>
              <a:endParaRPr lang="it-IT" sz="3200" i="1"/>
            </a:p>
          </p:txBody>
        </p:sp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>
              <a:off x="2514600" y="5181600"/>
              <a:ext cx="280035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3200" i="1"/>
                <a:t>v</a:t>
              </a:r>
              <a:r>
                <a:rPr lang="en-US" sz="1600" i="1"/>
                <a:t>2  </a:t>
              </a:r>
              <a:r>
                <a:rPr lang="en-US" sz="3200"/>
                <a:t>=(</a:t>
              </a:r>
              <a:r>
                <a:rPr lang="en-US" sz="3200" i="1"/>
                <a:t> x</a:t>
              </a:r>
              <a:r>
                <a:rPr lang="en-US" sz="1600" i="1"/>
                <a:t>2</a:t>
              </a:r>
              <a:r>
                <a:rPr lang="en-US" sz="3200" i="1"/>
                <a:t>, y</a:t>
              </a:r>
              <a:r>
                <a:rPr lang="en-US" sz="1600" i="1"/>
                <a:t>2</a:t>
              </a:r>
              <a:r>
                <a:rPr lang="en-US" sz="3200" i="1"/>
                <a:t>, z</a:t>
              </a:r>
              <a:r>
                <a:rPr lang="en-US" sz="1600" i="1"/>
                <a:t>2 </a:t>
              </a:r>
              <a:r>
                <a:rPr lang="en-US" sz="3200"/>
                <a:t>)</a:t>
              </a:r>
              <a:r>
                <a:rPr lang="en-US" sz="3200" i="1"/>
                <a:t> </a:t>
              </a:r>
              <a:endParaRPr lang="it-IT" sz="3200" i="1"/>
            </a:p>
          </p:txBody>
        </p:sp>
      </p:grpSp>
    </p:spTree>
    <p:extLst>
      <p:ext uri="{BB962C8B-B14F-4D97-AF65-F5344CB8AC3E}">
        <p14:creationId xmlns:p14="http://schemas.microsoft.com/office/powerpoint/2010/main" val="99723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Algorithms Paradigms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331640" y="1263393"/>
            <a:ext cx="7058342" cy="2369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it-IT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each</a:t>
            </a:r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pixel </a:t>
            </a:r>
            <a:r>
              <a:rPr lang="it-IT" sz="28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it-IT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make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a </a:t>
            </a:r>
            <a:r>
              <a:rPr lang="it-IT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ray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24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endParaRPr lang="it-IT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for </a:t>
            </a:r>
            <a:r>
              <a:rPr lang="it-IT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each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primitive </a:t>
            </a:r>
            <a:r>
              <a:rPr lang="it-IT" sz="24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in scene:</a:t>
            </a:r>
          </a:p>
          <a:p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it-IT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intersect</a:t>
            </a:r>
            <a:r>
              <a:rPr lang="it-IT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it-IT" sz="24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r,o</a:t>
            </a:r>
            <a:r>
              <a:rPr lang="it-IT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it-IT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then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find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color for </a:t>
            </a:r>
            <a:r>
              <a:rPr lang="it-IT" sz="24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  <a:br>
              <a:rPr lang="it-IT" sz="2400" b="1" i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it-IT" sz="24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color</a:t>
            </a:r>
            <a:r>
              <a:rPr lang="it-IT" sz="24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 p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with </a:t>
            </a:r>
            <a:r>
              <a:rPr lang="it-IT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it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331640" y="4077072"/>
            <a:ext cx="7080295" cy="2369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it-IT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each</a:t>
            </a:r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primitive </a:t>
            </a:r>
            <a:r>
              <a:rPr lang="it-IT" sz="28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it-IT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it-IT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find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24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o </a:t>
            </a:r>
            <a:r>
              <a:rPr lang="it-IT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falls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on screen</a:t>
            </a:r>
          </a:p>
          <a:p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it-IT" sz="24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rasterize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2D </a:t>
            </a:r>
            <a:r>
              <a:rPr lang="it-IT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b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for </a:t>
            </a:r>
            <a:r>
              <a:rPr lang="it-IT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each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produced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pixel </a:t>
            </a:r>
            <a:r>
              <a:rPr lang="it-IT" sz="24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:</a:t>
            </a:r>
          </a:p>
          <a:p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find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color for </a:t>
            </a:r>
            <a:r>
              <a:rPr lang="it-IT" sz="24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</a:p>
          <a:p>
            <a:r>
              <a:rPr lang="it-IT" sz="24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color </a:t>
            </a:r>
            <a:r>
              <a:rPr lang="it-IT" sz="24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with </a:t>
            </a:r>
            <a:r>
              <a:rPr lang="it-IT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it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 rot="16200000">
            <a:off x="-147880" y="4877292"/>
            <a:ext cx="236988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RASTERIZATION</a:t>
            </a:r>
          </a:p>
          <a:p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 rot="16200000">
            <a:off x="-147880" y="2063613"/>
            <a:ext cx="236988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sz="2000" dirty="0"/>
              <a:t>RAY-CASTING</a:t>
            </a:r>
          </a:p>
          <a:p>
            <a:endParaRPr lang="en-US" dirty="0"/>
          </a:p>
        </p:txBody>
      </p:sp>
      <p:sp>
        <p:nvSpPr>
          <p:cNvPr id="3" name="Rettangolo 2"/>
          <p:cNvSpPr/>
          <p:nvPr/>
        </p:nvSpPr>
        <p:spPr bwMode="auto">
          <a:xfrm>
            <a:off x="7487816" y="2280465"/>
            <a:ext cx="1548680" cy="340735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 pitchFamily="34" charset="-128"/>
              </a:rPr>
              <a:t>LIGHTING</a:t>
            </a:r>
          </a:p>
        </p:txBody>
      </p:sp>
      <p:cxnSp>
        <p:nvCxnSpPr>
          <p:cNvPr id="10" name="Connettore 2 9"/>
          <p:cNvCxnSpPr>
            <a:stCxn id="3" idx="2"/>
          </p:cNvCxnSpPr>
          <p:nvPr/>
        </p:nvCxnSpPr>
        <p:spPr bwMode="auto">
          <a:xfrm rot="5400000">
            <a:off x="7145800" y="1883096"/>
            <a:ext cx="378252" cy="1854460"/>
          </a:xfrm>
          <a:prstGeom prst="curvedConnector2">
            <a:avLst/>
          </a:prstGeom>
          <a:solidFill>
            <a:schemeClr val="accent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ttangolo 11"/>
          <p:cNvSpPr/>
          <p:nvPr/>
        </p:nvSpPr>
        <p:spPr bwMode="auto">
          <a:xfrm>
            <a:off x="7236296" y="6398937"/>
            <a:ext cx="1656184" cy="340735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 pitchFamily="34" charset="-128"/>
              </a:rPr>
              <a:t>LIGHTING</a:t>
            </a:r>
          </a:p>
        </p:txBody>
      </p:sp>
      <p:cxnSp>
        <p:nvCxnSpPr>
          <p:cNvPr id="13" name="Connettore 2 9"/>
          <p:cNvCxnSpPr>
            <a:stCxn id="12" idx="0"/>
          </p:cNvCxnSpPr>
          <p:nvPr/>
        </p:nvCxnSpPr>
        <p:spPr bwMode="auto">
          <a:xfrm rot="16200000" flipV="1">
            <a:off x="6381398" y="4715947"/>
            <a:ext cx="593673" cy="2772308"/>
          </a:xfrm>
          <a:prstGeom prst="curvedConnector2">
            <a:avLst/>
          </a:prstGeom>
          <a:solidFill>
            <a:schemeClr val="accent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Rettangolo 15"/>
          <p:cNvSpPr/>
          <p:nvPr/>
        </p:nvSpPr>
        <p:spPr bwMode="auto">
          <a:xfrm>
            <a:off x="7020273" y="4972086"/>
            <a:ext cx="2088232" cy="83317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 pitchFamily="34" charset="-128"/>
              </a:rPr>
              <a:t>PROJECTION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3D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2D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 pitchFamily="34" charset="-128"/>
                <a:sym typeface="Wingdings" panose="05000000000000000000" pitchFamily="2" charset="2"/>
              </a:rPr>
              <a:t>(aka TRANSFORM)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7" name="Connettore 2 9"/>
          <p:cNvCxnSpPr>
            <a:stCxn id="16" idx="0"/>
          </p:cNvCxnSpPr>
          <p:nvPr/>
        </p:nvCxnSpPr>
        <p:spPr bwMode="auto">
          <a:xfrm rot="16200000" flipV="1">
            <a:off x="7413552" y="4321248"/>
            <a:ext cx="234986" cy="1066689"/>
          </a:xfrm>
          <a:prstGeom prst="curvedConnector2">
            <a:avLst/>
          </a:prstGeom>
          <a:solidFill>
            <a:schemeClr val="accent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497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3" grpId="0" animBg="1"/>
      <p:bldP spid="12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Algorithms Paradigms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46865" y="1263391"/>
            <a:ext cx="5112568" cy="236988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it-IT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each</a:t>
            </a:r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pixel</a:t>
            </a:r>
          </a:p>
          <a:p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it-IT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each</a:t>
            </a:r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primitive</a:t>
            </a:r>
          </a:p>
        </p:txBody>
      </p:sp>
      <p:sp>
        <p:nvSpPr>
          <p:cNvPr id="8" name="CasellaDiTesto 7"/>
          <p:cNvSpPr txBox="1"/>
          <p:nvPr/>
        </p:nvSpPr>
        <p:spPr>
          <a:xfrm rot="16200000">
            <a:off x="-723258" y="5071353"/>
            <a:ext cx="2351088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RASTERIZATION </a:t>
            </a:r>
          </a:p>
        </p:txBody>
      </p:sp>
      <p:sp>
        <p:nvSpPr>
          <p:cNvPr id="9" name="CasellaDiTesto 8"/>
          <p:cNvSpPr txBox="1"/>
          <p:nvPr/>
        </p:nvSpPr>
        <p:spPr>
          <a:xfrm rot="16200000">
            <a:off x="-732655" y="2248277"/>
            <a:ext cx="236988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sz="2000" dirty="0"/>
              <a:t>RAY TRACING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44673" y="4095864"/>
            <a:ext cx="5114356" cy="23510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it-IT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each</a:t>
            </a:r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primitive</a:t>
            </a:r>
          </a:p>
          <a:p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it-IT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each</a:t>
            </a:r>
            <a:r>
              <a:rPr lang="it-IT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pixel</a:t>
            </a:r>
          </a:p>
        </p:txBody>
      </p:sp>
      <p:pic>
        <p:nvPicPr>
          <p:cNvPr id="84994" name="Picture 2" descr="http://i0.kym-cdn.com/photos/images/newsfeed/000/078/281/how-does-your-toilet-paper-hang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4" t="26423" r="41453" b="8815"/>
          <a:stretch/>
        </p:blipFill>
        <p:spPr bwMode="auto">
          <a:xfrm>
            <a:off x="6741853" y="4005064"/>
            <a:ext cx="1358539" cy="252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0.kym-cdn.com/photos/images/newsfeed/000/078/281/how-does-your-toilet-paper-hang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29515" r="70992" b="8117"/>
          <a:stretch/>
        </p:blipFill>
        <p:spPr bwMode="auto">
          <a:xfrm>
            <a:off x="6779716" y="1263392"/>
            <a:ext cx="1358539" cy="242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82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Advantages of ray tracing</a:t>
            </a:r>
          </a:p>
        </p:txBody>
      </p:sp>
      <p:sp>
        <p:nvSpPr>
          <p:cNvPr id="2662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Conceptually simple algorithm</a:t>
            </a:r>
          </a:p>
          <a:p>
            <a:r>
              <a:rPr lang="en-US" altLang="en-US" dirty="0"/>
              <a:t>Takes into account GLOBAL effects</a:t>
            </a:r>
          </a:p>
          <a:p>
            <a:r>
              <a:rPr lang="en-US" altLang="en-US" dirty="0"/>
              <a:t>More realistic rendering of lighting effects</a:t>
            </a:r>
          </a:p>
          <a:p>
            <a:r>
              <a:rPr lang="en-US" altLang="en-US" i="1" dirty="0"/>
              <a:t>More freedom of primitives </a:t>
            </a:r>
            <a:br>
              <a:rPr lang="en-US" altLang="en-US" dirty="0"/>
            </a:br>
            <a:r>
              <a:rPr lang="en-US" altLang="en-US" dirty="0"/>
              <a:t>(intersect easier than </a:t>
            </a:r>
            <a:r>
              <a:rPr lang="en-US" altLang="en-US" dirty="0" err="1"/>
              <a:t>project+rasterize</a:t>
            </a:r>
            <a:r>
              <a:rPr lang="en-US" altLang="en-US" dirty="0"/>
              <a:t>)</a:t>
            </a:r>
          </a:p>
          <a:p>
            <a:r>
              <a:rPr lang="en-US" altLang="en-US" dirty="0"/>
              <a:t>Potentially great scalability with scene complexity</a:t>
            </a:r>
          </a:p>
        </p:txBody>
      </p:sp>
    </p:spTree>
    <p:extLst>
      <p:ext uri="{BB962C8B-B14F-4D97-AF65-F5344CB8AC3E}">
        <p14:creationId xmlns:p14="http://schemas.microsoft.com/office/powerpoint/2010/main" val="1081721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Advantages of rasterization</a:t>
            </a:r>
          </a:p>
        </p:txBody>
      </p:sp>
      <p:sp>
        <p:nvSpPr>
          <p:cNvPr id="2765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More easily parallelizable</a:t>
            </a:r>
          </a:p>
          <a:p>
            <a:r>
              <a:rPr lang="en-US" altLang="en-US" dirty="0"/>
              <a:t>More controllable complexity</a:t>
            </a:r>
          </a:p>
          <a:p>
            <a:r>
              <a:rPr lang="en-US" altLang="en-US" dirty="0"/>
              <a:t>Better-suited for graphics cards (for now)</a:t>
            </a:r>
          </a:p>
          <a:p>
            <a:r>
              <a:rPr lang="en-US" altLang="en-US" dirty="0"/>
              <a:t>Easier with dynamic data</a:t>
            </a:r>
          </a:p>
          <a:p>
            <a:r>
              <a:rPr lang="en-US" altLang="en-US" dirty="0"/>
              <a:t>Better treatment of anti-aliasing (more later on)</a:t>
            </a:r>
          </a:p>
          <a:p>
            <a:r>
              <a:rPr lang="en-US" altLang="en-US" dirty="0"/>
              <a:t>Better scalability with image resolution</a:t>
            </a:r>
          </a:p>
        </p:txBody>
      </p:sp>
    </p:spTree>
    <p:extLst>
      <p:ext uri="{BB962C8B-B14F-4D97-AF65-F5344CB8AC3E}">
        <p14:creationId xmlns:p14="http://schemas.microsoft.com/office/powerpoint/2010/main" val="1969557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Computer Graphics: applications</a:t>
            </a:r>
            <a:endParaRPr lang="it-IT" dirty="0"/>
          </a:p>
        </p:txBody>
      </p:sp>
      <p:sp>
        <p:nvSpPr>
          <p:cNvPr id="1536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4648200" y="1196752"/>
            <a:ext cx="44958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Cultural heritage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Virtual museums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Support to restoration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</a:t>
            </a:r>
            <a:r>
              <a:rPr lang="it-IT" sz="2000" dirty="0" err="1"/>
              <a:t>upport</a:t>
            </a:r>
            <a:r>
              <a:rPr lang="it-IT" sz="2000" dirty="0"/>
              <a:t> to </a:t>
            </a:r>
            <a:r>
              <a:rPr lang="it-IT" sz="2000" dirty="0" err="1"/>
              <a:t>analysis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Monitoring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kern="1200" dirty="0">
                <a:solidFill>
                  <a:srgbClr val="000000"/>
                </a:solidFill>
              </a:rPr>
              <a:t>Data Visualization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Architecture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Support to design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Previews</a:t>
            </a:r>
          </a:p>
          <a:p>
            <a:pPr eaLnBrk="1" hangingPunct="1"/>
            <a:r>
              <a:rPr lang="en-US" sz="2400" kern="1200" dirty="0">
                <a:solidFill>
                  <a:srgbClr val="000000"/>
                </a:solidFill>
              </a:rPr>
              <a:t>Telecommunications</a:t>
            </a:r>
          </a:p>
          <a:p>
            <a:pPr lvl="1" eaLnBrk="1" hangingPunct="1"/>
            <a:r>
              <a:rPr lang="en-US" sz="2000" kern="1200" dirty="0">
                <a:solidFill>
                  <a:srgbClr val="000000"/>
                </a:solidFill>
              </a:rPr>
              <a:t>Personalized Avatars</a:t>
            </a:r>
          </a:p>
          <a:p>
            <a:pPr lvl="1" eaLnBrk="1" hangingPunct="1"/>
            <a:r>
              <a:rPr lang="en-US" sz="2000" kern="1200" dirty="0">
                <a:solidFill>
                  <a:srgbClr val="000000"/>
                </a:solidFill>
              </a:rPr>
              <a:t>E–commerce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…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-1190" y="1196752"/>
            <a:ext cx="4495800" cy="5486400"/>
          </a:xfrm>
        </p:spPr>
        <p:txBody>
          <a:bodyPr/>
          <a:lstStyle/>
          <a:p>
            <a:pPr eaLnBrk="1" hangingPunct="1"/>
            <a:r>
              <a:rPr lang="en-US" sz="2400" kern="1200" dirty="0">
                <a:solidFill>
                  <a:srgbClr val="000000"/>
                </a:solidFill>
              </a:rPr>
              <a:t>Videogames</a:t>
            </a:r>
            <a:endParaRPr lang="en-US" sz="1800" kern="12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2400" kern="1200" dirty="0">
                <a:solidFill>
                  <a:srgbClr val="000000"/>
                </a:solidFill>
              </a:rPr>
              <a:t>Cinematography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i="1" kern="1200" dirty="0">
                <a:solidFill>
                  <a:srgbClr val="000000"/>
                </a:solidFill>
                <a:ea typeface="+mn-ea"/>
                <a:cs typeface="+mn-cs"/>
              </a:rPr>
              <a:t>Visual effects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kern="1200" dirty="0">
                <a:solidFill>
                  <a:srgbClr val="000000"/>
                </a:solidFill>
                <a:ea typeface="+mn-ea"/>
                <a:cs typeface="+mn-cs"/>
              </a:rPr>
              <a:t>Cartoons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kern="1200" dirty="0">
                <a:solidFill>
                  <a:srgbClr val="000000"/>
                </a:solidFill>
              </a:rPr>
              <a:t>Manufacturing industry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kern="1200" dirty="0">
                <a:solidFill>
                  <a:srgbClr val="000000"/>
                </a:solidFill>
                <a:ea typeface="+mn-ea"/>
                <a:cs typeface="+mn-cs"/>
              </a:rPr>
              <a:t>e.g. Computer Aided Design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Medicine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Support to diagnosis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dirty="0" err="1"/>
              <a:t>Remotely</a:t>
            </a:r>
            <a:r>
              <a:rPr lang="it-IT" sz="2000" dirty="0"/>
              <a:t> </a:t>
            </a:r>
            <a:r>
              <a:rPr lang="it-IT" sz="2000" dirty="0" err="1"/>
              <a:t>operated</a:t>
            </a:r>
            <a:r>
              <a:rPr lang="it-IT" sz="2000" dirty="0"/>
              <a:t> </a:t>
            </a:r>
            <a:r>
              <a:rPr lang="it-IT" sz="2000" dirty="0" err="1"/>
              <a:t>surgery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Simulation</a:t>
            </a:r>
          </a:p>
          <a:p>
            <a:pPr eaLnBrk="1" hangingPunct="1"/>
            <a:r>
              <a:rPr lang="en-US" sz="2400" kern="1200" dirty="0">
                <a:solidFill>
                  <a:srgbClr val="000000"/>
                </a:solidFill>
              </a:rPr>
              <a:t>Virtual Reality </a:t>
            </a:r>
          </a:p>
          <a:p>
            <a:pPr lvl="1" eaLnBrk="1" hangingPunct="1"/>
            <a:r>
              <a:rPr lang="en-US" sz="2000" kern="1200" dirty="0">
                <a:solidFill>
                  <a:srgbClr val="000000"/>
                </a:solidFill>
                <a:ea typeface="+mn-ea"/>
                <a:cs typeface="+mn-cs"/>
              </a:rPr>
              <a:t>and augmented reality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989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common </a:t>
            </a:r>
            <a:r>
              <a:rPr lang="it-IT" dirty="0" err="1"/>
              <a:t>places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 err="1">
                <a:solidFill>
                  <a:srgbClr val="FF0000"/>
                </a:solidFill>
              </a:rPr>
              <a:t>Ray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err="1">
                <a:solidFill>
                  <a:srgbClr val="FF0000"/>
                </a:solidFill>
              </a:rPr>
              <a:t>tracing</a:t>
            </a:r>
            <a:r>
              <a:rPr lang="it-IT" sz="2800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it-IT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good</a:t>
            </a:r>
            <a:r>
              <a:rPr lang="it-IT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for </a:t>
            </a:r>
            <a:r>
              <a:rPr lang="it-IT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complex</a:t>
            </a:r>
            <a:r>
              <a:rPr lang="it-IT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visual</a:t>
            </a:r>
            <a:r>
              <a:rPr lang="it-IT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effects</a:t>
            </a:r>
            <a:endParaRPr lang="it-IT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2"/>
            <a:r>
              <a:rPr lang="it-IT" sz="2000" dirty="0" err="1"/>
              <a:t>shadows</a:t>
            </a:r>
            <a:r>
              <a:rPr lang="it-IT" sz="2000" dirty="0"/>
              <a:t>, specular </a:t>
            </a:r>
            <a:r>
              <a:rPr lang="it-IT" sz="2000" dirty="0" err="1"/>
              <a:t>reflections</a:t>
            </a:r>
            <a:r>
              <a:rPr lang="it-IT" sz="2000" dirty="0"/>
              <a:t>, </a:t>
            </a:r>
            <a:r>
              <a:rPr lang="it-IT" sz="2000" dirty="0" err="1"/>
              <a:t>refractions</a:t>
            </a:r>
            <a:r>
              <a:rPr lang="it-IT" sz="2000" dirty="0"/>
              <a:t>...</a:t>
            </a:r>
          </a:p>
          <a:p>
            <a:pPr lvl="1"/>
            <a:r>
              <a:rPr lang="it-IT" sz="2400" dirty="0"/>
              <a:t>SW-</a:t>
            </a:r>
            <a:r>
              <a:rPr lang="it-IT" sz="2400" dirty="0" err="1"/>
              <a:t>based</a:t>
            </a:r>
            <a:r>
              <a:rPr lang="it-IT" sz="2400" dirty="0"/>
              <a:t> (CPU)</a:t>
            </a:r>
          </a:p>
          <a:p>
            <a:pPr lvl="1"/>
            <a:r>
              <a:rPr lang="it-IT" sz="2400" i="1" dirty="0" err="1">
                <a:solidFill>
                  <a:schemeClr val="accent1">
                    <a:lumMod val="50000"/>
                  </a:schemeClr>
                </a:solidFill>
              </a:rPr>
              <a:t>therefore</a:t>
            </a:r>
            <a:r>
              <a:rPr lang="it-IT" sz="24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off-line, hi-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</a:rPr>
              <a:t>quality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</a:rPr>
              <a:t>renderings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  <a:p>
            <a:pPr lvl="1"/>
            <a:endParaRPr lang="it-IT" sz="2400" dirty="0"/>
          </a:p>
          <a:p>
            <a:r>
              <a:rPr lang="it-IT" sz="2800" dirty="0" err="1">
                <a:solidFill>
                  <a:srgbClr val="FF0000"/>
                </a:solidFill>
              </a:rPr>
              <a:t>Rasterization</a:t>
            </a:r>
            <a:r>
              <a:rPr lang="it-IT" sz="2800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it-IT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fast!</a:t>
            </a:r>
          </a:p>
          <a:p>
            <a:pPr lvl="2"/>
            <a:r>
              <a:rPr lang="it-IT" sz="2000" dirty="0"/>
              <a:t>for </a:t>
            </a:r>
            <a:r>
              <a:rPr lang="it-IT" sz="2000" dirty="0" err="1"/>
              <a:t>each</a:t>
            </a:r>
            <a:r>
              <a:rPr lang="it-IT" sz="2000" dirty="0"/>
              <a:t> primitive, </a:t>
            </a:r>
            <a:r>
              <a:rPr lang="it-IT" sz="2000" dirty="0" err="1"/>
              <a:t>process</a:t>
            </a:r>
            <a:r>
              <a:rPr lang="it-IT" sz="2000" dirty="0"/>
              <a:t> </a:t>
            </a:r>
            <a:r>
              <a:rPr lang="it-IT" sz="2000" dirty="0" err="1"/>
              <a:t>only</a:t>
            </a:r>
            <a:r>
              <a:rPr lang="it-IT" sz="2000" dirty="0"/>
              <a:t> a </a:t>
            </a:r>
            <a:r>
              <a:rPr lang="it-IT" sz="2000" dirty="0" err="1"/>
              <a:t>few</a:t>
            </a:r>
            <a:r>
              <a:rPr lang="it-IT" sz="2000" dirty="0"/>
              <a:t> </a:t>
            </a:r>
            <a:r>
              <a:rPr lang="it-IT" sz="2000" dirty="0" err="1"/>
              <a:t>pixels</a:t>
            </a:r>
            <a:br>
              <a:rPr lang="it-IT" sz="2000" dirty="0"/>
            </a:br>
            <a:r>
              <a:rPr lang="it-IT" sz="2000" dirty="0"/>
              <a:t>(</a:t>
            </a:r>
            <a:r>
              <a:rPr lang="it-IT" sz="2000" dirty="0" err="1"/>
              <a:t>instead</a:t>
            </a:r>
            <a:r>
              <a:rPr lang="it-IT" sz="2000" dirty="0"/>
              <a:t> of: for </a:t>
            </a:r>
            <a:r>
              <a:rPr lang="it-IT" sz="2000" dirty="0" err="1"/>
              <a:t>each</a:t>
            </a:r>
            <a:r>
              <a:rPr lang="it-IT" sz="2000" dirty="0"/>
              <a:t> pixel, </a:t>
            </a:r>
            <a:r>
              <a:rPr lang="it-IT" sz="2000" dirty="0" err="1"/>
              <a:t>process</a:t>
            </a:r>
            <a:r>
              <a:rPr lang="it-IT" sz="2000" dirty="0"/>
              <a:t> </a:t>
            </a:r>
            <a:r>
              <a:rPr lang="it-IT" sz="2000" i="1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primitives</a:t>
            </a:r>
            <a:r>
              <a:rPr lang="it-IT" sz="2000" dirty="0"/>
              <a:t>)</a:t>
            </a:r>
          </a:p>
          <a:p>
            <a:pPr lvl="1"/>
            <a:r>
              <a:rPr lang="it-IT" sz="2400" dirty="0"/>
              <a:t>HW-</a:t>
            </a:r>
            <a:r>
              <a:rPr lang="it-IT" sz="2400" dirty="0" err="1"/>
              <a:t>based</a:t>
            </a:r>
            <a:r>
              <a:rPr lang="it-IT" sz="2400" dirty="0"/>
              <a:t> (GPU)</a:t>
            </a:r>
          </a:p>
          <a:p>
            <a:pPr lvl="1"/>
            <a:r>
              <a:rPr lang="it-IT" sz="2400" i="1" dirty="0" err="1">
                <a:solidFill>
                  <a:schemeClr val="accent1">
                    <a:lumMod val="50000"/>
                  </a:schemeClr>
                </a:solidFill>
              </a:rPr>
              <a:t>therefore</a:t>
            </a:r>
            <a:r>
              <a:rPr lang="it-IT" sz="24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real-time, compromise-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</a:rPr>
              <a:t>quality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</a:rPr>
              <a:t>renderings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  <a:p>
            <a:pPr lvl="1"/>
            <a:endParaRPr lang="it-IT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8620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67"/>
          <p:cNvSpPr>
            <a:spLocks noChangeArrowheads="1"/>
          </p:cNvSpPr>
          <p:nvPr/>
        </p:nvSpPr>
        <p:spPr bwMode="auto">
          <a:xfrm>
            <a:off x="0" y="6084888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Coordinate Systems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333" y="2570519"/>
            <a:ext cx="5015830" cy="1688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662" y="1995879"/>
            <a:ext cx="3239755" cy="3160738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556337" y="4186236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Camera coordinates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31951" y="5317235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Screen coordinates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7304" y="4178353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World coordinates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982" y="2240624"/>
            <a:ext cx="2633393" cy="21954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21149"/>
            <a:ext cx="1897163" cy="8130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03087" y="4178353"/>
            <a:ext cx="1895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Object coordinates</a:t>
            </a:r>
          </a:p>
        </p:txBody>
      </p:sp>
    </p:spTree>
    <p:extLst>
      <p:ext uri="{BB962C8B-B14F-4D97-AF65-F5344CB8AC3E}">
        <p14:creationId xmlns:p14="http://schemas.microsoft.com/office/powerpoint/2010/main" val="2026697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67"/>
          <p:cNvSpPr>
            <a:spLocks noChangeArrowheads="1"/>
          </p:cNvSpPr>
          <p:nvPr/>
        </p:nvSpPr>
        <p:spPr bwMode="auto">
          <a:xfrm>
            <a:off x="0" y="6084888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Coordinate Transformation</a:t>
            </a:r>
            <a:endParaRPr lang="it-IT" dirty="0"/>
          </a:p>
        </p:txBody>
      </p:sp>
      <p:pic>
        <p:nvPicPr>
          <p:cNvPr id="7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3303003">
            <a:off x="878275" y="3264740"/>
            <a:ext cx="696657" cy="153963"/>
          </a:xfrm>
          <a:prstGeom prst="rect">
            <a:avLst/>
          </a:prstGeom>
        </p:spPr>
      </p:pic>
      <p:sp>
        <p:nvSpPr>
          <p:cNvPr id="8" name="Shape"/>
          <p:cNvSpPr/>
          <p:nvPr/>
        </p:nvSpPr>
        <p:spPr>
          <a:xfrm rot="19780243">
            <a:off x="1895273" y="3824031"/>
            <a:ext cx="1628286" cy="8041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9114"/>
                </a:lnTo>
                <a:lnTo>
                  <a:pt x="21600" y="14350"/>
                </a:lnTo>
                <a:lnTo>
                  <a:pt x="12" y="21600"/>
                </a:lnTo>
                <a:lnTo>
                  <a:pt x="0" y="0"/>
                </a:lnTo>
                <a:close/>
              </a:path>
            </a:pathLst>
          </a:cu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9680" y="2074247"/>
            <a:ext cx="778793" cy="657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Group"/>
          <p:cNvGrpSpPr/>
          <p:nvPr/>
        </p:nvGrpSpPr>
        <p:grpSpPr>
          <a:xfrm>
            <a:off x="795255" y="1993711"/>
            <a:ext cx="927644" cy="818809"/>
            <a:chOff x="0" y="0"/>
            <a:chExt cx="2122249" cy="2125420"/>
          </a:xfrm>
        </p:grpSpPr>
        <p:sp>
          <p:nvSpPr>
            <p:cNvPr id="11" name="Line"/>
            <p:cNvSpPr/>
            <p:nvPr/>
          </p:nvSpPr>
          <p:spPr>
            <a:xfrm>
              <a:off x="0" y="2100932"/>
              <a:ext cx="212225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2" name="Line"/>
            <p:cNvSpPr/>
            <p:nvPr/>
          </p:nvSpPr>
          <p:spPr>
            <a:xfrm flipV="1">
              <a:off x="36827" y="0"/>
              <a:ext cx="1" cy="21254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13" name="object space"/>
          <p:cNvSpPr txBox="1"/>
          <p:nvPr/>
        </p:nvSpPr>
        <p:spPr>
          <a:xfrm>
            <a:off x="479685" y="1510893"/>
            <a:ext cx="1669808" cy="33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object space</a:t>
            </a:r>
          </a:p>
        </p:txBody>
      </p:sp>
      <p:sp>
        <p:nvSpPr>
          <p:cNvPr id="14" name="model"/>
          <p:cNvSpPr txBox="1"/>
          <p:nvPr/>
        </p:nvSpPr>
        <p:spPr>
          <a:xfrm>
            <a:off x="1337071" y="3137019"/>
            <a:ext cx="821026" cy="33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model</a:t>
            </a:r>
          </a:p>
        </p:txBody>
      </p:sp>
      <p:sp>
        <p:nvSpPr>
          <p:cNvPr id="15" name="camera"/>
          <p:cNvSpPr txBox="1"/>
          <p:nvPr/>
        </p:nvSpPr>
        <p:spPr>
          <a:xfrm>
            <a:off x="2750968" y="3136795"/>
            <a:ext cx="990894" cy="33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camera</a:t>
            </a:r>
          </a:p>
        </p:txBody>
      </p:sp>
      <p:sp>
        <p:nvSpPr>
          <p:cNvPr id="16" name="projection"/>
          <p:cNvSpPr txBox="1"/>
          <p:nvPr/>
        </p:nvSpPr>
        <p:spPr>
          <a:xfrm>
            <a:off x="4327793" y="3136795"/>
            <a:ext cx="1279002" cy="33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projection</a:t>
            </a:r>
          </a:p>
        </p:txBody>
      </p:sp>
      <p:sp>
        <p:nvSpPr>
          <p:cNvPr id="17" name="viewport"/>
          <p:cNvSpPr txBox="1"/>
          <p:nvPr/>
        </p:nvSpPr>
        <p:spPr>
          <a:xfrm>
            <a:off x="7057461" y="3205516"/>
            <a:ext cx="1103584" cy="33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viewport</a:t>
            </a:r>
          </a:p>
        </p:txBody>
      </p:sp>
      <p:sp>
        <p:nvSpPr>
          <p:cNvPr id="18" name="canonical…"/>
          <p:cNvSpPr txBox="1"/>
          <p:nvPr/>
        </p:nvSpPr>
        <p:spPr>
          <a:xfrm>
            <a:off x="5089282" y="5000884"/>
            <a:ext cx="1576825" cy="626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canonical</a:t>
            </a:r>
          </a:p>
          <a:p>
            <a:r>
              <a:t>view volume</a:t>
            </a:r>
          </a:p>
        </p:txBody>
      </p:sp>
      <p:sp>
        <p:nvSpPr>
          <p:cNvPr id="19" name="world space"/>
          <p:cNvSpPr txBox="1"/>
          <p:nvPr/>
        </p:nvSpPr>
        <p:spPr>
          <a:xfrm>
            <a:off x="1569806" y="5147663"/>
            <a:ext cx="1576825" cy="33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world space</a:t>
            </a:r>
          </a:p>
        </p:txBody>
      </p:sp>
      <p:sp>
        <p:nvSpPr>
          <p:cNvPr id="20" name="camera space"/>
          <p:cNvSpPr txBox="1"/>
          <p:nvPr/>
        </p:nvSpPr>
        <p:spPr>
          <a:xfrm>
            <a:off x="3647907" y="1439056"/>
            <a:ext cx="1839398" cy="33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camera space</a:t>
            </a:r>
          </a:p>
        </p:txBody>
      </p:sp>
      <p:pic>
        <p:nvPicPr>
          <p:cNvPr id="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02673">
            <a:off x="2052091" y="3979717"/>
            <a:ext cx="778793" cy="657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" name="Group"/>
          <p:cNvGrpSpPr/>
          <p:nvPr/>
        </p:nvGrpSpPr>
        <p:grpSpPr>
          <a:xfrm>
            <a:off x="1542607" y="4291460"/>
            <a:ext cx="927644" cy="818810"/>
            <a:chOff x="0" y="0"/>
            <a:chExt cx="2122249" cy="2125420"/>
          </a:xfrm>
        </p:grpSpPr>
        <p:sp>
          <p:nvSpPr>
            <p:cNvPr id="23" name="Line"/>
            <p:cNvSpPr/>
            <p:nvPr/>
          </p:nvSpPr>
          <p:spPr>
            <a:xfrm>
              <a:off x="0" y="2100932"/>
              <a:ext cx="212225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4" name="Line"/>
            <p:cNvSpPr/>
            <p:nvPr/>
          </p:nvSpPr>
          <p:spPr>
            <a:xfrm flipV="1">
              <a:off x="36827" y="0"/>
              <a:ext cx="1" cy="21254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pic>
        <p:nvPicPr>
          <p:cNvPr id="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76314" y="3646585"/>
            <a:ext cx="474784" cy="4184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Group"/>
          <p:cNvGrpSpPr/>
          <p:nvPr/>
        </p:nvGrpSpPr>
        <p:grpSpPr>
          <a:xfrm>
            <a:off x="3720749" y="1735499"/>
            <a:ext cx="927644" cy="818809"/>
            <a:chOff x="0" y="0"/>
            <a:chExt cx="2122249" cy="2125420"/>
          </a:xfrm>
        </p:grpSpPr>
        <p:sp>
          <p:nvSpPr>
            <p:cNvPr id="27" name="Line"/>
            <p:cNvSpPr/>
            <p:nvPr/>
          </p:nvSpPr>
          <p:spPr>
            <a:xfrm>
              <a:off x="0" y="2100932"/>
              <a:ext cx="212225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8" name="Line"/>
            <p:cNvSpPr/>
            <p:nvPr/>
          </p:nvSpPr>
          <p:spPr>
            <a:xfrm flipV="1">
              <a:off x="36827" y="0"/>
              <a:ext cx="1" cy="21254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pic>
        <p:nvPicPr>
          <p:cNvPr id="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92889" y="2331567"/>
            <a:ext cx="474784" cy="4184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" name="Group"/>
          <p:cNvGrpSpPr/>
          <p:nvPr/>
        </p:nvGrpSpPr>
        <p:grpSpPr>
          <a:xfrm rot="12577134">
            <a:off x="3908013" y="1850994"/>
            <a:ext cx="1866145" cy="1418741"/>
            <a:chOff x="0" y="0"/>
            <a:chExt cx="4269335" cy="3682690"/>
          </a:xfrm>
        </p:grpSpPr>
        <p:sp>
          <p:nvSpPr>
            <p:cNvPr id="31" name="Shape"/>
            <p:cNvSpPr/>
            <p:nvPr/>
          </p:nvSpPr>
          <p:spPr>
            <a:xfrm rot="19780243">
              <a:off x="272084" y="797712"/>
              <a:ext cx="3725167" cy="2087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9114"/>
                  </a:lnTo>
                  <a:lnTo>
                    <a:pt x="21600" y="14350"/>
                  </a:lnTo>
                  <a:lnTo>
                    <a:pt x="12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pic>
          <p:nvPicPr>
            <p:cNvPr id="3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 rot="1802673">
              <a:off x="630849" y="1201832"/>
              <a:ext cx="1781710" cy="1707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" name="Group"/>
          <p:cNvGrpSpPr/>
          <p:nvPr/>
        </p:nvGrpSpPr>
        <p:grpSpPr>
          <a:xfrm rot="12577134">
            <a:off x="5223634" y="3913767"/>
            <a:ext cx="1427160" cy="1234617"/>
            <a:chOff x="465060" y="365349"/>
            <a:chExt cx="3265032" cy="3204752"/>
          </a:xfrm>
        </p:grpSpPr>
        <p:sp>
          <p:nvSpPr>
            <p:cNvPr id="34" name="Shape"/>
            <p:cNvSpPr/>
            <p:nvPr/>
          </p:nvSpPr>
          <p:spPr>
            <a:xfrm rot="19780243">
              <a:off x="939944" y="802660"/>
              <a:ext cx="2363570" cy="233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36"/>
                  </a:lnTo>
                  <a:lnTo>
                    <a:pt x="21335" y="21600"/>
                  </a:lnTo>
                  <a:lnTo>
                    <a:pt x="6" y="2137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pic>
          <p:nvPicPr>
            <p:cNvPr id="35" name="Image" descr="Image"/>
            <p:cNvPicPr>
              <a:picLocks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 rot="1802673">
              <a:off x="729703" y="1408997"/>
              <a:ext cx="2308573" cy="1676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" name="Shape"/>
          <p:cNvSpPr/>
          <p:nvPr/>
        </p:nvSpPr>
        <p:spPr>
          <a:xfrm rot="10757377">
            <a:off x="6743844" y="1921809"/>
            <a:ext cx="1596579" cy="911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" y="0"/>
                </a:moveTo>
                <a:lnTo>
                  <a:pt x="21600" y="571"/>
                </a:lnTo>
                <a:lnTo>
                  <a:pt x="21334" y="21600"/>
                </a:lnTo>
                <a:lnTo>
                  <a:pt x="0" y="21377"/>
                </a:lnTo>
                <a:lnTo>
                  <a:pt x="95" y="0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37" name="Image" descr="Image"/>
          <p:cNvPicPr>
            <a:picLocks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 rot="14379807">
            <a:off x="7284214" y="1852360"/>
            <a:ext cx="889368" cy="10834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" name="Group"/>
          <p:cNvGrpSpPr/>
          <p:nvPr/>
        </p:nvGrpSpPr>
        <p:grpSpPr>
          <a:xfrm>
            <a:off x="5907931" y="3712955"/>
            <a:ext cx="927644" cy="818810"/>
            <a:chOff x="0" y="0"/>
            <a:chExt cx="2122249" cy="2125420"/>
          </a:xfrm>
        </p:grpSpPr>
        <p:sp>
          <p:nvSpPr>
            <p:cNvPr id="39" name="Line"/>
            <p:cNvSpPr/>
            <p:nvPr/>
          </p:nvSpPr>
          <p:spPr>
            <a:xfrm>
              <a:off x="0" y="2100932"/>
              <a:ext cx="212225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0" name="Line"/>
            <p:cNvSpPr/>
            <p:nvPr/>
          </p:nvSpPr>
          <p:spPr>
            <a:xfrm flipV="1">
              <a:off x="36827" y="0"/>
              <a:ext cx="1" cy="21254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grpSp>
        <p:nvGrpSpPr>
          <p:cNvPr id="41" name="Group"/>
          <p:cNvGrpSpPr/>
          <p:nvPr/>
        </p:nvGrpSpPr>
        <p:grpSpPr>
          <a:xfrm>
            <a:off x="6742875" y="2008389"/>
            <a:ext cx="927644" cy="818809"/>
            <a:chOff x="0" y="0"/>
            <a:chExt cx="2122249" cy="2125420"/>
          </a:xfrm>
        </p:grpSpPr>
        <p:sp>
          <p:nvSpPr>
            <p:cNvPr id="42" name="Line"/>
            <p:cNvSpPr/>
            <p:nvPr/>
          </p:nvSpPr>
          <p:spPr>
            <a:xfrm>
              <a:off x="0" y="2100932"/>
              <a:ext cx="212225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3" name="Line"/>
            <p:cNvSpPr/>
            <p:nvPr/>
          </p:nvSpPr>
          <p:spPr>
            <a:xfrm flipV="1">
              <a:off x="36827" y="0"/>
              <a:ext cx="1" cy="21254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44" name="screen space"/>
          <p:cNvSpPr txBox="1"/>
          <p:nvPr/>
        </p:nvSpPr>
        <p:spPr>
          <a:xfrm>
            <a:off x="6720670" y="1439056"/>
            <a:ext cx="1741974" cy="33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screen space</a:t>
            </a:r>
          </a:p>
        </p:txBody>
      </p:sp>
      <p:pic>
        <p:nvPicPr>
          <p:cNvPr id="45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7775044">
            <a:off x="3583267" y="3224257"/>
            <a:ext cx="662351" cy="153963"/>
          </a:xfrm>
          <a:prstGeom prst="rect">
            <a:avLst/>
          </a:prstGeom>
        </p:spPr>
      </p:pic>
      <p:pic>
        <p:nvPicPr>
          <p:cNvPr id="46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040482">
            <a:off x="5381187" y="3371034"/>
            <a:ext cx="657217" cy="153963"/>
          </a:xfrm>
          <a:prstGeom prst="rect">
            <a:avLst/>
          </a:prstGeom>
        </p:spPr>
      </p:pic>
      <p:pic>
        <p:nvPicPr>
          <p:cNvPr id="47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7984302">
            <a:off x="6487445" y="3344374"/>
            <a:ext cx="855591" cy="15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88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31" name="Group 100"/>
          <p:cNvGrpSpPr>
            <a:grpSpLocks/>
          </p:cNvGrpSpPr>
          <p:nvPr/>
        </p:nvGrpSpPr>
        <p:grpSpPr bwMode="auto">
          <a:xfrm rot="1281435">
            <a:off x="533400" y="1600201"/>
            <a:ext cx="1371600" cy="1219200"/>
            <a:chOff x="156" y="672"/>
            <a:chExt cx="3024" cy="2112"/>
          </a:xfrm>
        </p:grpSpPr>
        <p:sp>
          <p:nvSpPr>
            <p:cNvPr id="49246" name="Line 101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247" name="Line 102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248" name="Line 103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9232" name="Rectangle 104"/>
          <p:cNvSpPr>
            <a:spLocks noChangeArrowheads="1"/>
          </p:cNvSpPr>
          <p:nvPr/>
        </p:nvSpPr>
        <p:spPr bwMode="auto">
          <a:xfrm>
            <a:off x="152400" y="2514601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z</a:t>
            </a:r>
            <a:endParaRPr lang="it-IT" sz="1600" i="1"/>
          </a:p>
        </p:txBody>
      </p:sp>
      <p:sp>
        <p:nvSpPr>
          <p:cNvPr id="49233" name="Rectangle 105"/>
          <p:cNvSpPr>
            <a:spLocks noChangeArrowheads="1"/>
          </p:cNvSpPr>
          <p:nvPr/>
        </p:nvSpPr>
        <p:spPr bwMode="auto">
          <a:xfrm>
            <a:off x="1143000" y="1600201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y</a:t>
            </a:r>
            <a:endParaRPr lang="it-IT" sz="1600" i="1"/>
          </a:p>
        </p:txBody>
      </p:sp>
      <p:sp>
        <p:nvSpPr>
          <p:cNvPr id="49234" name="Rectangle 106"/>
          <p:cNvSpPr>
            <a:spLocks noChangeArrowheads="1"/>
          </p:cNvSpPr>
          <p:nvPr/>
        </p:nvSpPr>
        <p:spPr bwMode="auto">
          <a:xfrm>
            <a:off x="1600200" y="2895601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x</a:t>
            </a:r>
            <a:endParaRPr lang="it-IT" sz="1600" i="1"/>
          </a:p>
        </p:txBody>
      </p:sp>
      <p:sp>
        <p:nvSpPr>
          <p:cNvPr id="49235" name="Rectangle 107"/>
          <p:cNvSpPr>
            <a:spLocks noChangeArrowheads="1"/>
          </p:cNvSpPr>
          <p:nvPr/>
        </p:nvSpPr>
        <p:spPr bwMode="auto">
          <a:xfrm>
            <a:off x="609600" y="1828801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236" name="Rectangle 108"/>
          <p:cNvSpPr>
            <a:spLocks noChangeArrowheads="1"/>
          </p:cNvSpPr>
          <p:nvPr/>
        </p:nvSpPr>
        <p:spPr bwMode="auto">
          <a:xfrm>
            <a:off x="1524000" y="2209801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49237" name="Rectangle 109"/>
          <p:cNvSpPr>
            <a:spLocks noChangeArrowheads="1"/>
          </p:cNvSpPr>
          <p:nvPr/>
        </p:nvSpPr>
        <p:spPr bwMode="auto">
          <a:xfrm>
            <a:off x="762000" y="2667001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grpSp>
        <p:nvGrpSpPr>
          <p:cNvPr id="49238" name="Group 123"/>
          <p:cNvGrpSpPr>
            <a:grpSpLocks/>
          </p:cNvGrpSpPr>
          <p:nvPr/>
        </p:nvGrpSpPr>
        <p:grpSpPr bwMode="auto">
          <a:xfrm rot="2220507">
            <a:off x="685800" y="2133601"/>
            <a:ext cx="803275" cy="639763"/>
            <a:chOff x="384" y="1488"/>
            <a:chExt cx="506" cy="403"/>
          </a:xfrm>
        </p:grpSpPr>
        <p:sp>
          <p:nvSpPr>
            <p:cNvPr id="49242" name="Oval 110"/>
            <p:cNvSpPr>
              <a:spLocks noChangeArrowheads="1"/>
            </p:cNvSpPr>
            <p:nvPr/>
          </p:nvSpPr>
          <p:spPr bwMode="auto">
            <a:xfrm>
              <a:off x="624" y="182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243" name="Oval 111"/>
            <p:cNvSpPr>
              <a:spLocks noChangeArrowheads="1"/>
            </p:cNvSpPr>
            <p:nvPr/>
          </p:nvSpPr>
          <p:spPr bwMode="auto">
            <a:xfrm>
              <a:off x="816" y="1488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244" name="Oval 112"/>
            <p:cNvSpPr>
              <a:spLocks noChangeArrowheads="1"/>
            </p:cNvSpPr>
            <p:nvPr/>
          </p:nvSpPr>
          <p:spPr bwMode="auto">
            <a:xfrm>
              <a:off x="384" y="158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49245" name="Freeform 113"/>
            <p:cNvSpPr>
              <a:spLocks/>
            </p:cNvSpPr>
            <p:nvPr/>
          </p:nvSpPr>
          <p:spPr bwMode="auto">
            <a:xfrm>
              <a:off x="415" y="1529"/>
              <a:ext cx="437" cy="331"/>
            </a:xfrm>
            <a:custGeom>
              <a:avLst/>
              <a:gdLst>
                <a:gd name="T0" fmla="*/ 0 w 437"/>
                <a:gd name="T1" fmla="*/ 80 h 331"/>
                <a:gd name="T2" fmla="*/ 265 w 437"/>
                <a:gd name="T3" fmla="*/ 331 h 331"/>
                <a:gd name="T4" fmla="*/ 437 w 437"/>
                <a:gd name="T5" fmla="*/ 0 h 331"/>
                <a:gd name="T6" fmla="*/ 0 w 437"/>
                <a:gd name="T7" fmla="*/ 8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7"/>
                <a:gd name="T13" fmla="*/ 0 h 331"/>
                <a:gd name="T14" fmla="*/ 437 w 437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7" h="331">
                  <a:moveTo>
                    <a:pt x="0" y="80"/>
                  </a:moveTo>
                  <a:lnTo>
                    <a:pt x="265" y="331"/>
                  </a:lnTo>
                  <a:lnTo>
                    <a:pt x="437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9239" name="Text Box 114"/>
          <p:cNvSpPr txBox="1">
            <a:spLocks noChangeArrowheads="1"/>
          </p:cNvSpPr>
          <p:nvPr/>
        </p:nvSpPr>
        <p:spPr bwMode="auto">
          <a:xfrm>
            <a:off x="152400" y="3200401"/>
            <a:ext cx="1658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/>
              <a:t>object Coordinates</a:t>
            </a:r>
            <a:endParaRPr lang="it-IT" sz="1400"/>
          </a:p>
        </p:txBody>
      </p:sp>
      <p:sp>
        <p:nvSpPr>
          <p:cNvPr id="49240" name="AutoShape 121"/>
          <p:cNvSpPr>
            <a:spLocks noChangeArrowheads="1"/>
          </p:cNvSpPr>
          <p:nvPr/>
        </p:nvSpPr>
        <p:spPr bwMode="auto">
          <a:xfrm rot="5400000" flipV="1">
            <a:off x="676275" y="3362326"/>
            <a:ext cx="6858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241" name="Text Box 122"/>
          <p:cNvSpPr txBox="1">
            <a:spLocks noChangeArrowheads="1"/>
          </p:cNvSpPr>
          <p:nvPr/>
        </p:nvSpPr>
        <p:spPr bwMode="auto">
          <a:xfrm>
            <a:off x="762000" y="3733801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0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Transform</a:t>
            </a:r>
            <a:endParaRPr lang="it-IT"/>
          </a:p>
        </p:txBody>
      </p:sp>
      <p:grpSp>
        <p:nvGrpSpPr>
          <p:cNvPr id="49157" name="Group 4"/>
          <p:cNvGrpSpPr>
            <a:grpSpLocks/>
          </p:cNvGrpSpPr>
          <p:nvPr/>
        </p:nvGrpSpPr>
        <p:grpSpPr bwMode="auto">
          <a:xfrm>
            <a:off x="228600" y="4887913"/>
            <a:ext cx="1371600" cy="1219200"/>
            <a:chOff x="156" y="672"/>
            <a:chExt cx="3024" cy="2112"/>
          </a:xfrm>
        </p:grpSpPr>
        <p:sp>
          <p:nvSpPr>
            <p:cNvPr id="49270" name="Line 5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271" name="Line 6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272" name="Line 7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9158" name="Rectangle 8"/>
          <p:cNvSpPr>
            <a:spLocks noChangeArrowheads="1"/>
          </p:cNvSpPr>
          <p:nvPr/>
        </p:nvSpPr>
        <p:spPr bwMode="auto">
          <a:xfrm>
            <a:off x="76200" y="60309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z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49159" name="Rectangle 9"/>
          <p:cNvSpPr>
            <a:spLocks noChangeArrowheads="1"/>
          </p:cNvSpPr>
          <p:nvPr/>
        </p:nvSpPr>
        <p:spPr bwMode="auto">
          <a:xfrm>
            <a:off x="990600" y="46593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y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49160" name="Rectangle 10"/>
          <p:cNvSpPr>
            <a:spLocks noChangeArrowheads="1"/>
          </p:cNvSpPr>
          <p:nvPr/>
        </p:nvSpPr>
        <p:spPr bwMode="auto">
          <a:xfrm>
            <a:off x="1524000" y="60309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x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49161" name="Rectangle 11"/>
          <p:cNvSpPr>
            <a:spLocks noChangeArrowheads="1"/>
          </p:cNvSpPr>
          <p:nvPr/>
        </p:nvSpPr>
        <p:spPr bwMode="auto">
          <a:xfrm>
            <a:off x="381000" y="52689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162" name="Rectangle 12"/>
          <p:cNvSpPr>
            <a:spLocks noChangeArrowheads="1"/>
          </p:cNvSpPr>
          <p:nvPr/>
        </p:nvSpPr>
        <p:spPr bwMode="auto">
          <a:xfrm>
            <a:off x="1219200" y="5192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49163" name="Rectangle 13"/>
          <p:cNvSpPr>
            <a:spLocks noChangeArrowheads="1"/>
          </p:cNvSpPr>
          <p:nvPr/>
        </p:nvSpPr>
        <p:spPr bwMode="auto">
          <a:xfrm>
            <a:off x="838200" y="5954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164" name="Oval 14"/>
          <p:cNvSpPr>
            <a:spLocks noChangeArrowheads="1"/>
          </p:cNvSpPr>
          <p:nvPr/>
        </p:nvSpPr>
        <p:spPr bwMode="auto">
          <a:xfrm>
            <a:off x="914400" y="5954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65" name="Oval 15"/>
          <p:cNvSpPr>
            <a:spLocks noChangeArrowheads="1"/>
          </p:cNvSpPr>
          <p:nvPr/>
        </p:nvSpPr>
        <p:spPr bwMode="auto">
          <a:xfrm>
            <a:off x="1219200" y="54213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66" name="Oval 16"/>
          <p:cNvSpPr>
            <a:spLocks noChangeArrowheads="1"/>
          </p:cNvSpPr>
          <p:nvPr/>
        </p:nvSpPr>
        <p:spPr bwMode="auto">
          <a:xfrm>
            <a:off x="533400" y="5573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49167" name="Freeform 17"/>
          <p:cNvSpPr>
            <a:spLocks/>
          </p:cNvSpPr>
          <p:nvPr/>
        </p:nvSpPr>
        <p:spPr bwMode="auto">
          <a:xfrm>
            <a:off x="582613" y="5486400"/>
            <a:ext cx="693737" cy="525463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168" name="AutoShape 18"/>
          <p:cNvSpPr>
            <a:spLocks noChangeArrowheads="1"/>
          </p:cNvSpPr>
          <p:nvPr/>
        </p:nvSpPr>
        <p:spPr bwMode="auto">
          <a:xfrm>
            <a:off x="1905000" y="50292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169" name="Text Box 19"/>
          <p:cNvSpPr txBox="1">
            <a:spLocks noChangeArrowheads="1"/>
          </p:cNvSpPr>
          <p:nvPr/>
        </p:nvSpPr>
        <p:spPr bwMode="auto">
          <a:xfrm>
            <a:off x="125413" y="6400800"/>
            <a:ext cx="160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world Coordinates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49170" name="Text Box 20"/>
          <p:cNvSpPr txBox="1">
            <a:spLocks noChangeArrowheads="1"/>
          </p:cNvSpPr>
          <p:nvPr/>
        </p:nvSpPr>
        <p:spPr bwMode="auto">
          <a:xfrm>
            <a:off x="1905000" y="5410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1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49171" name="Rectangle 21"/>
          <p:cNvSpPr>
            <a:spLocks noChangeArrowheads="1"/>
          </p:cNvSpPr>
          <p:nvPr/>
        </p:nvSpPr>
        <p:spPr bwMode="auto">
          <a:xfrm>
            <a:off x="2383069" y="2347913"/>
            <a:ext cx="4389788" cy="207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View transformation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View transformation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Projection Transformation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Viewport Transformation</a:t>
            </a:r>
            <a:r>
              <a:rPr lang="en-US" sz="2400" dirty="0"/>
              <a:t>		</a:t>
            </a:r>
          </a:p>
        </p:txBody>
      </p:sp>
      <p:sp>
        <p:nvSpPr>
          <p:cNvPr id="49172" name="AutoShape 22"/>
          <p:cNvSpPr>
            <a:spLocks noChangeArrowheads="1"/>
          </p:cNvSpPr>
          <p:nvPr/>
        </p:nvSpPr>
        <p:spPr bwMode="auto">
          <a:xfrm>
            <a:off x="4800600" y="49530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173" name="Text Box 23"/>
          <p:cNvSpPr txBox="1">
            <a:spLocks noChangeArrowheads="1"/>
          </p:cNvSpPr>
          <p:nvPr/>
        </p:nvSpPr>
        <p:spPr bwMode="auto">
          <a:xfrm>
            <a:off x="4876800" y="53340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2</a:t>
            </a:r>
            <a:endParaRPr lang="it-IT" sz="4800" dirty="0">
              <a:solidFill>
                <a:schemeClr val="bg1"/>
              </a:solidFill>
            </a:endParaRPr>
          </a:p>
        </p:txBody>
      </p:sp>
      <p:grpSp>
        <p:nvGrpSpPr>
          <p:cNvPr id="49174" name="Group 24"/>
          <p:cNvGrpSpPr>
            <a:grpSpLocks/>
          </p:cNvGrpSpPr>
          <p:nvPr/>
        </p:nvGrpSpPr>
        <p:grpSpPr bwMode="auto">
          <a:xfrm>
            <a:off x="2819400" y="5562600"/>
            <a:ext cx="407988" cy="457200"/>
            <a:chOff x="1872" y="2256"/>
            <a:chExt cx="353" cy="432"/>
          </a:xfrm>
        </p:grpSpPr>
        <p:sp>
          <p:nvSpPr>
            <p:cNvPr id="49265" name="AutoShape 25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6" name="Oval 26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7" name="Rectangle 27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8" name="Oval 28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9" name="AutoShape 29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175" name="Line 30"/>
          <p:cNvSpPr>
            <a:spLocks noChangeShapeType="1"/>
          </p:cNvSpPr>
          <p:nvPr/>
        </p:nvSpPr>
        <p:spPr bwMode="auto">
          <a:xfrm>
            <a:off x="3124200" y="57912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176" name="Line 31"/>
          <p:cNvSpPr>
            <a:spLocks noChangeShapeType="1"/>
          </p:cNvSpPr>
          <p:nvPr/>
        </p:nvSpPr>
        <p:spPr bwMode="auto">
          <a:xfrm flipH="1" flipV="1">
            <a:off x="3124200" y="50292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49177" name="Group 32"/>
          <p:cNvGrpSpPr>
            <a:grpSpLocks/>
          </p:cNvGrpSpPr>
          <p:nvPr/>
        </p:nvGrpSpPr>
        <p:grpSpPr bwMode="auto">
          <a:xfrm rot="2290101">
            <a:off x="201613" y="4800600"/>
            <a:ext cx="407987" cy="457200"/>
            <a:chOff x="1872" y="2256"/>
            <a:chExt cx="353" cy="432"/>
          </a:xfrm>
        </p:grpSpPr>
        <p:sp>
          <p:nvSpPr>
            <p:cNvPr id="49260" name="AutoShape 33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1" name="Oval 34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2" name="Rectangle 35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" name="Oval 36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4" name="AutoShape 37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178" name="Rectangle 38"/>
          <p:cNvSpPr>
            <a:spLocks noChangeArrowheads="1"/>
          </p:cNvSpPr>
          <p:nvPr/>
        </p:nvSpPr>
        <p:spPr bwMode="auto">
          <a:xfrm>
            <a:off x="2895600" y="5029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49179" name="Rectangle 39"/>
          <p:cNvSpPr>
            <a:spLocks noChangeArrowheads="1"/>
          </p:cNvSpPr>
          <p:nvPr/>
        </p:nvSpPr>
        <p:spPr bwMode="auto">
          <a:xfrm>
            <a:off x="3429000" y="5715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49180" name="Freeform 40"/>
          <p:cNvSpPr>
            <a:spLocks/>
          </p:cNvSpPr>
          <p:nvPr/>
        </p:nvSpPr>
        <p:spPr bwMode="auto">
          <a:xfrm rot="-1695063">
            <a:off x="3962400" y="54102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181" name="Rectangle 41"/>
          <p:cNvSpPr>
            <a:spLocks noChangeArrowheads="1"/>
          </p:cNvSpPr>
          <p:nvPr/>
        </p:nvSpPr>
        <p:spPr bwMode="auto">
          <a:xfrm>
            <a:off x="3962400" y="5943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182" name="Rectangle 42"/>
          <p:cNvSpPr>
            <a:spLocks noChangeArrowheads="1"/>
          </p:cNvSpPr>
          <p:nvPr/>
        </p:nvSpPr>
        <p:spPr bwMode="auto">
          <a:xfrm>
            <a:off x="3886200" y="516255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/>
              <a:t>v</a:t>
            </a:r>
            <a:r>
              <a:rPr lang="en-US" sz="800" i="1" dirty="0"/>
              <a:t>1</a:t>
            </a:r>
            <a:endParaRPr lang="it-IT" sz="1600" i="1" dirty="0"/>
          </a:p>
        </p:txBody>
      </p:sp>
      <p:sp>
        <p:nvSpPr>
          <p:cNvPr id="49183" name="Rectangle 43"/>
          <p:cNvSpPr>
            <a:spLocks noChangeArrowheads="1"/>
          </p:cNvSpPr>
          <p:nvPr/>
        </p:nvSpPr>
        <p:spPr bwMode="auto">
          <a:xfrm>
            <a:off x="4527550" y="5384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184" name="Oval 44"/>
          <p:cNvSpPr>
            <a:spLocks noChangeArrowheads="1"/>
          </p:cNvSpPr>
          <p:nvPr/>
        </p:nvSpPr>
        <p:spPr bwMode="auto">
          <a:xfrm>
            <a:off x="4038600" y="59436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85" name="Oval 45"/>
          <p:cNvSpPr>
            <a:spLocks noChangeArrowheads="1"/>
          </p:cNvSpPr>
          <p:nvPr/>
        </p:nvSpPr>
        <p:spPr bwMode="auto">
          <a:xfrm>
            <a:off x="4114800" y="53911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86" name="Oval 46"/>
          <p:cNvSpPr>
            <a:spLocks noChangeArrowheads="1"/>
          </p:cNvSpPr>
          <p:nvPr/>
        </p:nvSpPr>
        <p:spPr bwMode="auto">
          <a:xfrm>
            <a:off x="4533900" y="5613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87" name="Text Box 47"/>
          <p:cNvSpPr txBox="1">
            <a:spLocks noChangeArrowheads="1"/>
          </p:cNvSpPr>
          <p:nvPr/>
        </p:nvSpPr>
        <p:spPr bwMode="auto">
          <a:xfrm>
            <a:off x="2743200" y="6324600"/>
            <a:ext cx="2090935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view Coordinates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(a.k.a. eye Coordinates)</a:t>
            </a:r>
            <a:endParaRPr lang="it-IT" sz="1400" dirty="0">
              <a:solidFill>
                <a:schemeClr val="accent2"/>
              </a:solidFill>
            </a:endParaRPr>
          </a:p>
        </p:txBody>
      </p:sp>
      <p:grpSp>
        <p:nvGrpSpPr>
          <p:cNvPr id="49188" name="Group 48"/>
          <p:cNvGrpSpPr>
            <a:grpSpLocks/>
          </p:cNvGrpSpPr>
          <p:nvPr/>
        </p:nvGrpSpPr>
        <p:grpSpPr bwMode="auto">
          <a:xfrm>
            <a:off x="6934200" y="5638800"/>
            <a:ext cx="407988" cy="457200"/>
            <a:chOff x="1872" y="2256"/>
            <a:chExt cx="353" cy="432"/>
          </a:xfrm>
        </p:grpSpPr>
        <p:sp>
          <p:nvSpPr>
            <p:cNvPr id="49255" name="AutoShape 49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6" name="Oval 50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7" name="Rectangle 51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8" name="Oval 52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9" name="AutoShape 53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189" name="Line 54"/>
          <p:cNvSpPr>
            <a:spLocks noChangeShapeType="1"/>
          </p:cNvSpPr>
          <p:nvPr/>
        </p:nvSpPr>
        <p:spPr bwMode="auto">
          <a:xfrm flipV="1">
            <a:off x="7254875" y="5562600"/>
            <a:ext cx="288925" cy="279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190" name="Line 55"/>
          <p:cNvSpPr>
            <a:spLocks noChangeShapeType="1"/>
          </p:cNvSpPr>
          <p:nvPr/>
        </p:nvSpPr>
        <p:spPr bwMode="auto">
          <a:xfrm flipH="1" flipV="1">
            <a:off x="7239000" y="51054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191" name="Rectangle 56"/>
          <p:cNvSpPr>
            <a:spLocks noChangeArrowheads="1"/>
          </p:cNvSpPr>
          <p:nvPr/>
        </p:nvSpPr>
        <p:spPr bwMode="auto">
          <a:xfrm>
            <a:off x="7010400" y="5105400"/>
            <a:ext cx="35167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v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49192" name="Rectangle 57"/>
          <p:cNvSpPr>
            <a:spLocks noChangeArrowheads="1"/>
          </p:cNvSpPr>
          <p:nvPr/>
        </p:nvSpPr>
        <p:spPr bwMode="auto">
          <a:xfrm>
            <a:off x="7332134" y="5300132"/>
            <a:ext cx="4315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-u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49193" name="Rectangle 58"/>
          <p:cNvSpPr>
            <a:spLocks noChangeArrowheads="1"/>
          </p:cNvSpPr>
          <p:nvPr/>
        </p:nvSpPr>
        <p:spPr bwMode="auto">
          <a:xfrm>
            <a:off x="7543800" y="5791200"/>
            <a:ext cx="4315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-n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49194" name="Freeform 59"/>
          <p:cNvSpPr>
            <a:spLocks/>
          </p:cNvSpPr>
          <p:nvPr/>
        </p:nvSpPr>
        <p:spPr bwMode="auto">
          <a:xfrm rot="-1695063">
            <a:off x="8077200" y="54864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195" name="Rectangle 60"/>
          <p:cNvSpPr>
            <a:spLocks noChangeArrowheads="1"/>
          </p:cNvSpPr>
          <p:nvPr/>
        </p:nvSpPr>
        <p:spPr bwMode="auto">
          <a:xfrm>
            <a:off x="8077200" y="601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196" name="Rectangle 61"/>
          <p:cNvSpPr>
            <a:spLocks noChangeArrowheads="1"/>
          </p:cNvSpPr>
          <p:nvPr/>
        </p:nvSpPr>
        <p:spPr bwMode="auto">
          <a:xfrm>
            <a:off x="8001000" y="5257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49197" name="Oval 62"/>
          <p:cNvSpPr>
            <a:spLocks noChangeArrowheads="1"/>
          </p:cNvSpPr>
          <p:nvPr/>
        </p:nvSpPr>
        <p:spPr bwMode="auto">
          <a:xfrm>
            <a:off x="8166100" y="60261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98" name="Oval 63"/>
          <p:cNvSpPr>
            <a:spLocks noChangeArrowheads="1"/>
          </p:cNvSpPr>
          <p:nvPr/>
        </p:nvSpPr>
        <p:spPr bwMode="auto">
          <a:xfrm>
            <a:off x="8235950" y="54737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99" name="Oval 64"/>
          <p:cNvSpPr>
            <a:spLocks noChangeArrowheads="1"/>
          </p:cNvSpPr>
          <p:nvPr/>
        </p:nvSpPr>
        <p:spPr bwMode="auto">
          <a:xfrm>
            <a:off x="8661400" y="56959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00" name="AutoShape 65"/>
          <p:cNvSpPr>
            <a:spLocks noChangeArrowheads="1"/>
          </p:cNvSpPr>
          <p:nvPr/>
        </p:nvSpPr>
        <p:spPr bwMode="auto">
          <a:xfrm rot="5400000" flipH="1">
            <a:off x="5429250" y="5467350"/>
            <a:ext cx="1752600" cy="723900"/>
          </a:xfrm>
          <a:prstGeom prst="parallelogram">
            <a:avLst>
              <a:gd name="adj" fmla="val 101527"/>
            </a:avLst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01" name="Line 66"/>
          <p:cNvSpPr>
            <a:spLocks noChangeShapeType="1"/>
          </p:cNvSpPr>
          <p:nvPr/>
        </p:nvSpPr>
        <p:spPr bwMode="auto">
          <a:xfrm>
            <a:off x="6335713" y="5287963"/>
            <a:ext cx="0" cy="1036637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2" name="Line 67"/>
          <p:cNvSpPr>
            <a:spLocks noChangeShapeType="1"/>
          </p:cNvSpPr>
          <p:nvPr/>
        </p:nvSpPr>
        <p:spPr bwMode="auto">
          <a:xfrm flipH="1">
            <a:off x="5943600" y="5518150"/>
            <a:ext cx="715963" cy="73025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3" name="Line 68"/>
          <p:cNvSpPr>
            <a:spLocks noChangeShapeType="1"/>
          </p:cNvSpPr>
          <p:nvPr/>
        </p:nvSpPr>
        <p:spPr bwMode="auto">
          <a:xfrm>
            <a:off x="7239000" y="58674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4" name="Line 69"/>
          <p:cNvSpPr>
            <a:spLocks noChangeShapeType="1"/>
          </p:cNvSpPr>
          <p:nvPr/>
        </p:nvSpPr>
        <p:spPr bwMode="auto">
          <a:xfrm flipH="1" flipV="1">
            <a:off x="6394450" y="5632450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5" name="Rectangle 70"/>
          <p:cNvSpPr>
            <a:spLocks noChangeArrowheads="1"/>
          </p:cNvSpPr>
          <p:nvPr/>
        </p:nvSpPr>
        <p:spPr bwMode="auto">
          <a:xfrm>
            <a:off x="86868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206" name="Oval 71"/>
          <p:cNvSpPr>
            <a:spLocks noChangeArrowheads="1"/>
          </p:cNvSpPr>
          <p:nvPr/>
        </p:nvSpPr>
        <p:spPr bwMode="auto">
          <a:xfrm>
            <a:off x="6373813" y="55943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07" name="Rectangle 72"/>
          <p:cNvSpPr>
            <a:spLocks noChangeArrowheads="1"/>
          </p:cNvSpPr>
          <p:nvPr/>
        </p:nvSpPr>
        <p:spPr bwMode="auto">
          <a:xfrm>
            <a:off x="6324600" y="5334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208" name="Line 73"/>
          <p:cNvSpPr>
            <a:spLocks noChangeShapeType="1"/>
          </p:cNvSpPr>
          <p:nvPr/>
        </p:nvSpPr>
        <p:spPr bwMode="auto">
          <a:xfrm flipH="1">
            <a:off x="6311900" y="5530850"/>
            <a:ext cx="1981200" cy="539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9" name="Oval 74"/>
          <p:cNvSpPr>
            <a:spLocks noChangeArrowheads="1"/>
          </p:cNvSpPr>
          <p:nvPr/>
        </p:nvSpPr>
        <p:spPr bwMode="auto">
          <a:xfrm>
            <a:off x="6248400" y="6019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10" name="Oval 75"/>
          <p:cNvSpPr>
            <a:spLocks noChangeArrowheads="1"/>
          </p:cNvSpPr>
          <p:nvPr/>
        </p:nvSpPr>
        <p:spPr bwMode="auto">
          <a:xfrm>
            <a:off x="6553200" y="5791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11" name="Line 76"/>
          <p:cNvSpPr>
            <a:spLocks noChangeShapeType="1"/>
          </p:cNvSpPr>
          <p:nvPr/>
        </p:nvSpPr>
        <p:spPr bwMode="auto">
          <a:xfrm flipH="1">
            <a:off x="6629400" y="5753100"/>
            <a:ext cx="2101850" cy="95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12" name="Rectangle 77"/>
          <p:cNvSpPr>
            <a:spLocks noChangeArrowheads="1"/>
          </p:cNvSpPr>
          <p:nvPr/>
        </p:nvSpPr>
        <p:spPr bwMode="auto">
          <a:xfrm>
            <a:off x="6096000" y="6096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213" name="Rectangle 78"/>
          <p:cNvSpPr>
            <a:spLocks noChangeArrowheads="1"/>
          </p:cNvSpPr>
          <p:nvPr/>
        </p:nvSpPr>
        <p:spPr bwMode="auto">
          <a:xfrm>
            <a:off x="65532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/>
              <a:t>v</a:t>
            </a:r>
            <a:r>
              <a:rPr lang="en-US" sz="800" i="1" dirty="0"/>
              <a:t>1</a:t>
            </a:r>
            <a:endParaRPr lang="it-IT" sz="1600" i="1" dirty="0"/>
          </a:p>
        </p:txBody>
      </p:sp>
      <p:sp>
        <p:nvSpPr>
          <p:cNvPr id="49221" name="Text Box 93"/>
          <p:cNvSpPr txBox="1">
            <a:spLocks noChangeArrowheads="1"/>
          </p:cNvSpPr>
          <p:nvPr/>
        </p:nvSpPr>
        <p:spPr bwMode="auto">
          <a:xfrm>
            <a:off x="6804248" y="6237312"/>
            <a:ext cx="1109947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rgbClr val="339933"/>
                </a:solidFill>
              </a:rPr>
              <a:t>clip</a:t>
            </a:r>
          </a:p>
          <a:p>
            <a:r>
              <a:rPr lang="en-US" sz="1400" dirty="0">
                <a:solidFill>
                  <a:srgbClr val="339933"/>
                </a:solidFill>
              </a:rPr>
              <a:t>coordinates</a:t>
            </a:r>
            <a:endParaRPr lang="it-IT" sz="1400" dirty="0">
              <a:solidFill>
                <a:srgbClr val="339933"/>
              </a:solidFill>
            </a:endParaRPr>
          </a:p>
        </p:txBody>
      </p:sp>
      <p:sp>
        <p:nvSpPr>
          <p:cNvPr id="49222" name="Rectangle 94"/>
          <p:cNvSpPr>
            <a:spLocks noChangeArrowheads="1"/>
          </p:cNvSpPr>
          <p:nvPr/>
        </p:nvSpPr>
        <p:spPr bwMode="auto">
          <a:xfrm>
            <a:off x="6172200" y="4953000"/>
            <a:ext cx="29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3" name="Rectangle 95"/>
          <p:cNvSpPr>
            <a:spLocks noChangeArrowheads="1"/>
          </p:cNvSpPr>
          <p:nvPr/>
        </p:nvSpPr>
        <p:spPr bwMode="auto">
          <a:xfrm>
            <a:off x="6248400" y="62484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4" name="Rectangle 96"/>
          <p:cNvSpPr>
            <a:spLocks noChangeArrowheads="1"/>
          </p:cNvSpPr>
          <p:nvPr/>
        </p:nvSpPr>
        <p:spPr bwMode="auto">
          <a:xfrm>
            <a:off x="5638800" y="6096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 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5" name="Rectangle 97"/>
          <p:cNvSpPr>
            <a:spLocks noChangeArrowheads="1"/>
          </p:cNvSpPr>
          <p:nvPr/>
        </p:nvSpPr>
        <p:spPr bwMode="auto">
          <a:xfrm>
            <a:off x="6629400" y="52578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6" name="Line 98"/>
          <p:cNvSpPr>
            <a:spLocks noChangeShapeType="1"/>
          </p:cNvSpPr>
          <p:nvPr/>
        </p:nvSpPr>
        <p:spPr bwMode="auto">
          <a:xfrm flipH="1">
            <a:off x="2743200" y="5765800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27" name="Rectangle 99"/>
          <p:cNvSpPr>
            <a:spLocks noChangeArrowheads="1"/>
          </p:cNvSpPr>
          <p:nvPr/>
        </p:nvSpPr>
        <p:spPr bwMode="auto">
          <a:xfrm>
            <a:off x="2590800" y="6096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49230" name="Rectangle 125"/>
          <p:cNvSpPr>
            <a:spLocks noChangeArrowheads="1"/>
          </p:cNvSpPr>
          <p:nvPr/>
        </p:nvSpPr>
        <p:spPr bwMode="auto">
          <a:xfrm>
            <a:off x="250825" y="1052513"/>
            <a:ext cx="533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It is more complex than this…	</a:t>
            </a:r>
          </a:p>
        </p:txBody>
      </p:sp>
      <p:sp>
        <p:nvSpPr>
          <p:cNvPr id="49214" name="AutoShape 80"/>
          <p:cNvSpPr>
            <a:spLocks noChangeArrowheads="1"/>
          </p:cNvSpPr>
          <p:nvPr/>
        </p:nvSpPr>
        <p:spPr bwMode="auto">
          <a:xfrm>
            <a:off x="7543800" y="2438400"/>
            <a:ext cx="1169988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15" name="Freeform 81"/>
          <p:cNvSpPr>
            <a:spLocks/>
          </p:cNvSpPr>
          <p:nvPr/>
        </p:nvSpPr>
        <p:spPr bwMode="auto">
          <a:xfrm>
            <a:off x="8370888" y="24415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216" name="Freeform 82"/>
          <p:cNvSpPr>
            <a:spLocks/>
          </p:cNvSpPr>
          <p:nvPr/>
        </p:nvSpPr>
        <p:spPr bwMode="auto">
          <a:xfrm>
            <a:off x="7620000" y="27432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49217" name="Group 83"/>
          <p:cNvGrpSpPr>
            <a:grpSpLocks/>
          </p:cNvGrpSpPr>
          <p:nvPr/>
        </p:nvGrpSpPr>
        <p:grpSpPr bwMode="auto">
          <a:xfrm>
            <a:off x="7467600" y="2438400"/>
            <a:ext cx="1177925" cy="1098550"/>
            <a:chOff x="1567" y="3120"/>
            <a:chExt cx="742" cy="692"/>
          </a:xfrm>
        </p:grpSpPr>
        <p:sp>
          <p:nvSpPr>
            <p:cNvPr id="49249" name="Oval 84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250" name="Oval 85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251" name="Oval 86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49252" name="Rectangle 87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49253" name="Rectangle 88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49254" name="Rectangle 89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sp>
        <p:nvSpPr>
          <p:cNvPr id="49218" name="Text Box 90"/>
          <p:cNvSpPr txBox="1">
            <a:spLocks noChangeArrowheads="1"/>
          </p:cNvSpPr>
          <p:nvPr/>
        </p:nvSpPr>
        <p:spPr bwMode="auto">
          <a:xfrm>
            <a:off x="7467600" y="3536950"/>
            <a:ext cx="1265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screen Space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49219" name="AutoShape 91"/>
          <p:cNvSpPr>
            <a:spLocks noChangeArrowheads="1"/>
          </p:cNvSpPr>
          <p:nvPr/>
        </p:nvSpPr>
        <p:spPr bwMode="auto">
          <a:xfrm rot="16200000">
            <a:off x="7724775" y="34766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220" name="Text Box 92"/>
          <p:cNvSpPr txBox="1">
            <a:spLocks noChangeArrowheads="1"/>
          </p:cNvSpPr>
          <p:nvPr/>
        </p:nvSpPr>
        <p:spPr bwMode="auto">
          <a:xfrm>
            <a:off x="7848600" y="3886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3</a:t>
            </a:r>
            <a:endParaRPr lang="it-IT" sz="4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52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Modeling</a:t>
            </a:r>
            <a:r>
              <a:rPr lang="it-IT" dirty="0"/>
              <a:t> </a:t>
            </a:r>
            <a:r>
              <a:rPr lang="it-IT" dirty="0" err="1"/>
              <a:t>transformations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108462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How do we proceed to create an instance of an object in a scene?</a:t>
            </a:r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71340" y="2429216"/>
            <a:ext cx="4233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dirty="0"/>
              <a:t>Scale first, to obtain desired size an proportions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endParaRPr lang="en-US" dirty="0"/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dirty="0"/>
              <a:t>Next, rotate to orient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endParaRPr lang="en-US" dirty="0"/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dirty="0"/>
              <a:t>Finally, translate to the desired position</a:t>
            </a:r>
          </a:p>
        </p:txBody>
      </p:sp>
      <p:pic>
        <p:nvPicPr>
          <p:cNvPr id="5" name="Picture 16" descr="an04f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39751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425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0" y="6084888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8852" name="AutoShape 119"/>
          <p:cNvSpPr>
            <a:spLocks noChangeArrowheads="1"/>
          </p:cNvSpPr>
          <p:nvPr/>
        </p:nvSpPr>
        <p:spPr bwMode="auto">
          <a:xfrm rot="5400000" flipV="1">
            <a:off x="676275" y="3362325"/>
            <a:ext cx="6858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53" name="AutoShape 118"/>
          <p:cNvSpPr>
            <a:spLocks noChangeArrowheads="1"/>
          </p:cNvSpPr>
          <p:nvPr/>
        </p:nvSpPr>
        <p:spPr bwMode="auto">
          <a:xfrm>
            <a:off x="4800600" y="49530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5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View transformation</a:t>
            </a:r>
            <a:endParaRPr lang="it-IT" dirty="0"/>
          </a:p>
        </p:txBody>
      </p:sp>
      <p:grpSp>
        <p:nvGrpSpPr>
          <p:cNvPr id="78855" name="Group 4"/>
          <p:cNvGrpSpPr>
            <a:grpSpLocks/>
          </p:cNvGrpSpPr>
          <p:nvPr/>
        </p:nvGrpSpPr>
        <p:grpSpPr bwMode="auto">
          <a:xfrm>
            <a:off x="228600" y="4887913"/>
            <a:ext cx="1371600" cy="1219200"/>
            <a:chOff x="156" y="672"/>
            <a:chExt cx="3024" cy="2112"/>
          </a:xfrm>
        </p:grpSpPr>
        <p:sp>
          <p:nvSpPr>
            <p:cNvPr id="78967" name="Line 5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68" name="Line 6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69" name="Line 7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76200" y="6030913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</a:rPr>
              <a:t>z</a:t>
            </a:r>
            <a:endParaRPr lang="it-IT" sz="1600" i="1" dirty="0">
              <a:solidFill>
                <a:schemeClr val="accent2"/>
              </a:solidFill>
            </a:endParaRPr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990600" y="46593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y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78858" name="Rectangle 10"/>
          <p:cNvSpPr>
            <a:spLocks noChangeArrowheads="1"/>
          </p:cNvSpPr>
          <p:nvPr/>
        </p:nvSpPr>
        <p:spPr bwMode="auto">
          <a:xfrm>
            <a:off x="1524000" y="6030913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</a:rPr>
              <a:t>x</a:t>
            </a:r>
            <a:endParaRPr lang="it-IT" sz="1600" i="1" dirty="0">
              <a:solidFill>
                <a:schemeClr val="accent2"/>
              </a:solidFill>
            </a:endParaRPr>
          </a:p>
        </p:txBody>
      </p:sp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381000" y="52689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860" name="Rectangle 12"/>
          <p:cNvSpPr>
            <a:spLocks noChangeArrowheads="1"/>
          </p:cNvSpPr>
          <p:nvPr/>
        </p:nvSpPr>
        <p:spPr bwMode="auto">
          <a:xfrm>
            <a:off x="1219200" y="5192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838200" y="5954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78862" name="Oval 14"/>
          <p:cNvSpPr>
            <a:spLocks noChangeArrowheads="1"/>
          </p:cNvSpPr>
          <p:nvPr/>
        </p:nvSpPr>
        <p:spPr bwMode="auto">
          <a:xfrm>
            <a:off x="914400" y="5954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63" name="Oval 15"/>
          <p:cNvSpPr>
            <a:spLocks noChangeArrowheads="1"/>
          </p:cNvSpPr>
          <p:nvPr/>
        </p:nvSpPr>
        <p:spPr bwMode="auto">
          <a:xfrm>
            <a:off x="1219200" y="54213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64" name="Oval 16"/>
          <p:cNvSpPr>
            <a:spLocks noChangeArrowheads="1"/>
          </p:cNvSpPr>
          <p:nvPr/>
        </p:nvSpPr>
        <p:spPr bwMode="auto">
          <a:xfrm>
            <a:off x="533400" y="5573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78865" name="Freeform 17"/>
          <p:cNvSpPr>
            <a:spLocks/>
          </p:cNvSpPr>
          <p:nvPr/>
        </p:nvSpPr>
        <p:spPr bwMode="auto">
          <a:xfrm>
            <a:off x="582613" y="5486400"/>
            <a:ext cx="693737" cy="525463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66" name="AutoShape 18"/>
          <p:cNvSpPr>
            <a:spLocks noChangeArrowheads="1"/>
          </p:cNvSpPr>
          <p:nvPr/>
        </p:nvSpPr>
        <p:spPr bwMode="auto">
          <a:xfrm>
            <a:off x="1905000" y="50292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125413" y="6400800"/>
            <a:ext cx="160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world Coordinates</a:t>
            </a:r>
            <a:endParaRPr lang="it-IT" sz="1400">
              <a:solidFill>
                <a:schemeClr val="accent2"/>
              </a:solidFill>
            </a:endParaRPr>
          </a:p>
        </p:txBody>
      </p:sp>
      <p:grpSp>
        <p:nvGrpSpPr>
          <p:cNvPr id="78869" name="Group 24"/>
          <p:cNvGrpSpPr>
            <a:grpSpLocks/>
          </p:cNvGrpSpPr>
          <p:nvPr/>
        </p:nvGrpSpPr>
        <p:grpSpPr bwMode="auto">
          <a:xfrm>
            <a:off x="2819400" y="5562600"/>
            <a:ext cx="407988" cy="457200"/>
            <a:chOff x="1872" y="2256"/>
            <a:chExt cx="353" cy="432"/>
          </a:xfrm>
        </p:grpSpPr>
        <p:sp>
          <p:nvSpPr>
            <p:cNvPr id="78962" name="AutoShape 25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3" name="Oval 26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4" name="Rectangle 27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5" name="Oval 28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6" name="AutoShape 29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78870" name="Line 30"/>
          <p:cNvSpPr>
            <a:spLocks noChangeShapeType="1"/>
          </p:cNvSpPr>
          <p:nvPr/>
        </p:nvSpPr>
        <p:spPr bwMode="auto">
          <a:xfrm>
            <a:off x="3124200" y="57912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871" name="Line 31"/>
          <p:cNvSpPr>
            <a:spLocks noChangeShapeType="1"/>
          </p:cNvSpPr>
          <p:nvPr/>
        </p:nvSpPr>
        <p:spPr bwMode="auto">
          <a:xfrm flipH="1" flipV="1">
            <a:off x="3124200" y="50292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78872" name="Group 32"/>
          <p:cNvGrpSpPr>
            <a:grpSpLocks/>
          </p:cNvGrpSpPr>
          <p:nvPr/>
        </p:nvGrpSpPr>
        <p:grpSpPr bwMode="auto">
          <a:xfrm rot="2290101">
            <a:off x="201613" y="4800600"/>
            <a:ext cx="407987" cy="457200"/>
            <a:chOff x="1872" y="2256"/>
            <a:chExt cx="353" cy="432"/>
          </a:xfrm>
        </p:grpSpPr>
        <p:sp>
          <p:nvSpPr>
            <p:cNvPr id="78957" name="AutoShape 33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8" name="Oval 34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9" name="Rectangle 35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0" name="Oval 36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1" name="AutoShape 37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78873" name="Rectangle 38"/>
          <p:cNvSpPr>
            <a:spLocks noChangeArrowheads="1"/>
          </p:cNvSpPr>
          <p:nvPr/>
        </p:nvSpPr>
        <p:spPr bwMode="auto">
          <a:xfrm>
            <a:off x="2895600" y="5029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78874" name="Rectangle 39"/>
          <p:cNvSpPr>
            <a:spLocks noChangeArrowheads="1"/>
          </p:cNvSpPr>
          <p:nvPr/>
        </p:nvSpPr>
        <p:spPr bwMode="auto">
          <a:xfrm>
            <a:off x="3429000" y="5715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78875" name="Freeform 40"/>
          <p:cNvSpPr>
            <a:spLocks/>
          </p:cNvSpPr>
          <p:nvPr/>
        </p:nvSpPr>
        <p:spPr bwMode="auto">
          <a:xfrm rot="-1695063">
            <a:off x="3962400" y="54102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76" name="Rectangle 41"/>
          <p:cNvSpPr>
            <a:spLocks noChangeArrowheads="1"/>
          </p:cNvSpPr>
          <p:nvPr/>
        </p:nvSpPr>
        <p:spPr bwMode="auto">
          <a:xfrm>
            <a:off x="3962400" y="5943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877" name="Rectangle 42"/>
          <p:cNvSpPr>
            <a:spLocks noChangeArrowheads="1"/>
          </p:cNvSpPr>
          <p:nvPr/>
        </p:nvSpPr>
        <p:spPr bwMode="auto">
          <a:xfrm>
            <a:off x="3886200" y="5181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878" name="Rectangle 43"/>
          <p:cNvSpPr>
            <a:spLocks noChangeArrowheads="1"/>
          </p:cNvSpPr>
          <p:nvPr/>
        </p:nvSpPr>
        <p:spPr bwMode="auto">
          <a:xfrm>
            <a:off x="4495800" y="54102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78879" name="Oval 44"/>
          <p:cNvSpPr>
            <a:spLocks noChangeArrowheads="1"/>
          </p:cNvSpPr>
          <p:nvPr/>
        </p:nvSpPr>
        <p:spPr bwMode="auto">
          <a:xfrm>
            <a:off x="4038600" y="59436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0" name="Oval 45"/>
          <p:cNvSpPr>
            <a:spLocks noChangeArrowheads="1"/>
          </p:cNvSpPr>
          <p:nvPr/>
        </p:nvSpPr>
        <p:spPr bwMode="auto">
          <a:xfrm>
            <a:off x="4114800" y="5410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1" name="Oval 46"/>
          <p:cNvSpPr>
            <a:spLocks noChangeArrowheads="1"/>
          </p:cNvSpPr>
          <p:nvPr/>
        </p:nvSpPr>
        <p:spPr bwMode="auto">
          <a:xfrm>
            <a:off x="4495800" y="5638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2" name="Text Box 47"/>
          <p:cNvSpPr txBox="1">
            <a:spLocks noChangeArrowheads="1"/>
          </p:cNvSpPr>
          <p:nvPr/>
        </p:nvSpPr>
        <p:spPr bwMode="auto">
          <a:xfrm>
            <a:off x="2743200" y="6324600"/>
            <a:ext cx="2071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view Coordinates</a:t>
            </a:r>
          </a:p>
          <a:p>
            <a:r>
              <a:rPr lang="en-US" sz="1400">
                <a:solidFill>
                  <a:srgbClr val="FF0000"/>
                </a:solidFill>
              </a:rPr>
              <a:t>(a.k.a. eye Coordinates)</a:t>
            </a:r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78909" name="AutoShape 79"/>
          <p:cNvSpPr>
            <a:spLocks noChangeArrowheads="1"/>
          </p:cNvSpPr>
          <p:nvPr/>
        </p:nvSpPr>
        <p:spPr bwMode="auto">
          <a:xfrm>
            <a:off x="7543800" y="2438400"/>
            <a:ext cx="1169988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910" name="Freeform 80"/>
          <p:cNvSpPr>
            <a:spLocks/>
          </p:cNvSpPr>
          <p:nvPr/>
        </p:nvSpPr>
        <p:spPr bwMode="auto">
          <a:xfrm>
            <a:off x="8370888" y="24415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911" name="Freeform 81"/>
          <p:cNvSpPr>
            <a:spLocks/>
          </p:cNvSpPr>
          <p:nvPr/>
        </p:nvSpPr>
        <p:spPr bwMode="auto">
          <a:xfrm>
            <a:off x="7620000" y="27432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78912" name="Group 82"/>
          <p:cNvGrpSpPr>
            <a:grpSpLocks/>
          </p:cNvGrpSpPr>
          <p:nvPr/>
        </p:nvGrpSpPr>
        <p:grpSpPr bwMode="auto">
          <a:xfrm>
            <a:off x="7467600" y="2438400"/>
            <a:ext cx="1177925" cy="1098550"/>
            <a:chOff x="1567" y="3120"/>
            <a:chExt cx="742" cy="692"/>
          </a:xfrm>
        </p:grpSpPr>
        <p:sp>
          <p:nvSpPr>
            <p:cNvPr id="78946" name="Oval 83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7" name="Oval 84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8" name="Oval 85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78949" name="Rectangle 86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78950" name="Rectangle 87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78951" name="Rectangle 88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sp>
        <p:nvSpPr>
          <p:cNvPr id="78913" name="Text Box 89"/>
          <p:cNvSpPr txBox="1">
            <a:spLocks noChangeArrowheads="1"/>
          </p:cNvSpPr>
          <p:nvPr/>
        </p:nvSpPr>
        <p:spPr bwMode="auto">
          <a:xfrm>
            <a:off x="7467600" y="3536950"/>
            <a:ext cx="1265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screen Space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78914" name="AutoShape 90"/>
          <p:cNvSpPr>
            <a:spLocks noChangeArrowheads="1"/>
          </p:cNvSpPr>
          <p:nvPr/>
        </p:nvSpPr>
        <p:spPr bwMode="auto">
          <a:xfrm rot="-5400000">
            <a:off x="7724775" y="34766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915" name="Text Box 91"/>
          <p:cNvSpPr txBox="1">
            <a:spLocks noChangeArrowheads="1"/>
          </p:cNvSpPr>
          <p:nvPr/>
        </p:nvSpPr>
        <p:spPr bwMode="auto">
          <a:xfrm>
            <a:off x="7848600" y="3886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3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78916" name="Text Box 92"/>
          <p:cNvSpPr txBox="1">
            <a:spLocks noChangeArrowheads="1"/>
          </p:cNvSpPr>
          <p:nvPr/>
        </p:nvSpPr>
        <p:spPr bwMode="auto">
          <a:xfrm>
            <a:off x="6954838" y="6340475"/>
            <a:ext cx="1508994" cy="30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rgbClr val="339933"/>
                </a:solidFill>
              </a:rPr>
              <a:t>clip Coordinates</a:t>
            </a:r>
            <a:endParaRPr lang="it-IT" sz="1400" dirty="0">
              <a:solidFill>
                <a:srgbClr val="339933"/>
              </a:solidFill>
            </a:endParaRPr>
          </a:p>
        </p:txBody>
      </p:sp>
      <p:sp>
        <p:nvSpPr>
          <p:cNvPr id="78921" name="Line 97"/>
          <p:cNvSpPr>
            <a:spLocks noChangeShapeType="1"/>
          </p:cNvSpPr>
          <p:nvPr/>
        </p:nvSpPr>
        <p:spPr bwMode="auto">
          <a:xfrm flipH="1">
            <a:off x="2743200" y="5765800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922" name="Rectangle 98"/>
          <p:cNvSpPr>
            <a:spLocks noChangeArrowheads="1"/>
          </p:cNvSpPr>
          <p:nvPr/>
        </p:nvSpPr>
        <p:spPr bwMode="auto">
          <a:xfrm>
            <a:off x="2590800" y="6096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grpSp>
        <p:nvGrpSpPr>
          <p:cNvPr id="78923" name="Group 99"/>
          <p:cNvGrpSpPr>
            <a:grpSpLocks/>
          </p:cNvGrpSpPr>
          <p:nvPr/>
        </p:nvGrpSpPr>
        <p:grpSpPr bwMode="auto">
          <a:xfrm rot="1281435">
            <a:off x="533400" y="1600200"/>
            <a:ext cx="1371600" cy="1219200"/>
            <a:chOff x="156" y="672"/>
            <a:chExt cx="3024" cy="2112"/>
          </a:xfrm>
        </p:grpSpPr>
        <p:sp>
          <p:nvSpPr>
            <p:cNvPr id="78943" name="Line 100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44" name="Line 101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45" name="Line 102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924" name="Rectangle 103"/>
          <p:cNvSpPr>
            <a:spLocks noChangeArrowheads="1"/>
          </p:cNvSpPr>
          <p:nvPr/>
        </p:nvSpPr>
        <p:spPr bwMode="auto">
          <a:xfrm>
            <a:off x="152400" y="2514600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CC00CC"/>
                </a:solidFill>
              </a:rPr>
              <a:t>z</a:t>
            </a:r>
            <a:endParaRPr lang="it-IT" sz="1600" i="1" dirty="0">
              <a:solidFill>
                <a:srgbClr val="CC00CC"/>
              </a:solidFill>
            </a:endParaRPr>
          </a:p>
        </p:txBody>
      </p:sp>
      <p:sp>
        <p:nvSpPr>
          <p:cNvPr id="78925" name="Rectangle 104"/>
          <p:cNvSpPr>
            <a:spLocks noChangeArrowheads="1"/>
          </p:cNvSpPr>
          <p:nvPr/>
        </p:nvSpPr>
        <p:spPr bwMode="auto">
          <a:xfrm>
            <a:off x="1143000" y="1600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CC00CC"/>
                </a:solidFill>
              </a:rPr>
              <a:t>y</a:t>
            </a:r>
            <a:endParaRPr lang="it-IT" sz="1600" i="1">
              <a:solidFill>
                <a:srgbClr val="CC00CC"/>
              </a:solidFill>
            </a:endParaRPr>
          </a:p>
        </p:txBody>
      </p:sp>
      <p:sp>
        <p:nvSpPr>
          <p:cNvPr id="78926" name="Rectangle 105"/>
          <p:cNvSpPr>
            <a:spLocks noChangeArrowheads="1"/>
          </p:cNvSpPr>
          <p:nvPr/>
        </p:nvSpPr>
        <p:spPr bwMode="auto">
          <a:xfrm>
            <a:off x="1600200" y="2895600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CC00CC"/>
                </a:solidFill>
              </a:rPr>
              <a:t>x</a:t>
            </a:r>
            <a:endParaRPr lang="it-IT" sz="1600" i="1" dirty="0">
              <a:solidFill>
                <a:srgbClr val="CC00CC"/>
              </a:solidFill>
            </a:endParaRPr>
          </a:p>
        </p:txBody>
      </p:sp>
      <p:sp>
        <p:nvSpPr>
          <p:cNvPr id="78927" name="Rectangle 106"/>
          <p:cNvSpPr>
            <a:spLocks noChangeArrowheads="1"/>
          </p:cNvSpPr>
          <p:nvPr/>
        </p:nvSpPr>
        <p:spPr bwMode="auto">
          <a:xfrm>
            <a:off x="609600" y="1828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928" name="Rectangle 107"/>
          <p:cNvSpPr>
            <a:spLocks noChangeArrowheads="1"/>
          </p:cNvSpPr>
          <p:nvPr/>
        </p:nvSpPr>
        <p:spPr bwMode="auto">
          <a:xfrm>
            <a:off x="1524000" y="220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929" name="Rectangle 108"/>
          <p:cNvSpPr>
            <a:spLocks noChangeArrowheads="1"/>
          </p:cNvSpPr>
          <p:nvPr/>
        </p:nvSpPr>
        <p:spPr bwMode="auto">
          <a:xfrm>
            <a:off x="762000" y="2667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grpSp>
        <p:nvGrpSpPr>
          <p:cNvPr id="78930" name="Group 109"/>
          <p:cNvGrpSpPr>
            <a:grpSpLocks/>
          </p:cNvGrpSpPr>
          <p:nvPr/>
        </p:nvGrpSpPr>
        <p:grpSpPr bwMode="auto">
          <a:xfrm rot="2220507">
            <a:off x="685800" y="2133600"/>
            <a:ext cx="803275" cy="639763"/>
            <a:chOff x="384" y="1488"/>
            <a:chExt cx="506" cy="403"/>
          </a:xfrm>
        </p:grpSpPr>
        <p:sp>
          <p:nvSpPr>
            <p:cNvPr id="78939" name="Oval 110"/>
            <p:cNvSpPr>
              <a:spLocks noChangeArrowheads="1"/>
            </p:cNvSpPr>
            <p:nvPr/>
          </p:nvSpPr>
          <p:spPr bwMode="auto">
            <a:xfrm>
              <a:off x="624" y="182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0" name="Oval 111"/>
            <p:cNvSpPr>
              <a:spLocks noChangeArrowheads="1"/>
            </p:cNvSpPr>
            <p:nvPr/>
          </p:nvSpPr>
          <p:spPr bwMode="auto">
            <a:xfrm>
              <a:off x="816" y="1488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1" name="Oval 112"/>
            <p:cNvSpPr>
              <a:spLocks noChangeArrowheads="1"/>
            </p:cNvSpPr>
            <p:nvPr/>
          </p:nvSpPr>
          <p:spPr bwMode="auto">
            <a:xfrm>
              <a:off x="384" y="158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78942" name="Freeform 113"/>
            <p:cNvSpPr>
              <a:spLocks/>
            </p:cNvSpPr>
            <p:nvPr/>
          </p:nvSpPr>
          <p:spPr bwMode="auto">
            <a:xfrm>
              <a:off x="415" y="1529"/>
              <a:ext cx="437" cy="331"/>
            </a:xfrm>
            <a:custGeom>
              <a:avLst/>
              <a:gdLst>
                <a:gd name="T0" fmla="*/ 0 w 437"/>
                <a:gd name="T1" fmla="*/ 80 h 331"/>
                <a:gd name="T2" fmla="*/ 265 w 437"/>
                <a:gd name="T3" fmla="*/ 331 h 331"/>
                <a:gd name="T4" fmla="*/ 437 w 437"/>
                <a:gd name="T5" fmla="*/ 0 h 331"/>
                <a:gd name="T6" fmla="*/ 0 w 437"/>
                <a:gd name="T7" fmla="*/ 8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7"/>
                <a:gd name="T13" fmla="*/ 0 h 331"/>
                <a:gd name="T14" fmla="*/ 437 w 437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7" h="331">
                  <a:moveTo>
                    <a:pt x="0" y="80"/>
                  </a:moveTo>
                  <a:lnTo>
                    <a:pt x="265" y="331"/>
                  </a:lnTo>
                  <a:lnTo>
                    <a:pt x="437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8931" name="Text Box 114"/>
          <p:cNvSpPr txBox="1">
            <a:spLocks noChangeArrowheads="1"/>
          </p:cNvSpPr>
          <p:nvPr/>
        </p:nvSpPr>
        <p:spPr bwMode="auto">
          <a:xfrm>
            <a:off x="152400" y="3200400"/>
            <a:ext cx="1658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CC00CC"/>
                </a:solidFill>
              </a:rPr>
              <a:t>object Coordinates</a:t>
            </a:r>
            <a:endParaRPr lang="it-IT" sz="1400">
              <a:solidFill>
                <a:srgbClr val="CC00CC"/>
              </a:solidFill>
            </a:endParaRPr>
          </a:p>
        </p:txBody>
      </p:sp>
      <p:sp>
        <p:nvSpPr>
          <p:cNvPr id="78935" name="Text Box 23"/>
          <p:cNvSpPr txBox="1">
            <a:spLocks noChangeArrowheads="1"/>
          </p:cNvSpPr>
          <p:nvPr/>
        </p:nvSpPr>
        <p:spPr bwMode="auto">
          <a:xfrm>
            <a:off x="4876800" y="53340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2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122" name="AutoShape 119"/>
          <p:cNvSpPr>
            <a:spLocks noChangeArrowheads="1"/>
          </p:cNvSpPr>
          <p:nvPr/>
        </p:nvSpPr>
        <p:spPr bwMode="auto">
          <a:xfrm flipV="1">
            <a:off x="1905000" y="50514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933" name="Text Box 116"/>
          <p:cNvSpPr txBox="1">
            <a:spLocks noChangeArrowheads="1"/>
          </p:cNvSpPr>
          <p:nvPr/>
        </p:nvSpPr>
        <p:spPr bwMode="auto">
          <a:xfrm>
            <a:off x="762000" y="37338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0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78936" name="Text Box 20"/>
          <p:cNvSpPr txBox="1">
            <a:spLocks noChangeArrowheads="1"/>
          </p:cNvSpPr>
          <p:nvPr/>
        </p:nvSpPr>
        <p:spPr bwMode="auto">
          <a:xfrm>
            <a:off x="1905000" y="5410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1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120" name="Rectangle 21"/>
          <p:cNvSpPr>
            <a:spLocks noChangeArrowheads="1"/>
          </p:cNvSpPr>
          <p:nvPr/>
        </p:nvSpPr>
        <p:spPr bwMode="auto">
          <a:xfrm>
            <a:off x="2406352" y="2515344"/>
            <a:ext cx="5334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0) </a:t>
            </a:r>
            <a:r>
              <a:rPr lang="en-US" sz="2400" dirty="0">
                <a:solidFill>
                  <a:schemeClr val="bg2"/>
                </a:solidFill>
              </a:rPr>
              <a:t>Modeling transformation	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1) </a:t>
            </a:r>
            <a:r>
              <a:rPr lang="en-US" sz="2400" dirty="0">
                <a:solidFill>
                  <a:schemeClr val="accent2"/>
                </a:solidFill>
              </a:rPr>
              <a:t>View transformation</a:t>
            </a:r>
            <a:endParaRPr lang="en-US" sz="2400" dirty="0"/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2) </a:t>
            </a:r>
            <a:r>
              <a:rPr lang="en-US" sz="2400" dirty="0">
                <a:solidFill>
                  <a:srgbClr val="808080"/>
                </a:solidFill>
              </a:rPr>
              <a:t>Projection transformation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3) </a:t>
            </a:r>
            <a:r>
              <a:rPr lang="en-US" sz="2400" dirty="0">
                <a:solidFill>
                  <a:srgbClr val="808080"/>
                </a:solidFill>
              </a:rPr>
              <a:t>Viewport transformation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	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5638800" y="4953000"/>
            <a:ext cx="3387725" cy="1752600"/>
            <a:chOff x="5638800" y="4953000"/>
            <a:chExt cx="3387725" cy="1752600"/>
          </a:xfrm>
        </p:grpSpPr>
        <p:grpSp>
          <p:nvGrpSpPr>
            <p:cNvPr id="119" name="Group 102"/>
            <p:cNvGrpSpPr>
              <a:grpSpLocks/>
            </p:cNvGrpSpPr>
            <p:nvPr/>
          </p:nvGrpSpPr>
          <p:grpSpPr bwMode="auto">
            <a:xfrm>
              <a:off x="5638800" y="4953000"/>
              <a:ext cx="1352550" cy="1752600"/>
              <a:chOff x="3552" y="3120"/>
              <a:chExt cx="852" cy="1104"/>
            </a:xfrm>
          </p:grpSpPr>
          <p:sp>
            <p:nvSpPr>
              <p:cNvPr id="151" name="AutoShape 79"/>
              <p:cNvSpPr>
                <a:spLocks noChangeArrowheads="1"/>
              </p:cNvSpPr>
              <p:nvPr/>
            </p:nvSpPr>
            <p:spPr bwMode="auto">
              <a:xfrm rot="5400000" flipH="1">
                <a:off x="3420" y="3444"/>
                <a:ext cx="1104" cy="456"/>
              </a:xfrm>
              <a:prstGeom prst="parallelogram">
                <a:avLst>
                  <a:gd name="adj" fmla="val 101527"/>
                </a:avLst>
              </a:prstGeom>
              <a:solidFill>
                <a:srgbClr val="99FFCC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52" name="Line 80"/>
              <p:cNvSpPr>
                <a:spLocks noChangeShapeType="1"/>
              </p:cNvSpPr>
              <p:nvPr/>
            </p:nvSpPr>
            <p:spPr bwMode="auto">
              <a:xfrm>
                <a:off x="3991" y="3331"/>
                <a:ext cx="0" cy="6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prstDash val="dashDot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3" name="Line 81"/>
              <p:cNvSpPr>
                <a:spLocks noChangeShapeType="1"/>
              </p:cNvSpPr>
              <p:nvPr/>
            </p:nvSpPr>
            <p:spPr bwMode="auto">
              <a:xfrm flipH="1">
                <a:off x="3744" y="3476"/>
                <a:ext cx="451" cy="46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prstDash val="dashDot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4" name="Rectangle 95"/>
              <p:cNvSpPr>
                <a:spLocks noChangeArrowheads="1"/>
              </p:cNvSpPr>
              <p:nvPr/>
            </p:nvSpPr>
            <p:spPr bwMode="auto">
              <a:xfrm>
                <a:off x="3888" y="3120"/>
                <a:ext cx="18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  <p:sp>
            <p:nvSpPr>
              <p:cNvPr id="155" name="Rectangle 96"/>
              <p:cNvSpPr>
                <a:spLocks noChangeArrowheads="1"/>
              </p:cNvSpPr>
              <p:nvPr/>
            </p:nvSpPr>
            <p:spPr bwMode="auto">
              <a:xfrm>
                <a:off x="3936" y="3936"/>
                <a:ext cx="2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-1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  <p:sp>
            <p:nvSpPr>
              <p:cNvPr id="156" name="Rectangle 97"/>
              <p:cNvSpPr>
                <a:spLocks noChangeArrowheads="1"/>
              </p:cNvSpPr>
              <p:nvPr/>
            </p:nvSpPr>
            <p:spPr bwMode="auto">
              <a:xfrm>
                <a:off x="3552" y="3840"/>
                <a:ext cx="22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 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  <p:sp>
            <p:nvSpPr>
              <p:cNvPr id="157" name="Rectangle 98"/>
              <p:cNvSpPr>
                <a:spLocks noChangeArrowheads="1"/>
              </p:cNvSpPr>
              <p:nvPr/>
            </p:nvSpPr>
            <p:spPr bwMode="auto">
              <a:xfrm>
                <a:off x="4176" y="3312"/>
                <a:ext cx="2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-1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</p:grpSp>
        <p:grpSp>
          <p:nvGrpSpPr>
            <p:cNvPr id="121" name="Group 62"/>
            <p:cNvGrpSpPr>
              <a:grpSpLocks/>
            </p:cNvGrpSpPr>
            <p:nvPr/>
          </p:nvGrpSpPr>
          <p:grpSpPr bwMode="auto">
            <a:xfrm>
              <a:off x="6934200" y="5638800"/>
              <a:ext cx="407988" cy="457200"/>
              <a:chOff x="1872" y="2256"/>
              <a:chExt cx="353" cy="432"/>
            </a:xfrm>
          </p:grpSpPr>
          <p:sp>
            <p:nvSpPr>
              <p:cNvPr id="146" name="AutoShape 63"/>
              <p:cNvSpPr>
                <a:spLocks noChangeArrowheads="1"/>
              </p:cNvSpPr>
              <p:nvPr/>
            </p:nvSpPr>
            <p:spPr bwMode="auto">
              <a:xfrm>
                <a:off x="1872" y="2256"/>
                <a:ext cx="275" cy="432"/>
              </a:xfrm>
              <a:prstGeom prst="cube">
                <a:avLst>
                  <a:gd name="adj" fmla="val 52380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47" name="Oval 64"/>
              <p:cNvSpPr>
                <a:spLocks noChangeArrowheads="1"/>
              </p:cNvSpPr>
              <p:nvPr/>
            </p:nvSpPr>
            <p:spPr bwMode="auto">
              <a:xfrm>
                <a:off x="2029" y="2335"/>
                <a:ext cx="118" cy="23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48" name="Rectangle 65"/>
              <p:cNvSpPr>
                <a:spLocks noChangeArrowheads="1"/>
              </p:cNvSpPr>
              <p:nvPr/>
            </p:nvSpPr>
            <p:spPr bwMode="auto">
              <a:xfrm>
                <a:off x="2068" y="2335"/>
                <a:ext cx="118" cy="23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49" name="Oval 66"/>
              <p:cNvSpPr>
                <a:spLocks noChangeArrowheads="1"/>
              </p:cNvSpPr>
              <p:nvPr/>
            </p:nvSpPr>
            <p:spPr bwMode="auto">
              <a:xfrm>
                <a:off x="2107" y="2335"/>
                <a:ext cx="118" cy="23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50" name="AutoShape 67"/>
              <p:cNvSpPr>
                <a:spLocks noChangeArrowheads="1"/>
              </p:cNvSpPr>
              <p:nvPr/>
            </p:nvSpPr>
            <p:spPr bwMode="auto">
              <a:xfrm>
                <a:off x="1872" y="2304"/>
                <a:ext cx="144" cy="96"/>
              </a:xfrm>
              <a:prstGeom prst="cube">
                <a:avLst>
                  <a:gd name="adj" fmla="val 53958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123" name="Line 68"/>
            <p:cNvSpPr>
              <a:spLocks noChangeShapeType="1"/>
            </p:cNvSpPr>
            <p:nvPr/>
          </p:nvSpPr>
          <p:spPr bwMode="auto">
            <a:xfrm flipV="1">
              <a:off x="7254875" y="5562600"/>
              <a:ext cx="288925" cy="279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24" name="Line 69"/>
            <p:cNvSpPr>
              <a:spLocks noChangeShapeType="1"/>
            </p:cNvSpPr>
            <p:nvPr/>
          </p:nvSpPr>
          <p:spPr bwMode="auto">
            <a:xfrm flipH="1" flipV="1">
              <a:off x="7239000" y="5105400"/>
              <a:ext cx="0" cy="7620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25" name="Rectangle 70"/>
            <p:cNvSpPr>
              <a:spLocks noChangeArrowheads="1"/>
            </p:cNvSpPr>
            <p:nvPr/>
          </p:nvSpPr>
          <p:spPr bwMode="auto">
            <a:xfrm>
              <a:off x="7010400" y="5105400"/>
              <a:ext cx="351676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v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126" name="Rectangle 71"/>
            <p:cNvSpPr>
              <a:spLocks noChangeArrowheads="1"/>
            </p:cNvSpPr>
            <p:nvPr/>
          </p:nvSpPr>
          <p:spPr bwMode="auto">
            <a:xfrm>
              <a:off x="7340601" y="5300132"/>
              <a:ext cx="431526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-u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127" name="Rectangle 72"/>
            <p:cNvSpPr>
              <a:spLocks noChangeArrowheads="1"/>
            </p:cNvSpPr>
            <p:nvPr/>
          </p:nvSpPr>
          <p:spPr bwMode="auto">
            <a:xfrm>
              <a:off x="7543800" y="5791200"/>
              <a:ext cx="431526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-n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128" name="Freeform 73"/>
            <p:cNvSpPr>
              <a:spLocks/>
            </p:cNvSpPr>
            <p:nvPr/>
          </p:nvSpPr>
          <p:spPr bwMode="auto">
            <a:xfrm rot="19904937">
              <a:off x="8077200" y="5486400"/>
              <a:ext cx="609600" cy="484188"/>
            </a:xfrm>
            <a:custGeom>
              <a:avLst/>
              <a:gdLst>
                <a:gd name="T0" fmla="*/ 0 w 384"/>
                <a:gd name="T1" fmla="*/ 2147483647 h 305"/>
                <a:gd name="T2" fmla="*/ 2147483647 w 384"/>
                <a:gd name="T3" fmla="*/ 0 h 305"/>
                <a:gd name="T4" fmla="*/ 2147483647 w 384"/>
                <a:gd name="T5" fmla="*/ 2147483647 h 305"/>
                <a:gd name="T6" fmla="*/ 0 w 384"/>
                <a:gd name="T7" fmla="*/ 2147483647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305"/>
                <a:gd name="T14" fmla="*/ 384 w 38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305">
                  <a:moveTo>
                    <a:pt x="0" y="305"/>
                  </a:moveTo>
                  <a:lnTo>
                    <a:pt x="205" y="0"/>
                  </a:lnTo>
                  <a:lnTo>
                    <a:pt x="384" y="270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29" name="Rectangle 74"/>
            <p:cNvSpPr>
              <a:spLocks noChangeArrowheads="1"/>
            </p:cNvSpPr>
            <p:nvPr/>
          </p:nvSpPr>
          <p:spPr bwMode="auto">
            <a:xfrm>
              <a:off x="8077200" y="6019800"/>
              <a:ext cx="339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130" name="Rectangle 75"/>
            <p:cNvSpPr>
              <a:spLocks noChangeArrowheads="1"/>
            </p:cNvSpPr>
            <p:nvPr/>
          </p:nvSpPr>
          <p:spPr bwMode="auto">
            <a:xfrm>
              <a:off x="8001000" y="5257800"/>
              <a:ext cx="339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131" name="Oval 76"/>
            <p:cNvSpPr>
              <a:spLocks noChangeArrowheads="1"/>
            </p:cNvSpPr>
            <p:nvPr/>
          </p:nvSpPr>
          <p:spPr bwMode="auto">
            <a:xfrm>
              <a:off x="8153400" y="6019800"/>
              <a:ext cx="117475" cy="106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2" name="Oval 77"/>
            <p:cNvSpPr>
              <a:spLocks noChangeArrowheads="1"/>
            </p:cNvSpPr>
            <p:nvPr/>
          </p:nvSpPr>
          <p:spPr bwMode="auto">
            <a:xfrm>
              <a:off x="8244408" y="5482877"/>
              <a:ext cx="117475" cy="106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" name="Oval 78"/>
            <p:cNvSpPr>
              <a:spLocks noChangeArrowheads="1"/>
            </p:cNvSpPr>
            <p:nvPr/>
          </p:nvSpPr>
          <p:spPr bwMode="auto">
            <a:xfrm>
              <a:off x="8676456" y="5698901"/>
              <a:ext cx="117475" cy="106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4" name="Line 82"/>
            <p:cNvSpPr>
              <a:spLocks noChangeShapeType="1"/>
            </p:cNvSpPr>
            <p:nvPr/>
          </p:nvSpPr>
          <p:spPr bwMode="auto">
            <a:xfrm>
              <a:off x="7239000" y="5867400"/>
              <a:ext cx="685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35" name="Rectangle 84"/>
            <p:cNvSpPr>
              <a:spLocks noChangeArrowheads="1"/>
            </p:cNvSpPr>
            <p:nvPr/>
          </p:nvSpPr>
          <p:spPr bwMode="auto">
            <a:xfrm>
              <a:off x="8686800" y="5562600"/>
              <a:ext cx="339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  <p:grpSp>
          <p:nvGrpSpPr>
            <p:cNvPr id="136" name="Group 101"/>
            <p:cNvGrpSpPr>
              <a:grpSpLocks/>
            </p:cNvGrpSpPr>
            <p:nvPr/>
          </p:nvGrpSpPr>
          <p:grpSpPr bwMode="auto">
            <a:xfrm>
              <a:off x="6096001" y="5334000"/>
              <a:ext cx="2652713" cy="1098550"/>
              <a:chOff x="3840" y="3360"/>
              <a:chExt cx="1671" cy="692"/>
            </a:xfrm>
          </p:grpSpPr>
          <p:sp>
            <p:nvSpPr>
              <p:cNvPr id="137" name="Line 83"/>
              <p:cNvSpPr>
                <a:spLocks noChangeShapeType="1"/>
              </p:cNvSpPr>
              <p:nvPr/>
            </p:nvSpPr>
            <p:spPr bwMode="auto">
              <a:xfrm flipH="1" flipV="1">
                <a:off x="4032" y="3552"/>
                <a:ext cx="115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" name="Oval 85"/>
              <p:cNvSpPr>
                <a:spLocks noChangeArrowheads="1"/>
              </p:cNvSpPr>
              <p:nvPr/>
            </p:nvSpPr>
            <p:spPr bwMode="auto">
              <a:xfrm>
                <a:off x="4015" y="3524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9" name="Rectangle 86"/>
              <p:cNvSpPr>
                <a:spLocks noChangeArrowheads="1"/>
              </p:cNvSpPr>
              <p:nvPr/>
            </p:nvSpPr>
            <p:spPr bwMode="auto">
              <a:xfrm>
                <a:off x="3984" y="3360"/>
                <a:ext cx="2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0</a:t>
                </a:r>
                <a:endParaRPr lang="it-IT" sz="1600" i="1"/>
              </a:p>
            </p:txBody>
          </p:sp>
          <p:sp>
            <p:nvSpPr>
              <p:cNvPr id="140" name="Line 87"/>
              <p:cNvSpPr>
                <a:spLocks noChangeShapeType="1"/>
              </p:cNvSpPr>
              <p:nvPr/>
            </p:nvSpPr>
            <p:spPr bwMode="auto">
              <a:xfrm flipH="1">
                <a:off x="3936" y="3504"/>
                <a:ext cx="129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1" name="Oval 88"/>
              <p:cNvSpPr>
                <a:spLocks noChangeArrowheads="1"/>
              </p:cNvSpPr>
              <p:nvPr/>
            </p:nvSpPr>
            <p:spPr bwMode="auto">
              <a:xfrm>
                <a:off x="3936" y="3792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2" name="Oval 89"/>
              <p:cNvSpPr>
                <a:spLocks noChangeArrowheads="1"/>
              </p:cNvSpPr>
              <p:nvPr/>
            </p:nvSpPr>
            <p:spPr bwMode="auto">
              <a:xfrm>
                <a:off x="4128" y="3648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" name="Line 90"/>
              <p:cNvSpPr>
                <a:spLocks noChangeShapeType="1"/>
              </p:cNvSpPr>
              <p:nvPr/>
            </p:nvSpPr>
            <p:spPr bwMode="auto">
              <a:xfrm flipH="1">
                <a:off x="4176" y="3611"/>
                <a:ext cx="1335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squar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" name="Rectangle 91"/>
              <p:cNvSpPr>
                <a:spLocks noChangeArrowheads="1"/>
              </p:cNvSpPr>
              <p:nvPr/>
            </p:nvSpPr>
            <p:spPr bwMode="auto">
              <a:xfrm>
                <a:off x="3840" y="3840"/>
                <a:ext cx="2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2</a:t>
                </a:r>
                <a:endParaRPr lang="it-IT" sz="1600" i="1"/>
              </a:p>
            </p:txBody>
          </p:sp>
          <p:sp>
            <p:nvSpPr>
              <p:cNvPr id="145" name="Rectangle 92"/>
              <p:cNvSpPr>
                <a:spLocks noChangeArrowheads="1"/>
              </p:cNvSpPr>
              <p:nvPr/>
            </p:nvSpPr>
            <p:spPr bwMode="auto">
              <a:xfrm>
                <a:off x="4128" y="3504"/>
                <a:ext cx="2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1</a:t>
                </a:r>
                <a:endParaRPr lang="it-IT" sz="1600" i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9573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" name="Group 2"/>
          <p:cNvGrpSpPr>
            <a:grpSpLocks/>
          </p:cNvGrpSpPr>
          <p:nvPr/>
        </p:nvGrpSpPr>
        <p:grpSpPr bwMode="auto">
          <a:xfrm>
            <a:off x="6469063" y="3645024"/>
            <a:ext cx="2571750" cy="2176463"/>
            <a:chOff x="3648" y="2688"/>
            <a:chExt cx="737" cy="624"/>
          </a:xfrm>
        </p:grpSpPr>
        <p:sp>
          <p:nvSpPr>
            <p:cNvPr id="4111" name="AutoShape 3"/>
            <p:cNvSpPr>
              <a:spLocks noChangeArrowheads="1"/>
            </p:cNvSpPr>
            <p:nvPr/>
          </p:nvSpPr>
          <p:spPr bwMode="auto">
            <a:xfrm>
              <a:off x="3648" y="2688"/>
              <a:ext cx="737" cy="62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12" name="Freeform 4"/>
            <p:cNvSpPr>
              <a:spLocks/>
            </p:cNvSpPr>
            <p:nvPr/>
          </p:nvSpPr>
          <p:spPr bwMode="auto">
            <a:xfrm>
              <a:off x="4169" y="2690"/>
              <a:ext cx="208" cy="208"/>
            </a:xfrm>
            <a:custGeom>
              <a:avLst/>
              <a:gdLst>
                <a:gd name="T0" fmla="*/ 4 w 208"/>
                <a:gd name="T1" fmla="*/ 14 h 208"/>
                <a:gd name="T2" fmla="*/ 153 w 208"/>
                <a:gd name="T3" fmla="*/ 73 h 208"/>
                <a:gd name="T4" fmla="*/ 202 w 208"/>
                <a:gd name="T5" fmla="*/ 202 h 208"/>
                <a:gd name="T6" fmla="*/ 175 w 208"/>
                <a:gd name="T7" fmla="*/ 37 h 208"/>
                <a:gd name="T8" fmla="*/ 4 w 208"/>
                <a:gd name="T9" fmla="*/ 14 h 2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8"/>
                <a:gd name="T16" fmla="*/ 0 h 208"/>
                <a:gd name="T17" fmla="*/ 208 w 208"/>
                <a:gd name="T18" fmla="*/ 208 h 2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8" h="208">
                  <a:moveTo>
                    <a:pt x="4" y="14"/>
                  </a:moveTo>
                  <a:cubicBezTo>
                    <a:pt x="0" y="20"/>
                    <a:pt x="120" y="42"/>
                    <a:pt x="153" y="73"/>
                  </a:cubicBezTo>
                  <a:cubicBezTo>
                    <a:pt x="184" y="103"/>
                    <a:pt x="198" y="208"/>
                    <a:pt x="202" y="202"/>
                  </a:cubicBezTo>
                  <a:cubicBezTo>
                    <a:pt x="206" y="196"/>
                    <a:pt x="208" y="68"/>
                    <a:pt x="175" y="37"/>
                  </a:cubicBezTo>
                  <a:cubicBezTo>
                    <a:pt x="129" y="0"/>
                    <a:pt x="7" y="10"/>
                    <a:pt x="4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101" name="Group 5"/>
          <p:cNvGrpSpPr>
            <a:grpSpLocks/>
          </p:cNvGrpSpPr>
          <p:nvPr/>
        </p:nvGrpSpPr>
        <p:grpSpPr bwMode="auto">
          <a:xfrm>
            <a:off x="3754438" y="3651374"/>
            <a:ext cx="2479675" cy="2098675"/>
            <a:chOff x="3648" y="2688"/>
            <a:chExt cx="737" cy="624"/>
          </a:xfrm>
        </p:grpSpPr>
        <p:sp>
          <p:nvSpPr>
            <p:cNvPr id="4109" name="AutoShape 6"/>
            <p:cNvSpPr>
              <a:spLocks noChangeArrowheads="1"/>
            </p:cNvSpPr>
            <p:nvPr/>
          </p:nvSpPr>
          <p:spPr bwMode="auto">
            <a:xfrm>
              <a:off x="3648" y="2688"/>
              <a:ext cx="737" cy="62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10" name="Freeform 7"/>
            <p:cNvSpPr>
              <a:spLocks/>
            </p:cNvSpPr>
            <p:nvPr/>
          </p:nvSpPr>
          <p:spPr bwMode="auto">
            <a:xfrm>
              <a:off x="4169" y="2690"/>
              <a:ext cx="208" cy="208"/>
            </a:xfrm>
            <a:custGeom>
              <a:avLst/>
              <a:gdLst>
                <a:gd name="T0" fmla="*/ 4 w 208"/>
                <a:gd name="T1" fmla="*/ 14 h 208"/>
                <a:gd name="T2" fmla="*/ 153 w 208"/>
                <a:gd name="T3" fmla="*/ 73 h 208"/>
                <a:gd name="T4" fmla="*/ 202 w 208"/>
                <a:gd name="T5" fmla="*/ 202 h 208"/>
                <a:gd name="T6" fmla="*/ 175 w 208"/>
                <a:gd name="T7" fmla="*/ 37 h 208"/>
                <a:gd name="T8" fmla="*/ 4 w 208"/>
                <a:gd name="T9" fmla="*/ 14 h 2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8"/>
                <a:gd name="T16" fmla="*/ 0 h 208"/>
                <a:gd name="T17" fmla="*/ 208 w 208"/>
                <a:gd name="T18" fmla="*/ 208 h 2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8" h="208">
                  <a:moveTo>
                    <a:pt x="4" y="14"/>
                  </a:moveTo>
                  <a:cubicBezTo>
                    <a:pt x="0" y="20"/>
                    <a:pt x="120" y="42"/>
                    <a:pt x="153" y="73"/>
                  </a:cubicBezTo>
                  <a:cubicBezTo>
                    <a:pt x="184" y="103"/>
                    <a:pt x="198" y="208"/>
                    <a:pt x="202" y="202"/>
                  </a:cubicBezTo>
                  <a:cubicBezTo>
                    <a:pt x="206" y="196"/>
                    <a:pt x="208" y="68"/>
                    <a:pt x="175" y="37"/>
                  </a:cubicBezTo>
                  <a:cubicBezTo>
                    <a:pt x="129" y="0"/>
                    <a:pt x="7" y="10"/>
                    <a:pt x="4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aphicFrame>
        <p:nvGraphicFramePr>
          <p:cNvPr id="4098" name="Object 2"/>
          <p:cNvGraphicFramePr>
            <a:graphicFrameLocks noChangeAspect="1"/>
          </p:cNvGraphicFramePr>
          <p:nvPr>
            <p:extLst/>
          </p:nvPr>
        </p:nvGraphicFramePr>
        <p:xfrm>
          <a:off x="-71438" y="3284984"/>
          <a:ext cx="9061451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1" name="Fotografia Photo Editor" r:id="rId3" imgW="8824725" imgH="3337849" progId="">
                  <p:embed/>
                </p:oleObj>
              </mc:Choice>
              <mc:Fallback>
                <p:oleObj name="Fotografia Photo Editor" r:id="rId3" imgW="8824725" imgH="3337849" progId="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1438" y="3284984"/>
                        <a:ext cx="9061451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View transformation</a:t>
            </a:r>
            <a:endParaRPr lang="it-IT" dirty="0"/>
          </a:p>
        </p:txBody>
      </p:sp>
      <p:sp>
        <p:nvSpPr>
          <p:cNvPr id="4103" name="Rectangle 10"/>
          <p:cNvSpPr>
            <a:spLocks noChangeArrowheads="1"/>
          </p:cNvSpPr>
          <p:nvPr/>
        </p:nvSpPr>
        <p:spPr bwMode="auto">
          <a:xfrm>
            <a:off x="0" y="6429375"/>
            <a:ext cx="8143875" cy="428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it-IT"/>
          </a:p>
        </p:txBody>
      </p:sp>
      <p:sp>
        <p:nvSpPr>
          <p:cNvPr id="4106" name="Rectangle 14"/>
          <p:cNvSpPr>
            <a:spLocks noChangeArrowheads="1"/>
          </p:cNvSpPr>
          <p:nvPr/>
        </p:nvSpPr>
        <p:spPr bwMode="auto">
          <a:xfrm>
            <a:off x="4286250" y="6119813"/>
            <a:ext cx="1438512" cy="30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As seen from </a:t>
            </a:r>
            <a:r>
              <a:rPr lang="en-US" sz="1400" i="1" dirty="0">
                <a:solidFill>
                  <a:schemeClr val="bg2"/>
                </a:solidFill>
              </a:rPr>
              <a:t>B</a:t>
            </a:r>
            <a:endParaRPr lang="it-IT" sz="1400" dirty="0">
              <a:solidFill>
                <a:schemeClr val="bg2"/>
              </a:solidFill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000875" y="6119813"/>
            <a:ext cx="1438512" cy="30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As seen from </a:t>
            </a:r>
            <a:r>
              <a:rPr lang="en-US" sz="1400" i="1" dirty="0">
                <a:solidFill>
                  <a:schemeClr val="bg2"/>
                </a:solidFill>
              </a:rPr>
              <a:t>C</a:t>
            </a:r>
            <a:endParaRPr lang="it-IT" sz="1400" dirty="0">
              <a:solidFill>
                <a:schemeClr val="bg2"/>
              </a:solidFill>
            </a:endParaRPr>
          </a:p>
        </p:txBody>
      </p:sp>
      <p:sp>
        <p:nvSpPr>
          <p:cNvPr id="4108" name="Rectangle 18"/>
          <p:cNvSpPr>
            <a:spLocks noChangeArrowheads="1"/>
          </p:cNvSpPr>
          <p:nvPr/>
        </p:nvSpPr>
        <p:spPr bwMode="auto">
          <a:xfrm>
            <a:off x="152400" y="11430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err="1"/>
              <a:t>Dipending</a:t>
            </a:r>
            <a:r>
              <a:rPr lang="en-US" sz="2800" dirty="0"/>
              <a:t> on </a:t>
            </a:r>
            <a:r>
              <a:rPr lang="en-US" sz="2800" dirty="0">
                <a:solidFill>
                  <a:schemeClr val="accent2"/>
                </a:solidFill>
              </a:rPr>
              <a:t>position of </a:t>
            </a:r>
            <a:r>
              <a:rPr lang="en-US" sz="2800" i="1" dirty="0">
                <a:solidFill>
                  <a:schemeClr val="accent2"/>
                </a:solidFill>
              </a:rPr>
              <a:t>camera</a:t>
            </a:r>
            <a:endParaRPr lang="en-US" sz="1800" dirty="0"/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/>
              <a:t>A.k.a.: 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/>
              <a:t>Viewer position 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/>
              <a:t>eye position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 err="1"/>
              <a:t>PoV</a:t>
            </a:r>
            <a:r>
              <a:rPr lang="en-US" dirty="0"/>
              <a:t> (Point of View)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0783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28456" y="3406998"/>
            <a:ext cx="8382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View transformation: typical example</a:t>
            </a:r>
            <a:endParaRPr lang="it-IT" dirty="0"/>
          </a:p>
        </p:txBody>
      </p:sp>
      <p:grpSp>
        <p:nvGrpSpPr>
          <p:cNvPr id="79879" name="Group 19"/>
          <p:cNvGrpSpPr>
            <a:grpSpLocks/>
          </p:cNvGrpSpPr>
          <p:nvPr/>
        </p:nvGrpSpPr>
        <p:grpSpPr bwMode="auto">
          <a:xfrm>
            <a:off x="1295400" y="4038600"/>
            <a:ext cx="1676400" cy="1747838"/>
            <a:chOff x="1248" y="2592"/>
            <a:chExt cx="1344" cy="1311"/>
          </a:xfrm>
        </p:grpSpPr>
        <p:sp>
          <p:nvSpPr>
            <p:cNvPr id="79890" name="Line 20"/>
            <p:cNvSpPr>
              <a:spLocks noChangeShapeType="1"/>
            </p:cNvSpPr>
            <p:nvPr/>
          </p:nvSpPr>
          <p:spPr bwMode="auto">
            <a:xfrm flipV="1">
              <a:off x="2064" y="2592"/>
              <a:ext cx="0" cy="8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1" name="Line 21"/>
            <p:cNvSpPr>
              <a:spLocks noChangeShapeType="1"/>
            </p:cNvSpPr>
            <p:nvPr/>
          </p:nvSpPr>
          <p:spPr bwMode="auto">
            <a:xfrm flipH="1">
              <a:off x="1248" y="3456"/>
              <a:ext cx="816" cy="24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2" name="Line 22"/>
            <p:cNvSpPr>
              <a:spLocks noChangeShapeType="1"/>
            </p:cNvSpPr>
            <p:nvPr/>
          </p:nvSpPr>
          <p:spPr bwMode="auto">
            <a:xfrm>
              <a:off x="2064" y="3456"/>
              <a:ext cx="528" cy="447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79880" name="Picture 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2438400" y="3886200"/>
            <a:ext cx="1744663" cy="18176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79881" name="Rectangle 24"/>
          <p:cNvSpPr>
            <a:spLocks noChangeArrowheads="1"/>
          </p:cNvSpPr>
          <p:nvPr/>
        </p:nvSpPr>
        <p:spPr bwMode="auto">
          <a:xfrm>
            <a:off x="1976438" y="3549650"/>
            <a:ext cx="261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>
                <a:solidFill>
                  <a:schemeClr val="accent2"/>
                </a:solidFill>
              </a:rPr>
              <a:t>y</a:t>
            </a:r>
            <a:endParaRPr lang="it-IT" sz="1400" b="1" i="1">
              <a:solidFill>
                <a:schemeClr val="accent2"/>
              </a:solidFill>
            </a:endParaRPr>
          </a:p>
        </p:txBody>
      </p:sp>
      <p:sp>
        <p:nvSpPr>
          <p:cNvPr id="79882" name="Rectangle 25"/>
          <p:cNvSpPr>
            <a:spLocks noChangeArrowheads="1"/>
          </p:cNvSpPr>
          <p:nvPr/>
        </p:nvSpPr>
        <p:spPr bwMode="auto">
          <a:xfrm>
            <a:off x="2819400" y="5638800"/>
            <a:ext cx="26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>
                <a:solidFill>
                  <a:schemeClr val="accent2"/>
                </a:solidFill>
              </a:rPr>
              <a:t>x</a:t>
            </a:r>
            <a:endParaRPr lang="it-IT" sz="1400" b="1" i="1">
              <a:solidFill>
                <a:schemeClr val="accent2"/>
              </a:solidFill>
            </a:endParaRPr>
          </a:p>
        </p:txBody>
      </p:sp>
      <p:sp>
        <p:nvSpPr>
          <p:cNvPr id="79883" name="Rectangle 26"/>
          <p:cNvSpPr>
            <a:spLocks noChangeArrowheads="1"/>
          </p:cNvSpPr>
          <p:nvPr/>
        </p:nvSpPr>
        <p:spPr bwMode="auto">
          <a:xfrm>
            <a:off x="990600" y="5257800"/>
            <a:ext cx="26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>
                <a:solidFill>
                  <a:schemeClr val="accent2"/>
                </a:solidFill>
              </a:rPr>
              <a:t>z</a:t>
            </a:r>
            <a:endParaRPr lang="it-IT" sz="1400" b="1" i="1">
              <a:solidFill>
                <a:schemeClr val="accent2"/>
              </a:solidFill>
            </a:endParaRPr>
          </a:p>
        </p:txBody>
      </p:sp>
      <p:sp>
        <p:nvSpPr>
          <p:cNvPr id="79884" name="Rectangle 27"/>
          <p:cNvSpPr>
            <a:spLocks noChangeArrowheads="1"/>
          </p:cNvSpPr>
          <p:nvPr/>
        </p:nvSpPr>
        <p:spPr bwMode="auto">
          <a:xfrm>
            <a:off x="1981200" y="5181600"/>
            <a:ext cx="3143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</a:rPr>
              <a:t>0</a:t>
            </a:r>
            <a:r>
              <a:rPr lang="en-US" sz="1400" b="1" i="1" dirty="0">
                <a:solidFill>
                  <a:schemeClr val="accent2"/>
                </a:solidFill>
              </a:rPr>
              <a:t> </a:t>
            </a:r>
            <a:endParaRPr lang="it-IT" sz="1400" b="1" i="1" dirty="0">
              <a:solidFill>
                <a:schemeClr val="accent2"/>
              </a:solidFill>
            </a:endParaRPr>
          </a:p>
        </p:txBody>
      </p:sp>
      <p:sp>
        <p:nvSpPr>
          <p:cNvPr id="79885" name="Oval 28"/>
          <p:cNvSpPr>
            <a:spLocks noChangeArrowheads="1"/>
          </p:cNvSpPr>
          <p:nvPr/>
        </p:nvSpPr>
        <p:spPr bwMode="auto">
          <a:xfrm flipV="1">
            <a:off x="2253342" y="5127172"/>
            <a:ext cx="125413" cy="1333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9887" name="Rectangle 30"/>
          <p:cNvSpPr>
            <a:spLocks noChangeArrowheads="1"/>
          </p:cNvSpPr>
          <p:nvPr/>
        </p:nvSpPr>
        <p:spPr bwMode="auto">
          <a:xfrm>
            <a:off x="4648200" y="1143000"/>
            <a:ext cx="449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Output: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 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Trasformation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matrix</a:t>
            </a:r>
            <a:br>
              <a:rPr lang="en-US" sz="2400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chemeClr val="accent2"/>
                </a:solidFill>
              </a:rPr>
              <a:t>  </a:t>
            </a:r>
            <a:r>
              <a:rPr lang="en-US" sz="2400" i="1" dirty="0">
                <a:solidFill>
                  <a:schemeClr val="accent2"/>
                </a:solidFill>
              </a:rPr>
              <a:t>world frame </a:t>
            </a:r>
            <a:r>
              <a:rPr lang="en-US" sz="3200" dirty="0"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sz="2400" i="1" dirty="0">
                <a:solidFill>
                  <a:schemeClr val="accent2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</a:rPr>
              <a:t>eye frame</a:t>
            </a:r>
            <a:endParaRPr lang="en-US" dirty="0"/>
          </a:p>
          <a:p>
            <a:pPr marL="342900" indent="-342900">
              <a:spcBef>
                <a:spcPct val="20000"/>
              </a:spcBef>
            </a:pPr>
            <a:endParaRPr lang="en-US" dirty="0"/>
          </a:p>
        </p:txBody>
      </p:sp>
      <p:sp>
        <p:nvSpPr>
          <p:cNvPr id="79888" name="Line 31"/>
          <p:cNvSpPr>
            <a:spLocks noChangeShapeType="1"/>
          </p:cNvSpPr>
          <p:nvPr/>
        </p:nvSpPr>
        <p:spPr bwMode="auto">
          <a:xfrm flipH="1" flipV="1">
            <a:off x="1447800" y="4191000"/>
            <a:ext cx="1524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1500166" y="4214818"/>
            <a:ext cx="659453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3200" dirty="0" err="1">
                <a:latin typeface="Times New Roman" pitchFamily="18" charset="0"/>
              </a:rPr>
              <a:t>v</a:t>
            </a:r>
            <a:r>
              <a:rPr lang="en-US" sz="3200" baseline="-25000" dirty="0" err="1">
                <a:latin typeface="Times New Roman" pitchFamily="18" charset="0"/>
              </a:rPr>
              <a:t>up</a:t>
            </a:r>
            <a:endParaRPr lang="it-IT" sz="3200" baseline="-25000" dirty="0">
              <a:latin typeface="Times New Roman" pitchFamily="18" charset="0"/>
            </a:endParaRP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 flipV="1">
            <a:off x="3071802" y="4714884"/>
            <a:ext cx="125413" cy="1333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1066800"/>
            <a:ext cx="449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Input: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1) </a:t>
            </a:r>
            <a:r>
              <a:rPr lang="en-US" sz="2400" dirty="0">
                <a:solidFill>
                  <a:schemeClr val="accent2"/>
                </a:solidFill>
              </a:rPr>
              <a:t>camera position:</a:t>
            </a:r>
            <a:r>
              <a:rPr lang="en-US" sz="2400" dirty="0"/>
              <a:t> 	</a:t>
            </a:r>
            <a:r>
              <a:rPr lang="en-US" sz="2400" dirty="0" err="1">
                <a:latin typeface="Times New Roman" pitchFamily="18" charset="0"/>
              </a:rPr>
              <a:t>p</a:t>
            </a:r>
            <a:r>
              <a:rPr lang="en-US" sz="2400" baseline="-25000" dirty="0" err="1">
                <a:latin typeface="Times New Roman" pitchFamily="18" charset="0"/>
              </a:rPr>
              <a:t>pov</a:t>
            </a:r>
            <a:endParaRPr lang="en-US" sz="1800" dirty="0"/>
          </a:p>
          <a:p>
            <a:pPr marL="342900" indent="-342900">
              <a:spcBef>
                <a:spcPct val="20000"/>
              </a:spcBef>
            </a:pPr>
            <a:r>
              <a:rPr lang="en-US" sz="1800" dirty="0"/>
              <a:t>	</a:t>
            </a:r>
            <a:r>
              <a:rPr lang="en-US" sz="2400" dirty="0"/>
              <a:t>2) </a:t>
            </a:r>
            <a:r>
              <a:rPr lang="en-US" sz="2400" dirty="0">
                <a:solidFill>
                  <a:schemeClr val="accent2"/>
                </a:solidFill>
              </a:rPr>
              <a:t>target position:</a:t>
            </a:r>
            <a:r>
              <a:rPr lang="en-US" sz="2400" dirty="0"/>
              <a:t>    	</a:t>
            </a:r>
            <a:r>
              <a:rPr lang="en-US" sz="2400" dirty="0" err="1">
                <a:latin typeface="Times New Roman" pitchFamily="18" charset="0"/>
              </a:rPr>
              <a:t>p</a:t>
            </a:r>
            <a:r>
              <a:rPr lang="en-US" sz="2400" baseline="-25000" dirty="0" err="1">
                <a:latin typeface="Times New Roman" pitchFamily="18" charset="0"/>
              </a:rPr>
              <a:t>target</a:t>
            </a:r>
            <a:endParaRPr lang="en-US" sz="1800" dirty="0"/>
          </a:p>
          <a:p>
            <a:pPr marL="342900" indent="-342900">
              <a:spcBef>
                <a:spcPct val="20000"/>
              </a:spcBef>
            </a:pPr>
            <a:r>
              <a:rPr lang="en-US" sz="1800" dirty="0"/>
              <a:t>	</a:t>
            </a:r>
            <a:r>
              <a:rPr lang="en-US" sz="2400" dirty="0"/>
              <a:t>3) </a:t>
            </a:r>
            <a:r>
              <a:rPr lang="en-US" sz="2400" dirty="0">
                <a:solidFill>
                  <a:schemeClr val="accent2"/>
                </a:solidFill>
              </a:rPr>
              <a:t>up camera vector:</a:t>
            </a:r>
            <a:r>
              <a:rPr lang="en-US" sz="2400" dirty="0"/>
              <a:t>     	</a:t>
            </a:r>
            <a:r>
              <a:rPr lang="en-US" sz="2400" dirty="0" err="1">
                <a:latin typeface="Times New Roman" pitchFamily="18" charset="0"/>
              </a:rPr>
              <a:t>v</a:t>
            </a:r>
            <a:r>
              <a:rPr lang="en-US" sz="2400" baseline="-25000" dirty="0" err="1">
                <a:latin typeface="Times New Roman" pitchFamily="18" charset="0"/>
              </a:rPr>
              <a:t>up</a:t>
            </a:r>
            <a:endParaRPr lang="en-US" sz="2400" baseline="-25000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1800" dirty="0"/>
          </a:p>
          <a:p>
            <a:pPr marL="342900" indent="-342900">
              <a:spcBef>
                <a:spcPct val="20000"/>
              </a:spcBef>
            </a:pPr>
            <a:endParaRPr lang="en-US" sz="1800" dirty="0"/>
          </a:p>
          <a:p>
            <a:pPr marL="342900" indent="-342900">
              <a:spcBef>
                <a:spcPct val="20000"/>
              </a:spcBef>
            </a:pPr>
            <a:endParaRPr lang="en-US" sz="1800" dirty="0"/>
          </a:p>
        </p:txBody>
      </p:sp>
      <p:sp>
        <p:nvSpPr>
          <p:cNvPr id="37" name="Rectangle 29"/>
          <p:cNvSpPr>
            <a:spLocks noChangeArrowheads="1"/>
          </p:cNvSpPr>
          <p:nvPr/>
        </p:nvSpPr>
        <p:spPr bwMode="auto">
          <a:xfrm>
            <a:off x="1270027" y="5671206"/>
            <a:ext cx="1991277" cy="101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world coordinate frame</a:t>
            </a:r>
            <a:endParaRPr lang="it-IT" i="1" dirty="0">
              <a:solidFill>
                <a:schemeClr val="accent2"/>
              </a:solidFill>
            </a:endParaRPr>
          </a:p>
        </p:txBody>
      </p:sp>
      <p:grpSp>
        <p:nvGrpSpPr>
          <p:cNvPr id="79878" name="Group 5"/>
          <p:cNvGrpSpPr>
            <a:grpSpLocks/>
          </p:cNvGrpSpPr>
          <p:nvPr/>
        </p:nvGrpSpPr>
        <p:grpSpPr bwMode="auto">
          <a:xfrm>
            <a:off x="3205840" y="2924243"/>
            <a:ext cx="3731610" cy="2099838"/>
            <a:chOff x="2769" y="1319"/>
            <a:chExt cx="2915" cy="1675"/>
          </a:xfrm>
        </p:grpSpPr>
        <p:grpSp>
          <p:nvGrpSpPr>
            <p:cNvPr id="79893" name="Group 6"/>
            <p:cNvGrpSpPr>
              <a:grpSpLocks/>
            </p:cNvGrpSpPr>
            <p:nvPr/>
          </p:nvGrpSpPr>
          <p:grpSpPr bwMode="auto">
            <a:xfrm>
              <a:off x="2769" y="1441"/>
              <a:ext cx="1394" cy="1329"/>
              <a:chOff x="2769" y="1441"/>
              <a:chExt cx="1394" cy="1329"/>
            </a:xfrm>
          </p:grpSpPr>
          <p:sp>
            <p:nvSpPr>
              <p:cNvPr id="79903" name="Line 7"/>
              <p:cNvSpPr>
                <a:spLocks noChangeShapeType="1"/>
              </p:cNvSpPr>
              <p:nvPr/>
            </p:nvSpPr>
            <p:spPr bwMode="auto">
              <a:xfrm flipV="1">
                <a:off x="4128" y="1441"/>
                <a:ext cx="35" cy="57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04" name="Line 8"/>
              <p:cNvSpPr>
                <a:spLocks noChangeShapeType="1"/>
              </p:cNvSpPr>
              <p:nvPr/>
            </p:nvSpPr>
            <p:spPr bwMode="auto">
              <a:xfrm flipH="1" flipV="1">
                <a:off x="3600" y="1728"/>
                <a:ext cx="528" cy="28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05" name="Line 9"/>
              <p:cNvSpPr>
                <a:spLocks noChangeShapeType="1"/>
              </p:cNvSpPr>
              <p:nvPr/>
            </p:nvSpPr>
            <p:spPr bwMode="auto">
              <a:xfrm flipH="1">
                <a:off x="2769" y="2016"/>
                <a:ext cx="1359" cy="754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squar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9894" name="Line 10"/>
            <p:cNvSpPr>
              <a:spLocks noChangeShapeType="1"/>
            </p:cNvSpPr>
            <p:nvPr/>
          </p:nvSpPr>
          <p:spPr bwMode="auto">
            <a:xfrm flipV="1">
              <a:off x="4140" y="1440"/>
              <a:ext cx="23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5" name="Line 11"/>
            <p:cNvSpPr>
              <a:spLocks noChangeShapeType="1"/>
            </p:cNvSpPr>
            <p:nvPr/>
          </p:nvSpPr>
          <p:spPr bwMode="auto">
            <a:xfrm flipH="1" flipV="1">
              <a:off x="3600" y="1727"/>
              <a:ext cx="288" cy="1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6" name="Line 12"/>
            <p:cNvSpPr>
              <a:spLocks noChangeShapeType="1"/>
            </p:cNvSpPr>
            <p:nvPr/>
          </p:nvSpPr>
          <p:spPr bwMode="auto">
            <a:xfrm flipV="1">
              <a:off x="4129" y="1757"/>
              <a:ext cx="478" cy="2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7" name="Rectangle 13"/>
            <p:cNvSpPr>
              <a:spLocks noChangeArrowheads="1"/>
            </p:cNvSpPr>
            <p:nvPr/>
          </p:nvSpPr>
          <p:spPr bwMode="auto">
            <a:xfrm>
              <a:off x="4556" y="1937"/>
              <a:ext cx="1128" cy="1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>
                  <a:solidFill>
                    <a:srgbClr val="FF0000"/>
                  </a:solidFill>
                </a:rPr>
                <a:t>eye coordinate frame</a:t>
              </a:r>
            </a:p>
          </p:txBody>
        </p:sp>
        <p:sp>
          <p:nvSpPr>
            <p:cNvPr id="79898" name="Rectangle 14"/>
            <p:cNvSpPr>
              <a:spLocks noChangeArrowheads="1"/>
            </p:cNvSpPr>
            <p:nvPr/>
          </p:nvSpPr>
          <p:spPr bwMode="auto">
            <a:xfrm>
              <a:off x="4139" y="1319"/>
              <a:ext cx="345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</a:rPr>
                <a:t>v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9899" name="Rectangle 15"/>
            <p:cNvSpPr>
              <a:spLocks noChangeArrowheads="1"/>
            </p:cNvSpPr>
            <p:nvPr/>
          </p:nvSpPr>
          <p:spPr bwMode="auto">
            <a:xfrm>
              <a:off x="3394" y="1663"/>
              <a:ext cx="358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</a:rPr>
                <a:t>u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9900" name="Rectangle 16"/>
            <p:cNvSpPr>
              <a:spLocks noChangeArrowheads="1"/>
            </p:cNvSpPr>
            <p:nvPr/>
          </p:nvSpPr>
          <p:spPr bwMode="auto">
            <a:xfrm>
              <a:off x="4553" y="1594"/>
              <a:ext cx="358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</a:rPr>
                <a:t>n</a:t>
              </a:r>
              <a:r>
                <a:rPr lang="en-US" sz="1400" b="1" i="1" dirty="0">
                  <a:solidFill>
                    <a:srgbClr val="FF0000"/>
                  </a:solidFill>
                </a:rPr>
                <a:t> 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9901" name="Rectangle 17"/>
            <p:cNvSpPr>
              <a:spLocks noChangeArrowheads="1"/>
            </p:cNvSpPr>
            <p:nvPr/>
          </p:nvSpPr>
          <p:spPr bwMode="auto">
            <a:xfrm>
              <a:off x="4032" y="2081"/>
              <a:ext cx="392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b="1" i="1" dirty="0" err="1">
                  <a:solidFill>
                    <a:srgbClr val="FF0000"/>
                  </a:solidFill>
                </a:rPr>
                <a:t>o</a:t>
              </a:r>
              <a:r>
                <a:rPr lang="en-US" sz="1400" b="1" i="1" dirty="0" err="1">
                  <a:solidFill>
                    <a:srgbClr val="FF0000"/>
                  </a:solidFill>
                </a:rPr>
                <a:t>e</a:t>
              </a:r>
              <a:r>
                <a:rPr lang="en-US" sz="1400" b="1" i="1" dirty="0">
                  <a:solidFill>
                    <a:srgbClr val="FF0000"/>
                  </a:solidFill>
                </a:rPr>
                <a:t> 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9902" name="Oval 18"/>
            <p:cNvSpPr>
              <a:spLocks noChangeArrowheads="1"/>
            </p:cNvSpPr>
            <p:nvPr/>
          </p:nvSpPr>
          <p:spPr bwMode="auto">
            <a:xfrm flipV="1">
              <a:off x="4078" y="1966"/>
              <a:ext cx="100" cy="1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25258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28456" y="3406998"/>
            <a:ext cx="8382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View transformation: typical example</a:t>
            </a:r>
            <a:endParaRPr lang="it-IT" dirty="0"/>
          </a:p>
        </p:txBody>
      </p:sp>
      <p:grpSp>
        <p:nvGrpSpPr>
          <p:cNvPr id="79879" name="Group 19"/>
          <p:cNvGrpSpPr>
            <a:grpSpLocks/>
          </p:cNvGrpSpPr>
          <p:nvPr/>
        </p:nvGrpSpPr>
        <p:grpSpPr bwMode="auto">
          <a:xfrm>
            <a:off x="1295400" y="4038600"/>
            <a:ext cx="1676400" cy="1747838"/>
            <a:chOff x="1248" y="2592"/>
            <a:chExt cx="1344" cy="1311"/>
          </a:xfrm>
        </p:grpSpPr>
        <p:sp>
          <p:nvSpPr>
            <p:cNvPr id="79890" name="Line 20"/>
            <p:cNvSpPr>
              <a:spLocks noChangeShapeType="1"/>
            </p:cNvSpPr>
            <p:nvPr/>
          </p:nvSpPr>
          <p:spPr bwMode="auto">
            <a:xfrm flipV="1">
              <a:off x="2064" y="2592"/>
              <a:ext cx="0" cy="8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1" name="Line 21"/>
            <p:cNvSpPr>
              <a:spLocks noChangeShapeType="1"/>
            </p:cNvSpPr>
            <p:nvPr/>
          </p:nvSpPr>
          <p:spPr bwMode="auto">
            <a:xfrm flipH="1">
              <a:off x="1248" y="3456"/>
              <a:ext cx="816" cy="24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2" name="Line 22"/>
            <p:cNvSpPr>
              <a:spLocks noChangeShapeType="1"/>
            </p:cNvSpPr>
            <p:nvPr/>
          </p:nvSpPr>
          <p:spPr bwMode="auto">
            <a:xfrm>
              <a:off x="2064" y="3456"/>
              <a:ext cx="528" cy="447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79880" name="Picture 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2438400" y="3886200"/>
            <a:ext cx="1744663" cy="18176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79881" name="Rectangle 24"/>
          <p:cNvSpPr>
            <a:spLocks noChangeArrowheads="1"/>
          </p:cNvSpPr>
          <p:nvPr/>
        </p:nvSpPr>
        <p:spPr bwMode="auto">
          <a:xfrm>
            <a:off x="1976438" y="3549650"/>
            <a:ext cx="261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>
                <a:solidFill>
                  <a:schemeClr val="accent2"/>
                </a:solidFill>
              </a:rPr>
              <a:t>y</a:t>
            </a:r>
            <a:endParaRPr lang="it-IT" sz="1400" b="1" i="1">
              <a:solidFill>
                <a:schemeClr val="accent2"/>
              </a:solidFill>
            </a:endParaRPr>
          </a:p>
        </p:txBody>
      </p:sp>
      <p:sp>
        <p:nvSpPr>
          <p:cNvPr id="79882" name="Rectangle 25"/>
          <p:cNvSpPr>
            <a:spLocks noChangeArrowheads="1"/>
          </p:cNvSpPr>
          <p:nvPr/>
        </p:nvSpPr>
        <p:spPr bwMode="auto">
          <a:xfrm>
            <a:off x="2819400" y="5638800"/>
            <a:ext cx="26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>
                <a:solidFill>
                  <a:schemeClr val="accent2"/>
                </a:solidFill>
              </a:rPr>
              <a:t>x</a:t>
            </a:r>
            <a:endParaRPr lang="it-IT" sz="1400" b="1" i="1">
              <a:solidFill>
                <a:schemeClr val="accent2"/>
              </a:solidFill>
            </a:endParaRPr>
          </a:p>
        </p:txBody>
      </p:sp>
      <p:sp>
        <p:nvSpPr>
          <p:cNvPr id="79883" name="Rectangle 26"/>
          <p:cNvSpPr>
            <a:spLocks noChangeArrowheads="1"/>
          </p:cNvSpPr>
          <p:nvPr/>
        </p:nvSpPr>
        <p:spPr bwMode="auto">
          <a:xfrm>
            <a:off x="990600" y="5257800"/>
            <a:ext cx="26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>
                <a:solidFill>
                  <a:schemeClr val="accent2"/>
                </a:solidFill>
              </a:rPr>
              <a:t>z</a:t>
            </a:r>
            <a:endParaRPr lang="it-IT" sz="1400" b="1" i="1">
              <a:solidFill>
                <a:schemeClr val="accent2"/>
              </a:solidFill>
            </a:endParaRPr>
          </a:p>
        </p:txBody>
      </p:sp>
      <p:sp>
        <p:nvSpPr>
          <p:cNvPr id="79884" name="Rectangle 27"/>
          <p:cNvSpPr>
            <a:spLocks noChangeArrowheads="1"/>
          </p:cNvSpPr>
          <p:nvPr/>
        </p:nvSpPr>
        <p:spPr bwMode="auto">
          <a:xfrm>
            <a:off x="1981200" y="5181600"/>
            <a:ext cx="3143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</a:rPr>
              <a:t>0</a:t>
            </a:r>
            <a:r>
              <a:rPr lang="en-US" sz="1400" b="1" i="1" dirty="0">
                <a:solidFill>
                  <a:schemeClr val="accent2"/>
                </a:solidFill>
              </a:rPr>
              <a:t> </a:t>
            </a:r>
            <a:endParaRPr lang="it-IT" sz="1400" b="1" i="1" dirty="0">
              <a:solidFill>
                <a:schemeClr val="accent2"/>
              </a:solidFill>
            </a:endParaRPr>
          </a:p>
        </p:txBody>
      </p:sp>
      <p:sp>
        <p:nvSpPr>
          <p:cNvPr id="79885" name="Oval 28"/>
          <p:cNvSpPr>
            <a:spLocks noChangeArrowheads="1"/>
          </p:cNvSpPr>
          <p:nvPr/>
        </p:nvSpPr>
        <p:spPr bwMode="auto">
          <a:xfrm flipV="1">
            <a:off x="2253342" y="5127172"/>
            <a:ext cx="125413" cy="1333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9888" name="Line 31"/>
          <p:cNvSpPr>
            <a:spLocks noChangeShapeType="1"/>
          </p:cNvSpPr>
          <p:nvPr/>
        </p:nvSpPr>
        <p:spPr bwMode="auto">
          <a:xfrm flipH="1" flipV="1">
            <a:off x="1447800" y="4191000"/>
            <a:ext cx="1524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1500166" y="4214818"/>
            <a:ext cx="659453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3200" dirty="0" err="1">
                <a:latin typeface="Times New Roman" pitchFamily="18" charset="0"/>
              </a:rPr>
              <a:t>v</a:t>
            </a:r>
            <a:r>
              <a:rPr lang="en-US" sz="3200" baseline="-25000" dirty="0" err="1">
                <a:latin typeface="Times New Roman" pitchFamily="18" charset="0"/>
              </a:rPr>
              <a:t>up</a:t>
            </a:r>
            <a:endParaRPr lang="it-IT" sz="3200" baseline="-25000" dirty="0">
              <a:latin typeface="Times New Roman" pitchFamily="18" charset="0"/>
            </a:endParaRP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 flipV="1">
            <a:off x="3071802" y="4714884"/>
            <a:ext cx="125413" cy="1333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7" name="Rectangle 29"/>
          <p:cNvSpPr>
            <a:spLocks noChangeArrowheads="1"/>
          </p:cNvSpPr>
          <p:nvPr/>
        </p:nvSpPr>
        <p:spPr bwMode="auto">
          <a:xfrm>
            <a:off x="1270027" y="5671206"/>
            <a:ext cx="1991277" cy="101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world coordinate frame</a:t>
            </a:r>
            <a:endParaRPr lang="it-IT" i="1" dirty="0">
              <a:solidFill>
                <a:schemeClr val="accent2"/>
              </a:solidFill>
            </a:endParaRPr>
          </a:p>
        </p:txBody>
      </p:sp>
      <p:grpSp>
        <p:nvGrpSpPr>
          <p:cNvPr id="79878" name="Group 5"/>
          <p:cNvGrpSpPr>
            <a:grpSpLocks/>
          </p:cNvGrpSpPr>
          <p:nvPr/>
        </p:nvGrpSpPr>
        <p:grpSpPr bwMode="auto">
          <a:xfrm>
            <a:off x="3205840" y="2924243"/>
            <a:ext cx="3731610" cy="2099838"/>
            <a:chOff x="2769" y="1319"/>
            <a:chExt cx="2915" cy="1675"/>
          </a:xfrm>
        </p:grpSpPr>
        <p:grpSp>
          <p:nvGrpSpPr>
            <p:cNvPr id="79893" name="Group 6"/>
            <p:cNvGrpSpPr>
              <a:grpSpLocks/>
            </p:cNvGrpSpPr>
            <p:nvPr/>
          </p:nvGrpSpPr>
          <p:grpSpPr bwMode="auto">
            <a:xfrm>
              <a:off x="2769" y="1441"/>
              <a:ext cx="1394" cy="1329"/>
              <a:chOff x="2769" y="1441"/>
              <a:chExt cx="1394" cy="1329"/>
            </a:xfrm>
          </p:grpSpPr>
          <p:sp>
            <p:nvSpPr>
              <p:cNvPr id="79903" name="Line 7"/>
              <p:cNvSpPr>
                <a:spLocks noChangeShapeType="1"/>
              </p:cNvSpPr>
              <p:nvPr/>
            </p:nvSpPr>
            <p:spPr bwMode="auto">
              <a:xfrm flipV="1">
                <a:off x="4128" y="1441"/>
                <a:ext cx="35" cy="57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04" name="Line 8"/>
              <p:cNvSpPr>
                <a:spLocks noChangeShapeType="1"/>
              </p:cNvSpPr>
              <p:nvPr/>
            </p:nvSpPr>
            <p:spPr bwMode="auto">
              <a:xfrm flipH="1" flipV="1">
                <a:off x="3600" y="1728"/>
                <a:ext cx="528" cy="28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05" name="Line 9"/>
              <p:cNvSpPr>
                <a:spLocks noChangeShapeType="1"/>
              </p:cNvSpPr>
              <p:nvPr/>
            </p:nvSpPr>
            <p:spPr bwMode="auto">
              <a:xfrm flipH="1">
                <a:off x="2769" y="2016"/>
                <a:ext cx="1359" cy="754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squar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9894" name="Line 10"/>
            <p:cNvSpPr>
              <a:spLocks noChangeShapeType="1"/>
            </p:cNvSpPr>
            <p:nvPr/>
          </p:nvSpPr>
          <p:spPr bwMode="auto">
            <a:xfrm flipV="1">
              <a:off x="4140" y="1440"/>
              <a:ext cx="23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5" name="Line 11"/>
            <p:cNvSpPr>
              <a:spLocks noChangeShapeType="1"/>
            </p:cNvSpPr>
            <p:nvPr/>
          </p:nvSpPr>
          <p:spPr bwMode="auto">
            <a:xfrm flipH="1" flipV="1">
              <a:off x="3600" y="1727"/>
              <a:ext cx="288" cy="1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6" name="Line 12"/>
            <p:cNvSpPr>
              <a:spLocks noChangeShapeType="1"/>
            </p:cNvSpPr>
            <p:nvPr/>
          </p:nvSpPr>
          <p:spPr bwMode="auto">
            <a:xfrm flipV="1">
              <a:off x="4129" y="1757"/>
              <a:ext cx="478" cy="2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897" name="Rectangle 13"/>
            <p:cNvSpPr>
              <a:spLocks noChangeArrowheads="1"/>
            </p:cNvSpPr>
            <p:nvPr/>
          </p:nvSpPr>
          <p:spPr bwMode="auto">
            <a:xfrm>
              <a:off x="4556" y="1937"/>
              <a:ext cx="1128" cy="1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>
                  <a:solidFill>
                    <a:srgbClr val="FF0000"/>
                  </a:solidFill>
                </a:rPr>
                <a:t>eye coordinate frame</a:t>
              </a:r>
            </a:p>
          </p:txBody>
        </p:sp>
        <p:sp>
          <p:nvSpPr>
            <p:cNvPr id="79898" name="Rectangle 14"/>
            <p:cNvSpPr>
              <a:spLocks noChangeArrowheads="1"/>
            </p:cNvSpPr>
            <p:nvPr/>
          </p:nvSpPr>
          <p:spPr bwMode="auto">
            <a:xfrm>
              <a:off x="4139" y="1319"/>
              <a:ext cx="345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</a:rPr>
                <a:t>v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9899" name="Rectangle 15"/>
            <p:cNvSpPr>
              <a:spLocks noChangeArrowheads="1"/>
            </p:cNvSpPr>
            <p:nvPr/>
          </p:nvSpPr>
          <p:spPr bwMode="auto">
            <a:xfrm>
              <a:off x="3394" y="1663"/>
              <a:ext cx="358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</a:rPr>
                <a:t>u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9900" name="Rectangle 16"/>
            <p:cNvSpPr>
              <a:spLocks noChangeArrowheads="1"/>
            </p:cNvSpPr>
            <p:nvPr/>
          </p:nvSpPr>
          <p:spPr bwMode="auto">
            <a:xfrm>
              <a:off x="4553" y="1594"/>
              <a:ext cx="358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</a:rPr>
                <a:t>n</a:t>
              </a:r>
              <a:r>
                <a:rPr lang="en-US" sz="1400" b="1" i="1" dirty="0">
                  <a:solidFill>
                    <a:srgbClr val="FF0000"/>
                  </a:solidFill>
                </a:rPr>
                <a:t> 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9901" name="Rectangle 17"/>
            <p:cNvSpPr>
              <a:spLocks noChangeArrowheads="1"/>
            </p:cNvSpPr>
            <p:nvPr/>
          </p:nvSpPr>
          <p:spPr bwMode="auto">
            <a:xfrm>
              <a:off x="4032" y="2081"/>
              <a:ext cx="392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b="1" i="1" dirty="0" err="1">
                  <a:solidFill>
                    <a:srgbClr val="FF0000"/>
                  </a:solidFill>
                </a:rPr>
                <a:t>o</a:t>
              </a:r>
              <a:r>
                <a:rPr lang="en-US" sz="1400" b="1" i="1" dirty="0" err="1">
                  <a:solidFill>
                    <a:srgbClr val="FF0000"/>
                  </a:solidFill>
                </a:rPr>
                <a:t>e</a:t>
              </a:r>
              <a:r>
                <a:rPr lang="en-US" sz="1400" b="1" i="1" dirty="0">
                  <a:solidFill>
                    <a:srgbClr val="FF0000"/>
                  </a:solidFill>
                </a:rPr>
                <a:t> 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9902" name="Oval 18"/>
            <p:cNvSpPr>
              <a:spLocks noChangeArrowheads="1"/>
            </p:cNvSpPr>
            <p:nvPr/>
          </p:nvSpPr>
          <p:spPr bwMode="auto">
            <a:xfrm flipV="1">
              <a:off x="4078" y="1966"/>
              <a:ext cx="100" cy="1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39" name="AutoShape 118"/>
          <p:cNvSpPr>
            <a:spLocks noChangeArrowheads="1"/>
          </p:cNvSpPr>
          <p:nvPr/>
        </p:nvSpPr>
        <p:spPr bwMode="auto">
          <a:xfrm>
            <a:off x="990600" y="1203491"/>
            <a:ext cx="7162800" cy="163690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Now...</a:t>
            </a:r>
          </a:p>
          <a:p>
            <a:r>
              <a:rPr lang="en-US" sz="1800" dirty="0">
                <a:solidFill>
                  <a:srgbClr val="FF0000"/>
                </a:solidFill>
              </a:rPr>
              <a:t>Geometry is expressed in a coordinate frame where:</a:t>
            </a:r>
          </a:p>
          <a:p>
            <a:pPr>
              <a:buFontTx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  origin is the </a:t>
            </a:r>
            <a:r>
              <a:rPr lang="it-IT" sz="1800" dirty="0">
                <a:solidFill>
                  <a:srgbClr val="FF0000"/>
                </a:solidFill>
              </a:rPr>
              <a:t>center of </a:t>
            </a:r>
            <a:r>
              <a:rPr lang="it-IT" sz="1800" dirty="0" err="1">
                <a:solidFill>
                  <a:srgbClr val="FF0000"/>
                </a:solidFill>
              </a:rPr>
              <a:t>projection</a:t>
            </a:r>
            <a:r>
              <a:rPr lang="it-IT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(camera lens / viewpoint)</a:t>
            </a:r>
          </a:p>
          <a:p>
            <a:pPr>
              <a:buFontTx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  camera looks toward direction</a:t>
            </a:r>
            <a:r>
              <a:rPr lang="it-IT" sz="1800" dirty="0">
                <a:solidFill>
                  <a:srgbClr val="FF0000"/>
                </a:solidFill>
              </a:rPr>
              <a:t> </a:t>
            </a:r>
            <a:r>
              <a:rPr lang="en-US" sz="1800" i="1" dirty="0">
                <a:solidFill>
                  <a:srgbClr val="FF0000"/>
                </a:solidFill>
              </a:rPr>
              <a:t>-</a:t>
            </a:r>
            <a:r>
              <a:rPr lang="it-IT" sz="1800" i="1" dirty="0">
                <a:solidFill>
                  <a:srgbClr val="FF0000"/>
                </a:solidFill>
              </a:rPr>
              <a:t>n</a:t>
            </a:r>
          </a:p>
          <a:p>
            <a:pPr>
              <a:buFontTx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  </a:t>
            </a:r>
            <a:r>
              <a:rPr lang="it-IT" sz="1800" i="1" dirty="0">
                <a:solidFill>
                  <a:srgbClr val="FF0000"/>
                </a:solidFill>
              </a:rPr>
              <a:t>v</a:t>
            </a:r>
            <a:r>
              <a:rPr lang="it-IT" sz="1800" dirty="0">
                <a:solidFill>
                  <a:srgbClr val="FF0000"/>
                </a:solidFill>
              </a:rPr>
              <a:t> </a:t>
            </a:r>
            <a:r>
              <a:rPr lang="it-IT" sz="1800" dirty="0" err="1">
                <a:solidFill>
                  <a:srgbClr val="FF0000"/>
                </a:solidFill>
              </a:rPr>
              <a:t>is</a:t>
            </a:r>
            <a:r>
              <a:rPr lang="it-IT" sz="1800" dirty="0">
                <a:solidFill>
                  <a:srgbClr val="FF0000"/>
                </a:solidFill>
              </a:rPr>
              <a:t> camera </a:t>
            </a:r>
            <a:r>
              <a:rPr lang="it-IT" sz="1800" dirty="0" err="1">
                <a:solidFill>
                  <a:srgbClr val="FF0000"/>
                </a:solidFill>
              </a:rPr>
              <a:t>upward</a:t>
            </a:r>
            <a:r>
              <a:rPr lang="it-IT" sz="1800" dirty="0">
                <a:solidFill>
                  <a:srgbClr val="FF0000"/>
                </a:solidFill>
              </a:rPr>
              <a:t> </a:t>
            </a:r>
            <a:r>
              <a:rPr lang="it-IT" sz="1800" dirty="0" err="1">
                <a:solidFill>
                  <a:srgbClr val="FF0000"/>
                </a:solidFill>
              </a:rPr>
              <a:t>direction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i="1" dirty="0">
                <a:solidFill>
                  <a:srgbClr val="FF0000"/>
                </a:solidFill>
              </a:rPr>
              <a:t>u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it-IT" sz="1800" dirty="0" err="1">
                <a:solidFill>
                  <a:srgbClr val="FF0000"/>
                </a:solidFill>
              </a:rPr>
              <a:t>points</a:t>
            </a:r>
            <a:r>
              <a:rPr lang="it-IT" sz="1800" dirty="0">
                <a:solidFill>
                  <a:srgbClr val="FF0000"/>
                </a:solidFill>
              </a:rPr>
              <a:t> to the right of camera</a:t>
            </a:r>
          </a:p>
        </p:txBody>
      </p:sp>
    </p:spTree>
    <p:extLst>
      <p:ext uri="{BB962C8B-B14F-4D97-AF65-F5344CB8AC3E}">
        <p14:creationId xmlns:p14="http://schemas.microsoft.com/office/powerpoint/2010/main" val="1659412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0" y="6084888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8852" name="AutoShape 119"/>
          <p:cNvSpPr>
            <a:spLocks noChangeArrowheads="1"/>
          </p:cNvSpPr>
          <p:nvPr/>
        </p:nvSpPr>
        <p:spPr bwMode="auto">
          <a:xfrm rot="5400000" flipV="1">
            <a:off x="676275" y="3362325"/>
            <a:ext cx="6858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53" name="AutoShape 118"/>
          <p:cNvSpPr>
            <a:spLocks noChangeArrowheads="1"/>
          </p:cNvSpPr>
          <p:nvPr/>
        </p:nvSpPr>
        <p:spPr bwMode="auto">
          <a:xfrm>
            <a:off x="4800600" y="49530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5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Projection transformation</a:t>
            </a:r>
            <a:endParaRPr lang="it-IT" dirty="0"/>
          </a:p>
        </p:txBody>
      </p:sp>
      <p:grpSp>
        <p:nvGrpSpPr>
          <p:cNvPr id="78855" name="Group 4"/>
          <p:cNvGrpSpPr>
            <a:grpSpLocks/>
          </p:cNvGrpSpPr>
          <p:nvPr/>
        </p:nvGrpSpPr>
        <p:grpSpPr bwMode="auto">
          <a:xfrm>
            <a:off x="228600" y="4887913"/>
            <a:ext cx="1371600" cy="1219200"/>
            <a:chOff x="156" y="672"/>
            <a:chExt cx="3024" cy="2112"/>
          </a:xfrm>
        </p:grpSpPr>
        <p:sp>
          <p:nvSpPr>
            <p:cNvPr id="78967" name="Line 5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68" name="Line 6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69" name="Line 7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76200" y="6030913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</a:rPr>
              <a:t>z</a:t>
            </a:r>
            <a:endParaRPr lang="it-IT" sz="1600" i="1" dirty="0">
              <a:solidFill>
                <a:schemeClr val="accent2"/>
              </a:solidFill>
            </a:endParaRPr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990600" y="46593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y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78858" name="Rectangle 10"/>
          <p:cNvSpPr>
            <a:spLocks noChangeArrowheads="1"/>
          </p:cNvSpPr>
          <p:nvPr/>
        </p:nvSpPr>
        <p:spPr bwMode="auto">
          <a:xfrm>
            <a:off x="1524000" y="6030913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</a:rPr>
              <a:t>x</a:t>
            </a:r>
            <a:endParaRPr lang="it-IT" sz="1600" i="1" dirty="0">
              <a:solidFill>
                <a:schemeClr val="accent2"/>
              </a:solidFill>
            </a:endParaRPr>
          </a:p>
        </p:txBody>
      </p:sp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381000" y="52689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860" name="Rectangle 12"/>
          <p:cNvSpPr>
            <a:spLocks noChangeArrowheads="1"/>
          </p:cNvSpPr>
          <p:nvPr/>
        </p:nvSpPr>
        <p:spPr bwMode="auto">
          <a:xfrm>
            <a:off x="1219200" y="5192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838200" y="5954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78862" name="Oval 14"/>
          <p:cNvSpPr>
            <a:spLocks noChangeArrowheads="1"/>
          </p:cNvSpPr>
          <p:nvPr/>
        </p:nvSpPr>
        <p:spPr bwMode="auto">
          <a:xfrm>
            <a:off x="914400" y="5954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63" name="Oval 15"/>
          <p:cNvSpPr>
            <a:spLocks noChangeArrowheads="1"/>
          </p:cNvSpPr>
          <p:nvPr/>
        </p:nvSpPr>
        <p:spPr bwMode="auto">
          <a:xfrm>
            <a:off x="1219200" y="54213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64" name="Oval 16"/>
          <p:cNvSpPr>
            <a:spLocks noChangeArrowheads="1"/>
          </p:cNvSpPr>
          <p:nvPr/>
        </p:nvSpPr>
        <p:spPr bwMode="auto">
          <a:xfrm>
            <a:off x="533400" y="5573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78865" name="Freeform 17"/>
          <p:cNvSpPr>
            <a:spLocks/>
          </p:cNvSpPr>
          <p:nvPr/>
        </p:nvSpPr>
        <p:spPr bwMode="auto">
          <a:xfrm>
            <a:off x="582613" y="5486400"/>
            <a:ext cx="693737" cy="525463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66" name="AutoShape 18"/>
          <p:cNvSpPr>
            <a:spLocks noChangeArrowheads="1"/>
          </p:cNvSpPr>
          <p:nvPr/>
        </p:nvSpPr>
        <p:spPr bwMode="auto">
          <a:xfrm>
            <a:off x="1905000" y="50292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125413" y="6400800"/>
            <a:ext cx="160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world Coordinates</a:t>
            </a:r>
            <a:endParaRPr lang="it-IT" sz="1400">
              <a:solidFill>
                <a:schemeClr val="accent2"/>
              </a:solidFill>
            </a:endParaRPr>
          </a:p>
        </p:txBody>
      </p:sp>
      <p:grpSp>
        <p:nvGrpSpPr>
          <p:cNvPr id="78869" name="Group 24"/>
          <p:cNvGrpSpPr>
            <a:grpSpLocks/>
          </p:cNvGrpSpPr>
          <p:nvPr/>
        </p:nvGrpSpPr>
        <p:grpSpPr bwMode="auto">
          <a:xfrm>
            <a:off x="2819400" y="5562600"/>
            <a:ext cx="407988" cy="457200"/>
            <a:chOff x="1872" y="2256"/>
            <a:chExt cx="353" cy="432"/>
          </a:xfrm>
        </p:grpSpPr>
        <p:sp>
          <p:nvSpPr>
            <p:cNvPr id="78962" name="AutoShape 25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3" name="Oval 26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4" name="Rectangle 27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5" name="Oval 28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6" name="AutoShape 29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78870" name="Line 30"/>
          <p:cNvSpPr>
            <a:spLocks noChangeShapeType="1"/>
          </p:cNvSpPr>
          <p:nvPr/>
        </p:nvSpPr>
        <p:spPr bwMode="auto">
          <a:xfrm>
            <a:off x="3124200" y="57912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871" name="Line 31"/>
          <p:cNvSpPr>
            <a:spLocks noChangeShapeType="1"/>
          </p:cNvSpPr>
          <p:nvPr/>
        </p:nvSpPr>
        <p:spPr bwMode="auto">
          <a:xfrm flipH="1" flipV="1">
            <a:off x="3124200" y="50292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78872" name="Group 32"/>
          <p:cNvGrpSpPr>
            <a:grpSpLocks/>
          </p:cNvGrpSpPr>
          <p:nvPr/>
        </p:nvGrpSpPr>
        <p:grpSpPr bwMode="auto">
          <a:xfrm rot="2290101">
            <a:off x="201613" y="4800600"/>
            <a:ext cx="407987" cy="457200"/>
            <a:chOff x="1872" y="2256"/>
            <a:chExt cx="353" cy="432"/>
          </a:xfrm>
        </p:grpSpPr>
        <p:sp>
          <p:nvSpPr>
            <p:cNvPr id="78957" name="AutoShape 33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8" name="Oval 34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9" name="Rectangle 35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0" name="Oval 36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1" name="AutoShape 37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78873" name="Rectangle 38"/>
          <p:cNvSpPr>
            <a:spLocks noChangeArrowheads="1"/>
          </p:cNvSpPr>
          <p:nvPr/>
        </p:nvSpPr>
        <p:spPr bwMode="auto">
          <a:xfrm>
            <a:off x="2895600" y="5029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78874" name="Rectangle 39"/>
          <p:cNvSpPr>
            <a:spLocks noChangeArrowheads="1"/>
          </p:cNvSpPr>
          <p:nvPr/>
        </p:nvSpPr>
        <p:spPr bwMode="auto">
          <a:xfrm>
            <a:off x="3429000" y="5715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78875" name="Freeform 40"/>
          <p:cNvSpPr>
            <a:spLocks/>
          </p:cNvSpPr>
          <p:nvPr/>
        </p:nvSpPr>
        <p:spPr bwMode="auto">
          <a:xfrm rot="-1695063">
            <a:off x="3962400" y="54102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76" name="Rectangle 41"/>
          <p:cNvSpPr>
            <a:spLocks noChangeArrowheads="1"/>
          </p:cNvSpPr>
          <p:nvPr/>
        </p:nvSpPr>
        <p:spPr bwMode="auto">
          <a:xfrm>
            <a:off x="3962400" y="5943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877" name="Rectangle 42"/>
          <p:cNvSpPr>
            <a:spLocks noChangeArrowheads="1"/>
          </p:cNvSpPr>
          <p:nvPr/>
        </p:nvSpPr>
        <p:spPr bwMode="auto">
          <a:xfrm>
            <a:off x="3886200" y="5181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878" name="Rectangle 43"/>
          <p:cNvSpPr>
            <a:spLocks noChangeArrowheads="1"/>
          </p:cNvSpPr>
          <p:nvPr/>
        </p:nvSpPr>
        <p:spPr bwMode="auto">
          <a:xfrm>
            <a:off x="4495800" y="54102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78879" name="Oval 44"/>
          <p:cNvSpPr>
            <a:spLocks noChangeArrowheads="1"/>
          </p:cNvSpPr>
          <p:nvPr/>
        </p:nvSpPr>
        <p:spPr bwMode="auto">
          <a:xfrm>
            <a:off x="4038600" y="59436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0" name="Oval 45"/>
          <p:cNvSpPr>
            <a:spLocks noChangeArrowheads="1"/>
          </p:cNvSpPr>
          <p:nvPr/>
        </p:nvSpPr>
        <p:spPr bwMode="auto">
          <a:xfrm>
            <a:off x="4114800" y="5410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1" name="Oval 46"/>
          <p:cNvSpPr>
            <a:spLocks noChangeArrowheads="1"/>
          </p:cNvSpPr>
          <p:nvPr/>
        </p:nvSpPr>
        <p:spPr bwMode="auto">
          <a:xfrm>
            <a:off x="4495800" y="5638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2" name="Text Box 47"/>
          <p:cNvSpPr txBox="1">
            <a:spLocks noChangeArrowheads="1"/>
          </p:cNvSpPr>
          <p:nvPr/>
        </p:nvSpPr>
        <p:spPr bwMode="auto">
          <a:xfrm>
            <a:off x="2743200" y="6324600"/>
            <a:ext cx="2071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view Coordinates</a:t>
            </a:r>
          </a:p>
          <a:p>
            <a:r>
              <a:rPr lang="en-US" sz="1400">
                <a:solidFill>
                  <a:srgbClr val="FF0000"/>
                </a:solidFill>
              </a:rPr>
              <a:t>(a.k.a. eye Coordinates)</a:t>
            </a:r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78909" name="AutoShape 79"/>
          <p:cNvSpPr>
            <a:spLocks noChangeArrowheads="1"/>
          </p:cNvSpPr>
          <p:nvPr/>
        </p:nvSpPr>
        <p:spPr bwMode="auto">
          <a:xfrm>
            <a:off x="7543800" y="2438400"/>
            <a:ext cx="1169988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910" name="Freeform 80"/>
          <p:cNvSpPr>
            <a:spLocks/>
          </p:cNvSpPr>
          <p:nvPr/>
        </p:nvSpPr>
        <p:spPr bwMode="auto">
          <a:xfrm>
            <a:off x="8370888" y="24415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911" name="Freeform 81"/>
          <p:cNvSpPr>
            <a:spLocks/>
          </p:cNvSpPr>
          <p:nvPr/>
        </p:nvSpPr>
        <p:spPr bwMode="auto">
          <a:xfrm>
            <a:off x="7620000" y="27432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78912" name="Group 82"/>
          <p:cNvGrpSpPr>
            <a:grpSpLocks/>
          </p:cNvGrpSpPr>
          <p:nvPr/>
        </p:nvGrpSpPr>
        <p:grpSpPr bwMode="auto">
          <a:xfrm>
            <a:off x="7467600" y="2438400"/>
            <a:ext cx="1177925" cy="1098550"/>
            <a:chOff x="1567" y="3120"/>
            <a:chExt cx="742" cy="692"/>
          </a:xfrm>
        </p:grpSpPr>
        <p:sp>
          <p:nvSpPr>
            <p:cNvPr id="78946" name="Oval 83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7" name="Oval 84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8" name="Oval 85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78949" name="Rectangle 86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78950" name="Rectangle 87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78951" name="Rectangle 88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sp>
        <p:nvSpPr>
          <p:cNvPr id="78913" name="Text Box 89"/>
          <p:cNvSpPr txBox="1">
            <a:spLocks noChangeArrowheads="1"/>
          </p:cNvSpPr>
          <p:nvPr/>
        </p:nvSpPr>
        <p:spPr bwMode="auto">
          <a:xfrm>
            <a:off x="7467600" y="3536950"/>
            <a:ext cx="1265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screen Space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78914" name="AutoShape 90"/>
          <p:cNvSpPr>
            <a:spLocks noChangeArrowheads="1"/>
          </p:cNvSpPr>
          <p:nvPr/>
        </p:nvSpPr>
        <p:spPr bwMode="auto">
          <a:xfrm rot="-5400000">
            <a:off x="7724775" y="34766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915" name="Text Box 91"/>
          <p:cNvSpPr txBox="1">
            <a:spLocks noChangeArrowheads="1"/>
          </p:cNvSpPr>
          <p:nvPr/>
        </p:nvSpPr>
        <p:spPr bwMode="auto">
          <a:xfrm>
            <a:off x="7848600" y="3886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3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78916" name="Text Box 92"/>
          <p:cNvSpPr txBox="1">
            <a:spLocks noChangeArrowheads="1"/>
          </p:cNvSpPr>
          <p:nvPr/>
        </p:nvSpPr>
        <p:spPr bwMode="auto">
          <a:xfrm>
            <a:off x="6954838" y="6340475"/>
            <a:ext cx="1508994" cy="30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rgbClr val="339933"/>
                </a:solidFill>
              </a:rPr>
              <a:t>clip Coordinates</a:t>
            </a:r>
            <a:endParaRPr lang="it-IT" sz="1400" dirty="0">
              <a:solidFill>
                <a:srgbClr val="339933"/>
              </a:solidFill>
            </a:endParaRPr>
          </a:p>
        </p:txBody>
      </p:sp>
      <p:sp>
        <p:nvSpPr>
          <p:cNvPr id="78921" name="Line 97"/>
          <p:cNvSpPr>
            <a:spLocks noChangeShapeType="1"/>
          </p:cNvSpPr>
          <p:nvPr/>
        </p:nvSpPr>
        <p:spPr bwMode="auto">
          <a:xfrm flipH="1">
            <a:off x="2743200" y="5765800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922" name="Rectangle 98"/>
          <p:cNvSpPr>
            <a:spLocks noChangeArrowheads="1"/>
          </p:cNvSpPr>
          <p:nvPr/>
        </p:nvSpPr>
        <p:spPr bwMode="auto">
          <a:xfrm>
            <a:off x="2590800" y="6096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grpSp>
        <p:nvGrpSpPr>
          <p:cNvPr id="78923" name="Group 99"/>
          <p:cNvGrpSpPr>
            <a:grpSpLocks/>
          </p:cNvGrpSpPr>
          <p:nvPr/>
        </p:nvGrpSpPr>
        <p:grpSpPr bwMode="auto">
          <a:xfrm rot="1281435">
            <a:off x="533400" y="1600200"/>
            <a:ext cx="1371600" cy="1219200"/>
            <a:chOff x="156" y="672"/>
            <a:chExt cx="3024" cy="2112"/>
          </a:xfrm>
        </p:grpSpPr>
        <p:sp>
          <p:nvSpPr>
            <p:cNvPr id="78943" name="Line 100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44" name="Line 101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45" name="Line 102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924" name="Rectangle 103"/>
          <p:cNvSpPr>
            <a:spLocks noChangeArrowheads="1"/>
          </p:cNvSpPr>
          <p:nvPr/>
        </p:nvSpPr>
        <p:spPr bwMode="auto">
          <a:xfrm>
            <a:off x="152400" y="2514600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CC00CC"/>
                </a:solidFill>
              </a:rPr>
              <a:t>z</a:t>
            </a:r>
            <a:endParaRPr lang="it-IT" sz="1600" i="1" dirty="0">
              <a:solidFill>
                <a:srgbClr val="CC00CC"/>
              </a:solidFill>
            </a:endParaRPr>
          </a:p>
        </p:txBody>
      </p:sp>
      <p:sp>
        <p:nvSpPr>
          <p:cNvPr id="78925" name="Rectangle 104"/>
          <p:cNvSpPr>
            <a:spLocks noChangeArrowheads="1"/>
          </p:cNvSpPr>
          <p:nvPr/>
        </p:nvSpPr>
        <p:spPr bwMode="auto">
          <a:xfrm>
            <a:off x="1143000" y="1600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CC00CC"/>
                </a:solidFill>
              </a:rPr>
              <a:t>y</a:t>
            </a:r>
            <a:endParaRPr lang="it-IT" sz="1600" i="1">
              <a:solidFill>
                <a:srgbClr val="CC00CC"/>
              </a:solidFill>
            </a:endParaRPr>
          </a:p>
        </p:txBody>
      </p:sp>
      <p:sp>
        <p:nvSpPr>
          <p:cNvPr id="78926" name="Rectangle 105"/>
          <p:cNvSpPr>
            <a:spLocks noChangeArrowheads="1"/>
          </p:cNvSpPr>
          <p:nvPr/>
        </p:nvSpPr>
        <p:spPr bwMode="auto">
          <a:xfrm>
            <a:off x="1600200" y="2895600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CC00CC"/>
                </a:solidFill>
              </a:rPr>
              <a:t>x</a:t>
            </a:r>
            <a:endParaRPr lang="it-IT" sz="1600" i="1" dirty="0">
              <a:solidFill>
                <a:srgbClr val="CC00CC"/>
              </a:solidFill>
            </a:endParaRPr>
          </a:p>
        </p:txBody>
      </p:sp>
      <p:sp>
        <p:nvSpPr>
          <p:cNvPr id="78927" name="Rectangle 106"/>
          <p:cNvSpPr>
            <a:spLocks noChangeArrowheads="1"/>
          </p:cNvSpPr>
          <p:nvPr/>
        </p:nvSpPr>
        <p:spPr bwMode="auto">
          <a:xfrm>
            <a:off x="609600" y="1828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928" name="Rectangle 107"/>
          <p:cNvSpPr>
            <a:spLocks noChangeArrowheads="1"/>
          </p:cNvSpPr>
          <p:nvPr/>
        </p:nvSpPr>
        <p:spPr bwMode="auto">
          <a:xfrm>
            <a:off x="1524000" y="220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929" name="Rectangle 108"/>
          <p:cNvSpPr>
            <a:spLocks noChangeArrowheads="1"/>
          </p:cNvSpPr>
          <p:nvPr/>
        </p:nvSpPr>
        <p:spPr bwMode="auto">
          <a:xfrm>
            <a:off x="762000" y="2667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grpSp>
        <p:nvGrpSpPr>
          <p:cNvPr id="78930" name="Group 109"/>
          <p:cNvGrpSpPr>
            <a:grpSpLocks/>
          </p:cNvGrpSpPr>
          <p:nvPr/>
        </p:nvGrpSpPr>
        <p:grpSpPr bwMode="auto">
          <a:xfrm rot="2220507">
            <a:off x="685800" y="2133600"/>
            <a:ext cx="803275" cy="639763"/>
            <a:chOff x="384" y="1488"/>
            <a:chExt cx="506" cy="403"/>
          </a:xfrm>
        </p:grpSpPr>
        <p:sp>
          <p:nvSpPr>
            <p:cNvPr id="78939" name="Oval 110"/>
            <p:cNvSpPr>
              <a:spLocks noChangeArrowheads="1"/>
            </p:cNvSpPr>
            <p:nvPr/>
          </p:nvSpPr>
          <p:spPr bwMode="auto">
            <a:xfrm>
              <a:off x="624" y="182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0" name="Oval 111"/>
            <p:cNvSpPr>
              <a:spLocks noChangeArrowheads="1"/>
            </p:cNvSpPr>
            <p:nvPr/>
          </p:nvSpPr>
          <p:spPr bwMode="auto">
            <a:xfrm>
              <a:off x="816" y="1488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1" name="Oval 112"/>
            <p:cNvSpPr>
              <a:spLocks noChangeArrowheads="1"/>
            </p:cNvSpPr>
            <p:nvPr/>
          </p:nvSpPr>
          <p:spPr bwMode="auto">
            <a:xfrm>
              <a:off x="384" y="158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78942" name="Freeform 113"/>
            <p:cNvSpPr>
              <a:spLocks/>
            </p:cNvSpPr>
            <p:nvPr/>
          </p:nvSpPr>
          <p:spPr bwMode="auto">
            <a:xfrm>
              <a:off x="415" y="1529"/>
              <a:ext cx="437" cy="331"/>
            </a:xfrm>
            <a:custGeom>
              <a:avLst/>
              <a:gdLst>
                <a:gd name="T0" fmla="*/ 0 w 437"/>
                <a:gd name="T1" fmla="*/ 80 h 331"/>
                <a:gd name="T2" fmla="*/ 265 w 437"/>
                <a:gd name="T3" fmla="*/ 331 h 331"/>
                <a:gd name="T4" fmla="*/ 437 w 437"/>
                <a:gd name="T5" fmla="*/ 0 h 331"/>
                <a:gd name="T6" fmla="*/ 0 w 437"/>
                <a:gd name="T7" fmla="*/ 8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7"/>
                <a:gd name="T13" fmla="*/ 0 h 331"/>
                <a:gd name="T14" fmla="*/ 437 w 437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7" h="331">
                  <a:moveTo>
                    <a:pt x="0" y="80"/>
                  </a:moveTo>
                  <a:lnTo>
                    <a:pt x="265" y="331"/>
                  </a:lnTo>
                  <a:lnTo>
                    <a:pt x="437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8931" name="Text Box 114"/>
          <p:cNvSpPr txBox="1">
            <a:spLocks noChangeArrowheads="1"/>
          </p:cNvSpPr>
          <p:nvPr/>
        </p:nvSpPr>
        <p:spPr bwMode="auto">
          <a:xfrm>
            <a:off x="152400" y="3200400"/>
            <a:ext cx="1658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CC00CC"/>
                </a:solidFill>
              </a:rPr>
              <a:t>object Coordinates</a:t>
            </a:r>
            <a:endParaRPr lang="it-IT" sz="1400">
              <a:solidFill>
                <a:srgbClr val="CC00CC"/>
              </a:solidFill>
            </a:endParaRPr>
          </a:p>
        </p:txBody>
      </p:sp>
      <p:sp>
        <p:nvSpPr>
          <p:cNvPr id="78935" name="Text Box 23"/>
          <p:cNvSpPr txBox="1">
            <a:spLocks noChangeArrowheads="1"/>
          </p:cNvSpPr>
          <p:nvPr/>
        </p:nvSpPr>
        <p:spPr bwMode="auto">
          <a:xfrm>
            <a:off x="4876800" y="53340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2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122" name="AutoShape 119"/>
          <p:cNvSpPr>
            <a:spLocks noChangeArrowheads="1"/>
          </p:cNvSpPr>
          <p:nvPr/>
        </p:nvSpPr>
        <p:spPr bwMode="auto">
          <a:xfrm flipV="1">
            <a:off x="1905000" y="50514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933" name="Text Box 116"/>
          <p:cNvSpPr txBox="1">
            <a:spLocks noChangeArrowheads="1"/>
          </p:cNvSpPr>
          <p:nvPr/>
        </p:nvSpPr>
        <p:spPr bwMode="auto">
          <a:xfrm>
            <a:off x="762000" y="37338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0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78936" name="Text Box 20"/>
          <p:cNvSpPr txBox="1">
            <a:spLocks noChangeArrowheads="1"/>
          </p:cNvSpPr>
          <p:nvPr/>
        </p:nvSpPr>
        <p:spPr bwMode="auto">
          <a:xfrm>
            <a:off x="1905000" y="5410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1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120" name="Rectangle 21"/>
          <p:cNvSpPr>
            <a:spLocks noChangeArrowheads="1"/>
          </p:cNvSpPr>
          <p:nvPr/>
        </p:nvSpPr>
        <p:spPr bwMode="auto">
          <a:xfrm>
            <a:off x="2406352" y="2515344"/>
            <a:ext cx="5334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0) Modeling transformation	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1) View transformation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2) Projection transformation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3) Viewport transformation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	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5638800" y="4953000"/>
            <a:ext cx="3387725" cy="1752600"/>
            <a:chOff x="5638800" y="4953000"/>
            <a:chExt cx="3387725" cy="1752600"/>
          </a:xfrm>
        </p:grpSpPr>
        <p:grpSp>
          <p:nvGrpSpPr>
            <p:cNvPr id="119" name="Group 102"/>
            <p:cNvGrpSpPr>
              <a:grpSpLocks/>
            </p:cNvGrpSpPr>
            <p:nvPr/>
          </p:nvGrpSpPr>
          <p:grpSpPr bwMode="auto">
            <a:xfrm>
              <a:off x="5638800" y="4953000"/>
              <a:ext cx="1352550" cy="1752600"/>
              <a:chOff x="3552" y="3120"/>
              <a:chExt cx="852" cy="1104"/>
            </a:xfrm>
          </p:grpSpPr>
          <p:sp>
            <p:nvSpPr>
              <p:cNvPr id="151" name="AutoShape 79"/>
              <p:cNvSpPr>
                <a:spLocks noChangeArrowheads="1"/>
              </p:cNvSpPr>
              <p:nvPr/>
            </p:nvSpPr>
            <p:spPr bwMode="auto">
              <a:xfrm rot="5400000" flipH="1">
                <a:off x="3420" y="3444"/>
                <a:ext cx="1104" cy="456"/>
              </a:xfrm>
              <a:prstGeom prst="parallelogram">
                <a:avLst>
                  <a:gd name="adj" fmla="val 101527"/>
                </a:avLst>
              </a:prstGeom>
              <a:solidFill>
                <a:srgbClr val="99FFCC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52" name="Line 80"/>
              <p:cNvSpPr>
                <a:spLocks noChangeShapeType="1"/>
              </p:cNvSpPr>
              <p:nvPr/>
            </p:nvSpPr>
            <p:spPr bwMode="auto">
              <a:xfrm>
                <a:off x="3991" y="3331"/>
                <a:ext cx="0" cy="6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prstDash val="dashDot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3" name="Line 81"/>
              <p:cNvSpPr>
                <a:spLocks noChangeShapeType="1"/>
              </p:cNvSpPr>
              <p:nvPr/>
            </p:nvSpPr>
            <p:spPr bwMode="auto">
              <a:xfrm flipH="1">
                <a:off x="3744" y="3476"/>
                <a:ext cx="451" cy="46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prstDash val="dashDot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4" name="Rectangle 95"/>
              <p:cNvSpPr>
                <a:spLocks noChangeArrowheads="1"/>
              </p:cNvSpPr>
              <p:nvPr/>
            </p:nvSpPr>
            <p:spPr bwMode="auto">
              <a:xfrm>
                <a:off x="3888" y="3120"/>
                <a:ext cx="18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  <p:sp>
            <p:nvSpPr>
              <p:cNvPr id="155" name="Rectangle 96"/>
              <p:cNvSpPr>
                <a:spLocks noChangeArrowheads="1"/>
              </p:cNvSpPr>
              <p:nvPr/>
            </p:nvSpPr>
            <p:spPr bwMode="auto">
              <a:xfrm>
                <a:off x="3936" y="3936"/>
                <a:ext cx="2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-1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  <p:sp>
            <p:nvSpPr>
              <p:cNvPr id="156" name="Rectangle 97"/>
              <p:cNvSpPr>
                <a:spLocks noChangeArrowheads="1"/>
              </p:cNvSpPr>
              <p:nvPr/>
            </p:nvSpPr>
            <p:spPr bwMode="auto">
              <a:xfrm>
                <a:off x="3552" y="3840"/>
                <a:ext cx="22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 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  <p:sp>
            <p:nvSpPr>
              <p:cNvPr id="157" name="Rectangle 98"/>
              <p:cNvSpPr>
                <a:spLocks noChangeArrowheads="1"/>
              </p:cNvSpPr>
              <p:nvPr/>
            </p:nvSpPr>
            <p:spPr bwMode="auto">
              <a:xfrm>
                <a:off x="4176" y="3312"/>
                <a:ext cx="2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-1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</p:grpSp>
        <p:grpSp>
          <p:nvGrpSpPr>
            <p:cNvPr id="121" name="Group 62"/>
            <p:cNvGrpSpPr>
              <a:grpSpLocks/>
            </p:cNvGrpSpPr>
            <p:nvPr/>
          </p:nvGrpSpPr>
          <p:grpSpPr bwMode="auto">
            <a:xfrm>
              <a:off x="6934200" y="5638800"/>
              <a:ext cx="407988" cy="457200"/>
              <a:chOff x="1872" y="2256"/>
              <a:chExt cx="353" cy="432"/>
            </a:xfrm>
          </p:grpSpPr>
          <p:sp>
            <p:nvSpPr>
              <p:cNvPr id="146" name="AutoShape 63"/>
              <p:cNvSpPr>
                <a:spLocks noChangeArrowheads="1"/>
              </p:cNvSpPr>
              <p:nvPr/>
            </p:nvSpPr>
            <p:spPr bwMode="auto">
              <a:xfrm>
                <a:off x="1872" y="2256"/>
                <a:ext cx="275" cy="432"/>
              </a:xfrm>
              <a:prstGeom prst="cube">
                <a:avLst>
                  <a:gd name="adj" fmla="val 52380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47" name="Oval 64"/>
              <p:cNvSpPr>
                <a:spLocks noChangeArrowheads="1"/>
              </p:cNvSpPr>
              <p:nvPr/>
            </p:nvSpPr>
            <p:spPr bwMode="auto">
              <a:xfrm>
                <a:off x="2029" y="2335"/>
                <a:ext cx="118" cy="23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48" name="Rectangle 65"/>
              <p:cNvSpPr>
                <a:spLocks noChangeArrowheads="1"/>
              </p:cNvSpPr>
              <p:nvPr/>
            </p:nvSpPr>
            <p:spPr bwMode="auto">
              <a:xfrm>
                <a:off x="2068" y="2335"/>
                <a:ext cx="118" cy="23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49" name="Oval 66"/>
              <p:cNvSpPr>
                <a:spLocks noChangeArrowheads="1"/>
              </p:cNvSpPr>
              <p:nvPr/>
            </p:nvSpPr>
            <p:spPr bwMode="auto">
              <a:xfrm>
                <a:off x="2107" y="2335"/>
                <a:ext cx="118" cy="23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50" name="AutoShape 67"/>
              <p:cNvSpPr>
                <a:spLocks noChangeArrowheads="1"/>
              </p:cNvSpPr>
              <p:nvPr/>
            </p:nvSpPr>
            <p:spPr bwMode="auto">
              <a:xfrm>
                <a:off x="1872" y="2304"/>
                <a:ext cx="144" cy="96"/>
              </a:xfrm>
              <a:prstGeom prst="cube">
                <a:avLst>
                  <a:gd name="adj" fmla="val 53958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123" name="Line 68"/>
            <p:cNvSpPr>
              <a:spLocks noChangeShapeType="1"/>
            </p:cNvSpPr>
            <p:nvPr/>
          </p:nvSpPr>
          <p:spPr bwMode="auto">
            <a:xfrm flipV="1">
              <a:off x="7254875" y="5562600"/>
              <a:ext cx="288925" cy="279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24" name="Line 69"/>
            <p:cNvSpPr>
              <a:spLocks noChangeShapeType="1"/>
            </p:cNvSpPr>
            <p:nvPr/>
          </p:nvSpPr>
          <p:spPr bwMode="auto">
            <a:xfrm flipH="1" flipV="1">
              <a:off x="7239000" y="5105400"/>
              <a:ext cx="0" cy="7620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25" name="Rectangle 70"/>
            <p:cNvSpPr>
              <a:spLocks noChangeArrowheads="1"/>
            </p:cNvSpPr>
            <p:nvPr/>
          </p:nvSpPr>
          <p:spPr bwMode="auto">
            <a:xfrm>
              <a:off x="7010400" y="5105400"/>
              <a:ext cx="351676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v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126" name="Rectangle 71"/>
            <p:cNvSpPr>
              <a:spLocks noChangeArrowheads="1"/>
            </p:cNvSpPr>
            <p:nvPr/>
          </p:nvSpPr>
          <p:spPr bwMode="auto">
            <a:xfrm>
              <a:off x="7340601" y="5300132"/>
              <a:ext cx="431526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-u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127" name="Rectangle 72"/>
            <p:cNvSpPr>
              <a:spLocks noChangeArrowheads="1"/>
            </p:cNvSpPr>
            <p:nvPr/>
          </p:nvSpPr>
          <p:spPr bwMode="auto">
            <a:xfrm>
              <a:off x="7543800" y="5791200"/>
              <a:ext cx="431526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-n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128" name="Freeform 73"/>
            <p:cNvSpPr>
              <a:spLocks/>
            </p:cNvSpPr>
            <p:nvPr/>
          </p:nvSpPr>
          <p:spPr bwMode="auto">
            <a:xfrm rot="19904937">
              <a:off x="8077200" y="5486400"/>
              <a:ext cx="609600" cy="484188"/>
            </a:xfrm>
            <a:custGeom>
              <a:avLst/>
              <a:gdLst>
                <a:gd name="T0" fmla="*/ 0 w 384"/>
                <a:gd name="T1" fmla="*/ 2147483647 h 305"/>
                <a:gd name="T2" fmla="*/ 2147483647 w 384"/>
                <a:gd name="T3" fmla="*/ 0 h 305"/>
                <a:gd name="T4" fmla="*/ 2147483647 w 384"/>
                <a:gd name="T5" fmla="*/ 2147483647 h 305"/>
                <a:gd name="T6" fmla="*/ 0 w 384"/>
                <a:gd name="T7" fmla="*/ 2147483647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305"/>
                <a:gd name="T14" fmla="*/ 384 w 38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305">
                  <a:moveTo>
                    <a:pt x="0" y="305"/>
                  </a:moveTo>
                  <a:lnTo>
                    <a:pt x="205" y="0"/>
                  </a:lnTo>
                  <a:lnTo>
                    <a:pt x="384" y="270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29" name="Rectangle 74"/>
            <p:cNvSpPr>
              <a:spLocks noChangeArrowheads="1"/>
            </p:cNvSpPr>
            <p:nvPr/>
          </p:nvSpPr>
          <p:spPr bwMode="auto">
            <a:xfrm>
              <a:off x="8077200" y="6019800"/>
              <a:ext cx="339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130" name="Rectangle 75"/>
            <p:cNvSpPr>
              <a:spLocks noChangeArrowheads="1"/>
            </p:cNvSpPr>
            <p:nvPr/>
          </p:nvSpPr>
          <p:spPr bwMode="auto">
            <a:xfrm>
              <a:off x="8001000" y="5257800"/>
              <a:ext cx="339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131" name="Oval 76"/>
            <p:cNvSpPr>
              <a:spLocks noChangeArrowheads="1"/>
            </p:cNvSpPr>
            <p:nvPr/>
          </p:nvSpPr>
          <p:spPr bwMode="auto">
            <a:xfrm>
              <a:off x="8153400" y="6019800"/>
              <a:ext cx="117475" cy="106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2" name="Oval 77"/>
            <p:cNvSpPr>
              <a:spLocks noChangeArrowheads="1"/>
            </p:cNvSpPr>
            <p:nvPr/>
          </p:nvSpPr>
          <p:spPr bwMode="auto">
            <a:xfrm>
              <a:off x="8244408" y="5482877"/>
              <a:ext cx="117475" cy="106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" name="Oval 78"/>
            <p:cNvSpPr>
              <a:spLocks noChangeArrowheads="1"/>
            </p:cNvSpPr>
            <p:nvPr/>
          </p:nvSpPr>
          <p:spPr bwMode="auto">
            <a:xfrm>
              <a:off x="8676456" y="5698901"/>
              <a:ext cx="117475" cy="106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4" name="Line 82"/>
            <p:cNvSpPr>
              <a:spLocks noChangeShapeType="1"/>
            </p:cNvSpPr>
            <p:nvPr/>
          </p:nvSpPr>
          <p:spPr bwMode="auto">
            <a:xfrm>
              <a:off x="7239000" y="5867400"/>
              <a:ext cx="685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35" name="Rectangle 84"/>
            <p:cNvSpPr>
              <a:spLocks noChangeArrowheads="1"/>
            </p:cNvSpPr>
            <p:nvPr/>
          </p:nvSpPr>
          <p:spPr bwMode="auto">
            <a:xfrm>
              <a:off x="8686800" y="5562600"/>
              <a:ext cx="339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  <p:grpSp>
          <p:nvGrpSpPr>
            <p:cNvPr id="136" name="Group 101"/>
            <p:cNvGrpSpPr>
              <a:grpSpLocks/>
            </p:cNvGrpSpPr>
            <p:nvPr/>
          </p:nvGrpSpPr>
          <p:grpSpPr bwMode="auto">
            <a:xfrm>
              <a:off x="6096001" y="5334000"/>
              <a:ext cx="2652713" cy="1098550"/>
              <a:chOff x="3840" y="3360"/>
              <a:chExt cx="1671" cy="692"/>
            </a:xfrm>
          </p:grpSpPr>
          <p:sp>
            <p:nvSpPr>
              <p:cNvPr id="137" name="Line 83"/>
              <p:cNvSpPr>
                <a:spLocks noChangeShapeType="1"/>
              </p:cNvSpPr>
              <p:nvPr/>
            </p:nvSpPr>
            <p:spPr bwMode="auto">
              <a:xfrm flipH="1" flipV="1">
                <a:off x="4032" y="3552"/>
                <a:ext cx="115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" name="Oval 85"/>
              <p:cNvSpPr>
                <a:spLocks noChangeArrowheads="1"/>
              </p:cNvSpPr>
              <p:nvPr/>
            </p:nvSpPr>
            <p:spPr bwMode="auto">
              <a:xfrm>
                <a:off x="4015" y="3524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9" name="Rectangle 86"/>
              <p:cNvSpPr>
                <a:spLocks noChangeArrowheads="1"/>
              </p:cNvSpPr>
              <p:nvPr/>
            </p:nvSpPr>
            <p:spPr bwMode="auto">
              <a:xfrm>
                <a:off x="3984" y="3360"/>
                <a:ext cx="2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0</a:t>
                </a:r>
                <a:endParaRPr lang="it-IT" sz="1600" i="1"/>
              </a:p>
            </p:txBody>
          </p:sp>
          <p:sp>
            <p:nvSpPr>
              <p:cNvPr id="140" name="Line 87"/>
              <p:cNvSpPr>
                <a:spLocks noChangeShapeType="1"/>
              </p:cNvSpPr>
              <p:nvPr/>
            </p:nvSpPr>
            <p:spPr bwMode="auto">
              <a:xfrm flipH="1">
                <a:off x="3936" y="3504"/>
                <a:ext cx="129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1" name="Oval 88"/>
              <p:cNvSpPr>
                <a:spLocks noChangeArrowheads="1"/>
              </p:cNvSpPr>
              <p:nvPr/>
            </p:nvSpPr>
            <p:spPr bwMode="auto">
              <a:xfrm>
                <a:off x="3936" y="3792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2" name="Oval 89"/>
              <p:cNvSpPr>
                <a:spLocks noChangeArrowheads="1"/>
              </p:cNvSpPr>
              <p:nvPr/>
            </p:nvSpPr>
            <p:spPr bwMode="auto">
              <a:xfrm>
                <a:off x="4128" y="3648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" name="Line 90"/>
              <p:cNvSpPr>
                <a:spLocks noChangeShapeType="1"/>
              </p:cNvSpPr>
              <p:nvPr/>
            </p:nvSpPr>
            <p:spPr bwMode="auto">
              <a:xfrm flipH="1">
                <a:off x="4176" y="3611"/>
                <a:ext cx="1335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squar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" name="Rectangle 91"/>
              <p:cNvSpPr>
                <a:spLocks noChangeArrowheads="1"/>
              </p:cNvSpPr>
              <p:nvPr/>
            </p:nvSpPr>
            <p:spPr bwMode="auto">
              <a:xfrm>
                <a:off x="3840" y="3840"/>
                <a:ext cx="2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2</a:t>
                </a:r>
                <a:endParaRPr lang="it-IT" sz="1600" i="1"/>
              </a:p>
            </p:txBody>
          </p:sp>
          <p:sp>
            <p:nvSpPr>
              <p:cNvPr id="145" name="Rectangle 92"/>
              <p:cNvSpPr>
                <a:spLocks noChangeArrowheads="1"/>
              </p:cNvSpPr>
              <p:nvPr/>
            </p:nvSpPr>
            <p:spPr bwMode="auto">
              <a:xfrm>
                <a:off x="4128" y="3504"/>
                <a:ext cx="2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1</a:t>
                </a:r>
                <a:endParaRPr lang="it-IT" sz="1600" i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7923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Scientific Visualization</a:t>
            </a:r>
          </a:p>
        </p:txBody>
      </p:sp>
      <p:pic>
        <p:nvPicPr>
          <p:cNvPr id="92162" name="Picture 2" descr="File:Gravitywav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19" y="1303005"/>
            <a:ext cx="4298187" cy="4126259"/>
          </a:xfrm>
          <a:prstGeom prst="rect">
            <a:avLst/>
          </a:prstGeom>
          <a:noFill/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643046" y="4801647"/>
            <a:ext cx="2618322" cy="55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Times New Roman" pitchFamily="18" charset="0"/>
              </a:rPr>
              <a:t>Gravitational waves during a 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  <a:latin typeface="Times New Roman" pitchFamily="18" charset="0"/>
              </a:rPr>
              <a:t>Collision of black holes</a:t>
            </a:r>
            <a:br>
              <a:rPr lang="en-US" sz="100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1000" dirty="0">
                <a:solidFill>
                  <a:schemeClr val="bg1"/>
                </a:solidFill>
                <a:latin typeface="Times New Roman" pitchFamily="18" charset="0"/>
              </a:rPr>
              <a:t>(Max Planck </a:t>
            </a:r>
            <a:r>
              <a:rPr lang="en-US" sz="1000" dirty="0" err="1">
                <a:solidFill>
                  <a:schemeClr val="bg1"/>
                </a:solidFill>
                <a:latin typeface="Times New Roman" pitchFamily="18" charset="0"/>
              </a:rPr>
              <a:t>Insitute</a:t>
            </a:r>
            <a:r>
              <a:rPr lang="en-US" sz="1000" dirty="0">
                <a:solidFill>
                  <a:schemeClr val="bg1"/>
                </a:solidFill>
                <a:latin typeface="Times New Roman" pitchFamily="18" charset="0"/>
              </a:rPr>
              <a:t> for Gravitational Physics)</a:t>
            </a:r>
          </a:p>
        </p:txBody>
      </p:sp>
      <p:pic>
        <p:nvPicPr>
          <p:cNvPr id="92164" name="Picture 4" descr="http://lh4.ggpht.com/-LFM5WwAKnRk/S3xhrAVLx8I/AAAAAAAAAJo/S105vvUfR-Q/3021661-Featured.JPG"/>
          <p:cNvPicPr>
            <a:picLocks noChangeAspect="1" noChangeArrowheads="1"/>
          </p:cNvPicPr>
          <p:nvPr/>
        </p:nvPicPr>
        <p:blipFill>
          <a:blip r:embed="rId3"/>
          <a:srcRect l="16504" r="16113"/>
          <a:stretch>
            <a:fillRect/>
          </a:stretch>
        </p:blipFill>
        <p:spPr bwMode="auto">
          <a:xfrm>
            <a:off x="4864138" y="1285860"/>
            <a:ext cx="4279894" cy="4143404"/>
          </a:xfrm>
          <a:prstGeom prst="rect">
            <a:avLst/>
          </a:prstGeom>
          <a:noFill/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7868994" y="5143512"/>
            <a:ext cx="1275006" cy="24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Times New Roman" pitchFamily="18" charset="0"/>
              </a:rPr>
              <a:t>Rhinovirus 3 protein 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D0842EC-2D91-4966-8CF4-98FE278640EA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0213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Projection transformation</a:t>
            </a:r>
            <a:endParaRPr lang="it-IT" dirty="0"/>
          </a:p>
        </p:txBody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Time to move to </a:t>
            </a:r>
            <a:r>
              <a:rPr lang="en-US" dirty="0"/>
              <a:t>2D !</a:t>
            </a:r>
            <a:endParaRPr lang="it-IT" dirty="0"/>
          </a:p>
        </p:txBody>
      </p:sp>
      <p:sp>
        <p:nvSpPr>
          <p:cNvPr id="81925" name="AutoShape 4"/>
          <p:cNvSpPr>
            <a:spLocks noChangeArrowheads="1"/>
          </p:cNvSpPr>
          <p:nvPr/>
        </p:nvSpPr>
        <p:spPr bwMode="auto">
          <a:xfrm>
            <a:off x="3712321" y="25908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81926" name="AutoShape 5"/>
          <p:cNvSpPr>
            <a:spLocks noChangeArrowheads="1"/>
          </p:cNvSpPr>
          <p:nvPr/>
        </p:nvSpPr>
        <p:spPr bwMode="auto">
          <a:xfrm>
            <a:off x="3712321" y="25908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hlink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81927" name="Text Box 6"/>
          <p:cNvSpPr txBox="1">
            <a:spLocks noChangeArrowheads="1"/>
          </p:cNvSpPr>
          <p:nvPr/>
        </p:nvSpPr>
        <p:spPr bwMode="auto">
          <a:xfrm>
            <a:off x="3788521" y="29718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2</a:t>
            </a:r>
            <a:endParaRPr lang="it-IT" sz="4800">
              <a:solidFill>
                <a:schemeClr val="bg1"/>
              </a:solidFill>
            </a:endParaRPr>
          </a:p>
        </p:txBody>
      </p:sp>
      <p:grpSp>
        <p:nvGrpSpPr>
          <p:cNvPr id="81928" name="Group 7"/>
          <p:cNvGrpSpPr>
            <a:grpSpLocks/>
          </p:cNvGrpSpPr>
          <p:nvPr/>
        </p:nvGrpSpPr>
        <p:grpSpPr bwMode="auto">
          <a:xfrm>
            <a:off x="1489075" y="3200400"/>
            <a:ext cx="407988" cy="457200"/>
            <a:chOff x="1872" y="2256"/>
            <a:chExt cx="353" cy="432"/>
          </a:xfrm>
        </p:grpSpPr>
        <p:sp>
          <p:nvSpPr>
            <p:cNvPr id="81979" name="AutoShape 8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980" name="Oval 9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981" name="Rectangle 10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982" name="Oval 11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983" name="AutoShape 12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81929" name="Line 13"/>
          <p:cNvSpPr>
            <a:spLocks noChangeShapeType="1"/>
          </p:cNvSpPr>
          <p:nvPr/>
        </p:nvSpPr>
        <p:spPr bwMode="auto">
          <a:xfrm>
            <a:off x="1793875" y="34290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1930" name="Line 14"/>
          <p:cNvSpPr>
            <a:spLocks noChangeShapeType="1"/>
          </p:cNvSpPr>
          <p:nvPr/>
        </p:nvSpPr>
        <p:spPr bwMode="auto">
          <a:xfrm flipH="1" flipV="1">
            <a:off x="1793875" y="26670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1931" name="Rectangle 15"/>
          <p:cNvSpPr>
            <a:spLocks noChangeArrowheads="1"/>
          </p:cNvSpPr>
          <p:nvPr/>
        </p:nvSpPr>
        <p:spPr bwMode="auto">
          <a:xfrm>
            <a:off x="1565275" y="2667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1932" name="Rectangle 16"/>
          <p:cNvSpPr>
            <a:spLocks noChangeArrowheads="1"/>
          </p:cNvSpPr>
          <p:nvPr/>
        </p:nvSpPr>
        <p:spPr bwMode="auto">
          <a:xfrm>
            <a:off x="2098675" y="33528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1933" name="Freeform 17"/>
          <p:cNvSpPr>
            <a:spLocks/>
          </p:cNvSpPr>
          <p:nvPr/>
        </p:nvSpPr>
        <p:spPr bwMode="auto">
          <a:xfrm rot="-1695063">
            <a:off x="2632075" y="30480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1934" name="Rectangle 18"/>
          <p:cNvSpPr>
            <a:spLocks noChangeArrowheads="1"/>
          </p:cNvSpPr>
          <p:nvPr/>
        </p:nvSpPr>
        <p:spPr bwMode="auto">
          <a:xfrm>
            <a:off x="2632075" y="35814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81935" name="Rectangle 19"/>
          <p:cNvSpPr>
            <a:spLocks noChangeArrowheads="1"/>
          </p:cNvSpPr>
          <p:nvPr/>
        </p:nvSpPr>
        <p:spPr bwMode="auto">
          <a:xfrm>
            <a:off x="2555875" y="28194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81936" name="Rectangle 20"/>
          <p:cNvSpPr>
            <a:spLocks noChangeArrowheads="1"/>
          </p:cNvSpPr>
          <p:nvPr/>
        </p:nvSpPr>
        <p:spPr bwMode="auto">
          <a:xfrm>
            <a:off x="3165475" y="3048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81937" name="Oval 21"/>
          <p:cNvSpPr>
            <a:spLocks noChangeArrowheads="1"/>
          </p:cNvSpPr>
          <p:nvPr/>
        </p:nvSpPr>
        <p:spPr bwMode="auto">
          <a:xfrm>
            <a:off x="2708275" y="3581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1938" name="Oval 22"/>
          <p:cNvSpPr>
            <a:spLocks noChangeArrowheads="1"/>
          </p:cNvSpPr>
          <p:nvPr/>
        </p:nvSpPr>
        <p:spPr bwMode="auto">
          <a:xfrm>
            <a:off x="2784475" y="30480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1939" name="Oval 23"/>
          <p:cNvSpPr>
            <a:spLocks noChangeArrowheads="1"/>
          </p:cNvSpPr>
          <p:nvPr/>
        </p:nvSpPr>
        <p:spPr bwMode="auto">
          <a:xfrm>
            <a:off x="3165475" y="32766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1940" name="Text Box 24"/>
          <p:cNvSpPr txBox="1">
            <a:spLocks noChangeArrowheads="1"/>
          </p:cNvSpPr>
          <p:nvPr/>
        </p:nvSpPr>
        <p:spPr bwMode="auto">
          <a:xfrm>
            <a:off x="1412875" y="3962400"/>
            <a:ext cx="2071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view Coordinates</a:t>
            </a:r>
          </a:p>
          <a:p>
            <a:r>
              <a:rPr lang="en-US" sz="1400">
                <a:solidFill>
                  <a:srgbClr val="FF0000"/>
                </a:solidFill>
              </a:rPr>
              <a:t>(a.k.a. eye Coordinates)</a:t>
            </a:r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81967" name="Text Box 56"/>
          <p:cNvSpPr txBox="1">
            <a:spLocks noChangeArrowheads="1"/>
          </p:cNvSpPr>
          <p:nvPr/>
        </p:nvSpPr>
        <p:spPr bwMode="auto">
          <a:xfrm>
            <a:off x="5624513" y="3978275"/>
            <a:ext cx="1106691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rgbClr val="339933"/>
                </a:solidFill>
              </a:rPr>
              <a:t>Clip</a:t>
            </a:r>
          </a:p>
          <a:p>
            <a:r>
              <a:rPr lang="en-US" sz="1400" dirty="0">
                <a:solidFill>
                  <a:srgbClr val="339933"/>
                </a:solidFill>
              </a:rPr>
              <a:t>coordinates</a:t>
            </a:r>
            <a:endParaRPr lang="it-IT" sz="1400" dirty="0">
              <a:solidFill>
                <a:srgbClr val="339933"/>
              </a:solidFill>
            </a:endParaRPr>
          </a:p>
        </p:txBody>
      </p:sp>
      <p:sp>
        <p:nvSpPr>
          <p:cNvPr id="81972" name="Line 61"/>
          <p:cNvSpPr>
            <a:spLocks noChangeShapeType="1"/>
          </p:cNvSpPr>
          <p:nvPr/>
        </p:nvSpPr>
        <p:spPr bwMode="auto">
          <a:xfrm flipH="1">
            <a:off x="1412875" y="3403600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1973" name="Rectangle 62"/>
          <p:cNvSpPr>
            <a:spLocks noChangeArrowheads="1"/>
          </p:cNvSpPr>
          <p:nvPr/>
        </p:nvSpPr>
        <p:spPr bwMode="auto">
          <a:xfrm>
            <a:off x="1260475" y="37338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4441007" y="2586432"/>
            <a:ext cx="3387725" cy="1752600"/>
            <a:chOff x="5638800" y="4953000"/>
            <a:chExt cx="3387725" cy="1752600"/>
          </a:xfrm>
        </p:grpSpPr>
        <p:grpSp>
          <p:nvGrpSpPr>
            <p:cNvPr id="66" name="Group 102"/>
            <p:cNvGrpSpPr>
              <a:grpSpLocks/>
            </p:cNvGrpSpPr>
            <p:nvPr/>
          </p:nvGrpSpPr>
          <p:grpSpPr bwMode="auto">
            <a:xfrm>
              <a:off x="5638800" y="4953000"/>
              <a:ext cx="1352550" cy="1752600"/>
              <a:chOff x="3552" y="3120"/>
              <a:chExt cx="852" cy="1104"/>
            </a:xfrm>
          </p:grpSpPr>
          <p:sp>
            <p:nvSpPr>
              <p:cNvPr id="96" name="AutoShape 79"/>
              <p:cNvSpPr>
                <a:spLocks noChangeArrowheads="1"/>
              </p:cNvSpPr>
              <p:nvPr/>
            </p:nvSpPr>
            <p:spPr bwMode="auto">
              <a:xfrm rot="5400000" flipH="1">
                <a:off x="3420" y="3444"/>
                <a:ext cx="1104" cy="456"/>
              </a:xfrm>
              <a:prstGeom prst="parallelogram">
                <a:avLst>
                  <a:gd name="adj" fmla="val 101527"/>
                </a:avLst>
              </a:prstGeom>
              <a:solidFill>
                <a:srgbClr val="99FFCC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7" name="Line 80"/>
              <p:cNvSpPr>
                <a:spLocks noChangeShapeType="1"/>
              </p:cNvSpPr>
              <p:nvPr/>
            </p:nvSpPr>
            <p:spPr bwMode="auto">
              <a:xfrm>
                <a:off x="3991" y="3331"/>
                <a:ext cx="0" cy="6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prstDash val="dashDot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8" name="Line 81"/>
              <p:cNvSpPr>
                <a:spLocks noChangeShapeType="1"/>
              </p:cNvSpPr>
              <p:nvPr/>
            </p:nvSpPr>
            <p:spPr bwMode="auto">
              <a:xfrm flipH="1">
                <a:off x="3744" y="3476"/>
                <a:ext cx="451" cy="46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prstDash val="dashDot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9" name="Rectangle 95"/>
              <p:cNvSpPr>
                <a:spLocks noChangeArrowheads="1"/>
              </p:cNvSpPr>
              <p:nvPr/>
            </p:nvSpPr>
            <p:spPr bwMode="auto">
              <a:xfrm>
                <a:off x="3888" y="3120"/>
                <a:ext cx="18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  <p:sp>
            <p:nvSpPr>
              <p:cNvPr id="100" name="Rectangle 96"/>
              <p:cNvSpPr>
                <a:spLocks noChangeArrowheads="1"/>
              </p:cNvSpPr>
              <p:nvPr/>
            </p:nvSpPr>
            <p:spPr bwMode="auto">
              <a:xfrm>
                <a:off x="3936" y="3936"/>
                <a:ext cx="2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-1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  <p:sp>
            <p:nvSpPr>
              <p:cNvPr id="101" name="Rectangle 97"/>
              <p:cNvSpPr>
                <a:spLocks noChangeArrowheads="1"/>
              </p:cNvSpPr>
              <p:nvPr/>
            </p:nvSpPr>
            <p:spPr bwMode="auto">
              <a:xfrm>
                <a:off x="3552" y="3840"/>
                <a:ext cx="22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 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  <p:sp>
            <p:nvSpPr>
              <p:cNvPr id="102" name="Rectangle 98"/>
              <p:cNvSpPr>
                <a:spLocks noChangeArrowheads="1"/>
              </p:cNvSpPr>
              <p:nvPr/>
            </p:nvSpPr>
            <p:spPr bwMode="auto">
              <a:xfrm>
                <a:off x="4176" y="3312"/>
                <a:ext cx="2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>
                    <a:solidFill>
                      <a:srgbClr val="339933"/>
                    </a:solidFill>
                  </a:rPr>
                  <a:t>-1</a:t>
                </a:r>
                <a:endParaRPr lang="it-IT" sz="1600">
                  <a:solidFill>
                    <a:srgbClr val="339933"/>
                  </a:solidFill>
                </a:endParaRPr>
              </a:p>
            </p:txBody>
          </p:sp>
        </p:grpSp>
        <p:grpSp>
          <p:nvGrpSpPr>
            <p:cNvPr id="67" name="Group 62"/>
            <p:cNvGrpSpPr>
              <a:grpSpLocks/>
            </p:cNvGrpSpPr>
            <p:nvPr/>
          </p:nvGrpSpPr>
          <p:grpSpPr bwMode="auto">
            <a:xfrm>
              <a:off x="6934200" y="5638800"/>
              <a:ext cx="407988" cy="457200"/>
              <a:chOff x="1872" y="2256"/>
              <a:chExt cx="353" cy="432"/>
            </a:xfrm>
          </p:grpSpPr>
          <p:sp>
            <p:nvSpPr>
              <p:cNvPr id="91" name="AutoShape 63"/>
              <p:cNvSpPr>
                <a:spLocks noChangeArrowheads="1"/>
              </p:cNvSpPr>
              <p:nvPr/>
            </p:nvSpPr>
            <p:spPr bwMode="auto">
              <a:xfrm>
                <a:off x="1872" y="2256"/>
                <a:ext cx="275" cy="432"/>
              </a:xfrm>
              <a:prstGeom prst="cube">
                <a:avLst>
                  <a:gd name="adj" fmla="val 52380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2" name="Oval 64"/>
              <p:cNvSpPr>
                <a:spLocks noChangeArrowheads="1"/>
              </p:cNvSpPr>
              <p:nvPr/>
            </p:nvSpPr>
            <p:spPr bwMode="auto">
              <a:xfrm>
                <a:off x="2029" y="2335"/>
                <a:ext cx="118" cy="23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3" name="Rectangle 65"/>
              <p:cNvSpPr>
                <a:spLocks noChangeArrowheads="1"/>
              </p:cNvSpPr>
              <p:nvPr/>
            </p:nvSpPr>
            <p:spPr bwMode="auto">
              <a:xfrm>
                <a:off x="2068" y="2335"/>
                <a:ext cx="118" cy="23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4" name="Oval 66"/>
              <p:cNvSpPr>
                <a:spLocks noChangeArrowheads="1"/>
              </p:cNvSpPr>
              <p:nvPr/>
            </p:nvSpPr>
            <p:spPr bwMode="auto">
              <a:xfrm>
                <a:off x="2107" y="2335"/>
                <a:ext cx="118" cy="23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5" name="AutoShape 67"/>
              <p:cNvSpPr>
                <a:spLocks noChangeArrowheads="1"/>
              </p:cNvSpPr>
              <p:nvPr/>
            </p:nvSpPr>
            <p:spPr bwMode="auto">
              <a:xfrm>
                <a:off x="1872" y="2304"/>
                <a:ext cx="144" cy="96"/>
              </a:xfrm>
              <a:prstGeom prst="cube">
                <a:avLst>
                  <a:gd name="adj" fmla="val 53958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68" name="Line 68"/>
            <p:cNvSpPr>
              <a:spLocks noChangeShapeType="1"/>
            </p:cNvSpPr>
            <p:nvPr/>
          </p:nvSpPr>
          <p:spPr bwMode="auto">
            <a:xfrm flipV="1">
              <a:off x="7254875" y="5562600"/>
              <a:ext cx="288925" cy="279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69" name="Line 69"/>
            <p:cNvSpPr>
              <a:spLocks noChangeShapeType="1"/>
            </p:cNvSpPr>
            <p:nvPr/>
          </p:nvSpPr>
          <p:spPr bwMode="auto">
            <a:xfrm flipH="1" flipV="1">
              <a:off x="7239000" y="5105400"/>
              <a:ext cx="0" cy="7620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0" name="Rectangle 70"/>
            <p:cNvSpPr>
              <a:spLocks noChangeArrowheads="1"/>
            </p:cNvSpPr>
            <p:nvPr/>
          </p:nvSpPr>
          <p:spPr bwMode="auto">
            <a:xfrm>
              <a:off x="7010400" y="5105400"/>
              <a:ext cx="351676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v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71" name="Rectangle 71"/>
            <p:cNvSpPr>
              <a:spLocks noChangeArrowheads="1"/>
            </p:cNvSpPr>
            <p:nvPr/>
          </p:nvSpPr>
          <p:spPr bwMode="auto">
            <a:xfrm>
              <a:off x="7340601" y="5300132"/>
              <a:ext cx="431526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-u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72" name="Rectangle 72"/>
            <p:cNvSpPr>
              <a:spLocks noChangeArrowheads="1"/>
            </p:cNvSpPr>
            <p:nvPr/>
          </p:nvSpPr>
          <p:spPr bwMode="auto">
            <a:xfrm>
              <a:off x="7543800" y="5791200"/>
              <a:ext cx="431526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-n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 rot="19904937">
              <a:off x="8077200" y="5486400"/>
              <a:ext cx="609600" cy="484188"/>
            </a:xfrm>
            <a:custGeom>
              <a:avLst/>
              <a:gdLst>
                <a:gd name="T0" fmla="*/ 0 w 384"/>
                <a:gd name="T1" fmla="*/ 2147483647 h 305"/>
                <a:gd name="T2" fmla="*/ 2147483647 w 384"/>
                <a:gd name="T3" fmla="*/ 0 h 305"/>
                <a:gd name="T4" fmla="*/ 2147483647 w 384"/>
                <a:gd name="T5" fmla="*/ 2147483647 h 305"/>
                <a:gd name="T6" fmla="*/ 0 w 384"/>
                <a:gd name="T7" fmla="*/ 2147483647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305"/>
                <a:gd name="T14" fmla="*/ 384 w 38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305">
                  <a:moveTo>
                    <a:pt x="0" y="305"/>
                  </a:moveTo>
                  <a:lnTo>
                    <a:pt x="205" y="0"/>
                  </a:lnTo>
                  <a:lnTo>
                    <a:pt x="384" y="270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8077200" y="6019800"/>
              <a:ext cx="339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75" name="Rectangle 75"/>
            <p:cNvSpPr>
              <a:spLocks noChangeArrowheads="1"/>
            </p:cNvSpPr>
            <p:nvPr/>
          </p:nvSpPr>
          <p:spPr bwMode="auto">
            <a:xfrm>
              <a:off x="8001000" y="5257800"/>
              <a:ext cx="339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76" name="Oval 76"/>
            <p:cNvSpPr>
              <a:spLocks noChangeArrowheads="1"/>
            </p:cNvSpPr>
            <p:nvPr/>
          </p:nvSpPr>
          <p:spPr bwMode="auto">
            <a:xfrm>
              <a:off x="8153400" y="6019800"/>
              <a:ext cx="117475" cy="106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7" name="Oval 77"/>
            <p:cNvSpPr>
              <a:spLocks noChangeArrowheads="1"/>
            </p:cNvSpPr>
            <p:nvPr/>
          </p:nvSpPr>
          <p:spPr bwMode="auto">
            <a:xfrm>
              <a:off x="8244408" y="5482877"/>
              <a:ext cx="117475" cy="106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" name="Oval 78"/>
            <p:cNvSpPr>
              <a:spLocks noChangeArrowheads="1"/>
            </p:cNvSpPr>
            <p:nvPr/>
          </p:nvSpPr>
          <p:spPr bwMode="auto">
            <a:xfrm>
              <a:off x="8676456" y="5698901"/>
              <a:ext cx="117475" cy="106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9" name="Line 82"/>
            <p:cNvSpPr>
              <a:spLocks noChangeShapeType="1"/>
            </p:cNvSpPr>
            <p:nvPr/>
          </p:nvSpPr>
          <p:spPr bwMode="auto">
            <a:xfrm>
              <a:off x="7239000" y="5867400"/>
              <a:ext cx="685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0" name="Rectangle 84"/>
            <p:cNvSpPr>
              <a:spLocks noChangeArrowheads="1"/>
            </p:cNvSpPr>
            <p:nvPr/>
          </p:nvSpPr>
          <p:spPr bwMode="auto">
            <a:xfrm>
              <a:off x="8686800" y="5562600"/>
              <a:ext cx="339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  <p:grpSp>
          <p:nvGrpSpPr>
            <p:cNvPr id="81" name="Group 101"/>
            <p:cNvGrpSpPr>
              <a:grpSpLocks/>
            </p:cNvGrpSpPr>
            <p:nvPr/>
          </p:nvGrpSpPr>
          <p:grpSpPr bwMode="auto">
            <a:xfrm>
              <a:off x="6096001" y="5334000"/>
              <a:ext cx="2652713" cy="1098550"/>
              <a:chOff x="3840" y="3360"/>
              <a:chExt cx="1671" cy="692"/>
            </a:xfrm>
          </p:grpSpPr>
          <p:sp>
            <p:nvSpPr>
              <p:cNvPr id="82" name="Line 83"/>
              <p:cNvSpPr>
                <a:spLocks noChangeShapeType="1"/>
              </p:cNvSpPr>
              <p:nvPr/>
            </p:nvSpPr>
            <p:spPr bwMode="auto">
              <a:xfrm flipH="1" flipV="1">
                <a:off x="4032" y="3552"/>
                <a:ext cx="115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" name="Oval 85"/>
              <p:cNvSpPr>
                <a:spLocks noChangeArrowheads="1"/>
              </p:cNvSpPr>
              <p:nvPr/>
            </p:nvSpPr>
            <p:spPr bwMode="auto">
              <a:xfrm>
                <a:off x="4015" y="3524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Rectangle 86"/>
              <p:cNvSpPr>
                <a:spLocks noChangeArrowheads="1"/>
              </p:cNvSpPr>
              <p:nvPr/>
            </p:nvSpPr>
            <p:spPr bwMode="auto">
              <a:xfrm>
                <a:off x="3984" y="3360"/>
                <a:ext cx="2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0</a:t>
                </a:r>
                <a:endParaRPr lang="it-IT" sz="1600" i="1"/>
              </a:p>
            </p:txBody>
          </p:sp>
          <p:sp>
            <p:nvSpPr>
              <p:cNvPr id="85" name="Line 87"/>
              <p:cNvSpPr>
                <a:spLocks noChangeShapeType="1"/>
              </p:cNvSpPr>
              <p:nvPr/>
            </p:nvSpPr>
            <p:spPr bwMode="auto">
              <a:xfrm flipH="1">
                <a:off x="3936" y="3504"/>
                <a:ext cx="129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6" name="Oval 88"/>
              <p:cNvSpPr>
                <a:spLocks noChangeArrowheads="1"/>
              </p:cNvSpPr>
              <p:nvPr/>
            </p:nvSpPr>
            <p:spPr bwMode="auto">
              <a:xfrm>
                <a:off x="3936" y="3792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7" name="Oval 89"/>
              <p:cNvSpPr>
                <a:spLocks noChangeArrowheads="1"/>
              </p:cNvSpPr>
              <p:nvPr/>
            </p:nvSpPr>
            <p:spPr bwMode="auto">
              <a:xfrm>
                <a:off x="4128" y="3648"/>
                <a:ext cx="74" cy="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" name="Line 90"/>
              <p:cNvSpPr>
                <a:spLocks noChangeShapeType="1"/>
              </p:cNvSpPr>
              <p:nvPr/>
            </p:nvSpPr>
            <p:spPr bwMode="auto">
              <a:xfrm flipH="1">
                <a:off x="4176" y="3611"/>
                <a:ext cx="1335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squar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9" name="Rectangle 91"/>
              <p:cNvSpPr>
                <a:spLocks noChangeArrowheads="1"/>
              </p:cNvSpPr>
              <p:nvPr/>
            </p:nvSpPr>
            <p:spPr bwMode="auto">
              <a:xfrm>
                <a:off x="3840" y="3840"/>
                <a:ext cx="2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2</a:t>
                </a:r>
                <a:endParaRPr lang="it-IT" sz="1600" i="1"/>
              </a:p>
            </p:txBody>
          </p:sp>
          <p:sp>
            <p:nvSpPr>
              <p:cNvPr id="90" name="Rectangle 92"/>
              <p:cNvSpPr>
                <a:spLocks noChangeArrowheads="1"/>
              </p:cNvSpPr>
              <p:nvPr/>
            </p:nvSpPr>
            <p:spPr bwMode="auto">
              <a:xfrm>
                <a:off x="4128" y="3504"/>
                <a:ext cx="2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1</a:t>
                </a:r>
                <a:endParaRPr lang="it-IT" sz="1600" i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4731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Projection transformation</a:t>
            </a:r>
            <a:endParaRPr lang="it-IT" dirty="0"/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Classical problem:</a:t>
            </a:r>
          </a:p>
          <a:p>
            <a:pPr lvl="1" eaLnBrk="1" hangingPunct="1"/>
            <a:r>
              <a:rPr lang="en-US" dirty="0"/>
              <a:t>(in arts and architecture)</a:t>
            </a:r>
          </a:p>
          <a:p>
            <a:pPr eaLnBrk="1" hangingPunct="1"/>
            <a:r>
              <a:rPr lang="en-US" dirty="0"/>
              <a:t>How to represent </a:t>
            </a:r>
          </a:p>
          <a:p>
            <a:pPr lvl="1" eaLnBrk="1" hangingPunct="1"/>
            <a:r>
              <a:rPr lang="en-US" dirty="0"/>
              <a:t>3D objects</a:t>
            </a:r>
          </a:p>
          <a:p>
            <a:pPr lvl="1" eaLnBrk="1" hangingPunct="1"/>
            <a:r>
              <a:rPr lang="en-US" dirty="0"/>
              <a:t>on a 2D plane</a:t>
            </a:r>
            <a:br>
              <a:rPr lang="en-US" dirty="0"/>
            </a:br>
            <a:endParaRPr lang="en-US" dirty="0"/>
          </a:p>
          <a:p>
            <a:pPr marL="457200" lvl="1" indent="0" eaLnBrk="1" hangingPunct="1">
              <a:buNone/>
            </a:pPr>
            <a:endParaRPr lang="it-IT" dirty="0"/>
          </a:p>
        </p:txBody>
      </p:sp>
      <p:graphicFrame>
        <p:nvGraphicFramePr>
          <p:cNvPr id="31746" name="Object 0"/>
          <p:cNvGraphicFramePr>
            <a:graphicFrameLocks noChangeAspect="1"/>
          </p:cNvGraphicFramePr>
          <p:nvPr>
            <p:extLst/>
          </p:nvPr>
        </p:nvGraphicFramePr>
        <p:xfrm>
          <a:off x="3209574" y="3030032"/>
          <a:ext cx="5884031" cy="3473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4" name="Fotografia Photo Editor" r:id="rId3" imgW="9083827" imgH="5363810" progId="">
                  <p:embed/>
                </p:oleObj>
              </mc:Choice>
              <mc:Fallback>
                <p:oleObj name="Fotografia Photo Editor" r:id="rId3" imgW="9083827" imgH="5363810" progId="">
                  <p:embed/>
                  <p:pic>
                    <p:nvPicPr>
                      <p:cNvPr id="31746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574" y="3030032"/>
                        <a:ext cx="5884031" cy="34738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8988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914400"/>
            <a:ext cx="182562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6888" y="990600"/>
            <a:ext cx="170656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7300" y="1092200"/>
            <a:ext cx="1546225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98663" y="1168400"/>
            <a:ext cx="142557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/>
              <a:t>Perspective</a:t>
            </a:r>
            <a:r>
              <a:rPr lang="it-IT" dirty="0"/>
              <a:t> </a:t>
            </a:r>
            <a:r>
              <a:rPr lang="it-IT" dirty="0" err="1"/>
              <a:t>projection</a:t>
            </a:r>
            <a:r>
              <a:rPr lang="it-IT" dirty="0"/>
              <a:t>: </a:t>
            </a:r>
            <a:r>
              <a:rPr lang="it-IT" dirty="0" err="1"/>
              <a:t>how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looks</a:t>
            </a:r>
            <a:endParaRPr lang="it-IT" dirty="0"/>
          </a:p>
        </p:txBody>
      </p:sp>
      <p:pic>
        <p:nvPicPr>
          <p:cNvPr id="3994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025" y="1244600"/>
            <a:ext cx="1304925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 Box 9"/>
          <p:cNvSpPr txBox="1">
            <a:spLocks noChangeArrowheads="1"/>
          </p:cNvSpPr>
          <p:nvPr/>
        </p:nvSpPr>
        <p:spPr bwMode="auto">
          <a:xfrm>
            <a:off x="5447834" y="3429000"/>
            <a:ext cx="3696166" cy="11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r"/>
            <a:r>
              <a:rPr lang="en-US" i="1" dirty="0">
                <a:solidFill>
                  <a:schemeClr val="accent2"/>
                </a:solidFill>
              </a:rPr>
              <a:t>d  </a:t>
            </a:r>
            <a:r>
              <a:rPr lang="en-US" dirty="0">
                <a:solidFill>
                  <a:schemeClr val="accent2"/>
                </a:solidFill>
              </a:rPr>
              <a:t>infinite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(orthogonal</a:t>
            </a:r>
          </a:p>
          <a:p>
            <a:pPr algn="r"/>
            <a:r>
              <a:rPr lang="en-US" sz="1600" dirty="0">
                <a:solidFill>
                  <a:schemeClr val="accent2"/>
                </a:solidFill>
              </a:rPr>
              <a:t>projection)</a:t>
            </a:r>
          </a:p>
          <a:p>
            <a:pPr algn="r"/>
            <a:endParaRPr lang="it-IT" sz="1600" i="1" dirty="0">
              <a:solidFill>
                <a:schemeClr val="accent2"/>
              </a:solidFill>
            </a:endParaRPr>
          </a:p>
        </p:txBody>
      </p:sp>
      <p:sp>
        <p:nvSpPr>
          <p:cNvPr id="39947" name="Rectangle 10"/>
          <p:cNvSpPr>
            <a:spLocks noChangeArrowheads="1"/>
          </p:cNvSpPr>
          <p:nvPr/>
        </p:nvSpPr>
        <p:spPr bwMode="auto">
          <a:xfrm>
            <a:off x="304800" y="3429000"/>
            <a:ext cx="1081443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d  </a:t>
            </a:r>
            <a:r>
              <a:rPr lang="en-US" dirty="0">
                <a:solidFill>
                  <a:schemeClr val="accent2"/>
                </a:solidFill>
              </a:rPr>
              <a:t>small</a:t>
            </a:r>
            <a:endParaRPr lang="it-IT" dirty="0">
              <a:solidFill>
                <a:schemeClr val="accent2"/>
              </a:solidFill>
            </a:endParaRPr>
          </a:p>
        </p:txBody>
      </p:sp>
      <p:sp>
        <p:nvSpPr>
          <p:cNvPr id="39948" name="Rectangle 11"/>
          <p:cNvSpPr>
            <a:spLocks noChangeArrowheads="1"/>
          </p:cNvSpPr>
          <p:nvPr/>
        </p:nvSpPr>
        <p:spPr bwMode="auto">
          <a:xfrm>
            <a:off x="5943600" y="3429000"/>
            <a:ext cx="1053265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d  </a:t>
            </a:r>
            <a:r>
              <a:rPr lang="en-US" dirty="0">
                <a:solidFill>
                  <a:schemeClr val="accent2"/>
                </a:solidFill>
              </a:rPr>
              <a:t>large</a:t>
            </a:r>
            <a:endParaRPr lang="it-IT" dirty="0">
              <a:solidFill>
                <a:schemeClr val="accent2"/>
              </a:solidFill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>
            <a:off x="230896" y="4038600"/>
            <a:ext cx="2971800" cy="2438400"/>
          </a:xfrm>
          <a:prstGeom prst="leftArrow">
            <a:avLst>
              <a:gd name="adj1" fmla="val 74806"/>
              <a:gd name="adj2" fmla="val 46995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it-IT"/>
          </a:p>
        </p:txBody>
      </p:sp>
      <p:sp>
        <p:nvSpPr>
          <p:cNvPr id="39950" name="Rectangle 15"/>
          <p:cNvSpPr>
            <a:spLocks noChangeArrowheads="1"/>
          </p:cNvSpPr>
          <p:nvPr/>
        </p:nvSpPr>
        <p:spPr bwMode="auto">
          <a:xfrm>
            <a:off x="840496" y="4419600"/>
            <a:ext cx="2286000" cy="147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More perspective distortion</a:t>
            </a:r>
            <a:r>
              <a:rPr lang="it-IT" dirty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“Fish-eye” effect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(wide angle)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25872" y="4038600"/>
            <a:ext cx="2912488" cy="2438400"/>
            <a:chOff x="3659188" y="4038600"/>
            <a:chExt cx="2912488" cy="2438400"/>
          </a:xfrm>
        </p:grpSpPr>
        <p:sp>
          <p:nvSpPr>
            <p:cNvPr id="39951" name="AutoShape 18"/>
            <p:cNvSpPr>
              <a:spLocks noChangeArrowheads="1"/>
            </p:cNvSpPr>
            <p:nvPr/>
          </p:nvSpPr>
          <p:spPr bwMode="auto">
            <a:xfrm flipH="1">
              <a:off x="3676076" y="4038600"/>
              <a:ext cx="2895600" cy="2438400"/>
            </a:xfrm>
            <a:prstGeom prst="leftArrow">
              <a:avLst>
                <a:gd name="adj1" fmla="val 74806"/>
                <a:gd name="adj2" fmla="val 45790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/>
              <a:endParaRPr lang="it-IT"/>
            </a:p>
          </p:txBody>
        </p:sp>
        <p:sp>
          <p:nvSpPr>
            <p:cNvPr id="39952" name="Rectangle 19"/>
            <p:cNvSpPr>
              <a:spLocks noChangeArrowheads="1"/>
            </p:cNvSpPr>
            <p:nvPr/>
          </p:nvSpPr>
          <p:spPr bwMode="auto">
            <a:xfrm flipH="1">
              <a:off x="3659188" y="4419600"/>
              <a:ext cx="2227262" cy="1787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FF0000"/>
                  </a:solidFill>
                </a:rPr>
                <a:t>Less perspective distortion</a:t>
              </a:r>
            </a:p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FF0000"/>
                  </a:solidFill>
                </a:rPr>
                <a:t>“Zoom” effect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(</a:t>
              </a:r>
              <a:r>
                <a:rPr lang="en-US" dirty="0" err="1">
                  <a:solidFill>
                    <a:srgbClr val="FF0000"/>
                  </a:solidFill>
                </a:rPr>
                <a:t>eg</a:t>
              </a:r>
              <a:r>
                <a:rPr lang="en-US" dirty="0">
                  <a:solidFill>
                    <a:srgbClr val="FF0000"/>
                  </a:solidFill>
                </a:rPr>
                <a:t>. Satellite view)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7890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/>
              <a:t>Perspective</a:t>
            </a:r>
            <a:r>
              <a:rPr lang="it-IT" dirty="0"/>
              <a:t> vs </a:t>
            </a:r>
            <a:r>
              <a:rPr lang="it-IT" dirty="0" err="1"/>
              <a:t>Orthogonal</a:t>
            </a:r>
            <a:endParaRPr lang="it-IT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817B8E-96AA-A94C-9544-86DDCE06F0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0880" y="3645000"/>
            <a:ext cx="4038840" cy="2921040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318629-DBD1-A14E-B1DD-555BE6B8A95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24280" y="3645000"/>
            <a:ext cx="4038840" cy="2921040"/>
          </a:xfrm>
          <a:prstGeom prst="rect">
            <a:avLst/>
          </a:prstGeom>
          <a:ln>
            <a:noFill/>
          </a:ln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82FEB526-FCCA-B646-916F-31D951527E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8744" y="1154424"/>
            <a:ext cx="8299456" cy="20635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Perspective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projection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(finite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distance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between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center ed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proiection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plane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)</a:t>
            </a:r>
            <a:endParaRPr lang="it-IT" sz="2800" dirty="0"/>
          </a:p>
          <a:p>
            <a:pPr>
              <a:lnSpc>
                <a:spcPct val="100000"/>
              </a:lnSpc>
            </a:pP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Orthographic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projection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(infinite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distance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between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center ed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proiection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Microsoft Sans Serif"/>
                <a:ea typeface="MS Gothic"/>
              </a:rPr>
              <a:t>plane</a:t>
            </a:r>
            <a:r>
              <a:rPr lang="it-IT" sz="2800" dirty="0">
                <a:solidFill>
                  <a:srgbClr val="000000"/>
                </a:solidFill>
                <a:latin typeface="Microsoft Sans Serif"/>
                <a:ea typeface="MS Gothic"/>
              </a:rPr>
              <a:t>).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578561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After perspective division</a:t>
            </a:r>
            <a:endParaRPr lang="it-IT" dirty="0"/>
          </a:p>
        </p:txBody>
      </p:sp>
      <p:sp>
        <p:nvSpPr>
          <p:cNvPr id="84996" name="AutoShape 4"/>
          <p:cNvSpPr>
            <a:spLocks noChangeArrowheads="1"/>
          </p:cNvSpPr>
          <p:nvPr/>
        </p:nvSpPr>
        <p:spPr bwMode="auto">
          <a:xfrm>
            <a:off x="2286000" y="260667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84997" name="AutoShape 5"/>
          <p:cNvSpPr>
            <a:spLocks noChangeArrowheads="1"/>
          </p:cNvSpPr>
          <p:nvPr/>
        </p:nvSpPr>
        <p:spPr bwMode="auto">
          <a:xfrm>
            <a:off x="2286000" y="2606675"/>
            <a:ext cx="13716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hlink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2286000" y="2971800"/>
            <a:ext cx="5873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P</a:t>
            </a:r>
            <a:endParaRPr lang="it-IT" sz="4800">
              <a:solidFill>
                <a:schemeClr val="bg1"/>
              </a:solidFill>
            </a:endParaRPr>
          </a:p>
        </p:txBody>
      </p:sp>
      <p:grpSp>
        <p:nvGrpSpPr>
          <p:cNvPr id="84999" name="Group 7"/>
          <p:cNvGrpSpPr>
            <a:grpSpLocks/>
          </p:cNvGrpSpPr>
          <p:nvPr/>
        </p:nvGrpSpPr>
        <p:grpSpPr bwMode="auto">
          <a:xfrm>
            <a:off x="304800" y="3216275"/>
            <a:ext cx="407988" cy="457200"/>
            <a:chOff x="1872" y="2256"/>
            <a:chExt cx="353" cy="432"/>
          </a:xfrm>
        </p:grpSpPr>
        <p:sp>
          <p:nvSpPr>
            <p:cNvPr id="85035" name="AutoShape 8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5036" name="Oval 9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5037" name="Rectangle 10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5038" name="Oval 11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5039" name="AutoShape 12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85000" name="Line 13"/>
          <p:cNvSpPr>
            <a:spLocks noChangeShapeType="1"/>
          </p:cNvSpPr>
          <p:nvPr/>
        </p:nvSpPr>
        <p:spPr bwMode="auto">
          <a:xfrm>
            <a:off x="609600" y="3444875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01" name="Line 14"/>
          <p:cNvSpPr>
            <a:spLocks noChangeShapeType="1"/>
          </p:cNvSpPr>
          <p:nvPr/>
        </p:nvSpPr>
        <p:spPr bwMode="auto">
          <a:xfrm flipH="1" flipV="1">
            <a:off x="609600" y="2682875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02" name="Rectangle 15"/>
          <p:cNvSpPr>
            <a:spLocks noChangeArrowheads="1"/>
          </p:cNvSpPr>
          <p:nvPr/>
        </p:nvSpPr>
        <p:spPr bwMode="auto">
          <a:xfrm>
            <a:off x="381000" y="2682875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5003" name="Rectangle 16"/>
          <p:cNvSpPr>
            <a:spLocks noChangeArrowheads="1"/>
          </p:cNvSpPr>
          <p:nvPr/>
        </p:nvSpPr>
        <p:spPr bwMode="auto">
          <a:xfrm>
            <a:off x="914400" y="3368675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5004" name="Freeform 17"/>
          <p:cNvSpPr>
            <a:spLocks/>
          </p:cNvSpPr>
          <p:nvPr/>
        </p:nvSpPr>
        <p:spPr bwMode="auto">
          <a:xfrm rot="-1695063">
            <a:off x="1447800" y="3063875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5005" name="Rectangle 18"/>
          <p:cNvSpPr>
            <a:spLocks noChangeArrowheads="1"/>
          </p:cNvSpPr>
          <p:nvPr/>
        </p:nvSpPr>
        <p:spPr bwMode="auto">
          <a:xfrm>
            <a:off x="1447800" y="3597275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85006" name="Rectangle 19"/>
          <p:cNvSpPr>
            <a:spLocks noChangeArrowheads="1"/>
          </p:cNvSpPr>
          <p:nvPr/>
        </p:nvSpPr>
        <p:spPr bwMode="auto">
          <a:xfrm>
            <a:off x="1371600" y="2835275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85007" name="Rectangle 20"/>
          <p:cNvSpPr>
            <a:spLocks noChangeArrowheads="1"/>
          </p:cNvSpPr>
          <p:nvPr/>
        </p:nvSpPr>
        <p:spPr bwMode="auto">
          <a:xfrm>
            <a:off x="1981200" y="3063875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85008" name="Oval 21"/>
          <p:cNvSpPr>
            <a:spLocks noChangeArrowheads="1"/>
          </p:cNvSpPr>
          <p:nvPr/>
        </p:nvSpPr>
        <p:spPr bwMode="auto">
          <a:xfrm>
            <a:off x="1524000" y="3597275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5009" name="Oval 22"/>
          <p:cNvSpPr>
            <a:spLocks noChangeArrowheads="1"/>
          </p:cNvSpPr>
          <p:nvPr/>
        </p:nvSpPr>
        <p:spPr bwMode="auto">
          <a:xfrm>
            <a:off x="1600200" y="3063875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5010" name="Oval 23"/>
          <p:cNvSpPr>
            <a:spLocks noChangeArrowheads="1"/>
          </p:cNvSpPr>
          <p:nvPr/>
        </p:nvSpPr>
        <p:spPr bwMode="auto">
          <a:xfrm>
            <a:off x="1981200" y="3292475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5011" name="Text Box 24"/>
          <p:cNvSpPr txBox="1">
            <a:spLocks noChangeArrowheads="1"/>
          </p:cNvSpPr>
          <p:nvPr/>
        </p:nvSpPr>
        <p:spPr bwMode="auto">
          <a:xfrm>
            <a:off x="228600" y="3978275"/>
            <a:ext cx="2071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view Coordinates</a:t>
            </a:r>
          </a:p>
          <a:p>
            <a:r>
              <a:rPr lang="en-US" sz="1400">
                <a:solidFill>
                  <a:srgbClr val="FF0000"/>
                </a:solidFill>
              </a:rPr>
              <a:t>(a.k.a. eye Coordinates)</a:t>
            </a:r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85012" name="Line 61"/>
          <p:cNvSpPr>
            <a:spLocks noChangeShapeType="1"/>
          </p:cNvSpPr>
          <p:nvPr/>
        </p:nvSpPr>
        <p:spPr bwMode="auto">
          <a:xfrm flipH="1">
            <a:off x="228600" y="3419475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13" name="Rectangle 62"/>
          <p:cNvSpPr>
            <a:spLocks noChangeArrowheads="1"/>
          </p:cNvSpPr>
          <p:nvPr/>
        </p:nvSpPr>
        <p:spPr bwMode="auto">
          <a:xfrm>
            <a:off x="76200" y="3749675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5014" name="AutoShape 65"/>
          <p:cNvSpPr>
            <a:spLocks noChangeArrowheads="1"/>
          </p:cNvSpPr>
          <p:nvPr/>
        </p:nvSpPr>
        <p:spPr bwMode="auto">
          <a:xfrm>
            <a:off x="3894290" y="2590800"/>
            <a:ext cx="12954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hlink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85015" name="Text Box 67"/>
          <p:cNvSpPr txBox="1">
            <a:spLocks noChangeArrowheads="1"/>
          </p:cNvSpPr>
          <p:nvPr/>
        </p:nvSpPr>
        <p:spPr bwMode="auto">
          <a:xfrm rot="-5400000">
            <a:off x="3573019" y="3195926"/>
            <a:ext cx="1433704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Normalization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85016" name="AutoShape 68"/>
          <p:cNvSpPr>
            <a:spLocks noChangeArrowheads="1"/>
          </p:cNvSpPr>
          <p:nvPr/>
        </p:nvSpPr>
        <p:spPr bwMode="auto">
          <a:xfrm>
            <a:off x="5562600" y="2438400"/>
            <a:ext cx="1676400" cy="16764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85017" name="Line 69"/>
          <p:cNvSpPr>
            <a:spLocks noChangeShapeType="1"/>
          </p:cNvSpPr>
          <p:nvPr/>
        </p:nvSpPr>
        <p:spPr bwMode="auto">
          <a:xfrm>
            <a:off x="7086600" y="3276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18" name="Line 70"/>
          <p:cNvSpPr>
            <a:spLocks noChangeShapeType="1"/>
          </p:cNvSpPr>
          <p:nvPr/>
        </p:nvSpPr>
        <p:spPr bwMode="auto">
          <a:xfrm flipV="1">
            <a:off x="6400800" y="1752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19" name="Line 71"/>
          <p:cNvSpPr>
            <a:spLocks noChangeShapeType="1"/>
          </p:cNvSpPr>
          <p:nvPr/>
        </p:nvSpPr>
        <p:spPr bwMode="auto">
          <a:xfrm>
            <a:off x="6400800" y="2590800"/>
            <a:ext cx="0" cy="15240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20" name="Line 72"/>
          <p:cNvSpPr>
            <a:spLocks noChangeShapeType="1"/>
          </p:cNvSpPr>
          <p:nvPr/>
        </p:nvSpPr>
        <p:spPr bwMode="auto">
          <a:xfrm>
            <a:off x="64008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21" name="Line 73"/>
          <p:cNvSpPr>
            <a:spLocks noChangeShapeType="1"/>
          </p:cNvSpPr>
          <p:nvPr/>
        </p:nvSpPr>
        <p:spPr bwMode="auto">
          <a:xfrm flipH="1">
            <a:off x="5562600" y="3276600"/>
            <a:ext cx="1524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22" name="Line 74"/>
          <p:cNvSpPr>
            <a:spLocks noChangeShapeType="1"/>
          </p:cNvSpPr>
          <p:nvPr/>
        </p:nvSpPr>
        <p:spPr bwMode="auto">
          <a:xfrm flipH="1">
            <a:off x="5334000" y="3276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23" name="Line 75"/>
          <p:cNvSpPr>
            <a:spLocks noChangeShapeType="1"/>
          </p:cNvSpPr>
          <p:nvPr/>
        </p:nvSpPr>
        <p:spPr bwMode="auto">
          <a:xfrm flipH="1">
            <a:off x="5410200" y="3471863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24" name="Line 76"/>
          <p:cNvSpPr>
            <a:spLocks noChangeShapeType="1"/>
          </p:cNvSpPr>
          <p:nvPr/>
        </p:nvSpPr>
        <p:spPr bwMode="auto">
          <a:xfrm flipH="1">
            <a:off x="6172200" y="2557463"/>
            <a:ext cx="1066800" cy="914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25" name="Line 77"/>
          <p:cNvSpPr>
            <a:spLocks noChangeShapeType="1"/>
          </p:cNvSpPr>
          <p:nvPr/>
        </p:nvSpPr>
        <p:spPr bwMode="auto">
          <a:xfrm flipH="1">
            <a:off x="7239000" y="2286000"/>
            <a:ext cx="304800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26" name="Rectangle 78"/>
          <p:cNvSpPr>
            <a:spLocks noChangeArrowheads="1"/>
          </p:cNvSpPr>
          <p:nvPr/>
        </p:nvSpPr>
        <p:spPr bwMode="auto">
          <a:xfrm>
            <a:off x="6400800" y="1752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y</a:t>
            </a:r>
            <a:endParaRPr lang="it-IT" sz="1600" i="1"/>
          </a:p>
        </p:txBody>
      </p:sp>
      <p:sp>
        <p:nvSpPr>
          <p:cNvPr id="85027" name="Rectangle 79"/>
          <p:cNvSpPr>
            <a:spLocks noChangeArrowheads="1"/>
          </p:cNvSpPr>
          <p:nvPr/>
        </p:nvSpPr>
        <p:spPr bwMode="auto">
          <a:xfrm>
            <a:off x="5257800" y="41148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z</a:t>
            </a:r>
            <a:endParaRPr lang="it-IT" sz="1600" i="1"/>
          </a:p>
        </p:txBody>
      </p:sp>
      <p:sp>
        <p:nvSpPr>
          <p:cNvPr id="85028" name="Rectangle 80"/>
          <p:cNvSpPr>
            <a:spLocks noChangeArrowheads="1"/>
          </p:cNvSpPr>
          <p:nvPr/>
        </p:nvSpPr>
        <p:spPr bwMode="auto">
          <a:xfrm>
            <a:off x="7772400" y="3276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x</a:t>
            </a:r>
            <a:endParaRPr lang="it-IT" sz="1600" i="1"/>
          </a:p>
        </p:txBody>
      </p:sp>
      <p:sp>
        <p:nvSpPr>
          <p:cNvPr id="85029" name="Text Box 82"/>
          <p:cNvSpPr txBox="1">
            <a:spLocks noChangeArrowheads="1"/>
          </p:cNvSpPr>
          <p:nvPr/>
        </p:nvSpPr>
        <p:spPr bwMode="auto">
          <a:xfrm>
            <a:off x="6156686" y="4398836"/>
            <a:ext cx="2166075" cy="10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Cube defines the </a:t>
            </a:r>
          </a:p>
          <a:p>
            <a:r>
              <a:rPr lang="en-US" sz="1600" dirty="0">
                <a:solidFill>
                  <a:srgbClr val="008000"/>
                </a:solidFill>
              </a:rPr>
              <a:t>Normalized projection </a:t>
            </a:r>
          </a:p>
          <a:p>
            <a:r>
              <a:rPr lang="en-US" sz="1600" dirty="0">
                <a:solidFill>
                  <a:srgbClr val="008000"/>
                </a:solidFill>
              </a:rPr>
              <a:t>coordinates</a:t>
            </a:r>
          </a:p>
          <a:p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85030" name="Line 85"/>
          <p:cNvSpPr>
            <a:spLocks noChangeShapeType="1"/>
          </p:cNvSpPr>
          <p:nvPr/>
        </p:nvSpPr>
        <p:spPr bwMode="auto">
          <a:xfrm flipH="1">
            <a:off x="1295400" y="4114800"/>
            <a:ext cx="114300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oval" w="med" len="med"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5031" name="AutoShape 86"/>
          <p:cNvSpPr>
            <a:spLocks noChangeArrowheads="1"/>
          </p:cNvSpPr>
          <p:nvPr/>
        </p:nvSpPr>
        <p:spPr bwMode="auto">
          <a:xfrm>
            <a:off x="381000" y="5339818"/>
            <a:ext cx="2041525" cy="92181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Multiplication by the projection matrix</a:t>
            </a:r>
            <a:endParaRPr lang="it-IT" sz="1800" i="1" dirty="0">
              <a:solidFill>
                <a:srgbClr val="FF0000"/>
              </a:solidFill>
            </a:endParaRPr>
          </a:p>
        </p:txBody>
      </p:sp>
      <p:sp>
        <p:nvSpPr>
          <p:cNvPr id="47" name="AutoShape 87"/>
          <p:cNvSpPr>
            <a:spLocks noChangeArrowheads="1"/>
          </p:cNvSpPr>
          <p:nvPr/>
        </p:nvSpPr>
        <p:spPr bwMode="auto">
          <a:xfrm>
            <a:off x="3908288" y="5421129"/>
            <a:ext cx="3769136" cy="6493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Framed objects fall inside the cube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Objects outside it are out of the image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48" name="Line 88"/>
          <p:cNvSpPr>
            <a:spLocks noChangeShapeType="1"/>
          </p:cNvSpPr>
          <p:nvPr/>
        </p:nvSpPr>
        <p:spPr bwMode="auto">
          <a:xfrm flipH="1">
            <a:off x="5772500" y="4054912"/>
            <a:ext cx="129886" cy="135644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oval" w="med" len="med"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17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ChangeArrowheads="1"/>
          </p:cNvSpPr>
          <p:nvPr/>
        </p:nvSpPr>
        <p:spPr bwMode="auto">
          <a:xfrm>
            <a:off x="0" y="6084888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80900" name="AutoShape 119"/>
          <p:cNvSpPr>
            <a:spLocks noChangeArrowheads="1"/>
          </p:cNvSpPr>
          <p:nvPr/>
        </p:nvSpPr>
        <p:spPr bwMode="auto">
          <a:xfrm rot="5400000" flipV="1">
            <a:off x="676275" y="3362325"/>
            <a:ext cx="6858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8090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Viewport transformation</a:t>
            </a:r>
            <a:endParaRPr lang="it-IT" dirty="0"/>
          </a:p>
        </p:txBody>
      </p:sp>
      <p:grpSp>
        <p:nvGrpSpPr>
          <p:cNvPr id="80903" name="Group 4"/>
          <p:cNvGrpSpPr>
            <a:grpSpLocks/>
          </p:cNvGrpSpPr>
          <p:nvPr/>
        </p:nvGrpSpPr>
        <p:grpSpPr bwMode="auto">
          <a:xfrm>
            <a:off x="228600" y="4887913"/>
            <a:ext cx="1371600" cy="1219200"/>
            <a:chOff x="156" y="672"/>
            <a:chExt cx="3024" cy="2112"/>
          </a:xfrm>
        </p:grpSpPr>
        <p:sp>
          <p:nvSpPr>
            <p:cNvPr id="81015" name="Line 5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1016" name="Line 6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1017" name="Line 7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76200" y="60309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x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990600" y="46593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y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80906" name="Rectangle 10"/>
          <p:cNvSpPr>
            <a:spLocks noChangeArrowheads="1"/>
          </p:cNvSpPr>
          <p:nvPr/>
        </p:nvSpPr>
        <p:spPr bwMode="auto">
          <a:xfrm>
            <a:off x="1524000" y="60309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z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381000" y="52689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1219200" y="5192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80909" name="Rectangle 13"/>
          <p:cNvSpPr>
            <a:spLocks noChangeArrowheads="1"/>
          </p:cNvSpPr>
          <p:nvPr/>
        </p:nvSpPr>
        <p:spPr bwMode="auto">
          <a:xfrm>
            <a:off x="838200" y="5954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80910" name="Oval 14"/>
          <p:cNvSpPr>
            <a:spLocks noChangeArrowheads="1"/>
          </p:cNvSpPr>
          <p:nvPr/>
        </p:nvSpPr>
        <p:spPr bwMode="auto">
          <a:xfrm>
            <a:off x="914400" y="5954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11" name="Oval 15"/>
          <p:cNvSpPr>
            <a:spLocks noChangeArrowheads="1"/>
          </p:cNvSpPr>
          <p:nvPr/>
        </p:nvSpPr>
        <p:spPr bwMode="auto">
          <a:xfrm>
            <a:off x="1219200" y="54213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12" name="Oval 16"/>
          <p:cNvSpPr>
            <a:spLocks noChangeArrowheads="1"/>
          </p:cNvSpPr>
          <p:nvPr/>
        </p:nvSpPr>
        <p:spPr bwMode="auto">
          <a:xfrm>
            <a:off x="533400" y="5573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80913" name="Freeform 17"/>
          <p:cNvSpPr>
            <a:spLocks/>
          </p:cNvSpPr>
          <p:nvPr/>
        </p:nvSpPr>
        <p:spPr bwMode="auto">
          <a:xfrm>
            <a:off x="582613" y="5486400"/>
            <a:ext cx="693737" cy="525463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0914" name="AutoShape 18"/>
          <p:cNvSpPr>
            <a:spLocks noChangeArrowheads="1"/>
          </p:cNvSpPr>
          <p:nvPr/>
        </p:nvSpPr>
        <p:spPr bwMode="auto">
          <a:xfrm>
            <a:off x="1905000" y="50292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80915" name="Text Box 19"/>
          <p:cNvSpPr txBox="1">
            <a:spLocks noChangeArrowheads="1"/>
          </p:cNvSpPr>
          <p:nvPr/>
        </p:nvSpPr>
        <p:spPr bwMode="auto">
          <a:xfrm>
            <a:off x="125413" y="6400800"/>
            <a:ext cx="160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world Coordinates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80916" name="Text Box 20"/>
          <p:cNvSpPr txBox="1">
            <a:spLocks noChangeArrowheads="1"/>
          </p:cNvSpPr>
          <p:nvPr/>
        </p:nvSpPr>
        <p:spPr bwMode="auto">
          <a:xfrm>
            <a:off x="1905000" y="5410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1</a:t>
            </a:r>
            <a:endParaRPr lang="it-IT" sz="4800" dirty="0">
              <a:solidFill>
                <a:schemeClr val="bg1"/>
              </a:solidFill>
            </a:endParaRPr>
          </a:p>
        </p:txBody>
      </p:sp>
      <p:grpSp>
        <p:nvGrpSpPr>
          <p:cNvPr id="80918" name="Group 24"/>
          <p:cNvGrpSpPr>
            <a:grpSpLocks/>
          </p:cNvGrpSpPr>
          <p:nvPr/>
        </p:nvGrpSpPr>
        <p:grpSpPr bwMode="auto">
          <a:xfrm>
            <a:off x="2819400" y="5562600"/>
            <a:ext cx="407988" cy="457200"/>
            <a:chOff x="1872" y="2256"/>
            <a:chExt cx="353" cy="432"/>
          </a:xfrm>
        </p:grpSpPr>
        <p:sp>
          <p:nvSpPr>
            <p:cNvPr id="81010" name="AutoShape 25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11" name="Oval 26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12" name="Rectangle 27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13" name="Oval 28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14" name="AutoShape 29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80919" name="Line 30"/>
          <p:cNvSpPr>
            <a:spLocks noChangeShapeType="1"/>
          </p:cNvSpPr>
          <p:nvPr/>
        </p:nvSpPr>
        <p:spPr bwMode="auto">
          <a:xfrm>
            <a:off x="3124200" y="57912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20" name="Line 31"/>
          <p:cNvSpPr>
            <a:spLocks noChangeShapeType="1"/>
          </p:cNvSpPr>
          <p:nvPr/>
        </p:nvSpPr>
        <p:spPr bwMode="auto">
          <a:xfrm flipH="1" flipV="1">
            <a:off x="3124200" y="50292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80921" name="Group 32"/>
          <p:cNvGrpSpPr>
            <a:grpSpLocks/>
          </p:cNvGrpSpPr>
          <p:nvPr/>
        </p:nvGrpSpPr>
        <p:grpSpPr bwMode="auto">
          <a:xfrm rot="2290101">
            <a:off x="201613" y="4800600"/>
            <a:ext cx="407987" cy="457200"/>
            <a:chOff x="1872" y="2256"/>
            <a:chExt cx="353" cy="432"/>
          </a:xfrm>
        </p:grpSpPr>
        <p:sp>
          <p:nvSpPr>
            <p:cNvPr id="81005" name="AutoShape 33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06" name="Oval 34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07" name="Rectangle 35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08" name="Oval 36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09" name="AutoShape 37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80922" name="Rectangle 38"/>
          <p:cNvSpPr>
            <a:spLocks noChangeArrowheads="1"/>
          </p:cNvSpPr>
          <p:nvPr/>
        </p:nvSpPr>
        <p:spPr bwMode="auto">
          <a:xfrm>
            <a:off x="2895600" y="5029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0923" name="Rectangle 39"/>
          <p:cNvSpPr>
            <a:spLocks noChangeArrowheads="1"/>
          </p:cNvSpPr>
          <p:nvPr/>
        </p:nvSpPr>
        <p:spPr bwMode="auto">
          <a:xfrm>
            <a:off x="3429000" y="5715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0924" name="Freeform 40"/>
          <p:cNvSpPr>
            <a:spLocks/>
          </p:cNvSpPr>
          <p:nvPr/>
        </p:nvSpPr>
        <p:spPr bwMode="auto">
          <a:xfrm rot="-1695063">
            <a:off x="3962400" y="54102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0925" name="Rectangle 41"/>
          <p:cNvSpPr>
            <a:spLocks noChangeArrowheads="1"/>
          </p:cNvSpPr>
          <p:nvPr/>
        </p:nvSpPr>
        <p:spPr bwMode="auto">
          <a:xfrm>
            <a:off x="3962400" y="5943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80926" name="Rectangle 42"/>
          <p:cNvSpPr>
            <a:spLocks noChangeArrowheads="1"/>
          </p:cNvSpPr>
          <p:nvPr/>
        </p:nvSpPr>
        <p:spPr bwMode="auto">
          <a:xfrm>
            <a:off x="3886200" y="5181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80927" name="Rectangle 43"/>
          <p:cNvSpPr>
            <a:spLocks noChangeArrowheads="1"/>
          </p:cNvSpPr>
          <p:nvPr/>
        </p:nvSpPr>
        <p:spPr bwMode="auto">
          <a:xfrm>
            <a:off x="4495800" y="54102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80928" name="Oval 44"/>
          <p:cNvSpPr>
            <a:spLocks noChangeArrowheads="1"/>
          </p:cNvSpPr>
          <p:nvPr/>
        </p:nvSpPr>
        <p:spPr bwMode="auto">
          <a:xfrm>
            <a:off x="4038600" y="59436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29" name="Oval 45"/>
          <p:cNvSpPr>
            <a:spLocks noChangeArrowheads="1"/>
          </p:cNvSpPr>
          <p:nvPr/>
        </p:nvSpPr>
        <p:spPr bwMode="auto">
          <a:xfrm>
            <a:off x="4114800" y="5410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30" name="Oval 46"/>
          <p:cNvSpPr>
            <a:spLocks noChangeArrowheads="1"/>
          </p:cNvSpPr>
          <p:nvPr/>
        </p:nvSpPr>
        <p:spPr bwMode="auto">
          <a:xfrm>
            <a:off x="4495800" y="5638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31" name="Text Box 47"/>
          <p:cNvSpPr txBox="1">
            <a:spLocks noChangeArrowheads="1"/>
          </p:cNvSpPr>
          <p:nvPr/>
        </p:nvSpPr>
        <p:spPr bwMode="auto">
          <a:xfrm>
            <a:off x="2743200" y="6324600"/>
            <a:ext cx="2071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view Coordinates</a:t>
            </a:r>
          </a:p>
          <a:p>
            <a:r>
              <a:rPr lang="en-US" sz="1400">
                <a:solidFill>
                  <a:srgbClr val="FF0000"/>
                </a:solidFill>
              </a:rPr>
              <a:t>(a.k.a. eye Coordinates)</a:t>
            </a:r>
            <a:endParaRPr lang="it-IT" sz="1400">
              <a:solidFill>
                <a:srgbClr val="FF0000"/>
              </a:solidFill>
            </a:endParaRPr>
          </a:p>
        </p:txBody>
      </p:sp>
      <p:grpSp>
        <p:nvGrpSpPr>
          <p:cNvPr id="80932" name="Group 48"/>
          <p:cNvGrpSpPr>
            <a:grpSpLocks/>
          </p:cNvGrpSpPr>
          <p:nvPr/>
        </p:nvGrpSpPr>
        <p:grpSpPr bwMode="auto">
          <a:xfrm>
            <a:off x="6934200" y="5638800"/>
            <a:ext cx="407988" cy="457200"/>
            <a:chOff x="1872" y="2256"/>
            <a:chExt cx="353" cy="432"/>
          </a:xfrm>
        </p:grpSpPr>
        <p:sp>
          <p:nvSpPr>
            <p:cNvPr id="81000" name="AutoShape 49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01" name="Oval 50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02" name="Rectangle 51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03" name="Oval 52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81004" name="AutoShape 53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80933" name="Line 54"/>
          <p:cNvSpPr>
            <a:spLocks noChangeShapeType="1"/>
          </p:cNvSpPr>
          <p:nvPr/>
        </p:nvSpPr>
        <p:spPr bwMode="auto">
          <a:xfrm flipV="1">
            <a:off x="7254875" y="5562600"/>
            <a:ext cx="288925" cy="279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34" name="Line 55"/>
          <p:cNvSpPr>
            <a:spLocks noChangeShapeType="1"/>
          </p:cNvSpPr>
          <p:nvPr/>
        </p:nvSpPr>
        <p:spPr bwMode="auto">
          <a:xfrm flipH="1" flipV="1">
            <a:off x="7239000" y="51054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35" name="Rectangle 56"/>
          <p:cNvSpPr>
            <a:spLocks noChangeArrowheads="1"/>
          </p:cNvSpPr>
          <p:nvPr/>
        </p:nvSpPr>
        <p:spPr bwMode="auto">
          <a:xfrm>
            <a:off x="7010400" y="51054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0936" name="Rectangle 57"/>
          <p:cNvSpPr>
            <a:spLocks noChangeArrowheads="1"/>
          </p:cNvSpPr>
          <p:nvPr/>
        </p:nvSpPr>
        <p:spPr bwMode="auto">
          <a:xfrm>
            <a:off x="7315200" y="5334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0937" name="Rectangle 58"/>
          <p:cNvSpPr>
            <a:spLocks noChangeArrowheads="1"/>
          </p:cNvSpPr>
          <p:nvPr/>
        </p:nvSpPr>
        <p:spPr bwMode="auto">
          <a:xfrm>
            <a:off x="7543800" y="57912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80938" name="Freeform 59"/>
          <p:cNvSpPr>
            <a:spLocks/>
          </p:cNvSpPr>
          <p:nvPr/>
        </p:nvSpPr>
        <p:spPr bwMode="auto">
          <a:xfrm rot="-1695063">
            <a:off x="8077200" y="54864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0939" name="Rectangle 60"/>
          <p:cNvSpPr>
            <a:spLocks noChangeArrowheads="1"/>
          </p:cNvSpPr>
          <p:nvPr/>
        </p:nvSpPr>
        <p:spPr bwMode="auto">
          <a:xfrm>
            <a:off x="8077200" y="601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80940" name="Rectangle 61"/>
          <p:cNvSpPr>
            <a:spLocks noChangeArrowheads="1"/>
          </p:cNvSpPr>
          <p:nvPr/>
        </p:nvSpPr>
        <p:spPr bwMode="auto">
          <a:xfrm>
            <a:off x="8001000" y="5257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80941" name="Oval 62"/>
          <p:cNvSpPr>
            <a:spLocks noChangeArrowheads="1"/>
          </p:cNvSpPr>
          <p:nvPr/>
        </p:nvSpPr>
        <p:spPr bwMode="auto">
          <a:xfrm>
            <a:off x="8153400" y="6019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42" name="Oval 63"/>
          <p:cNvSpPr>
            <a:spLocks noChangeArrowheads="1"/>
          </p:cNvSpPr>
          <p:nvPr/>
        </p:nvSpPr>
        <p:spPr bwMode="auto">
          <a:xfrm>
            <a:off x="8229600" y="5486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43" name="Oval 64"/>
          <p:cNvSpPr>
            <a:spLocks noChangeArrowheads="1"/>
          </p:cNvSpPr>
          <p:nvPr/>
        </p:nvSpPr>
        <p:spPr bwMode="auto">
          <a:xfrm>
            <a:off x="8610600" y="57150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44" name="AutoShape 65"/>
          <p:cNvSpPr>
            <a:spLocks noChangeArrowheads="1"/>
          </p:cNvSpPr>
          <p:nvPr/>
        </p:nvSpPr>
        <p:spPr bwMode="auto">
          <a:xfrm rot="5400000" flipH="1">
            <a:off x="5429250" y="5467350"/>
            <a:ext cx="1752600" cy="723900"/>
          </a:xfrm>
          <a:prstGeom prst="parallelogram">
            <a:avLst>
              <a:gd name="adj" fmla="val 101527"/>
            </a:avLst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80945" name="Line 66"/>
          <p:cNvSpPr>
            <a:spLocks noChangeShapeType="1"/>
          </p:cNvSpPr>
          <p:nvPr/>
        </p:nvSpPr>
        <p:spPr bwMode="auto">
          <a:xfrm>
            <a:off x="6335713" y="5287963"/>
            <a:ext cx="0" cy="1036637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46" name="Line 67"/>
          <p:cNvSpPr>
            <a:spLocks noChangeShapeType="1"/>
          </p:cNvSpPr>
          <p:nvPr/>
        </p:nvSpPr>
        <p:spPr bwMode="auto">
          <a:xfrm flipH="1">
            <a:off x="5943600" y="5518150"/>
            <a:ext cx="715963" cy="73025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47" name="Line 68"/>
          <p:cNvSpPr>
            <a:spLocks noChangeShapeType="1"/>
          </p:cNvSpPr>
          <p:nvPr/>
        </p:nvSpPr>
        <p:spPr bwMode="auto">
          <a:xfrm>
            <a:off x="7239000" y="58674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48" name="Line 69"/>
          <p:cNvSpPr>
            <a:spLocks noChangeShapeType="1"/>
          </p:cNvSpPr>
          <p:nvPr/>
        </p:nvSpPr>
        <p:spPr bwMode="auto">
          <a:xfrm flipH="1" flipV="1">
            <a:off x="6400800" y="5638800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49" name="Rectangle 70"/>
          <p:cNvSpPr>
            <a:spLocks noChangeArrowheads="1"/>
          </p:cNvSpPr>
          <p:nvPr/>
        </p:nvSpPr>
        <p:spPr bwMode="auto">
          <a:xfrm>
            <a:off x="86868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80950" name="Oval 71"/>
          <p:cNvSpPr>
            <a:spLocks noChangeArrowheads="1"/>
          </p:cNvSpPr>
          <p:nvPr/>
        </p:nvSpPr>
        <p:spPr bwMode="auto">
          <a:xfrm>
            <a:off x="6373813" y="55943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51" name="Rectangle 72"/>
          <p:cNvSpPr>
            <a:spLocks noChangeArrowheads="1"/>
          </p:cNvSpPr>
          <p:nvPr/>
        </p:nvSpPr>
        <p:spPr bwMode="auto">
          <a:xfrm>
            <a:off x="6324600" y="5334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80952" name="Line 73"/>
          <p:cNvSpPr>
            <a:spLocks noChangeShapeType="1"/>
          </p:cNvSpPr>
          <p:nvPr/>
        </p:nvSpPr>
        <p:spPr bwMode="auto">
          <a:xfrm flipH="1">
            <a:off x="6248400" y="5562600"/>
            <a:ext cx="2057400" cy="533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53" name="Oval 74"/>
          <p:cNvSpPr>
            <a:spLocks noChangeArrowheads="1"/>
          </p:cNvSpPr>
          <p:nvPr/>
        </p:nvSpPr>
        <p:spPr bwMode="auto">
          <a:xfrm>
            <a:off x="6248400" y="6019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54" name="Oval 75"/>
          <p:cNvSpPr>
            <a:spLocks noChangeArrowheads="1"/>
          </p:cNvSpPr>
          <p:nvPr/>
        </p:nvSpPr>
        <p:spPr bwMode="auto">
          <a:xfrm>
            <a:off x="6553200" y="5791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55" name="Line 76"/>
          <p:cNvSpPr>
            <a:spLocks noChangeShapeType="1"/>
          </p:cNvSpPr>
          <p:nvPr/>
        </p:nvSpPr>
        <p:spPr bwMode="auto">
          <a:xfrm flipH="1">
            <a:off x="6629400" y="5791200"/>
            <a:ext cx="2057400" cy="76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56" name="Rectangle 77"/>
          <p:cNvSpPr>
            <a:spLocks noChangeArrowheads="1"/>
          </p:cNvSpPr>
          <p:nvPr/>
        </p:nvSpPr>
        <p:spPr bwMode="auto">
          <a:xfrm>
            <a:off x="6096000" y="6096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80957" name="Rectangle 78"/>
          <p:cNvSpPr>
            <a:spLocks noChangeArrowheads="1"/>
          </p:cNvSpPr>
          <p:nvPr/>
        </p:nvSpPr>
        <p:spPr bwMode="auto">
          <a:xfrm>
            <a:off x="65532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80958" name="AutoShape 79"/>
          <p:cNvSpPr>
            <a:spLocks noChangeArrowheads="1"/>
          </p:cNvSpPr>
          <p:nvPr/>
        </p:nvSpPr>
        <p:spPr bwMode="auto">
          <a:xfrm>
            <a:off x="7543800" y="2438400"/>
            <a:ext cx="1169988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0959" name="Freeform 80"/>
          <p:cNvSpPr>
            <a:spLocks/>
          </p:cNvSpPr>
          <p:nvPr/>
        </p:nvSpPr>
        <p:spPr bwMode="auto">
          <a:xfrm>
            <a:off x="8370888" y="24415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0960" name="Freeform 81"/>
          <p:cNvSpPr>
            <a:spLocks/>
          </p:cNvSpPr>
          <p:nvPr/>
        </p:nvSpPr>
        <p:spPr bwMode="auto">
          <a:xfrm>
            <a:off x="7620000" y="27432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80961" name="Group 82"/>
          <p:cNvGrpSpPr>
            <a:grpSpLocks/>
          </p:cNvGrpSpPr>
          <p:nvPr/>
        </p:nvGrpSpPr>
        <p:grpSpPr bwMode="auto">
          <a:xfrm>
            <a:off x="7467600" y="2438400"/>
            <a:ext cx="1177925" cy="1098550"/>
            <a:chOff x="1567" y="3120"/>
            <a:chExt cx="742" cy="692"/>
          </a:xfrm>
        </p:grpSpPr>
        <p:sp>
          <p:nvSpPr>
            <p:cNvPr id="80994" name="Oval 83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0995" name="Oval 84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0996" name="Oval 85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80997" name="Rectangle 86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80998" name="Rectangle 87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80999" name="Rectangle 88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sp>
        <p:nvSpPr>
          <p:cNvPr id="80962" name="Text Box 89"/>
          <p:cNvSpPr txBox="1">
            <a:spLocks noChangeArrowheads="1"/>
          </p:cNvSpPr>
          <p:nvPr/>
        </p:nvSpPr>
        <p:spPr bwMode="auto">
          <a:xfrm>
            <a:off x="7467600" y="3536950"/>
            <a:ext cx="1265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screen Space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80963" name="AutoShape 90"/>
          <p:cNvSpPr>
            <a:spLocks noChangeArrowheads="1"/>
          </p:cNvSpPr>
          <p:nvPr/>
        </p:nvSpPr>
        <p:spPr bwMode="auto">
          <a:xfrm rot="-5400000">
            <a:off x="7724775" y="34766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80965" name="Text Box 92"/>
          <p:cNvSpPr txBox="1">
            <a:spLocks noChangeArrowheads="1"/>
          </p:cNvSpPr>
          <p:nvPr/>
        </p:nvSpPr>
        <p:spPr bwMode="auto">
          <a:xfrm>
            <a:off x="6954838" y="6340475"/>
            <a:ext cx="1146766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rgbClr val="339933"/>
                </a:solidFill>
              </a:rPr>
              <a:t>Clip</a:t>
            </a:r>
            <a:br>
              <a:rPr lang="en-US" sz="1400" dirty="0">
                <a:solidFill>
                  <a:srgbClr val="339933"/>
                </a:solidFill>
              </a:rPr>
            </a:br>
            <a:r>
              <a:rPr lang="en-US" sz="1400" dirty="0">
                <a:solidFill>
                  <a:srgbClr val="339933"/>
                </a:solidFill>
              </a:rPr>
              <a:t>Coordinates</a:t>
            </a:r>
            <a:endParaRPr lang="it-IT" sz="1400" dirty="0">
              <a:solidFill>
                <a:srgbClr val="339933"/>
              </a:solidFill>
            </a:endParaRPr>
          </a:p>
        </p:txBody>
      </p:sp>
      <p:sp>
        <p:nvSpPr>
          <p:cNvPr id="80966" name="Rectangle 93"/>
          <p:cNvSpPr>
            <a:spLocks noChangeArrowheads="1"/>
          </p:cNvSpPr>
          <p:nvPr/>
        </p:nvSpPr>
        <p:spPr bwMode="auto">
          <a:xfrm>
            <a:off x="6172200" y="4953000"/>
            <a:ext cx="29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80967" name="Rectangle 94"/>
          <p:cNvSpPr>
            <a:spLocks noChangeArrowheads="1"/>
          </p:cNvSpPr>
          <p:nvPr/>
        </p:nvSpPr>
        <p:spPr bwMode="auto">
          <a:xfrm>
            <a:off x="6248400" y="62484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80968" name="Rectangle 95"/>
          <p:cNvSpPr>
            <a:spLocks noChangeArrowheads="1"/>
          </p:cNvSpPr>
          <p:nvPr/>
        </p:nvSpPr>
        <p:spPr bwMode="auto">
          <a:xfrm>
            <a:off x="5638800" y="6096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 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80969" name="Rectangle 96"/>
          <p:cNvSpPr>
            <a:spLocks noChangeArrowheads="1"/>
          </p:cNvSpPr>
          <p:nvPr/>
        </p:nvSpPr>
        <p:spPr bwMode="auto">
          <a:xfrm>
            <a:off x="6629400" y="52578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80970" name="Line 97"/>
          <p:cNvSpPr>
            <a:spLocks noChangeShapeType="1"/>
          </p:cNvSpPr>
          <p:nvPr/>
        </p:nvSpPr>
        <p:spPr bwMode="auto">
          <a:xfrm flipH="1">
            <a:off x="2743200" y="5765800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0971" name="Rectangle 98"/>
          <p:cNvSpPr>
            <a:spLocks noChangeArrowheads="1"/>
          </p:cNvSpPr>
          <p:nvPr/>
        </p:nvSpPr>
        <p:spPr bwMode="auto">
          <a:xfrm>
            <a:off x="2590800" y="6096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grpSp>
        <p:nvGrpSpPr>
          <p:cNvPr id="80972" name="Group 99"/>
          <p:cNvGrpSpPr>
            <a:grpSpLocks/>
          </p:cNvGrpSpPr>
          <p:nvPr/>
        </p:nvGrpSpPr>
        <p:grpSpPr bwMode="auto">
          <a:xfrm rot="1281435">
            <a:off x="533400" y="1600200"/>
            <a:ext cx="1371600" cy="1219200"/>
            <a:chOff x="156" y="672"/>
            <a:chExt cx="3024" cy="2112"/>
          </a:xfrm>
        </p:grpSpPr>
        <p:sp>
          <p:nvSpPr>
            <p:cNvPr id="80991" name="Line 100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0992" name="Line 101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0993" name="Line 102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0973" name="Rectangle 103"/>
          <p:cNvSpPr>
            <a:spLocks noChangeArrowheads="1"/>
          </p:cNvSpPr>
          <p:nvPr/>
        </p:nvSpPr>
        <p:spPr bwMode="auto">
          <a:xfrm>
            <a:off x="152400" y="2514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CC00CC"/>
                </a:solidFill>
              </a:rPr>
              <a:t>x</a:t>
            </a:r>
            <a:endParaRPr lang="it-IT" sz="1600" i="1">
              <a:solidFill>
                <a:srgbClr val="CC00CC"/>
              </a:solidFill>
            </a:endParaRPr>
          </a:p>
        </p:txBody>
      </p:sp>
      <p:sp>
        <p:nvSpPr>
          <p:cNvPr id="80974" name="Rectangle 104"/>
          <p:cNvSpPr>
            <a:spLocks noChangeArrowheads="1"/>
          </p:cNvSpPr>
          <p:nvPr/>
        </p:nvSpPr>
        <p:spPr bwMode="auto">
          <a:xfrm>
            <a:off x="1143000" y="1600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CC00CC"/>
                </a:solidFill>
              </a:rPr>
              <a:t>y</a:t>
            </a:r>
            <a:endParaRPr lang="it-IT" sz="1600" i="1">
              <a:solidFill>
                <a:srgbClr val="CC00CC"/>
              </a:solidFill>
            </a:endParaRPr>
          </a:p>
        </p:txBody>
      </p:sp>
      <p:sp>
        <p:nvSpPr>
          <p:cNvPr id="80975" name="Rectangle 105"/>
          <p:cNvSpPr>
            <a:spLocks noChangeArrowheads="1"/>
          </p:cNvSpPr>
          <p:nvPr/>
        </p:nvSpPr>
        <p:spPr bwMode="auto">
          <a:xfrm>
            <a:off x="1600200" y="2895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CC00CC"/>
                </a:solidFill>
              </a:rPr>
              <a:t>z</a:t>
            </a:r>
            <a:endParaRPr lang="it-IT" sz="1600" i="1">
              <a:solidFill>
                <a:srgbClr val="CC00CC"/>
              </a:solidFill>
            </a:endParaRPr>
          </a:p>
        </p:txBody>
      </p:sp>
      <p:sp>
        <p:nvSpPr>
          <p:cNvPr id="80976" name="Rectangle 106"/>
          <p:cNvSpPr>
            <a:spLocks noChangeArrowheads="1"/>
          </p:cNvSpPr>
          <p:nvPr/>
        </p:nvSpPr>
        <p:spPr bwMode="auto">
          <a:xfrm>
            <a:off x="609600" y="1828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80977" name="Rectangle 107"/>
          <p:cNvSpPr>
            <a:spLocks noChangeArrowheads="1"/>
          </p:cNvSpPr>
          <p:nvPr/>
        </p:nvSpPr>
        <p:spPr bwMode="auto">
          <a:xfrm>
            <a:off x="1524000" y="220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80978" name="Rectangle 108"/>
          <p:cNvSpPr>
            <a:spLocks noChangeArrowheads="1"/>
          </p:cNvSpPr>
          <p:nvPr/>
        </p:nvSpPr>
        <p:spPr bwMode="auto">
          <a:xfrm>
            <a:off x="762000" y="2667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grpSp>
        <p:nvGrpSpPr>
          <p:cNvPr id="80979" name="Group 109"/>
          <p:cNvGrpSpPr>
            <a:grpSpLocks/>
          </p:cNvGrpSpPr>
          <p:nvPr/>
        </p:nvGrpSpPr>
        <p:grpSpPr bwMode="auto">
          <a:xfrm rot="2220507">
            <a:off x="685800" y="2133600"/>
            <a:ext cx="803275" cy="639763"/>
            <a:chOff x="384" y="1488"/>
            <a:chExt cx="506" cy="403"/>
          </a:xfrm>
        </p:grpSpPr>
        <p:sp>
          <p:nvSpPr>
            <p:cNvPr id="80987" name="Oval 110"/>
            <p:cNvSpPr>
              <a:spLocks noChangeArrowheads="1"/>
            </p:cNvSpPr>
            <p:nvPr/>
          </p:nvSpPr>
          <p:spPr bwMode="auto">
            <a:xfrm>
              <a:off x="624" y="182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0988" name="Oval 111"/>
            <p:cNvSpPr>
              <a:spLocks noChangeArrowheads="1"/>
            </p:cNvSpPr>
            <p:nvPr/>
          </p:nvSpPr>
          <p:spPr bwMode="auto">
            <a:xfrm>
              <a:off x="816" y="1488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0989" name="Oval 112"/>
            <p:cNvSpPr>
              <a:spLocks noChangeArrowheads="1"/>
            </p:cNvSpPr>
            <p:nvPr/>
          </p:nvSpPr>
          <p:spPr bwMode="auto">
            <a:xfrm>
              <a:off x="384" y="158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80990" name="Freeform 113"/>
            <p:cNvSpPr>
              <a:spLocks/>
            </p:cNvSpPr>
            <p:nvPr/>
          </p:nvSpPr>
          <p:spPr bwMode="auto">
            <a:xfrm>
              <a:off x="415" y="1529"/>
              <a:ext cx="437" cy="331"/>
            </a:xfrm>
            <a:custGeom>
              <a:avLst/>
              <a:gdLst>
                <a:gd name="T0" fmla="*/ 0 w 437"/>
                <a:gd name="T1" fmla="*/ 80 h 331"/>
                <a:gd name="T2" fmla="*/ 265 w 437"/>
                <a:gd name="T3" fmla="*/ 331 h 331"/>
                <a:gd name="T4" fmla="*/ 437 w 437"/>
                <a:gd name="T5" fmla="*/ 0 h 331"/>
                <a:gd name="T6" fmla="*/ 0 w 437"/>
                <a:gd name="T7" fmla="*/ 8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7"/>
                <a:gd name="T13" fmla="*/ 0 h 331"/>
                <a:gd name="T14" fmla="*/ 437 w 437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7" h="331">
                  <a:moveTo>
                    <a:pt x="0" y="80"/>
                  </a:moveTo>
                  <a:lnTo>
                    <a:pt x="265" y="331"/>
                  </a:lnTo>
                  <a:lnTo>
                    <a:pt x="437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0980" name="Text Box 114"/>
          <p:cNvSpPr txBox="1">
            <a:spLocks noChangeArrowheads="1"/>
          </p:cNvSpPr>
          <p:nvPr/>
        </p:nvSpPr>
        <p:spPr bwMode="auto">
          <a:xfrm>
            <a:off x="152400" y="3200400"/>
            <a:ext cx="1658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CC00CC"/>
                </a:solidFill>
              </a:rPr>
              <a:t>object Coordinates</a:t>
            </a:r>
            <a:endParaRPr lang="it-IT" sz="1400">
              <a:solidFill>
                <a:srgbClr val="CC00CC"/>
              </a:solidFill>
            </a:endParaRPr>
          </a:p>
        </p:txBody>
      </p:sp>
      <p:grpSp>
        <p:nvGrpSpPr>
          <p:cNvPr id="80981" name="Group 120"/>
          <p:cNvGrpSpPr>
            <a:grpSpLocks/>
          </p:cNvGrpSpPr>
          <p:nvPr/>
        </p:nvGrpSpPr>
        <p:grpSpPr bwMode="auto">
          <a:xfrm>
            <a:off x="4814888" y="3886201"/>
            <a:ext cx="4090988" cy="2647951"/>
            <a:chOff x="3024" y="2448"/>
            <a:chExt cx="2577" cy="1668"/>
          </a:xfrm>
        </p:grpSpPr>
        <p:sp>
          <p:nvSpPr>
            <p:cNvPr id="80985" name="AutoShape 22"/>
            <p:cNvSpPr>
              <a:spLocks noChangeArrowheads="1"/>
            </p:cNvSpPr>
            <p:nvPr/>
          </p:nvSpPr>
          <p:spPr bwMode="auto">
            <a:xfrm>
              <a:off x="3024" y="3120"/>
              <a:ext cx="480" cy="996"/>
            </a:xfrm>
            <a:prstGeom prst="rightArrow">
              <a:avLst>
                <a:gd name="adj1" fmla="val 100000"/>
                <a:gd name="adj2" fmla="val 58148"/>
              </a:avLst>
            </a:prstGeom>
            <a:solidFill>
              <a:schemeClr val="accent6"/>
            </a:solidFill>
            <a:ln w="285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r>
                <a:rPr lang="en-US" sz="1200" b="1">
                  <a:solidFill>
                    <a:srgbClr val="FFFF99"/>
                  </a:solidFill>
                </a:rPr>
                <a:t> </a:t>
              </a:r>
              <a:endParaRPr lang="it-IT" sz="1200" b="1">
                <a:solidFill>
                  <a:srgbClr val="FFFF99"/>
                </a:solidFill>
              </a:endParaRPr>
            </a:p>
          </p:txBody>
        </p:sp>
        <p:sp>
          <p:nvSpPr>
            <p:cNvPr id="80986" name="AutoShape 115"/>
            <p:cNvSpPr>
              <a:spLocks noChangeArrowheads="1"/>
            </p:cNvSpPr>
            <p:nvPr/>
          </p:nvSpPr>
          <p:spPr bwMode="auto">
            <a:xfrm rot="5400000" flipH="1" flipV="1">
              <a:off x="4859" y="2194"/>
              <a:ext cx="487" cy="996"/>
            </a:xfrm>
            <a:prstGeom prst="rightArrow">
              <a:avLst>
                <a:gd name="adj1" fmla="val 100000"/>
                <a:gd name="adj2" fmla="val 58148"/>
              </a:avLst>
            </a:prstGeom>
            <a:solidFill>
              <a:srgbClr val="FF0000"/>
            </a:solidFill>
            <a:ln w="28575">
              <a:solidFill>
                <a:srgbClr val="99CCFF"/>
              </a:solidFill>
              <a:miter lim="800000"/>
              <a:headEnd/>
              <a:tailEnd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endParaRPr lang="en-US" sz="1200" b="1">
                <a:solidFill>
                  <a:srgbClr val="FFFF99"/>
                </a:solidFill>
              </a:endParaRPr>
            </a:p>
            <a:p>
              <a:pPr algn="ctr"/>
              <a:r>
                <a:rPr lang="en-US" sz="1200" b="1">
                  <a:solidFill>
                    <a:srgbClr val="FFFF99"/>
                  </a:solidFill>
                </a:rPr>
                <a:t> </a:t>
              </a:r>
              <a:endParaRPr lang="it-IT" sz="1200" b="1">
                <a:solidFill>
                  <a:srgbClr val="FFFF99"/>
                </a:solidFill>
              </a:endParaRPr>
            </a:p>
          </p:txBody>
        </p:sp>
      </p:grpSp>
      <p:sp>
        <p:nvSpPr>
          <p:cNvPr id="80982" name="Text Box 116"/>
          <p:cNvSpPr txBox="1">
            <a:spLocks noChangeArrowheads="1"/>
          </p:cNvSpPr>
          <p:nvPr/>
        </p:nvSpPr>
        <p:spPr bwMode="auto">
          <a:xfrm>
            <a:off x="762000" y="37338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0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80984" name="Text Box 23"/>
          <p:cNvSpPr txBox="1">
            <a:spLocks noChangeArrowheads="1"/>
          </p:cNvSpPr>
          <p:nvPr/>
        </p:nvSpPr>
        <p:spPr bwMode="auto">
          <a:xfrm>
            <a:off x="4876800" y="53340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2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80964" name="Text Box 91"/>
          <p:cNvSpPr txBox="1">
            <a:spLocks noChangeArrowheads="1"/>
          </p:cNvSpPr>
          <p:nvPr/>
        </p:nvSpPr>
        <p:spPr bwMode="auto">
          <a:xfrm>
            <a:off x="7848600" y="3886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3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121" name="Rectangle 21"/>
          <p:cNvSpPr>
            <a:spLocks noChangeArrowheads="1"/>
          </p:cNvSpPr>
          <p:nvPr/>
        </p:nvSpPr>
        <p:spPr bwMode="auto">
          <a:xfrm>
            <a:off x="2406352" y="2515344"/>
            <a:ext cx="5334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0) </a:t>
            </a:r>
            <a:r>
              <a:rPr lang="en-US" sz="2400" dirty="0">
                <a:solidFill>
                  <a:schemeClr val="bg2"/>
                </a:solidFill>
              </a:rPr>
              <a:t>Modeling transformation	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1) </a:t>
            </a:r>
            <a:r>
              <a:rPr lang="en-US" sz="2400" dirty="0">
                <a:solidFill>
                  <a:schemeClr val="bg2"/>
                </a:solidFill>
              </a:rPr>
              <a:t>View transformation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2) </a:t>
            </a:r>
            <a:r>
              <a:rPr lang="en-US" sz="2400" dirty="0">
                <a:solidFill>
                  <a:schemeClr val="bg2"/>
                </a:solidFill>
              </a:rPr>
              <a:t>Projection transformation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3) </a:t>
            </a:r>
            <a:r>
              <a:rPr lang="en-US" sz="2400" dirty="0">
                <a:solidFill>
                  <a:schemeClr val="accent2"/>
                </a:solidFill>
              </a:rPr>
              <a:t>Viewport transformation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308792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Viewport transformation</a:t>
            </a:r>
            <a:endParaRPr lang="it-IT" sz="28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8" name="Content Placeholder 34"/>
          <p:cNvSpPr>
            <a:spLocks noGrp="1"/>
          </p:cNvSpPr>
          <p:nvPr>
            <p:ph idx="1"/>
          </p:nvPr>
        </p:nvSpPr>
        <p:spPr>
          <a:xfrm>
            <a:off x="685800" y="1447800"/>
            <a:ext cx="8051800" cy="569913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Normalized frame		Window frame</a:t>
            </a:r>
          </a:p>
        </p:txBody>
      </p:sp>
      <p:grpSp>
        <p:nvGrpSpPr>
          <p:cNvPr id="74757" name="Group 35"/>
          <p:cNvGrpSpPr>
            <a:grpSpLocks/>
          </p:cNvGrpSpPr>
          <p:nvPr/>
        </p:nvGrpSpPr>
        <p:grpSpPr bwMode="auto">
          <a:xfrm>
            <a:off x="138113" y="2735263"/>
            <a:ext cx="3914775" cy="3243262"/>
            <a:chOff x="5305476" y="1529700"/>
            <a:chExt cx="3914724" cy="3241837"/>
          </a:xfrm>
        </p:grpSpPr>
        <p:grpSp>
          <p:nvGrpSpPr>
            <p:cNvPr id="74785" name="Group 40"/>
            <p:cNvGrpSpPr>
              <a:grpSpLocks/>
            </p:cNvGrpSpPr>
            <p:nvPr/>
          </p:nvGrpSpPr>
          <p:grpSpPr bwMode="auto">
            <a:xfrm>
              <a:off x="5868651" y="1666068"/>
              <a:ext cx="2610786" cy="2797691"/>
              <a:chOff x="1851" y="1200"/>
              <a:chExt cx="2133" cy="2448"/>
            </a:xfrm>
          </p:grpSpPr>
          <p:sp>
            <p:nvSpPr>
              <p:cNvPr id="74797" name="Line 8"/>
              <p:cNvSpPr>
                <a:spLocks noChangeShapeType="1"/>
              </p:cNvSpPr>
              <p:nvPr/>
            </p:nvSpPr>
            <p:spPr bwMode="auto">
              <a:xfrm flipH="1">
                <a:off x="2832" y="1968"/>
                <a:ext cx="115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798" name="Line 9"/>
              <p:cNvSpPr>
                <a:spLocks noChangeShapeType="1"/>
              </p:cNvSpPr>
              <p:nvPr/>
            </p:nvSpPr>
            <p:spPr bwMode="auto">
              <a:xfrm flipV="1">
                <a:off x="3984" y="1968"/>
                <a:ext cx="0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799" name="Line 10"/>
              <p:cNvSpPr>
                <a:spLocks noChangeShapeType="1"/>
              </p:cNvSpPr>
              <p:nvPr/>
            </p:nvSpPr>
            <p:spPr bwMode="auto">
              <a:xfrm flipV="1">
                <a:off x="2832" y="2352"/>
                <a:ext cx="0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0" name="Line 12"/>
              <p:cNvSpPr>
                <a:spLocks noChangeShapeType="1"/>
              </p:cNvSpPr>
              <p:nvPr/>
            </p:nvSpPr>
            <p:spPr bwMode="auto">
              <a:xfrm>
                <a:off x="2016" y="1728"/>
                <a:ext cx="81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1" name="Line 21"/>
              <p:cNvSpPr>
                <a:spLocks noChangeShapeType="1"/>
              </p:cNvSpPr>
              <p:nvPr/>
            </p:nvSpPr>
            <p:spPr bwMode="auto">
              <a:xfrm flipV="1">
                <a:off x="3168" y="1344"/>
                <a:ext cx="0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2" name="Line 22"/>
              <p:cNvSpPr>
                <a:spLocks noChangeShapeType="1"/>
              </p:cNvSpPr>
              <p:nvPr/>
            </p:nvSpPr>
            <p:spPr bwMode="auto">
              <a:xfrm flipV="1">
                <a:off x="2016" y="1728"/>
                <a:ext cx="0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3" name="Line 26"/>
              <p:cNvSpPr>
                <a:spLocks noChangeShapeType="1"/>
              </p:cNvSpPr>
              <p:nvPr/>
            </p:nvSpPr>
            <p:spPr bwMode="auto">
              <a:xfrm flipH="1">
                <a:off x="2016" y="1344"/>
                <a:ext cx="115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4" name="Line 27"/>
              <p:cNvSpPr>
                <a:spLocks noChangeShapeType="1"/>
              </p:cNvSpPr>
              <p:nvPr/>
            </p:nvSpPr>
            <p:spPr bwMode="auto">
              <a:xfrm flipH="1">
                <a:off x="2016" y="2640"/>
                <a:ext cx="115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5" name="Line 28"/>
              <p:cNvSpPr>
                <a:spLocks noChangeShapeType="1"/>
              </p:cNvSpPr>
              <p:nvPr/>
            </p:nvSpPr>
            <p:spPr bwMode="auto">
              <a:xfrm flipH="1">
                <a:off x="2832" y="3264"/>
                <a:ext cx="115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6" name="Line 29"/>
              <p:cNvSpPr>
                <a:spLocks noChangeShapeType="1"/>
              </p:cNvSpPr>
              <p:nvPr/>
            </p:nvSpPr>
            <p:spPr bwMode="auto">
              <a:xfrm>
                <a:off x="3168" y="1344"/>
                <a:ext cx="81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7" name="Line 30"/>
              <p:cNvSpPr>
                <a:spLocks noChangeShapeType="1"/>
              </p:cNvSpPr>
              <p:nvPr/>
            </p:nvSpPr>
            <p:spPr bwMode="auto">
              <a:xfrm>
                <a:off x="3168" y="2640"/>
                <a:ext cx="81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8" name="Line 31"/>
              <p:cNvSpPr>
                <a:spLocks noChangeShapeType="1"/>
              </p:cNvSpPr>
              <p:nvPr/>
            </p:nvSpPr>
            <p:spPr bwMode="auto">
              <a:xfrm>
                <a:off x="2016" y="3024"/>
                <a:ext cx="81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09" name="Line 37"/>
              <p:cNvSpPr>
                <a:spLocks noChangeShapeType="1"/>
              </p:cNvSpPr>
              <p:nvPr/>
            </p:nvSpPr>
            <p:spPr bwMode="auto">
              <a:xfrm>
                <a:off x="3003" y="2496"/>
                <a:ext cx="81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10" name="Line 38"/>
              <p:cNvSpPr>
                <a:spLocks noChangeShapeType="1"/>
              </p:cNvSpPr>
              <p:nvPr/>
            </p:nvSpPr>
            <p:spPr bwMode="auto">
              <a:xfrm flipH="1">
                <a:off x="1851" y="2496"/>
                <a:ext cx="115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811" name="Line 39"/>
              <p:cNvSpPr>
                <a:spLocks noChangeShapeType="1"/>
              </p:cNvSpPr>
              <p:nvPr/>
            </p:nvSpPr>
            <p:spPr bwMode="auto">
              <a:xfrm flipV="1">
                <a:off x="3003" y="1200"/>
                <a:ext cx="0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74786" name="Text Box 41"/>
            <p:cNvSpPr txBox="1">
              <a:spLocks noChangeArrowheads="1"/>
            </p:cNvSpPr>
            <p:nvPr/>
          </p:nvSpPr>
          <p:spPr bwMode="auto">
            <a:xfrm>
              <a:off x="6473045" y="2883757"/>
              <a:ext cx="6645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>
                  <a:latin typeface="Times New Roman" charset="0"/>
                </a:rPr>
                <a:t>(1,1,1)</a:t>
              </a:r>
              <a:endParaRPr lang="it-IT" sz="1400">
                <a:latin typeface="Times New Roman" charset="0"/>
              </a:endParaRPr>
            </a:p>
          </p:txBody>
        </p:sp>
        <p:sp>
          <p:nvSpPr>
            <p:cNvPr id="74787" name="Text Box 42"/>
            <p:cNvSpPr txBox="1">
              <a:spLocks noChangeArrowheads="1"/>
            </p:cNvSpPr>
            <p:nvPr/>
          </p:nvSpPr>
          <p:spPr bwMode="auto">
            <a:xfrm>
              <a:off x="7480614" y="3096690"/>
              <a:ext cx="8732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>
                  <a:latin typeface="Times New Roman" charset="0"/>
                </a:rPr>
                <a:t>(-1,-1,-1)</a:t>
              </a:r>
              <a:endParaRPr lang="it-IT" sz="1400">
                <a:latin typeface="Times New Roman" charset="0"/>
              </a:endParaRPr>
            </a:p>
          </p:txBody>
        </p:sp>
        <p:sp>
          <p:nvSpPr>
            <p:cNvPr id="74788" name="Text Box 43"/>
            <p:cNvSpPr txBox="1">
              <a:spLocks noChangeArrowheads="1"/>
            </p:cNvSpPr>
            <p:nvPr/>
          </p:nvSpPr>
          <p:spPr bwMode="auto">
            <a:xfrm>
              <a:off x="6614306" y="4463760"/>
              <a:ext cx="8663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>
                  <a:latin typeface="Times New Roman" charset="0"/>
                </a:rPr>
                <a:t>(1,-1,1)</a:t>
              </a:r>
              <a:endParaRPr lang="it-IT" sz="1400">
                <a:latin typeface="Times New Roman" charset="0"/>
              </a:endParaRPr>
            </a:p>
          </p:txBody>
        </p:sp>
        <p:sp>
          <p:nvSpPr>
            <p:cNvPr id="74789" name="Text Box 44"/>
            <p:cNvSpPr txBox="1">
              <a:spLocks noChangeArrowheads="1"/>
            </p:cNvSpPr>
            <p:nvPr/>
          </p:nvSpPr>
          <p:spPr bwMode="auto">
            <a:xfrm>
              <a:off x="5308600" y="3725340"/>
              <a:ext cx="93959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>
                  <a:latin typeface="Times New Roman" charset="0"/>
                </a:rPr>
                <a:t>(-1,-1,1)</a:t>
              </a:r>
              <a:endParaRPr lang="it-IT" sz="1400">
                <a:latin typeface="Times New Roman" charset="0"/>
              </a:endParaRPr>
            </a:p>
          </p:txBody>
        </p:sp>
        <p:sp>
          <p:nvSpPr>
            <p:cNvPr id="74790" name="Text Box 45"/>
            <p:cNvSpPr txBox="1">
              <a:spLocks noChangeArrowheads="1"/>
            </p:cNvSpPr>
            <p:nvPr/>
          </p:nvSpPr>
          <p:spPr bwMode="auto">
            <a:xfrm>
              <a:off x="8277694" y="4024674"/>
              <a:ext cx="8144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>
                  <a:latin typeface="Times New Roman" charset="0"/>
                </a:rPr>
                <a:t>(1,-1,-1)</a:t>
              </a:r>
              <a:endParaRPr lang="it-IT" sz="1400">
                <a:latin typeface="Times New Roman" charset="0"/>
              </a:endParaRPr>
            </a:p>
          </p:txBody>
        </p:sp>
        <p:sp>
          <p:nvSpPr>
            <p:cNvPr id="74791" name="Text Box 46"/>
            <p:cNvSpPr txBox="1">
              <a:spLocks noChangeArrowheads="1"/>
            </p:cNvSpPr>
            <p:nvPr/>
          </p:nvSpPr>
          <p:spPr bwMode="auto">
            <a:xfrm>
              <a:off x="5305476" y="2040874"/>
              <a:ext cx="76491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>
                  <a:latin typeface="Times New Roman" charset="0"/>
                </a:rPr>
                <a:t>(-1,1,1)</a:t>
              </a:r>
              <a:endParaRPr lang="it-IT" sz="1400">
                <a:latin typeface="Times New Roman" charset="0"/>
              </a:endParaRPr>
            </a:p>
          </p:txBody>
        </p:sp>
        <p:sp>
          <p:nvSpPr>
            <p:cNvPr id="74792" name="Text Box 47"/>
            <p:cNvSpPr txBox="1">
              <a:spLocks noChangeArrowheads="1"/>
            </p:cNvSpPr>
            <p:nvPr/>
          </p:nvSpPr>
          <p:spPr bwMode="auto">
            <a:xfrm>
              <a:off x="7480614" y="1601788"/>
              <a:ext cx="79686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>
                  <a:latin typeface="Times New Roman" charset="0"/>
                </a:rPr>
                <a:t>(-1,1,-1)</a:t>
              </a:r>
              <a:endParaRPr lang="it-IT" sz="1400">
                <a:latin typeface="Times New Roman" charset="0"/>
              </a:endParaRPr>
            </a:p>
          </p:txBody>
        </p:sp>
        <p:sp>
          <p:nvSpPr>
            <p:cNvPr id="74793" name="Text Box 48"/>
            <p:cNvSpPr txBox="1">
              <a:spLocks noChangeArrowheads="1"/>
            </p:cNvSpPr>
            <p:nvPr/>
          </p:nvSpPr>
          <p:spPr bwMode="auto">
            <a:xfrm>
              <a:off x="8353894" y="2315798"/>
              <a:ext cx="86630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>
                  <a:latin typeface="Times New Roman" charset="0"/>
                </a:rPr>
                <a:t>(1,1,-1)</a:t>
              </a:r>
              <a:endParaRPr lang="it-IT" sz="1400">
                <a:latin typeface="Times New Roman" charset="0"/>
              </a:endParaRPr>
            </a:p>
          </p:txBody>
        </p:sp>
        <p:sp>
          <p:nvSpPr>
            <p:cNvPr id="74794" name="Text Box 49"/>
            <p:cNvSpPr txBox="1">
              <a:spLocks noChangeArrowheads="1"/>
            </p:cNvSpPr>
            <p:nvPr/>
          </p:nvSpPr>
          <p:spPr bwMode="auto">
            <a:xfrm>
              <a:off x="5783082" y="3127607"/>
              <a:ext cx="33228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i="1">
                  <a:latin typeface="Times New Roman" charset="0"/>
                </a:rPr>
                <a:t>z</a:t>
              </a:r>
              <a:endParaRPr lang="it-IT" i="1">
                <a:latin typeface="Times New Roman" charset="0"/>
              </a:endParaRPr>
            </a:p>
          </p:txBody>
        </p:sp>
        <p:sp>
          <p:nvSpPr>
            <p:cNvPr id="74795" name="Text Box 50"/>
            <p:cNvSpPr txBox="1">
              <a:spLocks noChangeArrowheads="1"/>
            </p:cNvSpPr>
            <p:nvPr/>
          </p:nvSpPr>
          <p:spPr bwMode="auto">
            <a:xfrm>
              <a:off x="6995203" y="1529700"/>
              <a:ext cx="33228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i="1">
                  <a:latin typeface="Times New Roman" charset="0"/>
                </a:rPr>
                <a:t>y</a:t>
              </a:r>
              <a:endParaRPr lang="it-IT" i="1">
                <a:latin typeface="Times New Roman" charset="0"/>
              </a:endParaRPr>
            </a:p>
          </p:txBody>
        </p:sp>
        <p:sp>
          <p:nvSpPr>
            <p:cNvPr id="74796" name="Text Box 51"/>
            <p:cNvSpPr txBox="1">
              <a:spLocks noChangeArrowheads="1"/>
            </p:cNvSpPr>
            <p:nvPr/>
          </p:nvSpPr>
          <p:spPr bwMode="auto">
            <a:xfrm>
              <a:off x="8099686" y="3425119"/>
              <a:ext cx="332282" cy="468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66"/>
                </a:buClr>
                <a:buFont typeface="Wingdings" charset="0"/>
                <a:buChar char="v"/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i="1">
                  <a:latin typeface="Times New Roman" charset="0"/>
                </a:rPr>
                <a:t>x</a:t>
              </a:r>
              <a:endParaRPr lang="it-IT" i="1">
                <a:latin typeface="Times New Roman" charset="0"/>
              </a:endParaRPr>
            </a:p>
          </p:txBody>
        </p:sp>
      </p:grpSp>
      <p:sp>
        <p:nvSpPr>
          <p:cNvPr id="74759" name="Right Arrow 75"/>
          <p:cNvSpPr>
            <a:spLocks noChangeArrowheads="1"/>
          </p:cNvSpPr>
          <p:nvPr/>
        </p:nvSpPr>
        <p:spPr bwMode="auto">
          <a:xfrm>
            <a:off x="4114800" y="1587500"/>
            <a:ext cx="1103313" cy="360363"/>
          </a:xfrm>
          <a:prstGeom prst="rightArrow">
            <a:avLst>
              <a:gd name="adj1" fmla="val 50000"/>
              <a:gd name="adj2" fmla="val 49922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4760" name="Right Arrow 76"/>
          <p:cNvSpPr>
            <a:spLocks noChangeArrowheads="1"/>
          </p:cNvSpPr>
          <p:nvPr/>
        </p:nvSpPr>
        <p:spPr bwMode="auto">
          <a:xfrm>
            <a:off x="3845365" y="4171543"/>
            <a:ext cx="1103312" cy="360362"/>
          </a:xfrm>
          <a:prstGeom prst="rightArrow">
            <a:avLst>
              <a:gd name="adj1" fmla="val 50000"/>
              <a:gd name="adj2" fmla="val 49922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4761" name="Line 37"/>
          <p:cNvSpPr>
            <a:spLocks noChangeShapeType="1"/>
          </p:cNvSpPr>
          <p:nvPr/>
        </p:nvSpPr>
        <p:spPr bwMode="auto">
          <a:xfrm>
            <a:off x="6268639" y="4458649"/>
            <a:ext cx="2472797" cy="17587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2" name="Line 38"/>
          <p:cNvSpPr>
            <a:spLocks noChangeShapeType="1"/>
          </p:cNvSpPr>
          <p:nvPr/>
        </p:nvSpPr>
        <p:spPr bwMode="auto">
          <a:xfrm flipH="1">
            <a:off x="5412993" y="4447550"/>
            <a:ext cx="841829" cy="2993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3" name="Line 39"/>
          <p:cNvSpPr>
            <a:spLocks noChangeShapeType="1"/>
          </p:cNvSpPr>
          <p:nvPr/>
        </p:nvSpPr>
        <p:spPr bwMode="auto">
          <a:xfrm flipV="1">
            <a:off x="6265292" y="2255414"/>
            <a:ext cx="0" cy="2189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4" name="Text Box 49"/>
          <p:cNvSpPr txBox="1">
            <a:spLocks noChangeArrowheads="1"/>
          </p:cNvSpPr>
          <p:nvPr/>
        </p:nvSpPr>
        <p:spPr bwMode="auto">
          <a:xfrm>
            <a:off x="5652006" y="4433566"/>
            <a:ext cx="284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i="1" dirty="0">
                <a:latin typeface="Times New Roman" charset="0"/>
              </a:rPr>
              <a:t>z</a:t>
            </a:r>
            <a:endParaRPr lang="it-IT" i="1" dirty="0">
              <a:latin typeface="Times New Roman" charset="0"/>
            </a:endParaRPr>
          </a:p>
        </p:txBody>
      </p:sp>
      <p:sp>
        <p:nvSpPr>
          <p:cNvPr id="74765" name="Text Box 50"/>
          <p:cNvSpPr txBox="1">
            <a:spLocks noChangeArrowheads="1"/>
          </p:cNvSpPr>
          <p:nvPr/>
        </p:nvSpPr>
        <p:spPr bwMode="auto">
          <a:xfrm>
            <a:off x="5957317" y="1991889"/>
            <a:ext cx="28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i="1" dirty="0">
                <a:latin typeface="Times New Roman" charset="0"/>
              </a:rPr>
              <a:t>y</a:t>
            </a:r>
            <a:endParaRPr lang="it-IT" i="1" dirty="0">
              <a:latin typeface="Times New Roman" charset="0"/>
            </a:endParaRPr>
          </a:p>
        </p:txBody>
      </p:sp>
      <p:sp>
        <p:nvSpPr>
          <p:cNvPr id="74766" name="Text Box 51"/>
          <p:cNvSpPr txBox="1">
            <a:spLocks noChangeArrowheads="1"/>
          </p:cNvSpPr>
          <p:nvPr/>
        </p:nvSpPr>
        <p:spPr bwMode="auto">
          <a:xfrm>
            <a:off x="8377680" y="5920626"/>
            <a:ext cx="250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i="1" dirty="0">
                <a:latin typeface="Times New Roman" charset="0"/>
              </a:rPr>
              <a:t>x</a:t>
            </a:r>
            <a:endParaRPr lang="it-IT" i="1" dirty="0">
              <a:latin typeface="Times New Roman" charset="0"/>
            </a:endParaRPr>
          </a:p>
        </p:txBody>
      </p:sp>
      <p:sp>
        <p:nvSpPr>
          <p:cNvPr id="74767" name="Line 8"/>
          <p:cNvSpPr>
            <a:spLocks noChangeShapeType="1"/>
          </p:cNvSpPr>
          <p:nvPr/>
        </p:nvSpPr>
        <p:spPr bwMode="auto">
          <a:xfrm flipH="1">
            <a:off x="5914407" y="3117701"/>
            <a:ext cx="354012" cy="122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8" name="Line 10"/>
          <p:cNvSpPr>
            <a:spLocks noChangeShapeType="1"/>
          </p:cNvSpPr>
          <p:nvPr/>
        </p:nvSpPr>
        <p:spPr bwMode="auto">
          <a:xfrm flipV="1">
            <a:off x="8021019" y="4748063"/>
            <a:ext cx="0" cy="1331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9" name="Line 22"/>
          <p:cNvSpPr>
            <a:spLocks noChangeShapeType="1"/>
          </p:cNvSpPr>
          <p:nvPr/>
        </p:nvSpPr>
        <p:spPr bwMode="auto">
          <a:xfrm flipV="1">
            <a:off x="5911232" y="3239938"/>
            <a:ext cx="0" cy="1331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0" name="Line 29"/>
          <p:cNvSpPr>
            <a:spLocks noChangeShapeType="1"/>
          </p:cNvSpPr>
          <p:nvPr/>
        </p:nvSpPr>
        <p:spPr bwMode="auto">
          <a:xfrm>
            <a:off x="5914407" y="3239938"/>
            <a:ext cx="2109787" cy="150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1" name="Line 31"/>
          <p:cNvSpPr>
            <a:spLocks noChangeShapeType="1"/>
          </p:cNvSpPr>
          <p:nvPr/>
        </p:nvSpPr>
        <p:spPr bwMode="auto">
          <a:xfrm>
            <a:off x="5911232" y="4571851"/>
            <a:ext cx="2109787" cy="150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2" name="Text Box 44"/>
          <p:cNvSpPr txBox="1">
            <a:spLocks noChangeArrowheads="1"/>
          </p:cNvSpPr>
          <p:nvPr/>
        </p:nvSpPr>
        <p:spPr bwMode="auto">
          <a:xfrm>
            <a:off x="5542932" y="3574901"/>
            <a:ext cx="468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000" i="1">
                <a:latin typeface="Times New Roman" charset="0"/>
              </a:rPr>
              <a:t>p</a:t>
            </a:r>
            <a:r>
              <a:rPr lang="en-US" sz="2000" i="1" baseline="-25000">
                <a:latin typeface="Times New Roman" charset="0"/>
              </a:rPr>
              <a:t>y</a:t>
            </a:r>
            <a:endParaRPr lang="it-IT" sz="2000" i="1" baseline="-25000">
              <a:latin typeface="Times New Roman" charset="0"/>
            </a:endParaRPr>
          </a:p>
        </p:txBody>
      </p:sp>
      <p:sp>
        <p:nvSpPr>
          <p:cNvPr id="74773" name="Line 8"/>
          <p:cNvSpPr>
            <a:spLocks noChangeShapeType="1"/>
          </p:cNvSpPr>
          <p:nvPr/>
        </p:nvSpPr>
        <p:spPr bwMode="auto">
          <a:xfrm flipH="1">
            <a:off x="8024194" y="4616301"/>
            <a:ext cx="35560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4" name="Line 8"/>
          <p:cNvSpPr>
            <a:spLocks noChangeShapeType="1"/>
          </p:cNvSpPr>
          <p:nvPr/>
        </p:nvSpPr>
        <p:spPr bwMode="auto">
          <a:xfrm flipH="1">
            <a:off x="8024194" y="5956151"/>
            <a:ext cx="35560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5" name="Line 10"/>
          <p:cNvSpPr>
            <a:spLocks noChangeShapeType="1"/>
          </p:cNvSpPr>
          <p:nvPr/>
        </p:nvSpPr>
        <p:spPr bwMode="auto">
          <a:xfrm flipV="1">
            <a:off x="8379794" y="4624238"/>
            <a:ext cx="0" cy="1331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6" name="Line 22"/>
          <p:cNvSpPr>
            <a:spLocks noChangeShapeType="1"/>
          </p:cNvSpPr>
          <p:nvPr/>
        </p:nvSpPr>
        <p:spPr bwMode="auto">
          <a:xfrm flipV="1">
            <a:off x="6268419" y="3116113"/>
            <a:ext cx="0" cy="133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7" name="Line 29"/>
          <p:cNvSpPr>
            <a:spLocks noChangeShapeType="1"/>
          </p:cNvSpPr>
          <p:nvPr/>
        </p:nvSpPr>
        <p:spPr bwMode="auto">
          <a:xfrm>
            <a:off x="6273182" y="3117701"/>
            <a:ext cx="2109787" cy="1506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8" name="Line 31"/>
          <p:cNvSpPr>
            <a:spLocks noChangeShapeType="1"/>
          </p:cNvSpPr>
          <p:nvPr/>
        </p:nvSpPr>
        <p:spPr bwMode="auto">
          <a:xfrm>
            <a:off x="6268419" y="4449613"/>
            <a:ext cx="2111375" cy="1506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9" name="Text Box 44"/>
          <p:cNvSpPr txBox="1">
            <a:spLocks noChangeArrowheads="1"/>
          </p:cNvSpPr>
          <p:nvPr/>
        </p:nvSpPr>
        <p:spPr bwMode="auto">
          <a:xfrm>
            <a:off x="6512894" y="5157638"/>
            <a:ext cx="46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000" i="1" dirty="0" err="1">
                <a:latin typeface="Times New Roman" charset="0"/>
              </a:rPr>
              <a:t>p</a:t>
            </a:r>
            <a:r>
              <a:rPr lang="en-US" sz="2000" i="1" baseline="-25000" dirty="0" err="1">
                <a:latin typeface="Times New Roman" charset="0"/>
              </a:rPr>
              <a:t>x</a:t>
            </a:r>
            <a:endParaRPr lang="it-IT" sz="2000" i="1" baseline="-25000" dirty="0">
              <a:latin typeface="Times New Roman" charset="0"/>
            </a:endParaRPr>
          </a:p>
        </p:txBody>
      </p:sp>
      <p:sp>
        <p:nvSpPr>
          <p:cNvPr id="74780" name="Text Box 44"/>
          <p:cNvSpPr txBox="1">
            <a:spLocks noChangeArrowheads="1"/>
          </p:cNvSpPr>
          <p:nvPr/>
        </p:nvSpPr>
        <p:spPr bwMode="auto">
          <a:xfrm>
            <a:off x="5860432" y="2825601"/>
            <a:ext cx="468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000" dirty="0">
                <a:latin typeface="Times New Roman" charset="0"/>
              </a:rPr>
              <a:t>1</a:t>
            </a:r>
            <a:endParaRPr lang="it-IT" sz="2000" dirty="0">
              <a:latin typeface="Times New Roman" charset="0"/>
            </a:endParaRPr>
          </a:p>
        </p:txBody>
      </p:sp>
      <p:sp>
        <p:nvSpPr>
          <p:cNvPr id="74781" name="Text Box 44"/>
          <p:cNvSpPr txBox="1">
            <a:spLocks noChangeArrowheads="1"/>
          </p:cNvSpPr>
          <p:nvPr/>
        </p:nvSpPr>
        <p:spPr bwMode="auto">
          <a:xfrm>
            <a:off x="5190698" y="4942785"/>
            <a:ext cx="1462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000" dirty="0"/>
              <a:t>Viewport</a:t>
            </a:r>
            <a:endParaRPr lang="it-IT" sz="2000" dirty="0"/>
          </a:p>
        </p:txBody>
      </p:sp>
      <p:sp>
        <p:nvSpPr>
          <p:cNvPr id="74782" name="Line 8"/>
          <p:cNvSpPr>
            <a:spLocks noChangeShapeType="1"/>
          </p:cNvSpPr>
          <p:nvPr/>
        </p:nvSpPr>
        <p:spPr bwMode="auto">
          <a:xfrm flipH="1">
            <a:off x="5917582" y="4449613"/>
            <a:ext cx="355600" cy="122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83" name="Oval 12"/>
          <p:cNvSpPr>
            <a:spLocks noChangeArrowheads="1"/>
          </p:cNvSpPr>
          <p:nvPr/>
        </p:nvSpPr>
        <p:spPr bwMode="auto">
          <a:xfrm>
            <a:off x="7162182" y="4573438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 typeface="Wingdings" charset="0"/>
              <a:buNone/>
            </a:pPr>
            <a:endParaRPr lang="en-US"/>
          </a:p>
        </p:txBody>
      </p:sp>
      <p:sp>
        <p:nvSpPr>
          <p:cNvPr id="74784" name="Text Box 49"/>
          <p:cNvSpPr txBox="1">
            <a:spLocks noChangeArrowheads="1"/>
          </p:cNvSpPr>
          <p:nvPr/>
        </p:nvSpPr>
        <p:spPr bwMode="auto">
          <a:xfrm>
            <a:off x="6928819" y="4265463"/>
            <a:ext cx="284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i="1">
                <a:latin typeface="Times New Roman" charset="0"/>
              </a:rPr>
              <a:t>o</a:t>
            </a:r>
            <a:endParaRPr lang="it-IT" i="1">
              <a:latin typeface="Times New Roman" charset="0"/>
            </a:endParaRPr>
          </a:p>
        </p:txBody>
      </p:sp>
      <p:sp>
        <p:nvSpPr>
          <p:cNvPr id="62" name="Text Box 44"/>
          <p:cNvSpPr txBox="1">
            <a:spLocks noChangeArrowheads="1"/>
          </p:cNvSpPr>
          <p:nvPr/>
        </p:nvSpPr>
        <p:spPr bwMode="auto">
          <a:xfrm>
            <a:off x="443484" y="5401449"/>
            <a:ext cx="1462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000" dirty="0"/>
              <a:t>NPC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3353250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Coordinate transformation</a:t>
            </a:r>
            <a:endParaRPr lang="it-IT" dirty="0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A6EBDC5-64EF-5C49-ACAD-44E8E1B18165}"/>
              </a:ext>
            </a:extLst>
          </p:cNvPr>
          <p:cNvGrpSpPr/>
          <p:nvPr/>
        </p:nvGrpSpPr>
        <p:grpSpPr>
          <a:xfrm>
            <a:off x="245802" y="1869303"/>
            <a:ext cx="1596119" cy="3915142"/>
            <a:chOff x="-2272929" y="-1314027"/>
            <a:chExt cx="1765391" cy="4330352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833CD77-D93E-0241-A18C-C99CA538B0D3}"/>
                </a:ext>
              </a:extLst>
            </p:cNvPr>
            <p:cNvSpPr/>
            <p:nvPr/>
          </p:nvSpPr>
          <p:spPr bwMode="auto">
            <a:xfrm>
              <a:off x="-2272929" y="-1314027"/>
              <a:ext cx="1765391" cy="43303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2BD2DBE-6DA4-8D48-B659-D85416760362}"/>
                </a:ext>
              </a:extLst>
            </p:cNvPr>
            <p:cNvGrpSpPr/>
            <p:nvPr/>
          </p:nvGrpSpPr>
          <p:grpSpPr>
            <a:xfrm>
              <a:off x="-2094562" y="49583"/>
              <a:ext cx="1291402" cy="1104208"/>
              <a:chOff x="28993" y="2663263"/>
              <a:chExt cx="1291402" cy="1104208"/>
            </a:xfrm>
          </p:grpSpPr>
          <p:grpSp>
            <p:nvGrpSpPr>
              <p:cNvPr id="75" name="Group 75"/>
              <p:cNvGrpSpPr>
                <a:grpSpLocks/>
              </p:cNvGrpSpPr>
              <p:nvPr/>
            </p:nvGrpSpPr>
            <p:grpSpPr bwMode="auto">
              <a:xfrm>
                <a:off x="142731" y="2663263"/>
                <a:ext cx="1023643" cy="909905"/>
                <a:chOff x="156" y="672"/>
                <a:chExt cx="3024" cy="2112"/>
              </a:xfrm>
            </p:grpSpPr>
            <p:sp>
              <p:nvSpPr>
                <p:cNvPr id="76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56" y="2080"/>
                  <a:ext cx="1716" cy="70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Line 77"/>
                <p:cNvSpPr>
                  <a:spLocks noChangeShapeType="1"/>
                </p:cNvSpPr>
                <p:nvPr/>
              </p:nvSpPr>
              <p:spPr bwMode="auto">
                <a:xfrm>
                  <a:off x="1872" y="2080"/>
                  <a:ext cx="1308" cy="64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1872" y="672"/>
                  <a:ext cx="82" cy="1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9" name="Rectangle 79"/>
              <p:cNvSpPr>
                <a:spLocks noChangeArrowheads="1"/>
              </p:cNvSpPr>
              <p:nvPr/>
            </p:nvSpPr>
            <p:spPr bwMode="auto">
              <a:xfrm>
                <a:off x="28993" y="3516299"/>
                <a:ext cx="210890" cy="251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>
                    <a:solidFill>
                      <a:srgbClr val="969696"/>
                    </a:solidFill>
                  </a:rPr>
                  <a:t>z</a:t>
                </a:r>
                <a:endParaRPr lang="it-IT" sz="1600" i="1">
                  <a:solidFill>
                    <a:srgbClr val="969696"/>
                  </a:solidFill>
                </a:endParaRPr>
              </a:p>
            </p:txBody>
          </p:sp>
          <p:sp>
            <p:nvSpPr>
              <p:cNvPr id="81" name="Rectangle 81"/>
              <p:cNvSpPr>
                <a:spLocks noChangeArrowheads="1"/>
              </p:cNvSpPr>
              <p:nvPr/>
            </p:nvSpPr>
            <p:spPr bwMode="auto">
              <a:xfrm>
                <a:off x="1109505" y="3516299"/>
                <a:ext cx="210890" cy="251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 dirty="0">
                    <a:solidFill>
                      <a:srgbClr val="969696"/>
                    </a:solidFill>
                  </a:rPr>
                  <a:t>x</a:t>
                </a:r>
                <a:endParaRPr lang="it-IT" sz="1600" i="1" dirty="0">
                  <a:solidFill>
                    <a:srgbClr val="969696"/>
                  </a:solidFill>
                </a:endParaRPr>
              </a:p>
            </p:txBody>
          </p:sp>
          <p:sp>
            <p:nvSpPr>
              <p:cNvPr id="82" name="Rectangle 82"/>
              <p:cNvSpPr>
                <a:spLocks noChangeArrowheads="1"/>
              </p:cNvSpPr>
              <p:nvPr/>
            </p:nvSpPr>
            <p:spPr bwMode="auto">
              <a:xfrm>
                <a:off x="256469" y="2947608"/>
                <a:ext cx="253541" cy="251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0</a:t>
                </a:r>
                <a:endParaRPr lang="it-IT" sz="1600" i="1"/>
              </a:p>
            </p:txBody>
          </p:sp>
          <p:sp>
            <p:nvSpPr>
              <p:cNvPr id="83" name="Rectangle 83"/>
              <p:cNvSpPr>
                <a:spLocks noChangeArrowheads="1"/>
              </p:cNvSpPr>
              <p:nvPr/>
            </p:nvSpPr>
            <p:spPr bwMode="auto">
              <a:xfrm>
                <a:off x="882029" y="2890739"/>
                <a:ext cx="253541" cy="251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1</a:t>
                </a:r>
                <a:endParaRPr lang="it-IT" sz="1600" i="1"/>
              </a:p>
            </p:txBody>
          </p:sp>
          <p:sp>
            <p:nvSpPr>
              <p:cNvPr id="84" name="Rectangle 84"/>
              <p:cNvSpPr>
                <a:spLocks noChangeArrowheads="1"/>
              </p:cNvSpPr>
              <p:nvPr/>
            </p:nvSpPr>
            <p:spPr bwMode="auto">
              <a:xfrm>
                <a:off x="597684" y="3459430"/>
                <a:ext cx="253541" cy="251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2</a:t>
                </a:r>
                <a:endParaRPr lang="it-IT" sz="1600" i="1"/>
              </a:p>
            </p:txBody>
          </p:sp>
          <p:sp>
            <p:nvSpPr>
              <p:cNvPr id="85" name="Oval 85"/>
              <p:cNvSpPr>
                <a:spLocks noChangeArrowheads="1"/>
              </p:cNvSpPr>
              <p:nvPr/>
            </p:nvSpPr>
            <p:spPr bwMode="auto">
              <a:xfrm>
                <a:off x="654553" y="3459430"/>
                <a:ext cx="87673" cy="7938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Oval 86"/>
              <p:cNvSpPr>
                <a:spLocks noChangeArrowheads="1"/>
              </p:cNvSpPr>
              <p:nvPr/>
            </p:nvSpPr>
            <p:spPr bwMode="auto">
              <a:xfrm>
                <a:off x="882029" y="3061346"/>
                <a:ext cx="87673" cy="7938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7" name="Oval 87"/>
              <p:cNvSpPr>
                <a:spLocks noChangeArrowheads="1"/>
              </p:cNvSpPr>
              <p:nvPr/>
            </p:nvSpPr>
            <p:spPr bwMode="auto">
              <a:xfrm>
                <a:off x="370207" y="3175085"/>
                <a:ext cx="87673" cy="7938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88" name="Freeform 88"/>
              <p:cNvSpPr>
                <a:spLocks/>
              </p:cNvSpPr>
              <p:nvPr/>
            </p:nvSpPr>
            <p:spPr bwMode="auto">
              <a:xfrm>
                <a:off x="406936" y="3109922"/>
                <a:ext cx="517745" cy="392159"/>
              </a:xfrm>
              <a:custGeom>
                <a:avLst/>
                <a:gdLst>
                  <a:gd name="T0" fmla="*/ 0 w 437"/>
                  <a:gd name="T1" fmla="*/ 2147483647 h 331"/>
                  <a:gd name="T2" fmla="*/ 2147483647 w 437"/>
                  <a:gd name="T3" fmla="*/ 2147483647 h 331"/>
                  <a:gd name="T4" fmla="*/ 2147483647 w 437"/>
                  <a:gd name="T5" fmla="*/ 0 h 331"/>
                  <a:gd name="T6" fmla="*/ 0 w 437"/>
                  <a:gd name="T7" fmla="*/ 2147483647 h 3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7"/>
                  <a:gd name="T13" fmla="*/ 0 h 331"/>
                  <a:gd name="T14" fmla="*/ 437 w 437"/>
                  <a:gd name="T15" fmla="*/ 331 h 3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7" h="331">
                    <a:moveTo>
                      <a:pt x="0" y="80"/>
                    </a:moveTo>
                    <a:lnTo>
                      <a:pt x="265" y="331"/>
                    </a:lnTo>
                    <a:lnTo>
                      <a:pt x="437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chemeClr val="folHlink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D1E2B34-3FE9-8946-A0F7-50F5E5BD6B16}"/>
                </a:ext>
              </a:extLst>
            </p:cNvPr>
            <p:cNvGrpSpPr/>
            <p:nvPr/>
          </p:nvGrpSpPr>
          <p:grpSpPr>
            <a:xfrm>
              <a:off x="-1866410" y="1660910"/>
              <a:ext cx="927644" cy="818809"/>
              <a:chOff x="536244" y="5578390"/>
              <a:chExt cx="927644" cy="818809"/>
            </a:xfrm>
          </p:grpSpPr>
          <p:pic>
            <p:nvPicPr>
              <p:cNvPr id="161" name="Image" descr="Image">
                <a:extLst>
                  <a:ext uri="{FF2B5EF4-FFF2-40B4-BE49-F238E27FC236}">
                    <a16:creationId xmlns:a16="http://schemas.microsoft.com/office/drawing/2014/main" id="{FC82D624-F76C-0142-B465-E2131AB5C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610669" y="5658926"/>
                <a:ext cx="778793" cy="657737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162" name="Group">
                <a:extLst>
                  <a:ext uri="{FF2B5EF4-FFF2-40B4-BE49-F238E27FC236}">
                    <a16:creationId xmlns:a16="http://schemas.microsoft.com/office/drawing/2014/main" id="{05F8FC8A-2D45-3847-BB8F-30A4750337A7}"/>
                  </a:ext>
                </a:extLst>
              </p:cNvPr>
              <p:cNvGrpSpPr/>
              <p:nvPr/>
            </p:nvGrpSpPr>
            <p:grpSpPr>
              <a:xfrm>
                <a:off x="536244" y="5578390"/>
                <a:ext cx="927644" cy="818809"/>
                <a:chOff x="0" y="0"/>
                <a:chExt cx="2122249" cy="2125420"/>
              </a:xfrm>
            </p:grpSpPr>
            <p:sp>
              <p:nvSpPr>
                <p:cNvPr id="163" name="Line">
                  <a:extLst>
                    <a:ext uri="{FF2B5EF4-FFF2-40B4-BE49-F238E27FC236}">
                      <a16:creationId xmlns:a16="http://schemas.microsoft.com/office/drawing/2014/main" id="{6D3516FF-61ED-DC40-8A88-032192A8C02C}"/>
                    </a:ext>
                  </a:extLst>
                </p:cNvPr>
                <p:cNvSpPr/>
                <p:nvPr/>
              </p:nvSpPr>
              <p:spPr>
                <a:xfrm>
                  <a:off x="0" y="2100932"/>
                  <a:ext cx="2122250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  <p:sp>
              <p:nvSpPr>
                <p:cNvPr id="164" name="Line">
                  <a:extLst>
                    <a:ext uri="{FF2B5EF4-FFF2-40B4-BE49-F238E27FC236}">
                      <a16:creationId xmlns:a16="http://schemas.microsoft.com/office/drawing/2014/main" id="{59E68004-FA1E-0242-81EA-4DD431449A82}"/>
                    </a:ext>
                  </a:extLst>
                </p:cNvPr>
                <p:cNvSpPr/>
                <p:nvPr/>
              </p:nvSpPr>
              <p:spPr>
                <a:xfrm flipV="1">
                  <a:off x="36827" y="0"/>
                  <a:ext cx="1" cy="21254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</p:grpSp>
        </p:grpSp>
        <p:sp>
          <p:nvSpPr>
            <p:cNvPr id="180" name="world space">
              <a:extLst>
                <a:ext uri="{FF2B5EF4-FFF2-40B4-BE49-F238E27FC236}">
                  <a16:creationId xmlns:a16="http://schemas.microsoft.com/office/drawing/2014/main" id="{49C63AFC-4AB7-A944-925E-2291EA5DC084}"/>
                </a:ext>
              </a:extLst>
            </p:cNvPr>
            <p:cNvSpPr txBox="1"/>
            <p:nvPr/>
          </p:nvSpPr>
          <p:spPr>
            <a:xfrm>
              <a:off x="-2075635" y="2614160"/>
              <a:ext cx="1253548" cy="348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AU" dirty="0"/>
                <a:t>object</a:t>
              </a:r>
              <a:r>
                <a:rPr dirty="0"/>
                <a:t> space</a:t>
              </a:r>
            </a:p>
          </p:txBody>
        </p:sp>
        <p:sp>
          <p:nvSpPr>
            <p:cNvPr id="203" name="world space">
              <a:extLst>
                <a:ext uri="{FF2B5EF4-FFF2-40B4-BE49-F238E27FC236}">
                  <a16:creationId xmlns:a16="http://schemas.microsoft.com/office/drawing/2014/main" id="{4DC48AC5-6D83-7F4C-96DD-399E5E892B70}"/>
                </a:ext>
              </a:extLst>
            </p:cNvPr>
            <p:cNvSpPr txBox="1"/>
            <p:nvPr/>
          </p:nvSpPr>
          <p:spPr>
            <a:xfrm>
              <a:off x="-2052392" y="-937755"/>
              <a:ext cx="1207062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ctr"/>
              <a:r>
                <a:rPr lang="en-AU" dirty="0"/>
                <a:t>Object </a:t>
              </a:r>
            </a:p>
            <a:p>
              <a:pPr algn="ctr"/>
              <a:r>
                <a:rPr lang="en-AU" dirty="0"/>
                <a:t>Coordinates</a:t>
              </a:r>
              <a:endParaRPr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DA3A7E4-CD20-624A-AB76-129073BDA3FD}"/>
              </a:ext>
            </a:extLst>
          </p:cNvPr>
          <p:cNvGrpSpPr/>
          <p:nvPr/>
        </p:nvGrpSpPr>
        <p:grpSpPr>
          <a:xfrm>
            <a:off x="2029081" y="1890948"/>
            <a:ext cx="1601097" cy="3915142"/>
            <a:chOff x="1662491" y="2083731"/>
            <a:chExt cx="1770897" cy="4330352"/>
          </a:xfrm>
        </p:grpSpPr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83BC04D8-4B8F-A340-88C9-D6D503AC1808}"/>
                </a:ext>
              </a:extLst>
            </p:cNvPr>
            <p:cNvSpPr/>
            <p:nvPr/>
          </p:nvSpPr>
          <p:spPr bwMode="auto">
            <a:xfrm>
              <a:off x="1662491" y="2083731"/>
              <a:ext cx="1765391" cy="433035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13F92DC-EC4F-E849-9BD8-824435BF0DBE}"/>
                </a:ext>
              </a:extLst>
            </p:cNvPr>
            <p:cNvGrpSpPr/>
            <p:nvPr/>
          </p:nvGrpSpPr>
          <p:grpSpPr>
            <a:xfrm>
              <a:off x="1842309" y="3318454"/>
              <a:ext cx="1291402" cy="1104208"/>
              <a:chOff x="1842245" y="2057059"/>
              <a:chExt cx="1730375" cy="1479550"/>
            </a:xfrm>
          </p:grpSpPr>
          <p:grpSp>
            <p:nvGrpSpPr>
              <p:cNvPr id="142" name="Group 75">
                <a:extLst>
                  <a:ext uri="{FF2B5EF4-FFF2-40B4-BE49-F238E27FC236}">
                    <a16:creationId xmlns:a16="http://schemas.microsoft.com/office/drawing/2014/main" id="{2B29AC7E-B961-634C-A289-02E7159D7D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94645" y="2057059"/>
                <a:ext cx="1371600" cy="1219200"/>
                <a:chOff x="156" y="672"/>
                <a:chExt cx="3024" cy="2112"/>
              </a:xfrm>
            </p:grpSpPr>
            <p:sp>
              <p:nvSpPr>
                <p:cNvPr id="154" name="Line 76">
                  <a:extLst>
                    <a:ext uri="{FF2B5EF4-FFF2-40B4-BE49-F238E27FC236}">
                      <a16:creationId xmlns:a16="http://schemas.microsoft.com/office/drawing/2014/main" id="{21DD0162-E66D-DB4A-B663-BBF9E15DD7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6" y="2080"/>
                  <a:ext cx="1716" cy="70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Line 77">
                  <a:extLst>
                    <a:ext uri="{FF2B5EF4-FFF2-40B4-BE49-F238E27FC236}">
                      <a16:creationId xmlns:a16="http://schemas.microsoft.com/office/drawing/2014/main" id="{B6A5A91B-9350-CF4D-A46D-5F7FEBD601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2" y="2080"/>
                  <a:ext cx="1308" cy="64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Line 78">
                  <a:extLst>
                    <a:ext uri="{FF2B5EF4-FFF2-40B4-BE49-F238E27FC236}">
                      <a16:creationId xmlns:a16="http://schemas.microsoft.com/office/drawing/2014/main" id="{B855B5BB-FE4A-B949-B3E5-850824F3E6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72" y="672"/>
                  <a:ext cx="82" cy="1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43" name="Rectangle 79">
                <a:extLst>
                  <a:ext uri="{FF2B5EF4-FFF2-40B4-BE49-F238E27FC236}">
                    <a16:creationId xmlns:a16="http://schemas.microsoft.com/office/drawing/2014/main" id="{7173665D-D8B8-5B45-B222-D9D97B8CA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2245" y="3200059"/>
                <a:ext cx="28257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>
                    <a:solidFill>
                      <a:srgbClr val="969696"/>
                    </a:solidFill>
                  </a:rPr>
                  <a:t>z</a:t>
                </a:r>
                <a:endParaRPr lang="it-IT" sz="1600" i="1">
                  <a:solidFill>
                    <a:srgbClr val="969696"/>
                  </a:solidFill>
                </a:endParaRPr>
              </a:p>
            </p:txBody>
          </p:sp>
          <p:sp>
            <p:nvSpPr>
              <p:cNvPr id="144" name="Rectangle 81">
                <a:extLst>
                  <a:ext uri="{FF2B5EF4-FFF2-40B4-BE49-F238E27FC236}">
                    <a16:creationId xmlns:a16="http://schemas.microsoft.com/office/drawing/2014/main" id="{6005D972-E04F-4F4D-85D2-72B38E283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0045" y="3200059"/>
                <a:ext cx="28257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>
                    <a:solidFill>
                      <a:srgbClr val="969696"/>
                    </a:solidFill>
                  </a:rPr>
                  <a:t>x</a:t>
                </a:r>
                <a:endParaRPr lang="it-IT" sz="1600" i="1">
                  <a:solidFill>
                    <a:srgbClr val="969696"/>
                  </a:solidFill>
                </a:endParaRPr>
              </a:p>
            </p:txBody>
          </p:sp>
          <p:sp>
            <p:nvSpPr>
              <p:cNvPr id="145" name="Rectangle 82">
                <a:extLst>
                  <a:ext uri="{FF2B5EF4-FFF2-40B4-BE49-F238E27FC236}">
                    <a16:creationId xmlns:a16="http://schemas.microsoft.com/office/drawing/2014/main" id="{ADD823B9-DF4E-E14E-B581-CC19BFA4E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7045" y="2438059"/>
                <a:ext cx="33972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 dirty="0"/>
                  <a:t>v</a:t>
                </a:r>
                <a:r>
                  <a:rPr lang="en-US" sz="800" i="1" dirty="0"/>
                  <a:t>0</a:t>
                </a:r>
                <a:endParaRPr lang="it-IT" sz="1600" i="1" dirty="0"/>
              </a:p>
            </p:txBody>
          </p:sp>
          <p:sp>
            <p:nvSpPr>
              <p:cNvPr id="146" name="Rectangle 83">
                <a:extLst>
                  <a:ext uri="{FF2B5EF4-FFF2-40B4-BE49-F238E27FC236}">
                    <a16:creationId xmlns:a16="http://schemas.microsoft.com/office/drawing/2014/main" id="{920BA174-7671-DE4F-8D9B-7A2C5E1CE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245" y="2361859"/>
                <a:ext cx="33972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1</a:t>
                </a:r>
                <a:endParaRPr lang="it-IT" sz="1600" i="1"/>
              </a:p>
            </p:txBody>
          </p:sp>
          <p:sp>
            <p:nvSpPr>
              <p:cNvPr id="147" name="Rectangle 84">
                <a:extLst>
                  <a:ext uri="{FF2B5EF4-FFF2-40B4-BE49-F238E27FC236}">
                    <a16:creationId xmlns:a16="http://schemas.microsoft.com/office/drawing/2014/main" id="{F1D5F658-1A68-8A4D-8DF9-78B197BFE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4245" y="3123859"/>
                <a:ext cx="33972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sz="1600" i="1"/>
                  <a:t>v</a:t>
                </a:r>
                <a:r>
                  <a:rPr lang="en-US" sz="800" i="1"/>
                  <a:t>2</a:t>
                </a:r>
                <a:endParaRPr lang="it-IT" sz="1600" i="1"/>
              </a:p>
            </p:txBody>
          </p:sp>
          <p:sp>
            <p:nvSpPr>
              <p:cNvPr id="148" name="Oval 85">
                <a:extLst>
                  <a:ext uri="{FF2B5EF4-FFF2-40B4-BE49-F238E27FC236}">
                    <a16:creationId xmlns:a16="http://schemas.microsoft.com/office/drawing/2014/main" id="{AAD7B2E4-8979-DD4D-BFB3-C9B1EF0A0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0445" y="3123859"/>
                <a:ext cx="117475" cy="10636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" name="Oval 86">
                <a:extLst>
                  <a:ext uri="{FF2B5EF4-FFF2-40B4-BE49-F238E27FC236}">
                    <a16:creationId xmlns:a16="http://schemas.microsoft.com/office/drawing/2014/main" id="{26E0C716-B601-0347-B734-07F536A47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245" y="2590459"/>
                <a:ext cx="117475" cy="10636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0" name="Oval 87">
                <a:extLst>
                  <a:ext uri="{FF2B5EF4-FFF2-40B4-BE49-F238E27FC236}">
                    <a16:creationId xmlns:a16="http://schemas.microsoft.com/office/drawing/2014/main" id="{6B5D4E47-2EC9-C74B-8EB8-7D766FEE0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9445" y="2742859"/>
                <a:ext cx="117475" cy="10636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151" name="Freeform 88">
                <a:extLst>
                  <a:ext uri="{FF2B5EF4-FFF2-40B4-BE49-F238E27FC236}">
                    <a16:creationId xmlns:a16="http://schemas.microsoft.com/office/drawing/2014/main" id="{FE43DD50-6416-2245-AFC2-4CE33AF6F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658" y="2655547"/>
                <a:ext cx="693737" cy="525462"/>
              </a:xfrm>
              <a:custGeom>
                <a:avLst/>
                <a:gdLst>
                  <a:gd name="T0" fmla="*/ 0 w 437"/>
                  <a:gd name="T1" fmla="*/ 2147483647 h 331"/>
                  <a:gd name="T2" fmla="*/ 2147483647 w 437"/>
                  <a:gd name="T3" fmla="*/ 2147483647 h 331"/>
                  <a:gd name="T4" fmla="*/ 2147483647 w 437"/>
                  <a:gd name="T5" fmla="*/ 0 h 331"/>
                  <a:gd name="T6" fmla="*/ 0 w 437"/>
                  <a:gd name="T7" fmla="*/ 2147483647 h 3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7"/>
                  <a:gd name="T13" fmla="*/ 0 h 331"/>
                  <a:gd name="T14" fmla="*/ 437 w 437"/>
                  <a:gd name="T15" fmla="*/ 331 h 3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7" h="331">
                    <a:moveTo>
                      <a:pt x="0" y="80"/>
                    </a:moveTo>
                    <a:lnTo>
                      <a:pt x="265" y="331"/>
                    </a:lnTo>
                    <a:lnTo>
                      <a:pt x="437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chemeClr val="folHlink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C5AF5F2-E55C-9E48-9953-4D671D130137}"/>
                </a:ext>
              </a:extLst>
            </p:cNvPr>
            <p:cNvGrpSpPr/>
            <p:nvPr/>
          </p:nvGrpSpPr>
          <p:grpSpPr>
            <a:xfrm>
              <a:off x="1741804" y="4938030"/>
              <a:ext cx="1691584" cy="1343730"/>
              <a:chOff x="1676652" y="5016197"/>
              <a:chExt cx="2308491" cy="1833777"/>
            </a:xfrm>
          </p:grpSpPr>
          <p:sp>
            <p:nvSpPr>
              <p:cNvPr id="165" name="Shape">
                <a:extLst>
                  <a:ext uri="{FF2B5EF4-FFF2-40B4-BE49-F238E27FC236}">
                    <a16:creationId xmlns:a16="http://schemas.microsoft.com/office/drawing/2014/main" id="{E3ABA123-3882-3C4E-A1D7-512DC88534DB}"/>
                  </a:ext>
                </a:extLst>
              </p:cNvPr>
              <p:cNvSpPr/>
              <p:nvPr/>
            </p:nvSpPr>
            <p:spPr>
              <a:xfrm rot="19780243">
                <a:off x="2029318" y="5193643"/>
                <a:ext cx="1628286" cy="80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9114"/>
                    </a:lnTo>
                    <a:lnTo>
                      <a:pt x="21600" y="14350"/>
                    </a:lnTo>
                    <a:lnTo>
                      <a:pt x="12" y="21600"/>
                    </a:lnTo>
                    <a:lnTo>
                      <a:pt x="0" y="0"/>
                    </a:lnTo>
                    <a:close/>
                  </a:path>
                </a:pathLst>
              </a:custGeom>
              <a:ln w="635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166" name="world space">
                <a:extLst>
                  <a:ext uri="{FF2B5EF4-FFF2-40B4-BE49-F238E27FC236}">
                    <a16:creationId xmlns:a16="http://schemas.microsoft.com/office/drawing/2014/main" id="{F4B0F212-CB6F-6249-A238-21BC6E20109A}"/>
                  </a:ext>
                </a:extLst>
              </p:cNvPr>
              <p:cNvSpPr txBox="1"/>
              <p:nvPr/>
            </p:nvSpPr>
            <p:spPr>
              <a:xfrm>
                <a:off x="1703851" y="6517275"/>
                <a:ext cx="1576825" cy="33269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rPr dirty="0"/>
                  <a:t>world space</a:t>
                </a:r>
              </a:p>
            </p:txBody>
          </p:sp>
          <p:pic>
            <p:nvPicPr>
              <p:cNvPr id="167" name="Image" descr="Image">
                <a:extLst>
                  <a:ext uri="{FF2B5EF4-FFF2-40B4-BE49-F238E27FC236}">
                    <a16:creationId xmlns:a16="http://schemas.microsoft.com/office/drawing/2014/main" id="{FCBAA775-2A31-504C-B55B-A16767B10E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802673">
                <a:off x="2186136" y="5349329"/>
                <a:ext cx="778793" cy="657737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168" name="Group">
                <a:extLst>
                  <a:ext uri="{FF2B5EF4-FFF2-40B4-BE49-F238E27FC236}">
                    <a16:creationId xmlns:a16="http://schemas.microsoft.com/office/drawing/2014/main" id="{0CD4F233-E87A-514C-8239-370E1AEF873B}"/>
                  </a:ext>
                </a:extLst>
              </p:cNvPr>
              <p:cNvGrpSpPr/>
              <p:nvPr/>
            </p:nvGrpSpPr>
            <p:grpSpPr>
              <a:xfrm>
                <a:off x="1676652" y="5661072"/>
                <a:ext cx="927644" cy="818810"/>
                <a:chOff x="0" y="0"/>
                <a:chExt cx="2122249" cy="2125420"/>
              </a:xfrm>
            </p:grpSpPr>
            <p:sp>
              <p:nvSpPr>
                <p:cNvPr id="169" name="Line">
                  <a:extLst>
                    <a:ext uri="{FF2B5EF4-FFF2-40B4-BE49-F238E27FC236}">
                      <a16:creationId xmlns:a16="http://schemas.microsoft.com/office/drawing/2014/main" id="{5D58C109-A420-B348-8F2F-107E509F3A70}"/>
                    </a:ext>
                  </a:extLst>
                </p:cNvPr>
                <p:cNvSpPr/>
                <p:nvPr/>
              </p:nvSpPr>
              <p:spPr>
                <a:xfrm>
                  <a:off x="0" y="2100932"/>
                  <a:ext cx="2122250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  <p:sp>
              <p:nvSpPr>
                <p:cNvPr id="170" name="Line">
                  <a:extLst>
                    <a:ext uri="{FF2B5EF4-FFF2-40B4-BE49-F238E27FC236}">
                      <a16:creationId xmlns:a16="http://schemas.microsoft.com/office/drawing/2014/main" id="{E17D65DB-7B77-354E-8677-2C83C388B380}"/>
                    </a:ext>
                  </a:extLst>
                </p:cNvPr>
                <p:cNvSpPr/>
                <p:nvPr/>
              </p:nvSpPr>
              <p:spPr>
                <a:xfrm flipV="1">
                  <a:off x="36827" y="0"/>
                  <a:ext cx="1" cy="21254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</p:grpSp>
          <p:pic>
            <p:nvPicPr>
              <p:cNvPr id="171" name="Image" descr="Image">
                <a:extLst>
                  <a:ext uri="{FF2B5EF4-FFF2-40B4-BE49-F238E27FC236}">
                    <a16:creationId xmlns:a16="http://schemas.microsoft.com/office/drawing/2014/main" id="{CA434A8F-F8E0-1341-A092-7F30A8BB3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510359" y="5016197"/>
                <a:ext cx="474784" cy="418455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204" name="world space">
              <a:extLst>
                <a:ext uri="{FF2B5EF4-FFF2-40B4-BE49-F238E27FC236}">
                  <a16:creationId xmlns:a16="http://schemas.microsoft.com/office/drawing/2014/main" id="{EB5F15D5-0FC9-9A47-A387-5313A8E18540}"/>
                </a:ext>
              </a:extLst>
            </p:cNvPr>
            <p:cNvSpPr txBox="1"/>
            <p:nvPr/>
          </p:nvSpPr>
          <p:spPr>
            <a:xfrm>
              <a:off x="1918213" y="2316642"/>
              <a:ext cx="1207062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ctr"/>
              <a:r>
                <a:rPr lang="en-AU" dirty="0"/>
                <a:t>World </a:t>
              </a:r>
            </a:p>
            <a:p>
              <a:pPr algn="ctr"/>
              <a:r>
                <a:rPr lang="en-AU" dirty="0"/>
                <a:t>Coordinates</a:t>
              </a:r>
              <a:endParaRPr dirty="0"/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79728EC1-072C-3D4C-B55A-B95F9D931691}"/>
              </a:ext>
            </a:extLst>
          </p:cNvPr>
          <p:cNvGrpSpPr/>
          <p:nvPr/>
        </p:nvGrpSpPr>
        <p:grpSpPr>
          <a:xfrm>
            <a:off x="3774194" y="1910618"/>
            <a:ext cx="1622409" cy="3915141"/>
            <a:chOff x="3907490" y="1890948"/>
            <a:chExt cx="1727667" cy="4169146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EF85B2F4-6D05-9A49-AD21-37775FFCE1B5}"/>
                </a:ext>
              </a:extLst>
            </p:cNvPr>
            <p:cNvSpPr/>
            <p:nvPr/>
          </p:nvSpPr>
          <p:spPr bwMode="auto">
            <a:xfrm>
              <a:off x="3935486" y="1890948"/>
              <a:ext cx="1699671" cy="4169146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631F0E3F-8FFA-1547-A069-C2AFE403B2A9}"/>
                </a:ext>
              </a:extLst>
            </p:cNvPr>
            <p:cNvGrpSpPr/>
            <p:nvPr/>
          </p:nvGrpSpPr>
          <p:grpSpPr>
            <a:xfrm>
              <a:off x="4118906" y="3281862"/>
              <a:ext cx="1199795" cy="1057654"/>
              <a:chOff x="4693682" y="2455192"/>
              <a:chExt cx="1246187" cy="1098550"/>
            </a:xfrm>
          </p:grpSpPr>
          <p:sp>
            <p:nvSpPr>
              <p:cNvPr id="66" name="AutoShape 65"/>
              <p:cNvSpPr>
                <a:spLocks noChangeArrowheads="1"/>
              </p:cNvSpPr>
              <p:nvPr/>
            </p:nvSpPr>
            <p:spPr bwMode="auto">
              <a:xfrm>
                <a:off x="4769882" y="2455192"/>
                <a:ext cx="1169987" cy="990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5596969" y="2458367"/>
                <a:ext cx="330200" cy="330200"/>
              </a:xfrm>
              <a:custGeom>
                <a:avLst/>
                <a:gdLst>
                  <a:gd name="T0" fmla="*/ 2147483647 w 208"/>
                  <a:gd name="T1" fmla="*/ 2147483647 h 208"/>
                  <a:gd name="T2" fmla="*/ 2147483647 w 208"/>
                  <a:gd name="T3" fmla="*/ 2147483647 h 208"/>
                  <a:gd name="T4" fmla="*/ 2147483647 w 208"/>
                  <a:gd name="T5" fmla="*/ 2147483647 h 208"/>
                  <a:gd name="T6" fmla="*/ 2147483647 w 208"/>
                  <a:gd name="T7" fmla="*/ 2147483647 h 208"/>
                  <a:gd name="T8" fmla="*/ 2147483647 w 208"/>
                  <a:gd name="T9" fmla="*/ 2147483647 h 2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8"/>
                  <a:gd name="T16" fmla="*/ 0 h 208"/>
                  <a:gd name="T17" fmla="*/ 208 w 208"/>
                  <a:gd name="T18" fmla="*/ 208 h 2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8" h="208">
                    <a:moveTo>
                      <a:pt x="4" y="14"/>
                    </a:moveTo>
                    <a:cubicBezTo>
                      <a:pt x="0" y="20"/>
                      <a:pt x="120" y="42"/>
                      <a:pt x="153" y="73"/>
                    </a:cubicBezTo>
                    <a:cubicBezTo>
                      <a:pt x="184" y="103"/>
                      <a:pt x="198" y="208"/>
                      <a:pt x="202" y="202"/>
                    </a:cubicBezTo>
                    <a:cubicBezTo>
                      <a:pt x="206" y="196"/>
                      <a:pt x="208" y="68"/>
                      <a:pt x="175" y="37"/>
                    </a:cubicBezTo>
                    <a:cubicBezTo>
                      <a:pt x="129" y="0"/>
                      <a:pt x="7" y="10"/>
                      <a:pt x="4" y="1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4846082" y="2759992"/>
                <a:ext cx="876300" cy="531813"/>
              </a:xfrm>
              <a:custGeom>
                <a:avLst/>
                <a:gdLst>
                  <a:gd name="T0" fmla="*/ 0 w 425"/>
                  <a:gd name="T1" fmla="*/ 2147483647 h 309"/>
                  <a:gd name="T2" fmla="*/ 2147483647 w 425"/>
                  <a:gd name="T3" fmla="*/ 2147483647 h 309"/>
                  <a:gd name="T4" fmla="*/ 2147483647 w 425"/>
                  <a:gd name="T5" fmla="*/ 0 h 309"/>
                  <a:gd name="T6" fmla="*/ 0 w 425"/>
                  <a:gd name="T7" fmla="*/ 2147483647 h 3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5"/>
                  <a:gd name="T13" fmla="*/ 0 h 309"/>
                  <a:gd name="T14" fmla="*/ 425 w 425"/>
                  <a:gd name="T15" fmla="*/ 309 h 3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5" h="309">
                    <a:moveTo>
                      <a:pt x="0" y="55"/>
                    </a:moveTo>
                    <a:lnTo>
                      <a:pt x="261" y="309"/>
                    </a:lnTo>
                    <a:lnTo>
                      <a:pt x="425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339966"/>
              </a:solidFill>
              <a:ln w="158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90" name="Group 90"/>
              <p:cNvGrpSpPr>
                <a:grpSpLocks/>
              </p:cNvGrpSpPr>
              <p:nvPr/>
            </p:nvGrpSpPr>
            <p:grpSpPr bwMode="auto">
              <a:xfrm>
                <a:off x="4693682" y="2455192"/>
                <a:ext cx="1177925" cy="1098550"/>
                <a:chOff x="1567" y="3120"/>
                <a:chExt cx="742" cy="692"/>
              </a:xfrm>
            </p:grpSpPr>
            <p:sp>
              <p:nvSpPr>
                <p:cNvPr id="91" name="Oval 91"/>
                <p:cNvSpPr>
                  <a:spLocks noChangeArrowheads="1"/>
                </p:cNvSpPr>
                <p:nvPr/>
              </p:nvSpPr>
              <p:spPr bwMode="auto">
                <a:xfrm>
                  <a:off x="1951" y="3600"/>
                  <a:ext cx="74" cy="6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" name="Oval 92"/>
                <p:cNvSpPr>
                  <a:spLocks noChangeArrowheads="1"/>
                </p:cNvSpPr>
                <p:nvPr/>
              </p:nvSpPr>
              <p:spPr bwMode="auto">
                <a:xfrm>
                  <a:off x="2172" y="3268"/>
                  <a:ext cx="74" cy="6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3" name="Oval 93"/>
                <p:cNvSpPr>
                  <a:spLocks noChangeArrowheads="1"/>
                </p:cNvSpPr>
                <p:nvPr/>
              </p:nvSpPr>
              <p:spPr bwMode="auto">
                <a:xfrm>
                  <a:off x="1656" y="3338"/>
                  <a:ext cx="74" cy="6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it-IT" sz="2400"/>
                </a:p>
              </p:txBody>
            </p:sp>
            <p:sp>
              <p:nvSpPr>
                <p:cNvPr id="94" name="Rectangle 94"/>
                <p:cNvSpPr>
                  <a:spLocks noChangeArrowheads="1"/>
                </p:cNvSpPr>
                <p:nvPr/>
              </p:nvSpPr>
              <p:spPr bwMode="auto">
                <a:xfrm>
                  <a:off x="1567" y="3168"/>
                  <a:ext cx="214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en-US" sz="1600" i="1" dirty="0"/>
                    <a:t>v</a:t>
                  </a:r>
                  <a:r>
                    <a:rPr lang="en-US" sz="800" i="1" dirty="0"/>
                    <a:t>0</a:t>
                  </a:r>
                  <a:endParaRPr lang="it-IT" sz="1600" i="1" dirty="0"/>
                </a:p>
              </p:txBody>
            </p:sp>
            <p:sp>
              <p:nvSpPr>
                <p:cNvPr id="95" name="Rectangle 95"/>
                <p:cNvSpPr>
                  <a:spLocks noChangeArrowheads="1"/>
                </p:cNvSpPr>
                <p:nvPr/>
              </p:nvSpPr>
              <p:spPr bwMode="auto">
                <a:xfrm>
                  <a:off x="2095" y="3120"/>
                  <a:ext cx="214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en-US" sz="1600" i="1" dirty="0"/>
                    <a:t>v</a:t>
                  </a:r>
                  <a:r>
                    <a:rPr lang="en-US" sz="800" i="1" dirty="0"/>
                    <a:t>1</a:t>
                  </a:r>
                  <a:endParaRPr lang="it-IT" sz="1600" i="1" dirty="0"/>
                </a:p>
              </p:txBody>
            </p:sp>
            <p:sp>
              <p:nvSpPr>
                <p:cNvPr id="96" name="Rectangle 96"/>
                <p:cNvSpPr>
                  <a:spLocks noChangeArrowheads="1"/>
                </p:cNvSpPr>
                <p:nvPr/>
              </p:nvSpPr>
              <p:spPr bwMode="auto">
                <a:xfrm>
                  <a:off x="1855" y="3600"/>
                  <a:ext cx="214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en-US" sz="1600" i="1" dirty="0"/>
                    <a:t>v</a:t>
                  </a:r>
                  <a:r>
                    <a:rPr lang="en-US" sz="800" i="1" dirty="0"/>
                    <a:t>2</a:t>
                  </a:r>
                  <a:endParaRPr lang="it-IT" sz="1600" i="1" dirty="0"/>
                </a:p>
              </p:txBody>
            </p:sp>
          </p:grp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C7F711A5-E7CF-0D47-8432-929219F9964A}"/>
                </a:ext>
              </a:extLst>
            </p:cNvPr>
            <p:cNvGrpSpPr/>
            <p:nvPr/>
          </p:nvGrpSpPr>
          <p:grpSpPr>
            <a:xfrm>
              <a:off x="3907490" y="4733492"/>
              <a:ext cx="1719297" cy="1156290"/>
              <a:chOff x="4131908" y="5283027"/>
              <a:chExt cx="2281269" cy="1534236"/>
            </a:xfrm>
          </p:grpSpPr>
          <p:sp>
            <p:nvSpPr>
              <p:cNvPr id="172" name="camera space">
                <a:extLst>
                  <a:ext uri="{FF2B5EF4-FFF2-40B4-BE49-F238E27FC236}">
                    <a16:creationId xmlns:a16="http://schemas.microsoft.com/office/drawing/2014/main" id="{D852741E-7A7A-B84C-98C9-D3C94D1D2D3B}"/>
                  </a:ext>
                </a:extLst>
              </p:cNvPr>
              <p:cNvSpPr txBox="1"/>
              <p:nvPr/>
            </p:nvSpPr>
            <p:spPr>
              <a:xfrm>
                <a:off x="4328041" y="6472664"/>
                <a:ext cx="1839398" cy="33269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rPr dirty="0"/>
                  <a:t>camera space</a:t>
                </a:r>
              </a:p>
            </p:txBody>
          </p:sp>
          <p:grpSp>
            <p:nvGrpSpPr>
              <p:cNvPr id="173" name="Group">
                <a:extLst>
                  <a:ext uri="{FF2B5EF4-FFF2-40B4-BE49-F238E27FC236}">
                    <a16:creationId xmlns:a16="http://schemas.microsoft.com/office/drawing/2014/main" id="{8C404B40-1DC3-1E44-A589-A51442330980}"/>
                  </a:ext>
                </a:extLst>
              </p:cNvPr>
              <p:cNvGrpSpPr/>
              <p:nvPr/>
            </p:nvGrpSpPr>
            <p:grpSpPr>
              <a:xfrm>
                <a:off x="4359768" y="5283027"/>
                <a:ext cx="927644" cy="818809"/>
                <a:chOff x="0" y="0"/>
                <a:chExt cx="2122249" cy="2125420"/>
              </a:xfrm>
            </p:grpSpPr>
            <p:sp>
              <p:nvSpPr>
                <p:cNvPr id="174" name="Line">
                  <a:extLst>
                    <a:ext uri="{FF2B5EF4-FFF2-40B4-BE49-F238E27FC236}">
                      <a16:creationId xmlns:a16="http://schemas.microsoft.com/office/drawing/2014/main" id="{1096E1C1-998B-3945-8056-41B993DE975C}"/>
                    </a:ext>
                  </a:extLst>
                </p:cNvPr>
                <p:cNvSpPr/>
                <p:nvPr/>
              </p:nvSpPr>
              <p:spPr>
                <a:xfrm>
                  <a:off x="0" y="2100932"/>
                  <a:ext cx="2122250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  <p:sp>
              <p:nvSpPr>
                <p:cNvPr id="175" name="Line">
                  <a:extLst>
                    <a:ext uri="{FF2B5EF4-FFF2-40B4-BE49-F238E27FC236}">
                      <a16:creationId xmlns:a16="http://schemas.microsoft.com/office/drawing/2014/main" id="{73F973EB-17D1-A14A-9253-33BC36E77F1C}"/>
                    </a:ext>
                  </a:extLst>
                </p:cNvPr>
                <p:cNvSpPr/>
                <p:nvPr/>
              </p:nvSpPr>
              <p:spPr>
                <a:xfrm flipV="1">
                  <a:off x="36827" y="0"/>
                  <a:ext cx="1" cy="21254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</p:grpSp>
          <p:pic>
            <p:nvPicPr>
              <p:cNvPr id="176" name="Image" descr="Image">
                <a:extLst>
                  <a:ext uri="{FF2B5EF4-FFF2-40B4-BE49-F238E27FC236}">
                    <a16:creationId xmlns:a16="http://schemas.microsoft.com/office/drawing/2014/main" id="{14156930-C0E8-D14B-A29C-62874567E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131908" y="5879095"/>
                <a:ext cx="474784" cy="418455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177" name="Group">
                <a:extLst>
                  <a:ext uri="{FF2B5EF4-FFF2-40B4-BE49-F238E27FC236}">
                    <a16:creationId xmlns:a16="http://schemas.microsoft.com/office/drawing/2014/main" id="{62A2ABDC-4847-4F46-80B1-C8E08F2EBCD4}"/>
                  </a:ext>
                </a:extLst>
              </p:cNvPr>
              <p:cNvGrpSpPr/>
              <p:nvPr/>
            </p:nvGrpSpPr>
            <p:grpSpPr>
              <a:xfrm rot="12577134">
                <a:off x="4547032" y="5398522"/>
                <a:ext cx="1866145" cy="1418741"/>
                <a:chOff x="0" y="0"/>
                <a:chExt cx="4269335" cy="3682690"/>
              </a:xfrm>
            </p:grpSpPr>
            <p:sp>
              <p:nvSpPr>
                <p:cNvPr id="178" name="Shape">
                  <a:extLst>
                    <a:ext uri="{FF2B5EF4-FFF2-40B4-BE49-F238E27FC236}">
                      <a16:creationId xmlns:a16="http://schemas.microsoft.com/office/drawing/2014/main" id="{117E91F7-0BD8-654C-AF1B-927832A40842}"/>
                    </a:ext>
                  </a:extLst>
                </p:cNvPr>
                <p:cNvSpPr/>
                <p:nvPr/>
              </p:nvSpPr>
              <p:spPr>
                <a:xfrm rot="19780243">
                  <a:off x="272084" y="797712"/>
                  <a:ext cx="3725167" cy="20872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9114"/>
                      </a:lnTo>
                      <a:lnTo>
                        <a:pt x="21600" y="14350"/>
                      </a:lnTo>
                      <a:lnTo>
                        <a:pt x="12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  <p:pic>
              <p:nvPicPr>
                <p:cNvPr id="179" name="Image" descr="Image">
                  <a:extLst>
                    <a:ext uri="{FF2B5EF4-FFF2-40B4-BE49-F238E27FC236}">
                      <a16:creationId xmlns:a16="http://schemas.microsoft.com/office/drawing/2014/main" id="{0451F88B-C167-C544-A637-6FDB70E598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/>
                <a:stretch>
                  <a:fillRect/>
                </a:stretch>
              </p:blipFill>
              <p:spPr>
                <a:xfrm rot="1802673">
                  <a:off x="630849" y="1201832"/>
                  <a:ext cx="1781710" cy="170731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207" name="world space">
              <a:extLst>
                <a:ext uri="{FF2B5EF4-FFF2-40B4-BE49-F238E27FC236}">
                  <a16:creationId xmlns:a16="http://schemas.microsoft.com/office/drawing/2014/main" id="{9EB38678-FEC4-1D44-B2A5-D02E79DB627D}"/>
                </a:ext>
              </a:extLst>
            </p:cNvPr>
            <p:cNvSpPr txBox="1"/>
            <p:nvPr/>
          </p:nvSpPr>
          <p:spPr>
            <a:xfrm>
              <a:off x="4056195" y="2292460"/>
              <a:ext cx="1332096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/>
              <a:r>
                <a:rPr lang="en-AU" dirty="0"/>
                <a:t>View </a:t>
              </a:r>
            </a:p>
            <a:p>
              <a:pPr algn="ctr"/>
              <a:r>
                <a:rPr lang="en-AU" dirty="0"/>
                <a:t>Coordinates</a:t>
              </a:r>
              <a:endParaRPr dirty="0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B9386EE3-5216-0B4B-A2AB-B9AF00790538}"/>
              </a:ext>
            </a:extLst>
          </p:cNvPr>
          <p:cNvGrpSpPr/>
          <p:nvPr/>
        </p:nvGrpSpPr>
        <p:grpSpPr>
          <a:xfrm>
            <a:off x="5574394" y="1910618"/>
            <a:ext cx="1689672" cy="3971651"/>
            <a:chOff x="6591566" y="1998590"/>
            <a:chExt cx="1868866" cy="4392855"/>
          </a:xfrm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1CF654C0-20CE-E242-9DA4-CD3914D0A577}"/>
                </a:ext>
              </a:extLst>
            </p:cNvPr>
            <p:cNvSpPr/>
            <p:nvPr/>
          </p:nvSpPr>
          <p:spPr bwMode="auto">
            <a:xfrm>
              <a:off x="6591566" y="1998590"/>
              <a:ext cx="1765391" cy="4330352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25BFD76D-6974-5149-A9BF-591CAFC86C6E}"/>
                </a:ext>
              </a:extLst>
            </p:cNvPr>
            <p:cNvGrpSpPr/>
            <p:nvPr/>
          </p:nvGrpSpPr>
          <p:grpSpPr>
            <a:xfrm>
              <a:off x="6756120" y="4592481"/>
              <a:ext cx="1704312" cy="1798964"/>
              <a:chOff x="7129231" y="4871811"/>
              <a:chExt cx="1704312" cy="1798964"/>
            </a:xfrm>
          </p:grpSpPr>
          <p:sp>
            <p:nvSpPr>
              <p:cNvPr id="181" name="canonical…">
                <a:extLst>
                  <a:ext uri="{FF2B5EF4-FFF2-40B4-BE49-F238E27FC236}">
                    <a16:creationId xmlns:a16="http://schemas.microsoft.com/office/drawing/2014/main" id="{07CDDE55-1E34-C142-B595-48823AE4B055}"/>
                  </a:ext>
                </a:extLst>
              </p:cNvPr>
              <p:cNvSpPr txBox="1"/>
              <p:nvPr/>
            </p:nvSpPr>
            <p:spPr>
              <a:xfrm>
                <a:off x="7256718" y="6044519"/>
                <a:ext cx="1576825" cy="6262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rPr dirty="0"/>
                  <a:t>canonical</a:t>
                </a:r>
              </a:p>
              <a:p>
                <a:r>
                  <a:rPr dirty="0"/>
                  <a:t>view volume</a:t>
                </a:r>
              </a:p>
            </p:txBody>
          </p:sp>
          <p:grpSp>
            <p:nvGrpSpPr>
              <p:cNvPr id="182" name="Group">
                <a:extLst>
                  <a:ext uri="{FF2B5EF4-FFF2-40B4-BE49-F238E27FC236}">
                    <a16:creationId xmlns:a16="http://schemas.microsoft.com/office/drawing/2014/main" id="{476A2AC3-0448-B349-AA2B-574CA6F27462}"/>
                  </a:ext>
                </a:extLst>
              </p:cNvPr>
              <p:cNvGrpSpPr/>
              <p:nvPr/>
            </p:nvGrpSpPr>
            <p:grpSpPr>
              <a:xfrm rot="12577134">
                <a:off x="7129231" y="4957402"/>
                <a:ext cx="1427160" cy="1234617"/>
                <a:chOff x="465060" y="365349"/>
                <a:chExt cx="3265032" cy="3204752"/>
              </a:xfrm>
            </p:grpSpPr>
            <p:sp>
              <p:nvSpPr>
                <p:cNvPr id="183" name="Shape">
                  <a:extLst>
                    <a:ext uri="{FF2B5EF4-FFF2-40B4-BE49-F238E27FC236}">
                      <a16:creationId xmlns:a16="http://schemas.microsoft.com/office/drawing/2014/main" id="{094FC5E4-FC3D-C84F-9F19-C7854061F4BF}"/>
                    </a:ext>
                  </a:extLst>
                </p:cNvPr>
                <p:cNvSpPr/>
                <p:nvPr/>
              </p:nvSpPr>
              <p:spPr>
                <a:xfrm rot="19780243">
                  <a:off x="939944" y="802660"/>
                  <a:ext cx="2363570" cy="2330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36"/>
                      </a:lnTo>
                      <a:lnTo>
                        <a:pt x="21335" y="21600"/>
                      </a:lnTo>
                      <a:lnTo>
                        <a:pt x="6" y="213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  <p:pic>
              <p:nvPicPr>
                <p:cNvPr id="184" name="Image" descr="Image">
                  <a:extLst>
                    <a:ext uri="{FF2B5EF4-FFF2-40B4-BE49-F238E27FC236}">
                      <a16:creationId xmlns:a16="http://schemas.microsoft.com/office/drawing/2014/main" id="{AF80B4D6-8842-1240-AD6C-5CCDA3556D4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">
                  <a:extLst/>
                </a:blip>
                <a:srcRect/>
                <a:stretch>
                  <a:fillRect/>
                </a:stretch>
              </p:blipFill>
              <p:spPr>
                <a:xfrm rot="1802673">
                  <a:off x="729703" y="1408997"/>
                  <a:ext cx="2308573" cy="167669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5" name="Group">
                <a:extLst>
                  <a:ext uri="{FF2B5EF4-FFF2-40B4-BE49-F238E27FC236}">
                    <a16:creationId xmlns:a16="http://schemas.microsoft.com/office/drawing/2014/main" id="{12C67702-CE54-194A-9409-827AB8828557}"/>
                  </a:ext>
                </a:extLst>
              </p:cNvPr>
              <p:cNvGrpSpPr/>
              <p:nvPr/>
            </p:nvGrpSpPr>
            <p:grpSpPr>
              <a:xfrm>
                <a:off x="7765778" y="4871811"/>
                <a:ext cx="927644" cy="818810"/>
                <a:chOff x="0" y="0"/>
                <a:chExt cx="2122249" cy="2125420"/>
              </a:xfrm>
            </p:grpSpPr>
            <p:sp>
              <p:nvSpPr>
                <p:cNvPr id="186" name="Line">
                  <a:extLst>
                    <a:ext uri="{FF2B5EF4-FFF2-40B4-BE49-F238E27FC236}">
                      <a16:creationId xmlns:a16="http://schemas.microsoft.com/office/drawing/2014/main" id="{95252EA0-22AB-5842-B0D7-64F1B028BF63}"/>
                    </a:ext>
                  </a:extLst>
                </p:cNvPr>
                <p:cNvSpPr/>
                <p:nvPr/>
              </p:nvSpPr>
              <p:spPr>
                <a:xfrm>
                  <a:off x="0" y="2100932"/>
                  <a:ext cx="2122250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  <p:sp>
              <p:nvSpPr>
                <p:cNvPr id="187" name="Line">
                  <a:extLst>
                    <a:ext uri="{FF2B5EF4-FFF2-40B4-BE49-F238E27FC236}">
                      <a16:creationId xmlns:a16="http://schemas.microsoft.com/office/drawing/2014/main" id="{F947FB27-35A3-394F-B6BB-CB8375E2B1FA}"/>
                    </a:ext>
                  </a:extLst>
                </p:cNvPr>
                <p:cNvSpPr/>
                <p:nvPr/>
              </p:nvSpPr>
              <p:spPr>
                <a:xfrm flipV="1">
                  <a:off x="36827" y="0"/>
                  <a:ext cx="1" cy="21254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</p:grp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85A6923F-BB8F-1640-986F-26AFEABC5B26}"/>
                </a:ext>
              </a:extLst>
            </p:cNvPr>
            <p:cNvGrpSpPr/>
            <p:nvPr/>
          </p:nvGrpSpPr>
          <p:grpSpPr>
            <a:xfrm>
              <a:off x="6914935" y="3360124"/>
              <a:ext cx="1246187" cy="1098550"/>
              <a:chOff x="4693682" y="2455192"/>
              <a:chExt cx="1246187" cy="1098550"/>
            </a:xfrm>
          </p:grpSpPr>
          <p:sp>
            <p:nvSpPr>
              <p:cNvPr id="210" name="AutoShape 65">
                <a:extLst>
                  <a:ext uri="{FF2B5EF4-FFF2-40B4-BE49-F238E27FC236}">
                    <a16:creationId xmlns:a16="http://schemas.microsoft.com/office/drawing/2014/main" id="{E7F4E3ED-74C0-3C4F-BAEE-760E3C11A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9882" y="2455192"/>
                <a:ext cx="1169987" cy="9906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A8A093B2-1727-C343-BDDE-670B7727E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6969" y="2458367"/>
                <a:ext cx="330200" cy="330200"/>
              </a:xfrm>
              <a:custGeom>
                <a:avLst/>
                <a:gdLst>
                  <a:gd name="T0" fmla="*/ 2147483647 w 208"/>
                  <a:gd name="T1" fmla="*/ 2147483647 h 208"/>
                  <a:gd name="T2" fmla="*/ 2147483647 w 208"/>
                  <a:gd name="T3" fmla="*/ 2147483647 h 208"/>
                  <a:gd name="T4" fmla="*/ 2147483647 w 208"/>
                  <a:gd name="T5" fmla="*/ 2147483647 h 208"/>
                  <a:gd name="T6" fmla="*/ 2147483647 w 208"/>
                  <a:gd name="T7" fmla="*/ 2147483647 h 208"/>
                  <a:gd name="T8" fmla="*/ 2147483647 w 208"/>
                  <a:gd name="T9" fmla="*/ 2147483647 h 2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8"/>
                  <a:gd name="T16" fmla="*/ 0 h 208"/>
                  <a:gd name="T17" fmla="*/ 208 w 208"/>
                  <a:gd name="T18" fmla="*/ 208 h 2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8" h="208">
                    <a:moveTo>
                      <a:pt x="4" y="14"/>
                    </a:moveTo>
                    <a:cubicBezTo>
                      <a:pt x="0" y="20"/>
                      <a:pt x="120" y="42"/>
                      <a:pt x="153" y="73"/>
                    </a:cubicBezTo>
                    <a:cubicBezTo>
                      <a:pt x="184" y="103"/>
                      <a:pt x="198" y="208"/>
                      <a:pt x="202" y="202"/>
                    </a:cubicBezTo>
                    <a:cubicBezTo>
                      <a:pt x="206" y="196"/>
                      <a:pt x="208" y="68"/>
                      <a:pt x="175" y="37"/>
                    </a:cubicBezTo>
                    <a:cubicBezTo>
                      <a:pt x="129" y="0"/>
                      <a:pt x="7" y="10"/>
                      <a:pt x="4" y="1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7B0FCB8F-8020-CE47-9FFF-799E32D56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6082" y="2759992"/>
                <a:ext cx="876300" cy="531813"/>
              </a:xfrm>
              <a:custGeom>
                <a:avLst/>
                <a:gdLst>
                  <a:gd name="T0" fmla="*/ 0 w 425"/>
                  <a:gd name="T1" fmla="*/ 2147483647 h 309"/>
                  <a:gd name="T2" fmla="*/ 2147483647 w 425"/>
                  <a:gd name="T3" fmla="*/ 2147483647 h 309"/>
                  <a:gd name="T4" fmla="*/ 2147483647 w 425"/>
                  <a:gd name="T5" fmla="*/ 0 h 309"/>
                  <a:gd name="T6" fmla="*/ 0 w 425"/>
                  <a:gd name="T7" fmla="*/ 2147483647 h 3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5"/>
                  <a:gd name="T13" fmla="*/ 0 h 309"/>
                  <a:gd name="T14" fmla="*/ 425 w 425"/>
                  <a:gd name="T15" fmla="*/ 309 h 3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5" h="309">
                    <a:moveTo>
                      <a:pt x="0" y="55"/>
                    </a:moveTo>
                    <a:lnTo>
                      <a:pt x="261" y="309"/>
                    </a:lnTo>
                    <a:lnTo>
                      <a:pt x="425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339966"/>
              </a:solidFill>
              <a:ln w="158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213" name="Group 90">
                <a:extLst>
                  <a:ext uri="{FF2B5EF4-FFF2-40B4-BE49-F238E27FC236}">
                    <a16:creationId xmlns:a16="http://schemas.microsoft.com/office/drawing/2014/main" id="{2605F17D-1727-DA47-9593-63309D21D0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3682" y="2455192"/>
                <a:ext cx="1177925" cy="1098550"/>
                <a:chOff x="1567" y="3120"/>
                <a:chExt cx="742" cy="692"/>
              </a:xfrm>
            </p:grpSpPr>
            <p:sp>
              <p:nvSpPr>
                <p:cNvPr id="214" name="Oval 91">
                  <a:extLst>
                    <a:ext uri="{FF2B5EF4-FFF2-40B4-BE49-F238E27FC236}">
                      <a16:creationId xmlns:a16="http://schemas.microsoft.com/office/drawing/2014/main" id="{DE5F7F80-6230-0B4C-91CD-87180A95FC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3600"/>
                  <a:ext cx="74" cy="6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15" name="Oval 92">
                  <a:extLst>
                    <a:ext uri="{FF2B5EF4-FFF2-40B4-BE49-F238E27FC236}">
                      <a16:creationId xmlns:a16="http://schemas.microsoft.com/office/drawing/2014/main" id="{09ADBB87-5BC4-714F-87DD-85A9433249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72" y="3268"/>
                  <a:ext cx="74" cy="6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16" name="Oval 93">
                  <a:extLst>
                    <a:ext uri="{FF2B5EF4-FFF2-40B4-BE49-F238E27FC236}">
                      <a16:creationId xmlns:a16="http://schemas.microsoft.com/office/drawing/2014/main" id="{BDEECC35-5E96-A142-A769-7565611EDE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6" y="3338"/>
                  <a:ext cx="74" cy="6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it-IT" sz="2400"/>
                </a:p>
              </p:txBody>
            </p:sp>
            <p:sp>
              <p:nvSpPr>
                <p:cNvPr id="217" name="Rectangle 94">
                  <a:extLst>
                    <a:ext uri="{FF2B5EF4-FFF2-40B4-BE49-F238E27FC236}">
                      <a16:creationId xmlns:a16="http://schemas.microsoft.com/office/drawing/2014/main" id="{36538051-0313-D848-8A1A-5E71081B6A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7" y="3168"/>
                  <a:ext cx="214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en-US" sz="1600" i="1" dirty="0"/>
                    <a:t>v</a:t>
                  </a:r>
                  <a:r>
                    <a:rPr lang="en-US" sz="800" i="1" dirty="0"/>
                    <a:t>0</a:t>
                  </a:r>
                  <a:endParaRPr lang="it-IT" sz="1600" i="1" dirty="0"/>
                </a:p>
              </p:txBody>
            </p:sp>
            <p:sp>
              <p:nvSpPr>
                <p:cNvPr id="218" name="Rectangle 95">
                  <a:extLst>
                    <a:ext uri="{FF2B5EF4-FFF2-40B4-BE49-F238E27FC236}">
                      <a16:creationId xmlns:a16="http://schemas.microsoft.com/office/drawing/2014/main" id="{98D3CB6F-D098-9548-8605-C6E8591B61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95" y="3120"/>
                  <a:ext cx="214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en-US" sz="1600" i="1" dirty="0"/>
                    <a:t>v</a:t>
                  </a:r>
                  <a:r>
                    <a:rPr lang="en-US" sz="800" i="1" dirty="0"/>
                    <a:t>1</a:t>
                  </a:r>
                  <a:endParaRPr lang="it-IT" sz="1600" i="1" dirty="0"/>
                </a:p>
              </p:txBody>
            </p:sp>
            <p:sp>
              <p:nvSpPr>
                <p:cNvPr id="219" name="Rectangle 96">
                  <a:extLst>
                    <a:ext uri="{FF2B5EF4-FFF2-40B4-BE49-F238E27FC236}">
                      <a16:creationId xmlns:a16="http://schemas.microsoft.com/office/drawing/2014/main" id="{B2D200A8-D1C1-F94C-B1D0-DF988FD228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55" y="3600"/>
                  <a:ext cx="214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en-US" sz="1600" i="1" dirty="0"/>
                    <a:t>v</a:t>
                  </a:r>
                  <a:r>
                    <a:rPr lang="en-US" sz="800" i="1" dirty="0"/>
                    <a:t>2</a:t>
                  </a:r>
                  <a:endParaRPr lang="it-IT" sz="1600" i="1" dirty="0"/>
                </a:p>
              </p:txBody>
            </p:sp>
          </p:grpSp>
        </p:grpSp>
        <p:sp>
          <p:nvSpPr>
            <p:cNvPr id="220" name="world space">
              <a:extLst>
                <a:ext uri="{FF2B5EF4-FFF2-40B4-BE49-F238E27FC236}">
                  <a16:creationId xmlns:a16="http://schemas.microsoft.com/office/drawing/2014/main" id="{D178E0C1-090C-0544-BBA1-C7783CA64DDC}"/>
                </a:ext>
              </a:extLst>
            </p:cNvPr>
            <p:cNvSpPr txBox="1"/>
            <p:nvPr/>
          </p:nvSpPr>
          <p:spPr>
            <a:xfrm>
              <a:off x="6954060" y="2431401"/>
              <a:ext cx="1207062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ctr"/>
              <a:r>
                <a:rPr lang="en-AU" dirty="0"/>
                <a:t>Clip </a:t>
              </a:r>
            </a:p>
            <a:p>
              <a:pPr algn="ctr"/>
              <a:r>
                <a:rPr lang="en-AU" dirty="0"/>
                <a:t>Coordinates</a:t>
              </a:r>
              <a:endParaRPr dirty="0"/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40AD63E-742D-DB45-836C-D4C616C0E63C}"/>
              </a:ext>
            </a:extLst>
          </p:cNvPr>
          <p:cNvGrpSpPr/>
          <p:nvPr/>
        </p:nvGrpSpPr>
        <p:grpSpPr>
          <a:xfrm>
            <a:off x="7374594" y="1910617"/>
            <a:ext cx="1661902" cy="3915142"/>
            <a:chOff x="8638406" y="2070315"/>
            <a:chExt cx="1838151" cy="4330352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067A58CC-ECF2-F441-B494-3F5200706702}"/>
                </a:ext>
              </a:extLst>
            </p:cNvPr>
            <p:cNvSpPr/>
            <p:nvPr/>
          </p:nvSpPr>
          <p:spPr bwMode="auto">
            <a:xfrm>
              <a:off x="8638406" y="2070315"/>
              <a:ext cx="1765391" cy="4330352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5E047F2-DC31-5042-A7F8-96245EFC4ED6}"/>
                </a:ext>
              </a:extLst>
            </p:cNvPr>
            <p:cNvGrpSpPr/>
            <p:nvPr/>
          </p:nvGrpSpPr>
          <p:grpSpPr>
            <a:xfrm>
              <a:off x="8928995" y="3419047"/>
              <a:ext cx="1143000" cy="838200"/>
              <a:chOff x="7772400" y="2379911"/>
              <a:chExt cx="1143000" cy="838200"/>
            </a:xfrm>
          </p:grpSpPr>
          <p:grpSp>
            <p:nvGrpSpPr>
              <p:cNvPr id="5" name="Group 2"/>
              <p:cNvGrpSpPr>
                <a:grpSpLocks/>
              </p:cNvGrpSpPr>
              <p:nvPr/>
            </p:nvGrpSpPr>
            <p:grpSpPr bwMode="auto">
              <a:xfrm>
                <a:off x="8001000" y="2608511"/>
                <a:ext cx="762000" cy="457200"/>
                <a:chOff x="4608" y="3696"/>
                <a:chExt cx="480" cy="288"/>
              </a:xfrm>
            </p:grpSpPr>
            <p:sp>
              <p:nvSpPr>
                <p:cNvPr id="6" name="Rectangle 3"/>
                <p:cNvSpPr>
                  <a:spLocks noChangeArrowheads="1"/>
                </p:cNvSpPr>
                <p:nvPr/>
              </p:nvSpPr>
              <p:spPr bwMode="auto">
                <a:xfrm>
                  <a:off x="4848" y="3696"/>
                  <a:ext cx="240" cy="48"/>
                </a:xfrm>
                <a:prstGeom prst="rect">
                  <a:avLst/>
                </a:prstGeom>
                <a:solidFill>
                  <a:srgbClr val="3399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7" name="Rectangle 4"/>
                <p:cNvSpPr>
                  <a:spLocks noChangeArrowheads="1"/>
                </p:cNvSpPr>
                <p:nvPr/>
              </p:nvSpPr>
              <p:spPr bwMode="auto">
                <a:xfrm>
                  <a:off x="4848" y="3744"/>
                  <a:ext cx="240" cy="48"/>
                </a:xfrm>
                <a:prstGeom prst="rect">
                  <a:avLst/>
                </a:prstGeom>
                <a:solidFill>
                  <a:srgbClr val="3399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8" name="Rectangle 5"/>
                <p:cNvSpPr>
                  <a:spLocks noChangeArrowheads="1"/>
                </p:cNvSpPr>
                <p:nvPr/>
              </p:nvSpPr>
              <p:spPr bwMode="auto">
                <a:xfrm>
                  <a:off x="4608" y="3744"/>
                  <a:ext cx="240" cy="48"/>
                </a:xfrm>
                <a:prstGeom prst="rect">
                  <a:avLst/>
                </a:prstGeom>
                <a:solidFill>
                  <a:srgbClr val="3399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9" name="Rectangle 6"/>
                <p:cNvSpPr>
                  <a:spLocks noChangeArrowheads="1"/>
                </p:cNvSpPr>
                <p:nvPr/>
              </p:nvSpPr>
              <p:spPr bwMode="auto">
                <a:xfrm>
                  <a:off x="4848" y="3792"/>
                  <a:ext cx="240" cy="48"/>
                </a:xfrm>
                <a:prstGeom prst="rect">
                  <a:avLst/>
                </a:prstGeom>
                <a:solidFill>
                  <a:srgbClr val="3399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" name="Rectangle 7"/>
                <p:cNvSpPr>
                  <a:spLocks noChangeArrowheads="1"/>
                </p:cNvSpPr>
                <p:nvPr/>
              </p:nvSpPr>
              <p:spPr bwMode="auto">
                <a:xfrm>
                  <a:off x="4656" y="3792"/>
                  <a:ext cx="192" cy="48"/>
                </a:xfrm>
                <a:prstGeom prst="rect">
                  <a:avLst/>
                </a:prstGeom>
                <a:solidFill>
                  <a:srgbClr val="3399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" name="Rectangle 8"/>
                <p:cNvSpPr>
                  <a:spLocks noChangeArrowheads="1"/>
                </p:cNvSpPr>
                <p:nvPr/>
              </p:nvSpPr>
              <p:spPr bwMode="auto">
                <a:xfrm>
                  <a:off x="4800" y="3888"/>
                  <a:ext cx="192" cy="48"/>
                </a:xfrm>
                <a:prstGeom prst="rect">
                  <a:avLst/>
                </a:prstGeom>
                <a:solidFill>
                  <a:srgbClr val="3399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" name="Rectangle 9"/>
                <p:cNvSpPr>
                  <a:spLocks noChangeArrowheads="1"/>
                </p:cNvSpPr>
                <p:nvPr/>
              </p:nvSpPr>
              <p:spPr bwMode="auto">
                <a:xfrm>
                  <a:off x="4848" y="3936"/>
                  <a:ext cx="96" cy="48"/>
                </a:xfrm>
                <a:prstGeom prst="rect">
                  <a:avLst/>
                </a:prstGeom>
                <a:solidFill>
                  <a:srgbClr val="3399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" name="Rectangle 10"/>
                <p:cNvSpPr>
                  <a:spLocks noChangeArrowheads="1"/>
                </p:cNvSpPr>
                <p:nvPr/>
              </p:nvSpPr>
              <p:spPr bwMode="auto">
                <a:xfrm>
                  <a:off x="4704" y="3840"/>
                  <a:ext cx="336" cy="48"/>
                </a:xfrm>
                <a:prstGeom prst="rect">
                  <a:avLst/>
                </a:prstGeom>
                <a:solidFill>
                  <a:srgbClr val="3399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97" name="Group 97"/>
              <p:cNvGrpSpPr>
                <a:grpSpLocks/>
              </p:cNvGrpSpPr>
              <p:nvPr/>
            </p:nvGrpSpPr>
            <p:grpSpPr bwMode="auto">
              <a:xfrm>
                <a:off x="7772400" y="2456111"/>
                <a:ext cx="1143000" cy="685800"/>
                <a:chOff x="3504" y="3600"/>
                <a:chExt cx="672" cy="432"/>
              </a:xfrm>
            </p:grpSpPr>
            <p:sp>
              <p:nvSpPr>
                <p:cNvPr id="98" name="Line 98"/>
                <p:cNvSpPr>
                  <a:spLocks noChangeShapeType="1"/>
                </p:cNvSpPr>
                <p:nvPr/>
              </p:nvSpPr>
              <p:spPr bwMode="auto">
                <a:xfrm>
                  <a:off x="3504" y="3888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Line 99"/>
                <p:cNvSpPr>
                  <a:spLocks noChangeShapeType="1"/>
                </p:cNvSpPr>
                <p:nvPr/>
              </p:nvSpPr>
              <p:spPr bwMode="auto">
                <a:xfrm>
                  <a:off x="3504" y="3936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0" name="Line 100"/>
                <p:cNvSpPr>
                  <a:spLocks noChangeShapeType="1"/>
                </p:cNvSpPr>
                <p:nvPr/>
              </p:nvSpPr>
              <p:spPr bwMode="auto">
                <a:xfrm>
                  <a:off x="3504" y="3984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1" name="Line 101"/>
                <p:cNvSpPr>
                  <a:spLocks noChangeShapeType="1"/>
                </p:cNvSpPr>
                <p:nvPr/>
              </p:nvSpPr>
              <p:spPr bwMode="auto">
                <a:xfrm>
                  <a:off x="3504" y="3840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2" name="Line 102"/>
                <p:cNvSpPr>
                  <a:spLocks noChangeShapeType="1"/>
                </p:cNvSpPr>
                <p:nvPr/>
              </p:nvSpPr>
              <p:spPr bwMode="auto">
                <a:xfrm>
                  <a:off x="3504" y="3792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3" name="Line 103"/>
                <p:cNvSpPr>
                  <a:spLocks noChangeShapeType="1"/>
                </p:cNvSpPr>
                <p:nvPr/>
              </p:nvSpPr>
              <p:spPr bwMode="auto">
                <a:xfrm>
                  <a:off x="3504" y="3744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4" name="Line 104"/>
                <p:cNvSpPr>
                  <a:spLocks noChangeShapeType="1"/>
                </p:cNvSpPr>
                <p:nvPr/>
              </p:nvSpPr>
              <p:spPr bwMode="auto">
                <a:xfrm>
                  <a:off x="3504" y="3696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5" name="Line 105"/>
                <p:cNvSpPr>
                  <a:spLocks noChangeShapeType="1"/>
                </p:cNvSpPr>
                <p:nvPr/>
              </p:nvSpPr>
              <p:spPr bwMode="auto">
                <a:xfrm>
                  <a:off x="3504" y="4032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6" name="Line 106"/>
                <p:cNvSpPr>
                  <a:spLocks noChangeShapeType="1"/>
                </p:cNvSpPr>
                <p:nvPr/>
              </p:nvSpPr>
              <p:spPr bwMode="auto">
                <a:xfrm>
                  <a:off x="3504" y="3648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7" name="Line 107"/>
                <p:cNvSpPr>
                  <a:spLocks noChangeShapeType="1"/>
                </p:cNvSpPr>
                <p:nvPr/>
              </p:nvSpPr>
              <p:spPr bwMode="auto">
                <a:xfrm>
                  <a:off x="3504" y="3600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08" name="Line 108"/>
              <p:cNvSpPr>
                <a:spLocks noChangeShapeType="1"/>
              </p:cNvSpPr>
              <p:nvPr/>
            </p:nvSpPr>
            <p:spPr bwMode="auto">
              <a:xfrm flipV="1">
                <a:off x="7848600" y="2379911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" name="Line 109"/>
              <p:cNvSpPr>
                <a:spLocks noChangeShapeType="1"/>
              </p:cNvSpPr>
              <p:nvPr/>
            </p:nvSpPr>
            <p:spPr bwMode="auto">
              <a:xfrm flipV="1">
                <a:off x="7924800" y="2379911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0" name="Line 110"/>
              <p:cNvSpPr>
                <a:spLocks noChangeShapeType="1"/>
              </p:cNvSpPr>
              <p:nvPr/>
            </p:nvSpPr>
            <p:spPr bwMode="auto">
              <a:xfrm flipV="1">
                <a:off x="8001000" y="2379911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1" name="Line 111"/>
              <p:cNvSpPr>
                <a:spLocks noChangeShapeType="1"/>
              </p:cNvSpPr>
              <p:nvPr/>
            </p:nvSpPr>
            <p:spPr bwMode="auto">
              <a:xfrm flipV="1">
                <a:off x="8077200" y="2379911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2" name="Line 112"/>
              <p:cNvSpPr>
                <a:spLocks noChangeShapeType="1"/>
              </p:cNvSpPr>
              <p:nvPr/>
            </p:nvSpPr>
            <p:spPr bwMode="auto">
              <a:xfrm flipV="1">
                <a:off x="8153400" y="2379911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3" name="Line 113"/>
              <p:cNvSpPr>
                <a:spLocks noChangeShapeType="1"/>
              </p:cNvSpPr>
              <p:nvPr/>
            </p:nvSpPr>
            <p:spPr bwMode="auto">
              <a:xfrm flipV="1">
                <a:off x="8229600" y="2379911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4" name="Line 114"/>
              <p:cNvSpPr>
                <a:spLocks noChangeShapeType="1"/>
              </p:cNvSpPr>
              <p:nvPr/>
            </p:nvSpPr>
            <p:spPr bwMode="auto">
              <a:xfrm flipV="1">
                <a:off x="8305800" y="2379911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5" name="Line 115"/>
              <p:cNvSpPr>
                <a:spLocks noChangeShapeType="1"/>
              </p:cNvSpPr>
              <p:nvPr/>
            </p:nvSpPr>
            <p:spPr bwMode="auto">
              <a:xfrm flipV="1">
                <a:off x="8382000" y="2379911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6" name="Line 116"/>
              <p:cNvSpPr>
                <a:spLocks noChangeShapeType="1"/>
              </p:cNvSpPr>
              <p:nvPr/>
            </p:nvSpPr>
            <p:spPr bwMode="auto">
              <a:xfrm flipV="1">
                <a:off x="8458200" y="2379911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7" name="Line 117"/>
              <p:cNvSpPr>
                <a:spLocks noChangeShapeType="1"/>
              </p:cNvSpPr>
              <p:nvPr/>
            </p:nvSpPr>
            <p:spPr bwMode="auto">
              <a:xfrm flipV="1">
                <a:off x="8534400" y="2379911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8" name="Line 118"/>
              <p:cNvSpPr>
                <a:spLocks noChangeShapeType="1"/>
              </p:cNvSpPr>
              <p:nvPr/>
            </p:nvSpPr>
            <p:spPr bwMode="auto">
              <a:xfrm flipV="1">
                <a:off x="8610600" y="2379911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9" name="Line 119"/>
              <p:cNvSpPr>
                <a:spLocks noChangeShapeType="1"/>
              </p:cNvSpPr>
              <p:nvPr/>
            </p:nvSpPr>
            <p:spPr bwMode="auto">
              <a:xfrm flipV="1">
                <a:off x="8686800" y="2379911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0" name="Line 120"/>
              <p:cNvSpPr>
                <a:spLocks noChangeShapeType="1"/>
              </p:cNvSpPr>
              <p:nvPr/>
            </p:nvSpPr>
            <p:spPr bwMode="auto">
              <a:xfrm flipV="1">
                <a:off x="8763000" y="2379911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1" name="Line 121"/>
              <p:cNvSpPr>
                <a:spLocks noChangeShapeType="1"/>
              </p:cNvSpPr>
              <p:nvPr/>
            </p:nvSpPr>
            <p:spPr bwMode="auto">
              <a:xfrm flipV="1">
                <a:off x="8839200" y="2379911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2" name="Rectangle 122"/>
              <p:cNvSpPr>
                <a:spLocks noChangeArrowheads="1"/>
              </p:cNvSpPr>
              <p:nvPr/>
            </p:nvSpPr>
            <p:spPr bwMode="auto">
              <a:xfrm>
                <a:off x="7772400" y="2379911"/>
                <a:ext cx="1143000" cy="838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092FA7AF-1291-C24E-AEE9-54EB7E00CB28}"/>
                </a:ext>
              </a:extLst>
            </p:cNvPr>
            <p:cNvGrpSpPr/>
            <p:nvPr/>
          </p:nvGrpSpPr>
          <p:grpSpPr>
            <a:xfrm>
              <a:off x="8718486" y="4855892"/>
              <a:ext cx="1758071" cy="1309412"/>
              <a:chOff x="8856687" y="4837980"/>
              <a:chExt cx="1758071" cy="1309412"/>
            </a:xfrm>
          </p:grpSpPr>
          <p:sp>
            <p:nvSpPr>
              <p:cNvPr id="193" name="Shape">
                <a:extLst>
                  <a:ext uri="{FF2B5EF4-FFF2-40B4-BE49-F238E27FC236}">
                    <a16:creationId xmlns:a16="http://schemas.microsoft.com/office/drawing/2014/main" id="{B9D59138-A83D-404A-9586-7AF2628FB328}"/>
                  </a:ext>
                </a:extLst>
              </p:cNvPr>
              <p:cNvSpPr/>
              <p:nvPr/>
            </p:nvSpPr>
            <p:spPr>
              <a:xfrm rot="10757377">
                <a:off x="8857656" y="4837980"/>
                <a:ext cx="1596579" cy="911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" y="0"/>
                    </a:moveTo>
                    <a:lnTo>
                      <a:pt x="21600" y="571"/>
                    </a:lnTo>
                    <a:lnTo>
                      <a:pt x="21334" y="21600"/>
                    </a:lnTo>
                    <a:lnTo>
                      <a:pt x="0" y="21377"/>
                    </a:lnTo>
                    <a:lnTo>
                      <a:pt x="95" y="0"/>
                    </a:lnTo>
                    <a:close/>
                  </a:path>
                </a:pathLst>
              </a:custGeom>
              <a:ln w="127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3200"/>
                </a:pPr>
                <a:endParaRPr/>
              </a:p>
            </p:txBody>
          </p:sp>
          <p:pic>
            <p:nvPicPr>
              <p:cNvPr id="194" name="Image" descr="Image">
                <a:extLst>
                  <a:ext uri="{FF2B5EF4-FFF2-40B4-BE49-F238E27FC236}">
                    <a16:creationId xmlns:a16="http://schemas.microsoft.com/office/drawing/2014/main" id="{101A4DA8-2DD9-0A4A-A3CE-2DA3FB94A308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/>
              </a:blip>
              <a:srcRect/>
              <a:stretch>
                <a:fillRect/>
              </a:stretch>
            </p:blipFill>
            <p:spPr>
              <a:xfrm rot="14379807">
                <a:off x="9398026" y="4768531"/>
                <a:ext cx="889368" cy="1083466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195" name="Group">
                <a:extLst>
                  <a:ext uri="{FF2B5EF4-FFF2-40B4-BE49-F238E27FC236}">
                    <a16:creationId xmlns:a16="http://schemas.microsoft.com/office/drawing/2014/main" id="{3B35EAB2-37A4-844E-9670-52059C689799}"/>
                  </a:ext>
                </a:extLst>
              </p:cNvPr>
              <p:cNvGrpSpPr/>
              <p:nvPr/>
            </p:nvGrpSpPr>
            <p:grpSpPr>
              <a:xfrm>
                <a:off x="8856687" y="4924560"/>
                <a:ext cx="927644" cy="818809"/>
                <a:chOff x="0" y="0"/>
                <a:chExt cx="2122249" cy="2125420"/>
              </a:xfrm>
            </p:grpSpPr>
            <p:sp>
              <p:nvSpPr>
                <p:cNvPr id="196" name="Line">
                  <a:extLst>
                    <a:ext uri="{FF2B5EF4-FFF2-40B4-BE49-F238E27FC236}">
                      <a16:creationId xmlns:a16="http://schemas.microsoft.com/office/drawing/2014/main" id="{A8576205-8201-6342-9A8A-77483024A95C}"/>
                    </a:ext>
                  </a:extLst>
                </p:cNvPr>
                <p:cNvSpPr/>
                <p:nvPr/>
              </p:nvSpPr>
              <p:spPr>
                <a:xfrm>
                  <a:off x="0" y="2100932"/>
                  <a:ext cx="2122250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  <p:sp>
              <p:nvSpPr>
                <p:cNvPr id="197" name="Line">
                  <a:extLst>
                    <a:ext uri="{FF2B5EF4-FFF2-40B4-BE49-F238E27FC236}">
                      <a16:creationId xmlns:a16="http://schemas.microsoft.com/office/drawing/2014/main" id="{354327B5-57D7-9B48-BB36-C78AD3265143}"/>
                    </a:ext>
                  </a:extLst>
                </p:cNvPr>
                <p:cNvSpPr/>
                <p:nvPr/>
              </p:nvSpPr>
              <p:spPr>
                <a:xfrm flipV="1">
                  <a:off x="36827" y="0"/>
                  <a:ext cx="1" cy="21254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</p:grpSp>
          <p:sp>
            <p:nvSpPr>
              <p:cNvPr id="198" name="screen space">
                <a:extLst>
                  <a:ext uri="{FF2B5EF4-FFF2-40B4-BE49-F238E27FC236}">
                    <a16:creationId xmlns:a16="http://schemas.microsoft.com/office/drawing/2014/main" id="{5E5AA80A-60A7-0D42-8160-8A109361290A}"/>
                  </a:ext>
                </a:extLst>
              </p:cNvPr>
              <p:cNvSpPr txBox="1"/>
              <p:nvPr/>
            </p:nvSpPr>
            <p:spPr>
              <a:xfrm>
                <a:off x="8872784" y="5814693"/>
                <a:ext cx="1741974" cy="33269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rPr dirty="0"/>
                  <a:t>screen space</a:t>
                </a:r>
              </a:p>
            </p:txBody>
          </p:sp>
        </p:grpSp>
        <p:sp>
          <p:nvSpPr>
            <p:cNvPr id="222" name="world space">
              <a:extLst>
                <a:ext uri="{FF2B5EF4-FFF2-40B4-BE49-F238E27FC236}">
                  <a16:creationId xmlns:a16="http://schemas.microsoft.com/office/drawing/2014/main" id="{A6E9544C-A7AA-1248-B689-440D8C29807F}"/>
                </a:ext>
              </a:extLst>
            </p:cNvPr>
            <p:cNvSpPr txBox="1"/>
            <p:nvPr/>
          </p:nvSpPr>
          <p:spPr>
            <a:xfrm>
              <a:off x="8847061" y="2410496"/>
              <a:ext cx="1207062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ctr"/>
              <a:r>
                <a:rPr lang="en-AU" dirty="0"/>
                <a:t>Screen </a:t>
              </a:r>
            </a:p>
            <a:p>
              <a:pPr algn="ctr"/>
              <a:r>
                <a:rPr lang="en-AU" dirty="0"/>
                <a:t>Coordinates</a:t>
              </a:r>
              <a:endParaRPr dirty="0"/>
            </a:p>
          </p:txBody>
        </p:sp>
      </p:grpSp>
      <p:sp>
        <p:nvSpPr>
          <p:cNvPr id="226" name="Text Box 44">
            <a:extLst>
              <a:ext uri="{FF2B5EF4-FFF2-40B4-BE49-F238E27FC236}">
                <a16:creationId xmlns:a16="http://schemas.microsoft.com/office/drawing/2014/main" id="{1AB05286-B301-8445-8CF0-9DF5F4783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94" y="1196239"/>
            <a:ext cx="182712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dirty="0"/>
              <a:t>3D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dirty="0"/>
              <a:t>(object is ref frame)</a:t>
            </a:r>
            <a:endParaRPr lang="it-IT" sz="1000" dirty="0"/>
          </a:p>
        </p:txBody>
      </p:sp>
      <p:sp>
        <p:nvSpPr>
          <p:cNvPr id="228" name="Text Box 44">
            <a:extLst>
              <a:ext uri="{FF2B5EF4-FFF2-40B4-BE49-F238E27FC236}">
                <a16:creationId xmlns:a16="http://schemas.microsoft.com/office/drawing/2014/main" id="{C2FAE8B1-C0D7-7641-80FF-A3D1B770F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3851" y="1184030"/>
            <a:ext cx="1827121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dirty="0"/>
              <a:t>3D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dirty="0"/>
              <a:t>(origin of scene is ref frame)</a:t>
            </a:r>
            <a:endParaRPr lang="it-IT" sz="1000" dirty="0"/>
          </a:p>
        </p:txBody>
      </p:sp>
      <p:sp>
        <p:nvSpPr>
          <p:cNvPr id="229" name="Text Box 44">
            <a:extLst>
              <a:ext uri="{FF2B5EF4-FFF2-40B4-BE49-F238E27FC236}">
                <a16:creationId xmlns:a16="http://schemas.microsoft.com/office/drawing/2014/main" id="{38AE4603-82E5-8C41-BEA2-C6C34E19C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292" y="1185866"/>
            <a:ext cx="182712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dirty="0"/>
              <a:t>3D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dirty="0"/>
              <a:t>(camera is ref frame)</a:t>
            </a:r>
            <a:endParaRPr lang="it-IT" sz="1000" dirty="0"/>
          </a:p>
        </p:txBody>
      </p:sp>
      <p:sp>
        <p:nvSpPr>
          <p:cNvPr id="230" name="Text Box 44">
            <a:extLst>
              <a:ext uri="{FF2B5EF4-FFF2-40B4-BE49-F238E27FC236}">
                <a16:creationId xmlns:a16="http://schemas.microsoft.com/office/drawing/2014/main" id="{38323435-B065-2C4E-98DD-54E76D028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592" y="1277192"/>
            <a:ext cx="1827121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dirty="0"/>
              <a:t>2D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dirty="0"/>
              <a:t>(between width and height)</a:t>
            </a:r>
            <a:endParaRPr lang="it-IT" sz="1000" dirty="0"/>
          </a:p>
        </p:txBody>
      </p:sp>
      <p:sp>
        <p:nvSpPr>
          <p:cNvPr id="231" name="Text Box 44">
            <a:extLst>
              <a:ext uri="{FF2B5EF4-FFF2-40B4-BE49-F238E27FC236}">
                <a16:creationId xmlns:a16="http://schemas.microsoft.com/office/drawing/2014/main" id="{BE562C73-C127-9D4A-8B8C-EC2A98BD3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341" y="1309561"/>
            <a:ext cx="182712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buFont typeface="Wingdings" charset="0"/>
              <a:buChar char="v"/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dirty="0"/>
              <a:t>3D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dirty="0"/>
              <a:t>(between -1 and 1)</a:t>
            </a:r>
            <a:endParaRPr lang="it-IT" sz="1000" dirty="0"/>
          </a:p>
        </p:txBody>
      </p:sp>
      <p:sp>
        <p:nvSpPr>
          <p:cNvPr id="225" name="Right Arrow 224">
            <a:extLst>
              <a:ext uri="{FF2B5EF4-FFF2-40B4-BE49-F238E27FC236}">
                <a16:creationId xmlns:a16="http://schemas.microsoft.com/office/drawing/2014/main" id="{0039F8BA-0A5E-4C47-B38A-610225D1969F}"/>
              </a:ext>
            </a:extLst>
          </p:cNvPr>
          <p:cNvSpPr/>
          <p:nvPr/>
        </p:nvSpPr>
        <p:spPr bwMode="auto">
          <a:xfrm>
            <a:off x="835537" y="5877579"/>
            <a:ext cx="1743885" cy="860273"/>
          </a:xfrm>
          <a:prstGeom prst="rightArrow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Modelling</a:t>
            </a:r>
            <a:r>
              <a:rPr kumimoji="0" lang="it-IT" sz="11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 </a:t>
            </a:r>
            <a:r>
              <a:rPr kumimoji="0" lang="it-IT" sz="11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Transformation</a:t>
            </a:r>
            <a:endParaRPr kumimoji="0" lang="it-IT" sz="11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33" name="Right Arrow 232">
            <a:extLst>
              <a:ext uri="{FF2B5EF4-FFF2-40B4-BE49-F238E27FC236}">
                <a16:creationId xmlns:a16="http://schemas.microsoft.com/office/drawing/2014/main" id="{C9E32C0D-CBC0-304F-B023-89E436552022}"/>
              </a:ext>
            </a:extLst>
          </p:cNvPr>
          <p:cNvSpPr/>
          <p:nvPr/>
        </p:nvSpPr>
        <p:spPr bwMode="auto">
          <a:xfrm>
            <a:off x="2767411" y="5886679"/>
            <a:ext cx="1743885" cy="860273"/>
          </a:xfrm>
          <a:prstGeom prst="rightArrow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View</a:t>
            </a:r>
            <a:endParaRPr kumimoji="0" lang="it-IT" sz="11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Transformation</a:t>
            </a:r>
            <a:endParaRPr kumimoji="0" lang="it-IT" sz="11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34" name="Right Arrow 233">
            <a:extLst>
              <a:ext uri="{FF2B5EF4-FFF2-40B4-BE49-F238E27FC236}">
                <a16:creationId xmlns:a16="http://schemas.microsoft.com/office/drawing/2014/main" id="{C0311837-6BEF-994D-A66B-826F89429E08}"/>
              </a:ext>
            </a:extLst>
          </p:cNvPr>
          <p:cNvSpPr/>
          <p:nvPr/>
        </p:nvSpPr>
        <p:spPr bwMode="auto">
          <a:xfrm>
            <a:off x="4693242" y="5888981"/>
            <a:ext cx="1743885" cy="860273"/>
          </a:xfrm>
          <a:prstGeom prst="rightArrow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Projection</a:t>
            </a:r>
            <a:endParaRPr kumimoji="0" lang="it-IT" sz="11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Transformation</a:t>
            </a:r>
            <a:endParaRPr kumimoji="0" lang="it-IT" sz="11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35" name="Right Arrow 234">
            <a:extLst>
              <a:ext uri="{FF2B5EF4-FFF2-40B4-BE49-F238E27FC236}">
                <a16:creationId xmlns:a16="http://schemas.microsoft.com/office/drawing/2014/main" id="{4D603D86-8413-D64B-83C8-F5149C9E0B20}"/>
              </a:ext>
            </a:extLst>
          </p:cNvPr>
          <p:cNvSpPr/>
          <p:nvPr/>
        </p:nvSpPr>
        <p:spPr bwMode="auto">
          <a:xfrm>
            <a:off x="6595554" y="5891153"/>
            <a:ext cx="1743885" cy="860273"/>
          </a:xfrm>
          <a:prstGeom prst="rightArrow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Viewport</a:t>
            </a:r>
            <a:endParaRPr kumimoji="0" lang="it-IT" sz="11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Transformation</a:t>
            </a:r>
            <a:endParaRPr kumimoji="0" lang="it-IT" sz="11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9999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31" name="Group 100"/>
          <p:cNvGrpSpPr>
            <a:grpSpLocks/>
          </p:cNvGrpSpPr>
          <p:nvPr/>
        </p:nvGrpSpPr>
        <p:grpSpPr bwMode="auto">
          <a:xfrm rot="1281435">
            <a:off x="533400" y="1600201"/>
            <a:ext cx="1371600" cy="1219200"/>
            <a:chOff x="156" y="672"/>
            <a:chExt cx="3024" cy="2112"/>
          </a:xfrm>
        </p:grpSpPr>
        <p:sp>
          <p:nvSpPr>
            <p:cNvPr id="49246" name="Line 101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247" name="Line 102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248" name="Line 103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9232" name="Rectangle 104"/>
          <p:cNvSpPr>
            <a:spLocks noChangeArrowheads="1"/>
          </p:cNvSpPr>
          <p:nvPr/>
        </p:nvSpPr>
        <p:spPr bwMode="auto">
          <a:xfrm>
            <a:off x="152400" y="2514601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z</a:t>
            </a:r>
            <a:endParaRPr lang="it-IT" sz="1600" i="1"/>
          </a:p>
        </p:txBody>
      </p:sp>
      <p:sp>
        <p:nvSpPr>
          <p:cNvPr id="49233" name="Rectangle 105"/>
          <p:cNvSpPr>
            <a:spLocks noChangeArrowheads="1"/>
          </p:cNvSpPr>
          <p:nvPr/>
        </p:nvSpPr>
        <p:spPr bwMode="auto">
          <a:xfrm>
            <a:off x="1143000" y="1600201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y</a:t>
            </a:r>
            <a:endParaRPr lang="it-IT" sz="1600" i="1"/>
          </a:p>
        </p:txBody>
      </p:sp>
      <p:sp>
        <p:nvSpPr>
          <p:cNvPr id="49234" name="Rectangle 106"/>
          <p:cNvSpPr>
            <a:spLocks noChangeArrowheads="1"/>
          </p:cNvSpPr>
          <p:nvPr/>
        </p:nvSpPr>
        <p:spPr bwMode="auto">
          <a:xfrm>
            <a:off x="1600200" y="2895601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x</a:t>
            </a:r>
            <a:endParaRPr lang="it-IT" sz="1600" i="1"/>
          </a:p>
        </p:txBody>
      </p:sp>
      <p:sp>
        <p:nvSpPr>
          <p:cNvPr id="49235" name="Rectangle 107"/>
          <p:cNvSpPr>
            <a:spLocks noChangeArrowheads="1"/>
          </p:cNvSpPr>
          <p:nvPr/>
        </p:nvSpPr>
        <p:spPr bwMode="auto">
          <a:xfrm>
            <a:off x="609600" y="1828801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236" name="Rectangle 108"/>
          <p:cNvSpPr>
            <a:spLocks noChangeArrowheads="1"/>
          </p:cNvSpPr>
          <p:nvPr/>
        </p:nvSpPr>
        <p:spPr bwMode="auto">
          <a:xfrm>
            <a:off x="1524000" y="2209801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49237" name="Rectangle 109"/>
          <p:cNvSpPr>
            <a:spLocks noChangeArrowheads="1"/>
          </p:cNvSpPr>
          <p:nvPr/>
        </p:nvSpPr>
        <p:spPr bwMode="auto">
          <a:xfrm>
            <a:off x="762000" y="2667001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grpSp>
        <p:nvGrpSpPr>
          <p:cNvPr id="49238" name="Group 123"/>
          <p:cNvGrpSpPr>
            <a:grpSpLocks/>
          </p:cNvGrpSpPr>
          <p:nvPr/>
        </p:nvGrpSpPr>
        <p:grpSpPr bwMode="auto">
          <a:xfrm rot="2220507">
            <a:off x="685800" y="2133601"/>
            <a:ext cx="803275" cy="639763"/>
            <a:chOff x="384" y="1488"/>
            <a:chExt cx="506" cy="403"/>
          </a:xfrm>
        </p:grpSpPr>
        <p:sp>
          <p:nvSpPr>
            <p:cNvPr id="49242" name="Oval 110"/>
            <p:cNvSpPr>
              <a:spLocks noChangeArrowheads="1"/>
            </p:cNvSpPr>
            <p:nvPr/>
          </p:nvSpPr>
          <p:spPr bwMode="auto">
            <a:xfrm>
              <a:off x="624" y="182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243" name="Oval 111"/>
            <p:cNvSpPr>
              <a:spLocks noChangeArrowheads="1"/>
            </p:cNvSpPr>
            <p:nvPr/>
          </p:nvSpPr>
          <p:spPr bwMode="auto">
            <a:xfrm>
              <a:off x="816" y="1488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244" name="Oval 112"/>
            <p:cNvSpPr>
              <a:spLocks noChangeArrowheads="1"/>
            </p:cNvSpPr>
            <p:nvPr/>
          </p:nvSpPr>
          <p:spPr bwMode="auto">
            <a:xfrm>
              <a:off x="384" y="158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49245" name="Freeform 113"/>
            <p:cNvSpPr>
              <a:spLocks/>
            </p:cNvSpPr>
            <p:nvPr/>
          </p:nvSpPr>
          <p:spPr bwMode="auto">
            <a:xfrm>
              <a:off x="415" y="1529"/>
              <a:ext cx="437" cy="331"/>
            </a:xfrm>
            <a:custGeom>
              <a:avLst/>
              <a:gdLst>
                <a:gd name="T0" fmla="*/ 0 w 437"/>
                <a:gd name="T1" fmla="*/ 80 h 331"/>
                <a:gd name="T2" fmla="*/ 265 w 437"/>
                <a:gd name="T3" fmla="*/ 331 h 331"/>
                <a:gd name="T4" fmla="*/ 437 w 437"/>
                <a:gd name="T5" fmla="*/ 0 h 331"/>
                <a:gd name="T6" fmla="*/ 0 w 437"/>
                <a:gd name="T7" fmla="*/ 8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7"/>
                <a:gd name="T13" fmla="*/ 0 h 331"/>
                <a:gd name="T14" fmla="*/ 437 w 437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7" h="331">
                  <a:moveTo>
                    <a:pt x="0" y="80"/>
                  </a:moveTo>
                  <a:lnTo>
                    <a:pt x="265" y="331"/>
                  </a:lnTo>
                  <a:lnTo>
                    <a:pt x="437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9239" name="Text Box 114"/>
          <p:cNvSpPr txBox="1">
            <a:spLocks noChangeArrowheads="1"/>
          </p:cNvSpPr>
          <p:nvPr/>
        </p:nvSpPr>
        <p:spPr bwMode="auto">
          <a:xfrm>
            <a:off x="152400" y="3200401"/>
            <a:ext cx="1658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/>
              <a:t>object Coordinates</a:t>
            </a:r>
            <a:endParaRPr lang="it-IT" sz="1400"/>
          </a:p>
        </p:txBody>
      </p:sp>
      <p:sp>
        <p:nvSpPr>
          <p:cNvPr id="49240" name="AutoShape 121"/>
          <p:cNvSpPr>
            <a:spLocks noChangeArrowheads="1"/>
          </p:cNvSpPr>
          <p:nvPr/>
        </p:nvSpPr>
        <p:spPr bwMode="auto">
          <a:xfrm rot="5400000" flipV="1">
            <a:off x="676275" y="3362326"/>
            <a:ext cx="6858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241" name="Text Box 122"/>
          <p:cNvSpPr txBox="1">
            <a:spLocks noChangeArrowheads="1"/>
          </p:cNvSpPr>
          <p:nvPr/>
        </p:nvSpPr>
        <p:spPr bwMode="auto">
          <a:xfrm>
            <a:off x="762000" y="3733801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0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dirty="0"/>
              <a:t>Recap: pipeline detail</a:t>
            </a:r>
            <a:endParaRPr lang="it-IT" dirty="0"/>
          </a:p>
        </p:txBody>
      </p:sp>
      <p:grpSp>
        <p:nvGrpSpPr>
          <p:cNvPr id="49157" name="Group 4"/>
          <p:cNvGrpSpPr>
            <a:grpSpLocks/>
          </p:cNvGrpSpPr>
          <p:nvPr/>
        </p:nvGrpSpPr>
        <p:grpSpPr bwMode="auto">
          <a:xfrm>
            <a:off x="228600" y="4887913"/>
            <a:ext cx="1371600" cy="1219200"/>
            <a:chOff x="156" y="672"/>
            <a:chExt cx="3024" cy="2112"/>
          </a:xfrm>
        </p:grpSpPr>
        <p:sp>
          <p:nvSpPr>
            <p:cNvPr id="49270" name="Line 5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271" name="Line 6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272" name="Line 7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9158" name="Rectangle 8"/>
          <p:cNvSpPr>
            <a:spLocks noChangeArrowheads="1"/>
          </p:cNvSpPr>
          <p:nvPr/>
        </p:nvSpPr>
        <p:spPr bwMode="auto">
          <a:xfrm>
            <a:off x="76200" y="60309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z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49159" name="Rectangle 9"/>
          <p:cNvSpPr>
            <a:spLocks noChangeArrowheads="1"/>
          </p:cNvSpPr>
          <p:nvPr/>
        </p:nvSpPr>
        <p:spPr bwMode="auto">
          <a:xfrm>
            <a:off x="990600" y="46593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y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49160" name="Rectangle 10"/>
          <p:cNvSpPr>
            <a:spLocks noChangeArrowheads="1"/>
          </p:cNvSpPr>
          <p:nvPr/>
        </p:nvSpPr>
        <p:spPr bwMode="auto">
          <a:xfrm>
            <a:off x="1524000" y="60309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x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49161" name="Rectangle 11"/>
          <p:cNvSpPr>
            <a:spLocks noChangeArrowheads="1"/>
          </p:cNvSpPr>
          <p:nvPr/>
        </p:nvSpPr>
        <p:spPr bwMode="auto">
          <a:xfrm>
            <a:off x="381000" y="52689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162" name="Rectangle 12"/>
          <p:cNvSpPr>
            <a:spLocks noChangeArrowheads="1"/>
          </p:cNvSpPr>
          <p:nvPr/>
        </p:nvSpPr>
        <p:spPr bwMode="auto">
          <a:xfrm>
            <a:off x="1219200" y="5192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49163" name="Rectangle 13"/>
          <p:cNvSpPr>
            <a:spLocks noChangeArrowheads="1"/>
          </p:cNvSpPr>
          <p:nvPr/>
        </p:nvSpPr>
        <p:spPr bwMode="auto">
          <a:xfrm>
            <a:off x="838200" y="5954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164" name="Oval 14"/>
          <p:cNvSpPr>
            <a:spLocks noChangeArrowheads="1"/>
          </p:cNvSpPr>
          <p:nvPr/>
        </p:nvSpPr>
        <p:spPr bwMode="auto">
          <a:xfrm>
            <a:off x="914400" y="5954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65" name="Oval 15"/>
          <p:cNvSpPr>
            <a:spLocks noChangeArrowheads="1"/>
          </p:cNvSpPr>
          <p:nvPr/>
        </p:nvSpPr>
        <p:spPr bwMode="auto">
          <a:xfrm>
            <a:off x="1219200" y="54213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66" name="Oval 16"/>
          <p:cNvSpPr>
            <a:spLocks noChangeArrowheads="1"/>
          </p:cNvSpPr>
          <p:nvPr/>
        </p:nvSpPr>
        <p:spPr bwMode="auto">
          <a:xfrm>
            <a:off x="533400" y="5573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49167" name="Freeform 17"/>
          <p:cNvSpPr>
            <a:spLocks/>
          </p:cNvSpPr>
          <p:nvPr/>
        </p:nvSpPr>
        <p:spPr bwMode="auto">
          <a:xfrm>
            <a:off x="582613" y="5486400"/>
            <a:ext cx="693737" cy="525463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168" name="AutoShape 18"/>
          <p:cNvSpPr>
            <a:spLocks noChangeArrowheads="1"/>
          </p:cNvSpPr>
          <p:nvPr/>
        </p:nvSpPr>
        <p:spPr bwMode="auto">
          <a:xfrm>
            <a:off x="1905000" y="50292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169" name="Text Box 19"/>
          <p:cNvSpPr txBox="1">
            <a:spLocks noChangeArrowheads="1"/>
          </p:cNvSpPr>
          <p:nvPr/>
        </p:nvSpPr>
        <p:spPr bwMode="auto">
          <a:xfrm>
            <a:off x="125413" y="6400800"/>
            <a:ext cx="160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world Coordinates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49170" name="Text Box 20"/>
          <p:cNvSpPr txBox="1">
            <a:spLocks noChangeArrowheads="1"/>
          </p:cNvSpPr>
          <p:nvPr/>
        </p:nvSpPr>
        <p:spPr bwMode="auto">
          <a:xfrm>
            <a:off x="1905000" y="5410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1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49171" name="Rectangle 21"/>
          <p:cNvSpPr>
            <a:spLocks noChangeArrowheads="1"/>
          </p:cNvSpPr>
          <p:nvPr/>
        </p:nvSpPr>
        <p:spPr bwMode="auto">
          <a:xfrm>
            <a:off x="2383069" y="2347913"/>
            <a:ext cx="4389788" cy="207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View transformation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View transformation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Projection Transformation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Viewport Transformation</a:t>
            </a:r>
            <a:r>
              <a:rPr lang="en-US" sz="2400" dirty="0"/>
              <a:t>		</a:t>
            </a:r>
          </a:p>
        </p:txBody>
      </p:sp>
      <p:sp>
        <p:nvSpPr>
          <p:cNvPr id="49172" name="AutoShape 22"/>
          <p:cNvSpPr>
            <a:spLocks noChangeArrowheads="1"/>
          </p:cNvSpPr>
          <p:nvPr/>
        </p:nvSpPr>
        <p:spPr bwMode="auto">
          <a:xfrm>
            <a:off x="4800600" y="49530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173" name="Text Box 23"/>
          <p:cNvSpPr txBox="1">
            <a:spLocks noChangeArrowheads="1"/>
          </p:cNvSpPr>
          <p:nvPr/>
        </p:nvSpPr>
        <p:spPr bwMode="auto">
          <a:xfrm>
            <a:off x="4876800" y="53340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2</a:t>
            </a:r>
            <a:endParaRPr lang="it-IT" sz="4800" dirty="0">
              <a:solidFill>
                <a:schemeClr val="bg1"/>
              </a:solidFill>
            </a:endParaRPr>
          </a:p>
        </p:txBody>
      </p:sp>
      <p:grpSp>
        <p:nvGrpSpPr>
          <p:cNvPr id="49174" name="Group 24"/>
          <p:cNvGrpSpPr>
            <a:grpSpLocks/>
          </p:cNvGrpSpPr>
          <p:nvPr/>
        </p:nvGrpSpPr>
        <p:grpSpPr bwMode="auto">
          <a:xfrm>
            <a:off x="2819400" y="5562600"/>
            <a:ext cx="407988" cy="457200"/>
            <a:chOff x="1872" y="2256"/>
            <a:chExt cx="353" cy="432"/>
          </a:xfrm>
        </p:grpSpPr>
        <p:sp>
          <p:nvSpPr>
            <p:cNvPr id="49265" name="AutoShape 25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6" name="Oval 26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7" name="Rectangle 27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8" name="Oval 28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9" name="AutoShape 29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175" name="Line 30"/>
          <p:cNvSpPr>
            <a:spLocks noChangeShapeType="1"/>
          </p:cNvSpPr>
          <p:nvPr/>
        </p:nvSpPr>
        <p:spPr bwMode="auto">
          <a:xfrm>
            <a:off x="3124200" y="57912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176" name="Line 31"/>
          <p:cNvSpPr>
            <a:spLocks noChangeShapeType="1"/>
          </p:cNvSpPr>
          <p:nvPr/>
        </p:nvSpPr>
        <p:spPr bwMode="auto">
          <a:xfrm flipH="1" flipV="1">
            <a:off x="3124200" y="50292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49177" name="Group 32"/>
          <p:cNvGrpSpPr>
            <a:grpSpLocks/>
          </p:cNvGrpSpPr>
          <p:nvPr/>
        </p:nvGrpSpPr>
        <p:grpSpPr bwMode="auto">
          <a:xfrm rot="2290101">
            <a:off x="201613" y="4800600"/>
            <a:ext cx="407987" cy="457200"/>
            <a:chOff x="1872" y="2256"/>
            <a:chExt cx="353" cy="432"/>
          </a:xfrm>
        </p:grpSpPr>
        <p:sp>
          <p:nvSpPr>
            <p:cNvPr id="49260" name="AutoShape 33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1" name="Oval 34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2" name="Rectangle 35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" name="Oval 36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4" name="AutoShape 37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178" name="Rectangle 38"/>
          <p:cNvSpPr>
            <a:spLocks noChangeArrowheads="1"/>
          </p:cNvSpPr>
          <p:nvPr/>
        </p:nvSpPr>
        <p:spPr bwMode="auto">
          <a:xfrm>
            <a:off x="2895600" y="5029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49179" name="Rectangle 39"/>
          <p:cNvSpPr>
            <a:spLocks noChangeArrowheads="1"/>
          </p:cNvSpPr>
          <p:nvPr/>
        </p:nvSpPr>
        <p:spPr bwMode="auto">
          <a:xfrm>
            <a:off x="3429000" y="5715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49180" name="Freeform 40"/>
          <p:cNvSpPr>
            <a:spLocks/>
          </p:cNvSpPr>
          <p:nvPr/>
        </p:nvSpPr>
        <p:spPr bwMode="auto">
          <a:xfrm rot="-1695063">
            <a:off x="3962400" y="54102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181" name="Rectangle 41"/>
          <p:cNvSpPr>
            <a:spLocks noChangeArrowheads="1"/>
          </p:cNvSpPr>
          <p:nvPr/>
        </p:nvSpPr>
        <p:spPr bwMode="auto">
          <a:xfrm>
            <a:off x="3962400" y="5943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182" name="Rectangle 42"/>
          <p:cNvSpPr>
            <a:spLocks noChangeArrowheads="1"/>
          </p:cNvSpPr>
          <p:nvPr/>
        </p:nvSpPr>
        <p:spPr bwMode="auto">
          <a:xfrm>
            <a:off x="3886200" y="516255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/>
              <a:t>v</a:t>
            </a:r>
            <a:r>
              <a:rPr lang="en-US" sz="800" i="1" dirty="0"/>
              <a:t>1</a:t>
            </a:r>
            <a:endParaRPr lang="it-IT" sz="1600" i="1" dirty="0"/>
          </a:p>
        </p:txBody>
      </p:sp>
      <p:sp>
        <p:nvSpPr>
          <p:cNvPr id="49183" name="Rectangle 43"/>
          <p:cNvSpPr>
            <a:spLocks noChangeArrowheads="1"/>
          </p:cNvSpPr>
          <p:nvPr/>
        </p:nvSpPr>
        <p:spPr bwMode="auto">
          <a:xfrm>
            <a:off x="4527550" y="5384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184" name="Oval 44"/>
          <p:cNvSpPr>
            <a:spLocks noChangeArrowheads="1"/>
          </p:cNvSpPr>
          <p:nvPr/>
        </p:nvSpPr>
        <p:spPr bwMode="auto">
          <a:xfrm>
            <a:off x="4038600" y="59436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85" name="Oval 45"/>
          <p:cNvSpPr>
            <a:spLocks noChangeArrowheads="1"/>
          </p:cNvSpPr>
          <p:nvPr/>
        </p:nvSpPr>
        <p:spPr bwMode="auto">
          <a:xfrm>
            <a:off x="4114800" y="53911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86" name="Oval 46"/>
          <p:cNvSpPr>
            <a:spLocks noChangeArrowheads="1"/>
          </p:cNvSpPr>
          <p:nvPr/>
        </p:nvSpPr>
        <p:spPr bwMode="auto">
          <a:xfrm>
            <a:off x="4533900" y="5613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87" name="Text Box 47"/>
          <p:cNvSpPr txBox="1">
            <a:spLocks noChangeArrowheads="1"/>
          </p:cNvSpPr>
          <p:nvPr/>
        </p:nvSpPr>
        <p:spPr bwMode="auto">
          <a:xfrm>
            <a:off x="2743200" y="6324600"/>
            <a:ext cx="2090935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view Coordinates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(a.k.a. eye Coordinates)</a:t>
            </a:r>
            <a:endParaRPr lang="it-IT" sz="1400" dirty="0">
              <a:solidFill>
                <a:schemeClr val="accent2"/>
              </a:solidFill>
            </a:endParaRPr>
          </a:p>
        </p:txBody>
      </p:sp>
      <p:grpSp>
        <p:nvGrpSpPr>
          <p:cNvPr id="49188" name="Group 48"/>
          <p:cNvGrpSpPr>
            <a:grpSpLocks/>
          </p:cNvGrpSpPr>
          <p:nvPr/>
        </p:nvGrpSpPr>
        <p:grpSpPr bwMode="auto">
          <a:xfrm>
            <a:off x="6934200" y="5638800"/>
            <a:ext cx="407988" cy="457200"/>
            <a:chOff x="1872" y="2256"/>
            <a:chExt cx="353" cy="432"/>
          </a:xfrm>
        </p:grpSpPr>
        <p:sp>
          <p:nvSpPr>
            <p:cNvPr id="49255" name="AutoShape 49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6" name="Oval 50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7" name="Rectangle 51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8" name="Oval 52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9" name="AutoShape 53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189" name="Line 54"/>
          <p:cNvSpPr>
            <a:spLocks noChangeShapeType="1"/>
          </p:cNvSpPr>
          <p:nvPr/>
        </p:nvSpPr>
        <p:spPr bwMode="auto">
          <a:xfrm flipV="1">
            <a:off x="7254875" y="5562600"/>
            <a:ext cx="288925" cy="279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190" name="Line 55"/>
          <p:cNvSpPr>
            <a:spLocks noChangeShapeType="1"/>
          </p:cNvSpPr>
          <p:nvPr/>
        </p:nvSpPr>
        <p:spPr bwMode="auto">
          <a:xfrm flipH="1" flipV="1">
            <a:off x="7239000" y="51054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191" name="Rectangle 56"/>
          <p:cNvSpPr>
            <a:spLocks noChangeArrowheads="1"/>
          </p:cNvSpPr>
          <p:nvPr/>
        </p:nvSpPr>
        <p:spPr bwMode="auto">
          <a:xfrm>
            <a:off x="7010400" y="5105400"/>
            <a:ext cx="35167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v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49192" name="Rectangle 57"/>
          <p:cNvSpPr>
            <a:spLocks noChangeArrowheads="1"/>
          </p:cNvSpPr>
          <p:nvPr/>
        </p:nvSpPr>
        <p:spPr bwMode="auto">
          <a:xfrm>
            <a:off x="7332134" y="5300132"/>
            <a:ext cx="4315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-u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49193" name="Rectangle 58"/>
          <p:cNvSpPr>
            <a:spLocks noChangeArrowheads="1"/>
          </p:cNvSpPr>
          <p:nvPr/>
        </p:nvSpPr>
        <p:spPr bwMode="auto">
          <a:xfrm>
            <a:off x="7543800" y="5791200"/>
            <a:ext cx="4315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-n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49194" name="Freeform 59"/>
          <p:cNvSpPr>
            <a:spLocks/>
          </p:cNvSpPr>
          <p:nvPr/>
        </p:nvSpPr>
        <p:spPr bwMode="auto">
          <a:xfrm rot="-1695063">
            <a:off x="8077200" y="54864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195" name="Rectangle 60"/>
          <p:cNvSpPr>
            <a:spLocks noChangeArrowheads="1"/>
          </p:cNvSpPr>
          <p:nvPr/>
        </p:nvSpPr>
        <p:spPr bwMode="auto">
          <a:xfrm>
            <a:off x="8077200" y="601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196" name="Rectangle 61"/>
          <p:cNvSpPr>
            <a:spLocks noChangeArrowheads="1"/>
          </p:cNvSpPr>
          <p:nvPr/>
        </p:nvSpPr>
        <p:spPr bwMode="auto">
          <a:xfrm>
            <a:off x="8001000" y="5257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49197" name="Oval 62"/>
          <p:cNvSpPr>
            <a:spLocks noChangeArrowheads="1"/>
          </p:cNvSpPr>
          <p:nvPr/>
        </p:nvSpPr>
        <p:spPr bwMode="auto">
          <a:xfrm>
            <a:off x="8166100" y="60261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98" name="Oval 63"/>
          <p:cNvSpPr>
            <a:spLocks noChangeArrowheads="1"/>
          </p:cNvSpPr>
          <p:nvPr/>
        </p:nvSpPr>
        <p:spPr bwMode="auto">
          <a:xfrm>
            <a:off x="8235950" y="54737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99" name="Oval 64"/>
          <p:cNvSpPr>
            <a:spLocks noChangeArrowheads="1"/>
          </p:cNvSpPr>
          <p:nvPr/>
        </p:nvSpPr>
        <p:spPr bwMode="auto">
          <a:xfrm>
            <a:off x="8661400" y="56959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00" name="AutoShape 65"/>
          <p:cNvSpPr>
            <a:spLocks noChangeArrowheads="1"/>
          </p:cNvSpPr>
          <p:nvPr/>
        </p:nvSpPr>
        <p:spPr bwMode="auto">
          <a:xfrm rot="5400000" flipH="1">
            <a:off x="5429250" y="5467350"/>
            <a:ext cx="1752600" cy="723900"/>
          </a:xfrm>
          <a:prstGeom prst="parallelogram">
            <a:avLst>
              <a:gd name="adj" fmla="val 101527"/>
            </a:avLst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01" name="Line 66"/>
          <p:cNvSpPr>
            <a:spLocks noChangeShapeType="1"/>
          </p:cNvSpPr>
          <p:nvPr/>
        </p:nvSpPr>
        <p:spPr bwMode="auto">
          <a:xfrm>
            <a:off x="6335713" y="5287963"/>
            <a:ext cx="0" cy="1036637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2" name="Line 67"/>
          <p:cNvSpPr>
            <a:spLocks noChangeShapeType="1"/>
          </p:cNvSpPr>
          <p:nvPr/>
        </p:nvSpPr>
        <p:spPr bwMode="auto">
          <a:xfrm flipH="1">
            <a:off x="5943600" y="5518150"/>
            <a:ext cx="715963" cy="73025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3" name="Line 68"/>
          <p:cNvSpPr>
            <a:spLocks noChangeShapeType="1"/>
          </p:cNvSpPr>
          <p:nvPr/>
        </p:nvSpPr>
        <p:spPr bwMode="auto">
          <a:xfrm>
            <a:off x="7239000" y="58674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4" name="Line 69"/>
          <p:cNvSpPr>
            <a:spLocks noChangeShapeType="1"/>
          </p:cNvSpPr>
          <p:nvPr/>
        </p:nvSpPr>
        <p:spPr bwMode="auto">
          <a:xfrm flipH="1" flipV="1">
            <a:off x="6394450" y="5632450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5" name="Rectangle 70"/>
          <p:cNvSpPr>
            <a:spLocks noChangeArrowheads="1"/>
          </p:cNvSpPr>
          <p:nvPr/>
        </p:nvSpPr>
        <p:spPr bwMode="auto">
          <a:xfrm>
            <a:off x="86868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206" name="Oval 71"/>
          <p:cNvSpPr>
            <a:spLocks noChangeArrowheads="1"/>
          </p:cNvSpPr>
          <p:nvPr/>
        </p:nvSpPr>
        <p:spPr bwMode="auto">
          <a:xfrm>
            <a:off x="6373813" y="55943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07" name="Rectangle 72"/>
          <p:cNvSpPr>
            <a:spLocks noChangeArrowheads="1"/>
          </p:cNvSpPr>
          <p:nvPr/>
        </p:nvSpPr>
        <p:spPr bwMode="auto">
          <a:xfrm>
            <a:off x="6324600" y="5334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208" name="Line 73"/>
          <p:cNvSpPr>
            <a:spLocks noChangeShapeType="1"/>
          </p:cNvSpPr>
          <p:nvPr/>
        </p:nvSpPr>
        <p:spPr bwMode="auto">
          <a:xfrm flipH="1">
            <a:off x="6311900" y="5530850"/>
            <a:ext cx="1981200" cy="539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9" name="Oval 74"/>
          <p:cNvSpPr>
            <a:spLocks noChangeArrowheads="1"/>
          </p:cNvSpPr>
          <p:nvPr/>
        </p:nvSpPr>
        <p:spPr bwMode="auto">
          <a:xfrm>
            <a:off x="6248400" y="6019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10" name="Oval 75"/>
          <p:cNvSpPr>
            <a:spLocks noChangeArrowheads="1"/>
          </p:cNvSpPr>
          <p:nvPr/>
        </p:nvSpPr>
        <p:spPr bwMode="auto">
          <a:xfrm>
            <a:off x="6553200" y="5791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11" name="Line 76"/>
          <p:cNvSpPr>
            <a:spLocks noChangeShapeType="1"/>
          </p:cNvSpPr>
          <p:nvPr/>
        </p:nvSpPr>
        <p:spPr bwMode="auto">
          <a:xfrm flipH="1">
            <a:off x="6629400" y="5753100"/>
            <a:ext cx="2101850" cy="95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12" name="Rectangle 77"/>
          <p:cNvSpPr>
            <a:spLocks noChangeArrowheads="1"/>
          </p:cNvSpPr>
          <p:nvPr/>
        </p:nvSpPr>
        <p:spPr bwMode="auto">
          <a:xfrm>
            <a:off x="6096000" y="6096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213" name="Rectangle 78"/>
          <p:cNvSpPr>
            <a:spLocks noChangeArrowheads="1"/>
          </p:cNvSpPr>
          <p:nvPr/>
        </p:nvSpPr>
        <p:spPr bwMode="auto">
          <a:xfrm>
            <a:off x="65532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/>
              <a:t>v</a:t>
            </a:r>
            <a:r>
              <a:rPr lang="en-US" sz="800" i="1" dirty="0"/>
              <a:t>1</a:t>
            </a:r>
            <a:endParaRPr lang="it-IT" sz="1600" i="1" dirty="0"/>
          </a:p>
        </p:txBody>
      </p:sp>
      <p:sp>
        <p:nvSpPr>
          <p:cNvPr id="49221" name="Text Box 93"/>
          <p:cNvSpPr txBox="1">
            <a:spLocks noChangeArrowheads="1"/>
          </p:cNvSpPr>
          <p:nvPr/>
        </p:nvSpPr>
        <p:spPr bwMode="auto">
          <a:xfrm>
            <a:off x="6804248" y="6237312"/>
            <a:ext cx="1109947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rgbClr val="339933"/>
                </a:solidFill>
              </a:rPr>
              <a:t>clip</a:t>
            </a:r>
          </a:p>
          <a:p>
            <a:r>
              <a:rPr lang="en-US" sz="1400" dirty="0">
                <a:solidFill>
                  <a:srgbClr val="339933"/>
                </a:solidFill>
              </a:rPr>
              <a:t>coordinates</a:t>
            </a:r>
            <a:endParaRPr lang="it-IT" sz="1400" dirty="0">
              <a:solidFill>
                <a:srgbClr val="339933"/>
              </a:solidFill>
            </a:endParaRPr>
          </a:p>
        </p:txBody>
      </p:sp>
      <p:sp>
        <p:nvSpPr>
          <p:cNvPr id="49222" name="Rectangle 94"/>
          <p:cNvSpPr>
            <a:spLocks noChangeArrowheads="1"/>
          </p:cNvSpPr>
          <p:nvPr/>
        </p:nvSpPr>
        <p:spPr bwMode="auto">
          <a:xfrm>
            <a:off x="6172200" y="4953000"/>
            <a:ext cx="29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3" name="Rectangle 95"/>
          <p:cNvSpPr>
            <a:spLocks noChangeArrowheads="1"/>
          </p:cNvSpPr>
          <p:nvPr/>
        </p:nvSpPr>
        <p:spPr bwMode="auto">
          <a:xfrm>
            <a:off x="6248400" y="62484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4" name="Rectangle 96"/>
          <p:cNvSpPr>
            <a:spLocks noChangeArrowheads="1"/>
          </p:cNvSpPr>
          <p:nvPr/>
        </p:nvSpPr>
        <p:spPr bwMode="auto">
          <a:xfrm>
            <a:off x="5638800" y="6096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 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5" name="Rectangle 97"/>
          <p:cNvSpPr>
            <a:spLocks noChangeArrowheads="1"/>
          </p:cNvSpPr>
          <p:nvPr/>
        </p:nvSpPr>
        <p:spPr bwMode="auto">
          <a:xfrm>
            <a:off x="6629400" y="52578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6" name="Line 98"/>
          <p:cNvSpPr>
            <a:spLocks noChangeShapeType="1"/>
          </p:cNvSpPr>
          <p:nvPr/>
        </p:nvSpPr>
        <p:spPr bwMode="auto">
          <a:xfrm flipH="1">
            <a:off x="2743200" y="5765800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27" name="Rectangle 99"/>
          <p:cNvSpPr>
            <a:spLocks noChangeArrowheads="1"/>
          </p:cNvSpPr>
          <p:nvPr/>
        </p:nvSpPr>
        <p:spPr bwMode="auto">
          <a:xfrm>
            <a:off x="2590800" y="6096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49230" name="Rectangle 125"/>
          <p:cNvSpPr>
            <a:spLocks noChangeArrowheads="1"/>
          </p:cNvSpPr>
          <p:nvPr/>
        </p:nvSpPr>
        <p:spPr bwMode="auto">
          <a:xfrm>
            <a:off x="250825" y="1052513"/>
            <a:ext cx="533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It is more complex than this…	</a:t>
            </a:r>
          </a:p>
        </p:txBody>
      </p:sp>
      <p:sp>
        <p:nvSpPr>
          <p:cNvPr id="49214" name="AutoShape 80"/>
          <p:cNvSpPr>
            <a:spLocks noChangeArrowheads="1"/>
          </p:cNvSpPr>
          <p:nvPr/>
        </p:nvSpPr>
        <p:spPr bwMode="auto">
          <a:xfrm>
            <a:off x="7543800" y="2438400"/>
            <a:ext cx="1169988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15" name="Freeform 81"/>
          <p:cNvSpPr>
            <a:spLocks/>
          </p:cNvSpPr>
          <p:nvPr/>
        </p:nvSpPr>
        <p:spPr bwMode="auto">
          <a:xfrm>
            <a:off x="8370888" y="24415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216" name="Freeform 82"/>
          <p:cNvSpPr>
            <a:spLocks/>
          </p:cNvSpPr>
          <p:nvPr/>
        </p:nvSpPr>
        <p:spPr bwMode="auto">
          <a:xfrm>
            <a:off x="7620000" y="27432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49217" name="Group 83"/>
          <p:cNvGrpSpPr>
            <a:grpSpLocks/>
          </p:cNvGrpSpPr>
          <p:nvPr/>
        </p:nvGrpSpPr>
        <p:grpSpPr bwMode="auto">
          <a:xfrm>
            <a:off x="7467600" y="2438400"/>
            <a:ext cx="1177925" cy="1098550"/>
            <a:chOff x="1567" y="3120"/>
            <a:chExt cx="742" cy="692"/>
          </a:xfrm>
        </p:grpSpPr>
        <p:sp>
          <p:nvSpPr>
            <p:cNvPr id="49249" name="Oval 84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250" name="Oval 85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251" name="Oval 86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49252" name="Rectangle 87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49253" name="Rectangle 88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49254" name="Rectangle 89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sp>
        <p:nvSpPr>
          <p:cNvPr id="49218" name="Text Box 90"/>
          <p:cNvSpPr txBox="1">
            <a:spLocks noChangeArrowheads="1"/>
          </p:cNvSpPr>
          <p:nvPr/>
        </p:nvSpPr>
        <p:spPr bwMode="auto">
          <a:xfrm>
            <a:off x="7467600" y="3536950"/>
            <a:ext cx="1265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screen Space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49219" name="AutoShape 91"/>
          <p:cNvSpPr>
            <a:spLocks noChangeArrowheads="1"/>
          </p:cNvSpPr>
          <p:nvPr/>
        </p:nvSpPr>
        <p:spPr bwMode="auto">
          <a:xfrm rot="16200000">
            <a:off x="7724775" y="34766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220" name="Text Box 92"/>
          <p:cNvSpPr txBox="1">
            <a:spLocks noChangeArrowheads="1"/>
          </p:cNvSpPr>
          <p:nvPr/>
        </p:nvSpPr>
        <p:spPr bwMode="auto">
          <a:xfrm>
            <a:off x="7848600" y="3886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3</a:t>
            </a:r>
            <a:endParaRPr lang="it-IT" sz="4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63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0" y="6084888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8852" name="AutoShape 119"/>
          <p:cNvSpPr>
            <a:spLocks noChangeArrowheads="1"/>
          </p:cNvSpPr>
          <p:nvPr/>
        </p:nvSpPr>
        <p:spPr bwMode="auto">
          <a:xfrm rot="5400000" flipV="1">
            <a:off x="676275" y="3362325"/>
            <a:ext cx="6858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53" name="AutoShape 118"/>
          <p:cNvSpPr>
            <a:spLocks noChangeArrowheads="1"/>
          </p:cNvSpPr>
          <p:nvPr/>
        </p:nvSpPr>
        <p:spPr bwMode="auto">
          <a:xfrm>
            <a:off x="4800600" y="49530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5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Recap: pipeline </a:t>
            </a:r>
            <a:r>
              <a:rPr lang="en-US" dirty="0" err="1"/>
              <a:t>maths</a:t>
            </a:r>
            <a:r>
              <a:rPr lang="en-US" dirty="0"/>
              <a:t> detail</a:t>
            </a:r>
            <a:endParaRPr lang="it-IT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4887913"/>
            <a:ext cx="1371600" cy="1219200"/>
            <a:chOff x="156" y="672"/>
            <a:chExt cx="3024" cy="2112"/>
          </a:xfrm>
        </p:grpSpPr>
        <p:sp>
          <p:nvSpPr>
            <p:cNvPr id="78967" name="Line 5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68" name="Line 6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69" name="Line 7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76200" y="6030913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</a:rPr>
              <a:t>z</a:t>
            </a:r>
            <a:endParaRPr lang="it-IT" sz="1600" i="1" dirty="0">
              <a:solidFill>
                <a:schemeClr val="accent2"/>
              </a:solidFill>
            </a:endParaRPr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990600" y="46593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y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78858" name="Rectangle 10"/>
          <p:cNvSpPr>
            <a:spLocks noChangeArrowheads="1"/>
          </p:cNvSpPr>
          <p:nvPr/>
        </p:nvSpPr>
        <p:spPr bwMode="auto">
          <a:xfrm>
            <a:off x="1524000" y="6030913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 sz="1600" i="1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381000" y="52689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860" name="Rectangle 12"/>
          <p:cNvSpPr>
            <a:spLocks noChangeArrowheads="1"/>
          </p:cNvSpPr>
          <p:nvPr/>
        </p:nvSpPr>
        <p:spPr bwMode="auto">
          <a:xfrm>
            <a:off x="1219200" y="5192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838200" y="5954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78862" name="Oval 14"/>
          <p:cNvSpPr>
            <a:spLocks noChangeArrowheads="1"/>
          </p:cNvSpPr>
          <p:nvPr/>
        </p:nvSpPr>
        <p:spPr bwMode="auto">
          <a:xfrm>
            <a:off x="914400" y="5954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63" name="Oval 15"/>
          <p:cNvSpPr>
            <a:spLocks noChangeArrowheads="1"/>
          </p:cNvSpPr>
          <p:nvPr/>
        </p:nvSpPr>
        <p:spPr bwMode="auto">
          <a:xfrm>
            <a:off x="1219200" y="54213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64" name="Oval 16"/>
          <p:cNvSpPr>
            <a:spLocks noChangeArrowheads="1"/>
          </p:cNvSpPr>
          <p:nvPr/>
        </p:nvSpPr>
        <p:spPr bwMode="auto">
          <a:xfrm>
            <a:off x="533400" y="5573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78865" name="Freeform 17"/>
          <p:cNvSpPr>
            <a:spLocks/>
          </p:cNvSpPr>
          <p:nvPr/>
        </p:nvSpPr>
        <p:spPr bwMode="auto">
          <a:xfrm>
            <a:off x="582613" y="5486400"/>
            <a:ext cx="693737" cy="525463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66" name="AutoShape 18"/>
          <p:cNvSpPr>
            <a:spLocks noChangeArrowheads="1"/>
          </p:cNvSpPr>
          <p:nvPr/>
        </p:nvSpPr>
        <p:spPr bwMode="auto">
          <a:xfrm>
            <a:off x="1905000" y="50292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125413" y="6400800"/>
            <a:ext cx="160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world Coordinates</a:t>
            </a:r>
            <a:endParaRPr lang="it-IT" sz="1400">
              <a:solidFill>
                <a:schemeClr val="accent2"/>
              </a:solidFill>
            </a:endParaRP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819400" y="5562600"/>
            <a:ext cx="407988" cy="457200"/>
            <a:chOff x="1872" y="2256"/>
            <a:chExt cx="353" cy="432"/>
          </a:xfrm>
        </p:grpSpPr>
        <p:sp>
          <p:nvSpPr>
            <p:cNvPr id="78962" name="AutoShape 25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3" name="Oval 26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4" name="Rectangle 27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5" name="Oval 28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6" name="AutoShape 29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78870" name="Line 30"/>
          <p:cNvSpPr>
            <a:spLocks noChangeShapeType="1"/>
          </p:cNvSpPr>
          <p:nvPr/>
        </p:nvSpPr>
        <p:spPr bwMode="auto">
          <a:xfrm>
            <a:off x="3124200" y="57912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871" name="Line 31"/>
          <p:cNvSpPr>
            <a:spLocks noChangeShapeType="1"/>
          </p:cNvSpPr>
          <p:nvPr/>
        </p:nvSpPr>
        <p:spPr bwMode="auto">
          <a:xfrm flipH="1" flipV="1">
            <a:off x="3124200" y="50292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 rot="2290101">
            <a:off x="201613" y="4800600"/>
            <a:ext cx="407987" cy="457200"/>
            <a:chOff x="1872" y="2256"/>
            <a:chExt cx="353" cy="432"/>
          </a:xfrm>
        </p:grpSpPr>
        <p:sp>
          <p:nvSpPr>
            <p:cNvPr id="78957" name="AutoShape 33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8" name="Oval 34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9" name="Rectangle 35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0" name="Oval 36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1" name="AutoShape 37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78873" name="Rectangle 38"/>
          <p:cNvSpPr>
            <a:spLocks noChangeArrowheads="1"/>
          </p:cNvSpPr>
          <p:nvPr/>
        </p:nvSpPr>
        <p:spPr bwMode="auto">
          <a:xfrm>
            <a:off x="2895600" y="5029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78874" name="Rectangle 39"/>
          <p:cNvSpPr>
            <a:spLocks noChangeArrowheads="1"/>
          </p:cNvSpPr>
          <p:nvPr/>
        </p:nvSpPr>
        <p:spPr bwMode="auto">
          <a:xfrm>
            <a:off x="3429000" y="5715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78875" name="Freeform 40"/>
          <p:cNvSpPr>
            <a:spLocks/>
          </p:cNvSpPr>
          <p:nvPr/>
        </p:nvSpPr>
        <p:spPr bwMode="auto">
          <a:xfrm rot="-1695063">
            <a:off x="3962400" y="54102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76" name="Rectangle 41"/>
          <p:cNvSpPr>
            <a:spLocks noChangeArrowheads="1"/>
          </p:cNvSpPr>
          <p:nvPr/>
        </p:nvSpPr>
        <p:spPr bwMode="auto">
          <a:xfrm>
            <a:off x="3962400" y="5943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877" name="Rectangle 42"/>
          <p:cNvSpPr>
            <a:spLocks noChangeArrowheads="1"/>
          </p:cNvSpPr>
          <p:nvPr/>
        </p:nvSpPr>
        <p:spPr bwMode="auto">
          <a:xfrm>
            <a:off x="3886200" y="5181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878" name="Rectangle 43"/>
          <p:cNvSpPr>
            <a:spLocks noChangeArrowheads="1"/>
          </p:cNvSpPr>
          <p:nvPr/>
        </p:nvSpPr>
        <p:spPr bwMode="auto">
          <a:xfrm>
            <a:off x="4495800" y="54102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78879" name="Oval 44"/>
          <p:cNvSpPr>
            <a:spLocks noChangeArrowheads="1"/>
          </p:cNvSpPr>
          <p:nvPr/>
        </p:nvSpPr>
        <p:spPr bwMode="auto">
          <a:xfrm>
            <a:off x="4038600" y="59436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0" name="Oval 45"/>
          <p:cNvSpPr>
            <a:spLocks noChangeArrowheads="1"/>
          </p:cNvSpPr>
          <p:nvPr/>
        </p:nvSpPr>
        <p:spPr bwMode="auto">
          <a:xfrm>
            <a:off x="4114800" y="5410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1" name="Oval 46"/>
          <p:cNvSpPr>
            <a:spLocks noChangeArrowheads="1"/>
          </p:cNvSpPr>
          <p:nvPr/>
        </p:nvSpPr>
        <p:spPr bwMode="auto">
          <a:xfrm>
            <a:off x="4495800" y="5638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2" name="Text Box 47"/>
          <p:cNvSpPr txBox="1">
            <a:spLocks noChangeArrowheads="1"/>
          </p:cNvSpPr>
          <p:nvPr/>
        </p:nvSpPr>
        <p:spPr bwMode="auto">
          <a:xfrm>
            <a:off x="2743200" y="6324600"/>
            <a:ext cx="2090935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view Coordinates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(a.k.a. eye Coordinates)</a:t>
            </a:r>
            <a:endParaRPr lang="it-IT" sz="1400" dirty="0">
              <a:solidFill>
                <a:schemeClr val="accent2"/>
              </a:solidFill>
            </a:endParaRPr>
          </a:p>
        </p:txBody>
      </p:sp>
      <p:sp>
        <p:nvSpPr>
          <p:cNvPr id="78909" name="AutoShape 79"/>
          <p:cNvSpPr>
            <a:spLocks noChangeArrowheads="1"/>
          </p:cNvSpPr>
          <p:nvPr/>
        </p:nvSpPr>
        <p:spPr bwMode="auto">
          <a:xfrm>
            <a:off x="7543800" y="2438400"/>
            <a:ext cx="1169988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910" name="Freeform 80"/>
          <p:cNvSpPr>
            <a:spLocks/>
          </p:cNvSpPr>
          <p:nvPr/>
        </p:nvSpPr>
        <p:spPr bwMode="auto">
          <a:xfrm>
            <a:off x="8370888" y="24415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911" name="Freeform 81"/>
          <p:cNvSpPr>
            <a:spLocks/>
          </p:cNvSpPr>
          <p:nvPr/>
        </p:nvSpPr>
        <p:spPr bwMode="auto">
          <a:xfrm>
            <a:off x="7620000" y="27432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6" name="Group 82"/>
          <p:cNvGrpSpPr>
            <a:grpSpLocks/>
          </p:cNvGrpSpPr>
          <p:nvPr/>
        </p:nvGrpSpPr>
        <p:grpSpPr bwMode="auto">
          <a:xfrm>
            <a:off x="7467600" y="2438400"/>
            <a:ext cx="1177925" cy="1098550"/>
            <a:chOff x="1567" y="3120"/>
            <a:chExt cx="742" cy="692"/>
          </a:xfrm>
        </p:grpSpPr>
        <p:sp>
          <p:nvSpPr>
            <p:cNvPr id="78946" name="Oval 83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7" name="Oval 84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8" name="Oval 85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78949" name="Rectangle 86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78950" name="Rectangle 87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78951" name="Rectangle 88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sp>
        <p:nvSpPr>
          <p:cNvPr id="78913" name="Text Box 89"/>
          <p:cNvSpPr txBox="1">
            <a:spLocks noChangeArrowheads="1"/>
          </p:cNvSpPr>
          <p:nvPr/>
        </p:nvSpPr>
        <p:spPr bwMode="auto">
          <a:xfrm>
            <a:off x="7467600" y="3536950"/>
            <a:ext cx="1265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screen Space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78914" name="AutoShape 90"/>
          <p:cNvSpPr>
            <a:spLocks noChangeArrowheads="1"/>
          </p:cNvSpPr>
          <p:nvPr/>
        </p:nvSpPr>
        <p:spPr bwMode="auto">
          <a:xfrm rot="-5400000">
            <a:off x="7724775" y="34766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915" name="Text Box 91"/>
          <p:cNvSpPr txBox="1">
            <a:spLocks noChangeArrowheads="1"/>
          </p:cNvSpPr>
          <p:nvPr/>
        </p:nvSpPr>
        <p:spPr bwMode="auto">
          <a:xfrm>
            <a:off x="7715272" y="3886200"/>
            <a:ext cx="991275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</a:t>
            </a:r>
            <a:r>
              <a:rPr lang="en-US" sz="3200" dirty="0" err="1">
                <a:solidFill>
                  <a:schemeClr val="bg1"/>
                </a:solidFill>
              </a:rPr>
              <a:t>vp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78921" name="Line 97"/>
          <p:cNvSpPr>
            <a:spLocks noChangeShapeType="1"/>
          </p:cNvSpPr>
          <p:nvPr/>
        </p:nvSpPr>
        <p:spPr bwMode="auto">
          <a:xfrm flipH="1">
            <a:off x="2743200" y="5765800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922" name="Rectangle 98"/>
          <p:cNvSpPr>
            <a:spLocks noChangeArrowheads="1"/>
          </p:cNvSpPr>
          <p:nvPr/>
        </p:nvSpPr>
        <p:spPr bwMode="auto">
          <a:xfrm>
            <a:off x="2590800" y="6096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grpSp>
        <p:nvGrpSpPr>
          <p:cNvPr id="7" name="Group 99"/>
          <p:cNvGrpSpPr>
            <a:grpSpLocks/>
          </p:cNvGrpSpPr>
          <p:nvPr/>
        </p:nvGrpSpPr>
        <p:grpSpPr bwMode="auto">
          <a:xfrm rot="1281435">
            <a:off x="533400" y="1600200"/>
            <a:ext cx="1371600" cy="1219200"/>
            <a:chOff x="156" y="672"/>
            <a:chExt cx="3024" cy="2112"/>
          </a:xfrm>
        </p:grpSpPr>
        <p:sp>
          <p:nvSpPr>
            <p:cNvPr id="78943" name="Line 100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44" name="Line 101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45" name="Line 102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924" name="Rectangle 103"/>
          <p:cNvSpPr>
            <a:spLocks noChangeArrowheads="1"/>
          </p:cNvSpPr>
          <p:nvPr/>
        </p:nvSpPr>
        <p:spPr bwMode="auto">
          <a:xfrm>
            <a:off x="152400" y="2514600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 sz="1600" i="1" dirty="0">
                <a:solidFill>
                  <a:srgbClr val="CC00CC"/>
                </a:solidFill>
              </a:rPr>
              <a:t>z</a:t>
            </a:r>
          </a:p>
        </p:txBody>
      </p:sp>
      <p:sp>
        <p:nvSpPr>
          <p:cNvPr id="78925" name="Rectangle 104"/>
          <p:cNvSpPr>
            <a:spLocks noChangeArrowheads="1"/>
          </p:cNvSpPr>
          <p:nvPr/>
        </p:nvSpPr>
        <p:spPr bwMode="auto">
          <a:xfrm>
            <a:off x="1143000" y="1600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CC00CC"/>
                </a:solidFill>
              </a:rPr>
              <a:t>y</a:t>
            </a:r>
            <a:endParaRPr lang="it-IT" sz="1600" i="1">
              <a:solidFill>
                <a:srgbClr val="CC00CC"/>
              </a:solidFill>
            </a:endParaRPr>
          </a:p>
        </p:txBody>
      </p:sp>
      <p:sp>
        <p:nvSpPr>
          <p:cNvPr id="78926" name="Rectangle 105"/>
          <p:cNvSpPr>
            <a:spLocks noChangeArrowheads="1"/>
          </p:cNvSpPr>
          <p:nvPr/>
        </p:nvSpPr>
        <p:spPr bwMode="auto">
          <a:xfrm>
            <a:off x="1600200" y="2895600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CC00CC"/>
                </a:solidFill>
              </a:rPr>
              <a:t>x</a:t>
            </a:r>
            <a:endParaRPr lang="it-IT" sz="1600" i="1" dirty="0">
              <a:solidFill>
                <a:srgbClr val="CC00CC"/>
              </a:solidFill>
            </a:endParaRPr>
          </a:p>
        </p:txBody>
      </p:sp>
      <p:sp>
        <p:nvSpPr>
          <p:cNvPr id="78927" name="Rectangle 106"/>
          <p:cNvSpPr>
            <a:spLocks noChangeArrowheads="1"/>
          </p:cNvSpPr>
          <p:nvPr/>
        </p:nvSpPr>
        <p:spPr bwMode="auto">
          <a:xfrm>
            <a:off x="609600" y="1828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928" name="Rectangle 107"/>
          <p:cNvSpPr>
            <a:spLocks noChangeArrowheads="1"/>
          </p:cNvSpPr>
          <p:nvPr/>
        </p:nvSpPr>
        <p:spPr bwMode="auto">
          <a:xfrm>
            <a:off x="1524000" y="220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929" name="Rectangle 108"/>
          <p:cNvSpPr>
            <a:spLocks noChangeArrowheads="1"/>
          </p:cNvSpPr>
          <p:nvPr/>
        </p:nvSpPr>
        <p:spPr bwMode="auto">
          <a:xfrm>
            <a:off x="762000" y="2667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grpSp>
        <p:nvGrpSpPr>
          <p:cNvPr id="8" name="Group 109"/>
          <p:cNvGrpSpPr>
            <a:grpSpLocks/>
          </p:cNvGrpSpPr>
          <p:nvPr/>
        </p:nvGrpSpPr>
        <p:grpSpPr bwMode="auto">
          <a:xfrm rot="2220507">
            <a:off x="685800" y="2133600"/>
            <a:ext cx="803275" cy="639763"/>
            <a:chOff x="384" y="1488"/>
            <a:chExt cx="506" cy="403"/>
          </a:xfrm>
        </p:grpSpPr>
        <p:sp>
          <p:nvSpPr>
            <p:cNvPr id="78939" name="Oval 110"/>
            <p:cNvSpPr>
              <a:spLocks noChangeArrowheads="1"/>
            </p:cNvSpPr>
            <p:nvPr/>
          </p:nvSpPr>
          <p:spPr bwMode="auto">
            <a:xfrm>
              <a:off x="624" y="182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0" name="Oval 111"/>
            <p:cNvSpPr>
              <a:spLocks noChangeArrowheads="1"/>
            </p:cNvSpPr>
            <p:nvPr/>
          </p:nvSpPr>
          <p:spPr bwMode="auto">
            <a:xfrm>
              <a:off x="816" y="1488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1" name="Oval 112"/>
            <p:cNvSpPr>
              <a:spLocks noChangeArrowheads="1"/>
            </p:cNvSpPr>
            <p:nvPr/>
          </p:nvSpPr>
          <p:spPr bwMode="auto">
            <a:xfrm>
              <a:off x="384" y="158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78942" name="Freeform 113"/>
            <p:cNvSpPr>
              <a:spLocks/>
            </p:cNvSpPr>
            <p:nvPr/>
          </p:nvSpPr>
          <p:spPr bwMode="auto">
            <a:xfrm>
              <a:off x="415" y="1529"/>
              <a:ext cx="437" cy="331"/>
            </a:xfrm>
            <a:custGeom>
              <a:avLst/>
              <a:gdLst>
                <a:gd name="T0" fmla="*/ 0 w 437"/>
                <a:gd name="T1" fmla="*/ 80 h 331"/>
                <a:gd name="T2" fmla="*/ 265 w 437"/>
                <a:gd name="T3" fmla="*/ 331 h 331"/>
                <a:gd name="T4" fmla="*/ 437 w 437"/>
                <a:gd name="T5" fmla="*/ 0 h 331"/>
                <a:gd name="T6" fmla="*/ 0 w 437"/>
                <a:gd name="T7" fmla="*/ 8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7"/>
                <a:gd name="T13" fmla="*/ 0 h 331"/>
                <a:gd name="T14" fmla="*/ 437 w 437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7" h="331">
                  <a:moveTo>
                    <a:pt x="0" y="80"/>
                  </a:moveTo>
                  <a:lnTo>
                    <a:pt x="265" y="331"/>
                  </a:lnTo>
                  <a:lnTo>
                    <a:pt x="437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8931" name="Text Box 114"/>
          <p:cNvSpPr txBox="1">
            <a:spLocks noChangeArrowheads="1"/>
          </p:cNvSpPr>
          <p:nvPr/>
        </p:nvSpPr>
        <p:spPr bwMode="auto">
          <a:xfrm>
            <a:off x="152400" y="3200400"/>
            <a:ext cx="1658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CC00CC"/>
                </a:solidFill>
              </a:rPr>
              <a:t>object Coordinates</a:t>
            </a:r>
            <a:endParaRPr lang="it-IT" sz="1400">
              <a:solidFill>
                <a:srgbClr val="CC00CC"/>
              </a:solidFill>
            </a:endParaRPr>
          </a:p>
        </p:txBody>
      </p:sp>
      <p:sp>
        <p:nvSpPr>
          <p:cNvPr id="78933" name="Text Box 116"/>
          <p:cNvSpPr txBox="1">
            <a:spLocks noChangeArrowheads="1"/>
          </p:cNvSpPr>
          <p:nvPr/>
        </p:nvSpPr>
        <p:spPr bwMode="auto">
          <a:xfrm>
            <a:off x="646053" y="3728947"/>
            <a:ext cx="826165" cy="77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m</a:t>
            </a: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78934" name="Rectangle 117"/>
          <p:cNvSpPr>
            <a:spLocks noChangeArrowheads="1"/>
          </p:cNvSpPr>
          <p:nvPr/>
        </p:nvSpPr>
        <p:spPr bwMode="auto">
          <a:xfrm>
            <a:off x="2362200" y="1676400"/>
            <a:ext cx="533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2400" dirty="0"/>
          </a:p>
        </p:txBody>
      </p:sp>
      <p:sp>
        <p:nvSpPr>
          <p:cNvPr id="122" name="Text Box 116"/>
          <p:cNvSpPr txBox="1">
            <a:spLocks noChangeArrowheads="1"/>
          </p:cNvSpPr>
          <p:nvPr/>
        </p:nvSpPr>
        <p:spPr bwMode="auto">
          <a:xfrm>
            <a:off x="1857356" y="5372021"/>
            <a:ext cx="705940" cy="77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T</a:t>
            </a:r>
            <a:r>
              <a:rPr lang="en-US" sz="2800" dirty="0" err="1">
                <a:solidFill>
                  <a:schemeClr val="bg1"/>
                </a:solidFill>
              </a:rPr>
              <a:t>v</a:t>
            </a: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123" name="Text Box 116"/>
          <p:cNvSpPr txBox="1">
            <a:spLocks noChangeArrowheads="1"/>
          </p:cNvSpPr>
          <p:nvPr/>
        </p:nvSpPr>
        <p:spPr bwMode="auto">
          <a:xfrm>
            <a:off x="4786314" y="5357826"/>
            <a:ext cx="726779" cy="77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T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118" name="Rectangle 3"/>
          <p:cNvSpPr txBox="1">
            <a:spLocks noChangeArrowheads="1"/>
          </p:cNvSpPr>
          <p:nvPr/>
        </p:nvSpPr>
        <p:spPr bwMode="auto">
          <a:xfrm>
            <a:off x="0" y="1143000"/>
            <a:ext cx="9144000" cy="156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400" dirty="0"/>
              <a:t>In principle, there are four transformation matrices:</a:t>
            </a:r>
            <a:endParaRPr lang="en-US" sz="20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sz="2800" dirty="0"/>
          </a:p>
          <a:p>
            <a:pPr eaLnBrk="1" hangingPunct="1">
              <a:buFontTx/>
              <a:buNone/>
            </a:pPr>
            <a:endParaRPr lang="it-IT" sz="2800" dirty="0"/>
          </a:p>
        </p:txBody>
      </p:sp>
      <p:sp>
        <p:nvSpPr>
          <p:cNvPr id="78868" name="Rectangle 21"/>
          <p:cNvSpPr>
            <a:spLocks noChangeArrowheads="1"/>
          </p:cNvSpPr>
          <p:nvPr/>
        </p:nvSpPr>
        <p:spPr bwMode="auto">
          <a:xfrm>
            <a:off x="2550368" y="1939280"/>
            <a:ext cx="5334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C00000"/>
                </a:solidFill>
              </a:rPr>
              <a:t>T</a:t>
            </a:r>
            <a:r>
              <a:rPr lang="en-US" sz="2400" baseline="-25000" dirty="0">
                <a:solidFill>
                  <a:srgbClr val="C00000"/>
                </a:solidFill>
              </a:rPr>
              <a:t>m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modeling </a:t>
            </a:r>
            <a:r>
              <a:rPr lang="en-US" sz="2400" dirty="0">
                <a:solidFill>
                  <a:srgbClr val="000000"/>
                </a:solidFill>
              </a:rPr>
              <a:t>matrix</a:t>
            </a:r>
            <a:r>
              <a:rPr lang="en-US" sz="2400" dirty="0"/>
              <a:t>	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T</a:t>
            </a:r>
            <a:r>
              <a:rPr lang="en-US" sz="2400" baseline="-25000" dirty="0" err="1">
                <a:solidFill>
                  <a:srgbClr val="C00000"/>
                </a:solidFill>
              </a:rPr>
              <a:t>v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view </a:t>
            </a:r>
            <a:r>
              <a:rPr lang="en-US" sz="2400" dirty="0">
                <a:solidFill>
                  <a:srgbClr val="000000"/>
                </a:solidFill>
              </a:rPr>
              <a:t>matrix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T</a:t>
            </a:r>
            <a:r>
              <a:rPr lang="en-US" sz="2400" baseline="-25000" dirty="0" err="1">
                <a:solidFill>
                  <a:srgbClr val="C00000"/>
                </a:solidFill>
              </a:rPr>
              <a:t>p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projection </a:t>
            </a:r>
            <a:r>
              <a:rPr lang="en-US" sz="2400" dirty="0">
                <a:solidFill>
                  <a:srgbClr val="000000"/>
                </a:solidFill>
              </a:rPr>
              <a:t>matrix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T</a:t>
            </a:r>
            <a:r>
              <a:rPr lang="en-US" sz="2400" baseline="-25000" dirty="0" err="1">
                <a:solidFill>
                  <a:srgbClr val="C00000"/>
                </a:solidFill>
              </a:rPr>
              <a:t>vp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viewport </a:t>
            </a:r>
            <a:r>
              <a:rPr lang="en-US" sz="2400" dirty="0">
                <a:solidFill>
                  <a:srgbClr val="000000"/>
                </a:solidFill>
              </a:rPr>
              <a:t>matrix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	</a:t>
            </a:r>
          </a:p>
        </p:txBody>
      </p:sp>
      <p:grpSp>
        <p:nvGrpSpPr>
          <p:cNvPr id="119" name="Group 48"/>
          <p:cNvGrpSpPr>
            <a:grpSpLocks/>
          </p:cNvGrpSpPr>
          <p:nvPr/>
        </p:nvGrpSpPr>
        <p:grpSpPr bwMode="auto">
          <a:xfrm>
            <a:off x="6934200" y="5638800"/>
            <a:ext cx="407988" cy="457200"/>
            <a:chOff x="1872" y="2256"/>
            <a:chExt cx="353" cy="432"/>
          </a:xfrm>
        </p:grpSpPr>
        <p:sp>
          <p:nvSpPr>
            <p:cNvPr id="120" name="AutoShape 49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21" name="Oval 50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24" name="Rectangle 51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25" name="Oval 52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26" name="AutoShape 53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127" name="Line 54"/>
          <p:cNvSpPr>
            <a:spLocks noChangeShapeType="1"/>
          </p:cNvSpPr>
          <p:nvPr/>
        </p:nvSpPr>
        <p:spPr bwMode="auto">
          <a:xfrm flipV="1">
            <a:off x="7254875" y="5562600"/>
            <a:ext cx="288925" cy="279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28" name="Line 55"/>
          <p:cNvSpPr>
            <a:spLocks noChangeShapeType="1"/>
          </p:cNvSpPr>
          <p:nvPr/>
        </p:nvSpPr>
        <p:spPr bwMode="auto">
          <a:xfrm flipH="1" flipV="1">
            <a:off x="7239000" y="51054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29" name="Rectangle 56"/>
          <p:cNvSpPr>
            <a:spLocks noChangeArrowheads="1"/>
          </p:cNvSpPr>
          <p:nvPr/>
        </p:nvSpPr>
        <p:spPr bwMode="auto">
          <a:xfrm>
            <a:off x="7010400" y="5105400"/>
            <a:ext cx="35167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v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130" name="Rectangle 57"/>
          <p:cNvSpPr>
            <a:spLocks noChangeArrowheads="1"/>
          </p:cNvSpPr>
          <p:nvPr/>
        </p:nvSpPr>
        <p:spPr bwMode="auto">
          <a:xfrm>
            <a:off x="7332134" y="5300132"/>
            <a:ext cx="4315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-u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131" name="Rectangle 58"/>
          <p:cNvSpPr>
            <a:spLocks noChangeArrowheads="1"/>
          </p:cNvSpPr>
          <p:nvPr/>
        </p:nvSpPr>
        <p:spPr bwMode="auto">
          <a:xfrm>
            <a:off x="7543800" y="5791200"/>
            <a:ext cx="4315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-n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132" name="Freeform 59"/>
          <p:cNvSpPr>
            <a:spLocks/>
          </p:cNvSpPr>
          <p:nvPr/>
        </p:nvSpPr>
        <p:spPr bwMode="auto">
          <a:xfrm rot="-1695063">
            <a:off x="8077200" y="54864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3" name="Rectangle 60"/>
          <p:cNvSpPr>
            <a:spLocks noChangeArrowheads="1"/>
          </p:cNvSpPr>
          <p:nvPr/>
        </p:nvSpPr>
        <p:spPr bwMode="auto">
          <a:xfrm>
            <a:off x="8077200" y="601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134" name="Rectangle 61"/>
          <p:cNvSpPr>
            <a:spLocks noChangeArrowheads="1"/>
          </p:cNvSpPr>
          <p:nvPr/>
        </p:nvSpPr>
        <p:spPr bwMode="auto">
          <a:xfrm>
            <a:off x="8001000" y="5257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135" name="Oval 62"/>
          <p:cNvSpPr>
            <a:spLocks noChangeArrowheads="1"/>
          </p:cNvSpPr>
          <p:nvPr/>
        </p:nvSpPr>
        <p:spPr bwMode="auto">
          <a:xfrm>
            <a:off x="8166100" y="60261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6" name="Oval 63"/>
          <p:cNvSpPr>
            <a:spLocks noChangeArrowheads="1"/>
          </p:cNvSpPr>
          <p:nvPr/>
        </p:nvSpPr>
        <p:spPr bwMode="auto">
          <a:xfrm>
            <a:off x="8235950" y="54737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7" name="Oval 64"/>
          <p:cNvSpPr>
            <a:spLocks noChangeArrowheads="1"/>
          </p:cNvSpPr>
          <p:nvPr/>
        </p:nvSpPr>
        <p:spPr bwMode="auto">
          <a:xfrm>
            <a:off x="8661400" y="56959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8" name="AutoShape 65"/>
          <p:cNvSpPr>
            <a:spLocks noChangeArrowheads="1"/>
          </p:cNvSpPr>
          <p:nvPr/>
        </p:nvSpPr>
        <p:spPr bwMode="auto">
          <a:xfrm rot="5400000" flipH="1">
            <a:off x="5429250" y="5467350"/>
            <a:ext cx="1752600" cy="723900"/>
          </a:xfrm>
          <a:prstGeom prst="parallelogram">
            <a:avLst>
              <a:gd name="adj" fmla="val 101527"/>
            </a:avLst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39" name="Line 66"/>
          <p:cNvSpPr>
            <a:spLocks noChangeShapeType="1"/>
          </p:cNvSpPr>
          <p:nvPr/>
        </p:nvSpPr>
        <p:spPr bwMode="auto">
          <a:xfrm>
            <a:off x="6335713" y="5287963"/>
            <a:ext cx="0" cy="1036637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40" name="Line 67"/>
          <p:cNvSpPr>
            <a:spLocks noChangeShapeType="1"/>
          </p:cNvSpPr>
          <p:nvPr/>
        </p:nvSpPr>
        <p:spPr bwMode="auto">
          <a:xfrm flipH="1">
            <a:off x="5943600" y="5518150"/>
            <a:ext cx="715963" cy="73025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41" name="Line 68"/>
          <p:cNvSpPr>
            <a:spLocks noChangeShapeType="1"/>
          </p:cNvSpPr>
          <p:nvPr/>
        </p:nvSpPr>
        <p:spPr bwMode="auto">
          <a:xfrm>
            <a:off x="7239000" y="58674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42" name="Line 69"/>
          <p:cNvSpPr>
            <a:spLocks noChangeShapeType="1"/>
          </p:cNvSpPr>
          <p:nvPr/>
        </p:nvSpPr>
        <p:spPr bwMode="auto">
          <a:xfrm flipH="1" flipV="1">
            <a:off x="6394450" y="5632450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43" name="Rectangle 70"/>
          <p:cNvSpPr>
            <a:spLocks noChangeArrowheads="1"/>
          </p:cNvSpPr>
          <p:nvPr/>
        </p:nvSpPr>
        <p:spPr bwMode="auto">
          <a:xfrm>
            <a:off x="86868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144" name="Oval 71"/>
          <p:cNvSpPr>
            <a:spLocks noChangeArrowheads="1"/>
          </p:cNvSpPr>
          <p:nvPr/>
        </p:nvSpPr>
        <p:spPr bwMode="auto">
          <a:xfrm>
            <a:off x="6373813" y="55943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5" name="Rectangle 72"/>
          <p:cNvSpPr>
            <a:spLocks noChangeArrowheads="1"/>
          </p:cNvSpPr>
          <p:nvPr/>
        </p:nvSpPr>
        <p:spPr bwMode="auto">
          <a:xfrm>
            <a:off x="6324600" y="5334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146" name="Line 73"/>
          <p:cNvSpPr>
            <a:spLocks noChangeShapeType="1"/>
          </p:cNvSpPr>
          <p:nvPr/>
        </p:nvSpPr>
        <p:spPr bwMode="auto">
          <a:xfrm flipH="1">
            <a:off x="6311900" y="5530850"/>
            <a:ext cx="1981200" cy="539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47" name="Oval 74"/>
          <p:cNvSpPr>
            <a:spLocks noChangeArrowheads="1"/>
          </p:cNvSpPr>
          <p:nvPr/>
        </p:nvSpPr>
        <p:spPr bwMode="auto">
          <a:xfrm>
            <a:off x="6248400" y="6019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8" name="Oval 75"/>
          <p:cNvSpPr>
            <a:spLocks noChangeArrowheads="1"/>
          </p:cNvSpPr>
          <p:nvPr/>
        </p:nvSpPr>
        <p:spPr bwMode="auto">
          <a:xfrm>
            <a:off x="6553200" y="5791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9" name="Line 76"/>
          <p:cNvSpPr>
            <a:spLocks noChangeShapeType="1"/>
          </p:cNvSpPr>
          <p:nvPr/>
        </p:nvSpPr>
        <p:spPr bwMode="auto">
          <a:xfrm flipH="1">
            <a:off x="6629400" y="5753100"/>
            <a:ext cx="2101850" cy="95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0" name="Rectangle 77"/>
          <p:cNvSpPr>
            <a:spLocks noChangeArrowheads="1"/>
          </p:cNvSpPr>
          <p:nvPr/>
        </p:nvSpPr>
        <p:spPr bwMode="auto">
          <a:xfrm>
            <a:off x="6096000" y="6096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151" name="Rectangle 78"/>
          <p:cNvSpPr>
            <a:spLocks noChangeArrowheads="1"/>
          </p:cNvSpPr>
          <p:nvPr/>
        </p:nvSpPr>
        <p:spPr bwMode="auto">
          <a:xfrm>
            <a:off x="65532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/>
              <a:t>v</a:t>
            </a:r>
            <a:r>
              <a:rPr lang="en-US" sz="800" i="1" dirty="0"/>
              <a:t>1</a:t>
            </a:r>
            <a:endParaRPr lang="it-IT" sz="1600" i="1" dirty="0"/>
          </a:p>
        </p:txBody>
      </p:sp>
      <p:sp>
        <p:nvSpPr>
          <p:cNvPr id="152" name="Text Box 93"/>
          <p:cNvSpPr txBox="1">
            <a:spLocks noChangeArrowheads="1"/>
          </p:cNvSpPr>
          <p:nvPr/>
        </p:nvSpPr>
        <p:spPr bwMode="auto">
          <a:xfrm>
            <a:off x="6804248" y="6237312"/>
            <a:ext cx="1109947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rgbClr val="339933"/>
                </a:solidFill>
              </a:rPr>
              <a:t>clip</a:t>
            </a:r>
          </a:p>
          <a:p>
            <a:r>
              <a:rPr lang="en-US" sz="1400" dirty="0">
                <a:solidFill>
                  <a:srgbClr val="339933"/>
                </a:solidFill>
              </a:rPr>
              <a:t>coordinates</a:t>
            </a:r>
            <a:endParaRPr lang="it-IT" sz="1400" dirty="0">
              <a:solidFill>
                <a:srgbClr val="339933"/>
              </a:solidFill>
            </a:endParaRPr>
          </a:p>
        </p:txBody>
      </p:sp>
      <p:sp>
        <p:nvSpPr>
          <p:cNvPr id="153" name="Rectangle 94"/>
          <p:cNvSpPr>
            <a:spLocks noChangeArrowheads="1"/>
          </p:cNvSpPr>
          <p:nvPr/>
        </p:nvSpPr>
        <p:spPr bwMode="auto">
          <a:xfrm>
            <a:off x="6172200" y="4953000"/>
            <a:ext cx="29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154" name="Rectangle 95"/>
          <p:cNvSpPr>
            <a:spLocks noChangeArrowheads="1"/>
          </p:cNvSpPr>
          <p:nvPr/>
        </p:nvSpPr>
        <p:spPr bwMode="auto">
          <a:xfrm>
            <a:off x="6248400" y="62484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155" name="Rectangle 97"/>
          <p:cNvSpPr>
            <a:spLocks noChangeArrowheads="1"/>
          </p:cNvSpPr>
          <p:nvPr/>
        </p:nvSpPr>
        <p:spPr bwMode="auto">
          <a:xfrm>
            <a:off x="6629400" y="52578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20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00562" y="2241914"/>
            <a:ext cx="4071966" cy="4643470"/>
          </a:xfrm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Abstract data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(N-dimensional)</a:t>
            </a:r>
          </a:p>
          <a:p>
            <a:pPr lvl="1">
              <a:buNone/>
            </a:pP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Aim</a:t>
            </a:r>
            <a:r>
              <a:rPr lang="en-US" dirty="0"/>
              <a:t>: to make them understandable</a:t>
            </a:r>
          </a:p>
          <a:p>
            <a:r>
              <a:rPr lang="en-US" dirty="0">
                <a:solidFill>
                  <a:schemeClr val="accent2"/>
                </a:solidFill>
              </a:rPr>
              <a:t>How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in many possible ways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D0842EC-2D91-4966-8CF4-98FE278640EA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596" y="1456096"/>
            <a:ext cx="3857652" cy="785818"/>
          </a:xfrm>
        </p:spPr>
        <p:txBody>
          <a:bodyPr/>
          <a:lstStyle/>
          <a:p>
            <a:r>
              <a:rPr lang="en-US" dirty="0"/>
              <a:t>Scientific Visualization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8596" y="2241914"/>
            <a:ext cx="4071966" cy="4643470"/>
          </a:xfrm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Data</a:t>
            </a:r>
            <a:r>
              <a:rPr lang="en-US" dirty="0"/>
              <a:t> with “natural” 3D interpretation</a:t>
            </a:r>
          </a:p>
          <a:p>
            <a:pPr lvl="1"/>
            <a:r>
              <a:rPr lang="en-US" dirty="0"/>
              <a:t>often: + time, makes them 4D</a:t>
            </a:r>
          </a:p>
          <a:p>
            <a:r>
              <a:rPr lang="en-US" dirty="0">
                <a:solidFill>
                  <a:schemeClr val="accent2"/>
                </a:solidFill>
              </a:rPr>
              <a:t>Aim</a:t>
            </a:r>
            <a:r>
              <a:rPr lang="en-US" dirty="0"/>
              <a:t>: to make them understandable</a:t>
            </a:r>
          </a:p>
          <a:p>
            <a:r>
              <a:rPr lang="en-US" dirty="0">
                <a:solidFill>
                  <a:schemeClr val="accent2"/>
                </a:solidFill>
              </a:rPr>
              <a:t>How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realism, or…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714876" y="1456096"/>
            <a:ext cx="4105596" cy="785818"/>
          </a:xfrm>
        </p:spPr>
        <p:txBody>
          <a:bodyPr/>
          <a:lstStyle/>
          <a:p>
            <a:r>
              <a:rPr lang="en-US" dirty="0"/>
              <a:t>Information</a:t>
            </a:r>
            <a:r>
              <a:rPr dirty="0"/>
              <a:t> Visualization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0" y="-28989"/>
            <a:ext cx="9144000" cy="1116608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Unicode MS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Unicode MS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Unicode MS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Unicode MS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r>
              <a:rPr lang="en-US" dirty="0"/>
              <a:t>Applications: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449552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Affine space</a:t>
            </a:r>
            <a:endParaRPr lang="it-IT" dirty="0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Three types of entities </a:t>
            </a:r>
          </a:p>
          <a:p>
            <a:pPr lvl="1" eaLnBrk="1" hangingPunct="1"/>
            <a:r>
              <a:rPr lang="en-US" dirty="0"/>
              <a:t>scalars</a:t>
            </a:r>
          </a:p>
          <a:p>
            <a:pPr lvl="1" eaLnBrk="1" hangingPunct="1"/>
            <a:r>
              <a:rPr lang="en-US" dirty="0"/>
              <a:t>vectors </a:t>
            </a:r>
          </a:p>
          <a:p>
            <a:pPr lvl="1" eaLnBrk="1" hangingPunct="1"/>
            <a:r>
              <a:rPr lang="en-US" dirty="0"/>
              <a:t>points</a:t>
            </a:r>
          </a:p>
          <a:p>
            <a:pPr eaLnBrk="1" hangingPunct="1">
              <a:buFontTx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52229" name="Freeform 13"/>
          <p:cNvSpPr>
            <a:spLocks/>
          </p:cNvSpPr>
          <p:nvPr/>
        </p:nvSpPr>
        <p:spPr bwMode="auto">
          <a:xfrm>
            <a:off x="2166541" y="2505075"/>
            <a:ext cx="1009650" cy="7938"/>
          </a:xfrm>
          <a:custGeom>
            <a:avLst/>
            <a:gdLst>
              <a:gd name="T0" fmla="*/ 0 w 636"/>
              <a:gd name="T1" fmla="*/ 0 h 5"/>
              <a:gd name="T2" fmla="*/ 2147483647 w 636"/>
              <a:gd name="T3" fmla="*/ 2147483647 h 5"/>
              <a:gd name="T4" fmla="*/ 0 60000 65536"/>
              <a:gd name="T5" fmla="*/ 0 60000 65536"/>
              <a:gd name="T6" fmla="*/ 0 w 636"/>
              <a:gd name="T7" fmla="*/ 0 h 5"/>
              <a:gd name="T8" fmla="*/ 636 w 636"/>
              <a:gd name="T9" fmla="*/ 5 h 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36" h="5">
                <a:moveTo>
                  <a:pt x="0" y="0"/>
                </a:moveTo>
                <a:lnTo>
                  <a:pt x="636" y="5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oval" w="med" len="med"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230" name="AutoShape 14"/>
          <p:cNvSpPr>
            <a:spLocks noChangeArrowheads="1"/>
          </p:cNvSpPr>
          <p:nvPr/>
        </p:nvSpPr>
        <p:spPr bwMode="auto">
          <a:xfrm>
            <a:off x="2937707" y="2139259"/>
            <a:ext cx="2959821" cy="7856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attributes: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Norm (length), </a:t>
            </a:r>
            <a:r>
              <a:rPr lang="en-US" b="1" dirty="0">
                <a:solidFill>
                  <a:srgbClr val="FF0000"/>
                </a:solidFill>
              </a:rPr>
              <a:t>Direction</a:t>
            </a:r>
            <a:endParaRPr lang="it-IT" sz="1800" b="1" dirty="0">
              <a:solidFill>
                <a:srgbClr val="FF0000"/>
              </a:solidFill>
            </a:endParaRPr>
          </a:p>
        </p:txBody>
      </p:sp>
      <p:sp>
        <p:nvSpPr>
          <p:cNvPr id="52231" name="Freeform 16"/>
          <p:cNvSpPr>
            <a:spLocks/>
          </p:cNvSpPr>
          <p:nvPr/>
        </p:nvSpPr>
        <p:spPr bwMode="auto">
          <a:xfrm>
            <a:off x="1923653" y="3233862"/>
            <a:ext cx="1252538" cy="628650"/>
          </a:xfrm>
          <a:custGeom>
            <a:avLst/>
            <a:gdLst>
              <a:gd name="T0" fmla="*/ 0 w 789"/>
              <a:gd name="T1" fmla="*/ 0 h 396"/>
              <a:gd name="T2" fmla="*/ 2147483647 w 789"/>
              <a:gd name="T3" fmla="*/ 2147483647 h 396"/>
              <a:gd name="T4" fmla="*/ 2147483647 w 789"/>
              <a:gd name="T5" fmla="*/ 2147483647 h 396"/>
              <a:gd name="T6" fmla="*/ 0 60000 65536"/>
              <a:gd name="T7" fmla="*/ 0 60000 65536"/>
              <a:gd name="T8" fmla="*/ 0 60000 65536"/>
              <a:gd name="T9" fmla="*/ 0 w 789"/>
              <a:gd name="T10" fmla="*/ 0 h 396"/>
              <a:gd name="T11" fmla="*/ 789 w 789"/>
              <a:gd name="T12" fmla="*/ 396 h 3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9" h="396">
                <a:moveTo>
                  <a:pt x="0" y="0"/>
                </a:moveTo>
                <a:lnTo>
                  <a:pt x="274" y="380"/>
                </a:lnTo>
                <a:lnTo>
                  <a:pt x="789" y="396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oval" w="med" len="med"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232" name="AutoShape 17"/>
          <p:cNvSpPr>
            <a:spLocks noChangeArrowheads="1"/>
          </p:cNvSpPr>
          <p:nvPr/>
        </p:nvSpPr>
        <p:spPr bwMode="auto">
          <a:xfrm>
            <a:off x="3176191" y="3501334"/>
            <a:ext cx="2251576" cy="7856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attribute: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Position</a:t>
            </a:r>
            <a:r>
              <a:rPr lang="en-US" dirty="0">
                <a:solidFill>
                  <a:schemeClr val="accent2"/>
                </a:solidFill>
              </a:rPr>
              <a:t> in space</a:t>
            </a:r>
            <a:endParaRPr lang="it-IT" sz="18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492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Text Box 21"/>
          <p:cNvSpPr txBox="1">
            <a:spLocks noChangeArrowheads="1"/>
          </p:cNvSpPr>
          <p:nvPr/>
        </p:nvSpPr>
        <p:spPr bwMode="auto">
          <a:xfrm>
            <a:off x="5715000" y="3657600"/>
            <a:ext cx="1816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3200"/>
              <a:t>q =     (p)</a:t>
            </a:r>
          </a:p>
          <a:p>
            <a:r>
              <a:rPr lang="en-US" sz="3200"/>
              <a:t>v =     (u)</a:t>
            </a:r>
            <a:endParaRPr lang="it-IT" sz="3200"/>
          </a:p>
        </p:txBody>
      </p:sp>
      <p:sp>
        <p:nvSpPr>
          <p:cNvPr id="7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Geometric transformations (in particular)</a:t>
            </a:r>
            <a:endParaRPr lang="it-IT" dirty="0"/>
          </a:p>
        </p:txBody>
      </p:sp>
      <p:sp>
        <p:nvSpPr>
          <p:cNvPr id="7179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5257800" cy="5062538"/>
          </a:xfrm>
        </p:spPr>
        <p:txBody>
          <a:bodyPr/>
          <a:lstStyle/>
          <a:p>
            <a:pPr eaLnBrk="1" hangingPunct="1"/>
            <a:r>
              <a:rPr lang="en-US" dirty="0"/>
              <a:t>Functions that</a:t>
            </a:r>
          </a:p>
          <a:p>
            <a:pPr lvl="1" eaLnBrk="1" hangingPunct="1"/>
            <a:r>
              <a:rPr lang="en-US" dirty="0"/>
              <a:t>Take a </a:t>
            </a:r>
            <a:r>
              <a:rPr lang="en-US" dirty="0">
                <a:solidFill>
                  <a:srgbClr val="00B050"/>
                </a:solidFill>
              </a:rPr>
              <a:t>point</a:t>
            </a:r>
            <a:r>
              <a:rPr lang="en-US" dirty="0"/>
              <a:t> / </a:t>
            </a:r>
            <a:r>
              <a:rPr lang="en-US" dirty="0">
                <a:solidFill>
                  <a:srgbClr val="00B050"/>
                </a:solidFill>
              </a:rPr>
              <a:t>vector</a:t>
            </a:r>
            <a:r>
              <a:rPr lang="en-US" dirty="0"/>
              <a:t> </a:t>
            </a:r>
          </a:p>
          <a:p>
            <a:pPr lvl="1" eaLnBrk="1" hangingPunct="1"/>
            <a:r>
              <a:rPr lang="en-US" dirty="0"/>
              <a:t>and map it to another </a:t>
            </a:r>
            <a:r>
              <a:rPr lang="en-US" dirty="0">
                <a:solidFill>
                  <a:srgbClr val="00B050"/>
                </a:solidFill>
              </a:rPr>
              <a:t>point</a:t>
            </a:r>
            <a:r>
              <a:rPr lang="en-US" dirty="0"/>
              <a:t> / </a:t>
            </a:r>
            <a:r>
              <a:rPr lang="en-US" dirty="0">
                <a:solidFill>
                  <a:srgbClr val="00B050"/>
                </a:solidFill>
              </a:rPr>
              <a:t>vector</a:t>
            </a:r>
          </a:p>
          <a:p>
            <a:pPr lvl="1" eaLnBrk="1" hangingPunct="1"/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7170" name="Object 13"/>
          <p:cNvGraphicFramePr>
            <a:graphicFrameLocks noChangeAspect="1"/>
          </p:cNvGraphicFramePr>
          <p:nvPr/>
        </p:nvGraphicFramePr>
        <p:xfrm>
          <a:off x="5562600" y="1295400"/>
          <a:ext cx="2919413" cy="209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5" name="Fotografia Photo Editor" r:id="rId3" imgW="4290432" imgH="3078095" progId="">
                  <p:embed/>
                </p:oleObj>
              </mc:Choice>
              <mc:Fallback>
                <p:oleObj name="Fotografia Photo Editor" r:id="rId3" imgW="4290432" imgH="3078095" progId="">
                  <p:embed/>
                  <p:pic>
                    <p:nvPicPr>
                      <p:cNvPr id="717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295400"/>
                        <a:ext cx="2919413" cy="2093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0" name="Text Box 16"/>
          <p:cNvSpPr txBox="1">
            <a:spLocks noChangeArrowheads="1"/>
          </p:cNvSpPr>
          <p:nvPr/>
        </p:nvSpPr>
        <p:spPr bwMode="auto">
          <a:xfrm>
            <a:off x="5589588" y="1912938"/>
            <a:ext cx="32226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/>
              <a:t>p</a:t>
            </a:r>
            <a:endParaRPr lang="it-IT"/>
          </a:p>
        </p:txBody>
      </p:sp>
      <p:graphicFrame>
        <p:nvGraphicFramePr>
          <p:cNvPr id="7171" name="Object 17"/>
          <p:cNvGraphicFramePr>
            <a:graphicFrameLocks noChangeAspect="1"/>
          </p:cNvGraphicFramePr>
          <p:nvPr/>
        </p:nvGraphicFramePr>
        <p:xfrm>
          <a:off x="6464300" y="2320925"/>
          <a:ext cx="4191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6" name="Equation" r:id="rId5" imgW="152280" imgH="203040" progId="Equation.3">
                  <p:embed/>
                </p:oleObj>
              </mc:Choice>
              <mc:Fallback>
                <p:oleObj name="Equation" r:id="rId5" imgW="152280" imgH="203040" progId="Equation.3">
                  <p:embed/>
                  <p:pic>
                    <p:nvPicPr>
                      <p:cNvPr id="7171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4300" y="2320925"/>
                        <a:ext cx="419100" cy="558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18"/>
          <p:cNvGraphicFramePr>
            <a:graphicFrameLocks noChangeAspect="1"/>
          </p:cNvGraphicFramePr>
          <p:nvPr/>
        </p:nvGraphicFramePr>
        <p:xfrm>
          <a:off x="7227888" y="1638300"/>
          <a:ext cx="4191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7" name="Equation" r:id="rId7" imgW="152280" imgH="203040" progId="Equation.3">
                  <p:embed/>
                </p:oleObj>
              </mc:Choice>
              <mc:Fallback>
                <p:oleObj name="Equation" r:id="rId7" imgW="152280" imgH="203040" progId="Equation.3">
                  <p:embed/>
                  <p:pic>
                    <p:nvPicPr>
                      <p:cNvPr id="717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7888" y="1638300"/>
                        <a:ext cx="419100" cy="558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19"/>
          <p:cNvGraphicFramePr>
            <a:graphicFrameLocks noChangeAspect="1"/>
          </p:cNvGraphicFramePr>
          <p:nvPr/>
        </p:nvGraphicFramePr>
        <p:xfrm>
          <a:off x="6477000" y="2362200"/>
          <a:ext cx="4191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8" name="Equation" r:id="rId8" imgW="152280" imgH="203040" progId="Equation.3">
                  <p:embed/>
                </p:oleObj>
              </mc:Choice>
              <mc:Fallback>
                <p:oleObj name="Equation" r:id="rId8" imgW="152280" imgH="203040" progId="Equation.3">
                  <p:embed/>
                  <p:pic>
                    <p:nvPicPr>
                      <p:cNvPr id="7173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362200"/>
                        <a:ext cx="419100" cy="558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20"/>
          <p:cNvGraphicFramePr>
            <a:graphicFrameLocks noChangeAspect="1"/>
          </p:cNvGraphicFramePr>
          <p:nvPr/>
        </p:nvGraphicFramePr>
        <p:xfrm>
          <a:off x="6496050" y="3581400"/>
          <a:ext cx="5334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9" name="Equation" r:id="rId10" imgW="152280" imgH="203040" progId="Equation.3">
                  <p:embed/>
                </p:oleObj>
              </mc:Choice>
              <mc:Fallback>
                <p:oleObj name="Equation" r:id="rId10" imgW="152280" imgH="203040" progId="Equation.3">
                  <p:embed/>
                  <p:pic>
                    <p:nvPicPr>
                      <p:cNvPr id="7174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6050" y="3581400"/>
                        <a:ext cx="53340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1" name="Text Box 23"/>
          <p:cNvSpPr txBox="1">
            <a:spLocks noChangeArrowheads="1"/>
          </p:cNvSpPr>
          <p:nvPr/>
        </p:nvSpPr>
        <p:spPr bwMode="auto">
          <a:xfrm>
            <a:off x="7315200" y="2990850"/>
            <a:ext cx="32226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/>
              <a:t>q</a:t>
            </a:r>
            <a:endParaRPr lang="it-IT"/>
          </a:p>
        </p:txBody>
      </p:sp>
      <p:graphicFrame>
        <p:nvGraphicFramePr>
          <p:cNvPr id="7175" name="Object 24"/>
          <p:cNvGraphicFramePr>
            <a:graphicFrameLocks noChangeAspect="1"/>
          </p:cNvGraphicFramePr>
          <p:nvPr/>
        </p:nvGraphicFramePr>
        <p:xfrm>
          <a:off x="6486525" y="4067175"/>
          <a:ext cx="5334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40" name="Equation" r:id="rId11" imgW="152280" imgH="203040" progId="Equation.3">
                  <p:embed/>
                </p:oleObj>
              </mc:Choice>
              <mc:Fallback>
                <p:oleObj name="Equation" r:id="rId11" imgW="152280" imgH="203040" progId="Equation.3">
                  <p:embed/>
                  <p:pic>
                    <p:nvPicPr>
                      <p:cNvPr id="717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6525" y="4067175"/>
                        <a:ext cx="53340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 txBox="1">
            <a:spLocks noChangeArrowheads="1"/>
          </p:cNvSpPr>
          <p:nvPr/>
        </p:nvSpPr>
        <p:spPr bwMode="auto">
          <a:xfrm>
            <a:off x="351632" y="4191000"/>
            <a:ext cx="5257800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kern="0" dirty="0"/>
              <a:t>Three examples:</a:t>
            </a:r>
          </a:p>
          <a:p>
            <a:pPr lvl="1" eaLnBrk="1" hangingPunct="1"/>
            <a:r>
              <a:rPr lang="en-US" kern="0" dirty="0">
                <a:solidFill>
                  <a:schemeClr val="accent2"/>
                </a:solidFill>
              </a:rPr>
              <a:t>Translation</a:t>
            </a:r>
          </a:p>
          <a:p>
            <a:pPr lvl="1" eaLnBrk="1" hangingPunct="1"/>
            <a:r>
              <a:rPr lang="en-US" kern="0" dirty="0">
                <a:solidFill>
                  <a:schemeClr val="accent2"/>
                </a:solidFill>
              </a:rPr>
              <a:t>Scaling</a:t>
            </a:r>
          </a:p>
          <a:p>
            <a:pPr lvl="1" eaLnBrk="1" hangingPunct="1"/>
            <a:r>
              <a:rPr lang="en-US" kern="0" dirty="0">
                <a:solidFill>
                  <a:schemeClr val="accent2"/>
                </a:solidFill>
              </a:rPr>
              <a:t>Rotation</a:t>
            </a:r>
          </a:p>
          <a:p>
            <a:pPr lvl="1" eaLnBrk="1" hangingPunct="1"/>
            <a:endParaRPr lang="en-US" kern="0" dirty="0">
              <a:solidFill>
                <a:srgbClr val="00B050"/>
              </a:solidFill>
            </a:endParaRPr>
          </a:p>
          <a:p>
            <a:pPr lvl="1" eaLnBrk="1" hangingPunct="1"/>
            <a:endParaRPr lang="en-US" kern="0" dirty="0">
              <a:solidFill>
                <a:srgbClr val="00B050"/>
              </a:solidFill>
            </a:endParaRPr>
          </a:p>
          <a:p>
            <a:pPr lvl="1" eaLnBrk="1" hangingPunct="1">
              <a:buFontTx/>
              <a:buNone/>
            </a:pPr>
            <a:endParaRPr lang="en-US" kern="0" dirty="0">
              <a:solidFill>
                <a:srgbClr val="00B050"/>
              </a:solidFill>
            </a:endParaRPr>
          </a:p>
          <a:p>
            <a:pPr lvl="1" eaLnBrk="1" hangingPunct="1"/>
            <a:endParaRPr lang="en-US" kern="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12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Affine space: Operations </a:t>
            </a:r>
            <a:endParaRPr lang="it-IT" dirty="0"/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Sum (</a:t>
            </a:r>
            <a:r>
              <a:rPr lang="en-US" sz="2800" dirty="0">
                <a:solidFill>
                  <a:schemeClr val="accent2"/>
                </a:solidFill>
              </a:rPr>
              <a:t>point </a:t>
            </a:r>
            <a:r>
              <a:rPr lang="en-US" sz="2000" b="1" dirty="0"/>
              <a:t>,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2"/>
                </a:solidFill>
              </a:rPr>
              <a:t>vector </a:t>
            </a:r>
            <a:r>
              <a:rPr lang="en-US" sz="2800" dirty="0"/>
              <a:t>) </a:t>
            </a:r>
            <a:r>
              <a:rPr lang="en-US" sz="2800" dirty="0"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2"/>
                </a:solidFill>
              </a:rPr>
              <a:t>point</a:t>
            </a:r>
          </a:p>
          <a:p>
            <a:pPr eaLnBrk="1" hangingPunct="1"/>
            <a:endParaRPr lang="en-US" sz="2800" dirty="0">
              <a:solidFill>
                <a:schemeClr val="accent2"/>
              </a:solidFill>
            </a:endParaRPr>
          </a:p>
          <a:p>
            <a:pPr eaLnBrk="1" hangingPunct="1"/>
            <a:endParaRPr lang="en-US" sz="2800" dirty="0">
              <a:solidFill>
                <a:schemeClr val="accent2"/>
              </a:solidFill>
            </a:endParaRPr>
          </a:p>
          <a:p>
            <a:pPr eaLnBrk="1" hangingPunct="1"/>
            <a:endParaRPr lang="en-US" sz="2800" dirty="0">
              <a:solidFill>
                <a:schemeClr val="accent2"/>
              </a:solidFill>
            </a:endParaRP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Subtraction (</a:t>
            </a:r>
            <a:r>
              <a:rPr lang="en-US" sz="2800" dirty="0">
                <a:solidFill>
                  <a:schemeClr val="accent2"/>
                </a:solidFill>
              </a:rPr>
              <a:t>point</a:t>
            </a:r>
            <a:r>
              <a:rPr lang="en-US" sz="2800" dirty="0"/>
              <a:t> </a:t>
            </a:r>
            <a:r>
              <a:rPr lang="en-US" sz="2000" b="1" dirty="0"/>
              <a:t>,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2"/>
                </a:solidFill>
              </a:rPr>
              <a:t>point</a:t>
            </a:r>
            <a:r>
              <a:rPr lang="en-US" sz="2800" dirty="0"/>
              <a:t>) </a:t>
            </a:r>
            <a:r>
              <a:rPr lang="en-US" sz="2800" dirty="0"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2"/>
                </a:solidFill>
              </a:rPr>
              <a:t>vector</a:t>
            </a:r>
            <a:endParaRPr lang="en-US" sz="2800" dirty="0"/>
          </a:p>
        </p:txBody>
      </p:sp>
      <p:sp>
        <p:nvSpPr>
          <p:cNvPr id="2" name="Ovale 1"/>
          <p:cNvSpPr/>
          <p:nvPr/>
        </p:nvSpPr>
        <p:spPr bwMode="auto">
          <a:xfrm>
            <a:off x="4547711" y="2418038"/>
            <a:ext cx="252028" cy="252028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795690" y="2521579"/>
            <a:ext cx="74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point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Ovale 8"/>
          <p:cNvSpPr/>
          <p:nvPr/>
        </p:nvSpPr>
        <p:spPr bwMode="auto">
          <a:xfrm>
            <a:off x="7324118" y="1749868"/>
            <a:ext cx="252028" cy="252028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5" name="Connettore 2 4"/>
          <p:cNvCxnSpPr/>
          <p:nvPr/>
        </p:nvCxnSpPr>
        <p:spPr bwMode="auto">
          <a:xfrm flipV="1">
            <a:off x="4788024" y="1904457"/>
            <a:ext cx="2538283" cy="630070"/>
          </a:xfrm>
          <a:prstGeom prst="straightConnector1">
            <a:avLst/>
          </a:prstGeom>
          <a:solidFill>
            <a:schemeClr val="accent2"/>
          </a:solidFill>
          <a:ln w="571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CasellaDiTesto 9"/>
          <p:cNvSpPr txBox="1"/>
          <p:nvPr/>
        </p:nvSpPr>
        <p:spPr>
          <a:xfrm>
            <a:off x="7609208" y="1736744"/>
            <a:ext cx="1056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point</a:t>
            </a:r>
          </a:p>
          <a:p>
            <a:pPr algn="ctr"/>
            <a:r>
              <a:rPr lang="en-US" dirty="0"/>
              <a:t>(</a:t>
            </a:r>
            <a:r>
              <a:rPr lang="en-US" i="1" dirty="0">
                <a:solidFill>
                  <a:srgbClr val="FF0000"/>
                </a:solidFill>
              </a:rPr>
              <a:t> a</a:t>
            </a:r>
            <a:r>
              <a:rPr lang="en-US" i="1" dirty="0">
                <a:solidFill>
                  <a:schemeClr val="accent2"/>
                </a:solidFill>
              </a:rPr>
              <a:t> </a:t>
            </a:r>
            <a:r>
              <a:rPr lang="en-US" dirty="0"/>
              <a:t>+</a:t>
            </a:r>
            <a:r>
              <a:rPr lang="en-US" i="1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v </a:t>
            </a:r>
            <a:r>
              <a:rPr lang="en-US" dirty="0"/>
              <a:t>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654852" y="2316123"/>
            <a:ext cx="889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vector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Ovale 11"/>
          <p:cNvSpPr/>
          <p:nvPr/>
        </p:nvSpPr>
        <p:spPr bwMode="auto">
          <a:xfrm>
            <a:off x="4670739" y="5309161"/>
            <a:ext cx="252028" cy="252028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918718" y="5412702"/>
            <a:ext cx="74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point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Ovale 13"/>
          <p:cNvSpPr/>
          <p:nvPr/>
        </p:nvSpPr>
        <p:spPr bwMode="auto">
          <a:xfrm>
            <a:off x="7447146" y="4640991"/>
            <a:ext cx="252028" cy="252028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5" name="Connettore 2 14"/>
          <p:cNvCxnSpPr/>
          <p:nvPr/>
        </p:nvCxnSpPr>
        <p:spPr bwMode="auto">
          <a:xfrm flipV="1">
            <a:off x="4911052" y="4795580"/>
            <a:ext cx="2538283" cy="630070"/>
          </a:xfrm>
          <a:prstGeom prst="straightConnector1">
            <a:avLst/>
          </a:prstGeom>
          <a:solidFill>
            <a:schemeClr val="accent2"/>
          </a:solidFill>
          <a:ln w="571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CasellaDiTesto 15"/>
          <p:cNvSpPr txBox="1"/>
          <p:nvPr/>
        </p:nvSpPr>
        <p:spPr>
          <a:xfrm>
            <a:off x="7762254" y="4539076"/>
            <a:ext cx="74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point</a:t>
            </a:r>
          </a:p>
          <a:p>
            <a:pPr algn="ctr"/>
            <a:r>
              <a:rPr lang="en-US" i="1" dirty="0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688799" y="5246962"/>
            <a:ext cx="982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vector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/>
              <a:t>(</a:t>
            </a:r>
            <a:r>
              <a:rPr lang="en-US" i="1" dirty="0">
                <a:solidFill>
                  <a:schemeClr val="accent2"/>
                </a:solidFill>
              </a:rPr>
              <a:t>b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i="1" dirty="0"/>
              <a:t>– </a:t>
            </a:r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8" name="AutoShape 14"/>
          <p:cNvSpPr>
            <a:spLocks noChangeArrowheads="1"/>
          </p:cNvSpPr>
          <p:nvPr/>
        </p:nvSpPr>
        <p:spPr bwMode="auto">
          <a:xfrm>
            <a:off x="351434" y="5228192"/>
            <a:ext cx="2393667" cy="1076906"/>
          </a:xfrm>
          <a:prstGeom prst="roundRect">
            <a:avLst>
              <a:gd name="adj" fmla="val 10746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remember:</a:t>
            </a: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“tip minus tail”</a:t>
            </a: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of the arrow</a:t>
            </a:r>
            <a:endParaRPr lang="it-IT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23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Transformations</a:t>
            </a:r>
            <a:endParaRPr lang="it-IT" dirty="0"/>
          </a:p>
        </p:txBody>
      </p:sp>
      <p:sp>
        <p:nvSpPr>
          <p:cNvPr id="58372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6156176" cy="5486400"/>
          </a:xfrm>
        </p:spPr>
        <p:txBody>
          <a:bodyPr/>
          <a:lstStyle/>
          <a:p>
            <a:pPr eaLnBrk="1" hangingPunct="1"/>
            <a:r>
              <a:rPr lang="en-US" sz="2800" dirty="0"/>
              <a:t>IF They preserve: </a:t>
            </a:r>
          </a:p>
          <a:p>
            <a:pPr lvl="1" eaLnBrk="1" hangingPunct="1"/>
            <a:r>
              <a:rPr lang="en-AU" sz="2400" dirty="0"/>
              <a:t>Distances &amp; Angles</a:t>
            </a:r>
            <a:endParaRPr lang="en-US" sz="2400" dirty="0"/>
          </a:p>
          <a:p>
            <a:pPr lvl="2" eaLnBrk="1" hangingPunct="1"/>
            <a:r>
              <a:rPr lang="en-US" sz="2000" dirty="0"/>
              <a:t>RIGID TRANSFORMATIONS</a:t>
            </a:r>
          </a:p>
          <a:p>
            <a:pPr marL="914400" lvl="2" indent="0" eaLnBrk="1" hangingPunct="1">
              <a:buNone/>
            </a:pPr>
            <a:endParaRPr lang="en-US" sz="2000" dirty="0"/>
          </a:p>
          <a:p>
            <a:pPr lvl="1" eaLnBrk="1" hangingPunct="1"/>
            <a:r>
              <a:rPr lang="en-US" sz="2400" dirty="0"/>
              <a:t>Only Angles</a:t>
            </a:r>
          </a:p>
          <a:p>
            <a:pPr lvl="2" eaLnBrk="1" hangingPunct="1"/>
            <a:r>
              <a:rPr lang="en-US" sz="2000" dirty="0"/>
              <a:t>CONFORMAL TRANSFORMATIONS</a:t>
            </a:r>
          </a:p>
          <a:p>
            <a:pPr lvl="2" eaLnBrk="1" hangingPunct="1"/>
            <a:endParaRPr lang="en-US" sz="2000" dirty="0"/>
          </a:p>
          <a:p>
            <a:pPr marL="914400" lvl="2" indent="0" eaLnBrk="1" hangingPunct="1">
              <a:buNone/>
            </a:pPr>
            <a:endParaRPr lang="en-US" sz="2000" dirty="0"/>
          </a:p>
          <a:p>
            <a:pPr eaLnBrk="1" hangingPunct="1"/>
            <a:r>
              <a:rPr lang="it-IT" sz="2800" dirty="0"/>
              <a:t>More </a:t>
            </a:r>
            <a:r>
              <a:rPr lang="it-IT" sz="2800" dirty="0" err="1"/>
              <a:t>Generic</a:t>
            </a:r>
            <a:r>
              <a:rPr lang="it-IT" sz="2800" dirty="0"/>
              <a:t> </a:t>
            </a:r>
            <a:r>
              <a:rPr lang="it-IT" sz="2800" dirty="0" err="1"/>
              <a:t>Transormations</a:t>
            </a:r>
            <a:r>
              <a:rPr lang="it-IT" sz="2800" dirty="0"/>
              <a:t>: </a:t>
            </a:r>
            <a:r>
              <a:rPr lang="it-IT" sz="2800" b="1" dirty="0"/>
              <a:t>Affine </a:t>
            </a:r>
            <a:r>
              <a:rPr lang="it-IT" sz="2800" b="1" dirty="0" err="1"/>
              <a:t>transformations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045389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Affine transformations</a:t>
            </a:r>
            <a:endParaRPr lang="it-IT" dirty="0"/>
          </a:p>
        </p:txBody>
      </p:sp>
      <p:sp>
        <p:nvSpPr>
          <p:cNvPr id="58372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7740352" cy="5486400"/>
          </a:xfrm>
        </p:spPr>
        <p:txBody>
          <a:bodyPr/>
          <a:lstStyle/>
          <a:p>
            <a:pPr eaLnBrk="1" hangingPunct="1"/>
            <a:r>
              <a:rPr lang="en-US" sz="2800" dirty="0"/>
              <a:t>They preserve: </a:t>
            </a:r>
          </a:p>
          <a:p>
            <a:pPr eaLnBrk="1" hangingPunct="1"/>
            <a:endParaRPr lang="en-US" sz="2800" dirty="0"/>
          </a:p>
          <a:p>
            <a:pPr lvl="1" eaLnBrk="1" hangingPunct="1"/>
            <a:r>
              <a:rPr lang="en-US" sz="2400" b="1" dirty="0"/>
              <a:t>Co-</a:t>
            </a:r>
            <a:r>
              <a:rPr lang="en-US" sz="2400" b="1" dirty="0" err="1"/>
              <a:t>linearit</a:t>
            </a:r>
            <a:r>
              <a:rPr lang="it-IT" sz="2400" b="1" dirty="0"/>
              <a:t>y</a:t>
            </a:r>
            <a:endParaRPr lang="en-US" sz="2400" b="1" dirty="0"/>
          </a:p>
          <a:p>
            <a:pPr lvl="2" eaLnBrk="1" hangingPunct="1"/>
            <a:r>
              <a:rPr lang="en-US" sz="2000" dirty="0"/>
              <a:t>Straight lines are transformed into straight lines</a:t>
            </a:r>
          </a:p>
          <a:p>
            <a:pPr marL="914400" lvl="2" indent="0" eaLnBrk="1" hangingPunct="1">
              <a:buNone/>
            </a:pPr>
            <a:endParaRPr lang="en-US" sz="2000" dirty="0"/>
          </a:p>
          <a:p>
            <a:pPr lvl="1" eaLnBrk="1" hangingPunct="1"/>
            <a:r>
              <a:rPr lang="en-US" sz="2400" b="1" dirty="0"/>
              <a:t>Ratios  between distances</a:t>
            </a:r>
          </a:p>
          <a:p>
            <a:pPr lvl="2" eaLnBrk="1" hangingPunct="1"/>
            <a:r>
              <a:rPr lang="en-US" sz="2000" dirty="0"/>
              <a:t>i.e. The midpoint of a segment is mapped into the midpoint of the mapped segment</a:t>
            </a:r>
          </a:p>
          <a:p>
            <a:pPr marL="914400" lvl="2" indent="0" eaLnBrk="1" hangingPunct="1">
              <a:buNone/>
            </a:pPr>
            <a:endParaRPr lang="en-US" sz="2000" dirty="0"/>
          </a:p>
          <a:p>
            <a:pPr lvl="1" eaLnBrk="1" hangingPunct="1"/>
            <a:r>
              <a:rPr lang="en-US" sz="2400" b="1" dirty="0"/>
              <a:t>P</a:t>
            </a:r>
            <a:r>
              <a:rPr lang="it-IT" sz="2400" b="1" dirty="0" err="1"/>
              <a:t>arallelism</a:t>
            </a:r>
            <a:r>
              <a:rPr lang="it-IT" sz="2400" b="1" dirty="0"/>
              <a:t> </a:t>
            </a:r>
          </a:p>
          <a:p>
            <a:pPr lvl="2" eaLnBrk="1" hangingPunct="1"/>
            <a:r>
              <a:rPr lang="it-IT" sz="2000" dirty="0" err="1"/>
              <a:t>between</a:t>
            </a:r>
            <a:r>
              <a:rPr lang="it-IT" sz="2000" dirty="0"/>
              <a:t> </a:t>
            </a:r>
            <a:r>
              <a:rPr lang="it-IT" sz="2000" dirty="0" err="1"/>
              <a:t>pairs</a:t>
            </a:r>
            <a:r>
              <a:rPr lang="it-IT" sz="2000" dirty="0"/>
              <a:t> of </a:t>
            </a:r>
            <a:r>
              <a:rPr lang="it-IT" sz="2000" dirty="0" err="1"/>
              <a:t>straight</a:t>
            </a:r>
            <a:r>
              <a:rPr lang="it-IT" sz="2000" dirty="0"/>
              <a:t> </a:t>
            </a:r>
            <a:r>
              <a:rPr lang="it-IT" sz="2000" dirty="0" err="1"/>
              <a:t>lines</a:t>
            </a:r>
            <a:endParaRPr lang="it-IT" sz="2000" dirty="0"/>
          </a:p>
          <a:p>
            <a:pPr eaLnBrk="1" hangingPunct="1">
              <a:buFontTx/>
              <a:buNone/>
            </a:pP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9432123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Affine Transformations</a:t>
            </a:r>
            <a:endParaRPr lang="it-IT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dirty="0" err="1"/>
              <a:t>They</a:t>
            </a:r>
            <a:r>
              <a:rPr lang="it-IT" dirty="0"/>
              <a:t> can </a:t>
            </a:r>
            <a:r>
              <a:rPr lang="it-IT" dirty="0" err="1"/>
              <a:t>all</a:t>
            </a:r>
            <a:r>
              <a:rPr lang="it-IT" dirty="0"/>
              <a:t> be </a:t>
            </a:r>
            <a:r>
              <a:rPr lang="it-IT" dirty="0" err="1"/>
              <a:t>expressed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>
                <a:solidFill>
                  <a:schemeClr val="accent2"/>
                </a:solidFill>
              </a:rPr>
              <a:t>multiplications</a:t>
            </a:r>
            <a:r>
              <a:rPr lang="it-IT" dirty="0">
                <a:solidFill>
                  <a:schemeClr val="accent2"/>
                </a:solidFill>
              </a:rPr>
              <a:t> by a </a:t>
            </a:r>
            <a:r>
              <a:rPr lang="it-IT" dirty="0" err="1">
                <a:solidFill>
                  <a:schemeClr val="accent2"/>
                </a:solidFill>
              </a:rPr>
              <a:t>matrix</a:t>
            </a:r>
            <a:endParaRPr lang="it-IT" dirty="0">
              <a:solidFill>
                <a:schemeClr val="accent2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048000" y="4038603"/>
            <a:ext cx="2438400" cy="706438"/>
            <a:chOff x="1920" y="2544"/>
            <a:chExt cx="1536" cy="445"/>
          </a:xfrm>
        </p:grpSpPr>
        <p:sp>
          <p:nvSpPr>
            <p:cNvPr id="16397" name="AutoShape 6"/>
            <p:cNvSpPr>
              <a:spLocks noChangeArrowheads="1"/>
            </p:cNvSpPr>
            <p:nvPr/>
          </p:nvSpPr>
          <p:spPr bwMode="auto">
            <a:xfrm>
              <a:off x="1920" y="2544"/>
              <a:ext cx="1536" cy="192"/>
            </a:xfrm>
            <a:prstGeom prst="roundRect">
              <a:avLst>
                <a:gd name="adj" fmla="val 23440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6398" name="Text Box 7"/>
            <p:cNvSpPr txBox="1">
              <a:spLocks noChangeArrowheads="1"/>
            </p:cNvSpPr>
            <p:nvPr/>
          </p:nvSpPr>
          <p:spPr bwMode="auto">
            <a:xfrm>
              <a:off x="2784" y="2736"/>
              <a:ext cx="608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it-IT" dirty="0" err="1">
                  <a:solidFill>
                    <a:srgbClr val="00CC99"/>
                  </a:solidFill>
                </a:rPr>
                <a:t>always</a:t>
              </a:r>
              <a:endParaRPr lang="it-IT" dirty="0">
                <a:solidFill>
                  <a:srgbClr val="00CC99"/>
                </a:solidFill>
              </a:endParaRPr>
            </a:p>
          </p:txBody>
        </p:sp>
      </p:grpSp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1828800" y="2590800"/>
          <a:ext cx="44196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1" name="Equation" r:id="rId3" imgW="2209680" imgH="914400" progId="Equation.3">
                  <p:embed/>
                </p:oleObj>
              </mc:Choice>
              <mc:Fallback>
                <p:oleObj name="Equation" r:id="rId3" imgW="2209680" imgH="914400" progId="Equation.3">
                  <p:embed/>
                  <p:pic>
                    <p:nvPicPr>
                      <p:cNvPr id="1638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590800"/>
                        <a:ext cx="4419600" cy="182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2" name="Line 16"/>
          <p:cNvSpPr>
            <a:spLocks noChangeShapeType="1"/>
          </p:cNvSpPr>
          <p:nvPr/>
        </p:nvSpPr>
        <p:spPr bwMode="auto">
          <a:xfrm>
            <a:off x="2362200" y="4572000"/>
            <a:ext cx="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6393" name="AutoShape 13"/>
          <p:cNvSpPr>
            <a:spLocks noChangeArrowheads="1"/>
          </p:cNvSpPr>
          <p:nvPr/>
        </p:nvSpPr>
        <p:spPr bwMode="auto">
          <a:xfrm>
            <a:off x="1143000" y="5196626"/>
            <a:ext cx="2362200" cy="6493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Homogeneous </a:t>
            </a:r>
            <a:r>
              <a:rPr lang="en-US" sz="1600" dirty="0" err="1">
                <a:solidFill>
                  <a:srgbClr val="FF0000"/>
                </a:solidFill>
              </a:rPr>
              <a:t>coords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>of starting </a:t>
            </a:r>
            <a:r>
              <a:rPr lang="en-US" sz="1600" b="1" dirty="0">
                <a:solidFill>
                  <a:srgbClr val="FF0000"/>
                </a:solidFill>
              </a:rPr>
              <a:t>point</a:t>
            </a:r>
            <a:endParaRPr lang="it-IT" sz="1800" i="1" dirty="0">
              <a:solidFill>
                <a:srgbClr val="FF0000"/>
              </a:solidFill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867400" y="2590800"/>
            <a:ext cx="2286000" cy="3168650"/>
            <a:chOff x="3696" y="1632"/>
            <a:chExt cx="1440" cy="1996"/>
          </a:xfrm>
        </p:grpSpPr>
        <p:graphicFrame>
          <p:nvGraphicFramePr>
            <p:cNvPr id="16387" name="Object 11"/>
            <p:cNvGraphicFramePr>
              <a:graphicFrameLocks noChangeAspect="1"/>
            </p:cNvGraphicFramePr>
            <p:nvPr/>
          </p:nvGraphicFramePr>
          <p:xfrm>
            <a:off x="3984" y="1632"/>
            <a:ext cx="560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632" name="Equation" r:id="rId5" imgW="444240" imgH="914400" progId="Equation.3">
                    <p:embed/>
                  </p:oleObj>
                </mc:Choice>
                <mc:Fallback>
                  <p:oleObj name="Equation" r:id="rId5" imgW="444240" imgH="914400" progId="Equation.3">
                    <p:embed/>
                    <p:pic>
                      <p:nvPicPr>
                        <p:cNvPr id="16387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4" y="1632"/>
                          <a:ext cx="560" cy="11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5" name="Line 17"/>
            <p:cNvSpPr>
              <a:spLocks noChangeShapeType="1"/>
            </p:cNvSpPr>
            <p:nvPr/>
          </p:nvSpPr>
          <p:spPr bwMode="auto">
            <a:xfrm>
              <a:off x="4320" y="2832"/>
              <a:ext cx="0" cy="38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oval" w="med" len="med"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6396" name="AutoShape 18"/>
            <p:cNvSpPr>
              <a:spLocks noChangeArrowheads="1"/>
            </p:cNvSpPr>
            <p:nvPr/>
          </p:nvSpPr>
          <p:spPr bwMode="auto">
            <a:xfrm>
              <a:off x="3696" y="3210"/>
              <a:ext cx="1440" cy="4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Homogeneous </a:t>
              </a:r>
              <a:r>
                <a:rPr lang="en-US" sz="1600" dirty="0" err="1">
                  <a:solidFill>
                    <a:srgbClr val="FF0000"/>
                  </a:solidFill>
                </a:rPr>
                <a:t>coords</a:t>
              </a:r>
              <a:r>
                <a:rPr lang="en-US" sz="1600" dirty="0">
                  <a:solidFill>
                    <a:srgbClr val="FF0000"/>
                  </a:solidFill>
                </a:rPr>
                <a:t> </a:t>
              </a:r>
              <a:br>
                <a:rPr lang="en-US" sz="1600" dirty="0">
                  <a:solidFill>
                    <a:srgbClr val="FF0000"/>
                  </a:solidFill>
                </a:rPr>
              </a:br>
              <a:r>
                <a:rPr lang="en-US" sz="1600" dirty="0">
                  <a:solidFill>
                    <a:srgbClr val="FF0000"/>
                  </a:solidFill>
                </a:rPr>
                <a:t>of target </a:t>
              </a:r>
              <a:r>
                <a:rPr lang="en-US" sz="1600" b="1" dirty="0">
                  <a:solidFill>
                    <a:srgbClr val="FF0000"/>
                  </a:solidFill>
                </a:rPr>
                <a:t>point</a:t>
              </a:r>
              <a:endParaRPr lang="it-IT" sz="1800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618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/>
              <a:t>Representation</a:t>
            </a:r>
            <a:r>
              <a:rPr lang="it-IT" dirty="0"/>
              <a:t> in </a:t>
            </a:r>
            <a:r>
              <a:rPr lang="it-IT" dirty="0" err="1"/>
              <a:t>homogenoeus</a:t>
            </a:r>
            <a:r>
              <a:rPr lang="it-IT" dirty="0"/>
              <a:t> </a:t>
            </a:r>
            <a:r>
              <a:rPr lang="en-US" dirty="0"/>
              <a:t>coordinates</a:t>
            </a:r>
            <a:endParaRPr lang="it-IT" b="1" dirty="0">
              <a:solidFill>
                <a:srgbClr val="FFFF00"/>
              </a:solidFill>
            </a:endParaRP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>
            <p:extLst/>
          </p:nvPr>
        </p:nvGraphicFramePr>
        <p:xfrm>
          <a:off x="2501900" y="3124200"/>
          <a:ext cx="1017588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5" name="Equazione" r:id="rId3" imgW="507960" imgH="914400" progId="Equation.3">
                  <p:embed/>
                </p:oleObj>
              </mc:Choice>
              <mc:Fallback>
                <p:oleObj name="Equazione" r:id="rId3" imgW="507960" imgH="914400" progId="Equation.3">
                  <p:embed/>
                  <p:pic>
                    <p:nvPicPr>
                      <p:cNvPr id="1433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1900" y="3124200"/>
                        <a:ext cx="1017588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5"/>
          <p:cNvGraphicFramePr>
            <a:graphicFrameLocks noChangeAspect="1"/>
          </p:cNvGraphicFramePr>
          <p:nvPr>
            <p:extLst/>
          </p:nvPr>
        </p:nvGraphicFramePr>
        <p:xfrm>
          <a:off x="5918200" y="3048000"/>
          <a:ext cx="992188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6" name="Equazione" r:id="rId5" imgW="495000" imgH="914400" progId="Equation.3">
                  <p:embed/>
                </p:oleObj>
              </mc:Choice>
              <mc:Fallback>
                <p:oleObj name="Equazione" r:id="rId5" imgW="495000" imgH="914400" progId="Equation.3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200" y="3048000"/>
                        <a:ext cx="992188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667000" y="2438400"/>
            <a:ext cx="1436308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Points:</a:t>
            </a:r>
            <a:endParaRPr lang="it-IT" sz="3200" dirty="0">
              <a:solidFill>
                <a:schemeClr val="accent2"/>
              </a:solidFill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867400" y="2362200"/>
            <a:ext cx="1686978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Vectors:</a:t>
            </a:r>
            <a:endParaRPr lang="it-IT" sz="3200" dirty="0">
              <a:solidFill>
                <a:schemeClr val="accent2"/>
              </a:solidFill>
            </a:endParaRPr>
          </a:p>
        </p:txBody>
      </p:sp>
      <p:sp>
        <p:nvSpPr>
          <p:cNvPr id="14344" name="AutoShape 31"/>
          <p:cNvSpPr>
            <a:spLocks noChangeArrowheads="1"/>
          </p:cNvSpPr>
          <p:nvPr/>
        </p:nvSpPr>
        <p:spPr bwMode="auto">
          <a:xfrm>
            <a:off x="2082800" y="4478338"/>
            <a:ext cx="838200" cy="533400"/>
          </a:xfrm>
          <a:prstGeom prst="rightArrow">
            <a:avLst>
              <a:gd name="adj1" fmla="val 38093"/>
              <a:gd name="adj2" fmla="val 62799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4345" name="AutoShape 33"/>
          <p:cNvSpPr>
            <a:spLocks noChangeArrowheads="1"/>
          </p:cNvSpPr>
          <p:nvPr/>
        </p:nvSpPr>
        <p:spPr bwMode="auto">
          <a:xfrm>
            <a:off x="5430838" y="4387850"/>
            <a:ext cx="838200" cy="533400"/>
          </a:xfrm>
          <a:prstGeom prst="rightArrow">
            <a:avLst>
              <a:gd name="adj1" fmla="val 38093"/>
              <a:gd name="adj2" fmla="val 62799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4346" name="Text Box 34"/>
          <p:cNvSpPr txBox="1">
            <a:spLocks noChangeArrowheads="1"/>
          </p:cNvSpPr>
          <p:nvPr/>
        </p:nvSpPr>
        <p:spPr bwMode="auto">
          <a:xfrm>
            <a:off x="1600200" y="4191000"/>
            <a:ext cx="5619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6000">
                <a:solidFill>
                  <a:schemeClr val="accent2"/>
                </a:solidFill>
                <a:latin typeface="Times New Roman" pitchFamily="18" charset="0"/>
              </a:rPr>
              <a:t>1</a:t>
            </a:r>
            <a:endParaRPr lang="it-IT" sz="60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4347" name="Text Box 35"/>
          <p:cNvSpPr txBox="1">
            <a:spLocks noChangeArrowheads="1"/>
          </p:cNvSpPr>
          <p:nvPr/>
        </p:nvSpPr>
        <p:spPr bwMode="auto">
          <a:xfrm>
            <a:off x="4800600" y="4114800"/>
            <a:ext cx="5619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6000">
                <a:solidFill>
                  <a:schemeClr val="accent2"/>
                </a:solidFill>
                <a:latin typeface="Times New Roman" pitchFamily="18" charset="0"/>
              </a:rPr>
              <a:t>0</a:t>
            </a:r>
            <a:endParaRPr lang="it-IT" sz="600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725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Affine matrix for translation</a:t>
            </a:r>
            <a:endParaRPr lang="it-IT" dirty="0"/>
          </a:p>
        </p:txBody>
      </p:sp>
      <p:graphicFrame>
        <p:nvGraphicFramePr>
          <p:cNvPr id="18434" name="Object 4"/>
          <p:cNvGraphicFramePr>
            <a:graphicFrameLocks noChangeAspect="1"/>
          </p:cNvGraphicFramePr>
          <p:nvPr/>
        </p:nvGraphicFramePr>
        <p:xfrm>
          <a:off x="5813425" y="1524000"/>
          <a:ext cx="2644775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6" name="Equation" r:id="rId3" imgW="1320480" imgH="914400" progId="Equation.3">
                  <p:embed/>
                </p:oleObj>
              </mc:Choice>
              <mc:Fallback>
                <p:oleObj name="Equation" r:id="rId3" imgW="1320480" imgH="914400" progId="Equation.3">
                  <p:embed/>
                  <p:pic>
                    <p:nvPicPr>
                      <p:cNvPr id="1843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3425" y="1524000"/>
                        <a:ext cx="2644775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57200" y="3643313"/>
            <a:ext cx="4724400" cy="2487612"/>
            <a:chOff x="288" y="2321"/>
            <a:chExt cx="2976" cy="1567"/>
          </a:xfrm>
        </p:grpSpPr>
        <p:graphicFrame>
          <p:nvGraphicFramePr>
            <p:cNvPr id="18436" name="Object 6"/>
            <p:cNvGraphicFramePr>
              <a:graphicFrameLocks noChangeAspect="1"/>
            </p:cNvGraphicFramePr>
            <p:nvPr/>
          </p:nvGraphicFramePr>
          <p:xfrm>
            <a:off x="1072" y="2736"/>
            <a:ext cx="219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687" name="Equation" r:id="rId5" imgW="1739880" imgH="914400" progId="Equation.3">
                    <p:embed/>
                  </p:oleObj>
                </mc:Choice>
                <mc:Fallback>
                  <p:oleObj name="Equation" r:id="rId5" imgW="1739880" imgH="914400" progId="Equation.3">
                    <p:embed/>
                    <p:pic>
                      <p:nvPicPr>
                        <p:cNvPr id="1843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2" y="2736"/>
                          <a:ext cx="2192" cy="11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3" name="Rectangle 7"/>
            <p:cNvSpPr>
              <a:spLocks noChangeArrowheads="1"/>
            </p:cNvSpPr>
            <p:nvPr/>
          </p:nvSpPr>
          <p:spPr bwMode="auto">
            <a:xfrm>
              <a:off x="288" y="2321"/>
              <a:ext cx="1560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800" dirty="0">
                  <a:solidFill>
                    <a:schemeClr val="accent2"/>
                  </a:solidFill>
                </a:rPr>
                <a:t>In matrix form:</a:t>
              </a:r>
              <a:endParaRPr lang="it-IT" sz="28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518025" y="2133600"/>
            <a:ext cx="760517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i.e.:</a:t>
            </a:r>
            <a:endParaRPr lang="it-IT" sz="2800" dirty="0">
              <a:solidFill>
                <a:schemeClr val="accent2"/>
              </a:solidFill>
            </a:endParaRPr>
          </a:p>
        </p:txBody>
      </p:sp>
      <p:graphicFrame>
        <p:nvGraphicFramePr>
          <p:cNvPr id="18435" name="Object 15"/>
          <p:cNvGraphicFramePr>
            <a:graphicFrameLocks noChangeAspect="1"/>
          </p:cNvGraphicFramePr>
          <p:nvPr/>
        </p:nvGraphicFramePr>
        <p:xfrm>
          <a:off x="685800" y="1524000"/>
          <a:ext cx="2543175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8" name="Equation" r:id="rId7" imgW="1269720" imgH="914400" progId="Equation.3">
                  <p:embed/>
                </p:oleObj>
              </mc:Choice>
              <mc:Fallback>
                <p:oleObj name="Equation" r:id="rId7" imgW="1269720" imgH="914400" progId="Equation.3">
                  <p:embed/>
                  <p:pic>
                    <p:nvPicPr>
                      <p:cNvPr id="18435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524000"/>
                        <a:ext cx="2543175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1" name="Line 18"/>
          <p:cNvSpPr>
            <a:spLocks noChangeShapeType="1"/>
          </p:cNvSpPr>
          <p:nvPr/>
        </p:nvSpPr>
        <p:spPr bwMode="auto">
          <a:xfrm>
            <a:off x="8077200" y="3429000"/>
            <a:ext cx="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8442" name="AutoShape 19"/>
          <p:cNvSpPr>
            <a:spLocks noChangeArrowheads="1"/>
          </p:cNvSpPr>
          <p:nvPr/>
        </p:nvSpPr>
        <p:spPr bwMode="auto">
          <a:xfrm>
            <a:off x="6248400" y="4427958"/>
            <a:ext cx="2336800" cy="37698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Translation vector</a:t>
            </a:r>
            <a:endParaRPr lang="it-IT" sz="1800" i="1" dirty="0">
              <a:solidFill>
                <a:srgbClr val="FF0000"/>
              </a:solidFill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C8479FD8-72A5-8045-8D39-A41E343A2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97" y="998599"/>
            <a:ext cx="1840866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On a point</a:t>
            </a:r>
            <a:endParaRPr lang="it-IT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FF"/>
                </a:solidFill>
              </a:rPr>
              <a:t>Example: non-uniform scaling</a:t>
            </a:r>
            <a:endParaRPr lang="it-IT" dirty="0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V="1">
            <a:off x="6626225" y="1295400"/>
            <a:ext cx="0" cy="1828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5711825" y="2286000"/>
            <a:ext cx="1981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7540625" y="2362200"/>
            <a:ext cx="30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6245225" y="1219200"/>
            <a:ext cx="30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y</a:t>
            </a:r>
          </a:p>
        </p:txBody>
      </p:sp>
      <p:sp>
        <p:nvSpPr>
          <p:cNvPr id="22539" name="Line 16"/>
          <p:cNvSpPr>
            <a:spLocks noChangeShapeType="1"/>
          </p:cNvSpPr>
          <p:nvPr/>
        </p:nvSpPr>
        <p:spPr bwMode="auto">
          <a:xfrm flipV="1">
            <a:off x="2286000" y="1295400"/>
            <a:ext cx="0" cy="1828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2540" name="Line 17"/>
          <p:cNvSpPr>
            <a:spLocks noChangeShapeType="1"/>
          </p:cNvSpPr>
          <p:nvPr/>
        </p:nvSpPr>
        <p:spPr bwMode="auto">
          <a:xfrm>
            <a:off x="1371600" y="2286000"/>
            <a:ext cx="1981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2541" name="Text Box 18"/>
          <p:cNvSpPr txBox="1">
            <a:spLocks noChangeArrowheads="1"/>
          </p:cNvSpPr>
          <p:nvPr/>
        </p:nvSpPr>
        <p:spPr bwMode="auto">
          <a:xfrm>
            <a:off x="3200400" y="2362200"/>
            <a:ext cx="30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22542" name="Text Box 19"/>
          <p:cNvSpPr txBox="1">
            <a:spLocks noChangeArrowheads="1"/>
          </p:cNvSpPr>
          <p:nvPr/>
        </p:nvSpPr>
        <p:spPr bwMode="auto">
          <a:xfrm>
            <a:off x="1905000" y="1219200"/>
            <a:ext cx="30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y</a:t>
            </a:r>
          </a:p>
        </p:txBody>
      </p:sp>
      <p:sp>
        <p:nvSpPr>
          <p:cNvPr id="22543" name="AutoShape 30"/>
          <p:cNvSpPr>
            <a:spLocks noChangeArrowheads="1"/>
          </p:cNvSpPr>
          <p:nvPr/>
        </p:nvSpPr>
        <p:spPr bwMode="auto">
          <a:xfrm>
            <a:off x="3810000" y="1905000"/>
            <a:ext cx="1524000" cy="685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22530" name="Object 31"/>
          <p:cNvGraphicFramePr>
            <a:graphicFrameLocks noChangeAspect="1"/>
          </p:cNvGraphicFramePr>
          <p:nvPr/>
        </p:nvGraphicFramePr>
        <p:xfrm>
          <a:off x="698500" y="3578225"/>
          <a:ext cx="2289175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10" name="Equation" r:id="rId3" imgW="1143000" imgH="914400" progId="Equation.3">
                  <p:embed/>
                </p:oleObj>
              </mc:Choice>
              <mc:Fallback>
                <p:oleObj name="Equation" r:id="rId3" imgW="1143000" imgH="914400" progId="Equation.3">
                  <p:embed/>
                  <p:pic>
                    <p:nvPicPr>
                      <p:cNvPr id="2253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0" y="3578225"/>
                        <a:ext cx="2289175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4038600" y="3581400"/>
            <a:ext cx="4348163" cy="2743200"/>
            <a:chOff x="2544" y="2256"/>
            <a:chExt cx="2739" cy="1728"/>
          </a:xfrm>
        </p:grpSpPr>
        <p:sp>
          <p:nvSpPr>
            <p:cNvPr id="22556" name="Rectangle 3"/>
            <p:cNvSpPr>
              <a:spLocks noChangeArrowheads="1"/>
            </p:cNvSpPr>
            <p:nvPr/>
          </p:nvSpPr>
          <p:spPr bwMode="auto">
            <a:xfrm>
              <a:off x="3455" y="2256"/>
              <a:ext cx="1491" cy="1728"/>
            </a:xfrm>
            <a:prstGeom prst="rect">
              <a:avLst/>
            </a:prstGeom>
            <a:solidFill>
              <a:srgbClr val="00CC99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graphicFrame>
          <p:nvGraphicFramePr>
            <p:cNvPr id="22531" name="Object 4"/>
            <p:cNvGraphicFramePr>
              <a:graphicFrameLocks noChangeAspect="1"/>
            </p:cNvGraphicFramePr>
            <p:nvPr/>
          </p:nvGraphicFramePr>
          <p:xfrm>
            <a:off x="3538" y="3672"/>
            <a:ext cx="1347" cy="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711" name="Equation" r:id="rId5" imgW="825480" imgH="241200" progId="Equation.3">
                    <p:embed/>
                  </p:oleObj>
                </mc:Choice>
                <mc:Fallback>
                  <p:oleObj name="Equation" r:id="rId5" imgW="825480" imgH="241200" progId="Equation.3">
                    <p:embed/>
                    <p:pic>
                      <p:nvPicPr>
                        <p:cNvPr id="22531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38" y="3672"/>
                          <a:ext cx="1347" cy="3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57" name="Text Box 5"/>
            <p:cNvSpPr txBox="1">
              <a:spLocks noChangeArrowheads="1"/>
            </p:cNvSpPr>
            <p:nvPr/>
          </p:nvSpPr>
          <p:spPr bwMode="auto">
            <a:xfrm>
              <a:off x="3647" y="3456"/>
              <a:ext cx="1035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accent2"/>
                  </a:solidFill>
                </a:rPr>
                <a:t>Scaling matrix</a:t>
              </a:r>
              <a:endParaRPr lang="it-IT" sz="1800" b="1" dirty="0">
                <a:solidFill>
                  <a:schemeClr val="accent2"/>
                </a:solidFill>
              </a:endParaRPr>
            </a:p>
          </p:txBody>
        </p:sp>
        <p:graphicFrame>
          <p:nvGraphicFramePr>
            <p:cNvPr id="22532" name="Object 32"/>
            <p:cNvGraphicFramePr>
              <a:graphicFrameLocks noChangeAspect="1"/>
            </p:cNvGraphicFramePr>
            <p:nvPr/>
          </p:nvGraphicFramePr>
          <p:xfrm>
            <a:off x="2544" y="2304"/>
            <a:ext cx="2739" cy="1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712" name="Equation" r:id="rId7" imgW="2171520" imgH="914400" progId="Equation.3">
                    <p:embed/>
                  </p:oleObj>
                </mc:Choice>
                <mc:Fallback>
                  <p:oleObj name="Equation" r:id="rId7" imgW="2171520" imgH="914400" progId="Equation.3">
                    <p:embed/>
                    <p:pic>
                      <p:nvPicPr>
                        <p:cNvPr id="22532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4" y="2304"/>
                          <a:ext cx="2739" cy="11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545" name="Group 41"/>
          <p:cNvGrpSpPr>
            <a:grpSpLocks/>
          </p:cNvGrpSpPr>
          <p:nvPr/>
        </p:nvGrpSpPr>
        <p:grpSpPr bwMode="auto">
          <a:xfrm>
            <a:off x="2057400" y="2038350"/>
            <a:ext cx="457200" cy="419100"/>
            <a:chOff x="5184" y="3792"/>
            <a:chExt cx="576" cy="528"/>
          </a:xfrm>
        </p:grpSpPr>
        <p:sp>
          <p:nvSpPr>
            <p:cNvPr id="22552" name="Oval 42"/>
            <p:cNvSpPr>
              <a:spLocks noChangeArrowheads="1"/>
            </p:cNvSpPr>
            <p:nvPr/>
          </p:nvSpPr>
          <p:spPr bwMode="auto">
            <a:xfrm>
              <a:off x="5184" y="3792"/>
              <a:ext cx="576" cy="528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22553" name="Freeform 43"/>
            <p:cNvSpPr>
              <a:spLocks/>
            </p:cNvSpPr>
            <p:nvPr/>
          </p:nvSpPr>
          <p:spPr bwMode="auto">
            <a:xfrm>
              <a:off x="5305" y="4088"/>
              <a:ext cx="360" cy="144"/>
            </a:xfrm>
            <a:custGeom>
              <a:avLst/>
              <a:gdLst>
                <a:gd name="T0" fmla="*/ 0 w 648"/>
                <a:gd name="T1" fmla="*/ 0 h 304"/>
                <a:gd name="T2" fmla="*/ 1 w 648"/>
                <a:gd name="T3" fmla="*/ 0 h 304"/>
                <a:gd name="T4" fmla="*/ 1 w 648"/>
                <a:gd name="T5" fmla="*/ 0 h 304"/>
                <a:gd name="T6" fmla="*/ 1 w 648"/>
                <a:gd name="T7" fmla="*/ 0 h 304"/>
                <a:gd name="T8" fmla="*/ 1 w 648"/>
                <a:gd name="T9" fmla="*/ 0 h 304"/>
                <a:gd name="T10" fmla="*/ 0 w 648"/>
                <a:gd name="T11" fmla="*/ 0 h 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8"/>
                <a:gd name="T19" fmla="*/ 0 h 304"/>
                <a:gd name="T20" fmla="*/ 648 w 648"/>
                <a:gd name="T21" fmla="*/ 304 h 3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8" h="304">
                  <a:moveTo>
                    <a:pt x="0" y="280"/>
                  </a:moveTo>
                  <a:cubicBezTo>
                    <a:pt x="0" y="280"/>
                    <a:pt x="64" y="80"/>
                    <a:pt x="144" y="40"/>
                  </a:cubicBezTo>
                  <a:cubicBezTo>
                    <a:pt x="224" y="0"/>
                    <a:pt x="400" y="0"/>
                    <a:pt x="480" y="40"/>
                  </a:cubicBezTo>
                  <a:cubicBezTo>
                    <a:pt x="560" y="80"/>
                    <a:pt x="648" y="256"/>
                    <a:pt x="624" y="280"/>
                  </a:cubicBezTo>
                  <a:cubicBezTo>
                    <a:pt x="600" y="304"/>
                    <a:pt x="440" y="184"/>
                    <a:pt x="336" y="184"/>
                  </a:cubicBezTo>
                  <a:cubicBezTo>
                    <a:pt x="232" y="184"/>
                    <a:pt x="70" y="260"/>
                    <a:pt x="0" y="28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22554" name="AutoShape 44"/>
            <p:cNvSpPr>
              <a:spLocks noChangeArrowheads="1"/>
            </p:cNvSpPr>
            <p:nvPr/>
          </p:nvSpPr>
          <p:spPr bwMode="auto">
            <a:xfrm>
              <a:off x="5280" y="3936"/>
              <a:ext cx="144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22555" name="AutoShape 45"/>
            <p:cNvSpPr>
              <a:spLocks noChangeArrowheads="1"/>
            </p:cNvSpPr>
            <p:nvPr/>
          </p:nvSpPr>
          <p:spPr bwMode="auto">
            <a:xfrm>
              <a:off x="5520" y="3936"/>
              <a:ext cx="144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22546" name="Group 46"/>
          <p:cNvGrpSpPr>
            <a:grpSpLocks/>
          </p:cNvGrpSpPr>
          <p:nvPr/>
        </p:nvGrpSpPr>
        <p:grpSpPr bwMode="auto">
          <a:xfrm>
            <a:off x="6400800" y="1689100"/>
            <a:ext cx="457200" cy="1117600"/>
            <a:chOff x="5184" y="3792"/>
            <a:chExt cx="576" cy="528"/>
          </a:xfrm>
        </p:grpSpPr>
        <p:sp>
          <p:nvSpPr>
            <p:cNvPr id="22548" name="Oval 47"/>
            <p:cNvSpPr>
              <a:spLocks noChangeArrowheads="1"/>
            </p:cNvSpPr>
            <p:nvPr/>
          </p:nvSpPr>
          <p:spPr bwMode="auto">
            <a:xfrm>
              <a:off x="5184" y="3792"/>
              <a:ext cx="576" cy="528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22549" name="Freeform 48"/>
            <p:cNvSpPr>
              <a:spLocks/>
            </p:cNvSpPr>
            <p:nvPr/>
          </p:nvSpPr>
          <p:spPr bwMode="auto">
            <a:xfrm>
              <a:off x="5305" y="4088"/>
              <a:ext cx="360" cy="144"/>
            </a:xfrm>
            <a:custGeom>
              <a:avLst/>
              <a:gdLst>
                <a:gd name="T0" fmla="*/ 0 w 648"/>
                <a:gd name="T1" fmla="*/ 0 h 304"/>
                <a:gd name="T2" fmla="*/ 1 w 648"/>
                <a:gd name="T3" fmla="*/ 0 h 304"/>
                <a:gd name="T4" fmla="*/ 1 w 648"/>
                <a:gd name="T5" fmla="*/ 0 h 304"/>
                <a:gd name="T6" fmla="*/ 1 w 648"/>
                <a:gd name="T7" fmla="*/ 0 h 304"/>
                <a:gd name="T8" fmla="*/ 1 w 648"/>
                <a:gd name="T9" fmla="*/ 0 h 304"/>
                <a:gd name="T10" fmla="*/ 0 w 648"/>
                <a:gd name="T11" fmla="*/ 0 h 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8"/>
                <a:gd name="T19" fmla="*/ 0 h 304"/>
                <a:gd name="T20" fmla="*/ 648 w 648"/>
                <a:gd name="T21" fmla="*/ 304 h 3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8" h="304">
                  <a:moveTo>
                    <a:pt x="0" y="280"/>
                  </a:moveTo>
                  <a:cubicBezTo>
                    <a:pt x="0" y="280"/>
                    <a:pt x="64" y="80"/>
                    <a:pt x="144" y="40"/>
                  </a:cubicBezTo>
                  <a:cubicBezTo>
                    <a:pt x="224" y="0"/>
                    <a:pt x="400" y="0"/>
                    <a:pt x="480" y="40"/>
                  </a:cubicBezTo>
                  <a:cubicBezTo>
                    <a:pt x="560" y="80"/>
                    <a:pt x="648" y="256"/>
                    <a:pt x="624" y="280"/>
                  </a:cubicBezTo>
                  <a:cubicBezTo>
                    <a:pt x="600" y="304"/>
                    <a:pt x="440" y="184"/>
                    <a:pt x="336" y="184"/>
                  </a:cubicBezTo>
                  <a:cubicBezTo>
                    <a:pt x="232" y="184"/>
                    <a:pt x="70" y="260"/>
                    <a:pt x="0" y="28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22550" name="AutoShape 49"/>
            <p:cNvSpPr>
              <a:spLocks noChangeArrowheads="1"/>
            </p:cNvSpPr>
            <p:nvPr/>
          </p:nvSpPr>
          <p:spPr bwMode="auto">
            <a:xfrm>
              <a:off x="5280" y="3936"/>
              <a:ext cx="144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22551" name="AutoShape 50"/>
            <p:cNvSpPr>
              <a:spLocks noChangeArrowheads="1"/>
            </p:cNvSpPr>
            <p:nvPr/>
          </p:nvSpPr>
          <p:spPr bwMode="auto">
            <a:xfrm>
              <a:off x="5520" y="3936"/>
              <a:ext cx="144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231476" name="Rectangle 52"/>
          <p:cNvSpPr>
            <a:spLocks noChangeArrowheads="1"/>
          </p:cNvSpPr>
          <p:nvPr/>
        </p:nvSpPr>
        <p:spPr bwMode="auto">
          <a:xfrm>
            <a:off x="2057400" y="6019800"/>
            <a:ext cx="2636181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Inverse matrix?</a:t>
            </a:r>
            <a:endParaRPr lang="it-IT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86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76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FF"/>
                </a:solidFill>
              </a:rPr>
              <a:t>Example: rotation about the </a:t>
            </a:r>
            <a:r>
              <a:rPr lang="en-US" i="1" kern="12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z </a:t>
            </a:r>
            <a:r>
              <a:rPr lang="en-US" kern="1200" dirty="0">
                <a:solidFill>
                  <a:srgbClr val="FFFFFF"/>
                </a:solidFill>
                <a:cs typeface="Arial" charset="0"/>
              </a:rPr>
              <a:t>axis</a:t>
            </a:r>
            <a:endParaRPr lang="it-IT" dirty="0"/>
          </a:p>
        </p:txBody>
      </p:sp>
      <p:sp>
        <p:nvSpPr>
          <p:cNvPr id="25607" name="Line 3"/>
          <p:cNvSpPr>
            <a:spLocks noChangeShapeType="1"/>
          </p:cNvSpPr>
          <p:nvPr/>
        </p:nvSpPr>
        <p:spPr bwMode="auto">
          <a:xfrm flipV="1">
            <a:off x="5791200" y="1295400"/>
            <a:ext cx="0" cy="3733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5608" name="Line 4"/>
          <p:cNvSpPr>
            <a:spLocks noChangeShapeType="1"/>
          </p:cNvSpPr>
          <p:nvPr/>
        </p:nvSpPr>
        <p:spPr bwMode="auto">
          <a:xfrm>
            <a:off x="3886200" y="3352800"/>
            <a:ext cx="426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5609" name="Rectangle 5"/>
          <p:cNvSpPr>
            <a:spLocks noChangeArrowheads="1"/>
          </p:cNvSpPr>
          <p:nvPr/>
        </p:nvSpPr>
        <p:spPr bwMode="auto">
          <a:xfrm>
            <a:off x="6858000" y="1447800"/>
            <a:ext cx="936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latin typeface="Times New Roman" pitchFamily="18" charset="0"/>
              </a:rPr>
              <a:t>(</a:t>
            </a:r>
            <a:r>
              <a:rPr lang="en-US" sz="2400" i="1">
                <a:latin typeface="Times New Roman" pitchFamily="18" charset="0"/>
              </a:rPr>
              <a:t>x’,y’</a:t>
            </a:r>
            <a:r>
              <a:rPr lang="en-US" sz="2400">
                <a:latin typeface="Times New Roman" pitchFamily="18" charset="0"/>
              </a:rPr>
              <a:t>)</a:t>
            </a:r>
            <a:endParaRPr lang="it-IT" sz="2800">
              <a:latin typeface="Symbol" pitchFamily="18" charset="2"/>
            </a:endParaRPr>
          </a:p>
        </p:txBody>
      </p:sp>
      <p:sp>
        <p:nvSpPr>
          <p:cNvPr id="25610" name="Oval 6"/>
          <p:cNvSpPr>
            <a:spLocks noChangeArrowheads="1"/>
          </p:cNvSpPr>
          <p:nvPr/>
        </p:nvSpPr>
        <p:spPr bwMode="auto">
          <a:xfrm>
            <a:off x="7467600" y="26289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611" name="Line 7"/>
          <p:cNvSpPr>
            <a:spLocks noChangeShapeType="1"/>
          </p:cNvSpPr>
          <p:nvPr/>
        </p:nvSpPr>
        <p:spPr bwMode="auto">
          <a:xfrm flipV="1">
            <a:off x="5791200" y="1905000"/>
            <a:ext cx="1143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2" name="Line 8"/>
          <p:cNvSpPr>
            <a:spLocks noChangeShapeType="1"/>
          </p:cNvSpPr>
          <p:nvPr/>
        </p:nvSpPr>
        <p:spPr bwMode="auto">
          <a:xfrm flipV="1">
            <a:off x="5791200" y="2667000"/>
            <a:ext cx="1676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3" name="Oval 9"/>
          <p:cNvSpPr>
            <a:spLocks noChangeArrowheads="1"/>
          </p:cNvSpPr>
          <p:nvPr/>
        </p:nvSpPr>
        <p:spPr bwMode="auto">
          <a:xfrm>
            <a:off x="6896100" y="1876425"/>
            <a:ext cx="76200" cy="762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614" name="Rectangle 10"/>
          <p:cNvSpPr>
            <a:spLocks noChangeArrowheads="1"/>
          </p:cNvSpPr>
          <p:nvPr/>
        </p:nvSpPr>
        <p:spPr bwMode="auto">
          <a:xfrm>
            <a:off x="7543800" y="2362200"/>
            <a:ext cx="73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latin typeface="Times New Roman" pitchFamily="18" charset="0"/>
              </a:rPr>
              <a:t>(</a:t>
            </a:r>
            <a:r>
              <a:rPr lang="en-US" sz="2400" i="1">
                <a:latin typeface="Times New Roman" pitchFamily="18" charset="0"/>
              </a:rPr>
              <a:t>x,y</a:t>
            </a:r>
            <a:r>
              <a:rPr lang="en-US" sz="2400">
                <a:latin typeface="Times New Roman" pitchFamily="18" charset="0"/>
              </a:rPr>
              <a:t>)</a:t>
            </a:r>
            <a:endParaRPr lang="it-IT" sz="2800">
              <a:latin typeface="Symbol" pitchFamily="18" charset="2"/>
            </a:endParaRPr>
          </a:p>
        </p:txBody>
      </p:sp>
      <p:sp>
        <p:nvSpPr>
          <p:cNvPr id="25615" name="Freeform 11"/>
          <p:cNvSpPr>
            <a:spLocks/>
          </p:cNvSpPr>
          <p:nvPr/>
        </p:nvSpPr>
        <p:spPr bwMode="auto">
          <a:xfrm>
            <a:off x="6972300" y="1938337"/>
            <a:ext cx="509596" cy="676232"/>
          </a:xfrm>
          <a:custGeom>
            <a:avLst/>
            <a:gdLst>
              <a:gd name="T0" fmla="*/ 0 w 183"/>
              <a:gd name="T1" fmla="*/ 0 h 279"/>
              <a:gd name="T2" fmla="*/ 2147483647 w 183"/>
              <a:gd name="T3" fmla="*/ 2147483647 h 279"/>
              <a:gd name="T4" fmla="*/ 2147483647 w 183"/>
              <a:gd name="T5" fmla="*/ 2147483647 h 279"/>
              <a:gd name="T6" fmla="*/ 0 60000 65536"/>
              <a:gd name="T7" fmla="*/ 0 60000 65536"/>
              <a:gd name="T8" fmla="*/ 0 60000 65536"/>
              <a:gd name="T9" fmla="*/ 0 w 183"/>
              <a:gd name="T10" fmla="*/ 0 h 279"/>
              <a:gd name="T11" fmla="*/ 183 w 183"/>
              <a:gd name="T12" fmla="*/ 279 h 279"/>
              <a:gd name="connsiteX0" fmla="*/ 0 w 9174"/>
              <a:gd name="connsiteY0" fmla="*/ 0 h 9299"/>
              <a:gd name="connsiteX1" fmla="*/ 5731 w 9174"/>
              <a:gd name="connsiteY1" fmla="*/ 3779 h 9299"/>
              <a:gd name="connsiteX2" fmla="*/ 9174 w 9174"/>
              <a:gd name="connsiteY2" fmla="*/ 9299 h 9299"/>
              <a:gd name="connsiteX0" fmla="*/ 0 w 10000"/>
              <a:gd name="connsiteY0" fmla="*/ 0 h 10000"/>
              <a:gd name="connsiteX1" fmla="*/ 7347 w 10000"/>
              <a:gd name="connsiteY1" fmla="*/ 4132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7347 w 10000"/>
              <a:gd name="connsiteY1" fmla="*/ 4132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7347 w 10000"/>
              <a:gd name="connsiteY1" fmla="*/ 4132 h 10000"/>
              <a:gd name="connsiteX2" fmla="*/ 10000 w 10000"/>
              <a:gd name="connsiteY2" fmla="*/ 10000 h 10000"/>
              <a:gd name="connsiteX0" fmla="*/ 0 w 10900"/>
              <a:gd name="connsiteY0" fmla="*/ 0 h 9315"/>
              <a:gd name="connsiteX1" fmla="*/ 7347 w 10900"/>
              <a:gd name="connsiteY1" fmla="*/ 4132 h 9315"/>
              <a:gd name="connsiteX2" fmla="*/ 10900 w 10900"/>
              <a:gd name="connsiteY2" fmla="*/ 9315 h 9315"/>
              <a:gd name="connsiteX0" fmla="*/ 0 w 10000"/>
              <a:gd name="connsiteY0" fmla="*/ 0 h 10000"/>
              <a:gd name="connsiteX1" fmla="*/ 6740 w 10000"/>
              <a:gd name="connsiteY1" fmla="*/ 4436 h 10000"/>
              <a:gd name="connsiteX2" fmla="*/ 10000 w 10000"/>
              <a:gd name="connsiteY2" fmla="*/ 10000 h 10000"/>
              <a:gd name="connsiteX0" fmla="*/ 0 w 9817"/>
              <a:gd name="connsiteY0" fmla="*/ 0 h 10441"/>
              <a:gd name="connsiteX1" fmla="*/ 6740 w 9817"/>
              <a:gd name="connsiteY1" fmla="*/ 4436 h 10441"/>
              <a:gd name="connsiteX2" fmla="*/ 9817 w 9817"/>
              <a:gd name="connsiteY2" fmla="*/ 10441 h 1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17" h="10441">
                <a:moveTo>
                  <a:pt x="0" y="0"/>
                </a:moveTo>
                <a:cubicBezTo>
                  <a:pt x="1918" y="943"/>
                  <a:pt x="3725" y="1431"/>
                  <a:pt x="6740" y="4436"/>
                </a:cubicBezTo>
                <a:cubicBezTo>
                  <a:pt x="8381" y="6339"/>
                  <a:pt x="9566" y="8602"/>
                  <a:pt x="9817" y="1044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616" name="Text Box 12"/>
          <p:cNvSpPr txBox="1">
            <a:spLocks noChangeArrowheads="1"/>
          </p:cNvSpPr>
          <p:nvPr/>
        </p:nvSpPr>
        <p:spPr bwMode="auto">
          <a:xfrm>
            <a:off x="7924800" y="3352800"/>
            <a:ext cx="30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25617" name="Text Box 13"/>
          <p:cNvSpPr txBox="1">
            <a:spLocks noChangeArrowheads="1"/>
          </p:cNvSpPr>
          <p:nvPr/>
        </p:nvSpPr>
        <p:spPr bwMode="auto">
          <a:xfrm>
            <a:off x="5410200" y="1219200"/>
            <a:ext cx="30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y</a:t>
            </a:r>
          </a:p>
        </p:txBody>
      </p:sp>
      <p:sp>
        <p:nvSpPr>
          <p:cNvPr id="25618" name="Text Box 14"/>
          <p:cNvSpPr txBox="1">
            <a:spLocks noChangeArrowheads="1"/>
          </p:cNvSpPr>
          <p:nvPr/>
        </p:nvSpPr>
        <p:spPr bwMode="auto">
          <a:xfrm>
            <a:off x="5486400" y="3352800"/>
            <a:ext cx="30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z</a:t>
            </a:r>
          </a:p>
        </p:txBody>
      </p:sp>
      <p:grpSp>
        <p:nvGrpSpPr>
          <p:cNvPr id="25619" name="Group 22"/>
          <p:cNvGrpSpPr>
            <a:grpSpLocks/>
          </p:cNvGrpSpPr>
          <p:nvPr/>
        </p:nvGrpSpPr>
        <p:grpSpPr bwMode="auto">
          <a:xfrm>
            <a:off x="5791200" y="2667000"/>
            <a:ext cx="1981200" cy="1509713"/>
            <a:chOff x="3648" y="1680"/>
            <a:chExt cx="1248" cy="951"/>
          </a:xfrm>
        </p:grpSpPr>
        <p:sp>
          <p:nvSpPr>
            <p:cNvPr id="25624" name="Rectangle 23"/>
            <p:cNvSpPr>
              <a:spLocks noChangeArrowheads="1"/>
            </p:cNvSpPr>
            <p:nvPr/>
          </p:nvSpPr>
          <p:spPr bwMode="auto">
            <a:xfrm>
              <a:off x="4272" y="2304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solidFill>
                    <a:srgbClr val="008000"/>
                  </a:solidFill>
                  <a:latin typeface="Symbol" pitchFamily="18" charset="2"/>
                </a:rPr>
                <a:t>r</a:t>
              </a:r>
              <a:endParaRPr lang="it-IT" sz="2800">
                <a:solidFill>
                  <a:srgbClr val="008000"/>
                </a:solidFill>
                <a:latin typeface="Symbol" pitchFamily="18" charset="2"/>
              </a:endParaRPr>
            </a:p>
          </p:txBody>
        </p:sp>
        <p:sp>
          <p:nvSpPr>
            <p:cNvPr id="25626" name="Line 25"/>
            <p:cNvSpPr>
              <a:spLocks noChangeShapeType="1"/>
            </p:cNvSpPr>
            <p:nvPr/>
          </p:nvSpPr>
          <p:spPr bwMode="auto">
            <a:xfrm>
              <a:off x="3648" y="2112"/>
              <a:ext cx="192" cy="480"/>
            </a:xfrm>
            <a:prstGeom prst="line">
              <a:avLst/>
            </a:prstGeom>
            <a:noFill/>
            <a:ln w="12700" cap="rnd">
              <a:solidFill>
                <a:srgbClr val="008000"/>
              </a:solidFill>
              <a:prstDash val="sysDot"/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5627" name="Line 26"/>
            <p:cNvSpPr>
              <a:spLocks noChangeShapeType="1"/>
            </p:cNvSpPr>
            <p:nvPr/>
          </p:nvSpPr>
          <p:spPr bwMode="auto">
            <a:xfrm>
              <a:off x="4704" y="1680"/>
              <a:ext cx="192" cy="480"/>
            </a:xfrm>
            <a:prstGeom prst="line">
              <a:avLst/>
            </a:prstGeom>
            <a:noFill/>
            <a:ln w="12700" cap="rnd">
              <a:solidFill>
                <a:srgbClr val="008000"/>
              </a:solidFill>
              <a:prstDash val="sysDot"/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5628" name="Line 27"/>
            <p:cNvSpPr>
              <a:spLocks noChangeShapeType="1"/>
            </p:cNvSpPr>
            <p:nvPr/>
          </p:nvSpPr>
          <p:spPr bwMode="auto">
            <a:xfrm flipV="1">
              <a:off x="3840" y="2160"/>
              <a:ext cx="1056" cy="43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 type="arrow" w="med" len="med"/>
              <a:tailEnd type="arrow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aphicFrame>
        <p:nvGraphicFramePr>
          <p:cNvPr id="25602" name="Object 30"/>
          <p:cNvGraphicFramePr>
            <a:graphicFrameLocks noChangeAspect="1"/>
          </p:cNvGraphicFramePr>
          <p:nvPr>
            <p:extLst/>
          </p:nvPr>
        </p:nvGraphicFramePr>
        <p:xfrm>
          <a:off x="323528" y="1120775"/>
          <a:ext cx="2559050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4" name="Equazione" r:id="rId3" imgW="1282680" imgH="622080" progId="Equation.3">
                  <p:embed/>
                </p:oleObj>
              </mc:Choice>
              <mc:Fallback>
                <p:oleObj name="Equazione" r:id="rId3" imgW="1282680" imgH="622080" progId="Equation.3">
                  <p:embed/>
                  <p:pic>
                    <p:nvPicPr>
                      <p:cNvPr id="25602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120775"/>
                        <a:ext cx="2559050" cy="1241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8384" name="Object 32"/>
          <p:cNvGraphicFramePr>
            <a:graphicFrameLocks noChangeAspect="1"/>
          </p:cNvGraphicFramePr>
          <p:nvPr/>
        </p:nvGraphicFramePr>
        <p:xfrm>
          <a:off x="317500" y="4800600"/>
          <a:ext cx="3865563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5" name="Equation" r:id="rId5" imgW="1930320" imgH="914400" progId="Equation.3">
                  <p:embed/>
                </p:oleObj>
              </mc:Choice>
              <mc:Fallback>
                <p:oleObj name="Equation" r:id="rId5" imgW="1930320" imgH="914400" progId="Equation.3">
                  <p:embed/>
                  <p:pic>
                    <p:nvPicPr>
                      <p:cNvPr id="228384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" y="4800600"/>
                        <a:ext cx="3865563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8385" name="Object 33"/>
          <p:cNvGraphicFramePr>
            <a:graphicFrameLocks noChangeAspect="1"/>
          </p:cNvGraphicFramePr>
          <p:nvPr>
            <p:extLst/>
          </p:nvPr>
        </p:nvGraphicFramePr>
        <p:xfrm>
          <a:off x="251520" y="2729791"/>
          <a:ext cx="4500563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6" name="Equation" r:id="rId7" imgW="2247840" imgH="914400" progId="Equation.3">
                  <p:embed/>
                </p:oleObj>
              </mc:Choice>
              <mc:Fallback>
                <p:oleObj name="Equation" r:id="rId7" imgW="2247840" imgH="914400" progId="Equation.3">
                  <p:embed/>
                  <p:pic>
                    <p:nvPicPr>
                      <p:cNvPr id="228385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729791"/>
                        <a:ext cx="4500563" cy="1831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621" name="Group 34"/>
          <p:cNvGrpSpPr>
            <a:grpSpLocks/>
          </p:cNvGrpSpPr>
          <p:nvPr/>
        </p:nvGrpSpPr>
        <p:grpSpPr bwMode="auto">
          <a:xfrm>
            <a:off x="5711686" y="3306762"/>
            <a:ext cx="152400" cy="152400"/>
            <a:chOff x="2400" y="2400"/>
            <a:chExt cx="768" cy="768"/>
          </a:xfrm>
        </p:grpSpPr>
        <p:sp>
          <p:nvSpPr>
            <p:cNvPr id="25622" name="Oval 35"/>
            <p:cNvSpPr>
              <a:spLocks noChangeArrowheads="1"/>
            </p:cNvSpPr>
            <p:nvPr/>
          </p:nvSpPr>
          <p:spPr bwMode="auto">
            <a:xfrm>
              <a:off x="2400" y="2400"/>
              <a:ext cx="768" cy="7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25623" name="Oval 36"/>
            <p:cNvSpPr>
              <a:spLocks noChangeArrowheads="1"/>
            </p:cNvSpPr>
            <p:nvPr/>
          </p:nvSpPr>
          <p:spPr bwMode="auto">
            <a:xfrm>
              <a:off x="2784" y="2784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39" name="Rectangle 32"/>
          <p:cNvSpPr>
            <a:spLocks noChangeArrowheads="1"/>
          </p:cNvSpPr>
          <p:nvPr/>
        </p:nvSpPr>
        <p:spPr bwMode="auto">
          <a:xfrm>
            <a:off x="6382786" y="2442399"/>
            <a:ext cx="378928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Symbol" pitchFamily="18" charset="2"/>
                <a:sym typeface="Symbol"/>
              </a:rPr>
              <a:t></a:t>
            </a:r>
            <a:endParaRPr lang="it-IT" sz="2800" i="1" dirty="0">
              <a:solidFill>
                <a:srgbClr val="FF0000"/>
              </a:solidFill>
              <a:latin typeface="Symbol" pitchFamily="18" charset="2"/>
              <a:sym typeface="Symbol" pitchFamily="18" charset="2"/>
            </a:endParaRPr>
          </a:p>
        </p:txBody>
      </p:sp>
      <p:sp>
        <p:nvSpPr>
          <p:cNvPr id="36" name="Freeform 24"/>
          <p:cNvSpPr>
            <a:spLocks/>
          </p:cNvSpPr>
          <p:nvPr/>
        </p:nvSpPr>
        <p:spPr bwMode="auto">
          <a:xfrm>
            <a:off x="6235701" y="2787640"/>
            <a:ext cx="254791" cy="272276"/>
          </a:xfrm>
          <a:custGeom>
            <a:avLst/>
            <a:gdLst>
              <a:gd name="T0" fmla="*/ 0 w 52"/>
              <a:gd name="T1" fmla="*/ 0 h 173"/>
              <a:gd name="T2" fmla="*/ 45 w 52"/>
              <a:gd name="T3" fmla="*/ 78 h 173"/>
              <a:gd name="T4" fmla="*/ 45 w 52"/>
              <a:gd name="T5" fmla="*/ 173 h 173"/>
              <a:gd name="T6" fmla="*/ 0 60000 65536"/>
              <a:gd name="T7" fmla="*/ 0 60000 65536"/>
              <a:gd name="T8" fmla="*/ 0 60000 65536"/>
              <a:gd name="T9" fmla="*/ 0 w 52"/>
              <a:gd name="T10" fmla="*/ 0 h 173"/>
              <a:gd name="T11" fmla="*/ 52 w 52"/>
              <a:gd name="T12" fmla="*/ 173 h 173"/>
              <a:gd name="connsiteX0" fmla="*/ 0 w 30021"/>
              <a:gd name="connsiteY0" fmla="*/ 0 h 10694"/>
              <a:gd name="connsiteX1" fmla="*/ 29423 w 30021"/>
              <a:gd name="connsiteY1" fmla="*/ 5203 h 10694"/>
              <a:gd name="connsiteX2" fmla="*/ 29423 w 30021"/>
              <a:gd name="connsiteY2" fmla="*/ 10694 h 10694"/>
              <a:gd name="connsiteX0" fmla="*/ 0 w 29423"/>
              <a:gd name="connsiteY0" fmla="*/ 0 h 10694"/>
              <a:gd name="connsiteX1" fmla="*/ 19615 w 29423"/>
              <a:gd name="connsiteY1" fmla="*/ 3989 h 10694"/>
              <a:gd name="connsiteX2" fmla="*/ 29423 w 29423"/>
              <a:gd name="connsiteY2" fmla="*/ 10694 h 10694"/>
              <a:gd name="connsiteX0" fmla="*/ 0 w 29423"/>
              <a:gd name="connsiteY0" fmla="*/ 0 h 10694"/>
              <a:gd name="connsiteX1" fmla="*/ 19615 w 29423"/>
              <a:gd name="connsiteY1" fmla="*/ 3989 h 10694"/>
              <a:gd name="connsiteX2" fmla="*/ 29423 w 29423"/>
              <a:gd name="connsiteY2" fmla="*/ 10694 h 10694"/>
              <a:gd name="connsiteX0" fmla="*/ 0 w 29423"/>
              <a:gd name="connsiteY0" fmla="*/ 0 h 10694"/>
              <a:gd name="connsiteX1" fmla="*/ 19615 w 29423"/>
              <a:gd name="connsiteY1" fmla="*/ 3989 h 10694"/>
              <a:gd name="connsiteX2" fmla="*/ 29423 w 29423"/>
              <a:gd name="connsiteY2" fmla="*/ 10694 h 10694"/>
              <a:gd name="connsiteX0" fmla="*/ 0 w 29423"/>
              <a:gd name="connsiteY0" fmla="*/ 0 h 10694"/>
              <a:gd name="connsiteX1" fmla="*/ 19615 w 29423"/>
              <a:gd name="connsiteY1" fmla="*/ 3989 h 10694"/>
              <a:gd name="connsiteX2" fmla="*/ 29423 w 29423"/>
              <a:gd name="connsiteY2" fmla="*/ 10694 h 10694"/>
              <a:gd name="connsiteX0" fmla="*/ 0 w 29700"/>
              <a:gd name="connsiteY0" fmla="*/ 0 h 10694"/>
              <a:gd name="connsiteX1" fmla="*/ 21923 w 29700"/>
              <a:gd name="connsiteY1" fmla="*/ 5203 h 10694"/>
              <a:gd name="connsiteX2" fmla="*/ 29423 w 29700"/>
              <a:gd name="connsiteY2" fmla="*/ 10694 h 10694"/>
              <a:gd name="connsiteX0" fmla="*/ 0 w 29423"/>
              <a:gd name="connsiteY0" fmla="*/ 0 h 10694"/>
              <a:gd name="connsiteX1" fmla="*/ 17885 w 29423"/>
              <a:gd name="connsiteY1" fmla="*/ 4163 h 10694"/>
              <a:gd name="connsiteX2" fmla="*/ 29423 w 29423"/>
              <a:gd name="connsiteY2" fmla="*/ 10694 h 10694"/>
              <a:gd name="connsiteX0" fmla="*/ 0 w 30865"/>
              <a:gd name="connsiteY0" fmla="*/ 0 h 9914"/>
              <a:gd name="connsiteX1" fmla="*/ 17885 w 30865"/>
              <a:gd name="connsiteY1" fmla="*/ 4163 h 9914"/>
              <a:gd name="connsiteX2" fmla="*/ 30865 w 30865"/>
              <a:gd name="connsiteY2" fmla="*/ 9914 h 9914"/>
              <a:gd name="connsiteX0" fmla="*/ 0 w 10000"/>
              <a:gd name="connsiteY0" fmla="*/ 0 h 10000"/>
              <a:gd name="connsiteX1" fmla="*/ 5795 w 10000"/>
              <a:gd name="connsiteY1" fmla="*/ 4199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6730 w 10000"/>
              <a:gd name="connsiteY1" fmla="*/ 4374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6730 w 10000"/>
              <a:gd name="connsiteY1" fmla="*/ 4374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5889 w 10000"/>
              <a:gd name="connsiteY1" fmla="*/ 4287 h 10000"/>
              <a:gd name="connsiteX2" fmla="*/ 10000 w 10000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1558" y="845"/>
                  <a:pt x="2462" y="497"/>
                  <a:pt x="5889" y="4287"/>
                </a:cubicBezTo>
                <a:cubicBezTo>
                  <a:pt x="9129" y="8251"/>
                  <a:pt x="8878" y="7347"/>
                  <a:pt x="10000" y="1000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16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Applications: Biomedical Applications</a:t>
            </a:r>
            <a:endParaRPr lang="it-IT" dirty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dirty="0"/>
              <a:t>Biomedical applications</a:t>
            </a:r>
          </a:p>
          <a:p>
            <a:pPr lvl="1" eaLnBrk="1" hangingPunct="1"/>
            <a:r>
              <a:rPr lang="en-AU" dirty="0"/>
              <a:t>support to diagnosis</a:t>
            </a:r>
          </a:p>
          <a:p>
            <a:pPr lvl="2" eaLnBrk="1" hangingPunct="1"/>
            <a:r>
              <a:rPr lang="en-AU" dirty="0"/>
              <a:t>e.g. visualize CAT scans</a:t>
            </a:r>
          </a:p>
          <a:p>
            <a:pPr lvl="1" eaLnBrk="1" hangingPunct="1"/>
            <a:r>
              <a:rPr lang="en-AU" dirty="0"/>
              <a:t>Prosthetics design</a:t>
            </a:r>
          </a:p>
          <a:p>
            <a:pPr lvl="1" eaLnBrk="1" hangingPunct="1"/>
            <a:r>
              <a:rPr lang="en-AU" dirty="0"/>
              <a:t>Virtual surgery </a:t>
            </a:r>
          </a:p>
          <a:p>
            <a:pPr lvl="1" eaLnBrk="1" hangingPunct="1"/>
            <a:r>
              <a:rPr lang="en-AU" dirty="0"/>
              <a:t>Remotely operated surgery</a:t>
            </a:r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>
            <p:extLst/>
          </p:nvPr>
        </p:nvGraphicFramePr>
        <p:xfrm>
          <a:off x="2339752" y="4444492"/>
          <a:ext cx="2340010" cy="2308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92" name="Image" r:id="rId3" imgW="4584127" imgH="4520635" progId="">
                  <p:embed/>
                </p:oleObj>
              </mc:Choice>
              <mc:Fallback>
                <p:oleObj name="Image" r:id="rId3" imgW="4584127" imgH="4520635" progId="">
                  <p:embed/>
                  <p:pic>
                    <p:nvPicPr>
                      <p:cNvPr id="205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4444492"/>
                        <a:ext cx="2340010" cy="2308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112" y="1783991"/>
            <a:ext cx="2625084" cy="266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D0842EC-2D91-4966-8CF4-98FE278640EA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5274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Composite transformations	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Multiplication is associative!</a:t>
            </a:r>
          </a:p>
          <a:p>
            <a:pPr marL="0" indent="0" algn="ctr">
              <a:buNone/>
            </a:pPr>
            <a:r>
              <a:rPr lang="en-US" sz="4800" dirty="0"/>
              <a:t>B(Ax) = (BA)x</a:t>
            </a:r>
          </a:p>
          <a:p>
            <a:pPr lvl="1"/>
            <a:r>
              <a:rPr lang="en-US" sz="2400" dirty="0"/>
              <a:t>Matrix A «does» a transformation </a:t>
            </a:r>
            <a:r>
              <a:rPr lang="en-US" sz="2400" i="1" dirty="0"/>
              <a:t>a</a:t>
            </a:r>
          </a:p>
          <a:p>
            <a:pPr lvl="1"/>
            <a:r>
              <a:rPr lang="en-US" sz="2400" dirty="0" err="1"/>
              <a:t>Matricx</a:t>
            </a:r>
            <a:r>
              <a:rPr lang="en-US" sz="2400" dirty="0"/>
              <a:t> B «does» another transformation </a:t>
            </a:r>
            <a:r>
              <a:rPr lang="en-US" sz="2400" i="1" dirty="0"/>
              <a:t>b</a:t>
            </a:r>
          </a:p>
          <a:p>
            <a:pPr lvl="1"/>
            <a:r>
              <a:rPr lang="en-US" sz="2400" dirty="0" err="1"/>
              <a:t>Matrice</a:t>
            </a:r>
            <a:r>
              <a:rPr lang="en-US" sz="2400" dirty="0"/>
              <a:t> (BA)  «does» la transformation </a:t>
            </a:r>
            <a:r>
              <a:rPr lang="en-US" sz="2400" i="1" dirty="0"/>
              <a:t>a</a:t>
            </a:r>
            <a:r>
              <a:rPr lang="en-US" sz="2400" dirty="0"/>
              <a:t>, followed by </a:t>
            </a:r>
            <a:r>
              <a:rPr lang="en-US" sz="2400" i="1" dirty="0"/>
              <a:t>b</a:t>
            </a:r>
          </a:p>
          <a:p>
            <a:endParaRPr lang="en-US" sz="2800" i="1" dirty="0"/>
          </a:p>
          <a:p>
            <a:r>
              <a:rPr lang="en-US" sz="2800" dirty="0"/>
              <a:t>Applying to transformation means apply their multiplication</a:t>
            </a:r>
            <a:endParaRPr lang="en-US" sz="2000" dirty="0"/>
          </a:p>
          <a:p>
            <a:pPr marL="0" indent="0" algn="ctr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</a:p>
          <a:p>
            <a:pPr marL="0" indent="0">
              <a:buNone/>
            </a:pPr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740798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/>
              <a:t>Reminder</a:t>
            </a:r>
            <a:r>
              <a:rPr lang="it-IT" dirty="0"/>
              <a:t>: </a:t>
            </a:r>
            <a:r>
              <a:rPr lang="it-IT" dirty="0" err="1"/>
              <a:t>matrix</a:t>
            </a:r>
            <a:r>
              <a:rPr lang="it-IT" dirty="0"/>
              <a:t> </a:t>
            </a:r>
            <a:r>
              <a:rPr lang="it-IT" dirty="0" err="1"/>
              <a:t>multiplication</a:t>
            </a:r>
            <a:endParaRPr lang="it-IT" dirty="0"/>
          </a:p>
        </p:txBody>
      </p:sp>
      <p:sp>
        <p:nvSpPr>
          <p:cNvPr id="66566" name="Rectangle 9"/>
          <p:cNvSpPr>
            <a:spLocks noChangeArrowheads="1"/>
          </p:cNvSpPr>
          <p:nvPr/>
        </p:nvSpPr>
        <p:spPr bwMode="auto">
          <a:xfrm>
            <a:off x="-24760" y="1492102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/>
              <a:t>Associative yes, commutative no!</a:t>
            </a:r>
          </a:p>
          <a:p>
            <a:pPr marL="1600200" lvl="3" indent="-228600">
              <a:spcBef>
                <a:spcPct val="20000"/>
              </a:spcBef>
            </a:pPr>
            <a:r>
              <a:rPr lang="en-US" sz="3200" dirty="0"/>
              <a:t>AB </a:t>
            </a:r>
            <a:r>
              <a:rPr lang="en-US" sz="4000" dirty="0">
                <a:ea typeface="Arial Unicode MS" pitchFamily="34" charset="-128"/>
                <a:cs typeface="Arial Unicode MS" pitchFamily="34" charset="-128"/>
              </a:rPr>
              <a:t>≠</a:t>
            </a:r>
            <a:r>
              <a:rPr lang="en-US" sz="3200" dirty="0">
                <a:ea typeface="Arial Unicode MS" pitchFamily="34" charset="-128"/>
                <a:cs typeface="Arial Unicode MS" pitchFamily="34" charset="-128"/>
              </a:rPr>
              <a:t> BA</a:t>
            </a:r>
            <a:endParaRPr lang="en-US" sz="32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finding correct order is not</a:t>
            </a:r>
            <a:r>
              <a:rPr lang="it-IT" dirty="0"/>
              <a:t> intuitive</a:t>
            </a:r>
            <a:endParaRPr lang="en-US" sz="32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3200" dirty="0"/>
          </a:p>
        </p:txBody>
      </p:sp>
      <p:sp>
        <p:nvSpPr>
          <p:cNvPr id="240674" name="Rectangle 34"/>
          <p:cNvSpPr>
            <a:spLocks noChangeArrowheads="1"/>
          </p:cNvSpPr>
          <p:nvPr/>
        </p:nvSpPr>
        <p:spPr bwMode="auto">
          <a:xfrm>
            <a:off x="5181600" y="6103938"/>
            <a:ext cx="417513" cy="41751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40675" name="Rectangle 35"/>
          <p:cNvSpPr>
            <a:spLocks noChangeArrowheads="1"/>
          </p:cNvSpPr>
          <p:nvPr/>
        </p:nvSpPr>
        <p:spPr bwMode="auto">
          <a:xfrm>
            <a:off x="1295400" y="6103938"/>
            <a:ext cx="417513" cy="41751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66569" name="Group 36"/>
          <p:cNvGrpSpPr>
            <a:grpSpLocks/>
          </p:cNvGrpSpPr>
          <p:nvPr/>
        </p:nvGrpSpPr>
        <p:grpSpPr bwMode="auto">
          <a:xfrm>
            <a:off x="1284288" y="4159250"/>
            <a:ext cx="2309812" cy="2470150"/>
            <a:chOff x="2680" y="1872"/>
            <a:chExt cx="1592" cy="1702"/>
          </a:xfrm>
        </p:grpSpPr>
        <p:sp>
          <p:nvSpPr>
            <p:cNvPr id="66589" name="Rectangle 37"/>
            <p:cNvSpPr>
              <a:spLocks noChangeArrowheads="1"/>
            </p:cNvSpPr>
            <p:nvPr/>
          </p:nvSpPr>
          <p:spPr bwMode="auto">
            <a:xfrm>
              <a:off x="4072" y="3321"/>
              <a:ext cx="197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i="1">
                  <a:latin typeface="Times New Roman" pitchFamily="18" charset="0"/>
                </a:rPr>
                <a:t>x</a:t>
              </a:r>
              <a:endParaRPr lang="it-IT">
                <a:latin typeface="Symbol" pitchFamily="18" charset="2"/>
              </a:endParaRPr>
            </a:p>
          </p:txBody>
        </p:sp>
        <p:sp>
          <p:nvSpPr>
            <p:cNvPr id="66590" name="Line 38"/>
            <p:cNvSpPr>
              <a:spLocks noChangeShapeType="1"/>
            </p:cNvSpPr>
            <p:nvPr/>
          </p:nvSpPr>
          <p:spPr bwMode="auto">
            <a:xfrm>
              <a:off x="2736" y="3360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91" name="Line 39"/>
            <p:cNvSpPr>
              <a:spLocks noChangeShapeType="1"/>
            </p:cNvSpPr>
            <p:nvPr/>
          </p:nvSpPr>
          <p:spPr bwMode="auto">
            <a:xfrm flipV="1">
              <a:off x="2832" y="1872"/>
              <a:ext cx="0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92" name="Rectangle 40"/>
            <p:cNvSpPr>
              <a:spLocks noChangeArrowheads="1"/>
            </p:cNvSpPr>
            <p:nvPr/>
          </p:nvSpPr>
          <p:spPr bwMode="auto">
            <a:xfrm>
              <a:off x="2680" y="1872"/>
              <a:ext cx="197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i="1">
                  <a:latin typeface="Times New Roman" pitchFamily="18" charset="0"/>
                </a:rPr>
                <a:t>y</a:t>
              </a:r>
              <a:endParaRPr lang="it-IT">
                <a:latin typeface="Symbol" pitchFamily="18" charset="2"/>
              </a:endParaRPr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1524000" y="6103938"/>
            <a:ext cx="1462088" cy="417512"/>
            <a:chOff x="672" y="3216"/>
            <a:chExt cx="1008" cy="288"/>
          </a:xfrm>
        </p:grpSpPr>
        <p:sp>
          <p:nvSpPr>
            <p:cNvPr id="66587" name="Rectangle 42"/>
            <p:cNvSpPr>
              <a:spLocks noChangeArrowheads="1"/>
            </p:cNvSpPr>
            <p:nvPr/>
          </p:nvSpPr>
          <p:spPr bwMode="auto">
            <a:xfrm>
              <a:off x="1392" y="3216"/>
              <a:ext cx="288" cy="28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88" name="Line 43"/>
            <p:cNvSpPr>
              <a:spLocks noChangeShapeType="1"/>
            </p:cNvSpPr>
            <p:nvPr/>
          </p:nvSpPr>
          <p:spPr bwMode="auto">
            <a:xfrm>
              <a:off x="672" y="3360"/>
              <a:ext cx="86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2011363" y="4983163"/>
            <a:ext cx="769937" cy="1331912"/>
            <a:chOff x="979" y="2455"/>
            <a:chExt cx="531" cy="919"/>
          </a:xfrm>
        </p:grpSpPr>
        <p:sp>
          <p:nvSpPr>
            <p:cNvPr id="66585" name="Rectangle 45"/>
            <p:cNvSpPr>
              <a:spLocks noChangeArrowheads="1"/>
            </p:cNvSpPr>
            <p:nvPr/>
          </p:nvSpPr>
          <p:spPr bwMode="auto">
            <a:xfrm rot="-3583113">
              <a:off x="979" y="2455"/>
              <a:ext cx="288" cy="28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86" name="Freeform 46"/>
            <p:cNvSpPr>
              <a:spLocks/>
            </p:cNvSpPr>
            <p:nvPr/>
          </p:nvSpPr>
          <p:spPr bwMode="auto">
            <a:xfrm>
              <a:off x="1122" y="2598"/>
              <a:ext cx="388" cy="776"/>
            </a:xfrm>
            <a:custGeom>
              <a:avLst/>
              <a:gdLst>
                <a:gd name="T0" fmla="*/ 0 w 388"/>
                <a:gd name="T1" fmla="*/ 0 h 776"/>
                <a:gd name="T2" fmla="*/ 281 w 388"/>
                <a:gd name="T3" fmla="*/ 328 h 776"/>
                <a:gd name="T4" fmla="*/ 388 w 388"/>
                <a:gd name="T5" fmla="*/ 776 h 776"/>
                <a:gd name="T6" fmla="*/ 0 60000 65536"/>
                <a:gd name="T7" fmla="*/ 0 60000 65536"/>
                <a:gd name="T8" fmla="*/ 0 60000 65536"/>
                <a:gd name="T9" fmla="*/ 0 w 388"/>
                <a:gd name="T10" fmla="*/ 0 h 776"/>
                <a:gd name="T11" fmla="*/ 388 w 388"/>
                <a:gd name="T12" fmla="*/ 776 h 7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8" h="776">
                  <a:moveTo>
                    <a:pt x="0" y="0"/>
                  </a:moveTo>
                  <a:cubicBezTo>
                    <a:pt x="47" y="55"/>
                    <a:pt x="178" y="123"/>
                    <a:pt x="281" y="328"/>
                  </a:cubicBezTo>
                  <a:cubicBezTo>
                    <a:pt x="384" y="533"/>
                    <a:pt x="366" y="683"/>
                    <a:pt x="388" y="77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6572" name="Group 47"/>
          <p:cNvGrpSpPr>
            <a:grpSpLocks/>
          </p:cNvGrpSpPr>
          <p:nvPr/>
        </p:nvGrpSpPr>
        <p:grpSpPr bwMode="auto">
          <a:xfrm>
            <a:off x="5170488" y="4159250"/>
            <a:ext cx="2309812" cy="2470150"/>
            <a:chOff x="2680" y="1872"/>
            <a:chExt cx="1592" cy="1702"/>
          </a:xfrm>
        </p:grpSpPr>
        <p:sp>
          <p:nvSpPr>
            <p:cNvPr id="66581" name="Rectangle 48"/>
            <p:cNvSpPr>
              <a:spLocks noChangeArrowheads="1"/>
            </p:cNvSpPr>
            <p:nvPr/>
          </p:nvSpPr>
          <p:spPr bwMode="auto">
            <a:xfrm>
              <a:off x="4072" y="3321"/>
              <a:ext cx="197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i="1">
                  <a:latin typeface="Times New Roman" pitchFamily="18" charset="0"/>
                </a:rPr>
                <a:t>x</a:t>
              </a:r>
              <a:endParaRPr lang="it-IT">
                <a:latin typeface="Symbol" pitchFamily="18" charset="2"/>
              </a:endParaRPr>
            </a:p>
          </p:txBody>
        </p:sp>
        <p:sp>
          <p:nvSpPr>
            <p:cNvPr id="66582" name="Line 49"/>
            <p:cNvSpPr>
              <a:spLocks noChangeShapeType="1"/>
            </p:cNvSpPr>
            <p:nvPr/>
          </p:nvSpPr>
          <p:spPr bwMode="auto">
            <a:xfrm>
              <a:off x="2736" y="3360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3" name="Line 50"/>
            <p:cNvSpPr>
              <a:spLocks noChangeShapeType="1"/>
            </p:cNvSpPr>
            <p:nvPr/>
          </p:nvSpPr>
          <p:spPr bwMode="auto">
            <a:xfrm flipV="1">
              <a:off x="2832" y="1872"/>
              <a:ext cx="0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4" name="Rectangle 51"/>
            <p:cNvSpPr>
              <a:spLocks noChangeArrowheads="1"/>
            </p:cNvSpPr>
            <p:nvPr/>
          </p:nvSpPr>
          <p:spPr bwMode="auto">
            <a:xfrm>
              <a:off x="2680" y="1872"/>
              <a:ext cx="197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i="1">
                  <a:latin typeface="Times New Roman" pitchFamily="18" charset="0"/>
                </a:rPr>
                <a:t>y</a:t>
              </a:r>
              <a:endParaRPr lang="it-IT">
                <a:latin typeface="Symbol" pitchFamily="18" charset="2"/>
              </a:endParaRPr>
            </a:p>
          </p:txBody>
        </p:sp>
      </p:grp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5410200" y="6103938"/>
            <a:ext cx="1462088" cy="417512"/>
            <a:chOff x="3264" y="2448"/>
            <a:chExt cx="1008" cy="288"/>
          </a:xfrm>
        </p:grpSpPr>
        <p:sp>
          <p:nvSpPr>
            <p:cNvPr id="66579" name="Rectangle 53"/>
            <p:cNvSpPr>
              <a:spLocks noChangeArrowheads="1"/>
            </p:cNvSpPr>
            <p:nvPr/>
          </p:nvSpPr>
          <p:spPr bwMode="auto">
            <a:xfrm rot="-3583113">
              <a:off x="3984" y="2448"/>
              <a:ext cx="288" cy="28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80" name="Line 54"/>
            <p:cNvSpPr>
              <a:spLocks noChangeShapeType="1"/>
            </p:cNvSpPr>
            <p:nvPr/>
          </p:nvSpPr>
          <p:spPr bwMode="auto">
            <a:xfrm>
              <a:off x="3264" y="2592"/>
              <a:ext cx="86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55"/>
          <p:cNvGrpSpPr>
            <a:grpSpLocks/>
          </p:cNvGrpSpPr>
          <p:nvPr/>
        </p:nvGrpSpPr>
        <p:grpSpPr bwMode="auto">
          <a:xfrm>
            <a:off x="5181600" y="5873750"/>
            <a:ext cx="604838" cy="647700"/>
            <a:chOff x="2976" y="3057"/>
            <a:chExt cx="417" cy="447"/>
          </a:xfrm>
        </p:grpSpPr>
        <p:sp>
          <p:nvSpPr>
            <p:cNvPr id="66577" name="Rectangle 56"/>
            <p:cNvSpPr>
              <a:spLocks noChangeArrowheads="1"/>
            </p:cNvSpPr>
            <p:nvPr/>
          </p:nvSpPr>
          <p:spPr bwMode="auto">
            <a:xfrm rot="-3583113">
              <a:off x="2976" y="3216"/>
              <a:ext cx="288" cy="28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78" name="Freeform 57"/>
            <p:cNvSpPr>
              <a:spLocks/>
            </p:cNvSpPr>
            <p:nvPr/>
          </p:nvSpPr>
          <p:spPr bwMode="auto">
            <a:xfrm>
              <a:off x="3108" y="3057"/>
              <a:ext cx="285" cy="256"/>
            </a:xfrm>
            <a:custGeom>
              <a:avLst/>
              <a:gdLst>
                <a:gd name="T0" fmla="*/ 0 w 285"/>
                <a:gd name="T1" fmla="*/ 0 h 256"/>
                <a:gd name="T2" fmla="*/ 223 w 285"/>
                <a:gd name="T3" fmla="*/ 85 h 256"/>
                <a:gd name="T4" fmla="*/ 285 w 285"/>
                <a:gd name="T5" fmla="*/ 256 h 256"/>
                <a:gd name="T6" fmla="*/ 0 60000 65536"/>
                <a:gd name="T7" fmla="*/ 0 60000 65536"/>
                <a:gd name="T8" fmla="*/ 0 60000 65536"/>
                <a:gd name="T9" fmla="*/ 0 w 285"/>
                <a:gd name="T10" fmla="*/ 0 h 256"/>
                <a:gd name="T11" fmla="*/ 285 w 285"/>
                <a:gd name="T12" fmla="*/ 256 h 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5" h="256">
                  <a:moveTo>
                    <a:pt x="0" y="0"/>
                  </a:moveTo>
                  <a:cubicBezTo>
                    <a:pt x="37" y="14"/>
                    <a:pt x="176" y="42"/>
                    <a:pt x="223" y="85"/>
                  </a:cubicBezTo>
                  <a:cubicBezTo>
                    <a:pt x="270" y="128"/>
                    <a:pt x="272" y="221"/>
                    <a:pt x="285" y="25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6575" name="Rectangle 58"/>
          <p:cNvSpPr>
            <a:spLocks noChangeArrowheads="1"/>
          </p:cNvSpPr>
          <p:nvPr/>
        </p:nvSpPr>
        <p:spPr bwMode="auto">
          <a:xfrm>
            <a:off x="685800" y="5257800"/>
            <a:ext cx="7223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3200"/>
              <a:t>RT</a:t>
            </a:r>
            <a:endParaRPr lang="it-IT" sz="3200"/>
          </a:p>
        </p:txBody>
      </p:sp>
      <p:sp>
        <p:nvSpPr>
          <p:cNvPr id="66576" name="Rectangle 59"/>
          <p:cNvSpPr>
            <a:spLocks noChangeArrowheads="1"/>
          </p:cNvSpPr>
          <p:nvPr/>
        </p:nvSpPr>
        <p:spPr bwMode="auto">
          <a:xfrm>
            <a:off x="4724400" y="5257800"/>
            <a:ext cx="7223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3200"/>
              <a:t>TR</a:t>
            </a:r>
            <a:endParaRPr lang="it-IT" sz="3200"/>
          </a:p>
        </p:txBody>
      </p:sp>
    </p:spTree>
    <p:extLst>
      <p:ext uri="{BB962C8B-B14F-4D97-AF65-F5344CB8AC3E}">
        <p14:creationId xmlns:p14="http://schemas.microsoft.com/office/powerpoint/2010/main" val="347860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0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0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74" grpId="0" animBg="1"/>
      <p:bldP spid="24067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Composite transformations	</a:t>
            </a:r>
            <a:endParaRPr lang="it-IT" dirty="0"/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Apply associative property:</a:t>
            </a:r>
            <a:endParaRPr lang="it-IT" sz="2400" dirty="0"/>
          </a:p>
        </p:txBody>
      </p:sp>
      <p:sp>
        <p:nvSpPr>
          <p:cNvPr id="64517" name="Rectangle 4"/>
          <p:cNvSpPr>
            <a:spLocks noChangeArrowheads="1"/>
          </p:cNvSpPr>
          <p:nvPr/>
        </p:nvSpPr>
        <p:spPr bwMode="auto">
          <a:xfrm>
            <a:off x="1814513" y="1905000"/>
            <a:ext cx="485457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000"/>
              <a:t>f(</a:t>
            </a:r>
            <a:r>
              <a:rPr lang="en-US" sz="4000" i="1"/>
              <a:t>p</a:t>
            </a:r>
            <a:r>
              <a:rPr lang="en-US" sz="4000"/>
              <a:t>) = T</a:t>
            </a:r>
            <a:r>
              <a:rPr lang="en-US" sz="4000" baseline="30000"/>
              <a:t> </a:t>
            </a:r>
            <a:r>
              <a:rPr lang="en-US" sz="4000"/>
              <a:t>( R ( T</a:t>
            </a:r>
            <a:r>
              <a:rPr lang="en-US" sz="4000" baseline="30000"/>
              <a:t>-1 </a:t>
            </a:r>
            <a:r>
              <a:rPr lang="en-US" sz="4000" i="1"/>
              <a:t>p</a:t>
            </a:r>
            <a:r>
              <a:rPr lang="en-US" sz="4000"/>
              <a:t> )  )</a:t>
            </a:r>
          </a:p>
          <a:p>
            <a:r>
              <a:rPr lang="en-US" sz="4000"/>
              <a:t>	= (T</a:t>
            </a:r>
            <a:r>
              <a:rPr lang="en-US" sz="4000" baseline="30000"/>
              <a:t> </a:t>
            </a:r>
            <a:r>
              <a:rPr lang="en-US" sz="4000"/>
              <a:t>R  T</a:t>
            </a:r>
            <a:r>
              <a:rPr lang="en-US" sz="4000" baseline="30000"/>
              <a:t>-1</a:t>
            </a:r>
            <a:r>
              <a:rPr lang="en-US" sz="4000"/>
              <a:t>)</a:t>
            </a:r>
            <a:r>
              <a:rPr lang="en-US" sz="4000" baseline="30000"/>
              <a:t> </a:t>
            </a:r>
            <a:r>
              <a:rPr lang="en-US" sz="4000" i="1"/>
              <a:t>p</a:t>
            </a:r>
            <a:endParaRPr lang="it-IT" sz="4000" i="1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968625" y="3276600"/>
            <a:ext cx="2562225" cy="1506538"/>
            <a:chOff x="1641" y="2112"/>
            <a:chExt cx="1614" cy="949"/>
          </a:xfrm>
        </p:grpSpPr>
        <p:sp>
          <p:nvSpPr>
            <p:cNvPr id="64520" name="AutoShape 7"/>
            <p:cNvSpPr>
              <a:spLocks/>
            </p:cNvSpPr>
            <p:nvPr/>
          </p:nvSpPr>
          <p:spPr bwMode="auto">
            <a:xfrm rot="5400000">
              <a:off x="2247" y="1689"/>
              <a:ext cx="401" cy="1248"/>
            </a:xfrm>
            <a:prstGeom prst="rightBrace">
              <a:avLst>
                <a:gd name="adj1" fmla="val 25935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64521" name="AutoShape 6"/>
            <p:cNvSpPr>
              <a:spLocks noChangeArrowheads="1"/>
            </p:cNvSpPr>
            <p:nvPr/>
          </p:nvSpPr>
          <p:spPr bwMode="auto">
            <a:xfrm>
              <a:off x="1641" y="2474"/>
              <a:ext cx="1614" cy="58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a matrix </a:t>
              </a:r>
              <a:r>
                <a:rPr lang="en-US" sz="2800" dirty="0"/>
                <a:t>M</a:t>
              </a:r>
              <a:r>
                <a:rPr lang="en-US" dirty="0">
                  <a:solidFill>
                    <a:srgbClr val="FF0000"/>
                  </a:solidFill>
                </a:rPr>
                <a:t> 4x4 does all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sp>
        <p:nvSpPr>
          <p:cNvPr id="237579" name="Rectangle 11"/>
          <p:cNvSpPr>
            <a:spLocks noChangeArrowheads="1"/>
          </p:cNvSpPr>
          <p:nvPr/>
        </p:nvSpPr>
        <p:spPr bwMode="auto">
          <a:xfrm>
            <a:off x="533400" y="5105400"/>
            <a:ext cx="5781048" cy="138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</a:rPr>
              <a:t> efficient</a:t>
            </a:r>
          </a:p>
          <a:p>
            <a:pPr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</a:rPr>
              <a:t>what if we multiply a vector by </a:t>
            </a:r>
            <a:r>
              <a:rPr lang="en-US" sz="2800" dirty="0"/>
              <a:t>M </a:t>
            </a:r>
            <a:r>
              <a:rPr lang="en-US" sz="2800" dirty="0">
                <a:solidFill>
                  <a:schemeClr val="accent2"/>
                </a:solidFill>
              </a:rPr>
              <a:t>?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0352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9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/>
              <a:t>Scene </a:t>
            </a:r>
            <a:r>
              <a:rPr lang="it-IT" dirty="0" err="1"/>
              <a:t>graph</a:t>
            </a:r>
            <a:r>
              <a:rPr lang="it-IT" dirty="0"/>
              <a:t> (</a:t>
            </a:r>
            <a:r>
              <a:rPr lang="it-IT" dirty="0" err="1"/>
              <a:t>hierarchical</a:t>
            </a:r>
            <a:r>
              <a:rPr lang="it-IT" dirty="0"/>
              <a:t> </a:t>
            </a:r>
            <a:r>
              <a:rPr lang="it-IT" dirty="0" err="1"/>
              <a:t>modeling</a:t>
            </a:r>
            <a:r>
              <a:rPr lang="it-IT" dirty="0"/>
              <a:t>)</a:t>
            </a:r>
          </a:p>
        </p:txBody>
      </p:sp>
      <p:sp>
        <p:nvSpPr>
          <p:cNvPr id="283656" name="Rectangle 8"/>
          <p:cNvSpPr>
            <a:spLocks noChangeArrowheads="1"/>
          </p:cNvSpPr>
          <p:nvPr/>
        </p:nvSpPr>
        <p:spPr bwMode="auto">
          <a:xfrm flipH="1" flipV="1">
            <a:off x="1620838" y="1555750"/>
            <a:ext cx="228600" cy="381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36471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83660" name="Rectangle 12"/>
          <p:cNvSpPr>
            <a:spLocks noChangeArrowheads="1"/>
          </p:cNvSpPr>
          <p:nvPr/>
        </p:nvSpPr>
        <p:spPr bwMode="auto">
          <a:xfrm flipH="1" flipV="1">
            <a:off x="971550" y="1562100"/>
            <a:ext cx="228600" cy="381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36471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83661" name="Rectangle 13"/>
          <p:cNvSpPr>
            <a:spLocks noChangeArrowheads="1"/>
          </p:cNvSpPr>
          <p:nvPr/>
        </p:nvSpPr>
        <p:spPr bwMode="auto">
          <a:xfrm flipH="1" flipV="1">
            <a:off x="1630363" y="2859088"/>
            <a:ext cx="303212" cy="455612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36471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83662" name="Rectangle 14"/>
          <p:cNvSpPr>
            <a:spLocks noChangeArrowheads="1"/>
          </p:cNvSpPr>
          <p:nvPr/>
        </p:nvSpPr>
        <p:spPr bwMode="auto">
          <a:xfrm flipH="1" flipV="1">
            <a:off x="893763" y="2851150"/>
            <a:ext cx="303212" cy="4556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36471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75784" name="Rectangle 4"/>
          <p:cNvSpPr>
            <a:spLocks noChangeArrowheads="1"/>
          </p:cNvSpPr>
          <p:nvPr/>
        </p:nvSpPr>
        <p:spPr bwMode="auto">
          <a:xfrm flipH="1" flipV="1">
            <a:off x="990600" y="1981200"/>
            <a:ext cx="838200" cy="838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785" name="Rectangle 5"/>
          <p:cNvSpPr>
            <a:spLocks noChangeArrowheads="1"/>
          </p:cNvSpPr>
          <p:nvPr/>
        </p:nvSpPr>
        <p:spPr bwMode="auto">
          <a:xfrm flipH="1" flipV="1">
            <a:off x="1219200" y="1371600"/>
            <a:ext cx="381000" cy="2057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786" name="Rectangle 7"/>
          <p:cNvSpPr>
            <a:spLocks noChangeArrowheads="1"/>
          </p:cNvSpPr>
          <p:nvPr/>
        </p:nvSpPr>
        <p:spPr bwMode="auto">
          <a:xfrm flipH="1">
            <a:off x="914400" y="1371600"/>
            <a:ext cx="990600" cy="152400"/>
          </a:xfrm>
          <a:prstGeom prst="rect">
            <a:avLst/>
          </a:prstGeom>
          <a:gradFill rotWithShape="0">
            <a:gsLst>
              <a:gs pos="0">
                <a:srgbClr val="FFA9A9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283657" name="Oval 9"/>
          <p:cNvSpPr>
            <a:spLocks noChangeArrowheads="1"/>
          </p:cNvSpPr>
          <p:nvPr/>
        </p:nvSpPr>
        <p:spPr bwMode="auto">
          <a:xfrm flipH="1" flipV="1">
            <a:off x="1219200" y="2133600"/>
            <a:ext cx="381000" cy="609600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75788" name="Oval 10"/>
          <p:cNvSpPr>
            <a:spLocks noChangeArrowheads="1"/>
          </p:cNvSpPr>
          <p:nvPr/>
        </p:nvSpPr>
        <p:spPr bwMode="auto">
          <a:xfrm flipH="1" flipV="1">
            <a:off x="1219200" y="2286000"/>
            <a:ext cx="381000" cy="5334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4D000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789" name="Rectangle 6"/>
          <p:cNvSpPr>
            <a:spLocks noChangeArrowheads="1"/>
          </p:cNvSpPr>
          <p:nvPr/>
        </p:nvSpPr>
        <p:spPr bwMode="auto">
          <a:xfrm flipH="1" flipV="1">
            <a:off x="762000" y="3276600"/>
            <a:ext cx="1295400" cy="2286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A9A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283664" name="Rectangle 16"/>
          <p:cNvSpPr>
            <a:spLocks noChangeArrowheads="1"/>
          </p:cNvSpPr>
          <p:nvPr/>
        </p:nvSpPr>
        <p:spPr bwMode="auto">
          <a:xfrm>
            <a:off x="5029200" y="4572000"/>
            <a:ext cx="228600" cy="381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36471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83665" name="Rectangle 17"/>
          <p:cNvSpPr>
            <a:spLocks noChangeArrowheads="1"/>
          </p:cNvSpPr>
          <p:nvPr/>
        </p:nvSpPr>
        <p:spPr bwMode="auto">
          <a:xfrm>
            <a:off x="6294828" y="4572000"/>
            <a:ext cx="228600" cy="381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36471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83666" name="Rectangle 18"/>
          <p:cNvSpPr>
            <a:spLocks noChangeArrowheads="1"/>
          </p:cNvSpPr>
          <p:nvPr/>
        </p:nvSpPr>
        <p:spPr bwMode="auto">
          <a:xfrm>
            <a:off x="3810000" y="4495800"/>
            <a:ext cx="303213" cy="4556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36471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83667" name="Rectangle 19"/>
          <p:cNvSpPr>
            <a:spLocks noChangeArrowheads="1"/>
          </p:cNvSpPr>
          <p:nvPr/>
        </p:nvSpPr>
        <p:spPr bwMode="auto">
          <a:xfrm>
            <a:off x="7445668" y="4495800"/>
            <a:ext cx="303212" cy="4556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36471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75794" name="Rectangle 21"/>
          <p:cNvSpPr>
            <a:spLocks noChangeArrowheads="1"/>
          </p:cNvSpPr>
          <p:nvPr/>
        </p:nvSpPr>
        <p:spPr bwMode="auto">
          <a:xfrm flipV="1">
            <a:off x="5481638" y="2068513"/>
            <a:ext cx="538162" cy="5381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795" name="Rectangle 22"/>
          <p:cNvSpPr>
            <a:spLocks noChangeArrowheads="1"/>
          </p:cNvSpPr>
          <p:nvPr/>
        </p:nvSpPr>
        <p:spPr bwMode="auto">
          <a:xfrm flipV="1">
            <a:off x="5627688" y="1676400"/>
            <a:ext cx="246062" cy="132238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796" name="Rectangle 23"/>
          <p:cNvSpPr>
            <a:spLocks noChangeArrowheads="1"/>
          </p:cNvSpPr>
          <p:nvPr/>
        </p:nvSpPr>
        <p:spPr bwMode="auto">
          <a:xfrm>
            <a:off x="5432425" y="1676400"/>
            <a:ext cx="636588" cy="98425"/>
          </a:xfrm>
          <a:prstGeom prst="rect">
            <a:avLst/>
          </a:prstGeom>
          <a:gradFill rotWithShape="0">
            <a:gsLst>
              <a:gs pos="0">
                <a:srgbClr val="FFA9A9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283672" name="Oval 24"/>
          <p:cNvSpPr>
            <a:spLocks noChangeArrowheads="1"/>
          </p:cNvSpPr>
          <p:nvPr/>
        </p:nvSpPr>
        <p:spPr bwMode="auto">
          <a:xfrm flipV="1">
            <a:off x="5627688" y="2166938"/>
            <a:ext cx="246062" cy="390525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75798" name="Oval 25"/>
          <p:cNvSpPr>
            <a:spLocks noChangeArrowheads="1"/>
          </p:cNvSpPr>
          <p:nvPr/>
        </p:nvSpPr>
        <p:spPr bwMode="auto">
          <a:xfrm flipV="1">
            <a:off x="5627688" y="2263775"/>
            <a:ext cx="246062" cy="342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4D000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799" name="Rectangle 26"/>
          <p:cNvSpPr>
            <a:spLocks noChangeArrowheads="1"/>
          </p:cNvSpPr>
          <p:nvPr/>
        </p:nvSpPr>
        <p:spPr bwMode="auto">
          <a:xfrm flipV="1">
            <a:off x="5334000" y="2900363"/>
            <a:ext cx="833438" cy="1476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A9A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grpSp>
        <p:nvGrpSpPr>
          <p:cNvPr id="75800" name="Group 30"/>
          <p:cNvGrpSpPr>
            <a:grpSpLocks/>
          </p:cNvGrpSpPr>
          <p:nvPr/>
        </p:nvGrpSpPr>
        <p:grpSpPr bwMode="auto">
          <a:xfrm>
            <a:off x="3532188" y="4260850"/>
            <a:ext cx="958850" cy="927100"/>
            <a:chOff x="2976" y="756"/>
            <a:chExt cx="1440" cy="1392"/>
          </a:xfrm>
        </p:grpSpPr>
        <p:sp>
          <p:nvSpPr>
            <p:cNvPr id="75820" name="Line 31"/>
            <p:cNvSpPr>
              <a:spLocks noChangeShapeType="1"/>
            </p:cNvSpPr>
            <p:nvPr/>
          </p:nvSpPr>
          <p:spPr bwMode="auto">
            <a:xfrm>
              <a:off x="2976" y="1440"/>
              <a:ext cx="144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5821" name="Line 32"/>
            <p:cNvSpPr>
              <a:spLocks noChangeShapeType="1"/>
            </p:cNvSpPr>
            <p:nvPr/>
          </p:nvSpPr>
          <p:spPr bwMode="auto">
            <a:xfrm flipH="1" flipV="1">
              <a:off x="3620" y="756"/>
              <a:ext cx="0" cy="139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801" name="Group 36"/>
          <p:cNvGrpSpPr>
            <a:grpSpLocks/>
          </p:cNvGrpSpPr>
          <p:nvPr/>
        </p:nvGrpSpPr>
        <p:grpSpPr bwMode="auto">
          <a:xfrm>
            <a:off x="4724400" y="4267200"/>
            <a:ext cx="958850" cy="927100"/>
            <a:chOff x="2976" y="756"/>
            <a:chExt cx="1440" cy="1392"/>
          </a:xfrm>
        </p:grpSpPr>
        <p:sp>
          <p:nvSpPr>
            <p:cNvPr id="75818" name="Line 37"/>
            <p:cNvSpPr>
              <a:spLocks noChangeShapeType="1"/>
            </p:cNvSpPr>
            <p:nvPr/>
          </p:nvSpPr>
          <p:spPr bwMode="auto">
            <a:xfrm>
              <a:off x="2976" y="1440"/>
              <a:ext cx="144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5819" name="Line 38"/>
            <p:cNvSpPr>
              <a:spLocks noChangeShapeType="1"/>
            </p:cNvSpPr>
            <p:nvPr/>
          </p:nvSpPr>
          <p:spPr bwMode="auto">
            <a:xfrm flipH="1" flipV="1">
              <a:off x="3620" y="756"/>
              <a:ext cx="0" cy="139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802" name="Group 39"/>
          <p:cNvGrpSpPr>
            <a:grpSpLocks/>
          </p:cNvGrpSpPr>
          <p:nvPr/>
        </p:nvGrpSpPr>
        <p:grpSpPr bwMode="auto">
          <a:xfrm>
            <a:off x="5975350" y="4267200"/>
            <a:ext cx="958850" cy="927100"/>
            <a:chOff x="2976" y="756"/>
            <a:chExt cx="1440" cy="1392"/>
          </a:xfrm>
        </p:grpSpPr>
        <p:sp>
          <p:nvSpPr>
            <p:cNvPr id="75816" name="Line 40"/>
            <p:cNvSpPr>
              <a:spLocks noChangeShapeType="1"/>
            </p:cNvSpPr>
            <p:nvPr/>
          </p:nvSpPr>
          <p:spPr bwMode="auto">
            <a:xfrm>
              <a:off x="2976" y="1440"/>
              <a:ext cx="144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5817" name="Line 41"/>
            <p:cNvSpPr>
              <a:spLocks noChangeShapeType="1"/>
            </p:cNvSpPr>
            <p:nvPr/>
          </p:nvSpPr>
          <p:spPr bwMode="auto">
            <a:xfrm flipH="1" flipV="1">
              <a:off x="3620" y="756"/>
              <a:ext cx="0" cy="139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803" name="Group 42"/>
          <p:cNvGrpSpPr>
            <a:grpSpLocks/>
          </p:cNvGrpSpPr>
          <p:nvPr/>
        </p:nvGrpSpPr>
        <p:grpSpPr bwMode="auto">
          <a:xfrm>
            <a:off x="7162800" y="4254500"/>
            <a:ext cx="958850" cy="927100"/>
            <a:chOff x="2976" y="756"/>
            <a:chExt cx="1440" cy="1392"/>
          </a:xfrm>
        </p:grpSpPr>
        <p:sp>
          <p:nvSpPr>
            <p:cNvPr id="75814" name="Line 43"/>
            <p:cNvSpPr>
              <a:spLocks noChangeShapeType="1"/>
            </p:cNvSpPr>
            <p:nvPr/>
          </p:nvSpPr>
          <p:spPr bwMode="auto">
            <a:xfrm>
              <a:off x="2976" y="1440"/>
              <a:ext cx="144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5815" name="Line 44"/>
            <p:cNvSpPr>
              <a:spLocks noChangeShapeType="1"/>
            </p:cNvSpPr>
            <p:nvPr/>
          </p:nvSpPr>
          <p:spPr bwMode="auto">
            <a:xfrm flipH="1" flipV="1">
              <a:off x="3620" y="756"/>
              <a:ext cx="0" cy="139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804" name="Group 45"/>
          <p:cNvGrpSpPr>
            <a:grpSpLocks/>
          </p:cNvGrpSpPr>
          <p:nvPr/>
        </p:nvGrpSpPr>
        <p:grpSpPr bwMode="auto">
          <a:xfrm>
            <a:off x="4845050" y="1435100"/>
            <a:ext cx="2012950" cy="1841500"/>
            <a:chOff x="2976" y="756"/>
            <a:chExt cx="1440" cy="1392"/>
          </a:xfrm>
        </p:grpSpPr>
        <p:sp>
          <p:nvSpPr>
            <p:cNvPr id="75812" name="Line 46"/>
            <p:cNvSpPr>
              <a:spLocks noChangeShapeType="1"/>
            </p:cNvSpPr>
            <p:nvPr/>
          </p:nvSpPr>
          <p:spPr bwMode="auto">
            <a:xfrm>
              <a:off x="2976" y="1440"/>
              <a:ext cx="144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5813" name="Line 47"/>
            <p:cNvSpPr>
              <a:spLocks noChangeShapeType="1"/>
            </p:cNvSpPr>
            <p:nvPr/>
          </p:nvSpPr>
          <p:spPr bwMode="auto">
            <a:xfrm flipH="1" flipV="1">
              <a:off x="3620" y="756"/>
              <a:ext cx="0" cy="139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5805" name="AutoShape 48"/>
          <p:cNvSpPr>
            <a:spLocks noChangeArrowheads="1"/>
          </p:cNvSpPr>
          <p:nvPr/>
        </p:nvSpPr>
        <p:spPr bwMode="auto">
          <a:xfrm rot="12600000">
            <a:off x="4191000" y="3505200"/>
            <a:ext cx="457200" cy="533400"/>
          </a:xfrm>
          <a:prstGeom prst="downArrow">
            <a:avLst>
              <a:gd name="adj1" fmla="val 59028"/>
              <a:gd name="adj2" fmla="val 68542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806" name="AutoShape 49"/>
          <p:cNvSpPr>
            <a:spLocks noChangeArrowheads="1"/>
          </p:cNvSpPr>
          <p:nvPr/>
        </p:nvSpPr>
        <p:spPr bwMode="auto">
          <a:xfrm rot="11730072">
            <a:off x="5029200" y="3505200"/>
            <a:ext cx="457200" cy="533400"/>
          </a:xfrm>
          <a:prstGeom prst="downArrow">
            <a:avLst>
              <a:gd name="adj1" fmla="val 59028"/>
              <a:gd name="adj2" fmla="val 68542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810" name="AutoShape 50"/>
          <p:cNvSpPr>
            <a:spLocks noChangeArrowheads="1"/>
          </p:cNvSpPr>
          <p:nvPr/>
        </p:nvSpPr>
        <p:spPr bwMode="auto">
          <a:xfrm rot="8100000" flipH="1">
            <a:off x="6890358" y="3474430"/>
            <a:ext cx="457200" cy="533400"/>
          </a:xfrm>
          <a:prstGeom prst="downArrow">
            <a:avLst>
              <a:gd name="adj1" fmla="val 59028"/>
              <a:gd name="adj2" fmla="val 68542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811" name="AutoShape 51"/>
          <p:cNvSpPr>
            <a:spLocks noChangeArrowheads="1"/>
          </p:cNvSpPr>
          <p:nvPr/>
        </p:nvSpPr>
        <p:spPr bwMode="auto">
          <a:xfrm rot="9000000" flipH="1">
            <a:off x="6078073" y="3487776"/>
            <a:ext cx="457200" cy="533400"/>
          </a:xfrm>
          <a:prstGeom prst="downArrow">
            <a:avLst>
              <a:gd name="adj1" fmla="val 59028"/>
              <a:gd name="adj2" fmla="val 68542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808" name="Text Box 53"/>
          <p:cNvSpPr txBox="1">
            <a:spLocks noChangeArrowheads="1"/>
          </p:cNvSpPr>
          <p:nvPr/>
        </p:nvSpPr>
        <p:spPr bwMode="auto">
          <a:xfrm>
            <a:off x="6324600" y="1524000"/>
            <a:ext cx="1621455" cy="71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 dirty="0">
                <a:solidFill>
                  <a:srgbClr val="339933"/>
                </a:solidFill>
              </a:rPr>
              <a:t>“car”</a:t>
            </a:r>
          </a:p>
          <a:p>
            <a:r>
              <a:rPr lang="it-IT" dirty="0" err="1">
                <a:solidFill>
                  <a:srgbClr val="339933"/>
                </a:solidFill>
              </a:rPr>
              <a:t>coord</a:t>
            </a:r>
            <a:r>
              <a:rPr lang="it-IT" dirty="0">
                <a:solidFill>
                  <a:srgbClr val="339933"/>
                </a:solidFill>
              </a:rPr>
              <a:t>. frame</a:t>
            </a:r>
          </a:p>
        </p:txBody>
      </p:sp>
      <p:sp>
        <p:nvSpPr>
          <p:cNvPr id="75809" name="Text Box 54"/>
          <p:cNvSpPr txBox="1">
            <a:spLocks noChangeArrowheads="1"/>
          </p:cNvSpPr>
          <p:nvPr/>
        </p:nvSpPr>
        <p:spPr bwMode="auto">
          <a:xfrm>
            <a:off x="7118261" y="5039533"/>
            <a:ext cx="1477485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 sz="1800" dirty="0">
                <a:solidFill>
                  <a:srgbClr val="339933"/>
                </a:solidFill>
              </a:rPr>
              <a:t>“</a:t>
            </a:r>
            <a:r>
              <a:rPr lang="it-IT" sz="1800" dirty="0" err="1">
                <a:solidFill>
                  <a:srgbClr val="339933"/>
                </a:solidFill>
              </a:rPr>
              <a:t>wheel</a:t>
            </a:r>
            <a:r>
              <a:rPr lang="it-IT" sz="1800" dirty="0">
                <a:solidFill>
                  <a:srgbClr val="339933"/>
                </a:solidFill>
              </a:rPr>
              <a:t>”</a:t>
            </a:r>
          </a:p>
          <a:p>
            <a:r>
              <a:rPr lang="it-IT" sz="1800" dirty="0" err="1">
                <a:solidFill>
                  <a:srgbClr val="339933"/>
                </a:solidFill>
              </a:rPr>
              <a:t>coord</a:t>
            </a:r>
            <a:r>
              <a:rPr lang="it-IT" sz="1800" dirty="0">
                <a:solidFill>
                  <a:srgbClr val="339933"/>
                </a:solidFill>
              </a:rPr>
              <a:t>. frame</a:t>
            </a:r>
          </a:p>
        </p:txBody>
      </p:sp>
      <p:sp>
        <p:nvSpPr>
          <p:cNvPr id="45" name="AutoShape 133"/>
          <p:cNvSpPr>
            <a:spLocks noChangeArrowheads="1"/>
          </p:cNvSpPr>
          <p:nvPr/>
        </p:nvSpPr>
        <p:spPr bwMode="auto">
          <a:xfrm>
            <a:off x="379073" y="5559637"/>
            <a:ext cx="4341656" cy="11261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Same template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different instances undergo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different scaling and </a:t>
            </a:r>
            <a:r>
              <a:rPr lang="en-US" dirty="0" err="1">
                <a:solidFill>
                  <a:srgbClr val="FF0000"/>
                </a:solidFill>
              </a:rPr>
              <a:t>roto</a:t>
            </a:r>
            <a:r>
              <a:rPr lang="en-US" dirty="0">
                <a:solidFill>
                  <a:srgbClr val="FF0000"/>
                </a:solidFill>
              </a:rPr>
              <a:t>-translation</a:t>
            </a:r>
          </a:p>
        </p:txBody>
      </p:sp>
      <p:cxnSp>
        <p:nvCxnSpPr>
          <p:cNvPr id="3" name="Connettore 1 2"/>
          <p:cNvCxnSpPr>
            <a:stCxn id="45" idx="0"/>
          </p:cNvCxnSpPr>
          <p:nvPr/>
        </p:nvCxnSpPr>
        <p:spPr bwMode="auto">
          <a:xfrm flipV="1">
            <a:off x="2549901" y="4904134"/>
            <a:ext cx="1052583" cy="655503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358264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 bwMode="auto">
          <a:xfrm rot="18649012">
            <a:off x="5139543" y="3100181"/>
            <a:ext cx="1610770" cy="1260305"/>
          </a:xfrm>
          <a:custGeom>
            <a:avLst/>
            <a:gdLst>
              <a:gd name="connsiteX0" fmla="*/ 0 w 1549830"/>
              <a:gd name="connsiteY0" fmla="*/ 875654 h 1627322"/>
              <a:gd name="connsiteX1" fmla="*/ 170481 w 1549830"/>
              <a:gd name="connsiteY1" fmla="*/ 232475 h 1627322"/>
              <a:gd name="connsiteX2" fmla="*/ 736169 w 1549830"/>
              <a:gd name="connsiteY2" fmla="*/ 0 h 1627322"/>
              <a:gd name="connsiteX3" fmla="*/ 1433593 w 1549830"/>
              <a:gd name="connsiteY3" fmla="*/ 7749 h 1627322"/>
              <a:gd name="connsiteX4" fmla="*/ 1549830 w 1549830"/>
              <a:gd name="connsiteY4" fmla="*/ 960895 h 1627322"/>
              <a:gd name="connsiteX5" fmla="*/ 805911 w 1549830"/>
              <a:gd name="connsiteY5" fmla="*/ 1627322 h 1627322"/>
              <a:gd name="connsiteX6" fmla="*/ 271220 w 1549830"/>
              <a:gd name="connsiteY6" fmla="*/ 1247614 h 1627322"/>
              <a:gd name="connsiteX0" fmla="*/ 0 w 1561819"/>
              <a:gd name="connsiteY0" fmla="*/ 875654 h 1760845"/>
              <a:gd name="connsiteX1" fmla="*/ 170481 w 1561819"/>
              <a:gd name="connsiteY1" fmla="*/ 232475 h 1760845"/>
              <a:gd name="connsiteX2" fmla="*/ 736169 w 1561819"/>
              <a:gd name="connsiteY2" fmla="*/ 0 h 1760845"/>
              <a:gd name="connsiteX3" fmla="*/ 1433593 w 1561819"/>
              <a:gd name="connsiteY3" fmla="*/ 7749 h 1760845"/>
              <a:gd name="connsiteX4" fmla="*/ 1549830 w 1561819"/>
              <a:gd name="connsiteY4" fmla="*/ 960895 h 1760845"/>
              <a:gd name="connsiteX5" fmla="*/ 805911 w 1561819"/>
              <a:gd name="connsiteY5" fmla="*/ 1627322 h 1760845"/>
              <a:gd name="connsiteX6" fmla="*/ 1561819 w 1561819"/>
              <a:gd name="connsiteY6" fmla="*/ 1760845 h 1760845"/>
              <a:gd name="connsiteX0" fmla="*/ 0 w 1549830"/>
              <a:gd name="connsiteY0" fmla="*/ 875654 h 1627322"/>
              <a:gd name="connsiteX1" fmla="*/ 170481 w 1549830"/>
              <a:gd name="connsiteY1" fmla="*/ 232475 h 1627322"/>
              <a:gd name="connsiteX2" fmla="*/ 736169 w 1549830"/>
              <a:gd name="connsiteY2" fmla="*/ 0 h 1627322"/>
              <a:gd name="connsiteX3" fmla="*/ 1433593 w 1549830"/>
              <a:gd name="connsiteY3" fmla="*/ 7749 h 1627322"/>
              <a:gd name="connsiteX4" fmla="*/ 1549830 w 1549830"/>
              <a:gd name="connsiteY4" fmla="*/ 960895 h 1627322"/>
              <a:gd name="connsiteX5" fmla="*/ 805911 w 1549830"/>
              <a:gd name="connsiteY5" fmla="*/ 1627322 h 1627322"/>
              <a:gd name="connsiteX0" fmla="*/ 0 w 1694719"/>
              <a:gd name="connsiteY0" fmla="*/ 875654 h 1005396"/>
              <a:gd name="connsiteX1" fmla="*/ 170481 w 1694719"/>
              <a:gd name="connsiteY1" fmla="*/ 232475 h 1005396"/>
              <a:gd name="connsiteX2" fmla="*/ 736169 w 1694719"/>
              <a:gd name="connsiteY2" fmla="*/ 0 h 1005396"/>
              <a:gd name="connsiteX3" fmla="*/ 1433593 w 1694719"/>
              <a:gd name="connsiteY3" fmla="*/ 7749 h 1005396"/>
              <a:gd name="connsiteX4" fmla="*/ 1549830 w 1694719"/>
              <a:gd name="connsiteY4" fmla="*/ 960895 h 1005396"/>
              <a:gd name="connsiteX5" fmla="*/ 1694719 w 1694719"/>
              <a:gd name="connsiteY5" fmla="*/ 1005396 h 1005396"/>
              <a:gd name="connsiteX0" fmla="*/ 0 w 1549830"/>
              <a:gd name="connsiteY0" fmla="*/ 875654 h 960895"/>
              <a:gd name="connsiteX1" fmla="*/ 170481 w 1549830"/>
              <a:gd name="connsiteY1" fmla="*/ 232475 h 960895"/>
              <a:gd name="connsiteX2" fmla="*/ 736169 w 1549830"/>
              <a:gd name="connsiteY2" fmla="*/ 0 h 960895"/>
              <a:gd name="connsiteX3" fmla="*/ 1433593 w 1549830"/>
              <a:gd name="connsiteY3" fmla="*/ 7749 h 960895"/>
              <a:gd name="connsiteX4" fmla="*/ 1549830 w 1549830"/>
              <a:gd name="connsiteY4" fmla="*/ 960895 h 960895"/>
              <a:gd name="connsiteX0" fmla="*/ 0 w 1433593"/>
              <a:gd name="connsiteY0" fmla="*/ 875654 h 875654"/>
              <a:gd name="connsiteX1" fmla="*/ 170481 w 1433593"/>
              <a:gd name="connsiteY1" fmla="*/ 232475 h 875654"/>
              <a:gd name="connsiteX2" fmla="*/ 736169 w 1433593"/>
              <a:gd name="connsiteY2" fmla="*/ 0 h 875654"/>
              <a:gd name="connsiteX3" fmla="*/ 1433593 w 1433593"/>
              <a:gd name="connsiteY3" fmla="*/ 7749 h 875654"/>
              <a:gd name="connsiteX0" fmla="*/ 0 w 1562930"/>
              <a:gd name="connsiteY0" fmla="*/ 875654 h 875654"/>
              <a:gd name="connsiteX1" fmla="*/ 170481 w 1562930"/>
              <a:gd name="connsiteY1" fmla="*/ 232475 h 875654"/>
              <a:gd name="connsiteX2" fmla="*/ 736169 w 1562930"/>
              <a:gd name="connsiteY2" fmla="*/ 0 h 875654"/>
              <a:gd name="connsiteX3" fmla="*/ 1562930 w 1562930"/>
              <a:gd name="connsiteY3" fmla="*/ 403777 h 875654"/>
              <a:gd name="connsiteX0" fmla="*/ 0 w 1562930"/>
              <a:gd name="connsiteY0" fmla="*/ 875654 h 875654"/>
              <a:gd name="connsiteX1" fmla="*/ 285048 w 1562930"/>
              <a:gd name="connsiteY1" fmla="*/ 202490 h 875654"/>
              <a:gd name="connsiteX2" fmla="*/ 736169 w 1562930"/>
              <a:gd name="connsiteY2" fmla="*/ 0 h 875654"/>
              <a:gd name="connsiteX3" fmla="*/ 1562930 w 1562930"/>
              <a:gd name="connsiteY3" fmla="*/ 403777 h 875654"/>
              <a:gd name="connsiteX0" fmla="*/ 0 w 1481069"/>
              <a:gd name="connsiteY0" fmla="*/ 567060 h 567060"/>
              <a:gd name="connsiteX1" fmla="*/ 203187 w 1481069"/>
              <a:gd name="connsiteY1" fmla="*/ 202490 h 567060"/>
              <a:gd name="connsiteX2" fmla="*/ 654308 w 1481069"/>
              <a:gd name="connsiteY2" fmla="*/ 0 h 567060"/>
              <a:gd name="connsiteX3" fmla="*/ 1481069 w 1481069"/>
              <a:gd name="connsiteY3" fmla="*/ 403777 h 567060"/>
              <a:gd name="connsiteX0" fmla="*/ 0 w 1137130"/>
              <a:gd name="connsiteY0" fmla="*/ 567060 h 567060"/>
              <a:gd name="connsiteX1" fmla="*/ 203187 w 1137130"/>
              <a:gd name="connsiteY1" fmla="*/ 202490 h 567060"/>
              <a:gd name="connsiteX2" fmla="*/ 654308 w 1137130"/>
              <a:gd name="connsiteY2" fmla="*/ 0 h 567060"/>
              <a:gd name="connsiteX3" fmla="*/ 1137130 w 1137130"/>
              <a:gd name="connsiteY3" fmla="*/ 55520 h 567060"/>
              <a:gd name="connsiteX0" fmla="*/ 0 w 1137130"/>
              <a:gd name="connsiteY0" fmla="*/ 571179 h 571179"/>
              <a:gd name="connsiteX1" fmla="*/ 203187 w 1137130"/>
              <a:gd name="connsiteY1" fmla="*/ 206609 h 571179"/>
              <a:gd name="connsiteX2" fmla="*/ 654308 w 1137130"/>
              <a:gd name="connsiteY2" fmla="*/ 4119 h 571179"/>
              <a:gd name="connsiteX3" fmla="*/ 1137130 w 1137130"/>
              <a:gd name="connsiteY3" fmla="*/ 59639 h 571179"/>
              <a:gd name="connsiteX0" fmla="*/ 3236 w 1140366"/>
              <a:gd name="connsiteY0" fmla="*/ 571179 h 571179"/>
              <a:gd name="connsiteX1" fmla="*/ 206423 w 1140366"/>
              <a:gd name="connsiteY1" fmla="*/ 206609 h 571179"/>
              <a:gd name="connsiteX2" fmla="*/ 657544 w 1140366"/>
              <a:gd name="connsiteY2" fmla="*/ 4119 h 571179"/>
              <a:gd name="connsiteX3" fmla="*/ 1140366 w 1140366"/>
              <a:gd name="connsiteY3" fmla="*/ 59639 h 571179"/>
              <a:gd name="connsiteX0" fmla="*/ 2066 w 1244398"/>
              <a:gd name="connsiteY0" fmla="*/ 841460 h 841460"/>
              <a:gd name="connsiteX1" fmla="*/ 310455 w 1244398"/>
              <a:gd name="connsiteY1" fmla="*/ 206609 h 841460"/>
              <a:gd name="connsiteX2" fmla="*/ 761576 w 1244398"/>
              <a:gd name="connsiteY2" fmla="*/ 4119 h 841460"/>
              <a:gd name="connsiteX3" fmla="*/ 1244398 w 1244398"/>
              <a:gd name="connsiteY3" fmla="*/ 59639 h 841460"/>
              <a:gd name="connsiteX0" fmla="*/ 2066 w 1455274"/>
              <a:gd name="connsiteY0" fmla="*/ 837341 h 837341"/>
              <a:gd name="connsiteX1" fmla="*/ 310455 w 1455274"/>
              <a:gd name="connsiteY1" fmla="*/ 202490 h 837341"/>
              <a:gd name="connsiteX2" fmla="*/ 761576 w 1455274"/>
              <a:gd name="connsiteY2" fmla="*/ 0 h 837341"/>
              <a:gd name="connsiteX3" fmla="*/ 1455274 w 1455274"/>
              <a:gd name="connsiteY3" fmla="*/ 391382 h 837341"/>
              <a:gd name="connsiteX0" fmla="*/ 2066 w 1455274"/>
              <a:gd name="connsiteY0" fmla="*/ 837341 h 837341"/>
              <a:gd name="connsiteX1" fmla="*/ 310455 w 1455274"/>
              <a:gd name="connsiteY1" fmla="*/ 202490 h 837341"/>
              <a:gd name="connsiteX2" fmla="*/ 761576 w 1455274"/>
              <a:gd name="connsiteY2" fmla="*/ 0 h 837341"/>
              <a:gd name="connsiteX3" fmla="*/ 1455274 w 1455274"/>
              <a:gd name="connsiteY3" fmla="*/ 391382 h 837341"/>
              <a:gd name="connsiteX0" fmla="*/ 2066 w 1455274"/>
              <a:gd name="connsiteY0" fmla="*/ 840202 h 840202"/>
              <a:gd name="connsiteX1" fmla="*/ 310455 w 1455274"/>
              <a:gd name="connsiteY1" fmla="*/ 205351 h 840202"/>
              <a:gd name="connsiteX2" fmla="*/ 761576 w 1455274"/>
              <a:gd name="connsiteY2" fmla="*/ 2861 h 840202"/>
              <a:gd name="connsiteX3" fmla="*/ 1455274 w 1455274"/>
              <a:gd name="connsiteY3" fmla="*/ 394243 h 840202"/>
              <a:gd name="connsiteX0" fmla="*/ 2066 w 1455274"/>
              <a:gd name="connsiteY0" fmla="*/ 843263 h 843263"/>
              <a:gd name="connsiteX1" fmla="*/ 310455 w 1455274"/>
              <a:gd name="connsiteY1" fmla="*/ 208412 h 843263"/>
              <a:gd name="connsiteX2" fmla="*/ 761576 w 1455274"/>
              <a:gd name="connsiteY2" fmla="*/ 5922 h 843263"/>
              <a:gd name="connsiteX3" fmla="*/ 1455274 w 1455274"/>
              <a:gd name="connsiteY3" fmla="*/ 397304 h 843263"/>
              <a:gd name="connsiteX0" fmla="*/ 4983 w 1287125"/>
              <a:gd name="connsiteY0" fmla="*/ 782401 h 782401"/>
              <a:gd name="connsiteX1" fmla="*/ 142306 w 1287125"/>
              <a:gd name="connsiteY1" fmla="*/ 208412 h 782401"/>
              <a:gd name="connsiteX2" fmla="*/ 593427 w 1287125"/>
              <a:gd name="connsiteY2" fmla="*/ 5922 h 782401"/>
              <a:gd name="connsiteX3" fmla="*/ 1287125 w 1287125"/>
              <a:gd name="connsiteY3" fmla="*/ 397304 h 782401"/>
              <a:gd name="connsiteX0" fmla="*/ 81524 w 1363666"/>
              <a:gd name="connsiteY0" fmla="*/ 782401 h 782401"/>
              <a:gd name="connsiteX1" fmla="*/ 218847 w 1363666"/>
              <a:gd name="connsiteY1" fmla="*/ 208412 h 782401"/>
              <a:gd name="connsiteX2" fmla="*/ 669968 w 1363666"/>
              <a:gd name="connsiteY2" fmla="*/ 5922 h 782401"/>
              <a:gd name="connsiteX3" fmla="*/ 1363666 w 1363666"/>
              <a:gd name="connsiteY3" fmla="*/ 397304 h 782401"/>
              <a:gd name="connsiteX0" fmla="*/ 81524 w 1363666"/>
              <a:gd name="connsiteY0" fmla="*/ 802407 h 802407"/>
              <a:gd name="connsiteX1" fmla="*/ 218847 w 1363666"/>
              <a:gd name="connsiteY1" fmla="*/ 228418 h 802407"/>
              <a:gd name="connsiteX2" fmla="*/ 644992 w 1363666"/>
              <a:gd name="connsiteY2" fmla="*/ 5532 h 802407"/>
              <a:gd name="connsiteX3" fmla="*/ 1363666 w 1363666"/>
              <a:gd name="connsiteY3" fmla="*/ 417310 h 802407"/>
              <a:gd name="connsiteX0" fmla="*/ 124379 w 1243013"/>
              <a:gd name="connsiteY0" fmla="*/ 971229 h 971229"/>
              <a:gd name="connsiteX1" fmla="*/ 98194 w 1243013"/>
              <a:gd name="connsiteY1" fmla="*/ 228418 h 971229"/>
              <a:gd name="connsiteX2" fmla="*/ 524339 w 1243013"/>
              <a:gd name="connsiteY2" fmla="*/ 5532 h 971229"/>
              <a:gd name="connsiteX3" fmla="*/ 1243013 w 1243013"/>
              <a:gd name="connsiteY3" fmla="*/ 417310 h 971229"/>
              <a:gd name="connsiteX0" fmla="*/ 95501 w 1309390"/>
              <a:gd name="connsiteY0" fmla="*/ 1034634 h 1034634"/>
              <a:gd name="connsiteX1" fmla="*/ 164571 w 1309390"/>
              <a:gd name="connsiteY1" fmla="*/ 228418 h 1034634"/>
              <a:gd name="connsiteX2" fmla="*/ 590716 w 1309390"/>
              <a:gd name="connsiteY2" fmla="*/ 5532 h 1034634"/>
              <a:gd name="connsiteX3" fmla="*/ 1309390 w 1309390"/>
              <a:gd name="connsiteY3" fmla="*/ 417310 h 103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9390" h="1034634">
                <a:moveTo>
                  <a:pt x="95501" y="1034634"/>
                </a:moveTo>
                <a:cubicBezTo>
                  <a:pt x="-125353" y="791365"/>
                  <a:pt x="96842" y="349941"/>
                  <a:pt x="164571" y="228418"/>
                </a:cubicBezTo>
                <a:lnTo>
                  <a:pt x="590716" y="5532"/>
                </a:lnTo>
                <a:cubicBezTo>
                  <a:pt x="918695" y="-41715"/>
                  <a:pt x="1209165" y="223762"/>
                  <a:pt x="1309390" y="417310"/>
                </a:cubicBezTo>
              </a:path>
            </a:pathLst>
          </a:custGeom>
          <a:solidFill>
            <a:srgbClr val="99CCFF"/>
          </a:solidFill>
          <a:ln w="7620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noAutofit/>
          </a:bodyPr>
          <a:lstStyle/>
          <a:p>
            <a:endParaRPr lang="en-US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Local </a:t>
            </a:r>
            <a:r>
              <a:rPr lang="it-IT" dirty="0" err="1"/>
              <a:t>lighting</a:t>
            </a:r>
            <a:r>
              <a:rPr lang="it-IT" dirty="0"/>
              <a:t>:  </a:t>
            </a:r>
            <a:br>
              <a:rPr lang="it-IT" dirty="0"/>
            </a:br>
            <a:r>
              <a:rPr lang="it-IT" dirty="0" err="1"/>
              <a:t>emitter</a:t>
            </a: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 err="1">
                <a:sym typeface="Wingdings" panose="05000000000000000000" pitchFamily="2" charset="2"/>
              </a:rPr>
              <a:t>object</a:t>
            </a:r>
            <a:r>
              <a:rPr lang="it-IT" dirty="0">
                <a:sym typeface="Wingdings" panose="05000000000000000000" pitchFamily="2" charset="2"/>
              </a:rPr>
              <a:t>  </a:t>
            </a:r>
            <a:r>
              <a:rPr lang="it-IT" dirty="0" err="1">
                <a:sym typeface="Wingdings" panose="05000000000000000000" pitchFamily="2" charset="2"/>
              </a:rPr>
              <a:t>eye</a:t>
            </a:r>
            <a:r>
              <a:rPr lang="it-IT" dirty="0">
                <a:sym typeface="Wingdings" panose="05000000000000000000" pitchFamily="2" charset="2"/>
              </a:rPr>
              <a:t>  </a:t>
            </a:r>
            <a:r>
              <a:rPr lang="it-IT" sz="2400" dirty="0">
                <a:sym typeface="Wingdings" panose="05000000000000000000" pitchFamily="2" charset="2"/>
              </a:rPr>
              <a:t>(</a:t>
            </a:r>
            <a:r>
              <a:rPr lang="it-IT" sz="2400" dirty="0" err="1">
                <a:sym typeface="Wingdings" panose="05000000000000000000" pitchFamily="2" charset="2"/>
              </a:rPr>
              <a:t>nothing</a:t>
            </a:r>
            <a:r>
              <a:rPr lang="it-IT" sz="2400" dirty="0">
                <a:sym typeface="Wingdings" panose="05000000000000000000" pitchFamily="2" charset="2"/>
              </a:rPr>
              <a:t> else!)</a:t>
            </a:r>
            <a:endParaRPr lang="en-US" sz="2400" dirty="0"/>
          </a:p>
        </p:txBody>
      </p:sp>
      <p:graphicFrame>
        <p:nvGraphicFramePr>
          <p:cNvPr id="471043" name="Object 3"/>
          <p:cNvGraphicFramePr>
            <a:graphicFrameLocks noChangeAspect="1"/>
          </p:cNvGraphicFramePr>
          <p:nvPr/>
        </p:nvGraphicFramePr>
        <p:xfrm>
          <a:off x="1295400" y="47244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2" name="CorelPhotoPaint.Image.8" r:id="rId3" imgW="1333333" imgH="1209524" progId="">
                  <p:embed/>
                </p:oleObj>
              </mc:Choice>
              <mc:Fallback>
                <p:oleObj name="CorelPhotoPaint.Image.8" r:id="rId3" imgW="1333333" imgH="1209524" progId="">
                  <p:embed/>
                  <p:pic>
                    <p:nvPicPr>
                      <p:cNvPr id="4710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7244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04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1981200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45" name="Line 5"/>
          <p:cNvSpPr>
            <a:spLocks noChangeShapeType="1"/>
          </p:cNvSpPr>
          <p:nvPr/>
        </p:nvSpPr>
        <p:spPr bwMode="auto">
          <a:xfrm flipH="1">
            <a:off x="2057400" y="3657600"/>
            <a:ext cx="3276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1046" name="Line 6"/>
          <p:cNvSpPr>
            <a:spLocks noChangeShapeType="1"/>
          </p:cNvSpPr>
          <p:nvPr/>
        </p:nvSpPr>
        <p:spPr bwMode="auto">
          <a:xfrm>
            <a:off x="1524000" y="2286000"/>
            <a:ext cx="2133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1047" name="Line 7"/>
          <p:cNvSpPr>
            <a:spLocks noChangeShapeType="1"/>
          </p:cNvSpPr>
          <p:nvPr/>
        </p:nvSpPr>
        <p:spPr bwMode="auto">
          <a:xfrm>
            <a:off x="1524000" y="2286000"/>
            <a:ext cx="1447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1048" name="Line 8"/>
          <p:cNvSpPr>
            <a:spLocks noChangeShapeType="1"/>
          </p:cNvSpPr>
          <p:nvPr/>
        </p:nvSpPr>
        <p:spPr bwMode="auto">
          <a:xfrm>
            <a:off x="1524000" y="2286000"/>
            <a:ext cx="1905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1049" name="Line 9"/>
          <p:cNvSpPr>
            <a:spLocks noChangeShapeType="1"/>
          </p:cNvSpPr>
          <p:nvPr/>
        </p:nvSpPr>
        <p:spPr bwMode="auto">
          <a:xfrm flipV="1">
            <a:off x="1524000" y="1828800"/>
            <a:ext cx="1905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1050" name="Text Box 10"/>
          <p:cNvSpPr txBox="1">
            <a:spLocks noChangeArrowheads="1"/>
          </p:cNvSpPr>
          <p:nvPr/>
        </p:nvSpPr>
        <p:spPr bwMode="auto">
          <a:xfrm>
            <a:off x="1143000" y="2743200"/>
            <a:ext cx="861519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LIGHT</a:t>
            </a:r>
          </a:p>
        </p:txBody>
      </p:sp>
      <p:sp>
        <p:nvSpPr>
          <p:cNvPr id="471051" name="Text Box 11"/>
          <p:cNvSpPr txBox="1">
            <a:spLocks noChangeArrowheads="1"/>
          </p:cNvSpPr>
          <p:nvPr/>
        </p:nvSpPr>
        <p:spPr bwMode="auto">
          <a:xfrm>
            <a:off x="1066800" y="5334000"/>
            <a:ext cx="643648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EYE</a:t>
            </a:r>
          </a:p>
        </p:txBody>
      </p:sp>
      <p:sp>
        <p:nvSpPr>
          <p:cNvPr id="471052" name="Text Box 12"/>
          <p:cNvSpPr txBox="1">
            <a:spLocks noChangeArrowheads="1"/>
          </p:cNvSpPr>
          <p:nvPr/>
        </p:nvSpPr>
        <p:spPr bwMode="auto">
          <a:xfrm>
            <a:off x="5148064" y="4797152"/>
            <a:ext cx="1092351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OBJECT</a:t>
            </a:r>
          </a:p>
        </p:txBody>
      </p:sp>
      <p:sp>
        <p:nvSpPr>
          <p:cNvPr id="471054" name="Line 14"/>
          <p:cNvSpPr>
            <a:spLocks noChangeShapeType="1"/>
          </p:cNvSpPr>
          <p:nvPr/>
        </p:nvSpPr>
        <p:spPr bwMode="auto">
          <a:xfrm rot="16912189" flipV="1">
            <a:off x="4891088" y="3106738"/>
            <a:ext cx="0" cy="9144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1063" name="Oval 23"/>
          <p:cNvSpPr>
            <a:spLocks noChangeArrowheads="1"/>
          </p:cNvSpPr>
          <p:nvPr/>
        </p:nvSpPr>
        <p:spPr bwMode="auto">
          <a:xfrm>
            <a:off x="5265738" y="3581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grpSp>
        <p:nvGrpSpPr>
          <p:cNvPr id="471064" name="Group 24"/>
          <p:cNvGrpSpPr>
            <a:grpSpLocks/>
          </p:cNvGrpSpPr>
          <p:nvPr/>
        </p:nvGrpSpPr>
        <p:grpSpPr bwMode="auto">
          <a:xfrm>
            <a:off x="1524000" y="2286000"/>
            <a:ext cx="3810000" cy="1371600"/>
            <a:chOff x="960" y="1440"/>
            <a:chExt cx="2400" cy="864"/>
          </a:xfrm>
        </p:grpSpPr>
        <p:sp>
          <p:nvSpPr>
            <p:cNvPr id="471065" name="Line 25"/>
            <p:cNvSpPr>
              <a:spLocks noChangeShapeType="1"/>
            </p:cNvSpPr>
            <p:nvPr/>
          </p:nvSpPr>
          <p:spPr bwMode="auto">
            <a:xfrm>
              <a:off x="960" y="1440"/>
              <a:ext cx="240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71066" name="Text Box 26"/>
            <p:cNvSpPr txBox="1">
              <a:spLocks noChangeArrowheads="1"/>
            </p:cNvSpPr>
            <p:nvPr/>
          </p:nvSpPr>
          <p:spPr bwMode="auto">
            <a:xfrm rot="1067922">
              <a:off x="1913" y="1678"/>
              <a:ext cx="858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dirty="0"/>
                <a:t>incident ray</a:t>
              </a:r>
            </a:p>
          </p:txBody>
        </p:sp>
      </p:grpSp>
      <p:grpSp>
        <p:nvGrpSpPr>
          <p:cNvPr id="28" name="Group 71"/>
          <p:cNvGrpSpPr>
            <a:grpSpLocks/>
          </p:cNvGrpSpPr>
          <p:nvPr/>
        </p:nvGrpSpPr>
        <p:grpSpPr bwMode="auto">
          <a:xfrm>
            <a:off x="4267200" y="3124201"/>
            <a:ext cx="2133600" cy="1147763"/>
            <a:chOff x="2688" y="1968"/>
            <a:chExt cx="1344" cy="723"/>
          </a:xfrm>
        </p:grpSpPr>
        <p:grpSp>
          <p:nvGrpSpPr>
            <p:cNvPr id="29" name="Group 23"/>
            <p:cNvGrpSpPr>
              <a:grpSpLocks/>
            </p:cNvGrpSpPr>
            <p:nvPr/>
          </p:nvGrpSpPr>
          <p:grpSpPr bwMode="auto">
            <a:xfrm>
              <a:off x="3072" y="2016"/>
              <a:ext cx="288" cy="528"/>
              <a:chOff x="3072" y="2016"/>
              <a:chExt cx="288" cy="528"/>
            </a:xfrm>
          </p:grpSpPr>
          <p:sp>
            <p:nvSpPr>
              <p:cNvPr id="32" name="Line 8"/>
              <p:cNvSpPr>
                <a:spLocks noChangeShapeType="1"/>
              </p:cNvSpPr>
              <p:nvPr/>
            </p:nvSpPr>
            <p:spPr bwMode="auto">
              <a:xfrm flipH="1">
                <a:off x="3168" y="2304"/>
                <a:ext cx="192" cy="24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3" name="Line 9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4" name="Line 10"/>
              <p:cNvSpPr>
                <a:spLocks noChangeShapeType="1"/>
              </p:cNvSpPr>
              <p:nvPr/>
            </p:nvSpPr>
            <p:spPr bwMode="auto">
              <a:xfrm flipH="1" flipV="1">
                <a:off x="3216" y="2064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5" name="Line 11"/>
              <p:cNvSpPr>
                <a:spLocks noChangeShapeType="1"/>
              </p:cNvSpPr>
              <p:nvPr/>
            </p:nvSpPr>
            <p:spPr bwMode="auto">
              <a:xfrm flipH="1" flipV="1">
                <a:off x="3360" y="2016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6" name="Line 13"/>
              <p:cNvSpPr>
                <a:spLocks noChangeShapeType="1"/>
              </p:cNvSpPr>
              <p:nvPr/>
            </p:nvSpPr>
            <p:spPr bwMode="auto">
              <a:xfrm flipH="1">
                <a:off x="3168" y="2304"/>
                <a:ext cx="192" cy="76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2736" y="2496"/>
              <a:ext cx="573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400" dirty="0">
                  <a:solidFill>
                    <a:srgbClr val="CC0000"/>
                  </a:solidFill>
                </a:rPr>
                <a:t>reflection</a:t>
              </a:r>
            </a:p>
          </p:txBody>
        </p:sp>
        <p:sp>
          <p:nvSpPr>
            <p:cNvPr id="31" name="Rectangle 70"/>
            <p:cNvSpPr>
              <a:spLocks noChangeArrowheads="1"/>
            </p:cNvSpPr>
            <p:nvPr/>
          </p:nvSpPr>
          <p:spPr bwMode="auto">
            <a:xfrm>
              <a:off x="2688" y="1968"/>
              <a:ext cx="1344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3" name="Rettangolo 2"/>
          <p:cNvSpPr/>
          <p:nvPr/>
        </p:nvSpPr>
        <p:spPr>
          <a:xfrm>
            <a:off x="4328563" y="344772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6699FF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71208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7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7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5" grpId="0" animBg="1"/>
      <p:bldP spid="471054" grpId="0" animBg="1"/>
      <p:bldP spid="47106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p Arrow 15">
            <a:extLst>
              <a:ext uri="{FF2B5EF4-FFF2-40B4-BE49-F238E27FC236}">
                <a16:creationId xmlns:a16="http://schemas.microsoft.com/office/drawing/2014/main" id="{390393FF-BE81-D647-941C-19A8BA5532D3}"/>
              </a:ext>
            </a:extLst>
          </p:cNvPr>
          <p:cNvSpPr/>
          <p:nvPr/>
        </p:nvSpPr>
        <p:spPr bwMode="auto">
          <a:xfrm rot="10800000" flipV="1">
            <a:off x="6469107" y="5235583"/>
            <a:ext cx="340590" cy="953523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AutoShape 10">
            <a:extLst>
              <a:ext uri="{FF2B5EF4-FFF2-40B4-BE49-F238E27FC236}">
                <a16:creationId xmlns:a16="http://schemas.microsoft.com/office/drawing/2014/main" id="{77AA0007-F567-864A-B1E1-14770C41D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454" y="4647446"/>
            <a:ext cx="1656184" cy="550808"/>
          </a:xfrm>
          <a:prstGeom prst="roundRect">
            <a:avLst>
              <a:gd name="adj" fmla="val 8113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926A26-A496-444E-9DF6-E5219AAB2365}"/>
              </a:ext>
            </a:extLst>
          </p:cNvPr>
          <p:cNvSpPr txBox="1"/>
          <p:nvPr/>
        </p:nvSpPr>
        <p:spPr>
          <a:xfrm>
            <a:off x="5969987" y="617988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reflective</a:t>
            </a:r>
          </a:p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component</a:t>
            </a:r>
          </a:p>
        </p:txBody>
      </p:sp>
      <p:sp>
        <p:nvSpPr>
          <p:cNvPr id="11" name="Up Arrow 10"/>
          <p:cNvSpPr/>
          <p:nvPr/>
        </p:nvSpPr>
        <p:spPr bwMode="auto">
          <a:xfrm rot="10800000" flipV="1">
            <a:off x="4400103" y="5235583"/>
            <a:ext cx="340590" cy="953523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3672450" y="4647446"/>
            <a:ext cx="1656184" cy="550808"/>
          </a:xfrm>
          <a:prstGeom prst="roundRect">
            <a:avLst>
              <a:gd name="adj" fmla="val 8113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/>
        </p:nvGraphicFramePr>
        <p:xfrm>
          <a:off x="2643174" y="1643050"/>
          <a:ext cx="3854450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6" name="Document" r:id="rId4" imgW="3857143" imgH="2505425" progId="">
                  <p:embed/>
                </p:oleObj>
              </mc:Choice>
              <mc:Fallback>
                <p:oleObj name="Document" r:id="rId4" imgW="3857143" imgH="2505425" progId="">
                  <p:embed/>
                  <p:pic>
                    <p:nvPicPr>
                      <p:cNvPr id="523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643050"/>
                        <a:ext cx="3854450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1643042" y="4572008"/>
          <a:ext cx="57150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7" name="Equation" r:id="rId6" imgW="1968480" imgH="228600" progId="Equation.3">
                  <p:embed/>
                </p:oleObj>
              </mc:Choice>
              <mc:Fallback>
                <p:oleObj name="Equation" r:id="rId6" imgW="1968480" imgH="228600" progId="Equation.3">
                  <p:embed/>
                  <p:pic>
                    <p:nvPicPr>
                      <p:cNvPr id="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572008"/>
                        <a:ext cx="5715000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785918" y="214311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8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5232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214311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07154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900983" y="617988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emissive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component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D98A16E2-26C2-5C48-8C77-8E0AF937C6B5}"/>
              </a:ext>
            </a:extLst>
          </p:cNvPr>
          <p:cNvSpPr/>
          <p:nvPr/>
        </p:nvSpPr>
        <p:spPr bwMode="auto">
          <a:xfrm rot="20416410" flipV="1">
            <a:off x="1130499" y="2826701"/>
            <a:ext cx="398163" cy="1933512"/>
          </a:xfrm>
          <a:prstGeom prst="upArrow">
            <a:avLst/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5912D1-9399-2A4F-BAAC-6C27C53B26CF}"/>
              </a:ext>
            </a:extLst>
          </p:cNvPr>
          <p:cNvSpPr txBox="1"/>
          <p:nvPr/>
        </p:nvSpPr>
        <p:spPr>
          <a:xfrm>
            <a:off x="203210" y="240061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9045"/>
                </a:solidFill>
              </a:rPr>
              <a:t>Output light</a:t>
            </a:r>
          </a:p>
        </p:txBody>
      </p:sp>
    </p:spTree>
    <p:extLst>
      <p:ext uri="{BB962C8B-B14F-4D97-AF65-F5344CB8AC3E}">
        <p14:creationId xmlns:p14="http://schemas.microsoft.com/office/powerpoint/2010/main" val="28200292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p Arrow 15">
            <a:extLst>
              <a:ext uri="{FF2B5EF4-FFF2-40B4-BE49-F238E27FC236}">
                <a16:creationId xmlns:a16="http://schemas.microsoft.com/office/drawing/2014/main" id="{390393FF-BE81-D647-941C-19A8BA5532D3}"/>
              </a:ext>
            </a:extLst>
          </p:cNvPr>
          <p:cNvSpPr/>
          <p:nvPr/>
        </p:nvSpPr>
        <p:spPr bwMode="auto">
          <a:xfrm rot="10800000" flipV="1">
            <a:off x="6469107" y="5235583"/>
            <a:ext cx="340590" cy="953523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AutoShape 10">
            <a:extLst>
              <a:ext uri="{FF2B5EF4-FFF2-40B4-BE49-F238E27FC236}">
                <a16:creationId xmlns:a16="http://schemas.microsoft.com/office/drawing/2014/main" id="{77AA0007-F567-864A-B1E1-14770C41D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454" y="4647446"/>
            <a:ext cx="1656184" cy="550808"/>
          </a:xfrm>
          <a:prstGeom prst="roundRect">
            <a:avLst>
              <a:gd name="adj" fmla="val 8113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926A26-A496-444E-9DF6-E5219AAB2365}"/>
              </a:ext>
            </a:extLst>
          </p:cNvPr>
          <p:cNvSpPr txBox="1"/>
          <p:nvPr/>
        </p:nvSpPr>
        <p:spPr>
          <a:xfrm>
            <a:off x="5969987" y="617988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reflective</a:t>
            </a:r>
          </a:p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component</a:t>
            </a: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/>
        </p:nvGraphicFramePr>
        <p:xfrm>
          <a:off x="2643174" y="1643050"/>
          <a:ext cx="3854450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0" name="Document" r:id="rId4" imgW="3857143" imgH="2505425" progId="">
                  <p:embed/>
                </p:oleObj>
              </mc:Choice>
              <mc:Fallback>
                <p:oleObj name="Document" r:id="rId4" imgW="3857143" imgH="2505425" progId="">
                  <p:embed/>
                  <p:pic>
                    <p:nvPicPr>
                      <p:cNvPr id="523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643050"/>
                        <a:ext cx="3854450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1643042" y="4572008"/>
          <a:ext cx="57150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1" name="Equation" r:id="rId6" imgW="1968480" imgH="228600" progId="Equation.3">
                  <p:embed/>
                </p:oleObj>
              </mc:Choice>
              <mc:Fallback>
                <p:oleObj name="Equation" r:id="rId6" imgW="1968480" imgH="228600" progId="Equation.3">
                  <p:embed/>
                  <p:pic>
                    <p:nvPicPr>
                      <p:cNvPr id="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572008"/>
                        <a:ext cx="5715000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785918" y="214311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2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5232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214311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07154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</p:spTree>
    <p:extLst>
      <p:ext uri="{BB962C8B-B14F-4D97-AF65-F5344CB8AC3E}">
        <p14:creationId xmlns:p14="http://schemas.microsoft.com/office/powerpoint/2010/main" val="4744959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0">
            <a:extLst>
              <a:ext uri="{FF2B5EF4-FFF2-40B4-BE49-F238E27FC236}">
                <a16:creationId xmlns:a16="http://schemas.microsoft.com/office/drawing/2014/main" id="{02FD9FEB-DD13-E04D-8FAC-AD14D81BA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520" y="5445224"/>
            <a:ext cx="489720" cy="984034"/>
          </a:xfrm>
          <a:prstGeom prst="roundRect">
            <a:avLst>
              <a:gd name="adj" fmla="val 811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AutoShape 10">
            <a:extLst>
              <a:ext uri="{FF2B5EF4-FFF2-40B4-BE49-F238E27FC236}">
                <a16:creationId xmlns:a16="http://schemas.microsoft.com/office/drawing/2014/main" id="{A154E02C-87B6-CF41-91E8-286B5D5C0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4408" y="5431749"/>
            <a:ext cx="489720" cy="984034"/>
          </a:xfrm>
          <a:prstGeom prst="roundRect">
            <a:avLst>
              <a:gd name="adj" fmla="val 8113"/>
            </a:avLst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AutoShape 10">
            <a:extLst>
              <a:ext uri="{FF2B5EF4-FFF2-40B4-BE49-F238E27FC236}">
                <a16:creationId xmlns:a16="http://schemas.microsoft.com/office/drawing/2014/main" id="{3AFB5493-44DD-8743-B122-A1773E66B03A}"/>
              </a:ext>
            </a:extLst>
          </p:cNvPr>
          <p:cNvSpPr>
            <a:spLocks noChangeArrowheads="1"/>
          </p:cNvSpPr>
          <p:nvPr/>
        </p:nvSpPr>
        <p:spPr bwMode="auto">
          <a:xfrm rot="17912378">
            <a:off x="3887565" y="2609521"/>
            <a:ext cx="2616266" cy="324946"/>
          </a:xfrm>
          <a:prstGeom prst="roundRect">
            <a:avLst>
              <a:gd name="adj" fmla="val 8113"/>
            </a:avLst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AutoShape 10">
            <a:extLst>
              <a:ext uri="{FF2B5EF4-FFF2-40B4-BE49-F238E27FC236}">
                <a16:creationId xmlns:a16="http://schemas.microsoft.com/office/drawing/2014/main" id="{A68C6BD0-0462-1646-A4D0-8BBACB6C0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74" y="5589240"/>
            <a:ext cx="632682" cy="984034"/>
          </a:xfrm>
          <a:prstGeom prst="roundRect">
            <a:avLst>
              <a:gd name="adj" fmla="val 8113"/>
            </a:avLst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2BBFAE-F636-E349-9E14-94E5B056B429}"/>
              </a:ext>
            </a:extLst>
          </p:cNvPr>
          <p:cNvSpPr/>
          <p:nvPr/>
        </p:nvSpPr>
        <p:spPr>
          <a:xfrm>
            <a:off x="2154517" y="4552057"/>
            <a:ext cx="3137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-1588">
              <a:buFontTx/>
              <a:buNone/>
            </a:pPr>
            <a:r>
              <a:rPr lang="en-US" dirty="0">
                <a:solidFill>
                  <a:srgbClr val="00B050"/>
                </a:solidFill>
              </a:rPr>
              <a:t>For every possible direction</a:t>
            </a:r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64C4B721-F199-B04F-8838-0BFF2B511D6E}"/>
              </a:ext>
            </a:extLst>
          </p:cNvPr>
          <p:cNvSpPr/>
          <p:nvPr/>
        </p:nvSpPr>
        <p:spPr bwMode="auto">
          <a:xfrm rot="1743756" flipV="1">
            <a:off x="3283038" y="4941942"/>
            <a:ext cx="224748" cy="676427"/>
          </a:xfrm>
          <a:prstGeom prst="upArrow">
            <a:avLst/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4C453F1F-2F57-804F-A692-2B5581A98E0B}"/>
              </a:ext>
            </a:extLst>
          </p:cNvPr>
          <p:cNvSpPr/>
          <p:nvPr/>
        </p:nvSpPr>
        <p:spPr bwMode="auto">
          <a:xfrm rot="20262587" flipV="1">
            <a:off x="909574" y="4708530"/>
            <a:ext cx="340590" cy="953523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C0307F55-0F13-3942-90CA-97A507D0F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18" y="5677226"/>
            <a:ext cx="1656184" cy="550808"/>
          </a:xfrm>
          <a:prstGeom prst="roundRect">
            <a:avLst>
              <a:gd name="adj" fmla="val 8113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5C2815-1A67-C341-9EC5-66CDCDB41931}"/>
              </a:ext>
            </a:extLst>
          </p:cNvPr>
          <p:cNvSpPr txBox="1"/>
          <p:nvPr/>
        </p:nvSpPr>
        <p:spPr>
          <a:xfrm>
            <a:off x="41741" y="413501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reflective</a:t>
            </a:r>
          </a:p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component</a:t>
            </a: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/>
        </p:nvGraphicFramePr>
        <p:xfrm>
          <a:off x="2643174" y="1643050"/>
          <a:ext cx="3854450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4" name="Document" r:id="rId4" imgW="3857143" imgH="2505425" progId="">
                  <p:embed/>
                </p:oleObj>
              </mc:Choice>
              <mc:Fallback>
                <p:oleObj name="Document" r:id="rId4" imgW="3857143" imgH="2505425" progId="">
                  <p:embed/>
                  <p:pic>
                    <p:nvPicPr>
                      <p:cNvPr id="523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643050"/>
                        <a:ext cx="3854450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69" name="Object 5"/>
          <p:cNvGraphicFramePr>
            <a:graphicFrameLocks noChangeAspect="1"/>
          </p:cNvGraphicFramePr>
          <p:nvPr/>
        </p:nvGraphicFramePr>
        <p:xfrm>
          <a:off x="571472" y="5572140"/>
          <a:ext cx="811053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5" name="Equation" r:id="rId6" imgW="2793960" imgH="393480" progId="Equation.3">
                  <p:embed/>
                </p:oleObj>
              </mc:Choice>
              <mc:Fallback>
                <p:oleObj name="Equation" r:id="rId6" imgW="2793960" imgH="393480" progId="Equation.3">
                  <p:embed/>
                  <p:pic>
                    <p:nvPicPr>
                      <p:cNvPr id="52326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5572140"/>
                        <a:ext cx="8110538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785918" y="214311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6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5232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214311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07154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362242-5B69-D44D-BC5A-5596341EF339}"/>
              </a:ext>
            </a:extLst>
          </p:cNvPr>
          <p:cNvSpPr/>
          <p:nvPr/>
        </p:nvSpPr>
        <p:spPr>
          <a:xfrm>
            <a:off x="5025560" y="4385634"/>
            <a:ext cx="1664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-1588">
              <a:buFontTx/>
              <a:buNone/>
            </a:pPr>
            <a:r>
              <a:rPr lang="en-US" dirty="0">
                <a:solidFill>
                  <a:srgbClr val="FFA05F"/>
                </a:solidFill>
              </a:rPr>
              <a:t>Incoming light</a:t>
            </a:r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16CD9744-02AF-6B4A-A64D-AE03F2799FC2}"/>
              </a:ext>
            </a:extLst>
          </p:cNvPr>
          <p:cNvSpPr/>
          <p:nvPr/>
        </p:nvSpPr>
        <p:spPr bwMode="auto">
          <a:xfrm rot="1743756" flipV="1">
            <a:off x="5582824" y="4728394"/>
            <a:ext cx="250994" cy="676427"/>
          </a:xfrm>
          <a:prstGeom prst="upArrow">
            <a:avLst/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E7B133-60B9-C745-86CF-FE5A911675EA}"/>
              </a:ext>
            </a:extLst>
          </p:cNvPr>
          <p:cNvSpPr/>
          <p:nvPr/>
        </p:nvSpPr>
        <p:spPr>
          <a:xfrm>
            <a:off x="7330799" y="4146538"/>
            <a:ext cx="1664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-1588">
              <a:buFontTx/>
              <a:buNone/>
            </a:pPr>
            <a:r>
              <a:rPr lang="en-US" dirty="0">
                <a:solidFill>
                  <a:schemeClr val="accent1"/>
                </a:solidFill>
              </a:rPr>
              <a:t>Direction of incoming light</a:t>
            </a:r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53EAC292-079F-BC4A-B571-8F032E4271E3}"/>
              </a:ext>
            </a:extLst>
          </p:cNvPr>
          <p:cNvSpPr/>
          <p:nvPr/>
        </p:nvSpPr>
        <p:spPr bwMode="auto">
          <a:xfrm rot="2922373" flipV="1">
            <a:off x="7091165" y="4661961"/>
            <a:ext cx="238606" cy="1009256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58641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Incoming</a:t>
            </a:r>
            <a:r>
              <a:rPr lang="it-IT" dirty="0"/>
              <a:t>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/>
              <a:t>For </a:t>
            </a:r>
            <a:r>
              <a:rPr lang="it-IT" sz="2400" dirty="0" err="1"/>
              <a:t>each</a:t>
            </a:r>
            <a:r>
              <a:rPr lang="it-IT" sz="2400" dirty="0"/>
              <a:t> position </a:t>
            </a:r>
            <a:r>
              <a:rPr lang="it-IT" sz="2400" i="1" dirty="0"/>
              <a:t>   ,                     </a:t>
            </a:r>
            <a:r>
              <a:rPr lang="it-IT" sz="2400" dirty="0" err="1"/>
              <a:t>models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b="1" dirty="0">
                <a:solidFill>
                  <a:srgbClr val="FF0000"/>
                </a:solidFill>
              </a:rPr>
              <a:t>the </a:t>
            </a:r>
            <a:r>
              <a:rPr lang="it-IT" sz="2400" b="1" dirty="0" err="1">
                <a:solidFill>
                  <a:srgbClr val="FF0000"/>
                </a:solidFill>
              </a:rPr>
              <a:t>distribution</a:t>
            </a:r>
            <a:r>
              <a:rPr lang="it-IT" sz="2400" b="1" dirty="0">
                <a:solidFill>
                  <a:srgbClr val="FF0000"/>
                </a:solidFill>
              </a:rPr>
              <a:t> of </a:t>
            </a:r>
            <a:r>
              <a:rPr lang="it-IT" sz="2400" b="1" dirty="0" err="1">
                <a:solidFill>
                  <a:srgbClr val="FF0000"/>
                </a:solidFill>
              </a:rPr>
              <a:t>incident</a:t>
            </a:r>
            <a:r>
              <a:rPr lang="it-IT" sz="2400" b="1" dirty="0">
                <a:solidFill>
                  <a:srgbClr val="FF0000"/>
                </a:solidFill>
              </a:rPr>
              <a:t> light</a:t>
            </a:r>
          </a:p>
        </p:txBody>
      </p:sp>
      <p:graphicFrame>
        <p:nvGraphicFramePr>
          <p:cNvPr id="605187" name="Object 3"/>
          <p:cNvGraphicFramePr>
            <a:graphicFrameLocks noChangeAspect="1"/>
          </p:cNvGraphicFramePr>
          <p:nvPr>
            <p:extLst/>
          </p:nvPr>
        </p:nvGraphicFramePr>
        <p:xfrm>
          <a:off x="285750" y="2448973"/>
          <a:ext cx="1658938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3" name="Equation" r:id="rId3" imgW="571320" imgH="228600" progId="Equation.3">
                  <p:embed/>
                </p:oleObj>
              </mc:Choice>
              <mc:Fallback>
                <p:oleObj name="Equation" r:id="rId3" imgW="571320" imgH="228600" progId="Equation.3">
                  <p:embed/>
                  <p:pic>
                    <p:nvPicPr>
                      <p:cNvPr id="6051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2448973"/>
                        <a:ext cx="1658938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5188" name="Object 4"/>
          <p:cNvGraphicFramePr>
            <a:graphicFrameLocks noChangeAspect="1"/>
          </p:cNvGraphicFramePr>
          <p:nvPr>
            <p:extLst/>
          </p:nvPr>
        </p:nvGraphicFramePr>
        <p:xfrm>
          <a:off x="3346140" y="1113604"/>
          <a:ext cx="1487485" cy="515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4" name="Equation" r:id="rId5" imgW="660240" imgH="228600" progId="Equation.3">
                  <p:embed/>
                </p:oleObj>
              </mc:Choice>
              <mc:Fallback>
                <p:oleObj name="Equation" r:id="rId5" imgW="660240" imgH="228600" progId="Equation.3">
                  <p:embed/>
                  <p:pic>
                    <p:nvPicPr>
                      <p:cNvPr id="6051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6140" y="1113604"/>
                        <a:ext cx="1487485" cy="5151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928794" y="2591846"/>
            <a:ext cx="4322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= how much light hits       from direction</a:t>
            </a:r>
            <a:endParaRPr lang="it-IT" dirty="0"/>
          </a:p>
        </p:txBody>
      </p:sp>
      <p:graphicFrame>
        <p:nvGraphicFramePr>
          <p:cNvPr id="605189" name="Object 5"/>
          <p:cNvGraphicFramePr>
            <a:graphicFrameLocks noChangeAspect="1"/>
          </p:cNvGraphicFramePr>
          <p:nvPr>
            <p:extLst/>
          </p:nvPr>
        </p:nvGraphicFramePr>
        <p:xfrm>
          <a:off x="6012160" y="2420888"/>
          <a:ext cx="515937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5" name="Equation" r:id="rId7" imgW="177480" imgH="228600" progId="Equation.3">
                  <p:embed/>
                </p:oleObj>
              </mc:Choice>
              <mc:Fallback>
                <p:oleObj name="Equation" r:id="rId7" imgW="177480" imgH="228600" progId="Equation.3">
                  <p:embed/>
                  <p:pic>
                    <p:nvPicPr>
                      <p:cNvPr id="60518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2420888"/>
                        <a:ext cx="515937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5190" name="Object 6"/>
          <p:cNvGraphicFramePr>
            <a:graphicFrameLocks noChangeAspect="1"/>
          </p:cNvGraphicFramePr>
          <p:nvPr>
            <p:extLst/>
          </p:nvPr>
        </p:nvGraphicFramePr>
        <p:xfrm>
          <a:off x="4129088" y="2572390"/>
          <a:ext cx="442912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6" name="Equation" r:id="rId9" imgW="152280" imgH="164880" progId="Equation.3">
                  <p:embed/>
                </p:oleObj>
              </mc:Choice>
              <mc:Fallback>
                <p:oleObj name="Equation" r:id="rId9" imgW="152280" imgH="164880" progId="Equation.3">
                  <p:embed/>
                  <p:pic>
                    <p:nvPicPr>
                      <p:cNvPr id="60519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9088" y="2572390"/>
                        <a:ext cx="442912" cy="4794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/>
          <p:cNvSpPr/>
          <p:nvPr/>
        </p:nvSpPr>
        <p:spPr bwMode="auto">
          <a:xfrm>
            <a:off x="2712971" y="5715016"/>
            <a:ext cx="4214842" cy="85725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5" name="Arc 14"/>
          <p:cNvSpPr/>
          <p:nvPr/>
        </p:nvSpPr>
        <p:spPr bwMode="auto">
          <a:xfrm>
            <a:off x="2712971" y="4143380"/>
            <a:ext cx="4214842" cy="4000528"/>
          </a:xfrm>
          <a:prstGeom prst="arc">
            <a:avLst>
              <a:gd name="adj1" fmla="val 10801868"/>
              <a:gd name="adj2" fmla="val 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9251" y="5857892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7814" y="5554970"/>
            <a:ext cx="142876" cy="24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6375" y="5072074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2061" y="4643446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3433" y="4071942"/>
            <a:ext cx="357190" cy="61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6243" y="3929066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7615" y="3786190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98987" y="3714752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1797" y="3857628"/>
            <a:ext cx="142876" cy="24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9111" y="3937692"/>
            <a:ext cx="71438" cy="12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0293" y="4000504"/>
            <a:ext cx="71438" cy="12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1665" y="4000504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98657" y="4714884"/>
            <a:ext cx="382077" cy="65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4475" y="4214818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7285" y="4500570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98657" y="5500702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7219" y="6000768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05191" name="Object 7"/>
          <p:cNvGraphicFramePr>
            <a:graphicFrameLocks noChangeAspect="1"/>
          </p:cNvGraphicFramePr>
          <p:nvPr/>
        </p:nvGraphicFramePr>
        <p:xfrm>
          <a:off x="5857884" y="4786322"/>
          <a:ext cx="5207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7" name="Equation" r:id="rId16" imgW="215640" imgH="228600" progId="Equation.3">
                  <p:embed/>
                </p:oleObj>
              </mc:Choice>
              <mc:Fallback>
                <p:oleObj name="Equation" r:id="rId16" imgW="215640" imgH="228600" progId="Equation.3">
                  <p:embed/>
                  <p:pic>
                    <p:nvPicPr>
                      <p:cNvPr id="60519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84" y="4786322"/>
                        <a:ext cx="5207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/>
          <p:nvPr/>
        </p:nvCxnSpPr>
        <p:spPr bwMode="auto">
          <a:xfrm rot="5400000">
            <a:off x="5286380" y="4643446"/>
            <a:ext cx="928694" cy="785818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Oval 36"/>
          <p:cNvSpPr/>
          <p:nvPr/>
        </p:nvSpPr>
        <p:spPr bwMode="auto">
          <a:xfrm>
            <a:off x="4643438" y="6072206"/>
            <a:ext cx="349307" cy="71045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graphicFrame>
        <p:nvGraphicFramePr>
          <p:cNvPr id="605192" name="Object 8"/>
          <p:cNvGraphicFramePr>
            <a:graphicFrameLocks noChangeAspect="1"/>
          </p:cNvGraphicFramePr>
          <p:nvPr/>
        </p:nvGraphicFramePr>
        <p:xfrm>
          <a:off x="4572000" y="5829584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8" name="Equation" r:id="rId18" imgW="152280" imgH="164880" progId="Equation.3">
                  <p:embed/>
                </p:oleObj>
              </mc:Choice>
              <mc:Fallback>
                <p:oleObj name="Equation" r:id="rId18" imgW="152280" imgH="164880" progId="Equation.3">
                  <p:embed/>
                  <p:pic>
                    <p:nvPicPr>
                      <p:cNvPr id="60519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829584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5193" name="Object 9"/>
          <p:cNvGraphicFramePr>
            <a:graphicFrameLocks noChangeAspect="1"/>
          </p:cNvGraphicFramePr>
          <p:nvPr/>
        </p:nvGraphicFramePr>
        <p:xfrm>
          <a:off x="4286248" y="4214818"/>
          <a:ext cx="611187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9" name="Equation" r:id="rId19" imgW="253800" imgH="228600" progId="Equation.3">
                  <p:embed/>
                </p:oleObj>
              </mc:Choice>
              <mc:Fallback>
                <p:oleObj name="Equation" r:id="rId19" imgW="253800" imgH="228600" progId="Equation.3">
                  <p:embed/>
                  <p:pic>
                    <p:nvPicPr>
                      <p:cNvPr id="60519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48" y="4214818"/>
                        <a:ext cx="611187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Straight Arrow Connector 39"/>
          <p:cNvCxnSpPr/>
          <p:nvPr/>
        </p:nvCxnSpPr>
        <p:spPr bwMode="auto">
          <a:xfrm rot="16200000" flipH="1">
            <a:off x="3812464" y="4598290"/>
            <a:ext cx="1176444" cy="485507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605194" name="Object 10"/>
          <p:cNvGraphicFramePr>
            <a:graphicFrameLocks noChangeAspect="1"/>
          </p:cNvGraphicFramePr>
          <p:nvPr>
            <p:extLst/>
          </p:nvPr>
        </p:nvGraphicFramePr>
        <p:xfrm>
          <a:off x="2700327" y="1172374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80" name="Equation" r:id="rId21" imgW="152280" imgH="164880" progId="Equation.3">
                  <p:embed/>
                </p:oleObj>
              </mc:Choice>
              <mc:Fallback>
                <p:oleObj name="Equation" r:id="rId21" imgW="152280" imgH="164880" progId="Equation.3">
                  <p:embed/>
                  <p:pic>
                    <p:nvPicPr>
                      <p:cNvPr id="60519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27" y="1172374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AutoShape 10"/>
          <p:cNvSpPr>
            <a:spLocks noChangeArrowheads="1"/>
          </p:cNvSpPr>
          <p:nvPr/>
        </p:nvSpPr>
        <p:spPr bwMode="auto">
          <a:xfrm>
            <a:off x="179512" y="4341173"/>
            <a:ext cx="2269486" cy="1680115"/>
          </a:xfrm>
          <a:prstGeom prst="roundRect">
            <a:avLst>
              <a:gd name="adj" fmla="val 8113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r>
              <a:rPr lang="en-US" sz="140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Modeling all possible  </a:t>
            </a:r>
            <a:r>
              <a:rPr lang="en-US" sz="1400" i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environments of illumination</a:t>
            </a:r>
            <a:r>
              <a:rPr lang="en-US" sz="140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. E.g.:</a:t>
            </a:r>
          </a:p>
          <a:p>
            <a:pPr>
              <a:buFont typeface="Arial" pitchFamily="34" charset="0"/>
              <a:buChar char="•"/>
            </a:pPr>
            <a:r>
              <a:rPr lang="en-US" sz="140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room with open window</a:t>
            </a:r>
          </a:p>
          <a:p>
            <a:pPr>
              <a:buFont typeface="Arial" pitchFamily="34" charset="0"/>
              <a:buChar char="•"/>
            </a:pPr>
            <a:r>
              <a:rPr lang="en-US" sz="140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sunny day</a:t>
            </a:r>
          </a:p>
          <a:p>
            <a:pPr>
              <a:buFont typeface="Arial" pitchFamily="34" charset="0"/>
              <a:buChar char="•"/>
            </a:pPr>
            <a:r>
              <a:rPr lang="en-US" sz="140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cloudy day </a:t>
            </a:r>
          </a:p>
          <a:p>
            <a:pPr>
              <a:buFont typeface="Arial" pitchFamily="34" charset="0"/>
              <a:buChar char="•"/>
            </a:pPr>
            <a:r>
              <a:rPr lang="en-US" sz="140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a discotheque</a:t>
            </a:r>
          </a:p>
        </p:txBody>
      </p:sp>
      <p:sp>
        <p:nvSpPr>
          <p:cNvPr id="45" name="AutoShape 10"/>
          <p:cNvSpPr>
            <a:spLocks noChangeArrowheads="1"/>
          </p:cNvSpPr>
          <p:nvPr/>
        </p:nvSpPr>
        <p:spPr bwMode="auto">
          <a:xfrm>
            <a:off x="7180404" y="3983983"/>
            <a:ext cx="1856092" cy="1228392"/>
          </a:xfrm>
          <a:prstGeom prst="roundRect">
            <a:avLst>
              <a:gd name="adj" fmla="val 8113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In the metaphor of next slides: how many “tennis balls” hit  x from each direction!</a:t>
            </a:r>
          </a:p>
        </p:txBody>
      </p:sp>
    </p:spTree>
    <p:extLst>
      <p:ext uri="{BB962C8B-B14F-4D97-AF65-F5344CB8AC3E}">
        <p14:creationId xmlns:p14="http://schemas.microsoft.com/office/powerpoint/2010/main" val="130630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 autoUpdateAnimBg="0"/>
      <p:bldP spid="45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ight Arrow 55"/>
          <p:cNvSpPr/>
          <p:nvPr/>
        </p:nvSpPr>
        <p:spPr bwMode="auto">
          <a:xfrm rot="18898590">
            <a:off x="5196204" y="3706424"/>
            <a:ext cx="2071702" cy="428628"/>
          </a:xfrm>
          <a:prstGeom prst="rightArrow">
            <a:avLst/>
          </a:prstGeom>
          <a:gradFill flip="none" rotWithShape="1">
            <a:gsLst>
              <a:gs pos="0">
                <a:srgbClr val="FFC000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48" name="Right Arrow 47"/>
          <p:cNvSpPr/>
          <p:nvPr/>
        </p:nvSpPr>
        <p:spPr bwMode="auto">
          <a:xfrm rot="2706372">
            <a:off x="1775865" y="3664402"/>
            <a:ext cx="2071702" cy="428628"/>
          </a:xfrm>
          <a:prstGeom prst="rightArrow">
            <a:avLst/>
          </a:prstGeom>
          <a:gradFill flip="none" rotWithShape="1">
            <a:gsLst>
              <a:gs pos="0">
                <a:srgbClr val="FFC000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BRDF of a (uniform) material</a:t>
            </a:r>
          </a:p>
        </p:txBody>
      </p:sp>
      <p:graphicFrame>
        <p:nvGraphicFramePr>
          <p:cNvPr id="557058" name="Object 2"/>
          <p:cNvGraphicFramePr>
            <a:graphicFrameLocks noChangeAspect="1"/>
          </p:cNvGraphicFramePr>
          <p:nvPr/>
        </p:nvGraphicFramePr>
        <p:xfrm>
          <a:off x="357190" y="1214422"/>
          <a:ext cx="479425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1" name="Equation" r:id="rId3" imgW="164880" imgH="215640" progId="Equation.3">
                  <p:embed/>
                </p:oleObj>
              </mc:Choice>
              <mc:Fallback>
                <p:oleObj name="Equation" r:id="rId3" imgW="164880" imgH="215640" progId="Equation.3">
                  <p:embed/>
                  <p:pic>
                    <p:nvPicPr>
                      <p:cNvPr id="5570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90" y="1214422"/>
                        <a:ext cx="479425" cy="62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785818" y="1357298"/>
            <a:ext cx="319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a typeface="Arial Unicode MS" pitchFamily="34" charset="-128"/>
                <a:cs typeface="Arial Unicode MS" pitchFamily="34" charset="-128"/>
              </a:rPr>
              <a:t>=</a:t>
            </a:r>
            <a:endParaRPr lang="it-IT" dirty="0"/>
          </a:p>
        </p:txBody>
      </p:sp>
      <p:pic>
        <p:nvPicPr>
          <p:cNvPr id="557060" name="Picture 4" descr="Mostra immagine a dimensione inte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8" y="1214422"/>
            <a:ext cx="800834" cy="661741"/>
          </a:xfrm>
          <a:prstGeom prst="rect">
            <a:avLst/>
          </a:prstGeom>
          <a:noFill/>
        </p:spPr>
      </p:pic>
      <p:pic>
        <p:nvPicPr>
          <p:cNvPr id="8" name="Picture 4" descr="Mostra immagine a dimensione inte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5351094"/>
            <a:ext cx="800834" cy="661741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3714744" y="5279656"/>
            <a:ext cx="1626618" cy="1292616"/>
            <a:chOff x="4058455" y="3946854"/>
            <a:chExt cx="1626618" cy="1292616"/>
          </a:xfrm>
        </p:grpSpPr>
        <p:sp>
          <p:nvSpPr>
            <p:cNvPr id="11" name="Freeform 10"/>
            <p:cNvSpPr/>
            <p:nvPr/>
          </p:nvSpPr>
          <p:spPr bwMode="auto">
            <a:xfrm>
              <a:off x="4058455" y="4689005"/>
              <a:ext cx="1078301" cy="291860"/>
            </a:xfrm>
            <a:custGeom>
              <a:avLst/>
              <a:gdLst>
                <a:gd name="connsiteX0" fmla="*/ 0 w 1078301"/>
                <a:gd name="connsiteY0" fmla="*/ 93453 h 291860"/>
                <a:gd name="connsiteX1" fmla="*/ 483079 w 1078301"/>
                <a:gd name="connsiteY1" fmla="*/ 33068 h 291860"/>
                <a:gd name="connsiteX2" fmla="*/ 1078301 w 1078301"/>
                <a:gd name="connsiteY2" fmla="*/ 291860 h 291860"/>
                <a:gd name="connsiteX3" fmla="*/ 1078301 w 1078301"/>
                <a:gd name="connsiteY3" fmla="*/ 291860 h 2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301" h="291860">
                  <a:moveTo>
                    <a:pt x="0" y="93453"/>
                  </a:moveTo>
                  <a:cubicBezTo>
                    <a:pt x="151681" y="46726"/>
                    <a:pt x="303362" y="0"/>
                    <a:pt x="483079" y="33068"/>
                  </a:cubicBezTo>
                  <a:cubicBezTo>
                    <a:pt x="662796" y="66136"/>
                    <a:pt x="1078301" y="291860"/>
                    <a:pt x="1078301" y="291860"/>
                  </a:cubicBezTo>
                  <a:lnTo>
                    <a:pt x="1078301" y="29186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4229636" y="4528876"/>
              <a:ext cx="1078301" cy="291860"/>
            </a:xfrm>
            <a:custGeom>
              <a:avLst/>
              <a:gdLst>
                <a:gd name="connsiteX0" fmla="*/ 0 w 1078301"/>
                <a:gd name="connsiteY0" fmla="*/ 93453 h 291860"/>
                <a:gd name="connsiteX1" fmla="*/ 483079 w 1078301"/>
                <a:gd name="connsiteY1" fmla="*/ 33068 h 291860"/>
                <a:gd name="connsiteX2" fmla="*/ 1078301 w 1078301"/>
                <a:gd name="connsiteY2" fmla="*/ 291860 h 291860"/>
                <a:gd name="connsiteX3" fmla="*/ 1078301 w 1078301"/>
                <a:gd name="connsiteY3" fmla="*/ 291860 h 2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301" h="291860">
                  <a:moveTo>
                    <a:pt x="0" y="93453"/>
                  </a:moveTo>
                  <a:cubicBezTo>
                    <a:pt x="151681" y="46726"/>
                    <a:pt x="303362" y="0"/>
                    <a:pt x="483079" y="33068"/>
                  </a:cubicBezTo>
                  <a:cubicBezTo>
                    <a:pt x="662796" y="66136"/>
                    <a:pt x="1078301" y="291860"/>
                    <a:pt x="1078301" y="291860"/>
                  </a:cubicBezTo>
                  <a:lnTo>
                    <a:pt x="1078301" y="29186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4392192" y="4360121"/>
              <a:ext cx="1078301" cy="291860"/>
            </a:xfrm>
            <a:custGeom>
              <a:avLst/>
              <a:gdLst>
                <a:gd name="connsiteX0" fmla="*/ 0 w 1078301"/>
                <a:gd name="connsiteY0" fmla="*/ 93453 h 291860"/>
                <a:gd name="connsiteX1" fmla="*/ 483079 w 1078301"/>
                <a:gd name="connsiteY1" fmla="*/ 33068 h 291860"/>
                <a:gd name="connsiteX2" fmla="*/ 1078301 w 1078301"/>
                <a:gd name="connsiteY2" fmla="*/ 291860 h 291860"/>
                <a:gd name="connsiteX3" fmla="*/ 1078301 w 1078301"/>
                <a:gd name="connsiteY3" fmla="*/ 291860 h 2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301" h="291860">
                  <a:moveTo>
                    <a:pt x="0" y="93453"/>
                  </a:moveTo>
                  <a:cubicBezTo>
                    <a:pt x="151681" y="46726"/>
                    <a:pt x="303362" y="0"/>
                    <a:pt x="483079" y="33068"/>
                  </a:cubicBezTo>
                  <a:cubicBezTo>
                    <a:pt x="662796" y="66136"/>
                    <a:pt x="1078301" y="291860"/>
                    <a:pt x="1078301" y="291860"/>
                  </a:cubicBezTo>
                  <a:lnTo>
                    <a:pt x="1078301" y="29186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4606772" y="4235570"/>
              <a:ext cx="1078301" cy="291860"/>
            </a:xfrm>
            <a:custGeom>
              <a:avLst/>
              <a:gdLst>
                <a:gd name="connsiteX0" fmla="*/ 0 w 1078301"/>
                <a:gd name="connsiteY0" fmla="*/ 93453 h 291860"/>
                <a:gd name="connsiteX1" fmla="*/ 483079 w 1078301"/>
                <a:gd name="connsiteY1" fmla="*/ 33068 h 291860"/>
                <a:gd name="connsiteX2" fmla="*/ 1078301 w 1078301"/>
                <a:gd name="connsiteY2" fmla="*/ 291860 h 291860"/>
                <a:gd name="connsiteX3" fmla="*/ 1078301 w 1078301"/>
                <a:gd name="connsiteY3" fmla="*/ 291860 h 2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301" h="291860">
                  <a:moveTo>
                    <a:pt x="0" y="93453"/>
                  </a:moveTo>
                  <a:cubicBezTo>
                    <a:pt x="151681" y="46726"/>
                    <a:pt x="303362" y="0"/>
                    <a:pt x="483079" y="33068"/>
                  </a:cubicBezTo>
                  <a:cubicBezTo>
                    <a:pt x="662796" y="66136"/>
                    <a:pt x="1078301" y="291860"/>
                    <a:pt x="1078301" y="291860"/>
                  </a:cubicBezTo>
                  <a:lnTo>
                    <a:pt x="1078301" y="29186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 rot="18886649">
              <a:off x="4659066" y="4554390"/>
              <a:ext cx="1078301" cy="291860"/>
            </a:xfrm>
            <a:custGeom>
              <a:avLst/>
              <a:gdLst>
                <a:gd name="connsiteX0" fmla="*/ 0 w 1078301"/>
                <a:gd name="connsiteY0" fmla="*/ 93453 h 291860"/>
                <a:gd name="connsiteX1" fmla="*/ 483079 w 1078301"/>
                <a:gd name="connsiteY1" fmla="*/ 33068 h 291860"/>
                <a:gd name="connsiteX2" fmla="*/ 1078301 w 1078301"/>
                <a:gd name="connsiteY2" fmla="*/ 291860 h 291860"/>
                <a:gd name="connsiteX3" fmla="*/ 1078301 w 1078301"/>
                <a:gd name="connsiteY3" fmla="*/ 291860 h 2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301" h="291860">
                  <a:moveTo>
                    <a:pt x="0" y="93453"/>
                  </a:moveTo>
                  <a:cubicBezTo>
                    <a:pt x="151681" y="46726"/>
                    <a:pt x="303362" y="0"/>
                    <a:pt x="483079" y="33068"/>
                  </a:cubicBezTo>
                  <a:cubicBezTo>
                    <a:pt x="662796" y="66136"/>
                    <a:pt x="1078301" y="291860"/>
                    <a:pt x="1078301" y="291860"/>
                  </a:cubicBezTo>
                  <a:lnTo>
                    <a:pt x="1078301" y="29186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 rot="18886649">
              <a:off x="4373315" y="4411513"/>
              <a:ext cx="1078301" cy="291860"/>
            </a:xfrm>
            <a:custGeom>
              <a:avLst/>
              <a:gdLst>
                <a:gd name="connsiteX0" fmla="*/ 0 w 1078301"/>
                <a:gd name="connsiteY0" fmla="*/ 93453 h 291860"/>
                <a:gd name="connsiteX1" fmla="*/ 483079 w 1078301"/>
                <a:gd name="connsiteY1" fmla="*/ 33068 h 291860"/>
                <a:gd name="connsiteX2" fmla="*/ 1078301 w 1078301"/>
                <a:gd name="connsiteY2" fmla="*/ 291860 h 291860"/>
                <a:gd name="connsiteX3" fmla="*/ 1078301 w 1078301"/>
                <a:gd name="connsiteY3" fmla="*/ 291860 h 2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301" h="291860">
                  <a:moveTo>
                    <a:pt x="0" y="93453"/>
                  </a:moveTo>
                  <a:cubicBezTo>
                    <a:pt x="151681" y="46726"/>
                    <a:pt x="303362" y="0"/>
                    <a:pt x="483079" y="33068"/>
                  </a:cubicBezTo>
                  <a:cubicBezTo>
                    <a:pt x="662796" y="66136"/>
                    <a:pt x="1078301" y="291860"/>
                    <a:pt x="1078301" y="291860"/>
                  </a:cubicBezTo>
                  <a:lnTo>
                    <a:pt x="1078301" y="29186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 rot="18886649">
              <a:off x="4087563" y="4340075"/>
              <a:ext cx="1078301" cy="291860"/>
            </a:xfrm>
            <a:custGeom>
              <a:avLst/>
              <a:gdLst>
                <a:gd name="connsiteX0" fmla="*/ 0 w 1078301"/>
                <a:gd name="connsiteY0" fmla="*/ 93453 h 291860"/>
                <a:gd name="connsiteX1" fmla="*/ 483079 w 1078301"/>
                <a:gd name="connsiteY1" fmla="*/ 33068 h 291860"/>
                <a:gd name="connsiteX2" fmla="*/ 1078301 w 1078301"/>
                <a:gd name="connsiteY2" fmla="*/ 291860 h 291860"/>
                <a:gd name="connsiteX3" fmla="*/ 1078301 w 1078301"/>
                <a:gd name="connsiteY3" fmla="*/ 291860 h 2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301" h="291860">
                  <a:moveTo>
                    <a:pt x="0" y="93453"/>
                  </a:moveTo>
                  <a:cubicBezTo>
                    <a:pt x="151681" y="46726"/>
                    <a:pt x="303362" y="0"/>
                    <a:pt x="483079" y="33068"/>
                  </a:cubicBezTo>
                  <a:cubicBezTo>
                    <a:pt x="662796" y="66136"/>
                    <a:pt x="1078301" y="291860"/>
                    <a:pt x="1078301" y="291860"/>
                  </a:cubicBezTo>
                  <a:lnTo>
                    <a:pt x="1078301" y="29186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 bwMode="auto">
          <a:xfrm rot="10800000">
            <a:off x="3571868" y="4636715"/>
            <a:ext cx="741340" cy="740517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4710023" y="4636714"/>
            <a:ext cx="790671" cy="766397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557063" name="Object 7"/>
          <p:cNvGraphicFramePr>
            <a:graphicFrameLocks noChangeAspect="1"/>
          </p:cNvGraphicFramePr>
          <p:nvPr/>
        </p:nvGraphicFramePr>
        <p:xfrm>
          <a:off x="3857620" y="4565276"/>
          <a:ext cx="428628" cy="551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2" name="Equation" r:id="rId6" imgW="177480" imgH="228600" progId="Equation.3">
                  <p:embed/>
                </p:oleObj>
              </mc:Choice>
              <mc:Fallback>
                <p:oleObj name="Equation" r:id="rId6" imgW="177480" imgH="228600" progId="Equation.3">
                  <p:embed/>
                  <p:pic>
                    <p:nvPicPr>
                      <p:cNvPr id="55706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0" y="4565276"/>
                        <a:ext cx="428628" cy="5510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7064" name="Object 8"/>
          <p:cNvGraphicFramePr>
            <a:graphicFrameLocks noChangeAspect="1"/>
          </p:cNvGraphicFramePr>
          <p:nvPr/>
        </p:nvGraphicFramePr>
        <p:xfrm>
          <a:off x="5200650" y="4865308"/>
          <a:ext cx="4587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3" name="Equation" r:id="rId8" imgW="190440" imgH="215640" progId="Equation.3">
                  <p:embed/>
                </p:oleObj>
              </mc:Choice>
              <mc:Fallback>
                <p:oleObj name="Equation" r:id="rId8" imgW="190440" imgH="215640" progId="Equation.3">
                  <p:embed/>
                  <p:pic>
                    <p:nvPicPr>
                      <p:cNvPr id="55706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0650" y="4865308"/>
                        <a:ext cx="4587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36" descr="tennisball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14414" y="2000240"/>
            <a:ext cx="500066" cy="50006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42844" y="2071678"/>
            <a:ext cx="1101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ea typeface="Arial Unicode MS" pitchFamily="34" charset="-128"/>
                <a:cs typeface="Arial Unicode MS" pitchFamily="34" charset="-128"/>
              </a:rPr>
              <a:t>photon =</a:t>
            </a:r>
            <a:endParaRPr lang="en-US"/>
          </a:p>
        </p:txBody>
      </p:sp>
      <p:pic>
        <p:nvPicPr>
          <p:cNvPr id="39" name="Picture 38" descr="tennisball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72132" y="4422400"/>
            <a:ext cx="161924" cy="161924"/>
          </a:xfrm>
          <a:prstGeom prst="rect">
            <a:avLst/>
          </a:prstGeom>
        </p:spPr>
      </p:pic>
      <p:pic>
        <p:nvPicPr>
          <p:cNvPr id="44" name="Picture 43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5984" y="3350830"/>
            <a:ext cx="161924" cy="161924"/>
          </a:xfrm>
          <a:prstGeom prst="rect">
            <a:avLst/>
          </a:prstGeom>
        </p:spPr>
      </p:pic>
      <p:pic>
        <p:nvPicPr>
          <p:cNvPr id="49" name="Picture 48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8384" y="3503230"/>
            <a:ext cx="161924" cy="161924"/>
          </a:xfrm>
          <a:prstGeom prst="rect">
            <a:avLst/>
          </a:prstGeom>
        </p:spPr>
      </p:pic>
      <p:pic>
        <p:nvPicPr>
          <p:cNvPr id="50" name="Picture 49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784" y="3655630"/>
            <a:ext cx="161924" cy="161924"/>
          </a:xfrm>
          <a:prstGeom prst="rect">
            <a:avLst/>
          </a:prstGeom>
        </p:spPr>
      </p:pic>
      <p:pic>
        <p:nvPicPr>
          <p:cNvPr id="51" name="Picture 50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3184" y="3808030"/>
            <a:ext cx="161924" cy="161924"/>
          </a:xfrm>
          <a:prstGeom prst="rect">
            <a:avLst/>
          </a:prstGeom>
        </p:spPr>
      </p:pic>
      <p:pic>
        <p:nvPicPr>
          <p:cNvPr id="52" name="Picture 51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5584" y="3960430"/>
            <a:ext cx="161924" cy="161924"/>
          </a:xfrm>
          <a:prstGeom prst="rect">
            <a:avLst/>
          </a:prstGeom>
        </p:spPr>
      </p:pic>
      <p:pic>
        <p:nvPicPr>
          <p:cNvPr id="53" name="Picture 52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7984" y="4112830"/>
            <a:ext cx="161924" cy="161924"/>
          </a:xfrm>
          <a:prstGeom prst="rect">
            <a:avLst/>
          </a:prstGeom>
        </p:spPr>
      </p:pic>
      <p:pic>
        <p:nvPicPr>
          <p:cNvPr id="54" name="Picture 53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0384" y="4265230"/>
            <a:ext cx="161924" cy="161924"/>
          </a:xfrm>
          <a:prstGeom prst="rect">
            <a:avLst/>
          </a:prstGeom>
        </p:spPr>
      </p:pic>
      <p:pic>
        <p:nvPicPr>
          <p:cNvPr id="55" name="Picture 54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84" y="4417630"/>
            <a:ext cx="161924" cy="161924"/>
          </a:xfrm>
          <a:prstGeom prst="rect">
            <a:avLst/>
          </a:prstGeom>
        </p:spPr>
      </p:pic>
      <p:pic>
        <p:nvPicPr>
          <p:cNvPr id="57" name="Picture 56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7884" y="4136648"/>
            <a:ext cx="161924" cy="161924"/>
          </a:xfrm>
          <a:prstGeom prst="rect">
            <a:avLst/>
          </a:prstGeom>
        </p:spPr>
      </p:pic>
      <p:pic>
        <p:nvPicPr>
          <p:cNvPr id="58" name="Picture 57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3636" y="3850896"/>
            <a:ext cx="161924" cy="161924"/>
          </a:xfrm>
          <a:prstGeom prst="rect">
            <a:avLst/>
          </a:prstGeom>
        </p:spPr>
      </p:pic>
      <p:pic>
        <p:nvPicPr>
          <p:cNvPr id="59" name="Picture 58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388" y="3565144"/>
            <a:ext cx="161924" cy="161924"/>
          </a:xfrm>
          <a:prstGeom prst="rect">
            <a:avLst/>
          </a:prstGeom>
        </p:spPr>
      </p:pic>
      <p:pic>
        <p:nvPicPr>
          <p:cNvPr id="60" name="Picture 59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5140" y="3279392"/>
            <a:ext cx="161924" cy="161924"/>
          </a:xfrm>
          <a:prstGeom prst="rect">
            <a:avLst/>
          </a:prstGeom>
        </p:spPr>
      </p:pic>
      <p:pic>
        <p:nvPicPr>
          <p:cNvPr id="61" name="Picture 60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3108" y="3207954"/>
            <a:ext cx="161924" cy="161924"/>
          </a:xfrm>
          <a:prstGeom prst="rect">
            <a:avLst/>
          </a:prstGeom>
        </p:spPr>
      </p:pic>
      <p:graphicFrame>
        <p:nvGraphicFramePr>
          <p:cNvPr id="557065" name="Object 9"/>
          <p:cNvGraphicFramePr>
            <a:graphicFrameLocks noChangeAspect="1"/>
          </p:cNvGraphicFramePr>
          <p:nvPr/>
        </p:nvGraphicFramePr>
        <p:xfrm>
          <a:off x="2928926" y="1214422"/>
          <a:ext cx="19177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4" name="Equation" r:id="rId12" imgW="660240" imgH="228600" progId="Equation.3">
                  <p:embed/>
                </p:oleObj>
              </mc:Choice>
              <mc:Fallback>
                <p:oleObj name="Equation" r:id="rId12" imgW="660240" imgH="228600" progId="Equation.3">
                  <p:embed/>
                  <p:pic>
                    <p:nvPicPr>
                      <p:cNvPr id="55706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26" y="1214422"/>
                        <a:ext cx="1917700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Rectangle 62"/>
          <p:cNvSpPr/>
          <p:nvPr/>
        </p:nvSpPr>
        <p:spPr>
          <a:xfrm>
            <a:off x="4786314" y="1357298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Arial Unicode MS" pitchFamily="34" charset="-128"/>
                <a:cs typeface="Arial Unicode MS" pitchFamily="34" charset="-128"/>
              </a:rPr>
              <a:t>=</a:t>
            </a:r>
            <a:endParaRPr lang="it-IT" dirty="0"/>
          </a:p>
        </p:txBody>
      </p:sp>
      <p:sp>
        <p:nvSpPr>
          <p:cNvPr id="64" name="Rectangle 63"/>
          <p:cNvSpPr/>
          <p:nvPr/>
        </p:nvSpPr>
        <p:spPr>
          <a:xfrm>
            <a:off x="5214942" y="1071546"/>
            <a:ext cx="317399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ea typeface="Arial Unicode MS" pitchFamily="34" charset="-128"/>
                <a:cs typeface="Arial Unicode MS" pitchFamily="34" charset="-128"/>
              </a:rPr>
              <a:t>out of  100     getting to         </a:t>
            </a:r>
            <a:br>
              <a:rPr lang="en-US">
                <a:ea typeface="Arial Unicode MS" pitchFamily="34" charset="-128"/>
                <a:cs typeface="Arial Unicode MS" pitchFamily="34" charset="-128"/>
              </a:rPr>
            </a:br>
            <a:r>
              <a:rPr lang="en-US">
                <a:ea typeface="Arial Unicode MS" pitchFamily="34" charset="-128"/>
                <a:cs typeface="Arial Unicode MS" pitchFamily="34" charset="-128"/>
              </a:rPr>
              <a:t>from dir       ,</a:t>
            </a:r>
            <a:br>
              <a:rPr lang="en-US">
                <a:ea typeface="Arial Unicode MS" pitchFamily="34" charset="-128"/>
                <a:cs typeface="Arial Unicode MS" pitchFamily="34" charset="-128"/>
              </a:rPr>
            </a:br>
            <a:r>
              <a:rPr lang="en-US">
                <a:ea typeface="Arial Unicode MS" pitchFamily="34" charset="-128"/>
                <a:cs typeface="Arial Unicode MS" pitchFamily="34" charset="-128"/>
              </a:rPr>
              <a:t>how many he will bounce</a:t>
            </a:r>
            <a:br>
              <a:rPr lang="en-US">
                <a:ea typeface="Arial Unicode MS" pitchFamily="34" charset="-128"/>
                <a:cs typeface="Arial Unicode MS" pitchFamily="34" charset="-128"/>
              </a:rPr>
            </a:br>
            <a:r>
              <a:rPr lang="en-US">
                <a:ea typeface="Arial Unicode MS" pitchFamily="34" charset="-128"/>
                <a:cs typeface="Arial Unicode MS" pitchFamily="34" charset="-128"/>
              </a:rPr>
              <a:t>to dir      ?</a:t>
            </a:r>
            <a:br>
              <a:rPr lang="en-US">
                <a:ea typeface="Arial Unicode MS" pitchFamily="34" charset="-128"/>
                <a:cs typeface="Arial Unicode MS" pitchFamily="34" charset="-128"/>
              </a:rPr>
            </a:br>
            <a:r>
              <a:rPr lang="en-US">
                <a:ea typeface="Arial Unicode MS" pitchFamily="34" charset="-128"/>
                <a:cs typeface="Arial Unicode MS" pitchFamily="34" charset="-128"/>
              </a:rPr>
              <a:t>(for any possible     and        )</a:t>
            </a:r>
            <a:endParaRPr lang="en-US"/>
          </a:p>
        </p:txBody>
      </p:sp>
      <p:pic>
        <p:nvPicPr>
          <p:cNvPr id="65" name="Picture 4" descr="Mostra immagine a dimensione inter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40352" y="1052736"/>
            <a:ext cx="500066" cy="413212"/>
          </a:xfrm>
          <a:prstGeom prst="rect">
            <a:avLst/>
          </a:prstGeom>
          <a:noFill/>
        </p:spPr>
      </p:pic>
      <p:pic>
        <p:nvPicPr>
          <p:cNvPr id="66" name="Picture 65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0192" y="1124744"/>
            <a:ext cx="161924" cy="161924"/>
          </a:xfrm>
          <a:prstGeom prst="rect">
            <a:avLst/>
          </a:prstGeom>
        </p:spPr>
      </p:pic>
      <p:graphicFrame>
        <p:nvGraphicFramePr>
          <p:cNvPr id="55706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7731328"/>
              </p:ext>
            </p:extLst>
          </p:nvPr>
        </p:nvGraphicFramePr>
        <p:xfrm>
          <a:off x="6012160" y="1268760"/>
          <a:ext cx="310742" cy="399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5" name="Equation" r:id="rId15" imgW="177480" imgH="228600" progId="Equation.3">
                  <p:embed/>
                </p:oleObj>
              </mc:Choice>
              <mc:Fallback>
                <p:oleObj name="Equation" r:id="rId15" imgW="177480" imgH="228600" progId="Equation.3">
                  <p:embed/>
                  <p:pic>
                    <p:nvPicPr>
                      <p:cNvPr id="55706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1268760"/>
                        <a:ext cx="310742" cy="399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706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759623"/>
              </p:ext>
            </p:extLst>
          </p:nvPr>
        </p:nvGraphicFramePr>
        <p:xfrm>
          <a:off x="5724128" y="1700808"/>
          <a:ext cx="339518" cy="385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6" name="Equation" r:id="rId16" imgW="190440" imgH="215640" progId="Equation.3">
                  <p:embed/>
                </p:oleObj>
              </mc:Choice>
              <mc:Fallback>
                <p:oleObj name="Equation" r:id="rId16" imgW="190440" imgH="215640" progId="Equation.3">
                  <p:embed/>
                  <p:pic>
                    <p:nvPicPr>
                      <p:cNvPr id="55706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1700808"/>
                        <a:ext cx="339518" cy="3853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706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549843"/>
              </p:ext>
            </p:extLst>
          </p:nvPr>
        </p:nvGraphicFramePr>
        <p:xfrm>
          <a:off x="7452320" y="1963545"/>
          <a:ext cx="339518" cy="385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7" name="Equation" r:id="rId17" imgW="190440" imgH="215640" progId="Equation.3">
                  <p:embed/>
                </p:oleObj>
              </mc:Choice>
              <mc:Fallback>
                <p:oleObj name="Equation" r:id="rId17" imgW="190440" imgH="215640" progId="Equation.3">
                  <p:embed/>
                  <p:pic>
                    <p:nvPicPr>
                      <p:cNvPr id="55706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1963545"/>
                        <a:ext cx="339518" cy="3853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706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000077"/>
              </p:ext>
            </p:extLst>
          </p:nvPr>
        </p:nvGraphicFramePr>
        <p:xfrm>
          <a:off x="6804248" y="2013233"/>
          <a:ext cx="317196" cy="407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8" name="Equation" r:id="rId18" imgW="177480" imgH="228600" progId="Equation.3">
                  <p:embed/>
                </p:oleObj>
              </mc:Choice>
              <mc:Fallback>
                <p:oleObj name="Equation" r:id="rId18" imgW="177480" imgH="228600" progId="Equation.3">
                  <p:embed/>
                  <p:pic>
                    <p:nvPicPr>
                      <p:cNvPr id="55706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2013233"/>
                        <a:ext cx="317196" cy="4076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AutoShape 10"/>
          <p:cNvSpPr>
            <a:spLocks noChangeArrowheads="1"/>
          </p:cNvSpPr>
          <p:nvPr/>
        </p:nvSpPr>
        <p:spPr bwMode="auto">
          <a:xfrm>
            <a:off x="214282" y="4076336"/>
            <a:ext cx="1714479" cy="2112172"/>
          </a:xfrm>
          <a:prstGeom prst="roundRect">
            <a:avLst>
              <a:gd name="adj" fmla="val 8113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Each material has its own BRDF:</a:t>
            </a:r>
            <a:b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 chrome metal</a:t>
            </a:r>
            <a:b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 satin</a:t>
            </a:r>
            <a:b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 wood</a:t>
            </a:r>
          </a:p>
          <a:p>
            <a: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 fabric</a:t>
            </a:r>
            <a:b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 chalk</a:t>
            </a:r>
            <a:b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 paper</a:t>
            </a:r>
            <a:b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 mirror…</a:t>
            </a:r>
          </a:p>
        </p:txBody>
      </p:sp>
      <p:sp>
        <p:nvSpPr>
          <p:cNvPr id="62" name="AutoShape 10"/>
          <p:cNvSpPr>
            <a:spLocks noChangeArrowheads="1"/>
          </p:cNvSpPr>
          <p:nvPr/>
        </p:nvSpPr>
        <p:spPr bwMode="auto">
          <a:xfrm>
            <a:off x="5630728" y="4865308"/>
            <a:ext cx="3552365" cy="1551052"/>
          </a:xfrm>
          <a:prstGeom prst="roundRect">
            <a:avLst>
              <a:gd name="adj" fmla="val 8113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Function has 4 dimensional domain!</a:t>
            </a:r>
            <a:endParaRPr lang="en-US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(each direction = 2 dimensions)</a:t>
            </a:r>
          </a:p>
          <a:p>
            <a:endParaRPr lang="en-US" b="1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USE of Polar coordinates</a:t>
            </a:r>
          </a:p>
        </p:txBody>
      </p:sp>
    </p:spTree>
    <p:extLst>
      <p:ext uri="{BB962C8B-B14F-4D97-AF65-F5344CB8AC3E}">
        <p14:creationId xmlns:p14="http://schemas.microsoft.com/office/powerpoint/2010/main" val="146655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 autoUpdateAnimBg="0"/>
      <p:bldP spid="62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Applications: Manufacturing Industry</a:t>
            </a:r>
            <a:endParaRPr lang="it-IT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Manufacturing Industry</a:t>
            </a:r>
          </a:p>
          <a:p>
            <a:pPr lvl="1" eaLnBrk="1" hangingPunct="1"/>
            <a:r>
              <a:rPr lang="en-US" dirty="0"/>
              <a:t>CAD</a:t>
            </a:r>
          </a:p>
          <a:p>
            <a:pPr lvl="1" eaLnBrk="1" hangingPunct="1"/>
            <a:r>
              <a:rPr lang="en-US" dirty="0"/>
              <a:t>Rapid Prototyping</a:t>
            </a:r>
          </a:p>
          <a:p>
            <a:pPr lvl="1" eaLnBrk="1" hangingPunct="1"/>
            <a:r>
              <a:rPr lang="en-US" dirty="0"/>
              <a:t>Simulation of </a:t>
            </a:r>
            <a:br>
              <a:rPr lang="en-US" dirty="0"/>
            </a:br>
            <a:r>
              <a:rPr lang="en-US" dirty="0"/>
              <a:t>operation</a:t>
            </a:r>
          </a:p>
          <a:p>
            <a:pPr lvl="1" eaLnBrk="1" hangingPunct="1"/>
            <a:r>
              <a:rPr lang="en-US" dirty="0"/>
              <a:t>Defect detection</a:t>
            </a:r>
          </a:p>
          <a:p>
            <a:pPr lvl="1" eaLnBrk="1" hangingPunct="1"/>
            <a:r>
              <a:rPr lang="en-US" dirty="0"/>
              <a:t>…</a:t>
            </a:r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088" y="1628800"/>
            <a:ext cx="357187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D0842EC-2D91-4966-8CF4-98FE278640EA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4437112"/>
            <a:ext cx="3672408" cy="231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287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6786578" y="5478590"/>
            <a:ext cx="1214445" cy="1002531"/>
          </a:xfrm>
          <a:prstGeom prst="roundRect">
            <a:avLst>
              <a:gd name="adj" fmla="val 8113"/>
            </a:avLst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/>
        </p:nvGraphicFramePr>
        <p:xfrm>
          <a:off x="2643174" y="1643050"/>
          <a:ext cx="3854450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7" name="Document" r:id="rId4" imgW="3857143" imgH="2505425" progId="">
                  <p:embed/>
                </p:oleObj>
              </mc:Choice>
              <mc:Fallback>
                <p:oleObj name="Document" r:id="rId4" imgW="3857143" imgH="2505425" progId="">
                  <p:embed/>
                  <p:pic>
                    <p:nvPicPr>
                      <p:cNvPr id="523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643050"/>
                        <a:ext cx="3854450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69" name="Object 5"/>
          <p:cNvGraphicFramePr>
            <a:graphicFrameLocks noChangeAspect="1"/>
          </p:cNvGraphicFramePr>
          <p:nvPr/>
        </p:nvGraphicFramePr>
        <p:xfrm>
          <a:off x="571472" y="5572140"/>
          <a:ext cx="811053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8" name="Equation" r:id="rId6" imgW="2793960" imgH="393480" progId="Equation.3">
                  <p:embed/>
                </p:oleObj>
              </mc:Choice>
              <mc:Fallback>
                <p:oleObj name="Equation" r:id="rId6" imgW="2793960" imgH="393480" progId="Equation.3">
                  <p:embed/>
                  <p:pic>
                    <p:nvPicPr>
                      <p:cNvPr id="52326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5572140"/>
                        <a:ext cx="8110538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785918" y="214311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9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5232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214311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07154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Up Arrow 10"/>
          <p:cNvSpPr/>
          <p:nvPr/>
        </p:nvSpPr>
        <p:spPr bwMode="auto">
          <a:xfrm rot="1800000" flipV="1">
            <a:off x="7665825" y="3533219"/>
            <a:ext cx="714380" cy="1993891"/>
          </a:xfrm>
          <a:prstGeom prst="upArrow">
            <a:avLst/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84580" y="2926685"/>
            <a:ext cx="851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9045"/>
                </a:solidFill>
              </a:rPr>
              <a:t>cosine</a:t>
            </a:r>
          </a:p>
          <a:p>
            <a:pPr algn="ctr"/>
            <a:r>
              <a:rPr lang="en-US" b="1" dirty="0">
                <a:solidFill>
                  <a:srgbClr val="FF9045"/>
                </a:solidFill>
              </a:rPr>
              <a:t>law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</p:spTree>
    <p:extLst>
      <p:ext uri="{BB962C8B-B14F-4D97-AF65-F5344CB8AC3E}">
        <p14:creationId xmlns:p14="http://schemas.microsoft.com/office/powerpoint/2010/main" val="33574162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Cosine Law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7B2298-3C68-5F40-9F81-34A9F75F9BD9}"/>
              </a:ext>
            </a:extLst>
          </p:cNvPr>
          <p:cNvGrpSpPr/>
          <p:nvPr/>
        </p:nvGrpSpPr>
        <p:grpSpPr>
          <a:xfrm>
            <a:off x="97214" y="1957215"/>
            <a:ext cx="2543553" cy="2520280"/>
            <a:chOff x="2383300" y="2143116"/>
            <a:chExt cx="4214842" cy="4176278"/>
          </a:xfrm>
        </p:grpSpPr>
        <p:sp>
          <p:nvSpPr>
            <p:cNvPr id="28" name="Oval 27"/>
            <p:cNvSpPr/>
            <p:nvPr/>
          </p:nvSpPr>
          <p:spPr bwMode="auto">
            <a:xfrm>
              <a:off x="2383300" y="4775266"/>
              <a:ext cx="4214842" cy="1544128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4071934" y="5310107"/>
              <a:ext cx="855615" cy="422694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graphicFrame>
          <p:nvGraphicFramePr>
            <p:cNvPr id="10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6793509"/>
                </p:ext>
              </p:extLst>
            </p:nvPr>
          </p:nvGraphicFramePr>
          <p:xfrm>
            <a:off x="4429124" y="5422421"/>
            <a:ext cx="442913" cy="479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93" name="Equation" r:id="rId3" imgW="152280" imgH="164880" progId="Equation.3">
                    <p:embed/>
                  </p:oleObj>
                </mc:Choice>
                <mc:Fallback>
                  <p:oleObj name="Equation" r:id="rId3" imgW="152280" imgH="164880" progId="Equation.3">
                    <p:embed/>
                    <p:pic>
                      <p:nvPicPr>
                        <p:cNvPr id="1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9124" y="5422421"/>
                          <a:ext cx="442913" cy="479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Straight Arrow Connector 10"/>
            <p:cNvCxnSpPr/>
            <p:nvPr/>
          </p:nvCxnSpPr>
          <p:spPr bwMode="auto">
            <a:xfrm rot="16200000" flipV="1">
              <a:off x="3738742" y="4734840"/>
              <a:ext cx="1538200" cy="14560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Oval 13"/>
            <p:cNvSpPr/>
            <p:nvPr/>
          </p:nvSpPr>
          <p:spPr bwMode="auto">
            <a:xfrm>
              <a:off x="4437750" y="5412836"/>
              <a:ext cx="142876" cy="14287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4000496" y="2786058"/>
              <a:ext cx="910636" cy="195413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rgbClr val="C24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cxnSp>
          <p:nvCxnSpPr>
            <p:cNvPr id="17" name="Straight Arrow Connector 16"/>
            <p:cNvCxnSpPr>
              <a:stCxn id="14" idx="0"/>
            </p:cNvCxnSpPr>
            <p:nvPr/>
          </p:nvCxnSpPr>
          <p:spPr bwMode="auto">
            <a:xfrm rot="16200000" flipV="1">
              <a:off x="3798709" y="4702357"/>
              <a:ext cx="1412332" cy="8626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aphicFrame>
          <p:nvGraphicFramePr>
            <p:cNvPr id="606215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174415"/>
                </p:ext>
              </p:extLst>
            </p:nvPr>
          </p:nvGraphicFramePr>
          <p:xfrm>
            <a:off x="4500562" y="4017756"/>
            <a:ext cx="1131888" cy="549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94" name="Equation" r:id="rId5" imgW="469800" imgH="228600" progId="Equation.3">
                    <p:embed/>
                  </p:oleObj>
                </mc:Choice>
                <mc:Fallback>
                  <p:oleObj name="Equation" r:id="rId5" imgW="469800" imgH="228600" progId="Equation.3">
                    <p:embed/>
                    <p:pic>
                      <p:nvPicPr>
                        <p:cNvPr id="606215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00562" y="4017756"/>
                          <a:ext cx="1131888" cy="54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4" name="Straight Connector 23"/>
            <p:cNvCxnSpPr>
              <a:stCxn id="15" idx="6"/>
              <a:endCxn id="9" idx="6"/>
            </p:cNvCxnSpPr>
            <p:nvPr/>
          </p:nvCxnSpPr>
          <p:spPr bwMode="auto">
            <a:xfrm>
              <a:off x="4911132" y="2883765"/>
              <a:ext cx="16417" cy="2637689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>
              <a:stCxn id="15" idx="2"/>
              <a:endCxn id="9" idx="2"/>
            </p:cNvCxnSpPr>
            <p:nvPr/>
          </p:nvCxnSpPr>
          <p:spPr bwMode="auto">
            <a:xfrm rot="10800000" flipH="1" flipV="1">
              <a:off x="4000496" y="2883764"/>
              <a:ext cx="71438" cy="2637689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6248" y="2143116"/>
              <a:ext cx="357190" cy="614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3" name="Group 42"/>
            <p:cNvGrpSpPr/>
            <p:nvPr/>
          </p:nvGrpSpPr>
          <p:grpSpPr>
            <a:xfrm>
              <a:off x="4071934" y="3017624"/>
              <a:ext cx="787006" cy="724802"/>
              <a:chOff x="4071934" y="3017624"/>
              <a:chExt cx="787006" cy="724802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4071934" y="3071810"/>
                <a:ext cx="161316" cy="447676"/>
                <a:chOff x="642910" y="3214686"/>
                <a:chExt cx="804866" cy="2233626"/>
              </a:xfrm>
            </p:grpSpPr>
            <p:sp>
              <p:nvSpPr>
                <p:cNvPr id="31" name="Rectangle 30"/>
                <p:cNvSpPr/>
                <p:nvPr/>
              </p:nvSpPr>
              <p:spPr bwMode="auto">
                <a:xfrm>
                  <a:off x="642910" y="3214686"/>
                  <a:ext cx="785818" cy="1785950"/>
                </a:xfrm>
                <a:prstGeom prst="rect">
                  <a:avLst/>
                </a:prstGeom>
                <a:gradFill>
                  <a:gsLst>
                    <a:gs pos="0">
                      <a:srgbClr val="FFEFD1">
                        <a:alpha val="0"/>
                      </a:srgb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pic>
              <p:nvPicPr>
                <p:cNvPr id="30" name="Picture 29" descr="tennisball.jpg"/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BFB"/>
                    </a:clrFrom>
                    <a:clrTo>
                      <a:srgbClr val="FFFBFB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42910" y="4643446"/>
                  <a:ext cx="804866" cy="804866"/>
                </a:xfrm>
                <a:prstGeom prst="rect">
                  <a:avLst/>
                </a:prstGeom>
              </p:spPr>
            </p:pic>
          </p:grpSp>
          <p:grpSp>
            <p:nvGrpSpPr>
              <p:cNvPr id="34" name="Group 33"/>
              <p:cNvGrpSpPr/>
              <p:nvPr/>
            </p:nvGrpSpPr>
            <p:grpSpPr>
              <a:xfrm>
                <a:off x="4303500" y="3231938"/>
                <a:ext cx="161316" cy="447676"/>
                <a:chOff x="642910" y="3214686"/>
                <a:chExt cx="804866" cy="2233626"/>
              </a:xfrm>
            </p:grpSpPr>
            <p:sp>
              <p:nvSpPr>
                <p:cNvPr id="35" name="Rectangle 34"/>
                <p:cNvSpPr/>
                <p:nvPr/>
              </p:nvSpPr>
              <p:spPr bwMode="auto">
                <a:xfrm>
                  <a:off x="642910" y="3214686"/>
                  <a:ext cx="785818" cy="1785950"/>
                </a:xfrm>
                <a:prstGeom prst="rect">
                  <a:avLst/>
                </a:prstGeom>
                <a:gradFill>
                  <a:gsLst>
                    <a:gs pos="0">
                      <a:srgbClr val="FFEFD1">
                        <a:alpha val="0"/>
                      </a:srgb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pic>
              <p:nvPicPr>
                <p:cNvPr id="36" name="Picture 35" descr="tennisball.jpg"/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BFB"/>
                    </a:clrFrom>
                    <a:clrTo>
                      <a:srgbClr val="FFFBFB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42910" y="4643446"/>
                  <a:ext cx="804866" cy="804866"/>
                </a:xfrm>
                <a:prstGeom prst="rect">
                  <a:avLst/>
                </a:prstGeom>
              </p:spPr>
            </p:pic>
          </p:grpSp>
          <p:grpSp>
            <p:nvGrpSpPr>
              <p:cNvPr id="37" name="Group 36"/>
              <p:cNvGrpSpPr/>
              <p:nvPr/>
            </p:nvGrpSpPr>
            <p:grpSpPr>
              <a:xfrm>
                <a:off x="4697624" y="3017624"/>
                <a:ext cx="161316" cy="447676"/>
                <a:chOff x="642910" y="3214686"/>
                <a:chExt cx="804866" cy="2233626"/>
              </a:xfrm>
            </p:grpSpPr>
            <p:sp>
              <p:nvSpPr>
                <p:cNvPr id="38" name="Rectangle 37"/>
                <p:cNvSpPr/>
                <p:nvPr/>
              </p:nvSpPr>
              <p:spPr bwMode="auto">
                <a:xfrm>
                  <a:off x="642910" y="3214686"/>
                  <a:ext cx="785818" cy="1785950"/>
                </a:xfrm>
                <a:prstGeom prst="rect">
                  <a:avLst/>
                </a:prstGeom>
                <a:gradFill>
                  <a:gsLst>
                    <a:gs pos="0">
                      <a:srgbClr val="FFEFD1">
                        <a:alpha val="0"/>
                      </a:srgb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pic>
              <p:nvPicPr>
                <p:cNvPr id="39" name="Picture 38" descr="tennisball.jpg"/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BFB"/>
                    </a:clrFrom>
                    <a:clrTo>
                      <a:srgbClr val="FFFBFB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42910" y="4643446"/>
                  <a:ext cx="804866" cy="804866"/>
                </a:xfrm>
                <a:prstGeom prst="rect">
                  <a:avLst/>
                </a:prstGeom>
              </p:spPr>
            </p:pic>
          </p:grpSp>
          <p:grpSp>
            <p:nvGrpSpPr>
              <p:cNvPr id="40" name="Group 39"/>
              <p:cNvGrpSpPr/>
              <p:nvPr/>
            </p:nvGrpSpPr>
            <p:grpSpPr>
              <a:xfrm>
                <a:off x="4554748" y="3294750"/>
                <a:ext cx="161316" cy="447676"/>
                <a:chOff x="642910" y="3214686"/>
                <a:chExt cx="804866" cy="2233626"/>
              </a:xfrm>
            </p:grpSpPr>
            <p:sp>
              <p:nvSpPr>
                <p:cNvPr id="41" name="Rectangle 40"/>
                <p:cNvSpPr/>
                <p:nvPr/>
              </p:nvSpPr>
              <p:spPr bwMode="auto">
                <a:xfrm>
                  <a:off x="642910" y="3214686"/>
                  <a:ext cx="785818" cy="1785950"/>
                </a:xfrm>
                <a:prstGeom prst="rect">
                  <a:avLst/>
                </a:prstGeom>
                <a:gradFill>
                  <a:gsLst>
                    <a:gs pos="0">
                      <a:srgbClr val="FFEFD1">
                        <a:alpha val="0"/>
                      </a:srgb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pic>
              <p:nvPicPr>
                <p:cNvPr id="42" name="Picture 41" descr="tennisball.jpg"/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BFB"/>
                    </a:clrFrom>
                    <a:clrTo>
                      <a:srgbClr val="FFFBFB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42910" y="4643446"/>
                  <a:ext cx="804866" cy="80486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4F2301-AB2B-8D44-98BC-395AF589D6EA}"/>
              </a:ext>
            </a:extLst>
          </p:cNvPr>
          <p:cNvGrpSpPr/>
          <p:nvPr/>
        </p:nvGrpSpPr>
        <p:grpSpPr>
          <a:xfrm>
            <a:off x="2776347" y="2295034"/>
            <a:ext cx="2743490" cy="2218502"/>
            <a:chOff x="2383300" y="2643182"/>
            <a:chExt cx="4546154" cy="3676212"/>
          </a:xfrm>
        </p:grpSpPr>
        <p:sp>
          <p:nvSpPr>
            <p:cNvPr id="44" name="Oval 34">
              <a:extLst>
                <a:ext uri="{FF2B5EF4-FFF2-40B4-BE49-F238E27FC236}">
                  <a16:creationId xmlns:a16="http://schemas.microsoft.com/office/drawing/2014/main" id="{0B8C8A49-C92F-DC4A-B6DE-8AA826EA89E7}"/>
                </a:ext>
              </a:extLst>
            </p:cNvPr>
            <p:cNvSpPr/>
            <p:nvPr/>
          </p:nvSpPr>
          <p:spPr bwMode="auto">
            <a:xfrm>
              <a:off x="2383300" y="4775266"/>
              <a:ext cx="4214842" cy="1544128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45" name="Oval 8">
              <a:extLst>
                <a:ext uri="{FF2B5EF4-FFF2-40B4-BE49-F238E27FC236}">
                  <a16:creationId xmlns:a16="http://schemas.microsoft.com/office/drawing/2014/main" id="{412F666B-8662-F847-AEF4-73374FB5B46A}"/>
                </a:ext>
              </a:extLst>
            </p:cNvPr>
            <p:cNvSpPr/>
            <p:nvPr/>
          </p:nvSpPr>
          <p:spPr bwMode="auto">
            <a:xfrm>
              <a:off x="4071934" y="5310107"/>
              <a:ext cx="855615" cy="422694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graphicFrame>
          <p:nvGraphicFramePr>
            <p:cNvPr id="46" name="Object 8">
              <a:extLst>
                <a:ext uri="{FF2B5EF4-FFF2-40B4-BE49-F238E27FC236}">
                  <a16:creationId xmlns:a16="http://schemas.microsoft.com/office/drawing/2014/main" id="{6F97C6F6-3F8D-AF4B-B827-CF666D0535B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9980100"/>
                </p:ext>
              </p:extLst>
            </p:nvPr>
          </p:nvGraphicFramePr>
          <p:xfrm>
            <a:off x="4429124" y="5422421"/>
            <a:ext cx="442913" cy="479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95" name="Equation" r:id="rId9" imgW="152280" imgH="164880" progId="Equation.3">
                    <p:embed/>
                  </p:oleObj>
                </mc:Choice>
                <mc:Fallback>
                  <p:oleObj name="Equation" r:id="rId9" imgW="152280" imgH="164880" progId="Equation.3">
                    <p:embed/>
                    <p:pic>
                      <p:nvPicPr>
                        <p:cNvPr id="46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9124" y="5422421"/>
                          <a:ext cx="442913" cy="479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7" name="Straight Arrow Connector 10">
              <a:extLst>
                <a:ext uri="{FF2B5EF4-FFF2-40B4-BE49-F238E27FC236}">
                  <a16:creationId xmlns:a16="http://schemas.microsoft.com/office/drawing/2014/main" id="{1FFA2E24-C2A5-6249-A5FD-4D95F67D64AA}"/>
                </a:ext>
              </a:extLst>
            </p:cNvPr>
            <p:cNvCxnSpPr/>
            <p:nvPr/>
          </p:nvCxnSpPr>
          <p:spPr bwMode="auto">
            <a:xfrm rot="16200000" flipV="1">
              <a:off x="3738742" y="4734840"/>
              <a:ext cx="1538200" cy="14560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Oval 13">
              <a:extLst>
                <a:ext uri="{FF2B5EF4-FFF2-40B4-BE49-F238E27FC236}">
                  <a16:creationId xmlns:a16="http://schemas.microsoft.com/office/drawing/2014/main" id="{9271373D-76E9-534A-8CCF-CB2D78570AEC}"/>
                </a:ext>
              </a:extLst>
            </p:cNvPr>
            <p:cNvSpPr/>
            <p:nvPr/>
          </p:nvSpPr>
          <p:spPr bwMode="auto">
            <a:xfrm>
              <a:off x="4437750" y="5412836"/>
              <a:ext cx="142876" cy="14287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49" name="Oval 14">
              <a:extLst>
                <a:ext uri="{FF2B5EF4-FFF2-40B4-BE49-F238E27FC236}">
                  <a16:creationId xmlns:a16="http://schemas.microsoft.com/office/drawing/2014/main" id="{22465953-3B1C-B744-B26B-2085272B6A02}"/>
                </a:ext>
              </a:extLst>
            </p:cNvPr>
            <p:cNvSpPr/>
            <p:nvPr/>
          </p:nvSpPr>
          <p:spPr bwMode="auto">
            <a:xfrm rot="2467203">
              <a:off x="5973249" y="3195923"/>
              <a:ext cx="910636" cy="195413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50" name="Oval 15">
              <a:extLst>
                <a:ext uri="{FF2B5EF4-FFF2-40B4-BE49-F238E27FC236}">
                  <a16:creationId xmlns:a16="http://schemas.microsoft.com/office/drawing/2014/main" id="{38252159-7A96-D247-A6E6-A414B1210675}"/>
                </a:ext>
              </a:extLst>
            </p:cNvPr>
            <p:cNvSpPr/>
            <p:nvPr/>
          </p:nvSpPr>
          <p:spPr bwMode="auto">
            <a:xfrm>
              <a:off x="3872442" y="5310106"/>
              <a:ext cx="1276709" cy="414068"/>
            </a:xfrm>
            <a:prstGeom prst="ellipse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cxnSp>
          <p:nvCxnSpPr>
            <p:cNvPr id="51" name="Straight Arrow Connector 16">
              <a:extLst>
                <a:ext uri="{FF2B5EF4-FFF2-40B4-BE49-F238E27FC236}">
                  <a16:creationId xmlns:a16="http://schemas.microsoft.com/office/drawing/2014/main" id="{C6FC9D40-6C05-4B44-B039-725731B6ACDA}"/>
                </a:ext>
              </a:extLst>
            </p:cNvPr>
            <p:cNvCxnSpPr>
              <a:stCxn id="48" idx="7"/>
            </p:cNvCxnSpPr>
            <p:nvPr/>
          </p:nvCxnSpPr>
          <p:spPr bwMode="auto">
            <a:xfrm rot="5400000" flipH="1" flipV="1">
              <a:off x="4478423" y="4268613"/>
              <a:ext cx="1246426" cy="1083868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aphicFrame>
          <p:nvGraphicFramePr>
            <p:cNvPr id="52" name="Object 7">
              <a:extLst>
                <a:ext uri="{FF2B5EF4-FFF2-40B4-BE49-F238E27FC236}">
                  <a16:creationId xmlns:a16="http://schemas.microsoft.com/office/drawing/2014/main" id="{9A3163F0-F8F5-8B46-8025-B70ECFC1621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451156"/>
                </p:ext>
              </p:extLst>
            </p:nvPr>
          </p:nvGraphicFramePr>
          <p:xfrm>
            <a:off x="5286380" y="4401648"/>
            <a:ext cx="428625" cy="549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96" name="Equation" r:id="rId10" imgW="177480" imgH="228600" progId="Equation.3">
                    <p:embed/>
                  </p:oleObj>
                </mc:Choice>
                <mc:Fallback>
                  <p:oleObj name="Equation" r:id="rId10" imgW="177480" imgH="228600" progId="Equation.3">
                    <p:embed/>
                    <p:pic>
                      <p:nvPicPr>
                        <p:cNvPr id="52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6380" y="4401648"/>
                          <a:ext cx="428625" cy="54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3" name="Straight Connector 23">
              <a:extLst>
                <a:ext uri="{FF2B5EF4-FFF2-40B4-BE49-F238E27FC236}">
                  <a16:creationId xmlns:a16="http://schemas.microsoft.com/office/drawing/2014/main" id="{CD8685F2-27AB-DE4D-9FE6-7A6C3A33E10D}"/>
                </a:ext>
              </a:extLst>
            </p:cNvPr>
            <p:cNvCxnSpPr>
              <a:stCxn id="49" idx="6"/>
            </p:cNvCxnSpPr>
            <p:nvPr/>
          </p:nvCxnSpPr>
          <p:spPr bwMode="auto">
            <a:xfrm flipH="1">
              <a:off x="5131899" y="3593065"/>
              <a:ext cx="1639674" cy="1958581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25">
              <a:extLst>
                <a:ext uri="{FF2B5EF4-FFF2-40B4-BE49-F238E27FC236}">
                  <a16:creationId xmlns:a16="http://schemas.microsoft.com/office/drawing/2014/main" id="{386C27DE-2048-104E-A08C-1959F190EF11}"/>
                </a:ext>
              </a:extLst>
            </p:cNvPr>
            <p:cNvCxnSpPr/>
            <p:nvPr/>
          </p:nvCxnSpPr>
          <p:spPr bwMode="auto">
            <a:xfrm rot="5400000">
              <a:off x="3717168" y="3118996"/>
              <a:ext cx="2527538" cy="2234242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55" name="Picture 4">
              <a:extLst>
                <a:ext uri="{FF2B5EF4-FFF2-40B4-BE49-F238E27FC236}">
                  <a16:creationId xmlns:a16="http://schemas.microsoft.com/office/drawing/2014/main" id="{89868138-E55A-4148-ADE5-46F0D2953F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72264" y="2643182"/>
              <a:ext cx="357190" cy="614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56" name="Object 8">
              <a:extLst>
                <a:ext uri="{FF2B5EF4-FFF2-40B4-BE49-F238E27FC236}">
                  <a16:creationId xmlns:a16="http://schemas.microsoft.com/office/drawing/2014/main" id="{BC237FAF-B5B0-324C-9A80-1BD8A429638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1078864"/>
                </p:ext>
              </p:extLst>
            </p:nvPr>
          </p:nvGraphicFramePr>
          <p:xfrm>
            <a:off x="4500562" y="4000504"/>
            <a:ext cx="428625" cy="549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97" name="Equation" r:id="rId12" imgW="177480" imgH="228600" progId="Equation.3">
                    <p:embed/>
                  </p:oleObj>
                </mc:Choice>
                <mc:Fallback>
                  <p:oleObj name="Equation" r:id="rId12" imgW="177480" imgH="228600" progId="Equation.3">
                    <p:embed/>
                    <p:pic>
                      <p:nvPicPr>
                        <p:cNvPr id="56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00562" y="4000504"/>
                          <a:ext cx="428625" cy="54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7" name="Group 35">
              <a:extLst>
                <a:ext uri="{FF2B5EF4-FFF2-40B4-BE49-F238E27FC236}">
                  <a16:creationId xmlns:a16="http://schemas.microsoft.com/office/drawing/2014/main" id="{20036296-27D9-8442-8003-82BB1D32068A}"/>
                </a:ext>
              </a:extLst>
            </p:cNvPr>
            <p:cNvGrpSpPr/>
            <p:nvPr/>
          </p:nvGrpSpPr>
          <p:grpSpPr>
            <a:xfrm rot="2451383">
              <a:off x="5713325" y="3312366"/>
              <a:ext cx="787006" cy="724802"/>
              <a:chOff x="4071934" y="3017624"/>
              <a:chExt cx="787006" cy="724802"/>
            </a:xfrm>
          </p:grpSpPr>
          <p:grpSp>
            <p:nvGrpSpPr>
              <p:cNvPr id="58" name="Group 31">
                <a:extLst>
                  <a:ext uri="{FF2B5EF4-FFF2-40B4-BE49-F238E27FC236}">
                    <a16:creationId xmlns:a16="http://schemas.microsoft.com/office/drawing/2014/main" id="{F26A7A88-6962-5D46-BE42-47FCE69D42B3}"/>
                  </a:ext>
                </a:extLst>
              </p:cNvPr>
              <p:cNvGrpSpPr/>
              <p:nvPr/>
            </p:nvGrpSpPr>
            <p:grpSpPr>
              <a:xfrm>
                <a:off x="4071934" y="3071810"/>
                <a:ext cx="161316" cy="447676"/>
                <a:chOff x="642910" y="3214686"/>
                <a:chExt cx="804866" cy="2233626"/>
              </a:xfrm>
            </p:grpSpPr>
            <p:sp>
              <p:nvSpPr>
                <p:cNvPr id="68" name="Rectangle 46">
                  <a:extLst>
                    <a:ext uri="{FF2B5EF4-FFF2-40B4-BE49-F238E27FC236}">
                      <a16:creationId xmlns:a16="http://schemas.microsoft.com/office/drawing/2014/main" id="{2606FA85-E010-8940-BD59-B80C5AD032D4}"/>
                    </a:ext>
                  </a:extLst>
                </p:cNvPr>
                <p:cNvSpPr/>
                <p:nvPr/>
              </p:nvSpPr>
              <p:spPr bwMode="auto">
                <a:xfrm>
                  <a:off x="642910" y="3214686"/>
                  <a:ext cx="785818" cy="1785950"/>
                </a:xfrm>
                <a:prstGeom prst="rect">
                  <a:avLst/>
                </a:prstGeom>
                <a:gradFill>
                  <a:gsLst>
                    <a:gs pos="0">
                      <a:srgbClr val="FFEFD1">
                        <a:alpha val="0"/>
                      </a:srgb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pic>
              <p:nvPicPr>
                <p:cNvPr id="69" name="Picture 47" descr="tennisball.jpg">
                  <a:extLst>
                    <a:ext uri="{FF2B5EF4-FFF2-40B4-BE49-F238E27FC236}">
                      <a16:creationId xmlns:a16="http://schemas.microsoft.com/office/drawing/2014/main" id="{1FBA7ACD-797C-A04B-8D78-65136A5174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BFB"/>
                    </a:clrFrom>
                    <a:clrTo>
                      <a:srgbClr val="FFFBFB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42910" y="4643446"/>
                  <a:ext cx="804866" cy="804866"/>
                </a:xfrm>
                <a:prstGeom prst="rect">
                  <a:avLst/>
                </a:prstGeom>
              </p:spPr>
            </p:pic>
          </p:grpSp>
          <p:grpSp>
            <p:nvGrpSpPr>
              <p:cNvPr id="59" name="Group 33">
                <a:extLst>
                  <a:ext uri="{FF2B5EF4-FFF2-40B4-BE49-F238E27FC236}">
                    <a16:creationId xmlns:a16="http://schemas.microsoft.com/office/drawing/2014/main" id="{66DD1391-9A81-404D-B8C7-B4E5B5B2F65A}"/>
                  </a:ext>
                </a:extLst>
              </p:cNvPr>
              <p:cNvGrpSpPr/>
              <p:nvPr/>
            </p:nvGrpSpPr>
            <p:grpSpPr>
              <a:xfrm>
                <a:off x="4303500" y="3231938"/>
                <a:ext cx="161316" cy="447676"/>
                <a:chOff x="642910" y="3214686"/>
                <a:chExt cx="804866" cy="2233626"/>
              </a:xfrm>
            </p:grpSpPr>
            <p:sp>
              <p:nvSpPr>
                <p:cNvPr id="66" name="Rectangle 44">
                  <a:extLst>
                    <a:ext uri="{FF2B5EF4-FFF2-40B4-BE49-F238E27FC236}">
                      <a16:creationId xmlns:a16="http://schemas.microsoft.com/office/drawing/2014/main" id="{A6A64420-DE84-6A4B-8B64-95AC78B1E10E}"/>
                    </a:ext>
                  </a:extLst>
                </p:cNvPr>
                <p:cNvSpPr/>
                <p:nvPr/>
              </p:nvSpPr>
              <p:spPr bwMode="auto">
                <a:xfrm>
                  <a:off x="642910" y="3214686"/>
                  <a:ext cx="785818" cy="1785950"/>
                </a:xfrm>
                <a:prstGeom prst="rect">
                  <a:avLst/>
                </a:prstGeom>
                <a:gradFill>
                  <a:gsLst>
                    <a:gs pos="0">
                      <a:srgbClr val="FFEFD1">
                        <a:alpha val="0"/>
                      </a:srgb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pic>
              <p:nvPicPr>
                <p:cNvPr id="67" name="Picture 45" descr="tennisball.jpg">
                  <a:extLst>
                    <a:ext uri="{FF2B5EF4-FFF2-40B4-BE49-F238E27FC236}">
                      <a16:creationId xmlns:a16="http://schemas.microsoft.com/office/drawing/2014/main" id="{614158F0-F8DE-8F44-A678-285382A285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BFB"/>
                    </a:clrFrom>
                    <a:clrTo>
                      <a:srgbClr val="FFFBFB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42910" y="4643446"/>
                  <a:ext cx="804866" cy="804866"/>
                </a:xfrm>
                <a:prstGeom prst="rect">
                  <a:avLst/>
                </a:prstGeom>
              </p:spPr>
            </p:pic>
          </p:grpSp>
          <p:grpSp>
            <p:nvGrpSpPr>
              <p:cNvPr id="60" name="Group 36">
                <a:extLst>
                  <a:ext uri="{FF2B5EF4-FFF2-40B4-BE49-F238E27FC236}">
                    <a16:creationId xmlns:a16="http://schemas.microsoft.com/office/drawing/2014/main" id="{6ACE46C1-C961-6946-99D9-F78585EF0B49}"/>
                  </a:ext>
                </a:extLst>
              </p:cNvPr>
              <p:cNvGrpSpPr/>
              <p:nvPr/>
            </p:nvGrpSpPr>
            <p:grpSpPr>
              <a:xfrm>
                <a:off x="4697624" y="3017624"/>
                <a:ext cx="161316" cy="447676"/>
                <a:chOff x="642910" y="3214686"/>
                <a:chExt cx="804866" cy="2233626"/>
              </a:xfrm>
            </p:grpSpPr>
            <p:sp>
              <p:nvSpPr>
                <p:cNvPr id="64" name="Rectangle 42">
                  <a:extLst>
                    <a:ext uri="{FF2B5EF4-FFF2-40B4-BE49-F238E27FC236}">
                      <a16:creationId xmlns:a16="http://schemas.microsoft.com/office/drawing/2014/main" id="{567416C6-F4A9-474E-A6A5-211581C69685}"/>
                    </a:ext>
                  </a:extLst>
                </p:cNvPr>
                <p:cNvSpPr/>
                <p:nvPr/>
              </p:nvSpPr>
              <p:spPr bwMode="auto">
                <a:xfrm>
                  <a:off x="642910" y="3214686"/>
                  <a:ext cx="785818" cy="1785950"/>
                </a:xfrm>
                <a:prstGeom prst="rect">
                  <a:avLst/>
                </a:prstGeom>
                <a:gradFill>
                  <a:gsLst>
                    <a:gs pos="0">
                      <a:srgbClr val="FFEFD1">
                        <a:alpha val="0"/>
                      </a:srgb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pic>
              <p:nvPicPr>
                <p:cNvPr id="65" name="Picture 43" descr="tennisball.jpg">
                  <a:extLst>
                    <a:ext uri="{FF2B5EF4-FFF2-40B4-BE49-F238E27FC236}">
                      <a16:creationId xmlns:a16="http://schemas.microsoft.com/office/drawing/2014/main" id="{1C6047AB-44E9-A047-8227-657C0F5627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BFB"/>
                    </a:clrFrom>
                    <a:clrTo>
                      <a:srgbClr val="FFFBFB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42910" y="4643446"/>
                  <a:ext cx="804866" cy="804866"/>
                </a:xfrm>
                <a:prstGeom prst="rect">
                  <a:avLst/>
                </a:prstGeom>
              </p:spPr>
            </p:pic>
          </p:grpSp>
          <p:grpSp>
            <p:nvGrpSpPr>
              <p:cNvPr id="61" name="Group 39">
                <a:extLst>
                  <a:ext uri="{FF2B5EF4-FFF2-40B4-BE49-F238E27FC236}">
                    <a16:creationId xmlns:a16="http://schemas.microsoft.com/office/drawing/2014/main" id="{38429BDA-29B4-4549-9F60-4D3567F9CEE4}"/>
                  </a:ext>
                </a:extLst>
              </p:cNvPr>
              <p:cNvGrpSpPr/>
              <p:nvPr/>
            </p:nvGrpSpPr>
            <p:grpSpPr>
              <a:xfrm>
                <a:off x="4554748" y="3294750"/>
                <a:ext cx="161316" cy="447676"/>
                <a:chOff x="642910" y="3214686"/>
                <a:chExt cx="804866" cy="2233626"/>
              </a:xfrm>
            </p:grpSpPr>
            <p:sp>
              <p:nvSpPr>
                <p:cNvPr id="62" name="Rectangle 40">
                  <a:extLst>
                    <a:ext uri="{FF2B5EF4-FFF2-40B4-BE49-F238E27FC236}">
                      <a16:creationId xmlns:a16="http://schemas.microsoft.com/office/drawing/2014/main" id="{37B9114C-F8D3-3D49-9AA1-A19761E5BE83}"/>
                    </a:ext>
                  </a:extLst>
                </p:cNvPr>
                <p:cNvSpPr/>
                <p:nvPr/>
              </p:nvSpPr>
              <p:spPr bwMode="auto">
                <a:xfrm>
                  <a:off x="642910" y="3214686"/>
                  <a:ext cx="785818" cy="1785950"/>
                </a:xfrm>
                <a:prstGeom prst="rect">
                  <a:avLst/>
                </a:prstGeom>
                <a:gradFill>
                  <a:gsLst>
                    <a:gs pos="0">
                      <a:srgbClr val="FFEFD1">
                        <a:alpha val="0"/>
                      </a:srgb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pic>
              <p:nvPicPr>
                <p:cNvPr id="63" name="Picture 41" descr="tennisball.jpg">
                  <a:extLst>
                    <a:ext uri="{FF2B5EF4-FFF2-40B4-BE49-F238E27FC236}">
                      <a16:creationId xmlns:a16="http://schemas.microsoft.com/office/drawing/2014/main" id="{C010B412-E679-7E4E-AA71-C8DB062180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BFB"/>
                    </a:clrFrom>
                    <a:clrTo>
                      <a:srgbClr val="FFFBFB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42910" y="4643446"/>
                  <a:ext cx="804866" cy="80486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499B032-5E21-F14C-B05F-5A6BBC57B242}"/>
              </a:ext>
            </a:extLst>
          </p:cNvPr>
          <p:cNvGrpSpPr/>
          <p:nvPr/>
        </p:nvGrpSpPr>
        <p:grpSpPr>
          <a:xfrm>
            <a:off x="5632087" y="2945628"/>
            <a:ext cx="3380407" cy="1423811"/>
            <a:chOff x="2383300" y="3960042"/>
            <a:chExt cx="5601566" cy="2359352"/>
          </a:xfrm>
        </p:grpSpPr>
        <p:sp>
          <p:nvSpPr>
            <p:cNvPr id="71" name="Oval 6">
              <a:extLst>
                <a:ext uri="{FF2B5EF4-FFF2-40B4-BE49-F238E27FC236}">
                  <a16:creationId xmlns:a16="http://schemas.microsoft.com/office/drawing/2014/main" id="{0C3AEFDD-3B44-9C48-B81B-CB1EACA2EE28}"/>
                </a:ext>
              </a:extLst>
            </p:cNvPr>
            <p:cNvSpPr/>
            <p:nvPr/>
          </p:nvSpPr>
          <p:spPr bwMode="auto">
            <a:xfrm>
              <a:off x="2383300" y="4775266"/>
              <a:ext cx="4214842" cy="1544128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72" name="Oval 8">
              <a:extLst>
                <a:ext uri="{FF2B5EF4-FFF2-40B4-BE49-F238E27FC236}">
                  <a16:creationId xmlns:a16="http://schemas.microsoft.com/office/drawing/2014/main" id="{09A6F40D-ED6F-D249-AF55-D8968BABBB96}"/>
                </a:ext>
              </a:extLst>
            </p:cNvPr>
            <p:cNvSpPr/>
            <p:nvPr/>
          </p:nvSpPr>
          <p:spPr bwMode="auto">
            <a:xfrm>
              <a:off x="4071934" y="5310107"/>
              <a:ext cx="855615" cy="422694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graphicFrame>
          <p:nvGraphicFramePr>
            <p:cNvPr id="73" name="Object 8">
              <a:extLst>
                <a:ext uri="{FF2B5EF4-FFF2-40B4-BE49-F238E27FC236}">
                  <a16:creationId xmlns:a16="http://schemas.microsoft.com/office/drawing/2014/main" id="{775B0284-4A3D-F144-BE94-FEB1CF2B813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4552602"/>
                </p:ext>
              </p:extLst>
            </p:nvPr>
          </p:nvGraphicFramePr>
          <p:xfrm>
            <a:off x="4429124" y="5422421"/>
            <a:ext cx="442913" cy="479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98" name="Equation" r:id="rId14" imgW="152280" imgH="164880" progId="Equation.3">
                    <p:embed/>
                  </p:oleObj>
                </mc:Choice>
                <mc:Fallback>
                  <p:oleObj name="Equation" r:id="rId14" imgW="152280" imgH="164880" progId="Equation.3">
                    <p:embed/>
                    <p:pic>
                      <p:nvPicPr>
                        <p:cNvPr id="3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9124" y="5422421"/>
                          <a:ext cx="442913" cy="479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4" name="Straight Arrow Connector 10">
              <a:extLst>
                <a:ext uri="{FF2B5EF4-FFF2-40B4-BE49-F238E27FC236}">
                  <a16:creationId xmlns:a16="http://schemas.microsoft.com/office/drawing/2014/main" id="{2D2D6DFC-45D2-6140-9F21-5180FA416A6A}"/>
                </a:ext>
              </a:extLst>
            </p:cNvPr>
            <p:cNvCxnSpPr/>
            <p:nvPr/>
          </p:nvCxnSpPr>
          <p:spPr bwMode="auto">
            <a:xfrm rot="16200000" flipV="1">
              <a:off x="3738742" y="4734840"/>
              <a:ext cx="1538200" cy="14560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5" name="Oval 13">
              <a:extLst>
                <a:ext uri="{FF2B5EF4-FFF2-40B4-BE49-F238E27FC236}">
                  <a16:creationId xmlns:a16="http://schemas.microsoft.com/office/drawing/2014/main" id="{FB2CBDB5-B3E1-3E4C-9967-E69B2243C174}"/>
                </a:ext>
              </a:extLst>
            </p:cNvPr>
            <p:cNvSpPr/>
            <p:nvPr/>
          </p:nvSpPr>
          <p:spPr bwMode="auto">
            <a:xfrm>
              <a:off x="4437750" y="5412836"/>
              <a:ext cx="142876" cy="14287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76" name="Oval 14">
              <a:extLst>
                <a:ext uri="{FF2B5EF4-FFF2-40B4-BE49-F238E27FC236}">
                  <a16:creationId xmlns:a16="http://schemas.microsoft.com/office/drawing/2014/main" id="{B12B58B6-4CC0-C242-B007-A25EEEAD16E1}"/>
                </a:ext>
              </a:extLst>
            </p:cNvPr>
            <p:cNvSpPr/>
            <p:nvPr/>
          </p:nvSpPr>
          <p:spPr bwMode="auto">
            <a:xfrm rot="4183738">
              <a:off x="6880937" y="4317653"/>
              <a:ext cx="910636" cy="195413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77" name="Oval 15">
              <a:extLst>
                <a:ext uri="{FF2B5EF4-FFF2-40B4-BE49-F238E27FC236}">
                  <a16:creationId xmlns:a16="http://schemas.microsoft.com/office/drawing/2014/main" id="{8195DA65-7D69-374E-B225-E53426E8DE4E}"/>
                </a:ext>
              </a:extLst>
            </p:cNvPr>
            <p:cNvSpPr/>
            <p:nvPr/>
          </p:nvSpPr>
          <p:spPr bwMode="auto">
            <a:xfrm>
              <a:off x="3158062" y="5310106"/>
              <a:ext cx="2643206" cy="414068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cxnSp>
          <p:nvCxnSpPr>
            <p:cNvPr id="78" name="Straight Arrow Connector 16">
              <a:extLst>
                <a:ext uri="{FF2B5EF4-FFF2-40B4-BE49-F238E27FC236}">
                  <a16:creationId xmlns:a16="http://schemas.microsoft.com/office/drawing/2014/main" id="{63ACE374-1094-4A4D-91D8-5448207E4A9C}"/>
                </a:ext>
              </a:extLst>
            </p:cNvPr>
            <p:cNvCxnSpPr/>
            <p:nvPr/>
          </p:nvCxnSpPr>
          <p:spPr bwMode="auto">
            <a:xfrm rot="5400000" flipH="1" flipV="1">
              <a:off x="5092503" y="4377427"/>
              <a:ext cx="542583" cy="1608185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aphicFrame>
          <p:nvGraphicFramePr>
            <p:cNvPr id="79" name="Object 7">
              <a:extLst>
                <a:ext uri="{FF2B5EF4-FFF2-40B4-BE49-F238E27FC236}">
                  <a16:creationId xmlns:a16="http://schemas.microsoft.com/office/drawing/2014/main" id="{B3D37587-F065-3149-864B-78A6C073861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5700850"/>
                </p:ext>
              </p:extLst>
            </p:nvPr>
          </p:nvGraphicFramePr>
          <p:xfrm>
            <a:off x="5358350" y="4552062"/>
            <a:ext cx="428625" cy="549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99" name="Equation" r:id="rId15" imgW="177480" imgH="228600" progId="Equation.3">
                    <p:embed/>
                  </p:oleObj>
                </mc:Choice>
                <mc:Fallback>
                  <p:oleObj name="Equation" r:id="rId15" imgW="177480" imgH="228600" progId="Equation.3">
                    <p:embed/>
                    <p:pic>
                      <p:nvPicPr>
                        <p:cNvPr id="4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58350" y="4552062"/>
                          <a:ext cx="428625" cy="54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0" name="Straight Connector 23">
              <a:extLst>
                <a:ext uri="{FF2B5EF4-FFF2-40B4-BE49-F238E27FC236}">
                  <a16:creationId xmlns:a16="http://schemas.microsoft.com/office/drawing/2014/main" id="{E90D6FC1-686F-D148-A070-2495D87D8D3A}"/>
                </a:ext>
              </a:extLst>
            </p:cNvPr>
            <p:cNvCxnSpPr>
              <a:stCxn id="76" idx="6"/>
            </p:cNvCxnSpPr>
            <p:nvPr/>
          </p:nvCxnSpPr>
          <p:spPr bwMode="auto">
            <a:xfrm flipH="1">
              <a:off x="5710689" y="4842477"/>
              <a:ext cx="1783316" cy="747440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25">
              <a:extLst>
                <a:ext uri="{FF2B5EF4-FFF2-40B4-BE49-F238E27FC236}">
                  <a16:creationId xmlns:a16="http://schemas.microsoft.com/office/drawing/2014/main" id="{81403A5B-3B36-A342-A7C6-E2404426D62D}"/>
                </a:ext>
              </a:extLst>
            </p:cNvPr>
            <p:cNvCxnSpPr>
              <a:stCxn id="76" idx="2"/>
            </p:cNvCxnSpPr>
            <p:nvPr/>
          </p:nvCxnSpPr>
          <p:spPr bwMode="auto">
            <a:xfrm flipH="1">
              <a:off x="3243533" y="3988242"/>
              <a:ext cx="3934971" cy="1463654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2" name="Picture 4">
              <a:extLst>
                <a:ext uri="{FF2B5EF4-FFF2-40B4-BE49-F238E27FC236}">
                  <a16:creationId xmlns:a16="http://schemas.microsoft.com/office/drawing/2014/main" id="{2CC5B002-8177-9543-87C0-292323A8A1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27676" y="4021522"/>
              <a:ext cx="357190" cy="614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83" name="Object 8">
              <a:extLst>
                <a:ext uri="{FF2B5EF4-FFF2-40B4-BE49-F238E27FC236}">
                  <a16:creationId xmlns:a16="http://schemas.microsoft.com/office/drawing/2014/main" id="{BC801988-9A32-914D-89C6-64B72AA706B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3423501"/>
                </p:ext>
              </p:extLst>
            </p:nvPr>
          </p:nvGraphicFramePr>
          <p:xfrm>
            <a:off x="4500563" y="4000500"/>
            <a:ext cx="428625" cy="549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000" name="Equation" r:id="rId16" imgW="177480" imgH="228600" progId="Equation.3">
                    <p:embed/>
                  </p:oleObj>
                </mc:Choice>
                <mc:Fallback>
                  <p:oleObj name="Equation" r:id="rId16" imgW="177480" imgH="228600" progId="Equation.3">
                    <p:embed/>
                    <p:pic>
                      <p:nvPicPr>
                        <p:cNvPr id="7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00563" y="4000500"/>
                          <a:ext cx="428625" cy="54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4" name="Group 39">
              <a:extLst>
                <a:ext uri="{FF2B5EF4-FFF2-40B4-BE49-F238E27FC236}">
                  <a16:creationId xmlns:a16="http://schemas.microsoft.com/office/drawing/2014/main" id="{A453722C-9782-D64C-B341-41F6EBC79D21}"/>
                </a:ext>
              </a:extLst>
            </p:cNvPr>
            <p:cNvGrpSpPr/>
            <p:nvPr/>
          </p:nvGrpSpPr>
          <p:grpSpPr>
            <a:xfrm rot="4178354">
              <a:off x="6434314" y="4270267"/>
              <a:ext cx="787006" cy="724802"/>
              <a:chOff x="4071934" y="3017624"/>
              <a:chExt cx="787006" cy="724802"/>
            </a:xfrm>
          </p:grpSpPr>
          <p:grpSp>
            <p:nvGrpSpPr>
              <p:cNvPr id="85" name="Group 31">
                <a:extLst>
                  <a:ext uri="{FF2B5EF4-FFF2-40B4-BE49-F238E27FC236}">
                    <a16:creationId xmlns:a16="http://schemas.microsoft.com/office/drawing/2014/main" id="{875581A5-4AA9-944D-B80B-18DE026191AD}"/>
                  </a:ext>
                </a:extLst>
              </p:cNvPr>
              <p:cNvGrpSpPr/>
              <p:nvPr/>
            </p:nvGrpSpPr>
            <p:grpSpPr>
              <a:xfrm>
                <a:off x="4071934" y="3071810"/>
                <a:ext cx="161316" cy="447676"/>
                <a:chOff x="642910" y="3214686"/>
                <a:chExt cx="804866" cy="2233626"/>
              </a:xfrm>
            </p:grpSpPr>
            <p:sp>
              <p:nvSpPr>
                <p:cNvPr id="95" name="Rectangle 50">
                  <a:extLst>
                    <a:ext uri="{FF2B5EF4-FFF2-40B4-BE49-F238E27FC236}">
                      <a16:creationId xmlns:a16="http://schemas.microsoft.com/office/drawing/2014/main" id="{D82CA8B5-FCDA-9046-B316-848F7F46DE6D}"/>
                    </a:ext>
                  </a:extLst>
                </p:cNvPr>
                <p:cNvSpPr/>
                <p:nvPr/>
              </p:nvSpPr>
              <p:spPr bwMode="auto">
                <a:xfrm>
                  <a:off x="642910" y="3214686"/>
                  <a:ext cx="785818" cy="1785950"/>
                </a:xfrm>
                <a:prstGeom prst="rect">
                  <a:avLst/>
                </a:prstGeom>
                <a:gradFill>
                  <a:gsLst>
                    <a:gs pos="0">
                      <a:srgbClr val="FFEFD1">
                        <a:alpha val="0"/>
                      </a:srgb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pic>
              <p:nvPicPr>
                <p:cNvPr id="96" name="Picture 51" descr="tennisball.jpg">
                  <a:extLst>
                    <a:ext uri="{FF2B5EF4-FFF2-40B4-BE49-F238E27FC236}">
                      <a16:creationId xmlns:a16="http://schemas.microsoft.com/office/drawing/2014/main" id="{AAAC2F79-81A2-CB4D-BB44-2FE7E55808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BFB"/>
                    </a:clrFrom>
                    <a:clrTo>
                      <a:srgbClr val="FFFBFB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42910" y="4643446"/>
                  <a:ext cx="804866" cy="804866"/>
                </a:xfrm>
                <a:prstGeom prst="rect">
                  <a:avLst/>
                </a:prstGeom>
              </p:spPr>
            </p:pic>
          </p:grpSp>
          <p:grpSp>
            <p:nvGrpSpPr>
              <p:cNvPr id="86" name="Group 33">
                <a:extLst>
                  <a:ext uri="{FF2B5EF4-FFF2-40B4-BE49-F238E27FC236}">
                    <a16:creationId xmlns:a16="http://schemas.microsoft.com/office/drawing/2014/main" id="{F2615E10-B5C8-EB4A-B69A-690EB7F36B60}"/>
                  </a:ext>
                </a:extLst>
              </p:cNvPr>
              <p:cNvGrpSpPr/>
              <p:nvPr/>
            </p:nvGrpSpPr>
            <p:grpSpPr>
              <a:xfrm>
                <a:off x="4303500" y="3231938"/>
                <a:ext cx="161316" cy="447676"/>
                <a:chOff x="642910" y="3214686"/>
                <a:chExt cx="804866" cy="2233626"/>
              </a:xfrm>
            </p:grpSpPr>
            <p:sp>
              <p:nvSpPr>
                <p:cNvPr id="93" name="Rectangle 48">
                  <a:extLst>
                    <a:ext uri="{FF2B5EF4-FFF2-40B4-BE49-F238E27FC236}">
                      <a16:creationId xmlns:a16="http://schemas.microsoft.com/office/drawing/2014/main" id="{7A2CAAD4-298C-8643-A4AC-8A295E3E49BA}"/>
                    </a:ext>
                  </a:extLst>
                </p:cNvPr>
                <p:cNvSpPr/>
                <p:nvPr/>
              </p:nvSpPr>
              <p:spPr bwMode="auto">
                <a:xfrm>
                  <a:off x="642910" y="3214686"/>
                  <a:ext cx="785818" cy="1785950"/>
                </a:xfrm>
                <a:prstGeom prst="rect">
                  <a:avLst/>
                </a:prstGeom>
                <a:gradFill>
                  <a:gsLst>
                    <a:gs pos="0">
                      <a:srgbClr val="FFEFD1">
                        <a:alpha val="0"/>
                      </a:srgb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pic>
              <p:nvPicPr>
                <p:cNvPr id="94" name="Picture 49" descr="tennisball.jpg">
                  <a:extLst>
                    <a:ext uri="{FF2B5EF4-FFF2-40B4-BE49-F238E27FC236}">
                      <a16:creationId xmlns:a16="http://schemas.microsoft.com/office/drawing/2014/main" id="{E6348E63-D9D7-BE41-BC0B-DF24FE8579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BFB"/>
                    </a:clrFrom>
                    <a:clrTo>
                      <a:srgbClr val="FFFBFB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42910" y="4643446"/>
                  <a:ext cx="804866" cy="804866"/>
                </a:xfrm>
                <a:prstGeom prst="rect">
                  <a:avLst/>
                </a:prstGeom>
              </p:spPr>
            </p:pic>
          </p:grpSp>
          <p:grpSp>
            <p:nvGrpSpPr>
              <p:cNvPr id="87" name="Group 36">
                <a:extLst>
                  <a:ext uri="{FF2B5EF4-FFF2-40B4-BE49-F238E27FC236}">
                    <a16:creationId xmlns:a16="http://schemas.microsoft.com/office/drawing/2014/main" id="{F040EE96-4E4A-5F4C-A0EB-06A00E3B0B58}"/>
                  </a:ext>
                </a:extLst>
              </p:cNvPr>
              <p:cNvGrpSpPr/>
              <p:nvPr/>
            </p:nvGrpSpPr>
            <p:grpSpPr>
              <a:xfrm>
                <a:off x="4697624" y="3017624"/>
                <a:ext cx="161316" cy="447676"/>
                <a:chOff x="642910" y="3214686"/>
                <a:chExt cx="804866" cy="2233626"/>
              </a:xfrm>
            </p:grpSpPr>
            <p:sp>
              <p:nvSpPr>
                <p:cNvPr id="91" name="Rectangle 46">
                  <a:extLst>
                    <a:ext uri="{FF2B5EF4-FFF2-40B4-BE49-F238E27FC236}">
                      <a16:creationId xmlns:a16="http://schemas.microsoft.com/office/drawing/2014/main" id="{B192DC99-AEB0-3A4C-B838-65F998ACA12D}"/>
                    </a:ext>
                  </a:extLst>
                </p:cNvPr>
                <p:cNvSpPr/>
                <p:nvPr/>
              </p:nvSpPr>
              <p:spPr bwMode="auto">
                <a:xfrm>
                  <a:off x="642910" y="3214686"/>
                  <a:ext cx="785818" cy="1785950"/>
                </a:xfrm>
                <a:prstGeom prst="rect">
                  <a:avLst/>
                </a:prstGeom>
                <a:gradFill>
                  <a:gsLst>
                    <a:gs pos="0">
                      <a:srgbClr val="FFEFD1">
                        <a:alpha val="0"/>
                      </a:srgb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pic>
              <p:nvPicPr>
                <p:cNvPr id="92" name="Picture 47" descr="tennisball.jpg">
                  <a:extLst>
                    <a:ext uri="{FF2B5EF4-FFF2-40B4-BE49-F238E27FC236}">
                      <a16:creationId xmlns:a16="http://schemas.microsoft.com/office/drawing/2014/main" id="{E06D0544-8909-EB4E-B13B-57A3B3EBE0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BFB"/>
                    </a:clrFrom>
                    <a:clrTo>
                      <a:srgbClr val="FFFBFB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42910" y="4643446"/>
                  <a:ext cx="804866" cy="804866"/>
                </a:xfrm>
                <a:prstGeom prst="rect">
                  <a:avLst/>
                </a:prstGeom>
              </p:spPr>
            </p:pic>
          </p:grpSp>
          <p:grpSp>
            <p:nvGrpSpPr>
              <p:cNvPr id="88" name="Group 39">
                <a:extLst>
                  <a:ext uri="{FF2B5EF4-FFF2-40B4-BE49-F238E27FC236}">
                    <a16:creationId xmlns:a16="http://schemas.microsoft.com/office/drawing/2014/main" id="{B8455392-B2A6-7A4C-81A3-25198B8F65DE}"/>
                  </a:ext>
                </a:extLst>
              </p:cNvPr>
              <p:cNvGrpSpPr/>
              <p:nvPr/>
            </p:nvGrpSpPr>
            <p:grpSpPr>
              <a:xfrm>
                <a:off x="4554748" y="3294750"/>
                <a:ext cx="161316" cy="447676"/>
                <a:chOff x="642910" y="3214686"/>
                <a:chExt cx="804866" cy="2233626"/>
              </a:xfrm>
            </p:grpSpPr>
            <p:sp>
              <p:nvSpPr>
                <p:cNvPr id="89" name="Rectangle 44">
                  <a:extLst>
                    <a:ext uri="{FF2B5EF4-FFF2-40B4-BE49-F238E27FC236}">
                      <a16:creationId xmlns:a16="http://schemas.microsoft.com/office/drawing/2014/main" id="{0CB57B99-F27D-F94E-996B-7453BFC47D8F}"/>
                    </a:ext>
                  </a:extLst>
                </p:cNvPr>
                <p:cNvSpPr/>
                <p:nvPr/>
              </p:nvSpPr>
              <p:spPr bwMode="auto">
                <a:xfrm>
                  <a:off x="642910" y="3214686"/>
                  <a:ext cx="785818" cy="1785950"/>
                </a:xfrm>
                <a:prstGeom prst="rect">
                  <a:avLst/>
                </a:prstGeom>
                <a:gradFill>
                  <a:gsLst>
                    <a:gs pos="0">
                      <a:srgbClr val="FFEFD1">
                        <a:alpha val="0"/>
                      </a:srgb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pic>
              <p:nvPicPr>
                <p:cNvPr id="90" name="Picture 45" descr="tennisball.jpg">
                  <a:extLst>
                    <a:ext uri="{FF2B5EF4-FFF2-40B4-BE49-F238E27FC236}">
                      <a16:creationId xmlns:a16="http://schemas.microsoft.com/office/drawing/2014/main" id="{342D1B77-986C-D341-82C9-A912911803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BFB"/>
                    </a:clrFrom>
                    <a:clrTo>
                      <a:srgbClr val="FFFBFB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42910" y="4643446"/>
                  <a:ext cx="804866" cy="80486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97" name="Group 1050">
            <a:extLst>
              <a:ext uri="{FF2B5EF4-FFF2-40B4-BE49-F238E27FC236}">
                <a16:creationId xmlns:a16="http://schemas.microsoft.com/office/drawing/2014/main" id="{7CDD3F1B-1AED-BD4A-9BD6-3D0C47E5A72E}"/>
              </a:ext>
            </a:extLst>
          </p:cNvPr>
          <p:cNvGrpSpPr>
            <a:grpSpLocks/>
          </p:cNvGrpSpPr>
          <p:nvPr/>
        </p:nvGrpSpPr>
        <p:grpSpPr bwMode="auto">
          <a:xfrm>
            <a:off x="4968534" y="4958140"/>
            <a:ext cx="2514600" cy="1524000"/>
            <a:chOff x="384" y="3072"/>
            <a:chExt cx="1584" cy="960"/>
          </a:xfrm>
        </p:grpSpPr>
        <p:pic>
          <p:nvPicPr>
            <p:cNvPr id="98" name="Picture 1047">
              <a:extLst>
                <a:ext uri="{FF2B5EF4-FFF2-40B4-BE49-F238E27FC236}">
                  <a16:creationId xmlns:a16="http://schemas.microsoft.com/office/drawing/2014/main" id="{8F26618B-8ABC-984D-94F1-CFF08FD11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80" y="3168"/>
              <a:ext cx="579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9" name="Rectangle 1048">
              <a:extLst>
                <a:ext uri="{FF2B5EF4-FFF2-40B4-BE49-F238E27FC236}">
                  <a16:creationId xmlns:a16="http://schemas.microsoft.com/office/drawing/2014/main" id="{3B3A0816-2D3B-5F4B-970E-9DE074B01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216"/>
              <a:ext cx="864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r>
                <a:rPr lang="en-US" sz="1400" b="1">
                  <a:solidFill>
                    <a:schemeClr val="bg2"/>
                  </a:solidFill>
                  <a:latin typeface="Times New Roman" pitchFamily="18" charset="0"/>
                </a:rPr>
                <a:t>Johann </a:t>
              </a:r>
            </a:p>
            <a:p>
              <a:r>
                <a:rPr lang="en-US" sz="1400" b="1">
                  <a:solidFill>
                    <a:schemeClr val="bg2"/>
                  </a:solidFill>
                  <a:latin typeface="Times New Roman" pitchFamily="18" charset="0"/>
                </a:rPr>
                <a:t>Heinrich </a:t>
              </a:r>
            </a:p>
            <a:p>
              <a:r>
                <a:rPr lang="en-US" sz="1400" b="1">
                  <a:solidFill>
                    <a:schemeClr val="bg2"/>
                  </a:solidFill>
                  <a:latin typeface="Times New Roman" pitchFamily="18" charset="0"/>
                </a:rPr>
                <a:t>Lambert </a:t>
              </a:r>
            </a:p>
            <a:p>
              <a:r>
                <a:rPr lang="it-IT" sz="1400" b="1">
                  <a:solidFill>
                    <a:schemeClr val="bg2"/>
                  </a:solidFill>
                  <a:latin typeface="Times New Roman" pitchFamily="18" charset="0"/>
                </a:rPr>
                <a:t>17</a:t>
              </a:r>
              <a:r>
                <a:rPr lang="en-US" sz="1400" b="1">
                  <a:solidFill>
                    <a:schemeClr val="bg2"/>
                  </a:solidFill>
                  <a:latin typeface="Times New Roman" pitchFamily="18" charset="0"/>
                </a:rPr>
                <a:t>28 - 1777</a:t>
              </a:r>
            </a:p>
          </p:txBody>
        </p:sp>
        <p:sp>
          <p:nvSpPr>
            <p:cNvPr id="100" name="AutoShape 1049">
              <a:extLst>
                <a:ext uri="{FF2B5EF4-FFF2-40B4-BE49-F238E27FC236}">
                  <a16:creationId xmlns:a16="http://schemas.microsoft.com/office/drawing/2014/main" id="{77A48B3F-C21E-CF44-9B89-C9D49BC5D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3072"/>
              <a:ext cx="1440" cy="960"/>
            </a:xfrm>
            <a:prstGeom prst="roundRect">
              <a:avLst>
                <a:gd name="adj" fmla="val 7019"/>
              </a:avLst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101" name="Oval Callout 55">
            <a:extLst>
              <a:ext uri="{FF2B5EF4-FFF2-40B4-BE49-F238E27FC236}">
                <a16:creationId xmlns:a16="http://schemas.microsoft.com/office/drawing/2014/main" id="{1C3C7718-2462-CF4D-A2AC-F81444855E6A}"/>
              </a:ext>
            </a:extLst>
          </p:cNvPr>
          <p:cNvSpPr/>
          <p:nvPr/>
        </p:nvSpPr>
        <p:spPr bwMode="auto">
          <a:xfrm>
            <a:off x="718352" y="4805004"/>
            <a:ext cx="3892992" cy="2081962"/>
          </a:xfrm>
          <a:prstGeom prst="wedgeEllipseCallout">
            <a:avLst>
              <a:gd name="adj1" fmla="val 64247"/>
              <a:gd name="adj2" fmla="val -3015"/>
            </a:avLst>
          </a:prstGeom>
          <a:solidFill>
            <a:schemeClr val="bg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02" name="AutoShape 10">
            <a:extLst>
              <a:ext uri="{FF2B5EF4-FFF2-40B4-BE49-F238E27FC236}">
                <a16:creationId xmlns:a16="http://schemas.microsoft.com/office/drawing/2014/main" id="{4D73E4CD-888C-804E-B751-486976D11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0547" y="5182033"/>
            <a:ext cx="2549057" cy="12623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Solution:                 </a:t>
            </a:r>
            <a:br>
              <a:rPr lang="it-IT" sz="2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sz="2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=           </a:t>
            </a:r>
            <a:endParaRPr lang="it-IT" sz="2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it-IT" sz="20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“cosine law”</a:t>
            </a:r>
          </a:p>
        </p:txBody>
      </p:sp>
      <p:graphicFrame>
        <p:nvGraphicFramePr>
          <p:cNvPr id="103" name="Object 9">
            <a:extLst>
              <a:ext uri="{FF2B5EF4-FFF2-40B4-BE49-F238E27FC236}">
                <a16:creationId xmlns:a16="http://schemas.microsoft.com/office/drawing/2014/main" id="{9E99A655-D90A-0040-A236-48CF6A26BD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3744878"/>
              </p:ext>
            </p:extLst>
          </p:nvPr>
        </p:nvGraphicFramePr>
        <p:xfrm>
          <a:off x="2913133" y="5597092"/>
          <a:ext cx="1117587" cy="457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01" name="Equazione" r:id="rId19" imgW="558720" imgH="228600" progId="Equation.3">
                  <p:embed/>
                </p:oleObj>
              </mc:Choice>
              <mc:Fallback>
                <p:oleObj name="Equazione" r:id="rId19" imgW="558720" imgH="228600" progId="Equation.3">
                  <p:embed/>
                  <p:pic>
                    <p:nvPicPr>
                      <p:cNvPr id="3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3133" y="5597092"/>
                        <a:ext cx="1117587" cy="4571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" name="Object 10">
            <a:extLst>
              <a:ext uri="{FF2B5EF4-FFF2-40B4-BE49-F238E27FC236}">
                <a16:creationId xmlns:a16="http://schemas.microsoft.com/office/drawing/2014/main" id="{0EB05258-698E-684F-97DE-DEFC0AE043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581726"/>
              </p:ext>
            </p:extLst>
          </p:nvPr>
        </p:nvGraphicFramePr>
        <p:xfrm>
          <a:off x="1438432" y="5642787"/>
          <a:ext cx="1117511" cy="406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02" name="Equation" r:id="rId21" imgW="571320" imgH="203040" progId="Equation.3">
                  <p:embed/>
                </p:oleObj>
              </mc:Choice>
              <mc:Fallback>
                <p:oleObj name="Equation" r:id="rId21" imgW="571320" imgH="203040" progId="Equation.3">
                  <p:embed/>
                  <p:pic>
                    <p:nvPicPr>
                      <p:cNvPr id="4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8432" y="5642787"/>
                        <a:ext cx="1117511" cy="4063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526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10"/>
          <p:cNvSpPr>
            <a:spLocks noChangeArrowheads="1"/>
          </p:cNvSpPr>
          <p:nvPr/>
        </p:nvSpPr>
        <p:spPr bwMode="auto">
          <a:xfrm>
            <a:off x="5730468" y="4221088"/>
            <a:ext cx="1217796" cy="648072"/>
          </a:xfrm>
          <a:prstGeom prst="roundRect">
            <a:avLst>
              <a:gd name="adj" fmla="val 33110"/>
            </a:avLst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617090" y="3466641"/>
            <a:ext cx="960978" cy="2199950"/>
          </a:xfrm>
          <a:prstGeom prst="roundRect">
            <a:avLst>
              <a:gd name="adj" fmla="val 33110"/>
            </a:avLst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i="1" dirty="0"/>
              <a:t>Simplify Lighting equation </a:t>
            </a:r>
            <a:r>
              <a:rPr lang="en-US" sz="2800" dirty="0"/>
              <a:t>(purely diffusive!)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2483767" y="1071546"/>
            <a:ext cx="3541819" cy="2093508"/>
            <a:chOff x="1785918" y="1071546"/>
            <a:chExt cx="4851393" cy="3119185"/>
          </a:xfrm>
        </p:grpSpPr>
        <p:graphicFrame>
          <p:nvGraphicFramePr>
            <p:cNvPr id="523267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2782860" y="1687243"/>
            <a:ext cx="3854451" cy="2503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989" name="Document" r:id="rId4" imgW="3857143" imgH="2505425" progId="">
                    <p:embed/>
                  </p:oleObj>
                </mc:Choice>
                <mc:Fallback>
                  <p:oleObj name="Document" r:id="rId4" imgW="3857143" imgH="2505425" progId="">
                    <p:embed/>
                    <p:pic>
                      <p:nvPicPr>
                        <p:cNvPr id="52326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2860" y="1687243"/>
                          <a:ext cx="3854451" cy="25034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3810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3270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1785918" y="2143116"/>
            <a:ext cx="723900" cy="655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990" name="CorelPhotoPaint.Image.8" r:id="rId6" imgW="1333333" imgH="1209524" progId="">
                    <p:embed/>
                  </p:oleObj>
                </mc:Choice>
                <mc:Fallback>
                  <p:oleObj name="CorelPhotoPaint.Image.8" r:id="rId6" imgW="1333333" imgH="1209524" progId="">
                    <p:embed/>
                    <p:pic>
                      <p:nvPicPr>
                        <p:cNvPr id="52327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5918" y="2143116"/>
                          <a:ext cx="723900" cy="655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99CC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57884" y="1071546"/>
              <a:ext cx="465138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3427621" y="3467527"/>
            <a:ext cx="1049124" cy="2199950"/>
          </a:xfrm>
          <a:prstGeom prst="roundRect">
            <a:avLst>
              <a:gd name="adj" fmla="val 33110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523269" name="Object 5"/>
          <p:cNvGraphicFramePr>
            <a:graphicFrameLocks noChangeAspect="1"/>
          </p:cNvGraphicFramePr>
          <p:nvPr>
            <p:extLst/>
          </p:nvPr>
        </p:nvGraphicFramePr>
        <p:xfrm>
          <a:off x="1979712" y="3501008"/>
          <a:ext cx="5013325" cy="213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1" name="Equazione" r:id="rId9" imgW="1726920" imgH="736560" progId="Equation.3">
                  <p:embed/>
                </p:oleObj>
              </mc:Choice>
              <mc:Fallback>
                <p:oleObj name="Equazione" r:id="rId9" imgW="1726920" imgH="736560" progId="Equation.3">
                  <p:embed/>
                  <p:pic>
                    <p:nvPicPr>
                      <p:cNvPr id="52326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3501008"/>
                        <a:ext cx="5013325" cy="213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tangolo 2"/>
          <p:cNvSpPr/>
          <p:nvPr/>
        </p:nvSpPr>
        <p:spPr>
          <a:xfrm>
            <a:off x="380713" y="5949279"/>
            <a:ext cx="207781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«what color we see»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(result of lighting)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617090" y="5949280"/>
            <a:ext cx="294473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base color - «what color it is»</a:t>
            </a:r>
          </a:p>
          <a:p>
            <a:r>
              <a:rPr lang="en-US" sz="1600" dirty="0">
                <a:solidFill>
                  <a:schemeClr val="bg2"/>
                </a:solidFill>
              </a:rPr>
              <a:t>(material, one input of lighting)</a:t>
            </a:r>
          </a:p>
        </p:txBody>
      </p:sp>
      <p:cxnSp>
        <p:nvCxnSpPr>
          <p:cNvPr id="6" name="Connettore 2 5"/>
          <p:cNvCxnSpPr>
            <a:stCxn id="3" idx="0"/>
            <a:endCxn id="523269" idx="1"/>
          </p:cNvCxnSpPr>
          <p:nvPr/>
        </p:nvCxnSpPr>
        <p:spPr bwMode="auto">
          <a:xfrm rot="5400000" flipH="1" flipV="1">
            <a:off x="1009723" y="4979291"/>
            <a:ext cx="1379884" cy="560093"/>
          </a:xfrm>
          <a:prstGeom prst="curvedConnector2">
            <a:avLst/>
          </a:prstGeom>
          <a:solidFill>
            <a:schemeClr val="accent2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Connettore 2 5"/>
          <p:cNvCxnSpPr>
            <a:stCxn id="17" idx="1"/>
            <a:endCxn id="14" idx="2"/>
          </p:cNvCxnSpPr>
          <p:nvPr/>
        </p:nvCxnSpPr>
        <p:spPr bwMode="auto">
          <a:xfrm rot="10800000">
            <a:off x="3952184" y="5667478"/>
            <a:ext cx="664907" cy="574191"/>
          </a:xfrm>
          <a:prstGeom prst="curvedConnector2">
            <a:avLst/>
          </a:prstGeom>
          <a:solidFill>
            <a:schemeClr val="accent2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Rettangolo 23"/>
          <p:cNvSpPr/>
          <p:nvPr/>
        </p:nvSpPr>
        <p:spPr>
          <a:xfrm>
            <a:off x="7161064" y="1181441"/>
            <a:ext cx="172415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diffuse,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(dot product)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the factor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that determines 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the “chiaroscuro”</a:t>
            </a:r>
          </a:p>
          <a:p>
            <a:pPr algn="ctr"/>
            <a:r>
              <a:rPr lang="en-US" sz="1600" dirty="0">
                <a:solidFill>
                  <a:schemeClr val="bg2"/>
                </a:solidFill>
              </a:rPr>
              <a:t>in this model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of lighting</a:t>
            </a:r>
          </a:p>
        </p:txBody>
      </p:sp>
      <p:cxnSp>
        <p:nvCxnSpPr>
          <p:cNvPr id="25" name="Connettore 2 5"/>
          <p:cNvCxnSpPr>
            <a:stCxn id="24" idx="2"/>
            <a:endCxn id="29" idx="0"/>
          </p:cNvCxnSpPr>
          <p:nvPr/>
        </p:nvCxnSpPr>
        <p:spPr bwMode="auto">
          <a:xfrm rot="5400000">
            <a:off x="6569371" y="2767319"/>
            <a:ext cx="1223765" cy="1683773"/>
          </a:xfrm>
          <a:prstGeom prst="curvedConnector3">
            <a:avLst>
              <a:gd name="adj1" fmla="val 50000"/>
            </a:avLst>
          </a:prstGeom>
          <a:solidFill>
            <a:schemeClr val="accent2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Rettangolo 31"/>
          <p:cNvSpPr/>
          <p:nvPr/>
        </p:nvSpPr>
        <p:spPr>
          <a:xfrm>
            <a:off x="0" y="1162199"/>
            <a:ext cx="1862709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note: </a:t>
            </a:r>
          </a:p>
          <a:p>
            <a:r>
              <a:rPr lang="en-US" sz="1600" dirty="0">
                <a:solidFill>
                  <a:schemeClr val="bg2"/>
                </a:solidFill>
              </a:rPr>
              <a:t>the three bullets </a:t>
            </a:r>
          </a:p>
          <a:p>
            <a:r>
              <a:rPr lang="en-US" sz="1600" dirty="0">
                <a:solidFill>
                  <a:schemeClr val="bg2"/>
                </a:solidFill>
              </a:rPr>
              <a:t>in the equation</a:t>
            </a:r>
          </a:p>
          <a:p>
            <a:r>
              <a:rPr lang="en-US" sz="1600" dirty="0">
                <a:solidFill>
                  <a:schemeClr val="bg2"/>
                </a:solidFill>
              </a:rPr>
              <a:t>represent different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products! </a:t>
            </a:r>
          </a:p>
          <a:p>
            <a:r>
              <a:rPr lang="en-US" sz="1600" dirty="0">
                <a:solidFill>
                  <a:schemeClr val="bg2"/>
                </a:solidFill>
              </a:rPr>
              <a:t>which ones?</a:t>
            </a:r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2220109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133600"/>
            <a:ext cx="19335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53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352800"/>
            <a:ext cx="19431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96818" y="1292918"/>
            <a:ext cx="4464496" cy="460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dirty="0"/>
              <a:t>final light</a:t>
            </a:r>
          </a:p>
          <a:p>
            <a:pPr algn="ctr">
              <a:buFontTx/>
              <a:buNone/>
            </a:pPr>
            <a:r>
              <a:rPr lang="en-US" dirty="0"/>
              <a:t>=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ambient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diffuse reflection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specular reflection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emission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3 terms of the lighting model of OpenGL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648200"/>
            <a:ext cx="19907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4601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Line 2"/>
          <p:cNvSpPr>
            <a:spLocks noChangeShapeType="1"/>
          </p:cNvSpPr>
          <p:nvPr/>
        </p:nvSpPr>
        <p:spPr bwMode="auto">
          <a:xfrm rot="16912189" flipV="1">
            <a:off x="1066800" y="3808413"/>
            <a:ext cx="0" cy="9144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pic>
        <p:nvPicPr>
          <p:cNvPr id="492549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1370013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92550" name="Group 6"/>
          <p:cNvGrpSpPr>
            <a:grpSpLocks/>
          </p:cNvGrpSpPr>
          <p:nvPr/>
        </p:nvGrpSpPr>
        <p:grpSpPr bwMode="auto">
          <a:xfrm>
            <a:off x="1119188" y="3987800"/>
            <a:ext cx="809625" cy="708025"/>
            <a:chOff x="4464" y="2544"/>
            <a:chExt cx="768" cy="672"/>
          </a:xfrm>
        </p:grpSpPr>
        <p:sp>
          <p:nvSpPr>
            <p:cNvPr id="492551" name="Line 7"/>
            <p:cNvSpPr>
              <a:spLocks noChangeShapeType="1"/>
            </p:cNvSpPr>
            <p:nvPr/>
          </p:nvSpPr>
          <p:spPr bwMode="auto">
            <a:xfrm flipH="1" flipV="1">
              <a:off x="4800" y="2544"/>
              <a:ext cx="48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52" name="Oval 8"/>
            <p:cNvSpPr>
              <a:spLocks noChangeArrowheads="1"/>
            </p:cNvSpPr>
            <p:nvPr/>
          </p:nvSpPr>
          <p:spPr bwMode="auto">
            <a:xfrm>
              <a:off x="4464" y="2544"/>
              <a:ext cx="768" cy="672"/>
            </a:xfrm>
            <a:prstGeom prst="ellipse">
              <a:avLst/>
            </a:prstGeom>
            <a:gradFill rotWithShape="0">
              <a:gsLst>
                <a:gs pos="0">
                  <a:srgbClr val="FFEBC3"/>
                </a:gs>
                <a:gs pos="100000">
                  <a:srgbClr val="FF6F6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53" name="Line 9"/>
            <p:cNvSpPr>
              <a:spLocks noChangeShapeType="1"/>
            </p:cNvSpPr>
            <p:nvPr/>
          </p:nvSpPr>
          <p:spPr bwMode="auto">
            <a:xfrm flipV="1">
              <a:off x="4848" y="2544"/>
              <a:ext cx="0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54" name="Line 10"/>
            <p:cNvSpPr>
              <a:spLocks noChangeShapeType="1"/>
            </p:cNvSpPr>
            <p:nvPr/>
          </p:nvSpPr>
          <p:spPr bwMode="auto">
            <a:xfrm flipH="1" flipV="1">
              <a:off x="4681" y="2572"/>
              <a:ext cx="167" cy="30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55" name="Line 11"/>
            <p:cNvSpPr>
              <a:spLocks noChangeShapeType="1"/>
            </p:cNvSpPr>
            <p:nvPr/>
          </p:nvSpPr>
          <p:spPr bwMode="auto">
            <a:xfrm flipH="1" flipV="1">
              <a:off x="4501" y="2721"/>
              <a:ext cx="347" cy="15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56" name="Line 12"/>
            <p:cNvSpPr>
              <a:spLocks noChangeShapeType="1"/>
            </p:cNvSpPr>
            <p:nvPr/>
          </p:nvSpPr>
          <p:spPr bwMode="auto">
            <a:xfrm flipH="1">
              <a:off x="4475" y="2880"/>
              <a:ext cx="373" cy="3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57" name="Line 13"/>
            <p:cNvSpPr>
              <a:spLocks noChangeShapeType="1"/>
            </p:cNvSpPr>
            <p:nvPr/>
          </p:nvSpPr>
          <p:spPr bwMode="auto">
            <a:xfrm flipH="1">
              <a:off x="4628" y="2880"/>
              <a:ext cx="220" cy="28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58" name="Line 14"/>
            <p:cNvSpPr>
              <a:spLocks noChangeShapeType="1"/>
            </p:cNvSpPr>
            <p:nvPr/>
          </p:nvSpPr>
          <p:spPr bwMode="auto">
            <a:xfrm flipH="1" flipV="1">
              <a:off x="4752" y="2544"/>
              <a:ext cx="96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59" name="Line 15"/>
            <p:cNvSpPr>
              <a:spLocks noChangeShapeType="1"/>
            </p:cNvSpPr>
            <p:nvPr/>
          </p:nvSpPr>
          <p:spPr bwMode="auto">
            <a:xfrm flipH="1" flipV="1">
              <a:off x="4464" y="2832"/>
              <a:ext cx="384" cy="4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60" name="Line 16"/>
            <p:cNvSpPr>
              <a:spLocks noChangeShapeType="1"/>
            </p:cNvSpPr>
            <p:nvPr/>
          </p:nvSpPr>
          <p:spPr bwMode="auto">
            <a:xfrm flipH="1">
              <a:off x="4487" y="2880"/>
              <a:ext cx="361" cy="12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61" name="Line 17"/>
            <p:cNvSpPr>
              <a:spLocks noChangeShapeType="1"/>
            </p:cNvSpPr>
            <p:nvPr/>
          </p:nvSpPr>
          <p:spPr bwMode="auto">
            <a:xfrm flipH="1" flipV="1">
              <a:off x="4595" y="2620"/>
              <a:ext cx="253" cy="26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62" name="Line 18"/>
            <p:cNvSpPr>
              <a:spLocks noChangeShapeType="1"/>
            </p:cNvSpPr>
            <p:nvPr/>
          </p:nvSpPr>
          <p:spPr bwMode="auto">
            <a:xfrm flipH="1">
              <a:off x="4543" y="2880"/>
              <a:ext cx="305" cy="207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63" name="Line 19"/>
            <p:cNvSpPr>
              <a:spLocks noChangeShapeType="1"/>
            </p:cNvSpPr>
            <p:nvPr/>
          </p:nvSpPr>
          <p:spPr bwMode="auto">
            <a:xfrm flipH="1">
              <a:off x="4726" y="2880"/>
              <a:ext cx="122" cy="32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2564" name="Rectangle 20"/>
          <p:cNvSpPr>
            <a:spLocks noChangeArrowheads="1"/>
          </p:cNvSpPr>
          <p:nvPr/>
        </p:nvSpPr>
        <p:spPr bwMode="auto">
          <a:xfrm rot="720483">
            <a:off x="1570038" y="3621088"/>
            <a:ext cx="465137" cy="15636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565" name="Rectangle 21"/>
          <p:cNvSpPr>
            <a:spLocks noChangeArrowheads="1"/>
          </p:cNvSpPr>
          <p:nvPr/>
        </p:nvSpPr>
        <p:spPr bwMode="auto">
          <a:xfrm rot="-4687811">
            <a:off x="1100931" y="4231482"/>
            <a:ext cx="1227137" cy="3810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594" name="Line 50"/>
          <p:cNvSpPr>
            <a:spLocks noChangeShapeType="1"/>
          </p:cNvSpPr>
          <p:nvPr/>
        </p:nvSpPr>
        <p:spPr bwMode="auto">
          <a:xfrm>
            <a:off x="1371600" y="2208213"/>
            <a:ext cx="152400" cy="2133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triangle" w="med" len="med"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596" name="Text Box 52"/>
          <p:cNvSpPr txBox="1">
            <a:spLocks noChangeArrowheads="1"/>
          </p:cNvSpPr>
          <p:nvPr/>
        </p:nvSpPr>
        <p:spPr bwMode="auto">
          <a:xfrm>
            <a:off x="1509713" y="2933700"/>
            <a:ext cx="30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b="1">
                <a:solidFill>
                  <a:srgbClr val="CC0000"/>
                </a:solidFill>
              </a:rPr>
              <a:t>L</a:t>
            </a:r>
          </a:p>
        </p:txBody>
      </p:sp>
      <p:sp>
        <p:nvSpPr>
          <p:cNvPr id="492597" name="Text Box 53"/>
          <p:cNvSpPr txBox="1">
            <a:spLocks noChangeArrowheads="1"/>
          </p:cNvSpPr>
          <p:nvPr/>
        </p:nvSpPr>
        <p:spPr bwMode="auto">
          <a:xfrm>
            <a:off x="685800" y="4189413"/>
            <a:ext cx="346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b="1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492598" name="Text Box 54"/>
          <p:cNvSpPr txBox="1">
            <a:spLocks noChangeArrowheads="1"/>
          </p:cNvSpPr>
          <p:nvPr/>
        </p:nvSpPr>
        <p:spPr bwMode="auto">
          <a:xfrm>
            <a:off x="762000" y="5256213"/>
            <a:ext cx="1323860" cy="120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dirty="0"/>
              <a:t>small</a:t>
            </a:r>
          </a:p>
          <a:p>
            <a:r>
              <a:rPr lang="it-IT" dirty="0"/>
              <a:t>diffuse</a:t>
            </a:r>
          </a:p>
          <a:p>
            <a:r>
              <a:rPr lang="it-IT" dirty="0"/>
              <a:t>component</a:t>
            </a:r>
          </a:p>
          <a:p>
            <a:r>
              <a:rPr lang="it-IT" dirty="0">
                <a:ea typeface="Arial Unicode MS" pitchFamily="34" charset="-128"/>
                <a:cs typeface="Arial Unicode MS" pitchFamily="34" charset="-128"/>
              </a:rPr>
              <a:t>⍬</a:t>
            </a:r>
            <a:r>
              <a:rPr lang="en-US" dirty="0">
                <a:ea typeface="Arial Unicode MS" pitchFamily="34" charset="-128"/>
                <a:cs typeface="Arial Unicode MS" pitchFamily="34" charset="-128"/>
              </a:rPr>
              <a:t>=70⁰</a:t>
            </a:r>
            <a:endParaRPr lang="it-IT" dirty="0"/>
          </a:p>
        </p:txBody>
      </p:sp>
      <p:sp>
        <p:nvSpPr>
          <p:cNvPr id="492599" name="Line 55"/>
          <p:cNvSpPr>
            <a:spLocks noChangeShapeType="1"/>
          </p:cNvSpPr>
          <p:nvPr/>
        </p:nvSpPr>
        <p:spPr bwMode="auto">
          <a:xfrm rot="16912189" flipV="1">
            <a:off x="4267200" y="3810000"/>
            <a:ext cx="0" cy="9144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pic>
        <p:nvPicPr>
          <p:cNvPr id="492600" name="Picture 5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2362200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92601" name="Group 57"/>
          <p:cNvGrpSpPr>
            <a:grpSpLocks/>
          </p:cNvGrpSpPr>
          <p:nvPr/>
        </p:nvGrpSpPr>
        <p:grpSpPr bwMode="auto">
          <a:xfrm>
            <a:off x="4056063" y="3759200"/>
            <a:ext cx="1336675" cy="1168400"/>
            <a:chOff x="4464" y="2544"/>
            <a:chExt cx="768" cy="672"/>
          </a:xfrm>
        </p:grpSpPr>
        <p:sp>
          <p:nvSpPr>
            <p:cNvPr id="492602" name="Line 58"/>
            <p:cNvSpPr>
              <a:spLocks noChangeShapeType="1"/>
            </p:cNvSpPr>
            <p:nvPr/>
          </p:nvSpPr>
          <p:spPr bwMode="auto">
            <a:xfrm flipH="1" flipV="1">
              <a:off x="4800" y="2544"/>
              <a:ext cx="48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03" name="Oval 59"/>
            <p:cNvSpPr>
              <a:spLocks noChangeArrowheads="1"/>
            </p:cNvSpPr>
            <p:nvPr/>
          </p:nvSpPr>
          <p:spPr bwMode="auto">
            <a:xfrm>
              <a:off x="4464" y="2544"/>
              <a:ext cx="768" cy="672"/>
            </a:xfrm>
            <a:prstGeom prst="ellipse">
              <a:avLst/>
            </a:prstGeom>
            <a:gradFill rotWithShape="0">
              <a:gsLst>
                <a:gs pos="0">
                  <a:srgbClr val="FFEBC3"/>
                </a:gs>
                <a:gs pos="100000">
                  <a:srgbClr val="FF6F6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04" name="Line 60"/>
            <p:cNvSpPr>
              <a:spLocks noChangeShapeType="1"/>
            </p:cNvSpPr>
            <p:nvPr/>
          </p:nvSpPr>
          <p:spPr bwMode="auto">
            <a:xfrm flipV="1">
              <a:off x="4848" y="2544"/>
              <a:ext cx="0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05" name="Line 61"/>
            <p:cNvSpPr>
              <a:spLocks noChangeShapeType="1"/>
            </p:cNvSpPr>
            <p:nvPr/>
          </p:nvSpPr>
          <p:spPr bwMode="auto">
            <a:xfrm flipH="1" flipV="1">
              <a:off x="4681" y="2572"/>
              <a:ext cx="167" cy="30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06" name="Line 62"/>
            <p:cNvSpPr>
              <a:spLocks noChangeShapeType="1"/>
            </p:cNvSpPr>
            <p:nvPr/>
          </p:nvSpPr>
          <p:spPr bwMode="auto">
            <a:xfrm flipH="1" flipV="1">
              <a:off x="4501" y="2721"/>
              <a:ext cx="347" cy="15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07" name="Line 63"/>
            <p:cNvSpPr>
              <a:spLocks noChangeShapeType="1"/>
            </p:cNvSpPr>
            <p:nvPr/>
          </p:nvSpPr>
          <p:spPr bwMode="auto">
            <a:xfrm flipH="1">
              <a:off x="4475" y="2880"/>
              <a:ext cx="373" cy="3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08" name="Line 64"/>
            <p:cNvSpPr>
              <a:spLocks noChangeShapeType="1"/>
            </p:cNvSpPr>
            <p:nvPr/>
          </p:nvSpPr>
          <p:spPr bwMode="auto">
            <a:xfrm flipH="1">
              <a:off x="4628" y="2880"/>
              <a:ext cx="220" cy="28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09" name="Line 65"/>
            <p:cNvSpPr>
              <a:spLocks noChangeShapeType="1"/>
            </p:cNvSpPr>
            <p:nvPr/>
          </p:nvSpPr>
          <p:spPr bwMode="auto">
            <a:xfrm flipH="1" flipV="1">
              <a:off x="4752" y="2544"/>
              <a:ext cx="96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10" name="Line 66"/>
            <p:cNvSpPr>
              <a:spLocks noChangeShapeType="1"/>
            </p:cNvSpPr>
            <p:nvPr/>
          </p:nvSpPr>
          <p:spPr bwMode="auto">
            <a:xfrm flipH="1" flipV="1">
              <a:off x="4464" y="2832"/>
              <a:ext cx="384" cy="4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11" name="Line 67"/>
            <p:cNvSpPr>
              <a:spLocks noChangeShapeType="1"/>
            </p:cNvSpPr>
            <p:nvPr/>
          </p:nvSpPr>
          <p:spPr bwMode="auto">
            <a:xfrm flipH="1">
              <a:off x="4487" y="2880"/>
              <a:ext cx="361" cy="12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12" name="Line 68"/>
            <p:cNvSpPr>
              <a:spLocks noChangeShapeType="1"/>
            </p:cNvSpPr>
            <p:nvPr/>
          </p:nvSpPr>
          <p:spPr bwMode="auto">
            <a:xfrm flipH="1" flipV="1">
              <a:off x="4595" y="2620"/>
              <a:ext cx="253" cy="26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13" name="Line 69"/>
            <p:cNvSpPr>
              <a:spLocks noChangeShapeType="1"/>
            </p:cNvSpPr>
            <p:nvPr/>
          </p:nvSpPr>
          <p:spPr bwMode="auto">
            <a:xfrm flipH="1">
              <a:off x="4543" y="2880"/>
              <a:ext cx="305" cy="207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14" name="Line 70"/>
            <p:cNvSpPr>
              <a:spLocks noChangeShapeType="1"/>
            </p:cNvSpPr>
            <p:nvPr/>
          </p:nvSpPr>
          <p:spPr bwMode="auto">
            <a:xfrm flipH="1">
              <a:off x="4726" y="2880"/>
              <a:ext cx="122" cy="32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2615" name="Rectangle 71"/>
          <p:cNvSpPr>
            <a:spLocks noChangeArrowheads="1"/>
          </p:cNvSpPr>
          <p:nvPr/>
        </p:nvSpPr>
        <p:spPr bwMode="auto">
          <a:xfrm rot="720483">
            <a:off x="4767263" y="3640138"/>
            <a:ext cx="639762" cy="15636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616" name="Rectangle 72"/>
          <p:cNvSpPr>
            <a:spLocks noChangeArrowheads="1"/>
          </p:cNvSpPr>
          <p:nvPr/>
        </p:nvSpPr>
        <p:spPr bwMode="auto">
          <a:xfrm rot="-4687811">
            <a:off x="4301331" y="4233069"/>
            <a:ext cx="1227138" cy="3810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617" name="Line 73"/>
          <p:cNvSpPr>
            <a:spLocks noChangeShapeType="1"/>
          </p:cNvSpPr>
          <p:nvPr/>
        </p:nvSpPr>
        <p:spPr bwMode="auto">
          <a:xfrm>
            <a:off x="3733800" y="3124200"/>
            <a:ext cx="990600" cy="1219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triangle" w="med" len="med"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618" name="Text Box 74"/>
          <p:cNvSpPr txBox="1">
            <a:spLocks noChangeArrowheads="1"/>
          </p:cNvSpPr>
          <p:nvPr/>
        </p:nvSpPr>
        <p:spPr bwMode="auto">
          <a:xfrm>
            <a:off x="4114800" y="3048000"/>
            <a:ext cx="30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b="1">
                <a:solidFill>
                  <a:srgbClr val="CC0000"/>
                </a:solidFill>
              </a:rPr>
              <a:t>L</a:t>
            </a:r>
          </a:p>
        </p:txBody>
      </p:sp>
      <p:sp>
        <p:nvSpPr>
          <p:cNvPr id="492619" name="Text Box 75"/>
          <p:cNvSpPr txBox="1">
            <a:spLocks noChangeArrowheads="1"/>
          </p:cNvSpPr>
          <p:nvPr/>
        </p:nvSpPr>
        <p:spPr bwMode="auto">
          <a:xfrm>
            <a:off x="3886200" y="4191000"/>
            <a:ext cx="34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b="1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492620" name="Text Box 76"/>
          <p:cNvSpPr txBox="1">
            <a:spLocks noChangeArrowheads="1"/>
          </p:cNvSpPr>
          <p:nvPr/>
        </p:nvSpPr>
        <p:spPr bwMode="auto">
          <a:xfrm>
            <a:off x="3962400" y="5257800"/>
            <a:ext cx="1323860" cy="120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dirty="0"/>
              <a:t>large </a:t>
            </a:r>
          </a:p>
          <a:p>
            <a:r>
              <a:rPr lang="it-IT" dirty="0"/>
              <a:t>diffuse </a:t>
            </a:r>
          </a:p>
          <a:p>
            <a:r>
              <a:rPr lang="it-IT" dirty="0"/>
              <a:t>component</a:t>
            </a:r>
            <a:endParaRPr lang="en-US" dirty="0"/>
          </a:p>
          <a:p>
            <a:r>
              <a:rPr lang="it-IT" dirty="0">
                <a:ea typeface="Arial Unicode MS" pitchFamily="34" charset="-128"/>
                <a:cs typeface="Arial Unicode MS" pitchFamily="34" charset="-128"/>
              </a:rPr>
              <a:t>⍬</a:t>
            </a:r>
            <a:r>
              <a:rPr lang="en-US" dirty="0">
                <a:ea typeface="Arial Unicode MS" pitchFamily="34" charset="-128"/>
                <a:cs typeface="Arial Unicode MS" pitchFamily="34" charset="-128"/>
              </a:rPr>
              <a:t>=35⁰</a:t>
            </a:r>
            <a:endParaRPr lang="it-IT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2621" name="Line 77"/>
          <p:cNvSpPr>
            <a:spLocks noChangeShapeType="1"/>
          </p:cNvSpPr>
          <p:nvPr/>
        </p:nvSpPr>
        <p:spPr bwMode="auto">
          <a:xfrm rot="16912189" flipV="1">
            <a:off x="7467601" y="3675062"/>
            <a:ext cx="0" cy="1184275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pic>
        <p:nvPicPr>
          <p:cNvPr id="492622" name="Picture 7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3581400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92623" name="Group 79"/>
          <p:cNvGrpSpPr>
            <a:grpSpLocks/>
          </p:cNvGrpSpPr>
          <p:nvPr/>
        </p:nvGrpSpPr>
        <p:grpSpPr bwMode="auto">
          <a:xfrm>
            <a:off x="7045325" y="3575050"/>
            <a:ext cx="1758950" cy="1536700"/>
            <a:chOff x="4464" y="2544"/>
            <a:chExt cx="768" cy="672"/>
          </a:xfrm>
        </p:grpSpPr>
        <p:sp>
          <p:nvSpPr>
            <p:cNvPr id="492624" name="Line 80"/>
            <p:cNvSpPr>
              <a:spLocks noChangeShapeType="1"/>
            </p:cNvSpPr>
            <p:nvPr/>
          </p:nvSpPr>
          <p:spPr bwMode="auto">
            <a:xfrm flipH="1" flipV="1">
              <a:off x="4800" y="2544"/>
              <a:ext cx="48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25" name="Oval 81"/>
            <p:cNvSpPr>
              <a:spLocks noChangeArrowheads="1"/>
            </p:cNvSpPr>
            <p:nvPr/>
          </p:nvSpPr>
          <p:spPr bwMode="auto">
            <a:xfrm>
              <a:off x="4464" y="2544"/>
              <a:ext cx="768" cy="672"/>
            </a:xfrm>
            <a:prstGeom prst="ellipse">
              <a:avLst/>
            </a:prstGeom>
            <a:gradFill rotWithShape="0">
              <a:gsLst>
                <a:gs pos="0">
                  <a:srgbClr val="FFEBC3"/>
                </a:gs>
                <a:gs pos="100000">
                  <a:srgbClr val="FF6F6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26" name="Line 82"/>
            <p:cNvSpPr>
              <a:spLocks noChangeShapeType="1"/>
            </p:cNvSpPr>
            <p:nvPr/>
          </p:nvSpPr>
          <p:spPr bwMode="auto">
            <a:xfrm flipV="1">
              <a:off x="4848" y="2544"/>
              <a:ext cx="0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27" name="Line 83"/>
            <p:cNvSpPr>
              <a:spLocks noChangeShapeType="1"/>
            </p:cNvSpPr>
            <p:nvPr/>
          </p:nvSpPr>
          <p:spPr bwMode="auto">
            <a:xfrm flipH="1" flipV="1">
              <a:off x="4681" y="2572"/>
              <a:ext cx="167" cy="30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28" name="Line 84"/>
            <p:cNvSpPr>
              <a:spLocks noChangeShapeType="1"/>
            </p:cNvSpPr>
            <p:nvPr/>
          </p:nvSpPr>
          <p:spPr bwMode="auto">
            <a:xfrm flipH="1" flipV="1">
              <a:off x="4501" y="2721"/>
              <a:ext cx="347" cy="15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29" name="Line 85"/>
            <p:cNvSpPr>
              <a:spLocks noChangeShapeType="1"/>
            </p:cNvSpPr>
            <p:nvPr/>
          </p:nvSpPr>
          <p:spPr bwMode="auto">
            <a:xfrm flipH="1">
              <a:off x="4475" y="2880"/>
              <a:ext cx="373" cy="3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0" name="Line 86"/>
            <p:cNvSpPr>
              <a:spLocks noChangeShapeType="1"/>
            </p:cNvSpPr>
            <p:nvPr/>
          </p:nvSpPr>
          <p:spPr bwMode="auto">
            <a:xfrm flipH="1">
              <a:off x="4628" y="2880"/>
              <a:ext cx="220" cy="28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1" name="Line 87"/>
            <p:cNvSpPr>
              <a:spLocks noChangeShapeType="1"/>
            </p:cNvSpPr>
            <p:nvPr/>
          </p:nvSpPr>
          <p:spPr bwMode="auto">
            <a:xfrm flipH="1" flipV="1">
              <a:off x="4752" y="2544"/>
              <a:ext cx="96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2" name="Line 88"/>
            <p:cNvSpPr>
              <a:spLocks noChangeShapeType="1"/>
            </p:cNvSpPr>
            <p:nvPr/>
          </p:nvSpPr>
          <p:spPr bwMode="auto">
            <a:xfrm flipH="1" flipV="1">
              <a:off x="4464" y="2832"/>
              <a:ext cx="384" cy="4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3" name="Line 89"/>
            <p:cNvSpPr>
              <a:spLocks noChangeShapeType="1"/>
            </p:cNvSpPr>
            <p:nvPr/>
          </p:nvSpPr>
          <p:spPr bwMode="auto">
            <a:xfrm flipH="1">
              <a:off x="4487" y="2880"/>
              <a:ext cx="361" cy="12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4" name="Line 90"/>
            <p:cNvSpPr>
              <a:spLocks noChangeShapeType="1"/>
            </p:cNvSpPr>
            <p:nvPr/>
          </p:nvSpPr>
          <p:spPr bwMode="auto">
            <a:xfrm flipH="1" flipV="1">
              <a:off x="4595" y="2620"/>
              <a:ext cx="253" cy="26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5" name="Line 91"/>
            <p:cNvSpPr>
              <a:spLocks noChangeShapeType="1"/>
            </p:cNvSpPr>
            <p:nvPr/>
          </p:nvSpPr>
          <p:spPr bwMode="auto">
            <a:xfrm flipH="1">
              <a:off x="4543" y="2880"/>
              <a:ext cx="305" cy="207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6" name="Line 92"/>
            <p:cNvSpPr>
              <a:spLocks noChangeShapeType="1"/>
            </p:cNvSpPr>
            <p:nvPr/>
          </p:nvSpPr>
          <p:spPr bwMode="auto">
            <a:xfrm flipH="1">
              <a:off x="4726" y="2880"/>
              <a:ext cx="122" cy="32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2637" name="Rectangle 93"/>
          <p:cNvSpPr>
            <a:spLocks noChangeArrowheads="1"/>
          </p:cNvSpPr>
          <p:nvPr/>
        </p:nvSpPr>
        <p:spPr bwMode="auto">
          <a:xfrm rot="720483">
            <a:off x="7920038" y="3659188"/>
            <a:ext cx="922337" cy="15636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638" name="Rectangle 94"/>
          <p:cNvSpPr>
            <a:spLocks noChangeArrowheads="1"/>
          </p:cNvSpPr>
          <p:nvPr/>
        </p:nvSpPr>
        <p:spPr bwMode="auto">
          <a:xfrm rot="-4687811">
            <a:off x="7501731" y="4233069"/>
            <a:ext cx="1227138" cy="3810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639" name="Line 95"/>
          <p:cNvSpPr>
            <a:spLocks noChangeShapeType="1"/>
          </p:cNvSpPr>
          <p:nvPr/>
        </p:nvSpPr>
        <p:spPr bwMode="auto">
          <a:xfrm>
            <a:off x="6705600" y="4114800"/>
            <a:ext cx="1219200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triangle" w="med" len="med"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640" name="Text Box 96"/>
          <p:cNvSpPr txBox="1">
            <a:spLocks noChangeArrowheads="1"/>
          </p:cNvSpPr>
          <p:nvPr/>
        </p:nvSpPr>
        <p:spPr bwMode="auto">
          <a:xfrm>
            <a:off x="6858000" y="3657600"/>
            <a:ext cx="30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b="1">
                <a:solidFill>
                  <a:srgbClr val="CC0000"/>
                </a:solidFill>
              </a:rPr>
              <a:t>L</a:t>
            </a:r>
          </a:p>
        </p:txBody>
      </p:sp>
      <p:sp>
        <p:nvSpPr>
          <p:cNvPr id="492641" name="Text Box 97"/>
          <p:cNvSpPr txBox="1">
            <a:spLocks noChangeArrowheads="1"/>
          </p:cNvSpPr>
          <p:nvPr/>
        </p:nvSpPr>
        <p:spPr bwMode="auto">
          <a:xfrm>
            <a:off x="7086600" y="4191000"/>
            <a:ext cx="34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b="1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492642" name="Text Box 98"/>
          <p:cNvSpPr txBox="1">
            <a:spLocks noChangeArrowheads="1"/>
          </p:cNvSpPr>
          <p:nvPr/>
        </p:nvSpPr>
        <p:spPr bwMode="auto">
          <a:xfrm>
            <a:off x="7162800" y="5257800"/>
            <a:ext cx="1259953" cy="120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dirty="0"/>
              <a:t>maximum</a:t>
            </a:r>
          </a:p>
          <a:p>
            <a:r>
              <a:rPr lang="it-IT" dirty="0"/>
              <a:t>diffuse</a:t>
            </a:r>
          </a:p>
          <a:p>
            <a:r>
              <a:rPr lang="it-IT" dirty="0" err="1"/>
              <a:t>conponent</a:t>
            </a:r>
            <a:endParaRPr lang="en-US" dirty="0"/>
          </a:p>
          <a:p>
            <a:r>
              <a:rPr lang="it-IT" dirty="0">
                <a:ea typeface="Arial Unicode MS" pitchFamily="34" charset="-128"/>
                <a:cs typeface="Arial Unicode MS" pitchFamily="34" charset="-128"/>
              </a:rPr>
              <a:t>⍬</a:t>
            </a:r>
            <a:r>
              <a:rPr lang="en-US" dirty="0">
                <a:ea typeface="Arial Unicode MS" pitchFamily="34" charset="-128"/>
                <a:cs typeface="Arial Unicode MS" pitchFamily="34" charset="-128"/>
              </a:rPr>
              <a:t>=0⁰</a:t>
            </a:r>
            <a:endParaRPr lang="it-IT" dirty="0"/>
          </a:p>
        </p:txBody>
      </p:sp>
      <p:sp>
        <p:nvSpPr>
          <p:cNvPr id="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Diffuse reflection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944308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Line 2"/>
          <p:cNvSpPr>
            <a:spLocks noChangeShapeType="1"/>
          </p:cNvSpPr>
          <p:nvPr/>
        </p:nvSpPr>
        <p:spPr bwMode="auto">
          <a:xfrm rot="16912189" flipV="1">
            <a:off x="7239000" y="4038600"/>
            <a:ext cx="0" cy="9144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Depending only on:</a:t>
            </a:r>
          </a:p>
          <a:p>
            <a:pPr lvl="1"/>
            <a:r>
              <a:rPr lang="en-US" dirty="0"/>
              <a:t>orientation of surface</a:t>
            </a:r>
          </a:p>
          <a:p>
            <a:pPr lvl="2"/>
            <a:r>
              <a:rPr lang="en-US" dirty="0"/>
              <a:t>(its "normal")</a:t>
            </a:r>
          </a:p>
          <a:p>
            <a:pPr lvl="1"/>
            <a:r>
              <a:rPr lang="en-US" dirty="0"/>
              <a:t>direction of light</a:t>
            </a:r>
          </a:p>
          <a:p>
            <a:pPr lvl="2"/>
            <a:r>
              <a:rPr lang="en-US" dirty="0"/>
              <a:t>incident ray</a:t>
            </a:r>
            <a:endParaRPr lang="it-IT" dirty="0"/>
          </a:p>
        </p:txBody>
      </p:sp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9000" y="1524000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90502" name="Group 6"/>
          <p:cNvGrpSpPr>
            <a:grpSpLocks/>
          </p:cNvGrpSpPr>
          <p:nvPr/>
        </p:nvGrpSpPr>
        <p:grpSpPr bwMode="auto">
          <a:xfrm>
            <a:off x="7292975" y="4219575"/>
            <a:ext cx="806450" cy="704850"/>
            <a:chOff x="4464" y="2544"/>
            <a:chExt cx="768" cy="672"/>
          </a:xfrm>
        </p:grpSpPr>
        <p:sp>
          <p:nvSpPr>
            <p:cNvPr id="490503" name="Line 7"/>
            <p:cNvSpPr>
              <a:spLocks noChangeShapeType="1"/>
            </p:cNvSpPr>
            <p:nvPr/>
          </p:nvSpPr>
          <p:spPr bwMode="auto">
            <a:xfrm flipH="1" flipV="1">
              <a:off x="4800" y="2544"/>
              <a:ext cx="48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04" name="Oval 8"/>
            <p:cNvSpPr>
              <a:spLocks noChangeArrowheads="1"/>
            </p:cNvSpPr>
            <p:nvPr/>
          </p:nvSpPr>
          <p:spPr bwMode="auto">
            <a:xfrm>
              <a:off x="4464" y="2544"/>
              <a:ext cx="768" cy="672"/>
            </a:xfrm>
            <a:prstGeom prst="ellipse">
              <a:avLst/>
            </a:prstGeom>
            <a:gradFill rotWithShape="0">
              <a:gsLst>
                <a:gs pos="0">
                  <a:srgbClr val="FFEBC3"/>
                </a:gs>
                <a:gs pos="100000">
                  <a:srgbClr val="FF6F6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05" name="Line 9"/>
            <p:cNvSpPr>
              <a:spLocks noChangeShapeType="1"/>
            </p:cNvSpPr>
            <p:nvPr/>
          </p:nvSpPr>
          <p:spPr bwMode="auto">
            <a:xfrm flipV="1">
              <a:off x="4848" y="2544"/>
              <a:ext cx="0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06" name="Line 10"/>
            <p:cNvSpPr>
              <a:spLocks noChangeShapeType="1"/>
            </p:cNvSpPr>
            <p:nvPr/>
          </p:nvSpPr>
          <p:spPr bwMode="auto">
            <a:xfrm flipH="1" flipV="1">
              <a:off x="4681" y="2572"/>
              <a:ext cx="167" cy="30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07" name="Line 11"/>
            <p:cNvSpPr>
              <a:spLocks noChangeShapeType="1"/>
            </p:cNvSpPr>
            <p:nvPr/>
          </p:nvSpPr>
          <p:spPr bwMode="auto">
            <a:xfrm flipH="1" flipV="1">
              <a:off x="4501" y="2721"/>
              <a:ext cx="347" cy="15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08" name="Line 12"/>
            <p:cNvSpPr>
              <a:spLocks noChangeShapeType="1"/>
            </p:cNvSpPr>
            <p:nvPr/>
          </p:nvSpPr>
          <p:spPr bwMode="auto">
            <a:xfrm flipH="1">
              <a:off x="4475" y="2880"/>
              <a:ext cx="373" cy="3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09" name="Line 13"/>
            <p:cNvSpPr>
              <a:spLocks noChangeShapeType="1"/>
            </p:cNvSpPr>
            <p:nvPr/>
          </p:nvSpPr>
          <p:spPr bwMode="auto">
            <a:xfrm flipH="1">
              <a:off x="4628" y="2880"/>
              <a:ext cx="220" cy="28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10" name="Line 14"/>
            <p:cNvSpPr>
              <a:spLocks noChangeShapeType="1"/>
            </p:cNvSpPr>
            <p:nvPr/>
          </p:nvSpPr>
          <p:spPr bwMode="auto">
            <a:xfrm flipH="1" flipV="1">
              <a:off x="4752" y="2544"/>
              <a:ext cx="96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11" name="Line 15"/>
            <p:cNvSpPr>
              <a:spLocks noChangeShapeType="1"/>
            </p:cNvSpPr>
            <p:nvPr/>
          </p:nvSpPr>
          <p:spPr bwMode="auto">
            <a:xfrm flipH="1" flipV="1">
              <a:off x="4464" y="2832"/>
              <a:ext cx="384" cy="4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12" name="Line 16"/>
            <p:cNvSpPr>
              <a:spLocks noChangeShapeType="1"/>
            </p:cNvSpPr>
            <p:nvPr/>
          </p:nvSpPr>
          <p:spPr bwMode="auto">
            <a:xfrm flipH="1">
              <a:off x="4487" y="2880"/>
              <a:ext cx="361" cy="12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13" name="Line 17"/>
            <p:cNvSpPr>
              <a:spLocks noChangeShapeType="1"/>
            </p:cNvSpPr>
            <p:nvPr/>
          </p:nvSpPr>
          <p:spPr bwMode="auto">
            <a:xfrm flipH="1" flipV="1">
              <a:off x="4595" y="2620"/>
              <a:ext cx="253" cy="26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14" name="Line 18"/>
            <p:cNvSpPr>
              <a:spLocks noChangeShapeType="1"/>
            </p:cNvSpPr>
            <p:nvPr/>
          </p:nvSpPr>
          <p:spPr bwMode="auto">
            <a:xfrm flipH="1">
              <a:off x="4543" y="2880"/>
              <a:ext cx="305" cy="207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15" name="Line 19"/>
            <p:cNvSpPr>
              <a:spLocks noChangeShapeType="1"/>
            </p:cNvSpPr>
            <p:nvPr/>
          </p:nvSpPr>
          <p:spPr bwMode="auto">
            <a:xfrm flipH="1">
              <a:off x="4726" y="2880"/>
              <a:ext cx="122" cy="32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0516" name="Rectangle 20"/>
          <p:cNvSpPr>
            <a:spLocks noChangeArrowheads="1"/>
          </p:cNvSpPr>
          <p:nvPr/>
        </p:nvSpPr>
        <p:spPr bwMode="auto">
          <a:xfrm rot="720483">
            <a:off x="7689850" y="3695700"/>
            <a:ext cx="1068388" cy="1901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17" name="Rectangle 21"/>
          <p:cNvSpPr>
            <a:spLocks noChangeArrowheads="1"/>
          </p:cNvSpPr>
          <p:nvPr/>
        </p:nvSpPr>
        <p:spPr bwMode="auto">
          <a:xfrm rot="-4687811">
            <a:off x="7273131" y="4461669"/>
            <a:ext cx="1227138" cy="3810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490518" name="Object 22"/>
          <p:cNvGraphicFramePr>
            <a:graphicFrameLocks noChangeAspect="1"/>
          </p:cNvGraphicFramePr>
          <p:nvPr/>
        </p:nvGraphicFramePr>
        <p:xfrm>
          <a:off x="4648200" y="51054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3" name="CorelPhotoPaint.Image.8" r:id="rId4" imgW="1333333" imgH="1209524" progId="">
                  <p:embed/>
                </p:oleObj>
              </mc:Choice>
              <mc:Fallback>
                <p:oleObj name="CorelPhotoPaint.Image.8" r:id="rId4" imgW="1333333" imgH="1209524" progId="">
                  <p:embed/>
                  <p:pic>
                    <p:nvPicPr>
                      <p:cNvPr id="490518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51054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0519" name="Oval 23"/>
          <p:cNvSpPr>
            <a:spLocks noChangeArrowheads="1"/>
          </p:cNvSpPr>
          <p:nvPr/>
        </p:nvSpPr>
        <p:spPr bwMode="auto">
          <a:xfrm>
            <a:off x="4191000" y="5029200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20" name="Oval 24"/>
          <p:cNvSpPr>
            <a:spLocks noChangeArrowheads="1"/>
          </p:cNvSpPr>
          <p:nvPr/>
        </p:nvSpPr>
        <p:spPr bwMode="auto">
          <a:xfrm>
            <a:off x="4378325" y="5197475"/>
            <a:ext cx="139700" cy="1397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21" name="Oval 25"/>
          <p:cNvSpPr>
            <a:spLocks noChangeArrowheads="1"/>
          </p:cNvSpPr>
          <p:nvPr/>
        </p:nvSpPr>
        <p:spPr bwMode="auto">
          <a:xfrm>
            <a:off x="4519613" y="5302250"/>
            <a:ext cx="123825" cy="1206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22" name="Oval 26"/>
          <p:cNvSpPr>
            <a:spLocks noChangeArrowheads="1"/>
          </p:cNvSpPr>
          <p:nvPr/>
        </p:nvSpPr>
        <p:spPr bwMode="auto">
          <a:xfrm>
            <a:off x="3505200" y="4495800"/>
            <a:ext cx="838200" cy="685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23" name="Rectangle 27"/>
          <p:cNvSpPr>
            <a:spLocks noChangeArrowheads="1"/>
          </p:cNvSpPr>
          <p:nvPr/>
        </p:nvSpPr>
        <p:spPr bwMode="auto">
          <a:xfrm>
            <a:off x="3733800" y="4648200"/>
            <a:ext cx="304800" cy="304800"/>
          </a:xfrm>
          <a:prstGeom prst="rect">
            <a:avLst/>
          </a:prstGeom>
          <a:solidFill>
            <a:srgbClr val="C24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24" name="Line 28"/>
          <p:cNvSpPr>
            <a:spLocks noChangeShapeType="1"/>
          </p:cNvSpPr>
          <p:nvPr/>
        </p:nvSpPr>
        <p:spPr bwMode="auto">
          <a:xfrm flipH="1">
            <a:off x="5334000" y="4572000"/>
            <a:ext cx="2362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490525" name="Object 29"/>
          <p:cNvGraphicFramePr>
            <a:graphicFrameLocks noChangeAspect="1"/>
          </p:cNvGraphicFramePr>
          <p:nvPr/>
        </p:nvGraphicFramePr>
        <p:xfrm>
          <a:off x="5257800" y="41148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4" name="CorelPhotoPaint.Image.8" r:id="rId6" imgW="1333333" imgH="1209524" progId="">
                  <p:embed/>
                </p:oleObj>
              </mc:Choice>
              <mc:Fallback>
                <p:oleObj name="CorelPhotoPaint.Image.8" r:id="rId6" imgW="1333333" imgH="1209524" progId="">
                  <p:embed/>
                  <p:pic>
                    <p:nvPicPr>
                      <p:cNvPr id="490525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1148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0526" name="Oval 30"/>
          <p:cNvSpPr>
            <a:spLocks noChangeArrowheads="1"/>
          </p:cNvSpPr>
          <p:nvPr/>
        </p:nvSpPr>
        <p:spPr bwMode="auto">
          <a:xfrm>
            <a:off x="4800600" y="4038600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27" name="Oval 31"/>
          <p:cNvSpPr>
            <a:spLocks noChangeArrowheads="1"/>
          </p:cNvSpPr>
          <p:nvPr/>
        </p:nvSpPr>
        <p:spPr bwMode="auto">
          <a:xfrm>
            <a:off x="4987925" y="4206875"/>
            <a:ext cx="139700" cy="1397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28" name="Oval 32"/>
          <p:cNvSpPr>
            <a:spLocks noChangeArrowheads="1"/>
          </p:cNvSpPr>
          <p:nvPr/>
        </p:nvSpPr>
        <p:spPr bwMode="auto">
          <a:xfrm>
            <a:off x="5129213" y="4311650"/>
            <a:ext cx="123825" cy="1206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29" name="Oval 33"/>
          <p:cNvSpPr>
            <a:spLocks noChangeArrowheads="1"/>
          </p:cNvSpPr>
          <p:nvPr/>
        </p:nvSpPr>
        <p:spPr bwMode="auto">
          <a:xfrm>
            <a:off x="4114800" y="3505200"/>
            <a:ext cx="838200" cy="685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30" name="Rectangle 34"/>
          <p:cNvSpPr>
            <a:spLocks noChangeArrowheads="1"/>
          </p:cNvSpPr>
          <p:nvPr/>
        </p:nvSpPr>
        <p:spPr bwMode="auto">
          <a:xfrm>
            <a:off x="4343400" y="3657600"/>
            <a:ext cx="304800" cy="304800"/>
          </a:xfrm>
          <a:prstGeom prst="rect">
            <a:avLst/>
          </a:prstGeom>
          <a:solidFill>
            <a:srgbClr val="C24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31" name="Line 35"/>
          <p:cNvSpPr>
            <a:spLocks noChangeShapeType="1"/>
          </p:cNvSpPr>
          <p:nvPr/>
        </p:nvSpPr>
        <p:spPr bwMode="auto">
          <a:xfrm flipH="1">
            <a:off x="5943600" y="45720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490532" name="Object 36"/>
          <p:cNvGraphicFramePr>
            <a:graphicFrameLocks noChangeAspect="1"/>
          </p:cNvGraphicFramePr>
          <p:nvPr/>
        </p:nvGraphicFramePr>
        <p:xfrm>
          <a:off x="6858000" y="23622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5" name="CorelPhotoPaint.Image.8" r:id="rId7" imgW="1333333" imgH="1209524" progId="">
                  <p:embed/>
                </p:oleObj>
              </mc:Choice>
              <mc:Fallback>
                <p:oleObj name="CorelPhotoPaint.Image.8" r:id="rId7" imgW="1333333" imgH="1209524" progId="">
                  <p:embed/>
                  <p:pic>
                    <p:nvPicPr>
                      <p:cNvPr id="490532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3622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0533" name="Oval 37"/>
          <p:cNvSpPr>
            <a:spLocks noChangeArrowheads="1"/>
          </p:cNvSpPr>
          <p:nvPr/>
        </p:nvSpPr>
        <p:spPr bwMode="auto">
          <a:xfrm>
            <a:off x="6400800" y="2286000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34" name="Oval 38"/>
          <p:cNvSpPr>
            <a:spLocks noChangeArrowheads="1"/>
          </p:cNvSpPr>
          <p:nvPr/>
        </p:nvSpPr>
        <p:spPr bwMode="auto">
          <a:xfrm>
            <a:off x="6588125" y="2454275"/>
            <a:ext cx="139700" cy="1397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35" name="Oval 39"/>
          <p:cNvSpPr>
            <a:spLocks noChangeArrowheads="1"/>
          </p:cNvSpPr>
          <p:nvPr/>
        </p:nvSpPr>
        <p:spPr bwMode="auto">
          <a:xfrm>
            <a:off x="6729413" y="2559050"/>
            <a:ext cx="123825" cy="1206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36" name="Oval 40"/>
          <p:cNvSpPr>
            <a:spLocks noChangeArrowheads="1"/>
          </p:cNvSpPr>
          <p:nvPr/>
        </p:nvSpPr>
        <p:spPr bwMode="auto">
          <a:xfrm>
            <a:off x="5715000" y="1752600"/>
            <a:ext cx="838200" cy="685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37" name="Rectangle 41"/>
          <p:cNvSpPr>
            <a:spLocks noChangeArrowheads="1"/>
          </p:cNvSpPr>
          <p:nvPr/>
        </p:nvSpPr>
        <p:spPr bwMode="auto">
          <a:xfrm>
            <a:off x="5943600" y="1905000"/>
            <a:ext cx="304800" cy="304800"/>
          </a:xfrm>
          <a:prstGeom prst="rect">
            <a:avLst/>
          </a:prstGeom>
          <a:solidFill>
            <a:srgbClr val="C24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38" name="Line 42"/>
          <p:cNvSpPr>
            <a:spLocks noChangeShapeType="1"/>
          </p:cNvSpPr>
          <p:nvPr/>
        </p:nvSpPr>
        <p:spPr bwMode="auto">
          <a:xfrm flipH="1" flipV="1">
            <a:off x="7315200" y="2971800"/>
            <a:ext cx="3810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490539" name="Object 43"/>
          <p:cNvGraphicFramePr>
            <a:graphicFrameLocks noChangeAspect="1"/>
          </p:cNvGraphicFramePr>
          <p:nvPr/>
        </p:nvGraphicFramePr>
        <p:xfrm>
          <a:off x="6477000" y="59436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6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490539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9436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0540" name="Oval 44"/>
          <p:cNvSpPr>
            <a:spLocks noChangeArrowheads="1"/>
          </p:cNvSpPr>
          <p:nvPr/>
        </p:nvSpPr>
        <p:spPr bwMode="auto">
          <a:xfrm>
            <a:off x="6019800" y="5867400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41" name="Oval 45"/>
          <p:cNvSpPr>
            <a:spLocks noChangeArrowheads="1"/>
          </p:cNvSpPr>
          <p:nvPr/>
        </p:nvSpPr>
        <p:spPr bwMode="auto">
          <a:xfrm>
            <a:off x="6207125" y="6035675"/>
            <a:ext cx="139700" cy="1397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42" name="Oval 46"/>
          <p:cNvSpPr>
            <a:spLocks noChangeArrowheads="1"/>
          </p:cNvSpPr>
          <p:nvPr/>
        </p:nvSpPr>
        <p:spPr bwMode="auto">
          <a:xfrm>
            <a:off x="6348413" y="6140450"/>
            <a:ext cx="123825" cy="1206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43" name="Oval 47"/>
          <p:cNvSpPr>
            <a:spLocks noChangeArrowheads="1"/>
          </p:cNvSpPr>
          <p:nvPr/>
        </p:nvSpPr>
        <p:spPr bwMode="auto">
          <a:xfrm>
            <a:off x="5334000" y="5334000"/>
            <a:ext cx="838200" cy="685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44" name="Rectangle 48"/>
          <p:cNvSpPr>
            <a:spLocks noChangeArrowheads="1"/>
          </p:cNvSpPr>
          <p:nvPr/>
        </p:nvSpPr>
        <p:spPr bwMode="auto">
          <a:xfrm>
            <a:off x="5562600" y="5486400"/>
            <a:ext cx="304800" cy="304800"/>
          </a:xfrm>
          <a:prstGeom prst="rect">
            <a:avLst/>
          </a:prstGeom>
          <a:solidFill>
            <a:srgbClr val="C24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45" name="Line 49"/>
          <p:cNvSpPr>
            <a:spLocks noChangeShapeType="1"/>
          </p:cNvSpPr>
          <p:nvPr/>
        </p:nvSpPr>
        <p:spPr bwMode="auto">
          <a:xfrm flipH="1">
            <a:off x="7086600" y="4572000"/>
            <a:ext cx="609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46" name="Line 50"/>
          <p:cNvSpPr>
            <a:spLocks noChangeShapeType="1"/>
          </p:cNvSpPr>
          <p:nvPr/>
        </p:nvSpPr>
        <p:spPr bwMode="auto">
          <a:xfrm>
            <a:off x="7543800" y="2438400"/>
            <a:ext cx="152400" cy="2133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Diffuse reflection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755190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4499992" cy="5486400"/>
          </a:xfrm>
        </p:spPr>
        <p:txBody>
          <a:bodyPr/>
          <a:lstStyle/>
          <a:p>
            <a:r>
              <a:rPr lang="en-US" sz="2400" dirty="0"/>
              <a:t>Base idea:</a:t>
            </a:r>
            <a:br>
              <a:rPr lang="en-US" sz="2400" dirty="0"/>
            </a:br>
            <a:r>
              <a:rPr lang="en-US" sz="2400" dirty="0">
                <a:solidFill>
                  <a:schemeClr val="accent2"/>
                </a:solidFill>
              </a:rPr>
              <a:t>glossy</a:t>
            </a:r>
            <a:r>
              <a:rPr lang="en-US" sz="2400" dirty="0"/>
              <a:t> materials do </a:t>
            </a:r>
            <a:r>
              <a:rPr lang="en-US" sz="2400" dirty="0">
                <a:solidFill>
                  <a:schemeClr val="accent2"/>
                </a:solidFill>
              </a:rPr>
              <a:t>not</a:t>
            </a:r>
            <a:r>
              <a:rPr lang="en-US" sz="2400" dirty="0"/>
              <a:t> reflect light equally in all directions</a:t>
            </a:r>
          </a:p>
          <a:p>
            <a:r>
              <a:rPr lang="en-US" sz="2400" dirty="0"/>
              <a:t>Reflection is view-dependent</a:t>
            </a:r>
          </a:p>
          <a:p>
            <a:endParaRPr lang="en-US" sz="2400" dirty="0"/>
          </a:p>
        </p:txBody>
      </p:sp>
      <p:pic>
        <p:nvPicPr>
          <p:cNvPr id="49869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3000" y="1600200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98741" name="Group 53"/>
          <p:cNvGrpSpPr>
            <a:grpSpLocks/>
          </p:cNvGrpSpPr>
          <p:nvPr/>
        </p:nvGrpSpPr>
        <p:grpSpPr bwMode="auto">
          <a:xfrm>
            <a:off x="6486525" y="4068763"/>
            <a:ext cx="1382713" cy="1403350"/>
            <a:chOff x="4086" y="2563"/>
            <a:chExt cx="871" cy="884"/>
          </a:xfrm>
        </p:grpSpPr>
        <p:sp>
          <p:nvSpPr>
            <p:cNvPr id="498739" name="Freeform 51"/>
            <p:cNvSpPr>
              <a:spLocks/>
            </p:cNvSpPr>
            <p:nvPr/>
          </p:nvSpPr>
          <p:spPr bwMode="auto">
            <a:xfrm>
              <a:off x="4086" y="2563"/>
              <a:ext cx="871" cy="884"/>
            </a:xfrm>
            <a:custGeom>
              <a:avLst/>
              <a:gdLst/>
              <a:ahLst/>
              <a:cxnLst>
                <a:cxn ang="0">
                  <a:pos x="871" y="46"/>
                </a:cxn>
                <a:cxn ang="0">
                  <a:pos x="618" y="29"/>
                </a:cxn>
                <a:cxn ang="0">
                  <a:pos x="439" y="223"/>
                </a:cxn>
                <a:cxn ang="0">
                  <a:pos x="378" y="413"/>
                </a:cxn>
                <a:cxn ang="0">
                  <a:pos x="24" y="860"/>
                </a:cxn>
                <a:cxn ang="0">
                  <a:pos x="522" y="557"/>
                </a:cxn>
                <a:cxn ang="0">
                  <a:pos x="714" y="605"/>
                </a:cxn>
                <a:cxn ang="0">
                  <a:pos x="821" y="588"/>
                </a:cxn>
              </a:cxnLst>
              <a:rect l="0" t="0" r="r" b="b"/>
              <a:pathLst>
                <a:path w="871" h="884">
                  <a:moveTo>
                    <a:pt x="871" y="46"/>
                  </a:moveTo>
                  <a:cubicBezTo>
                    <a:pt x="829" y="44"/>
                    <a:pt x="690" y="0"/>
                    <a:pt x="618" y="29"/>
                  </a:cubicBezTo>
                  <a:cubicBezTo>
                    <a:pt x="528" y="68"/>
                    <a:pt x="479" y="159"/>
                    <a:pt x="439" y="223"/>
                  </a:cubicBezTo>
                  <a:cubicBezTo>
                    <a:pt x="399" y="287"/>
                    <a:pt x="447" y="307"/>
                    <a:pt x="378" y="413"/>
                  </a:cubicBezTo>
                  <a:cubicBezTo>
                    <a:pt x="309" y="519"/>
                    <a:pt x="0" y="836"/>
                    <a:pt x="24" y="860"/>
                  </a:cubicBezTo>
                  <a:cubicBezTo>
                    <a:pt x="48" y="884"/>
                    <a:pt x="407" y="599"/>
                    <a:pt x="522" y="557"/>
                  </a:cubicBezTo>
                  <a:cubicBezTo>
                    <a:pt x="637" y="515"/>
                    <a:pt x="664" y="600"/>
                    <a:pt x="714" y="605"/>
                  </a:cubicBezTo>
                  <a:cubicBezTo>
                    <a:pt x="764" y="610"/>
                    <a:pt x="799" y="592"/>
                    <a:pt x="821" y="588"/>
                  </a:cubicBezTo>
                </a:path>
              </a:pathLst>
            </a:custGeom>
            <a:gradFill rotWithShape="0">
              <a:gsLst>
                <a:gs pos="0">
                  <a:srgbClr val="FFEBC3"/>
                </a:gs>
                <a:gs pos="100000">
                  <a:srgbClr val="FF6F6F"/>
                </a:gs>
              </a:gsLst>
              <a:path path="rect">
                <a:fillToRect l="50000" t="50000" r="50000" b="50000"/>
              </a:path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695" name="Line 7"/>
            <p:cNvSpPr>
              <a:spLocks noChangeShapeType="1"/>
            </p:cNvSpPr>
            <p:nvPr/>
          </p:nvSpPr>
          <p:spPr bwMode="auto">
            <a:xfrm flipH="1" flipV="1">
              <a:off x="4796" y="2589"/>
              <a:ext cx="52" cy="291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697" name="Line 9"/>
            <p:cNvSpPr>
              <a:spLocks noChangeShapeType="1"/>
            </p:cNvSpPr>
            <p:nvPr/>
          </p:nvSpPr>
          <p:spPr bwMode="auto">
            <a:xfrm flipV="1">
              <a:off x="4848" y="2592"/>
              <a:ext cx="0" cy="28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698" name="Line 10"/>
            <p:cNvSpPr>
              <a:spLocks noChangeShapeType="1"/>
            </p:cNvSpPr>
            <p:nvPr/>
          </p:nvSpPr>
          <p:spPr bwMode="auto">
            <a:xfrm flipH="1" flipV="1">
              <a:off x="4706" y="2578"/>
              <a:ext cx="142" cy="30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699" name="Line 11"/>
            <p:cNvSpPr>
              <a:spLocks noChangeShapeType="1"/>
            </p:cNvSpPr>
            <p:nvPr/>
          </p:nvSpPr>
          <p:spPr bwMode="auto">
            <a:xfrm flipH="1" flipV="1">
              <a:off x="4564" y="2718"/>
              <a:ext cx="284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00" name="Line 12"/>
            <p:cNvSpPr>
              <a:spLocks noChangeShapeType="1"/>
            </p:cNvSpPr>
            <p:nvPr/>
          </p:nvSpPr>
          <p:spPr bwMode="auto">
            <a:xfrm flipH="1">
              <a:off x="4502" y="2880"/>
              <a:ext cx="346" cy="54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01" name="Line 13"/>
            <p:cNvSpPr>
              <a:spLocks noChangeShapeType="1"/>
            </p:cNvSpPr>
            <p:nvPr/>
          </p:nvSpPr>
          <p:spPr bwMode="auto">
            <a:xfrm flipH="1">
              <a:off x="4666" y="2880"/>
              <a:ext cx="182" cy="23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03" name="Line 15"/>
            <p:cNvSpPr>
              <a:spLocks noChangeShapeType="1"/>
            </p:cNvSpPr>
            <p:nvPr/>
          </p:nvSpPr>
          <p:spPr bwMode="auto">
            <a:xfrm flipH="1" flipV="1">
              <a:off x="4511" y="2798"/>
              <a:ext cx="337" cy="8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04" name="Line 16"/>
            <p:cNvSpPr>
              <a:spLocks noChangeShapeType="1"/>
            </p:cNvSpPr>
            <p:nvPr/>
          </p:nvSpPr>
          <p:spPr bwMode="auto">
            <a:xfrm flipH="1">
              <a:off x="4112" y="2880"/>
              <a:ext cx="736" cy="54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05" name="Line 17"/>
            <p:cNvSpPr>
              <a:spLocks noChangeShapeType="1"/>
            </p:cNvSpPr>
            <p:nvPr/>
          </p:nvSpPr>
          <p:spPr bwMode="auto">
            <a:xfrm flipH="1" flipV="1">
              <a:off x="4628" y="2632"/>
              <a:ext cx="220" cy="24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06" name="Line 18"/>
            <p:cNvSpPr>
              <a:spLocks noChangeShapeType="1"/>
            </p:cNvSpPr>
            <p:nvPr/>
          </p:nvSpPr>
          <p:spPr bwMode="auto">
            <a:xfrm flipH="1">
              <a:off x="4348" y="2880"/>
              <a:ext cx="500" cy="25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07" name="Line 19"/>
            <p:cNvSpPr>
              <a:spLocks noChangeShapeType="1"/>
            </p:cNvSpPr>
            <p:nvPr/>
          </p:nvSpPr>
          <p:spPr bwMode="auto">
            <a:xfrm flipH="1">
              <a:off x="4755" y="2880"/>
              <a:ext cx="93" cy="24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8708" name="Rectangle 20"/>
          <p:cNvSpPr>
            <a:spLocks noChangeArrowheads="1"/>
          </p:cNvSpPr>
          <p:nvPr/>
        </p:nvSpPr>
        <p:spPr bwMode="auto">
          <a:xfrm rot="720483">
            <a:off x="7689850" y="3695700"/>
            <a:ext cx="1068388" cy="1901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8692" name="Line 4"/>
          <p:cNvSpPr>
            <a:spLocks noChangeShapeType="1"/>
          </p:cNvSpPr>
          <p:nvPr/>
        </p:nvSpPr>
        <p:spPr bwMode="auto">
          <a:xfrm rot="16912189" flipV="1">
            <a:off x="7239000" y="4038600"/>
            <a:ext cx="0" cy="9144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grpSp>
        <p:nvGrpSpPr>
          <p:cNvPr id="498745" name="Group 57"/>
          <p:cNvGrpSpPr>
            <a:grpSpLocks/>
          </p:cNvGrpSpPr>
          <p:nvPr/>
        </p:nvGrpSpPr>
        <p:grpSpPr bwMode="auto">
          <a:xfrm>
            <a:off x="3886200" y="4572000"/>
            <a:ext cx="3810000" cy="1798638"/>
            <a:chOff x="2448" y="2880"/>
            <a:chExt cx="2400" cy="1133"/>
          </a:xfrm>
        </p:grpSpPr>
        <p:graphicFrame>
          <p:nvGraphicFramePr>
            <p:cNvPr id="498710" name="Object 22"/>
            <p:cNvGraphicFramePr>
              <a:graphicFrameLocks noChangeAspect="1"/>
            </p:cNvGraphicFramePr>
            <p:nvPr/>
          </p:nvGraphicFramePr>
          <p:xfrm>
            <a:off x="3168" y="3600"/>
            <a:ext cx="456" cy="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034" name="CorelPhotoPaint.Image.8" r:id="rId4" imgW="1333333" imgH="1209524" progId="">
                    <p:embed/>
                  </p:oleObj>
                </mc:Choice>
                <mc:Fallback>
                  <p:oleObj name="CorelPhotoPaint.Image.8" r:id="rId4" imgW="1333333" imgH="1209524" progId="">
                    <p:embed/>
                    <p:pic>
                      <p:nvPicPr>
                        <p:cNvPr id="49871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" y="3600"/>
                          <a:ext cx="456" cy="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99CC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8711" name="Oval 23"/>
            <p:cNvSpPr>
              <a:spLocks noChangeArrowheads="1"/>
            </p:cNvSpPr>
            <p:nvPr/>
          </p:nvSpPr>
          <p:spPr bwMode="auto">
            <a:xfrm>
              <a:off x="2880" y="3552"/>
              <a:ext cx="144" cy="1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12" name="Oval 24"/>
            <p:cNvSpPr>
              <a:spLocks noChangeArrowheads="1"/>
            </p:cNvSpPr>
            <p:nvPr/>
          </p:nvSpPr>
          <p:spPr bwMode="auto">
            <a:xfrm>
              <a:off x="2998" y="3658"/>
              <a:ext cx="88" cy="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13" name="Oval 25"/>
            <p:cNvSpPr>
              <a:spLocks noChangeArrowheads="1"/>
            </p:cNvSpPr>
            <p:nvPr/>
          </p:nvSpPr>
          <p:spPr bwMode="auto">
            <a:xfrm>
              <a:off x="3087" y="3724"/>
              <a:ext cx="78" cy="7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14" name="Oval 26"/>
            <p:cNvSpPr>
              <a:spLocks noChangeArrowheads="1"/>
            </p:cNvSpPr>
            <p:nvPr/>
          </p:nvSpPr>
          <p:spPr bwMode="auto">
            <a:xfrm>
              <a:off x="2448" y="3216"/>
              <a:ext cx="528" cy="4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15" name="Rectangle 27"/>
            <p:cNvSpPr>
              <a:spLocks noChangeArrowheads="1"/>
            </p:cNvSpPr>
            <p:nvPr/>
          </p:nvSpPr>
          <p:spPr bwMode="auto">
            <a:xfrm>
              <a:off x="2592" y="3312"/>
              <a:ext cx="192" cy="192"/>
            </a:xfrm>
            <a:prstGeom prst="rect">
              <a:avLst/>
            </a:prstGeom>
            <a:solidFill>
              <a:srgbClr val="FFC8A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16" name="Line 28"/>
            <p:cNvSpPr>
              <a:spLocks noChangeShapeType="1"/>
            </p:cNvSpPr>
            <p:nvPr/>
          </p:nvSpPr>
          <p:spPr bwMode="auto">
            <a:xfrm flipH="1">
              <a:off x="3648" y="2880"/>
              <a:ext cx="120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498742" name="Group 54"/>
          <p:cNvGrpSpPr>
            <a:grpSpLocks/>
          </p:cNvGrpSpPr>
          <p:nvPr/>
        </p:nvGrpSpPr>
        <p:grpSpPr bwMode="auto">
          <a:xfrm>
            <a:off x="4114800" y="3505200"/>
            <a:ext cx="3581400" cy="1265238"/>
            <a:chOff x="2592" y="2208"/>
            <a:chExt cx="2256" cy="797"/>
          </a:xfrm>
        </p:grpSpPr>
        <p:graphicFrame>
          <p:nvGraphicFramePr>
            <p:cNvPr id="498717" name="Object 29"/>
            <p:cNvGraphicFramePr>
              <a:graphicFrameLocks noChangeAspect="1"/>
            </p:cNvGraphicFramePr>
            <p:nvPr/>
          </p:nvGraphicFramePr>
          <p:xfrm>
            <a:off x="3312" y="2592"/>
            <a:ext cx="456" cy="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035" name="CorelPhotoPaint.Image.8" r:id="rId6" imgW="1333333" imgH="1209524" progId="">
                    <p:embed/>
                  </p:oleObj>
                </mc:Choice>
                <mc:Fallback>
                  <p:oleObj name="CorelPhotoPaint.Image.8" r:id="rId6" imgW="1333333" imgH="1209524" progId="">
                    <p:embed/>
                    <p:pic>
                      <p:nvPicPr>
                        <p:cNvPr id="498717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592"/>
                          <a:ext cx="456" cy="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99CC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8718" name="Oval 30"/>
            <p:cNvSpPr>
              <a:spLocks noChangeArrowheads="1"/>
            </p:cNvSpPr>
            <p:nvPr/>
          </p:nvSpPr>
          <p:spPr bwMode="auto">
            <a:xfrm>
              <a:off x="3024" y="2544"/>
              <a:ext cx="144" cy="1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19" name="Oval 31"/>
            <p:cNvSpPr>
              <a:spLocks noChangeArrowheads="1"/>
            </p:cNvSpPr>
            <p:nvPr/>
          </p:nvSpPr>
          <p:spPr bwMode="auto">
            <a:xfrm>
              <a:off x="3142" y="2650"/>
              <a:ext cx="88" cy="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20" name="Oval 32"/>
            <p:cNvSpPr>
              <a:spLocks noChangeArrowheads="1"/>
            </p:cNvSpPr>
            <p:nvPr/>
          </p:nvSpPr>
          <p:spPr bwMode="auto">
            <a:xfrm>
              <a:off x="3231" y="2716"/>
              <a:ext cx="78" cy="7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21" name="Oval 33"/>
            <p:cNvSpPr>
              <a:spLocks noChangeArrowheads="1"/>
            </p:cNvSpPr>
            <p:nvPr/>
          </p:nvSpPr>
          <p:spPr bwMode="auto">
            <a:xfrm>
              <a:off x="2592" y="2208"/>
              <a:ext cx="528" cy="4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22" name="Rectangle 34"/>
            <p:cNvSpPr>
              <a:spLocks noChangeArrowheads="1"/>
            </p:cNvSpPr>
            <p:nvPr/>
          </p:nvSpPr>
          <p:spPr bwMode="auto">
            <a:xfrm>
              <a:off x="2736" y="2304"/>
              <a:ext cx="192" cy="192"/>
            </a:xfrm>
            <a:prstGeom prst="rect">
              <a:avLst/>
            </a:prstGeom>
            <a:solidFill>
              <a:srgbClr val="FF904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23" name="Line 35"/>
            <p:cNvSpPr>
              <a:spLocks noChangeShapeType="1"/>
            </p:cNvSpPr>
            <p:nvPr/>
          </p:nvSpPr>
          <p:spPr bwMode="auto">
            <a:xfrm flipH="1">
              <a:off x="3744" y="2880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498740" name="Group 52"/>
          <p:cNvGrpSpPr>
            <a:grpSpLocks/>
          </p:cNvGrpSpPr>
          <p:nvPr/>
        </p:nvGrpSpPr>
        <p:grpSpPr bwMode="auto">
          <a:xfrm>
            <a:off x="5715000" y="1752600"/>
            <a:ext cx="1981200" cy="2819400"/>
            <a:chOff x="3600" y="1104"/>
            <a:chExt cx="1248" cy="1776"/>
          </a:xfrm>
        </p:grpSpPr>
        <p:graphicFrame>
          <p:nvGraphicFramePr>
            <p:cNvPr id="498724" name="Object 36"/>
            <p:cNvGraphicFramePr>
              <a:graphicFrameLocks noChangeAspect="1"/>
            </p:cNvGraphicFramePr>
            <p:nvPr/>
          </p:nvGraphicFramePr>
          <p:xfrm>
            <a:off x="4320" y="1488"/>
            <a:ext cx="456" cy="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036" name="CorelPhotoPaint.Image.8" r:id="rId7" imgW="1333333" imgH="1209524" progId="">
                    <p:embed/>
                  </p:oleObj>
                </mc:Choice>
                <mc:Fallback>
                  <p:oleObj name="CorelPhotoPaint.Image.8" r:id="rId7" imgW="1333333" imgH="1209524" progId="">
                    <p:embed/>
                    <p:pic>
                      <p:nvPicPr>
                        <p:cNvPr id="498724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1488"/>
                          <a:ext cx="456" cy="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99CC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8725" name="Oval 37"/>
            <p:cNvSpPr>
              <a:spLocks noChangeArrowheads="1"/>
            </p:cNvSpPr>
            <p:nvPr/>
          </p:nvSpPr>
          <p:spPr bwMode="auto">
            <a:xfrm>
              <a:off x="4032" y="1440"/>
              <a:ext cx="144" cy="1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26" name="Oval 38"/>
            <p:cNvSpPr>
              <a:spLocks noChangeArrowheads="1"/>
            </p:cNvSpPr>
            <p:nvPr/>
          </p:nvSpPr>
          <p:spPr bwMode="auto">
            <a:xfrm>
              <a:off x="4150" y="1546"/>
              <a:ext cx="88" cy="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27" name="Oval 39"/>
            <p:cNvSpPr>
              <a:spLocks noChangeArrowheads="1"/>
            </p:cNvSpPr>
            <p:nvPr/>
          </p:nvSpPr>
          <p:spPr bwMode="auto">
            <a:xfrm>
              <a:off x="4239" y="1612"/>
              <a:ext cx="78" cy="7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28" name="Oval 40"/>
            <p:cNvSpPr>
              <a:spLocks noChangeArrowheads="1"/>
            </p:cNvSpPr>
            <p:nvPr/>
          </p:nvSpPr>
          <p:spPr bwMode="auto">
            <a:xfrm>
              <a:off x="3600" y="1104"/>
              <a:ext cx="528" cy="4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29" name="Rectangle 41"/>
            <p:cNvSpPr>
              <a:spLocks noChangeArrowheads="1"/>
            </p:cNvSpPr>
            <p:nvPr/>
          </p:nvSpPr>
          <p:spPr bwMode="auto">
            <a:xfrm>
              <a:off x="3744" y="1200"/>
              <a:ext cx="192" cy="192"/>
            </a:xfrm>
            <a:prstGeom prst="rect">
              <a:avLst/>
            </a:prstGeom>
            <a:solidFill>
              <a:srgbClr val="FF771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30" name="Line 42"/>
            <p:cNvSpPr>
              <a:spLocks noChangeShapeType="1"/>
            </p:cNvSpPr>
            <p:nvPr/>
          </p:nvSpPr>
          <p:spPr bwMode="auto">
            <a:xfrm flipH="1" flipV="1">
              <a:off x="4608" y="1872"/>
              <a:ext cx="24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8738" name="Line 50"/>
          <p:cNvSpPr>
            <a:spLocks noChangeShapeType="1"/>
          </p:cNvSpPr>
          <p:nvPr/>
        </p:nvSpPr>
        <p:spPr bwMode="auto">
          <a:xfrm>
            <a:off x="5410200" y="2362200"/>
            <a:ext cx="2286000" cy="2209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8709" name="Rectangle 21"/>
          <p:cNvSpPr>
            <a:spLocks noChangeArrowheads="1"/>
          </p:cNvSpPr>
          <p:nvPr/>
        </p:nvSpPr>
        <p:spPr bwMode="auto">
          <a:xfrm rot="-4687811">
            <a:off x="7273131" y="4461669"/>
            <a:ext cx="1227138" cy="3810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Specular reflection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0294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5" name="Picture 3" descr="spe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438400"/>
            <a:ext cx="7239000" cy="1957388"/>
          </a:xfrm>
          <a:prstGeom prst="rect">
            <a:avLst/>
          </a:prstGeom>
          <a:noFill/>
        </p:spPr>
      </p:pic>
      <p:graphicFrame>
        <p:nvGraphicFramePr>
          <p:cNvPr id="549888" name="Object 0"/>
          <p:cNvGraphicFramePr>
            <a:graphicFrameLocks noChangeAspect="1"/>
          </p:cNvGraphicFramePr>
          <p:nvPr/>
        </p:nvGraphicFramePr>
        <p:xfrm>
          <a:off x="1371600" y="4495800"/>
          <a:ext cx="9969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4" name="Equation" r:id="rId4" imgW="330120" imgH="177480" progId="Equation.3">
                  <p:embed/>
                </p:oleObj>
              </mc:Choice>
              <mc:Fallback>
                <p:oleObj name="Equation" r:id="rId4" imgW="330120" imgH="177480" progId="Equation.3">
                  <p:embed/>
                  <p:pic>
                    <p:nvPicPr>
                      <p:cNvPr id="549888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95800"/>
                        <a:ext cx="9969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9889" name="Object 1"/>
          <p:cNvGraphicFramePr>
            <a:graphicFrameLocks noChangeAspect="1"/>
          </p:cNvGraphicFramePr>
          <p:nvPr/>
        </p:nvGraphicFramePr>
        <p:xfrm>
          <a:off x="3124200" y="4419600"/>
          <a:ext cx="10350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5" name="Equation" r:id="rId6" imgW="342720" imgH="177480" progId="Equation.3">
                  <p:embed/>
                </p:oleObj>
              </mc:Choice>
              <mc:Fallback>
                <p:oleObj name="Equation" r:id="rId6" imgW="342720" imgH="177480" progId="Equation.3">
                  <p:embed/>
                  <p:pic>
                    <p:nvPicPr>
                      <p:cNvPr id="54988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419600"/>
                        <a:ext cx="10350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9890" name="Object 2"/>
          <p:cNvGraphicFramePr>
            <a:graphicFrameLocks noChangeAspect="1"/>
          </p:cNvGraphicFramePr>
          <p:nvPr/>
        </p:nvGraphicFramePr>
        <p:xfrm>
          <a:off x="4800600" y="4419600"/>
          <a:ext cx="12652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6" name="Equation" r:id="rId8" imgW="419040" imgH="177480" progId="Equation.3">
                  <p:embed/>
                </p:oleObj>
              </mc:Choice>
              <mc:Fallback>
                <p:oleObj name="Equation" r:id="rId8" imgW="419040" imgH="177480" progId="Equation.3">
                  <p:embed/>
                  <p:pic>
                    <p:nvPicPr>
                      <p:cNvPr id="5498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419600"/>
                        <a:ext cx="12652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9891" name="Object 3"/>
          <p:cNvGraphicFramePr>
            <a:graphicFrameLocks noChangeAspect="1"/>
          </p:cNvGraphicFramePr>
          <p:nvPr/>
        </p:nvGraphicFramePr>
        <p:xfrm>
          <a:off x="6553200" y="4419600"/>
          <a:ext cx="14954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7" name="Equation" r:id="rId10" imgW="495000" imgH="177480" progId="Equation.3">
                  <p:embed/>
                </p:oleObj>
              </mc:Choice>
              <mc:Fallback>
                <p:oleObj name="Equation" r:id="rId10" imgW="495000" imgH="177480" progId="Equation.3">
                  <p:embed/>
                  <p:pic>
                    <p:nvPicPr>
                      <p:cNvPr id="5498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419600"/>
                        <a:ext cx="14954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9892" name="Object 4"/>
          <p:cNvGraphicFramePr>
            <a:graphicFrameLocks noChangeAspect="1"/>
          </p:cNvGraphicFramePr>
          <p:nvPr/>
        </p:nvGraphicFramePr>
        <p:xfrm>
          <a:off x="4533900" y="3390900"/>
          <a:ext cx="76200" cy="7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8" name="Equation" r:id="rId12" imgW="75960" imgH="75960" progId="Equation.3">
                  <p:embed/>
                </p:oleObj>
              </mc:Choice>
              <mc:Fallback>
                <p:oleObj name="Equation" r:id="rId12" imgW="75960" imgH="75960" progId="Equation.3">
                  <p:embed/>
                  <p:pic>
                    <p:nvPicPr>
                      <p:cNvPr id="5498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3900" y="3390900"/>
                        <a:ext cx="76200" cy="7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Specular Reflection: </a:t>
            </a:r>
            <a:r>
              <a:rPr lang="en-US" i="1" dirty="0" err="1"/>
              <a:t>Phong</a:t>
            </a:r>
            <a:r>
              <a:rPr lang="en-US" i="1" dirty="0"/>
              <a:t> Model</a:t>
            </a:r>
            <a:endParaRPr lang="it-IT" i="1" dirty="0"/>
          </a:p>
        </p:txBody>
      </p:sp>
      <p:sp>
        <p:nvSpPr>
          <p:cNvPr id="11" name="Rectangle 7"/>
          <p:cNvSpPr txBox="1">
            <a:spLocks noChangeArrowheads="1"/>
          </p:cNvSpPr>
          <p:nvPr/>
        </p:nvSpPr>
        <p:spPr>
          <a:xfrm>
            <a:off x="0" y="1143000"/>
            <a:ext cx="9144000" cy="5486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 err="1"/>
              <a:t>Effect</a:t>
            </a:r>
            <a:r>
              <a:rPr lang="it-IT" dirty="0"/>
              <a:t> of </a:t>
            </a:r>
            <a:r>
              <a:rPr lang="it-IT" dirty="0" err="1"/>
              <a:t>shininess</a:t>
            </a:r>
            <a:endParaRPr lang="en-US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687650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Lighting face by face</a:t>
            </a:r>
            <a:endParaRPr lang="it-IT" altLang="en-US" dirty="0"/>
          </a:p>
        </p:txBody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/>
              <a:t>	</a:t>
            </a:r>
          </a:p>
          <a:p>
            <a:pPr eaLnBrk="1" hangingPunct="1">
              <a:buFontTx/>
              <a:buNone/>
            </a:pPr>
            <a:r>
              <a:rPr lang="en-US" altLang="en-US"/>
              <a:t>	"flat shading"</a:t>
            </a:r>
            <a:endParaRPr lang="it-IT" altLang="en-US"/>
          </a:p>
        </p:txBody>
      </p:sp>
      <p:graphicFrame>
        <p:nvGraphicFramePr>
          <p:cNvPr id="8197" name="Object 4"/>
          <p:cNvGraphicFramePr>
            <a:graphicFrameLocks noChangeAspect="1"/>
          </p:cNvGraphicFramePr>
          <p:nvPr/>
        </p:nvGraphicFramePr>
        <p:xfrm>
          <a:off x="457200" y="2971800"/>
          <a:ext cx="2057400" cy="204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79" name="Image" r:id="rId3" imgW="3390476" imgH="3377778" progId="Photoshop.Image.8">
                  <p:embed/>
                </p:oleObj>
              </mc:Choice>
              <mc:Fallback>
                <p:oleObj name="Image" r:id="rId3" imgW="3390476" imgH="3377778" progId="Photoshop.Image.8">
                  <p:embed/>
                  <p:pic>
                    <p:nvPicPr>
                      <p:cNvPr id="819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971800"/>
                        <a:ext cx="2057400" cy="204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Text Box 43"/>
          <p:cNvSpPr txBox="1">
            <a:spLocks noChangeArrowheads="1"/>
          </p:cNvSpPr>
          <p:nvPr/>
        </p:nvSpPr>
        <p:spPr bwMode="auto">
          <a:xfrm>
            <a:off x="623400" y="5334000"/>
            <a:ext cx="1143973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geometry</a:t>
            </a:r>
            <a:endParaRPr lang="it-IT" altLang="en-US" sz="1800" dirty="0"/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136900" y="2819400"/>
            <a:ext cx="2513013" cy="3440113"/>
            <a:chOff x="1976" y="1776"/>
            <a:chExt cx="1583" cy="2167"/>
          </a:xfrm>
        </p:grpSpPr>
        <p:graphicFrame>
          <p:nvGraphicFramePr>
            <p:cNvPr id="8203" name="Object 6"/>
            <p:cNvGraphicFramePr>
              <a:graphicFrameLocks noChangeAspect="1"/>
            </p:cNvGraphicFramePr>
            <p:nvPr/>
          </p:nvGraphicFramePr>
          <p:xfrm>
            <a:off x="2112" y="1872"/>
            <a:ext cx="1296" cy="12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80" name="Image" r:id="rId5" imgW="3390476" imgH="3377778" progId="Photoshop.Image.8">
                    <p:embed/>
                  </p:oleObj>
                </mc:Choice>
                <mc:Fallback>
                  <p:oleObj name="Image" r:id="rId5" imgW="3390476" imgH="3377778" progId="Photoshop.Image.8">
                    <p:embed/>
                    <p:pic>
                      <p:nvPicPr>
                        <p:cNvPr id="8203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2" y="1872"/>
                          <a:ext cx="1296" cy="12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4" name="Line 7"/>
            <p:cNvSpPr>
              <a:spLocks noChangeShapeType="1"/>
            </p:cNvSpPr>
            <p:nvPr/>
          </p:nvSpPr>
          <p:spPr bwMode="auto">
            <a:xfrm flipV="1">
              <a:off x="2917" y="1787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05" name="Line 8"/>
            <p:cNvSpPr>
              <a:spLocks noChangeShapeType="1"/>
            </p:cNvSpPr>
            <p:nvPr/>
          </p:nvSpPr>
          <p:spPr bwMode="auto">
            <a:xfrm flipV="1">
              <a:off x="3295" y="2077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06" name="Line 9"/>
            <p:cNvSpPr>
              <a:spLocks noChangeShapeType="1"/>
            </p:cNvSpPr>
            <p:nvPr/>
          </p:nvSpPr>
          <p:spPr bwMode="auto">
            <a:xfrm flipH="1" flipV="1">
              <a:off x="2983" y="1790"/>
              <a:ext cx="63" cy="2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07" name="Line 10"/>
            <p:cNvSpPr>
              <a:spLocks noChangeShapeType="1"/>
            </p:cNvSpPr>
            <p:nvPr/>
          </p:nvSpPr>
          <p:spPr bwMode="auto">
            <a:xfrm flipV="1">
              <a:off x="3168" y="2064"/>
              <a:ext cx="218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08" name="Line 11"/>
            <p:cNvSpPr>
              <a:spLocks noChangeShapeType="1"/>
            </p:cNvSpPr>
            <p:nvPr/>
          </p:nvSpPr>
          <p:spPr bwMode="auto">
            <a:xfrm flipV="1">
              <a:off x="3341" y="2338"/>
              <a:ext cx="218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09" name="Line 12"/>
            <p:cNvSpPr>
              <a:spLocks noChangeShapeType="1"/>
            </p:cNvSpPr>
            <p:nvPr/>
          </p:nvSpPr>
          <p:spPr bwMode="auto">
            <a:xfrm flipV="1">
              <a:off x="3254" y="2496"/>
              <a:ext cx="202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10" name="Line 13"/>
            <p:cNvSpPr>
              <a:spLocks noChangeShapeType="1"/>
            </p:cNvSpPr>
            <p:nvPr/>
          </p:nvSpPr>
          <p:spPr bwMode="auto">
            <a:xfrm flipV="1">
              <a:off x="3168" y="2304"/>
              <a:ext cx="96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11" name="Line 14"/>
            <p:cNvSpPr>
              <a:spLocks noChangeShapeType="1"/>
            </p:cNvSpPr>
            <p:nvPr/>
          </p:nvSpPr>
          <p:spPr bwMode="auto">
            <a:xfrm flipV="1">
              <a:off x="3009" y="2256"/>
              <a:ext cx="159" cy="1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12" name="Line 15"/>
            <p:cNvSpPr>
              <a:spLocks noChangeShapeType="1"/>
            </p:cNvSpPr>
            <p:nvPr/>
          </p:nvSpPr>
          <p:spPr bwMode="auto">
            <a:xfrm>
              <a:off x="3216" y="2865"/>
              <a:ext cx="144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13" name="Line 16"/>
            <p:cNvSpPr>
              <a:spLocks noChangeShapeType="1"/>
            </p:cNvSpPr>
            <p:nvPr/>
          </p:nvSpPr>
          <p:spPr bwMode="auto">
            <a:xfrm>
              <a:off x="3072" y="3024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14" name="Line 17"/>
            <p:cNvSpPr>
              <a:spLocks noChangeShapeType="1"/>
            </p:cNvSpPr>
            <p:nvPr/>
          </p:nvSpPr>
          <p:spPr bwMode="auto">
            <a:xfrm>
              <a:off x="2640" y="312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15" name="Line 18"/>
            <p:cNvSpPr>
              <a:spLocks noChangeShapeType="1"/>
            </p:cNvSpPr>
            <p:nvPr/>
          </p:nvSpPr>
          <p:spPr bwMode="auto">
            <a:xfrm flipH="1">
              <a:off x="2304" y="30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16" name="Line 19"/>
            <p:cNvSpPr>
              <a:spLocks noChangeShapeType="1"/>
            </p:cNvSpPr>
            <p:nvPr/>
          </p:nvSpPr>
          <p:spPr bwMode="auto">
            <a:xfrm flipH="1">
              <a:off x="2064" y="2736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17" name="Line 20"/>
            <p:cNvSpPr>
              <a:spLocks noChangeShapeType="1"/>
            </p:cNvSpPr>
            <p:nvPr/>
          </p:nvSpPr>
          <p:spPr bwMode="auto">
            <a:xfrm flipH="1">
              <a:off x="2160" y="2880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18" name="Line 21"/>
            <p:cNvSpPr>
              <a:spLocks noChangeShapeType="1"/>
            </p:cNvSpPr>
            <p:nvPr/>
          </p:nvSpPr>
          <p:spPr bwMode="auto">
            <a:xfrm flipH="1" flipV="1">
              <a:off x="2112" y="2496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19" name="Line 22"/>
            <p:cNvSpPr>
              <a:spLocks noChangeShapeType="1"/>
            </p:cNvSpPr>
            <p:nvPr/>
          </p:nvSpPr>
          <p:spPr bwMode="auto">
            <a:xfrm flipH="1" flipV="1">
              <a:off x="2064" y="2064"/>
              <a:ext cx="24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20" name="Line 23"/>
            <p:cNvSpPr>
              <a:spLocks noChangeShapeType="1"/>
            </p:cNvSpPr>
            <p:nvPr/>
          </p:nvSpPr>
          <p:spPr bwMode="auto">
            <a:xfrm flipH="1" flipV="1">
              <a:off x="1976" y="2344"/>
              <a:ext cx="223" cy="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21" name="Line 24"/>
            <p:cNvSpPr>
              <a:spLocks noChangeShapeType="1"/>
            </p:cNvSpPr>
            <p:nvPr/>
          </p:nvSpPr>
          <p:spPr bwMode="auto">
            <a:xfrm flipH="1">
              <a:off x="2160" y="2498"/>
              <a:ext cx="175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22" name="Line 25"/>
            <p:cNvSpPr>
              <a:spLocks noChangeShapeType="1"/>
            </p:cNvSpPr>
            <p:nvPr/>
          </p:nvSpPr>
          <p:spPr bwMode="auto">
            <a:xfrm flipH="1">
              <a:off x="2400" y="2688"/>
              <a:ext cx="79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23" name="Line 26"/>
            <p:cNvSpPr>
              <a:spLocks noChangeShapeType="1"/>
            </p:cNvSpPr>
            <p:nvPr/>
          </p:nvSpPr>
          <p:spPr bwMode="auto">
            <a:xfrm flipH="1" flipV="1">
              <a:off x="2352" y="2208"/>
              <a:ext cx="79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24" name="Line 27"/>
            <p:cNvSpPr>
              <a:spLocks noChangeShapeType="1"/>
            </p:cNvSpPr>
            <p:nvPr/>
          </p:nvSpPr>
          <p:spPr bwMode="auto">
            <a:xfrm flipV="1">
              <a:off x="2719" y="2112"/>
              <a:ext cx="113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25" name="Line 28"/>
            <p:cNvSpPr>
              <a:spLocks noChangeShapeType="1"/>
            </p:cNvSpPr>
            <p:nvPr/>
          </p:nvSpPr>
          <p:spPr bwMode="auto">
            <a:xfrm flipH="1" flipV="1">
              <a:off x="2784" y="2160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26" name="Line 29"/>
            <p:cNvSpPr>
              <a:spLocks noChangeShapeType="1"/>
            </p:cNvSpPr>
            <p:nvPr/>
          </p:nvSpPr>
          <p:spPr bwMode="auto">
            <a:xfrm flipH="1">
              <a:off x="2736" y="249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27" name="Line 30"/>
            <p:cNvSpPr>
              <a:spLocks noChangeShapeType="1"/>
            </p:cNvSpPr>
            <p:nvPr/>
          </p:nvSpPr>
          <p:spPr bwMode="auto">
            <a:xfrm>
              <a:off x="2928" y="2592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28" name="Line 31"/>
            <p:cNvSpPr>
              <a:spLocks noChangeShapeType="1"/>
            </p:cNvSpPr>
            <p:nvPr/>
          </p:nvSpPr>
          <p:spPr bwMode="auto">
            <a:xfrm flipV="1">
              <a:off x="3216" y="2544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29" name="Line 32"/>
            <p:cNvSpPr>
              <a:spLocks noChangeShapeType="1"/>
            </p:cNvSpPr>
            <p:nvPr/>
          </p:nvSpPr>
          <p:spPr bwMode="auto">
            <a:xfrm>
              <a:off x="3024" y="288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30" name="Line 33"/>
            <p:cNvSpPr>
              <a:spLocks noChangeShapeType="1"/>
            </p:cNvSpPr>
            <p:nvPr/>
          </p:nvSpPr>
          <p:spPr bwMode="auto">
            <a:xfrm>
              <a:off x="3168" y="283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31" name="Line 34"/>
            <p:cNvSpPr>
              <a:spLocks noChangeShapeType="1"/>
            </p:cNvSpPr>
            <p:nvPr/>
          </p:nvSpPr>
          <p:spPr bwMode="auto">
            <a:xfrm>
              <a:off x="2915" y="30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32" name="Line 35"/>
            <p:cNvSpPr>
              <a:spLocks noChangeShapeType="1"/>
            </p:cNvSpPr>
            <p:nvPr/>
          </p:nvSpPr>
          <p:spPr bwMode="auto">
            <a:xfrm flipV="1">
              <a:off x="2880" y="288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33" name="Line 36"/>
            <p:cNvSpPr>
              <a:spLocks noChangeShapeType="1"/>
            </p:cNvSpPr>
            <p:nvPr/>
          </p:nvSpPr>
          <p:spPr bwMode="auto">
            <a:xfrm>
              <a:off x="2544" y="2976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34" name="Line 37"/>
            <p:cNvSpPr>
              <a:spLocks noChangeShapeType="1"/>
            </p:cNvSpPr>
            <p:nvPr/>
          </p:nvSpPr>
          <p:spPr bwMode="auto">
            <a:xfrm flipV="1">
              <a:off x="2592" y="2544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35" name="Line 38"/>
            <p:cNvSpPr>
              <a:spLocks noChangeShapeType="1"/>
            </p:cNvSpPr>
            <p:nvPr/>
          </p:nvSpPr>
          <p:spPr bwMode="auto">
            <a:xfrm flipH="1" flipV="1">
              <a:off x="2444" y="1914"/>
              <a:ext cx="79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36" name="Line 39"/>
            <p:cNvSpPr>
              <a:spLocks noChangeShapeType="1"/>
            </p:cNvSpPr>
            <p:nvPr/>
          </p:nvSpPr>
          <p:spPr bwMode="auto">
            <a:xfrm flipV="1">
              <a:off x="2719" y="1872"/>
              <a:ext cx="17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37" name="Line 40"/>
            <p:cNvSpPr>
              <a:spLocks noChangeShapeType="1"/>
            </p:cNvSpPr>
            <p:nvPr/>
          </p:nvSpPr>
          <p:spPr bwMode="auto">
            <a:xfrm flipV="1">
              <a:off x="2496" y="1776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38" name="Line 41"/>
            <p:cNvSpPr>
              <a:spLocks noChangeShapeType="1"/>
            </p:cNvSpPr>
            <p:nvPr/>
          </p:nvSpPr>
          <p:spPr bwMode="auto">
            <a:xfrm flipH="1" flipV="1">
              <a:off x="2592" y="17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39" name="Line 42"/>
            <p:cNvSpPr>
              <a:spLocks noChangeShapeType="1"/>
            </p:cNvSpPr>
            <p:nvPr/>
          </p:nvSpPr>
          <p:spPr bwMode="auto">
            <a:xfrm flipH="1" flipV="1">
              <a:off x="2352" y="1920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240" name="Text Box 44"/>
            <p:cNvSpPr txBox="1">
              <a:spLocks noChangeArrowheads="1"/>
            </p:cNvSpPr>
            <p:nvPr/>
          </p:nvSpPr>
          <p:spPr bwMode="auto">
            <a:xfrm>
              <a:off x="2191" y="3360"/>
              <a:ext cx="1157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2.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for each face,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compute normal</a:t>
              </a:r>
              <a:endParaRPr lang="it-IT" altLang="en-US" sz="1800" dirty="0"/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6415088" y="3048000"/>
            <a:ext cx="2555875" cy="3487738"/>
            <a:chOff x="4041" y="1920"/>
            <a:chExt cx="1610" cy="2197"/>
          </a:xfrm>
        </p:grpSpPr>
        <p:graphicFrame>
          <p:nvGraphicFramePr>
            <p:cNvPr id="8201" name="Object 5"/>
            <p:cNvGraphicFramePr>
              <a:graphicFrameLocks noChangeAspect="1"/>
            </p:cNvGraphicFramePr>
            <p:nvPr/>
          </p:nvGraphicFramePr>
          <p:xfrm>
            <a:off x="4176" y="1920"/>
            <a:ext cx="1344" cy="13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81" name="Image" r:id="rId6" imgW="3390476" imgH="3377778" progId="Photoshop.Image.8">
                    <p:embed/>
                  </p:oleObj>
                </mc:Choice>
                <mc:Fallback>
                  <p:oleObj name="Image" r:id="rId6" imgW="3390476" imgH="3377778" progId="Photoshop.Image.8">
                    <p:embed/>
                    <p:pic>
                      <p:nvPicPr>
                        <p:cNvPr id="8201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1920"/>
                          <a:ext cx="1344" cy="13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2" name="Text Box 46"/>
            <p:cNvSpPr txBox="1">
              <a:spLocks noChangeArrowheads="1"/>
            </p:cNvSpPr>
            <p:nvPr/>
          </p:nvSpPr>
          <p:spPr bwMode="auto">
            <a:xfrm>
              <a:off x="4041" y="3360"/>
              <a:ext cx="1610" cy="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3.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apply lighting to each </a:t>
              </a:r>
              <a:br>
                <a:rPr lang="en-US" altLang="en-US" sz="1800" dirty="0"/>
              </a:br>
              <a:r>
                <a:rPr lang="en-US" altLang="en-US" sz="1800" dirty="0"/>
                <a:t>normal and shade face </a:t>
              </a:r>
              <a:br>
                <a:rPr lang="en-US" altLang="en-US" sz="1800" dirty="0"/>
              </a:br>
              <a:r>
                <a:rPr lang="en-US" altLang="en-US" sz="1800" dirty="0"/>
                <a:t>with resulting RGB</a:t>
              </a:r>
              <a:endParaRPr lang="it-IT" alt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3795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387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AutoShape 4"/>
          <p:cNvSpPr>
            <a:spLocks noChangeArrowheads="1"/>
          </p:cNvSpPr>
          <p:nvPr/>
        </p:nvSpPr>
        <p:spPr bwMode="auto">
          <a:xfrm>
            <a:off x="457200" y="4514850"/>
            <a:ext cx="8458200" cy="20574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Definition</a:t>
            </a:r>
            <a:endParaRPr lang="it-IT" altLang="en-US" dirty="0"/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defRPr/>
            </a:pPr>
            <a:r>
              <a:rPr lang="en-US" dirty="0">
                <a:solidFill>
                  <a:schemeClr val="accent2"/>
                </a:solidFill>
              </a:rPr>
              <a:t>Shading</a:t>
            </a:r>
            <a:r>
              <a:rPr lang="en-US" dirty="0"/>
              <a:t>:</a:t>
            </a:r>
          </a:p>
          <a:p>
            <a:pPr marL="990600" lvl="1" indent="-533400" eaLnBrk="1" hangingPunct="1">
              <a:defRPr/>
            </a:pPr>
            <a:r>
              <a:rPr lang="en-US" dirty="0"/>
              <a:t>recipe to apply a </a:t>
            </a:r>
            <a:r>
              <a:rPr lang="en-US" dirty="0">
                <a:solidFill>
                  <a:schemeClr val="accent2"/>
                </a:solidFill>
              </a:rPr>
              <a:t>lighting model</a:t>
            </a:r>
          </a:p>
          <a:p>
            <a:pPr marL="1009650" lvl="1" indent="-609600" eaLnBrk="1" hangingPunct="1">
              <a:defRPr/>
            </a:pPr>
            <a:r>
              <a:rPr lang="en-US" dirty="0"/>
              <a:t>remark: choice of </a:t>
            </a:r>
            <a:r>
              <a:rPr lang="en-US" dirty="0">
                <a:solidFill>
                  <a:schemeClr val="accent6"/>
                </a:solidFill>
              </a:rPr>
              <a:t>lighting model</a:t>
            </a:r>
            <a:r>
              <a:rPr lang="en-US" dirty="0"/>
              <a:t> independent from </a:t>
            </a:r>
            <a:br>
              <a:rPr lang="en-US" dirty="0"/>
            </a:br>
            <a:r>
              <a:rPr lang="en-US" dirty="0"/>
              <a:t>choice of </a:t>
            </a:r>
            <a:r>
              <a:rPr lang="en-US" dirty="0">
                <a:solidFill>
                  <a:schemeClr val="accent6"/>
                </a:solidFill>
              </a:rPr>
              <a:t>shading</a:t>
            </a:r>
            <a:r>
              <a:rPr lang="en-US" dirty="0"/>
              <a:t> </a:t>
            </a:r>
          </a:p>
          <a:p>
            <a:pPr marL="609600" indent="-609600" eaLnBrk="1" hangingPunct="1">
              <a:defRPr/>
            </a:pPr>
            <a:endParaRPr lang="en-US" dirty="0"/>
          </a:p>
          <a:p>
            <a:pPr marL="609600" indent="-609600" eaLnBrk="1" hangingPunct="1">
              <a:defRPr/>
            </a:pPr>
            <a:r>
              <a:rPr lang="en-US" dirty="0"/>
              <a:t>First example: </a:t>
            </a:r>
            <a:br>
              <a:rPr lang="en-US" dirty="0"/>
            </a:br>
            <a:endParaRPr lang="en-US" sz="2000" dirty="0"/>
          </a:p>
          <a:p>
            <a:pPr marL="609600" indent="-609600" eaLnBrk="1" hangingPunct="1">
              <a:buFontTx/>
              <a:buNone/>
              <a:defRPr/>
            </a:pPr>
            <a:r>
              <a:rPr lang="en-US" sz="2000" dirty="0"/>
              <a:t>	</a:t>
            </a:r>
            <a:r>
              <a:rPr lang="en-US" dirty="0">
                <a:solidFill>
                  <a:schemeClr val="bg1"/>
                </a:solidFill>
              </a:rPr>
              <a:t>flat shading</a:t>
            </a:r>
          </a:p>
          <a:p>
            <a:pPr marL="1371600" lvl="2" indent="-457200" eaLnBrk="1" hangingPunct="1">
              <a:buFontTx/>
              <a:buAutoNum type="arabicPeriod"/>
              <a:defRPr/>
            </a:pPr>
            <a:r>
              <a:rPr lang="en-US" dirty="0"/>
              <a:t>Apply lighting to face normal </a:t>
            </a:r>
          </a:p>
          <a:p>
            <a:pPr lvl="3" eaLnBrk="1" hangingPunct="1">
              <a:buFontTx/>
              <a:buChar char="-"/>
              <a:defRPr/>
            </a:pPr>
            <a:r>
              <a:rPr lang="en-US" dirty="0"/>
              <a:t>(obtain a color)</a:t>
            </a:r>
          </a:p>
          <a:p>
            <a:pPr marL="1371600" lvl="2" indent="-457200" eaLnBrk="1" hangingPunct="1">
              <a:buFont typeface="+mj-lt"/>
              <a:buAutoNum type="arabicPeriod"/>
              <a:defRPr/>
            </a:pPr>
            <a:r>
              <a:rPr lang="en-US" dirty="0"/>
              <a:t>Render the whole face with such a color</a:t>
            </a:r>
          </a:p>
          <a:p>
            <a:pPr marL="1371600" lvl="2" indent="-457200" eaLnBrk="1" hangingPunct="1"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68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Applications: Entertainment</a:t>
            </a:r>
            <a:endParaRPr lang="it-IT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Entertainment: movie industry</a:t>
            </a:r>
          </a:p>
          <a:p>
            <a:pPr lvl="1" eaLnBrk="1" hangingPunct="1"/>
            <a:r>
              <a:rPr lang="en-US" dirty="0"/>
              <a:t>visual effects</a:t>
            </a:r>
            <a:endParaRPr lang="it-IT" sz="1600" dirty="0"/>
          </a:p>
        </p:txBody>
      </p:sp>
      <p:pic>
        <p:nvPicPr>
          <p:cNvPr id="27653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112" y="1784756"/>
            <a:ext cx="3356683" cy="2235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873" y="2142730"/>
            <a:ext cx="3136577" cy="224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5"/>
          <p:cNvSpPr>
            <a:spLocks noChangeArrowheads="1"/>
          </p:cNvSpPr>
          <p:nvPr/>
        </p:nvSpPr>
        <p:spPr bwMode="auto">
          <a:xfrm>
            <a:off x="598489" y="4587095"/>
            <a:ext cx="2461344" cy="24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en-US" sz="1000" b="1" dirty="0">
                <a:solidFill>
                  <a:srgbClr val="99CCFF"/>
                </a:solidFill>
                <a:latin typeface="Times New Roman" pitchFamily="18" charset="0"/>
              </a:rPr>
              <a:t>Jurassic Park - </a:t>
            </a:r>
            <a:r>
              <a:rPr lang="it-IT" sz="1000" b="1" dirty="0">
                <a:solidFill>
                  <a:srgbClr val="99CCFF"/>
                </a:solidFill>
                <a:latin typeface="Times New Roman" pitchFamily="18" charset="0"/>
              </a:rPr>
              <a:t>Universal </a:t>
            </a:r>
            <a:r>
              <a:rPr lang="it-IT" sz="1000" b="1" dirty="0" err="1">
                <a:solidFill>
                  <a:srgbClr val="99CCFF"/>
                </a:solidFill>
                <a:latin typeface="Times New Roman" pitchFamily="18" charset="0"/>
              </a:rPr>
              <a:t>Studios</a:t>
            </a:r>
            <a:r>
              <a:rPr lang="it-IT" sz="1000" b="1" dirty="0">
                <a:solidFill>
                  <a:srgbClr val="99CCFF"/>
                </a:solidFill>
                <a:latin typeface="Times New Roman" pitchFamily="18" charset="0"/>
              </a:rPr>
              <a:t> </a:t>
            </a:r>
            <a:r>
              <a:rPr lang="en-US" sz="1000" b="1" dirty="0">
                <a:solidFill>
                  <a:srgbClr val="99CCFF"/>
                </a:solidFill>
                <a:latin typeface="Times New Roman" pitchFamily="18" charset="0"/>
              </a:rPr>
              <a:t>1993</a:t>
            </a:r>
          </a:p>
        </p:txBody>
      </p:sp>
      <p:sp>
        <p:nvSpPr>
          <p:cNvPr id="27656" name="Rectangle 10"/>
          <p:cNvSpPr>
            <a:spLocks noChangeArrowheads="1"/>
          </p:cNvSpPr>
          <p:nvPr/>
        </p:nvSpPr>
        <p:spPr bwMode="auto">
          <a:xfrm>
            <a:off x="5580112" y="4104920"/>
            <a:ext cx="2939752" cy="24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en-US" sz="1000" b="1">
                <a:solidFill>
                  <a:srgbClr val="99CCFF"/>
                </a:solidFill>
                <a:latin typeface="Times New Roman" pitchFamily="18" charset="0"/>
              </a:rPr>
              <a:t>Star Wars: The Phantom Manace - Lucasart</a:t>
            </a:r>
            <a:r>
              <a:rPr lang="it-IT" sz="1000" b="1">
                <a:solidFill>
                  <a:srgbClr val="99CCFF"/>
                </a:solidFill>
                <a:latin typeface="Times New Roman" pitchFamily="18" charset="0"/>
              </a:rPr>
              <a:t> </a:t>
            </a:r>
            <a:r>
              <a:rPr lang="en-US" sz="1000" b="1">
                <a:solidFill>
                  <a:srgbClr val="99CCFF"/>
                </a:solidFill>
                <a:latin typeface="Times New Roman" pitchFamily="18" charset="0"/>
              </a:rPr>
              <a:t>1999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D0842EC-2D91-4966-8CF4-98FE278640EA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  <p:pic>
        <p:nvPicPr>
          <p:cNvPr id="10" name="Picture 10" descr="http://ia.media-imdb.com/images/M/MV5BMTk2NzEyMDk2Nl5BMl5BanBnXkFtZTcwODM2MzMwMw@@._V1._SX600_SY338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1880" y="4505722"/>
            <a:ext cx="3168352" cy="178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067944" y="6442807"/>
            <a:ext cx="1672109" cy="24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r"/>
            <a:r>
              <a:rPr lang="it-IT" sz="1000" b="1" dirty="0">
                <a:solidFill>
                  <a:srgbClr val="99CCFF"/>
                </a:solidFill>
                <a:latin typeface="Times New Roman" pitchFamily="18" charset="0"/>
              </a:rPr>
              <a:t>Avatar</a:t>
            </a:r>
            <a:r>
              <a:rPr lang="en-US" sz="1000" b="1" dirty="0">
                <a:solidFill>
                  <a:srgbClr val="99CCFF"/>
                </a:solidFill>
                <a:latin typeface="Times New Roman" pitchFamily="18" charset="0"/>
              </a:rPr>
              <a:t> – ILM 2009</a:t>
            </a:r>
          </a:p>
        </p:txBody>
      </p:sp>
    </p:spTree>
    <p:extLst>
      <p:ext uri="{BB962C8B-B14F-4D97-AF65-F5344CB8AC3E}">
        <p14:creationId xmlns:p14="http://schemas.microsoft.com/office/powerpoint/2010/main" val="34969138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Flat shading: problem</a:t>
            </a:r>
            <a:endParaRPr lang="it-IT" altLang="en-US" dirty="0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Correct choice for polyhedral objects (e.g., a cube)</a:t>
            </a:r>
          </a:p>
          <a:p>
            <a:pPr eaLnBrk="1" hangingPunct="1"/>
            <a:r>
              <a:rPr lang="en-US" altLang="en-US" sz="2800" dirty="0"/>
              <a:t>Smooth surfaces are approximated with triangle meshes</a:t>
            </a:r>
          </a:p>
          <a:p>
            <a:pPr eaLnBrk="1" hangingPunct="1"/>
            <a:r>
              <a:rPr lang="en-US" altLang="en-US" sz="2800" dirty="0"/>
              <a:t>Result:</a:t>
            </a:r>
          </a:p>
          <a:p>
            <a:pPr lvl="1" eaLnBrk="1" hangingPunct="1"/>
            <a:r>
              <a:rPr lang="en-US" altLang="en-US" sz="3200" dirty="0">
                <a:solidFill>
                  <a:srgbClr val="CC0000"/>
                </a:solidFill>
              </a:rPr>
              <a:t>apparent edges on smooth surfaces</a:t>
            </a:r>
            <a:r>
              <a:rPr lang="en-US" altLang="en-US" sz="2400" dirty="0"/>
              <a:t> </a:t>
            </a:r>
          </a:p>
          <a:p>
            <a:pPr eaLnBrk="1" hangingPunct="1">
              <a:buFontTx/>
              <a:buNone/>
            </a:pPr>
            <a:endParaRPr lang="it-IT" altLang="en-US" sz="2800" dirty="0"/>
          </a:p>
        </p:txBody>
      </p:sp>
      <p:sp>
        <p:nvSpPr>
          <p:cNvPr id="529412" name="AutoShape 4"/>
          <p:cNvSpPr>
            <a:spLocks noChangeArrowheads="1"/>
          </p:cNvSpPr>
          <p:nvPr/>
        </p:nvSpPr>
        <p:spPr bwMode="auto">
          <a:xfrm>
            <a:off x="5181600" y="4324294"/>
            <a:ext cx="2114550" cy="133043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ugly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artifact!</a:t>
            </a:r>
            <a:endParaRPr lang="it-IT" altLang="en-US" sz="36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0246" name="Group 7"/>
          <p:cNvGrpSpPr>
            <a:grpSpLocks/>
          </p:cNvGrpSpPr>
          <p:nvPr/>
        </p:nvGrpSpPr>
        <p:grpSpPr bwMode="auto">
          <a:xfrm>
            <a:off x="1120776" y="3810000"/>
            <a:ext cx="2671764" cy="2505075"/>
            <a:chOff x="706" y="2400"/>
            <a:chExt cx="1683" cy="1578"/>
          </a:xfrm>
        </p:grpSpPr>
        <p:graphicFrame>
          <p:nvGraphicFramePr>
            <p:cNvPr id="10247" name="Object 5"/>
            <p:cNvGraphicFramePr>
              <a:graphicFrameLocks noChangeAspect="1"/>
            </p:cNvGraphicFramePr>
            <p:nvPr/>
          </p:nvGraphicFramePr>
          <p:xfrm>
            <a:off x="864" y="2400"/>
            <a:ext cx="1360" cy="1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099" name="Image" r:id="rId3" imgW="2158730" imgH="2158730" progId="Photoshop.Image.8">
                    <p:embed/>
                  </p:oleObj>
                </mc:Choice>
                <mc:Fallback>
                  <p:oleObj name="Image" r:id="rId3" imgW="2158730" imgH="2158730" progId="Photoshop.Image.8">
                    <p:embed/>
                    <p:pic>
                      <p:nvPicPr>
                        <p:cNvPr id="1024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400"/>
                          <a:ext cx="1360" cy="13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48" name="Text Box 6"/>
            <p:cNvSpPr txBox="1">
              <a:spLocks noChangeArrowheads="1"/>
            </p:cNvSpPr>
            <p:nvPr/>
          </p:nvSpPr>
          <p:spPr bwMode="auto">
            <a:xfrm>
              <a:off x="706" y="3744"/>
              <a:ext cx="1683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not looking like a sphere</a:t>
              </a:r>
              <a:endParaRPr lang="it-IT" alt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7229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2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Freeform 15"/>
          <p:cNvSpPr>
            <a:spLocks/>
          </p:cNvSpPr>
          <p:nvPr/>
        </p:nvSpPr>
        <p:spPr bwMode="auto">
          <a:xfrm>
            <a:off x="2181225" y="3041650"/>
            <a:ext cx="3859213" cy="2752725"/>
          </a:xfrm>
          <a:custGeom>
            <a:avLst/>
            <a:gdLst>
              <a:gd name="T0" fmla="*/ 0 w 2431"/>
              <a:gd name="T1" fmla="*/ 2147483647 h 1734"/>
              <a:gd name="T2" fmla="*/ 2147483647 w 2431"/>
              <a:gd name="T3" fmla="*/ 0 h 1734"/>
              <a:gd name="T4" fmla="*/ 2147483647 w 2431"/>
              <a:gd name="T5" fmla="*/ 2147483647 h 1734"/>
              <a:gd name="T6" fmla="*/ 0 60000 65536"/>
              <a:gd name="T7" fmla="*/ 0 60000 65536"/>
              <a:gd name="T8" fmla="*/ 0 60000 65536"/>
              <a:gd name="T9" fmla="*/ 0 w 2431"/>
              <a:gd name="T10" fmla="*/ 0 h 1734"/>
              <a:gd name="T11" fmla="*/ 2431 w 2431"/>
              <a:gd name="T12" fmla="*/ 1734 h 17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31" h="1734">
                <a:moveTo>
                  <a:pt x="0" y="1723"/>
                </a:moveTo>
                <a:lnTo>
                  <a:pt x="1212" y="0"/>
                </a:lnTo>
                <a:lnTo>
                  <a:pt x="2431" y="1734"/>
                </a:lnTo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Idea</a:t>
            </a:r>
            <a:endParaRPr lang="it-IT" altLang="en-US"/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Exploit interpolation of color inside a face</a:t>
            </a:r>
            <a:endParaRPr lang="it-IT" altLang="en-US" dirty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676400" y="1981200"/>
            <a:ext cx="4876800" cy="4876800"/>
            <a:chOff x="864" y="864"/>
            <a:chExt cx="3072" cy="3072"/>
          </a:xfrm>
        </p:grpSpPr>
        <p:pic>
          <p:nvPicPr>
            <p:cNvPr id="14346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864"/>
              <a:ext cx="3072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7" name="Rectangle 6"/>
            <p:cNvSpPr>
              <a:spLocks noChangeArrowheads="1"/>
            </p:cNvSpPr>
            <p:nvPr/>
          </p:nvSpPr>
          <p:spPr bwMode="auto">
            <a:xfrm>
              <a:off x="2304" y="1344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14348" name="Rectangle 7"/>
            <p:cNvSpPr>
              <a:spLocks noChangeArrowheads="1"/>
            </p:cNvSpPr>
            <p:nvPr/>
          </p:nvSpPr>
          <p:spPr bwMode="auto">
            <a:xfrm>
              <a:off x="1008" y="3168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  <p:sp>
          <p:nvSpPr>
            <p:cNvPr id="14349" name="Rectangle 8"/>
            <p:cNvSpPr>
              <a:spLocks noChangeArrowheads="1"/>
            </p:cNvSpPr>
            <p:nvPr/>
          </p:nvSpPr>
          <p:spPr bwMode="auto">
            <a:xfrm>
              <a:off x="3648" y="3168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/>
            </a:p>
          </p:txBody>
        </p:sp>
      </p:grpSp>
      <p:sp>
        <p:nvSpPr>
          <p:cNvPr id="14343" name="Oval 5"/>
          <p:cNvSpPr>
            <a:spLocks noChangeArrowheads="1"/>
          </p:cNvSpPr>
          <p:nvPr/>
        </p:nvSpPr>
        <p:spPr bwMode="auto">
          <a:xfrm>
            <a:off x="4000500" y="2919413"/>
            <a:ext cx="228600" cy="228600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sp>
        <p:nvSpPr>
          <p:cNvPr id="14344" name="Oval 11"/>
          <p:cNvSpPr>
            <a:spLocks noChangeArrowheads="1"/>
          </p:cNvSpPr>
          <p:nvPr/>
        </p:nvSpPr>
        <p:spPr bwMode="auto">
          <a:xfrm>
            <a:off x="2057400" y="5715000"/>
            <a:ext cx="228600" cy="22860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sp>
        <p:nvSpPr>
          <p:cNvPr id="14345" name="Oval 12"/>
          <p:cNvSpPr>
            <a:spLocks noChangeArrowheads="1"/>
          </p:cNvSpPr>
          <p:nvPr/>
        </p:nvSpPr>
        <p:spPr bwMode="auto">
          <a:xfrm>
            <a:off x="5913438" y="5668963"/>
            <a:ext cx="228600" cy="228600"/>
          </a:xfrm>
          <a:prstGeom prst="ellipse">
            <a:avLst/>
          </a:prstGeom>
          <a:solidFill>
            <a:srgbClr val="33CC33"/>
          </a:solidFill>
          <a:ln w="57150">
            <a:solidFill>
              <a:schemeClr val="bg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</p:spTree>
    <p:extLst>
      <p:ext uri="{BB962C8B-B14F-4D97-AF65-F5344CB8AC3E}">
        <p14:creationId xmlns:p14="http://schemas.microsoft.com/office/powerpoint/2010/main" val="14030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Per-vertex normal: </a:t>
            </a:r>
            <a:br>
              <a:rPr lang="en-US" altLang="en-US" dirty="0"/>
            </a:br>
            <a:r>
              <a:rPr lang="en-US" altLang="en-US" dirty="0"/>
              <a:t>inferred from mesh geometry</a:t>
            </a:r>
            <a:endParaRPr lang="it-IT" altLang="en-US" dirty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41148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dirty="0"/>
              <a:t>	Normal of a </a:t>
            </a:r>
            <a:r>
              <a:rPr lang="en-US" altLang="en-US" sz="2400" b="1" dirty="0">
                <a:solidFill>
                  <a:schemeClr val="accent2"/>
                </a:solidFill>
              </a:rPr>
              <a:t>triangle</a:t>
            </a:r>
            <a:r>
              <a:rPr lang="en-US" altLang="en-US" sz="2400" dirty="0"/>
              <a:t>:</a:t>
            </a:r>
            <a:endParaRPr lang="it-IT" altLang="en-US" sz="2400" dirty="0"/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5989638" y="5413375"/>
            <a:ext cx="2362200" cy="1143000"/>
            <a:chOff x="3773" y="3410"/>
            <a:chExt cx="1488" cy="720"/>
          </a:xfrm>
        </p:grpSpPr>
        <p:sp>
          <p:nvSpPr>
            <p:cNvPr id="17442" name="Line 5"/>
            <p:cNvSpPr>
              <a:spLocks noChangeShapeType="1"/>
            </p:cNvSpPr>
            <p:nvPr/>
          </p:nvSpPr>
          <p:spPr bwMode="auto">
            <a:xfrm flipV="1">
              <a:off x="3773" y="3506"/>
              <a:ext cx="816" cy="336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3" name="Line 6"/>
            <p:cNvSpPr>
              <a:spLocks noChangeShapeType="1"/>
            </p:cNvSpPr>
            <p:nvPr/>
          </p:nvSpPr>
          <p:spPr bwMode="auto">
            <a:xfrm flipV="1">
              <a:off x="4541" y="3506"/>
              <a:ext cx="48" cy="624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4" name="Line 7"/>
            <p:cNvSpPr>
              <a:spLocks noChangeShapeType="1"/>
            </p:cNvSpPr>
            <p:nvPr/>
          </p:nvSpPr>
          <p:spPr bwMode="auto">
            <a:xfrm>
              <a:off x="4589" y="3506"/>
              <a:ext cx="672" cy="432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5" name="Line 8"/>
            <p:cNvSpPr>
              <a:spLocks noChangeShapeType="1"/>
            </p:cNvSpPr>
            <p:nvPr/>
          </p:nvSpPr>
          <p:spPr bwMode="auto">
            <a:xfrm flipH="1" flipV="1">
              <a:off x="4589" y="3506"/>
              <a:ext cx="528" cy="96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6" name="Line 9"/>
            <p:cNvSpPr>
              <a:spLocks noChangeShapeType="1"/>
            </p:cNvSpPr>
            <p:nvPr/>
          </p:nvSpPr>
          <p:spPr bwMode="auto">
            <a:xfrm flipH="1" flipV="1">
              <a:off x="5117" y="3602"/>
              <a:ext cx="144" cy="336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7" name="Line 10"/>
            <p:cNvSpPr>
              <a:spLocks noChangeShapeType="1"/>
            </p:cNvSpPr>
            <p:nvPr/>
          </p:nvSpPr>
          <p:spPr bwMode="auto">
            <a:xfrm flipV="1">
              <a:off x="4541" y="3938"/>
              <a:ext cx="720" cy="192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8" name="Line 11"/>
            <p:cNvSpPr>
              <a:spLocks noChangeShapeType="1"/>
            </p:cNvSpPr>
            <p:nvPr/>
          </p:nvSpPr>
          <p:spPr bwMode="auto">
            <a:xfrm>
              <a:off x="3773" y="3842"/>
              <a:ext cx="768" cy="288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9" name="Line 12"/>
            <p:cNvSpPr>
              <a:spLocks noChangeShapeType="1"/>
            </p:cNvSpPr>
            <p:nvPr/>
          </p:nvSpPr>
          <p:spPr bwMode="auto">
            <a:xfrm flipV="1">
              <a:off x="3869" y="3506"/>
              <a:ext cx="720" cy="0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0" name="Line 13"/>
            <p:cNvSpPr>
              <a:spLocks noChangeShapeType="1"/>
            </p:cNvSpPr>
            <p:nvPr/>
          </p:nvSpPr>
          <p:spPr bwMode="auto">
            <a:xfrm flipV="1">
              <a:off x="3773" y="3506"/>
              <a:ext cx="96" cy="336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1" name="Line 19"/>
            <p:cNvSpPr>
              <a:spLocks noChangeShapeType="1"/>
            </p:cNvSpPr>
            <p:nvPr/>
          </p:nvSpPr>
          <p:spPr bwMode="auto">
            <a:xfrm>
              <a:off x="4397" y="3410"/>
              <a:ext cx="192" cy="96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2" name="Line 20"/>
            <p:cNvSpPr>
              <a:spLocks noChangeShapeType="1"/>
            </p:cNvSpPr>
            <p:nvPr/>
          </p:nvSpPr>
          <p:spPr bwMode="auto">
            <a:xfrm flipV="1">
              <a:off x="3869" y="3410"/>
              <a:ext cx="528" cy="96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3" name="Line 21"/>
            <p:cNvSpPr>
              <a:spLocks noChangeShapeType="1"/>
            </p:cNvSpPr>
            <p:nvPr/>
          </p:nvSpPr>
          <p:spPr bwMode="auto">
            <a:xfrm>
              <a:off x="4397" y="3410"/>
              <a:ext cx="720" cy="192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14" name="Line 24"/>
          <p:cNvSpPr>
            <a:spLocks noChangeShapeType="1"/>
          </p:cNvSpPr>
          <p:nvPr/>
        </p:nvSpPr>
        <p:spPr bwMode="auto">
          <a:xfrm flipV="1">
            <a:off x="4741863" y="1441450"/>
            <a:ext cx="1198562" cy="938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5" name="Line 25"/>
          <p:cNvSpPr>
            <a:spLocks noChangeShapeType="1"/>
          </p:cNvSpPr>
          <p:nvPr/>
        </p:nvSpPr>
        <p:spPr bwMode="auto">
          <a:xfrm flipH="1" flipV="1">
            <a:off x="5881688" y="1441450"/>
            <a:ext cx="900112" cy="137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Line 26"/>
          <p:cNvSpPr>
            <a:spLocks noChangeShapeType="1"/>
          </p:cNvSpPr>
          <p:nvPr/>
        </p:nvSpPr>
        <p:spPr bwMode="auto">
          <a:xfrm flipH="1" flipV="1">
            <a:off x="4724400" y="2362200"/>
            <a:ext cx="2057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Line 27"/>
          <p:cNvSpPr>
            <a:spLocks noChangeShapeType="1"/>
          </p:cNvSpPr>
          <p:nvPr/>
        </p:nvSpPr>
        <p:spPr bwMode="auto">
          <a:xfrm flipV="1">
            <a:off x="6781800" y="1143000"/>
            <a:ext cx="762000" cy="1676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Text Box 28"/>
          <p:cNvSpPr txBox="1">
            <a:spLocks noChangeArrowheads="1"/>
          </p:cNvSpPr>
          <p:nvPr/>
        </p:nvSpPr>
        <p:spPr bwMode="auto">
          <a:xfrm>
            <a:off x="6208713" y="1600200"/>
            <a:ext cx="420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2400" i="1">
                <a:latin typeface="Times New Roman" pitchFamily="18" charset="0"/>
              </a:rPr>
              <a:t>v</a:t>
            </a:r>
            <a:r>
              <a:rPr lang="it-IT" altLang="en-US" sz="2400" baseline="-25000">
                <a:latin typeface="Times New Roman" pitchFamily="18" charset="0"/>
              </a:rPr>
              <a:t>1</a:t>
            </a:r>
            <a:endParaRPr lang="it-IT" altLang="en-US" sz="2400">
              <a:latin typeface="Times New Roman" pitchFamily="18" charset="0"/>
            </a:endParaRPr>
          </a:p>
        </p:txBody>
      </p:sp>
      <p:sp>
        <p:nvSpPr>
          <p:cNvPr id="17419" name="Text Box 29"/>
          <p:cNvSpPr txBox="1">
            <a:spLocks noChangeArrowheads="1"/>
          </p:cNvSpPr>
          <p:nvPr/>
        </p:nvSpPr>
        <p:spPr bwMode="auto">
          <a:xfrm>
            <a:off x="5486400" y="2514600"/>
            <a:ext cx="42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2400" i="1">
                <a:latin typeface="Times New Roman" pitchFamily="18" charset="0"/>
              </a:rPr>
              <a:t>v</a:t>
            </a:r>
            <a:r>
              <a:rPr lang="it-IT" altLang="en-US" sz="2400" baseline="-25000">
                <a:latin typeface="Times New Roman" pitchFamily="18" charset="0"/>
              </a:rPr>
              <a:t>2</a:t>
            </a:r>
            <a:endParaRPr lang="it-IT" altLang="en-US" sz="2400">
              <a:latin typeface="Times New Roman" pitchFamily="18" charset="0"/>
            </a:endParaRPr>
          </a:p>
        </p:txBody>
      </p:sp>
      <p:sp>
        <p:nvSpPr>
          <p:cNvPr id="17420" name="Text Box 30"/>
          <p:cNvSpPr txBox="1">
            <a:spLocks noChangeArrowheads="1"/>
          </p:cNvSpPr>
          <p:nvPr/>
        </p:nvSpPr>
        <p:spPr bwMode="auto">
          <a:xfrm>
            <a:off x="7351713" y="1905000"/>
            <a:ext cx="82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2400" i="1">
                <a:latin typeface="Times New Roman" pitchFamily="18" charset="0"/>
              </a:rPr>
              <a:t>v</a:t>
            </a:r>
            <a:r>
              <a:rPr lang="it-IT" altLang="en-US" sz="2400" baseline="-25000">
                <a:latin typeface="Times New Roman" pitchFamily="18" charset="0"/>
              </a:rPr>
              <a:t>1</a:t>
            </a:r>
            <a:r>
              <a:rPr lang="it-IT" altLang="en-US" sz="2400">
                <a:latin typeface="Times New Roman" pitchFamily="18" charset="0"/>
              </a:rPr>
              <a:t>×</a:t>
            </a:r>
            <a:r>
              <a:rPr lang="it-IT" altLang="en-US" sz="2400" i="1">
                <a:latin typeface="Times New Roman" pitchFamily="18" charset="0"/>
              </a:rPr>
              <a:t>v</a:t>
            </a:r>
            <a:r>
              <a:rPr lang="it-IT" altLang="en-US" sz="2400" baseline="-25000">
                <a:latin typeface="Times New Roman" pitchFamily="18" charset="0"/>
              </a:rPr>
              <a:t>2</a:t>
            </a: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7086600" y="3657600"/>
            <a:ext cx="809625" cy="2084388"/>
            <a:chOff x="4464" y="2304"/>
            <a:chExt cx="510" cy="1313"/>
          </a:xfrm>
        </p:grpSpPr>
        <p:sp>
          <p:nvSpPr>
            <p:cNvPr id="536607" name="Oval 31"/>
            <p:cNvSpPr>
              <a:spLocks noChangeArrowheads="1"/>
            </p:cNvSpPr>
            <p:nvPr/>
          </p:nvSpPr>
          <p:spPr bwMode="auto">
            <a:xfrm>
              <a:off x="4483" y="3417"/>
              <a:ext cx="205" cy="200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54510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7440" name="Line 18"/>
            <p:cNvSpPr>
              <a:spLocks noChangeShapeType="1"/>
            </p:cNvSpPr>
            <p:nvPr/>
          </p:nvSpPr>
          <p:spPr bwMode="auto">
            <a:xfrm flipV="1">
              <a:off x="4591" y="2786"/>
              <a:ext cx="57" cy="67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7441" name="Object 35"/>
            <p:cNvGraphicFramePr>
              <a:graphicFrameLocks noChangeAspect="1"/>
            </p:cNvGraphicFramePr>
            <p:nvPr/>
          </p:nvGraphicFramePr>
          <p:xfrm>
            <a:off x="4464" y="2304"/>
            <a:ext cx="510" cy="6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39" name="Equation" r:id="rId3" imgW="203024" imgH="253780" progId="Equation.3">
                    <p:embed/>
                  </p:oleObj>
                </mc:Choice>
                <mc:Fallback>
                  <p:oleObj name="Equation" r:id="rId3" imgW="203024" imgH="253780" progId="Equation.3">
                    <p:embed/>
                    <p:pic>
                      <p:nvPicPr>
                        <p:cNvPr id="17441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4" y="2304"/>
                          <a:ext cx="510" cy="6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>
                                  <a:alpha val="50195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381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5789613" y="4452938"/>
            <a:ext cx="2892425" cy="1789112"/>
            <a:chOff x="3647" y="2805"/>
            <a:chExt cx="1822" cy="1127"/>
          </a:xfrm>
        </p:grpSpPr>
        <p:sp>
          <p:nvSpPr>
            <p:cNvPr id="17427" name="Line 14"/>
            <p:cNvSpPr>
              <a:spLocks noChangeShapeType="1"/>
            </p:cNvSpPr>
            <p:nvPr/>
          </p:nvSpPr>
          <p:spPr bwMode="auto">
            <a:xfrm flipH="1" flipV="1">
              <a:off x="3821" y="3266"/>
              <a:ext cx="144" cy="384"/>
            </a:xfrm>
            <a:prstGeom prst="line">
              <a:avLst/>
            </a:prstGeom>
            <a:noFill/>
            <a:ln w="19050">
              <a:solidFill>
                <a:srgbClr val="1F472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8" name="Line 15"/>
            <p:cNvSpPr>
              <a:spLocks noChangeShapeType="1"/>
            </p:cNvSpPr>
            <p:nvPr/>
          </p:nvSpPr>
          <p:spPr bwMode="auto">
            <a:xfrm flipV="1">
              <a:off x="4973" y="3266"/>
              <a:ext cx="240" cy="384"/>
            </a:xfrm>
            <a:prstGeom prst="line">
              <a:avLst/>
            </a:prstGeom>
            <a:noFill/>
            <a:ln w="19050">
              <a:solidFill>
                <a:srgbClr val="1F472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9" name="Line 16"/>
            <p:cNvSpPr>
              <a:spLocks noChangeShapeType="1"/>
            </p:cNvSpPr>
            <p:nvPr/>
          </p:nvSpPr>
          <p:spPr bwMode="auto">
            <a:xfrm flipH="1" flipV="1">
              <a:off x="4349" y="3458"/>
              <a:ext cx="0" cy="384"/>
            </a:xfrm>
            <a:prstGeom prst="line">
              <a:avLst/>
            </a:prstGeom>
            <a:noFill/>
            <a:ln w="19050">
              <a:solidFill>
                <a:srgbClr val="1F472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Line 17"/>
            <p:cNvSpPr>
              <a:spLocks noChangeShapeType="1"/>
            </p:cNvSpPr>
            <p:nvPr/>
          </p:nvSpPr>
          <p:spPr bwMode="auto">
            <a:xfrm flipV="1">
              <a:off x="4781" y="3458"/>
              <a:ext cx="96" cy="384"/>
            </a:xfrm>
            <a:prstGeom prst="line">
              <a:avLst/>
            </a:prstGeom>
            <a:noFill/>
            <a:ln w="19050">
              <a:solidFill>
                <a:srgbClr val="1F472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1" name="Line 22"/>
            <p:cNvSpPr>
              <a:spLocks noChangeShapeType="1"/>
            </p:cNvSpPr>
            <p:nvPr/>
          </p:nvSpPr>
          <p:spPr bwMode="auto">
            <a:xfrm flipV="1">
              <a:off x="4685" y="3122"/>
              <a:ext cx="48" cy="384"/>
            </a:xfrm>
            <a:prstGeom prst="line">
              <a:avLst/>
            </a:prstGeom>
            <a:noFill/>
            <a:ln w="19050">
              <a:solidFill>
                <a:srgbClr val="1F472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2" name="Line 23"/>
            <p:cNvSpPr>
              <a:spLocks noChangeShapeType="1"/>
            </p:cNvSpPr>
            <p:nvPr/>
          </p:nvSpPr>
          <p:spPr bwMode="auto">
            <a:xfrm flipH="1" flipV="1">
              <a:off x="4109" y="3026"/>
              <a:ext cx="107" cy="447"/>
            </a:xfrm>
            <a:prstGeom prst="line">
              <a:avLst/>
            </a:prstGeom>
            <a:noFill/>
            <a:ln w="19050">
              <a:solidFill>
                <a:srgbClr val="1F472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7433" name="Object 36"/>
            <p:cNvGraphicFramePr>
              <a:graphicFrameLocks noChangeAspect="1"/>
            </p:cNvGraphicFramePr>
            <p:nvPr/>
          </p:nvGraphicFramePr>
          <p:xfrm>
            <a:off x="4083" y="2805"/>
            <a:ext cx="214" cy="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40" name="Equation" r:id="rId5" imgW="203112" imgH="241195" progId="Equation.3">
                    <p:embed/>
                  </p:oleObj>
                </mc:Choice>
                <mc:Fallback>
                  <p:oleObj name="Equation" r:id="rId5" imgW="203112" imgH="241195" progId="Equation.3">
                    <p:embed/>
                    <p:pic>
                      <p:nvPicPr>
                        <p:cNvPr id="17433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3" y="2805"/>
                          <a:ext cx="214" cy="2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>
                                  <a:alpha val="50195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381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34" name="Object 37"/>
            <p:cNvGraphicFramePr>
              <a:graphicFrameLocks noChangeAspect="1"/>
            </p:cNvGraphicFramePr>
            <p:nvPr/>
          </p:nvGraphicFramePr>
          <p:xfrm>
            <a:off x="3647" y="3237"/>
            <a:ext cx="228" cy="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41" name="Equation" r:id="rId7" imgW="215713" imgH="241091" progId="Equation.3">
                    <p:embed/>
                  </p:oleObj>
                </mc:Choice>
                <mc:Fallback>
                  <p:oleObj name="Equation" r:id="rId7" imgW="215713" imgH="241091" progId="Equation.3">
                    <p:embed/>
                    <p:pic>
                      <p:nvPicPr>
                        <p:cNvPr id="17434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7" y="3237"/>
                          <a:ext cx="228" cy="2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>
                                  <a:alpha val="50195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381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35" name="Object 38"/>
            <p:cNvGraphicFramePr>
              <a:graphicFrameLocks noChangeAspect="1"/>
            </p:cNvGraphicFramePr>
            <p:nvPr/>
          </p:nvGraphicFramePr>
          <p:xfrm>
            <a:off x="4128" y="3552"/>
            <a:ext cx="214" cy="2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42" name="Equation" r:id="rId9" imgW="203024" imgH="253780" progId="Equation.3">
                    <p:embed/>
                  </p:oleObj>
                </mc:Choice>
                <mc:Fallback>
                  <p:oleObj name="Equation" r:id="rId9" imgW="203024" imgH="253780" progId="Equation.3">
                    <p:embed/>
                    <p:pic>
                      <p:nvPicPr>
                        <p:cNvPr id="17435" name="Object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3552"/>
                          <a:ext cx="214" cy="2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>
                                  <a:alpha val="50195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381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36" name="Object 39"/>
            <p:cNvGraphicFramePr>
              <a:graphicFrameLocks noChangeAspect="1"/>
            </p:cNvGraphicFramePr>
            <p:nvPr/>
          </p:nvGraphicFramePr>
          <p:xfrm>
            <a:off x="4895" y="3678"/>
            <a:ext cx="228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43" name="Equation" r:id="rId11" imgW="215713" imgH="241091" progId="Equation.3">
                    <p:embed/>
                  </p:oleObj>
                </mc:Choice>
                <mc:Fallback>
                  <p:oleObj name="Equation" r:id="rId11" imgW="215713" imgH="241091" progId="Equation.3">
                    <p:embed/>
                    <p:pic>
                      <p:nvPicPr>
                        <p:cNvPr id="17436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5" y="3678"/>
                          <a:ext cx="228" cy="2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>
                                  <a:alpha val="50195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381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37" name="Object 40"/>
            <p:cNvGraphicFramePr>
              <a:graphicFrameLocks noChangeAspect="1"/>
            </p:cNvGraphicFramePr>
            <p:nvPr/>
          </p:nvGraphicFramePr>
          <p:xfrm>
            <a:off x="5241" y="3330"/>
            <a:ext cx="228" cy="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44" name="Equation" r:id="rId13" imgW="215713" imgH="253780" progId="Equation.3">
                    <p:embed/>
                  </p:oleObj>
                </mc:Choice>
                <mc:Fallback>
                  <p:oleObj name="Equation" r:id="rId13" imgW="215713" imgH="253780" progId="Equation.3">
                    <p:embed/>
                    <p:pic>
                      <p:nvPicPr>
                        <p:cNvPr id="17437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1" y="3330"/>
                          <a:ext cx="228" cy="2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>
                                  <a:alpha val="50195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381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38" name="Object 41"/>
            <p:cNvGraphicFramePr>
              <a:graphicFrameLocks noChangeAspect="1"/>
            </p:cNvGraphicFramePr>
            <p:nvPr/>
          </p:nvGraphicFramePr>
          <p:xfrm>
            <a:off x="4857" y="3148"/>
            <a:ext cx="228" cy="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45" name="Equation" r:id="rId15" imgW="215713" imgH="253780" progId="Equation.3">
                    <p:embed/>
                  </p:oleObj>
                </mc:Choice>
                <mc:Fallback>
                  <p:oleObj name="Equation" r:id="rId15" imgW="215713" imgH="253780" progId="Equation.3">
                    <p:embed/>
                    <p:pic>
                      <p:nvPicPr>
                        <p:cNvPr id="17438" name="Object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57" y="3148"/>
                          <a:ext cx="228" cy="2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>
                                  <a:alpha val="50195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381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423" name="Rectangle 49"/>
          <p:cNvSpPr>
            <a:spLocks noChangeArrowheads="1"/>
          </p:cNvSpPr>
          <p:nvPr/>
        </p:nvSpPr>
        <p:spPr bwMode="auto">
          <a:xfrm>
            <a:off x="533400" y="3581400"/>
            <a:ext cx="3740424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Normal of a </a:t>
            </a:r>
            <a:r>
              <a:rPr lang="en-US" altLang="en-US" sz="2400" b="1" dirty="0">
                <a:solidFill>
                  <a:schemeClr val="accent2"/>
                </a:solidFill>
              </a:rPr>
              <a:t>vertex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shared among </a:t>
            </a:r>
            <a:r>
              <a:rPr lang="en-US" altLang="en-US" sz="2400" i="1" dirty="0"/>
              <a:t>n</a:t>
            </a:r>
            <a:r>
              <a:rPr lang="en-US" altLang="en-US" sz="2400" dirty="0"/>
              <a:t> triangles:</a:t>
            </a:r>
            <a:endParaRPr lang="it-IT" altLang="en-US" sz="2400" dirty="0"/>
          </a:p>
        </p:txBody>
      </p: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685800" y="4724400"/>
            <a:ext cx="3294063" cy="1781175"/>
            <a:chOff x="432" y="2976"/>
            <a:chExt cx="2075" cy="1122"/>
          </a:xfrm>
        </p:grpSpPr>
        <p:graphicFrame>
          <p:nvGraphicFramePr>
            <p:cNvPr id="17425" name="Object 50"/>
            <p:cNvGraphicFramePr>
              <a:graphicFrameLocks noChangeAspect="1"/>
            </p:cNvGraphicFramePr>
            <p:nvPr/>
          </p:nvGraphicFramePr>
          <p:xfrm>
            <a:off x="432" y="2976"/>
            <a:ext cx="2075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46" name="Equation" r:id="rId17" imgW="1345616" imgH="253890" progId="Equation.3">
                    <p:embed/>
                  </p:oleObj>
                </mc:Choice>
                <mc:Fallback>
                  <p:oleObj name="Equation" r:id="rId17" imgW="1345616" imgH="253890" progId="Equation.3">
                    <p:embed/>
                    <p:pic>
                      <p:nvPicPr>
                        <p:cNvPr id="17425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976"/>
                          <a:ext cx="2075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>
                                  <a:alpha val="50195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381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26" name="Object 51"/>
            <p:cNvGraphicFramePr>
              <a:graphicFrameLocks noChangeAspect="1"/>
            </p:cNvGraphicFramePr>
            <p:nvPr/>
          </p:nvGraphicFramePr>
          <p:xfrm>
            <a:off x="432" y="3456"/>
            <a:ext cx="881" cy="6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47" name="Equation" r:id="rId19" imgW="571252" imgH="418918" progId="Equation.3">
                    <p:embed/>
                  </p:oleObj>
                </mc:Choice>
                <mc:Fallback>
                  <p:oleObj name="Equation" r:id="rId19" imgW="571252" imgH="418918" progId="Equation.3">
                    <p:embed/>
                    <p:pic>
                      <p:nvPicPr>
                        <p:cNvPr id="17426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3456"/>
                          <a:ext cx="881" cy="6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>
                                  <a:alpha val="50195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381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96505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soon: shading</a:t>
            </a:r>
            <a:endParaRPr lang="it-IT" dirty="0"/>
          </a:p>
        </p:txBody>
      </p:sp>
      <p:sp>
        <p:nvSpPr>
          <p:cNvPr id="520214" name="Rectangle 22"/>
          <p:cNvSpPr>
            <a:spLocks noChangeArrowheads="1"/>
          </p:cNvSpPr>
          <p:nvPr/>
        </p:nvSpPr>
        <p:spPr bwMode="auto">
          <a:xfrm>
            <a:off x="533400" y="1295400"/>
            <a:ext cx="7286417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2800" dirty="0"/>
              <a:t>lighting: WHERE? (and: with what normal?)</a:t>
            </a:r>
            <a:endParaRPr lang="it-IT" sz="2800" dirty="0"/>
          </a:p>
        </p:txBody>
      </p:sp>
      <p:grpSp>
        <p:nvGrpSpPr>
          <p:cNvPr id="520215" name="Group 23"/>
          <p:cNvGrpSpPr>
            <a:grpSpLocks/>
          </p:cNvGrpSpPr>
          <p:nvPr/>
        </p:nvGrpSpPr>
        <p:grpSpPr bwMode="auto">
          <a:xfrm>
            <a:off x="7924800" y="5943600"/>
            <a:ext cx="762000" cy="457200"/>
            <a:chOff x="4608" y="3696"/>
            <a:chExt cx="480" cy="288"/>
          </a:xfrm>
        </p:grpSpPr>
        <p:sp>
          <p:nvSpPr>
            <p:cNvPr id="520216" name="Rectangle 24"/>
            <p:cNvSpPr>
              <a:spLocks noChangeArrowheads="1"/>
            </p:cNvSpPr>
            <p:nvPr/>
          </p:nvSpPr>
          <p:spPr bwMode="auto">
            <a:xfrm>
              <a:off x="4848" y="3696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17" name="Rectangle 25"/>
            <p:cNvSpPr>
              <a:spLocks noChangeArrowheads="1"/>
            </p:cNvSpPr>
            <p:nvPr/>
          </p:nvSpPr>
          <p:spPr bwMode="auto">
            <a:xfrm>
              <a:off x="4848" y="3744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18" name="Rectangle 26"/>
            <p:cNvSpPr>
              <a:spLocks noChangeArrowheads="1"/>
            </p:cNvSpPr>
            <p:nvPr/>
          </p:nvSpPr>
          <p:spPr bwMode="auto">
            <a:xfrm>
              <a:off x="4608" y="3744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19" name="Rectangle 27"/>
            <p:cNvSpPr>
              <a:spLocks noChangeArrowheads="1"/>
            </p:cNvSpPr>
            <p:nvPr/>
          </p:nvSpPr>
          <p:spPr bwMode="auto">
            <a:xfrm>
              <a:off x="4848" y="3792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20" name="Rectangle 28"/>
            <p:cNvSpPr>
              <a:spLocks noChangeArrowheads="1"/>
            </p:cNvSpPr>
            <p:nvPr/>
          </p:nvSpPr>
          <p:spPr bwMode="auto">
            <a:xfrm>
              <a:off x="4656" y="3792"/>
              <a:ext cx="192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21" name="Rectangle 29"/>
            <p:cNvSpPr>
              <a:spLocks noChangeArrowheads="1"/>
            </p:cNvSpPr>
            <p:nvPr/>
          </p:nvSpPr>
          <p:spPr bwMode="auto">
            <a:xfrm>
              <a:off x="4800" y="3888"/>
              <a:ext cx="192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22" name="Rectangle 30"/>
            <p:cNvSpPr>
              <a:spLocks noChangeArrowheads="1"/>
            </p:cNvSpPr>
            <p:nvPr/>
          </p:nvSpPr>
          <p:spPr bwMode="auto">
            <a:xfrm>
              <a:off x="4848" y="3936"/>
              <a:ext cx="96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23" name="Rectangle 31"/>
            <p:cNvSpPr>
              <a:spLocks noChangeArrowheads="1"/>
            </p:cNvSpPr>
            <p:nvPr/>
          </p:nvSpPr>
          <p:spPr bwMode="auto">
            <a:xfrm>
              <a:off x="4704" y="3840"/>
              <a:ext cx="336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520224" name="Group 32"/>
          <p:cNvGrpSpPr>
            <a:grpSpLocks/>
          </p:cNvGrpSpPr>
          <p:nvPr/>
        </p:nvGrpSpPr>
        <p:grpSpPr bwMode="auto">
          <a:xfrm>
            <a:off x="5181600" y="5638800"/>
            <a:ext cx="1169988" cy="990600"/>
            <a:chOff x="3360" y="3072"/>
            <a:chExt cx="737" cy="624"/>
          </a:xfrm>
        </p:grpSpPr>
        <p:sp>
          <p:nvSpPr>
            <p:cNvPr id="520225" name="AutoShape 33"/>
            <p:cNvSpPr>
              <a:spLocks noChangeArrowheads="1"/>
            </p:cNvSpPr>
            <p:nvPr/>
          </p:nvSpPr>
          <p:spPr bwMode="auto">
            <a:xfrm>
              <a:off x="3360" y="3072"/>
              <a:ext cx="737" cy="62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26" name="Freeform 34"/>
            <p:cNvSpPr>
              <a:spLocks/>
            </p:cNvSpPr>
            <p:nvPr/>
          </p:nvSpPr>
          <p:spPr bwMode="auto">
            <a:xfrm>
              <a:off x="3881" y="3074"/>
              <a:ext cx="208" cy="208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153" y="73"/>
                </a:cxn>
                <a:cxn ang="0">
                  <a:pos x="202" y="202"/>
                </a:cxn>
                <a:cxn ang="0">
                  <a:pos x="175" y="37"/>
                </a:cxn>
                <a:cxn ang="0">
                  <a:pos x="4" y="14"/>
                </a:cxn>
              </a:cxnLst>
              <a:rect l="0" t="0" r="r" b="b"/>
              <a:pathLst>
                <a:path w="208" h="208">
                  <a:moveTo>
                    <a:pt x="4" y="14"/>
                  </a:moveTo>
                  <a:cubicBezTo>
                    <a:pt x="0" y="20"/>
                    <a:pt x="120" y="42"/>
                    <a:pt x="153" y="73"/>
                  </a:cubicBezTo>
                  <a:cubicBezTo>
                    <a:pt x="184" y="103"/>
                    <a:pt x="198" y="208"/>
                    <a:pt x="202" y="202"/>
                  </a:cubicBezTo>
                  <a:cubicBezTo>
                    <a:pt x="206" y="196"/>
                    <a:pt x="208" y="68"/>
                    <a:pt x="175" y="37"/>
                  </a:cubicBezTo>
                  <a:cubicBezTo>
                    <a:pt x="129" y="0"/>
                    <a:pt x="7" y="10"/>
                    <a:pt x="4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20227" name="Group 35"/>
          <p:cNvGrpSpPr>
            <a:grpSpLocks/>
          </p:cNvGrpSpPr>
          <p:nvPr/>
        </p:nvGrpSpPr>
        <p:grpSpPr bwMode="auto">
          <a:xfrm>
            <a:off x="5781675" y="6334125"/>
            <a:ext cx="180975" cy="90488"/>
            <a:chOff x="3834" y="3318"/>
            <a:chExt cx="114" cy="57"/>
          </a:xfrm>
        </p:grpSpPr>
        <p:sp>
          <p:nvSpPr>
            <p:cNvPr id="520228" name="Rectangle 36"/>
            <p:cNvSpPr>
              <a:spLocks noChangeArrowheads="1"/>
            </p:cNvSpPr>
            <p:nvPr/>
          </p:nvSpPr>
          <p:spPr bwMode="auto">
            <a:xfrm>
              <a:off x="3834" y="331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29" name="Rectangle 37"/>
            <p:cNvSpPr>
              <a:spLocks noChangeArrowheads="1"/>
            </p:cNvSpPr>
            <p:nvPr/>
          </p:nvSpPr>
          <p:spPr bwMode="auto">
            <a:xfrm>
              <a:off x="3891" y="331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20230" name="Group 38"/>
          <p:cNvGrpSpPr>
            <a:grpSpLocks/>
          </p:cNvGrpSpPr>
          <p:nvPr/>
        </p:nvGrpSpPr>
        <p:grpSpPr bwMode="auto">
          <a:xfrm>
            <a:off x="5691188" y="6243638"/>
            <a:ext cx="360362" cy="90487"/>
            <a:chOff x="3777" y="3261"/>
            <a:chExt cx="227" cy="57"/>
          </a:xfrm>
        </p:grpSpPr>
        <p:sp>
          <p:nvSpPr>
            <p:cNvPr id="520231" name="Rectangle 39"/>
            <p:cNvSpPr>
              <a:spLocks noChangeArrowheads="1"/>
            </p:cNvSpPr>
            <p:nvPr/>
          </p:nvSpPr>
          <p:spPr bwMode="auto">
            <a:xfrm>
              <a:off x="3777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32" name="Rectangle 40"/>
            <p:cNvSpPr>
              <a:spLocks noChangeArrowheads="1"/>
            </p:cNvSpPr>
            <p:nvPr/>
          </p:nvSpPr>
          <p:spPr bwMode="auto">
            <a:xfrm>
              <a:off x="3947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33" name="Rectangle 41"/>
            <p:cNvSpPr>
              <a:spLocks noChangeArrowheads="1"/>
            </p:cNvSpPr>
            <p:nvPr/>
          </p:nvSpPr>
          <p:spPr bwMode="auto">
            <a:xfrm>
              <a:off x="3891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34" name="Rectangle 42"/>
            <p:cNvSpPr>
              <a:spLocks noChangeArrowheads="1"/>
            </p:cNvSpPr>
            <p:nvPr/>
          </p:nvSpPr>
          <p:spPr bwMode="auto">
            <a:xfrm>
              <a:off x="3834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20235" name="Group 43"/>
          <p:cNvGrpSpPr>
            <a:grpSpLocks/>
          </p:cNvGrpSpPr>
          <p:nvPr/>
        </p:nvGrpSpPr>
        <p:grpSpPr bwMode="auto">
          <a:xfrm>
            <a:off x="5421313" y="6064250"/>
            <a:ext cx="809625" cy="90488"/>
            <a:chOff x="3607" y="3148"/>
            <a:chExt cx="510" cy="57"/>
          </a:xfrm>
        </p:grpSpPr>
        <p:sp>
          <p:nvSpPr>
            <p:cNvPr id="520236" name="Rectangle 44"/>
            <p:cNvSpPr>
              <a:spLocks noChangeArrowheads="1"/>
            </p:cNvSpPr>
            <p:nvPr/>
          </p:nvSpPr>
          <p:spPr bwMode="auto">
            <a:xfrm>
              <a:off x="366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37" name="Rectangle 45"/>
            <p:cNvSpPr>
              <a:spLocks noChangeArrowheads="1"/>
            </p:cNvSpPr>
            <p:nvPr/>
          </p:nvSpPr>
          <p:spPr bwMode="auto">
            <a:xfrm>
              <a:off x="3721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38" name="Rectangle 46"/>
            <p:cNvSpPr>
              <a:spLocks noChangeArrowheads="1"/>
            </p:cNvSpPr>
            <p:nvPr/>
          </p:nvSpPr>
          <p:spPr bwMode="auto">
            <a:xfrm>
              <a:off x="360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39" name="Rectangle 47"/>
            <p:cNvSpPr>
              <a:spLocks noChangeArrowheads="1"/>
            </p:cNvSpPr>
            <p:nvPr/>
          </p:nvSpPr>
          <p:spPr bwMode="auto">
            <a:xfrm>
              <a:off x="377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40" name="Rectangle 48"/>
            <p:cNvSpPr>
              <a:spLocks noChangeArrowheads="1"/>
            </p:cNvSpPr>
            <p:nvPr/>
          </p:nvSpPr>
          <p:spPr bwMode="auto">
            <a:xfrm>
              <a:off x="383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41" name="Rectangle 49"/>
            <p:cNvSpPr>
              <a:spLocks noChangeArrowheads="1"/>
            </p:cNvSpPr>
            <p:nvPr/>
          </p:nvSpPr>
          <p:spPr bwMode="auto">
            <a:xfrm>
              <a:off x="3891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42" name="Rectangle 50"/>
            <p:cNvSpPr>
              <a:spLocks noChangeArrowheads="1"/>
            </p:cNvSpPr>
            <p:nvPr/>
          </p:nvSpPr>
          <p:spPr bwMode="auto">
            <a:xfrm>
              <a:off x="394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43" name="Rectangle 51"/>
            <p:cNvSpPr>
              <a:spLocks noChangeArrowheads="1"/>
            </p:cNvSpPr>
            <p:nvPr/>
          </p:nvSpPr>
          <p:spPr bwMode="auto">
            <a:xfrm>
              <a:off x="400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44" name="Rectangle 52"/>
            <p:cNvSpPr>
              <a:spLocks noChangeArrowheads="1"/>
            </p:cNvSpPr>
            <p:nvPr/>
          </p:nvSpPr>
          <p:spPr bwMode="auto">
            <a:xfrm>
              <a:off x="4060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20245" name="Group 53"/>
          <p:cNvGrpSpPr>
            <a:grpSpLocks/>
          </p:cNvGrpSpPr>
          <p:nvPr/>
        </p:nvGrpSpPr>
        <p:grpSpPr bwMode="auto">
          <a:xfrm>
            <a:off x="5330825" y="5973763"/>
            <a:ext cx="900113" cy="92075"/>
            <a:chOff x="3550" y="3091"/>
            <a:chExt cx="567" cy="58"/>
          </a:xfrm>
        </p:grpSpPr>
        <p:sp>
          <p:nvSpPr>
            <p:cNvPr id="520246" name="Rectangle 54"/>
            <p:cNvSpPr>
              <a:spLocks noChangeArrowheads="1"/>
            </p:cNvSpPr>
            <p:nvPr/>
          </p:nvSpPr>
          <p:spPr bwMode="auto">
            <a:xfrm>
              <a:off x="3607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47" name="Rectangle 55"/>
            <p:cNvSpPr>
              <a:spLocks noChangeArrowheads="1"/>
            </p:cNvSpPr>
            <p:nvPr/>
          </p:nvSpPr>
          <p:spPr bwMode="auto">
            <a:xfrm>
              <a:off x="3664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48" name="Rectangle 56"/>
            <p:cNvSpPr>
              <a:spLocks noChangeArrowheads="1"/>
            </p:cNvSpPr>
            <p:nvPr/>
          </p:nvSpPr>
          <p:spPr bwMode="auto">
            <a:xfrm>
              <a:off x="3721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49" name="Rectangle 57"/>
            <p:cNvSpPr>
              <a:spLocks noChangeArrowheads="1"/>
            </p:cNvSpPr>
            <p:nvPr/>
          </p:nvSpPr>
          <p:spPr bwMode="auto">
            <a:xfrm>
              <a:off x="3777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50" name="Rectangle 58"/>
            <p:cNvSpPr>
              <a:spLocks noChangeArrowheads="1"/>
            </p:cNvSpPr>
            <p:nvPr/>
          </p:nvSpPr>
          <p:spPr bwMode="auto">
            <a:xfrm>
              <a:off x="3834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51" name="Rectangle 59"/>
            <p:cNvSpPr>
              <a:spLocks noChangeArrowheads="1"/>
            </p:cNvSpPr>
            <p:nvPr/>
          </p:nvSpPr>
          <p:spPr bwMode="auto">
            <a:xfrm>
              <a:off x="3891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52" name="Rectangle 60"/>
            <p:cNvSpPr>
              <a:spLocks noChangeArrowheads="1"/>
            </p:cNvSpPr>
            <p:nvPr/>
          </p:nvSpPr>
          <p:spPr bwMode="auto">
            <a:xfrm>
              <a:off x="3947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53" name="Rectangle 61"/>
            <p:cNvSpPr>
              <a:spLocks noChangeArrowheads="1"/>
            </p:cNvSpPr>
            <p:nvPr/>
          </p:nvSpPr>
          <p:spPr bwMode="auto">
            <a:xfrm>
              <a:off x="3550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54" name="Rectangle 62"/>
            <p:cNvSpPr>
              <a:spLocks noChangeArrowheads="1"/>
            </p:cNvSpPr>
            <p:nvPr/>
          </p:nvSpPr>
          <p:spPr bwMode="auto">
            <a:xfrm>
              <a:off x="4060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55" name="Rectangle 63"/>
            <p:cNvSpPr>
              <a:spLocks noChangeArrowheads="1"/>
            </p:cNvSpPr>
            <p:nvPr/>
          </p:nvSpPr>
          <p:spPr bwMode="auto">
            <a:xfrm>
              <a:off x="4004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20256" name="Group 64"/>
          <p:cNvGrpSpPr>
            <a:grpSpLocks/>
          </p:cNvGrpSpPr>
          <p:nvPr/>
        </p:nvGrpSpPr>
        <p:grpSpPr bwMode="auto">
          <a:xfrm>
            <a:off x="5781675" y="5884863"/>
            <a:ext cx="449263" cy="90487"/>
            <a:chOff x="3834" y="3035"/>
            <a:chExt cx="283" cy="57"/>
          </a:xfrm>
        </p:grpSpPr>
        <p:sp>
          <p:nvSpPr>
            <p:cNvPr id="520257" name="Rectangle 65"/>
            <p:cNvSpPr>
              <a:spLocks noChangeArrowheads="1"/>
            </p:cNvSpPr>
            <p:nvPr/>
          </p:nvSpPr>
          <p:spPr bwMode="auto">
            <a:xfrm>
              <a:off x="3947" y="303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it-IT" sz="2000" b="1">
                <a:latin typeface="Lucida Sans Unicode" pitchFamily="34" charset="0"/>
              </a:endParaRPr>
            </a:p>
          </p:txBody>
        </p:sp>
        <p:grpSp>
          <p:nvGrpSpPr>
            <p:cNvPr id="520258" name="Group 66"/>
            <p:cNvGrpSpPr>
              <a:grpSpLocks/>
            </p:cNvGrpSpPr>
            <p:nvPr/>
          </p:nvGrpSpPr>
          <p:grpSpPr bwMode="auto">
            <a:xfrm>
              <a:off x="3834" y="3035"/>
              <a:ext cx="283" cy="57"/>
              <a:chOff x="3834" y="3035"/>
              <a:chExt cx="283" cy="57"/>
            </a:xfrm>
          </p:grpSpPr>
          <p:sp>
            <p:nvSpPr>
              <p:cNvPr id="520259" name="Rectangle 67"/>
              <p:cNvSpPr>
                <a:spLocks noChangeArrowheads="1"/>
              </p:cNvSpPr>
              <p:nvPr/>
            </p:nvSpPr>
            <p:spPr bwMode="auto">
              <a:xfrm>
                <a:off x="3834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20260" name="Rectangle 68"/>
              <p:cNvSpPr>
                <a:spLocks noChangeArrowheads="1"/>
              </p:cNvSpPr>
              <p:nvPr/>
            </p:nvSpPr>
            <p:spPr bwMode="auto">
              <a:xfrm>
                <a:off x="4004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20261" name="Rectangle 69"/>
              <p:cNvSpPr>
                <a:spLocks noChangeArrowheads="1"/>
              </p:cNvSpPr>
              <p:nvPr/>
            </p:nvSpPr>
            <p:spPr bwMode="auto">
              <a:xfrm>
                <a:off x="3890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20262" name="Rectangle 70"/>
              <p:cNvSpPr>
                <a:spLocks noChangeArrowheads="1"/>
              </p:cNvSpPr>
              <p:nvPr/>
            </p:nvSpPr>
            <p:spPr bwMode="auto">
              <a:xfrm>
                <a:off x="4060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520263" name="Group 71"/>
          <p:cNvGrpSpPr>
            <a:grpSpLocks/>
          </p:cNvGrpSpPr>
          <p:nvPr/>
        </p:nvGrpSpPr>
        <p:grpSpPr bwMode="auto">
          <a:xfrm>
            <a:off x="5511800" y="6154738"/>
            <a:ext cx="630238" cy="90487"/>
            <a:chOff x="3664" y="3205"/>
            <a:chExt cx="397" cy="57"/>
          </a:xfrm>
        </p:grpSpPr>
        <p:sp>
          <p:nvSpPr>
            <p:cNvPr id="520264" name="Rectangle 72"/>
            <p:cNvSpPr>
              <a:spLocks noChangeArrowheads="1"/>
            </p:cNvSpPr>
            <p:nvPr/>
          </p:nvSpPr>
          <p:spPr bwMode="auto">
            <a:xfrm>
              <a:off x="3721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65" name="Rectangle 73"/>
            <p:cNvSpPr>
              <a:spLocks noChangeArrowheads="1"/>
            </p:cNvSpPr>
            <p:nvPr/>
          </p:nvSpPr>
          <p:spPr bwMode="auto">
            <a:xfrm>
              <a:off x="3777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66" name="Rectangle 74"/>
            <p:cNvSpPr>
              <a:spLocks noChangeArrowheads="1"/>
            </p:cNvSpPr>
            <p:nvPr/>
          </p:nvSpPr>
          <p:spPr bwMode="auto">
            <a:xfrm>
              <a:off x="383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67" name="Rectangle 75"/>
            <p:cNvSpPr>
              <a:spLocks noChangeArrowheads="1"/>
            </p:cNvSpPr>
            <p:nvPr/>
          </p:nvSpPr>
          <p:spPr bwMode="auto">
            <a:xfrm>
              <a:off x="3891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68" name="Rectangle 76"/>
            <p:cNvSpPr>
              <a:spLocks noChangeArrowheads="1"/>
            </p:cNvSpPr>
            <p:nvPr/>
          </p:nvSpPr>
          <p:spPr bwMode="auto">
            <a:xfrm>
              <a:off x="3947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69" name="Rectangle 77"/>
            <p:cNvSpPr>
              <a:spLocks noChangeArrowheads="1"/>
            </p:cNvSpPr>
            <p:nvPr/>
          </p:nvSpPr>
          <p:spPr bwMode="auto">
            <a:xfrm>
              <a:off x="400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70" name="Rectangle 78"/>
            <p:cNvSpPr>
              <a:spLocks noChangeArrowheads="1"/>
            </p:cNvSpPr>
            <p:nvPr/>
          </p:nvSpPr>
          <p:spPr bwMode="auto">
            <a:xfrm>
              <a:off x="366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20271" name="Freeform 79"/>
          <p:cNvSpPr>
            <a:spLocks/>
          </p:cNvSpPr>
          <p:nvPr/>
        </p:nvSpPr>
        <p:spPr bwMode="auto">
          <a:xfrm>
            <a:off x="5357813" y="5902325"/>
            <a:ext cx="876300" cy="531813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261" y="309"/>
              </a:cxn>
              <a:cxn ang="0">
                <a:pos x="425" y="0"/>
              </a:cxn>
              <a:cxn ang="0">
                <a:pos x="0" y="55"/>
              </a:cxn>
            </a:cxnLst>
            <a:rect l="0" t="0" r="r" b="b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>
              <a:alpha val="50000"/>
            </a:srgbClr>
          </a:solidFill>
          <a:ln w="15875" cap="flat">
            <a:noFill/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20272" name="AutoShape 80"/>
          <p:cNvSpPr>
            <a:spLocks noChangeArrowheads="1"/>
          </p:cNvSpPr>
          <p:nvPr/>
        </p:nvSpPr>
        <p:spPr bwMode="auto">
          <a:xfrm>
            <a:off x="2209800" y="5683250"/>
            <a:ext cx="1169988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20273" name="Freeform 81"/>
          <p:cNvSpPr>
            <a:spLocks/>
          </p:cNvSpPr>
          <p:nvPr/>
        </p:nvSpPr>
        <p:spPr bwMode="auto">
          <a:xfrm>
            <a:off x="3036888" y="5686425"/>
            <a:ext cx="330200" cy="330200"/>
          </a:xfrm>
          <a:custGeom>
            <a:avLst/>
            <a:gdLst/>
            <a:ahLst/>
            <a:cxnLst>
              <a:cxn ang="0">
                <a:pos x="4" y="14"/>
              </a:cxn>
              <a:cxn ang="0">
                <a:pos x="153" y="73"/>
              </a:cxn>
              <a:cxn ang="0">
                <a:pos x="202" y="202"/>
              </a:cxn>
              <a:cxn ang="0">
                <a:pos x="175" y="37"/>
              </a:cxn>
              <a:cxn ang="0">
                <a:pos x="4" y="14"/>
              </a:cxn>
            </a:cxnLst>
            <a:rect l="0" t="0" r="r" b="b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20274" name="Freeform 82"/>
          <p:cNvSpPr>
            <a:spLocks/>
          </p:cNvSpPr>
          <p:nvPr/>
        </p:nvSpPr>
        <p:spPr bwMode="auto">
          <a:xfrm>
            <a:off x="2286000" y="5988050"/>
            <a:ext cx="876300" cy="531813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261" y="309"/>
              </a:cxn>
              <a:cxn ang="0">
                <a:pos x="425" y="0"/>
              </a:cxn>
              <a:cxn ang="0">
                <a:pos x="0" y="55"/>
              </a:cxn>
            </a:cxnLst>
            <a:rect l="0" t="0" r="r" b="b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520275" name="Group 83"/>
          <p:cNvGrpSpPr>
            <a:grpSpLocks/>
          </p:cNvGrpSpPr>
          <p:nvPr/>
        </p:nvGrpSpPr>
        <p:grpSpPr bwMode="auto">
          <a:xfrm>
            <a:off x="152400" y="5302250"/>
            <a:ext cx="1371600" cy="1219200"/>
            <a:chOff x="156" y="672"/>
            <a:chExt cx="3024" cy="2112"/>
          </a:xfrm>
        </p:grpSpPr>
        <p:sp>
          <p:nvSpPr>
            <p:cNvPr id="520276" name="Line 84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77" name="Line 85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78" name="Line 86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520279" name="Rectangle 87"/>
          <p:cNvSpPr>
            <a:spLocks noChangeArrowheads="1"/>
          </p:cNvSpPr>
          <p:nvPr/>
        </p:nvSpPr>
        <p:spPr bwMode="auto">
          <a:xfrm>
            <a:off x="0" y="644525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x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520280" name="Rectangle 88"/>
          <p:cNvSpPr>
            <a:spLocks noChangeArrowheads="1"/>
          </p:cNvSpPr>
          <p:nvPr/>
        </p:nvSpPr>
        <p:spPr bwMode="auto">
          <a:xfrm>
            <a:off x="914400" y="507365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y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520281" name="Rectangle 89"/>
          <p:cNvSpPr>
            <a:spLocks noChangeArrowheads="1"/>
          </p:cNvSpPr>
          <p:nvPr/>
        </p:nvSpPr>
        <p:spPr bwMode="auto">
          <a:xfrm>
            <a:off x="1447800" y="644525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z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520282" name="Rectangle 90"/>
          <p:cNvSpPr>
            <a:spLocks noChangeArrowheads="1"/>
          </p:cNvSpPr>
          <p:nvPr/>
        </p:nvSpPr>
        <p:spPr bwMode="auto">
          <a:xfrm>
            <a:off x="304800" y="568325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520283" name="Rectangle 91"/>
          <p:cNvSpPr>
            <a:spLocks noChangeArrowheads="1"/>
          </p:cNvSpPr>
          <p:nvPr/>
        </p:nvSpPr>
        <p:spPr bwMode="auto">
          <a:xfrm>
            <a:off x="1143000" y="560705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520284" name="Rectangle 92"/>
          <p:cNvSpPr>
            <a:spLocks noChangeArrowheads="1"/>
          </p:cNvSpPr>
          <p:nvPr/>
        </p:nvSpPr>
        <p:spPr bwMode="auto">
          <a:xfrm>
            <a:off x="762000" y="636905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520285" name="Oval 93"/>
          <p:cNvSpPr>
            <a:spLocks noChangeArrowheads="1"/>
          </p:cNvSpPr>
          <p:nvPr/>
        </p:nvSpPr>
        <p:spPr bwMode="auto">
          <a:xfrm>
            <a:off x="838200" y="63690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20286" name="Oval 94"/>
          <p:cNvSpPr>
            <a:spLocks noChangeArrowheads="1"/>
          </p:cNvSpPr>
          <p:nvPr/>
        </p:nvSpPr>
        <p:spPr bwMode="auto">
          <a:xfrm>
            <a:off x="1143000" y="58356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20287" name="Oval 95"/>
          <p:cNvSpPr>
            <a:spLocks noChangeArrowheads="1"/>
          </p:cNvSpPr>
          <p:nvPr/>
        </p:nvSpPr>
        <p:spPr bwMode="auto">
          <a:xfrm>
            <a:off x="457200" y="59880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520288" name="Freeform 96"/>
          <p:cNvSpPr>
            <a:spLocks/>
          </p:cNvSpPr>
          <p:nvPr/>
        </p:nvSpPr>
        <p:spPr bwMode="auto">
          <a:xfrm>
            <a:off x="506413" y="5900738"/>
            <a:ext cx="693737" cy="525462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265" y="331"/>
              </a:cxn>
              <a:cxn ang="0">
                <a:pos x="437" y="0"/>
              </a:cxn>
              <a:cxn ang="0">
                <a:pos x="0" y="80"/>
              </a:cxn>
            </a:cxnLst>
            <a:rect l="0" t="0" r="r" b="b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520289" name="Group 97"/>
          <p:cNvGrpSpPr>
            <a:grpSpLocks/>
          </p:cNvGrpSpPr>
          <p:nvPr/>
        </p:nvGrpSpPr>
        <p:grpSpPr bwMode="auto">
          <a:xfrm>
            <a:off x="2133600" y="5683250"/>
            <a:ext cx="1177925" cy="1098550"/>
            <a:chOff x="1567" y="3120"/>
            <a:chExt cx="742" cy="692"/>
          </a:xfrm>
        </p:grpSpPr>
        <p:sp>
          <p:nvSpPr>
            <p:cNvPr id="520290" name="Oval 98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91" name="Oval 99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92" name="Oval 100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520293" name="Rectangle 101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520294" name="Rectangle 102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520295" name="Rectangle 103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grpSp>
        <p:nvGrpSpPr>
          <p:cNvPr id="520296" name="Group 104"/>
          <p:cNvGrpSpPr>
            <a:grpSpLocks/>
          </p:cNvGrpSpPr>
          <p:nvPr/>
        </p:nvGrpSpPr>
        <p:grpSpPr bwMode="auto">
          <a:xfrm>
            <a:off x="7696200" y="5791200"/>
            <a:ext cx="1143000" cy="685800"/>
            <a:chOff x="3504" y="3600"/>
            <a:chExt cx="672" cy="432"/>
          </a:xfrm>
        </p:grpSpPr>
        <p:sp>
          <p:nvSpPr>
            <p:cNvPr id="520297" name="Line 105"/>
            <p:cNvSpPr>
              <a:spLocks noChangeShapeType="1"/>
            </p:cNvSpPr>
            <p:nvPr/>
          </p:nvSpPr>
          <p:spPr bwMode="auto">
            <a:xfrm>
              <a:off x="3504" y="388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98" name="Line 106"/>
            <p:cNvSpPr>
              <a:spLocks noChangeShapeType="1"/>
            </p:cNvSpPr>
            <p:nvPr/>
          </p:nvSpPr>
          <p:spPr bwMode="auto">
            <a:xfrm>
              <a:off x="3504" y="3936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99" name="Line 107"/>
            <p:cNvSpPr>
              <a:spLocks noChangeShapeType="1"/>
            </p:cNvSpPr>
            <p:nvPr/>
          </p:nvSpPr>
          <p:spPr bwMode="auto">
            <a:xfrm>
              <a:off x="3504" y="398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300" name="Line 108"/>
            <p:cNvSpPr>
              <a:spLocks noChangeShapeType="1"/>
            </p:cNvSpPr>
            <p:nvPr/>
          </p:nvSpPr>
          <p:spPr bwMode="auto">
            <a:xfrm>
              <a:off x="3504" y="384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301" name="Line 109"/>
            <p:cNvSpPr>
              <a:spLocks noChangeShapeType="1"/>
            </p:cNvSpPr>
            <p:nvPr/>
          </p:nvSpPr>
          <p:spPr bwMode="auto">
            <a:xfrm>
              <a:off x="3504" y="379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302" name="Line 110"/>
            <p:cNvSpPr>
              <a:spLocks noChangeShapeType="1"/>
            </p:cNvSpPr>
            <p:nvPr/>
          </p:nvSpPr>
          <p:spPr bwMode="auto">
            <a:xfrm>
              <a:off x="3504" y="374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303" name="Line 111"/>
            <p:cNvSpPr>
              <a:spLocks noChangeShapeType="1"/>
            </p:cNvSpPr>
            <p:nvPr/>
          </p:nvSpPr>
          <p:spPr bwMode="auto">
            <a:xfrm>
              <a:off x="3504" y="3696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304" name="Line 112"/>
            <p:cNvSpPr>
              <a:spLocks noChangeShapeType="1"/>
            </p:cNvSpPr>
            <p:nvPr/>
          </p:nvSpPr>
          <p:spPr bwMode="auto">
            <a:xfrm>
              <a:off x="3504" y="403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305" name="Line 113"/>
            <p:cNvSpPr>
              <a:spLocks noChangeShapeType="1"/>
            </p:cNvSpPr>
            <p:nvPr/>
          </p:nvSpPr>
          <p:spPr bwMode="auto">
            <a:xfrm>
              <a:off x="3504" y="364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306" name="Line 114"/>
            <p:cNvSpPr>
              <a:spLocks noChangeShapeType="1"/>
            </p:cNvSpPr>
            <p:nvPr/>
          </p:nvSpPr>
          <p:spPr bwMode="auto">
            <a:xfrm>
              <a:off x="3504" y="360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520307" name="Line 115"/>
          <p:cNvSpPr>
            <a:spLocks noChangeShapeType="1"/>
          </p:cNvSpPr>
          <p:nvPr/>
        </p:nvSpPr>
        <p:spPr bwMode="auto">
          <a:xfrm flipV="1">
            <a:off x="77724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08" name="Line 116"/>
          <p:cNvSpPr>
            <a:spLocks noChangeShapeType="1"/>
          </p:cNvSpPr>
          <p:nvPr/>
        </p:nvSpPr>
        <p:spPr bwMode="auto">
          <a:xfrm flipV="1">
            <a:off x="78486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09" name="Line 117"/>
          <p:cNvSpPr>
            <a:spLocks noChangeShapeType="1"/>
          </p:cNvSpPr>
          <p:nvPr/>
        </p:nvSpPr>
        <p:spPr bwMode="auto">
          <a:xfrm flipV="1">
            <a:off x="79248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0" name="Line 118"/>
          <p:cNvSpPr>
            <a:spLocks noChangeShapeType="1"/>
          </p:cNvSpPr>
          <p:nvPr/>
        </p:nvSpPr>
        <p:spPr bwMode="auto">
          <a:xfrm flipV="1">
            <a:off x="80010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1" name="Line 119"/>
          <p:cNvSpPr>
            <a:spLocks noChangeShapeType="1"/>
          </p:cNvSpPr>
          <p:nvPr/>
        </p:nvSpPr>
        <p:spPr bwMode="auto">
          <a:xfrm flipV="1">
            <a:off x="80772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2" name="Line 120"/>
          <p:cNvSpPr>
            <a:spLocks noChangeShapeType="1"/>
          </p:cNvSpPr>
          <p:nvPr/>
        </p:nvSpPr>
        <p:spPr bwMode="auto">
          <a:xfrm flipV="1">
            <a:off x="81534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3" name="Line 121"/>
          <p:cNvSpPr>
            <a:spLocks noChangeShapeType="1"/>
          </p:cNvSpPr>
          <p:nvPr/>
        </p:nvSpPr>
        <p:spPr bwMode="auto">
          <a:xfrm flipV="1">
            <a:off x="82296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4" name="Line 122"/>
          <p:cNvSpPr>
            <a:spLocks noChangeShapeType="1"/>
          </p:cNvSpPr>
          <p:nvPr/>
        </p:nvSpPr>
        <p:spPr bwMode="auto">
          <a:xfrm flipV="1">
            <a:off x="83058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5" name="Line 123"/>
          <p:cNvSpPr>
            <a:spLocks noChangeShapeType="1"/>
          </p:cNvSpPr>
          <p:nvPr/>
        </p:nvSpPr>
        <p:spPr bwMode="auto">
          <a:xfrm flipV="1">
            <a:off x="83820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6" name="Line 124"/>
          <p:cNvSpPr>
            <a:spLocks noChangeShapeType="1"/>
          </p:cNvSpPr>
          <p:nvPr/>
        </p:nvSpPr>
        <p:spPr bwMode="auto">
          <a:xfrm flipV="1">
            <a:off x="84582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7" name="Line 125"/>
          <p:cNvSpPr>
            <a:spLocks noChangeShapeType="1"/>
          </p:cNvSpPr>
          <p:nvPr/>
        </p:nvSpPr>
        <p:spPr bwMode="auto">
          <a:xfrm flipV="1">
            <a:off x="85344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8" name="Line 126"/>
          <p:cNvSpPr>
            <a:spLocks noChangeShapeType="1"/>
          </p:cNvSpPr>
          <p:nvPr/>
        </p:nvSpPr>
        <p:spPr bwMode="auto">
          <a:xfrm flipV="1">
            <a:off x="86106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9" name="Line 127"/>
          <p:cNvSpPr>
            <a:spLocks noChangeShapeType="1"/>
          </p:cNvSpPr>
          <p:nvPr/>
        </p:nvSpPr>
        <p:spPr bwMode="auto">
          <a:xfrm flipV="1">
            <a:off x="86868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20" name="Line 128"/>
          <p:cNvSpPr>
            <a:spLocks noChangeShapeType="1"/>
          </p:cNvSpPr>
          <p:nvPr/>
        </p:nvSpPr>
        <p:spPr bwMode="auto">
          <a:xfrm flipV="1">
            <a:off x="87630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21" name="Rectangle 129"/>
          <p:cNvSpPr>
            <a:spLocks noChangeArrowheads="1"/>
          </p:cNvSpPr>
          <p:nvPr/>
        </p:nvSpPr>
        <p:spPr bwMode="auto">
          <a:xfrm>
            <a:off x="7696200" y="5715000"/>
            <a:ext cx="11430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24" name="AutoShape 3"/>
          <p:cNvSpPr>
            <a:spLocks noChangeArrowheads="1"/>
          </p:cNvSpPr>
          <p:nvPr/>
        </p:nvSpPr>
        <p:spPr bwMode="auto">
          <a:xfrm>
            <a:off x="609600" y="2346176"/>
            <a:ext cx="8305800" cy="2667000"/>
          </a:xfrm>
          <a:prstGeom prst="roundRect">
            <a:avLst>
              <a:gd name="adj" fmla="val 7593"/>
            </a:avLst>
          </a:prstGeom>
          <a:solidFill>
            <a:srgbClr val="DDDDDD"/>
          </a:solidFill>
          <a:ln w="222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125" name="AutoShape 4"/>
          <p:cNvSpPr>
            <a:spLocks noChangeArrowheads="1"/>
          </p:cNvSpPr>
          <p:nvPr/>
        </p:nvSpPr>
        <p:spPr bwMode="auto">
          <a:xfrm rot="16200000">
            <a:off x="4797426" y="3073433"/>
            <a:ext cx="2019300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99CCFF"/>
                </a:solidFill>
              </a:rPr>
              <a:t>Fragments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&amp; interpolated </a:t>
            </a:r>
            <a:r>
              <a:rPr lang="en-US" altLang="en-US" sz="2000" b="1" dirty="0" err="1">
                <a:solidFill>
                  <a:schemeClr val="bg1"/>
                </a:solidFill>
              </a:rPr>
              <a:t>varyings</a:t>
            </a:r>
            <a:endParaRPr lang="it-IT" altLang="en-US" sz="2000" b="1" dirty="0">
              <a:solidFill>
                <a:schemeClr val="bg1"/>
              </a:solidFill>
            </a:endParaRPr>
          </a:p>
        </p:txBody>
      </p:sp>
      <p:sp>
        <p:nvSpPr>
          <p:cNvPr id="126" name="AutoShape 5"/>
          <p:cNvSpPr>
            <a:spLocks noChangeArrowheads="1"/>
          </p:cNvSpPr>
          <p:nvPr/>
        </p:nvSpPr>
        <p:spPr bwMode="auto">
          <a:xfrm rot="16200000">
            <a:off x="-302467" y="3296958"/>
            <a:ext cx="2016222" cy="76469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99CCFF"/>
                </a:solidFill>
              </a:rPr>
              <a:t>Vertices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endParaRPr lang="en-US" altLang="en-US" sz="16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</a:rPr>
              <a:t>&amp; their attributes</a:t>
            </a:r>
            <a:endParaRPr lang="it-IT" alt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127" name="Object 6"/>
          <p:cNvGraphicFramePr>
            <a:graphicFrameLocks noChangeAspect="1"/>
          </p:cNvGraphicFramePr>
          <p:nvPr>
            <p:extLst/>
          </p:nvPr>
        </p:nvGraphicFramePr>
        <p:xfrm>
          <a:off x="7239000" y="1888976"/>
          <a:ext cx="18288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7" name="Image" r:id="rId3" imgW="6311111" imgH="3809524" progId="Photoshop.Image.8">
                  <p:embed/>
                </p:oleObj>
              </mc:Choice>
              <mc:Fallback>
                <p:oleObj name="Image" r:id="rId3" imgW="6311111" imgH="3809524" progId="Photoshop.Image.8">
                  <p:embed/>
                  <p:pic>
                    <p:nvPicPr>
                      <p:cNvPr id="1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1888976"/>
                        <a:ext cx="18288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AutoShape 7"/>
          <p:cNvSpPr>
            <a:spLocks noChangeArrowheads="1"/>
          </p:cNvSpPr>
          <p:nvPr/>
        </p:nvSpPr>
        <p:spPr bwMode="auto">
          <a:xfrm>
            <a:off x="7464425" y="3182789"/>
            <a:ext cx="1379538" cy="946150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CCFF"/>
                </a:solidFill>
              </a:rPr>
              <a:t>Screen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CCFF"/>
                </a:solidFill>
              </a:rPr>
              <a:t>buffer</a:t>
            </a:r>
            <a:endParaRPr lang="it-IT" altLang="en-US" sz="1200">
              <a:solidFill>
                <a:srgbClr val="99CCFF"/>
              </a:solidFill>
            </a:endParaRPr>
          </a:p>
        </p:txBody>
      </p:sp>
      <p:sp>
        <p:nvSpPr>
          <p:cNvPr id="129" name="AutoShape 8"/>
          <p:cNvSpPr>
            <a:spLocks noChangeArrowheads="1"/>
          </p:cNvSpPr>
          <p:nvPr/>
        </p:nvSpPr>
        <p:spPr bwMode="auto">
          <a:xfrm rot="16200000">
            <a:off x="1596406" y="3178406"/>
            <a:ext cx="2160240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99CCFF"/>
                </a:solidFill>
              </a:rPr>
              <a:t>Projected vertices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&amp; </a:t>
            </a:r>
            <a:r>
              <a:rPr lang="en-US" altLang="en-US" sz="2000" b="1" dirty="0" err="1">
                <a:solidFill>
                  <a:schemeClr val="bg1"/>
                </a:solidFill>
              </a:rPr>
              <a:t>varyings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130" name="AutoShape 9"/>
          <p:cNvSpPr>
            <a:spLocks noChangeArrowheads="1"/>
          </p:cNvSpPr>
          <p:nvPr/>
        </p:nvSpPr>
        <p:spPr bwMode="auto">
          <a:xfrm>
            <a:off x="1095375" y="2898626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</a:rPr>
              <a:t> </a:t>
            </a:r>
            <a:endParaRPr lang="it-IT" altLang="en-US" sz="1200">
              <a:solidFill>
                <a:schemeClr val="accent1"/>
              </a:solidFill>
            </a:endParaRPr>
          </a:p>
        </p:txBody>
      </p:sp>
      <p:sp>
        <p:nvSpPr>
          <p:cNvPr id="131" name="AutoShape 10"/>
          <p:cNvSpPr>
            <a:spLocks noChangeArrowheads="1"/>
          </p:cNvSpPr>
          <p:nvPr/>
        </p:nvSpPr>
        <p:spPr bwMode="auto">
          <a:xfrm>
            <a:off x="6402388" y="2879576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</a:rPr>
              <a:t> </a:t>
            </a:r>
            <a:endParaRPr lang="it-IT" altLang="en-US" sz="1200">
              <a:solidFill>
                <a:schemeClr val="accent1"/>
              </a:solidFill>
            </a:endParaRPr>
          </a:p>
        </p:txBody>
      </p:sp>
      <p:sp>
        <p:nvSpPr>
          <p:cNvPr id="132" name="AutoShape 11"/>
          <p:cNvSpPr>
            <a:spLocks noChangeArrowheads="1"/>
          </p:cNvSpPr>
          <p:nvPr/>
        </p:nvSpPr>
        <p:spPr bwMode="auto">
          <a:xfrm>
            <a:off x="3249614" y="3347483"/>
            <a:ext cx="2114549" cy="648512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rasterizer</a:t>
            </a:r>
            <a:r>
              <a:rPr lang="it-IT" altLang="en-US" sz="1800" dirty="0">
                <a:solidFill>
                  <a:schemeClr val="bg1"/>
                </a:solidFill>
              </a:rPr>
              <a:t> </a:t>
            </a:r>
            <a:r>
              <a:rPr lang="it-IT" altLang="en-US" sz="1800" dirty="0" err="1">
                <a:solidFill>
                  <a:schemeClr val="bg1"/>
                </a:solidFill>
              </a:rPr>
              <a:t>triangles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133" name="Rectangle 12"/>
          <p:cNvSpPr>
            <a:spLocks noChangeArrowheads="1"/>
          </p:cNvSpPr>
          <p:nvPr/>
        </p:nvSpPr>
        <p:spPr bwMode="auto">
          <a:xfrm rot="16200000">
            <a:off x="5867928" y="3355421"/>
            <a:ext cx="1554692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computations</a:t>
            </a:r>
            <a:br>
              <a:rPr lang="en-US" altLang="en-US" sz="1800" dirty="0">
                <a:solidFill>
                  <a:schemeClr val="bg1"/>
                </a:solidFill>
              </a:rPr>
            </a:br>
            <a:r>
              <a:rPr lang="en-US" altLang="en-US" sz="1800" dirty="0">
                <a:solidFill>
                  <a:schemeClr val="bg1"/>
                </a:solidFill>
              </a:rPr>
              <a:t>per fragment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134" name="AutoShape 15"/>
          <p:cNvSpPr>
            <a:spLocks noChangeArrowheads="1"/>
          </p:cNvSpPr>
          <p:nvPr/>
        </p:nvSpPr>
        <p:spPr bwMode="auto">
          <a:xfrm>
            <a:off x="3249614" y="4022576"/>
            <a:ext cx="2114549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rasterizer</a:t>
            </a:r>
            <a:endParaRPr lang="it-IT" altLang="en-US" sz="18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lines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135" name="AutoShape 18"/>
          <p:cNvSpPr>
            <a:spLocks noChangeArrowheads="1"/>
          </p:cNvSpPr>
          <p:nvPr/>
        </p:nvSpPr>
        <p:spPr bwMode="auto">
          <a:xfrm>
            <a:off x="3249614" y="2650976"/>
            <a:ext cx="2114549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rasterizer</a:t>
            </a:r>
            <a:endParaRPr lang="it-IT" altLang="en-US" sz="18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points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136" name="Rectangle 20"/>
          <p:cNvSpPr>
            <a:spLocks noChangeArrowheads="1"/>
          </p:cNvSpPr>
          <p:nvPr/>
        </p:nvSpPr>
        <p:spPr bwMode="auto">
          <a:xfrm rot="16200000">
            <a:off x="702204" y="3353833"/>
            <a:ext cx="1554692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computations</a:t>
            </a:r>
            <a:br>
              <a:rPr lang="en-US" altLang="en-US" sz="1800" dirty="0">
                <a:solidFill>
                  <a:schemeClr val="bg1"/>
                </a:solidFill>
              </a:rPr>
            </a:br>
            <a:r>
              <a:rPr lang="en-US" altLang="en-US" sz="1800" dirty="0">
                <a:solidFill>
                  <a:schemeClr val="bg1"/>
                </a:solidFill>
              </a:rPr>
              <a:t>per vertex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451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Per-vertex lighting </a:t>
            </a:r>
            <a:r>
              <a:rPr lang="en-US" altLang="en-US" sz="2400" dirty="0"/>
              <a:t>(a.k.a. “</a:t>
            </a:r>
            <a:r>
              <a:rPr lang="en-US" altLang="en-US" sz="2400" dirty="0" err="1"/>
              <a:t>Gouraud</a:t>
            </a:r>
            <a:r>
              <a:rPr lang="en-US" altLang="en-US" sz="2400" dirty="0"/>
              <a:t> shading”)</a:t>
            </a:r>
            <a:r>
              <a:rPr lang="en-US" altLang="en-US" dirty="0"/>
              <a:t>: Where?</a:t>
            </a:r>
            <a:endParaRPr lang="it-IT" altLang="en-US" dirty="0"/>
          </a:p>
        </p:txBody>
      </p:sp>
      <p:sp>
        <p:nvSpPr>
          <p:cNvPr id="20484" name="AutoShape 3"/>
          <p:cNvSpPr>
            <a:spLocks noChangeArrowheads="1"/>
          </p:cNvSpPr>
          <p:nvPr/>
        </p:nvSpPr>
        <p:spPr bwMode="auto">
          <a:xfrm>
            <a:off x="609600" y="1437928"/>
            <a:ext cx="8305800" cy="2667000"/>
          </a:xfrm>
          <a:prstGeom prst="roundRect">
            <a:avLst>
              <a:gd name="adj" fmla="val 7593"/>
            </a:avLst>
          </a:prstGeom>
          <a:solidFill>
            <a:srgbClr val="DDDDDD"/>
          </a:solidFill>
          <a:ln w="222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20485" name="AutoShape 4"/>
          <p:cNvSpPr>
            <a:spLocks noChangeArrowheads="1"/>
          </p:cNvSpPr>
          <p:nvPr/>
        </p:nvSpPr>
        <p:spPr bwMode="auto">
          <a:xfrm rot="16200000">
            <a:off x="4797426" y="2165185"/>
            <a:ext cx="2019300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99CCFF"/>
                </a:solidFill>
              </a:rPr>
              <a:t>Fragments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&amp; interpolated </a:t>
            </a:r>
            <a:r>
              <a:rPr lang="en-US" altLang="en-US" sz="2000" b="1" dirty="0" err="1">
                <a:solidFill>
                  <a:schemeClr val="bg1"/>
                </a:solidFill>
              </a:rPr>
              <a:t>varyings</a:t>
            </a:r>
            <a:endParaRPr lang="it-IT" altLang="en-US" sz="2000" b="1" dirty="0">
              <a:solidFill>
                <a:schemeClr val="bg1"/>
              </a:solidFill>
            </a:endParaRPr>
          </a:p>
        </p:txBody>
      </p:sp>
      <p:sp>
        <p:nvSpPr>
          <p:cNvPr id="20486" name="AutoShape 5"/>
          <p:cNvSpPr>
            <a:spLocks noChangeArrowheads="1"/>
          </p:cNvSpPr>
          <p:nvPr/>
        </p:nvSpPr>
        <p:spPr bwMode="auto">
          <a:xfrm rot="16200000">
            <a:off x="-302467" y="2388710"/>
            <a:ext cx="2016222" cy="76469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99CCFF"/>
                </a:solidFill>
              </a:rPr>
              <a:t>Vertices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endParaRPr lang="en-US" altLang="en-US" sz="16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</a:rPr>
              <a:t>&amp; their attributes</a:t>
            </a:r>
            <a:endParaRPr lang="it-IT" alt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20487" name="Object 6"/>
          <p:cNvGraphicFramePr>
            <a:graphicFrameLocks noChangeAspect="1"/>
          </p:cNvGraphicFramePr>
          <p:nvPr>
            <p:extLst/>
          </p:nvPr>
        </p:nvGraphicFramePr>
        <p:xfrm>
          <a:off x="7239000" y="980728"/>
          <a:ext cx="18288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1" name="Image" r:id="rId3" imgW="6311111" imgH="3809524" progId="Photoshop.Image.8">
                  <p:embed/>
                </p:oleObj>
              </mc:Choice>
              <mc:Fallback>
                <p:oleObj name="Image" r:id="rId3" imgW="6311111" imgH="3809524" progId="Photoshop.Image.8">
                  <p:embed/>
                  <p:pic>
                    <p:nvPicPr>
                      <p:cNvPr id="2048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980728"/>
                        <a:ext cx="18288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8" name="AutoShape 7"/>
          <p:cNvSpPr>
            <a:spLocks noChangeArrowheads="1"/>
          </p:cNvSpPr>
          <p:nvPr/>
        </p:nvSpPr>
        <p:spPr bwMode="auto">
          <a:xfrm>
            <a:off x="7464425" y="2274541"/>
            <a:ext cx="1379538" cy="946150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CCFF"/>
                </a:solidFill>
              </a:rPr>
              <a:t>Screen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CCFF"/>
                </a:solidFill>
              </a:rPr>
              <a:t>buffer</a:t>
            </a:r>
            <a:endParaRPr lang="it-IT" altLang="en-US" sz="1200">
              <a:solidFill>
                <a:srgbClr val="99CCFF"/>
              </a:solidFill>
            </a:endParaRPr>
          </a:p>
        </p:txBody>
      </p:sp>
      <p:sp>
        <p:nvSpPr>
          <p:cNvPr id="20489" name="AutoShape 8"/>
          <p:cNvSpPr>
            <a:spLocks noChangeArrowheads="1"/>
          </p:cNvSpPr>
          <p:nvPr/>
        </p:nvSpPr>
        <p:spPr bwMode="auto">
          <a:xfrm rot="16200000">
            <a:off x="1596406" y="2270158"/>
            <a:ext cx="2160240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99CCFF"/>
                </a:solidFill>
              </a:rPr>
              <a:t>Projected vertices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&amp; </a:t>
            </a:r>
            <a:r>
              <a:rPr lang="en-US" altLang="en-US" sz="2000" b="1" dirty="0" err="1">
                <a:solidFill>
                  <a:schemeClr val="bg1"/>
                </a:solidFill>
              </a:rPr>
              <a:t>varyings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20490" name="AutoShape 9"/>
          <p:cNvSpPr>
            <a:spLocks noChangeArrowheads="1"/>
          </p:cNvSpPr>
          <p:nvPr/>
        </p:nvSpPr>
        <p:spPr bwMode="auto">
          <a:xfrm>
            <a:off x="1095375" y="1990378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</a:rPr>
              <a:t> </a:t>
            </a:r>
            <a:endParaRPr lang="it-IT" altLang="en-US" sz="1200">
              <a:solidFill>
                <a:schemeClr val="accent1"/>
              </a:solidFill>
            </a:endParaRPr>
          </a:p>
        </p:txBody>
      </p:sp>
      <p:sp>
        <p:nvSpPr>
          <p:cNvPr id="20491" name="AutoShape 10"/>
          <p:cNvSpPr>
            <a:spLocks noChangeArrowheads="1"/>
          </p:cNvSpPr>
          <p:nvPr/>
        </p:nvSpPr>
        <p:spPr bwMode="auto">
          <a:xfrm>
            <a:off x="6402388" y="1971328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</a:rPr>
              <a:t> </a:t>
            </a:r>
            <a:endParaRPr lang="it-IT" altLang="en-US" sz="1200">
              <a:solidFill>
                <a:schemeClr val="accent1"/>
              </a:solidFill>
            </a:endParaRPr>
          </a:p>
        </p:txBody>
      </p:sp>
      <p:sp>
        <p:nvSpPr>
          <p:cNvPr id="20492" name="AutoShape 11"/>
          <p:cNvSpPr>
            <a:spLocks noChangeArrowheads="1"/>
          </p:cNvSpPr>
          <p:nvPr/>
        </p:nvSpPr>
        <p:spPr bwMode="auto">
          <a:xfrm>
            <a:off x="3249614" y="2439235"/>
            <a:ext cx="2114549" cy="648512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rasterizer</a:t>
            </a:r>
            <a:r>
              <a:rPr lang="it-IT" altLang="en-US" sz="1800" dirty="0">
                <a:solidFill>
                  <a:schemeClr val="bg1"/>
                </a:solidFill>
              </a:rPr>
              <a:t> </a:t>
            </a:r>
            <a:r>
              <a:rPr lang="it-IT" altLang="en-US" sz="1800" dirty="0" err="1">
                <a:solidFill>
                  <a:schemeClr val="bg1"/>
                </a:solidFill>
              </a:rPr>
              <a:t>triangles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20493" name="Rectangle 12"/>
          <p:cNvSpPr>
            <a:spLocks noChangeArrowheads="1"/>
          </p:cNvSpPr>
          <p:nvPr/>
        </p:nvSpPr>
        <p:spPr bwMode="auto">
          <a:xfrm rot="16200000">
            <a:off x="5867928" y="2447173"/>
            <a:ext cx="1554692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computations</a:t>
            </a:r>
            <a:br>
              <a:rPr lang="en-US" altLang="en-US" sz="1800" dirty="0">
                <a:solidFill>
                  <a:schemeClr val="bg1"/>
                </a:solidFill>
              </a:rPr>
            </a:br>
            <a:r>
              <a:rPr lang="en-US" altLang="en-US" sz="1800" dirty="0">
                <a:solidFill>
                  <a:schemeClr val="bg1"/>
                </a:solidFill>
              </a:rPr>
              <a:t>per fragment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20515" name="AutoShape 15"/>
          <p:cNvSpPr>
            <a:spLocks noChangeArrowheads="1"/>
          </p:cNvSpPr>
          <p:nvPr/>
        </p:nvSpPr>
        <p:spPr bwMode="auto">
          <a:xfrm>
            <a:off x="3249614" y="3114328"/>
            <a:ext cx="2114549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rasterizer</a:t>
            </a:r>
            <a:endParaRPr lang="it-IT" altLang="en-US" sz="18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lines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20513" name="AutoShape 18"/>
          <p:cNvSpPr>
            <a:spLocks noChangeArrowheads="1"/>
          </p:cNvSpPr>
          <p:nvPr/>
        </p:nvSpPr>
        <p:spPr bwMode="auto">
          <a:xfrm>
            <a:off x="3249614" y="1742728"/>
            <a:ext cx="2114549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rasterizer</a:t>
            </a:r>
            <a:endParaRPr lang="it-IT" altLang="en-US" sz="18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points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20497" name="Rectangle 20"/>
          <p:cNvSpPr>
            <a:spLocks noChangeArrowheads="1"/>
          </p:cNvSpPr>
          <p:nvPr/>
        </p:nvSpPr>
        <p:spPr bwMode="auto">
          <a:xfrm rot="16200000">
            <a:off x="702204" y="2445585"/>
            <a:ext cx="1554692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computations</a:t>
            </a:r>
            <a:br>
              <a:rPr lang="en-US" altLang="en-US" sz="1800" dirty="0">
                <a:solidFill>
                  <a:schemeClr val="bg1"/>
                </a:solidFill>
              </a:rPr>
            </a:br>
            <a:r>
              <a:rPr lang="en-US" altLang="en-US" sz="1800" dirty="0">
                <a:solidFill>
                  <a:schemeClr val="bg1"/>
                </a:solidFill>
              </a:rPr>
              <a:t>per vertex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grpSp>
        <p:nvGrpSpPr>
          <p:cNvPr id="4" name="Group 141"/>
          <p:cNvGrpSpPr>
            <a:grpSpLocks/>
          </p:cNvGrpSpPr>
          <p:nvPr/>
        </p:nvGrpSpPr>
        <p:grpSpPr bwMode="auto">
          <a:xfrm>
            <a:off x="152400" y="3657600"/>
            <a:ext cx="1371600" cy="2554288"/>
            <a:chOff x="96" y="2304"/>
            <a:chExt cx="864" cy="1609"/>
          </a:xfrm>
        </p:grpSpPr>
        <p:sp>
          <p:nvSpPr>
            <p:cNvPr id="20511" name="AutoShape 130"/>
            <p:cNvSpPr>
              <a:spLocks noChangeArrowheads="1"/>
            </p:cNvSpPr>
            <p:nvPr/>
          </p:nvSpPr>
          <p:spPr bwMode="auto">
            <a:xfrm>
              <a:off x="96" y="3161"/>
              <a:ext cx="864" cy="75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including: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property</a:t>
              </a:r>
              <a:r>
                <a:rPr lang="it-IT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 of </a:t>
              </a:r>
              <a:r>
                <a:rPr lang="it-IT" altLang="en-US" sz="1600" dirty="0" err="1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material</a:t>
              </a:r>
              <a:br>
                <a:rPr lang="it-IT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it-IT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and </a:t>
              </a:r>
              <a:r>
                <a:rPr lang="it-IT" altLang="en-US" sz="1600" dirty="0" err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normal</a:t>
              </a:r>
              <a:endParaRPr lang="it-IT" altLang="en-US" sz="1600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0512" name="Line 135"/>
            <p:cNvSpPr>
              <a:spLocks noChangeShapeType="1"/>
            </p:cNvSpPr>
            <p:nvPr/>
          </p:nvSpPr>
          <p:spPr bwMode="auto">
            <a:xfrm flipV="1">
              <a:off x="521" y="2304"/>
              <a:ext cx="19" cy="8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1547813" y="3500439"/>
            <a:ext cx="1423988" cy="2816226"/>
            <a:chOff x="975" y="2205"/>
            <a:chExt cx="897" cy="1774"/>
          </a:xfrm>
        </p:grpSpPr>
        <p:sp>
          <p:nvSpPr>
            <p:cNvPr id="20509" name="AutoShape 131"/>
            <p:cNvSpPr>
              <a:spLocks noChangeArrowheads="1"/>
            </p:cNvSpPr>
            <p:nvPr/>
          </p:nvSpPr>
          <p:spPr bwMode="auto">
            <a:xfrm>
              <a:off x="1016" y="3063"/>
              <a:ext cx="856" cy="91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transform geometry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and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apply lighting</a:t>
              </a:r>
              <a:endParaRPr lang="it-IT" altLang="en-US" sz="1600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0510" name="Line 136"/>
            <p:cNvSpPr>
              <a:spLocks noChangeShapeType="1"/>
            </p:cNvSpPr>
            <p:nvPr/>
          </p:nvSpPr>
          <p:spPr bwMode="auto">
            <a:xfrm flipH="1" flipV="1">
              <a:off x="975" y="2205"/>
              <a:ext cx="369" cy="86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144"/>
          <p:cNvGrpSpPr>
            <a:grpSpLocks/>
          </p:cNvGrpSpPr>
          <p:nvPr/>
        </p:nvGrpSpPr>
        <p:grpSpPr bwMode="auto">
          <a:xfrm>
            <a:off x="4495802" y="3716339"/>
            <a:ext cx="1300163" cy="1817688"/>
            <a:chOff x="2832" y="2341"/>
            <a:chExt cx="819" cy="1145"/>
          </a:xfrm>
        </p:grpSpPr>
        <p:sp>
          <p:nvSpPr>
            <p:cNvPr id="20507" name="AutoShape 133"/>
            <p:cNvSpPr>
              <a:spLocks noChangeArrowheads="1"/>
            </p:cNvSpPr>
            <p:nvPr/>
          </p:nvSpPr>
          <p:spPr bwMode="auto">
            <a:xfrm>
              <a:off x="2832" y="3077"/>
              <a:ext cx="819" cy="40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squar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interpolate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color</a:t>
              </a:r>
              <a:endParaRPr lang="it-IT" altLang="en-US" sz="16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0508" name="Line 138"/>
            <p:cNvSpPr>
              <a:spLocks noChangeShapeType="1"/>
            </p:cNvSpPr>
            <p:nvPr/>
          </p:nvSpPr>
          <p:spPr bwMode="auto">
            <a:xfrm flipH="1" flipV="1">
              <a:off x="2880" y="2341"/>
              <a:ext cx="336" cy="73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145"/>
          <p:cNvGrpSpPr>
            <a:grpSpLocks/>
          </p:cNvGrpSpPr>
          <p:nvPr/>
        </p:nvGrpSpPr>
        <p:grpSpPr bwMode="auto">
          <a:xfrm>
            <a:off x="6084168" y="3572571"/>
            <a:ext cx="1311275" cy="1938338"/>
            <a:chOff x="3601" y="2264"/>
            <a:chExt cx="826" cy="1221"/>
          </a:xfrm>
        </p:grpSpPr>
        <p:sp>
          <p:nvSpPr>
            <p:cNvPr id="20505" name="AutoShape 134"/>
            <p:cNvSpPr>
              <a:spLocks noChangeArrowheads="1"/>
            </p:cNvSpPr>
            <p:nvPr/>
          </p:nvSpPr>
          <p:spPr bwMode="auto">
            <a:xfrm>
              <a:off x="3601" y="3076"/>
              <a:ext cx="826" cy="40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including: final color</a:t>
              </a:r>
              <a:endParaRPr lang="it-IT" altLang="en-US" sz="16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0506" name="Line 139"/>
            <p:cNvSpPr>
              <a:spLocks noChangeShapeType="1"/>
            </p:cNvSpPr>
            <p:nvPr/>
          </p:nvSpPr>
          <p:spPr bwMode="auto">
            <a:xfrm flipH="1" flipV="1">
              <a:off x="3601" y="2264"/>
              <a:ext cx="479" cy="80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" name="Group 143"/>
          <p:cNvGrpSpPr>
            <a:grpSpLocks/>
          </p:cNvGrpSpPr>
          <p:nvPr/>
        </p:nvGrpSpPr>
        <p:grpSpPr bwMode="auto">
          <a:xfrm>
            <a:off x="2895600" y="3810001"/>
            <a:ext cx="1520825" cy="2401888"/>
            <a:chOff x="1824" y="2400"/>
            <a:chExt cx="958" cy="1513"/>
          </a:xfrm>
        </p:grpSpPr>
        <p:sp>
          <p:nvSpPr>
            <p:cNvPr id="20503" name="AutoShape 132"/>
            <p:cNvSpPr>
              <a:spLocks noChangeArrowheads="1"/>
            </p:cNvSpPr>
            <p:nvPr/>
          </p:nvSpPr>
          <p:spPr bwMode="auto">
            <a:xfrm>
              <a:off x="1920" y="3075"/>
              <a:ext cx="862" cy="8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including: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per vertex color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CC0000"/>
                  </a:solidFill>
                  <a:ea typeface="Arial Unicode MS" pitchFamily="34" charset="-128"/>
                  <a:cs typeface="Arial Unicode MS" pitchFamily="34" charset="-128"/>
                </a:rPr>
                <a:t>(result of lighting)</a:t>
              </a:r>
              <a:endParaRPr lang="it-IT" altLang="en-US" sz="1200" dirty="0">
                <a:solidFill>
                  <a:srgbClr val="CC0000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0504" name="Line 140"/>
            <p:cNvSpPr>
              <a:spLocks noChangeShapeType="1"/>
            </p:cNvSpPr>
            <p:nvPr/>
          </p:nvSpPr>
          <p:spPr bwMode="auto">
            <a:xfrm flipH="1" flipV="1">
              <a:off x="1824" y="2400"/>
              <a:ext cx="432" cy="6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15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Gouraud shading</a:t>
            </a:r>
            <a:endParaRPr lang="it-IT" altLang="en-US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en-US" dirty="0" err="1"/>
              <a:t>Result</a:t>
            </a:r>
            <a:r>
              <a:rPr lang="en-US" altLang="en-US" dirty="0"/>
              <a:t>:</a:t>
            </a:r>
            <a:endParaRPr lang="it-IT" altLang="en-US" dirty="0"/>
          </a:p>
        </p:txBody>
      </p:sp>
      <p:graphicFrame>
        <p:nvGraphicFramePr>
          <p:cNvPr id="21509" name="Object 8"/>
          <p:cNvGraphicFramePr>
            <a:graphicFrameLocks noChangeAspect="1"/>
          </p:cNvGraphicFramePr>
          <p:nvPr/>
        </p:nvGraphicFramePr>
        <p:xfrm>
          <a:off x="304800" y="2971800"/>
          <a:ext cx="2159000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5" name="Image" r:id="rId3" imgW="2158730" imgH="2158730" progId="Photoshop.Image.8">
                  <p:embed/>
                </p:oleObj>
              </mc:Choice>
              <mc:Fallback>
                <p:oleObj name="Image" r:id="rId3" imgW="2158730" imgH="2158730" progId="Photoshop.Image.8">
                  <p:embed/>
                  <p:pic>
                    <p:nvPicPr>
                      <p:cNvPr id="2150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971800"/>
                        <a:ext cx="2159000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10"/>
          <p:cNvGraphicFramePr>
            <a:graphicFrameLocks noChangeAspect="1"/>
          </p:cNvGraphicFramePr>
          <p:nvPr/>
        </p:nvGraphicFramePr>
        <p:xfrm>
          <a:off x="2895600" y="2438400"/>
          <a:ext cx="2497138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6" name="Image" r:id="rId5" imgW="4228571" imgH="5549206" progId="Photoshop.Image.8">
                  <p:embed/>
                </p:oleObj>
              </mc:Choice>
              <mc:Fallback>
                <p:oleObj name="Image" r:id="rId5" imgW="4228571" imgH="5549206" progId="Photoshop.Image.8">
                  <p:embed/>
                  <p:pic>
                    <p:nvPicPr>
                      <p:cNvPr id="215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438400"/>
                        <a:ext cx="2497138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1" name="Object 12"/>
          <p:cNvGraphicFramePr>
            <a:graphicFrameLocks noChangeAspect="1"/>
          </p:cNvGraphicFramePr>
          <p:nvPr/>
        </p:nvGraphicFramePr>
        <p:xfrm>
          <a:off x="5792788" y="1295400"/>
          <a:ext cx="3049587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7" name="Image" r:id="rId7" imgW="5053968" imgH="8584127" progId="Photoshop.Image.8">
                  <p:embed/>
                </p:oleObj>
              </mc:Choice>
              <mc:Fallback>
                <p:oleObj name="Image" r:id="rId7" imgW="5053968" imgH="8584127" progId="Photoshop.Image.8">
                  <p:embed/>
                  <p:pic>
                    <p:nvPicPr>
                      <p:cNvPr id="2151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2788" y="1295400"/>
                        <a:ext cx="3049587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8638" name="Object 14"/>
          <p:cNvGraphicFramePr>
            <a:graphicFrameLocks noChangeAspect="1"/>
          </p:cNvGraphicFramePr>
          <p:nvPr/>
        </p:nvGraphicFramePr>
        <p:xfrm>
          <a:off x="5791200" y="1295400"/>
          <a:ext cx="3051175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8" name="Image" r:id="rId9" imgW="5053968" imgH="8584127" progId="Photoshop.Image.8">
                  <p:embed/>
                </p:oleObj>
              </mc:Choice>
              <mc:Fallback>
                <p:oleObj name="Image" r:id="rId9" imgW="5053968" imgH="8584127" progId="Photoshop.Image.8">
                  <p:embed/>
                  <p:pic>
                    <p:nvPicPr>
                      <p:cNvPr id="53863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295400"/>
                        <a:ext cx="3051175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8639" name="Object 15"/>
          <p:cNvGraphicFramePr>
            <a:graphicFrameLocks noChangeAspect="1"/>
          </p:cNvGraphicFramePr>
          <p:nvPr/>
        </p:nvGraphicFramePr>
        <p:xfrm>
          <a:off x="2895600" y="2438400"/>
          <a:ext cx="2497138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9" name="Image" r:id="rId11" imgW="4228571" imgH="5549206" progId="Photoshop.Image.8">
                  <p:embed/>
                </p:oleObj>
              </mc:Choice>
              <mc:Fallback>
                <p:oleObj name="Image" r:id="rId11" imgW="4228571" imgH="5549206" progId="Photoshop.Image.8">
                  <p:embed/>
                  <p:pic>
                    <p:nvPicPr>
                      <p:cNvPr id="538639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438400"/>
                        <a:ext cx="2497138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8640" name="Object 16"/>
          <p:cNvGraphicFramePr>
            <a:graphicFrameLocks noChangeAspect="1"/>
          </p:cNvGraphicFramePr>
          <p:nvPr/>
        </p:nvGraphicFramePr>
        <p:xfrm>
          <a:off x="304800" y="2971800"/>
          <a:ext cx="2159000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10" name="Image" r:id="rId13" imgW="2158730" imgH="2158730" progId="Photoshop.Image.8">
                  <p:embed/>
                </p:oleObj>
              </mc:Choice>
              <mc:Fallback>
                <p:oleObj name="Image" r:id="rId13" imgW="2158730" imgH="2158730" progId="Photoshop.Image.8">
                  <p:embed/>
                  <p:pic>
                    <p:nvPicPr>
                      <p:cNvPr id="53864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971800"/>
                        <a:ext cx="2159000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utoShape 134"/>
          <p:cNvSpPr>
            <a:spLocks noChangeArrowheads="1"/>
          </p:cNvSpPr>
          <p:nvPr/>
        </p:nvSpPr>
        <p:spPr bwMode="auto">
          <a:xfrm>
            <a:off x="899592" y="5877272"/>
            <a:ext cx="1311275" cy="6492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including: final color</a:t>
            </a:r>
            <a:endParaRPr lang="it-IT" altLang="en-US" sz="16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Line 139"/>
          <p:cNvSpPr>
            <a:spLocks noChangeShapeType="1"/>
          </p:cNvSpPr>
          <p:nvPr/>
        </p:nvSpPr>
        <p:spPr bwMode="auto">
          <a:xfrm flipH="1" flipV="1">
            <a:off x="1547663" y="5164286"/>
            <a:ext cx="112341" cy="70663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1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3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28625" y="4652963"/>
            <a:ext cx="2643188" cy="2643187"/>
            <a:chOff x="428596" y="4929198"/>
            <a:chExt cx="2643206" cy="2643206"/>
          </a:xfrm>
        </p:grpSpPr>
        <p:grpSp>
          <p:nvGrpSpPr>
            <p:cNvPr id="22559" name="Group 22"/>
            <p:cNvGrpSpPr>
              <a:grpSpLocks/>
            </p:cNvGrpSpPr>
            <p:nvPr/>
          </p:nvGrpSpPr>
          <p:grpSpPr bwMode="auto">
            <a:xfrm>
              <a:off x="1113302" y="4938723"/>
              <a:ext cx="1226384" cy="1323980"/>
              <a:chOff x="4242286" y="4929198"/>
              <a:chExt cx="1226384" cy="1323980"/>
            </a:xfrm>
          </p:grpSpPr>
          <p:sp>
            <p:nvSpPr>
              <p:cNvPr id="22561" name="Line 13"/>
              <p:cNvSpPr>
                <a:spLocks noChangeShapeType="1"/>
              </p:cNvSpPr>
              <p:nvPr/>
            </p:nvSpPr>
            <p:spPr bwMode="auto">
              <a:xfrm flipH="1" flipV="1">
                <a:off x="4242286" y="5072074"/>
                <a:ext cx="615466" cy="1143008"/>
              </a:xfrm>
              <a:prstGeom prst="line">
                <a:avLst/>
              </a:prstGeom>
              <a:noFill/>
              <a:ln w="38100">
                <a:solidFill>
                  <a:srgbClr val="92D05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562" name="Line 12"/>
              <p:cNvSpPr>
                <a:spLocks noChangeShapeType="1"/>
              </p:cNvSpPr>
              <p:nvPr/>
            </p:nvSpPr>
            <p:spPr bwMode="auto">
              <a:xfrm flipH="1" flipV="1">
                <a:off x="4840167" y="4929198"/>
                <a:ext cx="63303" cy="1285884"/>
              </a:xfrm>
              <a:prstGeom prst="line">
                <a:avLst/>
              </a:prstGeom>
              <a:noFill/>
              <a:ln w="38100">
                <a:solidFill>
                  <a:srgbClr val="92D05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563" name="Line 11"/>
              <p:cNvSpPr>
                <a:spLocks noChangeShapeType="1"/>
              </p:cNvSpPr>
              <p:nvPr/>
            </p:nvSpPr>
            <p:spPr bwMode="auto">
              <a:xfrm flipV="1">
                <a:off x="4857751" y="5072074"/>
                <a:ext cx="610919" cy="1181104"/>
              </a:xfrm>
              <a:prstGeom prst="line">
                <a:avLst/>
              </a:prstGeom>
              <a:noFill/>
              <a:ln w="38100">
                <a:solidFill>
                  <a:srgbClr val="92D05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9" name="Arc 18"/>
            <p:cNvSpPr/>
            <p:nvPr/>
          </p:nvSpPr>
          <p:spPr bwMode="auto">
            <a:xfrm>
              <a:off x="428596" y="4929198"/>
              <a:ext cx="2643206" cy="2643206"/>
            </a:xfrm>
            <a:prstGeom prst="arc">
              <a:avLst>
                <a:gd name="adj1" fmla="val 13523445"/>
                <a:gd name="adj2" fmla="val 18756705"/>
              </a:avLst>
            </a:prstGeom>
            <a:noFill/>
            <a:ln w="9525" cap="flat" cmpd="sng" algn="ctr">
              <a:solidFill>
                <a:srgbClr val="92D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lIns="90000" tIns="46800" rIns="90000" bIns="46800" anchor="ctr"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We can do better</a:t>
            </a:r>
          </a:p>
        </p:txBody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34290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Idea: instead of interpolating </a:t>
            </a:r>
            <a:r>
              <a:rPr lang="en-US" altLang="en-US" sz="2800" dirty="0">
                <a:solidFill>
                  <a:schemeClr val="accent2"/>
                </a:solidFill>
              </a:rPr>
              <a:t>color</a:t>
            </a:r>
            <a:r>
              <a:rPr lang="en-US" altLang="en-US" sz="2800" dirty="0"/>
              <a:t> </a:t>
            </a:r>
            <a:r>
              <a:rPr lang="en-US" altLang="en-US" sz="2800" i="1" dirty="0"/>
              <a:t>after</a:t>
            </a:r>
            <a:r>
              <a:rPr lang="en-US" altLang="en-US" sz="2800" dirty="0"/>
              <a:t>  </a:t>
            </a:r>
            <a:r>
              <a:rPr lang="en-US" altLang="en-US" sz="2800" dirty="0">
                <a:solidFill>
                  <a:schemeClr val="accent2"/>
                </a:solidFill>
              </a:rPr>
              <a:t>lighting</a:t>
            </a:r>
            <a:r>
              <a:rPr lang="en-US" altLang="en-US" sz="2800" dirty="0"/>
              <a:t>, interpolate </a:t>
            </a:r>
            <a:r>
              <a:rPr lang="en-US" altLang="en-US" sz="2800" dirty="0">
                <a:solidFill>
                  <a:schemeClr val="accent2"/>
                </a:solidFill>
              </a:rPr>
              <a:t>normal</a:t>
            </a:r>
            <a:r>
              <a:rPr lang="en-US" altLang="en-US" sz="2800" dirty="0"/>
              <a:t> </a:t>
            </a:r>
            <a:r>
              <a:rPr lang="en-US" altLang="en-US" sz="2800" i="1" dirty="0"/>
              <a:t>before</a:t>
            </a:r>
            <a:r>
              <a:rPr lang="en-US" altLang="en-US" sz="2800" dirty="0"/>
              <a:t> </a:t>
            </a:r>
            <a:r>
              <a:rPr lang="en-US" altLang="en-US" sz="2800" dirty="0">
                <a:solidFill>
                  <a:schemeClr val="accent2"/>
                </a:solidFill>
              </a:rPr>
              <a:t>lighting</a:t>
            </a:r>
            <a:r>
              <a:rPr lang="en-US" altLang="en-US" sz="2800" dirty="0"/>
              <a:t>!</a:t>
            </a:r>
          </a:p>
          <a:p>
            <a:pPr eaLnBrk="1" hangingPunct="1"/>
            <a:endParaRPr lang="en-US" altLang="en-US" sz="1200" dirty="0"/>
          </a:p>
          <a:p>
            <a:pPr eaLnBrk="1" hangingPunct="1"/>
            <a:r>
              <a:rPr lang="en-US" altLang="en-US" sz="2800" dirty="0"/>
              <a:t>caveat: by interpolating between two normal vectors, </a:t>
            </a:r>
            <a:br>
              <a:rPr lang="en-US" altLang="en-US" sz="2800" dirty="0"/>
            </a:br>
            <a:r>
              <a:rPr lang="en-US" altLang="en-US" sz="2800" dirty="0"/>
              <a:t>             we do not obtain a normal vector:</a:t>
            </a:r>
          </a:p>
          <a:p>
            <a:pPr lvl="2" eaLnBrk="1" hangingPunct="1"/>
            <a:r>
              <a:rPr lang="en-US" altLang="en-US" sz="2000" dirty="0"/>
              <a:t>(we must re-normalize after interpolation)</a:t>
            </a:r>
          </a:p>
          <a:p>
            <a:pPr lvl="1" eaLnBrk="1" hangingPunct="1">
              <a:buFontTx/>
              <a:buNone/>
            </a:pPr>
            <a:endParaRPr lang="en-US" altLang="en-US" sz="2400" dirty="0"/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800100" y="5019675"/>
            <a:ext cx="1857375" cy="966788"/>
            <a:chOff x="800869" y="5295119"/>
            <a:chExt cx="1857388" cy="967584"/>
          </a:xfrm>
        </p:grpSpPr>
        <p:sp>
          <p:nvSpPr>
            <p:cNvPr id="22555" name="Line 11"/>
            <p:cNvSpPr>
              <a:spLocks noChangeShapeType="1"/>
            </p:cNvSpPr>
            <p:nvPr/>
          </p:nvSpPr>
          <p:spPr bwMode="auto">
            <a:xfrm flipV="1">
              <a:off x="1728768" y="5295913"/>
              <a:ext cx="500066" cy="96679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2556" name="Line 12"/>
            <p:cNvSpPr>
              <a:spLocks noChangeShapeType="1"/>
            </p:cNvSpPr>
            <p:nvPr/>
          </p:nvSpPr>
          <p:spPr bwMode="auto">
            <a:xfrm flipH="1" flipV="1">
              <a:off x="1725905" y="5295913"/>
              <a:ext cx="45719" cy="92869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2557" name="Line 13"/>
            <p:cNvSpPr>
              <a:spLocks noChangeShapeType="1"/>
            </p:cNvSpPr>
            <p:nvPr/>
          </p:nvSpPr>
          <p:spPr bwMode="auto">
            <a:xfrm flipH="1" flipV="1">
              <a:off x="1228702" y="5295913"/>
              <a:ext cx="500066" cy="92869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cxnSp>
          <p:nvCxnSpPr>
            <p:cNvPr id="18" name="Straight Connector 17"/>
            <p:cNvCxnSpPr>
              <a:stCxn id="22554" idx="1"/>
              <a:endCxn id="22553" idx="1"/>
            </p:cNvCxnSpPr>
            <p:nvPr/>
          </p:nvCxnSpPr>
          <p:spPr bwMode="auto">
            <a:xfrm rot="16200000" flipH="1">
              <a:off x="1728768" y="4367219"/>
              <a:ext cx="1589" cy="1857388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800100" y="5019675"/>
            <a:ext cx="1857375" cy="944563"/>
            <a:chOff x="800074" y="5019688"/>
            <a:chExt cx="1857388" cy="944565"/>
          </a:xfrm>
        </p:grpSpPr>
        <p:graphicFrame>
          <p:nvGraphicFramePr>
            <p:cNvPr id="22551" name="Object 18"/>
            <p:cNvGraphicFramePr>
              <a:graphicFrameLocks noChangeAspect="1"/>
            </p:cNvGraphicFramePr>
            <p:nvPr/>
          </p:nvGraphicFramePr>
          <p:xfrm>
            <a:off x="2217738" y="5289550"/>
            <a:ext cx="417512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29" name="Equation" r:id="rId3" imgW="152268" imgH="215713" progId="Equation.3">
                    <p:embed/>
                  </p:oleObj>
                </mc:Choice>
                <mc:Fallback>
                  <p:oleObj name="Equation" r:id="rId3" imgW="152268" imgH="215713" progId="Equation.3">
                    <p:embed/>
                    <p:pic>
                      <p:nvPicPr>
                        <p:cNvPr id="22551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7738" y="5289550"/>
                          <a:ext cx="417512" cy="590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52" name="Object 19"/>
            <p:cNvGraphicFramePr>
              <a:graphicFrameLocks noChangeAspect="1"/>
            </p:cNvGraphicFramePr>
            <p:nvPr/>
          </p:nvGraphicFramePr>
          <p:xfrm>
            <a:off x="904849" y="5338778"/>
            <a:ext cx="452437" cy="625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30" name="Equation" r:id="rId5" imgW="165028" imgH="228501" progId="Equation.3">
                    <p:embed/>
                  </p:oleObj>
                </mc:Choice>
                <mc:Fallback>
                  <p:oleObj name="Equation" r:id="rId5" imgW="165028" imgH="228501" progId="Equation.3">
                    <p:embed/>
                    <p:pic>
                      <p:nvPicPr>
                        <p:cNvPr id="22552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4849" y="5338778"/>
                          <a:ext cx="452437" cy="625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53" name="Line 6"/>
            <p:cNvSpPr>
              <a:spLocks noChangeShapeType="1"/>
            </p:cNvSpPr>
            <p:nvPr/>
          </p:nvSpPr>
          <p:spPr bwMode="auto">
            <a:xfrm flipV="1">
              <a:off x="1728768" y="5019688"/>
              <a:ext cx="928694" cy="9286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2554" name="Line 14"/>
            <p:cNvSpPr>
              <a:spLocks noChangeShapeType="1"/>
            </p:cNvSpPr>
            <p:nvPr/>
          </p:nvSpPr>
          <p:spPr bwMode="auto">
            <a:xfrm flipH="1" flipV="1">
              <a:off x="800074" y="5019688"/>
              <a:ext cx="928694" cy="9286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4037013" y="5034061"/>
            <a:ext cx="4265933" cy="411164"/>
            <a:chOff x="3428992" y="5310300"/>
            <a:chExt cx="4264273" cy="411162"/>
          </a:xfrm>
        </p:grpSpPr>
        <p:sp>
          <p:nvSpPr>
            <p:cNvPr id="22547" name="Line 12"/>
            <p:cNvSpPr>
              <a:spLocks noChangeShapeType="1"/>
            </p:cNvSpPr>
            <p:nvPr/>
          </p:nvSpPr>
          <p:spPr bwMode="auto">
            <a:xfrm>
              <a:off x="3428992" y="5572141"/>
              <a:ext cx="1000134" cy="45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2548" name="TextBox 33"/>
            <p:cNvSpPr txBox="1">
              <a:spLocks noChangeArrowheads="1"/>
            </p:cNvSpPr>
            <p:nvPr/>
          </p:nvSpPr>
          <p:spPr bwMode="auto">
            <a:xfrm>
              <a:off x="4572000" y="5357826"/>
              <a:ext cx="2875590" cy="338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600" dirty="0" err="1">
                  <a:solidFill>
                    <a:schemeClr val="accent2"/>
                  </a:solidFill>
                </a:rPr>
                <a:t>interpolation</a:t>
              </a:r>
              <a:r>
                <a:rPr lang="it-IT" altLang="en-US" sz="1600" dirty="0">
                  <a:solidFill>
                    <a:schemeClr val="accent2"/>
                  </a:solidFill>
                </a:rPr>
                <a:t> </a:t>
              </a:r>
              <a:r>
                <a:rPr lang="it-IT" altLang="en-US" sz="1600" dirty="0" err="1">
                  <a:solidFill>
                    <a:schemeClr val="accent2"/>
                  </a:solidFill>
                </a:rPr>
                <a:t>between</a:t>
              </a:r>
              <a:r>
                <a:rPr lang="it-IT" altLang="en-US" sz="1600" dirty="0">
                  <a:solidFill>
                    <a:schemeClr val="accent2"/>
                  </a:solidFill>
                </a:rPr>
                <a:t>       and     </a:t>
              </a:r>
            </a:p>
          </p:txBody>
        </p:sp>
        <p:graphicFrame>
          <p:nvGraphicFramePr>
            <p:cNvPr id="22549" name="Object 20"/>
            <p:cNvGraphicFramePr>
              <a:graphicFrameLocks noChangeAspect="1"/>
            </p:cNvGraphicFramePr>
            <p:nvPr>
              <p:extLst/>
            </p:nvPr>
          </p:nvGraphicFramePr>
          <p:xfrm>
            <a:off x="6689516" y="5310300"/>
            <a:ext cx="297414" cy="411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31" name="Equation" r:id="rId7" imgW="165028" imgH="228501" progId="Equation.3">
                    <p:embed/>
                  </p:oleObj>
                </mc:Choice>
                <mc:Fallback>
                  <p:oleObj name="Equation" r:id="rId7" imgW="165028" imgH="228501" progId="Equation.3">
                    <p:embed/>
                    <p:pic>
                      <p:nvPicPr>
                        <p:cNvPr id="22549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9516" y="5310300"/>
                          <a:ext cx="297414" cy="411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50" name="Object 21"/>
            <p:cNvGraphicFramePr>
              <a:graphicFrameLocks noChangeAspect="1"/>
            </p:cNvGraphicFramePr>
            <p:nvPr>
              <p:extLst/>
            </p:nvPr>
          </p:nvGraphicFramePr>
          <p:xfrm>
            <a:off x="7418810" y="5333259"/>
            <a:ext cx="274455" cy="3882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32" name="Equation" r:id="rId9" imgW="152268" imgH="215713" progId="Equation.3">
                    <p:embed/>
                  </p:oleObj>
                </mc:Choice>
                <mc:Fallback>
                  <p:oleObj name="Equation" r:id="rId9" imgW="152268" imgH="215713" progId="Equation.3">
                    <p:embed/>
                    <p:pic>
                      <p:nvPicPr>
                        <p:cNvPr id="2255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18810" y="5333259"/>
                          <a:ext cx="274455" cy="3882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4037013" y="5557843"/>
            <a:ext cx="4279403" cy="618115"/>
            <a:chOff x="3428992" y="5834079"/>
            <a:chExt cx="4278813" cy="618113"/>
          </a:xfrm>
        </p:grpSpPr>
        <p:sp>
          <p:nvSpPr>
            <p:cNvPr id="22543" name="Line 12"/>
            <p:cNvSpPr>
              <a:spLocks noChangeShapeType="1"/>
            </p:cNvSpPr>
            <p:nvPr/>
          </p:nvSpPr>
          <p:spPr bwMode="auto">
            <a:xfrm>
              <a:off x="3428992" y="6048393"/>
              <a:ext cx="1000134" cy="457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2544" name="TextBox 36"/>
            <p:cNvSpPr txBox="1">
              <a:spLocks noChangeArrowheads="1"/>
            </p:cNvSpPr>
            <p:nvPr/>
          </p:nvSpPr>
          <p:spPr bwMode="auto">
            <a:xfrm>
              <a:off x="4595813" y="5867417"/>
              <a:ext cx="287631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600" dirty="0" err="1">
                  <a:solidFill>
                    <a:srgbClr val="92D050"/>
                  </a:solidFill>
                </a:rPr>
                <a:t>interpolation</a:t>
              </a:r>
              <a:r>
                <a:rPr lang="it-IT" altLang="en-US" sz="1600" dirty="0">
                  <a:solidFill>
                    <a:srgbClr val="92D050"/>
                  </a:solidFill>
                </a:rPr>
                <a:t> </a:t>
              </a:r>
              <a:r>
                <a:rPr lang="it-IT" altLang="en-US" sz="1600" dirty="0" err="1">
                  <a:solidFill>
                    <a:srgbClr val="92D050"/>
                  </a:solidFill>
                </a:rPr>
                <a:t>between</a:t>
              </a:r>
              <a:r>
                <a:rPr lang="it-IT" altLang="en-US" sz="1600" dirty="0">
                  <a:solidFill>
                    <a:srgbClr val="92D050"/>
                  </a:solidFill>
                </a:rPr>
                <a:t>       and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600" u="sng" dirty="0">
                  <a:solidFill>
                    <a:srgbClr val="92D050"/>
                  </a:solidFill>
                </a:rPr>
                <a:t>re-</a:t>
              </a:r>
              <a:r>
                <a:rPr lang="it-IT" altLang="en-US" sz="1600" u="sng" dirty="0" err="1">
                  <a:solidFill>
                    <a:srgbClr val="92D050"/>
                  </a:solidFill>
                </a:rPr>
                <a:t>normalized</a:t>
              </a:r>
              <a:endParaRPr lang="it-IT" altLang="en-US" sz="1600" u="sng" dirty="0">
                <a:solidFill>
                  <a:srgbClr val="92D050"/>
                </a:solidFill>
              </a:endParaRPr>
            </a:p>
          </p:txBody>
        </p:sp>
        <p:graphicFrame>
          <p:nvGraphicFramePr>
            <p:cNvPr id="22545" name="Object 22"/>
            <p:cNvGraphicFramePr>
              <a:graphicFrameLocks noChangeAspect="1"/>
            </p:cNvGraphicFramePr>
            <p:nvPr>
              <p:extLst/>
            </p:nvPr>
          </p:nvGraphicFramePr>
          <p:xfrm>
            <a:off x="6699832" y="5834079"/>
            <a:ext cx="297414" cy="411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33" name="Equation" r:id="rId10" imgW="165028" imgH="228501" progId="Equation.3">
                    <p:embed/>
                  </p:oleObj>
                </mc:Choice>
                <mc:Fallback>
                  <p:oleObj name="Equation" r:id="rId10" imgW="165028" imgH="228501" progId="Equation.3">
                    <p:embed/>
                    <p:pic>
                      <p:nvPicPr>
                        <p:cNvPr id="22545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99832" y="5834079"/>
                          <a:ext cx="297414" cy="411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46" name="Object 23"/>
            <p:cNvGraphicFramePr>
              <a:graphicFrameLocks noChangeAspect="1"/>
            </p:cNvGraphicFramePr>
            <p:nvPr>
              <p:extLst/>
            </p:nvPr>
          </p:nvGraphicFramePr>
          <p:xfrm>
            <a:off x="7433350" y="5834079"/>
            <a:ext cx="274455" cy="3882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34" name="Equation" r:id="rId11" imgW="152268" imgH="215713" progId="Equation.3">
                    <p:embed/>
                  </p:oleObj>
                </mc:Choice>
                <mc:Fallback>
                  <p:oleObj name="Equation" r:id="rId11" imgW="152268" imgH="215713" progId="Equation.3">
                    <p:embed/>
                    <p:pic>
                      <p:nvPicPr>
                        <p:cNvPr id="22546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33350" y="5834079"/>
                          <a:ext cx="274455" cy="3882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52"/>
          <p:cNvGrpSpPr>
            <a:grpSpLocks/>
          </p:cNvGrpSpPr>
          <p:nvPr/>
        </p:nvGrpSpPr>
        <p:grpSpPr bwMode="auto">
          <a:xfrm>
            <a:off x="1714500" y="5010150"/>
            <a:ext cx="1571625" cy="1571625"/>
            <a:chOff x="1714480" y="5010163"/>
            <a:chExt cx="1571636" cy="1571636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 rot="5400000" flipH="1" flipV="1">
              <a:off x="2357423" y="5643580"/>
              <a:ext cx="928693" cy="928693"/>
            </a:xfrm>
            <a:prstGeom prst="straightConnector1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 rot="16200000" flipV="1">
              <a:off x="2643175" y="5010163"/>
              <a:ext cx="642943" cy="642941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 rot="16200000" flipV="1">
              <a:off x="1714480" y="5938858"/>
              <a:ext cx="642941" cy="642943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TextBox 49"/>
            <p:cNvSpPr txBox="1"/>
            <p:nvPr/>
          </p:nvSpPr>
          <p:spPr>
            <a:xfrm rot="18991729">
              <a:off x="2568561" y="5826144"/>
              <a:ext cx="312740" cy="4000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 dirty="0">
                  <a:solidFill>
                    <a:schemeClr val="bg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it-IT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18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1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1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699" grpId="0" build="p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Idea: instead of interpolating </a:t>
            </a:r>
            <a:r>
              <a:rPr lang="en-US" altLang="en-US" dirty="0">
                <a:solidFill>
                  <a:schemeClr val="accent2"/>
                </a:solidFill>
              </a:rPr>
              <a:t>color</a:t>
            </a:r>
            <a:r>
              <a:rPr lang="en-US" altLang="en-US" dirty="0"/>
              <a:t> </a:t>
            </a:r>
            <a:r>
              <a:rPr lang="en-US" altLang="en-US" i="1" dirty="0"/>
              <a:t>after</a:t>
            </a:r>
            <a:r>
              <a:rPr lang="en-US" altLang="en-US" dirty="0"/>
              <a:t>  </a:t>
            </a:r>
            <a:r>
              <a:rPr lang="en-US" altLang="en-US" dirty="0">
                <a:solidFill>
                  <a:schemeClr val="accent2"/>
                </a:solidFill>
              </a:rPr>
              <a:t>lighting</a:t>
            </a:r>
            <a:r>
              <a:rPr lang="en-US" altLang="en-US" dirty="0"/>
              <a:t>, interpolate </a:t>
            </a:r>
            <a:r>
              <a:rPr lang="en-US" altLang="en-US" dirty="0">
                <a:solidFill>
                  <a:schemeClr val="accent2"/>
                </a:solidFill>
              </a:rPr>
              <a:t>normal</a:t>
            </a:r>
            <a:r>
              <a:rPr lang="en-US" altLang="en-US" dirty="0"/>
              <a:t> </a:t>
            </a:r>
            <a:r>
              <a:rPr lang="en-US" altLang="en-US" i="1" dirty="0"/>
              <a:t>before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accent2"/>
                </a:solidFill>
              </a:rPr>
              <a:t>lighting</a:t>
            </a:r>
            <a:r>
              <a:rPr lang="en-US" altLang="en-US" dirty="0"/>
              <a:t>!</a:t>
            </a:r>
          </a:p>
          <a:p>
            <a:pPr marL="0" indent="0" eaLnBrk="1" hangingPunct="1">
              <a:buNone/>
            </a:pPr>
            <a:endParaRPr lang="it-IT" altLang="en-US" dirty="0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81000" y="2514600"/>
            <a:ext cx="8305800" cy="2667000"/>
            <a:chOff x="240" y="1584"/>
            <a:chExt cx="5232" cy="1680"/>
          </a:xfrm>
        </p:grpSpPr>
        <p:sp>
          <p:nvSpPr>
            <p:cNvPr id="23566" name="AutoShape 17"/>
            <p:cNvSpPr>
              <a:spLocks noChangeArrowheads="1"/>
            </p:cNvSpPr>
            <p:nvPr/>
          </p:nvSpPr>
          <p:spPr bwMode="auto">
            <a:xfrm>
              <a:off x="240" y="1584"/>
              <a:ext cx="5232" cy="168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en-US" sz="1800"/>
            </a:p>
          </p:txBody>
        </p:sp>
        <p:sp>
          <p:nvSpPr>
            <p:cNvPr id="23567" name="Text Box 18"/>
            <p:cNvSpPr txBox="1">
              <a:spLocks noChangeArrowheads="1"/>
            </p:cNvSpPr>
            <p:nvPr/>
          </p:nvSpPr>
          <p:spPr bwMode="auto">
            <a:xfrm>
              <a:off x="336" y="1680"/>
              <a:ext cx="2395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chemeClr val="bg1"/>
                  </a:solidFill>
                </a:rPr>
                <a:t>Per-fragment Shading </a:t>
              </a:r>
              <a:br>
                <a:rPr lang="en-US" altLang="en-US" sz="2800" dirty="0">
                  <a:solidFill>
                    <a:schemeClr val="bg1"/>
                  </a:solidFill>
                </a:rPr>
              </a:br>
              <a:r>
                <a:rPr lang="en-US" altLang="en-US" sz="2000" dirty="0">
                  <a:solidFill>
                    <a:schemeClr val="bg1"/>
                  </a:solidFill>
                </a:rPr>
                <a:t>(a.k.a. “</a:t>
              </a:r>
              <a:r>
                <a:rPr lang="en-US" altLang="en-US" sz="2000" dirty="0" err="1">
                  <a:solidFill>
                    <a:schemeClr val="bg1"/>
                  </a:solidFill>
                </a:rPr>
                <a:t>Phong</a:t>
              </a:r>
              <a:r>
                <a:rPr lang="en-US" altLang="en-US" sz="2000" dirty="0">
                  <a:solidFill>
                    <a:schemeClr val="bg1"/>
                  </a:solidFill>
                </a:rPr>
                <a:t> shading”  )</a:t>
              </a:r>
              <a:endParaRPr lang="it-IT" alt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558" name="Rectangle 19"/>
          <p:cNvSpPr>
            <a:spLocks noChangeArrowheads="1"/>
          </p:cNvSpPr>
          <p:nvPr/>
        </p:nvSpPr>
        <p:spPr bwMode="auto">
          <a:xfrm>
            <a:off x="5181600" y="28194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 </a:t>
            </a:r>
            <a:r>
              <a:rPr lang="it-IT" altLang="en-US" sz="2000" b="1">
                <a:solidFill>
                  <a:schemeClr val="bg1"/>
                </a:solidFill>
              </a:rPr>
              <a:t>Bui-Tuong </a:t>
            </a:r>
            <a:r>
              <a:rPr lang="en-US" altLang="en-US" sz="2000" b="1">
                <a:solidFill>
                  <a:schemeClr val="bg1"/>
                </a:solidFill>
              </a:rPr>
              <a:t>Phong</a:t>
            </a:r>
            <a:r>
              <a:rPr lang="it-IT" altLang="en-US" sz="2000" b="1">
                <a:solidFill>
                  <a:schemeClr val="bg1"/>
                </a:solidFill>
              </a:rPr>
              <a:t> </a:t>
            </a:r>
            <a:r>
              <a:rPr lang="en-US" altLang="en-US" sz="2000" b="1">
                <a:solidFill>
                  <a:schemeClr val="bg1"/>
                </a:solidFill>
              </a:rPr>
              <a:t>,</a:t>
            </a:r>
            <a:r>
              <a:rPr lang="en-US" altLang="en-US" sz="20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b="1">
                <a:solidFill>
                  <a:schemeClr val="bg1"/>
                </a:solidFill>
              </a:rPr>
              <a:t>1973 </a:t>
            </a:r>
          </a:p>
        </p:txBody>
      </p:sp>
      <p:sp>
        <p:nvSpPr>
          <p:cNvPr id="23559" name="Rectangle 20"/>
          <p:cNvSpPr>
            <a:spLocks noChangeArrowheads="1"/>
          </p:cNvSpPr>
          <p:nvPr/>
        </p:nvSpPr>
        <p:spPr bwMode="auto">
          <a:xfrm>
            <a:off x="838200" y="3571875"/>
            <a:ext cx="6204039" cy="1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1- Interpolate normal in the face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2- Re-normalize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3- Apply lighting</a:t>
            </a:r>
            <a:endParaRPr lang="it-IT" altLang="en-US" dirty="0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0" y="2276477"/>
            <a:ext cx="7150101" cy="4094165"/>
            <a:chOff x="0" y="1434"/>
            <a:chExt cx="4504" cy="2579"/>
          </a:xfrm>
        </p:grpSpPr>
        <p:sp>
          <p:nvSpPr>
            <p:cNvPr id="23561" name="Text Box 21"/>
            <p:cNvSpPr txBox="1">
              <a:spLocks noChangeArrowheads="1"/>
            </p:cNvSpPr>
            <p:nvPr/>
          </p:nvSpPr>
          <p:spPr bwMode="auto">
            <a:xfrm>
              <a:off x="528" y="3566"/>
              <a:ext cx="3976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000" dirty="0"/>
                <a:t>* </a:t>
              </a:r>
              <a:r>
                <a:rPr lang="it-IT" altLang="en-US" sz="2000" dirty="0" err="1"/>
                <a:t>Warning</a:t>
              </a:r>
              <a:r>
                <a:rPr lang="it-IT" altLang="en-US" sz="2000" dirty="0"/>
                <a:t>: do </a:t>
              </a:r>
              <a:r>
                <a:rPr lang="it-IT" altLang="en-US" sz="2000" dirty="0" err="1"/>
                <a:t>not</a:t>
              </a:r>
              <a:r>
                <a:rPr lang="it-IT" altLang="en-US" sz="2000" dirty="0"/>
                <a:t> </a:t>
              </a:r>
              <a:r>
                <a:rPr lang="it-IT" altLang="en-US" sz="2000" dirty="0" err="1"/>
                <a:t>mistake</a:t>
              </a:r>
              <a:r>
                <a:rPr lang="it-IT" altLang="en-US" sz="2000" dirty="0"/>
                <a:t> </a:t>
              </a:r>
              <a:r>
                <a:rPr lang="it-IT" altLang="en-US" sz="2000" dirty="0" err="1"/>
                <a:t>Phong</a:t>
              </a:r>
              <a:r>
                <a:rPr lang="it-IT" altLang="en-US" sz="2000" dirty="0"/>
                <a:t> </a:t>
              </a:r>
              <a:r>
                <a:rPr lang="it-IT" altLang="en-US" sz="2000" dirty="0" err="1"/>
                <a:t>Shading</a:t>
              </a:r>
              <a:r>
                <a:rPr lang="it-IT" altLang="en-US" sz="2000" dirty="0"/>
                <a:t> (a </a:t>
              </a:r>
              <a:r>
                <a:rPr lang="it-IT" altLang="en-US" sz="2000" dirty="0" err="1"/>
                <a:t>shading</a:t>
              </a:r>
              <a:r>
                <a:rPr lang="it-IT" altLang="en-US" sz="2000" dirty="0"/>
                <a:t>)</a:t>
              </a:r>
              <a:br>
                <a:rPr lang="it-IT" altLang="en-US" sz="2000" dirty="0"/>
              </a:br>
              <a:r>
                <a:rPr lang="it-IT" altLang="en-US" sz="2000" dirty="0"/>
                <a:t>   with </a:t>
              </a:r>
              <a:r>
                <a:rPr lang="it-IT" altLang="en-US" sz="2000" dirty="0" err="1"/>
                <a:t>Phong</a:t>
              </a:r>
              <a:r>
                <a:rPr lang="it-IT" altLang="en-US" sz="2000" dirty="0"/>
                <a:t> </a:t>
              </a:r>
              <a:r>
                <a:rPr lang="it-IT" altLang="en-US" sz="2000" dirty="0" err="1"/>
                <a:t>Lighting</a:t>
              </a:r>
              <a:r>
                <a:rPr lang="it-IT" altLang="en-US" sz="2000" dirty="0"/>
                <a:t> Model (model of </a:t>
              </a:r>
              <a:r>
                <a:rPr lang="it-IT" altLang="en-US" sz="2000" dirty="0" err="1"/>
                <a:t>illumination</a:t>
              </a:r>
              <a:r>
                <a:rPr lang="it-IT" altLang="en-US" sz="2000" dirty="0"/>
                <a:t>)</a:t>
              </a:r>
            </a:p>
          </p:txBody>
        </p:sp>
        <p:sp>
          <p:nvSpPr>
            <p:cNvPr id="23562" name="Rectangle 22"/>
            <p:cNvSpPr>
              <a:spLocks noChangeArrowheads="1"/>
            </p:cNvSpPr>
            <p:nvPr/>
          </p:nvSpPr>
          <p:spPr bwMode="auto">
            <a:xfrm>
              <a:off x="1152" y="1434"/>
              <a:ext cx="1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  <p:sp>
          <p:nvSpPr>
            <p:cNvPr id="23563" name="Rectangle 22"/>
            <p:cNvSpPr>
              <a:spLocks noChangeArrowheads="1"/>
            </p:cNvSpPr>
            <p:nvPr/>
          </p:nvSpPr>
          <p:spPr bwMode="auto">
            <a:xfrm>
              <a:off x="0" y="2941"/>
              <a:ext cx="1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400">
                  <a:solidFill>
                    <a:schemeClr val="bg1"/>
                  </a:solidFill>
                </a:rPr>
                <a:t>*</a:t>
              </a:r>
            </a:p>
          </p:txBody>
        </p:sp>
        <p:sp>
          <p:nvSpPr>
            <p:cNvPr id="23564" name="Rectangle 22"/>
            <p:cNvSpPr>
              <a:spLocks noChangeArrowheads="1"/>
            </p:cNvSpPr>
            <p:nvPr/>
          </p:nvSpPr>
          <p:spPr bwMode="auto">
            <a:xfrm>
              <a:off x="385" y="2941"/>
              <a:ext cx="1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  <p:sp>
          <p:nvSpPr>
            <p:cNvPr id="23565" name="Rectangle 22"/>
            <p:cNvSpPr>
              <a:spLocks noChangeArrowheads="1"/>
            </p:cNvSpPr>
            <p:nvPr/>
          </p:nvSpPr>
          <p:spPr bwMode="auto">
            <a:xfrm>
              <a:off x="2154" y="1942"/>
              <a:ext cx="1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altLang="en-US" dirty="0"/>
              <a:t>We can do better</a:t>
            </a:r>
          </a:p>
        </p:txBody>
      </p:sp>
    </p:spTree>
    <p:extLst>
      <p:ext uri="{BB962C8B-B14F-4D97-AF65-F5344CB8AC3E}">
        <p14:creationId xmlns:p14="http://schemas.microsoft.com/office/powerpoint/2010/main" val="18170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609600" y="1447800"/>
            <a:ext cx="8305800" cy="2667000"/>
          </a:xfrm>
          <a:prstGeom prst="roundRect">
            <a:avLst>
              <a:gd name="adj" fmla="val 7593"/>
            </a:avLst>
          </a:prstGeom>
          <a:solidFill>
            <a:srgbClr val="DDDDDD"/>
          </a:solidFill>
          <a:ln w="222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35" name="AutoShape 4"/>
          <p:cNvSpPr>
            <a:spLocks noChangeArrowheads="1"/>
          </p:cNvSpPr>
          <p:nvPr/>
        </p:nvSpPr>
        <p:spPr bwMode="auto">
          <a:xfrm rot="16200000">
            <a:off x="4797426" y="2175057"/>
            <a:ext cx="2019300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99CCFF"/>
                </a:solidFill>
              </a:rPr>
              <a:t>Fragments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&amp; interpolated </a:t>
            </a:r>
            <a:r>
              <a:rPr lang="en-US" altLang="en-US" sz="2000" b="1" dirty="0" err="1">
                <a:solidFill>
                  <a:schemeClr val="bg1"/>
                </a:solidFill>
              </a:rPr>
              <a:t>varyings</a:t>
            </a:r>
            <a:endParaRPr lang="it-IT" alt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AutoShape 5"/>
          <p:cNvSpPr>
            <a:spLocks noChangeArrowheads="1"/>
          </p:cNvSpPr>
          <p:nvPr/>
        </p:nvSpPr>
        <p:spPr bwMode="auto">
          <a:xfrm rot="16200000">
            <a:off x="-302467" y="2398582"/>
            <a:ext cx="2016222" cy="76469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99CCFF"/>
                </a:solidFill>
              </a:rPr>
              <a:t>Vertices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endParaRPr lang="en-US" altLang="en-US" sz="16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</a:rPr>
              <a:t>&amp; their attributes</a:t>
            </a:r>
            <a:endParaRPr lang="it-IT" alt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37" name="Object 6"/>
          <p:cNvGraphicFramePr>
            <a:graphicFrameLocks noChangeAspect="1"/>
          </p:cNvGraphicFramePr>
          <p:nvPr>
            <p:extLst/>
          </p:nvPr>
        </p:nvGraphicFramePr>
        <p:xfrm>
          <a:off x="7239000" y="990600"/>
          <a:ext cx="18288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3" name="Image" r:id="rId3" imgW="6311111" imgH="3809524" progId="Photoshop.Image.8">
                  <p:embed/>
                </p:oleObj>
              </mc:Choice>
              <mc:Fallback>
                <p:oleObj name="Image" r:id="rId3" imgW="6311111" imgH="3809524" progId="Photoshop.Image.8">
                  <p:embed/>
                  <p:pic>
                    <p:nvPicPr>
                      <p:cNvPr id="3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990600"/>
                        <a:ext cx="18288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7464425" y="2284413"/>
            <a:ext cx="1379538" cy="946150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CCFF"/>
                </a:solidFill>
              </a:rPr>
              <a:t>Screen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CCFF"/>
                </a:solidFill>
              </a:rPr>
              <a:t>buffer</a:t>
            </a:r>
            <a:endParaRPr lang="it-IT" altLang="en-US" sz="1200">
              <a:solidFill>
                <a:srgbClr val="99CCFF"/>
              </a:solidFill>
            </a:endParaRPr>
          </a:p>
        </p:txBody>
      </p:sp>
      <p:sp>
        <p:nvSpPr>
          <p:cNvPr id="39" name="AutoShape 8"/>
          <p:cNvSpPr>
            <a:spLocks noChangeArrowheads="1"/>
          </p:cNvSpPr>
          <p:nvPr/>
        </p:nvSpPr>
        <p:spPr bwMode="auto">
          <a:xfrm rot="16200000">
            <a:off x="1596406" y="2280030"/>
            <a:ext cx="2160240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99CCFF"/>
                </a:solidFill>
              </a:rPr>
              <a:t>Projected vertices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&amp; </a:t>
            </a:r>
            <a:r>
              <a:rPr lang="en-US" altLang="en-US" sz="2000" b="1" dirty="0" err="1">
                <a:solidFill>
                  <a:schemeClr val="bg1"/>
                </a:solidFill>
              </a:rPr>
              <a:t>varyings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AutoShape 9"/>
          <p:cNvSpPr>
            <a:spLocks noChangeArrowheads="1"/>
          </p:cNvSpPr>
          <p:nvPr/>
        </p:nvSpPr>
        <p:spPr bwMode="auto">
          <a:xfrm>
            <a:off x="1095375" y="200025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</a:rPr>
              <a:t> </a:t>
            </a:r>
            <a:endParaRPr lang="it-IT" altLang="en-US" sz="1200">
              <a:solidFill>
                <a:schemeClr val="accent1"/>
              </a:solidFill>
            </a:endParaRPr>
          </a:p>
        </p:txBody>
      </p:sp>
      <p:sp>
        <p:nvSpPr>
          <p:cNvPr id="41" name="AutoShape 10"/>
          <p:cNvSpPr>
            <a:spLocks noChangeArrowheads="1"/>
          </p:cNvSpPr>
          <p:nvPr/>
        </p:nvSpPr>
        <p:spPr bwMode="auto">
          <a:xfrm>
            <a:off x="6402388" y="198120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</a:rPr>
              <a:t> </a:t>
            </a:r>
            <a:endParaRPr lang="it-IT" altLang="en-US" sz="1200">
              <a:solidFill>
                <a:schemeClr val="accent1"/>
              </a:solidFill>
            </a:endParaRPr>
          </a:p>
        </p:txBody>
      </p:sp>
      <p:sp>
        <p:nvSpPr>
          <p:cNvPr id="42" name="AutoShape 11"/>
          <p:cNvSpPr>
            <a:spLocks noChangeArrowheads="1"/>
          </p:cNvSpPr>
          <p:nvPr/>
        </p:nvSpPr>
        <p:spPr bwMode="auto">
          <a:xfrm>
            <a:off x="3249614" y="2449107"/>
            <a:ext cx="2114549" cy="648512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rasterizer</a:t>
            </a:r>
            <a:r>
              <a:rPr lang="it-IT" altLang="en-US" sz="1800" dirty="0">
                <a:solidFill>
                  <a:schemeClr val="bg1"/>
                </a:solidFill>
              </a:rPr>
              <a:t> </a:t>
            </a:r>
            <a:r>
              <a:rPr lang="it-IT" altLang="en-US" sz="1800" dirty="0" err="1">
                <a:solidFill>
                  <a:schemeClr val="bg1"/>
                </a:solidFill>
              </a:rPr>
              <a:t>triangles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43" name="Rectangle 12"/>
          <p:cNvSpPr>
            <a:spLocks noChangeArrowheads="1"/>
          </p:cNvSpPr>
          <p:nvPr/>
        </p:nvSpPr>
        <p:spPr bwMode="auto">
          <a:xfrm rot="16200000">
            <a:off x="5867928" y="2457045"/>
            <a:ext cx="1554692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computations</a:t>
            </a:r>
            <a:br>
              <a:rPr lang="en-US" altLang="en-US" sz="1800" dirty="0">
                <a:solidFill>
                  <a:schemeClr val="bg1"/>
                </a:solidFill>
              </a:rPr>
            </a:br>
            <a:r>
              <a:rPr lang="en-US" altLang="en-US" sz="1800" dirty="0">
                <a:solidFill>
                  <a:schemeClr val="bg1"/>
                </a:solidFill>
              </a:rPr>
              <a:t>per fragment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44" name="AutoShape 15"/>
          <p:cNvSpPr>
            <a:spLocks noChangeArrowheads="1"/>
          </p:cNvSpPr>
          <p:nvPr/>
        </p:nvSpPr>
        <p:spPr bwMode="auto">
          <a:xfrm>
            <a:off x="3249614" y="3124200"/>
            <a:ext cx="2114549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rasterizer</a:t>
            </a:r>
            <a:endParaRPr lang="it-IT" altLang="en-US" sz="18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lines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45" name="AutoShape 18"/>
          <p:cNvSpPr>
            <a:spLocks noChangeArrowheads="1"/>
          </p:cNvSpPr>
          <p:nvPr/>
        </p:nvSpPr>
        <p:spPr bwMode="auto">
          <a:xfrm>
            <a:off x="3249614" y="1752600"/>
            <a:ext cx="2114549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rasterizer</a:t>
            </a:r>
            <a:endParaRPr lang="it-IT" altLang="en-US" sz="18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points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46" name="Rectangle 20"/>
          <p:cNvSpPr>
            <a:spLocks noChangeArrowheads="1"/>
          </p:cNvSpPr>
          <p:nvPr/>
        </p:nvSpPr>
        <p:spPr bwMode="auto">
          <a:xfrm rot="16200000">
            <a:off x="702204" y="2455457"/>
            <a:ext cx="1554692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computations</a:t>
            </a:r>
            <a:br>
              <a:rPr lang="en-US" altLang="en-US" sz="1800" dirty="0">
                <a:solidFill>
                  <a:schemeClr val="bg1"/>
                </a:solidFill>
              </a:rPr>
            </a:br>
            <a:r>
              <a:rPr lang="en-US" altLang="en-US" sz="1800" dirty="0">
                <a:solidFill>
                  <a:schemeClr val="bg1"/>
                </a:solidFill>
              </a:rPr>
              <a:t>per vertex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/>
              <a:t>Phong</a:t>
            </a:r>
            <a:r>
              <a:rPr lang="en-US" altLang="en-US" dirty="0"/>
              <a:t> shading: where?</a:t>
            </a:r>
            <a:endParaRPr lang="it-IT" altLang="en-US" dirty="0"/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107504" y="3572445"/>
            <a:ext cx="1371600" cy="2482850"/>
            <a:chOff x="96" y="2349"/>
            <a:chExt cx="864" cy="1564"/>
          </a:xfrm>
        </p:grpSpPr>
        <p:sp>
          <p:nvSpPr>
            <p:cNvPr id="24610" name="AutoShape 22"/>
            <p:cNvSpPr>
              <a:spLocks noChangeArrowheads="1"/>
            </p:cNvSpPr>
            <p:nvPr/>
          </p:nvSpPr>
          <p:spPr bwMode="auto">
            <a:xfrm>
              <a:off x="96" y="3161"/>
              <a:ext cx="864" cy="75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including: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properties</a:t>
              </a:r>
              <a:r>
                <a:rPr lang="it-IT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 of </a:t>
              </a:r>
              <a:r>
                <a:rPr lang="it-IT" altLang="en-US" sz="1600" dirty="0" err="1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material</a:t>
              </a:r>
              <a:br>
                <a:rPr lang="it-IT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it-IT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and </a:t>
              </a:r>
              <a:r>
                <a:rPr lang="it-IT" altLang="en-US" sz="1600" dirty="0" err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normal</a:t>
              </a:r>
              <a:endParaRPr lang="it-IT" altLang="en-US" sz="1600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611" name="Line 23"/>
            <p:cNvSpPr>
              <a:spLocks noChangeShapeType="1"/>
            </p:cNvSpPr>
            <p:nvPr/>
          </p:nvSpPr>
          <p:spPr bwMode="auto">
            <a:xfrm flipH="1" flipV="1">
              <a:off x="414" y="2349"/>
              <a:ext cx="136" cy="8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1524000" y="3581400"/>
            <a:ext cx="1477963" cy="2752725"/>
            <a:chOff x="960" y="2256"/>
            <a:chExt cx="931" cy="1734"/>
          </a:xfrm>
        </p:grpSpPr>
        <p:sp>
          <p:nvSpPr>
            <p:cNvPr id="24608" name="AutoShape 25"/>
            <p:cNvSpPr>
              <a:spLocks noChangeArrowheads="1"/>
            </p:cNvSpPr>
            <p:nvPr/>
          </p:nvSpPr>
          <p:spPr bwMode="auto">
            <a:xfrm>
              <a:off x="981" y="3062"/>
              <a:ext cx="910" cy="9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transform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both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normal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and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position</a:t>
              </a:r>
            </a:p>
          </p:txBody>
        </p:sp>
        <p:sp>
          <p:nvSpPr>
            <p:cNvPr id="24609" name="Line 26"/>
            <p:cNvSpPr>
              <a:spLocks noChangeShapeType="1"/>
            </p:cNvSpPr>
            <p:nvPr/>
          </p:nvSpPr>
          <p:spPr bwMode="auto">
            <a:xfrm flipH="1" flipV="1">
              <a:off x="960" y="2256"/>
              <a:ext cx="384" cy="81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419600" y="3810001"/>
            <a:ext cx="1448544" cy="1836738"/>
            <a:chOff x="2784" y="2400"/>
            <a:chExt cx="720" cy="1157"/>
          </a:xfrm>
        </p:grpSpPr>
        <p:sp>
          <p:nvSpPr>
            <p:cNvPr id="24606" name="AutoShape 28"/>
            <p:cNvSpPr>
              <a:spLocks noChangeArrowheads="1"/>
            </p:cNvSpPr>
            <p:nvPr/>
          </p:nvSpPr>
          <p:spPr bwMode="auto">
            <a:xfrm>
              <a:off x="2832" y="2976"/>
              <a:ext cx="672" cy="58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interpolate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normal</a:t>
              </a:r>
              <a:endParaRPr lang="it-IT" altLang="en-US" sz="1600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607" name="Line 29"/>
            <p:cNvSpPr>
              <a:spLocks noChangeShapeType="1"/>
            </p:cNvSpPr>
            <p:nvPr/>
          </p:nvSpPr>
          <p:spPr bwMode="auto">
            <a:xfrm flipH="1" flipV="1">
              <a:off x="2784" y="2400"/>
              <a:ext cx="398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5902796" y="3738563"/>
            <a:ext cx="1333500" cy="2055812"/>
            <a:chOff x="3594" y="2355"/>
            <a:chExt cx="840" cy="1295"/>
          </a:xfrm>
        </p:grpSpPr>
        <p:sp>
          <p:nvSpPr>
            <p:cNvPr id="24604" name="AutoShape 31"/>
            <p:cNvSpPr>
              <a:spLocks noChangeArrowheads="1"/>
            </p:cNvSpPr>
            <p:nvPr/>
          </p:nvSpPr>
          <p:spPr bwMode="auto">
            <a:xfrm>
              <a:off x="3594" y="3069"/>
              <a:ext cx="840" cy="58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including: </a:t>
              </a:r>
              <a:r>
                <a:rPr lang="en-US" altLang="en-US" sz="1600" dirty="0" err="1">
                  <a:solidFill>
                    <a:srgbClr val="3333CC"/>
                  </a:solidFill>
                  <a:ea typeface="Arial Unicode MS" pitchFamily="34" charset="-128"/>
                  <a:cs typeface="Arial Unicode MS" pitchFamily="34" charset="-128"/>
                </a:rPr>
                <a:t>interpolated</a:t>
              </a:r>
              <a:r>
                <a:rPr lang="en-US" altLang="en-US" sz="1600" dirty="0" err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normal</a:t>
              </a:r>
              <a:endParaRPr lang="it-IT" altLang="en-US" sz="1600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605" name="Line 32"/>
            <p:cNvSpPr>
              <a:spLocks noChangeShapeType="1"/>
            </p:cNvSpPr>
            <p:nvPr/>
          </p:nvSpPr>
          <p:spPr bwMode="auto">
            <a:xfrm flipH="1" flipV="1">
              <a:off x="3619" y="2355"/>
              <a:ext cx="461" cy="7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2895600" y="3810000"/>
            <a:ext cx="1516063" cy="1987550"/>
            <a:chOff x="1824" y="2400"/>
            <a:chExt cx="955" cy="1252"/>
          </a:xfrm>
        </p:grpSpPr>
        <p:sp>
          <p:nvSpPr>
            <p:cNvPr id="24602" name="AutoShape 34"/>
            <p:cNvSpPr>
              <a:spLocks noChangeArrowheads="1"/>
            </p:cNvSpPr>
            <p:nvPr/>
          </p:nvSpPr>
          <p:spPr bwMode="auto">
            <a:xfrm>
              <a:off x="1923" y="3071"/>
              <a:ext cx="856" cy="58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including:</a:t>
              </a:r>
              <a:br>
                <a:rPr lang="en-US" altLang="en-US" sz="16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en-US" altLang="en-US" sz="1600" dirty="0" err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trasformed</a:t>
              </a:r>
              <a:r>
                <a:rPr lang="en-US" altLang="en-US" sz="16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normal</a:t>
              </a:r>
            </a:p>
          </p:txBody>
        </p:sp>
        <p:sp>
          <p:nvSpPr>
            <p:cNvPr id="24603" name="Line 35"/>
            <p:cNvSpPr>
              <a:spLocks noChangeShapeType="1"/>
            </p:cNvSpPr>
            <p:nvPr/>
          </p:nvSpPr>
          <p:spPr bwMode="auto">
            <a:xfrm flipH="1" flipV="1">
              <a:off x="1824" y="2400"/>
              <a:ext cx="432" cy="6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7045325" y="3428999"/>
            <a:ext cx="1978025" cy="3035300"/>
            <a:chOff x="4438" y="2160"/>
            <a:chExt cx="1246" cy="1912"/>
          </a:xfrm>
        </p:grpSpPr>
        <p:sp>
          <p:nvSpPr>
            <p:cNvPr id="24600" name="Line 37"/>
            <p:cNvSpPr>
              <a:spLocks noChangeShapeType="1"/>
            </p:cNvSpPr>
            <p:nvPr/>
          </p:nvSpPr>
          <p:spPr bwMode="auto">
            <a:xfrm flipH="1" flipV="1">
              <a:off x="4438" y="2160"/>
              <a:ext cx="665" cy="99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4601" name="AutoShape 36"/>
            <p:cNvSpPr>
              <a:spLocks noChangeArrowheads="1"/>
            </p:cNvSpPr>
            <p:nvPr/>
          </p:nvSpPr>
          <p:spPr bwMode="auto">
            <a:xfrm>
              <a:off x="4551" y="3148"/>
              <a:ext cx="1133" cy="92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re-normalize and apply</a:t>
              </a:r>
              <a:b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en-US" altLang="en-US" sz="16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lighting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to obtain </a:t>
              </a:r>
              <a:b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fragment color</a:t>
              </a:r>
              <a:endParaRPr lang="en-US" altLang="en-US" sz="1600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252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51" name="Rectangle 11"/>
          <p:cNvSpPr>
            <a:spLocks noChangeArrowheads="1"/>
          </p:cNvSpPr>
          <p:nvPr/>
        </p:nvSpPr>
        <p:spPr bwMode="auto">
          <a:xfrm>
            <a:off x="0" y="4724400"/>
            <a:ext cx="9144000" cy="2133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Comparison</a:t>
            </a:r>
            <a:endParaRPr lang="it-IT" altLang="en-US" dirty="0"/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Per-vertex Lighting</a:t>
            </a:r>
            <a:r>
              <a:rPr lang="en-US" altLang="en-US" sz="2800" dirty="0"/>
              <a:t> -</a:t>
            </a:r>
            <a:r>
              <a:rPr lang="en-US" altLang="en-US" sz="2400" dirty="0"/>
              <a:t> </a:t>
            </a:r>
            <a:r>
              <a:rPr lang="en-US" altLang="en-US" sz="2000" dirty="0"/>
              <a:t>(a.k.a. "</a:t>
            </a:r>
            <a:r>
              <a:rPr lang="en-US" altLang="en-US" sz="2000" dirty="0" err="1">
                <a:solidFill>
                  <a:schemeClr val="accent2"/>
                </a:solidFill>
              </a:rPr>
              <a:t>Gouraud</a:t>
            </a:r>
            <a:r>
              <a:rPr lang="en-US" altLang="en-US" sz="2000" dirty="0">
                <a:solidFill>
                  <a:schemeClr val="accent2"/>
                </a:solidFill>
              </a:rPr>
              <a:t> Shading</a:t>
            </a:r>
            <a:r>
              <a:rPr lang="en-US" altLang="en-US" sz="2000" dirty="0"/>
              <a:t>")</a:t>
            </a:r>
          </a:p>
          <a:p>
            <a:pPr lvl="1" eaLnBrk="1" hangingPunct="1">
              <a:buFontTx/>
              <a:buNone/>
            </a:pPr>
            <a:r>
              <a:rPr lang="en-US" altLang="en-US" sz="2400" dirty="0"/>
              <a:t>less expensive:</a:t>
            </a:r>
          </a:p>
          <a:p>
            <a:pPr lvl="2" eaLnBrk="1" hangingPunct="1">
              <a:buFontTx/>
              <a:buNone/>
            </a:pPr>
            <a:r>
              <a:rPr lang="en-US" altLang="en-US" sz="2000" dirty="0"/>
              <a:t>apply lighting once per vertex – usually: #vertices &lt;&lt; #fragments </a:t>
            </a:r>
          </a:p>
          <a:p>
            <a:pPr lvl="2" eaLnBrk="1" hangingPunct="1">
              <a:buFontTx/>
              <a:buNone/>
            </a:pPr>
            <a:endParaRPr lang="en-US" altLang="en-US" sz="2000" dirty="0"/>
          </a:p>
          <a:p>
            <a:pPr eaLnBrk="1" hangingPunct="1">
              <a:buFontTx/>
              <a:buNone/>
            </a:pPr>
            <a:endParaRPr lang="en-US" altLang="en-US" sz="1600" dirty="0">
              <a:solidFill>
                <a:schemeClr val="accent2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Per-fragment</a:t>
            </a:r>
            <a:r>
              <a:rPr lang="en-US" altLang="en-US" sz="2400" dirty="0">
                <a:solidFill>
                  <a:schemeClr val="accent2"/>
                </a:solidFill>
              </a:rPr>
              <a:t>*</a:t>
            </a:r>
            <a:r>
              <a:rPr lang="en-US" altLang="en-US" sz="2800" dirty="0">
                <a:solidFill>
                  <a:schemeClr val="accent2"/>
                </a:solidFill>
              </a:rPr>
              <a:t> Lighting </a:t>
            </a:r>
            <a:r>
              <a:rPr lang="en-US" altLang="en-US" sz="2400" dirty="0">
                <a:solidFill>
                  <a:schemeClr val="accent2"/>
                </a:solidFill>
              </a:rPr>
              <a:t>– </a:t>
            </a:r>
            <a:r>
              <a:rPr lang="en-US" altLang="en-US" sz="2000" dirty="0"/>
              <a:t>(a.k.a. "</a:t>
            </a:r>
            <a:r>
              <a:rPr lang="en-US" altLang="en-US" sz="2000" dirty="0">
                <a:solidFill>
                  <a:schemeClr val="accent2"/>
                </a:solidFill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</a:rPr>
              <a:t>Phong</a:t>
            </a:r>
            <a:r>
              <a:rPr lang="en-US" altLang="en-US" sz="2000" dirty="0">
                <a:solidFill>
                  <a:schemeClr val="accent2"/>
                </a:solidFill>
              </a:rPr>
              <a:t> Shading</a:t>
            </a:r>
            <a:r>
              <a:rPr lang="en-US" altLang="en-US" sz="2000" dirty="0"/>
              <a:t>“)</a:t>
            </a:r>
            <a:endParaRPr lang="en-US" altLang="en-US" sz="1400" dirty="0"/>
          </a:p>
          <a:p>
            <a:pPr lvl="1" eaLnBrk="1" hangingPunct="1">
              <a:buFontTx/>
              <a:buNone/>
            </a:pPr>
            <a:r>
              <a:rPr lang="en-US" altLang="en-US" sz="2400" dirty="0"/>
              <a:t>better results</a:t>
            </a:r>
          </a:p>
          <a:p>
            <a:pPr lvl="2" eaLnBrk="1" hangingPunct="1">
              <a:buFontTx/>
              <a:buNone/>
            </a:pPr>
            <a:r>
              <a:rPr lang="en-US" altLang="en-US" sz="2000" dirty="0"/>
              <a:t>especially with high shininess</a:t>
            </a:r>
            <a:endParaRPr lang="it-IT" altLang="en-US" sz="2000" dirty="0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62000" y="4748213"/>
            <a:ext cx="1743075" cy="2109787"/>
            <a:chOff x="480" y="2991"/>
            <a:chExt cx="1098" cy="1329"/>
          </a:xfrm>
        </p:grpSpPr>
        <p:graphicFrame>
          <p:nvGraphicFramePr>
            <p:cNvPr id="25614" name="Object 9"/>
            <p:cNvGraphicFramePr>
              <a:graphicFrameLocks noChangeAspect="1"/>
            </p:cNvGraphicFramePr>
            <p:nvPr/>
          </p:nvGraphicFramePr>
          <p:xfrm>
            <a:off x="480" y="2991"/>
            <a:ext cx="1098" cy="10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271" name="Image" r:id="rId3" imgW="1523272" imgH="1511111" progId="Photoshop.Image.8">
                    <p:embed/>
                  </p:oleObj>
                </mc:Choice>
                <mc:Fallback>
                  <p:oleObj name="Image" r:id="rId3" imgW="1523272" imgH="1511111" progId="Photoshop.Image.8">
                    <p:embed/>
                    <p:pic>
                      <p:nvPicPr>
                        <p:cNvPr id="25614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2991"/>
                          <a:ext cx="1098" cy="10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15" name="Text Box 13"/>
            <p:cNvSpPr txBox="1">
              <a:spLocks noChangeArrowheads="1"/>
            </p:cNvSpPr>
            <p:nvPr/>
          </p:nvSpPr>
          <p:spPr bwMode="auto">
            <a:xfrm>
              <a:off x="576" y="4089"/>
              <a:ext cx="8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3D3F8F"/>
                  </a:solidFill>
                </a:rPr>
                <a:t>Flat shading</a:t>
              </a:r>
              <a:endParaRPr lang="it-IT" altLang="en-US" sz="1800">
                <a:solidFill>
                  <a:srgbClr val="3D3F8F"/>
                </a:solidFill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3581400" y="4733925"/>
            <a:ext cx="1933575" cy="2124075"/>
            <a:chOff x="2256" y="2982"/>
            <a:chExt cx="1218" cy="1338"/>
          </a:xfrm>
        </p:grpSpPr>
        <p:graphicFrame>
          <p:nvGraphicFramePr>
            <p:cNvPr id="25612" name="Object 8"/>
            <p:cNvGraphicFramePr>
              <a:graphicFrameLocks noChangeAspect="1"/>
            </p:cNvGraphicFramePr>
            <p:nvPr/>
          </p:nvGraphicFramePr>
          <p:xfrm>
            <a:off x="2304" y="2982"/>
            <a:ext cx="1144" cy="10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272" name="Image" r:id="rId5" imgW="1587302" imgH="1523272" progId="Photoshop.Image.8">
                    <p:embed/>
                  </p:oleObj>
                </mc:Choice>
                <mc:Fallback>
                  <p:oleObj name="Image" r:id="rId5" imgW="1587302" imgH="1523272" progId="Photoshop.Image.8">
                    <p:embed/>
                    <p:pic>
                      <p:nvPicPr>
                        <p:cNvPr id="25612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4" y="2982"/>
                          <a:ext cx="1144" cy="10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13" name="Text Box 14"/>
            <p:cNvSpPr txBox="1">
              <a:spLocks noChangeArrowheads="1"/>
            </p:cNvSpPr>
            <p:nvPr/>
          </p:nvSpPr>
          <p:spPr bwMode="auto">
            <a:xfrm>
              <a:off x="2256" y="4089"/>
              <a:ext cx="12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3D3F8F"/>
                  </a:solidFill>
                </a:rPr>
                <a:t>Goraund shading</a:t>
              </a:r>
              <a:endParaRPr lang="it-IT" altLang="en-US" sz="1800">
                <a:solidFill>
                  <a:srgbClr val="3D3F8F"/>
                </a:solidFill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629400" y="4762500"/>
            <a:ext cx="1819275" cy="2095500"/>
            <a:chOff x="4176" y="3000"/>
            <a:chExt cx="1146" cy="1320"/>
          </a:xfrm>
        </p:grpSpPr>
        <p:graphicFrame>
          <p:nvGraphicFramePr>
            <p:cNvPr id="25610" name="Object 10"/>
            <p:cNvGraphicFramePr>
              <a:graphicFrameLocks noChangeAspect="1"/>
            </p:cNvGraphicFramePr>
            <p:nvPr/>
          </p:nvGraphicFramePr>
          <p:xfrm>
            <a:off x="4176" y="3000"/>
            <a:ext cx="1144" cy="1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273" name="Image" r:id="rId7" imgW="1587302" imgH="1498413" progId="Photoshop.Image.8">
                    <p:embed/>
                  </p:oleObj>
                </mc:Choice>
                <mc:Fallback>
                  <p:oleObj name="Image" r:id="rId7" imgW="1587302" imgH="1498413" progId="Photoshop.Image.8">
                    <p:embed/>
                    <p:pic>
                      <p:nvPicPr>
                        <p:cNvPr id="2561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3000"/>
                          <a:ext cx="1144" cy="10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11" name="Text Box 15"/>
            <p:cNvSpPr txBox="1">
              <a:spLocks noChangeArrowheads="1"/>
            </p:cNvSpPr>
            <p:nvPr/>
          </p:nvSpPr>
          <p:spPr bwMode="auto">
            <a:xfrm>
              <a:off x="4224" y="4089"/>
              <a:ext cx="10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3D3F8F"/>
                  </a:solidFill>
                </a:rPr>
                <a:t>Phong Shading</a:t>
              </a:r>
              <a:endParaRPr lang="it-IT" altLang="en-US" sz="1800">
                <a:solidFill>
                  <a:srgbClr val="3D3F8F"/>
                </a:solidFill>
              </a:endParaRPr>
            </a:p>
          </p:txBody>
        </p:sp>
      </p:grpSp>
      <p:sp>
        <p:nvSpPr>
          <p:cNvPr id="25609" name="Rectangle 14"/>
          <p:cNvSpPr>
            <a:spLocks noChangeArrowheads="1"/>
          </p:cNvSpPr>
          <p:nvPr/>
        </p:nvSpPr>
        <p:spPr bwMode="auto">
          <a:xfrm>
            <a:off x="4318039" y="3500438"/>
            <a:ext cx="48259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(*) sometimes (with abuse) called: per-pixel lighting</a:t>
            </a:r>
            <a:r>
              <a:rPr lang="en-US" altLang="en-US" sz="1800" dirty="0"/>
              <a:t> 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3265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7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7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Applications: Game Industry</a:t>
            </a:r>
            <a:endParaRPr lang="it-IT" dirty="0"/>
          </a:p>
        </p:txBody>
      </p:sp>
      <p:pic>
        <p:nvPicPr>
          <p:cNvPr id="24581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44196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4724400" y="6461125"/>
            <a:ext cx="1787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000" b="1">
                <a:solidFill>
                  <a:srgbClr val="99CCFF"/>
                </a:solidFill>
                <a:latin typeface="Times New Roman" pitchFamily="18" charset="0"/>
              </a:rPr>
              <a:t>World of Warcraft, </a:t>
            </a:r>
          </a:p>
          <a:p>
            <a:r>
              <a:rPr lang="it-IT" sz="1000" b="1">
                <a:solidFill>
                  <a:srgbClr val="99CCFF"/>
                </a:solidFill>
                <a:latin typeface="Times New Roman" pitchFamily="18" charset="0"/>
              </a:rPr>
              <a:t>Blizzard Entertainment </a:t>
            </a:r>
            <a:r>
              <a:rPr lang="en-US" sz="1000" b="1">
                <a:solidFill>
                  <a:srgbClr val="99CCFF"/>
                </a:solidFill>
                <a:latin typeface="Times New Roman" pitchFamily="18" charset="0"/>
              </a:rPr>
              <a:t> 2004</a:t>
            </a:r>
            <a:endParaRPr lang="it-IT" sz="1000" b="1">
              <a:solidFill>
                <a:srgbClr val="99CCFF"/>
              </a:solidFill>
              <a:latin typeface="Times New Roman" pitchFamily="18" charset="0"/>
            </a:endParaRPr>
          </a:p>
        </p:txBody>
      </p:sp>
      <p:pic>
        <p:nvPicPr>
          <p:cNvPr id="2458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71975"/>
            <a:ext cx="44196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905000"/>
            <a:ext cx="472440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Rectangle 5"/>
          <p:cNvSpPr>
            <a:spLocks noChangeArrowheads="1"/>
          </p:cNvSpPr>
          <p:nvPr/>
        </p:nvSpPr>
        <p:spPr bwMode="auto">
          <a:xfrm>
            <a:off x="0" y="6613525"/>
            <a:ext cx="2819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1000" b="1" dirty="0">
                <a:solidFill>
                  <a:srgbClr val="99CCFF"/>
                </a:solidFill>
                <a:latin typeface="Times New Roman" pitchFamily="18" charset="0"/>
              </a:rPr>
              <a:t>various</a:t>
            </a:r>
          </a:p>
        </p:txBody>
      </p:sp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4343400"/>
            <a:ext cx="47244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D0842EC-2D91-4966-8CF4-98FE278640EA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sp>
        <p:nvSpPr>
          <p:cNvPr id="12" name="Rectangle 4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144000" cy="5486400"/>
          </a:xfrm>
        </p:spPr>
        <p:txBody>
          <a:bodyPr/>
          <a:lstStyle/>
          <a:p>
            <a:pPr lvl="1" eaLnBrk="1" hangingPunct="1"/>
            <a:r>
              <a:rPr lang="en-US" dirty="0"/>
              <a:t>Driving force of the field (believe it or not)</a:t>
            </a:r>
            <a:r>
              <a:rPr lang="it-IT" dirty="0"/>
              <a:t> </a:t>
            </a:r>
            <a:r>
              <a:rPr lang="en-US" dirty="0"/>
              <a:t>...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97798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9" descr="D:\corsi\cg\fonti\teapotwire_tansp_sm.png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54213"/>
            <a:ext cx="71628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AutoShape 10"/>
          <p:cNvSpPr>
            <a:spLocks noChangeArrowheads="1"/>
          </p:cNvSpPr>
          <p:nvPr/>
        </p:nvSpPr>
        <p:spPr bwMode="auto">
          <a:xfrm>
            <a:off x="152400" y="152400"/>
            <a:ext cx="7848600" cy="1676400"/>
          </a:xfrm>
          <a:prstGeom prst="roundRect">
            <a:avLst>
              <a:gd name="adj" fmla="val 19981"/>
            </a:avLst>
          </a:prstGeom>
          <a:solidFill>
            <a:schemeClr val="accent2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7924800" cy="1524000"/>
          </a:xfrm>
          <a:noFill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accent2"/>
                    </a:gs>
                    <a:gs pos="100000">
                      <a:srgbClr val="24248E"/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dirty="0"/>
              <a:t> Computer Graphics </a:t>
            </a:r>
            <a:r>
              <a:rPr lang="it-IT" altLang="en-US" sz="5400" dirty="0"/>
              <a:t> </a:t>
            </a:r>
            <a:endParaRPr lang="it-IT" altLang="en-US" sz="2400" dirty="0"/>
          </a:p>
        </p:txBody>
      </p:sp>
      <p:sp>
        <p:nvSpPr>
          <p:cNvPr id="3080" name="AutoShape 13"/>
          <p:cNvSpPr>
            <a:spLocks noChangeArrowheads="1"/>
          </p:cNvSpPr>
          <p:nvPr/>
        </p:nvSpPr>
        <p:spPr bwMode="auto">
          <a:xfrm>
            <a:off x="1392238" y="1369909"/>
            <a:ext cx="7197725" cy="728871"/>
          </a:xfrm>
          <a:prstGeom prst="roundRect">
            <a:avLst>
              <a:gd name="adj" fmla="val 33657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Bonus Lecture: A summary</a:t>
            </a:r>
            <a:endParaRPr lang="it-IT" altLang="en-US" b="1" i="1" dirty="0">
              <a:solidFill>
                <a:schemeClr val="bg1"/>
              </a:solidFill>
            </a:endParaRP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2F0AC69F-E11D-9D4D-8823-EC3528CA9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6" y="4437112"/>
            <a:ext cx="7587500" cy="1752600"/>
          </a:xfrm>
        </p:spPr>
        <p:txBody>
          <a:bodyPr/>
          <a:lstStyle/>
          <a:p>
            <a:pPr algn="l"/>
            <a:r>
              <a:rPr lang="it-IT" sz="2400" dirty="0"/>
              <a:t>Teacher: Nico Pietroni</a:t>
            </a:r>
          </a:p>
          <a:p>
            <a:pPr algn="l"/>
            <a:endParaRPr lang="it-IT" sz="2400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B252AF5-1D5D-8D42-A0AA-86B9E063B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cs typeface="Arial" charset="0"/>
              </a:rPr>
              <a:t>University of Technology Sydney</a:t>
            </a:r>
          </a:p>
        </p:txBody>
      </p:sp>
    </p:spTree>
    <p:extLst>
      <p:ext uri="{BB962C8B-B14F-4D97-AF65-F5344CB8AC3E}">
        <p14:creationId xmlns:p14="http://schemas.microsoft.com/office/powerpoint/2010/main" val="3057945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Applications: Cultural heritage</a:t>
            </a:r>
            <a:endParaRPr lang="it-IT" dirty="0"/>
          </a:p>
        </p:txBody>
      </p:sp>
      <p:pic>
        <p:nvPicPr>
          <p:cNvPr id="33795" name="Picture 4" descr="inspector_popup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78985" y="1340768"/>
            <a:ext cx="2924380" cy="2195886"/>
          </a:xfrm>
          <a:noFill/>
        </p:spPr>
      </p:pic>
      <p:pic>
        <p:nvPicPr>
          <p:cNvPr id="33797" name="Picture 3" descr="inpector_mine_vc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1196752"/>
            <a:ext cx="2861936" cy="220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D0842EC-2D91-4966-8CF4-98FE278640EA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pic>
        <p:nvPicPr>
          <p:cNvPr id="8" name="Picture 4" descr="4sides_punti_A4">
            <a:extLst>
              <a:ext uri="{FF2B5EF4-FFF2-40B4-BE49-F238E27FC236}">
                <a16:creationId xmlns:a16="http://schemas.microsoft.com/office/drawing/2014/main" id="{4E1BB00D-25E4-3648-9E4C-46FA4358D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664" y="3847211"/>
            <a:ext cx="3593321" cy="247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mappa_indagin_clip">
            <a:extLst>
              <a:ext uri="{FF2B5EF4-FFF2-40B4-BE49-F238E27FC236}">
                <a16:creationId xmlns:a16="http://schemas.microsoft.com/office/drawing/2014/main" id="{637A2956-8090-5441-8012-0053ED058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056" y="3789040"/>
            <a:ext cx="2448546" cy="254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7015272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33CC"/>
      </a:hlink>
      <a:folHlink>
        <a:srgbClr val="B2B2B2"/>
      </a:folHlink>
    </a:clrScheme>
    <a:fontScheme name="Struttura predefinita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17689</TotalTime>
  <Words>2834</Words>
  <Application>Microsoft Macintosh PowerPoint</Application>
  <PresentationFormat>On-screen Show (4:3)</PresentationFormat>
  <Paragraphs>1494</Paragraphs>
  <Slides>80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80</vt:i4>
      </vt:variant>
    </vt:vector>
  </HeadingPairs>
  <TitlesOfParts>
    <vt:vector size="98" baseType="lpstr">
      <vt:lpstr>Arial Unicode MS</vt:lpstr>
      <vt:lpstr>MS Gothic</vt:lpstr>
      <vt:lpstr>ＭＳ Ｐゴシック</vt:lpstr>
      <vt:lpstr>Arial</vt:lpstr>
      <vt:lpstr>Courier New</vt:lpstr>
      <vt:lpstr>Lucida Sans Unicode</vt:lpstr>
      <vt:lpstr>Microsoft Sans Serif</vt:lpstr>
      <vt:lpstr>Symbol</vt:lpstr>
      <vt:lpstr>Times New Roman</vt:lpstr>
      <vt:lpstr>Verdana</vt:lpstr>
      <vt:lpstr>Wingdings</vt:lpstr>
      <vt:lpstr>Struttura predefinita</vt:lpstr>
      <vt:lpstr>Image</vt:lpstr>
      <vt:lpstr>CorelPhotoPaint.Image.8</vt:lpstr>
      <vt:lpstr>Fotografia Photo Editor</vt:lpstr>
      <vt:lpstr>Equation</vt:lpstr>
      <vt:lpstr>Equazione</vt:lpstr>
      <vt:lpstr>Document</vt:lpstr>
      <vt:lpstr> Computer Graphics  </vt:lpstr>
      <vt:lpstr>Computer Graphics: applications</vt:lpstr>
      <vt:lpstr>Applications: Scientific Visualization</vt:lpstr>
      <vt:lpstr>Scientific Visualization</vt:lpstr>
      <vt:lpstr>Applications: Biomedical Applications</vt:lpstr>
      <vt:lpstr>Applications: Manufacturing Industry</vt:lpstr>
      <vt:lpstr>Applications: Entertainment</vt:lpstr>
      <vt:lpstr>Applications: Game Industry</vt:lpstr>
      <vt:lpstr>Applications: Cultural heritage</vt:lpstr>
      <vt:lpstr>Applications: Architecture</vt:lpstr>
      <vt:lpstr>Ray-Tracing</vt:lpstr>
      <vt:lpstr>Ray-Tracing</vt:lpstr>
      <vt:lpstr>Ray tracing pseudo-code</vt:lpstr>
      <vt:lpstr>Rasterization-based pipeline</vt:lpstr>
      <vt:lpstr>Rasterization: rendering primitives</vt:lpstr>
      <vt:lpstr>Rendering Algorithms Paradigms</vt:lpstr>
      <vt:lpstr>Rendering Algorithms Paradigms</vt:lpstr>
      <vt:lpstr>Advantages of ray tracing</vt:lpstr>
      <vt:lpstr>Advantages of rasterization</vt:lpstr>
      <vt:lpstr>The common places</vt:lpstr>
      <vt:lpstr>Coordinate Systems</vt:lpstr>
      <vt:lpstr>Coordinate Transformation</vt:lpstr>
      <vt:lpstr>Transform</vt:lpstr>
      <vt:lpstr>Modeling transformations</vt:lpstr>
      <vt:lpstr>View transformation</vt:lpstr>
      <vt:lpstr>View transformation</vt:lpstr>
      <vt:lpstr>View transformation: typical example</vt:lpstr>
      <vt:lpstr>View transformation: typical example</vt:lpstr>
      <vt:lpstr>Projection transformation</vt:lpstr>
      <vt:lpstr>Projection transformation</vt:lpstr>
      <vt:lpstr>Projection transformation</vt:lpstr>
      <vt:lpstr>Perspective projection: how it looks</vt:lpstr>
      <vt:lpstr>Perspective vs Orthogonal</vt:lpstr>
      <vt:lpstr>After perspective division</vt:lpstr>
      <vt:lpstr>Viewport transformation</vt:lpstr>
      <vt:lpstr>Viewport transformation</vt:lpstr>
      <vt:lpstr>Coordinate transformation</vt:lpstr>
      <vt:lpstr>Recap: pipeline detail</vt:lpstr>
      <vt:lpstr>Recap: pipeline maths detail</vt:lpstr>
      <vt:lpstr>Affine space</vt:lpstr>
      <vt:lpstr>Geometric transformations (in particular)</vt:lpstr>
      <vt:lpstr>Affine space: Operations </vt:lpstr>
      <vt:lpstr>Transformations</vt:lpstr>
      <vt:lpstr>Affine transformations</vt:lpstr>
      <vt:lpstr>Affine Transformations</vt:lpstr>
      <vt:lpstr>Representation in homogenoeus coordinates</vt:lpstr>
      <vt:lpstr>Affine matrix for translation</vt:lpstr>
      <vt:lpstr>Example: non-uniform scaling</vt:lpstr>
      <vt:lpstr>Example: rotation about the z axis</vt:lpstr>
      <vt:lpstr>Composite transformations </vt:lpstr>
      <vt:lpstr>Reminder: matrix multiplication</vt:lpstr>
      <vt:lpstr>Composite transformations </vt:lpstr>
      <vt:lpstr>Scene graph (hierarchical modeling)</vt:lpstr>
      <vt:lpstr>Local lighting:   emitter  object  eye  (nothing else!)</vt:lpstr>
      <vt:lpstr>Equation of radiance: the most general local lighting</vt:lpstr>
      <vt:lpstr>Equation of radiance: the most general local lighting</vt:lpstr>
      <vt:lpstr>Equation of radiance: the most general local lighting</vt:lpstr>
      <vt:lpstr>Incoming light</vt:lpstr>
      <vt:lpstr>BRDF of a (uniform) material</vt:lpstr>
      <vt:lpstr>Equation of radiance: the most general local lighting</vt:lpstr>
      <vt:lpstr>Cosine Law</vt:lpstr>
      <vt:lpstr>Simplify Lighting equation (purely diffusive!)</vt:lpstr>
      <vt:lpstr>The 3 terms of the lighting model of OpenGL</vt:lpstr>
      <vt:lpstr>Diffuse reflection</vt:lpstr>
      <vt:lpstr>Diffuse reflection</vt:lpstr>
      <vt:lpstr>Specular reflection</vt:lpstr>
      <vt:lpstr>Specular Reflection: Phong Model</vt:lpstr>
      <vt:lpstr>Lighting face by face</vt:lpstr>
      <vt:lpstr>Definition</vt:lpstr>
      <vt:lpstr>Flat shading: problem</vt:lpstr>
      <vt:lpstr>Idea</vt:lpstr>
      <vt:lpstr>Per-vertex normal:  inferred from mesh geometry</vt:lpstr>
      <vt:lpstr>Coming soon: shading</vt:lpstr>
      <vt:lpstr>Per-vertex lighting (a.k.a. “Gouraud shading”): Where?</vt:lpstr>
      <vt:lpstr>Gouraud shading</vt:lpstr>
      <vt:lpstr>We can do better</vt:lpstr>
      <vt:lpstr>We can do better</vt:lpstr>
      <vt:lpstr>Phong shading: where?</vt:lpstr>
      <vt:lpstr>Comparison</vt:lpstr>
      <vt:lpstr> Computer Graphics  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Tarini</dc:creator>
  <cp:lastModifiedBy>Microsoft Office User</cp:lastModifiedBy>
  <cp:revision>279</cp:revision>
  <dcterms:created xsi:type="dcterms:W3CDTF">1601-01-01T00:00:00Z</dcterms:created>
  <dcterms:modified xsi:type="dcterms:W3CDTF">2018-04-10T08:52:12Z</dcterms:modified>
</cp:coreProperties>
</file>