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77"/>
  </p:notesMasterIdLst>
  <p:handoutMasterIdLst>
    <p:handoutMasterId r:id="rId78"/>
  </p:handoutMasterIdLst>
  <p:sldIdLst>
    <p:sldId id="256" r:id="rId2"/>
    <p:sldId id="624" r:id="rId3"/>
    <p:sldId id="625" r:id="rId4"/>
    <p:sldId id="626" r:id="rId5"/>
    <p:sldId id="627" r:id="rId6"/>
    <p:sldId id="628" r:id="rId7"/>
    <p:sldId id="629" r:id="rId8"/>
    <p:sldId id="630" r:id="rId9"/>
    <p:sldId id="631" r:id="rId10"/>
    <p:sldId id="553" r:id="rId11"/>
    <p:sldId id="554" r:id="rId12"/>
    <p:sldId id="555" r:id="rId13"/>
    <p:sldId id="556" r:id="rId14"/>
    <p:sldId id="557" r:id="rId15"/>
    <p:sldId id="558" r:id="rId16"/>
    <p:sldId id="559" r:id="rId17"/>
    <p:sldId id="560" r:id="rId18"/>
    <p:sldId id="561" r:id="rId19"/>
    <p:sldId id="562" r:id="rId20"/>
    <p:sldId id="563" r:id="rId21"/>
    <p:sldId id="564" r:id="rId22"/>
    <p:sldId id="565" r:id="rId23"/>
    <p:sldId id="641" r:id="rId24"/>
    <p:sldId id="566" r:id="rId25"/>
    <p:sldId id="568" r:id="rId26"/>
    <p:sldId id="569" r:id="rId27"/>
    <p:sldId id="570" r:id="rId28"/>
    <p:sldId id="571" r:id="rId29"/>
    <p:sldId id="572" r:id="rId30"/>
    <p:sldId id="573" r:id="rId31"/>
    <p:sldId id="574" r:id="rId32"/>
    <p:sldId id="598" r:id="rId33"/>
    <p:sldId id="599" r:id="rId34"/>
    <p:sldId id="575" r:id="rId35"/>
    <p:sldId id="576" r:id="rId36"/>
    <p:sldId id="578" r:id="rId37"/>
    <p:sldId id="585" r:id="rId38"/>
    <p:sldId id="586" r:id="rId39"/>
    <p:sldId id="617" r:id="rId40"/>
    <p:sldId id="618" r:id="rId41"/>
    <p:sldId id="619" r:id="rId42"/>
    <p:sldId id="620" r:id="rId43"/>
    <p:sldId id="621" r:id="rId44"/>
    <p:sldId id="622" r:id="rId45"/>
    <p:sldId id="589" r:id="rId46"/>
    <p:sldId id="590" r:id="rId47"/>
    <p:sldId id="591" r:id="rId48"/>
    <p:sldId id="592" r:id="rId49"/>
    <p:sldId id="593" r:id="rId50"/>
    <p:sldId id="594" r:id="rId51"/>
    <p:sldId id="595" r:id="rId52"/>
    <p:sldId id="596" r:id="rId53"/>
    <p:sldId id="597" r:id="rId54"/>
    <p:sldId id="600" r:id="rId55"/>
    <p:sldId id="601" r:id="rId56"/>
    <p:sldId id="602" r:id="rId57"/>
    <p:sldId id="604" r:id="rId58"/>
    <p:sldId id="605" r:id="rId59"/>
    <p:sldId id="608" r:id="rId60"/>
    <p:sldId id="614" r:id="rId61"/>
    <p:sldId id="609" r:id="rId62"/>
    <p:sldId id="611" r:id="rId63"/>
    <p:sldId id="612" r:id="rId64"/>
    <p:sldId id="615" r:id="rId65"/>
    <p:sldId id="616" r:id="rId66"/>
    <p:sldId id="632" r:id="rId67"/>
    <p:sldId id="633" r:id="rId68"/>
    <p:sldId id="634" r:id="rId69"/>
    <p:sldId id="635" r:id="rId70"/>
    <p:sldId id="636" r:id="rId71"/>
    <p:sldId id="637" r:id="rId72"/>
    <p:sldId id="638" r:id="rId73"/>
    <p:sldId id="639" r:id="rId74"/>
    <p:sldId id="640" r:id="rId75"/>
    <p:sldId id="623" r:id="rId76"/>
  </p:sldIdLst>
  <p:sldSz cx="9144000" cy="6858000" type="screen4x3"/>
  <p:notesSz cx="10234613" cy="7099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 Unicode MS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6600"/>
    <a:srgbClr val="FF9933"/>
    <a:srgbClr val="CC6600"/>
    <a:srgbClr val="99CCFF"/>
    <a:srgbClr val="9999FF"/>
    <a:srgbClr val="FF9966"/>
    <a:srgbClr val="33993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765" autoAdjust="0"/>
    <p:restoredTop sz="92548" autoAdjust="0"/>
  </p:normalViewPr>
  <p:slideViewPr>
    <p:cSldViewPr>
      <p:cViewPr varScale="1">
        <p:scale>
          <a:sx n="91" d="100"/>
          <a:sy n="91" d="100"/>
        </p:scale>
        <p:origin x="976" y="18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3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310" y="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4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74472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68965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310" y="674472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350A6BF0-7A82-4D3B-99B8-4C673E5EE74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3934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310" y="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33400"/>
            <a:ext cx="3551237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4005" y="3372912"/>
            <a:ext cx="7506603" cy="319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12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74472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310" y="6744721"/>
            <a:ext cx="4435304" cy="35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15DB06ED-ED9A-41DA-964B-47189EC013E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2043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DB06ED-ED9A-41DA-964B-47189EC013E2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884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3600">
              <a:latin typeface="Times" charset="0"/>
              <a:cs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658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3600">
              <a:latin typeface="Times" charset="0"/>
              <a:cs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2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3600">
              <a:latin typeface="Times" charset="0"/>
              <a:cs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47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294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3600">
              <a:latin typeface="Times" charset="0"/>
              <a:cs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3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3600">
              <a:latin typeface="Times" charset="0"/>
              <a:cs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225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z="3600">
              <a:latin typeface="Times" charset="0"/>
              <a:cs typeface="Times" charset="0"/>
              <a:sym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491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DB06ED-ED9A-41DA-964B-47189EC013E2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37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DB06ED-ED9A-41DA-964B-47189EC013E2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424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4958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D238E-224B-49FC-9817-AB06048A237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0B400-6339-4A06-8E71-29C4C89A7BF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gressi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/>
          </p:cNvSpPr>
          <p:nvPr/>
        </p:nvSpPr>
        <p:spPr bwMode="auto">
          <a:xfrm>
            <a:off x="152400" y="152400"/>
            <a:ext cx="914400" cy="6553200"/>
          </a:xfrm>
          <a:prstGeom prst="leftBracket">
            <a:avLst>
              <a:gd name="adj" fmla="val 59722"/>
            </a:avLst>
          </a:prstGeom>
          <a:noFill/>
          <a:ln w="127000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5" name="AutoShape 5"/>
          <p:cNvSpPr>
            <a:spLocks/>
          </p:cNvSpPr>
          <p:nvPr/>
        </p:nvSpPr>
        <p:spPr bwMode="auto">
          <a:xfrm flipH="1">
            <a:off x="8077200" y="152400"/>
            <a:ext cx="914400" cy="6553200"/>
          </a:xfrm>
          <a:prstGeom prst="leftBracket">
            <a:avLst>
              <a:gd name="adj" fmla="val 59722"/>
            </a:avLst>
          </a:prstGeom>
          <a:noFill/>
          <a:ln w="127000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9500" y="-52388"/>
            <a:ext cx="6861175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it-IT">
                <a:solidFill>
                  <a:schemeClr val="bg2"/>
                </a:solidFill>
              </a:rPr>
              <a:t>parentesi parentesi parentesi parentesi parentesi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109663" y="6472238"/>
            <a:ext cx="68611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it-IT">
                <a:solidFill>
                  <a:schemeClr val="bg2"/>
                </a:solidFill>
              </a:rPr>
              <a:t>parentesi parentesi parentesi parentesi parentesi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143932" cy="78581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71612"/>
            <a:ext cx="8143932" cy="4643470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5F64D-766A-4C6F-98CD-86F5231FDBB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gression_V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/>
          </p:cNvSpPr>
          <p:nvPr/>
        </p:nvSpPr>
        <p:spPr bwMode="auto">
          <a:xfrm>
            <a:off x="152400" y="152400"/>
            <a:ext cx="914400" cy="6553200"/>
          </a:xfrm>
          <a:prstGeom prst="leftBracket">
            <a:avLst>
              <a:gd name="adj" fmla="val 59722"/>
            </a:avLst>
          </a:prstGeom>
          <a:noFill/>
          <a:ln w="127000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7" name="AutoShape 5"/>
          <p:cNvSpPr>
            <a:spLocks/>
          </p:cNvSpPr>
          <p:nvPr/>
        </p:nvSpPr>
        <p:spPr bwMode="auto">
          <a:xfrm flipH="1">
            <a:off x="8077200" y="152400"/>
            <a:ext cx="914400" cy="6553200"/>
          </a:xfrm>
          <a:prstGeom prst="leftBracket">
            <a:avLst>
              <a:gd name="adj" fmla="val 59722"/>
            </a:avLst>
          </a:prstGeom>
          <a:noFill/>
          <a:ln w="127000">
            <a:solidFill>
              <a:schemeClr val="bg2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defRPr/>
            </a:pPr>
            <a:endParaRPr lang="it-IT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079500" y="-52388"/>
            <a:ext cx="6861175" cy="46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2"/>
                </a:solidFill>
              </a:rPr>
              <a:t>parentesi parentesi parentesi parentesi parentesi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109663" y="6472238"/>
            <a:ext cx="68611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2"/>
                </a:solidFill>
              </a:rPr>
              <a:t>parentesi parentesi parentesi parentesi parentesi</a:t>
            </a:r>
          </a:p>
        </p:txBody>
      </p:sp>
      <p:cxnSp>
        <p:nvCxnSpPr>
          <p:cNvPr id="10" name="Straight Connector 10"/>
          <p:cNvCxnSpPr>
            <a:cxnSpLocks noChangeShapeType="1"/>
          </p:cNvCxnSpPr>
          <p:nvPr/>
        </p:nvCxnSpPr>
        <p:spPr bwMode="auto">
          <a:xfrm rot="16200000" flipH="1">
            <a:off x="142081" y="3893344"/>
            <a:ext cx="4645025" cy="158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11" name="Straight Connector 11"/>
          <p:cNvCxnSpPr>
            <a:cxnSpLocks noChangeShapeType="1"/>
          </p:cNvCxnSpPr>
          <p:nvPr/>
        </p:nvCxnSpPr>
        <p:spPr bwMode="auto">
          <a:xfrm rot="5400000">
            <a:off x="2177256" y="3893344"/>
            <a:ext cx="4645025" cy="1588"/>
          </a:xfrm>
          <a:prstGeom prst="line">
            <a:avLst/>
          </a:prstGeom>
          <a:noFill/>
          <a:ln w="12700" algn="ctr">
            <a:solidFill>
              <a:schemeClr val="tx1">
                <a:alpha val="27058"/>
              </a:schemeClr>
            </a:solidFill>
            <a:prstDash val="dash"/>
            <a:round/>
            <a:headEnd/>
            <a:tailEnd/>
          </a:ln>
        </p:spPr>
      </p:cxnSp>
      <p:sp>
        <p:nvSpPr>
          <p:cNvPr id="12" name="Rectangle 11"/>
          <p:cNvSpPr/>
          <p:nvPr/>
        </p:nvSpPr>
        <p:spPr>
          <a:xfrm>
            <a:off x="4286250" y="785813"/>
            <a:ext cx="428625" cy="785812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lIns="0" rIns="0" anchor="ctr"/>
          <a:lstStyle/>
          <a:p>
            <a:pPr algn="ctr" eaLnBrk="0" hangingPunct="0">
              <a:defRPr/>
            </a:pPr>
            <a:r>
              <a:rPr lang="it-IT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VS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00562" y="1571612"/>
            <a:ext cx="4071966" cy="4643470"/>
          </a:xfrm>
          <a:solidFill>
            <a:schemeClr val="bg1"/>
          </a:solidFill>
          <a:ln w="3175">
            <a:solidFill>
              <a:schemeClr val="tx1">
                <a:alpha val="23000"/>
              </a:schemeClr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3857652" cy="78581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571612"/>
            <a:ext cx="4071966" cy="4643470"/>
          </a:xfrm>
          <a:solidFill>
            <a:schemeClr val="bg1"/>
          </a:solidFill>
          <a:ln>
            <a:solidFill>
              <a:schemeClr val="tx1">
                <a:alpha val="26000"/>
              </a:schemeClr>
            </a:solidFill>
          </a:ln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4714876" y="785794"/>
            <a:ext cx="3857646" cy="785818"/>
          </a:xfr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lang="en-US" sz="28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08A8F-7790-4D9D-ACF8-F46213E89B4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30964-B1AE-4EEC-955F-67A995C3EDA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274CA-9205-41E1-A03C-8EAC3900573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709B-9D63-4112-A675-451D1B655FC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143000"/>
            <a:ext cx="44958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24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BAE14-98EA-4159-9F64-0FB300AD39F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1430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39624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2400"/>
            <a:ext cx="44958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ACC0D-E7AF-468A-AACA-008249C936A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69804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143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0FF6367-1BDD-4956-8600-4BBDF919522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5" r:id="rId3"/>
    <p:sldLayoutId id="2147483916" r:id="rId4"/>
    <p:sldLayoutId id="2147483917" r:id="rId5"/>
    <p:sldLayoutId id="2147483912" r:id="rId6"/>
    <p:sldLayoutId id="2147483918" r:id="rId7"/>
    <p:sldLayoutId id="2147483913" r:id="rId8"/>
    <p:sldLayoutId id="2147483914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</p:spPr>
        <p:txBody>
          <a:bodyPr/>
          <a:lstStyle/>
          <a:p>
            <a:pPr eaLnBrk="1" hangingPunct="1"/>
            <a:r>
              <a:rPr lang="en-US" sz="5400"/>
              <a:t>Computer Graphics</a:t>
            </a:r>
            <a:r>
              <a:rPr lang="it-IT" sz="5400"/>
              <a:t> </a:t>
            </a:r>
            <a:endParaRPr lang="it-IT" sz="2400"/>
          </a:p>
        </p:txBody>
      </p:sp>
      <p:sp>
        <p:nvSpPr>
          <p:cNvPr id="5127" name="AutoShape 13"/>
          <p:cNvSpPr>
            <a:spLocks noChangeArrowheads="1"/>
          </p:cNvSpPr>
          <p:nvPr/>
        </p:nvSpPr>
        <p:spPr bwMode="auto">
          <a:xfrm>
            <a:off x="1447800" y="1368321"/>
            <a:ext cx="708660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Shapes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5128" name="Picture 29" descr="D:\corsi\cg\fonti\teapotwire_tansp_sm.png"/>
          <p:cNvPicPr>
            <a:picLocks noChangeAspect="1" noChangeArrowheads="1"/>
          </p:cNvPicPr>
          <p:nvPr/>
        </p:nvPicPr>
        <p:blipFill>
          <a:blip r:embed="rId3">
            <a:lum bright="36000"/>
          </a:blip>
          <a:srcRect/>
          <a:stretch>
            <a:fillRect/>
          </a:stretch>
        </p:blipFill>
        <p:spPr bwMode="auto">
          <a:xfrm>
            <a:off x="1981200" y="1958975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630964-B1AE-4EEC-955F-67A995C3EDAF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2F0AC69F-E11D-9D4D-8823-EC3528CA9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252AF5-1D5D-8D42-A0AA-86B9E063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58625-CDEC-F443-861F-AEDC3A44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2664617"/>
            <a:ext cx="2783080" cy="34366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surface?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2-dimensional region of 3D space</a:t>
            </a:r>
          </a:p>
          <a:p>
            <a:r>
              <a:rPr lang="en-US" dirty="0"/>
              <a:t>A portion of space having length and breadth but no thickness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99" y="4205248"/>
            <a:ext cx="2120688" cy="1783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003" y="3976539"/>
            <a:ext cx="1851723" cy="2058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272" y="3913973"/>
            <a:ext cx="1676400" cy="2070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2412" y="4370015"/>
            <a:ext cx="15748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2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does the shape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2000" dirty="0"/>
              <a:t>Modeling “by hand”:</a:t>
            </a:r>
          </a:p>
          <a:p>
            <a:pPr lvl="1"/>
            <a:r>
              <a:rPr lang="en-US" sz="2000" dirty="0"/>
              <a:t>High order rapresentation allowing control</a:t>
            </a:r>
          </a:p>
          <a:p>
            <a:pPr lvl="1"/>
            <a:r>
              <a:rPr lang="en-US" sz="2000" dirty="0"/>
              <a:t>Parametric surfaces, subdivision surfaces</a:t>
            </a:r>
          </a:p>
          <a:p>
            <a:pPr marL="349250" lvl="1" indent="0">
              <a:buNone/>
            </a:pPr>
            <a:endParaRPr lang="en-US" sz="2000" dirty="0"/>
          </a:p>
          <a:p>
            <a:r>
              <a:rPr lang="en-US" sz="2000" dirty="0"/>
              <a:t>Acquired real-world objects</a:t>
            </a:r>
          </a:p>
          <a:p>
            <a:pPr lvl="1"/>
            <a:r>
              <a:rPr lang="en-US" sz="2000" dirty="0"/>
              <a:t>3D Scanning</a:t>
            </a:r>
          </a:p>
          <a:p>
            <a:pPr lvl="1"/>
            <a:r>
              <a:rPr lang="en-US" sz="2000" dirty="0"/>
              <a:t>3D from images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346" y="1659778"/>
            <a:ext cx="2463800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346" y="3643686"/>
            <a:ext cx="2501900" cy="18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43" y="4741624"/>
            <a:ext cx="2404661" cy="1619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302" y="3937999"/>
            <a:ext cx="1671765" cy="259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87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Points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5-02-05 at 17.48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5" y="2491356"/>
            <a:ext cx="5835049" cy="34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31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Parametric surfaces</a:t>
            </a:r>
          </a:p>
        </p:txBody>
      </p:sp>
      <p:pic>
        <p:nvPicPr>
          <p:cNvPr id="6" name="Picture 5" descr="triangulartrimesh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6" y="2596930"/>
            <a:ext cx="6667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61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Implicit surfaces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024" y="2413995"/>
            <a:ext cx="4900298" cy="40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Polygonal meshes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65" y="2908800"/>
            <a:ext cx="4068075" cy="2508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544" y="2463798"/>
            <a:ext cx="3599497" cy="28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501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Subdivision surfaces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08" y="2442592"/>
            <a:ext cx="5033715" cy="36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8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Point-based rapresentation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000" dirty="0"/>
              <a:t>Standard 3D data from a variety of sources</a:t>
            </a:r>
          </a:p>
          <a:p>
            <a:pPr lvl="1"/>
            <a:r>
              <a:rPr lang="en-US" sz="2000" dirty="0"/>
              <a:t>Often results from scanners</a:t>
            </a:r>
          </a:p>
          <a:p>
            <a:pPr lvl="1"/>
            <a:r>
              <a:rPr lang="en-US" sz="2000" dirty="0"/>
              <a:t>Potentially noisy</a:t>
            </a:r>
          </a:p>
          <a:p>
            <a:pPr lvl="1"/>
            <a:r>
              <a:rPr lang="en-US" sz="2000" dirty="0"/>
              <a:t>Depth images</a:t>
            </a:r>
          </a:p>
          <a:p>
            <a:pPr lvl="1"/>
            <a:r>
              <a:rPr lang="en-US" sz="2000" dirty="0"/>
              <a:t>Need to be globally aligned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755" y="4787457"/>
            <a:ext cx="4401814" cy="1171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6573" y="2495384"/>
            <a:ext cx="3273902" cy="1768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08" y="4104035"/>
            <a:ext cx="23368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3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Point-based rapresentation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1800" dirty="0"/>
              <a:t>points = unordered set of 3‐tuples</a:t>
            </a:r>
          </a:p>
          <a:p>
            <a:r>
              <a:rPr lang="en-US" sz="1800" dirty="0"/>
              <a:t>Difficoult to render/process</a:t>
            </a:r>
          </a:p>
          <a:p>
            <a:r>
              <a:rPr lang="en-US" sz="1800" dirty="0"/>
              <a:t>Efficient point processing requires to figure out </a:t>
            </a:r>
            <a:r>
              <a:rPr lang="en-US" sz="1800" b="1" dirty="0"/>
              <a:t>neighborhoods </a:t>
            </a:r>
            <a:endParaRPr lang="en-US" sz="1800" dirty="0"/>
          </a:p>
          <a:p>
            <a:pPr lvl="1"/>
            <a:r>
              <a:rPr lang="en-US" sz="1800" dirty="0"/>
              <a:t>Evaluate Normal (shading)</a:t>
            </a:r>
          </a:p>
          <a:p>
            <a:pPr lvl="1"/>
            <a:r>
              <a:rPr lang="en-US" sz="1800" dirty="0"/>
              <a:t>Upsample surface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602" y="4412256"/>
            <a:ext cx="5829262" cy="205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51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Point-based rapresentation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200" dirty="0"/>
              <a:t>Spatial Queryes </a:t>
            </a:r>
          </a:p>
          <a:p>
            <a:pPr lvl="1"/>
            <a:r>
              <a:rPr lang="en-US" sz="2200" dirty="0"/>
              <a:t> k‐nearest neighbors to point x</a:t>
            </a:r>
          </a:p>
          <a:p>
            <a:pPr lvl="1"/>
            <a:r>
              <a:rPr lang="en-US" sz="2200" dirty="0"/>
              <a:t>Find all points within a certain radius r</a:t>
            </a:r>
          </a:p>
          <a:p>
            <a:pPr marL="349250" lvl="1" indent="0">
              <a:buNone/>
            </a:pPr>
            <a:endParaRPr lang="en-US" sz="2200" dirty="0"/>
          </a:p>
          <a:p>
            <a:pPr marL="349250" lvl="1" indent="0">
              <a:buNone/>
            </a:pPr>
            <a:endParaRPr lang="en-US" sz="2200" dirty="0"/>
          </a:p>
          <a:p>
            <a:pPr marL="349250" lvl="1" indent="0">
              <a:buNone/>
            </a:pPr>
            <a:endParaRPr lang="en-US" sz="2200" dirty="0"/>
          </a:p>
          <a:p>
            <a:pPr marL="349250" lvl="1" indent="0">
              <a:buNone/>
            </a:pPr>
            <a:endParaRPr lang="en-US" sz="2200" dirty="0"/>
          </a:p>
          <a:p>
            <a:pPr marL="349250" lvl="1" indent="0">
              <a:buNone/>
            </a:pPr>
            <a:endParaRPr lang="en-US" sz="2200" dirty="0"/>
          </a:p>
          <a:p>
            <a:pPr marL="349250" lvl="1" indent="0">
              <a:buNone/>
            </a:pPr>
            <a:endParaRPr lang="en-US" sz="2200" dirty="0"/>
          </a:p>
          <a:p>
            <a:pPr marL="349250" lvl="1" indent="0">
              <a:buNone/>
            </a:pPr>
            <a:endParaRPr lang="en-US" sz="2200" dirty="0"/>
          </a:p>
          <a:p>
            <a:r>
              <a:rPr lang="en-US" sz="2200" dirty="0"/>
              <a:t>Need sublinear implementations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441" y="2600910"/>
            <a:ext cx="2862555" cy="2816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928" y="3221329"/>
            <a:ext cx="2149727" cy="21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08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renderspirit.com/tutorials/wireframe/pic-big/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6" y="1168515"/>
            <a:ext cx="9111545" cy="54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3D Model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mathematical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representation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of a 3D object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34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Small Digression: Spatial queries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Regular Grid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Octree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Kd-Tree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103" y="1486724"/>
            <a:ext cx="1425996" cy="1425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998" y="3234027"/>
            <a:ext cx="1468817" cy="1507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036" y="3137670"/>
            <a:ext cx="2034752" cy="17207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843" y="5019198"/>
            <a:ext cx="1518972" cy="1551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4772" y="5028010"/>
            <a:ext cx="1685189" cy="160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11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Parametric Surfaces: as a function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As 1D object </a:t>
            </a:r>
          </a:p>
          <a:p>
            <a:pPr lvl="1"/>
            <a:r>
              <a:rPr lang="en-US" dirty="0"/>
              <a:t>(x,y) =S(t)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Explicit curve in 2D </a:t>
            </a:r>
            <a:r>
              <a:rPr lang="en-US" b="1" dirty="0"/>
              <a:t>p </a:t>
            </a:r>
            <a:r>
              <a:rPr lang="en-US" dirty="0"/>
              <a:t>: R → R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S(t) = r ⋅(cos(</a:t>
            </a:r>
            <a:r>
              <a:rPr lang="en-US" i="1" dirty="0"/>
              <a:t>t</a:t>
            </a:r>
            <a:r>
              <a:rPr lang="en-US" dirty="0"/>
              <a:t>), sin( </a:t>
            </a:r>
            <a:r>
              <a:rPr lang="en-US" i="1" dirty="0"/>
              <a:t>t</a:t>
            </a:r>
            <a:r>
              <a:rPr lang="en-US" dirty="0"/>
              <a:t>)) </a:t>
            </a:r>
          </a:p>
          <a:p>
            <a:pPr marL="0" indent="0">
              <a:buNone/>
            </a:pPr>
            <a:r>
              <a:rPr lang="en-US" i="1" dirty="0"/>
              <a:t>t </a:t>
            </a:r>
            <a:r>
              <a:rPr lang="en-US" dirty="0"/>
              <a:t>∈[0, 2</a:t>
            </a:r>
            <a:r>
              <a:rPr lang="en-US" i="1" dirty="0"/>
              <a:t>π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70" y="1543769"/>
            <a:ext cx="1575702" cy="2207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2377663"/>
            <a:ext cx="32512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Parametric Surfaces : </a:t>
            </a:r>
            <a:r>
              <a:rPr lang="en-US"/>
              <a:t>Bezier Curves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Bezier curves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Control points</a:t>
            </a:r>
          </a:p>
          <a:p>
            <a:r>
              <a:rPr lang="en-US" dirty="0"/>
              <a:t>Basis functions</a:t>
            </a:r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420" y="2943806"/>
            <a:ext cx="2282257" cy="876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684" y="2290807"/>
            <a:ext cx="33147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2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Parametric Surfaces : Bezier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Bezier Surfaces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94" y="2443534"/>
            <a:ext cx="4008786" cy="1097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797" y="3634070"/>
            <a:ext cx="2563925" cy="24536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634070"/>
            <a:ext cx="3834906" cy="245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523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Parametric Surfaces : defined on 2D domain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Surfaces are 2‐dimensional parameterizations </a:t>
            </a:r>
          </a:p>
          <a:p>
            <a:pPr lvl="1"/>
            <a:r>
              <a:rPr lang="en-US" b="1" dirty="0"/>
              <a:t>S</a:t>
            </a:r>
            <a:r>
              <a:rPr lang="en-US" dirty="0"/>
              <a:t>(</a:t>
            </a:r>
            <a:r>
              <a:rPr lang="en-US" i="1" dirty="0"/>
              <a:t>u</a:t>
            </a:r>
            <a:r>
              <a:rPr lang="en-US" dirty="0"/>
              <a:t>,</a:t>
            </a:r>
            <a:r>
              <a:rPr lang="en-US" i="1" dirty="0"/>
              <a:t>v</a:t>
            </a:r>
            <a:r>
              <a:rPr lang="en-US" dirty="0"/>
              <a:t>) = (</a:t>
            </a:r>
            <a:r>
              <a:rPr lang="en-US" i="1" dirty="0"/>
              <a:t>x</a:t>
            </a:r>
            <a:r>
              <a:rPr lang="en-US" dirty="0"/>
              <a:t>(</a:t>
            </a:r>
            <a:r>
              <a:rPr lang="en-US" i="1" dirty="0"/>
              <a:t>u</a:t>
            </a:r>
            <a:r>
              <a:rPr lang="en-US" dirty="0"/>
              <a:t>,</a:t>
            </a:r>
            <a:r>
              <a:rPr lang="en-US" i="1" dirty="0"/>
              <a:t>v</a:t>
            </a:r>
            <a:r>
              <a:rPr lang="en-US" dirty="0"/>
              <a:t>), </a:t>
            </a:r>
            <a:r>
              <a:rPr lang="en-US" i="1" dirty="0"/>
              <a:t>y</a:t>
            </a:r>
            <a:r>
              <a:rPr lang="en-US" dirty="0"/>
              <a:t>(</a:t>
            </a:r>
            <a:r>
              <a:rPr lang="en-US" i="1" dirty="0"/>
              <a:t>u</a:t>
            </a:r>
            <a:r>
              <a:rPr lang="en-US" dirty="0"/>
              <a:t>,</a:t>
            </a:r>
            <a:r>
              <a:rPr lang="en-US" i="1" dirty="0"/>
              <a:t>v</a:t>
            </a:r>
            <a:r>
              <a:rPr lang="en-US" dirty="0"/>
              <a:t>), </a:t>
            </a:r>
            <a:r>
              <a:rPr lang="en-US" i="1" dirty="0"/>
              <a:t>z</a:t>
            </a:r>
            <a:r>
              <a:rPr lang="en-US" dirty="0"/>
              <a:t>(</a:t>
            </a:r>
            <a:r>
              <a:rPr lang="en-US" i="1" dirty="0"/>
              <a:t>u</a:t>
            </a:r>
            <a:r>
              <a:rPr lang="en-US" dirty="0"/>
              <a:t>,</a:t>
            </a:r>
            <a:r>
              <a:rPr lang="en-US" i="1" dirty="0"/>
              <a:t>v</a:t>
            </a:r>
            <a:r>
              <a:rPr lang="en-US" dirty="0"/>
              <a:t>)) 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21" y="2855843"/>
            <a:ext cx="6763988" cy="340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74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Parametric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Advantages</a:t>
            </a:r>
          </a:p>
          <a:p>
            <a:pPr lvl="1"/>
            <a:r>
              <a:rPr lang="en-US" dirty="0"/>
              <a:t>Fast to generate </a:t>
            </a:r>
          </a:p>
          <a:p>
            <a:pPr lvl="1"/>
            <a:r>
              <a:rPr lang="en-US" dirty="0"/>
              <a:t>Theoretically infinite resolution</a:t>
            </a:r>
          </a:p>
          <a:p>
            <a:pPr lvl="1"/>
            <a:r>
              <a:rPr lang="en-US" dirty="0"/>
              <a:t>Implicit parametrization</a:t>
            </a:r>
          </a:p>
          <a:p>
            <a:pPr marL="349250" lvl="1" indent="0">
              <a:buNone/>
            </a:pPr>
            <a:endParaRPr lang="en-US" dirty="0"/>
          </a:p>
          <a:p>
            <a:r>
              <a:rPr lang="en-US" b="1" dirty="0"/>
              <a:t>Drawbacks</a:t>
            </a:r>
          </a:p>
          <a:p>
            <a:pPr lvl="1"/>
            <a:r>
              <a:rPr lang="en-US" dirty="0"/>
              <a:t>Difficoult to determine if a point lies inside/outside</a:t>
            </a:r>
          </a:p>
          <a:p>
            <a:pPr lvl="1"/>
            <a:r>
              <a:rPr lang="en-US" dirty="0"/>
              <a:t>Difficoult to determine if a point lies on the surface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665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Implicit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Definition: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Space Partitioning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818" y="1940876"/>
            <a:ext cx="1798644" cy="4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322" y="2642051"/>
            <a:ext cx="3826058" cy="4891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4387474"/>
            <a:ext cx="2311400" cy="152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730" y="3653074"/>
            <a:ext cx="25273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599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Implicit Surfaces: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ustomShape 12"/>
          <p:cNvSpPr/>
          <p:nvPr/>
        </p:nvSpPr>
        <p:spPr>
          <a:xfrm>
            <a:off x="995670" y="4222982"/>
            <a:ext cx="5597738" cy="20140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 </a:t>
            </a:r>
            <a:endParaRPr/>
          </a:p>
        </p:txBody>
      </p:sp>
      <p:sp>
        <p:nvSpPr>
          <p:cNvPr id="5" name="CustomShape 10"/>
          <p:cNvSpPr/>
          <p:nvPr/>
        </p:nvSpPr>
        <p:spPr>
          <a:xfrm>
            <a:off x="1118569" y="2326812"/>
            <a:ext cx="4510164" cy="189616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 </a:t>
            </a:r>
            <a:endParaRPr/>
          </a:p>
        </p:txBody>
      </p:sp>
      <p:pic>
        <p:nvPicPr>
          <p:cNvPr id="6" name="Picture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593408" y="2230472"/>
            <a:ext cx="1833120" cy="1737000"/>
          </a:xfrm>
          <a:prstGeom prst="rect">
            <a:avLst/>
          </a:prstGeom>
          <a:ln>
            <a:noFill/>
          </a:ln>
        </p:spPr>
      </p:pic>
      <p:pic>
        <p:nvPicPr>
          <p:cNvPr id="7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6256334" y="4222982"/>
            <a:ext cx="2646305" cy="17440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74003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Implicit Surfaces: </a:t>
            </a:r>
            <a:r>
              <a:rPr lang="en-US" dirty="0" err="1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The normal vector to the surface (curve) is given by the gradient of the (scalar) implicit function 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Example: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804" y="2769843"/>
            <a:ext cx="35433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657035"/>
            <a:ext cx="3429000" cy="105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317" y="3017657"/>
            <a:ext cx="3106304" cy="29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167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Implicit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Standard operations: union and intersection </a:t>
            </a:r>
          </a:p>
          <a:p>
            <a:endParaRPr lang="en-US" sz="2800" dirty="0"/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In many cases, smooth blending is desired </a:t>
            </a:r>
          </a:p>
          <a:p>
            <a:endParaRPr lang="en-US" sz="28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creen Shot 2015-02-06 at 17.27.1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6" y="2442221"/>
            <a:ext cx="7510472" cy="1710542"/>
          </a:xfrm>
          <a:prstGeom prst="rect">
            <a:avLst/>
          </a:prstGeom>
        </p:spPr>
      </p:pic>
      <p:pic>
        <p:nvPicPr>
          <p:cNvPr id="10" name="Picture 9" descr="Screen Shot 2015-02-06 at 17.28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16" y="4781629"/>
            <a:ext cx="3485359" cy="1581393"/>
          </a:xfrm>
          <a:prstGeom prst="rect">
            <a:avLst/>
          </a:prstGeom>
        </p:spPr>
      </p:pic>
      <p:pic>
        <p:nvPicPr>
          <p:cNvPr id="11" name="Picture 10" descr="Screen Shot 2015-02-06 at 17.2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81629"/>
            <a:ext cx="1951997" cy="20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75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Mesh: geometry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Set of vertices</a:t>
            </a:r>
          </a:p>
          <a:p>
            <a:pPr lvl="1"/>
            <a:r>
              <a:rPr lang="en-US" dirty="0"/>
              <a:t>A point (</a:t>
            </a:r>
            <a:r>
              <a:rPr lang="en-US" dirty="0" err="1"/>
              <a:t>x,y,z</a:t>
            </a:r>
            <a:r>
              <a:rPr lang="en-US" dirty="0"/>
              <a:t>) for each vertex</a:t>
            </a:r>
          </a:p>
          <a:p>
            <a:pPr lvl="1"/>
            <a:r>
              <a:rPr lang="en-US" dirty="0"/>
              <a:t>(Object Space)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u="sng" dirty="0"/>
          </a:p>
        </p:txBody>
      </p:sp>
      <p:sp>
        <p:nvSpPr>
          <p:cNvPr id="4" name="Ovale 3"/>
          <p:cNvSpPr/>
          <p:nvPr/>
        </p:nvSpPr>
        <p:spPr bwMode="auto">
          <a:xfrm>
            <a:off x="4511245" y="3958942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V2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5" name="Ovale 4"/>
          <p:cNvSpPr/>
          <p:nvPr/>
        </p:nvSpPr>
        <p:spPr bwMode="auto">
          <a:xfrm>
            <a:off x="6772408" y="4678279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V3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4838637" y="6257017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V5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2560932" y="5839685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V4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1812139" y="3743318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V1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621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Implicit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Blobs</a:t>
            </a:r>
          </a:p>
          <a:p>
            <a:pPr lvl="1"/>
            <a:r>
              <a:rPr lang="en-US" dirty="0"/>
              <a:t>Defined implicitly by a potential function around a point 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886200"/>
            <a:ext cx="50165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93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Implicit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b="1" dirty="0"/>
              <a:t>Advantages</a:t>
            </a:r>
          </a:p>
          <a:p>
            <a:pPr lvl="1"/>
            <a:r>
              <a:rPr lang="en-US" dirty="0"/>
              <a:t>Precise definition of outside/inside</a:t>
            </a:r>
          </a:p>
          <a:p>
            <a:pPr lvl="1"/>
            <a:r>
              <a:rPr lang="en-US" dirty="0"/>
              <a:t>Easy to determine if a point lie on a surface</a:t>
            </a:r>
          </a:p>
          <a:p>
            <a:pPr lvl="1"/>
            <a:r>
              <a:rPr lang="en-US" dirty="0"/>
              <a:t>Easy to perform boolean operations</a:t>
            </a:r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b="1" dirty="0"/>
              <a:t>Drawbacks</a:t>
            </a:r>
          </a:p>
          <a:p>
            <a:pPr lvl="1"/>
            <a:r>
              <a:rPr lang="en-US" dirty="0"/>
              <a:t>Need additional algorithms to extract thesurface</a:t>
            </a:r>
          </a:p>
          <a:p>
            <a:pPr lvl="1"/>
            <a:r>
              <a:rPr lang="en-US" dirty="0"/>
              <a:t>Do not allows direct rendering</a:t>
            </a:r>
          </a:p>
          <a:p>
            <a:pPr lvl="1"/>
            <a:r>
              <a:rPr lang="en-US" dirty="0"/>
              <a:t>Problems definign sharp features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2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Subdivision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000" dirty="0"/>
              <a:t>Subdivision defines a smooth curve or surface as the </a:t>
            </a:r>
            <a:r>
              <a:rPr lang="en-US" sz="2000" b="1" dirty="0"/>
              <a:t>limit of a sequence of successive refinements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175" y="2640628"/>
            <a:ext cx="1172115" cy="3582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219" y="2640629"/>
            <a:ext cx="1394200" cy="13669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756" y="2653572"/>
            <a:ext cx="1354054" cy="14321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8910" y="2653572"/>
            <a:ext cx="1319335" cy="13540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8445" y="2688291"/>
            <a:ext cx="1249896" cy="1319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3645" y="4134132"/>
            <a:ext cx="3568205" cy="214891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57456" y="6305788"/>
            <a:ext cx="3624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Pixar’s Geri's Game (1997)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122" y="2360386"/>
            <a:ext cx="2126239" cy="392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94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Subdivision Surfaces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r>
              <a:rPr lang="en-US" b="1" dirty="0"/>
              <a:t>Advantages</a:t>
            </a:r>
          </a:p>
          <a:p>
            <a:pPr lvl="1"/>
            <a:r>
              <a:rPr lang="en-US" dirty="0"/>
              <a:t>Potentially infinitely smooth</a:t>
            </a:r>
          </a:p>
          <a:p>
            <a:pPr lvl="1"/>
            <a:r>
              <a:rPr lang="en-US" dirty="0"/>
              <a:t>Start form a poygonal mesh</a:t>
            </a:r>
          </a:p>
          <a:p>
            <a:pPr lvl="1"/>
            <a:r>
              <a:rPr lang="en-US" dirty="0"/>
              <a:t>Good results and intuitive for animation/modelling</a:t>
            </a:r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b="1" dirty="0"/>
              <a:t>Drawbacks</a:t>
            </a:r>
          </a:p>
          <a:p>
            <a:pPr lvl="1"/>
            <a:r>
              <a:rPr lang="en-US" dirty="0"/>
              <a:t>Need an initial quad base mesh</a:t>
            </a:r>
          </a:p>
          <a:p>
            <a:pPr lvl="1"/>
            <a:r>
              <a:rPr lang="en-US" dirty="0"/>
              <a:t>May create artifacts if the base mesh is not aligned with curvature or deformation field during the animation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302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Polygonal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In nature, meshes arise in a variety of contexts:</a:t>
            </a:r>
          </a:p>
          <a:p>
            <a:pPr lvl="1"/>
            <a:r>
              <a:rPr lang="en-US" sz="2400" dirty="0"/>
              <a:t>Cells in organic tissues</a:t>
            </a:r>
          </a:p>
          <a:p>
            <a:pPr lvl="1"/>
            <a:r>
              <a:rPr lang="en-US" sz="2400" dirty="0"/>
              <a:t>Crystals</a:t>
            </a:r>
          </a:p>
          <a:p>
            <a:pPr lvl="1"/>
            <a:r>
              <a:rPr lang="en-US" sz="2400" dirty="0"/>
              <a:t>Molecules</a:t>
            </a:r>
          </a:p>
          <a:p>
            <a:r>
              <a:rPr lang="en-US" sz="2400" dirty="0"/>
              <a:t>…</a:t>
            </a:r>
          </a:p>
          <a:p>
            <a:r>
              <a:rPr lang="en-US" sz="2400" dirty="0"/>
              <a:t>Mostly convex but irregular cells</a:t>
            </a:r>
          </a:p>
          <a:p>
            <a:r>
              <a:rPr lang="en-US" sz="2400" dirty="0"/>
              <a:t>Common concept: </a:t>
            </a:r>
            <a:r>
              <a:rPr lang="en-US" sz="2400" b="1" dirty="0"/>
              <a:t>complex shapes can be described as collections of simple building blocks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140000" y="2680620"/>
            <a:ext cx="1442880" cy="1079280"/>
          </a:xfrm>
          <a:prstGeom prst="rect">
            <a:avLst/>
          </a:prstGeom>
          <a:ln>
            <a:noFill/>
          </a:ln>
        </p:spPr>
      </p:pic>
      <p:pic>
        <p:nvPicPr>
          <p:cNvPr id="1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40000" y="2363235"/>
            <a:ext cx="2201040" cy="1645920"/>
          </a:xfrm>
          <a:prstGeom prst="rect">
            <a:avLst/>
          </a:prstGeom>
          <a:ln>
            <a:noFill/>
          </a:ln>
        </p:spPr>
      </p:pic>
      <p:pic>
        <p:nvPicPr>
          <p:cNvPr id="17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629092" y="5020728"/>
            <a:ext cx="1665433" cy="15453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43900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Polygonal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b="1" dirty="0"/>
              <a:t>Advantages</a:t>
            </a:r>
          </a:p>
          <a:p>
            <a:pPr lvl="1"/>
            <a:r>
              <a:rPr lang="en-US" dirty="0"/>
              <a:t>Many algorithms in Geometry processing are designed fot polygonal meshes</a:t>
            </a:r>
          </a:p>
          <a:p>
            <a:pPr lvl="1"/>
            <a:r>
              <a:rPr lang="en-US" dirty="0"/>
              <a:t>Rendering immediate</a:t>
            </a:r>
          </a:p>
          <a:p>
            <a:pPr lvl="1"/>
            <a:endParaRPr lang="en-US" dirty="0"/>
          </a:p>
          <a:p>
            <a:pPr marL="349250" lvl="1" indent="0">
              <a:buNone/>
            </a:pPr>
            <a:endParaRPr lang="en-US" dirty="0"/>
          </a:p>
          <a:p>
            <a:r>
              <a:rPr lang="en-US" b="1" dirty="0"/>
              <a:t>Drawbacks</a:t>
            </a:r>
          </a:p>
          <a:p>
            <a:pPr lvl="1"/>
            <a:r>
              <a:rPr lang="en-US" dirty="0"/>
              <a:t>Boolean operations are difficoult</a:t>
            </a:r>
          </a:p>
          <a:p>
            <a:pPr lvl="1"/>
            <a:r>
              <a:rPr lang="en-US" dirty="0"/>
              <a:t>Resolution limited by the number of polygons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567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Polygonal meshes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sz="2400" dirty="0"/>
              <a:t>Rapresentation of the boundary of an object</a:t>
            </a:r>
          </a:p>
          <a:p>
            <a:r>
              <a:rPr lang="en-US" sz="2400" dirty="0"/>
              <a:t>Intuitive  description: a continuous surface divided in polygons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95640" y="3162422"/>
            <a:ext cx="2915413" cy="1688952"/>
          </a:xfrm>
          <a:prstGeom prst="rect">
            <a:avLst/>
          </a:prstGeom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588996" y="3753148"/>
            <a:ext cx="4246253" cy="1989572"/>
          </a:xfrm>
          <a:prstGeom prst="rect">
            <a:avLst/>
          </a:prstGeom>
          <a:ln>
            <a:noFill/>
          </a:ln>
        </p:spPr>
      </p:pic>
      <p:pic>
        <p:nvPicPr>
          <p:cNvPr id="11" name="Picture 3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6257700" y="3576448"/>
            <a:ext cx="2933280" cy="1600920"/>
          </a:xfrm>
          <a:prstGeom prst="rect">
            <a:avLst/>
          </a:prstGeom>
          <a:ln>
            <a:noFill/>
          </a:ln>
        </p:spPr>
      </p:pic>
      <p:sp>
        <p:nvSpPr>
          <p:cNvPr id="12" name="CustomShape 3"/>
          <p:cNvSpPr/>
          <p:nvPr/>
        </p:nvSpPr>
        <p:spPr>
          <a:xfrm>
            <a:off x="808361" y="4917902"/>
            <a:ext cx="225972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quadrilaterals (quads)</a:t>
            </a:r>
            <a:endParaRPr dirty="0"/>
          </a:p>
        </p:txBody>
      </p:sp>
      <p:sp>
        <p:nvSpPr>
          <p:cNvPr id="13" name="CustomShape 4"/>
          <p:cNvSpPr/>
          <p:nvPr/>
        </p:nvSpPr>
        <p:spPr>
          <a:xfrm>
            <a:off x="4162109" y="5742720"/>
            <a:ext cx="100404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triangles</a:t>
            </a:r>
            <a:endParaRPr dirty="0"/>
          </a:p>
        </p:txBody>
      </p:sp>
      <p:sp>
        <p:nvSpPr>
          <p:cNvPr id="14" name="CustomShape 5"/>
          <p:cNvSpPr/>
          <p:nvPr/>
        </p:nvSpPr>
        <p:spPr>
          <a:xfrm>
            <a:off x="6835249" y="5846904"/>
            <a:ext cx="18147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generic polygons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1291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39849"/>
            <a:ext cx="7210762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b="1" dirty="0"/>
              <a:t>Boundary edge </a:t>
            </a:r>
            <a:r>
              <a:rPr lang="en-US" dirty="0"/>
              <a:t>if belonds to a single face</a:t>
            </a:r>
            <a:endParaRPr lang="en-US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75" y="2692400"/>
            <a:ext cx="3878325" cy="273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/>
          </p:cNvSpPr>
          <p:nvPr/>
        </p:nvSpPr>
        <p:spPr bwMode="auto">
          <a:xfrm>
            <a:off x="1890187" y="5738745"/>
            <a:ext cx="241776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 Light" charset="0"/>
              </a:rPr>
              <a:t>Watertight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600" y="2692401"/>
            <a:ext cx="3687382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/>
          </p:cNvSpPr>
          <p:nvPr/>
        </p:nvSpPr>
        <p:spPr bwMode="auto">
          <a:xfrm>
            <a:off x="6281738" y="5738745"/>
            <a:ext cx="20970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ea typeface="ＭＳ Ｐゴシック" charset="0"/>
                <a:cs typeface="Gill Sans Light" charset="0"/>
              </a:rPr>
              <a:t>Bordered</a:t>
            </a:r>
          </a:p>
        </p:txBody>
      </p:sp>
    </p:spTree>
    <p:extLst>
      <p:ext uri="{BB962C8B-B14F-4D97-AF65-F5344CB8AC3E}">
        <p14:creationId xmlns:p14="http://schemas.microsoft.com/office/powerpoint/2010/main" val="732120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Manifoldness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39849"/>
            <a:ext cx="7790257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surface is a 2‐manifold if it is everywhere locally homeomorphic to a disk.</a:t>
            </a:r>
            <a:endParaRPr lang="en-US" b="1" dirty="0"/>
          </a:p>
        </p:txBody>
      </p:sp>
      <p:pic>
        <p:nvPicPr>
          <p:cNvPr id="5" name="Picture 4" descr="Screen Shot 2015-02-06 at 23.2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20" y="2879019"/>
            <a:ext cx="4430453" cy="175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572" y="4991359"/>
            <a:ext cx="1175004" cy="1111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61" y="4991359"/>
            <a:ext cx="1569493" cy="105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600" y="5198185"/>
            <a:ext cx="1334476" cy="852582"/>
          </a:xfrm>
          <a:prstGeom prst="rect">
            <a:avLst/>
          </a:prstGeom>
        </p:spPr>
      </p:pic>
      <p:sp>
        <p:nvSpPr>
          <p:cNvPr id="10" name="CustomShape 3"/>
          <p:cNvSpPr/>
          <p:nvPr/>
        </p:nvSpPr>
        <p:spPr>
          <a:xfrm>
            <a:off x="1384518" y="6126427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manifold</a:t>
            </a:r>
            <a:endParaRPr dirty="0"/>
          </a:p>
        </p:txBody>
      </p:sp>
      <p:sp>
        <p:nvSpPr>
          <p:cNvPr id="11" name="CustomShape 3"/>
          <p:cNvSpPr/>
          <p:nvPr/>
        </p:nvSpPr>
        <p:spPr>
          <a:xfrm>
            <a:off x="3546657" y="6116864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Non-manifold</a:t>
            </a:r>
            <a:endParaRPr dirty="0"/>
          </a:p>
        </p:txBody>
      </p:sp>
      <p:sp>
        <p:nvSpPr>
          <p:cNvPr id="12" name="CustomShape 3"/>
          <p:cNvSpPr/>
          <p:nvPr/>
        </p:nvSpPr>
        <p:spPr>
          <a:xfrm>
            <a:off x="5992523" y="6123002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Non-manifold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749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Recap</a:t>
            </a:r>
            <a:r>
              <a:rPr lang="it-IT" dirty="0"/>
              <a:t>: </a:t>
            </a:r>
            <a:r>
              <a:rPr lang="it-IT" dirty="0" err="1"/>
              <a:t>Quick</a:t>
            </a:r>
            <a:r>
              <a:rPr lang="it-IT" dirty="0"/>
              <a:t>..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accent2"/>
                </a:solidFill>
              </a:rPr>
              <a:t>two-manifold</a:t>
            </a:r>
            <a:r>
              <a:rPr lang="en-US" sz="2800" dirty="0"/>
              <a:t> </a:t>
            </a:r>
          </a:p>
          <a:p>
            <a:pPr lvl="1" eaLnBrk="1" hangingPunct="1"/>
            <a:r>
              <a:rPr lang="en-US" sz="2000" dirty="0"/>
              <a:t>two-manifold = each </a:t>
            </a:r>
            <a:r>
              <a:rPr lang="en-US" sz="2000" dirty="0">
                <a:solidFill>
                  <a:schemeClr val="accent2"/>
                </a:solidFill>
              </a:rPr>
              <a:t>edge</a:t>
            </a:r>
            <a:r>
              <a:rPr lang="en-US" sz="2000" dirty="0"/>
              <a:t> shared by max 2 </a:t>
            </a:r>
            <a:r>
              <a:rPr lang="en-US" sz="2000" dirty="0">
                <a:solidFill>
                  <a:schemeClr val="accent2"/>
                </a:solidFill>
              </a:rPr>
              <a:t>faces</a:t>
            </a:r>
            <a:r>
              <a:rPr lang="en-US" sz="1600" dirty="0"/>
              <a:t> </a:t>
            </a:r>
            <a:endParaRPr lang="it-IT" sz="1200" dirty="0"/>
          </a:p>
        </p:txBody>
      </p:sp>
      <p:sp>
        <p:nvSpPr>
          <p:cNvPr id="11269" name="Freeform 70"/>
          <p:cNvSpPr>
            <a:spLocks/>
          </p:cNvSpPr>
          <p:nvPr/>
        </p:nvSpPr>
        <p:spPr bwMode="auto">
          <a:xfrm>
            <a:off x="1804392" y="3068960"/>
            <a:ext cx="1066800" cy="2403475"/>
          </a:xfrm>
          <a:custGeom>
            <a:avLst/>
            <a:gdLst>
              <a:gd name="T0" fmla="*/ 0 w 672"/>
              <a:gd name="T1" fmla="*/ 2147483647 h 1514"/>
              <a:gd name="T2" fmla="*/ 2147483647 w 672"/>
              <a:gd name="T3" fmla="*/ 2147483647 h 1514"/>
              <a:gd name="T4" fmla="*/ 2147483647 w 672"/>
              <a:gd name="T5" fmla="*/ 0 h 1514"/>
              <a:gd name="T6" fmla="*/ 0 w 672"/>
              <a:gd name="T7" fmla="*/ 2147483647 h 151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1514"/>
              <a:gd name="T14" fmla="*/ 672 w 672"/>
              <a:gd name="T15" fmla="*/ 1514 h 15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1514">
                <a:moveTo>
                  <a:pt x="0" y="816"/>
                </a:moveTo>
                <a:lnTo>
                  <a:pt x="607" y="1514"/>
                </a:lnTo>
                <a:lnTo>
                  <a:pt x="672" y="0"/>
                </a:lnTo>
                <a:lnTo>
                  <a:pt x="0" y="816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70" name="Freeform 71"/>
          <p:cNvSpPr>
            <a:spLocks/>
          </p:cNvSpPr>
          <p:nvPr/>
        </p:nvSpPr>
        <p:spPr bwMode="auto">
          <a:xfrm>
            <a:off x="1804392" y="3068960"/>
            <a:ext cx="2297113" cy="1423988"/>
          </a:xfrm>
          <a:custGeom>
            <a:avLst/>
            <a:gdLst>
              <a:gd name="T0" fmla="*/ 0 w 1447"/>
              <a:gd name="T1" fmla="*/ 2147483647 h 897"/>
              <a:gd name="T2" fmla="*/ 2147483647 w 1447"/>
              <a:gd name="T3" fmla="*/ 2147483647 h 897"/>
              <a:gd name="T4" fmla="*/ 2147483647 w 1447"/>
              <a:gd name="T5" fmla="*/ 0 h 897"/>
              <a:gd name="T6" fmla="*/ 0 w 1447"/>
              <a:gd name="T7" fmla="*/ 2147483647 h 897"/>
              <a:gd name="T8" fmla="*/ 0 60000 65536"/>
              <a:gd name="T9" fmla="*/ 0 60000 65536"/>
              <a:gd name="T10" fmla="*/ 0 60000 65536"/>
              <a:gd name="T11" fmla="*/ 0 60000 65536"/>
              <a:gd name="T12" fmla="*/ 0 w 1447"/>
              <a:gd name="T13" fmla="*/ 0 h 897"/>
              <a:gd name="T14" fmla="*/ 1447 w 1447"/>
              <a:gd name="T15" fmla="*/ 897 h 8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" h="897">
                <a:moveTo>
                  <a:pt x="0" y="816"/>
                </a:moveTo>
                <a:lnTo>
                  <a:pt x="1447" y="897"/>
                </a:lnTo>
                <a:lnTo>
                  <a:pt x="672" y="0"/>
                </a:lnTo>
                <a:lnTo>
                  <a:pt x="0" y="816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71" name="Freeform 72"/>
          <p:cNvSpPr>
            <a:spLocks/>
          </p:cNvSpPr>
          <p:nvPr/>
        </p:nvSpPr>
        <p:spPr bwMode="auto">
          <a:xfrm>
            <a:off x="518517" y="3068960"/>
            <a:ext cx="2359025" cy="1735138"/>
          </a:xfrm>
          <a:custGeom>
            <a:avLst/>
            <a:gdLst>
              <a:gd name="T0" fmla="*/ 2147483647 w 1486"/>
              <a:gd name="T1" fmla="*/ 2147483647 h 1093"/>
              <a:gd name="T2" fmla="*/ 0 w 1486"/>
              <a:gd name="T3" fmla="*/ 2147483647 h 1093"/>
              <a:gd name="T4" fmla="*/ 2147483647 w 1486"/>
              <a:gd name="T5" fmla="*/ 0 h 1093"/>
              <a:gd name="T6" fmla="*/ 2147483647 w 1486"/>
              <a:gd name="T7" fmla="*/ 2147483647 h 1093"/>
              <a:gd name="T8" fmla="*/ 0 60000 65536"/>
              <a:gd name="T9" fmla="*/ 0 60000 65536"/>
              <a:gd name="T10" fmla="*/ 0 60000 65536"/>
              <a:gd name="T11" fmla="*/ 0 60000 65536"/>
              <a:gd name="T12" fmla="*/ 0 w 1486"/>
              <a:gd name="T13" fmla="*/ 0 h 1093"/>
              <a:gd name="T14" fmla="*/ 1486 w 1486"/>
              <a:gd name="T15" fmla="*/ 1093 h 10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86" h="1093">
                <a:moveTo>
                  <a:pt x="814" y="816"/>
                </a:moveTo>
                <a:lnTo>
                  <a:pt x="0" y="1093"/>
                </a:lnTo>
                <a:lnTo>
                  <a:pt x="1486" y="0"/>
                </a:lnTo>
                <a:lnTo>
                  <a:pt x="814" y="816"/>
                </a:lnTo>
                <a:close/>
              </a:path>
            </a:pathLst>
          </a:custGeom>
          <a:solidFill>
            <a:srgbClr val="B9B9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72" name="Line 73"/>
          <p:cNvSpPr>
            <a:spLocks noChangeShapeType="1"/>
          </p:cNvSpPr>
          <p:nvPr/>
        </p:nvSpPr>
        <p:spPr bwMode="auto">
          <a:xfrm flipV="1">
            <a:off x="2794992" y="3068960"/>
            <a:ext cx="76200" cy="13716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273" name="Oval 97"/>
          <p:cNvSpPr>
            <a:spLocks noChangeArrowheads="1"/>
          </p:cNvSpPr>
          <p:nvPr/>
        </p:nvSpPr>
        <p:spPr bwMode="auto">
          <a:xfrm>
            <a:off x="2799755" y="3007048"/>
            <a:ext cx="152400" cy="152400"/>
          </a:xfrm>
          <a:prstGeom prst="ellipse">
            <a:avLst/>
          </a:prstGeom>
          <a:gradFill rotWithShape="0">
            <a:gsLst>
              <a:gs pos="0">
                <a:srgbClr val="D4D4D4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74" name="Line 74"/>
          <p:cNvSpPr>
            <a:spLocks noChangeShapeType="1"/>
          </p:cNvSpPr>
          <p:nvPr/>
        </p:nvSpPr>
        <p:spPr bwMode="auto">
          <a:xfrm flipV="1">
            <a:off x="1829792" y="3121348"/>
            <a:ext cx="1016000" cy="119062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275" name="Oval 98"/>
          <p:cNvSpPr>
            <a:spLocks noChangeArrowheads="1"/>
          </p:cNvSpPr>
          <p:nvPr/>
        </p:nvSpPr>
        <p:spPr bwMode="auto">
          <a:xfrm>
            <a:off x="1769467" y="4256410"/>
            <a:ext cx="152400" cy="152400"/>
          </a:xfrm>
          <a:prstGeom prst="ellipse">
            <a:avLst/>
          </a:prstGeom>
          <a:gradFill rotWithShape="0">
            <a:gsLst>
              <a:gs pos="0">
                <a:srgbClr val="D4D4D4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76" name="Text Box 99"/>
          <p:cNvSpPr txBox="1">
            <a:spLocks noChangeArrowheads="1"/>
          </p:cNvSpPr>
          <p:nvPr/>
        </p:nvSpPr>
        <p:spPr bwMode="auto">
          <a:xfrm>
            <a:off x="2871192" y="3068960"/>
            <a:ext cx="1997961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2400" b="1" dirty="0">
                <a:solidFill>
                  <a:srgbClr val="CC0000"/>
                </a:solidFill>
              </a:rPr>
              <a:t>Non Manifold</a:t>
            </a:r>
            <a:endParaRPr lang="it-IT" sz="2400" b="1" dirty="0">
              <a:solidFill>
                <a:srgbClr val="CC0000"/>
              </a:solidFill>
            </a:endParaRPr>
          </a:p>
        </p:txBody>
      </p:sp>
      <p:sp>
        <p:nvSpPr>
          <p:cNvPr id="11277" name="Freeform 100"/>
          <p:cNvSpPr>
            <a:spLocks/>
          </p:cNvSpPr>
          <p:nvPr/>
        </p:nvSpPr>
        <p:spPr bwMode="auto">
          <a:xfrm>
            <a:off x="6300192" y="3068960"/>
            <a:ext cx="1066800" cy="2403475"/>
          </a:xfrm>
          <a:custGeom>
            <a:avLst/>
            <a:gdLst>
              <a:gd name="T0" fmla="*/ 0 w 672"/>
              <a:gd name="T1" fmla="*/ 2147483647 h 1514"/>
              <a:gd name="T2" fmla="*/ 2147483647 w 672"/>
              <a:gd name="T3" fmla="*/ 2147483647 h 1514"/>
              <a:gd name="T4" fmla="*/ 2147483647 w 672"/>
              <a:gd name="T5" fmla="*/ 0 h 1514"/>
              <a:gd name="T6" fmla="*/ 0 w 672"/>
              <a:gd name="T7" fmla="*/ 2147483647 h 1514"/>
              <a:gd name="T8" fmla="*/ 0 60000 65536"/>
              <a:gd name="T9" fmla="*/ 0 60000 65536"/>
              <a:gd name="T10" fmla="*/ 0 60000 65536"/>
              <a:gd name="T11" fmla="*/ 0 60000 65536"/>
              <a:gd name="T12" fmla="*/ 0 w 672"/>
              <a:gd name="T13" fmla="*/ 0 h 1514"/>
              <a:gd name="T14" fmla="*/ 672 w 672"/>
              <a:gd name="T15" fmla="*/ 1514 h 151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72" h="1514">
                <a:moveTo>
                  <a:pt x="0" y="816"/>
                </a:moveTo>
                <a:lnTo>
                  <a:pt x="607" y="1514"/>
                </a:lnTo>
                <a:lnTo>
                  <a:pt x="672" y="0"/>
                </a:lnTo>
                <a:lnTo>
                  <a:pt x="0" y="816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78" name="Freeform 101"/>
          <p:cNvSpPr>
            <a:spLocks/>
          </p:cNvSpPr>
          <p:nvPr/>
        </p:nvSpPr>
        <p:spPr bwMode="auto">
          <a:xfrm>
            <a:off x="6300192" y="3068960"/>
            <a:ext cx="2297113" cy="1423988"/>
          </a:xfrm>
          <a:custGeom>
            <a:avLst/>
            <a:gdLst>
              <a:gd name="T0" fmla="*/ 0 w 1447"/>
              <a:gd name="T1" fmla="*/ 2147483647 h 897"/>
              <a:gd name="T2" fmla="*/ 2147483647 w 1447"/>
              <a:gd name="T3" fmla="*/ 2147483647 h 897"/>
              <a:gd name="T4" fmla="*/ 2147483647 w 1447"/>
              <a:gd name="T5" fmla="*/ 0 h 897"/>
              <a:gd name="T6" fmla="*/ 0 w 1447"/>
              <a:gd name="T7" fmla="*/ 2147483647 h 897"/>
              <a:gd name="T8" fmla="*/ 0 60000 65536"/>
              <a:gd name="T9" fmla="*/ 0 60000 65536"/>
              <a:gd name="T10" fmla="*/ 0 60000 65536"/>
              <a:gd name="T11" fmla="*/ 0 60000 65536"/>
              <a:gd name="T12" fmla="*/ 0 w 1447"/>
              <a:gd name="T13" fmla="*/ 0 h 897"/>
              <a:gd name="T14" fmla="*/ 1447 w 1447"/>
              <a:gd name="T15" fmla="*/ 897 h 8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" h="897">
                <a:moveTo>
                  <a:pt x="0" y="816"/>
                </a:moveTo>
                <a:lnTo>
                  <a:pt x="1447" y="897"/>
                </a:lnTo>
                <a:lnTo>
                  <a:pt x="672" y="0"/>
                </a:lnTo>
                <a:lnTo>
                  <a:pt x="0" y="816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79" name="Line 103"/>
          <p:cNvSpPr>
            <a:spLocks noChangeShapeType="1"/>
          </p:cNvSpPr>
          <p:nvPr/>
        </p:nvSpPr>
        <p:spPr bwMode="auto">
          <a:xfrm flipV="1">
            <a:off x="7290792" y="3068960"/>
            <a:ext cx="76200" cy="1371600"/>
          </a:xfrm>
          <a:prstGeom prst="line">
            <a:avLst/>
          </a:prstGeom>
          <a:noFill/>
          <a:ln w="9525">
            <a:solidFill>
              <a:srgbClr val="808080"/>
            </a:solidFill>
            <a:prstDash val="dash"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280" name="Oval 104"/>
          <p:cNvSpPr>
            <a:spLocks noChangeArrowheads="1"/>
          </p:cNvSpPr>
          <p:nvPr/>
        </p:nvSpPr>
        <p:spPr bwMode="auto">
          <a:xfrm>
            <a:off x="7295555" y="3007048"/>
            <a:ext cx="152400" cy="152400"/>
          </a:xfrm>
          <a:prstGeom prst="ellipse">
            <a:avLst/>
          </a:prstGeom>
          <a:gradFill rotWithShape="0">
            <a:gsLst>
              <a:gs pos="0">
                <a:srgbClr val="D4D4D4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81" name="Line 105"/>
          <p:cNvSpPr>
            <a:spLocks noChangeShapeType="1"/>
          </p:cNvSpPr>
          <p:nvPr/>
        </p:nvSpPr>
        <p:spPr bwMode="auto">
          <a:xfrm flipV="1">
            <a:off x="6325592" y="3121348"/>
            <a:ext cx="1016000" cy="1190625"/>
          </a:xfrm>
          <a:prstGeom prst="line">
            <a:avLst/>
          </a:prstGeom>
          <a:noFill/>
          <a:ln w="57150">
            <a:solidFill>
              <a:srgbClr val="339933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11282" name="Oval 106"/>
          <p:cNvSpPr>
            <a:spLocks noChangeArrowheads="1"/>
          </p:cNvSpPr>
          <p:nvPr/>
        </p:nvSpPr>
        <p:spPr bwMode="auto">
          <a:xfrm>
            <a:off x="6265267" y="4256410"/>
            <a:ext cx="152400" cy="152400"/>
          </a:xfrm>
          <a:prstGeom prst="ellipse">
            <a:avLst/>
          </a:prstGeom>
          <a:gradFill rotWithShape="0">
            <a:gsLst>
              <a:gs pos="0">
                <a:srgbClr val="D4D4D4"/>
              </a:gs>
              <a:gs pos="100000">
                <a:srgbClr val="33333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11283" name="Text Box 107"/>
          <p:cNvSpPr txBox="1">
            <a:spLocks noChangeArrowheads="1"/>
          </p:cNvSpPr>
          <p:nvPr/>
        </p:nvSpPr>
        <p:spPr bwMode="auto">
          <a:xfrm>
            <a:off x="5778897" y="2960862"/>
            <a:ext cx="1347141" cy="46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2400" b="1" dirty="0">
                <a:solidFill>
                  <a:srgbClr val="339933"/>
                </a:solidFill>
              </a:rPr>
              <a:t>Manifold</a:t>
            </a:r>
            <a:endParaRPr lang="it-IT" sz="24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05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Mesh: connectivity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Triangles (o quads, o edges…) </a:t>
            </a:r>
          </a:p>
          <a:p>
            <a:pPr lvl="1"/>
            <a:r>
              <a:rPr lang="en-US" dirty="0"/>
              <a:t>That interconnect vertices</a:t>
            </a:r>
          </a:p>
          <a:p>
            <a:pPr lvl="1"/>
            <a:r>
              <a:rPr lang="en-US" dirty="0"/>
              <a:t>Like interconnected nodes in a graph</a:t>
            </a:r>
            <a:endParaRPr lang="it-IT" dirty="0"/>
          </a:p>
        </p:txBody>
      </p:sp>
      <p:sp>
        <p:nvSpPr>
          <p:cNvPr id="4" name="Figura a mano libera 3"/>
          <p:cNvSpPr/>
          <p:nvPr/>
        </p:nvSpPr>
        <p:spPr bwMode="auto">
          <a:xfrm>
            <a:off x="1991911" y="3967357"/>
            <a:ext cx="5054115" cy="2487778"/>
          </a:xfrm>
          <a:custGeom>
            <a:avLst/>
            <a:gdLst>
              <a:gd name="connsiteX0" fmla="*/ 164892 w 4601980"/>
              <a:gd name="connsiteY0" fmla="*/ 2158583 h 2683239"/>
              <a:gd name="connsiteX1" fmla="*/ 2578308 w 4601980"/>
              <a:gd name="connsiteY1" fmla="*/ 2683239 h 2683239"/>
              <a:gd name="connsiteX2" fmla="*/ 4601980 w 4601980"/>
              <a:gd name="connsiteY2" fmla="*/ 1154242 h 2683239"/>
              <a:gd name="connsiteX3" fmla="*/ 2533338 w 4601980"/>
              <a:gd name="connsiteY3" fmla="*/ 284813 h 2683239"/>
              <a:gd name="connsiteX4" fmla="*/ 0 w 4601980"/>
              <a:gd name="connsiteY4" fmla="*/ 0 h 2683239"/>
              <a:gd name="connsiteX5" fmla="*/ 164892 w 4601980"/>
              <a:gd name="connsiteY5" fmla="*/ 2158583 h 2683239"/>
              <a:gd name="connsiteX0" fmla="*/ 164892 w 4931763"/>
              <a:gd name="connsiteY0" fmla="*/ 2158583 h 2683239"/>
              <a:gd name="connsiteX1" fmla="*/ 2578308 w 4931763"/>
              <a:gd name="connsiteY1" fmla="*/ 2683239 h 2683239"/>
              <a:gd name="connsiteX2" fmla="*/ 4931763 w 4931763"/>
              <a:gd name="connsiteY2" fmla="*/ 1019331 h 2683239"/>
              <a:gd name="connsiteX3" fmla="*/ 2533338 w 4931763"/>
              <a:gd name="connsiteY3" fmla="*/ 284813 h 2683239"/>
              <a:gd name="connsiteX4" fmla="*/ 0 w 4931763"/>
              <a:gd name="connsiteY4" fmla="*/ 0 h 2683239"/>
              <a:gd name="connsiteX5" fmla="*/ 164892 w 4931763"/>
              <a:gd name="connsiteY5" fmla="*/ 2158583 h 2683239"/>
              <a:gd name="connsiteX0" fmla="*/ 164892 w 4931763"/>
              <a:gd name="connsiteY0" fmla="*/ 2158583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64892 w 4931763"/>
              <a:gd name="connsiteY5" fmla="*/ 2158583 h 2788170"/>
              <a:gd name="connsiteX0" fmla="*/ 14990 w 4931763"/>
              <a:gd name="connsiteY0" fmla="*/ 2293495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4990 w 4931763"/>
              <a:gd name="connsiteY5" fmla="*/ 2293495 h 2788170"/>
              <a:gd name="connsiteX0" fmla="*/ 14990 w 4931763"/>
              <a:gd name="connsiteY0" fmla="*/ 2293495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4990 w 4931763"/>
              <a:gd name="connsiteY5" fmla="*/ 2293495 h 278817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2983043 w 5651291"/>
              <a:gd name="connsiteY3" fmla="*/ 194872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803161"/>
              <a:gd name="connsiteX1" fmla="*/ 3327817 w 5651291"/>
              <a:gd name="connsiteY1" fmla="*/ 2803161 h 2803161"/>
              <a:gd name="connsiteX2" fmla="*/ 5651291 w 5651291"/>
              <a:gd name="connsiteY2" fmla="*/ 1004341 h 2803161"/>
              <a:gd name="connsiteX3" fmla="*/ 2983043 w 5651291"/>
              <a:gd name="connsiteY3" fmla="*/ 194872 h 2803161"/>
              <a:gd name="connsiteX4" fmla="*/ 0 w 5651291"/>
              <a:gd name="connsiteY4" fmla="*/ 0 h 2803161"/>
              <a:gd name="connsiteX5" fmla="*/ 734518 w 5651291"/>
              <a:gd name="connsiteY5" fmla="*/ 2278505 h 280316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057994 w 5726242"/>
              <a:gd name="connsiteY3" fmla="*/ 14990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057994 w 5726242"/>
              <a:gd name="connsiteY3" fmla="*/ 14990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102964 w 5726242"/>
              <a:gd name="connsiteY3" fmla="*/ 22485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69429 w 5786202"/>
              <a:gd name="connsiteY0" fmla="*/ 2323476 h 2848132"/>
              <a:gd name="connsiteX1" fmla="*/ 346272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69429 w 5786202"/>
              <a:gd name="connsiteY5" fmla="*/ 2323476 h 2848132"/>
              <a:gd name="connsiteX0" fmla="*/ 869429 w 5786202"/>
              <a:gd name="connsiteY0" fmla="*/ 2323476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69429 w 5786202"/>
              <a:gd name="connsiteY5" fmla="*/ 2323476 h 2848132"/>
              <a:gd name="connsiteX0" fmla="*/ 899410 w 5786202"/>
              <a:gd name="connsiteY0" fmla="*/ 2443398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99410 w 5786202"/>
              <a:gd name="connsiteY5" fmla="*/ 2443398 h 2848132"/>
              <a:gd name="connsiteX0" fmla="*/ 944380 w 5786202"/>
              <a:gd name="connsiteY0" fmla="*/ 2413417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944380 w 5786202"/>
              <a:gd name="connsiteY5" fmla="*/ 2413417 h 2848132"/>
              <a:gd name="connsiteX0" fmla="*/ 944380 w 5786202"/>
              <a:gd name="connsiteY0" fmla="*/ 2413417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47934 w 5786202"/>
              <a:gd name="connsiteY3" fmla="*/ 269823 h 2848132"/>
              <a:gd name="connsiteX4" fmla="*/ 0 w 5786202"/>
              <a:gd name="connsiteY4" fmla="*/ 0 h 2848132"/>
              <a:gd name="connsiteX5" fmla="*/ 944380 w 5786202"/>
              <a:gd name="connsiteY5" fmla="*/ 2413417 h 284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6202" h="2848132">
                <a:moveTo>
                  <a:pt x="944380" y="2413417"/>
                </a:moveTo>
                <a:lnTo>
                  <a:pt x="3507698" y="2848132"/>
                </a:lnTo>
                <a:lnTo>
                  <a:pt x="5786202" y="1049312"/>
                </a:lnTo>
                <a:lnTo>
                  <a:pt x="3147934" y="269823"/>
                </a:lnTo>
                <a:lnTo>
                  <a:pt x="0" y="0"/>
                </a:lnTo>
                <a:lnTo>
                  <a:pt x="944380" y="2413417"/>
                </a:lnTo>
                <a:close/>
              </a:path>
            </a:pathLst>
          </a:cu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10"/>
          <p:cNvCxnSpPr/>
          <p:nvPr/>
        </p:nvCxnSpPr>
        <p:spPr bwMode="auto">
          <a:xfrm flipV="1">
            <a:off x="2793078" y="4212026"/>
            <a:ext cx="1934383" cy="1809584"/>
          </a:xfrm>
          <a:prstGeom prst="line">
            <a:avLst/>
          </a:pr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19"/>
          <p:cNvCxnSpPr/>
          <p:nvPr/>
        </p:nvCxnSpPr>
        <p:spPr bwMode="auto">
          <a:xfrm rot="16200000" flipV="1">
            <a:off x="3791470" y="5148018"/>
            <a:ext cx="2183981" cy="311997"/>
          </a:xfrm>
          <a:prstGeom prst="line">
            <a:avLst/>
          </a:pr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e 6"/>
          <p:cNvSpPr/>
          <p:nvPr/>
        </p:nvSpPr>
        <p:spPr bwMode="auto">
          <a:xfrm>
            <a:off x="4511245" y="3958942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V2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6772408" y="4678279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V3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4838637" y="6257017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V5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2560932" y="5839685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V4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1812139" y="3743318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V1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77867" y="463010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994832" y="530438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324176" y="496094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T3</a:t>
            </a:r>
          </a:p>
        </p:txBody>
      </p:sp>
    </p:spTree>
    <p:extLst>
      <p:ext uri="{BB962C8B-B14F-4D97-AF65-F5344CB8AC3E}">
        <p14:creationId xmlns:p14="http://schemas.microsoft.com/office/powerpoint/2010/main" val="117517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Recap</a:t>
            </a:r>
            <a:r>
              <a:rPr lang="it-IT" dirty="0"/>
              <a:t>: </a:t>
            </a:r>
            <a:r>
              <a:rPr lang="it-IT" dirty="0" err="1"/>
              <a:t>Quick</a:t>
            </a:r>
            <a:r>
              <a:rPr lang="it-IT" dirty="0"/>
              <a:t>..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chemeClr val="accent2"/>
                </a:solidFill>
              </a:rPr>
              <a:t>two-manifold</a:t>
            </a:r>
            <a:r>
              <a:rPr lang="en-US" sz="2800" dirty="0"/>
              <a:t> </a:t>
            </a:r>
          </a:p>
          <a:p>
            <a:pPr lvl="1" eaLnBrk="1" hangingPunct="1"/>
            <a:r>
              <a:rPr lang="en-US" sz="2000" dirty="0"/>
              <a:t>two-manifold = each </a:t>
            </a:r>
            <a:r>
              <a:rPr lang="en-US" sz="2000" dirty="0">
                <a:solidFill>
                  <a:schemeClr val="accent2"/>
                </a:solidFill>
              </a:rPr>
              <a:t>edge</a:t>
            </a:r>
            <a:r>
              <a:rPr lang="en-US" sz="2000" dirty="0"/>
              <a:t> shared by max 2 </a:t>
            </a:r>
            <a:r>
              <a:rPr lang="en-US" sz="2000" dirty="0">
                <a:solidFill>
                  <a:schemeClr val="accent2"/>
                </a:solidFill>
              </a:rPr>
              <a:t>faces</a:t>
            </a:r>
          </a:p>
          <a:p>
            <a:pPr lvl="1" eaLnBrk="1" hangingPunct="1"/>
            <a:r>
              <a:rPr lang="en-US" sz="2000" dirty="0"/>
              <a:t>two-manifold = each </a:t>
            </a:r>
            <a:r>
              <a:rPr lang="en-US" sz="2000" dirty="0">
                <a:solidFill>
                  <a:schemeClr val="accent2"/>
                </a:solidFill>
              </a:rPr>
              <a:t>vertex</a:t>
            </a:r>
            <a:r>
              <a:rPr lang="en-US" sz="2000" dirty="0"/>
              <a:t> shared by a single </a:t>
            </a:r>
            <a:r>
              <a:rPr lang="en-US" sz="2000" dirty="0">
                <a:solidFill>
                  <a:schemeClr val="accent2"/>
                </a:solidFill>
              </a:rPr>
              <a:t>star of faces</a:t>
            </a:r>
            <a:endParaRPr lang="it-IT" sz="2000" dirty="0"/>
          </a:p>
        </p:txBody>
      </p:sp>
      <p:pic>
        <p:nvPicPr>
          <p:cNvPr id="19" name="Picture 2" descr="http://i.stack.imgur.com/0f0qp.png">
            <a:extLst>
              <a:ext uri="{FF2B5EF4-FFF2-40B4-BE49-F238E27FC236}">
                <a16:creationId xmlns:a16="http://schemas.microsoft.com/office/drawing/2014/main" id="{C7E5AF77-76AF-8D4E-9ECC-657EBA19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12976"/>
            <a:ext cx="2520280" cy="258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e 1">
            <a:extLst>
              <a:ext uri="{FF2B5EF4-FFF2-40B4-BE49-F238E27FC236}">
                <a16:creationId xmlns:a16="http://schemas.microsoft.com/office/drawing/2014/main" id="{9A96F007-66FB-0E46-932F-C9AEDB7D7E28}"/>
              </a:ext>
            </a:extLst>
          </p:cNvPr>
          <p:cNvSpPr/>
          <p:nvPr/>
        </p:nvSpPr>
        <p:spPr bwMode="auto">
          <a:xfrm flipV="1">
            <a:off x="3513309" y="4350818"/>
            <a:ext cx="148874" cy="128238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sp>
        <p:nvSpPr>
          <p:cNvPr id="21" name="CasellaDiTesto 2">
            <a:extLst>
              <a:ext uri="{FF2B5EF4-FFF2-40B4-BE49-F238E27FC236}">
                <a16:creationId xmlns:a16="http://schemas.microsoft.com/office/drawing/2014/main" id="{516FEBAC-5D50-114E-AC09-3AF93F6360AE}"/>
              </a:ext>
            </a:extLst>
          </p:cNvPr>
          <p:cNvSpPr txBox="1"/>
          <p:nvPr/>
        </p:nvSpPr>
        <p:spPr>
          <a:xfrm>
            <a:off x="4860032" y="4184104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 panose="05000000000000000000" pitchFamily="2" charset="2"/>
              </a:rPr>
              <a:t> </a:t>
            </a:r>
            <a:r>
              <a:rPr lang="it-IT" dirty="0">
                <a:solidFill>
                  <a:srgbClr val="FF0000"/>
                </a:solidFill>
              </a:rPr>
              <a:t>NON </a:t>
            </a:r>
            <a:r>
              <a:rPr lang="it-IT" dirty="0" err="1">
                <a:solidFill>
                  <a:srgbClr val="FF0000"/>
                </a:solidFill>
              </a:rPr>
              <a:t>Manifold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548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2-manifolds example</a:t>
            </a:r>
          </a:p>
        </p:txBody>
      </p:sp>
      <p:pic>
        <p:nvPicPr>
          <p:cNvPr id="30724" name="Picture 4" descr="http://doc.cgal.org/latest/Combinatorial_map/nonmanifold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3"/>
          <a:stretch/>
        </p:blipFill>
        <p:spPr bwMode="auto">
          <a:xfrm>
            <a:off x="1259632" y="1354857"/>
            <a:ext cx="7200800" cy="522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4679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2-manifolds example</a:t>
            </a:r>
          </a:p>
        </p:txBody>
      </p:sp>
      <p:pic>
        <p:nvPicPr>
          <p:cNvPr id="30730" name="Picture 10" descr="http://doc.spatial.com/images/thumb/0/07/ACIS_nonmani_v_blocks.png/250px-ACIS_nonmani_v_block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88840"/>
            <a:ext cx="3744416" cy="372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222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2-manifolds example</a:t>
            </a:r>
          </a:p>
        </p:txBody>
      </p:sp>
      <p:pic>
        <p:nvPicPr>
          <p:cNvPr id="30726" name="Picture 6" descr="http://www.pathengine.com/Contents/ProgrammersGuide/WorldRepresentation/2DContentProcessing/NonManifoldResolution/portal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84784"/>
            <a:ext cx="4986315" cy="399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553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NOT 2-manifolds meshes</a:t>
            </a:r>
          </a:p>
        </p:txBody>
      </p:sp>
      <p:pic>
        <p:nvPicPr>
          <p:cNvPr id="30724" name="Picture 4" descr="http://doc.cgal.org/latest/Combinatorial_map/nonmanifold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3"/>
          <a:stretch/>
        </p:blipFill>
        <p:spPr bwMode="auto">
          <a:xfrm>
            <a:off x="3851920" y="980728"/>
            <a:ext cx="4443594" cy="322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doc.spatial.com/images/thumb/0/07/ACIS_nonmani_v_blocks.png/250px-ACIS_nonmani_v_block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6" t="15902" r="11722" b="13367"/>
          <a:stretch/>
        </p:blipFill>
        <p:spPr bwMode="auto">
          <a:xfrm>
            <a:off x="4644008" y="4341575"/>
            <a:ext cx="1758461" cy="162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www.pathengine.com/Contents/ProgrammersGuide/WorldRepresentation/2DContentProcessing/NonManifoldResolution/portal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93863"/>
            <a:ext cx="3077041" cy="24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7248776" y="3410541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non manifold</a:t>
            </a:r>
            <a:br>
              <a:rPr lang="en-US" sz="1800" dirty="0"/>
            </a:br>
            <a:r>
              <a:rPr lang="en-US" sz="1800" dirty="0"/>
              <a:t>edge here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740624" y="5210619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non manifold</a:t>
            </a:r>
            <a:br>
              <a:rPr lang="en-US" sz="1800" dirty="0"/>
            </a:br>
            <a:r>
              <a:rPr lang="en-US" sz="1800" dirty="0"/>
              <a:t>vertex here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83568" y="5064044"/>
            <a:ext cx="1697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1 non manifold</a:t>
            </a:r>
            <a:br>
              <a:rPr lang="en-US" sz="1800" dirty="0"/>
            </a:br>
            <a:r>
              <a:rPr lang="en-US" sz="1800" dirty="0"/>
              <a:t>edge here</a:t>
            </a:r>
          </a:p>
        </p:txBody>
      </p:sp>
    </p:spTree>
    <p:extLst>
      <p:ext uri="{BB962C8B-B14F-4D97-AF65-F5344CB8AC3E}">
        <p14:creationId xmlns:p14="http://schemas.microsoft.com/office/powerpoint/2010/main" val="19127492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6" y="1439849"/>
            <a:ext cx="6113420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polygonal mesh is </a:t>
            </a:r>
            <a:r>
              <a:rPr lang="en-US" b="1" dirty="0"/>
              <a:t>orientable</a:t>
            </a:r>
            <a:r>
              <a:rPr lang="en-US" dirty="0"/>
              <a:t>, if the incident faces to every edge can be equally oriented</a:t>
            </a:r>
          </a:p>
          <a:p>
            <a:r>
              <a:rPr lang="en-US" dirty="0"/>
              <a:t>Notes</a:t>
            </a:r>
          </a:p>
          <a:p>
            <a:pPr lvl="1"/>
            <a:r>
              <a:rPr lang="en-US" dirty="0"/>
              <a:t>An orientable surface has 2 sides</a:t>
            </a:r>
          </a:p>
          <a:p>
            <a:pPr lvl="1"/>
            <a:r>
              <a:rPr lang="en-US" dirty="0"/>
              <a:t>Non manifold surfaces are </a:t>
            </a:r>
            <a:r>
              <a:rPr lang="en-US" b="1" dirty="0"/>
              <a:t>non-orientable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Every </a:t>
            </a:r>
            <a:r>
              <a:rPr lang="en-US" b="1" dirty="0"/>
              <a:t>non‐orientable closed </a:t>
            </a:r>
            <a:r>
              <a:rPr lang="en-US" dirty="0"/>
              <a:t>mesh embedded in R</a:t>
            </a:r>
            <a:r>
              <a:rPr lang="en-US" sz="1600" baseline="30000" dirty="0"/>
              <a:t>3</a:t>
            </a:r>
            <a:r>
              <a:rPr lang="en-US" sz="1600" dirty="0"/>
              <a:t> </a:t>
            </a:r>
            <a:r>
              <a:rPr lang="en-US" dirty="0"/>
              <a:t>intersects itself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Manifold open mesh can be </a:t>
            </a:r>
            <a:r>
              <a:rPr lang="en-US" b="1" dirty="0"/>
              <a:t>non-orientable</a:t>
            </a:r>
          </a:p>
          <a:p>
            <a:pPr lvl="1"/>
            <a:endParaRPr lang="en-US" dirty="0"/>
          </a:p>
          <a:p>
            <a:pPr marL="635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052876" y="1818993"/>
            <a:ext cx="1594439" cy="1993300"/>
          </a:xfrm>
          <a:prstGeom prst="rect">
            <a:avLst/>
          </a:prstGeom>
          <a:ln>
            <a:noFill/>
          </a:ln>
        </p:spPr>
      </p:pic>
      <p:sp>
        <p:nvSpPr>
          <p:cNvPr id="8" name="CustomShape 3"/>
          <p:cNvSpPr/>
          <p:nvPr/>
        </p:nvSpPr>
        <p:spPr>
          <a:xfrm>
            <a:off x="7315972" y="3951836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Klein bottle</a:t>
            </a:r>
            <a:endParaRPr dirty="0"/>
          </a:p>
        </p:txBody>
      </p:sp>
      <p:pic>
        <p:nvPicPr>
          <p:cNvPr id="1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707646" y="4755068"/>
            <a:ext cx="2294141" cy="1310794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7180342" y="6117773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Moebius strip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92152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39849"/>
            <a:ext cx="7901223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Genus</a:t>
            </a:r>
            <a:r>
              <a:rPr lang="en-US" dirty="0"/>
              <a:t> of a </a:t>
            </a:r>
            <a:r>
              <a:rPr lang="en-US" b="1" dirty="0"/>
              <a:t>closed</a:t>
            </a:r>
            <a:r>
              <a:rPr lang="en-US" dirty="0"/>
              <a:t> surface, orientable and 2-manifold is the maximum number of cuts we can make along non intersecting closed curves  without splitting the surface in two.</a:t>
            </a:r>
          </a:p>
          <a:p>
            <a:pPr marL="635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46282" y="3125880"/>
            <a:ext cx="3513960" cy="1704240"/>
          </a:xfrm>
          <a:prstGeom prst="rect">
            <a:avLst/>
          </a:prstGeom>
          <a:ln>
            <a:noFill/>
          </a:ln>
        </p:spPr>
      </p:pic>
      <p:pic>
        <p:nvPicPr>
          <p:cNvPr id="1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161602" y="3159619"/>
            <a:ext cx="2881440" cy="1713240"/>
          </a:xfrm>
          <a:prstGeom prst="rect">
            <a:avLst/>
          </a:prstGeom>
          <a:ln>
            <a:noFill/>
          </a:ln>
        </p:spPr>
      </p:pic>
      <p:sp>
        <p:nvSpPr>
          <p:cNvPr id="13" name="CustomShape 3"/>
          <p:cNvSpPr/>
          <p:nvPr/>
        </p:nvSpPr>
        <p:spPr>
          <a:xfrm>
            <a:off x="2416950" y="4564606"/>
            <a:ext cx="15264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0</a:t>
            </a:r>
            <a:endParaRPr dirty="0"/>
          </a:p>
        </p:txBody>
      </p:sp>
      <p:sp>
        <p:nvSpPr>
          <p:cNvPr id="14" name="CustomShape 4"/>
          <p:cNvSpPr/>
          <p:nvPr/>
        </p:nvSpPr>
        <p:spPr>
          <a:xfrm>
            <a:off x="4054230" y="4550303"/>
            <a:ext cx="15264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1</a:t>
            </a:r>
            <a:endParaRPr dirty="0"/>
          </a:p>
        </p:txBody>
      </p:sp>
      <p:sp>
        <p:nvSpPr>
          <p:cNvPr id="15" name="CustomShape 5"/>
          <p:cNvSpPr/>
          <p:nvPr/>
        </p:nvSpPr>
        <p:spPr>
          <a:xfrm>
            <a:off x="6371010" y="4563619"/>
            <a:ext cx="30528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2  </a:t>
            </a:r>
            <a:endParaRPr dirty="0"/>
          </a:p>
        </p:txBody>
      </p:sp>
      <p:pic>
        <p:nvPicPr>
          <p:cNvPr id="16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580290" y="5072101"/>
            <a:ext cx="3836520" cy="1242720"/>
          </a:xfrm>
          <a:prstGeom prst="rect">
            <a:avLst/>
          </a:prstGeom>
          <a:ln>
            <a:noFill/>
          </a:ln>
        </p:spPr>
      </p:pic>
      <p:pic>
        <p:nvPicPr>
          <p:cNvPr id="17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1724580" y="5027384"/>
            <a:ext cx="1523520" cy="1301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41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Omeomorphism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957667"/>
            <a:ext cx="4818804" cy="4108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shapes are the </a:t>
            </a:r>
            <a:r>
              <a:rPr lang="en-US" b="1" dirty="0"/>
              <a:t>omeomorph</a:t>
            </a:r>
            <a:r>
              <a:rPr lang="en-US" dirty="0"/>
              <a:t> iff they can be mapped into each other through a bijective and bi-continuous mapping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Topology</a:t>
            </a:r>
            <a:r>
              <a:rPr lang="en-US" dirty="0"/>
              <a:t> study invariance of geometric objects upon elastic deformations</a:t>
            </a:r>
          </a:p>
          <a:p>
            <a:r>
              <a:rPr lang="en-US" b="1" dirty="0"/>
              <a:t>Same genus -&gt; omeomorph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Mug_and_Torus_morph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76900" y="2250210"/>
            <a:ext cx="304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2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Omeomorphism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2401511"/>
            <a:ext cx="5437250" cy="3578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Sphere and cube </a:t>
            </a:r>
            <a:r>
              <a:rPr lang="en-US" dirty="0"/>
              <a:t>can be mapped into each other by stretching/pulling/pushing: they are </a:t>
            </a:r>
            <a:r>
              <a:rPr lang="en-US" b="1" dirty="0"/>
              <a:t>homeomorphic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Sphere and torus </a:t>
            </a:r>
            <a:r>
              <a:rPr lang="en-US" dirty="0"/>
              <a:t>cannot be mapped into each other without tearing or puncturing: they are </a:t>
            </a:r>
            <a:r>
              <a:rPr lang="en-US" b="1" dirty="0"/>
              <a:t>not homeomorphic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6" y="1544320"/>
            <a:ext cx="1932275" cy="448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16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Euler‐Poincaré Formula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4" y="1417835"/>
            <a:ext cx="8069325" cy="4561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Relation between </a:t>
            </a:r>
            <a:r>
              <a:rPr lang="en-US" b="1" dirty="0"/>
              <a:t>#vertices, #edges </a:t>
            </a:r>
            <a:r>
              <a:rPr lang="en-US" dirty="0"/>
              <a:t>and</a:t>
            </a:r>
            <a:r>
              <a:rPr lang="en-US" b="1" dirty="0"/>
              <a:t> #faces </a:t>
            </a:r>
            <a:r>
              <a:rPr lang="en-US" dirty="0"/>
              <a:t>of a polygonal mesh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sum χ(M) = v – e + f is </a:t>
            </a:r>
            <a:r>
              <a:rPr lang="en-US" b="1" dirty="0"/>
              <a:t>constant for a given topology</a:t>
            </a:r>
            <a:r>
              <a:rPr lang="en-US" dirty="0"/>
              <a:t>, no matter which mesh we choose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747" y="2314653"/>
            <a:ext cx="1817440" cy="1359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480" y="2314653"/>
            <a:ext cx="1861768" cy="1374162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2445746" y="3688815"/>
            <a:ext cx="784628" cy="83592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v =8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e=12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 =6</a:t>
            </a:r>
            <a:endParaRPr sz="1400" dirty="0"/>
          </a:p>
        </p:txBody>
      </p:sp>
      <p:sp>
        <p:nvSpPr>
          <p:cNvPr id="9" name="CustomShape 3"/>
          <p:cNvSpPr/>
          <p:nvPr/>
        </p:nvSpPr>
        <p:spPr>
          <a:xfrm>
            <a:off x="5692898" y="3674039"/>
            <a:ext cx="784628" cy="83592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>
                <a:solidFill>
                  <a:srgbClr val="000000"/>
                </a:solidFill>
                <a:latin typeface="Calibri"/>
              </a:rPr>
              <a:t>v=8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e=12 +1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f=6+1</a:t>
            </a:r>
            <a:endParaRPr sz="1400" dirty="0"/>
          </a:p>
        </p:txBody>
      </p:sp>
      <p:sp>
        <p:nvSpPr>
          <p:cNvPr id="10" name="CustomShape 3"/>
          <p:cNvSpPr/>
          <p:nvPr/>
        </p:nvSpPr>
        <p:spPr>
          <a:xfrm>
            <a:off x="1866250" y="5561599"/>
            <a:ext cx="1771005" cy="56590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/>
              <a:t>χ(M)=8-12+6=2</a:t>
            </a:r>
            <a:endParaRPr sz="1400" dirty="0"/>
          </a:p>
        </p:txBody>
      </p:sp>
      <p:sp>
        <p:nvSpPr>
          <p:cNvPr id="11" name="CustomShape 3"/>
          <p:cNvSpPr/>
          <p:nvPr/>
        </p:nvSpPr>
        <p:spPr>
          <a:xfrm>
            <a:off x="5298341" y="5554947"/>
            <a:ext cx="1771005" cy="56590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dirty="0"/>
              <a:t>χ(M)=8-13+7=2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88953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Mesh: attributes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0500" y="1128539"/>
            <a:ext cx="8229600" cy="5138737"/>
          </a:xfrm>
        </p:spPr>
        <p:txBody>
          <a:bodyPr>
            <a:normAutofit/>
          </a:bodyPr>
          <a:lstStyle/>
          <a:p>
            <a:r>
              <a:rPr lang="en-AU" dirty="0"/>
              <a:t>Quantities that variates over the surface</a:t>
            </a:r>
            <a:endParaRPr lang="it-IT" dirty="0"/>
          </a:p>
          <a:p>
            <a:pPr lvl="1"/>
            <a:r>
              <a:rPr lang="en-US" dirty="0"/>
              <a:t>Sampled per vertex </a:t>
            </a:r>
          </a:p>
          <a:p>
            <a:pPr lvl="1"/>
            <a:r>
              <a:rPr lang="en-US" dirty="0"/>
              <a:t>Interpolated within polygons</a:t>
            </a:r>
          </a:p>
        </p:txBody>
      </p:sp>
      <p:sp>
        <p:nvSpPr>
          <p:cNvPr id="4" name="Figura a mano libera 3"/>
          <p:cNvSpPr/>
          <p:nvPr/>
        </p:nvSpPr>
        <p:spPr bwMode="auto">
          <a:xfrm>
            <a:off x="1991911" y="3967357"/>
            <a:ext cx="5054115" cy="2487778"/>
          </a:xfrm>
          <a:custGeom>
            <a:avLst/>
            <a:gdLst>
              <a:gd name="connsiteX0" fmla="*/ 164892 w 4601980"/>
              <a:gd name="connsiteY0" fmla="*/ 2158583 h 2683239"/>
              <a:gd name="connsiteX1" fmla="*/ 2578308 w 4601980"/>
              <a:gd name="connsiteY1" fmla="*/ 2683239 h 2683239"/>
              <a:gd name="connsiteX2" fmla="*/ 4601980 w 4601980"/>
              <a:gd name="connsiteY2" fmla="*/ 1154242 h 2683239"/>
              <a:gd name="connsiteX3" fmla="*/ 2533338 w 4601980"/>
              <a:gd name="connsiteY3" fmla="*/ 284813 h 2683239"/>
              <a:gd name="connsiteX4" fmla="*/ 0 w 4601980"/>
              <a:gd name="connsiteY4" fmla="*/ 0 h 2683239"/>
              <a:gd name="connsiteX5" fmla="*/ 164892 w 4601980"/>
              <a:gd name="connsiteY5" fmla="*/ 2158583 h 2683239"/>
              <a:gd name="connsiteX0" fmla="*/ 164892 w 4931763"/>
              <a:gd name="connsiteY0" fmla="*/ 2158583 h 2683239"/>
              <a:gd name="connsiteX1" fmla="*/ 2578308 w 4931763"/>
              <a:gd name="connsiteY1" fmla="*/ 2683239 h 2683239"/>
              <a:gd name="connsiteX2" fmla="*/ 4931763 w 4931763"/>
              <a:gd name="connsiteY2" fmla="*/ 1019331 h 2683239"/>
              <a:gd name="connsiteX3" fmla="*/ 2533338 w 4931763"/>
              <a:gd name="connsiteY3" fmla="*/ 284813 h 2683239"/>
              <a:gd name="connsiteX4" fmla="*/ 0 w 4931763"/>
              <a:gd name="connsiteY4" fmla="*/ 0 h 2683239"/>
              <a:gd name="connsiteX5" fmla="*/ 164892 w 4931763"/>
              <a:gd name="connsiteY5" fmla="*/ 2158583 h 2683239"/>
              <a:gd name="connsiteX0" fmla="*/ 164892 w 4931763"/>
              <a:gd name="connsiteY0" fmla="*/ 2158583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64892 w 4931763"/>
              <a:gd name="connsiteY5" fmla="*/ 2158583 h 2788170"/>
              <a:gd name="connsiteX0" fmla="*/ 14990 w 4931763"/>
              <a:gd name="connsiteY0" fmla="*/ 2293495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4990 w 4931763"/>
              <a:gd name="connsiteY5" fmla="*/ 2293495 h 2788170"/>
              <a:gd name="connsiteX0" fmla="*/ 14990 w 4931763"/>
              <a:gd name="connsiteY0" fmla="*/ 2293495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4990 w 4931763"/>
              <a:gd name="connsiteY5" fmla="*/ 2293495 h 278817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2983043 w 5651291"/>
              <a:gd name="connsiteY3" fmla="*/ 194872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803161"/>
              <a:gd name="connsiteX1" fmla="*/ 3327817 w 5651291"/>
              <a:gd name="connsiteY1" fmla="*/ 2803161 h 2803161"/>
              <a:gd name="connsiteX2" fmla="*/ 5651291 w 5651291"/>
              <a:gd name="connsiteY2" fmla="*/ 1004341 h 2803161"/>
              <a:gd name="connsiteX3" fmla="*/ 2983043 w 5651291"/>
              <a:gd name="connsiteY3" fmla="*/ 194872 h 2803161"/>
              <a:gd name="connsiteX4" fmla="*/ 0 w 5651291"/>
              <a:gd name="connsiteY4" fmla="*/ 0 h 2803161"/>
              <a:gd name="connsiteX5" fmla="*/ 734518 w 5651291"/>
              <a:gd name="connsiteY5" fmla="*/ 2278505 h 280316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057994 w 5726242"/>
              <a:gd name="connsiteY3" fmla="*/ 14990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057994 w 5726242"/>
              <a:gd name="connsiteY3" fmla="*/ 14990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102964 w 5726242"/>
              <a:gd name="connsiteY3" fmla="*/ 22485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69429 w 5786202"/>
              <a:gd name="connsiteY0" fmla="*/ 2323476 h 2848132"/>
              <a:gd name="connsiteX1" fmla="*/ 346272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69429 w 5786202"/>
              <a:gd name="connsiteY5" fmla="*/ 2323476 h 2848132"/>
              <a:gd name="connsiteX0" fmla="*/ 869429 w 5786202"/>
              <a:gd name="connsiteY0" fmla="*/ 2323476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69429 w 5786202"/>
              <a:gd name="connsiteY5" fmla="*/ 2323476 h 2848132"/>
              <a:gd name="connsiteX0" fmla="*/ 899410 w 5786202"/>
              <a:gd name="connsiteY0" fmla="*/ 2443398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99410 w 5786202"/>
              <a:gd name="connsiteY5" fmla="*/ 2443398 h 2848132"/>
              <a:gd name="connsiteX0" fmla="*/ 944380 w 5786202"/>
              <a:gd name="connsiteY0" fmla="*/ 2413417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944380 w 5786202"/>
              <a:gd name="connsiteY5" fmla="*/ 2413417 h 2848132"/>
              <a:gd name="connsiteX0" fmla="*/ 944380 w 5786202"/>
              <a:gd name="connsiteY0" fmla="*/ 2413417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47934 w 5786202"/>
              <a:gd name="connsiteY3" fmla="*/ 269823 h 2848132"/>
              <a:gd name="connsiteX4" fmla="*/ 0 w 5786202"/>
              <a:gd name="connsiteY4" fmla="*/ 0 h 2848132"/>
              <a:gd name="connsiteX5" fmla="*/ 944380 w 5786202"/>
              <a:gd name="connsiteY5" fmla="*/ 2413417 h 284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6202" h="2848132">
                <a:moveTo>
                  <a:pt x="944380" y="2413417"/>
                </a:moveTo>
                <a:lnTo>
                  <a:pt x="3507698" y="2848132"/>
                </a:lnTo>
                <a:lnTo>
                  <a:pt x="5786202" y="1049312"/>
                </a:lnTo>
                <a:lnTo>
                  <a:pt x="3147934" y="269823"/>
                </a:lnTo>
                <a:lnTo>
                  <a:pt x="0" y="0"/>
                </a:lnTo>
                <a:lnTo>
                  <a:pt x="944380" y="2413417"/>
                </a:lnTo>
                <a:close/>
              </a:path>
            </a:pathLst>
          </a:cu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Connector 10"/>
          <p:cNvCxnSpPr/>
          <p:nvPr/>
        </p:nvCxnSpPr>
        <p:spPr bwMode="auto">
          <a:xfrm flipV="1">
            <a:off x="2793078" y="4212026"/>
            <a:ext cx="1934383" cy="1809584"/>
          </a:xfrm>
          <a:prstGeom prst="line">
            <a:avLst/>
          </a:pr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19"/>
          <p:cNvCxnSpPr/>
          <p:nvPr/>
        </p:nvCxnSpPr>
        <p:spPr bwMode="auto">
          <a:xfrm rot="16200000" flipV="1">
            <a:off x="3791470" y="5148018"/>
            <a:ext cx="2183981" cy="311997"/>
          </a:xfrm>
          <a:prstGeom prst="line">
            <a:avLst/>
          </a:pr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Ovale 6"/>
          <p:cNvSpPr/>
          <p:nvPr/>
        </p:nvSpPr>
        <p:spPr bwMode="auto">
          <a:xfrm>
            <a:off x="4511245" y="3958942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V2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6772408" y="4678279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V3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4838637" y="6257017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V5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2560932" y="5839685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V4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1812139" y="3743318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V1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77867" y="4630104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T1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994832" y="530438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5324176" y="496094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T3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7004554" y="4000939"/>
            <a:ext cx="742511" cy="677340"/>
            <a:chOff x="7647389" y="3393954"/>
            <a:chExt cx="742511" cy="677340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7647389" y="3393954"/>
              <a:ext cx="74251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RGB3</a:t>
              </a:r>
            </a:p>
          </p:txBody>
        </p:sp>
        <p:cxnSp>
          <p:nvCxnSpPr>
            <p:cNvPr id="17" name="Connettore 1 16"/>
            <p:cNvCxnSpPr>
              <a:stCxn id="15" idx="1"/>
              <a:endCxn id="8" idx="0"/>
            </p:cNvCxnSpPr>
            <p:nvPr/>
          </p:nvCxnSpPr>
          <p:spPr bwMode="auto">
            <a:xfrm>
              <a:off x="7647389" y="3563231"/>
              <a:ext cx="0" cy="50806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  <a:extLst/>
          </p:spPr>
        </p:cxnSp>
      </p:grpSp>
      <p:grpSp>
        <p:nvGrpSpPr>
          <p:cNvPr id="20" name="Gruppo 19"/>
          <p:cNvGrpSpPr/>
          <p:nvPr/>
        </p:nvGrpSpPr>
        <p:grpSpPr>
          <a:xfrm>
            <a:off x="4797936" y="3323599"/>
            <a:ext cx="742511" cy="677340"/>
            <a:chOff x="7647389" y="3393954"/>
            <a:chExt cx="742511" cy="677340"/>
          </a:xfrm>
        </p:grpSpPr>
        <p:sp>
          <p:nvSpPr>
            <p:cNvPr id="21" name="CasellaDiTesto 20"/>
            <p:cNvSpPr txBox="1"/>
            <p:nvPr/>
          </p:nvSpPr>
          <p:spPr>
            <a:xfrm>
              <a:off x="7647389" y="3393954"/>
              <a:ext cx="74251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RGB2</a:t>
              </a:r>
            </a:p>
          </p:txBody>
        </p:sp>
        <p:cxnSp>
          <p:nvCxnSpPr>
            <p:cNvPr id="22" name="Connettore 1 21"/>
            <p:cNvCxnSpPr>
              <a:stCxn id="21" idx="1"/>
            </p:cNvCxnSpPr>
            <p:nvPr/>
          </p:nvCxnSpPr>
          <p:spPr bwMode="auto">
            <a:xfrm>
              <a:off x="7647389" y="3563231"/>
              <a:ext cx="0" cy="50806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  <a:extLst/>
          </p:spPr>
        </p:cxnSp>
      </p:grpSp>
      <p:grpSp>
        <p:nvGrpSpPr>
          <p:cNvPr id="23" name="Gruppo 22"/>
          <p:cNvGrpSpPr/>
          <p:nvPr/>
        </p:nvGrpSpPr>
        <p:grpSpPr>
          <a:xfrm>
            <a:off x="5070783" y="5603408"/>
            <a:ext cx="742511" cy="677340"/>
            <a:chOff x="7647389" y="3393954"/>
            <a:chExt cx="742511" cy="677340"/>
          </a:xfrm>
        </p:grpSpPr>
        <p:sp>
          <p:nvSpPr>
            <p:cNvPr id="24" name="CasellaDiTesto 23"/>
            <p:cNvSpPr txBox="1"/>
            <p:nvPr/>
          </p:nvSpPr>
          <p:spPr>
            <a:xfrm>
              <a:off x="7647389" y="3393954"/>
              <a:ext cx="74251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RGB5</a:t>
              </a:r>
            </a:p>
          </p:txBody>
        </p:sp>
        <p:cxnSp>
          <p:nvCxnSpPr>
            <p:cNvPr id="25" name="Connettore 1 24"/>
            <p:cNvCxnSpPr>
              <a:stCxn id="24" idx="1"/>
            </p:cNvCxnSpPr>
            <p:nvPr/>
          </p:nvCxnSpPr>
          <p:spPr bwMode="auto">
            <a:xfrm>
              <a:off x="7647389" y="3563231"/>
              <a:ext cx="0" cy="50806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  <a:extLst/>
          </p:spPr>
        </p:cxnSp>
      </p:grpSp>
      <p:grpSp>
        <p:nvGrpSpPr>
          <p:cNvPr id="26" name="Gruppo 25"/>
          <p:cNvGrpSpPr/>
          <p:nvPr/>
        </p:nvGrpSpPr>
        <p:grpSpPr>
          <a:xfrm>
            <a:off x="2793078" y="5145614"/>
            <a:ext cx="742511" cy="677340"/>
            <a:chOff x="7647389" y="3393954"/>
            <a:chExt cx="742511" cy="677340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7647389" y="3393954"/>
              <a:ext cx="74251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RGB4</a:t>
              </a:r>
            </a:p>
          </p:txBody>
        </p:sp>
        <p:cxnSp>
          <p:nvCxnSpPr>
            <p:cNvPr id="28" name="Connettore 1 27"/>
            <p:cNvCxnSpPr>
              <a:stCxn id="27" idx="1"/>
            </p:cNvCxnSpPr>
            <p:nvPr/>
          </p:nvCxnSpPr>
          <p:spPr bwMode="auto">
            <a:xfrm>
              <a:off x="7647389" y="3563231"/>
              <a:ext cx="0" cy="50806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  <a:extLst/>
          </p:spPr>
        </p:cxnSp>
      </p:grpSp>
      <p:grpSp>
        <p:nvGrpSpPr>
          <p:cNvPr id="29" name="Gruppo 28"/>
          <p:cNvGrpSpPr/>
          <p:nvPr/>
        </p:nvGrpSpPr>
        <p:grpSpPr>
          <a:xfrm>
            <a:off x="2049808" y="3078044"/>
            <a:ext cx="742511" cy="677340"/>
            <a:chOff x="7647389" y="3393954"/>
            <a:chExt cx="742511" cy="677340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7647389" y="3393954"/>
              <a:ext cx="74251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sz="1600" dirty="0">
                  <a:solidFill>
                    <a:srgbClr val="FF0000"/>
                  </a:solidFill>
                </a:rPr>
                <a:t>RGB1</a:t>
              </a:r>
            </a:p>
          </p:txBody>
        </p:sp>
        <p:cxnSp>
          <p:nvCxnSpPr>
            <p:cNvPr id="31" name="Connettore 1 30"/>
            <p:cNvCxnSpPr>
              <a:stCxn id="30" idx="1"/>
            </p:cNvCxnSpPr>
            <p:nvPr/>
          </p:nvCxnSpPr>
          <p:spPr bwMode="auto">
            <a:xfrm>
              <a:off x="7647389" y="3563231"/>
              <a:ext cx="0" cy="508063"/>
            </a:xfrm>
            <a:prstGeom prst="lin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FF0000"/>
              </a:solidFill>
            </a:ln>
            <a:extLst/>
          </p:spPr>
        </p:cxnSp>
      </p:grpSp>
    </p:spTree>
    <p:extLst>
      <p:ext uri="{BB962C8B-B14F-4D97-AF65-F5344CB8AC3E}">
        <p14:creationId xmlns:p14="http://schemas.microsoft.com/office/powerpoint/2010/main" val="22302167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Euler‐Poincaré Formula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4" y="1417834"/>
            <a:ext cx="8069325" cy="525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M is homeomorphic to a sphere χ(M) = 2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</a:t>
            </a:r>
            <a:r>
              <a:rPr lang="cs-CZ" dirty="0"/>
              <a:t>he ralation between genus </a:t>
            </a:r>
            <a:r>
              <a:rPr lang="cs-CZ" b="1" dirty="0"/>
              <a:t>g</a:t>
            </a:r>
            <a:r>
              <a:rPr lang="cs-CZ" dirty="0"/>
              <a:t> and </a:t>
            </a:r>
            <a:r>
              <a:rPr lang="cs-CZ" b="1" dirty="0"/>
              <a:t>χ(M)</a:t>
            </a:r>
            <a:r>
              <a:rPr lang="cs-CZ" dirty="0"/>
              <a:t> </a:t>
            </a:r>
          </a:p>
          <a:p>
            <a:pPr marL="349250" lvl="1" indent="0">
              <a:buNone/>
            </a:pPr>
            <a:r>
              <a:rPr lang="cs-CZ" dirty="0"/>
              <a:t>	χ(M)= v – e + f = 2(1 – </a:t>
            </a:r>
            <a:r>
              <a:rPr lang="cs-CZ" b="1" dirty="0"/>
              <a:t>g</a:t>
            </a:r>
            <a:r>
              <a:rPr lang="cs-CZ" dirty="0"/>
              <a:t>)</a:t>
            </a:r>
          </a:p>
          <a:p>
            <a:pPr marL="349250" lvl="1" indent="0">
              <a:buNone/>
            </a:pPr>
            <a:r>
              <a:rPr lang="cs-CZ" dirty="0"/>
              <a:t>		g=1-χ(M)/2</a:t>
            </a:r>
            <a:endParaRPr lang="en-US" dirty="0"/>
          </a:p>
        </p:txBody>
      </p:sp>
      <p:pic>
        <p:nvPicPr>
          <p:cNvPr id="12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2241140" y="1939843"/>
            <a:ext cx="3985354" cy="343548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50460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Euler‐Poincaré Formula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4" y="1417834"/>
            <a:ext cx="8069325" cy="525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502496" y="1452027"/>
            <a:ext cx="4759685" cy="1244627"/>
          </a:xfrm>
          <a:prstGeom prst="rect">
            <a:avLst/>
          </a:prstGeom>
          <a:ln>
            <a:noFill/>
          </a:ln>
        </p:spPr>
      </p:pic>
      <p:sp>
        <p:nvSpPr>
          <p:cNvPr id="7" name="CustomShape 3"/>
          <p:cNvSpPr/>
          <p:nvPr/>
        </p:nvSpPr>
        <p:spPr>
          <a:xfrm>
            <a:off x="2157260" y="2847048"/>
            <a:ext cx="2354969" cy="69137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dirty="0"/>
              <a:t>χ(M)=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v – </a:t>
            </a:r>
            <a:r>
              <a:rPr lang="en-US" sz="1400" dirty="0"/>
              <a:t>e + f = 4 – 6 + 4= 2 </a:t>
            </a:r>
          </a:p>
          <a:p>
            <a:pPr algn="ctr">
              <a:lnSpc>
                <a:spcPct val="100000"/>
              </a:lnSpc>
            </a:pPr>
            <a:r>
              <a:rPr lang="en-US" sz="1400" dirty="0"/>
              <a:t>Genus=0</a:t>
            </a:r>
            <a:endParaRPr sz="1400" dirty="0"/>
          </a:p>
        </p:txBody>
      </p:sp>
      <p:sp>
        <p:nvSpPr>
          <p:cNvPr id="8" name="CustomShape 3"/>
          <p:cNvSpPr/>
          <p:nvPr/>
        </p:nvSpPr>
        <p:spPr>
          <a:xfrm>
            <a:off x="5207135" y="2847048"/>
            <a:ext cx="2354969" cy="69137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dirty="0"/>
              <a:t>χ(M)=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v – </a:t>
            </a:r>
            <a:r>
              <a:rPr lang="en-US" sz="1400" dirty="0"/>
              <a:t>e + f = 6 – 9 + 5= 2 </a:t>
            </a:r>
          </a:p>
          <a:p>
            <a:pPr algn="ctr">
              <a:lnSpc>
                <a:spcPct val="100000"/>
              </a:lnSpc>
            </a:pPr>
            <a:r>
              <a:rPr lang="en-US" sz="1400" dirty="0"/>
              <a:t>Genus=0</a:t>
            </a:r>
            <a:endParaRPr sz="1400" dirty="0"/>
          </a:p>
        </p:txBody>
      </p:sp>
      <p:pic>
        <p:nvPicPr>
          <p:cNvPr id="9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2445078" y="3715527"/>
            <a:ext cx="1845651" cy="1856857"/>
          </a:xfrm>
          <a:prstGeom prst="rect">
            <a:avLst/>
          </a:prstGeom>
          <a:ln>
            <a:noFill/>
          </a:ln>
        </p:spPr>
      </p:pic>
      <p:sp>
        <p:nvSpPr>
          <p:cNvPr id="10" name="CustomShape 3"/>
          <p:cNvSpPr/>
          <p:nvPr/>
        </p:nvSpPr>
        <p:spPr>
          <a:xfrm>
            <a:off x="2058620" y="5736484"/>
            <a:ext cx="2354969" cy="69137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dirty="0"/>
              <a:t>χ(M)=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v – </a:t>
            </a:r>
            <a:r>
              <a:rPr lang="en-US" sz="1400" dirty="0"/>
              <a:t>e + f = 16 – 32 + 16= 0 </a:t>
            </a:r>
          </a:p>
          <a:p>
            <a:pPr algn="ctr">
              <a:lnSpc>
                <a:spcPct val="100000"/>
              </a:lnSpc>
            </a:pPr>
            <a:r>
              <a:rPr lang="en-US" sz="1400" dirty="0"/>
              <a:t>Genus=1</a:t>
            </a:r>
            <a:endParaRPr sz="1400" dirty="0"/>
          </a:p>
        </p:txBody>
      </p:sp>
      <p:pic>
        <p:nvPicPr>
          <p:cNvPr id="11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5318105" y="3638937"/>
            <a:ext cx="1884867" cy="1933447"/>
          </a:xfrm>
          <a:prstGeom prst="rect">
            <a:avLst/>
          </a:prstGeom>
          <a:ln>
            <a:noFill/>
          </a:ln>
        </p:spPr>
      </p:pic>
      <p:sp>
        <p:nvSpPr>
          <p:cNvPr id="13" name="CustomShape 3"/>
          <p:cNvSpPr/>
          <p:nvPr/>
        </p:nvSpPr>
        <p:spPr>
          <a:xfrm>
            <a:off x="5268785" y="5732111"/>
            <a:ext cx="2354969" cy="691372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cs-CZ" sz="1400" dirty="0"/>
              <a:t>χ(M)=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v – </a:t>
            </a:r>
            <a:r>
              <a:rPr lang="en-US" sz="1400" dirty="0"/>
              <a:t>e + f = 16 – 32 + 15= -1 ?? </a:t>
            </a:r>
          </a:p>
        </p:txBody>
      </p:sp>
      <p:sp>
        <p:nvSpPr>
          <p:cNvPr id="14" name="CustomShape 3"/>
          <p:cNvSpPr/>
          <p:nvPr/>
        </p:nvSpPr>
        <p:spPr>
          <a:xfrm>
            <a:off x="6988853" y="4150496"/>
            <a:ext cx="1294461" cy="52656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it-IT" sz="1400" dirty="0"/>
              <a:t>Erased</a:t>
            </a:r>
          </a:p>
          <a:p>
            <a:pPr algn="ctr">
              <a:lnSpc>
                <a:spcPct val="100000"/>
              </a:lnSpc>
            </a:pPr>
            <a:r>
              <a:rPr lang="it-IT" sz="1400" dirty="0"/>
              <a:t> 1 face !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1568944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Euler‐Poincaré Formula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4" y="1417834"/>
            <a:ext cx="8069325" cy="525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Generalization</a:t>
            </a:r>
          </a:p>
          <a:p>
            <a:pPr lvl="1"/>
            <a:r>
              <a:rPr lang="en-US" dirty="0"/>
              <a:t>v = # vertices</a:t>
            </a:r>
          </a:p>
          <a:p>
            <a:pPr lvl="1"/>
            <a:r>
              <a:rPr lang="en-US" dirty="0"/>
              <a:t>e = # edges</a:t>
            </a:r>
          </a:p>
          <a:p>
            <a:pPr lvl="1"/>
            <a:r>
              <a:rPr lang="en-US" dirty="0"/>
              <a:t>f  = # faces</a:t>
            </a:r>
          </a:p>
          <a:p>
            <a:pPr lvl="1"/>
            <a:r>
              <a:rPr lang="en-US" dirty="0"/>
              <a:t>c = #connected components</a:t>
            </a:r>
          </a:p>
          <a:p>
            <a:pPr lvl="1"/>
            <a:r>
              <a:rPr lang="en-US" dirty="0"/>
              <a:t>b = #boundary loops</a:t>
            </a:r>
          </a:p>
          <a:p>
            <a:pPr lvl="1"/>
            <a:r>
              <a:rPr lang="en-US" dirty="0"/>
              <a:t>g = genus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v – e + f – b = 2 (c – g)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3075" y="2451386"/>
            <a:ext cx="2679186" cy="1592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609" y="4697116"/>
            <a:ext cx="3414652" cy="146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6274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Euler‐Poincaré Formula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17834"/>
            <a:ext cx="7679290" cy="525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a </a:t>
            </a:r>
            <a:r>
              <a:rPr lang="en-US" b="1" dirty="0"/>
              <a:t>closed</a:t>
            </a:r>
            <a:r>
              <a:rPr lang="en-US" dirty="0"/>
              <a:t> mesh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b="1" dirty="0"/>
              <a:t>Ratio of edges to faces: e = 3/2 f </a:t>
            </a:r>
            <a:r>
              <a:rPr lang="en-US" dirty="0"/>
              <a:t>(each edge belongs to exactly 2 triangles  each triangle has exactly 3 edges )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b="1" dirty="0"/>
              <a:t>Ratio of vertices to faces: f ~ 2v </a:t>
            </a:r>
          </a:p>
          <a:p>
            <a:pPr lvl="2"/>
            <a:r>
              <a:rPr lang="en-US" dirty="0"/>
              <a:t>2 = v – e + f = v – 3/2 f + f</a:t>
            </a:r>
          </a:p>
          <a:p>
            <a:pPr lvl="2"/>
            <a:r>
              <a:rPr lang="en-US" dirty="0"/>
              <a:t>2 + f/2 = v </a:t>
            </a:r>
          </a:p>
          <a:p>
            <a:pPr marL="685800" lvl="2" indent="0">
              <a:buNone/>
            </a:pPr>
            <a:endParaRPr lang="en-US" dirty="0"/>
          </a:p>
          <a:p>
            <a:pPr lvl="1"/>
            <a:r>
              <a:rPr lang="en-US" b="1" dirty="0"/>
              <a:t>Ratio of edges to vertices: e ~ 3v</a:t>
            </a:r>
          </a:p>
          <a:p>
            <a:pPr marL="349250" lvl="1" indent="0">
              <a:buNone/>
            </a:pPr>
            <a:endParaRPr lang="en-US" dirty="0"/>
          </a:p>
          <a:p>
            <a:pPr lvl="1"/>
            <a:r>
              <a:rPr lang="en-US" b="1" dirty="0"/>
              <a:t>Average degree of a vertex :6</a:t>
            </a:r>
          </a:p>
          <a:p>
            <a:pPr lvl="2"/>
            <a:r>
              <a:rPr lang="en-US" dirty="0"/>
              <a:t>Since each edge has 2 vertices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Screen Shot 2015-02-07 at 16.39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86" y="3193207"/>
            <a:ext cx="3182577" cy="30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3568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Cleaning a mesh?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how a 3d model has produced influence the type of geometric and topological problems that you can get</a:t>
            </a:r>
          </a:p>
          <a:p>
            <a:r>
              <a:rPr lang="en-GB" sz="2000" dirty="0"/>
              <a:t>range scan</a:t>
            </a:r>
          </a:p>
          <a:p>
            <a:pPr lvl="1"/>
            <a:r>
              <a:rPr lang="en-GB" sz="2000" dirty="0"/>
              <a:t>large overlapping area, may produce inconsistency</a:t>
            </a:r>
          </a:p>
          <a:p>
            <a:pPr lvl="1"/>
            <a:r>
              <a:rPr lang="en-GB" sz="2000" dirty="0"/>
              <a:t>holes</a:t>
            </a:r>
          </a:p>
          <a:p>
            <a:r>
              <a:rPr lang="en-GB" sz="2000" dirty="0"/>
              <a:t>triangle soup</a:t>
            </a:r>
          </a:p>
          <a:p>
            <a:pPr lvl="1"/>
            <a:r>
              <a:rPr lang="en-GB" sz="2000" dirty="0"/>
              <a:t>a lot of problems (see the left picture)</a:t>
            </a: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60802"/>
            <a:ext cx="254120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4992149" cy="183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4652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6" descr="2104-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0" y="1000125"/>
            <a:ext cx="23304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319028" y="1182688"/>
            <a:ext cx="8505945" cy="0"/>
          </a:xfrm>
          <a:prstGeom prst="line">
            <a:avLst/>
          </a:prstGeom>
          <a:noFill/>
          <a:ln w="38100"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33797" name="Rectangle 6"/>
          <p:cNvSpPr>
            <a:spLocks noChangeArrowheads="1"/>
          </p:cNvSpPr>
          <p:nvPr/>
        </p:nvSpPr>
        <p:spPr bwMode="auto">
          <a:xfrm>
            <a:off x="466725" y="1303338"/>
            <a:ext cx="1855788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/>
          <a:p>
            <a:r>
              <a:rPr lang="en-US" dirty="0"/>
              <a:t>aka </a:t>
            </a:r>
            <a:r>
              <a:rPr lang="en-US" b="1" dirty="0">
                <a:latin typeface="Helvetica" charset="0"/>
                <a:cs typeface="Helvetica" charset="0"/>
              </a:rPr>
              <a:t>3D Printing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22288" y="1855788"/>
            <a:ext cx="8099425" cy="4611687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000" dirty="0">
                <a:latin typeface="Century Gothic" charset="0"/>
              </a:rPr>
              <a:t>Builds objects adding material,</a:t>
            </a:r>
            <a:br>
              <a:rPr lang="en-US" sz="2000" dirty="0">
                <a:latin typeface="Century Gothic" charset="0"/>
              </a:rPr>
            </a:br>
            <a:r>
              <a:rPr lang="en-US" sz="2000" dirty="0">
                <a:latin typeface="Century Gothic" charset="0"/>
              </a:rPr>
              <a:t>one layer at the time.</a:t>
            </a:r>
          </a:p>
          <a:p>
            <a:pPr>
              <a:buFontTx/>
              <a:buChar char="-"/>
            </a:pPr>
            <a:r>
              <a:rPr lang="en-US" sz="2000" dirty="0">
                <a:latin typeface="Century Gothic" charset="0"/>
              </a:rPr>
              <a:t>Enables the creation of objects that are not feasible with subtractive technology</a:t>
            </a:r>
          </a:p>
        </p:txBody>
      </p:sp>
      <p:pic>
        <p:nvPicPr>
          <p:cNvPr id="33799" name="Picture 10" descr="oie_270444PQ9IiAy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3683000"/>
            <a:ext cx="34290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846513"/>
            <a:ext cx="3489325" cy="258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Additive Manufacturing</a:t>
            </a:r>
          </a:p>
        </p:txBody>
      </p:sp>
    </p:spTree>
    <p:extLst>
      <p:ext uri="{BB962C8B-B14F-4D97-AF65-F5344CB8AC3E}">
        <p14:creationId xmlns:p14="http://schemas.microsoft.com/office/powerpoint/2010/main" val="8179837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2288" y="1506538"/>
            <a:ext cx="5922962" cy="5367337"/>
          </a:xfrm>
        </p:spPr>
        <p:txBody>
          <a:bodyPr/>
          <a:lstStyle/>
          <a:p>
            <a:pPr marL="0" indent="0">
              <a:buFont typeface="Wingdings 2" charset="0"/>
              <a:buNone/>
              <a:defRPr/>
            </a:pPr>
            <a:r>
              <a:rPr lang="en-US" sz="2400" b="1" dirty="0">
                <a:latin typeface="Helvetica"/>
                <a:cs typeface="Helvetica"/>
              </a:rPr>
              <a:t>3D printing is ~30 years old!!!</a:t>
            </a:r>
          </a:p>
          <a:p>
            <a:pPr>
              <a:buFontTx/>
              <a:buChar char="-"/>
              <a:defRPr/>
            </a:pPr>
            <a:r>
              <a:rPr lang="en-US" sz="2400" dirty="0"/>
              <a:t>Formerly known as</a:t>
            </a:r>
            <a:br>
              <a:rPr lang="en-US" sz="2400" dirty="0"/>
            </a:br>
            <a:r>
              <a:rPr lang="en-US" sz="2400" dirty="0"/>
              <a:t>Rapid Prototyping</a:t>
            </a:r>
          </a:p>
          <a:p>
            <a:pPr>
              <a:buFontTx/>
              <a:buChar char="-"/>
              <a:defRPr/>
            </a:pPr>
            <a:r>
              <a:rPr lang="en-US" sz="2400" dirty="0"/>
              <a:t>Allow for rapid production of parts without setting up a whole production pipeline.</a:t>
            </a:r>
          </a:p>
          <a:p>
            <a:pPr>
              <a:buFontTx/>
              <a:buChar char="-"/>
              <a:defRPr/>
            </a:pPr>
            <a:r>
              <a:rPr lang="en-US" sz="2400" dirty="0"/>
              <a:t>Enables rapid feedback during the design phase.</a:t>
            </a:r>
          </a:p>
          <a:p>
            <a:pPr>
              <a:buFontTx/>
              <a:buChar char="-"/>
              <a:defRPr/>
            </a:pPr>
            <a:r>
              <a:rPr lang="en-US" sz="2400" dirty="0"/>
              <a:t>Cuts the costs for manufacturers</a:t>
            </a:r>
          </a:p>
          <a:p>
            <a:pPr>
              <a:buFontTx/>
              <a:buChar char="-"/>
              <a:defRPr/>
            </a:pPr>
            <a:endParaRPr lang="en-US" dirty="0"/>
          </a:p>
        </p:txBody>
      </p:sp>
      <p:pic>
        <p:nvPicPr>
          <p:cNvPr id="39938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50" y="1201738"/>
            <a:ext cx="20923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11" descr="CNC_PROTOTYPE_TOOLING_BOARD_SCALE_MODEL_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92625"/>
            <a:ext cx="20621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18424584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4481513" y="6510338"/>
            <a:ext cx="1714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D8C14D1A-B8F4-B946-8754-603060E653B9}" type="slidenum">
              <a:rPr lang="en-US" sz="1300">
                <a:latin typeface="Helvetica Light" charset="0"/>
                <a:sym typeface="Helvetica Light" charset="0"/>
              </a:rPr>
              <a:pPr eaLnBrk="1" hangingPunct="1"/>
              <a:t>57</a:t>
            </a:fld>
            <a:endParaRPr lang="en-US" sz="1300">
              <a:latin typeface="Helvetica Light" charset="0"/>
              <a:sym typeface="Helvetica Light" charset="0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319028" y="927100"/>
            <a:ext cx="8505945" cy="0"/>
          </a:xfrm>
          <a:prstGeom prst="line">
            <a:avLst/>
          </a:prstGeom>
          <a:noFill/>
          <a:ln w="38100"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pic>
        <p:nvPicPr>
          <p:cNvPr id="4199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568575"/>
            <a:ext cx="2709863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Content Placeholder 1"/>
          <p:cNvSpPr>
            <a:spLocks noGrp="1"/>
          </p:cNvSpPr>
          <p:nvPr>
            <p:ph idx="1"/>
          </p:nvPr>
        </p:nvSpPr>
        <p:spPr>
          <a:xfrm>
            <a:off x="876300" y="1443038"/>
            <a:ext cx="7358063" cy="708025"/>
          </a:xfrm>
        </p:spPr>
        <p:txBody>
          <a:bodyPr/>
          <a:lstStyle/>
          <a:p>
            <a:pPr marL="0" indent="0" algn="ctr">
              <a:buFont typeface="Wingdings 2" charset="0"/>
              <a:buNone/>
            </a:pPr>
            <a:r>
              <a:rPr lang="en-US" dirty="0">
                <a:latin typeface="Century Gothic" charset="0"/>
              </a:rPr>
              <a:t>World leaders in 3D printers market</a:t>
            </a:r>
          </a:p>
        </p:txBody>
      </p:sp>
      <p:pic>
        <p:nvPicPr>
          <p:cNvPr id="41992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062163"/>
            <a:ext cx="3138487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184275" y="4298950"/>
            <a:ext cx="1789113" cy="2117725"/>
            <a:chOff x="1683392" y="5524872"/>
            <a:chExt cx="2545997" cy="3011442"/>
          </a:xfrm>
        </p:grpSpPr>
        <p:pic>
          <p:nvPicPr>
            <p:cNvPr id="42003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3392" y="5524872"/>
              <a:ext cx="2545997" cy="1584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4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8562" y="6893024"/>
              <a:ext cx="1515656" cy="548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5" name="Picture 1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5248" y="7541096"/>
              <a:ext cx="2002284" cy="995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Content Placeholder 1"/>
          <p:cNvSpPr txBox="1">
            <a:spLocks/>
          </p:cNvSpPr>
          <p:nvPr/>
        </p:nvSpPr>
        <p:spPr bwMode="auto">
          <a:xfrm>
            <a:off x="1128713" y="3327400"/>
            <a:ext cx="2025650" cy="455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>
            <a:lvl1pPr marL="3810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1pPr>
            <a:lvl2pPr marL="711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2pPr>
            <a:lvl3pPr marL="1092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3pPr>
            <a:lvl4pPr marL="1473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4pPr>
            <a:lvl5pPr marL="1854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5pPr>
            <a:lvl6pPr marL="23114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6pPr>
            <a:lvl7pPr marL="27686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7pPr>
            <a:lvl8pPr marL="32258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8pPr>
            <a:lvl9pPr marL="36830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9pPr>
          </a:lstStyle>
          <a:p>
            <a:pPr marL="0" indent="0" algn="ctr">
              <a:buFont typeface="Helvetica Light" charset="0"/>
              <a:buNone/>
              <a:defRPr/>
            </a:pPr>
            <a:r>
              <a:rPr lang="en-US" sz="2000" dirty="0"/>
              <a:t>NASDAQ: SSYS</a:t>
            </a: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5635625" y="3429000"/>
            <a:ext cx="2024063" cy="45561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5717" tIns="35717" rIns="35717" bIns="35717" anchor="ctr"/>
          <a:lstStyle>
            <a:lvl1pPr marL="3810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1pPr>
            <a:lvl2pPr marL="711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2pPr>
            <a:lvl3pPr marL="1092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3pPr>
            <a:lvl4pPr marL="1473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4pPr>
            <a:lvl5pPr marL="1854200" indent="-381000" algn="l" rtl="0" eaLnBrk="0" fontAlgn="base" hangingPunct="0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5pPr>
            <a:lvl6pPr marL="23114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6pPr>
            <a:lvl7pPr marL="27686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7pPr>
            <a:lvl8pPr marL="32258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8pPr>
            <a:lvl9pPr marL="3683000" indent="-381000" algn="l" rtl="0" fontAlgn="base">
              <a:spcBef>
                <a:spcPts val="4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Helvetica Light" charset="0"/>
              <a:buChar char="•"/>
              <a:defRPr sz="38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 Light" charset="0"/>
              </a:defRPr>
            </a:lvl9pPr>
          </a:lstStyle>
          <a:p>
            <a:pPr marL="0" indent="0" algn="ctr">
              <a:buFont typeface="Helvetica Light" charset="0"/>
              <a:buNone/>
              <a:defRPr/>
            </a:pPr>
            <a:r>
              <a:rPr lang="en-US" sz="2000" dirty="0"/>
              <a:t>NYSE: DDD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713413" y="4441825"/>
            <a:ext cx="2176462" cy="2125663"/>
            <a:chOff x="8302600" y="5884912"/>
            <a:chExt cx="3096344" cy="3024336"/>
          </a:xfrm>
        </p:grpSpPr>
        <p:pic>
          <p:nvPicPr>
            <p:cNvPr id="41999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4648" y="5884912"/>
              <a:ext cx="2016224" cy="617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0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4222" y="6913155"/>
              <a:ext cx="2182773" cy="91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1" name="Picture 1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0632" y="7921267"/>
              <a:ext cx="2469952" cy="987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02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2600" y="6532984"/>
              <a:ext cx="3096344" cy="656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1" descr="pacman-moving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45251" y="3833812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 descr="pacman-moving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39926" y="3833812"/>
            <a:ext cx="5762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</p:spTree>
    <p:extLst>
      <p:ext uri="{BB962C8B-B14F-4D97-AF65-F5344CB8AC3E}">
        <p14:creationId xmlns:p14="http://schemas.microsoft.com/office/powerpoint/2010/main" val="1601584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319028" y="927100"/>
            <a:ext cx="8505945" cy="0"/>
          </a:xfrm>
          <a:prstGeom prst="line">
            <a:avLst/>
          </a:prstGeom>
          <a:noFill/>
          <a:ln w="38100"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22288" y="1504950"/>
            <a:ext cx="8099425" cy="4611688"/>
          </a:xfrm>
        </p:spPr>
        <p:txBody>
          <a:bodyPr/>
          <a:lstStyle/>
          <a:p>
            <a:pPr marL="0" indent="0">
              <a:buFont typeface="Wingdings 2" charset="0"/>
              <a:buNone/>
              <a:defRPr/>
            </a:pPr>
            <a:r>
              <a:rPr lang="en-US" b="1" dirty="0">
                <a:latin typeface="Helvetica"/>
                <a:cs typeface="Helvetica"/>
              </a:rPr>
              <a:t>Why is 3D printing so popular now???</a:t>
            </a:r>
          </a:p>
          <a:p>
            <a:pPr>
              <a:buFontTx/>
              <a:buChar char="-"/>
              <a:defRPr/>
            </a:pPr>
            <a:r>
              <a:rPr lang="en-US" dirty="0"/>
              <a:t>Many patents have expired :)</a:t>
            </a:r>
          </a:p>
          <a:p>
            <a:pPr>
              <a:buFontTx/>
              <a:buChar char="-"/>
              <a:defRPr/>
            </a:pPr>
            <a:r>
              <a:rPr lang="en-US" dirty="0"/>
              <a:t>In particular thanks to FDM technology, which is very simple and cheap</a:t>
            </a:r>
          </a:p>
          <a:p>
            <a:pPr>
              <a:buFontTx/>
              <a:buChar char="-"/>
              <a:defRPr/>
            </a:pPr>
            <a:r>
              <a:rPr lang="en-US" dirty="0"/>
              <a:t>Prices for FDM printers have dropped to 1/10</a:t>
            </a:r>
            <a:r>
              <a:rPr lang="en-US" baseline="30000" dirty="0"/>
              <a:t>th</a:t>
            </a:r>
          </a:p>
          <a:p>
            <a:pPr>
              <a:buFontTx/>
              <a:buChar char="-"/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189453798"/>
      </p:ext>
    </p:extLst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3"/>
          <p:cNvSpPr txBox="1">
            <a:spLocks noChangeArrowheads="1"/>
          </p:cNvSpPr>
          <p:nvPr/>
        </p:nvSpPr>
        <p:spPr bwMode="auto">
          <a:xfrm>
            <a:off x="4481513" y="6510338"/>
            <a:ext cx="1714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fld id="{E09F57BE-CD6C-2F40-A531-33D85243A1E0}" type="slidenum">
              <a:rPr lang="en-US" sz="1300">
                <a:latin typeface="Helvetica Light" charset="0"/>
                <a:sym typeface="Helvetica Light" charset="0"/>
              </a:rPr>
              <a:pPr eaLnBrk="1" hangingPunct="1"/>
              <a:t>59</a:t>
            </a:fld>
            <a:endParaRPr lang="en-US" sz="1300">
              <a:latin typeface="Helvetica Light" charset="0"/>
              <a:sym typeface="Helvetica Light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22288" y="1352550"/>
            <a:ext cx="8099425" cy="4611688"/>
          </a:xfrm>
        </p:spPr>
        <p:txBody>
          <a:bodyPr/>
          <a:lstStyle/>
          <a:p>
            <a:pPr marL="0" indent="0">
              <a:spcBef>
                <a:spcPts val="1477"/>
              </a:spcBef>
              <a:buFont typeface="Wingdings 2" charset="0"/>
              <a:buNone/>
              <a:defRPr/>
            </a:pPr>
            <a:r>
              <a:rPr lang="en-US" sz="2500" dirty="0">
                <a:latin typeface="Helvetica"/>
                <a:cs typeface="Helvetica"/>
              </a:rPr>
              <a:t>FULL FLEXIBILITY</a:t>
            </a:r>
          </a:p>
          <a:p>
            <a:pPr>
              <a:spcBef>
                <a:spcPts val="1477"/>
              </a:spcBef>
              <a:defRPr/>
            </a:pPr>
            <a:r>
              <a:rPr lang="en-US" sz="2500" b="1" dirty="0">
                <a:latin typeface="Helvetica"/>
                <a:cs typeface="Helvetica"/>
              </a:rPr>
              <a:t>COST does NOT depend on COMPLEXITY!</a:t>
            </a:r>
          </a:p>
          <a:p>
            <a:pPr>
              <a:spcBef>
                <a:spcPts val="1477"/>
              </a:spcBef>
              <a:defRPr/>
            </a:pPr>
            <a:r>
              <a:rPr lang="en-US" sz="2500" i="1" dirty="0">
                <a:latin typeface="Helvetica"/>
                <a:cs typeface="Helvetica"/>
              </a:rPr>
              <a:t>cost</a:t>
            </a:r>
            <a:r>
              <a:rPr lang="en-US" sz="2500" dirty="0">
                <a:latin typeface="Helvetica"/>
                <a:cs typeface="Helvetica"/>
              </a:rPr>
              <a:t>(complex shape) = </a:t>
            </a:r>
            <a:r>
              <a:rPr lang="en-US" sz="2500" i="1" dirty="0">
                <a:latin typeface="Helvetica"/>
                <a:cs typeface="Helvetica"/>
              </a:rPr>
              <a:t>cost</a:t>
            </a:r>
            <a:r>
              <a:rPr lang="en-US" sz="2500" dirty="0">
                <a:latin typeface="Helvetica"/>
                <a:cs typeface="Helvetica"/>
              </a:rPr>
              <a:t>(cube with same volume)</a:t>
            </a:r>
          </a:p>
          <a:p>
            <a:pPr>
              <a:spcBef>
                <a:spcPts val="1477"/>
              </a:spcBef>
              <a:defRPr/>
            </a:pPr>
            <a:endParaRPr lang="en-US" sz="2500" dirty="0">
              <a:latin typeface="Helvetica"/>
              <a:cs typeface="Helvetica"/>
            </a:endParaRPr>
          </a:p>
        </p:txBody>
      </p:sp>
      <p:pic>
        <p:nvPicPr>
          <p:cNvPr id="47111" name="Picture 2" descr="http://www.3dsystemprinter.com/wp-content/uploads/2014/03/3dprintingmagi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327400"/>
            <a:ext cx="3152775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printing</a:t>
            </a:r>
          </a:p>
        </p:txBody>
      </p:sp>
    </p:spTree>
    <p:extLst>
      <p:ext uri="{BB962C8B-B14F-4D97-AF65-F5344CB8AC3E}">
        <p14:creationId xmlns:p14="http://schemas.microsoft.com/office/powerpoint/2010/main" val="168563881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x-none" dirty="0" err="1">
                <a:ea typeface="ＭＳ Ｐゴシック" charset="-128"/>
              </a:rPr>
              <a:t>Recap</a:t>
            </a:r>
            <a:r>
              <a:rPr lang="it-IT" altLang="x-none" dirty="0">
                <a:ea typeface="ＭＳ Ｐゴシック" charset="-128"/>
              </a:rPr>
              <a:t>: </a:t>
            </a:r>
            <a:r>
              <a:rPr lang="it-IT" altLang="x-none" dirty="0" err="1">
                <a:ea typeface="ＭＳ Ｐゴシック" charset="-128"/>
              </a:rPr>
              <a:t>Attribute</a:t>
            </a:r>
            <a:r>
              <a:rPr lang="it-IT" altLang="x-none" dirty="0">
                <a:ea typeface="ＭＳ Ｐゴシック" charset="-128"/>
              </a:rPr>
              <a:t> </a:t>
            </a:r>
            <a:r>
              <a:rPr lang="it-IT" altLang="x-none" dirty="0" err="1">
                <a:ea typeface="ＭＳ Ｐゴシック" charset="-128"/>
              </a:rPr>
              <a:t>interpolation</a:t>
            </a:r>
            <a:endParaRPr lang="it-IT" altLang="x-none" dirty="0">
              <a:ea typeface="ＭＳ Ｐゴシック" charset="-128"/>
            </a:endParaRPr>
          </a:p>
        </p:txBody>
      </p:sp>
      <p:sp>
        <p:nvSpPr>
          <p:cNvPr id="60418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altLang="x-none">
                <a:ea typeface="ＭＳ Ｐゴシック" charset="-128"/>
              </a:rPr>
              <a:t>Attributes inside fragments are interpolated:</a:t>
            </a:r>
          </a:p>
          <a:p>
            <a:pPr lvl="1"/>
            <a:r>
              <a:rPr lang="it-IT" altLang="x-none">
                <a:ea typeface="ＭＳ Ｐゴシック" charset="-128"/>
              </a:rPr>
              <a:t>from attributes at vertices</a:t>
            </a:r>
          </a:p>
          <a:p>
            <a:pPr lvl="1"/>
            <a:r>
              <a:rPr lang="it-IT" altLang="x-none">
                <a:ea typeface="ＭＳ Ｐゴシック" charset="-128"/>
              </a:rPr>
              <a:t>using barycentric coordinates of the fragment as weights</a:t>
            </a:r>
          </a:p>
        </p:txBody>
      </p:sp>
      <p:sp>
        <p:nvSpPr>
          <p:cNvPr id="60419" name="Rectangle 3"/>
          <p:cNvSpPr>
            <a:spLocks noChangeAspect="1" noChangeArrowheads="1"/>
          </p:cNvSpPr>
          <p:nvPr/>
        </p:nvSpPr>
        <p:spPr bwMode="auto">
          <a:xfrm>
            <a:off x="3725863" y="3005138"/>
            <a:ext cx="3832225" cy="3379787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20" name="Line 4"/>
          <p:cNvSpPr>
            <a:spLocks noChangeAspect="1" noChangeShapeType="1"/>
          </p:cNvSpPr>
          <p:nvPr/>
        </p:nvSpPr>
        <p:spPr bwMode="auto">
          <a:xfrm>
            <a:off x="3951288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1" name="Line 5"/>
          <p:cNvSpPr>
            <a:spLocks noChangeAspect="1" noChangeShapeType="1"/>
          </p:cNvSpPr>
          <p:nvPr/>
        </p:nvSpPr>
        <p:spPr bwMode="auto">
          <a:xfrm>
            <a:off x="4173538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2" name="Line 6"/>
          <p:cNvSpPr>
            <a:spLocks noChangeAspect="1" noChangeShapeType="1"/>
          </p:cNvSpPr>
          <p:nvPr/>
        </p:nvSpPr>
        <p:spPr bwMode="auto">
          <a:xfrm>
            <a:off x="4400550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Line 7"/>
          <p:cNvSpPr>
            <a:spLocks noChangeAspect="1" noChangeShapeType="1"/>
          </p:cNvSpPr>
          <p:nvPr/>
        </p:nvSpPr>
        <p:spPr bwMode="auto">
          <a:xfrm>
            <a:off x="4625975" y="3005138"/>
            <a:ext cx="4763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Line 8"/>
          <p:cNvSpPr>
            <a:spLocks noChangeAspect="1" noChangeShapeType="1"/>
          </p:cNvSpPr>
          <p:nvPr/>
        </p:nvSpPr>
        <p:spPr bwMode="auto">
          <a:xfrm>
            <a:off x="4852988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Aspect="1" noChangeShapeType="1"/>
          </p:cNvSpPr>
          <p:nvPr/>
        </p:nvSpPr>
        <p:spPr bwMode="auto">
          <a:xfrm>
            <a:off x="5078413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Aspect="1" noChangeShapeType="1"/>
          </p:cNvSpPr>
          <p:nvPr/>
        </p:nvSpPr>
        <p:spPr bwMode="auto">
          <a:xfrm>
            <a:off x="5300663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Aspect="1" noChangeShapeType="1"/>
          </p:cNvSpPr>
          <p:nvPr/>
        </p:nvSpPr>
        <p:spPr bwMode="auto">
          <a:xfrm>
            <a:off x="5527675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Line 12"/>
          <p:cNvSpPr>
            <a:spLocks noChangeAspect="1" noChangeShapeType="1"/>
          </p:cNvSpPr>
          <p:nvPr/>
        </p:nvSpPr>
        <p:spPr bwMode="auto">
          <a:xfrm>
            <a:off x="5753100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Line 13"/>
          <p:cNvSpPr>
            <a:spLocks noChangeAspect="1" noChangeShapeType="1"/>
          </p:cNvSpPr>
          <p:nvPr/>
        </p:nvSpPr>
        <p:spPr bwMode="auto">
          <a:xfrm>
            <a:off x="5978525" y="3005138"/>
            <a:ext cx="4763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Line 14"/>
          <p:cNvSpPr>
            <a:spLocks noChangeAspect="1" noChangeShapeType="1"/>
          </p:cNvSpPr>
          <p:nvPr/>
        </p:nvSpPr>
        <p:spPr bwMode="auto">
          <a:xfrm>
            <a:off x="6205538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Line 15"/>
          <p:cNvSpPr>
            <a:spLocks noChangeAspect="1" noChangeShapeType="1"/>
          </p:cNvSpPr>
          <p:nvPr/>
        </p:nvSpPr>
        <p:spPr bwMode="auto">
          <a:xfrm>
            <a:off x="6427788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Line 16"/>
          <p:cNvSpPr>
            <a:spLocks noChangeAspect="1" noChangeShapeType="1"/>
          </p:cNvSpPr>
          <p:nvPr/>
        </p:nvSpPr>
        <p:spPr bwMode="auto">
          <a:xfrm>
            <a:off x="6653213" y="3005138"/>
            <a:ext cx="4762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/>
          <p:cNvSpPr>
            <a:spLocks noChangeAspect="1" noChangeShapeType="1"/>
          </p:cNvSpPr>
          <p:nvPr/>
        </p:nvSpPr>
        <p:spPr bwMode="auto">
          <a:xfrm>
            <a:off x="6880225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Line 18"/>
          <p:cNvSpPr>
            <a:spLocks noChangeAspect="1" noChangeShapeType="1"/>
          </p:cNvSpPr>
          <p:nvPr/>
        </p:nvSpPr>
        <p:spPr bwMode="auto">
          <a:xfrm>
            <a:off x="7105650" y="3005138"/>
            <a:ext cx="4763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5" name="Line 19"/>
          <p:cNvSpPr>
            <a:spLocks noChangeAspect="1" noChangeShapeType="1"/>
          </p:cNvSpPr>
          <p:nvPr/>
        </p:nvSpPr>
        <p:spPr bwMode="auto">
          <a:xfrm>
            <a:off x="7332663" y="3005138"/>
            <a:ext cx="3175" cy="33797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Line 20"/>
          <p:cNvSpPr>
            <a:spLocks noChangeAspect="1" noChangeShapeType="1"/>
          </p:cNvSpPr>
          <p:nvPr/>
        </p:nvSpPr>
        <p:spPr bwMode="auto">
          <a:xfrm>
            <a:off x="3725863" y="3230563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Line 21"/>
          <p:cNvSpPr>
            <a:spLocks noChangeAspect="1" noChangeShapeType="1"/>
          </p:cNvSpPr>
          <p:nvPr/>
        </p:nvSpPr>
        <p:spPr bwMode="auto">
          <a:xfrm>
            <a:off x="3725863" y="3452813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8" name="Line 22"/>
          <p:cNvSpPr>
            <a:spLocks noChangeAspect="1" noChangeShapeType="1"/>
          </p:cNvSpPr>
          <p:nvPr/>
        </p:nvSpPr>
        <p:spPr bwMode="auto">
          <a:xfrm>
            <a:off x="3725863" y="3679825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9" name="Line 23"/>
          <p:cNvSpPr>
            <a:spLocks noChangeAspect="1" noChangeShapeType="1"/>
          </p:cNvSpPr>
          <p:nvPr/>
        </p:nvSpPr>
        <p:spPr bwMode="auto">
          <a:xfrm>
            <a:off x="3725863" y="3905250"/>
            <a:ext cx="3832225" cy="47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0" name="Line 24"/>
          <p:cNvSpPr>
            <a:spLocks noChangeAspect="1" noChangeShapeType="1"/>
          </p:cNvSpPr>
          <p:nvPr/>
        </p:nvSpPr>
        <p:spPr bwMode="auto">
          <a:xfrm>
            <a:off x="3725863" y="4132263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1" name="Line 25"/>
          <p:cNvSpPr>
            <a:spLocks noChangeAspect="1" noChangeShapeType="1"/>
          </p:cNvSpPr>
          <p:nvPr/>
        </p:nvSpPr>
        <p:spPr bwMode="auto">
          <a:xfrm>
            <a:off x="3725863" y="4357688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2" name="Line 26"/>
          <p:cNvSpPr>
            <a:spLocks noChangeAspect="1" noChangeShapeType="1"/>
          </p:cNvSpPr>
          <p:nvPr/>
        </p:nvSpPr>
        <p:spPr bwMode="auto">
          <a:xfrm>
            <a:off x="3725863" y="4579938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3" name="Line 27"/>
          <p:cNvSpPr>
            <a:spLocks noChangeAspect="1" noChangeShapeType="1"/>
          </p:cNvSpPr>
          <p:nvPr/>
        </p:nvSpPr>
        <p:spPr bwMode="auto">
          <a:xfrm>
            <a:off x="3725863" y="4805363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4" name="Line 28"/>
          <p:cNvSpPr>
            <a:spLocks noChangeAspect="1" noChangeShapeType="1"/>
          </p:cNvSpPr>
          <p:nvPr/>
        </p:nvSpPr>
        <p:spPr bwMode="auto">
          <a:xfrm>
            <a:off x="3725863" y="5032375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5" name="Line 29"/>
          <p:cNvSpPr>
            <a:spLocks noChangeAspect="1" noChangeShapeType="1"/>
          </p:cNvSpPr>
          <p:nvPr/>
        </p:nvSpPr>
        <p:spPr bwMode="auto">
          <a:xfrm>
            <a:off x="3733800" y="5245100"/>
            <a:ext cx="3832225" cy="4763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6" name="Line 30"/>
          <p:cNvSpPr>
            <a:spLocks noChangeAspect="1" noChangeShapeType="1"/>
          </p:cNvSpPr>
          <p:nvPr/>
        </p:nvSpPr>
        <p:spPr bwMode="auto">
          <a:xfrm>
            <a:off x="3725863" y="5475288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7" name="Line 31"/>
          <p:cNvSpPr>
            <a:spLocks noChangeAspect="1" noChangeShapeType="1"/>
          </p:cNvSpPr>
          <p:nvPr/>
        </p:nvSpPr>
        <p:spPr bwMode="auto">
          <a:xfrm>
            <a:off x="3725863" y="5707063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8" name="Line 32"/>
          <p:cNvSpPr>
            <a:spLocks noChangeAspect="1" noChangeShapeType="1"/>
          </p:cNvSpPr>
          <p:nvPr/>
        </p:nvSpPr>
        <p:spPr bwMode="auto">
          <a:xfrm>
            <a:off x="3725863" y="5932488"/>
            <a:ext cx="3832225" cy="47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49" name="Line 33"/>
          <p:cNvSpPr>
            <a:spLocks noChangeAspect="1" noChangeShapeType="1"/>
          </p:cNvSpPr>
          <p:nvPr/>
        </p:nvSpPr>
        <p:spPr bwMode="auto">
          <a:xfrm>
            <a:off x="3725863" y="6159500"/>
            <a:ext cx="3832225" cy="3175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0" name="Freeform 35"/>
          <p:cNvSpPr>
            <a:spLocks noChangeAspect="1"/>
          </p:cNvSpPr>
          <p:nvPr/>
        </p:nvSpPr>
        <p:spPr bwMode="auto">
          <a:xfrm>
            <a:off x="5073650" y="3455988"/>
            <a:ext cx="2041525" cy="2487612"/>
          </a:xfrm>
          <a:custGeom>
            <a:avLst/>
            <a:gdLst>
              <a:gd name="T0" fmla="*/ 0 w 1286"/>
              <a:gd name="T1" fmla="*/ 2147483647 h 1567"/>
              <a:gd name="T2" fmla="*/ 2147483647 w 1286"/>
              <a:gd name="T3" fmla="*/ 2147483647 h 1567"/>
              <a:gd name="T4" fmla="*/ 2147483647 w 1286"/>
              <a:gd name="T5" fmla="*/ 0 h 1567"/>
              <a:gd name="T6" fmla="*/ 0 w 1286"/>
              <a:gd name="T7" fmla="*/ 2147483647 h 1567"/>
              <a:gd name="T8" fmla="*/ 0 60000 65536"/>
              <a:gd name="T9" fmla="*/ 0 60000 65536"/>
              <a:gd name="T10" fmla="*/ 0 60000 65536"/>
              <a:gd name="T11" fmla="*/ 0 60000 65536"/>
              <a:gd name="T12" fmla="*/ 0 w 1286"/>
              <a:gd name="T13" fmla="*/ 0 h 1567"/>
              <a:gd name="T14" fmla="*/ 1286 w 1286"/>
              <a:gd name="T15" fmla="*/ 1567 h 156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6" h="1567">
                <a:moveTo>
                  <a:pt x="0" y="1567"/>
                </a:moveTo>
                <a:lnTo>
                  <a:pt x="1286" y="569"/>
                </a:lnTo>
                <a:lnTo>
                  <a:pt x="141" y="0"/>
                </a:lnTo>
                <a:lnTo>
                  <a:pt x="0" y="1567"/>
                </a:lnTo>
                <a:close/>
              </a:path>
            </a:pathLst>
          </a:custGeom>
          <a:noFill/>
          <a:ln w="38100">
            <a:solidFill>
              <a:schemeClr val="accent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1" name="Oval 58"/>
          <p:cNvSpPr>
            <a:spLocks noChangeAspect="1" noChangeArrowheads="1"/>
          </p:cNvSpPr>
          <p:nvPr/>
        </p:nvSpPr>
        <p:spPr bwMode="auto">
          <a:xfrm>
            <a:off x="5673725" y="4251325"/>
            <a:ext cx="179388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52" name="Oval 80"/>
          <p:cNvSpPr>
            <a:spLocks noChangeAspect="1" noChangeArrowheads="1"/>
          </p:cNvSpPr>
          <p:nvPr/>
        </p:nvSpPr>
        <p:spPr bwMode="auto">
          <a:xfrm>
            <a:off x="5210175" y="3367088"/>
            <a:ext cx="179388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53" name="Oval 109"/>
          <p:cNvSpPr>
            <a:spLocks noChangeAspect="1" noChangeArrowheads="1"/>
          </p:cNvSpPr>
          <p:nvPr/>
        </p:nvSpPr>
        <p:spPr bwMode="auto">
          <a:xfrm>
            <a:off x="4994275" y="5822950"/>
            <a:ext cx="179388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  <p:sp>
        <p:nvSpPr>
          <p:cNvPr id="60454" name="Oval 111"/>
          <p:cNvSpPr>
            <a:spLocks noChangeAspect="1" noChangeArrowheads="1"/>
          </p:cNvSpPr>
          <p:nvPr/>
        </p:nvSpPr>
        <p:spPr bwMode="auto">
          <a:xfrm>
            <a:off x="7015163" y="4276725"/>
            <a:ext cx="179387" cy="180975"/>
          </a:xfrm>
          <a:prstGeom prst="ellipse">
            <a:avLst/>
          </a:prstGeom>
          <a:solidFill>
            <a:srgbClr val="808080"/>
          </a:solidFill>
          <a:ln w="19050">
            <a:solidFill>
              <a:srgbClr val="5F5F5F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Unicode MS" charset="0"/>
                <a:ea typeface="ＭＳ Ｐゴシック" charset="-128"/>
              </a:defRPr>
            </a:lvl9pPr>
          </a:lstStyle>
          <a:p>
            <a:pPr eaLnBrk="1" hangingPunct="1"/>
            <a:endParaRPr lang="it-IT" altLang="x-none" sz="1800"/>
          </a:p>
        </p:txBody>
      </p:sp>
    </p:spTree>
    <p:extLst>
      <p:ext uri="{BB962C8B-B14F-4D97-AF65-F5344CB8AC3E}">
        <p14:creationId xmlns:p14="http://schemas.microsoft.com/office/powerpoint/2010/main" val="36086912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 3D-Printed Fuel Nozzles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LEAP Jet Engine</a:t>
            </a:r>
          </a:p>
          <a:p>
            <a:endParaRPr lang="en-US" sz="2800" dirty="0"/>
          </a:p>
          <a:p>
            <a:r>
              <a:rPr lang="en-US" sz="2800" dirty="0"/>
              <a:t>Cobalt-Chromium DMLM </a:t>
            </a:r>
            <a:br>
              <a:rPr lang="en-US" sz="2800" dirty="0"/>
            </a:br>
            <a:r>
              <a:rPr lang="en-US" sz="2800" dirty="0"/>
              <a:t>(Direct Metal Laser Melting)</a:t>
            </a:r>
          </a:p>
          <a:p>
            <a:endParaRPr lang="en-US" sz="2800" dirty="0"/>
          </a:p>
          <a:p>
            <a:r>
              <a:rPr lang="en-US" sz="2800" dirty="0"/>
              <a:t>25% lighter, 5x more durable,</a:t>
            </a:r>
            <a:br>
              <a:rPr lang="en-US" sz="2800" dirty="0"/>
            </a:br>
            <a:r>
              <a:rPr lang="en-US" sz="2800" dirty="0"/>
              <a:t>replaces 20-part assembly</a:t>
            </a:r>
          </a:p>
          <a:p>
            <a:endParaRPr lang="en-US" sz="2800" dirty="0"/>
          </a:p>
          <a:p>
            <a:r>
              <a:rPr lang="en-US" sz="2800" dirty="0"/>
              <a:t>Flying from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50B400-6339-4A06-8E71-29C4C89A7BFC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467" y="1773916"/>
            <a:ext cx="3166533" cy="42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937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2"/>
          <p:cNvSpPr>
            <a:spLocks noChangeShapeType="1"/>
          </p:cNvSpPr>
          <p:nvPr/>
        </p:nvSpPr>
        <p:spPr bwMode="auto">
          <a:xfrm>
            <a:off x="319028" y="927100"/>
            <a:ext cx="8505945" cy="0"/>
          </a:xfrm>
          <a:prstGeom prst="line">
            <a:avLst/>
          </a:prstGeom>
          <a:noFill/>
          <a:ln w="38100"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lin ang="0" scaled="1"/>
              <a:tileRect/>
            </a:gra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893763" y="1657350"/>
            <a:ext cx="7358062" cy="4611688"/>
          </a:xfrm>
        </p:spPr>
        <p:txBody>
          <a:bodyPr/>
          <a:lstStyle/>
          <a:p>
            <a:pPr marL="0" indent="0">
              <a:buFont typeface="Wingdings 2" charset="0"/>
              <a:buNone/>
              <a:defRPr/>
            </a:pPr>
            <a:r>
              <a:rPr lang="en-US" dirty="0"/>
              <a:t>Several classes of 3D printing technologies</a:t>
            </a:r>
          </a:p>
          <a:p>
            <a:pPr>
              <a:defRPr/>
            </a:pPr>
            <a:r>
              <a:rPr lang="en-US" dirty="0"/>
              <a:t>LOM (Laminated Object Manufacturing)</a:t>
            </a:r>
          </a:p>
          <a:p>
            <a:pPr>
              <a:defRPr/>
            </a:pPr>
            <a:r>
              <a:rPr lang="en-US" dirty="0"/>
              <a:t>SLA (</a:t>
            </a:r>
            <a:r>
              <a:rPr lang="en-US" dirty="0" err="1"/>
              <a:t>Stereolithography</a:t>
            </a:r>
            <a:r>
              <a:rPr lang="en-US" dirty="0"/>
              <a:t>)</a:t>
            </a:r>
          </a:p>
          <a:p>
            <a:pPr>
              <a:defRPr/>
            </a:pPr>
            <a:r>
              <a:rPr lang="en-US" dirty="0"/>
              <a:t>SLS (Selective Laser Sintering)</a:t>
            </a:r>
          </a:p>
          <a:p>
            <a:pPr>
              <a:defRPr/>
            </a:pPr>
            <a:r>
              <a:rPr lang="en-US" dirty="0"/>
              <a:t>FDM (Fused Deposition Modeling)</a:t>
            </a:r>
          </a:p>
          <a:p>
            <a:pPr>
              <a:defRPr/>
            </a:pPr>
            <a:r>
              <a:rPr lang="en-US" dirty="0"/>
              <a:t>…</a:t>
            </a:r>
          </a:p>
        </p:txBody>
      </p:sp>
      <p:sp>
        <p:nvSpPr>
          <p:cNvPr id="3482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entury Gothic" charset="0"/>
              </a:rPr>
              <a:t>3D printing</a:t>
            </a:r>
          </a:p>
        </p:txBody>
      </p:sp>
    </p:spTree>
    <p:extLst>
      <p:ext uri="{BB962C8B-B14F-4D97-AF65-F5344CB8AC3E}">
        <p14:creationId xmlns:p14="http://schemas.microsoft.com/office/powerpoint/2010/main" val="1733484539"/>
      </p:ext>
    </p:extLst>
  </p:cSld>
  <p:clrMapOvr>
    <a:masterClrMapping/>
  </p:clrMapOvr>
  <p:transition spd="slow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Addictive FDM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789988" y="6569075"/>
            <a:ext cx="457200" cy="365125"/>
          </a:xfrm>
          <a:prstGeom prst="rect">
            <a:avLst/>
          </a:prstGeom>
        </p:spPr>
        <p:txBody>
          <a:bodyPr/>
          <a:lstStyle/>
          <a:p>
            <a:fld id="{6E2D2B3B-882E-40F3-A32F-6DD516915044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8" name="Picture 7" descr="cube-cub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014" y="1078900"/>
            <a:ext cx="4117974" cy="2693000"/>
          </a:xfrm>
          <a:prstGeom prst="rect">
            <a:avLst/>
          </a:prstGeom>
        </p:spPr>
      </p:pic>
      <p:pic>
        <p:nvPicPr>
          <p:cNvPr id="9" name="Picture 8" descr="download.jpe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78" y="4064600"/>
            <a:ext cx="3492500" cy="2324100"/>
          </a:xfrm>
          <a:prstGeom prst="rect">
            <a:avLst/>
          </a:prstGeom>
        </p:spPr>
      </p:pic>
      <p:pic>
        <p:nvPicPr>
          <p:cNvPr id="7" name="Picture 6" descr="idea_series_representativ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19" y="4375773"/>
            <a:ext cx="3151248" cy="23487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620000" cy="4800600"/>
          </a:xfrm>
        </p:spPr>
        <p:txBody>
          <a:bodyPr/>
          <a:lstStyle/>
          <a:p>
            <a:r>
              <a:rPr lang="en-US" sz="2400" dirty="0"/>
              <a:t>Fused Deposit Modeling</a:t>
            </a:r>
            <a:br>
              <a:rPr lang="en-US" sz="2400" dirty="0"/>
            </a:br>
            <a:r>
              <a:rPr lang="en-US" sz="2400" dirty="0"/>
              <a:t>By far the most diffuse </a:t>
            </a:r>
            <a:br>
              <a:rPr lang="en-US" sz="2400" dirty="0"/>
            </a:br>
            <a:r>
              <a:rPr lang="en-US" sz="2400" dirty="0"/>
              <a:t>Hundreds of 3D </a:t>
            </a:r>
            <a:br>
              <a:rPr lang="en-US" sz="2400" dirty="0"/>
            </a:br>
            <a:r>
              <a:rPr lang="en-US" sz="2400" dirty="0"/>
              <a:t>printers on the</a:t>
            </a:r>
            <a:br>
              <a:rPr lang="en-US" sz="2400" dirty="0"/>
            </a:br>
            <a:r>
              <a:rPr lang="en-US" sz="2400" dirty="0"/>
              <a:t>market</a:t>
            </a:r>
          </a:p>
          <a:p>
            <a:r>
              <a:rPr lang="en-US" sz="2400" dirty="0"/>
              <a:t>From 500 € up</a:t>
            </a:r>
          </a:p>
          <a:p>
            <a:r>
              <a:rPr lang="en-US" sz="2400" dirty="0"/>
              <a:t>Suitable for</a:t>
            </a:r>
            <a:br>
              <a:rPr lang="en-US" sz="2400" dirty="0"/>
            </a:br>
            <a:r>
              <a:rPr lang="en-US" sz="2400" dirty="0"/>
              <a:t>home and</a:t>
            </a:r>
            <a:br>
              <a:rPr lang="en-US" sz="2400" dirty="0"/>
            </a:br>
            <a:r>
              <a:rPr lang="en-US" sz="2400" dirty="0"/>
              <a:t>office use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035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F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30" r="-21230"/>
          <a:stretch>
            <a:fillRect/>
          </a:stretch>
        </p:blipFill>
        <p:spPr>
          <a:xfrm>
            <a:off x="220133" y="1267079"/>
            <a:ext cx="8415867" cy="53019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Addictive FDM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0713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Slicing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44" y="4082426"/>
            <a:ext cx="5323230" cy="2745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035" y="990600"/>
            <a:ext cx="5004048" cy="286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311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Slicing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r>
              <a:rPr lang="en-US" sz="2800" dirty="0"/>
              <a:t>Closed Objects</a:t>
            </a:r>
          </a:p>
          <a:p>
            <a:endParaRPr lang="en-US" sz="2800" dirty="0"/>
          </a:p>
          <a:p>
            <a:r>
              <a:rPr lang="en-US" sz="2800" dirty="0"/>
              <a:t>Get rid of small disconnected components</a:t>
            </a:r>
          </a:p>
          <a:p>
            <a:endParaRPr lang="en-US" sz="2800" dirty="0"/>
          </a:p>
          <a:p>
            <a:r>
              <a:rPr lang="en-US" sz="2800" dirty="0"/>
              <a:t>Manifold better</a:t>
            </a:r>
          </a:p>
          <a:p>
            <a:endParaRPr lang="en-US" sz="2800" dirty="0"/>
          </a:p>
          <a:p>
            <a:r>
              <a:rPr lang="en-US" sz="2800" dirty="0"/>
              <a:t>Orientable is better</a:t>
            </a:r>
          </a:p>
        </p:txBody>
      </p:sp>
    </p:spTree>
    <p:extLst>
      <p:ext uri="{BB962C8B-B14F-4D97-AF65-F5344CB8AC3E}">
        <p14:creationId xmlns:p14="http://schemas.microsoft.com/office/powerpoint/2010/main" val="1330960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Points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5-02-05 at 17.48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145" y="2491356"/>
            <a:ext cx="5835049" cy="349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830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Parametric surfaces</a:t>
            </a:r>
          </a:p>
        </p:txBody>
      </p:sp>
      <p:pic>
        <p:nvPicPr>
          <p:cNvPr id="6" name="Picture 5" descr="triangulartrimesh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76" y="2596930"/>
            <a:ext cx="6667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493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Implicit surfaces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024" y="2413995"/>
            <a:ext cx="4900298" cy="40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768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Polygonal meshes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65" y="2908800"/>
            <a:ext cx="4068075" cy="2508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544" y="2463798"/>
            <a:ext cx="3599497" cy="286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4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Recap: Data Structures : Indexed</a:t>
            </a:r>
            <a:endParaRPr lang="it-IT" sz="3200" dirty="0"/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indexed</a:t>
            </a:r>
          </a:p>
          <a:p>
            <a:endParaRPr lang="en-US" dirty="0"/>
          </a:p>
          <a:p>
            <a:endParaRPr lang="en-US" dirty="0"/>
          </a:p>
          <a:p>
            <a:endParaRPr lang="it-IT" dirty="0"/>
          </a:p>
        </p:txBody>
      </p:sp>
      <p:sp>
        <p:nvSpPr>
          <p:cNvPr id="34" name="Figura a mano libera 33"/>
          <p:cNvSpPr/>
          <p:nvPr/>
        </p:nvSpPr>
        <p:spPr bwMode="auto">
          <a:xfrm>
            <a:off x="441954" y="3036295"/>
            <a:ext cx="5054115" cy="2487778"/>
          </a:xfrm>
          <a:custGeom>
            <a:avLst/>
            <a:gdLst>
              <a:gd name="connsiteX0" fmla="*/ 164892 w 4601980"/>
              <a:gd name="connsiteY0" fmla="*/ 2158583 h 2683239"/>
              <a:gd name="connsiteX1" fmla="*/ 2578308 w 4601980"/>
              <a:gd name="connsiteY1" fmla="*/ 2683239 h 2683239"/>
              <a:gd name="connsiteX2" fmla="*/ 4601980 w 4601980"/>
              <a:gd name="connsiteY2" fmla="*/ 1154242 h 2683239"/>
              <a:gd name="connsiteX3" fmla="*/ 2533338 w 4601980"/>
              <a:gd name="connsiteY3" fmla="*/ 284813 h 2683239"/>
              <a:gd name="connsiteX4" fmla="*/ 0 w 4601980"/>
              <a:gd name="connsiteY4" fmla="*/ 0 h 2683239"/>
              <a:gd name="connsiteX5" fmla="*/ 164892 w 4601980"/>
              <a:gd name="connsiteY5" fmla="*/ 2158583 h 2683239"/>
              <a:gd name="connsiteX0" fmla="*/ 164892 w 4931763"/>
              <a:gd name="connsiteY0" fmla="*/ 2158583 h 2683239"/>
              <a:gd name="connsiteX1" fmla="*/ 2578308 w 4931763"/>
              <a:gd name="connsiteY1" fmla="*/ 2683239 h 2683239"/>
              <a:gd name="connsiteX2" fmla="*/ 4931763 w 4931763"/>
              <a:gd name="connsiteY2" fmla="*/ 1019331 h 2683239"/>
              <a:gd name="connsiteX3" fmla="*/ 2533338 w 4931763"/>
              <a:gd name="connsiteY3" fmla="*/ 284813 h 2683239"/>
              <a:gd name="connsiteX4" fmla="*/ 0 w 4931763"/>
              <a:gd name="connsiteY4" fmla="*/ 0 h 2683239"/>
              <a:gd name="connsiteX5" fmla="*/ 164892 w 4931763"/>
              <a:gd name="connsiteY5" fmla="*/ 2158583 h 2683239"/>
              <a:gd name="connsiteX0" fmla="*/ 164892 w 4931763"/>
              <a:gd name="connsiteY0" fmla="*/ 2158583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64892 w 4931763"/>
              <a:gd name="connsiteY5" fmla="*/ 2158583 h 2788170"/>
              <a:gd name="connsiteX0" fmla="*/ 14990 w 4931763"/>
              <a:gd name="connsiteY0" fmla="*/ 2293495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4990 w 4931763"/>
              <a:gd name="connsiteY5" fmla="*/ 2293495 h 2788170"/>
              <a:gd name="connsiteX0" fmla="*/ 14990 w 4931763"/>
              <a:gd name="connsiteY0" fmla="*/ 2293495 h 2788170"/>
              <a:gd name="connsiteX1" fmla="*/ 2608289 w 4931763"/>
              <a:gd name="connsiteY1" fmla="*/ 2788170 h 2788170"/>
              <a:gd name="connsiteX2" fmla="*/ 4931763 w 4931763"/>
              <a:gd name="connsiteY2" fmla="*/ 1019331 h 2788170"/>
              <a:gd name="connsiteX3" fmla="*/ 2533338 w 4931763"/>
              <a:gd name="connsiteY3" fmla="*/ 284813 h 2788170"/>
              <a:gd name="connsiteX4" fmla="*/ 0 w 4931763"/>
              <a:gd name="connsiteY4" fmla="*/ 0 h 2788170"/>
              <a:gd name="connsiteX5" fmla="*/ 14990 w 4931763"/>
              <a:gd name="connsiteY5" fmla="*/ 2293495 h 278817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3252866 w 5651291"/>
              <a:gd name="connsiteY3" fmla="*/ 269823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773180"/>
              <a:gd name="connsiteX1" fmla="*/ 3327817 w 5651291"/>
              <a:gd name="connsiteY1" fmla="*/ 2773180 h 2773180"/>
              <a:gd name="connsiteX2" fmla="*/ 5651291 w 5651291"/>
              <a:gd name="connsiteY2" fmla="*/ 1004341 h 2773180"/>
              <a:gd name="connsiteX3" fmla="*/ 2983043 w 5651291"/>
              <a:gd name="connsiteY3" fmla="*/ 194872 h 2773180"/>
              <a:gd name="connsiteX4" fmla="*/ 0 w 5651291"/>
              <a:gd name="connsiteY4" fmla="*/ 0 h 2773180"/>
              <a:gd name="connsiteX5" fmla="*/ 734518 w 5651291"/>
              <a:gd name="connsiteY5" fmla="*/ 2278505 h 2773180"/>
              <a:gd name="connsiteX0" fmla="*/ 734518 w 5651291"/>
              <a:gd name="connsiteY0" fmla="*/ 2278505 h 2803161"/>
              <a:gd name="connsiteX1" fmla="*/ 3327817 w 5651291"/>
              <a:gd name="connsiteY1" fmla="*/ 2803161 h 2803161"/>
              <a:gd name="connsiteX2" fmla="*/ 5651291 w 5651291"/>
              <a:gd name="connsiteY2" fmla="*/ 1004341 h 2803161"/>
              <a:gd name="connsiteX3" fmla="*/ 2983043 w 5651291"/>
              <a:gd name="connsiteY3" fmla="*/ 194872 h 2803161"/>
              <a:gd name="connsiteX4" fmla="*/ 0 w 5651291"/>
              <a:gd name="connsiteY4" fmla="*/ 0 h 2803161"/>
              <a:gd name="connsiteX5" fmla="*/ 734518 w 5651291"/>
              <a:gd name="connsiteY5" fmla="*/ 2278505 h 280316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057994 w 5726242"/>
              <a:gd name="connsiteY3" fmla="*/ 14990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057994 w 5726242"/>
              <a:gd name="connsiteY3" fmla="*/ 14990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09469 w 5726242"/>
              <a:gd name="connsiteY0" fmla="*/ 2233535 h 2758191"/>
              <a:gd name="connsiteX1" fmla="*/ 3402768 w 5726242"/>
              <a:gd name="connsiteY1" fmla="*/ 2758191 h 2758191"/>
              <a:gd name="connsiteX2" fmla="*/ 5726242 w 5726242"/>
              <a:gd name="connsiteY2" fmla="*/ 959371 h 2758191"/>
              <a:gd name="connsiteX3" fmla="*/ 3102964 w 5726242"/>
              <a:gd name="connsiteY3" fmla="*/ 224852 h 2758191"/>
              <a:gd name="connsiteX4" fmla="*/ 0 w 5726242"/>
              <a:gd name="connsiteY4" fmla="*/ 0 h 2758191"/>
              <a:gd name="connsiteX5" fmla="*/ 809469 w 5726242"/>
              <a:gd name="connsiteY5" fmla="*/ 2233535 h 2758191"/>
              <a:gd name="connsiteX0" fmla="*/ 869429 w 5786202"/>
              <a:gd name="connsiteY0" fmla="*/ 2323476 h 2848132"/>
              <a:gd name="connsiteX1" fmla="*/ 346272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69429 w 5786202"/>
              <a:gd name="connsiteY5" fmla="*/ 2323476 h 2848132"/>
              <a:gd name="connsiteX0" fmla="*/ 869429 w 5786202"/>
              <a:gd name="connsiteY0" fmla="*/ 2323476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69429 w 5786202"/>
              <a:gd name="connsiteY5" fmla="*/ 2323476 h 2848132"/>
              <a:gd name="connsiteX0" fmla="*/ 899410 w 5786202"/>
              <a:gd name="connsiteY0" fmla="*/ 2443398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899410 w 5786202"/>
              <a:gd name="connsiteY5" fmla="*/ 2443398 h 2848132"/>
              <a:gd name="connsiteX0" fmla="*/ 944380 w 5786202"/>
              <a:gd name="connsiteY0" fmla="*/ 2413417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62924 w 5786202"/>
              <a:gd name="connsiteY3" fmla="*/ 314793 h 2848132"/>
              <a:gd name="connsiteX4" fmla="*/ 0 w 5786202"/>
              <a:gd name="connsiteY4" fmla="*/ 0 h 2848132"/>
              <a:gd name="connsiteX5" fmla="*/ 944380 w 5786202"/>
              <a:gd name="connsiteY5" fmla="*/ 2413417 h 2848132"/>
              <a:gd name="connsiteX0" fmla="*/ 944380 w 5786202"/>
              <a:gd name="connsiteY0" fmla="*/ 2413417 h 2848132"/>
              <a:gd name="connsiteX1" fmla="*/ 3507698 w 5786202"/>
              <a:gd name="connsiteY1" fmla="*/ 2848132 h 2848132"/>
              <a:gd name="connsiteX2" fmla="*/ 5786202 w 5786202"/>
              <a:gd name="connsiteY2" fmla="*/ 1049312 h 2848132"/>
              <a:gd name="connsiteX3" fmla="*/ 3147934 w 5786202"/>
              <a:gd name="connsiteY3" fmla="*/ 269823 h 2848132"/>
              <a:gd name="connsiteX4" fmla="*/ 0 w 5786202"/>
              <a:gd name="connsiteY4" fmla="*/ 0 h 2848132"/>
              <a:gd name="connsiteX5" fmla="*/ 944380 w 5786202"/>
              <a:gd name="connsiteY5" fmla="*/ 2413417 h 2848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86202" h="2848132">
                <a:moveTo>
                  <a:pt x="944380" y="2413417"/>
                </a:moveTo>
                <a:lnTo>
                  <a:pt x="3507698" y="2848132"/>
                </a:lnTo>
                <a:lnTo>
                  <a:pt x="5786202" y="1049312"/>
                </a:lnTo>
                <a:lnTo>
                  <a:pt x="3147934" y="269823"/>
                </a:lnTo>
                <a:lnTo>
                  <a:pt x="0" y="0"/>
                </a:lnTo>
                <a:lnTo>
                  <a:pt x="944380" y="2413417"/>
                </a:lnTo>
                <a:close/>
              </a:path>
            </a:pathLst>
          </a:cu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Straight Connector 10"/>
          <p:cNvCxnSpPr/>
          <p:nvPr/>
        </p:nvCxnSpPr>
        <p:spPr bwMode="auto">
          <a:xfrm flipV="1">
            <a:off x="1243121" y="3280964"/>
            <a:ext cx="1934383" cy="1809584"/>
          </a:xfrm>
          <a:prstGeom prst="line">
            <a:avLst/>
          </a:pr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19"/>
          <p:cNvCxnSpPr/>
          <p:nvPr/>
        </p:nvCxnSpPr>
        <p:spPr bwMode="auto">
          <a:xfrm rot="16200000" flipV="1">
            <a:off x="2241513" y="4216956"/>
            <a:ext cx="2183981" cy="311997"/>
          </a:xfrm>
          <a:prstGeom prst="line">
            <a:avLst/>
          </a:prstGeom>
          <a:solidFill>
            <a:schemeClr val="bg1"/>
          </a:solidFill>
          <a:ln w="1016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e 49"/>
          <p:cNvSpPr/>
          <p:nvPr/>
        </p:nvSpPr>
        <p:spPr bwMode="auto">
          <a:xfrm>
            <a:off x="2961288" y="3027880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V2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51" name="Ovale 50"/>
          <p:cNvSpPr/>
          <p:nvPr/>
        </p:nvSpPr>
        <p:spPr bwMode="auto">
          <a:xfrm>
            <a:off x="5222451" y="3747217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V3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52" name="Ovale 51"/>
          <p:cNvSpPr/>
          <p:nvPr/>
        </p:nvSpPr>
        <p:spPr bwMode="auto">
          <a:xfrm>
            <a:off x="3288680" y="5325955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V5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53" name="Ovale 52"/>
          <p:cNvSpPr/>
          <p:nvPr/>
        </p:nvSpPr>
        <p:spPr bwMode="auto">
          <a:xfrm>
            <a:off x="1010975" y="4908623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V4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54" name="Ovale 53"/>
          <p:cNvSpPr/>
          <p:nvPr/>
        </p:nvSpPr>
        <p:spPr bwMode="auto">
          <a:xfrm>
            <a:off x="262182" y="2812256"/>
            <a:ext cx="464292" cy="440281"/>
          </a:xfrm>
          <a:prstGeom prst="ellipse">
            <a:avLst/>
          </a:prstGeom>
          <a:solidFill>
            <a:schemeClr val="bg1"/>
          </a:solidFill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charset="0"/>
              </a:rPr>
              <a:t>V1</a:t>
            </a:r>
            <a:endParaRPr kumimoji="0" lang="it-IT" sz="18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1327910" y="369904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T1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2444875" y="437332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T2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3774219" y="402988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T3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/>
          </p:nvPr>
        </p:nvGraphicFramePr>
        <p:xfrm>
          <a:off x="6228184" y="4643766"/>
          <a:ext cx="2592288" cy="1590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4032">
                <a:tc>
                  <a:txBody>
                    <a:bodyPr/>
                    <a:lstStyle/>
                    <a:p>
                      <a:pPr algn="ctr"/>
                      <a:br>
                        <a:rPr lang="it-IT" sz="1100" b="0" dirty="0">
                          <a:solidFill>
                            <a:schemeClr val="tx1"/>
                          </a:solidFill>
                        </a:rPr>
                      </a:br>
                      <a:br>
                        <a:rPr lang="it-IT" sz="11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Tri: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1: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2: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it-IT" sz="1100" b="0" dirty="0" err="1">
                          <a:solidFill>
                            <a:schemeClr val="tx1"/>
                          </a:solidFill>
                        </a:rPr>
                        <a:t>Wedge</a:t>
                      </a:r>
                      <a:r>
                        <a:rPr lang="it-IT" sz="1100" b="0" dirty="0">
                          <a:solidFill>
                            <a:schemeClr val="tx1"/>
                          </a:solidFill>
                        </a:rPr>
                        <a:t> 3: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016"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T3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V3</a:t>
                      </a:r>
                      <a:endParaRPr lang="it-IT" sz="14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Arco 5"/>
          <p:cNvSpPr/>
          <p:nvPr/>
        </p:nvSpPr>
        <p:spPr bwMode="auto">
          <a:xfrm>
            <a:off x="2281833" y="4144426"/>
            <a:ext cx="780053" cy="827132"/>
          </a:xfrm>
          <a:prstGeom prst="arc">
            <a:avLst>
              <a:gd name="adj1" fmla="val 5297069"/>
              <a:gd name="adj2" fmla="val 0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/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Arco 35"/>
          <p:cNvSpPr/>
          <p:nvPr/>
        </p:nvSpPr>
        <p:spPr bwMode="auto">
          <a:xfrm>
            <a:off x="3611177" y="3816634"/>
            <a:ext cx="780053" cy="827132"/>
          </a:xfrm>
          <a:prstGeom prst="arc">
            <a:avLst>
              <a:gd name="adj1" fmla="val 5297069"/>
              <a:gd name="adj2" fmla="val 0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/>
        </p:spPr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Arco 36"/>
          <p:cNvSpPr/>
          <p:nvPr/>
        </p:nvSpPr>
        <p:spPr bwMode="auto">
          <a:xfrm>
            <a:off x="1164868" y="3448362"/>
            <a:ext cx="780053" cy="827132"/>
          </a:xfrm>
          <a:prstGeom prst="arc">
            <a:avLst>
              <a:gd name="adj1" fmla="val 5297069"/>
              <a:gd name="adj2" fmla="val 0"/>
            </a:avLst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/>
        </p:spPr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9" name="Tabella 18"/>
          <p:cNvGraphicFramePr>
            <a:graphicFrameLocks noGrp="1"/>
          </p:cNvGraphicFramePr>
          <p:nvPr>
            <p:extLst/>
          </p:nvPr>
        </p:nvGraphicFramePr>
        <p:xfrm>
          <a:off x="5873343" y="1844824"/>
          <a:ext cx="3240365" cy="2067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8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79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0776"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 err="1">
                          <a:solidFill>
                            <a:schemeClr val="tx1"/>
                          </a:solidFill>
                        </a:rPr>
                        <a:t>vert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Z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0" dirty="0">
                          <a:solidFill>
                            <a:schemeClr val="tx1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B</a:t>
                      </a:r>
                      <a:endParaRPr lang="it-IT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r1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b1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x2</a:t>
                      </a: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b2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z3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r3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b3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z4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r4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b4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003">
                <a:tc>
                  <a:txBody>
                    <a:bodyPr/>
                    <a:lstStyle/>
                    <a:p>
                      <a:pPr algn="ctr"/>
                      <a:r>
                        <a:rPr lang="it-IT" sz="16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</a:rPr>
                        <a:t>V5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x5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y5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z5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r5</a:t>
                      </a:r>
                      <a:endParaRPr lang="it-IT" sz="16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g5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b5</a:t>
                      </a:r>
                      <a:endParaRPr lang="it-IT" sz="1600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6012160" y="3898152"/>
            <a:ext cx="2929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GEOMETRY  + ATTRIBUTES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6901404" y="6237312"/>
            <a:ext cx="1715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CONNECTIVITY</a:t>
            </a:r>
            <a:endParaRPr lang="it-IT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45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Shape rapresentations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Subdivision surfaces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08" y="2442592"/>
            <a:ext cx="5033715" cy="36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234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Manifoldness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39849"/>
            <a:ext cx="7790257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surface is a 2‐manifold if it is everywhere locally homeomorphic to a disk.</a:t>
            </a:r>
            <a:endParaRPr lang="en-US" b="1" dirty="0"/>
          </a:p>
        </p:txBody>
      </p:sp>
      <p:pic>
        <p:nvPicPr>
          <p:cNvPr id="5" name="Picture 4" descr="Screen Shot 2015-02-06 at 23.20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20" y="2879019"/>
            <a:ext cx="4430453" cy="175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572" y="4991359"/>
            <a:ext cx="1175004" cy="11114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3561" y="4991359"/>
            <a:ext cx="1569493" cy="10594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600" y="5198185"/>
            <a:ext cx="1334476" cy="852582"/>
          </a:xfrm>
          <a:prstGeom prst="rect">
            <a:avLst/>
          </a:prstGeom>
        </p:spPr>
      </p:pic>
      <p:sp>
        <p:nvSpPr>
          <p:cNvPr id="10" name="CustomShape 3"/>
          <p:cNvSpPr/>
          <p:nvPr/>
        </p:nvSpPr>
        <p:spPr>
          <a:xfrm>
            <a:off x="1384518" y="6126427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manifold</a:t>
            </a:r>
            <a:endParaRPr dirty="0"/>
          </a:p>
        </p:txBody>
      </p:sp>
      <p:sp>
        <p:nvSpPr>
          <p:cNvPr id="11" name="CustomShape 3"/>
          <p:cNvSpPr/>
          <p:nvPr/>
        </p:nvSpPr>
        <p:spPr>
          <a:xfrm>
            <a:off x="3546657" y="6116864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Non-manifold</a:t>
            </a:r>
            <a:endParaRPr dirty="0"/>
          </a:p>
        </p:txBody>
      </p:sp>
      <p:sp>
        <p:nvSpPr>
          <p:cNvPr id="12" name="CustomShape 3"/>
          <p:cNvSpPr/>
          <p:nvPr/>
        </p:nvSpPr>
        <p:spPr>
          <a:xfrm>
            <a:off x="5992523" y="6123002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Non-manifold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75789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</a:t>
            </a:r>
            <a:r>
              <a:rPr lang="en-US" dirty="0" err="1"/>
              <a:t>Orientability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6" y="1439849"/>
            <a:ext cx="6113420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A polygonal mesh is </a:t>
            </a:r>
            <a:r>
              <a:rPr lang="en-US" b="1" dirty="0"/>
              <a:t>orientable</a:t>
            </a:r>
            <a:r>
              <a:rPr lang="en-US" dirty="0"/>
              <a:t>, if the incident faces to every edge can be equally oriented</a:t>
            </a:r>
          </a:p>
          <a:p>
            <a:r>
              <a:rPr lang="en-US" dirty="0"/>
              <a:t>Notes</a:t>
            </a:r>
          </a:p>
          <a:p>
            <a:pPr lvl="1"/>
            <a:r>
              <a:rPr lang="en-US" dirty="0"/>
              <a:t>An orientable surface has 2 sides</a:t>
            </a:r>
          </a:p>
          <a:p>
            <a:pPr lvl="1"/>
            <a:r>
              <a:rPr lang="en-US" dirty="0"/>
              <a:t>Non manifold surfaces are </a:t>
            </a:r>
            <a:r>
              <a:rPr lang="en-US" b="1" dirty="0"/>
              <a:t>non-orientable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Every </a:t>
            </a:r>
            <a:r>
              <a:rPr lang="en-US" b="1" dirty="0"/>
              <a:t>non‐orientable closed </a:t>
            </a:r>
            <a:r>
              <a:rPr lang="en-US" dirty="0"/>
              <a:t>mesh embedded in R</a:t>
            </a:r>
            <a:r>
              <a:rPr lang="en-US" sz="1600" baseline="30000" dirty="0"/>
              <a:t>3</a:t>
            </a:r>
            <a:r>
              <a:rPr lang="en-US" sz="1600" dirty="0"/>
              <a:t> </a:t>
            </a:r>
            <a:r>
              <a:rPr lang="en-US" dirty="0"/>
              <a:t>intersects itself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Manifold open mesh can be </a:t>
            </a:r>
            <a:r>
              <a:rPr lang="en-US" b="1" dirty="0"/>
              <a:t>non-orientable</a:t>
            </a:r>
          </a:p>
          <a:p>
            <a:pPr lvl="1"/>
            <a:endParaRPr lang="en-US" dirty="0"/>
          </a:p>
          <a:p>
            <a:pPr marL="635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7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7052876" y="1818993"/>
            <a:ext cx="1594439" cy="1993300"/>
          </a:xfrm>
          <a:prstGeom prst="rect">
            <a:avLst/>
          </a:prstGeom>
          <a:ln>
            <a:noFill/>
          </a:ln>
        </p:spPr>
      </p:pic>
      <p:sp>
        <p:nvSpPr>
          <p:cNvPr id="8" name="CustomShape 3"/>
          <p:cNvSpPr/>
          <p:nvPr/>
        </p:nvSpPr>
        <p:spPr>
          <a:xfrm>
            <a:off x="7315972" y="3951836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Klein bottle</a:t>
            </a:r>
            <a:endParaRPr dirty="0"/>
          </a:p>
        </p:txBody>
      </p:sp>
      <p:pic>
        <p:nvPicPr>
          <p:cNvPr id="10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6707646" y="4755068"/>
            <a:ext cx="2294141" cy="1310794"/>
          </a:xfrm>
          <a:prstGeom prst="rect">
            <a:avLst/>
          </a:prstGeom>
          <a:ln>
            <a:noFill/>
          </a:ln>
        </p:spPr>
      </p:pic>
      <p:sp>
        <p:nvSpPr>
          <p:cNvPr id="11" name="CustomShape 3"/>
          <p:cNvSpPr/>
          <p:nvPr/>
        </p:nvSpPr>
        <p:spPr>
          <a:xfrm>
            <a:off x="7180342" y="6117773"/>
            <a:ext cx="112986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000000"/>
                </a:solidFill>
                <a:latin typeface="Calibri"/>
              </a:rPr>
              <a:t>Moebius strip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9384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Genus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5" y="1439849"/>
            <a:ext cx="7901223" cy="5387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Genus</a:t>
            </a:r>
            <a:r>
              <a:rPr lang="en-US" dirty="0"/>
              <a:t> of a </a:t>
            </a:r>
            <a:r>
              <a:rPr lang="en-US" b="1" dirty="0"/>
              <a:t>closed</a:t>
            </a:r>
            <a:r>
              <a:rPr lang="en-US" dirty="0"/>
              <a:t> surface, orientable and 2-manifold is the maximum number of cuts we can make along non intersecting closed curves  without splitting the surface in two.</a:t>
            </a:r>
          </a:p>
          <a:p>
            <a:pPr marL="6350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9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746282" y="3125880"/>
            <a:ext cx="3513960" cy="1704240"/>
          </a:xfrm>
          <a:prstGeom prst="rect">
            <a:avLst/>
          </a:prstGeom>
          <a:ln>
            <a:noFill/>
          </a:ln>
        </p:spPr>
      </p:pic>
      <p:pic>
        <p:nvPicPr>
          <p:cNvPr id="12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161602" y="3159619"/>
            <a:ext cx="2881440" cy="1713240"/>
          </a:xfrm>
          <a:prstGeom prst="rect">
            <a:avLst/>
          </a:prstGeom>
          <a:ln>
            <a:noFill/>
          </a:ln>
        </p:spPr>
      </p:pic>
      <p:sp>
        <p:nvSpPr>
          <p:cNvPr id="13" name="CustomShape 3"/>
          <p:cNvSpPr/>
          <p:nvPr/>
        </p:nvSpPr>
        <p:spPr>
          <a:xfrm>
            <a:off x="2416950" y="4564606"/>
            <a:ext cx="15264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0</a:t>
            </a:r>
            <a:endParaRPr dirty="0"/>
          </a:p>
        </p:txBody>
      </p:sp>
      <p:sp>
        <p:nvSpPr>
          <p:cNvPr id="14" name="CustomShape 4"/>
          <p:cNvSpPr/>
          <p:nvPr/>
        </p:nvSpPr>
        <p:spPr>
          <a:xfrm>
            <a:off x="4054230" y="4550303"/>
            <a:ext cx="15264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1</a:t>
            </a:r>
            <a:endParaRPr dirty="0"/>
          </a:p>
        </p:txBody>
      </p:sp>
      <p:sp>
        <p:nvSpPr>
          <p:cNvPr id="15" name="CustomShape 5"/>
          <p:cNvSpPr/>
          <p:nvPr/>
        </p:nvSpPr>
        <p:spPr>
          <a:xfrm>
            <a:off x="6371010" y="4563619"/>
            <a:ext cx="305280" cy="3661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/>
          <a:p>
            <a:pPr>
              <a:lnSpc>
                <a:spcPct val="10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/>
                <a:ea typeface="MS Gothic"/>
              </a:rPr>
              <a:t>2  </a:t>
            </a:r>
            <a:endParaRPr dirty="0"/>
          </a:p>
        </p:txBody>
      </p:sp>
      <p:pic>
        <p:nvPicPr>
          <p:cNvPr id="16" name="Picture 3"/>
          <p:cNvPicPr/>
          <p:nvPr/>
        </p:nvPicPr>
        <p:blipFill>
          <a:blip r:embed="rId4"/>
          <a:stretch>
            <a:fillRect/>
          </a:stretch>
        </p:blipFill>
        <p:spPr>
          <a:xfrm>
            <a:off x="3580290" y="5072101"/>
            <a:ext cx="3836520" cy="1242720"/>
          </a:xfrm>
          <a:prstGeom prst="rect">
            <a:avLst/>
          </a:prstGeom>
          <a:ln>
            <a:noFill/>
          </a:ln>
        </p:spPr>
      </p:pic>
      <p:pic>
        <p:nvPicPr>
          <p:cNvPr id="17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1724580" y="5027384"/>
            <a:ext cx="1523520" cy="13014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0886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FF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30" r="-21230"/>
          <a:stretch>
            <a:fillRect/>
          </a:stretch>
        </p:blipFill>
        <p:spPr>
          <a:xfrm>
            <a:off x="220133" y="1267079"/>
            <a:ext cx="8415867" cy="530199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Recap: Addictive FDM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8670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AutoShape 10"/>
          <p:cNvSpPr>
            <a:spLocks noChangeArrowheads="1"/>
          </p:cNvSpPr>
          <p:nvPr/>
        </p:nvSpPr>
        <p:spPr bwMode="auto">
          <a:xfrm>
            <a:off x="152400" y="152400"/>
            <a:ext cx="7848600" cy="1676400"/>
          </a:xfrm>
          <a:prstGeom prst="roundRect">
            <a:avLst>
              <a:gd name="adj" fmla="val 19981"/>
            </a:avLst>
          </a:prstGeom>
          <a:solidFill>
            <a:schemeClr val="accent2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0"/>
            <a:ext cx="7924800" cy="1524000"/>
          </a:xfrm>
          <a:noFill/>
        </p:spPr>
        <p:txBody>
          <a:bodyPr/>
          <a:lstStyle/>
          <a:p>
            <a:pPr eaLnBrk="1" hangingPunct="1"/>
            <a:r>
              <a:rPr lang="en-US" sz="5400"/>
              <a:t>Computer Graphics</a:t>
            </a:r>
            <a:r>
              <a:rPr lang="it-IT" sz="5400"/>
              <a:t> </a:t>
            </a:r>
            <a:endParaRPr lang="it-IT" sz="2400"/>
          </a:p>
        </p:txBody>
      </p:sp>
      <p:sp>
        <p:nvSpPr>
          <p:cNvPr id="5127" name="AutoShape 13"/>
          <p:cNvSpPr>
            <a:spLocks noChangeArrowheads="1"/>
          </p:cNvSpPr>
          <p:nvPr/>
        </p:nvSpPr>
        <p:spPr bwMode="auto">
          <a:xfrm>
            <a:off x="1447800" y="1368321"/>
            <a:ext cx="7086600" cy="728871"/>
          </a:xfrm>
          <a:prstGeom prst="roundRect">
            <a:avLst>
              <a:gd name="adj" fmla="val 33657"/>
            </a:avLst>
          </a:prstGeom>
          <a:solidFill>
            <a:srgbClr val="1E50F0"/>
          </a:solidFill>
          <a:ln w="22225">
            <a:solidFill>
              <a:schemeClr val="bg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Shapes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5128" name="Picture 29" descr="D:\corsi\cg\fonti\teapotwire_tansp_sm.png"/>
          <p:cNvPicPr>
            <a:picLocks noChangeAspect="1" noChangeArrowheads="1"/>
          </p:cNvPicPr>
          <p:nvPr/>
        </p:nvPicPr>
        <p:blipFill>
          <a:blip r:embed="rId3">
            <a:lum bright="36000"/>
          </a:blip>
          <a:srcRect/>
          <a:stretch>
            <a:fillRect/>
          </a:stretch>
        </p:blipFill>
        <p:spPr bwMode="auto">
          <a:xfrm>
            <a:off x="1981200" y="1958975"/>
            <a:ext cx="7162800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630964-B1AE-4EEC-955F-67A995C3EDAF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2F0AC69F-E11D-9D4D-8823-EC3528CA96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6" y="4437112"/>
            <a:ext cx="7587500" cy="1752600"/>
          </a:xfrm>
        </p:spPr>
        <p:txBody>
          <a:bodyPr/>
          <a:lstStyle/>
          <a:p>
            <a:pPr algn="l"/>
            <a:r>
              <a:rPr lang="it-IT" sz="2400" dirty="0"/>
              <a:t>Teacher: Nico Pietroni</a:t>
            </a:r>
          </a:p>
          <a:p>
            <a:pPr algn="l"/>
            <a:endParaRPr lang="it-IT" sz="24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B252AF5-1D5D-8D42-A0AA-86B9E063B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8600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cs typeface="Arial" charset="0"/>
              </a:rPr>
              <a:t>University of Technology Sydney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58625-CDEC-F443-861F-AEDC3A44B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100" y="2664617"/>
            <a:ext cx="2783080" cy="343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576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 err="1"/>
              <a:t>Recap</a:t>
            </a:r>
            <a:r>
              <a:rPr lang="it-IT" dirty="0"/>
              <a:t>: </a:t>
            </a:r>
            <a:r>
              <a:rPr lang="it-IT" dirty="0" err="1"/>
              <a:t>Coherent</a:t>
            </a:r>
            <a:r>
              <a:rPr lang="it-IT" dirty="0"/>
              <a:t> </a:t>
            </a:r>
            <a:r>
              <a:rPr lang="it-IT" dirty="0" err="1"/>
              <a:t>Orientation</a:t>
            </a:r>
            <a:endParaRPr lang="it-IT" dirty="0"/>
          </a:p>
        </p:txBody>
      </p:sp>
      <p:sp>
        <p:nvSpPr>
          <p:cNvPr id="307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dirty="0" err="1">
                <a:solidFill>
                  <a:schemeClr val="tx2"/>
                </a:solidFill>
              </a:rPr>
              <a:t>Orientation</a:t>
            </a:r>
            <a:endParaRPr lang="it-IT" dirty="0">
              <a:solidFill>
                <a:schemeClr val="tx2"/>
              </a:solidFill>
            </a:endParaRPr>
          </a:p>
        </p:txBody>
      </p:sp>
      <p:graphicFrame>
        <p:nvGraphicFramePr>
          <p:cNvPr id="488452" name="Object 1028"/>
          <p:cNvGraphicFramePr>
            <a:graphicFrameLocks noChangeAspect="1"/>
          </p:cNvGraphicFramePr>
          <p:nvPr/>
        </p:nvGraphicFramePr>
        <p:xfrm>
          <a:off x="5334000" y="3200400"/>
          <a:ext cx="2971800" cy="286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Image" r:id="rId3" imgW="4761905" imgH="4596825" progId="">
                  <p:embed/>
                </p:oleObj>
              </mc:Choice>
              <mc:Fallback>
                <p:oleObj name="Image" r:id="rId3" imgW="4761905" imgH="4596825" progId="">
                  <p:embed/>
                  <p:pic>
                    <p:nvPicPr>
                      <p:cNvPr id="488452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lum bright="20000" contrast="3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3200400"/>
                        <a:ext cx="2971800" cy="286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2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029"/>
          <p:cNvGrpSpPr>
            <a:grpSpLocks/>
          </p:cNvGrpSpPr>
          <p:nvPr/>
        </p:nvGrpSpPr>
        <p:grpSpPr bwMode="auto">
          <a:xfrm>
            <a:off x="5562600" y="3311525"/>
            <a:ext cx="2362200" cy="2681288"/>
            <a:chOff x="720" y="2422"/>
            <a:chExt cx="1488" cy="1689"/>
          </a:xfrm>
        </p:grpSpPr>
        <p:grpSp>
          <p:nvGrpSpPr>
            <p:cNvPr id="3113" name="Group 1030"/>
            <p:cNvGrpSpPr>
              <a:grpSpLocks/>
            </p:cNvGrpSpPr>
            <p:nvPr/>
          </p:nvGrpSpPr>
          <p:grpSpPr bwMode="auto">
            <a:xfrm>
              <a:off x="1536" y="3264"/>
              <a:ext cx="240" cy="240"/>
              <a:chOff x="3072" y="2976"/>
              <a:chExt cx="624" cy="624"/>
            </a:xfrm>
          </p:grpSpPr>
          <p:sp>
            <p:nvSpPr>
              <p:cNvPr id="3158" name="AutoShape 1031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9" name="AutoShape 1032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60" name="AutoShape 1033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14" name="Group 1034"/>
            <p:cNvGrpSpPr>
              <a:grpSpLocks/>
            </p:cNvGrpSpPr>
            <p:nvPr/>
          </p:nvGrpSpPr>
          <p:grpSpPr bwMode="auto">
            <a:xfrm>
              <a:off x="1968" y="3168"/>
              <a:ext cx="240" cy="240"/>
              <a:chOff x="3072" y="2976"/>
              <a:chExt cx="624" cy="624"/>
            </a:xfrm>
          </p:grpSpPr>
          <p:sp>
            <p:nvSpPr>
              <p:cNvPr id="3155" name="AutoShape 1035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6" name="AutoShape 1036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7" name="AutoShape 1037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15" name="Group 1038"/>
            <p:cNvGrpSpPr>
              <a:grpSpLocks/>
            </p:cNvGrpSpPr>
            <p:nvPr/>
          </p:nvGrpSpPr>
          <p:grpSpPr bwMode="auto">
            <a:xfrm>
              <a:off x="1200" y="2928"/>
              <a:ext cx="240" cy="240"/>
              <a:chOff x="3072" y="2976"/>
              <a:chExt cx="624" cy="624"/>
            </a:xfrm>
          </p:grpSpPr>
          <p:sp>
            <p:nvSpPr>
              <p:cNvPr id="3152" name="AutoShape 1039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3" name="AutoShape 1040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4" name="AutoShape 1041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16" name="Group 1042"/>
            <p:cNvGrpSpPr>
              <a:grpSpLocks/>
            </p:cNvGrpSpPr>
            <p:nvPr/>
          </p:nvGrpSpPr>
          <p:grpSpPr bwMode="auto">
            <a:xfrm>
              <a:off x="912" y="2880"/>
              <a:ext cx="144" cy="240"/>
              <a:chOff x="3072" y="2976"/>
              <a:chExt cx="624" cy="624"/>
            </a:xfrm>
          </p:grpSpPr>
          <p:sp>
            <p:nvSpPr>
              <p:cNvPr id="3149" name="AutoShape 1043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0" name="AutoShape 1044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51" name="AutoShape 1045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17" name="Group 1046"/>
            <p:cNvGrpSpPr>
              <a:grpSpLocks/>
            </p:cNvGrpSpPr>
            <p:nvPr/>
          </p:nvGrpSpPr>
          <p:grpSpPr bwMode="auto">
            <a:xfrm>
              <a:off x="720" y="3072"/>
              <a:ext cx="144" cy="240"/>
              <a:chOff x="3072" y="2976"/>
              <a:chExt cx="624" cy="624"/>
            </a:xfrm>
          </p:grpSpPr>
          <p:sp>
            <p:nvSpPr>
              <p:cNvPr id="3146" name="AutoShape 1047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47" name="AutoShape 1048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48" name="AutoShape 1049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18" name="Group 1050"/>
            <p:cNvGrpSpPr>
              <a:grpSpLocks/>
            </p:cNvGrpSpPr>
            <p:nvPr/>
          </p:nvGrpSpPr>
          <p:grpSpPr bwMode="auto">
            <a:xfrm>
              <a:off x="720" y="3504"/>
              <a:ext cx="144" cy="240"/>
              <a:chOff x="3072" y="2976"/>
              <a:chExt cx="624" cy="624"/>
            </a:xfrm>
          </p:grpSpPr>
          <p:sp>
            <p:nvSpPr>
              <p:cNvPr id="3143" name="AutoShape 1051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44" name="AutoShape 1052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45" name="AutoShape 1053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19" name="Group 1054"/>
            <p:cNvGrpSpPr>
              <a:grpSpLocks/>
            </p:cNvGrpSpPr>
            <p:nvPr/>
          </p:nvGrpSpPr>
          <p:grpSpPr bwMode="auto">
            <a:xfrm>
              <a:off x="1536" y="2544"/>
              <a:ext cx="240" cy="96"/>
              <a:chOff x="3072" y="2976"/>
              <a:chExt cx="624" cy="624"/>
            </a:xfrm>
          </p:grpSpPr>
          <p:sp>
            <p:nvSpPr>
              <p:cNvPr id="3140" name="AutoShape 1055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41" name="AutoShape 1056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42" name="AutoShape 1057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20" name="Group 1058"/>
            <p:cNvGrpSpPr>
              <a:grpSpLocks/>
            </p:cNvGrpSpPr>
            <p:nvPr/>
          </p:nvGrpSpPr>
          <p:grpSpPr bwMode="auto">
            <a:xfrm>
              <a:off x="1056" y="2592"/>
              <a:ext cx="240" cy="96"/>
              <a:chOff x="3072" y="2976"/>
              <a:chExt cx="624" cy="624"/>
            </a:xfrm>
          </p:grpSpPr>
          <p:sp>
            <p:nvSpPr>
              <p:cNvPr id="3137" name="AutoShape 1059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8" name="AutoShape 1060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9" name="AutoShape 1061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21" name="Group 1062"/>
            <p:cNvGrpSpPr>
              <a:grpSpLocks/>
            </p:cNvGrpSpPr>
            <p:nvPr/>
          </p:nvGrpSpPr>
          <p:grpSpPr bwMode="auto">
            <a:xfrm>
              <a:off x="1136" y="2422"/>
              <a:ext cx="240" cy="64"/>
              <a:chOff x="3072" y="2976"/>
              <a:chExt cx="624" cy="624"/>
            </a:xfrm>
          </p:grpSpPr>
          <p:sp>
            <p:nvSpPr>
              <p:cNvPr id="3134" name="AutoShape 1063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5" name="AutoShape 1064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6" name="AutoShape 1065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22" name="Group 1066"/>
            <p:cNvGrpSpPr>
              <a:grpSpLocks/>
            </p:cNvGrpSpPr>
            <p:nvPr/>
          </p:nvGrpSpPr>
          <p:grpSpPr bwMode="auto">
            <a:xfrm>
              <a:off x="1584" y="4015"/>
              <a:ext cx="240" cy="96"/>
              <a:chOff x="3072" y="2976"/>
              <a:chExt cx="624" cy="624"/>
            </a:xfrm>
          </p:grpSpPr>
          <p:sp>
            <p:nvSpPr>
              <p:cNvPr id="3131" name="AutoShape 1067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2" name="AutoShape 1068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3" name="AutoShape 1069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23" name="Group 1070"/>
            <p:cNvGrpSpPr>
              <a:grpSpLocks/>
            </p:cNvGrpSpPr>
            <p:nvPr/>
          </p:nvGrpSpPr>
          <p:grpSpPr bwMode="auto">
            <a:xfrm>
              <a:off x="1104" y="3936"/>
              <a:ext cx="240" cy="96"/>
              <a:chOff x="3072" y="2976"/>
              <a:chExt cx="624" cy="624"/>
            </a:xfrm>
          </p:grpSpPr>
          <p:sp>
            <p:nvSpPr>
              <p:cNvPr id="3128" name="AutoShape 1071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29" name="AutoShape 1072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30" name="AutoShape 1073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3124" name="Group 1074"/>
            <p:cNvGrpSpPr>
              <a:grpSpLocks/>
            </p:cNvGrpSpPr>
            <p:nvPr/>
          </p:nvGrpSpPr>
          <p:grpSpPr bwMode="auto">
            <a:xfrm>
              <a:off x="1051" y="3777"/>
              <a:ext cx="240" cy="64"/>
              <a:chOff x="3072" y="2976"/>
              <a:chExt cx="624" cy="624"/>
            </a:xfrm>
          </p:grpSpPr>
          <p:sp>
            <p:nvSpPr>
              <p:cNvPr id="3125" name="AutoShape 1075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849" y="2181"/>
                    </a:moveTo>
                    <a:cubicBezTo>
                      <a:pt x="13582" y="1585"/>
                      <a:pt x="12200" y="1277"/>
                      <a:pt x="10800" y="1277"/>
                    </a:cubicBezTo>
                    <a:cubicBezTo>
                      <a:pt x="6675" y="1276"/>
                      <a:pt x="3019" y="3932"/>
                      <a:pt x="1744" y="7854"/>
                    </a:cubicBezTo>
                    <a:lnTo>
                      <a:pt x="529" y="7459"/>
                    </a:lnTo>
                    <a:cubicBezTo>
                      <a:pt x="1976" y="3011"/>
                      <a:pt x="6122" y="-1"/>
                      <a:pt x="10800" y="0"/>
                    </a:cubicBezTo>
                    <a:cubicBezTo>
                      <a:pt x="12387" y="0"/>
                      <a:pt x="13956" y="350"/>
                      <a:pt x="15393" y="1025"/>
                    </a:cubicBezTo>
                    <a:lnTo>
                      <a:pt x="16541" y="-1419"/>
                    </a:lnTo>
                    <a:lnTo>
                      <a:pt x="18143" y="3022"/>
                    </a:lnTo>
                    <a:lnTo>
                      <a:pt x="13701" y="4624"/>
                    </a:lnTo>
                    <a:lnTo>
                      <a:pt x="14849" y="2181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26" name="AutoShape 1076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7376" y="17445"/>
                    </a:moveTo>
                    <a:cubicBezTo>
                      <a:pt x="19151" y="15689"/>
                      <a:pt x="20150" y="13296"/>
                      <a:pt x="20150" y="10800"/>
                    </a:cubicBezTo>
                    <a:cubicBezTo>
                      <a:pt x="20150" y="8735"/>
                      <a:pt x="19466" y="6728"/>
                      <a:pt x="18206" y="5092"/>
                    </a:cubicBezTo>
                    <a:lnTo>
                      <a:pt x="19354" y="4207"/>
                    </a:lnTo>
                    <a:cubicBezTo>
                      <a:pt x="20810" y="6096"/>
                      <a:pt x="21600" y="8414"/>
                      <a:pt x="21600" y="10800"/>
                    </a:cubicBezTo>
                    <a:cubicBezTo>
                      <a:pt x="21600" y="13683"/>
                      <a:pt x="20446" y="16447"/>
                      <a:pt x="18396" y="18476"/>
                    </a:cubicBezTo>
                    <a:lnTo>
                      <a:pt x="20296" y="20395"/>
                    </a:lnTo>
                    <a:lnTo>
                      <a:pt x="15451" y="20370"/>
                    </a:lnTo>
                    <a:lnTo>
                      <a:pt x="15477" y="15526"/>
                    </a:lnTo>
                    <a:lnTo>
                      <a:pt x="17376" y="17445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  <p:sp>
            <p:nvSpPr>
              <p:cNvPr id="3127" name="AutoShape 1077"/>
              <p:cNvSpPr>
                <a:spLocks noChangeArrowheads="1"/>
              </p:cNvSpPr>
              <p:nvPr/>
            </p:nvSpPr>
            <p:spPr bwMode="auto">
              <a:xfrm>
                <a:off x="3072" y="2976"/>
                <a:ext cx="624" cy="6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3150 w 21600"/>
                  <a:gd name="T19" fmla="*/ 3150 h 21600"/>
                  <a:gd name="T20" fmla="*/ 18450 w 21600"/>
                  <a:gd name="T21" fmla="*/ 1845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419" y="12530"/>
                    </a:moveTo>
                    <a:cubicBezTo>
                      <a:pt x="2254" y="17055"/>
                      <a:pt x="6199" y="20339"/>
                      <a:pt x="10800" y="20339"/>
                    </a:cubicBezTo>
                    <a:cubicBezTo>
                      <a:pt x="11736" y="20338"/>
                      <a:pt x="12667" y="20201"/>
                      <a:pt x="13563" y="19929"/>
                    </a:cubicBezTo>
                    <a:lnTo>
                      <a:pt x="13928" y="21136"/>
                    </a:lnTo>
                    <a:cubicBezTo>
                      <a:pt x="12914" y="21443"/>
                      <a:pt x="11859" y="21599"/>
                      <a:pt x="10800" y="21600"/>
                    </a:cubicBezTo>
                    <a:cubicBezTo>
                      <a:pt x="5591" y="21600"/>
                      <a:pt x="1124" y="17882"/>
                      <a:pt x="179" y="12759"/>
                    </a:cubicBezTo>
                    <a:lnTo>
                      <a:pt x="-2476" y="13249"/>
                    </a:lnTo>
                    <a:lnTo>
                      <a:pt x="193" y="9369"/>
                    </a:lnTo>
                    <a:lnTo>
                      <a:pt x="4074" y="12040"/>
                    </a:lnTo>
                    <a:lnTo>
                      <a:pt x="1419" y="12530"/>
                    </a:lnTo>
                    <a:close/>
                  </a:path>
                </a:pathLst>
              </a:custGeom>
              <a:solidFill>
                <a:srgbClr val="CC0000"/>
              </a:solidFill>
              <a:ln w="9525">
                <a:solidFill>
                  <a:srgbClr val="CC0000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it-IT"/>
              </a:p>
            </p:txBody>
          </p:sp>
        </p:grpSp>
      </p:grpSp>
      <p:sp>
        <p:nvSpPr>
          <p:cNvPr id="3079" name="Freeform 1081"/>
          <p:cNvSpPr>
            <a:spLocks/>
          </p:cNvSpPr>
          <p:nvPr/>
        </p:nvSpPr>
        <p:spPr bwMode="auto">
          <a:xfrm>
            <a:off x="395288" y="4114800"/>
            <a:ext cx="2354262" cy="1295400"/>
          </a:xfrm>
          <a:custGeom>
            <a:avLst/>
            <a:gdLst>
              <a:gd name="T0" fmla="*/ 2147483647 w 1483"/>
              <a:gd name="T1" fmla="*/ 2147483647 h 816"/>
              <a:gd name="T2" fmla="*/ 0 w 1483"/>
              <a:gd name="T3" fmla="*/ 2147483647 h 816"/>
              <a:gd name="T4" fmla="*/ 2147483647 w 1483"/>
              <a:gd name="T5" fmla="*/ 0 h 816"/>
              <a:gd name="T6" fmla="*/ 2147483647 w 1483"/>
              <a:gd name="T7" fmla="*/ 2147483647 h 816"/>
              <a:gd name="T8" fmla="*/ 0 60000 65536"/>
              <a:gd name="T9" fmla="*/ 0 60000 65536"/>
              <a:gd name="T10" fmla="*/ 0 60000 65536"/>
              <a:gd name="T11" fmla="*/ 0 60000 65536"/>
              <a:gd name="T12" fmla="*/ 0 w 1483"/>
              <a:gd name="T13" fmla="*/ 0 h 816"/>
              <a:gd name="T14" fmla="*/ 1483 w 1483"/>
              <a:gd name="T15" fmla="*/ 816 h 8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83" h="816">
                <a:moveTo>
                  <a:pt x="811" y="816"/>
                </a:moveTo>
                <a:lnTo>
                  <a:pt x="0" y="609"/>
                </a:lnTo>
                <a:lnTo>
                  <a:pt x="1483" y="0"/>
                </a:lnTo>
                <a:lnTo>
                  <a:pt x="811" y="816"/>
                </a:lnTo>
                <a:close/>
              </a:path>
            </a:pathLst>
          </a:custGeom>
          <a:solidFill>
            <a:srgbClr val="B9B9B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sp>
        <p:nvSpPr>
          <p:cNvPr id="3080" name="Freeform 1083"/>
          <p:cNvSpPr>
            <a:spLocks/>
          </p:cNvSpPr>
          <p:nvPr/>
        </p:nvSpPr>
        <p:spPr bwMode="auto">
          <a:xfrm>
            <a:off x="1676400" y="4114800"/>
            <a:ext cx="2297113" cy="1423988"/>
          </a:xfrm>
          <a:custGeom>
            <a:avLst/>
            <a:gdLst>
              <a:gd name="T0" fmla="*/ 0 w 1447"/>
              <a:gd name="T1" fmla="*/ 2147483647 h 897"/>
              <a:gd name="T2" fmla="*/ 2147483647 w 1447"/>
              <a:gd name="T3" fmla="*/ 2147483647 h 897"/>
              <a:gd name="T4" fmla="*/ 2147483647 w 1447"/>
              <a:gd name="T5" fmla="*/ 0 h 897"/>
              <a:gd name="T6" fmla="*/ 0 w 1447"/>
              <a:gd name="T7" fmla="*/ 2147483647 h 897"/>
              <a:gd name="T8" fmla="*/ 0 60000 65536"/>
              <a:gd name="T9" fmla="*/ 0 60000 65536"/>
              <a:gd name="T10" fmla="*/ 0 60000 65536"/>
              <a:gd name="T11" fmla="*/ 0 60000 65536"/>
              <a:gd name="T12" fmla="*/ 0 w 1447"/>
              <a:gd name="T13" fmla="*/ 0 h 897"/>
              <a:gd name="T14" fmla="*/ 1447 w 1447"/>
              <a:gd name="T15" fmla="*/ 897 h 8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47" h="897">
                <a:moveTo>
                  <a:pt x="0" y="816"/>
                </a:moveTo>
                <a:lnTo>
                  <a:pt x="1447" y="897"/>
                </a:lnTo>
                <a:lnTo>
                  <a:pt x="672" y="0"/>
                </a:lnTo>
                <a:lnTo>
                  <a:pt x="0" y="816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it-IT"/>
          </a:p>
        </p:txBody>
      </p:sp>
      <p:grpSp>
        <p:nvGrpSpPr>
          <p:cNvPr id="3081" name="Group 1134"/>
          <p:cNvGrpSpPr>
            <a:grpSpLocks/>
          </p:cNvGrpSpPr>
          <p:nvPr/>
        </p:nvGrpSpPr>
        <p:grpSpPr bwMode="auto">
          <a:xfrm>
            <a:off x="2590800" y="4838700"/>
            <a:ext cx="512763" cy="495300"/>
            <a:chOff x="3072" y="2976"/>
            <a:chExt cx="624" cy="624"/>
          </a:xfrm>
        </p:grpSpPr>
        <p:sp>
          <p:nvSpPr>
            <p:cNvPr id="3110" name="AutoShape 1135"/>
            <p:cNvSpPr>
              <a:spLocks noChangeArrowheads="1"/>
            </p:cNvSpPr>
            <p:nvPr/>
          </p:nvSpPr>
          <p:spPr bwMode="auto">
            <a:xfrm>
              <a:off x="3072" y="2976"/>
              <a:ext cx="624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849" y="2181"/>
                  </a:moveTo>
                  <a:cubicBezTo>
                    <a:pt x="13582" y="1585"/>
                    <a:pt x="12200" y="1277"/>
                    <a:pt x="10800" y="1277"/>
                  </a:cubicBezTo>
                  <a:cubicBezTo>
                    <a:pt x="6675" y="1276"/>
                    <a:pt x="3019" y="3932"/>
                    <a:pt x="1744" y="7854"/>
                  </a:cubicBezTo>
                  <a:lnTo>
                    <a:pt x="529" y="7459"/>
                  </a:lnTo>
                  <a:cubicBezTo>
                    <a:pt x="1976" y="3011"/>
                    <a:pt x="6122" y="-1"/>
                    <a:pt x="10800" y="0"/>
                  </a:cubicBezTo>
                  <a:cubicBezTo>
                    <a:pt x="12387" y="0"/>
                    <a:pt x="13956" y="350"/>
                    <a:pt x="15393" y="1025"/>
                  </a:cubicBezTo>
                  <a:lnTo>
                    <a:pt x="16541" y="-1419"/>
                  </a:lnTo>
                  <a:lnTo>
                    <a:pt x="18143" y="3022"/>
                  </a:lnTo>
                  <a:lnTo>
                    <a:pt x="13701" y="4624"/>
                  </a:lnTo>
                  <a:lnTo>
                    <a:pt x="14849" y="2181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11" name="AutoShape 1136"/>
            <p:cNvSpPr>
              <a:spLocks noChangeArrowheads="1"/>
            </p:cNvSpPr>
            <p:nvPr/>
          </p:nvSpPr>
          <p:spPr bwMode="auto">
            <a:xfrm>
              <a:off x="3072" y="2976"/>
              <a:ext cx="624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376" y="17445"/>
                  </a:moveTo>
                  <a:cubicBezTo>
                    <a:pt x="19151" y="15689"/>
                    <a:pt x="20150" y="13296"/>
                    <a:pt x="20150" y="10800"/>
                  </a:cubicBezTo>
                  <a:cubicBezTo>
                    <a:pt x="20150" y="8735"/>
                    <a:pt x="19466" y="6728"/>
                    <a:pt x="18206" y="5092"/>
                  </a:cubicBezTo>
                  <a:lnTo>
                    <a:pt x="19354" y="4207"/>
                  </a:lnTo>
                  <a:cubicBezTo>
                    <a:pt x="20810" y="6096"/>
                    <a:pt x="21600" y="8414"/>
                    <a:pt x="21600" y="10800"/>
                  </a:cubicBezTo>
                  <a:cubicBezTo>
                    <a:pt x="21600" y="13683"/>
                    <a:pt x="20446" y="16447"/>
                    <a:pt x="18396" y="18476"/>
                  </a:cubicBezTo>
                  <a:lnTo>
                    <a:pt x="20296" y="20395"/>
                  </a:lnTo>
                  <a:lnTo>
                    <a:pt x="15451" y="20370"/>
                  </a:lnTo>
                  <a:lnTo>
                    <a:pt x="15477" y="15526"/>
                  </a:lnTo>
                  <a:lnTo>
                    <a:pt x="17376" y="17445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12" name="AutoShape 1137"/>
            <p:cNvSpPr>
              <a:spLocks noChangeArrowheads="1"/>
            </p:cNvSpPr>
            <p:nvPr/>
          </p:nvSpPr>
          <p:spPr bwMode="auto">
            <a:xfrm>
              <a:off x="3072" y="2976"/>
              <a:ext cx="624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19" y="12530"/>
                  </a:moveTo>
                  <a:cubicBezTo>
                    <a:pt x="2254" y="17055"/>
                    <a:pt x="6199" y="20339"/>
                    <a:pt x="10800" y="20339"/>
                  </a:cubicBezTo>
                  <a:cubicBezTo>
                    <a:pt x="11736" y="20338"/>
                    <a:pt x="12667" y="20201"/>
                    <a:pt x="13563" y="19929"/>
                  </a:cubicBezTo>
                  <a:lnTo>
                    <a:pt x="13928" y="21136"/>
                  </a:lnTo>
                  <a:cubicBezTo>
                    <a:pt x="12914" y="21443"/>
                    <a:pt x="11859" y="21599"/>
                    <a:pt x="10800" y="21600"/>
                  </a:cubicBezTo>
                  <a:cubicBezTo>
                    <a:pt x="5591" y="21600"/>
                    <a:pt x="1124" y="17882"/>
                    <a:pt x="179" y="12759"/>
                  </a:cubicBezTo>
                  <a:lnTo>
                    <a:pt x="-2476" y="13249"/>
                  </a:lnTo>
                  <a:lnTo>
                    <a:pt x="193" y="9369"/>
                  </a:lnTo>
                  <a:lnTo>
                    <a:pt x="4074" y="12040"/>
                  </a:lnTo>
                  <a:lnTo>
                    <a:pt x="1419" y="1253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grpSp>
        <p:nvGrpSpPr>
          <p:cNvPr id="3082" name="Group 1138"/>
          <p:cNvGrpSpPr>
            <a:grpSpLocks/>
          </p:cNvGrpSpPr>
          <p:nvPr/>
        </p:nvGrpSpPr>
        <p:grpSpPr bwMode="auto">
          <a:xfrm>
            <a:off x="1066800" y="4724400"/>
            <a:ext cx="450850" cy="503238"/>
            <a:chOff x="3072" y="2976"/>
            <a:chExt cx="624" cy="624"/>
          </a:xfrm>
        </p:grpSpPr>
        <p:sp>
          <p:nvSpPr>
            <p:cNvPr id="3107" name="AutoShape 1139"/>
            <p:cNvSpPr>
              <a:spLocks noChangeArrowheads="1"/>
            </p:cNvSpPr>
            <p:nvPr/>
          </p:nvSpPr>
          <p:spPr bwMode="auto">
            <a:xfrm>
              <a:off x="3072" y="2976"/>
              <a:ext cx="624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849" y="2181"/>
                  </a:moveTo>
                  <a:cubicBezTo>
                    <a:pt x="13582" y="1585"/>
                    <a:pt x="12200" y="1277"/>
                    <a:pt x="10800" y="1277"/>
                  </a:cubicBezTo>
                  <a:cubicBezTo>
                    <a:pt x="6675" y="1276"/>
                    <a:pt x="3019" y="3932"/>
                    <a:pt x="1744" y="7854"/>
                  </a:cubicBezTo>
                  <a:lnTo>
                    <a:pt x="529" y="7459"/>
                  </a:lnTo>
                  <a:cubicBezTo>
                    <a:pt x="1976" y="3011"/>
                    <a:pt x="6122" y="-1"/>
                    <a:pt x="10800" y="0"/>
                  </a:cubicBezTo>
                  <a:cubicBezTo>
                    <a:pt x="12387" y="0"/>
                    <a:pt x="13956" y="350"/>
                    <a:pt x="15393" y="1025"/>
                  </a:cubicBezTo>
                  <a:lnTo>
                    <a:pt x="16541" y="-1419"/>
                  </a:lnTo>
                  <a:lnTo>
                    <a:pt x="18143" y="3022"/>
                  </a:lnTo>
                  <a:lnTo>
                    <a:pt x="13701" y="4624"/>
                  </a:lnTo>
                  <a:lnTo>
                    <a:pt x="14849" y="2181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08" name="AutoShape 1140"/>
            <p:cNvSpPr>
              <a:spLocks noChangeArrowheads="1"/>
            </p:cNvSpPr>
            <p:nvPr/>
          </p:nvSpPr>
          <p:spPr bwMode="auto">
            <a:xfrm>
              <a:off x="3072" y="2976"/>
              <a:ext cx="624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376" y="17445"/>
                  </a:moveTo>
                  <a:cubicBezTo>
                    <a:pt x="19151" y="15689"/>
                    <a:pt x="20150" y="13296"/>
                    <a:pt x="20150" y="10800"/>
                  </a:cubicBezTo>
                  <a:cubicBezTo>
                    <a:pt x="20150" y="8735"/>
                    <a:pt x="19466" y="6728"/>
                    <a:pt x="18206" y="5092"/>
                  </a:cubicBezTo>
                  <a:lnTo>
                    <a:pt x="19354" y="4207"/>
                  </a:lnTo>
                  <a:cubicBezTo>
                    <a:pt x="20810" y="6096"/>
                    <a:pt x="21600" y="8414"/>
                    <a:pt x="21600" y="10800"/>
                  </a:cubicBezTo>
                  <a:cubicBezTo>
                    <a:pt x="21600" y="13683"/>
                    <a:pt x="20446" y="16447"/>
                    <a:pt x="18396" y="18476"/>
                  </a:cubicBezTo>
                  <a:lnTo>
                    <a:pt x="20296" y="20395"/>
                  </a:lnTo>
                  <a:lnTo>
                    <a:pt x="15451" y="20370"/>
                  </a:lnTo>
                  <a:lnTo>
                    <a:pt x="15477" y="15526"/>
                  </a:lnTo>
                  <a:lnTo>
                    <a:pt x="17376" y="17445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  <p:sp>
          <p:nvSpPr>
            <p:cNvPr id="3109" name="AutoShape 1141"/>
            <p:cNvSpPr>
              <a:spLocks noChangeArrowheads="1"/>
            </p:cNvSpPr>
            <p:nvPr/>
          </p:nvSpPr>
          <p:spPr bwMode="auto">
            <a:xfrm>
              <a:off x="3072" y="2976"/>
              <a:ext cx="624" cy="62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0 w 21600"/>
                <a:gd name="T19" fmla="*/ 3150 h 21600"/>
                <a:gd name="T20" fmla="*/ 18450 w 21600"/>
                <a:gd name="T21" fmla="*/ 1845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19" y="12530"/>
                  </a:moveTo>
                  <a:cubicBezTo>
                    <a:pt x="2254" y="17055"/>
                    <a:pt x="6199" y="20339"/>
                    <a:pt x="10800" y="20339"/>
                  </a:cubicBezTo>
                  <a:cubicBezTo>
                    <a:pt x="11736" y="20338"/>
                    <a:pt x="12667" y="20201"/>
                    <a:pt x="13563" y="19929"/>
                  </a:cubicBezTo>
                  <a:lnTo>
                    <a:pt x="13928" y="21136"/>
                  </a:lnTo>
                  <a:cubicBezTo>
                    <a:pt x="12914" y="21443"/>
                    <a:pt x="11859" y="21599"/>
                    <a:pt x="10800" y="21600"/>
                  </a:cubicBezTo>
                  <a:cubicBezTo>
                    <a:pt x="5591" y="21600"/>
                    <a:pt x="1124" y="17882"/>
                    <a:pt x="179" y="12759"/>
                  </a:cubicBezTo>
                  <a:lnTo>
                    <a:pt x="-2476" y="13249"/>
                  </a:lnTo>
                  <a:lnTo>
                    <a:pt x="193" y="9369"/>
                  </a:lnTo>
                  <a:lnTo>
                    <a:pt x="4074" y="12040"/>
                  </a:lnTo>
                  <a:lnTo>
                    <a:pt x="1419" y="12530"/>
                  </a:lnTo>
                  <a:close/>
                </a:path>
              </a:pathLst>
            </a:custGeom>
            <a:solidFill>
              <a:srgbClr val="CC0000"/>
            </a:solidFill>
            <a:ln w="9525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it-IT"/>
            </a:p>
          </p:txBody>
        </p:sp>
      </p:grpSp>
      <p:sp>
        <p:nvSpPr>
          <p:cNvPr id="3083" name="Text Box 1142"/>
          <p:cNvSpPr txBox="1">
            <a:spLocks noChangeArrowheads="1"/>
          </p:cNvSpPr>
          <p:nvPr/>
        </p:nvSpPr>
        <p:spPr bwMode="auto">
          <a:xfrm>
            <a:off x="2590800" y="41910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1</a:t>
            </a:r>
          </a:p>
        </p:txBody>
      </p:sp>
      <p:sp>
        <p:nvSpPr>
          <p:cNvPr id="3084" name="Text Box 1143"/>
          <p:cNvSpPr txBox="1">
            <a:spLocks noChangeArrowheads="1"/>
          </p:cNvSpPr>
          <p:nvPr/>
        </p:nvSpPr>
        <p:spPr bwMode="auto">
          <a:xfrm>
            <a:off x="3429000" y="51816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2</a:t>
            </a:r>
          </a:p>
        </p:txBody>
      </p:sp>
      <p:sp>
        <p:nvSpPr>
          <p:cNvPr id="3085" name="Text Box 1144"/>
          <p:cNvSpPr txBox="1">
            <a:spLocks noChangeArrowheads="1"/>
          </p:cNvSpPr>
          <p:nvPr/>
        </p:nvSpPr>
        <p:spPr bwMode="auto">
          <a:xfrm>
            <a:off x="1905000" y="51054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3</a:t>
            </a:r>
          </a:p>
        </p:txBody>
      </p:sp>
      <p:sp>
        <p:nvSpPr>
          <p:cNvPr id="3086" name="Text Box 1145"/>
          <p:cNvSpPr txBox="1">
            <a:spLocks noChangeArrowheads="1"/>
          </p:cNvSpPr>
          <p:nvPr/>
        </p:nvSpPr>
        <p:spPr bwMode="auto">
          <a:xfrm>
            <a:off x="2209800" y="41910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1</a:t>
            </a:r>
          </a:p>
        </p:txBody>
      </p:sp>
      <p:sp>
        <p:nvSpPr>
          <p:cNvPr id="3087" name="Text Box 1146"/>
          <p:cNvSpPr txBox="1">
            <a:spLocks noChangeArrowheads="1"/>
          </p:cNvSpPr>
          <p:nvPr/>
        </p:nvSpPr>
        <p:spPr bwMode="auto">
          <a:xfrm>
            <a:off x="1524000" y="50292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2</a:t>
            </a:r>
          </a:p>
        </p:txBody>
      </p:sp>
      <p:sp>
        <p:nvSpPr>
          <p:cNvPr id="3088" name="Text Box 1147"/>
          <p:cNvSpPr txBox="1">
            <a:spLocks noChangeArrowheads="1"/>
          </p:cNvSpPr>
          <p:nvPr/>
        </p:nvSpPr>
        <p:spPr bwMode="auto">
          <a:xfrm>
            <a:off x="609600" y="4876800"/>
            <a:ext cx="307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3</a:t>
            </a:r>
          </a:p>
        </p:txBody>
      </p:sp>
      <p:sp>
        <p:nvSpPr>
          <p:cNvPr id="3089" name="Line 1148"/>
          <p:cNvSpPr>
            <a:spLocks noChangeShapeType="1"/>
          </p:cNvSpPr>
          <p:nvPr/>
        </p:nvSpPr>
        <p:spPr bwMode="auto">
          <a:xfrm flipV="1">
            <a:off x="2162175" y="4495800"/>
            <a:ext cx="428625" cy="5127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090" name="Line 1149"/>
          <p:cNvSpPr>
            <a:spLocks noChangeShapeType="1"/>
          </p:cNvSpPr>
          <p:nvPr/>
        </p:nvSpPr>
        <p:spPr bwMode="auto">
          <a:xfrm flipV="1">
            <a:off x="1905000" y="4495800"/>
            <a:ext cx="406400" cy="4984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triangle" w="med" len="med"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092" name="Line 1157"/>
          <p:cNvSpPr>
            <a:spLocks noChangeShapeType="1"/>
          </p:cNvSpPr>
          <p:nvPr/>
        </p:nvSpPr>
        <p:spPr bwMode="auto">
          <a:xfrm flipV="1">
            <a:off x="1676400" y="4114800"/>
            <a:ext cx="1066800" cy="1295400"/>
          </a:xfrm>
          <a:prstGeom prst="line">
            <a:avLst/>
          </a:prstGeom>
          <a:noFill/>
          <a:ln w="38100">
            <a:solidFill>
              <a:srgbClr val="339933"/>
            </a:solidFill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endParaRPr lang="en-US"/>
          </a:p>
        </p:txBody>
      </p:sp>
      <p:sp>
        <p:nvSpPr>
          <p:cNvPr id="3093" name="Text Box 1158"/>
          <p:cNvSpPr txBox="1">
            <a:spLocks noChangeArrowheads="1"/>
          </p:cNvSpPr>
          <p:nvPr/>
        </p:nvSpPr>
        <p:spPr bwMode="auto">
          <a:xfrm>
            <a:off x="211843" y="5929275"/>
            <a:ext cx="4246973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en-US" sz="1800" dirty="0"/>
              <a:t>Opposite directions along shared edges</a:t>
            </a:r>
            <a:endParaRPr lang="it-IT" sz="1800" dirty="0"/>
          </a:p>
        </p:txBody>
      </p:sp>
      <p:sp>
        <p:nvSpPr>
          <p:cNvPr id="3094" name="Text Box 1159"/>
          <p:cNvSpPr txBox="1">
            <a:spLocks noChangeArrowheads="1"/>
          </p:cNvSpPr>
          <p:nvPr/>
        </p:nvSpPr>
        <p:spPr bwMode="auto">
          <a:xfrm>
            <a:off x="2681288" y="3740150"/>
            <a:ext cx="333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A</a:t>
            </a:r>
          </a:p>
        </p:txBody>
      </p:sp>
      <p:sp>
        <p:nvSpPr>
          <p:cNvPr id="3095" name="Text Box 1160"/>
          <p:cNvSpPr txBox="1">
            <a:spLocks noChangeArrowheads="1"/>
          </p:cNvSpPr>
          <p:nvPr/>
        </p:nvSpPr>
        <p:spPr bwMode="auto">
          <a:xfrm>
            <a:off x="4049713" y="5395913"/>
            <a:ext cx="333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B</a:t>
            </a:r>
          </a:p>
        </p:txBody>
      </p:sp>
      <p:sp>
        <p:nvSpPr>
          <p:cNvPr id="3096" name="Text Box 1161"/>
          <p:cNvSpPr txBox="1">
            <a:spLocks noChangeArrowheads="1"/>
          </p:cNvSpPr>
          <p:nvPr/>
        </p:nvSpPr>
        <p:spPr bwMode="auto">
          <a:xfrm>
            <a:off x="1457325" y="5395913"/>
            <a:ext cx="34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C</a:t>
            </a:r>
          </a:p>
        </p:txBody>
      </p:sp>
      <p:sp>
        <p:nvSpPr>
          <p:cNvPr id="3097" name="Text Box 1162"/>
          <p:cNvSpPr txBox="1">
            <a:spLocks noChangeArrowheads="1"/>
          </p:cNvSpPr>
          <p:nvPr/>
        </p:nvSpPr>
        <p:spPr bwMode="auto">
          <a:xfrm>
            <a:off x="0" y="4941888"/>
            <a:ext cx="3460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it-IT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0843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" grpId="0" animBg="1"/>
      <p:bldP spid="3090" grpId="0" animBg="1"/>
      <p:bldP spid="3092" grpId="0" animBg="1"/>
      <p:bldP spid="309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Recap: Half-edges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655574" y="1417834"/>
            <a:ext cx="6634226" cy="52572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Half‐edge has:</a:t>
            </a:r>
          </a:p>
          <a:p>
            <a:pPr lvl="1"/>
            <a:r>
              <a:rPr lang="en-US" dirty="0"/>
              <a:t>Pointer to twin half-edge</a:t>
            </a:r>
          </a:p>
          <a:p>
            <a:pPr lvl="1"/>
            <a:r>
              <a:rPr lang="en-US" dirty="0"/>
              <a:t>Pointer to origin vertex</a:t>
            </a:r>
          </a:p>
          <a:p>
            <a:pPr lvl="1"/>
            <a:r>
              <a:rPr lang="en-US" dirty="0"/>
              <a:t>Pointer to next half-edge</a:t>
            </a:r>
          </a:p>
          <a:p>
            <a:pPr lvl="1"/>
            <a:r>
              <a:rPr lang="en-US" dirty="0"/>
              <a:t>Pointer to previous half-edge</a:t>
            </a:r>
          </a:p>
          <a:p>
            <a:pPr lvl="1"/>
            <a:r>
              <a:rPr lang="en-US" dirty="0"/>
              <a:t>Pointer to incident face</a:t>
            </a:r>
          </a:p>
          <a:p>
            <a:r>
              <a:rPr lang="en-US" dirty="0"/>
              <a:t>Vertex Has</a:t>
            </a:r>
          </a:p>
          <a:p>
            <a:pPr lvl="1"/>
            <a:r>
              <a:rPr lang="en-US" dirty="0"/>
              <a:t>Pointer to emanating half-edge</a:t>
            </a:r>
          </a:p>
          <a:p>
            <a:r>
              <a:rPr lang="en-US" dirty="0"/>
              <a:t>Face Has</a:t>
            </a:r>
          </a:p>
          <a:p>
            <a:pPr lvl="1"/>
            <a:r>
              <a:rPr lang="en-US" dirty="0"/>
              <a:t>Pointer to one of its half-edges</a:t>
            </a:r>
          </a:p>
          <a:p>
            <a:pPr marL="349250" lvl="1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425700"/>
            <a:ext cx="34036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68128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33CC"/>
      </a:hlink>
      <a:folHlink>
        <a:srgbClr val="B2B2B2"/>
      </a:folHlink>
    </a:clrScheme>
    <a:fontScheme name="Struttura predefinita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14481</TotalTime>
  <Words>1780</Words>
  <Application>Microsoft Macintosh PowerPoint</Application>
  <PresentationFormat>On-screen Show (4:3)</PresentationFormat>
  <Paragraphs>588</Paragraphs>
  <Slides>75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90" baseType="lpstr">
      <vt:lpstr>Arial Unicode MS</vt:lpstr>
      <vt:lpstr>MS Gothic</vt:lpstr>
      <vt:lpstr>ＭＳ Ｐゴシック</vt:lpstr>
      <vt:lpstr>Arial</vt:lpstr>
      <vt:lpstr>Calibri</vt:lpstr>
      <vt:lpstr>Century Gothic</vt:lpstr>
      <vt:lpstr>Gill Sans Light</vt:lpstr>
      <vt:lpstr>Helvetica</vt:lpstr>
      <vt:lpstr>Helvetica Light</vt:lpstr>
      <vt:lpstr>Times</vt:lpstr>
      <vt:lpstr>Times New Roman</vt:lpstr>
      <vt:lpstr>Wingdings</vt:lpstr>
      <vt:lpstr>Wingdings 2</vt:lpstr>
      <vt:lpstr>Theme2</vt:lpstr>
      <vt:lpstr>Image</vt:lpstr>
      <vt:lpstr>Computer Graphics </vt:lpstr>
      <vt:lpstr>Recap: 3D Model</vt:lpstr>
      <vt:lpstr>Recap: Mesh: geometry</vt:lpstr>
      <vt:lpstr>Recap: Mesh: connectivity</vt:lpstr>
      <vt:lpstr>Recap: Mesh: attributes</vt:lpstr>
      <vt:lpstr>Recap: Attribute interpolation</vt:lpstr>
      <vt:lpstr>Recap: Data Structures : Indexed</vt:lpstr>
      <vt:lpstr>Recap: Coherent Orientation</vt:lpstr>
      <vt:lpstr>Recap: Half-edges</vt:lpstr>
      <vt:lpstr>What is a surface?</vt:lpstr>
      <vt:lpstr>Where does the shape come from?</vt:lpstr>
      <vt:lpstr>Shape rapresentations</vt:lpstr>
      <vt:lpstr>Shape rapresentations</vt:lpstr>
      <vt:lpstr>Shape rapresentations</vt:lpstr>
      <vt:lpstr>Shape rapresentations</vt:lpstr>
      <vt:lpstr>Shape rapresentations</vt:lpstr>
      <vt:lpstr>Point-based rapresentation</vt:lpstr>
      <vt:lpstr>Point-based rapresentation</vt:lpstr>
      <vt:lpstr>Point-based rapresentation</vt:lpstr>
      <vt:lpstr>Small Digression: Spatial queries</vt:lpstr>
      <vt:lpstr>Parametric Surfaces: as a function</vt:lpstr>
      <vt:lpstr>Parametric Surfaces : Bezier Curves</vt:lpstr>
      <vt:lpstr>Parametric Surfaces : Bezier Surfaces</vt:lpstr>
      <vt:lpstr>Parametric Surfaces : defined on 2D domain</vt:lpstr>
      <vt:lpstr>Parametric Surfaces</vt:lpstr>
      <vt:lpstr>Implicit Surfaces</vt:lpstr>
      <vt:lpstr>Implicit Surfaces: an example</vt:lpstr>
      <vt:lpstr>Implicit Surfaces: normals</vt:lpstr>
      <vt:lpstr>Implicit Surfaces</vt:lpstr>
      <vt:lpstr>Implicit Surfaces</vt:lpstr>
      <vt:lpstr>Implicit Surfaces</vt:lpstr>
      <vt:lpstr>Subdivision Surfaces</vt:lpstr>
      <vt:lpstr>Subdivision Surfaces</vt:lpstr>
      <vt:lpstr>Polygonal meshes</vt:lpstr>
      <vt:lpstr>Polygonal Meshes</vt:lpstr>
      <vt:lpstr>Polygonal meshes</vt:lpstr>
      <vt:lpstr>Boundaries</vt:lpstr>
      <vt:lpstr>Manifoldness</vt:lpstr>
      <vt:lpstr>Recap: Quick..</vt:lpstr>
      <vt:lpstr>Recap: Quick..</vt:lpstr>
      <vt:lpstr>NON 2-manifolds example</vt:lpstr>
      <vt:lpstr>NON 2-manifolds example</vt:lpstr>
      <vt:lpstr>NON 2-manifolds example</vt:lpstr>
      <vt:lpstr>Examples of NOT 2-manifolds meshes</vt:lpstr>
      <vt:lpstr>Orientability</vt:lpstr>
      <vt:lpstr>Genus</vt:lpstr>
      <vt:lpstr>Omeomorphism</vt:lpstr>
      <vt:lpstr>Omeomorphism</vt:lpstr>
      <vt:lpstr>Euler‐Poincaré Formula </vt:lpstr>
      <vt:lpstr>Euler‐Poincaré Formula </vt:lpstr>
      <vt:lpstr>Euler‐Poincaré Formula </vt:lpstr>
      <vt:lpstr>Euler‐Poincaré Formula </vt:lpstr>
      <vt:lpstr>Euler‐Poincaré Formula </vt:lpstr>
      <vt:lpstr>Why Cleaning a mesh?</vt:lpstr>
      <vt:lpstr>Additive Manufacturing</vt:lpstr>
      <vt:lpstr>History</vt:lpstr>
      <vt:lpstr>History</vt:lpstr>
      <vt:lpstr>Today</vt:lpstr>
      <vt:lpstr>3D printing</vt:lpstr>
      <vt:lpstr>GE 3D-Printed Fuel Nozzles</vt:lpstr>
      <vt:lpstr>3D printing</vt:lpstr>
      <vt:lpstr>Addictive FDM</vt:lpstr>
      <vt:lpstr>Addictive FDM</vt:lpstr>
      <vt:lpstr>Slicing</vt:lpstr>
      <vt:lpstr>Slicing</vt:lpstr>
      <vt:lpstr>Recap: Shape rapresentations</vt:lpstr>
      <vt:lpstr>Recap: Shape rapresentations</vt:lpstr>
      <vt:lpstr>Recap: Shape rapresentations</vt:lpstr>
      <vt:lpstr>Recap: Shape rapresentations</vt:lpstr>
      <vt:lpstr>Recap: Shape rapresentations</vt:lpstr>
      <vt:lpstr>Recap: Manifoldness</vt:lpstr>
      <vt:lpstr>Recap: Orientability</vt:lpstr>
      <vt:lpstr>Recap: Genus</vt:lpstr>
      <vt:lpstr>Recap: Addictive FDM</vt:lpstr>
      <vt:lpstr>Computer Graphics 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tarini</dc:creator>
  <cp:lastModifiedBy>Microsoft Office User</cp:lastModifiedBy>
  <cp:revision>241</cp:revision>
  <cp:lastPrinted>2015-09-24T13:30:14Z</cp:lastPrinted>
  <dcterms:created xsi:type="dcterms:W3CDTF">1601-01-01T00:00:00Z</dcterms:created>
  <dcterms:modified xsi:type="dcterms:W3CDTF">2018-05-01T01:40:28Z</dcterms:modified>
</cp:coreProperties>
</file>