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778" r:id="rId3"/>
    <p:sldId id="779" r:id="rId4"/>
    <p:sldId id="780" r:id="rId5"/>
    <p:sldId id="781" r:id="rId6"/>
    <p:sldId id="782" r:id="rId7"/>
    <p:sldId id="783" r:id="rId8"/>
    <p:sldId id="784" r:id="rId9"/>
    <p:sldId id="785" r:id="rId10"/>
    <p:sldId id="786" r:id="rId11"/>
    <p:sldId id="822" r:id="rId12"/>
    <p:sldId id="687" r:id="rId13"/>
    <p:sldId id="688" r:id="rId14"/>
    <p:sldId id="689" r:id="rId15"/>
    <p:sldId id="787" r:id="rId16"/>
    <p:sldId id="826" r:id="rId17"/>
    <p:sldId id="833" r:id="rId18"/>
    <p:sldId id="846" r:id="rId19"/>
    <p:sldId id="847" r:id="rId20"/>
    <p:sldId id="852" r:id="rId21"/>
    <p:sldId id="848" r:id="rId22"/>
    <p:sldId id="849" r:id="rId23"/>
    <p:sldId id="850" r:id="rId24"/>
    <p:sldId id="851" r:id="rId25"/>
    <p:sldId id="795" r:id="rId26"/>
    <p:sldId id="694" r:id="rId27"/>
    <p:sldId id="695" r:id="rId28"/>
    <p:sldId id="698" r:id="rId29"/>
    <p:sldId id="788" r:id="rId30"/>
    <p:sldId id="789" r:id="rId31"/>
    <p:sldId id="699" r:id="rId32"/>
    <p:sldId id="708" r:id="rId33"/>
    <p:sldId id="709" r:id="rId34"/>
    <p:sldId id="710" r:id="rId35"/>
    <p:sldId id="711" r:id="rId36"/>
    <p:sldId id="712" r:id="rId37"/>
    <p:sldId id="713" r:id="rId38"/>
    <p:sldId id="798" r:id="rId39"/>
    <p:sldId id="799" r:id="rId40"/>
    <p:sldId id="800" r:id="rId41"/>
    <p:sldId id="801" r:id="rId42"/>
    <p:sldId id="802" r:id="rId43"/>
    <p:sldId id="803" r:id="rId44"/>
    <p:sldId id="804" r:id="rId45"/>
    <p:sldId id="805" r:id="rId46"/>
    <p:sldId id="806" r:id="rId47"/>
    <p:sldId id="807" r:id="rId48"/>
    <p:sldId id="808" r:id="rId49"/>
    <p:sldId id="809" r:id="rId50"/>
    <p:sldId id="810" r:id="rId51"/>
    <p:sldId id="811" r:id="rId52"/>
    <p:sldId id="812" r:id="rId53"/>
    <p:sldId id="813" r:id="rId54"/>
    <p:sldId id="814" r:id="rId55"/>
    <p:sldId id="816" r:id="rId56"/>
    <p:sldId id="821" r:id="rId57"/>
    <p:sldId id="819" r:id="rId58"/>
    <p:sldId id="717" r:id="rId59"/>
    <p:sldId id="719" r:id="rId60"/>
    <p:sldId id="720" r:id="rId61"/>
    <p:sldId id="823" r:id="rId62"/>
    <p:sldId id="725" r:id="rId63"/>
    <p:sldId id="726" r:id="rId64"/>
    <p:sldId id="727" r:id="rId65"/>
    <p:sldId id="728" r:id="rId66"/>
    <p:sldId id="830" r:id="rId67"/>
    <p:sldId id="827" r:id="rId68"/>
    <p:sldId id="834" r:id="rId69"/>
    <p:sldId id="831" r:id="rId70"/>
    <p:sldId id="828" r:id="rId71"/>
    <p:sldId id="829" r:id="rId72"/>
    <p:sldId id="776" r:id="rId73"/>
    <p:sldId id="777" r:id="rId74"/>
    <p:sldId id="835" r:id="rId75"/>
    <p:sldId id="836" r:id="rId76"/>
    <p:sldId id="837" r:id="rId77"/>
    <p:sldId id="838" r:id="rId78"/>
    <p:sldId id="840" r:id="rId79"/>
    <p:sldId id="841" r:id="rId80"/>
    <p:sldId id="842" r:id="rId81"/>
    <p:sldId id="843" r:id="rId82"/>
    <p:sldId id="844" r:id="rId83"/>
    <p:sldId id="832" r:id="rId84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425CB0"/>
    <a:srgbClr val="CC6600"/>
    <a:srgbClr val="FF6600"/>
    <a:srgbClr val="3399FF"/>
    <a:srgbClr val="00CC00"/>
    <a:srgbClr val="BFBFBF"/>
    <a:srgbClr val="FF9933"/>
    <a:srgbClr val="99CC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1" autoAdjust="0"/>
    <p:restoredTop sz="81390" autoAdjust="0"/>
  </p:normalViewPr>
  <p:slideViewPr>
    <p:cSldViewPr>
      <p:cViewPr varScale="1">
        <p:scale>
          <a:sx n="99" d="100"/>
          <a:sy n="99" d="100"/>
        </p:scale>
        <p:origin x="1344" y="17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424" y="18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32592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9938"/>
            <a:ext cx="5113337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92" y="4861783"/>
            <a:ext cx="5210880" cy="460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9" tIns="46620" rIns="93239" bIns="46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3917525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25330" y="9723561"/>
            <a:ext cx="3078735" cy="511055"/>
          </a:xfrm>
          <a:prstGeom prst="rect">
            <a:avLst/>
          </a:prstGeom>
          <a:noFill/>
        </p:spPr>
        <p:txBody>
          <a:bodyPr/>
          <a:lstStyle/>
          <a:p>
            <a:fld id="{B98620A3-0839-4C45-AEFC-F37892697DAE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94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5330" y="9723561"/>
            <a:ext cx="3078735" cy="5110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5DB06ED-ED9A-41DA-964B-47189EC013E2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466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025330" y="9723561"/>
            <a:ext cx="3078735" cy="511055"/>
          </a:xfrm>
          <a:prstGeom prst="rect">
            <a:avLst/>
          </a:prstGeom>
        </p:spPr>
        <p:txBody>
          <a:bodyPr/>
          <a:lstStyle/>
          <a:p>
            <a:fld id="{C6D3DD33-1C77-4963-91F2-833B8478F48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303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4025330" y="9723561"/>
            <a:ext cx="3078735" cy="511055"/>
          </a:xfrm>
          <a:prstGeom prst="rect">
            <a:avLst/>
          </a:prstGeom>
        </p:spPr>
        <p:txBody>
          <a:bodyPr/>
          <a:lstStyle/>
          <a:p>
            <a:fld id="{C6D3DD33-1C77-4963-91F2-833B8478F48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92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025330" y="9723561"/>
            <a:ext cx="3078735" cy="511055"/>
          </a:xfrm>
          <a:prstGeom prst="rect">
            <a:avLst/>
          </a:prstGeom>
        </p:spPr>
        <p:txBody>
          <a:bodyPr/>
          <a:lstStyle/>
          <a:p>
            <a:fld id="{C6D3DD33-1C77-4963-91F2-833B8478F489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02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025330" y="9723561"/>
            <a:ext cx="3078735" cy="511055"/>
          </a:xfrm>
          <a:prstGeom prst="rect">
            <a:avLst/>
          </a:prstGeom>
          <a:noFill/>
        </p:spPr>
        <p:txBody>
          <a:bodyPr/>
          <a:lstStyle/>
          <a:p>
            <a:fld id="{B98620A3-0839-4C45-AEFC-F37892697DAE}" type="slidenum">
              <a:rPr lang="it-IT" smtClean="0"/>
              <a:pPr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02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34061F0-DD81-420F-841C-1D00A0C14E8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430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39624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624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343400" y="614838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5ED76D6-B35B-43D5-9F2D-971ED8BC61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2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76200" y="6629400"/>
            <a:ext cx="8763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M a r c o   T a r i n i   ‧   C o m p u t e r   G r a p h i c s   ‧    2 0 1 6 / 1 7   ‧   U n i v e r s i t à   d e l l ’ I n s u b r i a </a:t>
            </a:r>
            <a:endParaRPr lang="it-IT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5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</p:spPr>
        <p:txBody>
          <a:bodyPr/>
          <a:lstStyle/>
          <a:p>
            <a:pPr eaLnBrk="1" hangingPunct="1"/>
            <a:r>
              <a:rPr lang="en-US" sz="5400"/>
              <a:t>Computer Graphics</a:t>
            </a:r>
            <a:r>
              <a:rPr lang="it-IT" sz="5400"/>
              <a:t> </a:t>
            </a:r>
            <a:endParaRPr lang="it-IT" sz="2400"/>
          </a:p>
        </p:txBody>
      </p:sp>
      <p:sp>
        <p:nvSpPr>
          <p:cNvPr id="14342" name="AutoShape 13"/>
          <p:cNvSpPr>
            <a:spLocks noChangeArrowheads="1"/>
          </p:cNvSpPr>
          <p:nvPr/>
        </p:nvSpPr>
        <p:spPr bwMode="auto">
          <a:xfrm>
            <a:off x="1447800" y="1371496"/>
            <a:ext cx="7086600" cy="728871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Textures</a:t>
            </a:r>
          </a:p>
        </p:txBody>
      </p:sp>
      <p:pic>
        <p:nvPicPr>
          <p:cNvPr id="14343" name="Picture 29" descr="D:\corsi\cg\fonti\teapotwire_tansp_sm.png"/>
          <p:cNvPicPr>
            <a:picLocks noChangeAspect="1" noChangeArrowheads="1"/>
          </p:cNvPicPr>
          <p:nvPr/>
        </p:nvPicPr>
        <p:blipFill>
          <a:blip r:embed="rId3">
            <a:lum bright="36000"/>
          </a:blip>
          <a:srcRect/>
          <a:stretch>
            <a:fillRect/>
          </a:stretch>
        </p:blipFill>
        <p:spPr bwMode="auto">
          <a:xfrm>
            <a:off x="1981200" y="1958975"/>
            <a:ext cx="71628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F66F38BA-FC3A-BD48-8250-9F16B97BD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C8E2709-CE76-784F-B32F-670BF0599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88730BF-CA1E-3D45-9E60-2A2FED8A5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/>
          <a:stretch/>
        </p:blipFill>
        <p:spPr bwMode="auto">
          <a:xfrm>
            <a:off x="6043687" y="2286000"/>
            <a:ext cx="2304256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3584DE0-843E-D546-AB3E-9648F3419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00" y="4595862"/>
            <a:ext cx="28670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FF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30" r="-21230"/>
          <a:stretch>
            <a:fillRect/>
          </a:stretch>
        </p:blipFill>
        <p:spPr>
          <a:xfrm>
            <a:off x="220133" y="1267079"/>
            <a:ext cx="8415867" cy="53019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/>
              <a:t>Recap: Addictive FDM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47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C:\Program Files\Fraps\Screenshots\tmp\openBrf 2014-11-07 12-58-16-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392"/>
            <a:ext cx="9821864" cy="68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543800" cy="3522786"/>
          </a:xfrm>
        </p:spPr>
        <p:txBody>
          <a:bodyPr/>
          <a:lstStyle/>
          <a:p>
            <a:r>
              <a:rPr lang="it-IT" sz="4400" dirty="0">
                <a:solidFill>
                  <a:schemeClr val="bg1"/>
                </a:solidFill>
              </a:rPr>
              <a:t>Texture maps!</a:t>
            </a:r>
            <a:br>
              <a:rPr lang="it-IT" sz="44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One of the most common and important asset of a game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One of the most GPU RAM consumer </a:t>
            </a:r>
            <a:br>
              <a:rPr lang="it-IT" sz="3200" dirty="0">
                <a:solidFill>
                  <a:schemeClr val="bg1"/>
                </a:solidFill>
              </a:rPr>
            </a:b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70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/>
              <a:t>Texture mapping</a:t>
            </a:r>
            <a:endParaRPr lang="it-IT" altLang="it-IT" dirty="0"/>
          </a:p>
        </p:txBody>
      </p:sp>
      <p:sp>
        <p:nvSpPr>
          <p:cNvPr id="4102" name="Text Box 39"/>
          <p:cNvSpPr txBox="1">
            <a:spLocks noChangeArrowheads="1"/>
          </p:cNvSpPr>
          <p:nvPr/>
        </p:nvSpPr>
        <p:spPr bwMode="auto">
          <a:xfrm>
            <a:off x="127000" y="4648200"/>
            <a:ext cx="2167879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it-IT" dirty="0"/>
              <a:t>3D geometry</a:t>
            </a:r>
          </a:p>
          <a:p>
            <a:pPr eaLnBrk="1" hangingPunct="1"/>
            <a:r>
              <a:rPr lang="en-US" altLang="it-IT" dirty="0"/>
              <a:t>(set of quadrilaterals )</a:t>
            </a:r>
            <a:endParaRPr lang="it-IT" altLang="it-IT" dirty="0"/>
          </a:p>
        </p:txBody>
      </p:sp>
      <p:sp>
        <p:nvSpPr>
          <p:cNvPr id="4103" name="Text Box 40"/>
          <p:cNvSpPr txBox="1">
            <a:spLocks noChangeArrowheads="1"/>
          </p:cNvSpPr>
          <p:nvPr/>
        </p:nvSpPr>
        <p:spPr bwMode="auto">
          <a:xfrm>
            <a:off x="2798763" y="2895600"/>
            <a:ext cx="477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4000" dirty="0"/>
              <a:t>+</a:t>
            </a:r>
            <a:endParaRPr lang="it-IT" altLang="it-IT" sz="4000"/>
          </a:p>
        </p:txBody>
      </p:sp>
      <p:graphicFrame>
        <p:nvGraphicFramePr>
          <p:cNvPr id="4098" name="Object 60"/>
          <p:cNvGraphicFramePr>
            <a:graphicFrameLocks noChangeAspect="1"/>
          </p:cNvGraphicFramePr>
          <p:nvPr/>
        </p:nvGraphicFramePr>
        <p:xfrm>
          <a:off x="228600" y="1828800"/>
          <a:ext cx="258127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1" name="Image" r:id="rId3" imgW="3492063" imgH="3504762" progId="Photoshop.Image.8">
                  <p:embed/>
                </p:oleObj>
              </mc:Choice>
              <mc:Fallback>
                <p:oleObj name="Image" r:id="rId3" imgW="3492063" imgH="3504762" progId="Photoshop.Image.8">
                  <p:embed/>
                  <p:pic>
                    <p:nvPicPr>
                      <p:cNvPr id="4098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28800"/>
                        <a:ext cx="2581275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4" name="Group 102"/>
          <p:cNvGrpSpPr>
            <a:grpSpLocks/>
          </p:cNvGrpSpPr>
          <p:nvPr/>
        </p:nvGrpSpPr>
        <p:grpSpPr bwMode="auto">
          <a:xfrm>
            <a:off x="3276600" y="2209800"/>
            <a:ext cx="2286000" cy="1828800"/>
            <a:chOff x="2064" y="2496"/>
            <a:chExt cx="1440" cy="1152"/>
          </a:xfrm>
        </p:grpSpPr>
        <p:sp>
          <p:nvSpPr>
            <p:cNvPr id="4107" name="Rectangle 61"/>
            <p:cNvSpPr>
              <a:spLocks noChangeArrowheads="1"/>
            </p:cNvSpPr>
            <p:nvPr/>
          </p:nvSpPr>
          <p:spPr bwMode="auto">
            <a:xfrm>
              <a:off x="2064" y="350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08" name="Rectangle 62"/>
            <p:cNvSpPr>
              <a:spLocks noChangeArrowheads="1"/>
            </p:cNvSpPr>
            <p:nvPr/>
          </p:nvSpPr>
          <p:spPr bwMode="auto">
            <a:xfrm>
              <a:off x="2208" y="336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09" name="Rectangle 63"/>
            <p:cNvSpPr>
              <a:spLocks noChangeArrowheads="1"/>
            </p:cNvSpPr>
            <p:nvPr/>
          </p:nvSpPr>
          <p:spPr bwMode="auto">
            <a:xfrm>
              <a:off x="2064" y="32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0" name="Rectangle 64"/>
            <p:cNvSpPr>
              <a:spLocks noChangeArrowheads="1"/>
            </p:cNvSpPr>
            <p:nvPr/>
          </p:nvSpPr>
          <p:spPr bwMode="auto">
            <a:xfrm>
              <a:off x="2208" y="3072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1" name="Rectangle 65"/>
            <p:cNvSpPr>
              <a:spLocks noChangeArrowheads="1"/>
            </p:cNvSpPr>
            <p:nvPr/>
          </p:nvSpPr>
          <p:spPr bwMode="auto">
            <a:xfrm>
              <a:off x="2352" y="350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2" name="Rectangle 66"/>
            <p:cNvSpPr>
              <a:spLocks noChangeArrowheads="1"/>
            </p:cNvSpPr>
            <p:nvPr/>
          </p:nvSpPr>
          <p:spPr bwMode="auto">
            <a:xfrm>
              <a:off x="2496" y="336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3" name="Rectangle 67"/>
            <p:cNvSpPr>
              <a:spLocks noChangeArrowheads="1"/>
            </p:cNvSpPr>
            <p:nvPr/>
          </p:nvSpPr>
          <p:spPr bwMode="auto">
            <a:xfrm>
              <a:off x="2352" y="32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4" name="Rectangle 68"/>
            <p:cNvSpPr>
              <a:spLocks noChangeArrowheads="1"/>
            </p:cNvSpPr>
            <p:nvPr/>
          </p:nvSpPr>
          <p:spPr bwMode="auto">
            <a:xfrm>
              <a:off x="2496" y="3072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5" name="Rectangle 69"/>
            <p:cNvSpPr>
              <a:spLocks noChangeArrowheads="1"/>
            </p:cNvSpPr>
            <p:nvPr/>
          </p:nvSpPr>
          <p:spPr bwMode="auto">
            <a:xfrm>
              <a:off x="2064" y="2928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6" name="Rectangle 70"/>
            <p:cNvSpPr>
              <a:spLocks noChangeArrowheads="1"/>
            </p:cNvSpPr>
            <p:nvPr/>
          </p:nvSpPr>
          <p:spPr bwMode="auto">
            <a:xfrm>
              <a:off x="2208" y="278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7" name="Rectangle 71"/>
            <p:cNvSpPr>
              <a:spLocks noChangeArrowheads="1"/>
            </p:cNvSpPr>
            <p:nvPr/>
          </p:nvSpPr>
          <p:spPr bwMode="auto">
            <a:xfrm>
              <a:off x="2064" y="264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8" name="Rectangle 72"/>
            <p:cNvSpPr>
              <a:spLocks noChangeArrowheads="1"/>
            </p:cNvSpPr>
            <p:nvPr/>
          </p:nvSpPr>
          <p:spPr bwMode="auto">
            <a:xfrm>
              <a:off x="2208" y="249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9" name="Rectangle 73"/>
            <p:cNvSpPr>
              <a:spLocks noChangeArrowheads="1"/>
            </p:cNvSpPr>
            <p:nvPr/>
          </p:nvSpPr>
          <p:spPr bwMode="auto">
            <a:xfrm>
              <a:off x="2352" y="2928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0" name="Rectangle 74"/>
            <p:cNvSpPr>
              <a:spLocks noChangeArrowheads="1"/>
            </p:cNvSpPr>
            <p:nvPr/>
          </p:nvSpPr>
          <p:spPr bwMode="auto">
            <a:xfrm>
              <a:off x="2496" y="278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1" name="Rectangle 75"/>
            <p:cNvSpPr>
              <a:spLocks noChangeArrowheads="1"/>
            </p:cNvSpPr>
            <p:nvPr/>
          </p:nvSpPr>
          <p:spPr bwMode="auto">
            <a:xfrm>
              <a:off x="2352" y="264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2" name="Rectangle 76"/>
            <p:cNvSpPr>
              <a:spLocks noChangeArrowheads="1"/>
            </p:cNvSpPr>
            <p:nvPr/>
          </p:nvSpPr>
          <p:spPr bwMode="auto">
            <a:xfrm>
              <a:off x="2496" y="249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3" name="Rectangle 77"/>
            <p:cNvSpPr>
              <a:spLocks noChangeArrowheads="1"/>
            </p:cNvSpPr>
            <p:nvPr/>
          </p:nvSpPr>
          <p:spPr bwMode="auto">
            <a:xfrm>
              <a:off x="2640" y="2928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4" name="Rectangle 78"/>
            <p:cNvSpPr>
              <a:spLocks noChangeArrowheads="1"/>
            </p:cNvSpPr>
            <p:nvPr/>
          </p:nvSpPr>
          <p:spPr bwMode="auto">
            <a:xfrm>
              <a:off x="2784" y="278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5" name="Rectangle 79"/>
            <p:cNvSpPr>
              <a:spLocks noChangeArrowheads="1"/>
            </p:cNvSpPr>
            <p:nvPr/>
          </p:nvSpPr>
          <p:spPr bwMode="auto">
            <a:xfrm>
              <a:off x="2640" y="264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6" name="Rectangle 80"/>
            <p:cNvSpPr>
              <a:spLocks noChangeArrowheads="1"/>
            </p:cNvSpPr>
            <p:nvPr/>
          </p:nvSpPr>
          <p:spPr bwMode="auto">
            <a:xfrm>
              <a:off x="2784" y="249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7" name="Rectangle 81"/>
            <p:cNvSpPr>
              <a:spLocks noChangeArrowheads="1"/>
            </p:cNvSpPr>
            <p:nvPr/>
          </p:nvSpPr>
          <p:spPr bwMode="auto">
            <a:xfrm>
              <a:off x="2928" y="2928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8" name="Rectangle 82"/>
            <p:cNvSpPr>
              <a:spLocks noChangeArrowheads="1"/>
            </p:cNvSpPr>
            <p:nvPr/>
          </p:nvSpPr>
          <p:spPr bwMode="auto">
            <a:xfrm>
              <a:off x="3072" y="278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9" name="Rectangle 83"/>
            <p:cNvSpPr>
              <a:spLocks noChangeArrowheads="1"/>
            </p:cNvSpPr>
            <p:nvPr/>
          </p:nvSpPr>
          <p:spPr bwMode="auto">
            <a:xfrm>
              <a:off x="2928" y="264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0" name="Rectangle 84"/>
            <p:cNvSpPr>
              <a:spLocks noChangeArrowheads="1"/>
            </p:cNvSpPr>
            <p:nvPr/>
          </p:nvSpPr>
          <p:spPr bwMode="auto">
            <a:xfrm>
              <a:off x="3072" y="249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1" name="Rectangle 85"/>
            <p:cNvSpPr>
              <a:spLocks noChangeArrowheads="1"/>
            </p:cNvSpPr>
            <p:nvPr/>
          </p:nvSpPr>
          <p:spPr bwMode="auto">
            <a:xfrm>
              <a:off x="2640" y="350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2" name="Rectangle 86"/>
            <p:cNvSpPr>
              <a:spLocks noChangeArrowheads="1"/>
            </p:cNvSpPr>
            <p:nvPr/>
          </p:nvSpPr>
          <p:spPr bwMode="auto">
            <a:xfrm>
              <a:off x="2784" y="336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3" name="Rectangle 87"/>
            <p:cNvSpPr>
              <a:spLocks noChangeArrowheads="1"/>
            </p:cNvSpPr>
            <p:nvPr/>
          </p:nvSpPr>
          <p:spPr bwMode="auto">
            <a:xfrm>
              <a:off x="2640" y="32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4" name="Rectangle 88"/>
            <p:cNvSpPr>
              <a:spLocks noChangeArrowheads="1"/>
            </p:cNvSpPr>
            <p:nvPr/>
          </p:nvSpPr>
          <p:spPr bwMode="auto">
            <a:xfrm>
              <a:off x="2784" y="3072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5" name="Rectangle 89"/>
            <p:cNvSpPr>
              <a:spLocks noChangeArrowheads="1"/>
            </p:cNvSpPr>
            <p:nvPr/>
          </p:nvSpPr>
          <p:spPr bwMode="auto">
            <a:xfrm>
              <a:off x="2928" y="350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6" name="Rectangle 90"/>
            <p:cNvSpPr>
              <a:spLocks noChangeArrowheads="1"/>
            </p:cNvSpPr>
            <p:nvPr/>
          </p:nvSpPr>
          <p:spPr bwMode="auto">
            <a:xfrm>
              <a:off x="3072" y="336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7" name="Rectangle 91"/>
            <p:cNvSpPr>
              <a:spLocks noChangeArrowheads="1"/>
            </p:cNvSpPr>
            <p:nvPr/>
          </p:nvSpPr>
          <p:spPr bwMode="auto">
            <a:xfrm>
              <a:off x="2928" y="32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8" name="Rectangle 92"/>
            <p:cNvSpPr>
              <a:spLocks noChangeArrowheads="1"/>
            </p:cNvSpPr>
            <p:nvPr/>
          </p:nvSpPr>
          <p:spPr bwMode="auto">
            <a:xfrm>
              <a:off x="3072" y="3072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9" name="Rectangle 93"/>
            <p:cNvSpPr>
              <a:spLocks noChangeArrowheads="1"/>
            </p:cNvSpPr>
            <p:nvPr/>
          </p:nvSpPr>
          <p:spPr bwMode="auto">
            <a:xfrm>
              <a:off x="3216" y="2928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0" name="Rectangle 94"/>
            <p:cNvSpPr>
              <a:spLocks noChangeArrowheads="1"/>
            </p:cNvSpPr>
            <p:nvPr/>
          </p:nvSpPr>
          <p:spPr bwMode="auto">
            <a:xfrm>
              <a:off x="3360" y="278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1" name="Rectangle 95"/>
            <p:cNvSpPr>
              <a:spLocks noChangeArrowheads="1"/>
            </p:cNvSpPr>
            <p:nvPr/>
          </p:nvSpPr>
          <p:spPr bwMode="auto">
            <a:xfrm>
              <a:off x="3216" y="264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2" name="Rectangle 96"/>
            <p:cNvSpPr>
              <a:spLocks noChangeArrowheads="1"/>
            </p:cNvSpPr>
            <p:nvPr/>
          </p:nvSpPr>
          <p:spPr bwMode="auto">
            <a:xfrm>
              <a:off x="3360" y="249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3" name="Rectangle 97"/>
            <p:cNvSpPr>
              <a:spLocks noChangeArrowheads="1"/>
            </p:cNvSpPr>
            <p:nvPr/>
          </p:nvSpPr>
          <p:spPr bwMode="auto">
            <a:xfrm>
              <a:off x="3216" y="350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4" name="Rectangle 98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5" name="Rectangle 99"/>
            <p:cNvSpPr>
              <a:spLocks noChangeArrowheads="1"/>
            </p:cNvSpPr>
            <p:nvPr/>
          </p:nvSpPr>
          <p:spPr bwMode="auto">
            <a:xfrm>
              <a:off x="3216" y="32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6" name="Rectangle 100"/>
            <p:cNvSpPr>
              <a:spLocks noChangeArrowheads="1"/>
            </p:cNvSpPr>
            <p:nvPr/>
          </p:nvSpPr>
          <p:spPr bwMode="auto">
            <a:xfrm>
              <a:off x="3360" y="3072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7" name="Rectangle 101"/>
            <p:cNvSpPr>
              <a:spLocks noChangeArrowheads="1"/>
            </p:cNvSpPr>
            <p:nvPr/>
          </p:nvSpPr>
          <p:spPr bwMode="auto">
            <a:xfrm>
              <a:off x="2064" y="2496"/>
              <a:ext cx="1440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4105" name="Rectangle 103"/>
          <p:cNvSpPr>
            <a:spLocks noChangeArrowheads="1"/>
          </p:cNvSpPr>
          <p:nvPr/>
        </p:nvSpPr>
        <p:spPr bwMode="auto">
          <a:xfrm>
            <a:off x="3581400" y="4572000"/>
            <a:ext cx="17526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dirty="0"/>
              <a:t>RGB texture 2D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 dirty="0"/>
              <a:t>(here: color-map)</a:t>
            </a:r>
            <a:endParaRPr lang="it-IT" altLang="it-IT" dirty="0"/>
          </a:p>
        </p:txBody>
      </p:sp>
      <p:sp>
        <p:nvSpPr>
          <p:cNvPr id="4106" name="Text Box 104"/>
          <p:cNvSpPr txBox="1">
            <a:spLocks noChangeArrowheads="1"/>
          </p:cNvSpPr>
          <p:nvPr/>
        </p:nvSpPr>
        <p:spPr bwMode="auto">
          <a:xfrm>
            <a:off x="5694363" y="2819400"/>
            <a:ext cx="477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4000" dirty="0"/>
              <a:t>=</a:t>
            </a:r>
            <a:endParaRPr lang="it-IT" altLang="it-IT" sz="4000"/>
          </a:p>
        </p:txBody>
      </p:sp>
      <p:graphicFrame>
        <p:nvGraphicFramePr>
          <p:cNvPr id="595067" name="Object 123"/>
          <p:cNvGraphicFramePr>
            <a:graphicFrameLocks noChangeAspect="1"/>
          </p:cNvGraphicFramePr>
          <p:nvPr/>
        </p:nvGraphicFramePr>
        <p:xfrm>
          <a:off x="6400800" y="1828800"/>
          <a:ext cx="25019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2" name="Image" r:id="rId5" imgW="2133333" imgH="2209524" progId="Photoshop.Image.8">
                  <p:embed/>
                </p:oleObj>
              </mc:Choice>
              <mc:Fallback>
                <p:oleObj name="Image" r:id="rId5" imgW="2133333" imgH="2209524" progId="Photoshop.Image.8">
                  <p:embed/>
                  <p:pic>
                    <p:nvPicPr>
                      <p:cNvPr id="595067" name="Object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828800"/>
                        <a:ext cx="25019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601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/>
              <a:t>Example (color-map)</a:t>
            </a:r>
            <a:endParaRPr lang="it-IT" altLang="it-IT" dirty="0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2711289" y="3420120"/>
            <a:ext cx="4844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4000" dirty="0">
                <a:latin typeface="Arial" charset="0"/>
              </a:rPr>
              <a:t>+</a:t>
            </a:r>
            <a:endParaRPr lang="it-IT" altLang="it-IT" sz="4000" dirty="0">
              <a:latin typeface="Arial" charset="0"/>
            </a:endParaRP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5652120" y="3422494"/>
            <a:ext cx="4844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4000" dirty="0">
                <a:latin typeface="Arial" charset="0"/>
              </a:rPr>
              <a:t>=</a:t>
            </a:r>
            <a:endParaRPr lang="it-IT" altLang="it-IT" sz="4000" dirty="0">
              <a:latin typeface="Arial" charset="0"/>
            </a:endParaRPr>
          </a:p>
        </p:txBody>
      </p:sp>
      <p:pic>
        <p:nvPicPr>
          <p:cNvPr id="327682" name="Picture 2" descr="http://waylon-art.com/uvw_tutorial/tut101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67717"/>
            <a:ext cx="2217440" cy="22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84" name="Picture 4" descr="http://waylon-art.com/uvw_tutorial/tut101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6157"/>
            <a:ext cx="2677888" cy="182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86" name="Picture 6" descr="http://waylon-art.com/uvw_tutorial/tut101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837397"/>
            <a:ext cx="2673279" cy="18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40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Example (color-map)</a:t>
            </a:r>
            <a:endParaRPr lang="it-IT" altLang="it-IT" dirty="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/>
          <a:stretch/>
        </p:blipFill>
        <p:spPr bwMode="auto">
          <a:xfrm>
            <a:off x="1295400" y="1696616"/>
            <a:ext cx="2304256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06" y="1772816"/>
            <a:ext cx="28670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canwi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95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5" descr="ca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19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Line 59"/>
          <p:cNvSpPr>
            <a:spLocks noChangeShapeType="1"/>
          </p:cNvSpPr>
          <p:nvPr/>
        </p:nvSpPr>
        <p:spPr bwMode="auto">
          <a:xfrm>
            <a:off x="0" y="4005064"/>
            <a:ext cx="9144000" cy="0"/>
          </a:xfrm>
          <a:prstGeom prst="line">
            <a:avLst/>
          </a:prstGeom>
          <a:noFill/>
          <a:ln w="3175">
            <a:solidFill>
              <a:srgbClr val="5D5DD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79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Textures in Games</a:t>
            </a:r>
          </a:p>
        </p:txBody>
      </p:sp>
      <p:pic>
        <p:nvPicPr>
          <p:cNvPr id="326658" name="Picture 2" descr="https://bleedingedgegaming.files.wordpress.com/2011/03/legend-of-zelda-low-res-to-high-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449"/>
            <a:ext cx="918822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arrotondato 4"/>
          <p:cNvSpPr/>
          <p:nvPr/>
        </p:nvSpPr>
        <p:spPr bwMode="auto">
          <a:xfrm>
            <a:off x="721920" y="5373216"/>
            <a:ext cx="3456384" cy="1332148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 majority of visual richness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perceived in the typical videogame is due to textures!</a:t>
            </a:r>
            <a:br>
              <a:rPr kumimoji="0" lang="it-IT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5148064" y="5373216"/>
            <a:ext cx="3456384" cy="96095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Textures resolution</a:t>
            </a:r>
            <a:br>
              <a:rPr kumimoji="0" lang="it-IT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lang="it-IT" dirty="0"/>
              <a:t>have more </a:t>
            </a:r>
            <a:r>
              <a:rPr kumimoji="0" lang="it-IT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impact (quality wise</a:t>
            </a:r>
            <a:r>
              <a:rPr lang="it-IT" dirty="0"/>
              <a:t>)</a:t>
            </a:r>
            <a:r>
              <a:rPr kumimoji="0" lang="it-IT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it-IT" dirty="0"/>
              <a:t>than </a:t>
            </a:r>
            <a:r>
              <a:rPr kumimoji="0" lang="it-IT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Meshes resolution!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16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maps: data structures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6551" y="1980674"/>
            <a:ext cx="4355976" cy="2930406"/>
          </a:xfrm>
        </p:spPr>
        <p:txBody>
          <a:bodyPr>
            <a:normAutofit/>
          </a:bodyPr>
          <a:lstStyle/>
          <a:p>
            <a:r>
              <a:rPr lang="it-IT" altLang="en-US" sz="2000" dirty="0" err="1">
                <a:solidFill>
                  <a:srgbClr val="0070C0"/>
                </a:solidFill>
              </a:rPr>
              <a:t>Texture</a:t>
            </a:r>
            <a:r>
              <a:rPr lang="it-IT" altLang="en-US" sz="2000" dirty="0">
                <a:solidFill>
                  <a:srgbClr val="0070C0"/>
                </a:solidFill>
              </a:rPr>
              <a:t> </a:t>
            </a:r>
            <a:r>
              <a:rPr lang="it-IT" altLang="en-US" sz="2000" dirty="0" err="1">
                <a:solidFill>
                  <a:srgbClr val="0070C0"/>
                </a:solidFill>
              </a:rPr>
              <a:t>sheet</a:t>
            </a:r>
            <a:r>
              <a:rPr lang="it-IT" altLang="en-US" sz="2000" dirty="0">
                <a:solidFill>
                  <a:srgbClr val="0070C0"/>
                </a:solidFill>
              </a:rPr>
              <a:t> </a:t>
            </a:r>
            <a:r>
              <a:rPr lang="it-IT" altLang="en-US" sz="2000" dirty="0"/>
              <a:t>= </a:t>
            </a:r>
            <a:br>
              <a:rPr lang="it-IT" altLang="en-US" sz="2000" dirty="0"/>
            </a:br>
            <a:r>
              <a:rPr lang="it-IT" altLang="en-US" sz="2000" dirty="0"/>
              <a:t>the image </a:t>
            </a:r>
            <a:r>
              <a:rPr lang="it-IT" altLang="en-US" sz="2000" dirty="0" err="1"/>
              <a:t>projected</a:t>
            </a:r>
            <a:r>
              <a:rPr lang="it-IT" altLang="en-US" sz="2000" dirty="0"/>
              <a:t> on the </a:t>
            </a:r>
            <a:r>
              <a:rPr lang="it-IT" altLang="en-US" sz="2000" dirty="0" err="1"/>
              <a:t>surface</a:t>
            </a:r>
            <a:r>
              <a:rPr lang="it-IT" altLang="en-US" sz="2000" dirty="0"/>
              <a:t> (the </a:t>
            </a:r>
            <a:r>
              <a:rPr lang="it-IT" altLang="en-US" sz="2000" dirty="0" err="1"/>
              <a:t>mesh</a:t>
            </a:r>
            <a:r>
              <a:rPr lang="it-IT" altLang="en-US" sz="2000" dirty="0"/>
              <a:t>)</a:t>
            </a:r>
          </a:p>
          <a:p>
            <a:endParaRPr lang="it-IT" altLang="en-US" sz="2000" dirty="0"/>
          </a:p>
          <a:p>
            <a:endParaRPr lang="it-IT" altLang="en-US" sz="2000" dirty="0"/>
          </a:p>
          <a:p>
            <a:r>
              <a:rPr lang="it-IT" altLang="en-US" sz="2000" dirty="0"/>
              <a:t>A </a:t>
            </a:r>
            <a:r>
              <a:rPr lang="it-IT" altLang="en-US" sz="2000" dirty="0" err="1">
                <a:solidFill>
                  <a:srgbClr val="0070C0"/>
                </a:solidFill>
              </a:rPr>
              <a:t>texel</a:t>
            </a:r>
            <a:r>
              <a:rPr lang="it-IT" altLang="en-US" sz="2000" dirty="0"/>
              <a:t> = a sample of </a:t>
            </a:r>
            <a:r>
              <a:rPr lang="it-IT" altLang="en-US" sz="2000" dirty="0" err="1"/>
              <a:t>that</a:t>
            </a:r>
            <a:r>
              <a:rPr lang="it-IT" altLang="en-US" sz="2000" dirty="0"/>
              <a:t> </a:t>
            </a:r>
            <a:r>
              <a:rPr lang="it-IT" altLang="en-US" sz="2000" dirty="0" err="1"/>
              <a:t>signal</a:t>
            </a:r>
            <a:endParaRPr lang="it-IT" altLang="en-US" sz="2000" dirty="0"/>
          </a:p>
          <a:p>
            <a:pPr lvl="1"/>
            <a:r>
              <a:rPr lang="it-IT" altLang="en-US" sz="2000" dirty="0" err="1"/>
              <a:t>Between</a:t>
            </a:r>
            <a:r>
              <a:rPr lang="it-IT" altLang="en-US" sz="2000" dirty="0"/>
              <a:t> </a:t>
            </a:r>
            <a:r>
              <a:rPr lang="it-IT" altLang="en-US" sz="2000" dirty="0" err="1"/>
              <a:t>samples</a:t>
            </a:r>
            <a:r>
              <a:rPr lang="it-IT" altLang="en-US" sz="2000" dirty="0"/>
              <a:t>: (</a:t>
            </a:r>
            <a:r>
              <a:rPr lang="it-IT" altLang="en-US" sz="2000" dirty="0" err="1">
                <a:solidFill>
                  <a:srgbClr val="0070C0"/>
                </a:solidFill>
              </a:rPr>
              <a:t>bilinear</a:t>
            </a:r>
            <a:r>
              <a:rPr lang="it-IT" altLang="en-US" sz="2000" dirty="0"/>
              <a:t>) </a:t>
            </a:r>
            <a:r>
              <a:rPr lang="it-IT" altLang="en-US" sz="2000" dirty="0" err="1"/>
              <a:t>interpolation</a:t>
            </a:r>
            <a:endParaRPr lang="it-IT" altLang="en-US" sz="2000" dirty="0"/>
          </a:p>
        </p:txBody>
      </p:sp>
      <p:grpSp>
        <p:nvGrpSpPr>
          <p:cNvPr id="261" name="Gruppo 260"/>
          <p:cNvGrpSpPr/>
          <p:nvPr/>
        </p:nvGrpSpPr>
        <p:grpSpPr>
          <a:xfrm>
            <a:off x="5076056" y="2276872"/>
            <a:ext cx="2438400" cy="2438400"/>
            <a:chOff x="5940152" y="2438400"/>
            <a:chExt cx="2438400" cy="2438400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6549752" y="41148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6702152" y="41148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6854552" y="41148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7006952" y="41148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6549752" y="39624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6702152" y="3962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854552" y="3962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7006952" y="3962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6549752" y="38100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6549752" y="36576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6702152" y="38100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6702152" y="3657600"/>
              <a:ext cx="1524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6854552" y="3810000"/>
              <a:ext cx="1524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6854552" y="36576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7006952" y="3810000"/>
              <a:ext cx="1524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7006952" y="36576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7159352" y="41148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7311752" y="41148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7464152" y="41148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7616552" y="41148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7159352" y="3962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7311752" y="3962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7464152" y="3962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7616552" y="39624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7159352" y="3810000"/>
              <a:ext cx="1524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7159352" y="36576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7311752" y="3810000"/>
              <a:ext cx="1524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311752" y="36576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2" name="Rectangle 33"/>
            <p:cNvSpPr>
              <a:spLocks noChangeArrowheads="1"/>
            </p:cNvSpPr>
            <p:nvPr/>
          </p:nvSpPr>
          <p:spPr bwMode="auto">
            <a:xfrm>
              <a:off x="7464152" y="38100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3" name="Rectangle 34"/>
            <p:cNvSpPr>
              <a:spLocks noChangeArrowheads="1"/>
            </p:cNvSpPr>
            <p:nvPr/>
          </p:nvSpPr>
          <p:spPr bwMode="auto">
            <a:xfrm>
              <a:off x="7464152" y="3657600"/>
              <a:ext cx="1524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4" name="Rectangle 35"/>
            <p:cNvSpPr>
              <a:spLocks noChangeArrowheads="1"/>
            </p:cNvSpPr>
            <p:nvPr/>
          </p:nvSpPr>
          <p:spPr bwMode="auto">
            <a:xfrm>
              <a:off x="7616552" y="38100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7616552" y="36576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6" name="Rectangle 37"/>
            <p:cNvSpPr>
              <a:spLocks noChangeArrowheads="1"/>
            </p:cNvSpPr>
            <p:nvPr/>
          </p:nvSpPr>
          <p:spPr bwMode="auto">
            <a:xfrm>
              <a:off x="7159352" y="35052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7" name="Rectangle 38"/>
            <p:cNvSpPr>
              <a:spLocks noChangeArrowheads="1"/>
            </p:cNvSpPr>
            <p:nvPr/>
          </p:nvSpPr>
          <p:spPr bwMode="auto">
            <a:xfrm>
              <a:off x="7311752" y="35052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8" name="Rectangle 39"/>
            <p:cNvSpPr>
              <a:spLocks noChangeArrowheads="1"/>
            </p:cNvSpPr>
            <p:nvPr/>
          </p:nvSpPr>
          <p:spPr bwMode="auto">
            <a:xfrm>
              <a:off x="7464152" y="35052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9" name="Rectangle 40"/>
            <p:cNvSpPr>
              <a:spLocks noChangeArrowheads="1"/>
            </p:cNvSpPr>
            <p:nvPr/>
          </p:nvSpPr>
          <p:spPr bwMode="auto">
            <a:xfrm>
              <a:off x="7616552" y="35052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0" name="Rectangle 41"/>
            <p:cNvSpPr>
              <a:spLocks noChangeArrowheads="1"/>
            </p:cNvSpPr>
            <p:nvPr/>
          </p:nvSpPr>
          <p:spPr bwMode="auto">
            <a:xfrm>
              <a:off x="7159352" y="33528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" name="Rectangle 42"/>
            <p:cNvSpPr>
              <a:spLocks noChangeArrowheads="1"/>
            </p:cNvSpPr>
            <p:nvPr/>
          </p:nvSpPr>
          <p:spPr bwMode="auto">
            <a:xfrm>
              <a:off x="7311752" y="3352800"/>
              <a:ext cx="1524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2" name="Rectangle 43"/>
            <p:cNvSpPr>
              <a:spLocks noChangeArrowheads="1"/>
            </p:cNvSpPr>
            <p:nvPr/>
          </p:nvSpPr>
          <p:spPr bwMode="auto">
            <a:xfrm>
              <a:off x="7464152" y="33528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3" name="Rectangle 44"/>
            <p:cNvSpPr>
              <a:spLocks noChangeArrowheads="1"/>
            </p:cNvSpPr>
            <p:nvPr/>
          </p:nvSpPr>
          <p:spPr bwMode="auto">
            <a:xfrm>
              <a:off x="7616552" y="33528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4" name="Rectangle 45"/>
            <p:cNvSpPr>
              <a:spLocks noChangeArrowheads="1"/>
            </p:cNvSpPr>
            <p:nvPr/>
          </p:nvSpPr>
          <p:spPr bwMode="auto">
            <a:xfrm>
              <a:off x="7159352" y="3200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5" name="Rectangle 46"/>
            <p:cNvSpPr>
              <a:spLocks noChangeArrowheads="1"/>
            </p:cNvSpPr>
            <p:nvPr/>
          </p:nvSpPr>
          <p:spPr bwMode="auto">
            <a:xfrm>
              <a:off x="7159352" y="30480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6" name="Rectangle 47"/>
            <p:cNvSpPr>
              <a:spLocks noChangeArrowheads="1"/>
            </p:cNvSpPr>
            <p:nvPr/>
          </p:nvSpPr>
          <p:spPr bwMode="auto">
            <a:xfrm>
              <a:off x="7311752" y="3200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7" name="Rectangle 48"/>
            <p:cNvSpPr>
              <a:spLocks noChangeArrowheads="1"/>
            </p:cNvSpPr>
            <p:nvPr/>
          </p:nvSpPr>
          <p:spPr bwMode="auto">
            <a:xfrm>
              <a:off x="7311752" y="30480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8" name="Rectangle 49"/>
            <p:cNvSpPr>
              <a:spLocks noChangeArrowheads="1"/>
            </p:cNvSpPr>
            <p:nvPr/>
          </p:nvSpPr>
          <p:spPr bwMode="auto">
            <a:xfrm>
              <a:off x="7464152" y="3200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9" name="Rectangle 50"/>
            <p:cNvSpPr>
              <a:spLocks noChangeArrowheads="1"/>
            </p:cNvSpPr>
            <p:nvPr/>
          </p:nvSpPr>
          <p:spPr bwMode="auto">
            <a:xfrm>
              <a:off x="7464152" y="30480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0" name="Rectangle 51"/>
            <p:cNvSpPr>
              <a:spLocks noChangeArrowheads="1"/>
            </p:cNvSpPr>
            <p:nvPr/>
          </p:nvSpPr>
          <p:spPr bwMode="auto">
            <a:xfrm>
              <a:off x="7616552" y="32004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1" name="Rectangle 52"/>
            <p:cNvSpPr>
              <a:spLocks noChangeArrowheads="1"/>
            </p:cNvSpPr>
            <p:nvPr/>
          </p:nvSpPr>
          <p:spPr bwMode="auto">
            <a:xfrm>
              <a:off x="7616552" y="30480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2" name="Rectangle 53"/>
            <p:cNvSpPr>
              <a:spLocks noChangeArrowheads="1"/>
            </p:cNvSpPr>
            <p:nvPr/>
          </p:nvSpPr>
          <p:spPr bwMode="auto">
            <a:xfrm>
              <a:off x="6549752" y="35052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3" name="Rectangle 54"/>
            <p:cNvSpPr>
              <a:spLocks noChangeArrowheads="1"/>
            </p:cNvSpPr>
            <p:nvPr/>
          </p:nvSpPr>
          <p:spPr bwMode="auto">
            <a:xfrm>
              <a:off x="6702152" y="35052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>
              <a:off x="6854552" y="35052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5" name="Rectangle 56"/>
            <p:cNvSpPr>
              <a:spLocks noChangeArrowheads="1"/>
            </p:cNvSpPr>
            <p:nvPr/>
          </p:nvSpPr>
          <p:spPr bwMode="auto">
            <a:xfrm>
              <a:off x="7006952" y="35052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>
              <a:off x="6549752" y="33528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7" name="Rectangle 58"/>
            <p:cNvSpPr>
              <a:spLocks noChangeArrowheads="1"/>
            </p:cNvSpPr>
            <p:nvPr/>
          </p:nvSpPr>
          <p:spPr bwMode="auto">
            <a:xfrm>
              <a:off x="6702152" y="33528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8" name="Rectangle 59"/>
            <p:cNvSpPr>
              <a:spLocks noChangeArrowheads="1"/>
            </p:cNvSpPr>
            <p:nvPr/>
          </p:nvSpPr>
          <p:spPr bwMode="auto">
            <a:xfrm>
              <a:off x="6854552" y="3352800"/>
              <a:ext cx="1524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9" name="Rectangle 60"/>
            <p:cNvSpPr>
              <a:spLocks noChangeArrowheads="1"/>
            </p:cNvSpPr>
            <p:nvPr/>
          </p:nvSpPr>
          <p:spPr bwMode="auto">
            <a:xfrm>
              <a:off x="7006952" y="33528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0" name="Rectangle 61"/>
            <p:cNvSpPr>
              <a:spLocks noChangeArrowheads="1"/>
            </p:cNvSpPr>
            <p:nvPr/>
          </p:nvSpPr>
          <p:spPr bwMode="auto">
            <a:xfrm>
              <a:off x="6549752" y="32004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1" name="Rectangle 62"/>
            <p:cNvSpPr>
              <a:spLocks noChangeArrowheads="1"/>
            </p:cNvSpPr>
            <p:nvPr/>
          </p:nvSpPr>
          <p:spPr bwMode="auto">
            <a:xfrm>
              <a:off x="6549752" y="30480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>
              <a:off x="6702152" y="3200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3" name="Rectangle 64"/>
            <p:cNvSpPr>
              <a:spLocks noChangeArrowheads="1"/>
            </p:cNvSpPr>
            <p:nvPr/>
          </p:nvSpPr>
          <p:spPr bwMode="auto">
            <a:xfrm>
              <a:off x="6702152" y="30480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4" name="Rectangle 65"/>
            <p:cNvSpPr>
              <a:spLocks noChangeArrowheads="1"/>
            </p:cNvSpPr>
            <p:nvPr/>
          </p:nvSpPr>
          <p:spPr bwMode="auto">
            <a:xfrm>
              <a:off x="6854552" y="3200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" name="Rectangle 66"/>
            <p:cNvSpPr>
              <a:spLocks noChangeArrowheads="1"/>
            </p:cNvSpPr>
            <p:nvPr/>
          </p:nvSpPr>
          <p:spPr bwMode="auto">
            <a:xfrm>
              <a:off x="6854552" y="30480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6" name="Rectangle 67"/>
            <p:cNvSpPr>
              <a:spLocks noChangeArrowheads="1"/>
            </p:cNvSpPr>
            <p:nvPr/>
          </p:nvSpPr>
          <p:spPr bwMode="auto">
            <a:xfrm>
              <a:off x="7006952" y="32004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>
              <a:off x="7006952" y="3048000"/>
              <a:ext cx="152400" cy="152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8" name="Rectangle 69"/>
            <p:cNvSpPr>
              <a:spLocks noChangeArrowheads="1"/>
            </p:cNvSpPr>
            <p:nvPr/>
          </p:nvSpPr>
          <p:spPr bwMode="auto">
            <a:xfrm>
              <a:off x="7768952" y="41148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9" name="Rectangle 70"/>
            <p:cNvSpPr>
              <a:spLocks noChangeArrowheads="1"/>
            </p:cNvSpPr>
            <p:nvPr/>
          </p:nvSpPr>
          <p:spPr bwMode="auto">
            <a:xfrm>
              <a:off x="7921352" y="4114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0" name="Rectangle 71"/>
            <p:cNvSpPr>
              <a:spLocks noChangeArrowheads="1"/>
            </p:cNvSpPr>
            <p:nvPr/>
          </p:nvSpPr>
          <p:spPr bwMode="auto">
            <a:xfrm>
              <a:off x="8073752" y="4114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1" name="Rectangle 72"/>
            <p:cNvSpPr>
              <a:spLocks noChangeArrowheads="1"/>
            </p:cNvSpPr>
            <p:nvPr/>
          </p:nvSpPr>
          <p:spPr bwMode="auto">
            <a:xfrm>
              <a:off x="8226152" y="4114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2" name="Rectangle 73"/>
            <p:cNvSpPr>
              <a:spLocks noChangeArrowheads="1"/>
            </p:cNvSpPr>
            <p:nvPr/>
          </p:nvSpPr>
          <p:spPr bwMode="auto">
            <a:xfrm>
              <a:off x="7768952" y="39624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>
              <a:off x="7921352" y="3962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4" name="Rectangle 75"/>
            <p:cNvSpPr>
              <a:spLocks noChangeArrowheads="1"/>
            </p:cNvSpPr>
            <p:nvPr/>
          </p:nvSpPr>
          <p:spPr bwMode="auto">
            <a:xfrm>
              <a:off x="8073752" y="3962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5" name="Rectangle 76"/>
            <p:cNvSpPr>
              <a:spLocks noChangeArrowheads="1"/>
            </p:cNvSpPr>
            <p:nvPr/>
          </p:nvSpPr>
          <p:spPr bwMode="auto">
            <a:xfrm>
              <a:off x="8226152" y="3962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6" name="Rectangle 77"/>
            <p:cNvSpPr>
              <a:spLocks noChangeArrowheads="1"/>
            </p:cNvSpPr>
            <p:nvPr/>
          </p:nvSpPr>
          <p:spPr bwMode="auto">
            <a:xfrm>
              <a:off x="7768952" y="38100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7" name="Rectangle 78"/>
            <p:cNvSpPr>
              <a:spLocks noChangeArrowheads="1"/>
            </p:cNvSpPr>
            <p:nvPr/>
          </p:nvSpPr>
          <p:spPr bwMode="auto">
            <a:xfrm>
              <a:off x="7768952" y="3657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8" name="Rectangle 79"/>
            <p:cNvSpPr>
              <a:spLocks noChangeArrowheads="1"/>
            </p:cNvSpPr>
            <p:nvPr/>
          </p:nvSpPr>
          <p:spPr bwMode="auto">
            <a:xfrm>
              <a:off x="7921352" y="3810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9" name="Rectangle 80"/>
            <p:cNvSpPr>
              <a:spLocks noChangeArrowheads="1"/>
            </p:cNvSpPr>
            <p:nvPr/>
          </p:nvSpPr>
          <p:spPr bwMode="auto">
            <a:xfrm>
              <a:off x="7921352" y="3657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0" name="Rectangle 81"/>
            <p:cNvSpPr>
              <a:spLocks noChangeArrowheads="1"/>
            </p:cNvSpPr>
            <p:nvPr/>
          </p:nvSpPr>
          <p:spPr bwMode="auto">
            <a:xfrm>
              <a:off x="8073752" y="3810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1" name="Rectangle 82"/>
            <p:cNvSpPr>
              <a:spLocks noChangeArrowheads="1"/>
            </p:cNvSpPr>
            <p:nvPr/>
          </p:nvSpPr>
          <p:spPr bwMode="auto">
            <a:xfrm>
              <a:off x="8073752" y="3657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2" name="Rectangle 83"/>
            <p:cNvSpPr>
              <a:spLocks noChangeArrowheads="1"/>
            </p:cNvSpPr>
            <p:nvPr/>
          </p:nvSpPr>
          <p:spPr bwMode="auto">
            <a:xfrm>
              <a:off x="8226152" y="3810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3" name="Rectangle 84"/>
            <p:cNvSpPr>
              <a:spLocks noChangeArrowheads="1"/>
            </p:cNvSpPr>
            <p:nvPr/>
          </p:nvSpPr>
          <p:spPr bwMode="auto">
            <a:xfrm>
              <a:off x="8226152" y="3657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4" name="Rectangle 85"/>
            <p:cNvSpPr>
              <a:spLocks noChangeArrowheads="1"/>
            </p:cNvSpPr>
            <p:nvPr/>
          </p:nvSpPr>
          <p:spPr bwMode="auto">
            <a:xfrm>
              <a:off x="7768952" y="3505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5" name="Rectangle 86"/>
            <p:cNvSpPr>
              <a:spLocks noChangeArrowheads="1"/>
            </p:cNvSpPr>
            <p:nvPr/>
          </p:nvSpPr>
          <p:spPr bwMode="auto">
            <a:xfrm>
              <a:off x="7921352" y="3505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6" name="Rectangle 87"/>
            <p:cNvSpPr>
              <a:spLocks noChangeArrowheads="1"/>
            </p:cNvSpPr>
            <p:nvPr/>
          </p:nvSpPr>
          <p:spPr bwMode="auto">
            <a:xfrm>
              <a:off x="8073752" y="3505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7" name="Rectangle 88"/>
            <p:cNvSpPr>
              <a:spLocks noChangeArrowheads="1"/>
            </p:cNvSpPr>
            <p:nvPr/>
          </p:nvSpPr>
          <p:spPr bwMode="auto">
            <a:xfrm>
              <a:off x="8226152" y="3505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8" name="Rectangle 89"/>
            <p:cNvSpPr>
              <a:spLocks noChangeArrowheads="1"/>
            </p:cNvSpPr>
            <p:nvPr/>
          </p:nvSpPr>
          <p:spPr bwMode="auto">
            <a:xfrm>
              <a:off x="7768952" y="33528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9" name="Rectangle 90"/>
            <p:cNvSpPr>
              <a:spLocks noChangeArrowheads="1"/>
            </p:cNvSpPr>
            <p:nvPr/>
          </p:nvSpPr>
          <p:spPr bwMode="auto">
            <a:xfrm>
              <a:off x="7921352" y="3352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0" name="Rectangle 91"/>
            <p:cNvSpPr>
              <a:spLocks noChangeArrowheads="1"/>
            </p:cNvSpPr>
            <p:nvPr/>
          </p:nvSpPr>
          <p:spPr bwMode="auto">
            <a:xfrm>
              <a:off x="8073752" y="3352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1" name="Rectangle 92"/>
            <p:cNvSpPr>
              <a:spLocks noChangeArrowheads="1"/>
            </p:cNvSpPr>
            <p:nvPr/>
          </p:nvSpPr>
          <p:spPr bwMode="auto">
            <a:xfrm>
              <a:off x="8226152" y="3352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2" name="Rectangle 93"/>
            <p:cNvSpPr>
              <a:spLocks noChangeArrowheads="1"/>
            </p:cNvSpPr>
            <p:nvPr/>
          </p:nvSpPr>
          <p:spPr bwMode="auto">
            <a:xfrm>
              <a:off x="7768952" y="32004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3" name="Rectangle 94"/>
            <p:cNvSpPr>
              <a:spLocks noChangeArrowheads="1"/>
            </p:cNvSpPr>
            <p:nvPr/>
          </p:nvSpPr>
          <p:spPr bwMode="auto">
            <a:xfrm>
              <a:off x="7768952" y="30480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4" name="Rectangle 95"/>
            <p:cNvSpPr>
              <a:spLocks noChangeArrowheads="1"/>
            </p:cNvSpPr>
            <p:nvPr/>
          </p:nvSpPr>
          <p:spPr bwMode="auto">
            <a:xfrm>
              <a:off x="7921352" y="3200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5" name="Rectangle 96"/>
            <p:cNvSpPr>
              <a:spLocks noChangeArrowheads="1"/>
            </p:cNvSpPr>
            <p:nvPr/>
          </p:nvSpPr>
          <p:spPr bwMode="auto">
            <a:xfrm>
              <a:off x="7921352" y="3048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6" name="Rectangle 97"/>
            <p:cNvSpPr>
              <a:spLocks noChangeArrowheads="1"/>
            </p:cNvSpPr>
            <p:nvPr/>
          </p:nvSpPr>
          <p:spPr bwMode="auto">
            <a:xfrm>
              <a:off x="8073752" y="3200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7" name="Rectangle 98"/>
            <p:cNvSpPr>
              <a:spLocks noChangeArrowheads="1"/>
            </p:cNvSpPr>
            <p:nvPr/>
          </p:nvSpPr>
          <p:spPr bwMode="auto">
            <a:xfrm>
              <a:off x="8073752" y="3048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8" name="Rectangle 99"/>
            <p:cNvSpPr>
              <a:spLocks noChangeArrowheads="1"/>
            </p:cNvSpPr>
            <p:nvPr/>
          </p:nvSpPr>
          <p:spPr bwMode="auto">
            <a:xfrm>
              <a:off x="8226152" y="3200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9" name="Rectangle 100"/>
            <p:cNvSpPr>
              <a:spLocks noChangeArrowheads="1"/>
            </p:cNvSpPr>
            <p:nvPr/>
          </p:nvSpPr>
          <p:spPr bwMode="auto">
            <a:xfrm>
              <a:off x="8226152" y="3048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0" name="Rectangle 101"/>
            <p:cNvSpPr>
              <a:spLocks noChangeArrowheads="1"/>
            </p:cNvSpPr>
            <p:nvPr/>
          </p:nvSpPr>
          <p:spPr bwMode="auto">
            <a:xfrm>
              <a:off x="6397352" y="41148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1" name="Rectangle 102"/>
            <p:cNvSpPr>
              <a:spLocks noChangeArrowheads="1"/>
            </p:cNvSpPr>
            <p:nvPr/>
          </p:nvSpPr>
          <p:spPr bwMode="auto">
            <a:xfrm>
              <a:off x="6397352" y="39624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2" name="Rectangle 103"/>
            <p:cNvSpPr>
              <a:spLocks noChangeArrowheads="1"/>
            </p:cNvSpPr>
            <p:nvPr/>
          </p:nvSpPr>
          <p:spPr bwMode="auto">
            <a:xfrm>
              <a:off x="6397352" y="38100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3" name="Rectangle 104"/>
            <p:cNvSpPr>
              <a:spLocks noChangeArrowheads="1"/>
            </p:cNvSpPr>
            <p:nvPr/>
          </p:nvSpPr>
          <p:spPr bwMode="auto">
            <a:xfrm>
              <a:off x="6397352" y="3657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4" name="Rectangle 105"/>
            <p:cNvSpPr>
              <a:spLocks noChangeArrowheads="1"/>
            </p:cNvSpPr>
            <p:nvPr/>
          </p:nvSpPr>
          <p:spPr bwMode="auto">
            <a:xfrm>
              <a:off x="6397352" y="3505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5" name="Rectangle 106"/>
            <p:cNvSpPr>
              <a:spLocks noChangeArrowheads="1"/>
            </p:cNvSpPr>
            <p:nvPr/>
          </p:nvSpPr>
          <p:spPr bwMode="auto">
            <a:xfrm>
              <a:off x="6397352" y="33528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6" name="Rectangle 107"/>
            <p:cNvSpPr>
              <a:spLocks noChangeArrowheads="1"/>
            </p:cNvSpPr>
            <p:nvPr/>
          </p:nvSpPr>
          <p:spPr bwMode="auto">
            <a:xfrm>
              <a:off x="6397352" y="32004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7" name="Rectangle 108"/>
            <p:cNvSpPr>
              <a:spLocks noChangeArrowheads="1"/>
            </p:cNvSpPr>
            <p:nvPr/>
          </p:nvSpPr>
          <p:spPr bwMode="auto">
            <a:xfrm>
              <a:off x="6397352" y="30480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8" name="Rectangle 109"/>
            <p:cNvSpPr>
              <a:spLocks noChangeArrowheads="1"/>
            </p:cNvSpPr>
            <p:nvPr/>
          </p:nvSpPr>
          <p:spPr bwMode="auto">
            <a:xfrm>
              <a:off x="5940152" y="4114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9" name="Rectangle 110"/>
            <p:cNvSpPr>
              <a:spLocks noChangeArrowheads="1"/>
            </p:cNvSpPr>
            <p:nvPr/>
          </p:nvSpPr>
          <p:spPr bwMode="auto">
            <a:xfrm>
              <a:off x="6092552" y="4114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0" name="Rectangle 111"/>
            <p:cNvSpPr>
              <a:spLocks noChangeArrowheads="1"/>
            </p:cNvSpPr>
            <p:nvPr/>
          </p:nvSpPr>
          <p:spPr bwMode="auto">
            <a:xfrm>
              <a:off x="6244952" y="4114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1" name="Rectangle 112"/>
            <p:cNvSpPr>
              <a:spLocks noChangeArrowheads="1"/>
            </p:cNvSpPr>
            <p:nvPr/>
          </p:nvSpPr>
          <p:spPr bwMode="auto">
            <a:xfrm>
              <a:off x="5940152" y="3962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2" name="Rectangle 113"/>
            <p:cNvSpPr>
              <a:spLocks noChangeArrowheads="1"/>
            </p:cNvSpPr>
            <p:nvPr/>
          </p:nvSpPr>
          <p:spPr bwMode="auto">
            <a:xfrm>
              <a:off x="6092552" y="3962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3" name="Rectangle 114"/>
            <p:cNvSpPr>
              <a:spLocks noChangeArrowheads="1"/>
            </p:cNvSpPr>
            <p:nvPr/>
          </p:nvSpPr>
          <p:spPr bwMode="auto">
            <a:xfrm>
              <a:off x="6244952" y="3962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4" name="Rectangle 115"/>
            <p:cNvSpPr>
              <a:spLocks noChangeArrowheads="1"/>
            </p:cNvSpPr>
            <p:nvPr/>
          </p:nvSpPr>
          <p:spPr bwMode="auto">
            <a:xfrm>
              <a:off x="5940152" y="3810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5" name="Rectangle 116"/>
            <p:cNvSpPr>
              <a:spLocks noChangeArrowheads="1"/>
            </p:cNvSpPr>
            <p:nvPr/>
          </p:nvSpPr>
          <p:spPr bwMode="auto">
            <a:xfrm>
              <a:off x="5940152" y="3657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6" name="Rectangle 117"/>
            <p:cNvSpPr>
              <a:spLocks noChangeArrowheads="1"/>
            </p:cNvSpPr>
            <p:nvPr/>
          </p:nvSpPr>
          <p:spPr bwMode="auto">
            <a:xfrm>
              <a:off x="6092552" y="3810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7" name="Rectangle 118"/>
            <p:cNvSpPr>
              <a:spLocks noChangeArrowheads="1"/>
            </p:cNvSpPr>
            <p:nvPr/>
          </p:nvSpPr>
          <p:spPr bwMode="auto">
            <a:xfrm>
              <a:off x="6092552" y="3657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8" name="Rectangle 119"/>
            <p:cNvSpPr>
              <a:spLocks noChangeArrowheads="1"/>
            </p:cNvSpPr>
            <p:nvPr/>
          </p:nvSpPr>
          <p:spPr bwMode="auto">
            <a:xfrm>
              <a:off x="6244952" y="3810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19" name="Rectangle 120"/>
            <p:cNvSpPr>
              <a:spLocks noChangeArrowheads="1"/>
            </p:cNvSpPr>
            <p:nvPr/>
          </p:nvSpPr>
          <p:spPr bwMode="auto">
            <a:xfrm>
              <a:off x="6244952" y="3657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0" name="Rectangle 121"/>
            <p:cNvSpPr>
              <a:spLocks noChangeArrowheads="1"/>
            </p:cNvSpPr>
            <p:nvPr/>
          </p:nvSpPr>
          <p:spPr bwMode="auto">
            <a:xfrm>
              <a:off x="5940152" y="3505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1" name="Rectangle 122"/>
            <p:cNvSpPr>
              <a:spLocks noChangeArrowheads="1"/>
            </p:cNvSpPr>
            <p:nvPr/>
          </p:nvSpPr>
          <p:spPr bwMode="auto">
            <a:xfrm>
              <a:off x="6092552" y="3505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2" name="Rectangle 123"/>
            <p:cNvSpPr>
              <a:spLocks noChangeArrowheads="1"/>
            </p:cNvSpPr>
            <p:nvPr/>
          </p:nvSpPr>
          <p:spPr bwMode="auto">
            <a:xfrm>
              <a:off x="6244952" y="3505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3" name="Rectangle 124"/>
            <p:cNvSpPr>
              <a:spLocks noChangeArrowheads="1"/>
            </p:cNvSpPr>
            <p:nvPr/>
          </p:nvSpPr>
          <p:spPr bwMode="auto">
            <a:xfrm>
              <a:off x="5940152" y="3352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4" name="Rectangle 125"/>
            <p:cNvSpPr>
              <a:spLocks noChangeArrowheads="1"/>
            </p:cNvSpPr>
            <p:nvPr/>
          </p:nvSpPr>
          <p:spPr bwMode="auto">
            <a:xfrm>
              <a:off x="6092552" y="3352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5" name="Rectangle 126"/>
            <p:cNvSpPr>
              <a:spLocks noChangeArrowheads="1"/>
            </p:cNvSpPr>
            <p:nvPr/>
          </p:nvSpPr>
          <p:spPr bwMode="auto">
            <a:xfrm>
              <a:off x="6244952" y="3352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6" name="Rectangle 127"/>
            <p:cNvSpPr>
              <a:spLocks noChangeArrowheads="1"/>
            </p:cNvSpPr>
            <p:nvPr/>
          </p:nvSpPr>
          <p:spPr bwMode="auto">
            <a:xfrm>
              <a:off x="5940152" y="3200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7" name="Rectangle 128"/>
            <p:cNvSpPr>
              <a:spLocks noChangeArrowheads="1"/>
            </p:cNvSpPr>
            <p:nvPr/>
          </p:nvSpPr>
          <p:spPr bwMode="auto">
            <a:xfrm>
              <a:off x="5940152" y="3048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8" name="Rectangle 129"/>
            <p:cNvSpPr>
              <a:spLocks noChangeArrowheads="1"/>
            </p:cNvSpPr>
            <p:nvPr/>
          </p:nvSpPr>
          <p:spPr bwMode="auto">
            <a:xfrm>
              <a:off x="6092552" y="3200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9" name="Rectangle 130"/>
            <p:cNvSpPr>
              <a:spLocks noChangeArrowheads="1"/>
            </p:cNvSpPr>
            <p:nvPr/>
          </p:nvSpPr>
          <p:spPr bwMode="auto">
            <a:xfrm>
              <a:off x="6092552" y="3048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0" name="Rectangle 131"/>
            <p:cNvSpPr>
              <a:spLocks noChangeArrowheads="1"/>
            </p:cNvSpPr>
            <p:nvPr/>
          </p:nvSpPr>
          <p:spPr bwMode="auto">
            <a:xfrm>
              <a:off x="6244952" y="3200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1" name="Rectangle 132"/>
            <p:cNvSpPr>
              <a:spLocks noChangeArrowheads="1"/>
            </p:cNvSpPr>
            <p:nvPr/>
          </p:nvSpPr>
          <p:spPr bwMode="auto">
            <a:xfrm>
              <a:off x="6244952" y="3048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2" name="Rectangle 133"/>
            <p:cNvSpPr>
              <a:spLocks noChangeArrowheads="1"/>
            </p:cNvSpPr>
            <p:nvPr/>
          </p:nvSpPr>
          <p:spPr bwMode="auto">
            <a:xfrm>
              <a:off x="6549752" y="4267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3" name="Rectangle 134"/>
            <p:cNvSpPr>
              <a:spLocks noChangeArrowheads="1"/>
            </p:cNvSpPr>
            <p:nvPr/>
          </p:nvSpPr>
          <p:spPr bwMode="auto">
            <a:xfrm>
              <a:off x="6702152" y="4267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4" name="Rectangle 135"/>
            <p:cNvSpPr>
              <a:spLocks noChangeArrowheads="1"/>
            </p:cNvSpPr>
            <p:nvPr/>
          </p:nvSpPr>
          <p:spPr bwMode="auto">
            <a:xfrm>
              <a:off x="6854552" y="4267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5" name="Rectangle 136"/>
            <p:cNvSpPr>
              <a:spLocks noChangeArrowheads="1"/>
            </p:cNvSpPr>
            <p:nvPr/>
          </p:nvSpPr>
          <p:spPr bwMode="auto">
            <a:xfrm>
              <a:off x="7006952" y="4267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6" name="Rectangle 137"/>
            <p:cNvSpPr>
              <a:spLocks noChangeArrowheads="1"/>
            </p:cNvSpPr>
            <p:nvPr/>
          </p:nvSpPr>
          <p:spPr bwMode="auto">
            <a:xfrm>
              <a:off x="7159352" y="4267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7" name="Rectangle 138"/>
            <p:cNvSpPr>
              <a:spLocks noChangeArrowheads="1"/>
            </p:cNvSpPr>
            <p:nvPr/>
          </p:nvSpPr>
          <p:spPr bwMode="auto">
            <a:xfrm>
              <a:off x="7311752" y="4267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8" name="Rectangle 139"/>
            <p:cNvSpPr>
              <a:spLocks noChangeArrowheads="1"/>
            </p:cNvSpPr>
            <p:nvPr/>
          </p:nvSpPr>
          <p:spPr bwMode="auto">
            <a:xfrm>
              <a:off x="7464152" y="4267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9" name="Rectangle 140"/>
            <p:cNvSpPr>
              <a:spLocks noChangeArrowheads="1"/>
            </p:cNvSpPr>
            <p:nvPr/>
          </p:nvSpPr>
          <p:spPr bwMode="auto">
            <a:xfrm>
              <a:off x="7616552" y="4267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0" name="Rectangle 141"/>
            <p:cNvSpPr>
              <a:spLocks noChangeArrowheads="1"/>
            </p:cNvSpPr>
            <p:nvPr/>
          </p:nvSpPr>
          <p:spPr bwMode="auto">
            <a:xfrm>
              <a:off x="7768952" y="4267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1" name="Rectangle 142"/>
            <p:cNvSpPr>
              <a:spLocks noChangeArrowheads="1"/>
            </p:cNvSpPr>
            <p:nvPr/>
          </p:nvSpPr>
          <p:spPr bwMode="auto">
            <a:xfrm>
              <a:off x="7921352" y="4267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2" name="Rectangle 143"/>
            <p:cNvSpPr>
              <a:spLocks noChangeArrowheads="1"/>
            </p:cNvSpPr>
            <p:nvPr/>
          </p:nvSpPr>
          <p:spPr bwMode="auto">
            <a:xfrm>
              <a:off x="8073752" y="4267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3" name="Rectangle 144"/>
            <p:cNvSpPr>
              <a:spLocks noChangeArrowheads="1"/>
            </p:cNvSpPr>
            <p:nvPr/>
          </p:nvSpPr>
          <p:spPr bwMode="auto">
            <a:xfrm>
              <a:off x="8226152" y="4267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4" name="Rectangle 145"/>
            <p:cNvSpPr>
              <a:spLocks noChangeArrowheads="1"/>
            </p:cNvSpPr>
            <p:nvPr/>
          </p:nvSpPr>
          <p:spPr bwMode="auto">
            <a:xfrm>
              <a:off x="6397352" y="42672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5" name="Rectangle 146"/>
            <p:cNvSpPr>
              <a:spLocks noChangeArrowheads="1"/>
            </p:cNvSpPr>
            <p:nvPr/>
          </p:nvSpPr>
          <p:spPr bwMode="auto">
            <a:xfrm>
              <a:off x="5940152" y="4267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6" name="Rectangle 147"/>
            <p:cNvSpPr>
              <a:spLocks noChangeArrowheads="1"/>
            </p:cNvSpPr>
            <p:nvPr/>
          </p:nvSpPr>
          <p:spPr bwMode="auto">
            <a:xfrm>
              <a:off x="6092552" y="4267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7" name="Rectangle 148"/>
            <p:cNvSpPr>
              <a:spLocks noChangeArrowheads="1"/>
            </p:cNvSpPr>
            <p:nvPr/>
          </p:nvSpPr>
          <p:spPr bwMode="auto">
            <a:xfrm>
              <a:off x="6244952" y="4267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8" name="Rectangle 149"/>
            <p:cNvSpPr>
              <a:spLocks noChangeArrowheads="1"/>
            </p:cNvSpPr>
            <p:nvPr/>
          </p:nvSpPr>
          <p:spPr bwMode="auto">
            <a:xfrm>
              <a:off x="65497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9" name="Rectangle 150"/>
            <p:cNvSpPr>
              <a:spLocks noChangeArrowheads="1"/>
            </p:cNvSpPr>
            <p:nvPr/>
          </p:nvSpPr>
          <p:spPr bwMode="auto">
            <a:xfrm>
              <a:off x="67021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0" name="Rectangle 151"/>
            <p:cNvSpPr>
              <a:spLocks noChangeArrowheads="1"/>
            </p:cNvSpPr>
            <p:nvPr/>
          </p:nvSpPr>
          <p:spPr bwMode="auto">
            <a:xfrm>
              <a:off x="68545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1" name="Rectangle 152"/>
            <p:cNvSpPr>
              <a:spLocks noChangeArrowheads="1"/>
            </p:cNvSpPr>
            <p:nvPr/>
          </p:nvSpPr>
          <p:spPr bwMode="auto">
            <a:xfrm>
              <a:off x="70069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2" name="Rectangle 153"/>
            <p:cNvSpPr>
              <a:spLocks noChangeArrowheads="1"/>
            </p:cNvSpPr>
            <p:nvPr/>
          </p:nvSpPr>
          <p:spPr bwMode="auto">
            <a:xfrm>
              <a:off x="71593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3" name="Rectangle 154"/>
            <p:cNvSpPr>
              <a:spLocks noChangeArrowheads="1"/>
            </p:cNvSpPr>
            <p:nvPr/>
          </p:nvSpPr>
          <p:spPr bwMode="auto">
            <a:xfrm>
              <a:off x="73117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4" name="Rectangle 155"/>
            <p:cNvSpPr>
              <a:spLocks noChangeArrowheads="1"/>
            </p:cNvSpPr>
            <p:nvPr/>
          </p:nvSpPr>
          <p:spPr bwMode="auto">
            <a:xfrm>
              <a:off x="74641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5" name="Rectangle 156"/>
            <p:cNvSpPr>
              <a:spLocks noChangeArrowheads="1"/>
            </p:cNvSpPr>
            <p:nvPr/>
          </p:nvSpPr>
          <p:spPr bwMode="auto">
            <a:xfrm>
              <a:off x="76165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6" name="Rectangle 157"/>
            <p:cNvSpPr>
              <a:spLocks noChangeArrowheads="1"/>
            </p:cNvSpPr>
            <p:nvPr/>
          </p:nvSpPr>
          <p:spPr bwMode="auto">
            <a:xfrm>
              <a:off x="77689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7" name="Rectangle 158"/>
            <p:cNvSpPr>
              <a:spLocks noChangeArrowheads="1"/>
            </p:cNvSpPr>
            <p:nvPr/>
          </p:nvSpPr>
          <p:spPr bwMode="auto">
            <a:xfrm>
              <a:off x="79213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8" name="Rectangle 159"/>
            <p:cNvSpPr>
              <a:spLocks noChangeArrowheads="1"/>
            </p:cNvSpPr>
            <p:nvPr/>
          </p:nvSpPr>
          <p:spPr bwMode="auto">
            <a:xfrm>
              <a:off x="80737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9" name="Rectangle 160"/>
            <p:cNvSpPr>
              <a:spLocks noChangeArrowheads="1"/>
            </p:cNvSpPr>
            <p:nvPr/>
          </p:nvSpPr>
          <p:spPr bwMode="auto">
            <a:xfrm>
              <a:off x="82261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0" name="Rectangle 161"/>
            <p:cNvSpPr>
              <a:spLocks noChangeArrowheads="1"/>
            </p:cNvSpPr>
            <p:nvPr/>
          </p:nvSpPr>
          <p:spPr bwMode="auto">
            <a:xfrm>
              <a:off x="63973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1" name="Rectangle 162"/>
            <p:cNvSpPr>
              <a:spLocks noChangeArrowheads="1"/>
            </p:cNvSpPr>
            <p:nvPr/>
          </p:nvSpPr>
          <p:spPr bwMode="auto">
            <a:xfrm>
              <a:off x="59401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2" name="Rectangle 163"/>
            <p:cNvSpPr>
              <a:spLocks noChangeArrowheads="1"/>
            </p:cNvSpPr>
            <p:nvPr/>
          </p:nvSpPr>
          <p:spPr bwMode="auto">
            <a:xfrm>
              <a:off x="60925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3" name="Rectangle 164"/>
            <p:cNvSpPr>
              <a:spLocks noChangeArrowheads="1"/>
            </p:cNvSpPr>
            <p:nvPr/>
          </p:nvSpPr>
          <p:spPr bwMode="auto">
            <a:xfrm>
              <a:off x="6244952" y="4419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4" name="Rectangle 165"/>
            <p:cNvSpPr>
              <a:spLocks noChangeArrowheads="1"/>
            </p:cNvSpPr>
            <p:nvPr/>
          </p:nvSpPr>
          <p:spPr bwMode="auto">
            <a:xfrm>
              <a:off x="65497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5" name="Rectangle 166"/>
            <p:cNvSpPr>
              <a:spLocks noChangeArrowheads="1"/>
            </p:cNvSpPr>
            <p:nvPr/>
          </p:nvSpPr>
          <p:spPr bwMode="auto">
            <a:xfrm>
              <a:off x="67021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6" name="Rectangle 167"/>
            <p:cNvSpPr>
              <a:spLocks noChangeArrowheads="1"/>
            </p:cNvSpPr>
            <p:nvPr/>
          </p:nvSpPr>
          <p:spPr bwMode="auto">
            <a:xfrm>
              <a:off x="68545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7" name="Rectangle 168"/>
            <p:cNvSpPr>
              <a:spLocks noChangeArrowheads="1"/>
            </p:cNvSpPr>
            <p:nvPr/>
          </p:nvSpPr>
          <p:spPr bwMode="auto">
            <a:xfrm>
              <a:off x="70069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8" name="Rectangle 169"/>
            <p:cNvSpPr>
              <a:spLocks noChangeArrowheads="1"/>
            </p:cNvSpPr>
            <p:nvPr/>
          </p:nvSpPr>
          <p:spPr bwMode="auto">
            <a:xfrm>
              <a:off x="71593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9" name="Rectangle 170"/>
            <p:cNvSpPr>
              <a:spLocks noChangeArrowheads="1"/>
            </p:cNvSpPr>
            <p:nvPr/>
          </p:nvSpPr>
          <p:spPr bwMode="auto">
            <a:xfrm>
              <a:off x="73117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0" name="Rectangle 171"/>
            <p:cNvSpPr>
              <a:spLocks noChangeArrowheads="1"/>
            </p:cNvSpPr>
            <p:nvPr/>
          </p:nvSpPr>
          <p:spPr bwMode="auto">
            <a:xfrm>
              <a:off x="74641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1" name="Rectangle 172"/>
            <p:cNvSpPr>
              <a:spLocks noChangeArrowheads="1"/>
            </p:cNvSpPr>
            <p:nvPr/>
          </p:nvSpPr>
          <p:spPr bwMode="auto">
            <a:xfrm>
              <a:off x="76165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2" name="Rectangle 173"/>
            <p:cNvSpPr>
              <a:spLocks noChangeArrowheads="1"/>
            </p:cNvSpPr>
            <p:nvPr/>
          </p:nvSpPr>
          <p:spPr bwMode="auto">
            <a:xfrm>
              <a:off x="77689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3" name="Rectangle 174"/>
            <p:cNvSpPr>
              <a:spLocks noChangeArrowheads="1"/>
            </p:cNvSpPr>
            <p:nvPr/>
          </p:nvSpPr>
          <p:spPr bwMode="auto">
            <a:xfrm>
              <a:off x="79213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4" name="Rectangle 175"/>
            <p:cNvSpPr>
              <a:spLocks noChangeArrowheads="1"/>
            </p:cNvSpPr>
            <p:nvPr/>
          </p:nvSpPr>
          <p:spPr bwMode="auto">
            <a:xfrm>
              <a:off x="80737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5" name="Rectangle 176"/>
            <p:cNvSpPr>
              <a:spLocks noChangeArrowheads="1"/>
            </p:cNvSpPr>
            <p:nvPr/>
          </p:nvSpPr>
          <p:spPr bwMode="auto">
            <a:xfrm>
              <a:off x="8226152" y="45720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6" name="Rectangle 177"/>
            <p:cNvSpPr>
              <a:spLocks noChangeArrowheads="1"/>
            </p:cNvSpPr>
            <p:nvPr/>
          </p:nvSpPr>
          <p:spPr bwMode="auto">
            <a:xfrm>
              <a:off x="63973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7" name="Rectangle 178"/>
            <p:cNvSpPr>
              <a:spLocks noChangeArrowheads="1"/>
            </p:cNvSpPr>
            <p:nvPr/>
          </p:nvSpPr>
          <p:spPr bwMode="auto">
            <a:xfrm>
              <a:off x="5940152" y="45720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8" name="Rectangle 179"/>
            <p:cNvSpPr>
              <a:spLocks noChangeArrowheads="1"/>
            </p:cNvSpPr>
            <p:nvPr/>
          </p:nvSpPr>
          <p:spPr bwMode="auto">
            <a:xfrm>
              <a:off x="60925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9" name="Rectangle 180"/>
            <p:cNvSpPr>
              <a:spLocks noChangeArrowheads="1"/>
            </p:cNvSpPr>
            <p:nvPr/>
          </p:nvSpPr>
          <p:spPr bwMode="auto">
            <a:xfrm>
              <a:off x="6244952" y="45720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0" name="Rectangle 181"/>
            <p:cNvSpPr>
              <a:spLocks noChangeArrowheads="1"/>
            </p:cNvSpPr>
            <p:nvPr/>
          </p:nvSpPr>
          <p:spPr bwMode="auto">
            <a:xfrm>
              <a:off x="65497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1" name="Rectangle 182"/>
            <p:cNvSpPr>
              <a:spLocks noChangeArrowheads="1"/>
            </p:cNvSpPr>
            <p:nvPr/>
          </p:nvSpPr>
          <p:spPr bwMode="auto">
            <a:xfrm>
              <a:off x="67021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2" name="Rectangle 183"/>
            <p:cNvSpPr>
              <a:spLocks noChangeArrowheads="1"/>
            </p:cNvSpPr>
            <p:nvPr/>
          </p:nvSpPr>
          <p:spPr bwMode="auto">
            <a:xfrm>
              <a:off x="68545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3" name="Rectangle 184"/>
            <p:cNvSpPr>
              <a:spLocks noChangeArrowheads="1"/>
            </p:cNvSpPr>
            <p:nvPr/>
          </p:nvSpPr>
          <p:spPr bwMode="auto">
            <a:xfrm>
              <a:off x="70069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4" name="Rectangle 185"/>
            <p:cNvSpPr>
              <a:spLocks noChangeArrowheads="1"/>
            </p:cNvSpPr>
            <p:nvPr/>
          </p:nvSpPr>
          <p:spPr bwMode="auto">
            <a:xfrm>
              <a:off x="71593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5" name="Rectangle 186"/>
            <p:cNvSpPr>
              <a:spLocks noChangeArrowheads="1"/>
            </p:cNvSpPr>
            <p:nvPr/>
          </p:nvSpPr>
          <p:spPr bwMode="auto">
            <a:xfrm>
              <a:off x="73117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6" name="Rectangle 187"/>
            <p:cNvSpPr>
              <a:spLocks noChangeArrowheads="1"/>
            </p:cNvSpPr>
            <p:nvPr/>
          </p:nvSpPr>
          <p:spPr bwMode="auto">
            <a:xfrm>
              <a:off x="74641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7" name="Rectangle 188"/>
            <p:cNvSpPr>
              <a:spLocks noChangeArrowheads="1"/>
            </p:cNvSpPr>
            <p:nvPr/>
          </p:nvSpPr>
          <p:spPr bwMode="auto">
            <a:xfrm>
              <a:off x="76165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8" name="Rectangle 189"/>
            <p:cNvSpPr>
              <a:spLocks noChangeArrowheads="1"/>
            </p:cNvSpPr>
            <p:nvPr/>
          </p:nvSpPr>
          <p:spPr bwMode="auto">
            <a:xfrm>
              <a:off x="77689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89" name="Rectangle 190"/>
            <p:cNvSpPr>
              <a:spLocks noChangeArrowheads="1"/>
            </p:cNvSpPr>
            <p:nvPr/>
          </p:nvSpPr>
          <p:spPr bwMode="auto">
            <a:xfrm>
              <a:off x="79213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0" name="Rectangle 191"/>
            <p:cNvSpPr>
              <a:spLocks noChangeArrowheads="1"/>
            </p:cNvSpPr>
            <p:nvPr/>
          </p:nvSpPr>
          <p:spPr bwMode="auto">
            <a:xfrm>
              <a:off x="8073752" y="47244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1" name="Rectangle 192"/>
            <p:cNvSpPr>
              <a:spLocks noChangeArrowheads="1"/>
            </p:cNvSpPr>
            <p:nvPr/>
          </p:nvSpPr>
          <p:spPr bwMode="auto">
            <a:xfrm>
              <a:off x="8226152" y="47244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2" name="Rectangle 193"/>
            <p:cNvSpPr>
              <a:spLocks noChangeArrowheads="1"/>
            </p:cNvSpPr>
            <p:nvPr/>
          </p:nvSpPr>
          <p:spPr bwMode="auto">
            <a:xfrm>
              <a:off x="63973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3" name="Rectangle 194"/>
            <p:cNvSpPr>
              <a:spLocks noChangeArrowheads="1"/>
            </p:cNvSpPr>
            <p:nvPr/>
          </p:nvSpPr>
          <p:spPr bwMode="auto">
            <a:xfrm>
              <a:off x="5940152" y="47244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4" name="Rectangle 195"/>
            <p:cNvSpPr>
              <a:spLocks noChangeArrowheads="1"/>
            </p:cNvSpPr>
            <p:nvPr/>
          </p:nvSpPr>
          <p:spPr bwMode="auto">
            <a:xfrm>
              <a:off x="6092552" y="47244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5" name="Rectangle 196"/>
            <p:cNvSpPr>
              <a:spLocks noChangeArrowheads="1"/>
            </p:cNvSpPr>
            <p:nvPr/>
          </p:nvSpPr>
          <p:spPr bwMode="auto">
            <a:xfrm>
              <a:off x="6244952" y="4724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6" name="Rectangle 197"/>
            <p:cNvSpPr>
              <a:spLocks noChangeArrowheads="1"/>
            </p:cNvSpPr>
            <p:nvPr/>
          </p:nvSpPr>
          <p:spPr bwMode="auto">
            <a:xfrm>
              <a:off x="65497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7" name="Rectangle 198"/>
            <p:cNvSpPr>
              <a:spLocks noChangeArrowheads="1"/>
            </p:cNvSpPr>
            <p:nvPr/>
          </p:nvSpPr>
          <p:spPr bwMode="auto">
            <a:xfrm>
              <a:off x="67021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8" name="Rectangle 199"/>
            <p:cNvSpPr>
              <a:spLocks noChangeArrowheads="1"/>
            </p:cNvSpPr>
            <p:nvPr/>
          </p:nvSpPr>
          <p:spPr bwMode="auto">
            <a:xfrm>
              <a:off x="68545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99" name="Rectangle 200"/>
            <p:cNvSpPr>
              <a:spLocks noChangeArrowheads="1"/>
            </p:cNvSpPr>
            <p:nvPr/>
          </p:nvSpPr>
          <p:spPr bwMode="auto">
            <a:xfrm>
              <a:off x="70069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0" name="Rectangle 201"/>
            <p:cNvSpPr>
              <a:spLocks noChangeArrowheads="1"/>
            </p:cNvSpPr>
            <p:nvPr/>
          </p:nvSpPr>
          <p:spPr bwMode="auto">
            <a:xfrm>
              <a:off x="71593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1" name="Rectangle 202"/>
            <p:cNvSpPr>
              <a:spLocks noChangeArrowheads="1"/>
            </p:cNvSpPr>
            <p:nvPr/>
          </p:nvSpPr>
          <p:spPr bwMode="auto">
            <a:xfrm>
              <a:off x="73117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2" name="Rectangle 203"/>
            <p:cNvSpPr>
              <a:spLocks noChangeArrowheads="1"/>
            </p:cNvSpPr>
            <p:nvPr/>
          </p:nvSpPr>
          <p:spPr bwMode="auto">
            <a:xfrm>
              <a:off x="74641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3" name="Rectangle 204"/>
            <p:cNvSpPr>
              <a:spLocks noChangeArrowheads="1"/>
            </p:cNvSpPr>
            <p:nvPr/>
          </p:nvSpPr>
          <p:spPr bwMode="auto">
            <a:xfrm>
              <a:off x="76165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4" name="Rectangle 205"/>
            <p:cNvSpPr>
              <a:spLocks noChangeArrowheads="1"/>
            </p:cNvSpPr>
            <p:nvPr/>
          </p:nvSpPr>
          <p:spPr bwMode="auto">
            <a:xfrm>
              <a:off x="77689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5" name="Rectangle 206"/>
            <p:cNvSpPr>
              <a:spLocks noChangeArrowheads="1"/>
            </p:cNvSpPr>
            <p:nvPr/>
          </p:nvSpPr>
          <p:spPr bwMode="auto">
            <a:xfrm>
              <a:off x="79213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6" name="Rectangle 207"/>
            <p:cNvSpPr>
              <a:spLocks noChangeArrowheads="1"/>
            </p:cNvSpPr>
            <p:nvPr/>
          </p:nvSpPr>
          <p:spPr bwMode="auto">
            <a:xfrm>
              <a:off x="8073752" y="24384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7" name="Rectangle 208"/>
            <p:cNvSpPr>
              <a:spLocks noChangeArrowheads="1"/>
            </p:cNvSpPr>
            <p:nvPr/>
          </p:nvSpPr>
          <p:spPr bwMode="auto">
            <a:xfrm>
              <a:off x="8226152" y="24384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8" name="Rectangle 209"/>
            <p:cNvSpPr>
              <a:spLocks noChangeArrowheads="1"/>
            </p:cNvSpPr>
            <p:nvPr/>
          </p:nvSpPr>
          <p:spPr bwMode="auto">
            <a:xfrm>
              <a:off x="63973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09" name="Rectangle 210"/>
            <p:cNvSpPr>
              <a:spLocks noChangeArrowheads="1"/>
            </p:cNvSpPr>
            <p:nvPr/>
          </p:nvSpPr>
          <p:spPr bwMode="auto">
            <a:xfrm>
              <a:off x="5940152" y="24384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0" name="Rectangle 211"/>
            <p:cNvSpPr>
              <a:spLocks noChangeArrowheads="1"/>
            </p:cNvSpPr>
            <p:nvPr/>
          </p:nvSpPr>
          <p:spPr bwMode="auto">
            <a:xfrm>
              <a:off x="6092552" y="24384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1" name="Rectangle 212"/>
            <p:cNvSpPr>
              <a:spLocks noChangeArrowheads="1"/>
            </p:cNvSpPr>
            <p:nvPr/>
          </p:nvSpPr>
          <p:spPr bwMode="auto">
            <a:xfrm>
              <a:off x="6244952" y="24384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2" name="Rectangle 213"/>
            <p:cNvSpPr>
              <a:spLocks noChangeArrowheads="1"/>
            </p:cNvSpPr>
            <p:nvPr/>
          </p:nvSpPr>
          <p:spPr bwMode="auto">
            <a:xfrm>
              <a:off x="65497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3" name="Rectangle 214"/>
            <p:cNvSpPr>
              <a:spLocks noChangeArrowheads="1"/>
            </p:cNvSpPr>
            <p:nvPr/>
          </p:nvSpPr>
          <p:spPr bwMode="auto">
            <a:xfrm>
              <a:off x="67021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4" name="Rectangle 215"/>
            <p:cNvSpPr>
              <a:spLocks noChangeArrowheads="1"/>
            </p:cNvSpPr>
            <p:nvPr/>
          </p:nvSpPr>
          <p:spPr bwMode="auto">
            <a:xfrm>
              <a:off x="68545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5" name="Rectangle 216"/>
            <p:cNvSpPr>
              <a:spLocks noChangeArrowheads="1"/>
            </p:cNvSpPr>
            <p:nvPr/>
          </p:nvSpPr>
          <p:spPr bwMode="auto">
            <a:xfrm>
              <a:off x="70069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6" name="Rectangle 217"/>
            <p:cNvSpPr>
              <a:spLocks noChangeArrowheads="1"/>
            </p:cNvSpPr>
            <p:nvPr/>
          </p:nvSpPr>
          <p:spPr bwMode="auto">
            <a:xfrm>
              <a:off x="71593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7" name="Rectangle 218"/>
            <p:cNvSpPr>
              <a:spLocks noChangeArrowheads="1"/>
            </p:cNvSpPr>
            <p:nvPr/>
          </p:nvSpPr>
          <p:spPr bwMode="auto">
            <a:xfrm>
              <a:off x="73117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8" name="Rectangle 219"/>
            <p:cNvSpPr>
              <a:spLocks noChangeArrowheads="1"/>
            </p:cNvSpPr>
            <p:nvPr/>
          </p:nvSpPr>
          <p:spPr bwMode="auto">
            <a:xfrm>
              <a:off x="74641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19" name="Rectangle 220"/>
            <p:cNvSpPr>
              <a:spLocks noChangeArrowheads="1"/>
            </p:cNvSpPr>
            <p:nvPr/>
          </p:nvSpPr>
          <p:spPr bwMode="auto">
            <a:xfrm>
              <a:off x="76165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0" name="Rectangle 221"/>
            <p:cNvSpPr>
              <a:spLocks noChangeArrowheads="1"/>
            </p:cNvSpPr>
            <p:nvPr/>
          </p:nvSpPr>
          <p:spPr bwMode="auto">
            <a:xfrm>
              <a:off x="77689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1" name="Rectangle 222"/>
            <p:cNvSpPr>
              <a:spLocks noChangeArrowheads="1"/>
            </p:cNvSpPr>
            <p:nvPr/>
          </p:nvSpPr>
          <p:spPr bwMode="auto">
            <a:xfrm>
              <a:off x="79213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2" name="Rectangle 223"/>
            <p:cNvSpPr>
              <a:spLocks noChangeArrowheads="1"/>
            </p:cNvSpPr>
            <p:nvPr/>
          </p:nvSpPr>
          <p:spPr bwMode="auto">
            <a:xfrm>
              <a:off x="80737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3" name="Rectangle 224"/>
            <p:cNvSpPr>
              <a:spLocks noChangeArrowheads="1"/>
            </p:cNvSpPr>
            <p:nvPr/>
          </p:nvSpPr>
          <p:spPr bwMode="auto">
            <a:xfrm>
              <a:off x="8226152" y="25908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4" name="Rectangle 225"/>
            <p:cNvSpPr>
              <a:spLocks noChangeArrowheads="1"/>
            </p:cNvSpPr>
            <p:nvPr/>
          </p:nvSpPr>
          <p:spPr bwMode="auto">
            <a:xfrm>
              <a:off x="63973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5" name="Rectangle 226"/>
            <p:cNvSpPr>
              <a:spLocks noChangeArrowheads="1"/>
            </p:cNvSpPr>
            <p:nvPr/>
          </p:nvSpPr>
          <p:spPr bwMode="auto">
            <a:xfrm>
              <a:off x="5940152" y="2590800"/>
              <a:ext cx="152400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6" name="Rectangle 227"/>
            <p:cNvSpPr>
              <a:spLocks noChangeArrowheads="1"/>
            </p:cNvSpPr>
            <p:nvPr/>
          </p:nvSpPr>
          <p:spPr bwMode="auto">
            <a:xfrm>
              <a:off x="60925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7" name="Rectangle 228"/>
            <p:cNvSpPr>
              <a:spLocks noChangeArrowheads="1"/>
            </p:cNvSpPr>
            <p:nvPr/>
          </p:nvSpPr>
          <p:spPr bwMode="auto">
            <a:xfrm>
              <a:off x="6244952" y="25908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8" name="Rectangle 229"/>
            <p:cNvSpPr>
              <a:spLocks noChangeArrowheads="1"/>
            </p:cNvSpPr>
            <p:nvPr/>
          </p:nvSpPr>
          <p:spPr bwMode="auto">
            <a:xfrm>
              <a:off x="65497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29" name="Rectangle 230"/>
            <p:cNvSpPr>
              <a:spLocks noChangeArrowheads="1"/>
            </p:cNvSpPr>
            <p:nvPr/>
          </p:nvSpPr>
          <p:spPr bwMode="auto">
            <a:xfrm>
              <a:off x="67021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0" name="Rectangle 231"/>
            <p:cNvSpPr>
              <a:spLocks noChangeArrowheads="1"/>
            </p:cNvSpPr>
            <p:nvPr/>
          </p:nvSpPr>
          <p:spPr bwMode="auto">
            <a:xfrm>
              <a:off x="68545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1" name="Rectangle 232"/>
            <p:cNvSpPr>
              <a:spLocks noChangeArrowheads="1"/>
            </p:cNvSpPr>
            <p:nvPr/>
          </p:nvSpPr>
          <p:spPr bwMode="auto">
            <a:xfrm>
              <a:off x="70069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2" name="Rectangle 233"/>
            <p:cNvSpPr>
              <a:spLocks noChangeArrowheads="1"/>
            </p:cNvSpPr>
            <p:nvPr/>
          </p:nvSpPr>
          <p:spPr bwMode="auto">
            <a:xfrm>
              <a:off x="71593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3" name="Rectangle 234"/>
            <p:cNvSpPr>
              <a:spLocks noChangeArrowheads="1"/>
            </p:cNvSpPr>
            <p:nvPr/>
          </p:nvSpPr>
          <p:spPr bwMode="auto">
            <a:xfrm>
              <a:off x="73117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4" name="Rectangle 235"/>
            <p:cNvSpPr>
              <a:spLocks noChangeArrowheads="1"/>
            </p:cNvSpPr>
            <p:nvPr/>
          </p:nvSpPr>
          <p:spPr bwMode="auto">
            <a:xfrm>
              <a:off x="74641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5" name="Rectangle 236"/>
            <p:cNvSpPr>
              <a:spLocks noChangeArrowheads="1"/>
            </p:cNvSpPr>
            <p:nvPr/>
          </p:nvSpPr>
          <p:spPr bwMode="auto">
            <a:xfrm>
              <a:off x="76165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6" name="Rectangle 237"/>
            <p:cNvSpPr>
              <a:spLocks noChangeArrowheads="1"/>
            </p:cNvSpPr>
            <p:nvPr/>
          </p:nvSpPr>
          <p:spPr bwMode="auto">
            <a:xfrm>
              <a:off x="77689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7" name="Rectangle 238"/>
            <p:cNvSpPr>
              <a:spLocks noChangeArrowheads="1"/>
            </p:cNvSpPr>
            <p:nvPr/>
          </p:nvSpPr>
          <p:spPr bwMode="auto">
            <a:xfrm>
              <a:off x="79213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8" name="Rectangle 239"/>
            <p:cNvSpPr>
              <a:spLocks noChangeArrowheads="1"/>
            </p:cNvSpPr>
            <p:nvPr/>
          </p:nvSpPr>
          <p:spPr bwMode="auto">
            <a:xfrm>
              <a:off x="80737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39" name="Rectangle 240"/>
            <p:cNvSpPr>
              <a:spLocks noChangeArrowheads="1"/>
            </p:cNvSpPr>
            <p:nvPr/>
          </p:nvSpPr>
          <p:spPr bwMode="auto">
            <a:xfrm>
              <a:off x="82261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0" name="Rectangle 241"/>
            <p:cNvSpPr>
              <a:spLocks noChangeArrowheads="1"/>
            </p:cNvSpPr>
            <p:nvPr/>
          </p:nvSpPr>
          <p:spPr bwMode="auto">
            <a:xfrm>
              <a:off x="63973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1" name="Rectangle 242"/>
            <p:cNvSpPr>
              <a:spLocks noChangeArrowheads="1"/>
            </p:cNvSpPr>
            <p:nvPr/>
          </p:nvSpPr>
          <p:spPr bwMode="auto">
            <a:xfrm>
              <a:off x="59401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2" name="Rectangle 243"/>
            <p:cNvSpPr>
              <a:spLocks noChangeArrowheads="1"/>
            </p:cNvSpPr>
            <p:nvPr/>
          </p:nvSpPr>
          <p:spPr bwMode="auto">
            <a:xfrm>
              <a:off x="60925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3" name="Rectangle 244"/>
            <p:cNvSpPr>
              <a:spLocks noChangeArrowheads="1"/>
            </p:cNvSpPr>
            <p:nvPr/>
          </p:nvSpPr>
          <p:spPr bwMode="auto">
            <a:xfrm>
              <a:off x="6244952" y="27432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4" name="Rectangle 245"/>
            <p:cNvSpPr>
              <a:spLocks noChangeArrowheads="1"/>
            </p:cNvSpPr>
            <p:nvPr/>
          </p:nvSpPr>
          <p:spPr bwMode="auto">
            <a:xfrm>
              <a:off x="6549752" y="2895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5" name="Rectangle 246"/>
            <p:cNvSpPr>
              <a:spLocks noChangeArrowheads="1"/>
            </p:cNvSpPr>
            <p:nvPr/>
          </p:nvSpPr>
          <p:spPr bwMode="auto">
            <a:xfrm>
              <a:off x="6702152" y="2895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6" name="Rectangle 247"/>
            <p:cNvSpPr>
              <a:spLocks noChangeArrowheads="1"/>
            </p:cNvSpPr>
            <p:nvPr/>
          </p:nvSpPr>
          <p:spPr bwMode="auto">
            <a:xfrm>
              <a:off x="6854552" y="2895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7" name="Rectangle 248"/>
            <p:cNvSpPr>
              <a:spLocks noChangeArrowheads="1"/>
            </p:cNvSpPr>
            <p:nvPr/>
          </p:nvSpPr>
          <p:spPr bwMode="auto">
            <a:xfrm>
              <a:off x="7006952" y="2895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8" name="Rectangle 249"/>
            <p:cNvSpPr>
              <a:spLocks noChangeArrowheads="1"/>
            </p:cNvSpPr>
            <p:nvPr/>
          </p:nvSpPr>
          <p:spPr bwMode="auto">
            <a:xfrm>
              <a:off x="7159352" y="2895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49" name="Rectangle 250"/>
            <p:cNvSpPr>
              <a:spLocks noChangeArrowheads="1"/>
            </p:cNvSpPr>
            <p:nvPr/>
          </p:nvSpPr>
          <p:spPr bwMode="auto">
            <a:xfrm>
              <a:off x="7311752" y="2895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0" name="Rectangle 251"/>
            <p:cNvSpPr>
              <a:spLocks noChangeArrowheads="1"/>
            </p:cNvSpPr>
            <p:nvPr/>
          </p:nvSpPr>
          <p:spPr bwMode="auto">
            <a:xfrm>
              <a:off x="7464152" y="2895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1" name="Rectangle 252"/>
            <p:cNvSpPr>
              <a:spLocks noChangeArrowheads="1"/>
            </p:cNvSpPr>
            <p:nvPr/>
          </p:nvSpPr>
          <p:spPr bwMode="auto">
            <a:xfrm>
              <a:off x="7616552" y="2895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2" name="Rectangle 253"/>
            <p:cNvSpPr>
              <a:spLocks noChangeArrowheads="1"/>
            </p:cNvSpPr>
            <p:nvPr/>
          </p:nvSpPr>
          <p:spPr bwMode="auto">
            <a:xfrm>
              <a:off x="7768952" y="2895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3" name="Rectangle 254"/>
            <p:cNvSpPr>
              <a:spLocks noChangeArrowheads="1"/>
            </p:cNvSpPr>
            <p:nvPr/>
          </p:nvSpPr>
          <p:spPr bwMode="auto">
            <a:xfrm>
              <a:off x="7921352" y="2895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4" name="Rectangle 255"/>
            <p:cNvSpPr>
              <a:spLocks noChangeArrowheads="1"/>
            </p:cNvSpPr>
            <p:nvPr/>
          </p:nvSpPr>
          <p:spPr bwMode="auto">
            <a:xfrm>
              <a:off x="8073752" y="2895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5" name="Rectangle 256"/>
            <p:cNvSpPr>
              <a:spLocks noChangeArrowheads="1"/>
            </p:cNvSpPr>
            <p:nvPr/>
          </p:nvSpPr>
          <p:spPr bwMode="auto">
            <a:xfrm>
              <a:off x="8226152" y="2895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6" name="Rectangle 257"/>
            <p:cNvSpPr>
              <a:spLocks noChangeArrowheads="1"/>
            </p:cNvSpPr>
            <p:nvPr/>
          </p:nvSpPr>
          <p:spPr bwMode="auto">
            <a:xfrm>
              <a:off x="6397352" y="2895600"/>
              <a:ext cx="152400" cy="152400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7" name="Rectangle 258"/>
            <p:cNvSpPr>
              <a:spLocks noChangeArrowheads="1"/>
            </p:cNvSpPr>
            <p:nvPr/>
          </p:nvSpPr>
          <p:spPr bwMode="auto">
            <a:xfrm>
              <a:off x="5940152" y="2895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8" name="Rectangle 259"/>
            <p:cNvSpPr>
              <a:spLocks noChangeArrowheads="1"/>
            </p:cNvSpPr>
            <p:nvPr/>
          </p:nvSpPr>
          <p:spPr bwMode="auto">
            <a:xfrm>
              <a:off x="6092552" y="2895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259" name="Rectangle 260"/>
            <p:cNvSpPr>
              <a:spLocks noChangeArrowheads="1"/>
            </p:cNvSpPr>
            <p:nvPr/>
          </p:nvSpPr>
          <p:spPr bwMode="auto">
            <a:xfrm>
              <a:off x="6244952" y="2895600"/>
              <a:ext cx="152400" cy="1524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520" name="Rettangolo 519"/>
          <p:cNvSpPr/>
          <p:nvPr/>
        </p:nvSpPr>
        <p:spPr>
          <a:xfrm>
            <a:off x="5055731" y="4911080"/>
            <a:ext cx="156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Texture</a:t>
            </a:r>
            <a:r>
              <a:rPr lang="it-IT" dirty="0"/>
              <a:t> </a:t>
            </a:r>
            <a:r>
              <a:rPr lang="it-IT" dirty="0" err="1"/>
              <a:t>sheet</a:t>
            </a:r>
            <a:endParaRPr lang="it-IT" dirty="0"/>
          </a:p>
        </p:txBody>
      </p:sp>
      <p:sp>
        <p:nvSpPr>
          <p:cNvPr id="521" name="Rettangolo 520"/>
          <p:cNvSpPr/>
          <p:nvPr/>
        </p:nvSpPr>
        <p:spPr>
          <a:xfrm>
            <a:off x="7867558" y="4073406"/>
            <a:ext cx="97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«</a:t>
            </a:r>
            <a:r>
              <a:rPr lang="it-IT" dirty="0" err="1"/>
              <a:t>Texel</a:t>
            </a:r>
            <a:r>
              <a:rPr lang="it-IT" dirty="0"/>
              <a:t>»</a:t>
            </a:r>
          </a:p>
        </p:txBody>
      </p:sp>
      <p:cxnSp>
        <p:nvCxnSpPr>
          <p:cNvPr id="523" name="Connettore 4 522"/>
          <p:cNvCxnSpPr>
            <a:stCxn id="521" idx="0"/>
            <a:endCxn id="91" idx="3"/>
          </p:cNvCxnSpPr>
          <p:nvPr/>
        </p:nvCxnSpPr>
        <p:spPr bwMode="auto">
          <a:xfrm rot="16200000" flipV="1">
            <a:off x="7532995" y="3248933"/>
            <a:ext cx="805934" cy="843012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4" name="Rectangle 92"/>
          <p:cNvSpPr>
            <a:spLocks noChangeArrowheads="1"/>
          </p:cNvSpPr>
          <p:nvPr/>
        </p:nvSpPr>
        <p:spPr bwMode="auto">
          <a:xfrm>
            <a:off x="7361840" y="3191272"/>
            <a:ext cx="152400" cy="152400"/>
          </a:xfrm>
          <a:prstGeom prst="rect">
            <a:avLst/>
          </a:prstGeom>
          <a:solidFill>
            <a:srgbClr val="3366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3425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 err="1"/>
              <a:t>Textures</a:t>
            </a:r>
            <a:r>
              <a:rPr lang="it-IT" altLang="en-US" dirty="0"/>
              <a:t>: common </a:t>
            </a:r>
            <a:r>
              <a:rPr lang="it-IT" altLang="en-US" dirty="0" err="1"/>
              <a:t>terms</a:t>
            </a:r>
            <a:endParaRPr lang="it-IT" altLang="en-US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8600" y="1124744"/>
            <a:ext cx="8229600" cy="4968553"/>
          </a:xfrm>
        </p:spPr>
        <p:txBody>
          <a:bodyPr>
            <a:normAutofit/>
          </a:bodyPr>
          <a:lstStyle/>
          <a:p>
            <a:pPr lvl="1"/>
            <a:r>
              <a:rPr lang="it-IT" altLang="en-US" sz="2400" dirty="0" err="1"/>
              <a:t>Similar</a:t>
            </a:r>
            <a:r>
              <a:rPr lang="it-IT" altLang="en-US" sz="2400" dirty="0"/>
              <a:t> </a:t>
            </a:r>
            <a:r>
              <a:rPr lang="it-IT" altLang="en-US" sz="2400" dirty="0" err="1"/>
              <a:t>purpose</a:t>
            </a:r>
            <a:r>
              <a:rPr lang="it-IT" altLang="en-US" sz="2400" dirty="0"/>
              <a:t> to the per-</a:t>
            </a:r>
            <a:r>
              <a:rPr lang="it-IT" altLang="en-US" sz="2400" dirty="0" err="1"/>
              <a:t>vertex</a:t>
            </a:r>
            <a:r>
              <a:rPr lang="it-IT" altLang="en-US" sz="2400" dirty="0"/>
              <a:t> </a:t>
            </a:r>
            <a:r>
              <a:rPr lang="it-IT" altLang="en-US" sz="2400" dirty="0" err="1"/>
              <a:t>attributes</a:t>
            </a:r>
            <a:r>
              <a:rPr lang="it-IT" altLang="en-US" sz="2400" dirty="0"/>
              <a:t>!</a:t>
            </a:r>
          </a:p>
          <a:p>
            <a:pPr lvl="1"/>
            <a:r>
              <a:rPr lang="it-IT" altLang="en-US" sz="2400" dirty="0" err="1"/>
              <a:t>but</a:t>
            </a:r>
            <a:r>
              <a:rPr lang="it-IT" altLang="en-US" sz="2400" dirty="0"/>
              <a:t>… </a:t>
            </a:r>
          </a:p>
          <a:p>
            <a:pPr lvl="2"/>
            <a:r>
              <a:rPr lang="it-IT" altLang="en-US" dirty="0"/>
              <a:t># </a:t>
            </a:r>
            <a:r>
              <a:rPr lang="it-IT" altLang="en-US" dirty="0" err="1"/>
              <a:t>texels</a:t>
            </a:r>
            <a:r>
              <a:rPr lang="it-IT" altLang="en-US" dirty="0"/>
              <a:t> </a:t>
            </a:r>
            <a:r>
              <a:rPr lang="en-US" altLang="en-US" dirty="0"/>
              <a:t>&gt;&gt; </a:t>
            </a:r>
            <a:r>
              <a:rPr lang="it-IT" altLang="en-US" dirty="0"/>
              <a:t># </a:t>
            </a:r>
            <a:r>
              <a:rPr lang="it-IT" altLang="en-US" dirty="0" err="1"/>
              <a:t>vertices</a:t>
            </a:r>
            <a:endParaRPr lang="it-IT" altLang="en-US" dirty="0"/>
          </a:p>
          <a:p>
            <a:pPr lvl="2"/>
            <a:r>
              <a:rPr lang="it-IT" altLang="en-US" dirty="0"/>
              <a:t>More </a:t>
            </a:r>
            <a:r>
              <a:rPr lang="it-IT" altLang="en-US" dirty="0" err="1"/>
              <a:t>complex</a:t>
            </a:r>
            <a:r>
              <a:rPr lang="it-IT" altLang="en-US" dirty="0"/>
              <a:t> </a:t>
            </a:r>
            <a:r>
              <a:rPr lang="it-IT" altLang="en-US" dirty="0" err="1"/>
              <a:t>signals</a:t>
            </a:r>
            <a:r>
              <a:rPr lang="it-IT" altLang="en-US" dirty="0"/>
              <a:t>!</a:t>
            </a:r>
          </a:p>
          <a:p>
            <a:pPr marL="0" indent="0">
              <a:buNone/>
            </a:pPr>
            <a:endParaRPr lang="it-IT" altLang="en-US" sz="2000" dirty="0"/>
          </a:p>
        </p:txBody>
      </p:sp>
      <p:sp>
        <p:nvSpPr>
          <p:cNvPr id="3" name="Freccia a destra 2"/>
          <p:cNvSpPr/>
          <p:nvPr/>
        </p:nvSpPr>
        <p:spPr bwMode="auto">
          <a:xfrm rot="10800000">
            <a:off x="4283968" y="3258692"/>
            <a:ext cx="978408" cy="484632"/>
          </a:xfrm>
          <a:prstGeom prst="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709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textures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A63A5-FF72-C342-88DE-38C50B381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sp>
        <p:nvSpPr>
          <p:cNvPr id="9" name="Rettangolo 519">
            <a:extLst>
              <a:ext uri="{FF2B5EF4-FFF2-40B4-BE49-F238E27FC236}">
                <a16:creationId xmlns:a16="http://schemas.microsoft.com/office/drawing/2014/main" id="{2D6BA15D-2706-A44E-8684-60C9292E41AF}"/>
              </a:ext>
            </a:extLst>
          </p:cNvPr>
          <p:cNvSpPr/>
          <p:nvPr/>
        </p:nvSpPr>
        <p:spPr>
          <a:xfrm>
            <a:off x="5796136" y="6093296"/>
            <a:ext cx="2975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4953 </a:t>
            </a:r>
            <a:r>
              <a:rPr lang="it-IT" sz="2000" dirty="0" err="1"/>
              <a:t>Vertices</a:t>
            </a:r>
            <a:r>
              <a:rPr lang="it-IT" sz="2000" dirty="0"/>
              <a:t> , </a:t>
            </a:r>
            <a:r>
              <a:rPr lang="it-IT" sz="2000" dirty="0" err="1"/>
              <a:t>Textured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662338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textures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A63A5-FF72-C342-88DE-38C50B381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ABBA7-8BE6-AA46-B0B9-EEB2C4428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51248"/>
            <a:ext cx="4874376" cy="5606752"/>
          </a:xfrm>
          <a:prstGeom prst="rect">
            <a:avLst/>
          </a:prstGeom>
        </p:spPr>
      </p:pic>
      <p:sp>
        <p:nvSpPr>
          <p:cNvPr id="9" name="Rettangolo 519">
            <a:extLst>
              <a:ext uri="{FF2B5EF4-FFF2-40B4-BE49-F238E27FC236}">
                <a16:creationId xmlns:a16="http://schemas.microsoft.com/office/drawing/2014/main" id="{F7581883-716B-4B46-820B-A164F1BEBF9F}"/>
              </a:ext>
            </a:extLst>
          </p:cNvPr>
          <p:cNvSpPr/>
          <p:nvPr/>
        </p:nvSpPr>
        <p:spPr>
          <a:xfrm>
            <a:off x="5796136" y="6093296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4953 </a:t>
            </a:r>
            <a:r>
              <a:rPr lang="it-IT" sz="2000" dirty="0" err="1"/>
              <a:t>Vertices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6324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Points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5-02-05 at 17.48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5" y="2491356"/>
            <a:ext cx="5835049" cy="349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98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x-none" dirty="0" err="1">
                <a:ea typeface="ＭＳ Ｐゴシック" charset="-128"/>
              </a:rPr>
              <a:t>Recap:Attribute</a:t>
            </a:r>
            <a:r>
              <a:rPr lang="it-IT" altLang="x-none" dirty="0">
                <a:ea typeface="ＭＳ Ｐゴシック" charset="-128"/>
              </a:rPr>
              <a:t> </a:t>
            </a:r>
            <a:r>
              <a:rPr lang="it-IT" altLang="x-none" dirty="0" err="1">
                <a:ea typeface="ＭＳ Ｐゴシック" charset="-128"/>
              </a:rPr>
              <a:t>interpolation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6041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x-none">
                <a:ea typeface="ＭＳ Ｐゴシック" charset="-128"/>
              </a:rPr>
              <a:t>Attributes inside fragments are interpolated:</a:t>
            </a:r>
          </a:p>
          <a:p>
            <a:pPr lvl="1"/>
            <a:r>
              <a:rPr lang="it-IT" altLang="x-none">
                <a:ea typeface="ＭＳ Ｐゴシック" charset="-128"/>
              </a:rPr>
              <a:t>from attributes at vertices</a:t>
            </a:r>
          </a:p>
          <a:p>
            <a:pPr lvl="1"/>
            <a:r>
              <a:rPr lang="it-IT" altLang="x-none">
                <a:ea typeface="ＭＳ Ｐゴシック" charset="-128"/>
              </a:rPr>
              <a:t>using barycentric coordinates of the fragment as weights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00F64-BD83-0041-8AD8-C44182F37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780928"/>
            <a:ext cx="3823072" cy="36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99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textures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A63A5-FF72-C342-88DE-38C50B381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ABBA7-8BE6-AA46-B0B9-EEB2C4428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51248"/>
            <a:ext cx="4874376" cy="5606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2812D-F69C-B446-BD05-EFE374C02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sp>
        <p:nvSpPr>
          <p:cNvPr id="9" name="Rettangolo 519">
            <a:extLst>
              <a:ext uri="{FF2B5EF4-FFF2-40B4-BE49-F238E27FC236}">
                <a16:creationId xmlns:a16="http://schemas.microsoft.com/office/drawing/2014/main" id="{9EE0A6B3-671E-A644-8C6B-CDEAD8B9CDDA}"/>
              </a:ext>
            </a:extLst>
          </p:cNvPr>
          <p:cNvSpPr/>
          <p:nvPr/>
        </p:nvSpPr>
        <p:spPr>
          <a:xfrm>
            <a:off x="5398694" y="6165304"/>
            <a:ext cx="3530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4953 </a:t>
            </a:r>
            <a:r>
              <a:rPr lang="it-IT" sz="2000" dirty="0" err="1"/>
              <a:t>Vertices</a:t>
            </a:r>
            <a:r>
              <a:rPr lang="it-IT" sz="2000" dirty="0"/>
              <a:t> , Per </a:t>
            </a:r>
            <a:r>
              <a:rPr lang="it-IT" sz="2000" dirty="0" err="1"/>
              <a:t>Vert</a:t>
            </a:r>
            <a:r>
              <a:rPr lang="it-IT" sz="2000" dirty="0"/>
              <a:t> color</a:t>
            </a:r>
          </a:p>
        </p:txBody>
      </p:sp>
    </p:spTree>
    <p:extLst>
      <p:ext uri="{BB962C8B-B14F-4D97-AF65-F5344CB8AC3E}">
        <p14:creationId xmlns:p14="http://schemas.microsoft.com/office/powerpoint/2010/main" val="3695782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textures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A63A5-FF72-C342-88DE-38C50B381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ABBA7-8BE6-AA46-B0B9-EEB2C4428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51248"/>
            <a:ext cx="4874376" cy="5606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2812D-F69C-B446-BD05-EFE374C02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84380-4776-104B-AFC5-DFFA3F6C8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935C2-077B-CE4D-B502-A2A011212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51248"/>
            <a:ext cx="4874376" cy="5606752"/>
          </a:xfrm>
          <a:prstGeom prst="rect">
            <a:avLst/>
          </a:prstGeom>
        </p:spPr>
      </p:pic>
      <p:sp>
        <p:nvSpPr>
          <p:cNvPr id="9" name="Rettangolo 519">
            <a:extLst>
              <a:ext uri="{FF2B5EF4-FFF2-40B4-BE49-F238E27FC236}">
                <a16:creationId xmlns:a16="http://schemas.microsoft.com/office/drawing/2014/main" id="{7A8B71CC-4C94-5143-BB36-EB5545F5D897}"/>
              </a:ext>
            </a:extLst>
          </p:cNvPr>
          <p:cNvSpPr/>
          <p:nvPr/>
        </p:nvSpPr>
        <p:spPr>
          <a:xfrm>
            <a:off x="6166402" y="6093296"/>
            <a:ext cx="1965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18055 </a:t>
            </a:r>
            <a:r>
              <a:rPr lang="it-IT" sz="2000" dirty="0" err="1"/>
              <a:t>Vertices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057115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textures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A63A5-FF72-C342-88DE-38C50B381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ABBA7-8BE6-AA46-B0B9-EEB2C4428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51248"/>
            <a:ext cx="4874376" cy="5606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2812D-F69C-B446-BD05-EFE374C02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84380-4776-104B-AFC5-DFFA3F6C8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sp>
        <p:nvSpPr>
          <p:cNvPr id="11" name="Rettangolo 519">
            <a:extLst>
              <a:ext uri="{FF2B5EF4-FFF2-40B4-BE49-F238E27FC236}">
                <a16:creationId xmlns:a16="http://schemas.microsoft.com/office/drawing/2014/main" id="{3DE2E67D-D6AD-9348-A539-9E4AD5D6B3D4}"/>
              </a:ext>
            </a:extLst>
          </p:cNvPr>
          <p:cNvSpPr/>
          <p:nvPr/>
        </p:nvSpPr>
        <p:spPr>
          <a:xfrm>
            <a:off x="5398694" y="6165304"/>
            <a:ext cx="3672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18055 </a:t>
            </a:r>
            <a:r>
              <a:rPr lang="it-IT" sz="2000" dirty="0" err="1"/>
              <a:t>Vertices</a:t>
            </a:r>
            <a:r>
              <a:rPr lang="it-IT" sz="2000" dirty="0"/>
              <a:t> , Per </a:t>
            </a:r>
            <a:r>
              <a:rPr lang="it-IT" sz="2000" dirty="0" err="1"/>
              <a:t>Vert</a:t>
            </a:r>
            <a:r>
              <a:rPr lang="it-IT" sz="2000" dirty="0"/>
              <a:t> color</a:t>
            </a:r>
          </a:p>
        </p:txBody>
      </p:sp>
    </p:spTree>
    <p:extLst>
      <p:ext uri="{BB962C8B-B14F-4D97-AF65-F5344CB8AC3E}">
        <p14:creationId xmlns:p14="http://schemas.microsoft.com/office/powerpoint/2010/main" val="493731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textures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A63A5-FF72-C342-88DE-38C50B381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93" y="1251248"/>
            <a:ext cx="4881460" cy="5606752"/>
          </a:xfrm>
          <a:prstGeom prst="rect">
            <a:avLst/>
          </a:prstGeom>
        </p:spPr>
      </p:pic>
      <p:sp>
        <p:nvSpPr>
          <p:cNvPr id="5" name="Rettangolo 519">
            <a:extLst>
              <a:ext uri="{FF2B5EF4-FFF2-40B4-BE49-F238E27FC236}">
                <a16:creationId xmlns:a16="http://schemas.microsoft.com/office/drawing/2014/main" id="{6B3C52BB-EC13-044A-BEE2-C94EACB16712}"/>
              </a:ext>
            </a:extLst>
          </p:cNvPr>
          <p:cNvSpPr/>
          <p:nvPr/>
        </p:nvSpPr>
        <p:spPr>
          <a:xfrm>
            <a:off x="5796136" y="6093296"/>
            <a:ext cx="2975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4953 </a:t>
            </a:r>
            <a:r>
              <a:rPr lang="it-IT" sz="2000" dirty="0" err="1"/>
              <a:t>Vertices</a:t>
            </a:r>
            <a:r>
              <a:rPr lang="it-IT" sz="2000" dirty="0"/>
              <a:t> , </a:t>
            </a:r>
            <a:r>
              <a:rPr lang="it-IT" sz="2000" dirty="0" err="1"/>
              <a:t>Textured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804943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Texture </a:t>
            </a:r>
            <a:r>
              <a:rPr lang="it-IT" dirty="0" err="1"/>
              <a:t>maps</a:t>
            </a:r>
            <a:r>
              <a:rPr lang="it-IT" dirty="0"/>
              <a:t> </a:t>
            </a:r>
            <a:r>
              <a:rPr lang="it-IT" b="0" dirty="0"/>
              <a:t>and</a:t>
            </a:r>
            <a:r>
              <a:rPr lang="it-IT" dirty="0"/>
              <a:t> </a:t>
            </a:r>
            <a:r>
              <a:rPr lang="it-IT" dirty="0" err="1"/>
              <a:t>Meshes</a:t>
            </a:r>
            <a:endParaRPr lang="it-IT" b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4360" y="1218018"/>
            <a:ext cx="8435280" cy="5138737"/>
          </a:xfrm>
        </p:spPr>
        <p:txBody>
          <a:bodyPr>
            <a:normAutofit/>
          </a:bodyPr>
          <a:lstStyle/>
          <a:p>
            <a:r>
              <a:rPr lang="it-IT" sz="2400" dirty="0"/>
              <a:t>Not necessarly 1:1</a:t>
            </a:r>
          </a:p>
          <a:p>
            <a:pPr lvl="1"/>
            <a:r>
              <a:rPr lang="it-IT" sz="2000" dirty="0"/>
              <a:t>1:N -- several textures «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sheets</a:t>
            </a:r>
            <a:r>
              <a:rPr lang="it-IT" sz="2000" dirty="0"/>
              <a:t>» associated to a mesh</a:t>
            </a:r>
          </a:p>
          <a:p>
            <a:pPr lvl="1"/>
            <a:r>
              <a:rPr lang="en-US" sz="2000" dirty="0"/>
              <a:t>N:1 – more meshes</a:t>
            </a:r>
            <a:r>
              <a:rPr lang="it-IT" sz="2000" dirty="0"/>
              <a:t> on the same </a:t>
            </a:r>
            <a:r>
              <a:rPr lang="it-IT" sz="2000" dirty="0" err="1"/>
              <a:t>sheet</a:t>
            </a:r>
            <a:r>
              <a:rPr lang="it-IT" sz="2000" dirty="0"/>
              <a:t> </a:t>
            </a:r>
          </a:p>
          <a:p>
            <a:pPr lvl="1"/>
            <a:r>
              <a:rPr lang="en-US" sz="2000" dirty="0"/>
              <a:t>If different part of mesh associated to different textures: decompose the object into sub-mesh </a:t>
            </a:r>
            <a:endParaRPr lang="it-IT" sz="2000" dirty="0"/>
          </a:p>
          <a:p>
            <a:pPr lvl="1"/>
            <a:endParaRPr lang="it-IT" sz="2400" dirty="0"/>
          </a:p>
          <a:p>
            <a:pPr lvl="1"/>
            <a:endParaRPr lang="it-IT" dirty="0"/>
          </a:p>
        </p:txBody>
      </p:sp>
      <p:sp>
        <p:nvSpPr>
          <p:cNvPr id="5" name="Ovale 4"/>
          <p:cNvSpPr/>
          <p:nvPr/>
        </p:nvSpPr>
        <p:spPr bwMode="auto">
          <a:xfrm>
            <a:off x="3467561" y="4453932"/>
            <a:ext cx="1512168" cy="100811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MATERIAL</a:t>
            </a:r>
          </a:p>
        </p:txBody>
      </p:sp>
      <p:sp>
        <p:nvSpPr>
          <p:cNvPr id="6" name="Ovale 5"/>
          <p:cNvSpPr/>
          <p:nvPr/>
        </p:nvSpPr>
        <p:spPr bwMode="auto">
          <a:xfrm>
            <a:off x="499626" y="5320424"/>
            <a:ext cx="1512168" cy="100811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MESH </a:t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</a:t>
            </a:r>
          </a:p>
        </p:txBody>
      </p:sp>
      <p:sp>
        <p:nvSpPr>
          <p:cNvPr id="7" name="Ovale 6"/>
          <p:cNvSpPr/>
          <p:nvPr/>
        </p:nvSpPr>
        <p:spPr bwMode="auto">
          <a:xfrm>
            <a:off x="499626" y="3531749"/>
            <a:ext cx="1512168" cy="100811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MESH </a:t>
            </a: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</a:t>
            </a:r>
          </a:p>
        </p:txBody>
      </p:sp>
      <p:cxnSp>
        <p:nvCxnSpPr>
          <p:cNvPr id="9" name="Connettore 2 8"/>
          <p:cNvCxnSpPr>
            <a:cxnSpLocks/>
            <a:stCxn id="7" idx="6"/>
            <a:endCxn id="5" idx="2"/>
          </p:cNvCxnSpPr>
          <p:nvPr/>
        </p:nvCxnSpPr>
        <p:spPr bwMode="auto">
          <a:xfrm>
            <a:off x="2011794" y="4035805"/>
            <a:ext cx="1455767" cy="92218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ttore 2 8"/>
          <p:cNvCxnSpPr>
            <a:stCxn id="6" idx="6"/>
            <a:endCxn id="5" idx="2"/>
          </p:cNvCxnSpPr>
          <p:nvPr/>
        </p:nvCxnSpPr>
        <p:spPr bwMode="auto">
          <a:xfrm flipV="1">
            <a:off x="2011794" y="4957988"/>
            <a:ext cx="1455767" cy="86649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ttangolo 13"/>
          <p:cNvSpPr/>
          <p:nvPr/>
        </p:nvSpPr>
        <p:spPr bwMode="auto">
          <a:xfrm>
            <a:off x="6588224" y="3669117"/>
            <a:ext cx="1414728" cy="914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TEXTURE 1</a:t>
            </a:r>
            <a:br>
              <a:rPr lang="en-US" sz="1400" dirty="0"/>
            </a:br>
            <a:r>
              <a:rPr lang="en-US" sz="1400" b="1" dirty="0">
                <a:solidFill>
                  <a:srgbClr val="FF0000"/>
                </a:solidFill>
              </a:rPr>
              <a:t>BUMPMAP</a:t>
            </a:r>
          </a:p>
        </p:txBody>
      </p:sp>
      <p:sp>
        <p:nvSpPr>
          <p:cNvPr id="15" name="Rettangolo 14"/>
          <p:cNvSpPr/>
          <p:nvPr/>
        </p:nvSpPr>
        <p:spPr bwMode="auto">
          <a:xfrm>
            <a:off x="6588224" y="5435423"/>
            <a:ext cx="1414728" cy="914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TEXTURE 2</a:t>
            </a:r>
            <a:br>
              <a:rPr lang="en-US" sz="1400" dirty="0"/>
            </a:br>
            <a:r>
              <a:rPr lang="en-US" sz="1400" b="1" dirty="0">
                <a:solidFill>
                  <a:srgbClr val="FF0000"/>
                </a:solidFill>
              </a:rPr>
              <a:t>COLORMAP</a:t>
            </a:r>
          </a:p>
        </p:txBody>
      </p:sp>
      <p:cxnSp>
        <p:nvCxnSpPr>
          <p:cNvPr id="16" name="Connettore 2 8"/>
          <p:cNvCxnSpPr>
            <a:cxnSpLocks/>
            <a:stCxn id="5" idx="6"/>
          </p:cNvCxnSpPr>
          <p:nvPr/>
        </p:nvCxnSpPr>
        <p:spPr bwMode="auto">
          <a:xfrm flipV="1">
            <a:off x="4979729" y="4091496"/>
            <a:ext cx="1608495" cy="86649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nettore 2 8"/>
          <p:cNvCxnSpPr>
            <a:stCxn id="5" idx="6"/>
            <a:endCxn id="15" idx="1"/>
          </p:cNvCxnSpPr>
          <p:nvPr/>
        </p:nvCxnSpPr>
        <p:spPr bwMode="auto">
          <a:xfrm>
            <a:off x="4979729" y="4957988"/>
            <a:ext cx="1608495" cy="93463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3892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MIP map levels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Pre-filtering of textures</a:t>
            </a:r>
          </a:p>
          <a:p>
            <a:r>
              <a:rPr lang="en-US" sz="2400" dirty="0"/>
              <a:t>“LOD pyramid, for images”!</a:t>
            </a:r>
          </a:p>
          <a:p>
            <a:r>
              <a:rPr lang="en-US" sz="2400" dirty="0"/>
              <a:t>Hardware chooses the right level (for pixel)</a:t>
            </a:r>
          </a:p>
          <a:p>
            <a:r>
              <a:rPr lang="en-US" sz="2400" dirty="0"/>
              <a:t>Avoid subsampling artifacts</a:t>
            </a:r>
            <a:endParaRPr lang="it-IT" sz="2400" dirty="0"/>
          </a:p>
        </p:txBody>
      </p:sp>
      <p:pic>
        <p:nvPicPr>
          <p:cNvPr id="32563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87021"/>
            <a:ext cx="6076646" cy="303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 bwMode="auto">
          <a:xfrm>
            <a:off x="1331640" y="3487021"/>
            <a:ext cx="3038323" cy="30383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1024x1024</a:t>
            </a:r>
          </a:p>
        </p:txBody>
      </p:sp>
      <p:sp>
        <p:nvSpPr>
          <p:cNvPr id="8" name="Rettangolo 7"/>
          <p:cNvSpPr/>
          <p:nvPr/>
        </p:nvSpPr>
        <p:spPr bwMode="auto">
          <a:xfrm>
            <a:off x="4369962" y="3487021"/>
            <a:ext cx="1521040" cy="1519161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512x512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5891002" y="3487022"/>
            <a:ext cx="769229" cy="75958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256x256</a:t>
            </a:r>
          </a:p>
        </p:txBody>
      </p:sp>
      <p:sp>
        <p:nvSpPr>
          <p:cNvPr id="10" name="Rettangolo 9"/>
          <p:cNvSpPr/>
          <p:nvPr/>
        </p:nvSpPr>
        <p:spPr bwMode="auto">
          <a:xfrm flipV="1">
            <a:off x="6660230" y="3487020"/>
            <a:ext cx="360041" cy="379791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516168" y="3126980"/>
            <a:ext cx="431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1x1</a:t>
            </a:r>
          </a:p>
        </p:txBody>
      </p:sp>
      <p:sp>
        <p:nvSpPr>
          <p:cNvPr id="12" name="Rettangolo 11"/>
          <p:cNvSpPr/>
          <p:nvPr/>
        </p:nvSpPr>
        <p:spPr bwMode="auto">
          <a:xfrm>
            <a:off x="7020270" y="3487019"/>
            <a:ext cx="196505" cy="18989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Connettore 4 6"/>
          <p:cNvCxnSpPr>
            <a:stCxn id="5" idx="2"/>
          </p:cNvCxnSpPr>
          <p:nvPr/>
        </p:nvCxnSpPr>
        <p:spPr bwMode="auto">
          <a:xfrm rot="5400000">
            <a:off x="7550605" y="3305694"/>
            <a:ext cx="83043" cy="279612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83530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Texture </a:t>
            </a:r>
            <a:r>
              <a:rPr lang="it-IT" dirty="0" err="1"/>
              <a:t>maps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assets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Carachteristics:</a:t>
            </a:r>
          </a:p>
          <a:p>
            <a:pPr lvl="1"/>
            <a:r>
              <a:rPr lang="it-IT" dirty="0" err="1"/>
              <a:t>Size</a:t>
            </a:r>
            <a:r>
              <a:rPr lang="it-IT" dirty="0"/>
              <a:t>:</a:t>
            </a:r>
          </a:p>
          <a:p>
            <a:pPr lvl="2"/>
            <a:r>
              <a:rPr lang="it-IT" dirty="0"/>
              <a:t>resolution</a:t>
            </a:r>
          </a:p>
          <a:p>
            <a:pPr lvl="2"/>
            <a:r>
              <a:rPr lang="it-IT" dirty="0"/>
              <a:t>channels (eg: alpha?)</a:t>
            </a:r>
          </a:p>
          <a:p>
            <a:pPr lvl="1"/>
            <a:r>
              <a:rPr lang="it-IT" dirty="0"/>
              <a:t>MIP-</a:t>
            </a:r>
            <a:r>
              <a:rPr lang="it-IT" dirty="0" err="1"/>
              <a:t>map</a:t>
            </a:r>
            <a:r>
              <a:rPr lang="it-IT" dirty="0"/>
              <a:t> </a:t>
            </a:r>
          </a:p>
          <a:p>
            <a:pPr lvl="2"/>
            <a:r>
              <a:rPr lang="it-IT" dirty="0"/>
              <a:t>(available of not?)</a:t>
            </a:r>
          </a:p>
          <a:p>
            <a:pPr lvl="1"/>
            <a:r>
              <a:rPr lang="en-US" dirty="0"/>
              <a:t>Compression?</a:t>
            </a:r>
          </a:p>
          <a:p>
            <a:pPr lvl="2"/>
            <a:r>
              <a:rPr lang="en-US" dirty="0"/>
              <a:t>e.g. quantized “color-map”,</a:t>
            </a:r>
            <a:br>
              <a:rPr lang="en-US" dirty="0"/>
            </a:br>
            <a:r>
              <a:rPr lang="en-US" dirty="0"/>
              <a:t>or specific compression schemes</a:t>
            </a:r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  <p:cxnSp>
        <p:nvCxnSpPr>
          <p:cNvPr id="17" name="Connettore 7 16"/>
          <p:cNvCxnSpPr>
            <a:cxnSpLocks/>
            <a:endCxn id="20" idx="1"/>
          </p:cNvCxnSpPr>
          <p:nvPr/>
        </p:nvCxnSpPr>
        <p:spPr bwMode="auto">
          <a:xfrm>
            <a:off x="2771800" y="2420888"/>
            <a:ext cx="2688612" cy="43919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Segnaposto contenuto 2"/>
          <p:cNvSpPr txBox="1">
            <a:spLocks/>
          </p:cNvSpPr>
          <p:nvPr/>
        </p:nvSpPr>
        <p:spPr bwMode="auto">
          <a:xfrm>
            <a:off x="5460412" y="1833972"/>
            <a:ext cx="3491880" cy="2052228"/>
          </a:xfrm>
          <a:prstGeom prst="roundRect">
            <a:avLst>
              <a:gd name="adj" fmla="val 8249"/>
            </a:avLst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dirty="0"/>
              <a:t>Recurrent constraints:</a:t>
            </a:r>
            <a:endParaRPr lang="en-US" sz="1400" dirty="0"/>
          </a:p>
          <a:p>
            <a:r>
              <a:rPr lang="en-US" sz="1400" dirty="0">
                <a:solidFill>
                  <a:srgbClr val="3101FF"/>
                </a:solidFill>
              </a:rPr>
              <a:t>Power of 2 </a:t>
            </a:r>
            <a:r>
              <a:rPr lang="en-US" sz="1400" dirty="0"/>
              <a:t>for side</a:t>
            </a:r>
          </a:p>
          <a:p>
            <a:pPr lvl="1"/>
            <a:r>
              <a:rPr lang="en-US" sz="1100" dirty="0"/>
              <a:t>(requested by always fewer engi</a:t>
            </a:r>
            <a:r>
              <a:rPr lang="en-US" sz="1200" dirty="0"/>
              <a:t>nes)</a:t>
            </a:r>
          </a:p>
          <a:p>
            <a:pPr lvl="1"/>
            <a:r>
              <a:rPr lang="en-US" sz="1200" dirty="0"/>
              <a:t>Both in  U and V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(e.g.: 256x256 o 1024x512)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dirty="0"/>
              <a:t>res &lt; max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(e.g.: max = 4096 o 2048)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77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/>
        </p:nvCxnSpPr>
        <p:spPr bwMode="auto">
          <a:xfrm>
            <a:off x="6084168" y="2249488"/>
            <a:ext cx="0" cy="4608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Ovale 19"/>
          <p:cNvSpPr/>
          <p:nvPr/>
        </p:nvSpPr>
        <p:spPr bwMode="auto">
          <a:xfrm>
            <a:off x="6732240" y="4323432"/>
            <a:ext cx="1800200" cy="1440160"/>
          </a:xfrm>
          <a:prstGeom prst="ellipse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TextureSheet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on GPU</a:t>
            </a:r>
          </a:p>
        </p:txBody>
      </p:sp>
      <p:sp>
        <p:nvSpPr>
          <p:cNvPr id="13" name="Freccia a inversione 12"/>
          <p:cNvSpPr/>
          <p:nvPr/>
        </p:nvSpPr>
        <p:spPr bwMode="auto">
          <a:xfrm>
            <a:off x="4572000" y="3356992"/>
            <a:ext cx="3204356" cy="1368152"/>
          </a:xfrm>
          <a:prstGeom prst="uturnArrow">
            <a:avLst>
              <a:gd name="adj1" fmla="val 35148"/>
              <a:gd name="adj2" fmla="val 25000"/>
              <a:gd name="adj3" fmla="val 28650"/>
              <a:gd name="adj4" fmla="val 66426"/>
              <a:gd name="adj5" fmla="val 79578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LOAD</a:t>
            </a:r>
            <a:endParaRPr kumimoji="0" 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of a Texture in a Game Engine</a:t>
            </a:r>
            <a:endParaRPr lang="it-IT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3059832" y="2204864"/>
            <a:ext cx="0" cy="4608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ccia a sinistra 8"/>
          <p:cNvSpPr/>
          <p:nvPr/>
        </p:nvSpPr>
        <p:spPr bwMode="auto">
          <a:xfrm>
            <a:off x="323528" y="2191792"/>
            <a:ext cx="2520280" cy="787896"/>
          </a:xfrm>
          <a:prstGeom prst="leftArrow">
            <a:avLst>
              <a:gd name="adj1" fmla="val 100000"/>
              <a:gd name="adj2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3101FF"/>
                </a:solidFill>
              </a:rPr>
              <a:t>DISK</a:t>
            </a:r>
            <a:endParaRPr kumimoji="0" lang="it-IT" sz="2400" b="1" i="0" u="none" strike="noStrike" cap="none" normalizeH="0" baseline="0" dirty="0">
              <a:ln>
                <a:noFill/>
              </a:ln>
              <a:solidFill>
                <a:srgbClr val="3101FF"/>
              </a:solidFill>
              <a:effectLst/>
            </a:endParaRPr>
          </a:p>
        </p:txBody>
      </p:sp>
      <p:sp>
        <p:nvSpPr>
          <p:cNvPr id="10" name="Freccia a sinistra 9"/>
          <p:cNvSpPr/>
          <p:nvPr/>
        </p:nvSpPr>
        <p:spPr bwMode="auto">
          <a:xfrm>
            <a:off x="3322464" y="2204864"/>
            <a:ext cx="2520280" cy="787896"/>
          </a:xfrm>
          <a:prstGeom prst="leftArrow">
            <a:avLst>
              <a:gd name="adj1" fmla="val 100000"/>
              <a:gd name="adj2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3101FF"/>
                </a:solidFill>
              </a:rPr>
              <a:t>CENTRAL RAM</a:t>
            </a:r>
            <a:endParaRPr kumimoji="0" lang="it-IT" sz="2400" b="1" i="0" u="none" strike="noStrike" cap="none" normalizeH="0" baseline="0" dirty="0">
              <a:ln>
                <a:noFill/>
              </a:ln>
              <a:solidFill>
                <a:srgbClr val="3101FF"/>
              </a:solidFill>
              <a:effectLst/>
            </a:endParaRPr>
          </a:p>
        </p:txBody>
      </p:sp>
      <p:sp>
        <p:nvSpPr>
          <p:cNvPr id="11" name="Freccia a sinistra 10"/>
          <p:cNvSpPr/>
          <p:nvPr/>
        </p:nvSpPr>
        <p:spPr bwMode="auto">
          <a:xfrm>
            <a:off x="6372200" y="2204864"/>
            <a:ext cx="2520280" cy="787896"/>
          </a:xfrm>
          <a:prstGeom prst="leftArrow">
            <a:avLst>
              <a:gd name="adj1" fmla="val 100000"/>
              <a:gd name="adj2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3101FF"/>
                </a:solidFill>
              </a:rPr>
              <a:t>GPU RAM</a:t>
            </a:r>
            <a:endParaRPr kumimoji="0" lang="it-IT" sz="2400" b="1" i="0" u="none" strike="noStrike" cap="none" normalizeH="0" baseline="0" dirty="0">
              <a:ln>
                <a:noFill/>
              </a:ln>
              <a:solidFill>
                <a:srgbClr val="3101FF"/>
              </a:solidFill>
              <a:effectLst/>
            </a:endParaRPr>
          </a:p>
        </p:txBody>
      </p:sp>
      <p:sp>
        <p:nvSpPr>
          <p:cNvPr id="19" name="Ovale 18"/>
          <p:cNvSpPr/>
          <p:nvPr/>
        </p:nvSpPr>
        <p:spPr bwMode="auto">
          <a:xfrm>
            <a:off x="3635896" y="4280892"/>
            <a:ext cx="1584176" cy="1440160"/>
          </a:xfrm>
          <a:prstGeom prst="ellipse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Object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2" name="Freccia a inversione 11"/>
          <p:cNvSpPr/>
          <p:nvPr/>
        </p:nvSpPr>
        <p:spPr bwMode="auto">
          <a:xfrm>
            <a:off x="1187624" y="3366182"/>
            <a:ext cx="3240360" cy="1187562"/>
          </a:xfrm>
          <a:prstGeom prst="uturnArrow">
            <a:avLst>
              <a:gd name="adj1" fmla="val 42514"/>
              <a:gd name="adj2" fmla="val 25000"/>
              <a:gd name="adj3" fmla="val 31434"/>
              <a:gd name="adj4" fmla="val 66426"/>
              <a:gd name="adj5" fmla="val 93583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IMPORT</a:t>
            </a:r>
            <a:endParaRPr kumimoji="0" 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Ovale 17"/>
          <p:cNvSpPr/>
          <p:nvPr/>
        </p:nvSpPr>
        <p:spPr bwMode="auto">
          <a:xfrm>
            <a:off x="683568" y="4171032"/>
            <a:ext cx="1584176" cy="1440160"/>
          </a:xfrm>
          <a:prstGeom prst="ellipse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File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3175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Texture </a:t>
            </a:r>
            <a:r>
              <a:rPr lang="it-IT" dirty="0" err="1"/>
              <a:t>Sheets</a:t>
            </a:r>
            <a:r>
              <a:rPr lang="it-IT" dirty="0"/>
              <a:t>: </a:t>
            </a:r>
            <a:r>
              <a:rPr lang="it-IT" dirty="0" err="1"/>
              <a:t>files</a:t>
            </a:r>
            <a:r>
              <a:rPr lang="it-IT" dirty="0"/>
              <a:t> format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0" y="2996952"/>
            <a:ext cx="4032448" cy="3672408"/>
          </a:xfrm>
        </p:spPr>
        <p:txBody>
          <a:bodyPr/>
          <a:lstStyle/>
          <a:p>
            <a:r>
              <a:rPr lang="en-US" sz="2000" dirty="0"/>
              <a:t>For generic images:</a:t>
            </a:r>
          </a:p>
          <a:p>
            <a:pPr lvl="2"/>
            <a:r>
              <a:rPr lang="it-IT" sz="1600" b="1" dirty="0">
                <a:solidFill>
                  <a:srgbClr val="0070C0"/>
                </a:solidFill>
              </a:rPr>
              <a:t>.JPG </a:t>
            </a:r>
            <a:r>
              <a:rPr lang="it-IT" sz="1600" dirty="0"/>
              <a:t>/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b="1" dirty="0">
                <a:solidFill>
                  <a:srgbClr val="0070C0"/>
                </a:solidFill>
              </a:rPr>
              <a:t>.JPEG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/>
              <a:t>lossy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/>
              <a:t>Good compression rate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/>
              <a:t>“photographic” images: best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400" dirty="0">
                <a:sym typeface="Wingdings" panose="05000000000000000000" pitchFamily="2" charset="2"/>
              </a:rPr>
              <a:t> only 3 channels (no choice)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400" dirty="0">
                <a:sym typeface="Wingdings" panose="05000000000000000000" pitchFamily="2" charset="2"/>
              </a:rPr>
              <a:t> 8 bit per channel (no choice)</a:t>
            </a:r>
            <a:endParaRPr lang="en-US" sz="1400" dirty="0"/>
          </a:p>
          <a:p>
            <a:pPr lvl="2"/>
            <a:r>
              <a:rPr lang="en-US" sz="1600" b="1" dirty="0">
                <a:solidFill>
                  <a:srgbClr val="0070C0"/>
                </a:solidFill>
              </a:rPr>
              <a:t>.PNG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/>
              <a:t>lossless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/>
              <a:t>&lt; compression ratio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400" dirty="0">
                <a:sym typeface="Wingdings" panose="05000000000000000000" pitchFamily="2" charset="2"/>
              </a:rPr>
              <a:t> drawings: best 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400" dirty="0">
                <a:sym typeface="Wingdings" panose="05000000000000000000" pitchFamily="2" charset="2"/>
              </a:rPr>
              <a:t> alpha channel also possible 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400" dirty="0">
                <a:sym typeface="Wingdings" panose="05000000000000000000" pitchFamily="2" charset="2"/>
              </a:rPr>
              <a:t> 16bits also possible</a:t>
            </a:r>
            <a:endParaRPr lang="en-US" sz="1400" dirty="0"/>
          </a:p>
          <a:p>
            <a:pPr marL="914400" lvl="2" indent="0">
              <a:buNone/>
            </a:pP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3419872" y="2288977"/>
            <a:ext cx="4046984" cy="5301208"/>
          </a:xfrm>
        </p:spPr>
        <p:txBody>
          <a:bodyPr/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Specialized for textures:</a:t>
            </a:r>
            <a:br>
              <a:rPr lang="en-US" sz="2000" dirty="0"/>
            </a:br>
            <a:r>
              <a:rPr lang="en-US" sz="2000" dirty="0"/>
              <a:t>(most used option)</a:t>
            </a:r>
          </a:p>
          <a:p>
            <a:pPr lvl="2"/>
            <a:r>
              <a:rPr lang="it-IT" sz="1600" b="1" dirty="0">
                <a:solidFill>
                  <a:srgbClr val="0070C0"/>
                </a:solidFill>
              </a:rPr>
              <a:t>.DDS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/>
              <a:t>(«direct draw surface»)</a:t>
            </a:r>
            <a:br>
              <a:rPr lang="it-IT" sz="1600" dirty="0"/>
            </a:br>
            <a:r>
              <a:rPr lang="it-IT" sz="1600" dirty="0"/>
              <a:t>same format used in GPU. Thus:</a:t>
            </a:r>
            <a:br>
              <a:rPr lang="it-IT" sz="1600" dirty="0"/>
            </a:br>
            <a:r>
              <a:rPr lang="en-US" sz="14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400" dirty="0">
                <a:sym typeface="Wingdings" panose="05000000000000000000" pitchFamily="2" charset="2"/>
              </a:rPr>
              <a:t> includes MIPmap levels (if wanted)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400" dirty="0">
                <a:sym typeface="Wingdings" panose="05000000000000000000" pitchFamily="2" charset="2"/>
              </a:rPr>
              <a:t> compression: very lossy </a:t>
            </a:r>
            <a:br>
              <a:rPr lang="en-US" sz="1400" dirty="0">
                <a:sym typeface="Wingdings" panose="05000000000000000000" pitchFamily="2" charset="2"/>
              </a:rPr>
            </a:br>
            <a:r>
              <a:rPr lang="en-US" sz="1400" dirty="0">
                <a:sym typeface="Wingdings" panose="05000000000000000000" pitchFamily="2" charset="2"/>
              </a:rPr>
              <a:t>     And bad </a:t>
            </a:r>
            <a:r>
              <a:rPr lang="en-US" sz="1400" dirty="0"/>
              <a:t>compression rate</a:t>
            </a:r>
          </a:p>
          <a:p>
            <a:pPr marL="989013" lvl="3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     (and fixed)</a:t>
            </a:r>
          </a:p>
          <a:p>
            <a:pPr marL="989013" lvl="3" indent="0">
              <a:buNone/>
            </a:pPr>
            <a:r>
              <a:rPr lang="en-US" sz="14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400" dirty="0">
                <a:sym typeface="Wingdings" panose="05000000000000000000" pitchFamily="2" charset="2"/>
              </a:rPr>
              <a:t> GPU ready!</a:t>
            </a:r>
            <a:br>
              <a:rPr lang="en-US" sz="1400" dirty="0">
                <a:sym typeface="Wingdings" panose="05000000000000000000" pitchFamily="2" charset="2"/>
              </a:rPr>
            </a:br>
            <a:r>
              <a:rPr lang="en-US" sz="1400" dirty="0">
                <a:sym typeface="Wingdings" panose="05000000000000000000" pitchFamily="2" charset="2"/>
              </a:rPr>
              <a:t>     Just read from disk &amp;</a:t>
            </a:r>
            <a:br>
              <a:rPr lang="en-US" sz="1400" dirty="0">
                <a:sym typeface="Wingdings" panose="05000000000000000000" pitchFamily="2" charset="2"/>
              </a:rPr>
            </a:br>
            <a:r>
              <a:rPr lang="en-US" sz="1400" dirty="0">
                <a:sym typeface="Wingdings" panose="05000000000000000000" pitchFamily="2" charset="2"/>
              </a:rPr>
              <a:t>     load on GPU memory</a:t>
            </a:r>
            <a:br>
              <a:rPr lang="en-US" sz="1400" dirty="0">
                <a:sym typeface="Wingdings" panose="05000000000000000000" pitchFamily="2" charset="2"/>
              </a:rPr>
            </a:br>
            <a:r>
              <a:rPr lang="en-US" sz="1400" dirty="0">
                <a:sym typeface="Wingdings" panose="05000000000000000000" pitchFamily="2" charset="2"/>
              </a:rPr>
              <a:t>     (no decompress / recompress!)</a:t>
            </a:r>
            <a:br>
              <a:rPr lang="en-US" sz="1400" dirty="0">
                <a:sym typeface="Wingdings" panose="05000000000000000000" pitchFamily="2" charset="2"/>
              </a:rPr>
            </a:br>
            <a:r>
              <a:rPr lang="en-US" sz="1400" dirty="0"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349" y="1124744"/>
            <a:ext cx="3940268" cy="167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ccia a destra 13"/>
          <p:cNvSpPr/>
          <p:nvPr/>
        </p:nvSpPr>
        <p:spPr bwMode="auto">
          <a:xfrm rot="18900000">
            <a:off x="4059615" y="2511080"/>
            <a:ext cx="762262" cy="576064"/>
          </a:xfrm>
          <a:prstGeom prst="rightArrow">
            <a:avLst/>
          </a:prstGeom>
          <a:solidFill>
            <a:srgbClr val="C00000"/>
          </a:solidFill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4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Parametric surfaces</a:t>
            </a:r>
          </a:p>
        </p:txBody>
      </p:sp>
      <p:pic>
        <p:nvPicPr>
          <p:cNvPr id="6" name="Picture 5" descr="triangulartrimesh.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6" y="2596930"/>
            <a:ext cx="6667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57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Texture maps as assets:</a:t>
            </a:r>
            <a:br>
              <a:rPr lang="it-IT" dirty="0"/>
            </a:br>
            <a:r>
              <a:rPr lang="it-IT" dirty="0"/>
              <a:t>file formats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0" y="3966084"/>
            <a:ext cx="4495800" cy="2850021"/>
          </a:xfrm>
        </p:spPr>
        <p:txBody>
          <a:bodyPr/>
          <a:lstStyle/>
          <a:p>
            <a:r>
              <a:rPr lang="en-US" sz="2000" dirty="0"/>
              <a:t>For generic images</a:t>
            </a:r>
            <a:br>
              <a:rPr lang="en-US" sz="2000" dirty="0"/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(decompress the entire image to access the pixels)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4487" lvl="1" indent="0">
              <a:buNone/>
            </a:pPr>
            <a:r>
              <a:rPr lang="en-US" sz="18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/>
              <a:t>compression: excellent</a:t>
            </a:r>
          </a:p>
          <a:p>
            <a:pPr marL="344487" lvl="1" indent="0">
              <a:buNone/>
            </a:pP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/>
              <a:t>loading: heavy:</a:t>
            </a:r>
          </a:p>
          <a:p>
            <a:pPr lvl="2"/>
            <a:r>
              <a:rPr lang="en-US" sz="1600" dirty="0"/>
              <a:t>Decompress from RAM,  </a:t>
            </a:r>
            <a:br>
              <a:rPr lang="en-US" sz="1600" dirty="0"/>
            </a:br>
            <a:r>
              <a:rPr lang="en-US" sz="1600" dirty="0"/>
              <a:t>(maybe) recompress in GPU-RAM</a:t>
            </a:r>
          </a:p>
          <a:p>
            <a:pPr marL="344487" lvl="1" indent="0">
              <a:buNone/>
            </a:pP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/>
              <a:t>MIP-map lvls etc: </a:t>
            </a:r>
            <a:br>
              <a:rPr lang="en-US" sz="1800" dirty="0"/>
            </a:br>
            <a:r>
              <a:rPr lang="en-US" sz="1800" dirty="0"/>
              <a:t>     Controlled by the engine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637402" y="3847111"/>
            <a:ext cx="4495800" cy="2993504"/>
          </a:xfrm>
        </p:spPr>
        <p:txBody>
          <a:bodyPr/>
          <a:lstStyle/>
          <a:p>
            <a:r>
              <a:rPr lang="en-US" sz="2000" dirty="0"/>
              <a:t>For textures</a:t>
            </a:r>
            <a:br>
              <a:rPr lang="en-US" sz="2000" dirty="0"/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(random accessibility to texels, without uncompressing the entire image)</a:t>
            </a:r>
          </a:p>
          <a:p>
            <a:pPr marL="344487" lvl="1" indent="0">
              <a:buNone/>
            </a:pP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/>
              <a:t>compression: bad</a:t>
            </a:r>
          </a:p>
          <a:p>
            <a:pPr marL="344487" lvl="1" indent="0">
              <a:buNone/>
            </a:pPr>
            <a:r>
              <a:rPr lang="en-US" sz="18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/>
              <a:t>loading: light</a:t>
            </a:r>
          </a:p>
          <a:p>
            <a:pPr lvl="2"/>
            <a:r>
              <a:rPr lang="en-US" sz="1600" dirty="0"/>
              <a:t>direct copy </a:t>
            </a:r>
            <a:br>
              <a:rPr lang="en-US" sz="1600" dirty="0"/>
            </a:br>
            <a:r>
              <a:rPr lang="en-US" sz="1600" dirty="0"/>
              <a:t>Disc =&gt; RAM =&gt;GPU RAM</a:t>
            </a:r>
          </a:p>
          <a:p>
            <a:pPr marL="344487" lvl="1" indent="0">
              <a:buNone/>
            </a:pPr>
            <a:r>
              <a:rPr lang="en-US" sz="1800" dirty="0">
                <a:solidFill>
                  <a:srgbClr val="008000"/>
                </a:solidFill>
                <a:sym typeface="Wingdings" panose="05000000000000000000" pitchFamily="2" charset="2"/>
              </a:rPr>
              <a:t>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/>
              <a:t>MIP-map lvls etc:</a:t>
            </a:r>
            <a:br>
              <a:rPr lang="en-US" sz="1800" dirty="0"/>
            </a:br>
            <a:r>
              <a:rPr lang="en-US" sz="1800" dirty="0"/>
              <a:t>     Controlled by the artist</a:t>
            </a:r>
            <a:endParaRPr lang="it-IT" sz="1800" dirty="0"/>
          </a:p>
        </p:txBody>
      </p:sp>
      <p:sp>
        <p:nvSpPr>
          <p:cNvPr id="8" name="Stella a 12 punte 7"/>
          <p:cNvSpPr/>
          <p:nvPr/>
        </p:nvSpPr>
        <p:spPr bwMode="auto">
          <a:xfrm rot="20700000">
            <a:off x="130782" y="2491975"/>
            <a:ext cx="1878551" cy="1492159"/>
          </a:xfrm>
          <a:prstGeom prst="star12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asset on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disk / RAM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(maybe)</a:t>
            </a: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9" name="Stella a 12 punte 8"/>
          <p:cNvSpPr/>
          <p:nvPr/>
        </p:nvSpPr>
        <p:spPr bwMode="auto">
          <a:xfrm rot="20700000">
            <a:off x="7042318" y="2488367"/>
            <a:ext cx="1906449" cy="1492157"/>
          </a:xfrm>
          <a:prstGeom prst="star12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asset in</a:t>
            </a:r>
            <a:br>
              <a:rPr kumimoji="0" lang="en-US" sz="1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GPU RAM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i="1" baseline="0" dirty="0">
                <a:solidFill>
                  <a:schemeClr val="bg1">
                    <a:lumMod val="50000"/>
                  </a:schemeClr>
                </a:solidFill>
              </a:rPr>
              <a:t>(for sure)</a:t>
            </a:r>
            <a:endParaRPr kumimoji="0" lang="it-IT" sz="1800" b="0" i="1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3F8AE90-E149-4A49-A1B2-A01C4FBC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08" y="1199674"/>
            <a:ext cx="3940268" cy="167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ccia a destra 13">
            <a:extLst>
              <a:ext uri="{FF2B5EF4-FFF2-40B4-BE49-F238E27FC236}">
                <a16:creationId xmlns:a16="http://schemas.microsoft.com/office/drawing/2014/main" id="{4274987C-ADCA-1348-B053-030F3462B737}"/>
              </a:ext>
            </a:extLst>
          </p:cNvPr>
          <p:cNvSpPr/>
          <p:nvPr/>
        </p:nvSpPr>
        <p:spPr bwMode="auto">
          <a:xfrm rot="18900000">
            <a:off x="3717700" y="2613314"/>
            <a:ext cx="762262" cy="576064"/>
          </a:xfrm>
          <a:prstGeom prst="rightArrow">
            <a:avLst/>
          </a:prstGeom>
          <a:solidFill>
            <a:srgbClr val="C00000"/>
          </a:solidFill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7A248C-A5D2-8045-AD42-576D41E4E9BC}"/>
              </a:ext>
            </a:extLst>
          </p:cNvPr>
          <p:cNvCxnSpPr/>
          <p:nvPr/>
        </p:nvCxnSpPr>
        <p:spPr bwMode="auto">
          <a:xfrm>
            <a:off x="4499992" y="3238056"/>
            <a:ext cx="0" cy="3719336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8780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Texture</a:t>
            </a:r>
            <a:r>
              <a:rPr lang="it-IT" dirty="0"/>
              <a:t> </a:t>
            </a:r>
            <a:r>
              <a:rPr lang="it-IT" dirty="0" err="1"/>
              <a:t>Sheets</a:t>
            </a:r>
            <a:r>
              <a:rPr lang="it-IT" dirty="0"/>
              <a:t>: in GPU RAM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43000"/>
            <a:ext cx="5004048" cy="5486400"/>
          </a:xfrm>
        </p:spPr>
        <p:txBody>
          <a:bodyPr>
            <a:normAutofit/>
          </a:bodyPr>
          <a:lstStyle/>
          <a:p>
            <a:endParaRPr lang="it-IT" dirty="0"/>
          </a:p>
          <a:p>
            <a:r>
              <a:rPr lang="it-IT" sz="2400" dirty="0"/>
              <a:t>Rastered images, but with peculiarity …</a:t>
            </a:r>
          </a:p>
          <a:p>
            <a:pPr lvl="1"/>
            <a:r>
              <a:rPr lang="it-IT" sz="2000" dirty="0" err="1"/>
              <a:t>mipmap</a:t>
            </a:r>
            <a:r>
              <a:rPr lang="it-IT" sz="2000" dirty="0"/>
              <a:t> </a:t>
            </a:r>
            <a:r>
              <a:rPr lang="it-IT" sz="2000" dirty="0" err="1"/>
              <a:t>levels</a:t>
            </a:r>
            <a:endParaRPr lang="it-IT" sz="2000" dirty="0"/>
          </a:p>
          <a:p>
            <a:pPr marL="457200" lvl="1" indent="0">
              <a:buNone/>
            </a:pPr>
            <a:endParaRPr lang="it-IT" sz="2000" dirty="0"/>
          </a:p>
          <a:p>
            <a:pPr lvl="1"/>
            <a:r>
              <a:rPr lang="it-IT" sz="2000" dirty="0"/>
              <a:t>channels per texels: 1,2,3, or (usually) 4</a:t>
            </a:r>
          </a:p>
          <a:p>
            <a:pPr lvl="1"/>
            <a:endParaRPr lang="it-IT" sz="2000" dirty="0"/>
          </a:p>
          <a:p>
            <a:pPr lvl="1"/>
            <a:r>
              <a:rPr lang="it-IT" sz="2000" dirty="0"/>
              <a:t>bits per </a:t>
            </a:r>
            <a:r>
              <a:rPr lang="it-IT" sz="2000" dirty="0" err="1"/>
              <a:t>channels</a:t>
            </a:r>
            <a:r>
              <a:rPr lang="it-IT" sz="2000" dirty="0"/>
              <a:t>: </a:t>
            </a:r>
            <a:br>
              <a:rPr lang="it-IT" sz="2000" dirty="0"/>
            </a:br>
            <a:r>
              <a:rPr lang="it-IT" sz="2000" dirty="0" err="1"/>
              <a:t>usually</a:t>
            </a:r>
            <a:r>
              <a:rPr lang="it-IT" sz="2000" dirty="0"/>
              <a:t> 8, </a:t>
            </a:r>
            <a:r>
              <a:rPr lang="it-IT" sz="2000" dirty="0" err="1"/>
              <a:t>fixed</a:t>
            </a:r>
            <a:r>
              <a:rPr lang="it-IT" sz="2000" dirty="0"/>
              <a:t> </a:t>
            </a:r>
            <a:r>
              <a:rPr lang="it-IT" sz="2000" dirty="0" err="1"/>
              <a:t>point</a:t>
            </a:r>
            <a:r>
              <a:rPr lang="it-IT" sz="2000" dirty="0"/>
              <a:t> («</a:t>
            </a:r>
            <a:r>
              <a:rPr lang="it-IT" sz="2000" dirty="0" err="1"/>
              <a:t>true</a:t>
            </a:r>
            <a:r>
              <a:rPr lang="it-IT" sz="2000" dirty="0"/>
              <a:t>-color») </a:t>
            </a:r>
            <a:br>
              <a:rPr lang="it-IT" sz="2000" dirty="0"/>
            </a:br>
            <a:r>
              <a:rPr lang="it-IT" sz="2000" dirty="0"/>
              <a:t>– or </a:t>
            </a:r>
            <a:r>
              <a:rPr lang="it-IT" sz="2000" dirty="0" err="1"/>
              <a:t>compression</a:t>
            </a:r>
            <a:endParaRPr lang="it-IT" sz="2000" dirty="0"/>
          </a:p>
          <a:p>
            <a:pPr marL="457200" lvl="1" indent="0">
              <a:buNone/>
            </a:pPr>
            <a:endParaRPr lang="it-IT" sz="2000" dirty="0"/>
          </a:p>
          <a:p>
            <a:pPr lvl="1"/>
            <a:r>
              <a:rPr lang="it-IT" sz="2000" dirty="0" err="1"/>
              <a:t>resolution</a:t>
            </a:r>
            <a:r>
              <a:rPr lang="it-IT" sz="2000" dirty="0"/>
              <a:t>: </a:t>
            </a:r>
            <a:r>
              <a:rPr lang="it-IT" sz="2000" dirty="0" err="1"/>
              <a:t>powers</a:t>
            </a:r>
            <a:r>
              <a:rPr lang="it-IT" sz="2000" dirty="0"/>
              <a:t> of 2 </a:t>
            </a:r>
            <a:r>
              <a:rPr lang="it-IT" sz="1600" dirty="0"/>
              <a:t>(</a:t>
            </a:r>
            <a:r>
              <a:rPr lang="it-IT" sz="1600" dirty="0" err="1"/>
              <a:t>usually</a:t>
            </a:r>
            <a:r>
              <a:rPr lang="it-IT" sz="1600" dirty="0"/>
              <a:t>)</a:t>
            </a:r>
            <a:endParaRPr lang="it-IT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3940268" cy="167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ccia a destra 4"/>
          <p:cNvSpPr/>
          <p:nvPr/>
        </p:nvSpPr>
        <p:spPr bwMode="auto">
          <a:xfrm rot="18900000">
            <a:off x="7414967" y="4093398"/>
            <a:ext cx="839386" cy="576064"/>
          </a:xfrm>
          <a:prstGeom prst="rightArrow">
            <a:avLst/>
          </a:prstGeom>
          <a:solidFill>
            <a:srgbClr val="C00000"/>
          </a:solidFill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641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/>
              <a:t>UV-Mapping of a mesh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3222104"/>
          </a:xfrm>
        </p:spPr>
        <p:txBody>
          <a:bodyPr/>
          <a:lstStyle/>
          <a:p>
            <a:r>
              <a:rPr lang="it-IT" altLang="en-US" sz="2800" dirty="0"/>
              <a:t>A mapping : mesh surface</a:t>
            </a:r>
            <a:r>
              <a:rPr lang="it-IT" altLang="en-US" sz="2800" dirty="0">
                <a:sym typeface="Wingdings" panose="05000000000000000000" pitchFamily="2" charset="2"/>
              </a:rPr>
              <a:t> 2D texture space</a:t>
            </a:r>
            <a:r>
              <a:rPr lang="it-IT" altLang="en-US" sz="2800" dirty="0"/>
              <a:t> is needed</a:t>
            </a:r>
            <a:endParaRPr lang="it-IT" altLang="en-US" sz="2800" baseline="30000" dirty="0"/>
          </a:p>
          <a:p>
            <a:pPr lvl="1"/>
            <a:r>
              <a:rPr lang="it-IT" altLang="en-US" sz="2400" dirty="0"/>
              <a:t>«</a:t>
            </a:r>
            <a:r>
              <a:rPr lang="it-IT" altLang="en-US" sz="2400" dirty="0">
                <a:solidFill>
                  <a:srgbClr val="0070C0"/>
                </a:solidFill>
              </a:rPr>
              <a:t>parametrization</a:t>
            </a:r>
            <a:r>
              <a:rPr lang="it-IT" altLang="en-US" sz="2400" dirty="0"/>
              <a:t>» of the surface</a:t>
            </a:r>
          </a:p>
          <a:p>
            <a:endParaRPr lang="it-IT" altLang="en-US" sz="2800" dirty="0"/>
          </a:p>
          <a:p>
            <a:r>
              <a:rPr lang="it-IT" altLang="en-US" sz="2800" dirty="0"/>
              <a:t>Idea: store this mapping as attribute: (s,t) per vertex</a:t>
            </a:r>
          </a:p>
          <a:p>
            <a:pPr lvl="1"/>
            <a:r>
              <a:rPr lang="it-IT" altLang="en-US" sz="2400" dirty="0"/>
              <a:t>The «</a:t>
            </a:r>
            <a:r>
              <a:rPr lang="it-IT" altLang="en-US" sz="2400" dirty="0">
                <a:solidFill>
                  <a:srgbClr val="0070C0"/>
                </a:solidFill>
              </a:rPr>
              <a:t>u-v mapping</a:t>
            </a:r>
            <a:r>
              <a:rPr lang="it-IT" altLang="en-US" sz="2400" dirty="0"/>
              <a:t>» of the mesh </a:t>
            </a:r>
            <a:r>
              <a:rPr lang="it-IT" altLang="en-US" sz="2400" dirty="0">
                <a:solidFill>
                  <a:schemeClr val="accent1">
                    <a:lumMod val="75000"/>
                  </a:schemeClr>
                </a:solidFill>
              </a:rPr>
              <a:t>(u,v) == (s,t)</a:t>
            </a:r>
          </a:p>
          <a:p>
            <a:pPr lvl="1"/>
            <a:endParaRPr lang="it-IT" altLang="en-US" sz="2400" dirty="0"/>
          </a:p>
          <a:p>
            <a:endParaRPr lang="en-US" sz="2800" dirty="0"/>
          </a:p>
        </p:txBody>
      </p:sp>
      <p:sp>
        <p:nvSpPr>
          <p:cNvPr id="4" name="Rettangolo 3"/>
          <p:cNvSpPr/>
          <p:nvPr/>
        </p:nvSpPr>
        <p:spPr>
          <a:xfrm>
            <a:off x="6326550" y="2645949"/>
            <a:ext cx="1361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3200" dirty="0">
                <a:solidFill>
                  <a:schemeClr val="bg1">
                    <a:lumMod val="50000"/>
                  </a:schemeClr>
                </a:solidFill>
              </a:rPr>
              <a:t> [0..1]</a:t>
            </a:r>
            <a:r>
              <a:rPr lang="it-IT" altLang="en-US" sz="32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Connettore 7 5"/>
          <p:cNvCxnSpPr/>
          <p:nvPr/>
        </p:nvCxnSpPr>
        <p:spPr bwMode="auto">
          <a:xfrm rot="16200000" flipV="1">
            <a:off x="6460489" y="2125612"/>
            <a:ext cx="504056" cy="680635"/>
          </a:xfrm>
          <a:prstGeom prst="curvedConnector2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6669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Modeling task: “u-v mapping” construction</a:t>
            </a:r>
            <a:endParaRPr lang="it-IT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164248" y="5573056"/>
            <a:ext cx="22322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Texture “atlas”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(composed of 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several “charts”)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 descr="http://d2jaiao3zdxbzm.cloudfront.net/wp-content/uploads/figure-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492896"/>
            <a:ext cx="6441233" cy="322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2 3"/>
          <p:cNvCxnSpPr/>
          <p:nvPr/>
        </p:nvCxnSpPr>
        <p:spPr bwMode="auto">
          <a:xfrm>
            <a:off x="4571999" y="2690824"/>
            <a:ext cx="30243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nettore 2 10"/>
          <p:cNvCxnSpPr/>
          <p:nvPr/>
        </p:nvCxnSpPr>
        <p:spPr bwMode="auto">
          <a:xfrm>
            <a:off x="4539632" y="2682732"/>
            <a:ext cx="0" cy="30307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CasellaDiTesto 11"/>
          <p:cNvSpPr txBox="1"/>
          <p:nvPr/>
        </p:nvSpPr>
        <p:spPr>
          <a:xfrm>
            <a:off x="7539692" y="24856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383179" y="57135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382620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UV </a:t>
            </a:r>
            <a:r>
              <a:rPr lang="it-IT" dirty="0" err="1"/>
              <a:t>mapping</a:t>
            </a:r>
            <a:r>
              <a:rPr lang="it-IT" dirty="0"/>
              <a:t>: </a:t>
            </a:r>
            <a:r>
              <a:rPr lang="it-IT" dirty="0" err="1"/>
              <a:t>example</a:t>
            </a:r>
            <a:endParaRPr lang="en-US" dirty="0"/>
          </a:p>
        </p:txBody>
      </p:sp>
      <p:sp>
        <p:nvSpPr>
          <p:cNvPr id="5" name="Disco magnetico 4"/>
          <p:cNvSpPr/>
          <p:nvPr/>
        </p:nvSpPr>
        <p:spPr bwMode="auto">
          <a:xfrm>
            <a:off x="755576" y="2204864"/>
            <a:ext cx="2232248" cy="3096344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7" name="Connettore 1 6"/>
          <p:cNvCxnSpPr/>
          <p:nvPr/>
        </p:nvCxnSpPr>
        <p:spPr bwMode="auto">
          <a:xfrm>
            <a:off x="1475656" y="3212976"/>
            <a:ext cx="0" cy="2054349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10" name="Connettore 1 9"/>
          <p:cNvCxnSpPr/>
          <p:nvPr/>
        </p:nvCxnSpPr>
        <p:spPr bwMode="auto">
          <a:xfrm>
            <a:off x="2051720" y="3246859"/>
            <a:ext cx="0" cy="2054349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11" name="Connettore 1 10"/>
          <p:cNvCxnSpPr/>
          <p:nvPr/>
        </p:nvCxnSpPr>
        <p:spPr bwMode="auto">
          <a:xfrm>
            <a:off x="2627784" y="3105509"/>
            <a:ext cx="0" cy="2054349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12" name="Connettore 1 11"/>
          <p:cNvCxnSpPr/>
          <p:nvPr/>
        </p:nvCxnSpPr>
        <p:spPr bwMode="auto">
          <a:xfrm>
            <a:off x="2999656" y="2746251"/>
            <a:ext cx="0" cy="2054349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13" name="Connettore 1 12"/>
          <p:cNvCxnSpPr/>
          <p:nvPr/>
        </p:nvCxnSpPr>
        <p:spPr bwMode="auto">
          <a:xfrm>
            <a:off x="1027981" y="3070101"/>
            <a:ext cx="0" cy="2054349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14" name="Connettore 1 13"/>
          <p:cNvCxnSpPr/>
          <p:nvPr/>
        </p:nvCxnSpPr>
        <p:spPr bwMode="auto">
          <a:xfrm>
            <a:off x="761281" y="2784351"/>
            <a:ext cx="0" cy="2054349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17" name="Connettore 1 16"/>
          <p:cNvCxnSpPr/>
          <p:nvPr/>
        </p:nvCxnSpPr>
        <p:spPr bwMode="auto">
          <a:xfrm flipH="1">
            <a:off x="2627784" y="2784351"/>
            <a:ext cx="371872" cy="2375507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ttore 1 19"/>
          <p:cNvCxnSpPr/>
          <p:nvPr/>
        </p:nvCxnSpPr>
        <p:spPr bwMode="auto">
          <a:xfrm flipH="1">
            <a:off x="2051720" y="3105509"/>
            <a:ext cx="576064" cy="2195699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ttore 1 22"/>
          <p:cNvCxnSpPr/>
          <p:nvPr/>
        </p:nvCxnSpPr>
        <p:spPr bwMode="auto">
          <a:xfrm flipH="1">
            <a:off x="1475656" y="3246859"/>
            <a:ext cx="576064" cy="2054349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nettore 1 25"/>
          <p:cNvCxnSpPr/>
          <p:nvPr/>
        </p:nvCxnSpPr>
        <p:spPr bwMode="auto">
          <a:xfrm flipH="1">
            <a:off x="1027981" y="3212976"/>
            <a:ext cx="447675" cy="1946882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ttore 1 28"/>
          <p:cNvCxnSpPr/>
          <p:nvPr/>
        </p:nvCxnSpPr>
        <p:spPr bwMode="auto">
          <a:xfrm flipH="1">
            <a:off x="761281" y="3070101"/>
            <a:ext cx="266700" cy="1727051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CasellaDiTesto 31"/>
          <p:cNvSpPr txBox="1"/>
          <p:nvPr/>
        </p:nvSpPr>
        <p:spPr>
          <a:xfrm>
            <a:off x="1274928" y="6093296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MESH</a:t>
            </a:r>
            <a:endParaRPr lang="en-US" sz="2400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5313548" y="6093296"/>
            <a:ext cx="274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TEXTURE SPACE</a:t>
            </a:r>
            <a:endParaRPr lang="en-US" sz="2400" dirty="0"/>
          </a:p>
        </p:txBody>
      </p:sp>
      <p:sp>
        <p:nvSpPr>
          <p:cNvPr id="34" name="Rettangolo 33"/>
          <p:cNvSpPr/>
          <p:nvPr/>
        </p:nvSpPr>
        <p:spPr bwMode="auto">
          <a:xfrm>
            <a:off x="5318797" y="2097448"/>
            <a:ext cx="2738970" cy="27389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52" name="Connettore 1 51"/>
          <p:cNvCxnSpPr/>
          <p:nvPr/>
        </p:nvCxnSpPr>
        <p:spPr bwMode="auto">
          <a:xfrm>
            <a:off x="2461529" y="2288091"/>
            <a:ext cx="0" cy="817418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54" name="Connettore 1 53"/>
          <p:cNvCxnSpPr/>
          <p:nvPr/>
        </p:nvCxnSpPr>
        <p:spPr bwMode="auto">
          <a:xfrm>
            <a:off x="1871700" y="2204864"/>
            <a:ext cx="0" cy="972653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55" name="Connettore 1 54"/>
          <p:cNvCxnSpPr/>
          <p:nvPr/>
        </p:nvCxnSpPr>
        <p:spPr bwMode="auto">
          <a:xfrm>
            <a:off x="1251818" y="2288091"/>
            <a:ext cx="0" cy="817418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56" name="Connettore 1 55"/>
          <p:cNvCxnSpPr/>
          <p:nvPr/>
        </p:nvCxnSpPr>
        <p:spPr bwMode="auto">
          <a:xfrm>
            <a:off x="894631" y="2440491"/>
            <a:ext cx="0" cy="408709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62" name="Connettore 1 61"/>
          <p:cNvCxnSpPr/>
          <p:nvPr/>
        </p:nvCxnSpPr>
        <p:spPr bwMode="auto">
          <a:xfrm>
            <a:off x="2809140" y="2440491"/>
            <a:ext cx="0" cy="408709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64" name="Connettore 1 63"/>
          <p:cNvCxnSpPr/>
          <p:nvPr/>
        </p:nvCxnSpPr>
        <p:spPr bwMode="auto">
          <a:xfrm>
            <a:off x="2486739" y="2330700"/>
            <a:ext cx="159479" cy="675736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Connettore 1 67"/>
          <p:cNvCxnSpPr/>
          <p:nvPr/>
        </p:nvCxnSpPr>
        <p:spPr bwMode="auto">
          <a:xfrm>
            <a:off x="2813720" y="2440491"/>
            <a:ext cx="68025" cy="441254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Connettore 1 70"/>
          <p:cNvCxnSpPr>
            <a:stCxn id="5" idx="1"/>
          </p:cNvCxnSpPr>
          <p:nvPr/>
        </p:nvCxnSpPr>
        <p:spPr bwMode="auto">
          <a:xfrm>
            <a:off x="1871700" y="2204864"/>
            <a:ext cx="328481" cy="900645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Connettore 1 73"/>
          <p:cNvCxnSpPr/>
          <p:nvPr/>
        </p:nvCxnSpPr>
        <p:spPr bwMode="auto">
          <a:xfrm>
            <a:off x="1251818" y="2288091"/>
            <a:ext cx="367854" cy="817418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Connettore 1 77"/>
          <p:cNvCxnSpPr/>
          <p:nvPr/>
        </p:nvCxnSpPr>
        <p:spPr bwMode="auto">
          <a:xfrm>
            <a:off x="894631" y="2440491"/>
            <a:ext cx="213733" cy="538236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Connettore 1 80"/>
          <p:cNvCxnSpPr/>
          <p:nvPr/>
        </p:nvCxnSpPr>
        <p:spPr bwMode="auto">
          <a:xfrm>
            <a:off x="5325871" y="2097448"/>
            <a:ext cx="0" cy="273897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83" name="Connettore 1 82"/>
          <p:cNvCxnSpPr/>
          <p:nvPr/>
        </p:nvCxnSpPr>
        <p:spPr bwMode="auto">
          <a:xfrm>
            <a:off x="5743953" y="2095519"/>
            <a:ext cx="0" cy="2738970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87" name="Connettore 1 86"/>
          <p:cNvCxnSpPr/>
          <p:nvPr/>
        </p:nvCxnSpPr>
        <p:spPr bwMode="auto">
          <a:xfrm>
            <a:off x="8057767" y="2095519"/>
            <a:ext cx="0" cy="273897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88" name="Connettore 1 87"/>
          <p:cNvCxnSpPr/>
          <p:nvPr/>
        </p:nvCxnSpPr>
        <p:spPr bwMode="auto">
          <a:xfrm flipH="1">
            <a:off x="5325872" y="2101306"/>
            <a:ext cx="412398" cy="2731254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Connettore 1 91"/>
          <p:cNvCxnSpPr/>
          <p:nvPr/>
        </p:nvCxnSpPr>
        <p:spPr bwMode="auto">
          <a:xfrm>
            <a:off x="6163426" y="2095519"/>
            <a:ext cx="0" cy="2738970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94" name="Connettore 1 93"/>
          <p:cNvCxnSpPr/>
          <p:nvPr/>
        </p:nvCxnSpPr>
        <p:spPr bwMode="auto">
          <a:xfrm>
            <a:off x="7205996" y="2093590"/>
            <a:ext cx="0" cy="2738970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96" name="Connettore 1 95"/>
          <p:cNvCxnSpPr/>
          <p:nvPr/>
        </p:nvCxnSpPr>
        <p:spPr bwMode="auto">
          <a:xfrm>
            <a:off x="7645006" y="2093590"/>
            <a:ext cx="0" cy="2738970"/>
          </a:xfrm>
          <a:prstGeom prst="lin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98" name="CasellaDiTesto 97"/>
          <p:cNvSpPr txBox="1"/>
          <p:nvPr/>
        </p:nvSpPr>
        <p:spPr>
          <a:xfrm>
            <a:off x="6484953" y="3263984"/>
            <a:ext cx="441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cxnSp>
        <p:nvCxnSpPr>
          <p:cNvPr id="102" name="Connettore 2 101"/>
          <p:cNvCxnSpPr/>
          <p:nvPr/>
        </p:nvCxnSpPr>
        <p:spPr bwMode="auto">
          <a:xfrm flipV="1">
            <a:off x="8076148" y="2097448"/>
            <a:ext cx="683985" cy="3858"/>
          </a:xfrm>
          <a:prstGeom prst="straightConnector1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3" name="Connettore 2 102"/>
          <p:cNvCxnSpPr/>
          <p:nvPr/>
        </p:nvCxnSpPr>
        <p:spPr bwMode="auto">
          <a:xfrm>
            <a:off x="5328202" y="4870754"/>
            <a:ext cx="0" cy="680763"/>
          </a:xfrm>
          <a:prstGeom prst="straightConnector1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CasellaDiTesto 2"/>
          <p:cNvSpPr txBox="1"/>
          <p:nvPr/>
        </p:nvSpPr>
        <p:spPr>
          <a:xfrm>
            <a:off x="8761287" y="19168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u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5175830" y="547716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v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92248" y="5292499"/>
            <a:ext cx="76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 </a:t>
            </a:r>
            <a:r>
              <a:rPr lang="en-US" dirty="0">
                <a:solidFill>
                  <a:srgbClr val="FF0000"/>
                </a:solidFill>
              </a:rPr>
              <a:t>= A</a:t>
            </a:r>
          </a:p>
        </p:txBody>
      </p:sp>
      <p:cxnSp>
        <p:nvCxnSpPr>
          <p:cNvPr id="45" name="Connettore 1 44"/>
          <p:cNvCxnSpPr/>
          <p:nvPr/>
        </p:nvCxnSpPr>
        <p:spPr bwMode="auto">
          <a:xfrm>
            <a:off x="1475656" y="3212976"/>
            <a:ext cx="0" cy="2054349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46" name="CasellaDiTesto 45"/>
          <p:cNvSpPr txBox="1"/>
          <p:nvPr/>
        </p:nvSpPr>
        <p:spPr>
          <a:xfrm>
            <a:off x="5165410" y="487258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7904018" y="485639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2001198" y="52292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5583492" y="487636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5997355" y="48763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2564438" y="507589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676802" y="5656118"/>
            <a:ext cx="205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FF0000"/>
                </a:solidFill>
              </a:rPr>
              <a:t>(</a:t>
            </a:r>
            <a:r>
              <a:rPr lang="it-IT" sz="1800" dirty="0" err="1">
                <a:solidFill>
                  <a:srgbClr val="FF0000"/>
                </a:solidFill>
              </a:rPr>
              <a:t>vertex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FF0000"/>
                </a:solidFill>
              </a:rPr>
              <a:t>seam</a:t>
            </a:r>
            <a:r>
              <a:rPr lang="it-IT" sz="1800" dirty="0">
                <a:solidFill>
                  <a:srgbClr val="FF0000"/>
                </a:solidFill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57" name="Connettore 1 56"/>
          <p:cNvCxnSpPr/>
          <p:nvPr/>
        </p:nvCxnSpPr>
        <p:spPr bwMode="auto">
          <a:xfrm flipH="1">
            <a:off x="5751838" y="2132856"/>
            <a:ext cx="412398" cy="2731254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Connettore 1 57"/>
          <p:cNvCxnSpPr/>
          <p:nvPr/>
        </p:nvCxnSpPr>
        <p:spPr bwMode="auto">
          <a:xfrm flipH="1">
            <a:off x="7214381" y="2132856"/>
            <a:ext cx="412398" cy="2731254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Connettore 1 58"/>
          <p:cNvCxnSpPr/>
          <p:nvPr/>
        </p:nvCxnSpPr>
        <p:spPr bwMode="auto">
          <a:xfrm flipH="1">
            <a:off x="7643696" y="2116268"/>
            <a:ext cx="412398" cy="2731254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CasellaDiTesto 59"/>
          <p:cNvSpPr txBox="1"/>
          <p:nvPr/>
        </p:nvSpPr>
        <p:spPr>
          <a:xfrm>
            <a:off x="676802" y="503483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7511341" y="486017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917358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http://www.paultosca.com/makingofvarga/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1305" r="1270" b="55593"/>
          <a:stretch/>
        </p:blipFill>
        <p:spPr bwMode="auto">
          <a:xfrm>
            <a:off x="2463365" y="2647122"/>
            <a:ext cx="3902510" cy="175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/>
              <a:t>Texture space notation</a:t>
            </a:r>
            <a:endParaRPr lang="it-IT" altLang="it-IT" dirty="0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648200" y="2645494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it-IT" sz="2400" dirty="0">
                <a:solidFill>
                  <a:schemeClr val="bg1"/>
                </a:solidFill>
                <a:latin typeface="Arial" charset="0"/>
              </a:rPr>
              <a:t>Texture 2D</a:t>
            </a:r>
            <a:endParaRPr lang="it-IT" altLang="it-IT" sz="24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057400" y="2405782"/>
            <a:ext cx="5368926" cy="2684463"/>
            <a:chOff x="1296" y="1385"/>
            <a:chExt cx="3382" cy="1691"/>
          </a:xfrm>
        </p:grpSpPr>
        <p:sp>
          <p:nvSpPr>
            <p:cNvPr id="26651" name="Line 7"/>
            <p:cNvSpPr>
              <a:spLocks noChangeShapeType="1"/>
            </p:cNvSpPr>
            <p:nvPr/>
          </p:nvSpPr>
          <p:spPr bwMode="auto">
            <a:xfrm>
              <a:off x="1536" y="1537"/>
              <a:ext cx="288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52" name="Line 8"/>
            <p:cNvSpPr>
              <a:spLocks noChangeShapeType="1"/>
            </p:cNvSpPr>
            <p:nvPr/>
          </p:nvSpPr>
          <p:spPr bwMode="auto">
            <a:xfrm>
              <a:off x="1536" y="1528"/>
              <a:ext cx="0" cy="129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53" name="Text Box 9"/>
            <p:cNvSpPr txBox="1">
              <a:spLocks noChangeArrowheads="1"/>
            </p:cNvSpPr>
            <p:nvPr/>
          </p:nvSpPr>
          <p:spPr bwMode="auto">
            <a:xfrm>
              <a:off x="4454" y="1385"/>
              <a:ext cx="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l" eaLnBrk="1" hangingPunct="1"/>
              <a:r>
                <a:rPr lang="en-US" altLang="it-IT" sz="2400" i="1" dirty="0">
                  <a:solidFill>
                    <a:srgbClr val="4D4D4D"/>
                  </a:solidFill>
                  <a:latin typeface="Arial" charset="0"/>
                </a:rPr>
                <a:t>u</a:t>
              </a:r>
              <a:endParaRPr lang="it-IT" altLang="it-IT" sz="2400" i="1" dirty="0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26654" name="Text Box 10"/>
            <p:cNvSpPr txBox="1">
              <a:spLocks noChangeArrowheads="1"/>
            </p:cNvSpPr>
            <p:nvPr/>
          </p:nvSpPr>
          <p:spPr bwMode="auto">
            <a:xfrm>
              <a:off x="1296" y="2785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l" eaLnBrk="1" hangingPunct="1"/>
              <a:r>
                <a:rPr lang="en-US" altLang="it-IT" sz="2400" i="1" dirty="0">
                  <a:solidFill>
                    <a:srgbClr val="4D4D4D"/>
                  </a:solidFill>
                  <a:latin typeface="Arial" charset="0"/>
                </a:rPr>
                <a:t>v</a:t>
              </a:r>
              <a:endParaRPr lang="it-IT" altLang="it-IT" sz="2400" i="1" dirty="0">
                <a:solidFill>
                  <a:srgbClr val="4D4D4D"/>
                </a:solidFill>
                <a:latin typeface="Arial" charset="0"/>
              </a:endParaRPr>
            </a:p>
          </p:txBody>
        </p:sp>
      </p:grpSp>
      <p:sp>
        <p:nvSpPr>
          <p:cNvPr id="598042" name="Text Box 26"/>
          <p:cNvSpPr txBox="1">
            <a:spLocks noChangeArrowheads="1"/>
          </p:cNvSpPr>
          <p:nvPr/>
        </p:nvSpPr>
        <p:spPr bwMode="auto">
          <a:xfrm>
            <a:off x="1219201" y="1578694"/>
            <a:ext cx="716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it-IT" sz="2400" dirty="0">
                <a:solidFill>
                  <a:srgbClr val="4D4D4D"/>
                </a:solidFill>
                <a:latin typeface="Arial" charset="0"/>
              </a:rPr>
              <a:t>Texture Space </a:t>
            </a:r>
            <a:r>
              <a:rPr lang="en-US" altLang="it-IT" sz="1800" dirty="0">
                <a:solidFill>
                  <a:srgbClr val="4D4D4D"/>
                </a:solidFill>
                <a:latin typeface="Arial" charset="0"/>
              </a:rPr>
              <a:t>(or “parametric space" or "u-v space")</a:t>
            </a:r>
            <a:endParaRPr lang="it-IT" altLang="it-IT" sz="1800" dirty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598043" name="Text Box 27"/>
          <p:cNvSpPr txBox="1">
            <a:spLocks noChangeArrowheads="1"/>
          </p:cNvSpPr>
          <p:nvPr/>
        </p:nvSpPr>
        <p:spPr bwMode="auto">
          <a:xfrm>
            <a:off x="2335437" y="5877272"/>
            <a:ext cx="4021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it-IT" sz="2400" dirty="0">
                <a:solidFill>
                  <a:srgbClr val="0070C0"/>
                </a:solidFill>
                <a:latin typeface="Arial" charset="0"/>
              </a:rPr>
              <a:t>Texture Space </a:t>
            </a:r>
            <a:r>
              <a:rPr lang="en-US" altLang="it-IT" sz="2400" dirty="0">
                <a:solidFill>
                  <a:srgbClr val="4D4D4D"/>
                </a:solidFill>
                <a:latin typeface="Arial" charset="0"/>
              </a:rPr>
              <a:t>= </a:t>
            </a:r>
            <a:r>
              <a:rPr lang="en-US" altLang="it-IT" sz="2400" dirty="0">
                <a:solidFill>
                  <a:srgbClr val="0070C0"/>
                </a:solidFill>
                <a:latin typeface="Arial" charset="0"/>
              </a:rPr>
              <a:t>[0,1] x [0,1]</a:t>
            </a:r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830263" y="2645494"/>
            <a:ext cx="5535612" cy="2919413"/>
            <a:chOff x="523" y="1536"/>
            <a:chExt cx="3487" cy="1839"/>
          </a:xfrm>
        </p:grpSpPr>
        <p:sp>
          <p:nvSpPr>
            <p:cNvPr id="26640" name="Text Box 32"/>
            <p:cNvSpPr txBox="1">
              <a:spLocks noChangeArrowheads="1"/>
            </p:cNvSpPr>
            <p:nvPr/>
          </p:nvSpPr>
          <p:spPr bwMode="auto">
            <a:xfrm rot="5400000">
              <a:off x="175" y="1921"/>
              <a:ext cx="91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l" eaLnBrk="1" hangingPunct="1"/>
              <a:r>
                <a:rPr lang="en-US" altLang="it-IT" dirty="0"/>
                <a:t>eg: 512 texels</a:t>
              </a:r>
              <a:endParaRPr lang="it-IT" altLang="it-IT" dirty="0"/>
            </a:p>
          </p:txBody>
        </p:sp>
        <p:sp>
          <p:nvSpPr>
            <p:cNvPr id="26641" name="Line 28"/>
            <p:cNvSpPr>
              <a:spLocks noChangeShapeType="1"/>
            </p:cNvSpPr>
            <p:nvPr/>
          </p:nvSpPr>
          <p:spPr bwMode="auto">
            <a:xfrm>
              <a:off x="1536" y="3168"/>
              <a:ext cx="247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6642" name="Text Box 30"/>
            <p:cNvSpPr txBox="1">
              <a:spLocks noChangeArrowheads="1"/>
            </p:cNvSpPr>
            <p:nvPr/>
          </p:nvSpPr>
          <p:spPr bwMode="auto">
            <a:xfrm>
              <a:off x="2391" y="3160"/>
              <a:ext cx="1064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l" eaLnBrk="1" hangingPunct="1"/>
              <a:r>
                <a:rPr lang="en-US" altLang="it-IT" dirty="0"/>
                <a:t>e.g.: 1024 texels</a:t>
              </a:r>
              <a:endParaRPr lang="it-IT" altLang="it-IT" dirty="0"/>
            </a:p>
          </p:txBody>
        </p:sp>
        <p:sp>
          <p:nvSpPr>
            <p:cNvPr id="26643" name="Line 31"/>
            <p:cNvSpPr>
              <a:spLocks noChangeShapeType="1"/>
            </p:cNvSpPr>
            <p:nvPr/>
          </p:nvSpPr>
          <p:spPr bwMode="auto">
            <a:xfrm rot="5400000">
              <a:off x="216" y="2088"/>
              <a:ext cx="110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6644" name="Line 34"/>
            <p:cNvSpPr>
              <a:spLocks noChangeShapeType="1"/>
            </p:cNvSpPr>
            <p:nvPr/>
          </p:nvSpPr>
          <p:spPr bwMode="auto">
            <a:xfrm flipV="1">
              <a:off x="1536" y="2640"/>
              <a:ext cx="0" cy="528"/>
            </a:xfrm>
            <a:prstGeom prst="line">
              <a:avLst/>
            </a:prstGeom>
            <a:noFill/>
            <a:ln w="9525" cap="rnd">
              <a:solidFill>
                <a:schemeClr val="tx1">
                  <a:lumMod val="75000"/>
                  <a:lumOff val="25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6645" name="Line 35"/>
            <p:cNvSpPr>
              <a:spLocks noChangeShapeType="1"/>
            </p:cNvSpPr>
            <p:nvPr/>
          </p:nvSpPr>
          <p:spPr bwMode="auto">
            <a:xfrm flipV="1">
              <a:off x="4008" y="2641"/>
              <a:ext cx="0" cy="528"/>
            </a:xfrm>
            <a:prstGeom prst="line">
              <a:avLst/>
            </a:prstGeom>
            <a:noFill/>
            <a:ln w="9525" cap="rnd">
              <a:solidFill>
                <a:schemeClr val="tx1">
                  <a:lumMod val="75000"/>
                  <a:lumOff val="25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6646" name="Line 36"/>
            <p:cNvSpPr>
              <a:spLocks noChangeShapeType="1"/>
            </p:cNvSpPr>
            <p:nvPr/>
          </p:nvSpPr>
          <p:spPr bwMode="auto">
            <a:xfrm flipH="1">
              <a:off x="768" y="2640"/>
              <a:ext cx="768" cy="0"/>
            </a:xfrm>
            <a:prstGeom prst="line">
              <a:avLst/>
            </a:prstGeom>
            <a:noFill/>
            <a:ln w="9525" cap="rnd">
              <a:solidFill>
                <a:srgbClr val="00B05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26647" name="Line 37"/>
            <p:cNvSpPr>
              <a:spLocks noChangeShapeType="1"/>
            </p:cNvSpPr>
            <p:nvPr/>
          </p:nvSpPr>
          <p:spPr bwMode="auto">
            <a:xfrm flipH="1">
              <a:off x="768" y="1536"/>
              <a:ext cx="768" cy="0"/>
            </a:xfrm>
            <a:prstGeom prst="line">
              <a:avLst/>
            </a:prstGeom>
            <a:noFill/>
            <a:ln w="9525" cap="rnd">
              <a:solidFill>
                <a:srgbClr val="00B05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1676400" y="2175609"/>
            <a:ext cx="4983165" cy="2452705"/>
            <a:chOff x="1056" y="1240"/>
            <a:chExt cx="3139" cy="1545"/>
          </a:xfrm>
        </p:grpSpPr>
        <p:sp>
          <p:nvSpPr>
            <p:cNvPr id="26636" name="Line 16"/>
            <p:cNvSpPr>
              <a:spLocks noChangeShapeType="1"/>
            </p:cNvSpPr>
            <p:nvPr/>
          </p:nvSpPr>
          <p:spPr bwMode="auto">
            <a:xfrm flipV="1">
              <a:off x="4007" y="1477"/>
              <a:ext cx="0" cy="14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37" name="Line 18"/>
            <p:cNvSpPr>
              <a:spLocks noChangeShapeType="1"/>
            </p:cNvSpPr>
            <p:nvPr/>
          </p:nvSpPr>
          <p:spPr bwMode="auto">
            <a:xfrm>
              <a:off x="1440" y="2639"/>
              <a:ext cx="19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38" name="Text Box 17"/>
            <p:cNvSpPr txBox="1">
              <a:spLocks noChangeArrowheads="1"/>
            </p:cNvSpPr>
            <p:nvPr/>
          </p:nvSpPr>
          <p:spPr bwMode="auto">
            <a:xfrm>
              <a:off x="3812" y="1240"/>
              <a:ext cx="3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l" eaLnBrk="1" hangingPunct="1"/>
              <a:r>
                <a:rPr lang="en-US" altLang="it-IT" sz="2400" dirty="0">
                  <a:solidFill>
                    <a:srgbClr val="4D4D4D"/>
                  </a:solidFill>
                  <a:latin typeface="Arial" charset="0"/>
                </a:rPr>
                <a:t>1.0</a:t>
              </a:r>
              <a:endParaRPr lang="it-IT" altLang="it-IT" sz="2400" dirty="0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26639" name="Text Box 19"/>
            <p:cNvSpPr txBox="1">
              <a:spLocks noChangeArrowheads="1"/>
            </p:cNvSpPr>
            <p:nvPr/>
          </p:nvSpPr>
          <p:spPr bwMode="auto">
            <a:xfrm>
              <a:off x="1056" y="2497"/>
              <a:ext cx="3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l" eaLnBrk="1" hangingPunct="1"/>
              <a:r>
                <a:rPr lang="en-US" altLang="it-IT" sz="2400" dirty="0">
                  <a:solidFill>
                    <a:srgbClr val="4D4D4D"/>
                  </a:solidFill>
                  <a:latin typeface="Arial" charset="0"/>
                </a:rPr>
                <a:t>1.0</a:t>
              </a:r>
              <a:endParaRPr lang="it-IT" altLang="it-IT" sz="2400" dirty="0">
                <a:solidFill>
                  <a:srgbClr val="4D4D4D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91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42" grpId="0" autoUpdateAnimBg="0"/>
      <p:bldP spid="59804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/>
              <a:t>Two notations</a:t>
            </a:r>
            <a:endParaRPr lang="it-IT" altLang="it-IT" dirty="0"/>
          </a:p>
        </p:txBody>
      </p:sp>
      <p:sp>
        <p:nvSpPr>
          <p:cNvPr id="27653" name="Text Box 26"/>
          <p:cNvSpPr txBox="1">
            <a:spLocks noChangeArrowheads="1"/>
          </p:cNvSpPr>
          <p:nvPr/>
        </p:nvSpPr>
        <p:spPr bwMode="auto">
          <a:xfrm>
            <a:off x="926648" y="2948106"/>
            <a:ext cx="1963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it-IT" altLang="it-IT" sz="2400" b="1" dirty="0">
                <a:latin typeface="Arial" charset="0"/>
              </a:rPr>
              <a:t>s-t</a:t>
            </a:r>
            <a:br>
              <a:rPr lang="it-IT" altLang="it-IT" sz="2400" b="1" dirty="0">
                <a:latin typeface="Arial" charset="0"/>
              </a:rPr>
            </a:br>
            <a:r>
              <a:rPr lang="it-IT" altLang="it-IT" sz="2400" dirty="0">
                <a:latin typeface="Arial" charset="0"/>
              </a:rPr>
              <a:t>(es OpenGL)</a:t>
            </a:r>
          </a:p>
        </p:txBody>
      </p:sp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/>
          <a:stretch>
            <a:fillRect/>
          </a:stretch>
        </p:blipFill>
        <p:spPr bwMode="auto">
          <a:xfrm>
            <a:off x="857250" y="4167203"/>
            <a:ext cx="226536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Line 8"/>
          <p:cNvSpPr>
            <a:spLocks noChangeShapeType="1"/>
          </p:cNvSpPr>
          <p:nvPr/>
        </p:nvSpPr>
        <p:spPr bwMode="auto">
          <a:xfrm flipV="1">
            <a:off x="846138" y="3736990"/>
            <a:ext cx="0" cy="2438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3526483" y="5949280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400" i="1" dirty="0">
                <a:solidFill>
                  <a:srgbClr val="4D4D4D"/>
                </a:solidFill>
                <a:latin typeface="Arial" charset="0"/>
              </a:rPr>
              <a:t>s</a:t>
            </a:r>
            <a:endParaRPr lang="it-IT" altLang="it-IT" sz="2400" i="1" dirty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27657" name="Text Box 10"/>
          <p:cNvSpPr txBox="1">
            <a:spLocks noChangeArrowheads="1"/>
          </p:cNvSpPr>
          <p:nvPr/>
        </p:nvSpPr>
        <p:spPr bwMode="auto">
          <a:xfrm>
            <a:off x="701725" y="3327077"/>
            <a:ext cx="26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400" i="1" dirty="0">
                <a:solidFill>
                  <a:srgbClr val="4D4D4D"/>
                </a:solidFill>
                <a:latin typeface="Arial" charset="0"/>
              </a:rPr>
              <a:t>t</a:t>
            </a:r>
            <a:endParaRPr lang="it-IT" altLang="it-IT" sz="2400" i="1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27658" name="Line 16"/>
          <p:cNvSpPr>
            <a:spLocks noChangeShapeType="1"/>
          </p:cNvSpPr>
          <p:nvPr/>
        </p:nvSpPr>
        <p:spPr bwMode="auto">
          <a:xfrm flipV="1">
            <a:off x="3114675" y="6072203"/>
            <a:ext cx="0" cy="228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59" name="Line 18"/>
          <p:cNvSpPr>
            <a:spLocks noChangeShapeType="1"/>
          </p:cNvSpPr>
          <p:nvPr/>
        </p:nvSpPr>
        <p:spPr bwMode="auto">
          <a:xfrm>
            <a:off x="728663" y="4181490"/>
            <a:ext cx="304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60" name="Text Box 17"/>
          <p:cNvSpPr txBox="1">
            <a:spLocks noChangeArrowheads="1"/>
          </p:cNvSpPr>
          <p:nvPr/>
        </p:nvSpPr>
        <p:spPr bwMode="auto">
          <a:xfrm>
            <a:off x="2773363" y="6238890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400" dirty="0">
                <a:solidFill>
                  <a:srgbClr val="4D4D4D"/>
                </a:solidFill>
                <a:latin typeface="Arial" charset="0"/>
              </a:rPr>
              <a:t>1.0</a:t>
            </a:r>
            <a:endParaRPr lang="it-IT" altLang="it-IT" sz="240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27661" name="Text Box 19"/>
          <p:cNvSpPr txBox="1">
            <a:spLocks noChangeArrowheads="1"/>
          </p:cNvSpPr>
          <p:nvPr/>
        </p:nvSpPr>
        <p:spPr bwMode="auto">
          <a:xfrm>
            <a:off x="119063" y="3952890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400" dirty="0">
                <a:solidFill>
                  <a:srgbClr val="4D4D4D"/>
                </a:solidFill>
                <a:latin typeface="Arial" charset="0"/>
              </a:rPr>
              <a:t>1.0</a:t>
            </a:r>
            <a:endParaRPr lang="it-IT" altLang="it-IT" sz="2400">
              <a:solidFill>
                <a:srgbClr val="4D4D4D"/>
              </a:solidFill>
              <a:latin typeface="Arial" charset="0"/>
            </a:endParaRPr>
          </a:p>
        </p:txBody>
      </p:sp>
      <p:cxnSp>
        <p:nvCxnSpPr>
          <p:cNvPr id="27662" name="Straight Arrow Connector 33"/>
          <p:cNvCxnSpPr>
            <a:cxnSpLocks noChangeShapeType="1"/>
          </p:cNvCxnSpPr>
          <p:nvPr/>
        </p:nvCxnSpPr>
        <p:spPr bwMode="auto">
          <a:xfrm>
            <a:off x="857250" y="6167453"/>
            <a:ext cx="2714625" cy="1587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6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/>
          <a:stretch>
            <a:fillRect/>
          </a:stretch>
        </p:blipFill>
        <p:spPr bwMode="auto">
          <a:xfrm>
            <a:off x="5662613" y="4138628"/>
            <a:ext cx="2265362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4" name="Line 8"/>
          <p:cNvSpPr>
            <a:spLocks noChangeShapeType="1"/>
          </p:cNvSpPr>
          <p:nvPr/>
        </p:nvSpPr>
        <p:spPr bwMode="auto">
          <a:xfrm rot="10800000" flipV="1">
            <a:off x="5651500" y="4110053"/>
            <a:ext cx="0" cy="2438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65" name="Text Box 9"/>
          <p:cNvSpPr txBox="1">
            <a:spLocks noChangeArrowheads="1"/>
          </p:cNvSpPr>
          <p:nvPr/>
        </p:nvSpPr>
        <p:spPr bwMode="auto">
          <a:xfrm>
            <a:off x="8305800" y="3933056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it-IT" altLang="it-IT" sz="2400" i="1" dirty="0">
                <a:solidFill>
                  <a:srgbClr val="4D4D4D"/>
                </a:solidFill>
                <a:latin typeface="Arial" charset="0"/>
              </a:rPr>
              <a:t>u</a:t>
            </a:r>
          </a:p>
        </p:txBody>
      </p:sp>
      <p:sp>
        <p:nvSpPr>
          <p:cNvPr id="27666" name="Text Box 10"/>
          <p:cNvSpPr txBox="1">
            <a:spLocks noChangeArrowheads="1"/>
          </p:cNvSpPr>
          <p:nvPr/>
        </p:nvSpPr>
        <p:spPr bwMode="auto">
          <a:xfrm>
            <a:off x="5457998" y="6453336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it-IT" altLang="it-IT" sz="2400" i="1" dirty="0">
                <a:solidFill>
                  <a:srgbClr val="4D4D4D"/>
                </a:solidFill>
                <a:latin typeface="Arial" charset="0"/>
              </a:rPr>
              <a:t>v</a:t>
            </a:r>
          </a:p>
        </p:txBody>
      </p:sp>
      <p:sp>
        <p:nvSpPr>
          <p:cNvPr id="27667" name="Line 16"/>
          <p:cNvSpPr>
            <a:spLocks noChangeShapeType="1"/>
          </p:cNvSpPr>
          <p:nvPr/>
        </p:nvSpPr>
        <p:spPr bwMode="auto">
          <a:xfrm flipV="1">
            <a:off x="7920038" y="4048140"/>
            <a:ext cx="0" cy="228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68" name="Line 18"/>
          <p:cNvSpPr>
            <a:spLocks noChangeShapeType="1"/>
          </p:cNvSpPr>
          <p:nvPr/>
        </p:nvSpPr>
        <p:spPr bwMode="auto">
          <a:xfrm>
            <a:off x="5534025" y="6153165"/>
            <a:ext cx="304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69" name="Text Box 17"/>
          <p:cNvSpPr txBox="1">
            <a:spLocks noChangeArrowheads="1"/>
          </p:cNvSpPr>
          <p:nvPr/>
        </p:nvSpPr>
        <p:spPr bwMode="auto">
          <a:xfrm>
            <a:off x="7578725" y="3619515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400" dirty="0">
                <a:solidFill>
                  <a:srgbClr val="4D4D4D"/>
                </a:solidFill>
                <a:latin typeface="Arial" charset="0"/>
              </a:rPr>
              <a:t>1.0</a:t>
            </a:r>
            <a:endParaRPr lang="it-IT" altLang="it-IT" sz="240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27670" name="Text Box 19"/>
          <p:cNvSpPr txBox="1">
            <a:spLocks noChangeArrowheads="1"/>
          </p:cNvSpPr>
          <p:nvPr/>
        </p:nvSpPr>
        <p:spPr bwMode="auto">
          <a:xfrm>
            <a:off x="4924425" y="5924565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400" dirty="0">
                <a:solidFill>
                  <a:srgbClr val="4D4D4D"/>
                </a:solidFill>
                <a:latin typeface="Arial" charset="0"/>
              </a:rPr>
              <a:t>1.0</a:t>
            </a:r>
            <a:endParaRPr lang="it-IT" altLang="it-IT" sz="2400">
              <a:solidFill>
                <a:srgbClr val="4D4D4D"/>
              </a:solidFill>
              <a:latin typeface="Arial" charset="0"/>
            </a:endParaRPr>
          </a:p>
        </p:txBody>
      </p:sp>
      <p:cxnSp>
        <p:nvCxnSpPr>
          <p:cNvPr id="27671" name="Straight Arrow Connector 43"/>
          <p:cNvCxnSpPr>
            <a:cxnSpLocks noChangeShapeType="1"/>
          </p:cNvCxnSpPr>
          <p:nvPr/>
        </p:nvCxnSpPr>
        <p:spPr bwMode="auto">
          <a:xfrm>
            <a:off x="5662613" y="4143390"/>
            <a:ext cx="2714625" cy="1588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72" name="Text Box 26"/>
          <p:cNvSpPr txBox="1">
            <a:spLocks noChangeArrowheads="1"/>
          </p:cNvSpPr>
          <p:nvPr/>
        </p:nvSpPr>
        <p:spPr bwMode="auto">
          <a:xfrm>
            <a:off x="5909682" y="2896314"/>
            <a:ext cx="1810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it-IT" altLang="it-IT" sz="2400" b="1" dirty="0">
                <a:latin typeface="Arial" charset="0"/>
              </a:rPr>
              <a:t>u-v</a:t>
            </a:r>
          </a:p>
          <a:p>
            <a:pPr algn="ctr" eaLnBrk="1" hangingPunct="1"/>
            <a:r>
              <a:rPr lang="it-IT" altLang="it-IT" sz="2400" dirty="0">
                <a:latin typeface="Arial" charset="0"/>
              </a:rPr>
              <a:t>(es DirectX)</a:t>
            </a:r>
            <a:endParaRPr lang="en-US" altLang="it-IT" sz="2400" dirty="0">
              <a:latin typeface="Arial" charset="0"/>
            </a:endParaRPr>
          </a:p>
        </p:txBody>
      </p:sp>
      <p:sp>
        <p:nvSpPr>
          <p:cNvPr id="27673" name="Text Box 19"/>
          <p:cNvSpPr txBox="1">
            <a:spLocks noChangeArrowheads="1"/>
          </p:cNvSpPr>
          <p:nvPr/>
        </p:nvSpPr>
        <p:spPr bwMode="auto">
          <a:xfrm>
            <a:off x="4857750" y="3738578"/>
            <a:ext cx="817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400" dirty="0">
                <a:solidFill>
                  <a:srgbClr val="4D4D4D"/>
                </a:solidFill>
                <a:latin typeface="Arial" charset="0"/>
              </a:rPr>
              <a:t>(0,0)</a:t>
            </a:r>
            <a:endParaRPr lang="it-IT" altLang="it-IT" sz="240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27674" name="Text Box 19"/>
          <p:cNvSpPr txBox="1">
            <a:spLocks noChangeArrowheads="1"/>
          </p:cNvSpPr>
          <p:nvPr/>
        </p:nvSpPr>
        <p:spPr bwMode="auto">
          <a:xfrm>
            <a:off x="142875" y="6096015"/>
            <a:ext cx="817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400" dirty="0">
                <a:solidFill>
                  <a:srgbClr val="4D4D4D"/>
                </a:solidFill>
                <a:latin typeface="Arial" charset="0"/>
              </a:rPr>
              <a:t>(0,0)</a:t>
            </a:r>
            <a:endParaRPr lang="it-IT" altLang="it-IT" sz="240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26" name="Freccia in giù 25"/>
          <p:cNvSpPr/>
          <p:nvPr/>
        </p:nvSpPr>
        <p:spPr bwMode="auto">
          <a:xfrm>
            <a:off x="5543204" y="1277944"/>
            <a:ext cx="2627093" cy="1584176"/>
          </a:xfrm>
          <a:prstGeom prst="downArrow">
            <a:avLst>
              <a:gd name="adj1" fmla="val 79698"/>
              <a:gd name="adj2" fmla="val 43587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dirty="0">
                <a:solidFill>
                  <a:schemeClr val="bg1">
                    <a:lumMod val="95000"/>
                  </a:schemeClr>
                </a:solidFill>
              </a:rPr>
              <a:t>Most diffused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br>
              <a:rPr kumimoji="0" lang="it-IT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</a:rPr>
            </a:br>
            <a:r>
              <a:rPr kumimoji="0" lang="it-IT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(in game industry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kumimoji="0" lang="it-IT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8656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/>
              <a:t>Texture</a:t>
            </a:r>
            <a:r>
              <a:rPr lang="it-IT" sz="2800" dirty="0"/>
              <a:t> </a:t>
            </a:r>
            <a:r>
              <a:rPr lang="it-IT" sz="2800" dirty="0" err="1"/>
              <a:t>space</a:t>
            </a:r>
            <a:r>
              <a:rPr lang="it-IT" sz="2800" dirty="0"/>
              <a:t> </a:t>
            </a:r>
            <a:r>
              <a:rPr lang="it-IT" sz="2800" dirty="0" err="1"/>
              <a:t>independent</a:t>
            </a:r>
            <a:r>
              <a:rPr lang="it-IT" sz="2800" dirty="0"/>
              <a:t> of </a:t>
            </a:r>
            <a:r>
              <a:rPr lang="it-IT" sz="2800" dirty="0" err="1"/>
              <a:t>resolution</a:t>
            </a:r>
            <a:r>
              <a:rPr lang="it-IT" sz="2800" dirty="0"/>
              <a:t> (or shape)</a:t>
            </a:r>
            <a:endParaRPr lang="en-US" sz="28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89798" y="2645494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it-IT" sz="2400" dirty="0">
                <a:solidFill>
                  <a:schemeClr val="bg1"/>
                </a:solidFill>
                <a:latin typeface="Arial" charset="0"/>
              </a:rPr>
              <a:t>Texture 2D</a:t>
            </a:r>
            <a:endParaRPr lang="it-IT" altLang="it-IT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19215" y="4019515"/>
            <a:ext cx="4634806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770261" y="1773200"/>
            <a:ext cx="0" cy="224631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371946" y="3769605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000" i="1" dirty="0">
                <a:solidFill>
                  <a:srgbClr val="4D4D4D"/>
                </a:solidFill>
                <a:latin typeface="Arial" charset="0"/>
              </a:rPr>
              <a:t>s</a:t>
            </a:r>
            <a:endParaRPr lang="it-IT" altLang="it-IT" sz="2000" i="1" dirty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26471" y="1519871"/>
            <a:ext cx="2551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000" i="1" dirty="0">
                <a:solidFill>
                  <a:srgbClr val="4D4D4D"/>
                </a:solidFill>
                <a:latin typeface="Arial" charset="0"/>
              </a:rPr>
              <a:t>t</a:t>
            </a:r>
            <a:endParaRPr lang="it-IT" altLang="it-IT" sz="2000" i="1" dirty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5101061" y="3886287"/>
            <a:ext cx="0" cy="228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643414" y="2087987"/>
            <a:ext cx="304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822090" y="4046192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1800" b="1" dirty="0">
                <a:solidFill>
                  <a:srgbClr val="FF0000"/>
                </a:solidFill>
                <a:latin typeface="Arial" charset="0"/>
              </a:rPr>
              <a:t>1.0</a:t>
            </a:r>
            <a:endParaRPr lang="it-IT" altLang="it-IT" sz="1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79512" y="1892218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1800" b="1" dirty="0">
                <a:solidFill>
                  <a:srgbClr val="FF0000"/>
                </a:solidFill>
                <a:latin typeface="Arial" charset="0"/>
              </a:rPr>
              <a:t>1.0</a:t>
            </a:r>
            <a:endParaRPr lang="it-IT" altLang="it-IT" sz="18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" name="Picture 2" descr="http://www.paultosca.com/makingofvarga/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1305" r="1270" b="55593"/>
          <a:stretch/>
        </p:blipFill>
        <p:spPr bwMode="auto">
          <a:xfrm>
            <a:off x="781670" y="2071332"/>
            <a:ext cx="4344101" cy="19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81669" y="2800314"/>
            <a:ext cx="434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1024x512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770262" y="6531145"/>
            <a:ext cx="4634806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V="1">
            <a:off x="770261" y="4284830"/>
            <a:ext cx="0" cy="224631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5379284" y="6281235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000" i="1" dirty="0">
                <a:solidFill>
                  <a:srgbClr val="4D4D4D"/>
                </a:solidFill>
                <a:latin typeface="Arial" charset="0"/>
              </a:rPr>
              <a:t>s</a:t>
            </a:r>
            <a:endParaRPr lang="it-IT" altLang="it-IT" sz="2000" i="1" dirty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5101061" y="6397917"/>
            <a:ext cx="0" cy="228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>
            <a:off x="643414" y="4583433"/>
            <a:ext cx="304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924184" y="6557822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1800" b="1" dirty="0">
                <a:solidFill>
                  <a:srgbClr val="FF0000"/>
                </a:solidFill>
                <a:latin typeface="Arial" charset="0"/>
              </a:rPr>
              <a:t>1.0</a:t>
            </a:r>
            <a:endParaRPr lang="it-IT" altLang="it-IT" sz="1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179512" y="4387664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1800" b="1" dirty="0">
                <a:solidFill>
                  <a:srgbClr val="FF0000"/>
                </a:solidFill>
                <a:latin typeface="Arial" charset="0"/>
              </a:rPr>
              <a:t>1.0</a:t>
            </a:r>
            <a:endParaRPr lang="it-IT" altLang="it-IT" sz="18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29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4" y="4572330"/>
            <a:ext cx="4344101" cy="196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770262" y="5301508"/>
            <a:ext cx="433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128x64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5658302" y="2193567"/>
            <a:ext cx="3163039" cy="420435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Convenient!</a:t>
            </a:r>
            <a:r>
              <a:rPr kumimoji="0" lang="it-IT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it-IT" sz="2000" dirty="0">
              <a:latin typeface="+mj-lt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it-IT" sz="2000" dirty="0">
              <a:latin typeface="+mj-lt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 err="1">
                <a:latin typeface="+mj-lt"/>
              </a:rPr>
              <a:t>We</a:t>
            </a:r>
            <a:r>
              <a:rPr lang="it-IT" sz="2000" dirty="0">
                <a:latin typeface="+mj-lt"/>
              </a:rPr>
              <a:t> can reduce texture sheets res (balancing quality / memory) </a:t>
            </a:r>
            <a:r>
              <a:rPr lang="it-IT" sz="2000" dirty="0" err="1">
                <a:latin typeface="+mj-lt"/>
              </a:rPr>
              <a:t>without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affecting</a:t>
            </a:r>
            <a:r>
              <a:rPr lang="it-IT" sz="2000" dirty="0">
                <a:latin typeface="+mj-lt"/>
              </a:rPr>
              <a:t> the UV </a:t>
            </a:r>
            <a:r>
              <a:rPr lang="it-IT" sz="2000" dirty="0" err="1">
                <a:latin typeface="+mj-lt"/>
              </a:rPr>
              <a:t>mapping</a:t>
            </a:r>
            <a:r>
              <a:rPr lang="it-IT" sz="2000" dirty="0">
                <a:latin typeface="+mj-lt"/>
              </a:rPr>
              <a:t>.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30391" y="4046192"/>
            <a:ext cx="2551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2000" i="1" dirty="0">
                <a:solidFill>
                  <a:srgbClr val="4D4D4D"/>
                </a:solidFill>
                <a:latin typeface="Arial" charset="0"/>
              </a:rPr>
              <a:t>t</a:t>
            </a:r>
            <a:endParaRPr lang="it-IT" altLang="it-IT" sz="2000" i="1" dirty="0">
              <a:solidFill>
                <a:srgbClr val="4D4D4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/>
              <a:t>Construction of UV-</a:t>
            </a:r>
            <a:r>
              <a:rPr lang="it-IT" altLang="en-US" dirty="0" err="1"/>
              <a:t>mapping</a:t>
            </a:r>
            <a:r>
              <a:rPr lang="it-IT" altLang="en-US" dirty="0"/>
              <a:t>: </a:t>
            </a:r>
            <a:r>
              <a:rPr lang="en-US" dirty="0"/>
              <a:t>aka parametrization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68" y="1940024"/>
            <a:ext cx="8479127" cy="44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65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parametrization?</a:t>
            </a:r>
          </a:p>
        </p:txBody>
      </p:sp>
      <p:pic>
        <p:nvPicPr>
          <p:cNvPr id="4" name="Picture 3" descr="Screen Shot 2015-02-16 at 13.52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5" y="1546095"/>
            <a:ext cx="7539043" cy="4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Implicit surfaces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024" y="2413995"/>
            <a:ext cx="4900298" cy="40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46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Parametrization for texture mapping</a:t>
            </a:r>
          </a:p>
        </p:txBody>
      </p:sp>
      <p:sp>
        <p:nvSpPr>
          <p:cNvPr id="18" name="AutoShape 27"/>
          <p:cNvSpPr>
            <a:spLocks noChangeArrowheads="1"/>
          </p:cNvSpPr>
          <p:nvPr/>
        </p:nvSpPr>
        <p:spPr bwMode="auto">
          <a:xfrm>
            <a:off x="228600" y="1905000"/>
            <a:ext cx="2438400" cy="4343400"/>
          </a:xfrm>
          <a:prstGeom prst="roundRect">
            <a:avLst>
              <a:gd name="adj" fmla="val 6097"/>
            </a:avLst>
          </a:prstGeom>
          <a:solidFill>
            <a:srgbClr val="85B9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AutoShape 28"/>
          <p:cNvSpPr>
            <a:spLocks noChangeArrowheads="1"/>
          </p:cNvSpPr>
          <p:nvPr/>
        </p:nvSpPr>
        <p:spPr bwMode="auto">
          <a:xfrm>
            <a:off x="3167063" y="1905000"/>
            <a:ext cx="2743200" cy="4343400"/>
          </a:xfrm>
          <a:prstGeom prst="roundRect">
            <a:avLst>
              <a:gd name="adj" fmla="val 6097"/>
            </a:avLst>
          </a:prstGeom>
          <a:solidFill>
            <a:srgbClr val="85B9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6477000" y="1905000"/>
            <a:ext cx="2438400" cy="4343400"/>
          </a:xfrm>
          <a:prstGeom prst="roundRect">
            <a:avLst>
              <a:gd name="adj" fmla="val 6097"/>
            </a:avLst>
          </a:prstGeom>
          <a:solidFill>
            <a:srgbClr val="85B9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" name="Picture 30" descr="bunny-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3206750"/>
            <a:ext cx="2133600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1FA54"/>
              </a:clrFrom>
              <a:clrTo>
                <a:srgbClr val="E1FA5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247900"/>
            <a:ext cx="28797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2627313" y="36957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latin typeface="Arial" charset="0"/>
              </a:rPr>
              <a:t>+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5937250" y="36957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latin typeface="Arial" charset="0"/>
              </a:rPr>
              <a:t>=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3200400" y="5738813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2D texture image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6553200" y="5738813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textured bunny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228600" y="5738813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3D mesh</a:t>
            </a:r>
            <a:endParaRPr lang="en-US" sz="24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685800" y="1905000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disk-like patches</a:t>
            </a:r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434975" y="2270125"/>
            <a:ext cx="398463" cy="685800"/>
          </a:xfrm>
          <a:custGeom>
            <a:avLst/>
            <a:gdLst>
              <a:gd name="T0" fmla="*/ 251 w 251"/>
              <a:gd name="T1" fmla="*/ 0 h 432"/>
              <a:gd name="T2" fmla="*/ 35 w 251"/>
              <a:gd name="T3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1" h="432">
                <a:moveTo>
                  <a:pt x="251" y="0"/>
                </a:moveTo>
                <a:cubicBezTo>
                  <a:pt x="76" y="164"/>
                  <a:pt x="0" y="251"/>
                  <a:pt x="35" y="432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1916113" y="2252663"/>
            <a:ext cx="582612" cy="1252537"/>
          </a:xfrm>
          <a:custGeom>
            <a:avLst/>
            <a:gdLst>
              <a:gd name="T0" fmla="*/ 315 w 367"/>
              <a:gd name="T1" fmla="*/ 0 h 789"/>
              <a:gd name="T2" fmla="*/ 0 w 367"/>
              <a:gd name="T3" fmla="*/ 789 h 78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7" h="789">
                <a:moveTo>
                  <a:pt x="315" y="0"/>
                </a:moveTo>
                <a:cubicBezTo>
                  <a:pt x="367" y="388"/>
                  <a:pt x="118" y="476"/>
                  <a:pt x="0" y="789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3581400" y="205740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texture charts</a:t>
            </a:r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>
            <a:off x="5013325" y="2433638"/>
            <a:ext cx="309563" cy="766762"/>
          </a:xfrm>
          <a:custGeom>
            <a:avLst/>
            <a:gdLst>
              <a:gd name="T0" fmla="*/ 0 w 195"/>
              <a:gd name="T1" fmla="*/ 0 h 483"/>
              <a:gd name="T2" fmla="*/ 195 w 195"/>
              <a:gd name="T3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5" h="483">
                <a:moveTo>
                  <a:pt x="0" y="0"/>
                </a:moveTo>
                <a:cubicBezTo>
                  <a:pt x="133" y="205"/>
                  <a:pt x="133" y="308"/>
                  <a:pt x="195" y="48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>
            <a:off x="4538663" y="2465388"/>
            <a:ext cx="98425" cy="930275"/>
          </a:xfrm>
          <a:custGeom>
            <a:avLst/>
            <a:gdLst>
              <a:gd name="T0" fmla="*/ 62 w 62"/>
              <a:gd name="T1" fmla="*/ 0 h 586"/>
              <a:gd name="T2" fmla="*/ 21 w 62"/>
              <a:gd name="T3" fmla="*/ 586 h 5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" h="586">
                <a:moveTo>
                  <a:pt x="62" y="0"/>
                </a:moveTo>
                <a:cubicBezTo>
                  <a:pt x="21" y="216"/>
                  <a:pt x="0" y="412"/>
                  <a:pt x="21" y="586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3467100" y="5334000"/>
            <a:ext cx="2324100" cy="1588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 flipV="1">
            <a:off x="3471863" y="3048000"/>
            <a:ext cx="0" cy="2286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5562600" y="53340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chemeClr val="accent2"/>
                </a:solidFill>
                <a:latin typeface="Arial" charset="0"/>
              </a:rPr>
              <a:t>u</a:t>
            </a:r>
          </a:p>
        </p:txBody>
      </p:sp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3194050" y="27574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chemeClr val="accent2"/>
                </a:solidFill>
                <a:latin typeface="Arial" charset="0"/>
              </a:rPr>
              <a:t>v</a:t>
            </a:r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4033838" y="2416175"/>
            <a:ext cx="195262" cy="708025"/>
          </a:xfrm>
          <a:custGeom>
            <a:avLst/>
            <a:gdLst>
              <a:gd name="T0" fmla="*/ 123 w 123"/>
              <a:gd name="T1" fmla="*/ 0 h 446"/>
              <a:gd name="T2" fmla="*/ 3 w 123"/>
              <a:gd name="T3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3" h="446">
                <a:moveTo>
                  <a:pt x="123" y="0"/>
                </a:moveTo>
                <a:cubicBezTo>
                  <a:pt x="0" y="175"/>
                  <a:pt x="7" y="384"/>
                  <a:pt x="3" y="446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1909763" y="2270125"/>
            <a:ext cx="261937" cy="538163"/>
          </a:xfrm>
          <a:custGeom>
            <a:avLst/>
            <a:gdLst>
              <a:gd name="T0" fmla="*/ 72 w 165"/>
              <a:gd name="T1" fmla="*/ 0 h 339"/>
              <a:gd name="T2" fmla="*/ 0 w 165"/>
              <a:gd name="T3" fmla="*/ 339 h 3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5" h="339">
                <a:moveTo>
                  <a:pt x="72" y="0"/>
                </a:moveTo>
                <a:cubicBezTo>
                  <a:pt x="144" y="82"/>
                  <a:pt x="165" y="277"/>
                  <a:pt x="0" y="339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" name="Picture 50" descr="bunny-textur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47900"/>
            <a:ext cx="292893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55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digression: Parametrization for </a:t>
            </a:r>
            <a:r>
              <a:rPr lang="en-US" dirty="0" err="1"/>
              <a:t>remeshing</a:t>
            </a:r>
            <a:endParaRPr lang="en-US" dirty="0"/>
          </a:p>
        </p:txBody>
      </p:sp>
      <p:pic>
        <p:nvPicPr>
          <p:cNvPr id="14" name="Picture 2" descr="Z:\projects\conferences\siggraph09\final_talk\screenshots\face_nb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96" y="2132856"/>
            <a:ext cx="29845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Z:\projects\conferences\siggraph09\final_talk\screenshots\face_param_n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1" y="2748806"/>
            <a:ext cx="327501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ihandform 12"/>
          <p:cNvSpPr>
            <a:spLocks noChangeArrowheads="1"/>
          </p:cNvSpPr>
          <p:nvPr/>
        </p:nvSpPr>
        <p:spPr bwMode="auto">
          <a:xfrm>
            <a:off x="4374083" y="3161556"/>
            <a:ext cx="1314450" cy="158750"/>
          </a:xfrm>
          <a:custGeom>
            <a:avLst/>
            <a:gdLst>
              <a:gd name="T0" fmla="*/ 1314450 w 1314450"/>
              <a:gd name="T1" fmla="*/ 12 h 244475"/>
              <a:gd name="T2" fmla="*/ 609600 w 1314450"/>
              <a:gd name="T3" fmla="*/ 1 h 244475"/>
              <a:gd name="T4" fmla="*/ 0 w 1314450"/>
              <a:gd name="T5" fmla="*/ 10 h 244475"/>
              <a:gd name="T6" fmla="*/ 0 60000 65536"/>
              <a:gd name="T7" fmla="*/ 0 60000 65536"/>
              <a:gd name="T8" fmla="*/ 0 60000 65536"/>
              <a:gd name="T9" fmla="*/ 0 w 1314450"/>
              <a:gd name="T10" fmla="*/ 0 h 244475"/>
              <a:gd name="T11" fmla="*/ 1314450 w 1314450"/>
              <a:gd name="T12" fmla="*/ 244475 h 2444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4450" h="244475">
                <a:moveTo>
                  <a:pt x="1314450" y="244475"/>
                </a:moveTo>
                <a:cubicBezTo>
                  <a:pt x="1127919" y="42069"/>
                  <a:pt x="828675" y="12700"/>
                  <a:pt x="609600" y="6350"/>
                </a:cubicBezTo>
                <a:cubicBezTo>
                  <a:pt x="390525" y="0"/>
                  <a:pt x="257969" y="31020"/>
                  <a:pt x="0" y="206375"/>
                </a:cubicBezTo>
              </a:path>
            </a:pathLst>
          </a:custGeom>
          <a:noFill/>
          <a:ln w="508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Freihandform 13"/>
          <p:cNvSpPr>
            <a:spLocks noChangeArrowheads="1"/>
          </p:cNvSpPr>
          <p:nvPr/>
        </p:nvSpPr>
        <p:spPr bwMode="auto">
          <a:xfrm rot="10800000">
            <a:off x="4402658" y="3952131"/>
            <a:ext cx="1314450" cy="158750"/>
          </a:xfrm>
          <a:custGeom>
            <a:avLst/>
            <a:gdLst>
              <a:gd name="T0" fmla="*/ 1314450 w 1314450"/>
              <a:gd name="T1" fmla="*/ 12 h 244475"/>
              <a:gd name="T2" fmla="*/ 609600 w 1314450"/>
              <a:gd name="T3" fmla="*/ 1 h 244475"/>
              <a:gd name="T4" fmla="*/ 0 w 1314450"/>
              <a:gd name="T5" fmla="*/ 10 h 244475"/>
              <a:gd name="T6" fmla="*/ 0 60000 65536"/>
              <a:gd name="T7" fmla="*/ 0 60000 65536"/>
              <a:gd name="T8" fmla="*/ 0 60000 65536"/>
              <a:gd name="T9" fmla="*/ 0 w 1314450"/>
              <a:gd name="T10" fmla="*/ 0 h 244475"/>
              <a:gd name="T11" fmla="*/ 1314450 w 1314450"/>
              <a:gd name="T12" fmla="*/ 244475 h 2444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4450" h="244475">
                <a:moveTo>
                  <a:pt x="1314450" y="244475"/>
                </a:moveTo>
                <a:cubicBezTo>
                  <a:pt x="1127919" y="42069"/>
                  <a:pt x="828675" y="12700"/>
                  <a:pt x="609600" y="6350"/>
                </a:cubicBezTo>
                <a:cubicBezTo>
                  <a:pt x="390525" y="0"/>
                  <a:pt x="257969" y="31020"/>
                  <a:pt x="0" y="206375"/>
                </a:cubicBezTo>
              </a:path>
            </a:pathLst>
          </a:custGeom>
          <a:noFill/>
          <a:ln w="508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Textfeld 14"/>
          <p:cNvSpPr txBox="1">
            <a:spLocks noChangeArrowheads="1"/>
          </p:cNvSpPr>
          <p:nvPr/>
        </p:nvSpPr>
        <p:spPr bwMode="auto">
          <a:xfrm>
            <a:off x="4888433" y="2491631"/>
            <a:ext cx="312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B2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B2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B2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B2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3600" dirty="0">
                <a:solidFill>
                  <a:srgbClr val="00B0F0"/>
                </a:solidFill>
              </a:rPr>
              <a:t>f</a:t>
            </a:r>
          </a:p>
        </p:txBody>
      </p:sp>
      <p:sp>
        <p:nvSpPr>
          <p:cNvPr id="19" name="Textfeld 15"/>
          <p:cNvSpPr txBox="1">
            <a:spLocks noChangeArrowheads="1"/>
          </p:cNvSpPr>
          <p:nvPr/>
        </p:nvSpPr>
        <p:spPr bwMode="auto">
          <a:xfrm>
            <a:off x="4907483" y="4168031"/>
            <a:ext cx="657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B2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B2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B2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B2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3600" dirty="0">
                <a:solidFill>
                  <a:srgbClr val="00B0F0"/>
                </a:solidFill>
              </a:rPr>
              <a:t>f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sz="3600" baseline="30000" dirty="0">
                <a:solidFill>
                  <a:srgbClr val="00B0F0"/>
                </a:solidFill>
              </a:rPr>
              <a:t>-1</a:t>
            </a:r>
          </a:p>
        </p:txBody>
      </p:sp>
      <p:cxnSp>
        <p:nvCxnSpPr>
          <p:cNvPr id="20" name="Gerade Verbindung 34"/>
          <p:cNvCxnSpPr>
            <a:cxnSpLocks noChangeShapeType="1"/>
          </p:cNvCxnSpPr>
          <p:nvPr/>
        </p:nvCxnSpPr>
        <p:spPr bwMode="auto">
          <a:xfrm rot="16200000" flipV="1">
            <a:off x="-764654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" name="Gerade Verbindung 38"/>
          <p:cNvCxnSpPr>
            <a:cxnSpLocks noChangeShapeType="1"/>
          </p:cNvCxnSpPr>
          <p:nvPr/>
        </p:nvCxnSpPr>
        <p:spPr bwMode="auto">
          <a:xfrm rot="16200000" flipV="1">
            <a:off x="-574154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" name="Gerade Verbindung 39"/>
          <p:cNvCxnSpPr>
            <a:cxnSpLocks noChangeShapeType="1"/>
          </p:cNvCxnSpPr>
          <p:nvPr/>
        </p:nvCxnSpPr>
        <p:spPr bwMode="auto">
          <a:xfrm rot="16200000" flipV="1">
            <a:off x="-383654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" name="Gerade Verbindung 40"/>
          <p:cNvCxnSpPr>
            <a:cxnSpLocks noChangeShapeType="1"/>
          </p:cNvCxnSpPr>
          <p:nvPr/>
        </p:nvCxnSpPr>
        <p:spPr bwMode="auto">
          <a:xfrm rot="16200000" flipV="1">
            <a:off x="-193154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" name="Gerade Verbindung 41"/>
          <p:cNvCxnSpPr>
            <a:cxnSpLocks noChangeShapeType="1"/>
          </p:cNvCxnSpPr>
          <p:nvPr/>
        </p:nvCxnSpPr>
        <p:spPr bwMode="auto">
          <a:xfrm rot="16200000" flipV="1">
            <a:off x="-2654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" name="Gerade Verbindung 42"/>
          <p:cNvCxnSpPr>
            <a:cxnSpLocks noChangeShapeType="1"/>
          </p:cNvCxnSpPr>
          <p:nvPr/>
        </p:nvCxnSpPr>
        <p:spPr bwMode="auto">
          <a:xfrm rot="16200000" flipV="1">
            <a:off x="187846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Gerade Verbindung 43"/>
          <p:cNvCxnSpPr>
            <a:cxnSpLocks noChangeShapeType="1"/>
          </p:cNvCxnSpPr>
          <p:nvPr/>
        </p:nvCxnSpPr>
        <p:spPr bwMode="auto">
          <a:xfrm rot="16200000" flipV="1">
            <a:off x="378346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Gerade Verbindung 44"/>
          <p:cNvCxnSpPr>
            <a:cxnSpLocks noChangeShapeType="1"/>
          </p:cNvCxnSpPr>
          <p:nvPr/>
        </p:nvCxnSpPr>
        <p:spPr bwMode="auto">
          <a:xfrm rot="16200000" flipV="1">
            <a:off x="568846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" name="Gerade Verbindung 45"/>
          <p:cNvCxnSpPr>
            <a:cxnSpLocks noChangeShapeType="1"/>
          </p:cNvCxnSpPr>
          <p:nvPr/>
        </p:nvCxnSpPr>
        <p:spPr bwMode="auto">
          <a:xfrm rot="16200000" flipV="1">
            <a:off x="759346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Gerade Verbindung 46"/>
          <p:cNvCxnSpPr>
            <a:cxnSpLocks noChangeShapeType="1"/>
          </p:cNvCxnSpPr>
          <p:nvPr/>
        </p:nvCxnSpPr>
        <p:spPr bwMode="auto">
          <a:xfrm rot="16200000" flipV="1">
            <a:off x="949846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Gerade Verbindung 47"/>
          <p:cNvCxnSpPr>
            <a:cxnSpLocks noChangeShapeType="1"/>
          </p:cNvCxnSpPr>
          <p:nvPr/>
        </p:nvCxnSpPr>
        <p:spPr bwMode="auto">
          <a:xfrm rot="16200000" flipV="1">
            <a:off x="1140346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" name="Gerade Verbindung 48"/>
          <p:cNvCxnSpPr>
            <a:cxnSpLocks noChangeShapeType="1"/>
          </p:cNvCxnSpPr>
          <p:nvPr/>
        </p:nvCxnSpPr>
        <p:spPr bwMode="auto">
          <a:xfrm rot="16200000" flipV="1">
            <a:off x="1330846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" name="Gerade Verbindung 49"/>
          <p:cNvCxnSpPr>
            <a:cxnSpLocks noChangeShapeType="1"/>
          </p:cNvCxnSpPr>
          <p:nvPr/>
        </p:nvCxnSpPr>
        <p:spPr bwMode="auto">
          <a:xfrm rot="16200000" flipV="1">
            <a:off x="1530871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" name="Gerade Verbindung 50"/>
          <p:cNvCxnSpPr>
            <a:cxnSpLocks noChangeShapeType="1"/>
          </p:cNvCxnSpPr>
          <p:nvPr/>
        </p:nvCxnSpPr>
        <p:spPr bwMode="auto">
          <a:xfrm rot="16200000" flipV="1">
            <a:off x="1721371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Gerade Verbindung 51"/>
          <p:cNvCxnSpPr>
            <a:cxnSpLocks noChangeShapeType="1"/>
          </p:cNvCxnSpPr>
          <p:nvPr/>
        </p:nvCxnSpPr>
        <p:spPr bwMode="auto">
          <a:xfrm rot="16200000" flipV="1">
            <a:off x="1911871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Gerade Verbindung 52"/>
          <p:cNvCxnSpPr>
            <a:cxnSpLocks noChangeShapeType="1"/>
          </p:cNvCxnSpPr>
          <p:nvPr/>
        </p:nvCxnSpPr>
        <p:spPr bwMode="auto">
          <a:xfrm rot="16200000" flipV="1">
            <a:off x="2102371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Gerade Verbindung 53"/>
          <p:cNvCxnSpPr>
            <a:cxnSpLocks noChangeShapeType="1"/>
          </p:cNvCxnSpPr>
          <p:nvPr/>
        </p:nvCxnSpPr>
        <p:spPr bwMode="auto">
          <a:xfrm rot="16200000" flipV="1">
            <a:off x="2292871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" name="Gerade Verbindung 54"/>
          <p:cNvCxnSpPr>
            <a:cxnSpLocks noChangeShapeType="1"/>
          </p:cNvCxnSpPr>
          <p:nvPr/>
        </p:nvCxnSpPr>
        <p:spPr bwMode="auto">
          <a:xfrm rot="16200000" flipV="1">
            <a:off x="2483371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4" name="Gerade Verbindung 55"/>
          <p:cNvCxnSpPr>
            <a:cxnSpLocks noChangeShapeType="1"/>
          </p:cNvCxnSpPr>
          <p:nvPr/>
        </p:nvCxnSpPr>
        <p:spPr bwMode="auto">
          <a:xfrm rot="16200000" flipV="1">
            <a:off x="2673871" y="4001343"/>
            <a:ext cx="2876550" cy="952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45" name="Gruppieren 57"/>
          <p:cNvGrpSpPr>
            <a:grpSpLocks/>
          </p:cNvGrpSpPr>
          <p:nvPr/>
        </p:nvGrpSpPr>
        <p:grpSpPr bwMode="auto">
          <a:xfrm>
            <a:off x="535508" y="2682131"/>
            <a:ext cx="3724275" cy="2649538"/>
            <a:chOff x="437250" y="2219325"/>
            <a:chExt cx="3790950" cy="2649538"/>
          </a:xfrm>
        </p:grpSpPr>
        <p:cxnSp>
          <p:nvCxnSpPr>
            <p:cNvPr id="46" name="Gerade Verbindung 19"/>
            <p:cNvCxnSpPr>
              <a:cxnSpLocks noChangeShapeType="1"/>
            </p:cNvCxnSpPr>
            <p:nvPr/>
          </p:nvCxnSpPr>
          <p:spPr bwMode="auto">
            <a:xfrm>
              <a:off x="437250" y="4486275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7" name="Gerade Verbindung 20"/>
            <p:cNvCxnSpPr>
              <a:cxnSpLocks noChangeShapeType="1"/>
            </p:cNvCxnSpPr>
            <p:nvPr/>
          </p:nvCxnSpPr>
          <p:spPr bwMode="auto">
            <a:xfrm>
              <a:off x="437250" y="4295775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Gerade Verbindung 21"/>
            <p:cNvCxnSpPr>
              <a:cxnSpLocks noChangeShapeType="1"/>
            </p:cNvCxnSpPr>
            <p:nvPr/>
          </p:nvCxnSpPr>
          <p:spPr bwMode="auto">
            <a:xfrm>
              <a:off x="437250" y="4105275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9" name="Gerade Verbindung 22"/>
            <p:cNvCxnSpPr>
              <a:cxnSpLocks noChangeShapeType="1"/>
            </p:cNvCxnSpPr>
            <p:nvPr/>
          </p:nvCxnSpPr>
          <p:spPr bwMode="auto">
            <a:xfrm>
              <a:off x="437250" y="3914775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0" name="Gerade Verbindung 23"/>
            <p:cNvCxnSpPr>
              <a:cxnSpLocks noChangeShapeType="1"/>
            </p:cNvCxnSpPr>
            <p:nvPr/>
          </p:nvCxnSpPr>
          <p:spPr bwMode="auto">
            <a:xfrm>
              <a:off x="437250" y="3724275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1" name="Gerade Verbindung 24"/>
            <p:cNvCxnSpPr>
              <a:cxnSpLocks noChangeShapeType="1"/>
            </p:cNvCxnSpPr>
            <p:nvPr/>
          </p:nvCxnSpPr>
          <p:spPr bwMode="auto">
            <a:xfrm>
              <a:off x="437250" y="3533775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2" name="Gerade Verbindung 25"/>
            <p:cNvCxnSpPr>
              <a:cxnSpLocks noChangeShapeType="1"/>
            </p:cNvCxnSpPr>
            <p:nvPr/>
          </p:nvCxnSpPr>
          <p:spPr bwMode="auto">
            <a:xfrm>
              <a:off x="437250" y="3343275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Gerade Verbindung 26"/>
            <p:cNvCxnSpPr>
              <a:cxnSpLocks noChangeShapeType="1"/>
            </p:cNvCxnSpPr>
            <p:nvPr/>
          </p:nvCxnSpPr>
          <p:spPr bwMode="auto">
            <a:xfrm>
              <a:off x="437250" y="3162300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Gerade Verbindung 27"/>
            <p:cNvCxnSpPr>
              <a:cxnSpLocks noChangeShapeType="1"/>
            </p:cNvCxnSpPr>
            <p:nvPr/>
          </p:nvCxnSpPr>
          <p:spPr bwMode="auto">
            <a:xfrm>
              <a:off x="437250" y="2971800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" name="Gerade Verbindung 28"/>
            <p:cNvCxnSpPr>
              <a:cxnSpLocks noChangeShapeType="1"/>
            </p:cNvCxnSpPr>
            <p:nvPr/>
          </p:nvCxnSpPr>
          <p:spPr bwMode="auto">
            <a:xfrm>
              <a:off x="437250" y="2781300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" name="Gerade Verbindung 29"/>
            <p:cNvCxnSpPr>
              <a:cxnSpLocks noChangeShapeType="1"/>
            </p:cNvCxnSpPr>
            <p:nvPr/>
          </p:nvCxnSpPr>
          <p:spPr bwMode="auto">
            <a:xfrm>
              <a:off x="437250" y="2590800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" name="Gerade Verbindung 30"/>
            <p:cNvCxnSpPr>
              <a:cxnSpLocks noChangeShapeType="1"/>
            </p:cNvCxnSpPr>
            <p:nvPr/>
          </p:nvCxnSpPr>
          <p:spPr bwMode="auto">
            <a:xfrm>
              <a:off x="437250" y="2400300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" name="Gerade Verbindung 31"/>
            <p:cNvCxnSpPr>
              <a:cxnSpLocks noChangeShapeType="1"/>
            </p:cNvCxnSpPr>
            <p:nvPr/>
          </p:nvCxnSpPr>
          <p:spPr bwMode="auto">
            <a:xfrm>
              <a:off x="437250" y="2219325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" name="Gerade Verbindung 32"/>
            <p:cNvCxnSpPr>
              <a:cxnSpLocks noChangeShapeType="1"/>
            </p:cNvCxnSpPr>
            <p:nvPr/>
          </p:nvCxnSpPr>
          <p:spPr bwMode="auto">
            <a:xfrm>
              <a:off x="437250" y="4867275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" name="Gerade Verbindung 33"/>
            <p:cNvCxnSpPr>
              <a:cxnSpLocks noChangeShapeType="1"/>
            </p:cNvCxnSpPr>
            <p:nvPr/>
          </p:nvCxnSpPr>
          <p:spPr bwMode="auto">
            <a:xfrm>
              <a:off x="437250" y="4676775"/>
              <a:ext cx="3790950" cy="15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31411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Parametrization: what we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 strategy to flatten a 3D surface on 2D domain</a:t>
            </a:r>
          </a:p>
          <a:p>
            <a:pPr lvl="1"/>
            <a:r>
              <a:rPr lang="en-US" sz="2000" dirty="0"/>
              <a:t>Introducing as few distortion as possible</a:t>
            </a:r>
          </a:p>
          <a:p>
            <a:pPr marL="349250" lvl="1" indent="0">
              <a:buNone/>
            </a:pPr>
            <a:endParaRPr lang="en-US" sz="2000" dirty="0"/>
          </a:p>
          <a:p>
            <a:pPr marL="349250" lvl="1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 strategy to introcuce cuts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296" y="2398158"/>
            <a:ext cx="2811225" cy="153725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4"/>
          <p:cNvSpPr>
            <a:spLocks/>
          </p:cNvSpPr>
          <p:nvPr/>
        </p:nvSpPr>
        <p:spPr bwMode="auto">
          <a:xfrm>
            <a:off x="3354071" y="2718556"/>
            <a:ext cx="2689225" cy="396875"/>
          </a:xfrm>
          <a:custGeom>
            <a:avLst/>
            <a:gdLst>
              <a:gd name="T0" fmla="*/ 21600 w 21600"/>
              <a:gd name="T1" fmla="+- 0 21600 5460"/>
              <a:gd name="T2" fmla="*/ 21600 h 16140"/>
              <a:gd name="T3" fmla="*/ 0 w 21600"/>
              <a:gd name="T4" fmla="+- 0 16176 5460"/>
              <a:gd name="T5" fmla="*/ 16176 h 16140"/>
            </a:gdLst>
            <a:ahLst/>
            <a:cxnLst>
              <a:cxn ang="0">
                <a:pos x="T0" y="T2"/>
              </a:cxn>
              <a:cxn ang="0">
                <a:pos x="T3" y="T5"/>
              </a:cxn>
            </a:cxnLst>
            <a:rect l="0" t="0" r="r" b="b"/>
            <a:pathLst>
              <a:path w="21600" h="16140">
                <a:moveTo>
                  <a:pt x="21600" y="16140"/>
                </a:moveTo>
                <a:cubicBezTo>
                  <a:pt x="14825" y="-3060"/>
                  <a:pt x="8124" y="-5460"/>
                  <a:pt x="0" y="10716"/>
                </a:cubicBezTo>
              </a:path>
            </a:pathLst>
          </a:custGeom>
          <a:noFill/>
          <a:ln w="38100" cap="flat">
            <a:solidFill>
              <a:srgbClr val="C0504D"/>
            </a:solidFill>
            <a:prstDash val="solid"/>
            <a:round/>
            <a:headEnd type="triangle" w="lg" len="lg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0" y="2066927"/>
            <a:ext cx="2607388" cy="1868487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5335" y="3623748"/>
            <a:ext cx="48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65900" y="6137220"/>
            <a:ext cx="48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</a:t>
            </a:r>
          </a:p>
        </p:txBody>
      </p:sp>
      <p:pic>
        <p:nvPicPr>
          <p:cNvPr id="29" name="Picture 17" descr="orthographic New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Gray">
          <a:xfrm>
            <a:off x="1843088" y="4516657"/>
            <a:ext cx="1960248" cy="19602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1843088" y="4516657"/>
            <a:ext cx="1977181" cy="197718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  <a:alpha val="0"/>
                </a:schemeClr>
              </a:gs>
              <a:gs pos="100000">
                <a:schemeClr val="tx1">
                  <a:alpha val="21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2916842" y="4629212"/>
            <a:ext cx="734097" cy="84665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" name="Picture 11" descr="Interrupted Sanson-Flamsteed (3+3 lobe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Gray">
          <a:xfrm>
            <a:off x="5315350" y="4516657"/>
            <a:ext cx="3059899" cy="154090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4" name="Freeform 12"/>
          <p:cNvSpPr>
            <a:spLocks/>
          </p:cNvSpPr>
          <p:nvPr/>
        </p:nvSpPr>
        <p:spPr bwMode="blackGray">
          <a:xfrm>
            <a:off x="2003454" y="4516657"/>
            <a:ext cx="812786" cy="1960247"/>
          </a:xfrm>
          <a:custGeom>
            <a:avLst/>
            <a:gdLst>
              <a:gd name="T0" fmla="*/ 816 w 816"/>
              <a:gd name="T1" fmla="*/ 0 h 1968"/>
              <a:gd name="T2" fmla="*/ 438 w 816"/>
              <a:gd name="T3" fmla="*/ 132 h 1968"/>
              <a:gd name="T4" fmla="*/ 108 w 816"/>
              <a:gd name="T5" fmla="*/ 486 h 1968"/>
              <a:gd name="T6" fmla="*/ 0 w 816"/>
              <a:gd name="T7" fmla="*/ 1008 h 1968"/>
              <a:gd name="T8" fmla="*/ 96 w 816"/>
              <a:gd name="T9" fmla="*/ 1440 h 1968"/>
              <a:gd name="T10" fmla="*/ 384 w 816"/>
              <a:gd name="T11" fmla="*/ 1776 h 1968"/>
              <a:gd name="T12" fmla="*/ 672 w 816"/>
              <a:gd name="T13" fmla="*/ 1920 h 1968"/>
              <a:gd name="T14" fmla="*/ 816 w 816"/>
              <a:gd name="T15" fmla="*/ 1968 h 1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6" h="1968">
                <a:moveTo>
                  <a:pt x="816" y="0"/>
                </a:moveTo>
                <a:cubicBezTo>
                  <a:pt x="753" y="22"/>
                  <a:pt x="556" y="51"/>
                  <a:pt x="438" y="132"/>
                </a:cubicBezTo>
                <a:cubicBezTo>
                  <a:pt x="318" y="212"/>
                  <a:pt x="180" y="334"/>
                  <a:pt x="108" y="486"/>
                </a:cubicBezTo>
                <a:cubicBezTo>
                  <a:pt x="36" y="638"/>
                  <a:pt x="0" y="848"/>
                  <a:pt x="0" y="1008"/>
                </a:cubicBezTo>
                <a:cubicBezTo>
                  <a:pt x="0" y="1168"/>
                  <a:pt x="32" y="1312"/>
                  <a:pt x="96" y="1440"/>
                </a:cubicBezTo>
                <a:cubicBezTo>
                  <a:pt x="160" y="1568"/>
                  <a:pt x="288" y="1696"/>
                  <a:pt x="384" y="1776"/>
                </a:cubicBezTo>
                <a:cubicBezTo>
                  <a:pt x="480" y="1856"/>
                  <a:pt x="600" y="1888"/>
                  <a:pt x="672" y="1920"/>
                </a:cubicBezTo>
                <a:cubicBezTo>
                  <a:pt x="744" y="1952"/>
                  <a:pt x="786" y="1958"/>
                  <a:pt x="816" y="1968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Line 13"/>
          <p:cNvSpPr>
            <a:spLocks noChangeShapeType="1"/>
          </p:cNvSpPr>
          <p:nvPr/>
        </p:nvSpPr>
        <p:spPr bwMode="blackGray">
          <a:xfrm flipV="1">
            <a:off x="2816240" y="5520686"/>
            <a:ext cx="996" cy="9562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Freeform 14"/>
          <p:cNvSpPr>
            <a:spLocks/>
          </p:cNvSpPr>
          <p:nvPr/>
        </p:nvSpPr>
        <p:spPr bwMode="blackGray">
          <a:xfrm>
            <a:off x="2816240" y="4516657"/>
            <a:ext cx="812786" cy="1004029"/>
          </a:xfrm>
          <a:custGeom>
            <a:avLst/>
            <a:gdLst>
              <a:gd name="T0" fmla="*/ 0 w 816"/>
              <a:gd name="T1" fmla="*/ 0 h 1008"/>
              <a:gd name="T2" fmla="*/ 378 w 816"/>
              <a:gd name="T3" fmla="*/ 132 h 1008"/>
              <a:gd name="T4" fmla="*/ 708 w 816"/>
              <a:gd name="T5" fmla="*/ 486 h 1008"/>
              <a:gd name="T6" fmla="*/ 816 w 816"/>
              <a:gd name="T7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6" h="1008">
                <a:moveTo>
                  <a:pt x="0" y="0"/>
                </a:moveTo>
                <a:cubicBezTo>
                  <a:pt x="63" y="22"/>
                  <a:pt x="260" y="51"/>
                  <a:pt x="378" y="132"/>
                </a:cubicBezTo>
                <a:cubicBezTo>
                  <a:pt x="498" y="212"/>
                  <a:pt x="636" y="334"/>
                  <a:pt x="708" y="486"/>
                </a:cubicBezTo>
                <a:cubicBezTo>
                  <a:pt x="780" y="638"/>
                  <a:pt x="798" y="921"/>
                  <a:pt x="816" y="1008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167517" y="6137220"/>
            <a:ext cx="48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2361" y="3808414"/>
            <a:ext cx="48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2767957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7" name="Picture 9" descr="orthographic New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Gray">
          <a:xfrm>
            <a:off x="520700" y="2528888"/>
            <a:ext cx="3124200" cy="312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2864" name="Oval 16"/>
          <p:cNvSpPr>
            <a:spLocks noChangeArrowheads="1"/>
          </p:cNvSpPr>
          <p:nvPr/>
        </p:nvSpPr>
        <p:spPr bwMode="auto">
          <a:xfrm>
            <a:off x="520700" y="2528888"/>
            <a:ext cx="3151188" cy="3151187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  <a:alpha val="0"/>
                </a:schemeClr>
              </a:gs>
              <a:gs pos="100000">
                <a:schemeClr val="tx1">
                  <a:alpha val="21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Cuts 1</a:t>
            </a:r>
          </a:p>
        </p:txBody>
      </p:sp>
      <p:pic>
        <p:nvPicPr>
          <p:cNvPr id="462856" name="Picture 8" descr="Mollweide proj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Gray">
          <a:xfrm>
            <a:off x="4421188" y="3062288"/>
            <a:ext cx="4419600" cy="22256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62858" name="Freeform 10"/>
          <p:cNvSpPr>
            <a:spLocks/>
          </p:cNvSpPr>
          <p:nvPr/>
        </p:nvSpPr>
        <p:spPr bwMode="blackGray">
          <a:xfrm>
            <a:off x="749300" y="2528888"/>
            <a:ext cx="1295400" cy="3124200"/>
          </a:xfrm>
          <a:custGeom>
            <a:avLst/>
            <a:gdLst>
              <a:gd name="T0" fmla="*/ 816 w 816"/>
              <a:gd name="T1" fmla="*/ 0 h 1968"/>
              <a:gd name="T2" fmla="*/ 438 w 816"/>
              <a:gd name="T3" fmla="*/ 132 h 1968"/>
              <a:gd name="T4" fmla="*/ 108 w 816"/>
              <a:gd name="T5" fmla="*/ 486 h 1968"/>
              <a:gd name="T6" fmla="*/ 0 w 816"/>
              <a:gd name="T7" fmla="*/ 1008 h 1968"/>
              <a:gd name="T8" fmla="*/ 96 w 816"/>
              <a:gd name="T9" fmla="*/ 1440 h 1968"/>
              <a:gd name="T10" fmla="*/ 384 w 816"/>
              <a:gd name="T11" fmla="*/ 1776 h 1968"/>
              <a:gd name="T12" fmla="*/ 672 w 816"/>
              <a:gd name="T13" fmla="*/ 1920 h 1968"/>
              <a:gd name="T14" fmla="*/ 816 w 816"/>
              <a:gd name="T15" fmla="*/ 1968 h 1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6" h="1968">
                <a:moveTo>
                  <a:pt x="816" y="0"/>
                </a:moveTo>
                <a:cubicBezTo>
                  <a:pt x="753" y="22"/>
                  <a:pt x="556" y="51"/>
                  <a:pt x="438" y="132"/>
                </a:cubicBezTo>
                <a:cubicBezTo>
                  <a:pt x="318" y="212"/>
                  <a:pt x="180" y="334"/>
                  <a:pt x="108" y="486"/>
                </a:cubicBezTo>
                <a:cubicBezTo>
                  <a:pt x="36" y="638"/>
                  <a:pt x="0" y="848"/>
                  <a:pt x="0" y="1008"/>
                </a:cubicBezTo>
                <a:cubicBezTo>
                  <a:pt x="0" y="1168"/>
                  <a:pt x="32" y="1312"/>
                  <a:pt x="96" y="1440"/>
                </a:cubicBezTo>
                <a:cubicBezTo>
                  <a:pt x="160" y="1568"/>
                  <a:pt x="288" y="1696"/>
                  <a:pt x="384" y="1776"/>
                </a:cubicBezTo>
                <a:cubicBezTo>
                  <a:pt x="480" y="1856"/>
                  <a:pt x="600" y="1888"/>
                  <a:pt x="672" y="1920"/>
                </a:cubicBezTo>
                <a:cubicBezTo>
                  <a:pt x="744" y="1952"/>
                  <a:pt x="786" y="1958"/>
                  <a:pt x="816" y="1968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/>
        </p:nvSpPr>
        <p:spPr bwMode="blackGray">
          <a:xfrm>
            <a:off x="1031875" y="5794375"/>
            <a:ext cx="2205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sphere in 3D</a:t>
            </a:r>
          </a:p>
        </p:txBody>
      </p:sp>
      <p:sp>
        <p:nvSpPr>
          <p:cNvPr id="462860" name="Text Box 12"/>
          <p:cNvSpPr txBox="1">
            <a:spLocks noChangeArrowheads="1"/>
          </p:cNvSpPr>
          <p:nvPr/>
        </p:nvSpPr>
        <p:spPr bwMode="blackGray">
          <a:xfrm>
            <a:off x="5292725" y="5449888"/>
            <a:ext cx="2638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2D surface disk</a:t>
            </a:r>
          </a:p>
        </p:txBody>
      </p:sp>
      <p:sp>
        <p:nvSpPr>
          <p:cNvPr id="462861" name="Oval 13"/>
          <p:cNvSpPr>
            <a:spLocks noChangeArrowheads="1"/>
          </p:cNvSpPr>
          <p:nvPr/>
        </p:nvSpPr>
        <p:spPr bwMode="blackGray">
          <a:xfrm>
            <a:off x="4421188" y="3062288"/>
            <a:ext cx="4419600" cy="2209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2862" name="Rectangle 1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Clearly needed for closed surfaces</a:t>
            </a:r>
          </a:p>
        </p:txBody>
      </p:sp>
      <p:sp>
        <p:nvSpPr>
          <p:cNvPr id="462863" name="Oval 15"/>
          <p:cNvSpPr>
            <a:spLocks noChangeArrowheads="1"/>
          </p:cNvSpPr>
          <p:nvPr/>
        </p:nvSpPr>
        <p:spPr bwMode="auto">
          <a:xfrm>
            <a:off x="2232025" y="2708275"/>
            <a:ext cx="1169988" cy="13493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8" grpId="0" animBg="1"/>
      <p:bldP spid="462860" grpId="0" autoUpdateAnimBg="0"/>
      <p:bldP spid="46286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89" name="Picture 17" descr="orthographic New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Gray">
          <a:xfrm>
            <a:off x="520700" y="2528888"/>
            <a:ext cx="3124200" cy="3124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3890" name="Oval 18"/>
          <p:cNvSpPr>
            <a:spLocks noChangeArrowheads="1"/>
          </p:cNvSpPr>
          <p:nvPr/>
        </p:nvSpPr>
        <p:spPr bwMode="auto">
          <a:xfrm>
            <a:off x="520700" y="2528888"/>
            <a:ext cx="3151188" cy="3151187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  <a:alpha val="0"/>
                </a:schemeClr>
              </a:gs>
              <a:gs pos="100000">
                <a:schemeClr val="tx1">
                  <a:alpha val="21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91" name="Oval 19"/>
          <p:cNvSpPr>
            <a:spLocks noChangeArrowheads="1"/>
          </p:cNvSpPr>
          <p:nvPr/>
        </p:nvSpPr>
        <p:spPr bwMode="auto">
          <a:xfrm>
            <a:off x="2232025" y="2708275"/>
            <a:ext cx="1169988" cy="13493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Cuts 2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Usually more cuts -&gt; less </a:t>
            </a:r>
            <a:r>
              <a:rPr lang="en-US" b="1" dirty="0">
                <a:solidFill>
                  <a:schemeClr val="accent2"/>
                </a:solidFill>
              </a:rPr>
              <a:t>distortion</a:t>
            </a:r>
          </a:p>
        </p:txBody>
      </p:sp>
      <p:sp>
        <p:nvSpPr>
          <p:cNvPr id="463879" name="Text Box 7"/>
          <p:cNvSpPr txBox="1">
            <a:spLocks noChangeArrowheads="1"/>
          </p:cNvSpPr>
          <p:nvPr/>
        </p:nvSpPr>
        <p:spPr bwMode="blackGray">
          <a:xfrm>
            <a:off x="1031875" y="5794375"/>
            <a:ext cx="2205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sphere in 3D</a:t>
            </a:r>
          </a:p>
        </p:txBody>
      </p:sp>
      <p:sp>
        <p:nvSpPr>
          <p:cNvPr id="463880" name="Text Box 8"/>
          <p:cNvSpPr txBox="1">
            <a:spLocks noChangeArrowheads="1"/>
          </p:cNvSpPr>
          <p:nvPr/>
        </p:nvSpPr>
        <p:spPr bwMode="blackGray">
          <a:xfrm>
            <a:off x="5657850" y="5449888"/>
            <a:ext cx="1906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2D surface</a:t>
            </a:r>
          </a:p>
        </p:txBody>
      </p:sp>
      <p:pic>
        <p:nvPicPr>
          <p:cNvPr id="463883" name="Picture 11" descr="Interrupted Sanson-Flamsteed (3+3 lob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Gray">
          <a:xfrm>
            <a:off x="4102100" y="2833688"/>
            <a:ext cx="4876800" cy="245586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63884" name="Freeform 12"/>
          <p:cNvSpPr>
            <a:spLocks/>
          </p:cNvSpPr>
          <p:nvPr/>
        </p:nvSpPr>
        <p:spPr bwMode="blackGray">
          <a:xfrm>
            <a:off x="776288" y="2528888"/>
            <a:ext cx="1295400" cy="3124200"/>
          </a:xfrm>
          <a:custGeom>
            <a:avLst/>
            <a:gdLst>
              <a:gd name="T0" fmla="*/ 816 w 816"/>
              <a:gd name="T1" fmla="*/ 0 h 1968"/>
              <a:gd name="T2" fmla="*/ 438 w 816"/>
              <a:gd name="T3" fmla="*/ 132 h 1968"/>
              <a:gd name="T4" fmla="*/ 108 w 816"/>
              <a:gd name="T5" fmla="*/ 486 h 1968"/>
              <a:gd name="T6" fmla="*/ 0 w 816"/>
              <a:gd name="T7" fmla="*/ 1008 h 1968"/>
              <a:gd name="T8" fmla="*/ 96 w 816"/>
              <a:gd name="T9" fmla="*/ 1440 h 1968"/>
              <a:gd name="T10" fmla="*/ 384 w 816"/>
              <a:gd name="T11" fmla="*/ 1776 h 1968"/>
              <a:gd name="T12" fmla="*/ 672 w 816"/>
              <a:gd name="T13" fmla="*/ 1920 h 1968"/>
              <a:gd name="T14" fmla="*/ 816 w 816"/>
              <a:gd name="T15" fmla="*/ 1968 h 1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6" h="1968">
                <a:moveTo>
                  <a:pt x="816" y="0"/>
                </a:moveTo>
                <a:cubicBezTo>
                  <a:pt x="753" y="22"/>
                  <a:pt x="556" y="51"/>
                  <a:pt x="438" y="132"/>
                </a:cubicBezTo>
                <a:cubicBezTo>
                  <a:pt x="318" y="212"/>
                  <a:pt x="180" y="334"/>
                  <a:pt x="108" y="486"/>
                </a:cubicBezTo>
                <a:cubicBezTo>
                  <a:pt x="36" y="638"/>
                  <a:pt x="0" y="848"/>
                  <a:pt x="0" y="1008"/>
                </a:cubicBezTo>
                <a:cubicBezTo>
                  <a:pt x="0" y="1168"/>
                  <a:pt x="32" y="1312"/>
                  <a:pt x="96" y="1440"/>
                </a:cubicBezTo>
                <a:cubicBezTo>
                  <a:pt x="160" y="1568"/>
                  <a:pt x="288" y="1696"/>
                  <a:pt x="384" y="1776"/>
                </a:cubicBezTo>
                <a:cubicBezTo>
                  <a:pt x="480" y="1856"/>
                  <a:pt x="600" y="1888"/>
                  <a:pt x="672" y="1920"/>
                </a:cubicBezTo>
                <a:cubicBezTo>
                  <a:pt x="744" y="1952"/>
                  <a:pt x="786" y="1958"/>
                  <a:pt x="816" y="1968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3885" name="Line 13"/>
          <p:cNvSpPr>
            <a:spLocks noChangeShapeType="1"/>
          </p:cNvSpPr>
          <p:nvPr/>
        </p:nvSpPr>
        <p:spPr bwMode="blackGray">
          <a:xfrm flipV="1">
            <a:off x="2071688" y="4129088"/>
            <a:ext cx="1587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3886" name="Freeform 14"/>
          <p:cNvSpPr>
            <a:spLocks/>
          </p:cNvSpPr>
          <p:nvPr/>
        </p:nvSpPr>
        <p:spPr bwMode="blackGray">
          <a:xfrm>
            <a:off x="2071688" y="2528888"/>
            <a:ext cx="1295400" cy="1600200"/>
          </a:xfrm>
          <a:custGeom>
            <a:avLst/>
            <a:gdLst>
              <a:gd name="T0" fmla="*/ 0 w 816"/>
              <a:gd name="T1" fmla="*/ 0 h 1008"/>
              <a:gd name="T2" fmla="*/ 378 w 816"/>
              <a:gd name="T3" fmla="*/ 132 h 1008"/>
              <a:gd name="T4" fmla="*/ 708 w 816"/>
              <a:gd name="T5" fmla="*/ 486 h 1008"/>
              <a:gd name="T6" fmla="*/ 816 w 816"/>
              <a:gd name="T7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6" h="1008">
                <a:moveTo>
                  <a:pt x="0" y="0"/>
                </a:moveTo>
                <a:cubicBezTo>
                  <a:pt x="63" y="22"/>
                  <a:pt x="260" y="51"/>
                  <a:pt x="378" y="132"/>
                </a:cubicBezTo>
                <a:cubicBezTo>
                  <a:pt x="498" y="212"/>
                  <a:pt x="636" y="334"/>
                  <a:pt x="708" y="486"/>
                </a:cubicBezTo>
                <a:cubicBezTo>
                  <a:pt x="780" y="638"/>
                  <a:pt x="798" y="921"/>
                  <a:pt x="816" y="1008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80" grpId="0" autoUpdateAnimBg="0"/>
      <p:bldP spid="46388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Cuts 3: closed surfaces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many cuts?</a:t>
            </a:r>
          </a:p>
        </p:txBody>
      </p:sp>
      <p:pic>
        <p:nvPicPr>
          <p:cNvPr id="465924" name="Picture 4" descr="s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Gray">
          <a:xfrm>
            <a:off x="431800" y="2078038"/>
            <a:ext cx="3041650" cy="30416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5925" name="Rectangle 5"/>
          <p:cNvSpPr>
            <a:spLocks noChangeArrowheads="1"/>
          </p:cNvSpPr>
          <p:nvPr/>
        </p:nvSpPr>
        <p:spPr bwMode="auto">
          <a:xfrm>
            <a:off x="792163" y="5499100"/>
            <a:ext cx="2989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for a genus 0 surface ?</a:t>
            </a:r>
          </a:p>
        </p:txBody>
      </p:sp>
      <p:pic>
        <p:nvPicPr>
          <p:cNvPr id="465926" name="Picture 6" descr="ste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Gray">
          <a:xfrm>
            <a:off x="5111750" y="2259013"/>
            <a:ext cx="3041650" cy="30416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5927" name="Rectangle 7"/>
          <p:cNvSpPr>
            <a:spLocks noChangeArrowheads="1"/>
          </p:cNvSpPr>
          <p:nvPr/>
        </p:nvSpPr>
        <p:spPr bwMode="auto">
          <a:xfrm>
            <a:off x="5741988" y="5499100"/>
            <a:ext cx="2100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any tree of cuts</a:t>
            </a:r>
          </a:p>
        </p:txBody>
      </p:sp>
    </p:spTree>
    <p:extLst>
      <p:ext uri="{BB962C8B-B14F-4D97-AF65-F5344CB8AC3E}">
        <p14:creationId xmlns:p14="http://schemas.microsoft.com/office/powerpoint/2010/main" val="6762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Cuts 3: closed surfaces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many cuts?</a:t>
            </a:r>
          </a:p>
        </p:txBody>
      </p:sp>
      <p:sp>
        <p:nvSpPr>
          <p:cNvPr id="467973" name="Rectangle 5"/>
          <p:cNvSpPr>
            <a:spLocks noChangeArrowheads="1"/>
          </p:cNvSpPr>
          <p:nvPr/>
        </p:nvSpPr>
        <p:spPr bwMode="auto">
          <a:xfrm>
            <a:off x="881063" y="5499100"/>
            <a:ext cx="2989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for a genus 1 surface ?</a:t>
            </a:r>
          </a:p>
        </p:txBody>
      </p:sp>
      <p:sp>
        <p:nvSpPr>
          <p:cNvPr id="467975" name="Rectangle 7"/>
          <p:cNvSpPr>
            <a:spLocks noChangeArrowheads="1"/>
          </p:cNvSpPr>
          <p:nvPr/>
        </p:nvSpPr>
        <p:spPr bwMode="auto">
          <a:xfrm>
            <a:off x="5741988" y="5499100"/>
            <a:ext cx="2151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two looped cuts</a:t>
            </a:r>
          </a:p>
        </p:txBody>
      </p:sp>
      <p:pic>
        <p:nvPicPr>
          <p:cNvPr id="467976" name="Picture 8" descr="g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b="8928"/>
          <a:stretch>
            <a:fillRect/>
          </a:stretch>
        </p:blipFill>
        <p:spPr bwMode="blackGray">
          <a:xfrm>
            <a:off x="341313" y="1808163"/>
            <a:ext cx="4267200" cy="3429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7991" name="Picture 23" descr="g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b="8928"/>
          <a:stretch>
            <a:fillRect/>
          </a:stretch>
        </p:blipFill>
        <p:spPr bwMode="blackGray">
          <a:xfrm>
            <a:off x="4662488" y="1719263"/>
            <a:ext cx="4267200" cy="3429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67992" name="Group 24"/>
          <p:cNvGrpSpPr>
            <a:grpSpLocks/>
          </p:cNvGrpSpPr>
          <p:nvPr/>
        </p:nvGrpSpPr>
        <p:grpSpPr bwMode="auto">
          <a:xfrm>
            <a:off x="5272088" y="2328863"/>
            <a:ext cx="2895600" cy="2619375"/>
            <a:chOff x="1824" y="1200"/>
            <a:chExt cx="1824" cy="1650"/>
          </a:xfrm>
        </p:grpSpPr>
        <p:grpSp>
          <p:nvGrpSpPr>
            <p:cNvPr id="467993" name="Group 25"/>
            <p:cNvGrpSpPr>
              <a:grpSpLocks/>
            </p:cNvGrpSpPr>
            <p:nvPr/>
          </p:nvGrpSpPr>
          <p:grpSpPr bwMode="auto">
            <a:xfrm>
              <a:off x="1824" y="1200"/>
              <a:ext cx="1824" cy="1650"/>
              <a:chOff x="1824" y="1200"/>
              <a:chExt cx="1824" cy="1650"/>
            </a:xfrm>
          </p:grpSpPr>
          <p:sp>
            <p:nvSpPr>
              <p:cNvPr id="467994" name="Oval 26"/>
              <p:cNvSpPr>
                <a:spLocks noChangeArrowheads="1"/>
              </p:cNvSpPr>
              <p:nvPr/>
            </p:nvSpPr>
            <p:spPr bwMode="blackGray">
              <a:xfrm>
                <a:off x="1824" y="1200"/>
                <a:ext cx="1824" cy="1083"/>
              </a:xfrm>
              <a:prstGeom prst="ellips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67995" name="Group 27"/>
              <p:cNvGrpSpPr>
                <a:grpSpLocks/>
              </p:cNvGrpSpPr>
              <p:nvPr/>
            </p:nvGrpSpPr>
            <p:grpSpPr bwMode="auto">
              <a:xfrm>
                <a:off x="2802" y="1860"/>
                <a:ext cx="210" cy="978"/>
                <a:chOff x="2880" y="1824"/>
                <a:chExt cx="240" cy="1152"/>
              </a:xfrm>
            </p:grpSpPr>
            <p:sp>
              <p:nvSpPr>
                <p:cNvPr id="467996" name="Freeform 28"/>
                <p:cNvSpPr>
                  <a:spLocks/>
                </p:cNvSpPr>
                <p:nvPr/>
              </p:nvSpPr>
              <p:spPr bwMode="blackGray">
                <a:xfrm>
                  <a:off x="2880" y="1824"/>
                  <a:ext cx="240" cy="576"/>
                </a:xfrm>
                <a:custGeom>
                  <a:avLst/>
                  <a:gdLst>
                    <a:gd name="T0" fmla="*/ 0 w 816"/>
                    <a:gd name="T1" fmla="*/ 0 h 1008"/>
                    <a:gd name="T2" fmla="*/ 378 w 816"/>
                    <a:gd name="T3" fmla="*/ 132 h 1008"/>
                    <a:gd name="T4" fmla="*/ 708 w 816"/>
                    <a:gd name="T5" fmla="*/ 486 h 1008"/>
                    <a:gd name="T6" fmla="*/ 816 w 816"/>
                    <a:gd name="T7" fmla="*/ 1008 h 10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6" h="1008">
                      <a:moveTo>
                        <a:pt x="0" y="0"/>
                      </a:moveTo>
                      <a:cubicBezTo>
                        <a:pt x="63" y="22"/>
                        <a:pt x="260" y="51"/>
                        <a:pt x="378" y="132"/>
                      </a:cubicBezTo>
                      <a:cubicBezTo>
                        <a:pt x="498" y="212"/>
                        <a:pt x="636" y="334"/>
                        <a:pt x="708" y="486"/>
                      </a:cubicBezTo>
                      <a:cubicBezTo>
                        <a:pt x="780" y="638"/>
                        <a:pt x="798" y="921"/>
                        <a:pt x="816" y="1008"/>
                      </a:cubicBezTo>
                    </a:path>
                  </a:pathLst>
                </a:custGeom>
                <a:noFill/>
                <a:ln w="5715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107763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67997" name="Freeform 29"/>
                <p:cNvSpPr>
                  <a:spLocks/>
                </p:cNvSpPr>
                <p:nvPr/>
              </p:nvSpPr>
              <p:spPr bwMode="blackGray">
                <a:xfrm flipV="1">
                  <a:off x="2880" y="2400"/>
                  <a:ext cx="240" cy="576"/>
                </a:xfrm>
                <a:custGeom>
                  <a:avLst/>
                  <a:gdLst>
                    <a:gd name="T0" fmla="*/ 0 w 816"/>
                    <a:gd name="T1" fmla="*/ 0 h 1008"/>
                    <a:gd name="T2" fmla="*/ 378 w 816"/>
                    <a:gd name="T3" fmla="*/ 132 h 1008"/>
                    <a:gd name="T4" fmla="*/ 708 w 816"/>
                    <a:gd name="T5" fmla="*/ 486 h 1008"/>
                    <a:gd name="T6" fmla="*/ 816 w 816"/>
                    <a:gd name="T7" fmla="*/ 1008 h 10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6" h="1008">
                      <a:moveTo>
                        <a:pt x="0" y="0"/>
                      </a:moveTo>
                      <a:cubicBezTo>
                        <a:pt x="63" y="22"/>
                        <a:pt x="260" y="51"/>
                        <a:pt x="378" y="132"/>
                      </a:cubicBezTo>
                      <a:cubicBezTo>
                        <a:pt x="498" y="212"/>
                        <a:pt x="636" y="334"/>
                        <a:pt x="708" y="486"/>
                      </a:cubicBezTo>
                      <a:cubicBezTo>
                        <a:pt x="780" y="638"/>
                        <a:pt x="798" y="921"/>
                        <a:pt x="816" y="1008"/>
                      </a:cubicBezTo>
                    </a:path>
                  </a:pathLst>
                </a:custGeom>
                <a:noFill/>
                <a:ln w="5715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107763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7998" name="Group 30"/>
              <p:cNvGrpSpPr>
                <a:grpSpLocks/>
              </p:cNvGrpSpPr>
              <p:nvPr/>
            </p:nvGrpSpPr>
            <p:grpSpPr bwMode="auto">
              <a:xfrm flipH="1">
                <a:off x="2574" y="1872"/>
                <a:ext cx="210" cy="978"/>
                <a:chOff x="2880" y="1824"/>
                <a:chExt cx="240" cy="1152"/>
              </a:xfrm>
            </p:grpSpPr>
            <p:sp>
              <p:nvSpPr>
                <p:cNvPr id="467999" name="Freeform 31"/>
                <p:cNvSpPr>
                  <a:spLocks/>
                </p:cNvSpPr>
                <p:nvPr/>
              </p:nvSpPr>
              <p:spPr bwMode="blackGray">
                <a:xfrm>
                  <a:off x="2880" y="1824"/>
                  <a:ext cx="240" cy="576"/>
                </a:xfrm>
                <a:custGeom>
                  <a:avLst/>
                  <a:gdLst>
                    <a:gd name="T0" fmla="*/ 0 w 816"/>
                    <a:gd name="T1" fmla="*/ 0 h 1008"/>
                    <a:gd name="T2" fmla="*/ 378 w 816"/>
                    <a:gd name="T3" fmla="*/ 132 h 1008"/>
                    <a:gd name="T4" fmla="*/ 708 w 816"/>
                    <a:gd name="T5" fmla="*/ 486 h 1008"/>
                    <a:gd name="T6" fmla="*/ 816 w 816"/>
                    <a:gd name="T7" fmla="*/ 1008 h 10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6" h="1008">
                      <a:moveTo>
                        <a:pt x="0" y="0"/>
                      </a:moveTo>
                      <a:cubicBezTo>
                        <a:pt x="63" y="22"/>
                        <a:pt x="260" y="51"/>
                        <a:pt x="378" y="132"/>
                      </a:cubicBezTo>
                      <a:cubicBezTo>
                        <a:pt x="498" y="212"/>
                        <a:pt x="636" y="334"/>
                        <a:pt x="708" y="486"/>
                      </a:cubicBezTo>
                      <a:cubicBezTo>
                        <a:pt x="780" y="638"/>
                        <a:pt x="798" y="921"/>
                        <a:pt x="816" y="1008"/>
                      </a:cubicBezTo>
                    </a:path>
                  </a:pathLst>
                </a:custGeom>
                <a:noFill/>
                <a:ln w="57150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107763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68000" name="Freeform 32"/>
                <p:cNvSpPr>
                  <a:spLocks/>
                </p:cNvSpPr>
                <p:nvPr/>
              </p:nvSpPr>
              <p:spPr bwMode="blackGray">
                <a:xfrm flipV="1">
                  <a:off x="2880" y="2400"/>
                  <a:ext cx="240" cy="576"/>
                </a:xfrm>
                <a:custGeom>
                  <a:avLst/>
                  <a:gdLst>
                    <a:gd name="T0" fmla="*/ 0 w 816"/>
                    <a:gd name="T1" fmla="*/ 0 h 1008"/>
                    <a:gd name="T2" fmla="*/ 378 w 816"/>
                    <a:gd name="T3" fmla="*/ 132 h 1008"/>
                    <a:gd name="T4" fmla="*/ 708 w 816"/>
                    <a:gd name="T5" fmla="*/ 486 h 1008"/>
                    <a:gd name="T6" fmla="*/ 816 w 816"/>
                    <a:gd name="T7" fmla="*/ 1008 h 10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6" h="1008">
                      <a:moveTo>
                        <a:pt x="0" y="0"/>
                      </a:moveTo>
                      <a:cubicBezTo>
                        <a:pt x="63" y="22"/>
                        <a:pt x="260" y="51"/>
                        <a:pt x="378" y="132"/>
                      </a:cubicBezTo>
                      <a:cubicBezTo>
                        <a:pt x="498" y="212"/>
                        <a:pt x="636" y="334"/>
                        <a:pt x="708" y="486"/>
                      </a:cubicBezTo>
                      <a:cubicBezTo>
                        <a:pt x="780" y="638"/>
                        <a:pt x="798" y="921"/>
                        <a:pt x="816" y="1008"/>
                      </a:cubicBezTo>
                    </a:path>
                  </a:pathLst>
                </a:custGeom>
                <a:noFill/>
                <a:ln w="57150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107763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68001" name="Oval 33"/>
            <p:cNvSpPr>
              <a:spLocks noChangeArrowheads="1"/>
            </p:cNvSpPr>
            <p:nvPr/>
          </p:nvSpPr>
          <p:spPr bwMode="blackGray">
            <a:xfrm>
              <a:off x="2952" y="2208"/>
              <a:ext cx="96" cy="96"/>
            </a:xfrm>
            <a:prstGeom prst="ellipse">
              <a:avLst/>
            </a:prstGeom>
            <a:solidFill>
              <a:schemeClr val="hlink"/>
            </a:solidFill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42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Cuts 3: closed surfaces</a:t>
            </a: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many cuts?</a:t>
            </a:r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881063" y="5499100"/>
            <a:ext cx="2989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for a genus 3 surface ?</a:t>
            </a:r>
          </a:p>
        </p:txBody>
      </p:sp>
      <p:sp>
        <p:nvSpPr>
          <p:cNvPr id="468997" name="Rectangle 5"/>
          <p:cNvSpPr>
            <a:spLocks noChangeArrowheads="1"/>
          </p:cNvSpPr>
          <p:nvPr/>
        </p:nvSpPr>
        <p:spPr bwMode="auto">
          <a:xfrm>
            <a:off x="5741988" y="5499100"/>
            <a:ext cx="1865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6 looped cuts</a:t>
            </a:r>
          </a:p>
        </p:txBody>
      </p:sp>
      <p:pic>
        <p:nvPicPr>
          <p:cNvPr id="469010" name="Picture 18" descr="hol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Gray">
          <a:xfrm>
            <a:off x="2951163" y="1719263"/>
            <a:ext cx="3509962" cy="35099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15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Cuts 3: closed surfaces</a:t>
            </a:r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many cuts?</a:t>
            </a:r>
          </a:p>
        </p:txBody>
      </p:sp>
      <p:sp>
        <p:nvSpPr>
          <p:cNvPr id="470020" name="Rectangle 4"/>
          <p:cNvSpPr>
            <a:spLocks noChangeArrowheads="1"/>
          </p:cNvSpPr>
          <p:nvPr/>
        </p:nvSpPr>
        <p:spPr bwMode="auto">
          <a:xfrm>
            <a:off x="881063" y="5499100"/>
            <a:ext cx="2986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for a genus n surface ?</a:t>
            </a:r>
          </a:p>
        </p:txBody>
      </p:sp>
      <p:sp>
        <p:nvSpPr>
          <p:cNvPr id="470021" name="Rectangle 5"/>
          <p:cNvSpPr>
            <a:spLocks noChangeArrowheads="1"/>
          </p:cNvSpPr>
          <p:nvPr/>
        </p:nvSpPr>
        <p:spPr bwMode="auto">
          <a:xfrm>
            <a:off x="5741988" y="5499100"/>
            <a:ext cx="202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2n looped cuts</a:t>
            </a:r>
          </a:p>
        </p:txBody>
      </p:sp>
      <p:pic>
        <p:nvPicPr>
          <p:cNvPr id="470023" name="Picture 7" descr="buddh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Gray">
          <a:xfrm>
            <a:off x="3059832" y="2060848"/>
            <a:ext cx="40513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0024" name="Rectangle 8"/>
          <p:cNvSpPr>
            <a:spLocks noChangeArrowheads="1"/>
          </p:cNvSpPr>
          <p:nvPr/>
        </p:nvSpPr>
        <p:spPr bwMode="auto">
          <a:xfrm>
            <a:off x="5741988" y="3338513"/>
            <a:ext cx="1169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genus 6</a:t>
            </a:r>
          </a:p>
        </p:txBody>
      </p:sp>
    </p:spTree>
    <p:extLst>
      <p:ext uri="{BB962C8B-B14F-4D97-AF65-F5344CB8AC3E}">
        <p14:creationId xmlns:p14="http://schemas.microsoft.com/office/powerpoint/2010/main" val="3614664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Parametrization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Manual UV mapping</a:t>
            </a:r>
          </a:p>
          <a:p>
            <a:r>
              <a:rPr lang="en-US" dirty="0"/>
              <a:t>An advanced artistic skill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5" y="2519311"/>
            <a:ext cx="3370325" cy="360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4445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403600"/>
            <a:ext cx="37338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4445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353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Polygonal meshes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65" y="2908800"/>
            <a:ext cx="4068075" cy="2508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544" y="2463798"/>
            <a:ext cx="3599497" cy="28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98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Distortion?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Angle preservation: conformal</a:t>
            </a:r>
          </a:p>
          <a:p>
            <a:endParaRPr lang="en-US" dirty="0"/>
          </a:p>
          <a:p>
            <a:r>
              <a:rPr lang="en-US" dirty="0"/>
              <a:t>Area preservation: equiareal</a:t>
            </a:r>
          </a:p>
          <a:p>
            <a:endParaRPr lang="en-US" dirty="0"/>
          </a:p>
          <a:p>
            <a:r>
              <a:rPr lang="en-US" dirty="0"/>
              <a:t>Area and Angle: Isometric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613272"/>
            <a:ext cx="11938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629272"/>
            <a:ext cx="11684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4077072"/>
            <a:ext cx="6477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86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44" y="1246003"/>
            <a:ext cx="8281988" cy="5053013"/>
          </a:xfrm>
        </p:spPr>
        <p:txBody>
          <a:bodyPr/>
          <a:lstStyle/>
          <a:p>
            <a:pPr marL="719138" lvl="1"/>
            <a:r>
              <a:rPr lang="el-GR" dirty="0">
                <a:solidFill>
                  <a:schemeClr val="tx1"/>
                </a:solidFill>
                <a:cs typeface="Lucida Sans Unicode" charset="0"/>
              </a:rPr>
              <a:t>σ</a:t>
            </a:r>
            <a:r>
              <a:rPr lang="en-US" baseline="-25000" dirty="0">
                <a:solidFill>
                  <a:schemeClr val="tx1"/>
                </a:solidFill>
                <a:cs typeface="Lucida Sans Unicode" charset="0"/>
              </a:rPr>
              <a:t>1</a:t>
            </a:r>
            <a:r>
              <a:rPr lang="en-US" dirty="0">
                <a:solidFill>
                  <a:schemeClr val="tx1"/>
                </a:solidFill>
                <a:cs typeface="Lucida Sans Unicode" charset="0"/>
              </a:rPr>
              <a:t> and </a:t>
            </a:r>
            <a:r>
              <a:rPr lang="el-GR" dirty="0">
                <a:solidFill>
                  <a:schemeClr val="tx1"/>
                </a:solidFill>
                <a:cs typeface="Lucida Sans Unicode" charset="0"/>
              </a:rPr>
              <a:t>σ</a:t>
            </a:r>
            <a:r>
              <a:rPr lang="en-US" baseline="-25000" dirty="0">
                <a:solidFill>
                  <a:schemeClr val="tx1"/>
                </a:solidFill>
                <a:cs typeface="Lucida Sans Unicode" charset="0"/>
              </a:rPr>
              <a:t>2</a:t>
            </a:r>
            <a:r>
              <a:rPr lang="en-US" dirty="0">
                <a:solidFill>
                  <a:schemeClr val="tx1"/>
                </a:solidFill>
                <a:cs typeface="Lucida Sans Unicode" charset="0"/>
              </a:rPr>
              <a:t> describe local deformations</a:t>
            </a: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382588" lvl="1" indent="0">
              <a:buNone/>
            </a:pPr>
            <a:endParaRPr lang="en-US" dirty="0">
              <a:solidFill>
                <a:schemeClr val="tx1"/>
              </a:solidFill>
              <a:cs typeface="Lucida Sans Unicode" charset="0"/>
            </a:endParaRPr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5651500" y="2405063"/>
            <a:ext cx="1892300" cy="1876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423966" name="Group 30"/>
          <p:cNvGrpSpPr>
            <a:grpSpLocks/>
          </p:cNvGrpSpPr>
          <p:nvPr/>
        </p:nvGrpSpPr>
        <p:grpSpPr bwMode="auto">
          <a:xfrm rot="-1669101">
            <a:off x="6103938" y="3119438"/>
            <a:ext cx="989012" cy="449262"/>
            <a:chOff x="1618" y="3663"/>
            <a:chExt cx="397" cy="397"/>
          </a:xfrm>
        </p:grpSpPr>
        <p:sp>
          <p:nvSpPr>
            <p:cNvPr id="423967" name="Oval 31"/>
            <p:cNvSpPr>
              <a:spLocks noChangeArrowheads="1"/>
            </p:cNvSpPr>
            <p:nvPr/>
          </p:nvSpPr>
          <p:spPr bwMode="auto">
            <a:xfrm>
              <a:off x="1618" y="3663"/>
              <a:ext cx="397" cy="396"/>
            </a:xfrm>
            <a:prstGeom prst="ellipse">
              <a:avLst/>
            </a:prstGeom>
            <a:solidFill>
              <a:srgbClr val="6DBF9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68" name="Line 32"/>
            <p:cNvSpPr>
              <a:spLocks noChangeShapeType="1"/>
            </p:cNvSpPr>
            <p:nvPr/>
          </p:nvSpPr>
          <p:spPr bwMode="auto">
            <a:xfrm>
              <a:off x="1817" y="3663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969" name="Line 33"/>
            <p:cNvSpPr>
              <a:spLocks noChangeShapeType="1"/>
            </p:cNvSpPr>
            <p:nvPr/>
          </p:nvSpPr>
          <p:spPr bwMode="auto">
            <a:xfrm rot="-5400000">
              <a:off x="1817" y="3662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601788" y="2405063"/>
            <a:ext cx="1890712" cy="18748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3965" name="Group 29"/>
          <p:cNvGrpSpPr>
            <a:grpSpLocks/>
          </p:cNvGrpSpPr>
          <p:nvPr/>
        </p:nvGrpSpPr>
        <p:grpSpPr bwMode="auto">
          <a:xfrm>
            <a:off x="1962150" y="3305175"/>
            <a:ext cx="630238" cy="630238"/>
            <a:chOff x="1618" y="3663"/>
            <a:chExt cx="397" cy="397"/>
          </a:xfrm>
        </p:grpSpPr>
        <p:sp>
          <p:nvSpPr>
            <p:cNvPr id="423962" name="Oval 26"/>
            <p:cNvSpPr>
              <a:spLocks noChangeArrowheads="1"/>
            </p:cNvSpPr>
            <p:nvPr/>
          </p:nvSpPr>
          <p:spPr bwMode="auto">
            <a:xfrm>
              <a:off x="1618" y="3663"/>
              <a:ext cx="397" cy="396"/>
            </a:xfrm>
            <a:prstGeom prst="ellipse">
              <a:avLst/>
            </a:prstGeom>
            <a:solidFill>
              <a:srgbClr val="6DBF9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963" name="Line 27"/>
            <p:cNvSpPr>
              <a:spLocks noChangeShapeType="1"/>
            </p:cNvSpPr>
            <p:nvPr/>
          </p:nvSpPr>
          <p:spPr bwMode="auto">
            <a:xfrm>
              <a:off x="1817" y="3663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964" name="Line 28"/>
            <p:cNvSpPr>
              <a:spLocks noChangeShapeType="1"/>
            </p:cNvSpPr>
            <p:nvPr/>
          </p:nvSpPr>
          <p:spPr bwMode="auto">
            <a:xfrm rot="-5400000">
              <a:off x="1817" y="3662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Distortion</a:t>
            </a:r>
            <a:endParaRPr lang="en-US" dirty="0"/>
          </a:p>
        </p:txBody>
      </p:sp>
      <p:sp>
        <p:nvSpPr>
          <p:cNvPr id="423943" name="Text Box 7"/>
          <p:cNvSpPr txBox="1">
            <a:spLocks noChangeArrowheads="1"/>
          </p:cNvSpPr>
          <p:nvPr/>
        </p:nvSpPr>
        <p:spPr bwMode="auto">
          <a:xfrm>
            <a:off x="4389438" y="2622550"/>
            <a:ext cx="296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f</a:t>
            </a:r>
          </a:p>
        </p:txBody>
      </p:sp>
      <p:sp>
        <p:nvSpPr>
          <p:cNvPr id="423944" name="Oval 8"/>
          <p:cNvSpPr>
            <a:spLocks noChangeArrowheads="1"/>
          </p:cNvSpPr>
          <p:nvPr/>
        </p:nvSpPr>
        <p:spPr bwMode="auto">
          <a:xfrm>
            <a:off x="2232025" y="3573463"/>
            <a:ext cx="90488" cy="90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23945" name="Oval 9"/>
          <p:cNvSpPr>
            <a:spLocks noChangeArrowheads="1"/>
          </p:cNvSpPr>
          <p:nvPr/>
        </p:nvSpPr>
        <p:spPr bwMode="auto">
          <a:xfrm>
            <a:off x="6553200" y="3298825"/>
            <a:ext cx="90488" cy="904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23942" name="Freeform 6"/>
          <p:cNvSpPr>
            <a:spLocks/>
          </p:cNvSpPr>
          <p:nvPr/>
        </p:nvSpPr>
        <p:spPr bwMode="auto">
          <a:xfrm>
            <a:off x="2352675" y="2787650"/>
            <a:ext cx="4192588" cy="781050"/>
          </a:xfrm>
          <a:custGeom>
            <a:avLst/>
            <a:gdLst>
              <a:gd name="T0" fmla="*/ 0 w 2641"/>
              <a:gd name="T1" fmla="*/ 492 h 492"/>
              <a:gd name="T2" fmla="*/ 2641 w 2641"/>
              <a:gd name="T3" fmla="*/ 323 h 4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41" h="492">
                <a:moveTo>
                  <a:pt x="0" y="492"/>
                </a:moveTo>
                <a:cubicBezTo>
                  <a:pt x="583" y="140"/>
                  <a:pt x="1819" y="0"/>
                  <a:pt x="2641" y="32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52" name="Text Box 16"/>
          <p:cNvSpPr txBox="1">
            <a:spLocks noChangeArrowheads="1"/>
          </p:cNvSpPr>
          <p:nvPr/>
        </p:nvSpPr>
        <p:spPr bwMode="auto">
          <a:xfrm>
            <a:off x="6607175" y="3473450"/>
            <a:ext cx="46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cs typeface="Lucida Sans Unicode" charset="0"/>
              </a:rPr>
              <a:t>σ</a:t>
            </a:r>
            <a:r>
              <a:rPr lang="en-US" baseline="-25000"/>
              <a:t>1</a:t>
            </a:r>
          </a:p>
        </p:txBody>
      </p:sp>
      <p:sp>
        <p:nvSpPr>
          <p:cNvPr id="423953" name="Text Box 17"/>
          <p:cNvSpPr txBox="1">
            <a:spLocks noChangeArrowheads="1"/>
          </p:cNvSpPr>
          <p:nvPr/>
        </p:nvSpPr>
        <p:spPr bwMode="auto">
          <a:xfrm>
            <a:off x="5810250" y="3425825"/>
            <a:ext cx="46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cs typeface="Lucida Sans Unicode" charset="0"/>
              </a:rPr>
              <a:t>σ</a:t>
            </a:r>
            <a:r>
              <a:rPr lang="en-US" baseline="-25000"/>
              <a:t>2</a:t>
            </a:r>
          </a:p>
        </p:txBody>
      </p:sp>
      <p:sp>
        <p:nvSpPr>
          <p:cNvPr id="423954" name="Text Box 18"/>
          <p:cNvSpPr txBox="1">
            <a:spLocks noChangeArrowheads="1"/>
          </p:cNvSpPr>
          <p:nvPr/>
        </p:nvSpPr>
        <p:spPr bwMode="auto">
          <a:xfrm>
            <a:off x="2095500" y="392430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</a:t>
            </a:r>
            <a:endParaRPr lang="en-US" baseline="-25000"/>
          </a:p>
        </p:txBody>
      </p:sp>
      <p:sp>
        <p:nvSpPr>
          <p:cNvPr id="423955" name="Text Box 19"/>
          <p:cNvSpPr txBox="1">
            <a:spLocks noChangeArrowheads="1"/>
          </p:cNvSpPr>
          <p:nvPr/>
        </p:nvSpPr>
        <p:spPr bwMode="auto">
          <a:xfrm>
            <a:off x="1670050" y="344805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</a:t>
            </a:r>
            <a:endParaRPr lang="en-US" baseline="-25000"/>
          </a:p>
        </p:txBody>
      </p:sp>
      <p:sp>
        <p:nvSpPr>
          <p:cNvPr id="423956" name="Text Box 20"/>
          <p:cNvSpPr txBox="1">
            <a:spLocks noChangeArrowheads="1"/>
          </p:cNvSpPr>
          <p:nvPr/>
        </p:nvSpPr>
        <p:spPr bwMode="auto">
          <a:xfrm>
            <a:off x="1981200" y="3267075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p</a:t>
            </a:r>
            <a:endParaRPr lang="en-US" baseline="-25000"/>
          </a:p>
        </p:txBody>
      </p:sp>
      <p:sp>
        <p:nvSpPr>
          <p:cNvPr id="423970" name="Rectangle 34"/>
          <p:cNvSpPr>
            <a:spLocks noChangeArrowheads="1"/>
          </p:cNvSpPr>
          <p:nvPr/>
        </p:nvSpPr>
        <p:spPr bwMode="auto">
          <a:xfrm>
            <a:off x="6280548" y="2074709"/>
            <a:ext cx="64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1800" dirty="0">
                <a:solidFill>
                  <a:srgbClr val="000000"/>
                </a:solidFill>
              </a:rPr>
              <a:t>UV</a:t>
            </a:r>
          </a:p>
        </p:txBody>
      </p:sp>
      <p:sp>
        <p:nvSpPr>
          <p:cNvPr id="423971" name="Rectangle 35"/>
          <p:cNvSpPr>
            <a:spLocks noChangeArrowheads="1"/>
          </p:cNvSpPr>
          <p:nvPr/>
        </p:nvSpPr>
        <p:spPr bwMode="auto">
          <a:xfrm>
            <a:off x="2086374" y="2040080"/>
            <a:ext cx="64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1800" dirty="0">
                <a:solidFill>
                  <a:srgbClr val="000000"/>
                </a:solidFill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16981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41" grpId="0" animBg="1"/>
      <p:bldP spid="423940" grpId="0" animBg="1"/>
      <p:bldP spid="423943" grpId="0"/>
      <p:bldP spid="423944" grpId="0" animBg="1"/>
      <p:bldP spid="423945" grpId="0" animBg="1"/>
      <p:bldP spid="423942" grpId="0" animBg="1"/>
      <p:bldP spid="423952" grpId="0"/>
      <p:bldP spid="423953" grpId="0"/>
      <p:bldP spid="423954" grpId="0"/>
      <p:bldP spid="423955" grpId="0"/>
      <p:bldP spid="42395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2" name="Rectangle 4"/>
          <p:cNvSpPr>
            <a:spLocks noChangeArrowheads="1"/>
          </p:cNvSpPr>
          <p:nvPr/>
        </p:nvSpPr>
        <p:spPr bwMode="auto">
          <a:xfrm>
            <a:off x="1601788" y="2405063"/>
            <a:ext cx="1890712" cy="18748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1924" name="Group 36"/>
          <p:cNvGrpSpPr>
            <a:grpSpLocks/>
          </p:cNvGrpSpPr>
          <p:nvPr/>
        </p:nvGrpSpPr>
        <p:grpSpPr bwMode="auto">
          <a:xfrm>
            <a:off x="1962150" y="3305175"/>
            <a:ext cx="630238" cy="630238"/>
            <a:chOff x="1618" y="3663"/>
            <a:chExt cx="397" cy="397"/>
          </a:xfrm>
        </p:grpSpPr>
        <p:sp>
          <p:nvSpPr>
            <p:cNvPr id="421925" name="Oval 37"/>
            <p:cNvSpPr>
              <a:spLocks noChangeArrowheads="1"/>
            </p:cNvSpPr>
            <p:nvPr/>
          </p:nvSpPr>
          <p:spPr bwMode="auto">
            <a:xfrm>
              <a:off x="1618" y="3663"/>
              <a:ext cx="397" cy="396"/>
            </a:xfrm>
            <a:prstGeom prst="ellipse">
              <a:avLst/>
            </a:prstGeom>
            <a:solidFill>
              <a:srgbClr val="6DBF9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26" name="Line 38"/>
            <p:cNvSpPr>
              <a:spLocks noChangeShapeType="1"/>
            </p:cNvSpPr>
            <p:nvPr/>
          </p:nvSpPr>
          <p:spPr bwMode="auto">
            <a:xfrm>
              <a:off x="1817" y="3663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927" name="Line 39"/>
            <p:cNvSpPr>
              <a:spLocks noChangeShapeType="1"/>
            </p:cNvSpPr>
            <p:nvPr/>
          </p:nvSpPr>
          <p:spPr bwMode="auto">
            <a:xfrm rot="-5400000">
              <a:off x="1817" y="3662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5651500" y="2405063"/>
            <a:ext cx="1892300" cy="1876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421920" name="Group 32"/>
          <p:cNvGrpSpPr>
            <a:grpSpLocks/>
          </p:cNvGrpSpPr>
          <p:nvPr/>
        </p:nvGrpSpPr>
        <p:grpSpPr bwMode="auto">
          <a:xfrm rot="-1669101">
            <a:off x="6283325" y="3028950"/>
            <a:ext cx="630238" cy="630238"/>
            <a:chOff x="1618" y="3663"/>
            <a:chExt cx="397" cy="397"/>
          </a:xfrm>
        </p:grpSpPr>
        <p:sp>
          <p:nvSpPr>
            <p:cNvPr id="421921" name="Oval 33"/>
            <p:cNvSpPr>
              <a:spLocks noChangeArrowheads="1"/>
            </p:cNvSpPr>
            <p:nvPr/>
          </p:nvSpPr>
          <p:spPr bwMode="auto">
            <a:xfrm>
              <a:off x="1618" y="3663"/>
              <a:ext cx="397" cy="396"/>
            </a:xfrm>
            <a:prstGeom prst="ellipse">
              <a:avLst/>
            </a:prstGeom>
            <a:solidFill>
              <a:srgbClr val="6DBF9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922" name="Line 34"/>
            <p:cNvSpPr>
              <a:spLocks noChangeShapeType="1"/>
            </p:cNvSpPr>
            <p:nvPr/>
          </p:nvSpPr>
          <p:spPr bwMode="auto">
            <a:xfrm>
              <a:off x="1817" y="3663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923" name="Line 35"/>
            <p:cNvSpPr>
              <a:spLocks noChangeShapeType="1"/>
            </p:cNvSpPr>
            <p:nvPr/>
          </p:nvSpPr>
          <p:spPr bwMode="auto">
            <a:xfrm rot="-5400000">
              <a:off x="1817" y="3662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Isometric Mapping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44" y="803669"/>
            <a:ext cx="8281988" cy="4783137"/>
          </a:xfrm>
        </p:spPr>
        <p:txBody>
          <a:bodyPr/>
          <a:lstStyle/>
          <a:p>
            <a:pPr marL="719138" lvl="1"/>
            <a:endParaRPr lang="it-IT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r>
              <a:rPr lang="el-GR" dirty="0">
                <a:solidFill>
                  <a:schemeClr val="tx1"/>
                </a:solidFill>
                <a:cs typeface="Lucida Sans Unicode" charset="0"/>
              </a:rPr>
              <a:t>σ</a:t>
            </a:r>
            <a:r>
              <a:rPr lang="en-US" baseline="-25000" dirty="0">
                <a:solidFill>
                  <a:schemeClr val="tx1"/>
                </a:solidFill>
                <a:cs typeface="Lucida Sans Unicode" charset="0"/>
              </a:rPr>
              <a:t>1</a:t>
            </a:r>
            <a:r>
              <a:rPr lang="en-US" dirty="0">
                <a:solidFill>
                  <a:schemeClr val="tx1"/>
                </a:solidFill>
                <a:cs typeface="Lucida Sans Unicode" charset="0"/>
              </a:rPr>
              <a:t>=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  <a:cs typeface="Lucida Sans Unicode" charset="0"/>
              </a:rPr>
              <a:t>σ</a:t>
            </a:r>
            <a:r>
              <a:rPr lang="en-US" baseline="-25000" dirty="0">
                <a:solidFill>
                  <a:schemeClr val="tx1"/>
                </a:solidFill>
                <a:cs typeface="Lucida Sans Unicode" charset="0"/>
              </a:rPr>
              <a:t>2</a:t>
            </a:r>
            <a:r>
              <a:rPr lang="en-US" dirty="0">
                <a:solidFill>
                  <a:schemeClr val="tx1"/>
                </a:solidFill>
                <a:cs typeface="Lucida Sans Unicode" charset="0"/>
              </a:rPr>
              <a:t>=1</a:t>
            </a: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r>
              <a:rPr lang="en-US" dirty="0">
                <a:solidFill>
                  <a:schemeClr val="tx1"/>
                </a:solidFill>
                <a:cs typeface="Lucida Sans Unicode" charset="0"/>
              </a:rPr>
              <a:t>preserves </a:t>
            </a:r>
            <a:r>
              <a:rPr lang="en-US" b="1" dirty="0">
                <a:solidFill>
                  <a:srgbClr val="008C4F"/>
                </a:solidFill>
                <a:cs typeface="Lucida Sans Unicode" charset="0"/>
              </a:rPr>
              <a:t>areas</a:t>
            </a:r>
            <a:r>
              <a:rPr lang="en-US" dirty="0">
                <a:solidFill>
                  <a:schemeClr val="tx1"/>
                </a:solidFill>
                <a:cs typeface="Lucida Sans Unicode" charset="0"/>
              </a:rPr>
              <a:t>, </a:t>
            </a:r>
            <a:r>
              <a:rPr lang="en-US" b="1" dirty="0">
                <a:solidFill>
                  <a:srgbClr val="008C4F"/>
                </a:solidFill>
                <a:cs typeface="Lucida Sans Unicode" charset="0"/>
              </a:rPr>
              <a:t>angles</a:t>
            </a:r>
            <a:r>
              <a:rPr lang="en-US" dirty="0">
                <a:solidFill>
                  <a:schemeClr val="tx1"/>
                </a:solidFill>
                <a:cs typeface="Lucida Sans Unicode" charset="0"/>
              </a:rPr>
              <a:t> and </a:t>
            </a:r>
            <a:r>
              <a:rPr lang="en-US" b="1" dirty="0">
                <a:solidFill>
                  <a:srgbClr val="008C4F"/>
                </a:solidFill>
                <a:cs typeface="Lucida Sans Unicode" charset="0"/>
              </a:rPr>
              <a:t>lengths</a:t>
            </a:r>
          </a:p>
        </p:txBody>
      </p:sp>
      <p:sp>
        <p:nvSpPr>
          <p:cNvPr id="421894" name="Text Box 6"/>
          <p:cNvSpPr txBox="1">
            <a:spLocks noChangeArrowheads="1"/>
          </p:cNvSpPr>
          <p:nvPr/>
        </p:nvSpPr>
        <p:spPr bwMode="auto">
          <a:xfrm>
            <a:off x="4389438" y="2622550"/>
            <a:ext cx="296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421899" name="Oval 11"/>
          <p:cNvSpPr>
            <a:spLocks noChangeArrowheads="1"/>
          </p:cNvSpPr>
          <p:nvPr/>
        </p:nvSpPr>
        <p:spPr bwMode="auto">
          <a:xfrm>
            <a:off x="2232025" y="3573463"/>
            <a:ext cx="90488" cy="90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21900" name="Oval 12"/>
          <p:cNvSpPr>
            <a:spLocks noChangeArrowheads="1"/>
          </p:cNvSpPr>
          <p:nvPr/>
        </p:nvSpPr>
        <p:spPr bwMode="auto">
          <a:xfrm>
            <a:off x="6553200" y="3298825"/>
            <a:ext cx="90488" cy="904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21901" name="Freeform 13"/>
          <p:cNvSpPr>
            <a:spLocks/>
          </p:cNvSpPr>
          <p:nvPr/>
        </p:nvSpPr>
        <p:spPr bwMode="auto">
          <a:xfrm>
            <a:off x="2352675" y="2787650"/>
            <a:ext cx="4192588" cy="781050"/>
          </a:xfrm>
          <a:custGeom>
            <a:avLst/>
            <a:gdLst>
              <a:gd name="T0" fmla="*/ 0 w 2641"/>
              <a:gd name="T1" fmla="*/ 492 h 492"/>
              <a:gd name="T2" fmla="*/ 2641 w 2641"/>
              <a:gd name="T3" fmla="*/ 323 h 4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41" h="492">
                <a:moveTo>
                  <a:pt x="0" y="492"/>
                </a:moveTo>
                <a:cubicBezTo>
                  <a:pt x="583" y="140"/>
                  <a:pt x="1819" y="0"/>
                  <a:pt x="2641" y="32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902" name="Text Box 14"/>
          <p:cNvSpPr txBox="1">
            <a:spLocks noChangeArrowheads="1"/>
          </p:cNvSpPr>
          <p:nvPr/>
        </p:nvSpPr>
        <p:spPr bwMode="auto">
          <a:xfrm>
            <a:off x="6630988" y="3598863"/>
            <a:ext cx="344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</a:t>
            </a:r>
            <a:endParaRPr lang="en-US" baseline="-25000"/>
          </a:p>
        </p:txBody>
      </p:sp>
      <p:sp>
        <p:nvSpPr>
          <p:cNvPr id="421903" name="Text Box 15"/>
          <p:cNvSpPr txBox="1">
            <a:spLocks noChangeArrowheads="1"/>
          </p:cNvSpPr>
          <p:nvPr/>
        </p:nvSpPr>
        <p:spPr bwMode="auto">
          <a:xfrm>
            <a:off x="6038850" y="3392488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</a:t>
            </a:r>
            <a:endParaRPr lang="en-US" baseline="-25000"/>
          </a:p>
        </p:txBody>
      </p:sp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2095500" y="392430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</a:t>
            </a:r>
            <a:endParaRPr lang="en-US" baseline="-25000"/>
          </a:p>
        </p:txBody>
      </p:sp>
      <p:sp>
        <p:nvSpPr>
          <p:cNvPr id="421905" name="Text Box 17"/>
          <p:cNvSpPr txBox="1">
            <a:spLocks noChangeArrowheads="1"/>
          </p:cNvSpPr>
          <p:nvPr/>
        </p:nvSpPr>
        <p:spPr bwMode="auto">
          <a:xfrm>
            <a:off x="1670050" y="344805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</a:t>
            </a:r>
            <a:endParaRPr lang="en-US" baseline="-25000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D607C136-FB16-B547-9B49-13196D73F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548" y="2074709"/>
            <a:ext cx="64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1800" dirty="0">
                <a:solidFill>
                  <a:srgbClr val="000000"/>
                </a:solidFill>
              </a:rPr>
              <a:t>UV</a:t>
            </a: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9DFC7E95-FE07-7D40-91D9-7EE7EED3E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6374" y="2040080"/>
            <a:ext cx="64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1800" dirty="0">
                <a:solidFill>
                  <a:srgbClr val="000000"/>
                </a:solidFill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25567222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1601788" y="2405063"/>
            <a:ext cx="1890712" cy="18748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5651500" y="2405063"/>
            <a:ext cx="1892300" cy="1876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427033" name="Group 25"/>
          <p:cNvGrpSpPr>
            <a:grpSpLocks/>
          </p:cNvGrpSpPr>
          <p:nvPr/>
        </p:nvGrpSpPr>
        <p:grpSpPr bwMode="auto">
          <a:xfrm rot="-1669101">
            <a:off x="6103938" y="2849563"/>
            <a:ext cx="989012" cy="989012"/>
            <a:chOff x="1618" y="3663"/>
            <a:chExt cx="397" cy="397"/>
          </a:xfrm>
        </p:grpSpPr>
        <p:sp>
          <p:nvSpPr>
            <p:cNvPr id="427034" name="Oval 26"/>
            <p:cNvSpPr>
              <a:spLocks noChangeArrowheads="1"/>
            </p:cNvSpPr>
            <p:nvPr/>
          </p:nvSpPr>
          <p:spPr bwMode="auto">
            <a:xfrm>
              <a:off x="1618" y="3663"/>
              <a:ext cx="397" cy="396"/>
            </a:xfrm>
            <a:prstGeom prst="ellipse">
              <a:avLst/>
            </a:prstGeom>
            <a:solidFill>
              <a:srgbClr val="6DBF9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035" name="Line 27"/>
            <p:cNvSpPr>
              <a:spLocks noChangeShapeType="1"/>
            </p:cNvSpPr>
            <p:nvPr/>
          </p:nvSpPr>
          <p:spPr bwMode="auto">
            <a:xfrm>
              <a:off x="1817" y="3663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036" name="Line 28"/>
            <p:cNvSpPr>
              <a:spLocks noChangeShapeType="1"/>
            </p:cNvSpPr>
            <p:nvPr/>
          </p:nvSpPr>
          <p:spPr bwMode="auto">
            <a:xfrm rot="-5400000">
              <a:off x="1817" y="3662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7037" name="Group 29"/>
          <p:cNvGrpSpPr>
            <a:grpSpLocks/>
          </p:cNvGrpSpPr>
          <p:nvPr/>
        </p:nvGrpSpPr>
        <p:grpSpPr bwMode="auto">
          <a:xfrm>
            <a:off x="1962150" y="3305175"/>
            <a:ext cx="630238" cy="630238"/>
            <a:chOff x="1618" y="3663"/>
            <a:chExt cx="397" cy="397"/>
          </a:xfrm>
        </p:grpSpPr>
        <p:sp>
          <p:nvSpPr>
            <p:cNvPr id="427038" name="Oval 30"/>
            <p:cNvSpPr>
              <a:spLocks noChangeArrowheads="1"/>
            </p:cNvSpPr>
            <p:nvPr/>
          </p:nvSpPr>
          <p:spPr bwMode="auto">
            <a:xfrm>
              <a:off x="1618" y="3663"/>
              <a:ext cx="397" cy="396"/>
            </a:xfrm>
            <a:prstGeom prst="ellipse">
              <a:avLst/>
            </a:prstGeom>
            <a:solidFill>
              <a:srgbClr val="6DBF9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039" name="Line 31"/>
            <p:cNvSpPr>
              <a:spLocks noChangeShapeType="1"/>
            </p:cNvSpPr>
            <p:nvPr/>
          </p:nvSpPr>
          <p:spPr bwMode="auto">
            <a:xfrm>
              <a:off x="1817" y="3663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040" name="Line 32"/>
            <p:cNvSpPr>
              <a:spLocks noChangeShapeType="1"/>
            </p:cNvSpPr>
            <p:nvPr/>
          </p:nvSpPr>
          <p:spPr bwMode="auto">
            <a:xfrm rot="-5400000">
              <a:off x="1817" y="3662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Conformal Mapping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44" y="514562"/>
            <a:ext cx="8281988" cy="4783137"/>
          </a:xfrm>
        </p:spPr>
        <p:txBody>
          <a:bodyPr/>
          <a:lstStyle/>
          <a:p>
            <a:pPr marL="719138" lvl="1"/>
            <a:endParaRPr lang="it-IT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r>
              <a:rPr lang="el-GR" dirty="0">
                <a:solidFill>
                  <a:schemeClr val="tx1"/>
                </a:solidFill>
                <a:cs typeface="Lucida Sans Unicode" charset="0"/>
              </a:rPr>
              <a:t>σ</a:t>
            </a:r>
            <a:r>
              <a:rPr lang="en-US" baseline="-25000" dirty="0">
                <a:solidFill>
                  <a:schemeClr val="tx1"/>
                </a:solidFill>
                <a:cs typeface="Lucida Sans Unicode" charset="0"/>
              </a:rPr>
              <a:t>1</a:t>
            </a:r>
            <a:r>
              <a:rPr lang="en-US" dirty="0">
                <a:solidFill>
                  <a:schemeClr val="tx1"/>
                </a:solidFill>
                <a:cs typeface="Lucida Sans Unicode" charset="0"/>
              </a:rPr>
              <a:t>/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  <a:cs typeface="Lucida Sans Unicode" charset="0"/>
              </a:rPr>
              <a:t>σ</a:t>
            </a:r>
            <a:r>
              <a:rPr lang="en-US" baseline="-25000" dirty="0">
                <a:solidFill>
                  <a:schemeClr val="tx1"/>
                </a:solidFill>
                <a:cs typeface="Lucida Sans Unicode" charset="0"/>
              </a:rPr>
              <a:t>2</a:t>
            </a:r>
            <a:r>
              <a:rPr lang="en-US" dirty="0">
                <a:solidFill>
                  <a:schemeClr val="tx1"/>
                </a:solidFill>
                <a:cs typeface="Lucida Sans Unicode" charset="0"/>
              </a:rPr>
              <a:t>=1</a:t>
            </a: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r>
              <a:rPr lang="en-US" dirty="0">
                <a:solidFill>
                  <a:schemeClr val="tx1"/>
                </a:solidFill>
                <a:cs typeface="Lucida Sans Unicode" charset="0"/>
              </a:rPr>
              <a:t>preserves </a:t>
            </a:r>
            <a:r>
              <a:rPr lang="en-US" b="1" dirty="0">
                <a:solidFill>
                  <a:srgbClr val="008C4F"/>
                </a:solidFill>
                <a:cs typeface="Lucida Sans Unicode" charset="0"/>
              </a:rPr>
              <a:t>angles</a:t>
            </a:r>
          </a:p>
        </p:txBody>
      </p:sp>
      <p:sp>
        <p:nvSpPr>
          <p:cNvPr id="427015" name="Text Box 7"/>
          <p:cNvSpPr txBox="1">
            <a:spLocks noChangeArrowheads="1"/>
          </p:cNvSpPr>
          <p:nvPr/>
        </p:nvSpPr>
        <p:spPr bwMode="auto">
          <a:xfrm>
            <a:off x="4389438" y="2622550"/>
            <a:ext cx="296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427020" name="Oval 12"/>
          <p:cNvSpPr>
            <a:spLocks noChangeArrowheads="1"/>
          </p:cNvSpPr>
          <p:nvPr/>
        </p:nvSpPr>
        <p:spPr bwMode="auto">
          <a:xfrm>
            <a:off x="2232025" y="3573463"/>
            <a:ext cx="90488" cy="90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27021" name="Oval 13"/>
          <p:cNvSpPr>
            <a:spLocks noChangeArrowheads="1"/>
          </p:cNvSpPr>
          <p:nvPr/>
        </p:nvSpPr>
        <p:spPr bwMode="auto">
          <a:xfrm>
            <a:off x="6553200" y="3298825"/>
            <a:ext cx="90488" cy="904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27022" name="Freeform 14"/>
          <p:cNvSpPr>
            <a:spLocks/>
          </p:cNvSpPr>
          <p:nvPr/>
        </p:nvSpPr>
        <p:spPr bwMode="auto">
          <a:xfrm>
            <a:off x="2352675" y="2787650"/>
            <a:ext cx="4192588" cy="781050"/>
          </a:xfrm>
          <a:custGeom>
            <a:avLst/>
            <a:gdLst>
              <a:gd name="T0" fmla="*/ 0 w 2641"/>
              <a:gd name="T1" fmla="*/ 492 h 492"/>
              <a:gd name="T2" fmla="*/ 2641 w 2641"/>
              <a:gd name="T3" fmla="*/ 323 h 4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41" h="492">
                <a:moveTo>
                  <a:pt x="0" y="492"/>
                </a:moveTo>
                <a:cubicBezTo>
                  <a:pt x="583" y="140"/>
                  <a:pt x="1819" y="0"/>
                  <a:pt x="2641" y="32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025" name="Text Box 17"/>
          <p:cNvSpPr txBox="1">
            <a:spLocks noChangeArrowheads="1"/>
          </p:cNvSpPr>
          <p:nvPr/>
        </p:nvSpPr>
        <p:spPr bwMode="auto">
          <a:xfrm>
            <a:off x="2095500" y="392430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</a:t>
            </a:r>
            <a:endParaRPr lang="en-US" baseline="-25000"/>
          </a:p>
        </p:txBody>
      </p:sp>
      <p:sp>
        <p:nvSpPr>
          <p:cNvPr id="427026" name="Text Box 18"/>
          <p:cNvSpPr txBox="1">
            <a:spLocks noChangeArrowheads="1"/>
          </p:cNvSpPr>
          <p:nvPr/>
        </p:nvSpPr>
        <p:spPr bwMode="auto">
          <a:xfrm>
            <a:off x="1670050" y="344805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</a:t>
            </a:r>
            <a:endParaRPr lang="en-US" baseline="-25000"/>
          </a:p>
        </p:txBody>
      </p:sp>
      <p:sp>
        <p:nvSpPr>
          <p:cNvPr id="427029" name="Text Box 21"/>
          <p:cNvSpPr txBox="1">
            <a:spLocks noChangeArrowheads="1"/>
          </p:cNvSpPr>
          <p:nvPr/>
        </p:nvSpPr>
        <p:spPr bwMode="auto">
          <a:xfrm>
            <a:off x="6732588" y="3698875"/>
            <a:ext cx="46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cs typeface="Lucida Sans Unicode" charset="0"/>
              </a:rPr>
              <a:t>σ</a:t>
            </a:r>
            <a:r>
              <a:rPr lang="en-US" baseline="-25000"/>
              <a:t>1</a:t>
            </a:r>
          </a:p>
        </p:txBody>
      </p:sp>
      <p:sp>
        <p:nvSpPr>
          <p:cNvPr id="427030" name="Text Box 22"/>
          <p:cNvSpPr txBox="1">
            <a:spLocks noChangeArrowheads="1"/>
          </p:cNvSpPr>
          <p:nvPr/>
        </p:nvSpPr>
        <p:spPr bwMode="auto">
          <a:xfrm>
            <a:off x="5821363" y="3462338"/>
            <a:ext cx="46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cs typeface="Lucida Sans Unicode" charset="0"/>
              </a:rPr>
              <a:t>σ</a:t>
            </a:r>
            <a:r>
              <a:rPr lang="en-US" baseline="-25000"/>
              <a:t>1</a:t>
            </a:r>
          </a:p>
        </p:txBody>
      </p:sp>
      <p:sp>
        <p:nvSpPr>
          <p:cNvPr id="28" name="Rectangle 34">
            <a:extLst>
              <a:ext uri="{FF2B5EF4-FFF2-40B4-BE49-F238E27FC236}">
                <a16:creationId xmlns:a16="http://schemas.microsoft.com/office/drawing/2014/main" id="{EE53F50D-8937-7643-9568-5C1203CE2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548" y="2074709"/>
            <a:ext cx="64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1800" dirty="0">
                <a:solidFill>
                  <a:srgbClr val="000000"/>
                </a:solidFill>
              </a:rPr>
              <a:t>UV</a:t>
            </a:r>
          </a:p>
        </p:txBody>
      </p:sp>
      <p:sp>
        <p:nvSpPr>
          <p:cNvPr id="29" name="Rectangle 35">
            <a:extLst>
              <a:ext uri="{FF2B5EF4-FFF2-40B4-BE49-F238E27FC236}">
                <a16:creationId xmlns:a16="http://schemas.microsoft.com/office/drawing/2014/main" id="{6F504AE7-A49A-3F4A-86F8-96FD8EA53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6374" y="2040080"/>
            <a:ext cx="64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1800" dirty="0">
                <a:solidFill>
                  <a:srgbClr val="000000"/>
                </a:solidFill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2402787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7" name="Rectangle 5"/>
          <p:cNvSpPr>
            <a:spLocks noChangeArrowheads="1"/>
          </p:cNvSpPr>
          <p:nvPr/>
        </p:nvSpPr>
        <p:spPr bwMode="auto">
          <a:xfrm>
            <a:off x="1601788" y="2405063"/>
            <a:ext cx="1890712" cy="18748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38" name="Rectangle 6"/>
          <p:cNvSpPr>
            <a:spLocks noChangeArrowheads="1"/>
          </p:cNvSpPr>
          <p:nvPr/>
        </p:nvSpPr>
        <p:spPr bwMode="auto">
          <a:xfrm>
            <a:off x="5651500" y="2405063"/>
            <a:ext cx="1892300" cy="1876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428057" name="Group 25"/>
          <p:cNvGrpSpPr>
            <a:grpSpLocks/>
          </p:cNvGrpSpPr>
          <p:nvPr/>
        </p:nvGrpSpPr>
        <p:grpSpPr bwMode="auto">
          <a:xfrm rot="-1669101">
            <a:off x="6059488" y="3163888"/>
            <a:ext cx="1079500" cy="360362"/>
            <a:chOff x="1618" y="3663"/>
            <a:chExt cx="397" cy="397"/>
          </a:xfrm>
        </p:grpSpPr>
        <p:sp>
          <p:nvSpPr>
            <p:cNvPr id="428058" name="Oval 26"/>
            <p:cNvSpPr>
              <a:spLocks noChangeArrowheads="1"/>
            </p:cNvSpPr>
            <p:nvPr/>
          </p:nvSpPr>
          <p:spPr bwMode="auto">
            <a:xfrm>
              <a:off x="1618" y="3663"/>
              <a:ext cx="397" cy="396"/>
            </a:xfrm>
            <a:prstGeom prst="ellipse">
              <a:avLst/>
            </a:prstGeom>
            <a:solidFill>
              <a:srgbClr val="6DBF9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059" name="Line 27"/>
            <p:cNvSpPr>
              <a:spLocks noChangeShapeType="1"/>
            </p:cNvSpPr>
            <p:nvPr/>
          </p:nvSpPr>
          <p:spPr bwMode="auto">
            <a:xfrm>
              <a:off x="1817" y="3663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060" name="Line 28"/>
            <p:cNvSpPr>
              <a:spLocks noChangeShapeType="1"/>
            </p:cNvSpPr>
            <p:nvPr/>
          </p:nvSpPr>
          <p:spPr bwMode="auto">
            <a:xfrm rot="-5400000">
              <a:off x="1817" y="3662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8061" name="Group 29"/>
          <p:cNvGrpSpPr>
            <a:grpSpLocks/>
          </p:cNvGrpSpPr>
          <p:nvPr/>
        </p:nvGrpSpPr>
        <p:grpSpPr bwMode="auto">
          <a:xfrm>
            <a:off x="1962150" y="3305175"/>
            <a:ext cx="630238" cy="630238"/>
            <a:chOff x="1618" y="3663"/>
            <a:chExt cx="397" cy="397"/>
          </a:xfrm>
        </p:grpSpPr>
        <p:sp>
          <p:nvSpPr>
            <p:cNvPr id="428062" name="Oval 30"/>
            <p:cNvSpPr>
              <a:spLocks noChangeArrowheads="1"/>
            </p:cNvSpPr>
            <p:nvPr/>
          </p:nvSpPr>
          <p:spPr bwMode="auto">
            <a:xfrm>
              <a:off x="1618" y="3663"/>
              <a:ext cx="397" cy="396"/>
            </a:xfrm>
            <a:prstGeom prst="ellipse">
              <a:avLst/>
            </a:prstGeom>
            <a:solidFill>
              <a:srgbClr val="6DBF9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063" name="Line 31"/>
            <p:cNvSpPr>
              <a:spLocks noChangeShapeType="1"/>
            </p:cNvSpPr>
            <p:nvPr/>
          </p:nvSpPr>
          <p:spPr bwMode="auto">
            <a:xfrm>
              <a:off x="1817" y="3663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064" name="Line 32"/>
            <p:cNvSpPr>
              <a:spLocks noChangeShapeType="1"/>
            </p:cNvSpPr>
            <p:nvPr/>
          </p:nvSpPr>
          <p:spPr bwMode="auto">
            <a:xfrm rot="-5400000">
              <a:off x="1817" y="3662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Equiareal Mapping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44" y="699177"/>
            <a:ext cx="8281988" cy="4783137"/>
          </a:xfrm>
        </p:spPr>
        <p:txBody>
          <a:bodyPr/>
          <a:lstStyle/>
          <a:p>
            <a:pPr marL="719138" lvl="1"/>
            <a:endParaRPr lang="it-IT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r>
              <a:rPr lang="el-GR" dirty="0">
                <a:solidFill>
                  <a:schemeClr val="tx1"/>
                </a:solidFill>
                <a:cs typeface="Lucida Sans Unicode" charset="0"/>
              </a:rPr>
              <a:t>σ</a:t>
            </a:r>
            <a:r>
              <a:rPr lang="en-US" baseline="-25000" dirty="0">
                <a:solidFill>
                  <a:schemeClr val="tx1"/>
                </a:solidFill>
                <a:cs typeface="Lucida Sans Unicode" charset="0"/>
              </a:rPr>
              <a:t>1</a:t>
            </a:r>
            <a:r>
              <a:rPr lang="en-US" dirty="0">
                <a:solidFill>
                  <a:schemeClr val="tx1"/>
                </a:solidFill>
                <a:cs typeface="Lucida Sans Unicode" charset="0"/>
              </a:rPr>
              <a:t>⋅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  <a:cs typeface="Lucida Sans Unicode" charset="0"/>
              </a:rPr>
              <a:t>σ</a:t>
            </a:r>
            <a:r>
              <a:rPr lang="en-US" baseline="-25000" dirty="0">
                <a:solidFill>
                  <a:schemeClr val="tx1"/>
                </a:solidFill>
                <a:cs typeface="Lucida Sans Unicode" charset="0"/>
              </a:rPr>
              <a:t>2</a:t>
            </a:r>
            <a:r>
              <a:rPr lang="en-US" dirty="0">
                <a:solidFill>
                  <a:schemeClr val="tx1"/>
                </a:solidFill>
                <a:cs typeface="Lucida Sans Unicode" charset="0"/>
              </a:rPr>
              <a:t>=1</a:t>
            </a: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382588" lvl="1" indent="0">
              <a:buNone/>
            </a:pPr>
            <a:endParaRPr lang="en-US" dirty="0">
              <a:solidFill>
                <a:schemeClr val="tx1"/>
              </a:solidFill>
              <a:cs typeface="Lucida Sans Unicode" charset="0"/>
            </a:endParaRPr>
          </a:p>
          <a:p>
            <a:pPr marL="719138" lvl="1"/>
            <a:r>
              <a:rPr lang="en-US" dirty="0">
                <a:solidFill>
                  <a:schemeClr val="tx1"/>
                </a:solidFill>
                <a:cs typeface="Lucida Sans Unicode" charset="0"/>
              </a:rPr>
              <a:t>preserves </a:t>
            </a:r>
            <a:r>
              <a:rPr lang="en-US" b="1" dirty="0">
                <a:solidFill>
                  <a:srgbClr val="008C4F"/>
                </a:solidFill>
                <a:cs typeface="Lucida Sans Unicode" charset="0"/>
              </a:rPr>
              <a:t>areas</a:t>
            </a:r>
          </a:p>
        </p:txBody>
      </p:sp>
      <p:sp>
        <p:nvSpPr>
          <p:cNvPr id="428039" name="Text Box 7"/>
          <p:cNvSpPr txBox="1">
            <a:spLocks noChangeArrowheads="1"/>
          </p:cNvSpPr>
          <p:nvPr/>
        </p:nvSpPr>
        <p:spPr bwMode="auto">
          <a:xfrm>
            <a:off x="4389438" y="2622550"/>
            <a:ext cx="296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428044" name="Oval 12"/>
          <p:cNvSpPr>
            <a:spLocks noChangeArrowheads="1"/>
          </p:cNvSpPr>
          <p:nvPr/>
        </p:nvSpPr>
        <p:spPr bwMode="auto">
          <a:xfrm>
            <a:off x="2232025" y="3573463"/>
            <a:ext cx="90488" cy="90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28045" name="Oval 13"/>
          <p:cNvSpPr>
            <a:spLocks noChangeArrowheads="1"/>
          </p:cNvSpPr>
          <p:nvPr/>
        </p:nvSpPr>
        <p:spPr bwMode="auto">
          <a:xfrm>
            <a:off x="6553200" y="3298825"/>
            <a:ext cx="90488" cy="904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28046" name="Freeform 14"/>
          <p:cNvSpPr>
            <a:spLocks/>
          </p:cNvSpPr>
          <p:nvPr/>
        </p:nvSpPr>
        <p:spPr bwMode="auto">
          <a:xfrm>
            <a:off x="2352675" y="2787650"/>
            <a:ext cx="4192588" cy="781050"/>
          </a:xfrm>
          <a:custGeom>
            <a:avLst/>
            <a:gdLst>
              <a:gd name="T0" fmla="*/ 0 w 2641"/>
              <a:gd name="T1" fmla="*/ 492 h 492"/>
              <a:gd name="T2" fmla="*/ 2641 w 2641"/>
              <a:gd name="T3" fmla="*/ 323 h 4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41" h="492">
                <a:moveTo>
                  <a:pt x="0" y="492"/>
                </a:moveTo>
                <a:cubicBezTo>
                  <a:pt x="583" y="140"/>
                  <a:pt x="1819" y="0"/>
                  <a:pt x="2641" y="32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49" name="Text Box 17"/>
          <p:cNvSpPr txBox="1">
            <a:spLocks noChangeArrowheads="1"/>
          </p:cNvSpPr>
          <p:nvPr/>
        </p:nvSpPr>
        <p:spPr bwMode="auto">
          <a:xfrm>
            <a:off x="2095500" y="392430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</a:t>
            </a:r>
            <a:endParaRPr lang="en-US" baseline="-25000"/>
          </a:p>
        </p:txBody>
      </p:sp>
      <p:sp>
        <p:nvSpPr>
          <p:cNvPr id="428050" name="Text Box 18"/>
          <p:cNvSpPr txBox="1">
            <a:spLocks noChangeArrowheads="1"/>
          </p:cNvSpPr>
          <p:nvPr/>
        </p:nvSpPr>
        <p:spPr bwMode="auto">
          <a:xfrm>
            <a:off x="1670050" y="3448050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</a:t>
            </a:r>
            <a:endParaRPr lang="en-US" baseline="-25000"/>
          </a:p>
        </p:txBody>
      </p:sp>
      <p:sp>
        <p:nvSpPr>
          <p:cNvPr id="428053" name="Text Box 21"/>
          <p:cNvSpPr txBox="1">
            <a:spLocks noChangeArrowheads="1"/>
          </p:cNvSpPr>
          <p:nvPr/>
        </p:nvSpPr>
        <p:spPr bwMode="auto">
          <a:xfrm>
            <a:off x="6551613" y="3440113"/>
            <a:ext cx="46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cs typeface="Lucida Sans Unicode" charset="0"/>
              </a:rPr>
              <a:t>σ</a:t>
            </a:r>
            <a:r>
              <a:rPr lang="en-US" baseline="-25000"/>
              <a:t>1</a:t>
            </a:r>
          </a:p>
        </p:txBody>
      </p:sp>
      <p:sp>
        <p:nvSpPr>
          <p:cNvPr id="428054" name="Text Box 22"/>
          <p:cNvSpPr txBox="1">
            <a:spLocks noChangeArrowheads="1"/>
          </p:cNvSpPr>
          <p:nvPr/>
        </p:nvSpPr>
        <p:spPr bwMode="auto">
          <a:xfrm>
            <a:off x="5529263" y="3471863"/>
            <a:ext cx="754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Lucida Sans Unicode" charset="0"/>
              </a:rPr>
              <a:t>1/</a:t>
            </a:r>
            <a:r>
              <a:rPr lang="el-GR">
                <a:cs typeface="Lucida Sans Unicode" charset="0"/>
              </a:rPr>
              <a:t>σ</a:t>
            </a:r>
            <a:r>
              <a:rPr lang="en-US" baseline="-25000"/>
              <a:t>1</a:t>
            </a:r>
          </a:p>
        </p:txBody>
      </p:sp>
      <p:sp>
        <p:nvSpPr>
          <p:cNvPr id="28" name="Rectangle 34">
            <a:extLst>
              <a:ext uri="{FF2B5EF4-FFF2-40B4-BE49-F238E27FC236}">
                <a16:creationId xmlns:a16="http://schemas.microsoft.com/office/drawing/2014/main" id="{C35AE067-DFE0-A945-8FD0-16FA5BF5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548" y="2074709"/>
            <a:ext cx="64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1800" dirty="0">
                <a:solidFill>
                  <a:srgbClr val="000000"/>
                </a:solidFill>
              </a:rPr>
              <a:t>UV</a:t>
            </a:r>
          </a:p>
        </p:txBody>
      </p:sp>
      <p:sp>
        <p:nvSpPr>
          <p:cNvPr id="29" name="Rectangle 35">
            <a:extLst>
              <a:ext uri="{FF2B5EF4-FFF2-40B4-BE49-F238E27FC236}">
                <a16:creationId xmlns:a16="http://schemas.microsoft.com/office/drawing/2014/main" id="{9D1483EB-B95D-4046-9A09-0AD207D52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6374" y="2040080"/>
            <a:ext cx="64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1800" dirty="0">
                <a:solidFill>
                  <a:srgbClr val="000000"/>
                </a:solidFill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7832125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coordinates: Per Vertex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Compact representation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8D64A95-2D52-E04E-8AC4-4B41D2663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89" y="5234652"/>
            <a:ext cx="1919287" cy="104952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B509F987-C1D9-4249-A1C5-5B3146DB23D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9" y="5096202"/>
            <a:ext cx="1780123" cy="1275659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554978AA-4872-7C43-A2CF-52A98DA3D930}"/>
              </a:ext>
            </a:extLst>
          </p:cNvPr>
          <p:cNvSpPr>
            <a:spLocks/>
          </p:cNvSpPr>
          <p:nvPr/>
        </p:nvSpPr>
        <p:spPr bwMode="auto">
          <a:xfrm>
            <a:off x="1339145" y="5377121"/>
            <a:ext cx="2689225" cy="396875"/>
          </a:xfrm>
          <a:custGeom>
            <a:avLst/>
            <a:gdLst>
              <a:gd name="T0" fmla="*/ 21600 w 21600"/>
              <a:gd name="T1" fmla="+- 0 21600 5460"/>
              <a:gd name="T2" fmla="*/ 21600 h 16140"/>
              <a:gd name="T3" fmla="*/ 0 w 21600"/>
              <a:gd name="T4" fmla="+- 0 16176 5460"/>
              <a:gd name="T5" fmla="*/ 16176 h 16140"/>
            </a:gdLst>
            <a:ahLst/>
            <a:cxnLst>
              <a:cxn ang="0">
                <a:pos x="T0" y="T2"/>
              </a:cxn>
              <a:cxn ang="0">
                <a:pos x="T3" y="T5"/>
              </a:cxn>
            </a:cxnLst>
            <a:rect l="0" t="0" r="r" b="b"/>
            <a:pathLst>
              <a:path w="21600" h="16140">
                <a:moveTo>
                  <a:pt x="21600" y="16140"/>
                </a:moveTo>
                <a:cubicBezTo>
                  <a:pt x="14825" y="-3060"/>
                  <a:pt x="8124" y="-5460"/>
                  <a:pt x="0" y="10716"/>
                </a:cubicBezTo>
              </a:path>
            </a:pathLst>
          </a:custGeom>
          <a:noFill/>
          <a:ln w="38100" cap="flat">
            <a:solidFill>
              <a:srgbClr val="C0504D"/>
            </a:solidFill>
            <a:prstDash val="solid"/>
            <a:round/>
            <a:headEnd type="triangle" w="lg" len="lg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C5B91D-7890-F848-8D6A-526929CA33C5}"/>
              </a:ext>
            </a:extLst>
          </p:cNvPr>
          <p:cNvGrpSpPr/>
          <p:nvPr/>
        </p:nvGrpSpPr>
        <p:grpSpPr>
          <a:xfrm>
            <a:off x="539552" y="1963432"/>
            <a:ext cx="4948255" cy="2694605"/>
            <a:chOff x="262182" y="2812256"/>
            <a:chExt cx="5424561" cy="2953980"/>
          </a:xfrm>
        </p:grpSpPr>
        <p:sp>
          <p:nvSpPr>
            <p:cNvPr id="32" name="Figura a mano libera 33">
              <a:extLst>
                <a:ext uri="{FF2B5EF4-FFF2-40B4-BE49-F238E27FC236}">
                  <a16:creationId xmlns:a16="http://schemas.microsoft.com/office/drawing/2014/main" id="{FE0BDCCA-3653-A947-A721-9027E601BC49}"/>
                </a:ext>
              </a:extLst>
            </p:cNvPr>
            <p:cNvSpPr/>
            <p:nvPr/>
          </p:nvSpPr>
          <p:spPr bwMode="auto">
            <a:xfrm>
              <a:off x="441954" y="3036295"/>
              <a:ext cx="5054115" cy="2487778"/>
            </a:xfrm>
            <a:custGeom>
              <a:avLst/>
              <a:gdLst>
                <a:gd name="connsiteX0" fmla="*/ 164892 w 4601980"/>
                <a:gd name="connsiteY0" fmla="*/ 2158583 h 2683239"/>
                <a:gd name="connsiteX1" fmla="*/ 2578308 w 4601980"/>
                <a:gd name="connsiteY1" fmla="*/ 2683239 h 2683239"/>
                <a:gd name="connsiteX2" fmla="*/ 4601980 w 4601980"/>
                <a:gd name="connsiteY2" fmla="*/ 1154242 h 2683239"/>
                <a:gd name="connsiteX3" fmla="*/ 2533338 w 4601980"/>
                <a:gd name="connsiteY3" fmla="*/ 284813 h 2683239"/>
                <a:gd name="connsiteX4" fmla="*/ 0 w 4601980"/>
                <a:gd name="connsiteY4" fmla="*/ 0 h 2683239"/>
                <a:gd name="connsiteX5" fmla="*/ 164892 w 4601980"/>
                <a:gd name="connsiteY5" fmla="*/ 2158583 h 2683239"/>
                <a:gd name="connsiteX0" fmla="*/ 164892 w 4931763"/>
                <a:gd name="connsiteY0" fmla="*/ 2158583 h 2683239"/>
                <a:gd name="connsiteX1" fmla="*/ 2578308 w 4931763"/>
                <a:gd name="connsiteY1" fmla="*/ 2683239 h 2683239"/>
                <a:gd name="connsiteX2" fmla="*/ 4931763 w 4931763"/>
                <a:gd name="connsiteY2" fmla="*/ 1019331 h 2683239"/>
                <a:gd name="connsiteX3" fmla="*/ 2533338 w 4931763"/>
                <a:gd name="connsiteY3" fmla="*/ 284813 h 2683239"/>
                <a:gd name="connsiteX4" fmla="*/ 0 w 4931763"/>
                <a:gd name="connsiteY4" fmla="*/ 0 h 2683239"/>
                <a:gd name="connsiteX5" fmla="*/ 164892 w 4931763"/>
                <a:gd name="connsiteY5" fmla="*/ 2158583 h 2683239"/>
                <a:gd name="connsiteX0" fmla="*/ 164892 w 4931763"/>
                <a:gd name="connsiteY0" fmla="*/ 2158583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64892 w 4931763"/>
                <a:gd name="connsiteY5" fmla="*/ 2158583 h 2788170"/>
                <a:gd name="connsiteX0" fmla="*/ 14990 w 4931763"/>
                <a:gd name="connsiteY0" fmla="*/ 2293495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4990 w 4931763"/>
                <a:gd name="connsiteY5" fmla="*/ 2293495 h 2788170"/>
                <a:gd name="connsiteX0" fmla="*/ 14990 w 4931763"/>
                <a:gd name="connsiteY0" fmla="*/ 2293495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4990 w 4931763"/>
                <a:gd name="connsiteY5" fmla="*/ 2293495 h 278817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2983043 w 5651291"/>
                <a:gd name="connsiteY3" fmla="*/ 194872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803161"/>
                <a:gd name="connsiteX1" fmla="*/ 3327817 w 5651291"/>
                <a:gd name="connsiteY1" fmla="*/ 2803161 h 2803161"/>
                <a:gd name="connsiteX2" fmla="*/ 5651291 w 5651291"/>
                <a:gd name="connsiteY2" fmla="*/ 1004341 h 2803161"/>
                <a:gd name="connsiteX3" fmla="*/ 2983043 w 5651291"/>
                <a:gd name="connsiteY3" fmla="*/ 194872 h 2803161"/>
                <a:gd name="connsiteX4" fmla="*/ 0 w 5651291"/>
                <a:gd name="connsiteY4" fmla="*/ 0 h 2803161"/>
                <a:gd name="connsiteX5" fmla="*/ 734518 w 5651291"/>
                <a:gd name="connsiteY5" fmla="*/ 2278505 h 280316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057994 w 5726242"/>
                <a:gd name="connsiteY3" fmla="*/ 14990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057994 w 5726242"/>
                <a:gd name="connsiteY3" fmla="*/ 14990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102964 w 5726242"/>
                <a:gd name="connsiteY3" fmla="*/ 22485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69429 w 5786202"/>
                <a:gd name="connsiteY0" fmla="*/ 2323476 h 2848132"/>
                <a:gd name="connsiteX1" fmla="*/ 346272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69429 w 5786202"/>
                <a:gd name="connsiteY5" fmla="*/ 2323476 h 2848132"/>
                <a:gd name="connsiteX0" fmla="*/ 869429 w 5786202"/>
                <a:gd name="connsiteY0" fmla="*/ 2323476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69429 w 5786202"/>
                <a:gd name="connsiteY5" fmla="*/ 2323476 h 2848132"/>
                <a:gd name="connsiteX0" fmla="*/ 899410 w 5786202"/>
                <a:gd name="connsiteY0" fmla="*/ 2443398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99410 w 5786202"/>
                <a:gd name="connsiteY5" fmla="*/ 2443398 h 2848132"/>
                <a:gd name="connsiteX0" fmla="*/ 944380 w 5786202"/>
                <a:gd name="connsiteY0" fmla="*/ 2413417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944380 w 5786202"/>
                <a:gd name="connsiteY5" fmla="*/ 2413417 h 2848132"/>
                <a:gd name="connsiteX0" fmla="*/ 944380 w 5786202"/>
                <a:gd name="connsiteY0" fmla="*/ 2413417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47934 w 5786202"/>
                <a:gd name="connsiteY3" fmla="*/ 269823 h 2848132"/>
                <a:gd name="connsiteX4" fmla="*/ 0 w 5786202"/>
                <a:gd name="connsiteY4" fmla="*/ 0 h 2848132"/>
                <a:gd name="connsiteX5" fmla="*/ 944380 w 5786202"/>
                <a:gd name="connsiteY5" fmla="*/ 2413417 h 28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86202" h="2848132">
                  <a:moveTo>
                    <a:pt x="944380" y="2413417"/>
                  </a:moveTo>
                  <a:lnTo>
                    <a:pt x="3507698" y="2848132"/>
                  </a:lnTo>
                  <a:lnTo>
                    <a:pt x="5786202" y="1049312"/>
                  </a:lnTo>
                  <a:lnTo>
                    <a:pt x="3147934" y="269823"/>
                  </a:lnTo>
                  <a:lnTo>
                    <a:pt x="0" y="0"/>
                  </a:lnTo>
                  <a:lnTo>
                    <a:pt x="944380" y="2413417"/>
                  </a:lnTo>
                  <a:close/>
                </a:path>
              </a:pathLst>
            </a:cu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Straight Connector 10">
              <a:extLst>
                <a:ext uri="{FF2B5EF4-FFF2-40B4-BE49-F238E27FC236}">
                  <a16:creationId xmlns:a16="http://schemas.microsoft.com/office/drawing/2014/main" id="{2864E115-196B-AD47-80E4-C9F47484F80A}"/>
                </a:ext>
              </a:extLst>
            </p:cNvPr>
            <p:cNvCxnSpPr/>
            <p:nvPr/>
          </p:nvCxnSpPr>
          <p:spPr bwMode="auto">
            <a:xfrm flipV="1">
              <a:off x="1243121" y="3280964"/>
              <a:ext cx="1934383" cy="1809584"/>
            </a:xfrm>
            <a:prstGeom prst="line">
              <a:avLst/>
            </a:pr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13BB27DD-74C7-8848-9C72-15520042030F}"/>
                </a:ext>
              </a:extLst>
            </p:cNvPr>
            <p:cNvCxnSpPr/>
            <p:nvPr/>
          </p:nvCxnSpPr>
          <p:spPr bwMode="auto">
            <a:xfrm rot="16200000" flipV="1">
              <a:off x="2241513" y="4216956"/>
              <a:ext cx="2183981" cy="311997"/>
            </a:xfrm>
            <a:prstGeom prst="line">
              <a:avLst/>
            </a:pr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Ovale 49">
              <a:extLst>
                <a:ext uri="{FF2B5EF4-FFF2-40B4-BE49-F238E27FC236}">
                  <a16:creationId xmlns:a16="http://schemas.microsoft.com/office/drawing/2014/main" id="{0BCC481B-2FF7-204E-875C-880238400FC8}"/>
                </a:ext>
              </a:extLst>
            </p:cNvPr>
            <p:cNvSpPr/>
            <p:nvPr/>
          </p:nvSpPr>
          <p:spPr bwMode="auto">
            <a:xfrm>
              <a:off x="2961288" y="3027880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V2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36" name="Ovale 50">
              <a:extLst>
                <a:ext uri="{FF2B5EF4-FFF2-40B4-BE49-F238E27FC236}">
                  <a16:creationId xmlns:a16="http://schemas.microsoft.com/office/drawing/2014/main" id="{4815099E-0537-F54F-99D2-1F56D4B3E187}"/>
                </a:ext>
              </a:extLst>
            </p:cNvPr>
            <p:cNvSpPr/>
            <p:nvPr/>
          </p:nvSpPr>
          <p:spPr bwMode="auto">
            <a:xfrm>
              <a:off x="5222451" y="3747217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V3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37" name="Ovale 51">
              <a:extLst>
                <a:ext uri="{FF2B5EF4-FFF2-40B4-BE49-F238E27FC236}">
                  <a16:creationId xmlns:a16="http://schemas.microsoft.com/office/drawing/2014/main" id="{854F1A72-3873-D640-BB3E-68681F8EB944}"/>
                </a:ext>
              </a:extLst>
            </p:cNvPr>
            <p:cNvSpPr/>
            <p:nvPr/>
          </p:nvSpPr>
          <p:spPr bwMode="auto">
            <a:xfrm>
              <a:off x="3288680" y="5325955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V5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38" name="Ovale 52">
              <a:extLst>
                <a:ext uri="{FF2B5EF4-FFF2-40B4-BE49-F238E27FC236}">
                  <a16:creationId xmlns:a16="http://schemas.microsoft.com/office/drawing/2014/main" id="{92B62566-6067-A840-9CB2-1122E9981032}"/>
                </a:ext>
              </a:extLst>
            </p:cNvPr>
            <p:cNvSpPr/>
            <p:nvPr/>
          </p:nvSpPr>
          <p:spPr bwMode="auto">
            <a:xfrm>
              <a:off x="1010975" y="4908623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V4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39" name="Ovale 53">
              <a:extLst>
                <a:ext uri="{FF2B5EF4-FFF2-40B4-BE49-F238E27FC236}">
                  <a16:creationId xmlns:a16="http://schemas.microsoft.com/office/drawing/2014/main" id="{6090CAD0-1DF7-0644-AACE-E42B367558C7}"/>
                </a:ext>
              </a:extLst>
            </p:cNvPr>
            <p:cNvSpPr/>
            <p:nvPr/>
          </p:nvSpPr>
          <p:spPr bwMode="auto">
            <a:xfrm>
              <a:off x="262182" y="2812256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V1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0" name="CasellaDiTesto 23">
              <a:extLst>
                <a:ext uri="{FF2B5EF4-FFF2-40B4-BE49-F238E27FC236}">
                  <a16:creationId xmlns:a16="http://schemas.microsoft.com/office/drawing/2014/main" id="{C81BCD45-C985-E94D-9437-1BCE27ABDC35}"/>
                </a:ext>
              </a:extLst>
            </p:cNvPr>
            <p:cNvSpPr txBox="1"/>
            <p:nvPr/>
          </p:nvSpPr>
          <p:spPr>
            <a:xfrm>
              <a:off x="1327910" y="369904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T1</a:t>
              </a:r>
            </a:p>
          </p:txBody>
        </p:sp>
        <p:sp>
          <p:nvSpPr>
            <p:cNvPr id="41" name="CasellaDiTesto 24">
              <a:extLst>
                <a:ext uri="{FF2B5EF4-FFF2-40B4-BE49-F238E27FC236}">
                  <a16:creationId xmlns:a16="http://schemas.microsoft.com/office/drawing/2014/main" id="{2A8D9686-3090-C944-8A49-E3804E21AF74}"/>
                </a:ext>
              </a:extLst>
            </p:cNvPr>
            <p:cNvSpPr txBox="1"/>
            <p:nvPr/>
          </p:nvSpPr>
          <p:spPr>
            <a:xfrm>
              <a:off x="2444875" y="437332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T2</a:t>
              </a:r>
            </a:p>
          </p:txBody>
        </p:sp>
        <p:sp>
          <p:nvSpPr>
            <p:cNvPr id="42" name="CasellaDiTesto 27">
              <a:extLst>
                <a:ext uri="{FF2B5EF4-FFF2-40B4-BE49-F238E27FC236}">
                  <a16:creationId xmlns:a16="http://schemas.microsoft.com/office/drawing/2014/main" id="{A1E4489D-5BE3-424F-9AA0-29EA1ABF4EB0}"/>
                </a:ext>
              </a:extLst>
            </p:cNvPr>
            <p:cNvSpPr txBox="1"/>
            <p:nvPr/>
          </p:nvSpPr>
          <p:spPr>
            <a:xfrm>
              <a:off x="3774219" y="402988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T3</a:t>
              </a:r>
            </a:p>
          </p:txBody>
        </p:sp>
        <p:sp>
          <p:nvSpPr>
            <p:cNvPr id="43" name="Arco 5">
              <a:extLst>
                <a:ext uri="{FF2B5EF4-FFF2-40B4-BE49-F238E27FC236}">
                  <a16:creationId xmlns:a16="http://schemas.microsoft.com/office/drawing/2014/main" id="{AB8A7701-549D-6F48-98A7-1458D6D753A8}"/>
                </a:ext>
              </a:extLst>
            </p:cNvPr>
            <p:cNvSpPr/>
            <p:nvPr/>
          </p:nvSpPr>
          <p:spPr bwMode="auto">
            <a:xfrm>
              <a:off x="2281833" y="4144426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Arco 35">
              <a:extLst>
                <a:ext uri="{FF2B5EF4-FFF2-40B4-BE49-F238E27FC236}">
                  <a16:creationId xmlns:a16="http://schemas.microsoft.com/office/drawing/2014/main" id="{06EE66BA-D9B3-9C4F-8A8E-9074FD48CBB7}"/>
                </a:ext>
              </a:extLst>
            </p:cNvPr>
            <p:cNvSpPr/>
            <p:nvPr/>
          </p:nvSpPr>
          <p:spPr bwMode="auto">
            <a:xfrm>
              <a:off x="3611177" y="3816634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Arco 36">
              <a:extLst>
                <a:ext uri="{FF2B5EF4-FFF2-40B4-BE49-F238E27FC236}">
                  <a16:creationId xmlns:a16="http://schemas.microsoft.com/office/drawing/2014/main" id="{A91E8B04-D1AE-EB43-82FD-A41FA56CE19F}"/>
                </a:ext>
              </a:extLst>
            </p:cNvPr>
            <p:cNvSpPr/>
            <p:nvPr/>
          </p:nvSpPr>
          <p:spPr bwMode="auto">
            <a:xfrm>
              <a:off x="1164868" y="3448362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</p:grpSp>
      <p:graphicFrame>
        <p:nvGraphicFramePr>
          <p:cNvPr id="46" name="Tabella 2">
            <a:extLst>
              <a:ext uri="{FF2B5EF4-FFF2-40B4-BE49-F238E27FC236}">
                <a16:creationId xmlns:a16="http://schemas.microsoft.com/office/drawing/2014/main" id="{DA540036-C47C-6D45-980D-D952B37DF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783753"/>
              </p:ext>
            </p:extLst>
          </p:nvPr>
        </p:nvGraphicFramePr>
        <p:xfrm>
          <a:off x="5901194" y="4288061"/>
          <a:ext cx="2592288" cy="1590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032">
                <a:tc>
                  <a:txBody>
                    <a:bodyPr/>
                    <a:lstStyle/>
                    <a:p>
                      <a:pPr algn="ctr"/>
                      <a:br>
                        <a:rPr lang="it-IT" sz="1100" b="0" dirty="0">
                          <a:solidFill>
                            <a:schemeClr val="tx1"/>
                          </a:solidFill>
                        </a:rPr>
                      </a:br>
                      <a:br>
                        <a:rPr lang="it-IT" sz="11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Tri: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1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 1: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1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 2: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1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 3: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V3</a:t>
                      </a:r>
                      <a:endParaRPr lang="it-IT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7" name="Tabella 18">
            <a:extLst>
              <a:ext uri="{FF2B5EF4-FFF2-40B4-BE49-F238E27FC236}">
                <a16:creationId xmlns:a16="http://schemas.microsoft.com/office/drawing/2014/main" id="{D8603B19-AEF7-2947-B558-A02D8FDC3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51090"/>
              </p:ext>
            </p:extLst>
          </p:nvPr>
        </p:nvGraphicFramePr>
        <p:xfrm>
          <a:off x="5755828" y="1819024"/>
          <a:ext cx="2762425" cy="206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0776"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vert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V</a:t>
                      </a:r>
                      <a:endParaRPr lang="it-IT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u1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v1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u2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v2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z3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u3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v3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z4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u4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v4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z5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u5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v5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8761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coordinates: Per Vertex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How to handle seams?</a:t>
            </a:r>
          </a:p>
        </p:txBody>
      </p:sp>
      <p:pic>
        <p:nvPicPr>
          <p:cNvPr id="24" name="Picture 7" descr="D:\papers\2012\EG_Star_Quad_Meshing\images\field_guided\cube_snap_param.png">
            <a:extLst>
              <a:ext uri="{FF2B5EF4-FFF2-40B4-BE49-F238E27FC236}">
                <a16:creationId xmlns:a16="http://schemas.microsoft.com/office/drawing/2014/main" id="{8484C451-8A48-D84F-9E76-1759D1121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74" y="3277765"/>
            <a:ext cx="375170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D:\papers\2012\EG_Star_Quad_Meshing\images\field_guided\cube_snap_cut.png">
            <a:extLst>
              <a:ext uri="{FF2B5EF4-FFF2-40B4-BE49-F238E27FC236}">
                <a16:creationId xmlns:a16="http://schemas.microsoft.com/office/drawing/2014/main" id="{6F696929-0FB8-754A-8AA4-E7A95F52D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96" y="3501008"/>
            <a:ext cx="2134368" cy="215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reeform 4">
            <a:extLst>
              <a:ext uri="{FF2B5EF4-FFF2-40B4-BE49-F238E27FC236}">
                <a16:creationId xmlns:a16="http://schemas.microsoft.com/office/drawing/2014/main" id="{7FFCF62D-BADD-CE44-B37F-457E2AE8EB06}"/>
              </a:ext>
            </a:extLst>
          </p:cNvPr>
          <p:cNvSpPr>
            <a:spLocks/>
          </p:cNvSpPr>
          <p:nvPr/>
        </p:nvSpPr>
        <p:spPr bwMode="auto">
          <a:xfrm>
            <a:off x="2536406" y="3310285"/>
            <a:ext cx="4440761" cy="726497"/>
          </a:xfrm>
          <a:custGeom>
            <a:avLst/>
            <a:gdLst>
              <a:gd name="T0" fmla="*/ 21600 w 21600"/>
              <a:gd name="T1" fmla="+- 0 21600 5460"/>
              <a:gd name="T2" fmla="*/ 21600 h 16140"/>
              <a:gd name="T3" fmla="*/ 0 w 21600"/>
              <a:gd name="T4" fmla="+- 0 16176 5460"/>
              <a:gd name="T5" fmla="*/ 16176 h 16140"/>
            </a:gdLst>
            <a:ahLst/>
            <a:cxnLst>
              <a:cxn ang="0">
                <a:pos x="T0" y="T2"/>
              </a:cxn>
              <a:cxn ang="0">
                <a:pos x="T3" y="T5"/>
              </a:cxn>
            </a:cxnLst>
            <a:rect l="0" t="0" r="r" b="b"/>
            <a:pathLst>
              <a:path w="21600" h="16140">
                <a:moveTo>
                  <a:pt x="21600" y="16140"/>
                </a:moveTo>
                <a:cubicBezTo>
                  <a:pt x="14825" y="-3060"/>
                  <a:pt x="8124" y="-5460"/>
                  <a:pt x="0" y="10716"/>
                </a:cubicBezTo>
              </a:path>
            </a:pathLst>
          </a:custGeom>
          <a:noFill/>
          <a:ln w="38100" cap="flat">
            <a:solidFill>
              <a:srgbClr val="C0504D"/>
            </a:solidFill>
            <a:prstDash val="solid"/>
            <a:round/>
            <a:headEnd type="triangle" w="lg" len="lg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81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coordinates: Per Wedge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20" y="1025839"/>
            <a:ext cx="91440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Per Wedge = per triangle per vertex</a:t>
            </a:r>
          </a:p>
        </p:txBody>
      </p:sp>
      <p:graphicFrame>
        <p:nvGraphicFramePr>
          <p:cNvPr id="6" name="Tabella 2">
            <a:extLst>
              <a:ext uri="{FF2B5EF4-FFF2-40B4-BE49-F238E27FC236}">
                <a16:creationId xmlns:a16="http://schemas.microsoft.com/office/drawing/2014/main" id="{13EFAFB9-90C3-C540-94E5-F6D33E15C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692229"/>
              </p:ext>
            </p:extLst>
          </p:nvPr>
        </p:nvGraphicFramePr>
        <p:xfrm>
          <a:off x="23864" y="5066103"/>
          <a:ext cx="9032974" cy="147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1492093906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2494097587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1208799474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2633409761"/>
                    </a:ext>
                  </a:extLst>
                </a:gridCol>
                <a:gridCol w="956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223">
                  <a:extLst>
                    <a:ext uri="{9D8B030D-6E8A-4147-A177-3AD203B41FA5}">
                      <a16:colId xmlns:a16="http://schemas.microsoft.com/office/drawing/2014/main" val="1815696647"/>
                    </a:ext>
                  </a:extLst>
                </a:gridCol>
                <a:gridCol w="956223">
                  <a:extLst>
                    <a:ext uri="{9D8B030D-6E8A-4147-A177-3AD203B41FA5}">
                      <a16:colId xmlns:a16="http://schemas.microsoft.com/office/drawing/2014/main" val="2084556701"/>
                    </a:ext>
                  </a:extLst>
                </a:gridCol>
              </a:tblGrid>
              <a:tr h="474032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Tri: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1: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2: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3: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u(T1,V4)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v(T1,V4)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u(T1,V1)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v(T1,V1)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u(T1,V2)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v(T1,V2)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u(T2,V4)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v(T2,V4)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u(T2,V2)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v(T2,V2)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u(T2,V5)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v(T2,V5)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u(T3,V5)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v(T3,V5)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u(T3,V2)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v(T3,V2)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V3</a:t>
                      </a:r>
                      <a:endParaRPr lang="it-IT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u(T3,V3)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v(T3,V3)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ella 18">
            <a:extLst>
              <a:ext uri="{FF2B5EF4-FFF2-40B4-BE49-F238E27FC236}">
                <a16:creationId xmlns:a16="http://schemas.microsoft.com/office/drawing/2014/main" id="{913FECB8-46C4-4A42-AD66-28126E85D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91587"/>
              </p:ext>
            </p:extLst>
          </p:nvPr>
        </p:nvGraphicFramePr>
        <p:xfrm>
          <a:off x="6720216" y="2043580"/>
          <a:ext cx="1806545" cy="206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0776"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vert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z3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z4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z5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BDF48D71-2CA6-664F-BA6B-5E8FFAA3AE67}"/>
              </a:ext>
            </a:extLst>
          </p:cNvPr>
          <p:cNvGrpSpPr/>
          <p:nvPr/>
        </p:nvGrpSpPr>
        <p:grpSpPr>
          <a:xfrm>
            <a:off x="539552" y="1963432"/>
            <a:ext cx="4948255" cy="2694605"/>
            <a:chOff x="262182" y="2812256"/>
            <a:chExt cx="5424561" cy="2953980"/>
          </a:xfrm>
        </p:grpSpPr>
        <p:sp>
          <p:nvSpPr>
            <p:cNvPr id="42" name="Figura a mano libera 33">
              <a:extLst>
                <a:ext uri="{FF2B5EF4-FFF2-40B4-BE49-F238E27FC236}">
                  <a16:creationId xmlns:a16="http://schemas.microsoft.com/office/drawing/2014/main" id="{C3DB23BA-9515-E147-A92D-C37CCBA8B967}"/>
                </a:ext>
              </a:extLst>
            </p:cNvPr>
            <p:cNvSpPr/>
            <p:nvPr/>
          </p:nvSpPr>
          <p:spPr bwMode="auto">
            <a:xfrm>
              <a:off x="441954" y="3036295"/>
              <a:ext cx="5054115" cy="2487778"/>
            </a:xfrm>
            <a:custGeom>
              <a:avLst/>
              <a:gdLst>
                <a:gd name="connsiteX0" fmla="*/ 164892 w 4601980"/>
                <a:gd name="connsiteY0" fmla="*/ 2158583 h 2683239"/>
                <a:gd name="connsiteX1" fmla="*/ 2578308 w 4601980"/>
                <a:gd name="connsiteY1" fmla="*/ 2683239 h 2683239"/>
                <a:gd name="connsiteX2" fmla="*/ 4601980 w 4601980"/>
                <a:gd name="connsiteY2" fmla="*/ 1154242 h 2683239"/>
                <a:gd name="connsiteX3" fmla="*/ 2533338 w 4601980"/>
                <a:gd name="connsiteY3" fmla="*/ 284813 h 2683239"/>
                <a:gd name="connsiteX4" fmla="*/ 0 w 4601980"/>
                <a:gd name="connsiteY4" fmla="*/ 0 h 2683239"/>
                <a:gd name="connsiteX5" fmla="*/ 164892 w 4601980"/>
                <a:gd name="connsiteY5" fmla="*/ 2158583 h 2683239"/>
                <a:gd name="connsiteX0" fmla="*/ 164892 w 4931763"/>
                <a:gd name="connsiteY0" fmla="*/ 2158583 h 2683239"/>
                <a:gd name="connsiteX1" fmla="*/ 2578308 w 4931763"/>
                <a:gd name="connsiteY1" fmla="*/ 2683239 h 2683239"/>
                <a:gd name="connsiteX2" fmla="*/ 4931763 w 4931763"/>
                <a:gd name="connsiteY2" fmla="*/ 1019331 h 2683239"/>
                <a:gd name="connsiteX3" fmla="*/ 2533338 w 4931763"/>
                <a:gd name="connsiteY3" fmla="*/ 284813 h 2683239"/>
                <a:gd name="connsiteX4" fmla="*/ 0 w 4931763"/>
                <a:gd name="connsiteY4" fmla="*/ 0 h 2683239"/>
                <a:gd name="connsiteX5" fmla="*/ 164892 w 4931763"/>
                <a:gd name="connsiteY5" fmla="*/ 2158583 h 2683239"/>
                <a:gd name="connsiteX0" fmla="*/ 164892 w 4931763"/>
                <a:gd name="connsiteY0" fmla="*/ 2158583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64892 w 4931763"/>
                <a:gd name="connsiteY5" fmla="*/ 2158583 h 2788170"/>
                <a:gd name="connsiteX0" fmla="*/ 14990 w 4931763"/>
                <a:gd name="connsiteY0" fmla="*/ 2293495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4990 w 4931763"/>
                <a:gd name="connsiteY5" fmla="*/ 2293495 h 2788170"/>
                <a:gd name="connsiteX0" fmla="*/ 14990 w 4931763"/>
                <a:gd name="connsiteY0" fmla="*/ 2293495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4990 w 4931763"/>
                <a:gd name="connsiteY5" fmla="*/ 2293495 h 278817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2983043 w 5651291"/>
                <a:gd name="connsiteY3" fmla="*/ 194872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803161"/>
                <a:gd name="connsiteX1" fmla="*/ 3327817 w 5651291"/>
                <a:gd name="connsiteY1" fmla="*/ 2803161 h 2803161"/>
                <a:gd name="connsiteX2" fmla="*/ 5651291 w 5651291"/>
                <a:gd name="connsiteY2" fmla="*/ 1004341 h 2803161"/>
                <a:gd name="connsiteX3" fmla="*/ 2983043 w 5651291"/>
                <a:gd name="connsiteY3" fmla="*/ 194872 h 2803161"/>
                <a:gd name="connsiteX4" fmla="*/ 0 w 5651291"/>
                <a:gd name="connsiteY4" fmla="*/ 0 h 2803161"/>
                <a:gd name="connsiteX5" fmla="*/ 734518 w 5651291"/>
                <a:gd name="connsiteY5" fmla="*/ 2278505 h 280316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057994 w 5726242"/>
                <a:gd name="connsiteY3" fmla="*/ 14990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057994 w 5726242"/>
                <a:gd name="connsiteY3" fmla="*/ 14990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102964 w 5726242"/>
                <a:gd name="connsiteY3" fmla="*/ 22485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69429 w 5786202"/>
                <a:gd name="connsiteY0" fmla="*/ 2323476 h 2848132"/>
                <a:gd name="connsiteX1" fmla="*/ 346272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69429 w 5786202"/>
                <a:gd name="connsiteY5" fmla="*/ 2323476 h 2848132"/>
                <a:gd name="connsiteX0" fmla="*/ 869429 w 5786202"/>
                <a:gd name="connsiteY0" fmla="*/ 2323476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69429 w 5786202"/>
                <a:gd name="connsiteY5" fmla="*/ 2323476 h 2848132"/>
                <a:gd name="connsiteX0" fmla="*/ 899410 w 5786202"/>
                <a:gd name="connsiteY0" fmla="*/ 2443398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99410 w 5786202"/>
                <a:gd name="connsiteY5" fmla="*/ 2443398 h 2848132"/>
                <a:gd name="connsiteX0" fmla="*/ 944380 w 5786202"/>
                <a:gd name="connsiteY0" fmla="*/ 2413417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944380 w 5786202"/>
                <a:gd name="connsiteY5" fmla="*/ 2413417 h 2848132"/>
                <a:gd name="connsiteX0" fmla="*/ 944380 w 5786202"/>
                <a:gd name="connsiteY0" fmla="*/ 2413417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47934 w 5786202"/>
                <a:gd name="connsiteY3" fmla="*/ 269823 h 2848132"/>
                <a:gd name="connsiteX4" fmla="*/ 0 w 5786202"/>
                <a:gd name="connsiteY4" fmla="*/ 0 h 2848132"/>
                <a:gd name="connsiteX5" fmla="*/ 944380 w 5786202"/>
                <a:gd name="connsiteY5" fmla="*/ 2413417 h 28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86202" h="2848132">
                  <a:moveTo>
                    <a:pt x="944380" y="2413417"/>
                  </a:moveTo>
                  <a:lnTo>
                    <a:pt x="3507698" y="2848132"/>
                  </a:lnTo>
                  <a:lnTo>
                    <a:pt x="5786202" y="1049312"/>
                  </a:lnTo>
                  <a:lnTo>
                    <a:pt x="3147934" y="269823"/>
                  </a:lnTo>
                  <a:lnTo>
                    <a:pt x="0" y="0"/>
                  </a:lnTo>
                  <a:lnTo>
                    <a:pt x="944380" y="2413417"/>
                  </a:lnTo>
                  <a:close/>
                </a:path>
              </a:pathLst>
            </a:cu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3" name="Straight Connector 10">
              <a:extLst>
                <a:ext uri="{FF2B5EF4-FFF2-40B4-BE49-F238E27FC236}">
                  <a16:creationId xmlns:a16="http://schemas.microsoft.com/office/drawing/2014/main" id="{91899014-7F17-D74E-816A-F15048020AD9}"/>
                </a:ext>
              </a:extLst>
            </p:cNvPr>
            <p:cNvCxnSpPr/>
            <p:nvPr/>
          </p:nvCxnSpPr>
          <p:spPr bwMode="auto">
            <a:xfrm flipV="1">
              <a:off x="1243121" y="3280964"/>
              <a:ext cx="1934383" cy="1809584"/>
            </a:xfrm>
            <a:prstGeom prst="line">
              <a:avLst/>
            </a:pr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5846FABC-6A7C-7342-A1EF-ADA1EB504B5E}"/>
                </a:ext>
              </a:extLst>
            </p:cNvPr>
            <p:cNvCxnSpPr/>
            <p:nvPr/>
          </p:nvCxnSpPr>
          <p:spPr bwMode="auto">
            <a:xfrm rot="16200000" flipV="1">
              <a:off x="2241513" y="4216956"/>
              <a:ext cx="2183981" cy="311997"/>
            </a:xfrm>
            <a:prstGeom prst="line">
              <a:avLst/>
            </a:pr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Ovale 49">
              <a:extLst>
                <a:ext uri="{FF2B5EF4-FFF2-40B4-BE49-F238E27FC236}">
                  <a16:creationId xmlns:a16="http://schemas.microsoft.com/office/drawing/2014/main" id="{68F12522-2239-EA45-B146-87340ACE70DA}"/>
                </a:ext>
              </a:extLst>
            </p:cNvPr>
            <p:cNvSpPr/>
            <p:nvPr/>
          </p:nvSpPr>
          <p:spPr bwMode="auto">
            <a:xfrm>
              <a:off x="2961288" y="3027880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V2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6" name="Ovale 50">
              <a:extLst>
                <a:ext uri="{FF2B5EF4-FFF2-40B4-BE49-F238E27FC236}">
                  <a16:creationId xmlns:a16="http://schemas.microsoft.com/office/drawing/2014/main" id="{567308B6-2EC8-F042-B868-70CD87C49387}"/>
                </a:ext>
              </a:extLst>
            </p:cNvPr>
            <p:cNvSpPr/>
            <p:nvPr/>
          </p:nvSpPr>
          <p:spPr bwMode="auto">
            <a:xfrm>
              <a:off x="5222451" y="3747217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V3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7" name="Ovale 51">
              <a:extLst>
                <a:ext uri="{FF2B5EF4-FFF2-40B4-BE49-F238E27FC236}">
                  <a16:creationId xmlns:a16="http://schemas.microsoft.com/office/drawing/2014/main" id="{A38A97D5-C980-DD4C-9B05-3A7637129349}"/>
                </a:ext>
              </a:extLst>
            </p:cNvPr>
            <p:cNvSpPr/>
            <p:nvPr/>
          </p:nvSpPr>
          <p:spPr bwMode="auto">
            <a:xfrm>
              <a:off x="3288680" y="5325955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V5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8" name="Ovale 52">
              <a:extLst>
                <a:ext uri="{FF2B5EF4-FFF2-40B4-BE49-F238E27FC236}">
                  <a16:creationId xmlns:a16="http://schemas.microsoft.com/office/drawing/2014/main" id="{8217D78D-AA03-EC4C-A943-03BAAD6E9736}"/>
                </a:ext>
              </a:extLst>
            </p:cNvPr>
            <p:cNvSpPr/>
            <p:nvPr/>
          </p:nvSpPr>
          <p:spPr bwMode="auto">
            <a:xfrm>
              <a:off x="1010975" y="4908623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V4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9" name="Ovale 53">
              <a:extLst>
                <a:ext uri="{FF2B5EF4-FFF2-40B4-BE49-F238E27FC236}">
                  <a16:creationId xmlns:a16="http://schemas.microsoft.com/office/drawing/2014/main" id="{41353AA0-78CD-0745-A3FA-00F55F95EA59}"/>
                </a:ext>
              </a:extLst>
            </p:cNvPr>
            <p:cNvSpPr/>
            <p:nvPr/>
          </p:nvSpPr>
          <p:spPr bwMode="auto">
            <a:xfrm>
              <a:off x="262182" y="2812256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V1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50" name="CasellaDiTesto 23">
              <a:extLst>
                <a:ext uri="{FF2B5EF4-FFF2-40B4-BE49-F238E27FC236}">
                  <a16:creationId xmlns:a16="http://schemas.microsoft.com/office/drawing/2014/main" id="{BAC90677-DCE9-9445-9801-F2AE51EAF8EE}"/>
                </a:ext>
              </a:extLst>
            </p:cNvPr>
            <p:cNvSpPr txBox="1"/>
            <p:nvPr/>
          </p:nvSpPr>
          <p:spPr>
            <a:xfrm>
              <a:off x="1327910" y="369904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T1</a:t>
              </a:r>
            </a:p>
          </p:txBody>
        </p:sp>
        <p:sp>
          <p:nvSpPr>
            <p:cNvPr id="51" name="CasellaDiTesto 24">
              <a:extLst>
                <a:ext uri="{FF2B5EF4-FFF2-40B4-BE49-F238E27FC236}">
                  <a16:creationId xmlns:a16="http://schemas.microsoft.com/office/drawing/2014/main" id="{88B307EA-C228-D14A-8552-4E017D06ADB4}"/>
                </a:ext>
              </a:extLst>
            </p:cNvPr>
            <p:cNvSpPr txBox="1"/>
            <p:nvPr/>
          </p:nvSpPr>
          <p:spPr>
            <a:xfrm>
              <a:off x="2444875" y="437332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T2</a:t>
              </a:r>
            </a:p>
          </p:txBody>
        </p:sp>
        <p:sp>
          <p:nvSpPr>
            <p:cNvPr id="52" name="CasellaDiTesto 27">
              <a:extLst>
                <a:ext uri="{FF2B5EF4-FFF2-40B4-BE49-F238E27FC236}">
                  <a16:creationId xmlns:a16="http://schemas.microsoft.com/office/drawing/2014/main" id="{F9A86F06-60A5-5249-BB7F-C6DE26462889}"/>
                </a:ext>
              </a:extLst>
            </p:cNvPr>
            <p:cNvSpPr txBox="1"/>
            <p:nvPr/>
          </p:nvSpPr>
          <p:spPr>
            <a:xfrm>
              <a:off x="3774219" y="402988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T3</a:t>
              </a:r>
            </a:p>
          </p:txBody>
        </p:sp>
        <p:sp>
          <p:nvSpPr>
            <p:cNvPr id="53" name="Arco 5">
              <a:extLst>
                <a:ext uri="{FF2B5EF4-FFF2-40B4-BE49-F238E27FC236}">
                  <a16:creationId xmlns:a16="http://schemas.microsoft.com/office/drawing/2014/main" id="{B68B2163-C613-C443-8834-DE174DAB87C4}"/>
                </a:ext>
              </a:extLst>
            </p:cNvPr>
            <p:cNvSpPr/>
            <p:nvPr/>
          </p:nvSpPr>
          <p:spPr bwMode="auto">
            <a:xfrm>
              <a:off x="2281833" y="4144426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Arco 35">
              <a:extLst>
                <a:ext uri="{FF2B5EF4-FFF2-40B4-BE49-F238E27FC236}">
                  <a16:creationId xmlns:a16="http://schemas.microsoft.com/office/drawing/2014/main" id="{E0791D61-4509-484A-B960-3F6ED841A411}"/>
                </a:ext>
              </a:extLst>
            </p:cNvPr>
            <p:cNvSpPr/>
            <p:nvPr/>
          </p:nvSpPr>
          <p:spPr bwMode="auto">
            <a:xfrm>
              <a:off x="3611177" y="3816634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Arco 36">
              <a:extLst>
                <a:ext uri="{FF2B5EF4-FFF2-40B4-BE49-F238E27FC236}">
                  <a16:creationId xmlns:a16="http://schemas.microsoft.com/office/drawing/2014/main" id="{8E7628D0-0962-A349-AE27-4FFC9E48007C}"/>
                </a:ext>
              </a:extLst>
            </p:cNvPr>
            <p:cNvSpPr/>
            <p:nvPr/>
          </p:nvSpPr>
          <p:spPr bwMode="auto">
            <a:xfrm>
              <a:off x="1164868" y="3448362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7648436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Tileable</a:t>
            </a:r>
            <a:r>
              <a:rPr lang="it-IT" dirty="0"/>
              <a:t> </a:t>
            </a:r>
            <a:r>
              <a:rPr lang="it-IT" dirty="0" err="1"/>
              <a:t>Textures</a:t>
            </a:r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2063858" y="1772816"/>
            <a:ext cx="4824536" cy="4854911"/>
            <a:chOff x="3380385" y="2420888"/>
            <a:chExt cx="3135831" cy="3155574"/>
          </a:xfrm>
        </p:grpSpPr>
        <p:pic>
          <p:nvPicPr>
            <p:cNvPr id="327682" name="Picture 2" descr="http://www.artist-reference.com/wp-content/gallery/textures-r-us-photogallery/1-tru-hand-drawn-seamless-stone-samp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441" y="2944688"/>
              <a:ext cx="2120753" cy="2120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ccia bidirezionale orizzontale 3"/>
            <p:cNvSpPr/>
            <p:nvPr/>
          </p:nvSpPr>
          <p:spPr bwMode="auto">
            <a:xfrm>
              <a:off x="5900665" y="3808784"/>
              <a:ext cx="615551" cy="432048"/>
            </a:xfrm>
            <a:prstGeom prst="leftRightArrow">
              <a:avLst/>
            </a:prstGeom>
            <a:solidFill>
              <a:srgbClr val="C000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A</a:t>
              </a:r>
            </a:p>
          </p:txBody>
        </p:sp>
        <p:sp>
          <p:nvSpPr>
            <p:cNvPr id="7" name="Freccia bidirezionale orizzontale 6"/>
            <p:cNvSpPr/>
            <p:nvPr/>
          </p:nvSpPr>
          <p:spPr bwMode="auto">
            <a:xfrm>
              <a:off x="3380385" y="3817118"/>
              <a:ext cx="615551" cy="432048"/>
            </a:xfrm>
            <a:prstGeom prst="leftRightArrow">
              <a:avLst/>
            </a:prstGeom>
            <a:solidFill>
              <a:srgbClr val="C000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A</a:t>
              </a:r>
            </a:p>
          </p:txBody>
        </p:sp>
        <p:sp>
          <p:nvSpPr>
            <p:cNvPr id="9" name="Freccia bidirezionale orizzontale 8"/>
            <p:cNvSpPr/>
            <p:nvPr/>
          </p:nvSpPr>
          <p:spPr bwMode="auto">
            <a:xfrm rot="16200000">
              <a:off x="4698850" y="2512640"/>
              <a:ext cx="615551" cy="432048"/>
            </a:xfrm>
            <a:prstGeom prst="leftRightArrow">
              <a:avLst/>
            </a:prstGeom>
            <a:solidFill>
              <a:srgbClr val="C000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B</a:t>
              </a:r>
            </a:p>
          </p:txBody>
        </p:sp>
        <p:sp>
          <p:nvSpPr>
            <p:cNvPr id="10" name="Freccia bidirezionale orizzontale 9"/>
            <p:cNvSpPr/>
            <p:nvPr/>
          </p:nvSpPr>
          <p:spPr bwMode="auto">
            <a:xfrm rot="16200000">
              <a:off x="4666407" y="5052663"/>
              <a:ext cx="615551" cy="432048"/>
            </a:xfrm>
            <a:prstGeom prst="leftRightArrow">
              <a:avLst/>
            </a:prstGeom>
            <a:solidFill>
              <a:srgbClr val="C000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4368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4000" dirty="0"/>
              <a:t>Tileable textures</a:t>
            </a:r>
            <a:endParaRPr lang="it-IT" dirty="0"/>
          </a:p>
        </p:txBody>
      </p:sp>
      <p:pic>
        <p:nvPicPr>
          <p:cNvPr id="4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7" y="1916832"/>
            <a:ext cx="2120753" cy="21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37585"/>
            <a:ext cx="2120753" cy="21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93" y="4037584"/>
            <a:ext cx="2120753" cy="21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2120753" cy="21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92" y="1916832"/>
            <a:ext cx="2120753" cy="21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87" y="4037585"/>
            <a:ext cx="2120753" cy="2120753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8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Subdivision surfaces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08" y="2442592"/>
            <a:ext cx="5033715" cy="36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22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600" dirty="0"/>
              <a:t>Tileable textures</a:t>
            </a:r>
            <a:endParaRPr lang="it-IT" altLang="it-IT" sz="3600" dirty="0"/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it-IT" dirty="0"/>
              <a:t>Typical use</a:t>
            </a:r>
            <a:endParaRPr lang="it-IT" altLang="it-IT" dirty="0"/>
          </a:p>
        </p:txBody>
      </p:sp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838200" y="2971800"/>
          <a:ext cx="2016125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45" name="CorelPhotoPaint.Image.8" r:id="rId3" imgW="342736" imgH="368254" progId="CorelPhotoPaint.Image.8">
                  <p:embed/>
                </p:oleObj>
              </mc:Choice>
              <mc:Fallback>
                <p:oleObj name="CorelPhotoPaint.Image.8" r:id="rId3" imgW="342736" imgH="368254" progId="CorelPhotoPaint.Image.8">
                  <p:embed/>
                  <p:pic>
                    <p:nvPicPr>
                      <p:cNvPr id="1536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971800"/>
                        <a:ext cx="2016125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5"/>
          <p:cNvGraphicFramePr>
            <a:graphicFrameLocks noChangeAspect="1"/>
          </p:cNvGraphicFramePr>
          <p:nvPr/>
        </p:nvGraphicFramePr>
        <p:xfrm>
          <a:off x="4876800" y="2895600"/>
          <a:ext cx="39243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46" name="CorelPhotoPaint.Image.8" r:id="rId5" imgW="3923810" imgH="2400000" progId="CorelPhotoPaint.Image.8">
                  <p:embed/>
                </p:oleObj>
              </mc:Choice>
              <mc:Fallback>
                <p:oleObj name="CorelPhotoPaint.Image.8" r:id="rId5" imgW="3923810" imgH="2400000" progId="CorelPhotoPaint.Image.8">
                  <p:embed/>
                  <p:pic>
                    <p:nvPicPr>
                      <p:cNvPr id="1536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895600"/>
                        <a:ext cx="39243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AutoShape 6"/>
          <p:cNvSpPr>
            <a:spLocks noChangeArrowheads="1"/>
          </p:cNvSpPr>
          <p:nvPr/>
        </p:nvSpPr>
        <p:spPr bwMode="auto">
          <a:xfrm>
            <a:off x="3048000" y="3505200"/>
            <a:ext cx="1676400" cy="1371600"/>
          </a:xfrm>
          <a:prstGeom prst="rightArrow">
            <a:avLst>
              <a:gd name="adj1" fmla="val 50000"/>
              <a:gd name="adj2" fmla="val 30556"/>
            </a:avLst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685800" y="5943600"/>
            <a:ext cx="43075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it-IT" sz="3200" dirty="0"/>
              <a:t>Very efficient in space </a:t>
            </a:r>
            <a:endParaRPr lang="it-IT" altLang="it-IT" sz="3200" dirty="0"/>
          </a:p>
        </p:txBody>
      </p:sp>
    </p:spTree>
    <p:extLst>
      <p:ext uri="{BB962C8B-B14F-4D97-AF65-F5344CB8AC3E}">
        <p14:creationId xmlns:p14="http://schemas.microsoft.com/office/powerpoint/2010/main" val="31796542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Signals typically stored in textures (in games)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229600" cy="495009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1900" dirty="0"/>
              <a:t>Each texel a base-color (components: R-G-B)</a:t>
            </a:r>
          </a:p>
          <a:p>
            <a:pPr lvl="1">
              <a:lnSpc>
                <a:spcPct val="90000"/>
              </a:lnSpc>
            </a:pPr>
            <a:r>
              <a:rPr lang="en-US" altLang="en-US" sz="1900" dirty="0"/>
              <a:t>Texture is a  “</a:t>
            </a:r>
            <a:r>
              <a:rPr lang="en-US" altLang="en-US" sz="1900" dirty="0">
                <a:solidFill>
                  <a:srgbClr val="0070C0"/>
                </a:solidFill>
              </a:rPr>
              <a:t>diffuse</a:t>
            </a:r>
            <a:r>
              <a:rPr lang="it-IT" altLang="en-US" sz="1900" dirty="0">
                <a:solidFill>
                  <a:srgbClr val="0070C0"/>
                </a:solidFill>
              </a:rPr>
              <a:t>-</a:t>
            </a:r>
            <a:r>
              <a:rPr lang="it-IT" altLang="en-US" sz="1900" dirty="0" err="1">
                <a:solidFill>
                  <a:srgbClr val="0070C0"/>
                </a:solidFill>
              </a:rPr>
              <a:t>map</a:t>
            </a:r>
            <a:r>
              <a:rPr lang="en-US" altLang="en-US" sz="1900" dirty="0"/>
              <a:t>” / “</a:t>
            </a:r>
            <a:r>
              <a:rPr lang="en-US" altLang="en-US" sz="1900" dirty="0">
                <a:solidFill>
                  <a:srgbClr val="0070C0"/>
                </a:solidFill>
              </a:rPr>
              <a:t>color</a:t>
            </a:r>
            <a:r>
              <a:rPr lang="it-IT" altLang="en-US" sz="1900" dirty="0">
                <a:solidFill>
                  <a:srgbClr val="0070C0"/>
                </a:solidFill>
              </a:rPr>
              <a:t>-</a:t>
            </a:r>
            <a:r>
              <a:rPr lang="it-IT" altLang="en-US" sz="1900" dirty="0" err="1">
                <a:solidFill>
                  <a:srgbClr val="0070C0"/>
                </a:solidFill>
              </a:rPr>
              <a:t>map</a:t>
            </a:r>
            <a:r>
              <a:rPr lang="en-US" altLang="en-US" sz="1900" dirty="0"/>
              <a:t>” / “</a:t>
            </a:r>
            <a:r>
              <a:rPr lang="en-US" altLang="en-US" sz="1900" dirty="0">
                <a:solidFill>
                  <a:srgbClr val="0070C0"/>
                </a:solidFill>
              </a:rPr>
              <a:t>RGB</a:t>
            </a:r>
            <a:r>
              <a:rPr lang="it-IT" altLang="en-US" sz="1900" dirty="0">
                <a:solidFill>
                  <a:srgbClr val="0070C0"/>
                </a:solidFill>
              </a:rPr>
              <a:t>-</a:t>
            </a:r>
            <a:r>
              <a:rPr lang="it-IT" altLang="en-US" sz="1900" dirty="0" err="1">
                <a:solidFill>
                  <a:srgbClr val="0070C0"/>
                </a:solidFill>
              </a:rPr>
              <a:t>map</a:t>
            </a:r>
            <a:r>
              <a:rPr lang="en-US" altLang="en-US" sz="1900" dirty="0"/>
              <a:t>”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900" dirty="0"/>
          </a:p>
          <a:p>
            <a:pPr>
              <a:lnSpc>
                <a:spcPct val="90000"/>
              </a:lnSpc>
            </a:pPr>
            <a:r>
              <a:rPr lang="en-US" altLang="en-US" sz="1900" dirty="0"/>
              <a:t>Each texel a transparency factor </a:t>
            </a:r>
            <a:r>
              <a:rPr lang="en-US" altLang="en-US" sz="1900" dirty="0">
                <a:solidFill>
                  <a:srgbClr val="000000"/>
                </a:solidFill>
              </a:rPr>
              <a:t>(components: </a:t>
            </a:r>
            <a:r>
              <a:rPr lang="el-GR" altLang="en-US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en-US" sz="1900" dirty="0">
                <a:solidFill>
                  <a:srgbClr val="000000"/>
                </a:solidFill>
              </a:rPr>
              <a:t>)</a:t>
            </a:r>
            <a:endParaRPr lang="en-US" altLang="en-US" sz="1900" dirty="0"/>
          </a:p>
          <a:p>
            <a:pPr lvl="1">
              <a:lnSpc>
                <a:spcPct val="90000"/>
              </a:lnSpc>
            </a:pPr>
            <a:r>
              <a:rPr lang="en-US" altLang="en-US" sz="1900" dirty="0"/>
              <a:t>Texture is an</a:t>
            </a:r>
            <a:r>
              <a:rPr lang="it-IT" altLang="en-US" sz="1900" dirty="0"/>
              <a:t> </a:t>
            </a:r>
            <a:r>
              <a:rPr lang="en-US" altLang="en-US" sz="1900" dirty="0"/>
              <a:t>“</a:t>
            </a:r>
            <a:r>
              <a:rPr lang="it-IT" altLang="en-US" sz="1900" dirty="0" err="1">
                <a:solidFill>
                  <a:srgbClr val="0070C0"/>
                </a:solidFill>
              </a:rPr>
              <a:t>alpha-map</a:t>
            </a:r>
            <a:r>
              <a:rPr lang="en-US" altLang="en-US" sz="1900" dirty="0"/>
              <a:t>” o “</a:t>
            </a:r>
            <a:r>
              <a:rPr lang="it-IT" altLang="en-US" sz="1900" dirty="0" err="1">
                <a:solidFill>
                  <a:srgbClr val="0070C0"/>
                </a:solidFill>
              </a:rPr>
              <a:t>cutout-texture</a:t>
            </a:r>
            <a:r>
              <a:rPr lang="en-US" altLang="en-US" sz="1900" dirty="0"/>
              <a:t>”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900" dirty="0"/>
          </a:p>
          <a:p>
            <a:r>
              <a:rPr lang="en-US" altLang="en-US" sz="1900" dirty="0"/>
              <a:t>Each </a:t>
            </a:r>
            <a:r>
              <a:rPr lang="en-US" altLang="en-US" sz="1900" dirty="0" err="1"/>
              <a:t>texel</a:t>
            </a:r>
            <a:r>
              <a:rPr lang="en-US" altLang="en-US" sz="1900" dirty="0"/>
              <a:t> contains a dist. From surface value</a:t>
            </a:r>
            <a:endParaRPr lang="it-IT" altLang="en-US" sz="1900" dirty="0"/>
          </a:p>
          <a:p>
            <a:pPr lvl="1"/>
            <a:r>
              <a:rPr lang="en-CA" altLang="en-US" sz="1900" dirty="0"/>
              <a:t>Texture is a </a:t>
            </a:r>
            <a:r>
              <a:rPr lang="en-US" altLang="en-US" sz="1900" dirty="0"/>
              <a:t>“</a:t>
            </a:r>
            <a:r>
              <a:rPr lang="it-IT" altLang="en-US" sz="1900" dirty="0" err="1">
                <a:solidFill>
                  <a:srgbClr val="0070C0"/>
                </a:solidFill>
              </a:rPr>
              <a:t>bump-</a:t>
            </a:r>
            <a:r>
              <a:rPr lang="it-IT" sz="1900" dirty="0" err="1">
                <a:solidFill>
                  <a:srgbClr val="0070C0"/>
                </a:solidFill>
              </a:rPr>
              <a:t>map</a:t>
            </a:r>
            <a:r>
              <a:rPr lang="en-US" altLang="en-US" sz="1900" dirty="0"/>
              <a:t>”</a:t>
            </a:r>
            <a:r>
              <a:rPr lang="it-IT" sz="1900" dirty="0"/>
              <a:t> o </a:t>
            </a:r>
            <a:r>
              <a:rPr lang="en-US" altLang="en-US" sz="1900" dirty="0"/>
              <a:t>“</a:t>
            </a:r>
            <a:r>
              <a:rPr lang="it-IT" sz="1900" dirty="0" err="1">
                <a:solidFill>
                  <a:srgbClr val="0070C0"/>
                </a:solidFill>
              </a:rPr>
              <a:t>height-texture</a:t>
            </a:r>
            <a:r>
              <a:rPr lang="en-US" altLang="en-US" sz="1900" dirty="0"/>
              <a:t>”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9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1900" dirty="0"/>
              <a:t>Each texel a normal (components: X-Y-Z)</a:t>
            </a:r>
          </a:p>
          <a:p>
            <a:pPr lvl="1">
              <a:lnSpc>
                <a:spcPct val="90000"/>
              </a:lnSpc>
            </a:pPr>
            <a:r>
              <a:rPr lang="en-US" altLang="en-US" sz="1900" dirty="0"/>
              <a:t>Texture is a</a:t>
            </a:r>
            <a:r>
              <a:rPr lang="it-IT" altLang="en-US" sz="1900" dirty="0"/>
              <a:t> </a:t>
            </a:r>
            <a:r>
              <a:rPr lang="en-US" altLang="en-US" sz="1900" dirty="0"/>
              <a:t>“</a:t>
            </a:r>
            <a:r>
              <a:rPr lang="it-IT" altLang="en-US" sz="1900" dirty="0" err="1">
                <a:solidFill>
                  <a:srgbClr val="0070C0"/>
                </a:solidFill>
              </a:rPr>
              <a:t>normal-map</a:t>
            </a:r>
            <a:r>
              <a:rPr lang="en-US" altLang="en-US" sz="1900" dirty="0"/>
              <a:t>”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900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en-US" sz="2400" dirty="0"/>
          </a:p>
          <a:p>
            <a:pPr lvl="2" eaLnBrk="1" hangingPunct="1">
              <a:lnSpc>
                <a:spcPct val="90000"/>
              </a:lnSpc>
            </a:pPr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10827208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C:\corsi\gamedev2013\data\assass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6174705" cy="52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Cutout</a:t>
            </a:r>
            <a:r>
              <a:rPr lang="it-IT" dirty="0"/>
              <a:t> </a:t>
            </a:r>
            <a:r>
              <a:rPr lang="it-IT" dirty="0" err="1"/>
              <a:t>textures</a:t>
            </a:r>
            <a:r>
              <a:rPr lang="it-IT" dirty="0"/>
              <a:t> </a:t>
            </a:r>
            <a:r>
              <a:rPr lang="it-IT" dirty="0" err="1"/>
              <a:t>texels</a:t>
            </a:r>
            <a:r>
              <a:rPr lang="it-IT" dirty="0"/>
              <a:t> </a:t>
            </a:r>
            <a:r>
              <a:rPr lang="en-US" dirty="0"/>
              <a:t>= alpha (transp. lvl)</a:t>
            </a:r>
            <a:r>
              <a:rPr lang="it-IT" dirty="0"/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7455110" y="3573016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/>
              <a:t>Alpha map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7455110" y="5373216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/>
              <a:t>RGB map</a:t>
            </a:r>
            <a:endParaRPr lang="it-IT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19BEC9-57DB-0442-B640-B6BAC833FBB8}"/>
              </a:ext>
            </a:extLst>
          </p:cNvPr>
          <p:cNvCxnSpPr>
            <a:stCxn id="4" idx="1"/>
          </p:cNvCxnSpPr>
          <p:nvPr/>
        </p:nvCxnSpPr>
        <p:spPr bwMode="auto">
          <a:xfrm flipH="1">
            <a:off x="6637095" y="3757682"/>
            <a:ext cx="818015" cy="265785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704D71-D654-5549-B1FF-EA514D2A85D0}"/>
              </a:ext>
            </a:extLst>
          </p:cNvPr>
          <p:cNvCxnSpPr>
            <a:cxnSpLocks/>
            <a:stCxn id="6" idx="1"/>
          </p:cNvCxnSpPr>
          <p:nvPr/>
        </p:nvCxnSpPr>
        <p:spPr bwMode="auto">
          <a:xfrm flipH="1">
            <a:off x="6637096" y="5557882"/>
            <a:ext cx="818014" cy="124693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9469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75139"/>
            <a:ext cx="3486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Cutout</a:t>
            </a:r>
            <a:r>
              <a:rPr lang="it-IT" dirty="0"/>
              <a:t> </a:t>
            </a:r>
            <a:r>
              <a:rPr lang="it-IT" dirty="0" err="1"/>
              <a:t>textures</a:t>
            </a:r>
            <a:r>
              <a:rPr lang="it-IT" dirty="0"/>
              <a:t> </a:t>
            </a:r>
            <a:r>
              <a:rPr lang="it-IT" dirty="0" err="1"/>
              <a:t>texels</a:t>
            </a:r>
            <a:r>
              <a:rPr lang="it-IT" dirty="0"/>
              <a:t> </a:t>
            </a:r>
            <a:r>
              <a:rPr lang="en-US" dirty="0"/>
              <a:t>= alpha (transp. lvl)</a:t>
            </a:r>
            <a:r>
              <a:rPr lang="it-IT" dirty="0"/>
              <a:t> </a:t>
            </a:r>
            <a:endParaRPr lang="it-IT" altLang="it-IT" dirty="0"/>
          </a:p>
        </p:txBody>
      </p:sp>
      <p:sp>
        <p:nvSpPr>
          <p:cNvPr id="1229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it-IT" dirty="0"/>
              <a:t>e.g.: drapes, beard...</a:t>
            </a:r>
            <a:endParaRPr lang="it-IT" altLang="it-IT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42150" y="3280065"/>
            <a:ext cx="2147887" cy="2462213"/>
            <a:chOff x="4071" y="1872"/>
            <a:chExt cx="1353" cy="1551"/>
          </a:xfrm>
        </p:grpSpPr>
        <p:pic>
          <p:nvPicPr>
            <p:cNvPr id="1230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872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Text Box 8"/>
            <p:cNvSpPr txBox="1">
              <a:spLocks noChangeArrowheads="1"/>
            </p:cNvSpPr>
            <p:nvPr/>
          </p:nvSpPr>
          <p:spPr bwMode="auto">
            <a:xfrm>
              <a:off x="4071" y="3208"/>
              <a:ext cx="510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r>
                <a:rPr lang="en-US" altLang="it-IT" dirty="0"/>
                <a:t>texture</a:t>
              </a:r>
              <a:endParaRPr lang="it-IT" altLang="it-IT" dirty="0"/>
            </a:p>
          </p:txBody>
        </p:sp>
      </p:grpSp>
      <p:graphicFrame>
        <p:nvGraphicFramePr>
          <p:cNvPr id="1229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111812"/>
              </p:ext>
            </p:extLst>
          </p:nvPr>
        </p:nvGraphicFramePr>
        <p:xfrm>
          <a:off x="3327301" y="2013239"/>
          <a:ext cx="1908175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5" name="Image" r:id="rId5" imgW="2526984" imgH="6057143" progId="Photoshop.Image.8">
                  <p:embed/>
                </p:oleObj>
              </mc:Choice>
              <mc:Fallback>
                <p:oleObj name="Image" r:id="rId5" imgW="2526984" imgH="6057143" progId="Photoshop.Image.8">
                  <p:embed/>
                  <p:pic>
                    <p:nvPicPr>
                      <p:cNvPr id="1229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301" y="2013239"/>
                        <a:ext cx="1908175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11077" y="3161200"/>
            <a:ext cx="3732212" cy="781050"/>
            <a:chOff x="721" y="2256"/>
            <a:chExt cx="2351" cy="492"/>
          </a:xfrm>
        </p:grpSpPr>
        <p:sp>
          <p:nvSpPr>
            <p:cNvPr id="12301" name="Oval 11"/>
            <p:cNvSpPr>
              <a:spLocks noChangeArrowheads="1"/>
            </p:cNvSpPr>
            <p:nvPr/>
          </p:nvSpPr>
          <p:spPr bwMode="auto">
            <a:xfrm>
              <a:off x="721" y="2448"/>
              <a:ext cx="574" cy="300"/>
            </a:xfrm>
            <a:prstGeom prst="ellips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/>
              <a:endParaRPr lang="it-IT" altLang="it-IT"/>
            </a:p>
          </p:txBody>
        </p:sp>
        <p:sp>
          <p:nvSpPr>
            <p:cNvPr id="12302" name="Oval 12"/>
            <p:cNvSpPr>
              <a:spLocks noChangeArrowheads="1"/>
            </p:cNvSpPr>
            <p:nvPr/>
          </p:nvSpPr>
          <p:spPr bwMode="auto">
            <a:xfrm>
              <a:off x="2256" y="2256"/>
              <a:ext cx="816" cy="480"/>
            </a:xfrm>
            <a:prstGeom prst="ellips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383085" y="5465456"/>
            <a:ext cx="3048000" cy="663575"/>
            <a:chOff x="672" y="2976"/>
            <a:chExt cx="1920" cy="418"/>
          </a:xfrm>
        </p:grpSpPr>
        <p:sp>
          <p:nvSpPr>
            <p:cNvPr id="12299" name="Oval 14"/>
            <p:cNvSpPr>
              <a:spLocks noChangeArrowheads="1"/>
            </p:cNvSpPr>
            <p:nvPr/>
          </p:nvSpPr>
          <p:spPr bwMode="auto">
            <a:xfrm>
              <a:off x="672" y="3168"/>
              <a:ext cx="384" cy="226"/>
            </a:xfrm>
            <a:prstGeom prst="ellips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300" name="Oval 15"/>
            <p:cNvSpPr>
              <a:spLocks noChangeArrowheads="1"/>
            </p:cNvSpPr>
            <p:nvPr/>
          </p:nvSpPr>
          <p:spPr bwMode="auto">
            <a:xfrm>
              <a:off x="2208" y="2976"/>
              <a:ext cx="384" cy="226"/>
            </a:xfrm>
            <a:prstGeom prst="ellips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</p:spTree>
    <p:extLst>
      <p:ext uri="{BB962C8B-B14F-4D97-AF65-F5344CB8AC3E}">
        <p14:creationId xmlns:p14="http://schemas.microsoft.com/office/powerpoint/2010/main" val="8385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Cutout</a:t>
            </a:r>
            <a:r>
              <a:rPr lang="it-IT" dirty="0"/>
              <a:t> </a:t>
            </a:r>
            <a:r>
              <a:rPr lang="it-IT" dirty="0" err="1"/>
              <a:t>textures</a:t>
            </a:r>
            <a:r>
              <a:rPr lang="it-IT" dirty="0"/>
              <a:t> </a:t>
            </a:r>
            <a:r>
              <a:rPr lang="it-IT" dirty="0" err="1"/>
              <a:t>texels</a:t>
            </a:r>
            <a:r>
              <a:rPr lang="it-IT" dirty="0"/>
              <a:t> </a:t>
            </a:r>
            <a:r>
              <a:rPr lang="en-US" dirty="0"/>
              <a:t>= alpha (transp. lvl)</a:t>
            </a:r>
            <a:r>
              <a:rPr lang="it-IT" dirty="0"/>
              <a:t> </a:t>
            </a:r>
            <a:endParaRPr lang="it-IT" altLang="it-IT" dirty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it-IT" dirty="0"/>
              <a:t>e.g.: trees, foliage</a:t>
            </a:r>
            <a:endParaRPr lang="it-IT" altLang="it-IT" dirty="0"/>
          </a:p>
        </p:txBody>
      </p:sp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647" y="2564904"/>
            <a:ext cx="22383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30" name="Picture 2" descr="http://previewcf.turbosquid.com/Preview/2011/07/09__06_19_32/1.jpg5d30fe19-2a71-4bd3-be67-e190f930ba2bLarge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/>
          <a:stretch/>
        </p:blipFill>
        <p:spPr bwMode="auto">
          <a:xfrm>
            <a:off x="-258462" y="2899170"/>
            <a:ext cx="3468260" cy="33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3645024" cy="3645024"/>
          </a:xfrm>
          <a:prstGeom prst="rect">
            <a:avLst/>
          </a:prstGeom>
        </p:spPr>
      </p:pic>
      <p:pic>
        <p:nvPicPr>
          <p:cNvPr id="329736" name="Picture 8" descr="http://previewcf.turbosquid.com/Preview/2011/10/08__18_14_14/1.jpg06f05fa9-66c2-43b7-8989-fb274881f6f3Larg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383838"/>
              </a:clrFrom>
              <a:clrTo>
                <a:srgbClr val="38383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48880"/>
            <a:ext cx="4130824" cy="413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66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/>
              <a:t>Texture mapping and Alpha Test</a:t>
            </a:r>
            <a:endParaRPr lang="it-IT" altLang="it-IT" dirty="0"/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it-IT" dirty="0"/>
              <a:t>Eg: fur, fur coats</a:t>
            </a:r>
            <a:endParaRPr lang="it-IT" altLang="it-IT" dirty="0"/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59436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9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43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3124200" y="2209800"/>
            <a:ext cx="1129133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it-IT" dirty="0"/>
              <a:t>(repeated)</a:t>
            </a:r>
          </a:p>
          <a:p>
            <a:pPr eaLnBrk="1" hangingPunct="1"/>
            <a:r>
              <a:rPr lang="en-US" altLang="it-IT" dirty="0"/>
              <a:t>texture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46741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Bump maps or Normal Map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196752"/>
            <a:ext cx="7571184" cy="495009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dirty="0"/>
          </a:p>
          <a:p>
            <a:r>
              <a:rPr lang="en-US" sz="2400">
                <a:solidFill>
                  <a:srgbClr val="3101FF"/>
                </a:solidFill>
              </a:rPr>
              <a:t>Bump </a:t>
            </a:r>
            <a:r>
              <a:rPr lang="en-US" sz="2400" dirty="0">
                <a:solidFill>
                  <a:srgbClr val="3101FF"/>
                </a:solidFill>
              </a:rPr>
              <a:t>Map</a:t>
            </a:r>
          </a:p>
          <a:p>
            <a:pPr lvl="2"/>
            <a:r>
              <a:rPr lang="en-US" sz="1800" dirty="0"/>
              <a:t>Details encoded by storing the differences between low-res and hi-freq</a:t>
            </a:r>
          </a:p>
          <a:p>
            <a:pPr lvl="2"/>
            <a:r>
              <a:rPr lang="en-US" sz="1800" dirty="0"/>
              <a:t>As </a:t>
            </a:r>
            <a:r>
              <a:rPr lang="en-US" sz="1800" dirty="0">
                <a:solidFill>
                  <a:srgbClr val="3101FF"/>
                </a:solidFill>
              </a:rPr>
              <a:t>scalars</a:t>
            </a:r>
            <a:r>
              <a:rPr lang="en-US" sz="1800" dirty="0"/>
              <a:t> (distance along the normal)</a:t>
            </a:r>
          </a:p>
          <a:p>
            <a:pPr lvl="2"/>
            <a:r>
              <a:rPr lang="en-US" sz="1800" dirty="0"/>
              <a:t>Used for re-tessellation, or for </a:t>
            </a:r>
            <a:r>
              <a:rPr lang="en-US" sz="1800" i="1" dirty="0"/>
              <a:t>parallax mapping</a:t>
            </a:r>
          </a:p>
          <a:p>
            <a:pPr lvl="2"/>
            <a:endParaRPr lang="en-US" sz="1800" i="1" dirty="0"/>
          </a:p>
          <a:p>
            <a:pPr marL="914400" lvl="2" indent="0">
              <a:buNone/>
            </a:pPr>
            <a:endParaRPr lang="en-US" sz="1800" dirty="0"/>
          </a:p>
          <a:p>
            <a:r>
              <a:rPr lang="en-US" sz="2400" dirty="0">
                <a:solidFill>
                  <a:srgbClr val="3101FF"/>
                </a:solidFill>
              </a:rPr>
              <a:t>Normal Map</a:t>
            </a:r>
            <a:r>
              <a:rPr lang="en-US" sz="2400" dirty="0"/>
              <a:t>:</a:t>
            </a:r>
          </a:p>
          <a:p>
            <a:pPr lvl="2"/>
            <a:r>
              <a:rPr lang="en-US" sz="1800" dirty="0"/>
              <a:t>Details encoded by storing the normals of the hi-freq surface</a:t>
            </a:r>
          </a:p>
          <a:p>
            <a:pPr lvl="2"/>
            <a:r>
              <a:rPr lang="en-US" sz="1800" dirty="0"/>
              <a:t>Modifying the lighting</a:t>
            </a:r>
          </a:p>
          <a:p>
            <a:pPr marL="914400" lvl="2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4578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Bump Map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Store the </a:t>
            </a:r>
            <a:r>
              <a:rPr lang="en-US" sz="2400" dirty="0">
                <a:solidFill>
                  <a:srgbClr val="0070C0"/>
                </a:solidFill>
              </a:rPr>
              <a:t>Distances</a:t>
            </a:r>
            <a:r>
              <a:rPr lang="en-US" sz="2400" dirty="0"/>
              <a:t> of the detailed surfaces</a:t>
            </a:r>
            <a:br>
              <a:rPr lang="en-US" sz="2400" dirty="0"/>
            </a:br>
            <a:r>
              <a:rPr lang="en-US" sz="2400" dirty="0"/>
              <a:t>from the low-poly mesh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example -- a bump-map for a screw-head          :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Figura a mano libera 4"/>
          <p:cNvSpPr/>
          <p:nvPr/>
        </p:nvSpPr>
        <p:spPr bwMode="auto">
          <a:xfrm>
            <a:off x="796411" y="3527041"/>
            <a:ext cx="3220631" cy="428883"/>
          </a:xfrm>
          <a:custGeom>
            <a:avLst/>
            <a:gdLst>
              <a:gd name="connsiteX0" fmla="*/ 0 w 3220631"/>
              <a:gd name="connsiteY0" fmla="*/ 436985 h 486004"/>
              <a:gd name="connsiteX1" fmla="*/ 501707 w 3220631"/>
              <a:gd name="connsiteY1" fmla="*/ 445077 h 486004"/>
              <a:gd name="connsiteX2" fmla="*/ 1739788 w 3220631"/>
              <a:gd name="connsiteY2" fmla="*/ 15 h 486004"/>
              <a:gd name="connsiteX3" fmla="*/ 2532808 w 3220631"/>
              <a:gd name="connsiteY3" fmla="*/ 428893 h 486004"/>
              <a:gd name="connsiteX4" fmla="*/ 3220631 w 3220631"/>
              <a:gd name="connsiteY4" fmla="*/ 469353 h 486004"/>
              <a:gd name="connsiteX0" fmla="*/ 0 w 3220631"/>
              <a:gd name="connsiteY0" fmla="*/ 436985 h 486004"/>
              <a:gd name="connsiteX1" fmla="*/ 914400 w 3220631"/>
              <a:gd name="connsiteY1" fmla="*/ 412708 h 486004"/>
              <a:gd name="connsiteX2" fmla="*/ 1739788 w 3220631"/>
              <a:gd name="connsiteY2" fmla="*/ 15 h 486004"/>
              <a:gd name="connsiteX3" fmla="*/ 2532808 w 3220631"/>
              <a:gd name="connsiteY3" fmla="*/ 428893 h 486004"/>
              <a:gd name="connsiteX4" fmla="*/ 3220631 w 3220631"/>
              <a:gd name="connsiteY4" fmla="*/ 469353 h 486004"/>
              <a:gd name="connsiteX0" fmla="*/ 0 w 3220631"/>
              <a:gd name="connsiteY0" fmla="*/ 436991 h 502980"/>
              <a:gd name="connsiteX1" fmla="*/ 914400 w 3220631"/>
              <a:gd name="connsiteY1" fmla="*/ 412714 h 502980"/>
              <a:gd name="connsiteX2" fmla="*/ 1739788 w 3220631"/>
              <a:gd name="connsiteY2" fmla="*/ 21 h 502980"/>
              <a:gd name="connsiteX3" fmla="*/ 2532808 w 3220631"/>
              <a:gd name="connsiteY3" fmla="*/ 428899 h 502980"/>
              <a:gd name="connsiteX4" fmla="*/ 3220631 w 3220631"/>
              <a:gd name="connsiteY4" fmla="*/ 469359 h 502980"/>
              <a:gd name="connsiteX0" fmla="*/ 0 w 3220631"/>
              <a:gd name="connsiteY0" fmla="*/ 436991 h 502980"/>
              <a:gd name="connsiteX1" fmla="*/ 914400 w 3220631"/>
              <a:gd name="connsiteY1" fmla="*/ 412714 h 502980"/>
              <a:gd name="connsiteX2" fmla="*/ 1739788 w 3220631"/>
              <a:gd name="connsiteY2" fmla="*/ 21 h 502980"/>
              <a:gd name="connsiteX3" fmla="*/ 2532808 w 3220631"/>
              <a:gd name="connsiteY3" fmla="*/ 428899 h 502980"/>
              <a:gd name="connsiteX4" fmla="*/ 3220631 w 3220631"/>
              <a:gd name="connsiteY4" fmla="*/ 469359 h 502980"/>
              <a:gd name="connsiteX0" fmla="*/ 0 w 3220631"/>
              <a:gd name="connsiteY0" fmla="*/ 436991 h 486010"/>
              <a:gd name="connsiteX1" fmla="*/ 914400 w 3220631"/>
              <a:gd name="connsiteY1" fmla="*/ 412714 h 486010"/>
              <a:gd name="connsiteX2" fmla="*/ 1739788 w 3220631"/>
              <a:gd name="connsiteY2" fmla="*/ 21 h 486010"/>
              <a:gd name="connsiteX3" fmla="*/ 2532808 w 3220631"/>
              <a:gd name="connsiteY3" fmla="*/ 428899 h 486010"/>
              <a:gd name="connsiteX4" fmla="*/ 3220631 w 3220631"/>
              <a:gd name="connsiteY4" fmla="*/ 469359 h 486010"/>
              <a:gd name="connsiteX0" fmla="*/ 0 w 3220631"/>
              <a:gd name="connsiteY0" fmla="*/ 436991 h 486010"/>
              <a:gd name="connsiteX1" fmla="*/ 914400 w 3220631"/>
              <a:gd name="connsiteY1" fmla="*/ 412714 h 486010"/>
              <a:gd name="connsiteX2" fmla="*/ 1739788 w 3220631"/>
              <a:gd name="connsiteY2" fmla="*/ 21 h 486010"/>
              <a:gd name="connsiteX3" fmla="*/ 2532808 w 3220631"/>
              <a:gd name="connsiteY3" fmla="*/ 428899 h 486010"/>
              <a:gd name="connsiteX4" fmla="*/ 3220631 w 3220631"/>
              <a:gd name="connsiteY4" fmla="*/ 469359 h 486010"/>
              <a:gd name="connsiteX0" fmla="*/ 0 w 3220631"/>
              <a:gd name="connsiteY0" fmla="*/ 436986 h 486005"/>
              <a:gd name="connsiteX1" fmla="*/ 914400 w 3220631"/>
              <a:gd name="connsiteY1" fmla="*/ 445078 h 486005"/>
              <a:gd name="connsiteX2" fmla="*/ 1739788 w 3220631"/>
              <a:gd name="connsiteY2" fmla="*/ 16 h 486005"/>
              <a:gd name="connsiteX3" fmla="*/ 2532808 w 3220631"/>
              <a:gd name="connsiteY3" fmla="*/ 428894 h 486005"/>
              <a:gd name="connsiteX4" fmla="*/ 3220631 w 3220631"/>
              <a:gd name="connsiteY4" fmla="*/ 469354 h 486005"/>
              <a:gd name="connsiteX0" fmla="*/ 0 w 3220631"/>
              <a:gd name="connsiteY0" fmla="*/ 436986 h 486005"/>
              <a:gd name="connsiteX1" fmla="*/ 914400 w 3220631"/>
              <a:gd name="connsiteY1" fmla="*/ 445078 h 486005"/>
              <a:gd name="connsiteX2" fmla="*/ 1739788 w 3220631"/>
              <a:gd name="connsiteY2" fmla="*/ 16 h 486005"/>
              <a:gd name="connsiteX3" fmla="*/ 2532808 w 3220631"/>
              <a:gd name="connsiteY3" fmla="*/ 428894 h 486005"/>
              <a:gd name="connsiteX4" fmla="*/ 3220631 w 3220631"/>
              <a:gd name="connsiteY4" fmla="*/ 469354 h 486005"/>
              <a:gd name="connsiteX0" fmla="*/ 0 w 3220631"/>
              <a:gd name="connsiteY0" fmla="*/ 364161 h 409482"/>
              <a:gd name="connsiteX1" fmla="*/ 914400 w 3220631"/>
              <a:gd name="connsiteY1" fmla="*/ 372253 h 409482"/>
              <a:gd name="connsiteX2" fmla="*/ 1610316 w 3220631"/>
              <a:gd name="connsiteY2" fmla="*/ 19 h 409482"/>
              <a:gd name="connsiteX3" fmla="*/ 2532808 w 3220631"/>
              <a:gd name="connsiteY3" fmla="*/ 356069 h 409482"/>
              <a:gd name="connsiteX4" fmla="*/ 3220631 w 3220631"/>
              <a:gd name="connsiteY4" fmla="*/ 396529 h 409482"/>
              <a:gd name="connsiteX0" fmla="*/ 0 w 3220631"/>
              <a:gd name="connsiteY0" fmla="*/ 364219 h 405177"/>
              <a:gd name="connsiteX1" fmla="*/ 914400 w 3220631"/>
              <a:gd name="connsiteY1" fmla="*/ 372311 h 405177"/>
              <a:gd name="connsiteX2" fmla="*/ 1610316 w 3220631"/>
              <a:gd name="connsiteY2" fmla="*/ 77 h 405177"/>
              <a:gd name="connsiteX3" fmla="*/ 2209127 w 3220631"/>
              <a:gd name="connsiteY3" fmla="*/ 339942 h 405177"/>
              <a:gd name="connsiteX4" fmla="*/ 3220631 w 3220631"/>
              <a:gd name="connsiteY4" fmla="*/ 396587 h 405177"/>
              <a:gd name="connsiteX0" fmla="*/ 0 w 3220631"/>
              <a:gd name="connsiteY0" fmla="*/ 364219 h 405177"/>
              <a:gd name="connsiteX1" fmla="*/ 914400 w 3220631"/>
              <a:gd name="connsiteY1" fmla="*/ 372311 h 405177"/>
              <a:gd name="connsiteX2" fmla="*/ 1610316 w 3220631"/>
              <a:gd name="connsiteY2" fmla="*/ 77 h 405177"/>
              <a:gd name="connsiteX3" fmla="*/ 2209127 w 3220631"/>
              <a:gd name="connsiteY3" fmla="*/ 339942 h 405177"/>
              <a:gd name="connsiteX4" fmla="*/ 3220631 w 3220631"/>
              <a:gd name="connsiteY4" fmla="*/ 396587 h 405177"/>
              <a:gd name="connsiteX0" fmla="*/ 0 w 3220631"/>
              <a:gd name="connsiteY0" fmla="*/ 364259 h 405217"/>
              <a:gd name="connsiteX1" fmla="*/ 914400 w 3220631"/>
              <a:gd name="connsiteY1" fmla="*/ 372351 h 405217"/>
              <a:gd name="connsiteX2" fmla="*/ 1610316 w 3220631"/>
              <a:gd name="connsiteY2" fmla="*/ 117 h 405217"/>
              <a:gd name="connsiteX3" fmla="*/ 2209127 w 3220631"/>
              <a:gd name="connsiteY3" fmla="*/ 339982 h 405217"/>
              <a:gd name="connsiteX4" fmla="*/ 3220631 w 3220631"/>
              <a:gd name="connsiteY4" fmla="*/ 396627 h 405217"/>
              <a:gd name="connsiteX0" fmla="*/ 0 w 3220631"/>
              <a:gd name="connsiteY0" fmla="*/ 348087 h 389045"/>
              <a:gd name="connsiteX1" fmla="*/ 914400 w 3220631"/>
              <a:gd name="connsiteY1" fmla="*/ 356179 h 389045"/>
              <a:gd name="connsiteX2" fmla="*/ 1545579 w 3220631"/>
              <a:gd name="connsiteY2" fmla="*/ 129 h 389045"/>
              <a:gd name="connsiteX3" fmla="*/ 2209127 w 3220631"/>
              <a:gd name="connsiteY3" fmla="*/ 323810 h 389045"/>
              <a:gd name="connsiteX4" fmla="*/ 3220631 w 3220631"/>
              <a:gd name="connsiteY4" fmla="*/ 380455 h 389045"/>
              <a:gd name="connsiteX0" fmla="*/ 0 w 3220631"/>
              <a:gd name="connsiteY0" fmla="*/ 347966 h 396362"/>
              <a:gd name="connsiteX1" fmla="*/ 914400 w 3220631"/>
              <a:gd name="connsiteY1" fmla="*/ 356058 h 396362"/>
              <a:gd name="connsiteX2" fmla="*/ 1545579 w 3220631"/>
              <a:gd name="connsiteY2" fmla="*/ 8 h 396362"/>
              <a:gd name="connsiteX3" fmla="*/ 2184851 w 3220631"/>
              <a:gd name="connsiteY3" fmla="*/ 347966 h 396362"/>
              <a:gd name="connsiteX4" fmla="*/ 3220631 w 3220631"/>
              <a:gd name="connsiteY4" fmla="*/ 380334 h 396362"/>
              <a:gd name="connsiteX0" fmla="*/ 0 w 3220631"/>
              <a:gd name="connsiteY0" fmla="*/ 347966 h 380334"/>
              <a:gd name="connsiteX1" fmla="*/ 914400 w 3220631"/>
              <a:gd name="connsiteY1" fmla="*/ 356058 h 380334"/>
              <a:gd name="connsiteX2" fmla="*/ 1545579 w 3220631"/>
              <a:gd name="connsiteY2" fmla="*/ 8 h 380334"/>
              <a:gd name="connsiteX3" fmla="*/ 2184851 w 3220631"/>
              <a:gd name="connsiteY3" fmla="*/ 347966 h 380334"/>
              <a:gd name="connsiteX4" fmla="*/ 3220631 w 3220631"/>
              <a:gd name="connsiteY4" fmla="*/ 380334 h 380334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0631" h="428883">
                <a:moveTo>
                  <a:pt x="0" y="396515"/>
                </a:moveTo>
                <a:lnTo>
                  <a:pt x="914400" y="404607"/>
                </a:lnTo>
                <a:cubicBezTo>
                  <a:pt x="1058707" y="218491"/>
                  <a:pt x="1285285" y="1354"/>
                  <a:pt x="1561763" y="5"/>
                </a:cubicBezTo>
                <a:cubicBezTo>
                  <a:pt x="1838241" y="-1344"/>
                  <a:pt x="2070214" y="233326"/>
                  <a:pt x="2184851" y="396515"/>
                </a:cubicBezTo>
                <a:lnTo>
                  <a:pt x="3220631" y="428883"/>
                </a:ln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4427984" y="3609020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Detailed surfaces</a:t>
            </a:r>
            <a:br>
              <a:rPr lang="en-US" dirty="0"/>
            </a:br>
            <a:r>
              <a:rPr lang="en-US" dirty="0"/>
              <a:t>(I would like to model)</a:t>
            </a:r>
          </a:p>
        </p:txBody>
      </p:sp>
      <p:sp>
        <p:nvSpPr>
          <p:cNvPr id="33" name="CasellaDiTesto 32"/>
          <p:cNvSpPr txBox="1"/>
          <p:nvPr/>
        </p:nvSpPr>
        <p:spPr>
          <a:xfrm rot="16200000">
            <a:off x="1920990" y="3601474"/>
            <a:ext cx="814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head  </a:t>
            </a:r>
          </a:p>
          <a:p>
            <a:pPr algn="r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of the  </a:t>
            </a:r>
            <a:br>
              <a:rPr lang="en-US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screw 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4427984" y="4726885"/>
            <a:ext cx="3655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101FF"/>
                </a:solidFill>
              </a:rPr>
              <a:t>low-poly mesh</a:t>
            </a:r>
            <a:r>
              <a:rPr lang="en-US" dirty="0">
                <a:solidFill>
                  <a:srgbClr val="3101FF"/>
                </a:solidFill>
              </a:rPr>
              <a:t> </a:t>
            </a:r>
            <a:br>
              <a:rPr lang="en-US" dirty="0">
                <a:solidFill>
                  <a:srgbClr val="3101FF"/>
                </a:solidFill>
              </a:rPr>
            </a:br>
            <a:r>
              <a:rPr lang="en-US" dirty="0">
                <a:solidFill>
                  <a:srgbClr val="3101FF"/>
                </a:solidFill>
              </a:rPr>
              <a:t>(approximation of </a:t>
            </a:r>
            <a:r>
              <a:rPr lang="it-IT" dirty="0">
                <a:solidFill>
                  <a:srgbClr val="3101FF"/>
                </a:solidFill>
              </a:rPr>
              <a:t>^</a:t>
            </a:r>
            <a:r>
              <a:rPr lang="en-US" dirty="0">
                <a:solidFill>
                  <a:srgbClr val="3101FF"/>
                </a:solidFill>
              </a:rPr>
              <a:t>) (here: flat </a:t>
            </a:r>
            <a:r>
              <a:rPr lang="en-US" dirty="0">
                <a:solidFill>
                  <a:srgbClr val="3101FF"/>
                </a:solidFill>
                <a:sym typeface="Wingdings" panose="05000000000000000000" pitchFamily="2" charset="2"/>
              </a:rPr>
              <a:t> )</a:t>
            </a:r>
            <a:endParaRPr lang="en-US" dirty="0">
              <a:solidFill>
                <a:srgbClr val="3101FF"/>
              </a:solidFill>
            </a:endParaRPr>
          </a:p>
        </p:txBody>
      </p:sp>
      <p:sp>
        <p:nvSpPr>
          <p:cNvPr id="60" name="Rettangolo 59"/>
          <p:cNvSpPr/>
          <p:nvPr/>
        </p:nvSpPr>
        <p:spPr>
          <a:xfrm>
            <a:off x="4427984" y="5949280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displacement map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(scalar)</a:t>
            </a:r>
          </a:p>
        </p:txBody>
      </p:sp>
      <p:grpSp>
        <p:nvGrpSpPr>
          <p:cNvPr id="101" name="Gruppo 100"/>
          <p:cNvGrpSpPr/>
          <p:nvPr/>
        </p:nvGrpSpPr>
        <p:grpSpPr>
          <a:xfrm>
            <a:off x="534982" y="6093295"/>
            <a:ext cx="3627606" cy="218493"/>
            <a:chOff x="108408" y="6144238"/>
            <a:chExt cx="4367467" cy="195410"/>
          </a:xfrm>
        </p:grpSpPr>
        <p:sp>
          <p:nvSpPr>
            <p:cNvPr id="43" name="Rettangolo 42"/>
            <p:cNvSpPr/>
            <p:nvPr/>
          </p:nvSpPr>
          <p:spPr bwMode="auto">
            <a:xfrm>
              <a:off x="704189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45" name="Rettangolo 44"/>
            <p:cNvSpPr/>
            <p:nvPr/>
          </p:nvSpPr>
          <p:spPr bwMode="auto">
            <a:xfrm>
              <a:off x="902804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46" name="Rettangolo 45"/>
            <p:cNvSpPr/>
            <p:nvPr/>
          </p:nvSpPr>
          <p:spPr bwMode="auto">
            <a:xfrm>
              <a:off x="1101420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47" name="Rettangolo 46"/>
            <p:cNvSpPr/>
            <p:nvPr/>
          </p:nvSpPr>
          <p:spPr bwMode="auto">
            <a:xfrm>
              <a:off x="1300036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48" name="Rettangolo 47"/>
            <p:cNvSpPr/>
            <p:nvPr/>
          </p:nvSpPr>
          <p:spPr bwMode="auto">
            <a:xfrm>
              <a:off x="1498587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.1</a:t>
              </a:r>
            </a:p>
          </p:txBody>
        </p:sp>
        <p:sp>
          <p:nvSpPr>
            <p:cNvPr id="49" name="Rettangolo 48"/>
            <p:cNvSpPr/>
            <p:nvPr/>
          </p:nvSpPr>
          <p:spPr bwMode="auto">
            <a:xfrm>
              <a:off x="1697202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.5</a:t>
              </a:r>
            </a:p>
          </p:txBody>
        </p:sp>
        <p:sp>
          <p:nvSpPr>
            <p:cNvPr id="50" name="Rettangolo 49"/>
            <p:cNvSpPr/>
            <p:nvPr/>
          </p:nvSpPr>
          <p:spPr bwMode="auto">
            <a:xfrm>
              <a:off x="1895817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.6</a:t>
              </a:r>
            </a:p>
          </p:txBody>
        </p:sp>
        <p:sp>
          <p:nvSpPr>
            <p:cNvPr id="51" name="Rettangolo 50"/>
            <p:cNvSpPr/>
            <p:nvPr/>
          </p:nvSpPr>
          <p:spPr bwMode="auto">
            <a:xfrm>
              <a:off x="2094433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.6</a:t>
              </a:r>
            </a:p>
          </p:txBody>
        </p:sp>
        <p:sp>
          <p:nvSpPr>
            <p:cNvPr id="52" name="Rettangolo 51"/>
            <p:cNvSpPr/>
            <p:nvPr/>
          </p:nvSpPr>
          <p:spPr bwMode="auto">
            <a:xfrm>
              <a:off x="2294657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</a:rPr>
                <a:t>.7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endParaRPr>
            </a:p>
          </p:txBody>
        </p:sp>
        <p:sp>
          <p:nvSpPr>
            <p:cNvPr id="53" name="Rettangolo 52"/>
            <p:cNvSpPr/>
            <p:nvPr/>
          </p:nvSpPr>
          <p:spPr bwMode="auto">
            <a:xfrm>
              <a:off x="2493272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.5</a:t>
              </a:r>
            </a:p>
          </p:txBody>
        </p:sp>
        <p:sp>
          <p:nvSpPr>
            <p:cNvPr id="54" name="Rettangolo 53"/>
            <p:cNvSpPr/>
            <p:nvPr/>
          </p:nvSpPr>
          <p:spPr bwMode="auto">
            <a:xfrm>
              <a:off x="2691888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.4</a:t>
              </a:r>
            </a:p>
          </p:txBody>
        </p:sp>
        <p:sp>
          <p:nvSpPr>
            <p:cNvPr id="55" name="Rettangolo 54"/>
            <p:cNvSpPr/>
            <p:nvPr/>
          </p:nvSpPr>
          <p:spPr bwMode="auto">
            <a:xfrm>
              <a:off x="2890503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.2</a:t>
              </a:r>
            </a:p>
          </p:txBody>
        </p:sp>
        <p:sp>
          <p:nvSpPr>
            <p:cNvPr id="56" name="Rettangolo 55"/>
            <p:cNvSpPr/>
            <p:nvPr/>
          </p:nvSpPr>
          <p:spPr bwMode="auto">
            <a:xfrm>
              <a:off x="3089054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97" name="Rettangolo 96"/>
            <p:cNvSpPr/>
            <p:nvPr/>
          </p:nvSpPr>
          <p:spPr bwMode="auto">
            <a:xfrm>
              <a:off x="3287669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98" name="Rettangolo 97"/>
            <p:cNvSpPr/>
            <p:nvPr/>
          </p:nvSpPr>
          <p:spPr bwMode="auto">
            <a:xfrm>
              <a:off x="3486286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99" name="Rettangolo 98"/>
            <p:cNvSpPr/>
            <p:nvPr/>
          </p:nvSpPr>
          <p:spPr bwMode="auto">
            <a:xfrm>
              <a:off x="3684901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100" name="Rettangolo 99"/>
            <p:cNvSpPr/>
            <p:nvPr/>
          </p:nvSpPr>
          <p:spPr bwMode="auto">
            <a:xfrm>
              <a:off x="3883452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103" name="Rettangolo 102"/>
            <p:cNvSpPr/>
            <p:nvPr/>
          </p:nvSpPr>
          <p:spPr bwMode="auto">
            <a:xfrm>
              <a:off x="4078645" y="6144238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104" name="Rettangolo 103"/>
            <p:cNvSpPr/>
            <p:nvPr/>
          </p:nvSpPr>
          <p:spPr bwMode="auto">
            <a:xfrm>
              <a:off x="4277260" y="6144238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106" name="Rettangolo 105"/>
            <p:cNvSpPr/>
            <p:nvPr/>
          </p:nvSpPr>
          <p:spPr bwMode="auto">
            <a:xfrm>
              <a:off x="108408" y="6144238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107" name="Rettangolo 106"/>
            <p:cNvSpPr/>
            <p:nvPr/>
          </p:nvSpPr>
          <p:spPr bwMode="auto">
            <a:xfrm>
              <a:off x="307023" y="6144238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  <p:sp>
          <p:nvSpPr>
            <p:cNvPr id="108" name="Rettangolo 107"/>
            <p:cNvSpPr/>
            <p:nvPr/>
          </p:nvSpPr>
          <p:spPr bwMode="auto">
            <a:xfrm>
              <a:off x="505574" y="6144238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0</a:t>
              </a:r>
            </a:p>
          </p:txBody>
        </p:sp>
      </p:grpSp>
      <p:sp>
        <p:nvSpPr>
          <p:cNvPr id="75" name="Figura a mano libera 74"/>
          <p:cNvSpPr/>
          <p:nvPr/>
        </p:nvSpPr>
        <p:spPr bwMode="auto">
          <a:xfrm>
            <a:off x="806124" y="4584293"/>
            <a:ext cx="3220631" cy="428883"/>
          </a:xfrm>
          <a:custGeom>
            <a:avLst/>
            <a:gdLst>
              <a:gd name="connsiteX0" fmla="*/ 0 w 3220631"/>
              <a:gd name="connsiteY0" fmla="*/ 436985 h 486004"/>
              <a:gd name="connsiteX1" fmla="*/ 501707 w 3220631"/>
              <a:gd name="connsiteY1" fmla="*/ 445077 h 486004"/>
              <a:gd name="connsiteX2" fmla="*/ 1739788 w 3220631"/>
              <a:gd name="connsiteY2" fmla="*/ 15 h 486004"/>
              <a:gd name="connsiteX3" fmla="*/ 2532808 w 3220631"/>
              <a:gd name="connsiteY3" fmla="*/ 428893 h 486004"/>
              <a:gd name="connsiteX4" fmla="*/ 3220631 w 3220631"/>
              <a:gd name="connsiteY4" fmla="*/ 469353 h 486004"/>
              <a:gd name="connsiteX0" fmla="*/ 0 w 3220631"/>
              <a:gd name="connsiteY0" fmla="*/ 436985 h 486004"/>
              <a:gd name="connsiteX1" fmla="*/ 914400 w 3220631"/>
              <a:gd name="connsiteY1" fmla="*/ 412708 h 486004"/>
              <a:gd name="connsiteX2" fmla="*/ 1739788 w 3220631"/>
              <a:gd name="connsiteY2" fmla="*/ 15 h 486004"/>
              <a:gd name="connsiteX3" fmla="*/ 2532808 w 3220631"/>
              <a:gd name="connsiteY3" fmla="*/ 428893 h 486004"/>
              <a:gd name="connsiteX4" fmla="*/ 3220631 w 3220631"/>
              <a:gd name="connsiteY4" fmla="*/ 469353 h 486004"/>
              <a:gd name="connsiteX0" fmla="*/ 0 w 3220631"/>
              <a:gd name="connsiteY0" fmla="*/ 436991 h 502980"/>
              <a:gd name="connsiteX1" fmla="*/ 914400 w 3220631"/>
              <a:gd name="connsiteY1" fmla="*/ 412714 h 502980"/>
              <a:gd name="connsiteX2" fmla="*/ 1739788 w 3220631"/>
              <a:gd name="connsiteY2" fmla="*/ 21 h 502980"/>
              <a:gd name="connsiteX3" fmla="*/ 2532808 w 3220631"/>
              <a:gd name="connsiteY3" fmla="*/ 428899 h 502980"/>
              <a:gd name="connsiteX4" fmla="*/ 3220631 w 3220631"/>
              <a:gd name="connsiteY4" fmla="*/ 469359 h 502980"/>
              <a:gd name="connsiteX0" fmla="*/ 0 w 3220631"/>
              <a:gd name="connsiteY0" fmla="*/ 436991 h 502980"/>
              <a:gd name="connsiteX1" fmla="*/ 914400 w 3220631"/>
              <a:gd name="connsiteY1" fmla="*/ 412714 h 502980"/>
              <a:gd name="connsiteX2" fmla="*/ 1739788 w 3220631"/>
              <a:gd name="connsiteY2" fmla="*/ 21 h 502980"/>
              <a:gd name="connsiteX3" fmla="*/ 2532808 w 3220631"/>
              <a:gd name="connsiteY3" fmla="*/ 428899 h 502980"/>
              <a:gd name="connsiteX4" fmla="*/ 3220631 w 3220631"/>
              <a:gd name="connsiteY4" fmla="*/ 469359 h 502980"/>
              <a:gd name="connsiteX0" fmla="*/ 0 w 3220631"/>
              <a:gd name="connsiteY0" fmla="*/ 436991 h 486010"/>
              <a:gd name="connsiteX1" fmla="*/ 914400 w 3220631"/>
              <a:gd name="connsiteY1" fmla="*/ 412714 h 486010"/>
              <a:gd name="connsiteX2" fmla="*/ 1739788 w 3220631"/>
              <a:gd name="connsiteY2" fmla="*/ 21 h 486010"/>
              <a:gd name="connsiteX3" fmla="*/ 2532808 w 3220631"/>
              <a:gd name="connsiteY3" fmla="*/ 428899 h 486010"/>
              <a:gd name="connsiteX4" fmla="*/ 3220631 w 3220631"/>
              <a:gd name="connsiteY4" fmla="*/ 469359 h 486010"/>
              <a:gd name="connsiteX0" fmla="*/ 0 w 3220631"/>
              <a:gd name="connsiteY0" fmla="*/ 436991 h 486010"/>
              <a:gd name="connsiteX1" fmla="*/ 914400 w 3220631"/>
              <a:gd name="connsiteY1" fmla="*/ 412714 h 486010"/>
              <a:gd name="connsiteX2" fmla="*/ 1739788 w 3220631"/>
              <a:gd name="connsiteY2" fmla="*/ 21 h 486010"/>
              <a:gd name="connsiteX3" fmla="*/ 2532808 w 3220631"/>
              <a:gd name="connsiteY3" fmla="*/ 428899 h 486010"/>
              <a:gd name="connsiteX4" fmla="*/ 3220631 w 3220631"/>
              <a:gd name="connsiteY4" fmla="*/ 469359 h 486010"/>
              <a:gd name="connsiteX0" fmla="*/ 0 w 3220631"/>
              <a:gd name="connsiteY0" fmla="*/ 436986 h 486005"/>
              <a:gd name="connsiteX1" fmla="*/ 914400 w 3220631"/>
              <a:gd name="connsiteY1" fmla="*/ 445078 h 486005"/>
              <a:gd name="connsiteX2" fmla="*/ 1739788 w 3220631"/>
              <a:gd name="connsiteY2" fmla="*/ 16 h 486005"/>
              <a:gd name="connsiteX3" fmla="*/ 2532808 w 3220631"/>
              <a:gd name="connsiteY3" fmla="*/ 428894 h 486005"/>
              <a:gd name="connsiteX4" fmla="*/ 3220631 w 3220631"/>
              <a:gd name="connsiteY4" fmla="*/ 469354 h 486005"/>
              <a:gd name="connsiteX0" fmla="*/ 0 w 3220631"/>
              <a:gd name="connsiteY0" fmla="*/ 436986 h 486005"/>
              <a:gd name="connsiteX1" fmla="*/ 914400 w 3220631"/>
              <a:gd name="connsiteY1" fmla="*/ 445078 h 486005"/>
              <a:gd name="connsiteX2" fmla="*/ 1739788 w 3220631"/>
              <a:gd name="connsiteY2" fmla="*/ 16 h 486005"/>
              <a:gd name="connsiteX3" fmla="*/ 2532808 w 3220631"/>
              <a:gd name="connsiteY3" fmla="*/ 428894 h 486005"/>
              <a:gd name="connsiteX4" fmla="*/ 3220631 w 3220631"/>
              <a:gd name="connsiteY4" fmla="*/ 469354 h 486005"/>
              <a:gd name="connsiteX0" fmla="*/ 0 w 3220631"/>
              <a:gd name="connsiteY0" fmla="*/ 364161 h 409482"/>
              <a:gd name="connsiteX1" fmla="*/ 914400 w 3220631"/>
              <a:gd name="connsiteY1" fmla="*/ 372253 h 409482"/>
              <a:gd name="connsiteX2" fmla="*/ 1610316 w 3220631"/>
              <a:gd name="connsiteY2" fmla="*/ 19 h 409482"/>
              <a:gd name="connsiteX3" fmla="*/ 2532808 w 3220631"/>
              <a:gd name="connsiteY3" fmla="*/ 356069 h 409482"/>
              <a:gd name="connsiteX4" fmla="*/ 3220631 w 3220631"/>
              <a:gd name="connsiteY4" fmla="*/ 396529 h 409482"/>
              <a:gd name="connsiteX0" fmla="*/ 0 w 3220631"/>
              <a:gd name="connsiteY0" fmla="*/ 364219 h 405177"/>
              <a:gd name="connsiteX1" fmla="*/ 914400 w 3220631"/>
              <a:gd name="connsiteY1" fmla="*/ 372311 h 405177"/>
              <a:gd name="connsiteX2" fmla="*/ 1610316 w 3220631"/>
              <a:gd name="connsiteY2" fmla="*/ 77 h 405177"/>
              <a:gd name="connsiteX3" fmla="*/ 2209127 w 3220631"/>
              <a:gd name="connsiteY3" fmla="*/ 339942 h 405177"/>
              <a:gd name="connsiteX4" fmla="*/ 3220631 w 3220631"/>
              <a:gd name="connsiteY4" fmla="*/ 396587 h 405177"/>
              <a:gd name="connsiteX0" fmla="*/ 0 w 3220631"/>
              <a:gd name="connsiteY0" fmla="*/ 364219 h 405177"/>
              <a:gd name="connsiteX1" fmla="*/ 914400 w 3220631"/>
              <a:gd name="connsiteY1" fmla="*/ 372311 h 405177"/>
              <a:gd name="connsiteX2" fmla="*/ 1610316 w 3220631"/>
              <a:gd name="connsiteY2" fmla="*/ 77 h 405177"/>
              <a:gd name="connsiteX3" fmla="*/ 2209127 w 3220631"/>
              <a:gd name="connsiteY3" fmla="*/ 339942 h 405177"/>
              <a:gd name="connsiteX4" fmla="*/ 3220631 w 3220631"/>
              <a:gd name="connsiteY4" fmla="*/ 396587 h 405177"/>
              <a:gd name="connsiteX0" fmla="*/ 0 w 3220631"/>
              <a:gd name="connsiteY0" fmla="*/ 364259 h 405217"/>
              <a:gd name="connsiteX1" fmla="*/ 914400 w 3220631"/>
              <a:gd name="connsiteY1" fmla="*/ 372351 h 405217"/>
              <a:gd name="connsiteX2" fmla="*/ 1610316 w 3220631"/>
              <a:gd name="connsiteY2" fmla="*/ 117 h 405217"/>
              <a:gd name="connsiteX3" fmla="*/ 2209127 w 3220631"/>
              <a:gd name="connsiteY3" fmla="*/ 339982 h 405217"/>
              <a:gd name="connsiteX4" fmla="*/ 3220631 w 3220631"/>
              <a:gd name="connsiteY4" fmla="*/ 396627 h 405217"/>
              <a:gd name="connsiteX0" fmla="*/ 0 w 3220631"/>
              <a:gd name="connsiteY0" fmla="*/ 348087 h 389045"/>
              <a:gd name="connsiteX1" fmla="*/ 914400 w 3220631"/>
              <a:gd name="connsiteY1" fmla="*/ 356179 h 389045"/>
              <a:gd name="connsiteX2" fmla="*/ 1545579 w 3220631"/>
              <a:gd name="connsiteY2" fmla="*/ 129 h 389045"/>
              <a:gd name="connsiteX3" fmla="*/ 2209127 w 3220631"/>
              <a:gd name="connsiteY3" fmla="*/ 323810 h 389045"/>
              <a:gd name="connsiteX4" fmla="*/ 3220631 w 3220631"/>
              <a:gd name="connsiteY4" fmla="*/ 380455 h 389045"/>
              <a:gd name="connsiteX0" fmla="*/ 0 w 3220631"/>
              <a:gd name="connsiteY0" fmla="*/ 347966 h 396362"/>
              <a:gd name="connsiteX1" fmla="*/ 914400 w 3220631"/>
              <a:gd name="connsiteY1" fmla="*/ 356058 h 396362"/>
              <a:gd name="connsiteX2" fmla="*/ 1545579 w 3220631"/>
              <a:gd name="connsiteY2" fmla="*/ 8 h 396362"/>
              <a:gd name="connsiteX3" fmla="*/ 2184851 w 3220631"/>
              <a:gd name="connsiteY3" fmla="*/ 347966 h 396362"/>
              <a:gd name="connsiteX4" fmla="*/ 3220631 w 3220631"/>
              <a:gd name="connsiteY4" fmla="*/ 380334 h 396362"/>
              <a:gd name="connsiteX0" fmla="*/ 0 w 3220631"/>
              <a:gd name="connsiteY0" fmla="*/ 347966 h 380334"/>
              <a:gd name="connsiteX1" fmla="*/ 914400 w 3220631"/>
              <a:gd name="connsiteY1" fmla="*/ 356058 h 380334"/>
              <a:gd name="connsiteX2" fmla="*/ 1545579 w 3220631"/>
              <a:gd name="connsiteY2" fmla="*/ 8 h 380334"/>
              <a:gd name="connsiteX3" fmla="*/ 2184851 w 3220631"/>
              <a:gd name="connsiteY3" fmla="*/ 347966 h 380334"/>
              <a:gd name="connsiteX4" fmla="*/ 3220631 w 3220631"/>
              <a:gd name="connsiteY4" fmla="*/ 380334 h 380334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0631" h="428883">
                <a:moveTo>
                  <a:pt x="0" y="396515"/>
                </a:moveTo>
                <a:lnTo>
                  <a:pt x="914400" y="404607"/>
                </a:lnTo>
                <a:cubicBezTo>
                  <a:pt x="1058707" y="218491"/>
                  <a:pt x="1285285" y="1354"/>
                  <a:pt x="1561763" y="5"/>
                </a:cubicBezTo>
                <a:cubicBezTo>
                  <a:pt x="1838241" y="-1344"/>
                  <a:pt x="2070214" y="233326"/>
                  <a:pt x="2184851" y="396515"/>
                </a:cubicBezTo>
                <a:lnTo>
                  <a:pt x="3220631" y="428883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0754" name="Picture 2" descr="http://eat3d.com/files/imagecache/forum/forum_images/eat3d_110_custom_bolt_alph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1" t="18109" r="50111" b="73251"/>
          <a:stretch/>
        </p:blipFill>
        <p:spPr bwMode="auto">
          <a:xfrm>
            <a:off x="7905364" y="2348880"/>
            <a:ext cx="934258" cy="8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http://i00.i.aliimg.com/photo/v12/154165854/plywood_scr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7" t="59754" r="33124" b="22879"/>
          <a:stretch/>
        </p:blipFill>
        <p:spPr bwMode="auto">
          <a:xfrm>
            <a:off x="6864203" y="2492896"/>
            <a:ext cx="776836" cy="4962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 bwMode="auto">
          <a:xfrm flipV="1">
            <a:off x="1764847" y="4907280"/>
            <a:ext cx="0" cy="940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Connettore 1 79"/>
          <p:cNvCxnSpPr/>
          <p:nvPr/>
        </p:nvCxnSpPr>
        <p:spPr bwMode="auto">
          <a:xfrm flipV="1">
            <a:off x="1929849" y="4754880"/>
            <a:ext cx="0" cy="2354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Connettore 1 80"/>
          <p:cNvCxnSpPr/>
          <p:nvPr/>
        </p:nvCxnSpPr>
        <p:spPr bwMode="auto">
          <a:xfrm flipV="1">
            <a:off x="2098876" y="4663440"/>
            <a:ext cx="0" cy="3114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Connettore 1 81"/>
          <p:cNvCxnSpPr/>
          <p:nvPr/>
        </p:nvCxnSpPr>
        <p:spPr bwMode="auto">
          <a:xfrm flipH="1" flipV="1">
            <a:off x="2245685" y="4584293"/>
            <a:ext cx="8967" cy="4288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Connettore 1 82"/>
          <p:cNvCxnSpPr/>
          <p:nvPr/>
        </p:nvCxnSpPr>
        <p:spPr bwMode="auto">
          <a:xfrm flipV="1">
            <a:off x="2397267" y="4602480"/>
            <a:ext cx="0" cy="395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Connettore 1 83"/>
          <p:cNvCxnSpPr/>
          <p:nvPr/>
        </p:nvCxnSpPr>
        <p:spPr bwMode="auto">
          <a:xfrm flipV="1">
            <a:off x="2525734" y="4625340"/>
            <a:ext cx="0" cy="36497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Connettore 1 84"/>
          <p:cNvCxnSpPr/>
          <p:nvPr/>
        </p:nvCxnSpPr>
        <p:spPr bwMode="auto">
          <a:xfrm flipV="1">
            <a:off x="2662280" y="4693920"/>
            <a:ext cx="0" cy="2809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Connettore 1 85"/>
          <p:cNvCxnSpPr/>
          <p:nvPr/>
        </p:nvCxnSpPr>
        <p:spPr bwMode="auto">
          <a:xfrm flipV="1">
            <a:off x="2806171" y="4798734"/>
            <a:ext cx="0" cy="1728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" name="CasellaDiTesto 132"/>
          <p:cNvSpPr txBox="1"/>
          <p:nvPr/>
        </p:nvSpPr>
        <p:spPr>
          <a:xfrm>
            <a:off x="1659159" y="4472900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</a:rPr>
              <a:t>0.2</a:t>
            </a:r>
          </a:p>
        </p:txBody>
      </p:sp>
      <p:sp>
        <p:nvSpPr>
          <p:cNvPr id="135" name="CasellaDiTesto 134"/>
          <p:cNvSpPr txBox="1"/>
          <p:nvPr/>
        </p:nvSpPr>
        <p:spPr>
          <a:xfrm>
            <a:off x="2013654" y="4365104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</a:rPr>
              <a:t>0.6</a:t>
            </a:r>
          </a:p>
        </p:txBody>
      </p:sp>
      <p:cxnSp>
        <p:nvCxnSpPr>
          <p:cNvPr id="39" name="Connettore 1 38"/>
          <p:cNvCxnSpPr/>
          <p:nvPr/>
        </p:nvCxnSpPr>
        <p:spPr bwMode="auto">
          <a:xfrm>
            <a:off x="724028" y="5013176"/>
            <a:ext cx="3333474" cy="0"/>
          </a:xfrm>
          <a:prstGeom prst="line">
            <a:avLst/>
          </a:prstGeom>
          <a:noFill/>
          <a:ln w="57150" cap="flat" cmpd="sng" algn="ctr">
            <a:solidFill>
              <a:srgbClr val="3101FF"/>
            </a:solidFill>
            <a:prstDash val="solid"/>
            <a:round/>
            <a:headEnd type="oval" w="med" len="med"/>
            <a:tailEnd type="oval" w="med" len="med"/>
          </a:ln>
          <a:effectLst/>
          <a:extLst/>
        </p:spPr>
      </p:cxnSp>
      <p:sp>
        <p:nvSpPr>
          <p:cNvPr id="136" name="CasellaDiTesto 135"/>
          <p:cNvSpPr txBox="1"/>
          <p:nvPr/>
        </p:nvSpPr>
        <p:spPr>
          <a:xfrm>
            <a:off x="2589287" y="445281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</a:rPr>
              <a:t>0.4</a:t>
            </a:r>
          </a:p>
        </p:txBody>
      </p:sp>
    </p:spTree>
    <p:extLst>
      <p:ext uri="{BB962C8B-B14F-4D97-AF65-F5344CB8AC3E}">
        <p14:creationId xmlns:p14="http://schemas.microsoft.com/office/powerpoint/2010/main" val="3705047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altLang="it-IT" dirty="0"/>
              <a:t>Bump Map</a:t>
            </a:r>
            <a:endParaRPr lang="it-IT" alt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F26BA-7CB5-0942-9300-73C31844C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340768"/>
            <a:ext cx="3862288" cy="5078909"/>
          </a:xfrm>
          <a:prstGeom prst="rect">
            <a:avLst/>
          </a:prstGeom>
        </p:spPr>
      </p:pic>
      <p:sp>
        <p:nvSpPr>
          <p:cNvPr id="13" name="CasellaDiTesto 13">
            <a:extLst>
              <a:ext uri="{FF2B5EF4-FFF2-40B4-BE49-F238E27FC236}">
                <a16:creationId xmlns:a16="http://schemas.microsoft.com/office/drawing/2014/main" id="{D1C43BE0-DFB3-DD4D-8C65-B4D571F66567}"/>
              </a:ext>
            </a:extLst>
          </p:cNvPr>
          <p:cNvSpPr txBox="1"/>
          <p:nvPr/>
        </p:nvSpPr>
        <p:spPr>
          <a:xfrm>
            <a:off x="6353511" y="3068960"/>
            <a:ext cx="2188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Bump Mapped</a:t>
            </a:r>
            <a:endParaRPr lang="en-US" sz="1400" dirty="0"/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80F19278-955A-314E-AB13-740DB081EE22}"/>
              </a:ext>
            </a:extLst>
          </p:cNvPr>
          <p:cNvSpPr txBox="1"/>
          <p:nvPr/>
        </p:nvSpPr>
        <p:spPr>
          <a:xfrm>
            <a:off x="6627625" y="5805264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Color Only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4558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ccia a destra 31"/>
          <p:cNvSpPr/>
          <p:nvPr/>
        </p:nvSpPr>
        <p:spPr bwMode="auto">
          <a:xfrm rot="14400000">
            <a:off x="5777380" y="838984"/>
            <a:ext cx="792088" cy="477381"/>
          </a:xfrm>
          <a:prstGeom prst="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Map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Store </a:t>
            </a:r>
            <a:r>
              <a:rPr lang="en-US" sz="2400" dirty="0">
                <a:solidFill>
                  <a:srgbClr val="0070C0"/>
                </a:solidFill>
              </a:rPr>
              <a:t>Vectors</a:t>
            </a:r>
            <a:r>
              <a:rPr lang="en-US" sz="2400" dirty="0"/>
              <a:t> from the low-poly mesh</a:t>
            </a:r>
            <a:br>
              <a:rPr lang="en-US" sz="2400" dirty="0"/>
            </a:br>
            <a:r>
              <a:rPr lang="en-US" sz="2400" dirty="0"/>
              <a:t>to the detailed surfaces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4427984" y="3609020"/>
            <a:ext cx="3180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Detailed Lighting</a:t>
            </a:r>
            <a:br>
              <a:rPr lang="en-US" dirty="0"/>
            </a:br>
            <a:r>
              <a:rPr lang="en-US" dirty="0"/>
              <a:t>(I would like to model)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4427984" y="4726885"/>
            <a:ext cx="4071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101FF"/>
                </a:solidFill>
              </a:rPr>
              <a:t>low-poly mesh</a:t>
            </a:r>
            <a:r>
              <a:rPr lang="en-US" dirty="0">
                <a:solidFill>
                  <a:srgbClr val="3101FF"/>
                </a:solidFill>
              </a:rPr>
              <a:t> (here: flat </a:t>
            </a:r>
            <a:r>
              <a:rPr lang="en-US" dirty="0">
                <a:solidFill>
                  <a:srgbClr val="3101FF"/>
                </a:solidFill>
                <a:sym typeface="Wingdings" panose="05000000000000000000" pitchFamily="2" charset="2"/>
              </a:rPr>
              <a:t> )</a:t>
            </a:r>
            <a:endParaRPr lang="en-US" dirty="0">
              <a:solidFill>
                <a:srgbClr val="3101FF"/>
              </a:solidFill>
            </a:endParaRPr>
          </a:p>
        </p:txBody>
      </p:sp>
      <p:sp>
        <p:nvSpPr>
          <p:cNvPr id="60" name="Rettangolo 59"/>
          <p:cNvSpPr/>
          <p:nvPr/>
        </p:nvSpPr>
        <p:spPr>
          <a:xfrm>
            <a:off x="4427984" y="5949280"/>
            <a:ext cx="1947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Normal map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(vectorial)</a:t>
            </a:r>
          </a:p>
        </p:txBody>
      </p:sp>
      <p:grpSp>
        <p:nvGrpSpPr>
          <p:cNvPr id="101" name="Gruppo 100"/>
          <p:cNvGrpSpPr/>
          <p:nvPr/>
        </p:nvGrpSpPr>
        <p:grpSpPr>
          <a:xfrm>
            <a:off x="656362" y="6154393"/>
            <a:ext cx="3293209" cy="157395"/>
            <a:chOff x="108408" y="6144238"/>
            <a:chExt cx="4367467" cy="195410"/>
          </a:xfrm>
        </p:grpSpPr>
        <p:sp>
          <p:nvSpPr>
            <p:cNvPr id="43" name="Rettangolo 42"/>
            <p:cNvSpPr/>
            <p:nvPr/>
          </p:nvSpPr>
          <p:spPr bwMode="auto">
            <a:xfrm>
              <a:off x="704189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ttangolo 44"/>
            <p:cNvSpPr/>
            <p:nvPr/>
          </p:nvSpPr>
          <p:spPr bwMode="auto">
            <a:xfrm>
              <a:off x="902804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ttangolo 45"/>
            <p:cNvSpPr/>
            <p:nvPr/>
          </p:nvSpPr>
          <p:spPr bwMode="auto">
            <a:xfrm>
              <a:off x="1101420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ttangolo 46"/>
            <p:cNvSpPr/>
            <p:nvPr/>
          </p:nvSpPr>
          <p:spPr bwMode="auto">
            <a:xfrm>
              <a:off x="1300036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ttangolo 47"/>
            <p:cNvSpPr/>
            <p:nvPr/>
          </p:nvSpPr>
          <p:spPr bwMode="auto">
            <a:xfrm>
              <a:off x="1498587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ttangolo 48"/>
            <p:cNvSpPr/>
            <p:nvPr/>
          </p:nvSpPr>
          <p:spPr bwMode="auto">
            <a:xfrm>
              <a:off x="1697202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50" name="Rettangolo 49"/>
            <p:cNvSpPr/>
            <p:nvPr/>
          </p:nvSpPr>
          <p:spPr bwMode="auto">
            <a:xfrm>
              <a:off x="1895817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ttangolo 50"/>
            <p:cNvSpPr/>
            <p:nvPr/>
          </p:nvSpPr>
          <p:spPr bwMode="auto">
            <a:xfrm>
              <a:off x="2094433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52" name="Rettangolo 51"/>
            <p:cNvSpPr/>
            <p:nvPr/>
          </p:nvSpPr>
          <p:spPr bwMode="auto">
            <a:xfrm>
              <a:off x="2294657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endParaRPr>
            </a:p>
          </p:txBody>
        </p:sp>
        <p:sp>
          <p:nvSpPr>
            <p:cNvPr id="53" name="Rettangolo 52"/>
            <p:cNvSpPr/>
            <p:nvPr/>
          </p:nvSpPr>
          <p:spPr bwMode="auto">
            <a:xfrm>
              <a:off x="2493272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54" name="Rettangolo 53"/>
            <p:cNvSpPr/>
            <p:nvPr/>
          </p:nvSpPr>
          <p:spPr bwMode="auto">
            <a:xfrm>
              <a:off x="2691888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55" name="Rettangolo 54"/>
            <p:cNvSpPr/>
            <p:nvPr/>
          </p:nvSpPr>
          <p:spPr bwMode="auto">
            <a:xfrm>
              <a:off x="2890503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56" name="Rettangolo 55"/>
            <p:cNvSpPr/>
            <p:nvPr/>
          </p:nvSpPr>
          <p:spPr bwMode="auto">
            <a:xfrm>
              <a:off x="3089054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ttangolo 96"/>
            <p:cNvSpPr/>
            <p:nvPr/>
          </p:nvSpPr>
          <p:spPr bwMode="auto">
            <a:xfrm>
              <a:off x="3287669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ttangolo 97"/>
            <p:cNvSpPr/>
            <p:nvPr/>
          </p:nvSpPr>
          <p:spPr bwMode="auto">
            <a:xfrm>
              <a:off x="3486286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ttangolo 98"/>
            <p:cNvSpPr/>
            <p:nvPr/>
          </p:nvSpPr>
          <p:spPr bwMode="auto">
            <a:xfrm>
              <a:off x="3684901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ttangolo 99"/>
            <p:cNvSpPr/>
            <p:nvPr/>
          </p:nvSpPr>
          <p:spPr bwMode="auto">
            <a:xfrm>
              <a:off x="3883452" y="6145446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ettangolo 102"/>
            <p:cNvSpPr/>
            <p:nvPr/>
          </p:nvSpPr>
          <p:spPr bwMode="auto">
            <a:xfrm>
              <a:off x="4078645" y="6144238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104" name="Rettangolo 103"/>
            <p:cNvSpPr/>
            <p:nvPr/>
          </p:nvSpPr>
          <p:spPr bwMode="auto">
            <a:xfrm>
              <a:off x="4277260" y="6144238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ttangolo 105"/>
            <p:cNvSpPr/>
            <p:nvPr/>
          </p:nvSpPr>
          <p:spPr bwMode="auto">
            <a:xfrm>
              <a:off x="108408" y="6144238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ttangolo 106"/>
            <p:cNvSpPr/>
            <p:nvPr/>
          </p:nvSpPr>
          <p:spPr bwMode="auto">
            <a:xfrm>
              <a:off x="307023" y="6144238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108" name="Rettangolo 107"/>
            <p:cNvSpPr/>
            <p:nvPr/>
          </p:nvSpPr>
          <p:spPr bwMode="auto">
            <a:xfrm>
              <a:off x="505574" y="6144238"/>
              <a:ext cx="198615" cy="194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8" name="Connettore 1 7"/>
          <p:cNvCxnSpPr/>
          <p:nvPr/>
        </p:nvCxnSpPr>
        <p:spPr bwMode="auto">
          <a:xfrm flipH="1" flipV="1">
            <a:off x="1501140" y="4724400"/>
            <a:ext cx="263707" cy="2769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Connettore 1 79"/>
          <p:cNvCxnSpPr/>
          <p:nvPr/>
        </p:nvCxnSpPr>
        <p:spPr bwMode="auto">
          <a:xfrm flipH="1" flipV="1">
            <a:off x="1615440" y="4457700"/>
            <a:ext cx="314409" cy="5326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Connettore 1 80"/>
          <p:cNvCxnSpPr/>
          <p:nvPr/>
        </p:nvCxnSpPr>
        <p:spPr bwMode="auto">
          <a:xfrm flipH="1" flipV="1">
            <a:off x="1889760" y="4373880"/>
            <a:ext cx="209116" cy="6009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Connettore 1 81"/>
          <p:cNvCxnSpPr/>
          <p:nvPr/>
        </p:nvCxnSpPr>
        <p:spPr bwMode="auto">
          <a:xfrm flipH="1" flipV="1">
            <a:off x="2240280" y="4335780"/>
            <a:ext cx="14374" cy="6773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Connettore 1 82"/>
          <p:cNvCxnSpPr/>
          <p:nvPr/>
        </p:nvCxnSpPr>
        <p:spPr bwMode="auto">
          <a:xfrm flipV="1">
            <a:off x="2397267" y="4335780"/>
            <a:ext cx="224013" cy="6620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Connettore 1 83"/>
          <p:cNvCxnSpPr/>
          <p:nvPr/>
        </p:nvCxnSpPr>
        <p:spPr bwMode="auto">
          <a:xfrm flipV="1">
            <a:off x="2525734" y="4373880"/>
            <a:ext cx="339386" cy="6164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Connettore 1 84"/>
          <p:cNvCxnSpPr/>
          <p:nvPr/>
        </p:nvCxnSpPr>
        <p:spPr bwMode="auto">
          <a:xfrm flipV="1">
            <a:off x="2662280" y="4533900"/>
            <a:ext cx="538120" cy="44097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Connettore 1 85"/>
          <p:cNvCxnSpPr/>
          <p:nvPr/>
        </p:nvCxnSpPr>
        <p:spPr bwMode="auto">
          <a:xfrm flipV="1">
            <a:off x="2806171" y="4785360"/>
            <a:ext cx="348509" cy="186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CasellaDiTesto 3"/>
          <p:cNvSpPr txBox="1"/>
          <p:nvPr/>
        </p:nvSpPr>
        <p:spPr>
          <a:xfrm>
            <a:off x="3886700" y="263134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“subsquare”!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Not an height field</a:t>
            </a:r>
          </a:p>
        </p:txBody>
      </p:sp>
      <p:cxnSp>
        <p:nvCxnSpPr>
          <p:cNvPr id="7" name="Connettore 2 6"/>
          <p:cNvCxnSpPr>
            <a:stCxn id="4" idx="2"/>
          </p:cNvCxnSpPr>
          <p:nvPr/>
        </p:nvCxnSpPr>
        <p:spPr bwMode="auto">
          <a:xfrm rot="5400000">
            <a:off x="3706234" y="2741891"/>
            <a:ext cx="581477" cy="1406827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Figura a mano libera 56"/>
          <p:cNvSpPr/>
          <p:nvPr/>
        </p:nvSpPr>
        <p:spPr bwMode="auto">
          <a:xfrm>
            <a:off x="796411" y="4346272"/>
            <a:ext cx="3220631" cy="688354"/>
          </a:xfrm>
          <a:custGeom>
            <a:avLst/>
            <a:gdLst>
              <a:gd name="connsiteX0" fmla="*/ 0 w 3220631"/>
              <a:gd name="connsiteY0" fmla="*/ 436985 h 486004"/>
              <a:gd name="connsiteX1" fmla="*/ 501707 w 3220631"/>
              <a:gd name="connsiteY1" fmla="*/ 445077 h 486004"/>
              <a:gd name="connsiteX2" fmla="*/ 1739788 w 3220631"/>
              <a:gd name="connsiteY2" fmla="*/ 15 h 486004"/>
              <a:gd name="connsiteX3" fmla="*/ 2532808 w 3220631"/>
              <a:gd name="connsiteY3" fmla="*/ 428893 h 486004"/>
              <a:gd name="connsiteX4" fmla="*/ 3220631 w 3220631"/>
              <a:gd name="connsiteY4" fmla="*/ 469353 h 486004"/>
              <a:gd name="connsiteX0" fmla="*/ 0 w 3220631"/>
              <a:gd name="connsiteY0" fmla="*/ 436985 h 486004"/>
              <a:gd name="connsiteX1" fmla="*/ 914400 w 3220631"/>
              <a:gd name="connsiteY1" fmla="*/ 412708 h 486004"/>
              <a:gd name="connsiteX2" fmla="*/ 1739788 w 3220631"/>
              <a:gd name="connsiteY2" fmla="*/ 15 h 486004"/>
              <a:gd name="connsiteX3" fmla="*/ 2532808 w 3220631"/>
              <a:gd name="connsiteY3" fmla="*/ 428893 h 486004"/>
              <a:gd name="connsiteX4" fmla="*/ 3220631 w 3220631"/>
              <a:gd name="connsiteY4" fmla="*/ 469353 h 486004"/>
              <a:gd name="connsiteX0" fmla="*/ 0 w 3220631"/>
              <a:gd name="connsiteY0" fmla="*/ 436991 h 502980"/>
              <a:gd name="connsiteX1" fmla="*/ 914400 w 3220631"/>
              <a:gd name="connsiteY1" fmla="*/ 412714 h 502980"/>
              <a:gd name="connsiteX2" fmla="*/ 1739788 w 3220631"/>
              <a:gd name="connsiteY2" fmla="*/ 21 h 502980"/>
              <a:gd name="connsiteX3" fmla="*/ 2532808 w 3220631"/>
              <a:gd name="connsiteY3" fmla="*/ 428899 h 502980"/>
              <a:gd name="connsiteX4" fmla="*/ 3220631 w 3220631"/>
              <a:gd name="connsiteY4" fmla="*/ 469359 h 502980"/>
              <a:gd name="connsiteX0" fmla="*/ 0 w 3220631"/>
              <a:gd name="connsiteY0" fmla="*/ 436991 h 502980"/>
              <a:gd name="connsiteX1" fmla="*/ 914400 w 3220631"/>
              <a:gd name="connsiteY1" fmla="*/ 412714 h 502980"/>
              <a:gd name="connsiteX2" fmla="*/ 1739788 w 3220631"/>
              <a:gd name="connsiteY2" fmla="*/ 21 h 502980"/>
              <a:gd name="connsiteX3" fmla="*/ 2532808 w 3220631"/>
              <a:gd name="connsiteY3" fmla="*/ 428899 h 502980"/>
              <a:gd name="connsiteX4" fmla="*/ 3220631 w 3220631"/>
              <a:gd name="connsiteY4" fmla="*/ 469359 h 502980"/>
              <a:gd name="connsiteX0" fmla="*/ 0 w 3220631"/>
              <a:gd name="connsiteY0" fmla="*/ 436991 h 486010"/>
              <a:gd name="connsiteX1" fmla="*/ 914400 w 3220631"/>
              <a:gd name="connsiteY1" fmla="*/ 412714 h 486010"/>
              <a:gd name="connsiteX2" fmla="*/ 1739788 w 3220631"/>
              <a:gd name="connsiteY2" fmla="*/ 21 h 486010"/>
              <a:gd name="connsiteX3" fmla="*/ 2532808 w 3220631"/>
              <a:gd name="connsiteY3" fmla="*/ 428899 h 486010"/>
              <a:gd name="connsiteX4" fmla="*/ 3220631 w 3220631"/>
              <a:gd name="connsiteY4" fmla="*/ 469359 h 486010"/>
              <a:gd name="connsiteX0" fmla="*/ 0 w 3220631"/>
              <a:gd name="connsiteY0" fmla="*/ 436991 h 486010"/>
              <a:gd name="connsiteX1" fmla="*/ 914400 w 3220631"/>
              <a:gd name="connsiteY1" fmla="*/ 412714 h 486010"/>
              <a:gd name="connsiteX2" fmla="*/ 1739788 w 3220631"/>
              <a:gd name="connsiteY2" fmla="*/ 21 h 486010"/>
              <a:gd name="connsiteX3" fmla="*/ 2532808 w 3220631"/>
              <a:gd name="connsiteY3" fmla="*/ 428899 h 486010"/>
              <a:gd name="connsiteX4" fmla="*/ 3220631 w 3220631"/>
              <a:gd name="connsiteY4" fmla="*/ 469359 h 486010"/>
              <a:gd name="connsiteX0" fmla="*/ 0 w 3220631"/>
              <a:gd name="connsiteY0" fmla="*/ 436986 h 486005"/>
              <a:gd name="connsiteX1" fmla="*/ 914400 w 3220631"/>
              <a:gd name="connsiteY1" fmla="*/ 445078 h 486005"/>
              <a:gd name="connsiteX2" fmla="*/ 1739788 w 3220631"/>
              <a:gd name="connsiteY2" fmla="*/ 16 h 486005"/>
              <a:gd name="connsiteX3" fmla="*/ 2532808 w 3220631"/>
              <a:gd name="connsiteY3" fmla="*/ 428894 h 486005"/>
              <a:gd name="connsiteX4" fmla="*/ 3220631 w 3220631"/>
              <a:gd name="connsiteY4" fmla="*/ 469354 h 486005"/>
              <a:gd name="connsiteX0" fmla="*/ 0 w 3220631"/>
              <a:gd name="connsiteY0" fmla="*/ 436986 h 486005"/>
              <a:gd name="connsiteX1" fmla="*/ 914400 w 3220631"/>
              <a:gd name="connsiteY1" fmla="*/ 445078 h 486005"/>
              <a:gd name="connsiteX2" fmla="*/ 1739788 w 3220631"/>
              <a:gd name="connsiteY2" fmla="*/ 16 h 486005"/>
              <a:gd name="connsiteX3" fmla="*/ 2532808 w 3220631"/>
              <a:gd name="connsiteY3" fmla="*/ 428894 h 486005"/>
              <a:gd name="connsiteX4" fmla="*/ 3220631 w 3220631"/>
              <a:gd name="connsiteY4" fmla="*/ 469354 h 486005"/>
              <a:gd name="connsiteX0" fmla="*/ 0 w 3220631"/>
              <a:gd name="connsiteY0" fmla="*/ 364161 h 409482"/>
              <a:gd name="connsiteX1" fmla="*/ 914400 w 3220631"/>
              <a:gd name="connsiteY1" fmla="*/ 372253 h 409482"/>
              <a:gd name="connsiteX2" fmla="*/ 1610316 w 3220631"/>
              <a:gd name="connsiteY2" fmla="*/ 19 h 409482"/>
              <a:gd name="connsiteX3" fmla="*/ 2532808 w 3220631"/>
              <a:gd name="connsiteY3" fmla="*/ 356069 h 409482"/>
              <a:gd name="connsiteX4" fmla="*/ 3220631 w 3220631"/>
              <a:gd name="connsiteY4" fmla="*/ 396529 h 409482"/>
              <a:gd name="connsiteX0" fmla="*/ 0 w 3220631"/>
              <a:gd name="connsiteY0" fmla="*/ 364219 h 405177"/>
              <a:gd name="connsiteX1" fmla="*/ 914400 w 3220631"/>
              <a:gd name="connsiteY1" fmla="*/ 372311 h 405177"/>
              <a:gd name="connsiteX2" fmla="*/ 1610316 w 3220631"/>
              <a:gd name="connsiteY2" fmla="*/ 77 h 405177"/>
              <a:gd name="connsiteX3" fmla="*/ 2209127 w 3220631"/>
              <a:gd name="connsiteY3" fmla="*/ 339942 h 405177"/>
              <a:gd name="connsiteX4" fmla="*/ 3220631 w 3220631"/>
              <a:gd name="connsiteY4" fmla="*/ 396587 h 405177"/>
              <a:gd name="connsiteX0" fmla="*/ 0 w 3220631"/>
              <a:gd name="connsiteY0" fmla="*/ 364219 h 405177"/>
              <a:gd name="connsiteX1" fmla="*/ 914400 w 3220631"/>
              <a:gd name="connsiteY1" fmla="*/ 372311 h 405177"/>
              <a:gd name="connsiteX2" fmla="*/ 1610316 w 3220631"/>
              <a:gd name="connsiteY2" fmla="*/ 77 h 405177"/>
              <a:gd name="connsiteX3" fmla="*/ 2209127 w 3220631"/>
              <a:gd name="connsiteY3" fmla="*/ 339942 h 405177"/>
              <a:gd name="connsiteX4" fmla="*/ 3220631 w 3220631"/>
              <a:gd name="connsiteY4" fmla="*/ 396587 h 405177"/>
              <a:gd name="connsiteX0" fmla="*/ 0 w 3220631"/>
              <a:gd name="connsiteY0" fmla="*/ 364259 h 405217"/>
              <a:gd name="connsiteX1" fmla="*/ 914400 w 3220631"/>
              <a:gd name="connsiteY1" fmla="*/ 372351 h 405217"/>
              <a:gd name="connsiteX2" fmla="*/ 1610316 w 3220631"/>
              <a:gd name="connsiteY2" fmla="*/ 117 h 405217"/>
              <a:gd name="connsiteX3" fmla="*/ 2209127 w 3220631"/>
              <a:gd name="connsiteY3" fmla="*/ 339982 h 405217"/>
              <a:gd name="connsiteX4" fmla="*/ 3220631 w 3220631"/>
              <a:gd name="connsiteY4" fmla="*/ 396627 h 405217"/>
              <a:gd name="connsiteX0" fmla="*/ 0 w 3220631"/>
              <a:gd name="connsiteY0" fmla="*/ 348087 h 389045"/>
              <a:gd name="connsiteX1" fmla="*/ 914400 w 3220631"/>
              <a:gd name="connsiteY1" fmla="*/ 356179 h 389045"/>
              <a:gd name="connsiteX2" fmla="*/ 1545579 w 3220631"/>
              <a:gd name="connsiteY2" fmla="*/ 129 h 389045"/>
              <a:gd name="connsiteX3" fmla="*/ 2209127 w 3220631"/>
              <a:gd name="connsiteY3" fmla="*/ 323810 h 389045"/>
              <a:gd name="connsiteX4" fmla="*/ 3220631 w 3220631"/>
              <a:gd name="connsiteY4" fmla="*/ 380455 h 389045"/>
              <a:gd name="connsiteX0" fmla="*/ 0 w 3220631"/>
              <a:gd name="connsiteY0" fmla="*/ 347966 h 396362"/>
              <a:gd name="connsiteX1" fmla="*/ 914400 w 3220631"/>
              <a:gd name="connsiteY1" fmla="*/ 356058 h 396362"/>
              <a:gd name="connsiteX2" fmla="*/ 1545579 w 3220631"/>
              <a:gd name="connsiteY2" fmla="*/ 8 h 396362"/>
              <a:gd name="connsiteX3" fmla="*/ 2184851 w 3220631"/>
              <a:gd name="connsiteY3" fmla="*/ 347966 h 396362"/>
              <a:gd name="connsiteX4" fmla="*/ 3220631 w 3220631"/>
              <a:gd name="connsiteY4" fmla="*/ 380334 h 396362"/>
              <a:gd name="connsiteX0" fmla="*/ 0 w 3220631"/>
              <a:gd name="connsiteY0" fmla="*/ 347966 h 380334"/>
              <a:gd name="connsiteX1" fmla="*/ 914400 w 3220631"/>
              <a:gd name="connsiteY1" fmla="*/ 356058 h 380334"/>
              <a:gd name="connsiteX2" fmla="*/ 1545579 w 3220631"/>
              <a:gd name="connsiteY2" fmla="*/ 8 h 380334"/>
              <a:gd name="connsiteX3" fmla="*/ 2184851 w 3220631"/>
              <a:gd name="connsiteY3" fmla="*/ 347966 h 380334"/>
              <a:gd name="connsiteX4" fmla="*/ 3220631 w 3220631"/>
              <a:gd name="connsiteY4" fmla="*/ 380334 h 380334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23 h 428891"/>
              <a:gd name="connsiteX1" fmla="*/ 914400 w 3220631"/>
              <a:gd name="connsiteY1" fmla="*/ 404615 h 428891"/>
              <a:gd name="connsiteX2" fmla="*/ 1561763 w 3220631"/>
              <a:gd name="connsiteY2" fmla="*/ 13 h 428891"/>
              <a:gd name="connsiteX3" fmla="*/ 2184851 w 3220631"/>
              <a:gd name="connsiteY3" fmla="*/ 396523 h 428891"/>
              <a:gd name="connsiteX4" fmla="*/ 3220631 w 3220631"/>
              <a:gd name="connsiteY4" fmla="*/ 428891 h 428891"/>
              <a:gd name="connsiteX0" fmla="*/ 0 w 3220631"/>
              <a:gd name="connsiteY0" fmla="*/ 655593 h 687961"/>
              <a:gd name="connsiteX1" fmla="*/ 914400 w 3220631"/>
              <a:gd name="connsiteY1" fmla="*/ 663685 h 687961"/>
              <a:gd name="connsiteX2" fmla="*/ 1546523 w 3220631"/>
              <a:gd name="connsiteY2" fmla="*/ 3 h 687961"/>
              <a:gd name="connsiteX3" fmla="*/ 2184851 w 3220631"/>
              <a:gd name="connsiteY3" fmla="*/ 655593 h 687961"/>
              <a:gd name="connsiteX4" fmla="*/ 3220631 w 3220631"/>
              <a:gd name="connsiteY4" fmla="*/ 687961 h 687961"/>
              <a:gd name="connsiteX0" fmla="*/ 0 w 3220631"/>
              <a:gd name="connsiteY0" fmla="*/ 655593 h 687961"/>
              <a:gd name="connsiteX1" fmla="*/ 914400 w 3220631"/>
              <a:gd name="connsiteY1" fmla="*/ 663685 h 687961"/>
              <a:gd name="connsiteX2" fmla="*/ 1546523 w 3220631"/>
              <a:gd name="connsiteY2" fmla="*/ 3 h 687961"/>
              <a:gd name="connsiteX3" fmla="*/ 2184851 w 3220631"/>
              <a:gd name="connsiteY3" fmla="*/ 655593 h 687961"/>
              <a:gd name="connsiteX4" fmla="*/ 3220631 w 3220631"/>
              <a:gd name="connsiteY4" fmla="*/ 687961 h 687961"/>
              <a:gd name="connsiteX0" fmla="*/ 0 w 3220631"/>
              <a:gd name="connsiteY0" fmla="*/ 655986 h 688354"/>
              <a:gd name="connsiteX1" fmla="*/ 914400 w 3220631"/>
              <a:gd name="connsiteY1" fmla="*/ 664078 h 688354"/>
              <a:gd name="connsiteX2" fmla="*/ 1546523 w 3220631"/>
              <a:gd name="connsiteY2" fmla="*/ 396 h 688354"/>
              <a:gd name="connsiteX3" fmla="*/ 2184851 w 3220631"/>
              <a:gd name="connsiteY3" fmla="*/ 655986 h 688354"/>
              <a:gd name="connsiteX4" fmla="*/ 3220631 w 3220631"/>
              <a:gd name="connsiteY4" fmla="*/ 688354 h 68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0631" h="688354">
                <a:moveTo>
                  <a:pt x="0" y="655986"/>
                </a:moveTo>
                <a:lnTo>
                  <a:pt x="914400" y="664078"/>
                </a:lnTo>
                <a:cubicBezTo>
                  <a:pt x="228127" y="51242"/>
                  <a:pt x="1270045" y="1745"/>
                  <a:pt x="1546523" y="396"/>
                </a:cubicBezTo>
                <a:cubicBezTo>
                  <a:pt x="1823001" y="-953"/>
                  <a:pt x="2984614" y="-25363"/>
                  <a:pt x="2184851" y="655986"/>
                </a:cubicBezTo>
                <a:lnTo>
                  <a:pt x="3220631" y="688354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Connettore 1 38"/>
          <p:cNvCxnSpPr/>
          <p:nvPr/>
        </p:nvCxnSpPr>
        <p:spPr bwMode="auto">
          <a:xfrm>
            <a:off x="724028" y="5013176"/>
            <a:ext cx="3333474" cy="0"/>
          </a:xfrm>
          <a:prstGeom prst="line">
            <a:avLst/>
          </a:prstGeom>
          <a:noFill/>
          <a:ln w="57150" cap="flat" cmpd="sng" algn="ctr">
            <a:solidFill>
              <a:srgbClr val="3101FF"/>
            </a:solidFill>
            <a:prstDash val="solid"/>
            <a:round/>
            <a:headEnd type="oval" w="med" len="med"/>
            <a:tailEnd type="oval" w="med" len="med"/>
          </a:ln>
          <a:effectLst/>
          <a:extLst/>
        </p:spPr>
      </p:cxnSp>
      <p:sp>
        <p:nvSpPr>
          <p:cNvPr id="64" name="Figura a mano libera 63"/>
          <p:cNvSpPr/>
          <p:nvPr/>
        </p:nvSpPr>
        <p:spPr bwMode="auto">
          <a:xfrm>
            <a:off x="2983016" y="3529221"/>
            <a:ext cx="310493" cy="413638"/>
          </a:xfrm>
          <a:custGeom>
            <a:avLst/>
            <a:gdLst>
              <a:gd name="connsiteX0" fmla="*/ 0 w 3220631"/>
              <a:gd name="connsiteY0" fmla="*/ 436985 h 486004"/>
              <a:gd name="connsiteX1" fmla="*/ 501707 w 3220631"/>
              <a:gd name="connsiteY1" fmla="*/ 445077 h 486004"/>
              <a:gd name="connsiteX2" fmla="*/ 1739788 w 3220631"/>
              <a:gd name="connsiteY2" fmla="*/ 15 h 486004"/>
              <a:gd name="connsiteX3" fmla="*/ 2532808 w 3220631"/>
              <a:gd name="connsiteY3" fmla="*/ 428893 h 486004"/>
              <a:gd name="connsiteX4" fmla="*/ 3220631 w 3220631"/>
              <a:gd name="connsiteY4" fmla="*/ 469353 h 486004"/>
              <a:gd name="connsiteX0" fmla="*/ 0 w 3220631"/>
              <a:gd name="connsiteY0" fmla="*/ 436985 h 486004"/>
              <a:gd name="connsiteX1" fmla="*/ 914400 w 3220631"/>
              <a:gd name="connsiteY1" fmla="*/ 412708 h 486004"/>
              <a:gd name="connsiteX2" fmla="*/ 1739788 w 3220631"/>
              <a:gd name="connsiteY2" fmla="*/ 15 h 486004"/>
              <a:gd name="connsiteX3" fmla="*/ 2532808 w 3220631"/>
              <a:gd name="connsiteY3" fmla="*/ 428893 h 486004"/>
              <a:gd name="connsiteX4" fmla="*/ 3220631 w 3220631"/>
              <a:gd name="connsiteY4" fmla="*/ 469353 h 486004"/>
              <a:gd name="connsiteX0" fmla="*/ 0 w 3220631"/>
              <a:gd name="connsiteY0" fmla="*/ 436991 h 502980"/>
              <a:gd name="connsiteX1" fmla="*/ 914400 w 3220631"/>
              <a:gd name="connsiteY1" fmla="*/ 412714 h 502980"/>
              <a:gd name="connsiteX2" fmla="*/ 1739788 w 3220631"/>
              <a:gd name="connsiteY2" fmla="*/ 21 h 502980"/>
              <a:gd name="connsiteX3" fmla="*/ 2532808 w 3220631"/>
              <a:gd name="connsiteY3" fmla="*/ 428899 h 502980"/>
              <a:gd name="connsiteX4" fmla="*/ 3220631 w 3220631"/>
              <a:gd name="connsiteY4" fmla="*/ 469359 h 502980"/>
              <a:gd name="connsiteX0" fmla="*/ 0 w 3220631"/>
              <a:gd name="connsiteY0" fmla="*/ 436991 h 502980"/>
              <a:gd name="connsiteX1" fmla="*/ 914400 w 3220631"/>
              <a:gd name="connsiteY1" fmla="*/ 412714 h 502980"/>
              <a:gd name="connsiteX2" fmla="*/ 1739788 w 3220631"/>
              <a:gd name="connsiteY2" fmla="*/ 21 h 502980"/>
              <a:gd name="connsiteX3" fmla="*/ 2532808 w 3220631"/>
              <a:gd name="connsiteY3" fmla="*/ 428899 h 502980"/>
              <a:gd name="connsiteX4" fmla="*/ 3220631 w 3220631"/>
              <a:gd name="connsiteY4" fmla="*/ 469359 h 502980"/>
              <a:gd name="connsiteX0" fmla="*/ 0 w 3220631"/>
              <a:gd name="connsiteY0" fmla="*/ 436991 h 486010"/>
              <a:gd name="connsiteX1" fmla="*/ 914400 w 3220631"/>
              <a:gd name="connsiteY1" fmla="*/ 412714 h 486010"/>
              <a:gd name="connsiteX2" fmla="*/ 1739788 w 3220631"/>
              <a:gd name="connsiteY2" fmla="*/ 21 h 486010"/>
              <a:gd name="connsiteX3" fmla="*/ 2532808 w 3220631"/>
              <a:gd name="connsiteY3" fmla="*/ 428899 h 486010"/>
              <a:gd name="connsiteX4" fmla="*/ 3220631 w 3220631"/>
              <a:gd name="connsiteY4" fmla="*/ 469359 h 486010"/>
              <a:gd name="connsiteX0" fmla="*/ 0 w 3220631"/>
              <a:gd name="connsiteY0" fmla="*/ 436991 h 486010"/>
              <a:gd name="connsiteX1" fmla="*/ 914400 w 3220631"/>
              <a:gd name="connsiteY1" fmla="*/ 412714 h 486010"/>
              <a:gd name="connsiteX2" fmla="*/ 1739788 w 3220631"/>
              <a:gd name="connsiteY2" fmla="*/ 21 h 486010"/>
              <a:gd name="connsiteX3" fmla="*/ 2532808 w 3220631"/>
              <a:gd name="connsiteY3" fmla="*/ 428899 h 486010"/>
              <a:gd name="connsiteX4" fmla="*/ 3220631 w 3220631"/>
              <a:gd name="connsiteY4" fmla="*/ 469359 h 486010"/>
              <a:gd name="connsiteX0" fmla="*/ 0 w 3220631"/>
              <a:gd name="connsiteY0" fmla="*/ 436986 h 486005"/>
              <a:gd name="connsiteX1" fmla="*/ 914400 w 3220631"/>
              <a:gd name="connsiteY1" fmla="*/ 445078 h 486005"/>
              <a:gd name="connsiteX2" fmla="*/ 1739788 w 3220631"/>
              <a:gd name="connsiteY2" fmla="*/ 16 h 486005"/>
              <a:gd name="connsiteX3" fmla="*/ 2532808 w 3220631"/>
              <a:gd name="connsiteY3" fmla="*/ 428894 h 486005"/>
              <a:gd name="connsiteX4" fmla="*/ 3220631 w 3220631"/>
              <a:gd name="connsiteY4" fmla="*/ 469354 h 486005"/>
              <a:gd name="connsiteX0" fmla="*/ 0 w 3220631"/>
              <a:gd name="connsiteY0" fmla="*/ 436986 h 486005"/>
              <a:gd name="connsiteX1" fmla="*/ 914400 w 3220631"/>
              <a:gd name="connsiteY1" fmla="*/ 445078 h 486005"/>
              <a:gd name="connsiteX2" fmla="*/ 1739788 w 3220631"/>
              <a:gd name="connsiteY2" fmla="*/ 16 h 486005"/>
              <a:gd name="connsiteX3" fmla="*/ 2532808 w 3220631"/>
              <a:gd name="connsiteY3" fmla="*/ 428894 h 486005"/>
              <a:gd name="connsiteX4" fmla="*/ 3220631 w 3220631"/>
              <a:gd name="connsiteY4" fmla="*/ 469354 h 486005"/>
              <a:gd name="connsiteX0" fmla="*/ 0 w 3220631"/>
              <a:gd name="connsiteY0" fmla="*/ 364161 h 409482"/>
              <a:gd name="connsiteX1" fmla="*/ 914400 w 3220631"/>
              <a:gd name="connsiteY1" fmla="*/ 372253 h 409482"/>
              <a:gd name="connsiteX2" fmla="*/ 1610316 w 3220631"/>
              <a:gd name="connsiteY2" fmla="*/ 19 h 409482"/>
              <a:gd name="connsiteX3" fmla="*/ 2532808 w 3220631"/>
              <a:gd name="connsiteY3" fmla="*/ 356069 h 409482"/>
              <a:gd name="connsiteX4" fmla="*/ 3220631 w 3220631"/>
              <a:gd name="connsiteY4" fmla="*/ 396529 h 409482"/>
              <a:gd name="connsiteX0" fmla="*/ 0 w 3220631"/>
              <a:gd name="connsiteY0" fmla="*/ 364219 h 405177"/>
              <a:gd name="connsiteX1" fmla="*/ 914400 w 3220631"/>
              <a:gd name="connsiteY1" fmla="*/ 372311 h 405177"/>
              <a:gd name="connsiteX2" fmla="*/ 1610316 w 3220631"/>
              <a:gd name="connsiteY2" fmla="*/ 77 h 405177"/>
              <a:gd name="connsiteX3" fmla="*/ 2209127 w 3220631"/>
              <a:gd name="connsiteY3" fmla="*/ 339942 h 405177"/>
              <a:gd name="connsiteX4" fmla="*/ 3220631 w 3220631"/>
              <a:gd name="connsiteY4" fmla="*/ 396587 h 405177"/>
              <a:gd name="connsiteX0" fmla="*/ 0 w 3220631"/>
              <a:gd name="connsiteY0" fmla="*/ 364219 h 405177"/>
              <a:gd name="connsiteX1" fmla="*/ 914400 w 3220631"/>
              <a:gd name="connsiteY1" fmla="*/ 372311 h 405177"/>
              <a:gd name="connsiteX2" fmla="*/ 1610316 w 3220631"/>
              <a:gd name="connsiteY2" fmla="*/ 77 h 405177"/>
              <a:gd name="connsiteX3" fmla="*/ 2209127 w 3220631"/>
              <a:gd name="connsiteY3" fmla="*/ 339942 h 405177"/>
              <a:gd name="connsiteX4" fmla="*/ 3220631 w 3220631"/>
              <a:gd name="connsiteY4" fmla="*/ 396587 h 405177"/>
              <a:gd name="connsiteX0" fmla="*/ 0 w 3220631"/>
              <a:gd name="connsiteY0" fmla="*/ 364259 h 405217"/>
              <a:gd name="connsiteX1" fmla="*/ 914400 w 3220631"/>
              <a:gd name="connsiteY1" fmla="*/ 372351 h 405217"/>
              <a:gd name="connsiteX2" fmla="*/ 1610316 w 3220631"/>
              <a:gd name="connsiteY2" fmla="*/ 117 h 405217"/>
              <a:gd name="connsiteX3" fmla="*/ 2209127 w 3220631"/>
              <a:gd name="connsiteY3" fmla="*/ 339982 h 405217"/>
              <a:gd name="connsiteX4" fmla="*/ 3220631 w 3220631"/>
              <a:gd name="connsiteY4" fmla="*/ 396627 h 405217"/>
              <a:gd name="connsiteX0" fmla="*/ 0 w 3220631"/>
              <a:gd name="connsiteY0" fmla="*/ 348087 h 389045"/>
              <a:gd name="connsiteX1" fmla="*/ 914400 w 3220631"/>
              <a:gd name="connsiteY1" fmla="*/ 356179 h 389045"/>
              <a:gd name="connsiteX2" fmla="*/ 1545579 w 3220631"/>
              <a:gd name="connsiteY2" fmla="*/ 129 h 389045"/>
              <a:gd name="connsiteX3" fmla="*/ 2209127 w 3220631"/>
              <a:gd name="connsiteY3" fmla="*/ 323810 h 389045"/>
              <a:gd name="connsiteX4" fmla="*/ 3220631 w 3220631"/>
              <a:gd name="connsiteY4" fmla="*/ 380455 h 389045"/>
              <a:gd name="connsiteX0" fmla="*/ 0 w 3220631"/>
              <a:gd name="connsiteY0" fmla="*/ 347966 h 396362"/>
              <a:gd name="connsiteX1" fmla="*/ 914400 w 3220631"/>
              <a:gd name="connsiteY1" fmla="*/ 356058 h 396362"/>
              <a:gd name="connsiteX2" fmla="*/ 1545579 w 3220631"/>
              <a:gd name="connsiteY2" fmla="*/ 8 h 396362"/>
              <a:gd name="connsiteX3" fmla="*/ 2184851 w 3220631"/>
              <a:gd name="connsiteY3" fmla="*/ 347966 h 396362"/>
              <a:gd name="connsiteX4" fmla="*/ 3220631 w 3220631"/>
              <a:gd name="connsiteY4" fmla="*/ 380334 h 396362"/>
              <a:gd name="connsiteX0" fmla="*/ 0 w 3220631"/>
              <a:gd name="connsiteY0" fmla="*/ 347966 h 380334"/>
              <a:gd name="connsiteX1" fmla="*/ 914400 w 3220631"/>
              <a:gd name="connsiteY1" fmla="*/ 356058 h 380334"/>
              <a:gd name="connsiteX2" fmla="*/ 1545579 w 3220631"/>
              <a:gd name="connsiteY2" fmla="*/ 8 h 380334"/>
              <a:gd name="connsiteX3" fmla="*/ 2184851 w 3220631"/>
              <a:gd name="connsiteY3" fmla="*/ 347966 h 380334"/>
              <a:gd name="connsiteX4" fmla="*/ 3220631 w 3220631"/>
              <a:gd name="connsiteY4" fmla="*/ 380334 h 380334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23 h 428891"/>
              <a:gd name="connsiteX1" fmla="*/ 914400 w 3220631"/>
              <a:gd name="connsiteY1" fmla="*/ 404615 h 428891"/>
              <a:gd name="connsiteX2" fmla="*/ 1561763 w 3220631"/>
              <a:gd name="connsiteY2" fmla="*/ 13 h 428891"/>
              <a:gd name="connsiteX3" fmla="*/ 2184851 w 3220631"/>
              <a:gd name="connsiteY3" fmla="*/ 396523 h 428891"/>
              <a:gd name="connsiteX4" fmla="*/ 3220631 w 3220631"/>
              <a:gd name="connsiteY4" fmla="*/ 428891 h 428891"/>
              <a:gd name="connsiteX0" fmla="*/ 0 w 3220631"/>
              <a:gd name="connsiteY0" fmla="*/ 655593 h 687961"/>
              <a:gd name="connsiteX1" fmla="*/ 914400 w 3220631"/>
              <a:gd name="connsiteY1" fmla="*/ 663685 h 687961"/>
              <a:gd name="connsiteX2" fmla="*/ 1546523 w 3220631"/>
              <a:gd name="connsiteY2" fmla="*/ 3 h 687961"/>
              <a:gd name="connsiteX3" fmla="*/ 2184851 w 3220631"/>
              <a:gd name="connsiteY3" fmla="*/ 655593 h 687961"/>
              <a:gd name="connsiteX4" fmla="*/ 3220631 w 3220631"/>
              <a:gd name="connsiteY4" fmla="*/ 687961 h 687961"/>
              <a:gd name="connsiteX0" fmla="*/ 0 w 3220631"/>
              <a:gd name="connsiteY0" fmla="*/ 655593 h 687961"/>
              <a:gd name="connsiteX1" fmla="*/ 914400 w 3220631"/>
              <a:gd name="connsiteY1" fmla="*/ 663685 h 687961"/>
              <a:gd name="connsiteX2" fmla="*/ 1546523 w 3220631"/>
              <a:gd name="connsiteY2" fmla="*/ 3 h 687961"/>
              <a:gd name="connsiteX3" fmla="*/ 2184851 w 3220631"/>
              <a:gd name="connsiteY3" fmla="*/ 655593 h 687961"/>
              <a:gd name="connsiteX4" fmla="*/ 3220631 w 3220631"/>
              <a:gd name="connsiteY4" fmla="*/ 687961 h 687961"/>
              <a:gd name="connsiteX0" fmla="*/ 0 w 3220631"/>
              <a:gd name="connsiteY0" fmla="*/ 655986 h 688354"/>
              <a:gd name="connsiteX1" fmla="*/ 914400 w 3220631"/>
              <a:gd name="connsiteY1" fmla="*/ 664078 h 688354"/>
              <a:gd name="connsiteX2" fmla="*/ 1546523 w 3220631"/>
              <a:gd name="connsiteY2" fmla="*/ 396 h 688354"/>
              <a:gd name="connsiteX3" fmla="*/ 2184851 w 3220631"/>
              <a:gd name="connsiteY3" fmla="*/ 655986 h 688354"/>
              <a:gd name="connsiteX4" fmla="*/ 3220631 w 3220631"/>
              <a:gd name="connsiteY4" fmla="*/ 688354 h 688354"/>
              <a:gd name="connsiteX0" fmla="*/ 229958 w 2536189"/>
              <a:gd name="connsiteY0" fmla="*/ 664078 h 688354"/>
              <a:gd name="connsiteX1" fmla="*/ 862081 w 2536189"/>
              <a:gd name="connsiteY1" fmla="*/ 396 h 688354"/>
              <a:gd name="connsiteX2" fmla="*/ 1500409 w 2536189"/>
              <a:gd name="connsiteY2" fmla="*/ 655986 h 688354"/>
              <a:gd name="connsiteX3" fmla="*/ 2536189 w 2536189"/>
              <a:gd name="connsiteY3" fmla="*/ 688354 h 688354"/>
              <a:gd name="connsiteX0" fmla="*/ 0 w 1674108"/>
              <a:gd name="connsiteY0" fmla="*/ 396 h 688354"/>
              <a:gd name="connsiteX1" fmla="*/ 638328 w 1674108"/>
              <a:gd name="connsiteY1" fmla="*/ 655986 h 688354"/>
              <a:gd name="connsiteX2" fmla="*/ 1674108 w 1674108"/>
              <a:gd name="connsiteY2" fmla="*/ 688354 h 688354"/>
              <a:gd name="connsiteX0" fmla="*/ 291312 w 1035780"/>
              <a:gd name="connsiteY0" fmla="*/ 47047 h 506405"/>
              <a:gd name="connsiteX1" fmla="*/ 0 w 1035780"/>
              <a:gd name="connsiteY1" fmla="*/ 474037 h 506405"/>
              <a:gd name="connsiteX2" fmla="*/ 1035780 w 1035780"/>
              <a:gd name="connsiteY2" fmla="*/ 506405 h 506405"/>
              <a:gd name="connsiteX0" fmla="*/ 291312 w 1035780"/>
              <a:gd name="connsiteY0" fmla="*/ 47047 h 506405"/>
              <a:gd name="connsiteX1" fmla="*/ 0 w 1035780"/>
              <a:gd name="connsiteY1" fmla="*/ 474037 h 506405"/>
              <a:gd name="connsiteX2" fmla="*/ 1035780 w 1035780"/>
              <a:gd name="connsiteY2" fmla="*/ 506405 h 506405"/>
              <a:gd name="connsiteX3" fmla="*/ 291312 w 1035780"/>
              <a:gd name="connsiteY3" fmla="*/ 47047 h 506405"/>
              <a:gd name="connsiteX0" fmla="*/ 291312 w 1035780"/>
              <a:gd name="connsiteY0" fmla="*/ 0 h 459358"/>
              <a:gd name="connsiteX1" fmla="*/ 0 w 1035780"/>
              <a:gd name="connsiteY1" fmla="*/ 426990 h 459358"/>
              <a:gd name="connsiteX2" fmla="*/ 1035780 w 1035780"/>
              <a:gd name="connsiteY2" fmla="*/ 459358 h 459358"/>
              <a:gd name="connsiteX3" fmla="*/ 291312 w 1035780"/>
              <a:gd name="connsiteY3" fmla="*/ 0 h 459358"/>
              <a:gd name="connsiteX0" fmla="*/ 291312 w 1035780"/>
              <a:gd name="connsiteY0" fmla="*/ 0 h 459358"/>
              <a:gd name="connsiteX1" fmla="*/ 0 w 1035780"/>
              <a:gd name="connsiteY1" fmla="*/ 426990 h 459358"/>
              <a:gd name="connsiteX2" fmla="*/ 1035780 w 1035780"/>
              <a:gd name="connsiteY2" fmla="*/ 459358 h 459358"/>
              <a:gd name="connsiteX3" fmla="*/ 291312 w 1035780"/>
              <a:gd name="connsiteY3" fmla="*/ 0 h 459358"/>
              <a:gd name="connsiteX0" fmla="*/ 306552 w 1035780"/>
              <a:gd name="connsiteY0" fmla="*/ 0 h 436498"/>
              <a:gd name="connsiteX1" fmla="*/ 0 w 1035780"/>
              <a:gd name="connsiteY1" fmla="*/ 404130 h 436498"/>
              <a:gd name="connsiteX2" fmla="*/ 1035780 w 1035780"/>
              <a:gd name="connsiteY2" fmla="*/ 436498 h 436498"/>
              <a:gd name="connsiteX3" fmla="*/ 306552 w 1035780"/>
              <a:gd name="connsiteY3" fmla="*/ 0 h 436498"/>
              <a:gd name="connsiteX0" fmla="*/ 306552 w 306552"/>
              <a:gd name="connsiteY0" fmla="*/ 0 h 413638"/>
              <a:gd name="connsiteX1" fmla="*/ 0 w 306552"/>
              <a:gd name="connsiteY1" fmla="*/ 404130 h 413638"/>
              <a:gd name="connsiteX2" fmla="*/ 296640 w 306552"/>
              <a:gd name="connsiteY2" fmla="*/ 413638 h 413638"/>
              <a:gd name="connsiteX3" fmla="*/ 306552 w 306552"/>
              <a:gd name="connsiteY3" fmla="*/ 0 h 41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552" h="413638">
                <a:moveTo>
                  <a:pt x="306552" y="0"/>
                </a:moveTo>
                <a:cubicBezTo>
                  <a:pt x="240130" y="166291"/>
                  <a:pt x="312083" y="96161"/>
                  <a:pt x="0" y="404130"/>
                </a:cubicBezTo>
                <a:lnTo>
                  <a:pt x="296640" y="413638"/>
                </a:lnTo>
                <a:lnTo>
                  <a:pt x="306552" y="0"/>
                </a:lnTo>
                <a:close/>
              </a:path>
            </a:pathLst>
          </a:custGeom>
          <a:solidFill>
            <a:srgbClr val="E6D02A"/>
          </a:solidFill>
          <a:ln w="63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igura a mano libera 4"/>
          <p:cNvSpPr/>
          <p:nvPr/>
        </p:nvSpPr>
        <p:spPr bwMode="auto">
          <a:xfrm>
            <a:off x="796411" y="3267570"/>
            <a:ext cx="3220631" cy="688354"/>
          </a:xfrm>
          <a:custGeom>
            <a:avLst/>
            <a:gdLst>
              <a:gd name="connsiteX0" fmla="*/ 0 w 3220631"/>
              <a:gd name="connsiteY0" fmla="*/ 436985 h 486004"/>
              <a:gd name="connsiteX1" fmla="*/ 501707 w 3220631"/>
              <a:gd name="connsiteY1" fmla="*/ 445077 h 486004"/>
              <a:gd name="connsiteX2" fmla="*/ 1739788 w 3220631"/>
              <a:gd name="connsiteY2" fmla="*/ 15 h 486004"/>
              <a:gd name="connsiteX3" fmla="*/ 2532808 w 3220631"/>
              <a:gd name="connsiteY3" fmla="*/ 428893 h 486004"/>
              <a:gd name="connsiteX4" fmla="*/ 3220631 w 3220631"/>
              <a:gd name="connsiteY4" fmla="*/ 469353 h 486004"/>
              <a:gd name="connsiteX0" fmla="*/ 0 w 3220631"/>
              <a:gd name="connsiteY0" fmla="*/ 436985 h 486004"/>
              <a:gd name="connsiteX1" fmla="*/ 914400 w 3220631"/>
              <a:gd name="connsiteY1" fmla="*/ 412708 h 486004"/>
              <a:gd name="connsiteX2" fmla="*/ 1739788 w 3220631"/>
              <a:gd name="connsiteY2" fmla="*/ 15 h 486004"/>
              <a:gd name="connsiteX3" fmla="*/ 2532808 w 3220631"/>
              <a:gd name="connsiteY3" fmla="*/ 428893 h 486004"/>
              <a:gd name="connsiteX4" fmla="*/ 3220631 w 3220631"/>
              <a:gd name="connsiteY4" fmla="*/ 469353 h 486004"/>
              <a:gd name="connsiteX0" fmla="*/ 0 w 3220631"/>
              <a:gd name="connsiteY0" fmla="*/ 436991 h 502980"/>
              <a:gd name="connsiteX1" fmla="*/ 914400 w 3220631"/>
              <a:gd name="connsiteY1" fmla="*/ 412714 h 502980"/>
              <a:gd name="connsiteX2" fmla="*/ 1739788 w 3220631"/>
              <a:gd name="connsiteY2" fmla="*/ 21 h 502980"/>
              <a:gd name="connsiteX3" fmla="*/ 2532808 w 3220631"/>
              <a:gd name="connsiteY3" fmla="*/ 428899 h 502980"/>
              <a:gd name="connsiteX4" fmla="*/ 3220631 w 3220631"/>
              <a:gd name="connsiteY4" fmla="*/ 469359 h 502980"/>
              <a:gd name="connsiteX0" fmla="*/ 0 w 3220631"/>
              <a:gd name="connsiteY0" fmla="*/ 436991 h 502980"/>
              <a:gd name="connsiteX1" fmla="*/ 914400 w 3220631"/>
              <a:gd name="connsiteY1" fmla="*/ 412714 h 502980"/>
              <a:gd name="connsiteX2" fmla="*/ 1739788 w 3220631"/>
              <a:gd name="connsiteY2" fmla="*/ 21 h 502980"/>
              <a:gd name="connsiteX3" fmla="*/ 2532808 w 3220631"/>
              <a:gd name="connsiteY3" fmla="*/ 428899 h 502980"/>
              <a:gd name="connsiteX4" fmla="*/ 3220631 w 3220631"/>
              <a:gd name="connsiteY4" fmla="*/ 469359 h 502980"/>
              <a:gd name="connsiteX0" fmla="*/ 0 w 3220631"/>
              <a:gd name="connsiteY0" fmla="*/ 436991 h 486010"/>
              <a:gd name="connsiteX1" fmla="*/ 914400 w 3220631"/>
              <a:gd name="connsiteY1" fmla="*/ 412714 h 486010"/>
              <a:gd name="connsiteX2" fmla="*/ 1739788 w 3220631"/>
              <a:gd name="connsiteY2" fmla="*/ 21 h 486010"/>
              <a:gd name="connsiteX3" fmla="*/ 2532808 w 3220631"/>
              <a:gd name="connsiteY3" fmla="*/ 428899 h 486010"/>
              <a:gd name="connsiteX4" fmla="*/ 3220631 w 3220631"/>
              <a:gd name="connsiteY4" fmla="*/ 469359 h 486010"/>
              <a:gd name="connsiteX0" fmla="*/ 0 w 3220631"/>
              <a:gd name="connsiteY0" fmla="*/ 436991 h 486010"/>
              <a:gd name="connsiteX1" fmla="*/ 914400 w 3220631"/>
              <a:gd name="connsiteY1" fmla="*/ 412714 h 486010"/>
              <a:gd name="connsiteX2" fmla="*/ 1739788 w 3220631"/>
              <a:gd name="connsiteY2" fmla="*/ 21 h 486010"/>
              <a:gd name="connsiteX3" fmla="*/ 2532808 w 3220631"/>
              <a:gd name="connsiteY3" fmla="*/ 428899 h 486010"/>
              <a:gd name="connsiteX4" fmla="*/ 3220631 w 3220631"/>
              <a:gd name="connsiteY4" fmla="*/ 469359 h 486010"/>
              <a:gd name="connsiteX0" fmla="*/ 0 w 3220631"/>
              <a:gd name="connsiteY0" fmla="*/ 436986 h 486005"/>
              <a:gd name="connsiteX1" fmla="*/ 914400 w 3220631"/>
              <a:gd name="connsiteY1" fmla="*/ 445078 h 486005"/>
              <a:gd name="connsiteX2" fmla="*/ 1739788 w 3220631"/>
              <a:gd name="connsiteY2" fmla="*/ 16 h 486005"/>
              <a:gd name="connsiteX3" fmla="*/ 2532808 w 3220631"/>
              <a:gd name="connsiteY3" fmla="*/ 428894 h 486005"/>
              <a:gd name="connsiteX4" fmla="*/ 3220631 w 3220631"/>
              <a:gd name="connsiteY4" fmla="*/ 469354 h 486005"/>
              <a:gd name="connsiteX0" fmla="*/ 0 w 3220631"/>
              <a:gd name="connsiteY0" fmla="*/ 436986 h 486005"/>
              <a:gd name="connsiteX1" fmla="*/ 914400 w 3220631"/>
              <a:gd name="connsiteY1" fmla="*/ 445078 h 486005"/>
              <a:gd name="connsiteX2" fmla="*/ 1739788 w 3220631"/>
              <a:gd name="connsiteY2" fmla="*/ 16 h 486005"/>
              <a:gd name="connsiteX3" fmla="*/ 2532808 w 3220631"/>
              <a:gd name="connsiteY3" fmla="*/ 428894 h 486005"/>
              <a:gd name="connsiteX4" fmla="*/ 3220631 w 3220631"/>
              <a:gd name="connsiteY4" fmla="*/ 469354 h 486005"/>
              <a:gd name="connsiteX0" fmla="*/ 0 w 3220631"/>
              <a:gd name="connsiteY0" fmla="*/ 364161 h 409482"/>
              <a:gd name="connsiteX1" fmla="*/ 914400 w 3220631"/>
              <a:gd name="connsiteY1" fmla="*/ 372253 h 409482"/>
              <a:gd name="connsiteX2" fmla="*/ 1610316 w 3220631"/>
              <a:gd name="connsiteY2" fmla="*/ 19 h 409482"/>
              <a:gd name="connsiteX3" fmla="*/ 2532808 w 3220631"/>
              <a:gd name="connsiteY3" fmla="*/ 356069 h 409482"/>
              <a:gd name="connsiteX4" fmla="*/ 3220631 w 3220631"/>
              <a:gd name="connsiteY4" fmla="*/ 396529 h 409482"/>
              <a:gd name="connsiteX0" fmla="*/ 0 w 3220631"/>
              <a:gd name="connsiteY0" fmla="*/ 364219 h 405177"/>
              <a:gd name="connsiteX1" fmla="*/ 914400 w 3220631"/>
              <a:gd name="connsiteY1" fmla="*/ 372311 h 405177"/>
              <a:gd name="connsiteX2" fmla="*/ 1610316 w 3220631"/>
              <a:gd name="connsiteY2" fmla="*/ 77 h 405177"/>
              <a:gd name="connsiteX3" fmla="*/ 2209127 w 3220631"/>
              <a:gd name="connsiteY3" fmla="*/ 339942 h 405177"/>
              <a:gd name="connsiteX4" fmla="*/ 3220631 w 3220631"/>
              <a:gd name="connsiteY4" fmla="*/ 396587 h 405177"/>
              <a:gd name="connsiteX0" fmla="*/ 0 w 3220631"/>
              <a:gd name="connsiteY0" fmla="*/ 364219 h 405177"/>
              <a:gd name="connsiteX1" fmla="*/ 914400 w 3220631"/>
              <a:gd name="connsiteY1" fmla="*/ 372311 h 405177"/>
              <a:gd name="connsiteX2" fmla="*/ 1610316 w 3220631"/>
              <a:gd name="connsiteY2" fmla="*/ 77 h 405177"/>
              <a:gd name="connsiteX3" fmla="*/ 2209127 w 3220631"/>
              <a:gd name="connsiteY3" fmla="*/ 339942 h 405177"/>
              <a:gd name="connsiteX4" fmla="*/ 3220631 w 3220631"/>
              <a:gd name="connsiteY4" fmla="*/ 396587 h 405177"/>
              <a:gd name="connsiteX0" fmla="*/ 0 w 3220631"/>
              <a:gd name="connsiteY0" fmla="*/ 364259 h 405217"/>
              <a:gd name="connsiteX1" fmla="*/ 914400 w 3220631"/>
              <a:gd name="connsiteY1" fmla="*/ 372351 h 405217"/>
              <a:gd name="connsiteX2" fmla="*/ 1610316 w 3220631"/>
              <a:gd name="connsiteY2" fmla="*/ 117 h 405217"/>
              <a:gd name="connsiteX3" fmla="*/ 2209127 w 3220631"/>
              <a:gd name="connsiteY3" fmla="*/ 339982 h 405217"/>
              <a:gd name="connsiteX4" fmla="*/ 3220631 w 3220631"/>
              <a:gd name="connsiteY4" fmla="*/ 396627 h 405217"/>
              <a:gd name="connsiteX0" fmla="*/ 0 w 3220631"/>
              <a:gd name="connsiteY0" fmla="*/ 348087 h 389045"/>
              <a:gd name="connsiteX1" fmla="*/ 914400 w 3220631"/>
              <a:gd name="connsiteY1" fmla="*/ 356179 h 389045"/>
              <a:gd name="connsiteX2" fmla="*/ 1545579 w 3220631"/>
              <a:gd name="connsiteY2" fmla="*/ 129 h 389045"/>
              <a:gd name="connsiteX3" fmla="*/ 2209127 w 3220631"/>
              <a:gd name="connsiteY3" fmla="*/ 323810 h 389045"/>
              <a:gd name="connsiteX4" fmla="*/ 3220631 w 3220631"/>
              <a:gd name="connsiteY4" fmla="*/ 380455 h 389045"/>
              <a:gd name="connsiteX0" fmla="*/ 0 w 3220631"/>
              <a:gd name="connsiteY0" fmla="*/ 347966 h 396362"/>
              <a:gd name="connsiteX1" fmla="*/ 914400 w 3220631"/>
              <a:gd name="connsiteY1" fmla="*/ 356058 h 396362"/>
              <a:gd name="connsiteX2" fmla="*/ 1545579 w 3220631"/>
              <a:gd name="connsiteY2" fmla="*/ 8 h 396362"/>
              <a:gd name="connsiteX3" fmla="*/ 2184851 w 3220631"/>
              <a:gd name="connsiteY3" fmla="*/ 347966 h 396362"/>
              <a:gd name="connsiteX4" fmla="*/ 3220631 w 3220631"/>
              <a:gd name="connsiteY4" fmla="*/ 380334 h 396362"/>
              <a:gd name="connsiteX0" fmla="*/ 0 w 3220631"/>
              <a:gd name="connsiteY0" fmla="*/ 347966 h 380334"/>
              <a:gd name="connsiteX1" fmla="*/ 914400 w 3220631"/>
              <a:gd name="connsiteY1" fmla="*/ 356058 h 380334"/>
              <a:gd name="connsiteX2" fmla="*/ 1545579 w 3220631"/>
              <a:gd name="connsiteY2" fmla="*/ 8 h 380334"/>
              <a:gd name="connsiteX3" fmla="*/ 2184851 w 3220631"/>
              <a:gd name="connsiteY3" fmla="*/ 347966 h 380334"/>
              <a:gd name="connsiteX4" fmla="*/ 3220631 w 3220631"/>
              <a:gd name="connsiteY4" fmla="*/ 380334 h 380334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15 h 428883"/>
              <a:gd name="connsiteX1" fmla="*/ 914400 w 3220631"/>
              <a:gd name="connsiteY1" fmla="*/ 404607 h 428883"/>
              <a:gd name="connsiteX2" fmla="*/ 1561763 w 3220631"/>
              <a:gd name="connsiteY2" fmla="*/ 5 h 428883"/>
              <a:gd name="connsiteX3" fmla="*/ 2184851 w 3220631"/>
              <a:gd name="connsiteY3" fmla="*/ 396515 h 428883"/>
              <a:gd name="connsiteX4" fmla="*/ 3220631 w 3220631"/>
              <a:gd name="connsiteY4" fmla="*/ 428883 h 428883"/>
              <a:gd name="connsiteX0" fmla="*/ 0 w 3220631"/>
              <a:gd name="connsiteY0" fmla="*/ 396523 h 428891"/>
              <a:gd name="connsiteX1" fmla="*/ 914400 w 3220631"/>
              <a:gd name="connsiteY1" fmla="*/ 404615 h 428891"/>
              <a:gd name="connsiteX2" fmla="*/ 1561763 w 3220631"/>
              <a:gd name="connsiteY2" fmla="*/ 13 h 428891"/>
              <a:gd name="connsiteX3" fmla="*/ 2184851 w 3220631"/>
              <a:gd name="connsiteY3" fmla="*/ 396523 h 428891"/>
              <a:gd name="connsiteX4" fmla="*/ 3220631 w 3220631"/>
              <a:gd name="connsiteY4" fmla="*/ 428891 h 428891"/>
              <a:gd name="connsiteX0" fmla="*/ 0 w 3220631"/>
              <a:gd name="connsiteY0" fmla="*/ 655593 h 687961"/>
              <a:gd name="connsiteX1" fmla="*/ 914400 w 3220631"/>
              <a:gd name="connsiteY1" fmla="*/ 663685 h 687961"/>
              <a:gd name="connsiteX2" fmla="*/ 1546523 w 3220631"/>
              <a:gd name="connsiteY2" fmla="*/ 3 h 687961"/>
              <a:gd name="connsiteX3" fmla="*/ 2184851 w 3220631"/>
              <a:gd name="connsiteY3" fmla="*/ 655593 h 687961"/>
              <a:gd name="connsiteX4" fmla="*/ 3220631 w 3220631"/>
              <a:gd name="connsiteY4" fmla="*/ 687961 h 687961"/>
              <a:gd name="connsiteX0" fmla="*/ 0 w 3220631"/>
              <a:gd name="connsiteY0" fmla="*/ 655593 h 687961"/>
              <a:gd name="connsiteX1" fmla="*/ 914400 w 3220631"/>
              <a:gd name="connsiteY1" fmla="*/ 663685 h 687961"/>
              <a:gd name="connsiteX2" fmla="*/ 1546523 w 3220631"/>
              <a:gd name="connsiteY2" fmla="*/ 3 h 687961"/>
              <a:gd name="connsiteX3" fmla="*/ 2184851 w 3220631"/>
              <a:gd name="connsiteY3" fmla="*/ 655593 h 687961"/>
              <a:gd name="connsiteX4" fmla="*/ 3220631 w 3220631"/>
              <a:gd name="connsiteY4" fmla="*/ 687961 h 687961"/>
              <a:gd name="connsiteX0" fmla="*/ 0 w 3220631"/>
              <a:gd name="connsiteY0" fmla="*/ 655986 h 688354"/>
              <a:gd name="connsiteX1" fmla="*/ 914400 w 3220631"/>
              <a:gd name="connsiteY1" fmla="*/ 664078 h 688354"/>
              <a:gd name="connsiteX2" fmla="*/ 1546523 w 3220631"/>
              <a:gd name="connsiteY2" fmla="*/ 396 h 688354"/>
              <a:gd name="connsiteX3" fmla="*/ 2184851 w 3220631"/>
              <a:gd name="connsiteY3" fmla="*/ 655986 h 688354"/>
              <a:gd name="connsiteX4" fmla="*/ 3220631 w 3220631"/>
              <a:gd name="connsiteY4" fmla="*/ 688354 h 68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0631" h="688354">
                <a:moveTo>
                  <a:pt x="0" y="655986"/>
                </a:moveTo>
                <a:lnTo>
                  <a:pt x="914400" y="664078"/>
                </a:lnTo>
                <a:cubicBezTo>
                  <a:pt x="228127" y="51242"/>
                  <a:pt x="1270045" y="1745"/>
                  <a:pt x="1546523" y="396"/>
                </a:cubicBezTo>
                <a:cubicBezTo>
                  <a:pt x="1823001" y="-953"/>
                  <a:pt x="2984614" y="-25363"/>
                  <a:pt x="2184851" y="655986"/>
                </a:cubicBezTo>
                <a:lnTo>
                  <a:pt x="3220631" y="688354"/>
                </a:ln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Connettore 1 66"/>
          <p:cNvCxnSpPr/>
          <p:nvPr/>
        </p:nvCxnSpPr>
        <p:spPr bwMode="auto">
          <a:xfrm flipH="1" flipV="1">
            <a:off x="1501141" y="6057011"/>
            <a:ext cx="278341" cy="17800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Connettore 1 67"/>
          <p:cNvCxnSpPr/>
          <p:nvPr/>
        </p:nvCxnSpPr>
        <p:spPr bwMode="auto">
          <a:xfrm flipH="1" flipV="1">
            <a:off x="1615441" y="5790311"/>
            <a:ext cx="313803" cy="44470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Connettore 1 68"/>
          <p:cNvCxnSpPr/>
          <p:nvPr/>
        </p:nvCxnSpPr>
        <p:spPr bwMode="auto">
          <a:xfrm flipH="1" flipV="1">
            <a:off x="1889760" y="5706491"/>
            <a:ext cx="189246" cy="52852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Connettore 1 69"/>
          <p:cNvCxnSpPr/>
          <p:nvPr/>
        </p:nvCxnSpPr>
        <p:spPr bwMode="auto">
          <a:xfrm flipV="1">
            <a:off x="2228769" y="5668391"/>
            <a:ext cx="11511" cy="56662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Connettore 1 70"/>
          <p:cNvCxnSpPr/>
          <p:nvPr/>
        </p:nvCxnSpPr>
        <p:spPr bwMode="auto">
          <a:xfrm flipV="1">
            <a:off x="2379744" y="5668391"/>
            <a:ext cx="241536" cy="56662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Connettore 1 71"/>
          <p:cNvCxnSpPr/>
          <p:nvPr/>
        </p:nvCxnSpPr>
        <p:spPr bwMode="auto">
          <a:xfrm flipV="1">
            <a:off x="2529506" y="5706491"/>
            <a:ext cx="335614" cy="52852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Connettore 1 72"/>
          <p:cNvCxnSpPr/>
          <p:nvPr/>
        </p:nvCxnSpPr>
        <p:spPr bwMode="auto">
          <a:xfrm flipV="1">
            <a:off x="2679269" y="5866511"/>
            <a:ext cx="521131" cy="36850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Connettore 1 73"/>
          <p:cNvCxnSpPr/>
          <p:nvPr/>
        </p:nvCxnSpPr>
        <p:spPr bwMode="auto">
          <a:xfrm flipV="1">
            <a:off x="2829031" y="6117971"/>
            <a:ext cx="325649" cy="11704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Connettore 1 86"/>
          <p:cNvCxnSpPr/>
          <p:nvPr/>
        </p:nvCxnSpPr>
        <p:spPr bwMode="auto">
          <a:xfrm flipH="1" flipV="1">
            <a:off x="1612529" y="6232550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Connettore 1 88"/>
          <p:cNvCxnSpPr/>
          <p:nvPr/>
        </p:nvCxnSpPr>
        <p:spPr bwMode="auto">
          <a:xfrm flipH="1" flipV="1">
            <a:off x="1460679" y="6232550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Connettore 1 89"/>
          <p:cNvCxnSpPr/>
          <p:nvPr/>
        </p:nvCxnSpPr>
        <p:spPr bwMode="auto">
          <a:xfrm flipH="1" flipV="1">
            <a:off x="1314973" y="6232550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Connettore 1 91"/>
          <p:cNvCxnSpPr/>
          <p:nvPr/>
        </p:nvCxnSpPr>
        <p:spPr bwMode="auto">
          <a:xfrm flipH="1" flipV="1">
            <a:off x="1156671" y="6234030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Connettore 1 92"/>
          <p:cNvCxnSpPr/>
          <p:nvPr/>
        </p:nvCxnSpPr>
        <p:spPr bwMode="auto">
          <a:xfrm flipH="1" flipV="1">
            <a:off x="1004821" y="6234030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Connettore 1 93"/>
          <p:cNvCxnSpPr/>
          <p:nvPr/>
        </p:nvCxnSpPr>
        <p:spPr bwMode="auto">
          <a:xfrm flipH="1" flipV="1">
            <a:off x="859115" y="6234030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Connettore 1 94"/>
          <p:cNvCxnSpPr/>
          <p:nvPr/>
        </p:nvCxnSpPr>
        <p:spPr bwMode="auto">
          <a:xfrm flipH="1" flipV="1">
            <a:off x="716789" y="6234931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Connettore 1 95"/>
          <p:cNvCxnSpPr/>
          <p:nvPr/>
        </p:nvCxnSpPr>
        <p:spPr bwMode="auto">
          <a:xfrm flipH="1" flipV="1">
            <a:off x="3861331" y="6226887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Connettore 1 101"/>
          <p:cNvCxnSpPr/>
          <p:nvPr/>
        </p:nvCxnSpPr>
        <p:spPr bwMode="auto">
          <a:xfrm flipH="1" flipV="1">
            <a:off x="3709481" y="6226887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Connettore 1 104"/>
          <p:cNvCxnSpPr/>
          <p:nvPr/>
        </p:nvCxnSpPr>
        <p:spPr bwMode="auto">
          <a:xfrm flipH="1" flipV="1">
            <a:off x="3563775" y="6226887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Connettore 1 108"/>
          <p:cNvCxnSpPr/>
          <p:nvPr/>
        </p:nvCxnSpPr>
        <p:spPr bwMode="auto">
          <a:xfrm flipH="1" flipV="1">
            <a:off x="3405473" y="6228367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Connettore 1 109"/>
          <p:cNvCxnSpPr/>
          <p:nvPr/>
        </p:nvCxnSpPr>
        <p:spPr bwMode="auto">
          <a:xfrm flipH="1" flipV="1">
            <a:off x="3253623" y="6228367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Connettore 1 110"/>
          <p:cNvCxnSpPr/>
          <p:nvPr/>
        </p:nvCxnSpPr>
        <p:spPr bwMode="auto">
          <a:xfrm flipH="1" flipV="1">
            <a:off x="3107917" y="6228367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Connettore 1 111"/>
          <p:cNvCxnSpPr/>
          <p:nvPr/>
        </p:nvCxnSpPr>
        <p:spPr bwMode="auto">
          <a:xfrm flipH="1" flipV="1">
            <a:off x="2965591" y="6229268"/>
            <a:ext cx="14977" cy="328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oval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813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Manifoldness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5" y="1439849"/>
            <a:ext cx="7790257" cy="53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 surface is a 2‐manifold if it is everywhere locally homeomorphic to a disk.</a:t>
            </a:r>
            <a:endParaRPr lang="en-US" b="1" dirty="0"/>
          </a:p>
        </p:txBody>
      </p:sp>
      <p:pic>
        <p:nvPicPr>
          <p:cNvPr id="5" name="Picture 4" descr="Screen Shot 2015-02-06 at 23.20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20" y="2879019"/>
            <a:ext cx="4430453" cy="175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572" y="4991359"/>
            <a:ext cx="1175004" cy="1111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61" y="4991359"/>
            <a:ext cx="1569493" cy="1059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600" y="5198185"/>
            <a:ext cx="1334476" cy="852582"/>
          </a:xfrm>
          <a:prstGeom prst="rect">
            <a:avLst/>
          </a:prstGeom>
        </p:spPr>
      </p:pic>
      <p:sp>
        <p:nvSpPr>
          <p:cNvPr id="10" name="CustomShape 3"/>
          <p:cNvSpPr/>
          <p:nvPr/>
        </p:nvSpPr>
        <p:spPr>
          <a:xfrm>
            <a:off x="1384518" y="6126427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manifold</a:t>
            </a:r>
            <a:endParaRPr dirty="0"/>
          </a:p>
        </p:txBody>
      </p:sp>
      <p:sp>
        <p:nvSpPr>
          <p:cNvPr id="11" name="CustomShape 3"/>
          <p:cNvSpPr/>
          <p:nvPr/>
        </p:nvSpPr>
        <p:spPr>
          <a:xfrm>
            <a:off x="3546657" y="6116864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Non-manifold</a:t>
            </a:r>
            <a:endParaRPr dirty="0"/>
          </a:p>
        </p:txBody>
      </p:sp>
      <p:sp>
        <p:nvSpPr>
          <p:cNvPr id="12" name="CustomShape 3"/>
          <p:cNvSpPr/>
          <p:nvPr/>
        </p:nvSpPr>
        <p:spPr>
          <a:xfrm>
            <a:off x="5992523" y="6123002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Non-manifold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6191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9" name="Picture 3" descr="C:\video\screenshots\openBrf 2015-10-28 16-23-46-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3" y="1412776"/>
            <a:ext cx="3822242" cy="4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altLang="it-IT" dirty="0"/>
              <a:t>Normal Map</a:t>
            </a:r>
            <a:endParaRPr lang="it-IT" altLang="it-IT" dirty="0"/>
          </a:p>
        </p:txBody>
      </p:sp>
      <p:pic>
        <p:nvPicPr>
          <p:cNvPr id="326658" name="Picture 2" descr="C:\video\screenshots\openBrf 2015-10-28 16-23-41-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3" y="1419097"/>
            <a:ext cx="3822242" cy="4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60" name="Picture 4" descr="C:\video\screenshots\openBrf 2015-10-28 16-23-57-6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3822242" cy="4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780313" y="311982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180259" y="311982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pic>
        <p:nvPicPr>
          <p:cNvPr id="326661" name="Picture 5" descr="C:\video\screenshots\openBrf 2015-10-28 16-32-16-2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04" y="2085215"/>
            <a:ext cx="2743290" cy="27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1132" y="538663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Low-poly mesh</a:t>
            </a:r>
            <a:br>
              <a:rPr lang="en-US" dirty="0"/>
            </a:br>
            <a:r>
              <a:rPr lang="en-US" sz="1400" dirty="0"/>
              <a:t>(uv-mapped!)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755346" y="5362358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Normal Map</a:t>
            </a:r>
            <a:endParaRPr lang="en-US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050387" y="5373216"/>
            <a:ext cx="18133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lots of </a:t>
            </a:r>
            <a:r>
              <a:rPr lang="en-US" i="1" dirty="0"/>
              <a:t>cheap</a:t>
            </a:r>
            <a:br>
              <a:rPr lang="en-US" dirty="0"/>
            </a:br>
            <a:r>
              <a:rPr lang="en-US" dirty="0"/>
              <a:t>geometric detail</a:t>
            </a:r>
          </a:p>
          <a:p>
            <a:pPr algn="ctr"/>
            <a:r>
              <a:rPr lang="en-US" sz="1400" dirty="0"/>
              <a:t>(apparently)</a:t>
            </a:r>
          </a:p>
        </p:txBody>
      </p:sp>
    </p:spTree>
    <p:extLst>
      <p:ext uri="{BB962C8B-B14F-4D97-AF65-F5344CB8AC3E}">
        <p14:creationId xmlns:p14="http://schemas.microsoft.com/office/powerpoint/2010/main" val="17082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altLang="it-IT" dirty="0"/>
              <a:t>Normal Map</a:t>
            </a:r>
            <a:endParaRPr lang="it-IT" altLang="it-IT" dirty="0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1916832"/>
            <a:ext cx="48863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2057399" y="5638800"/>
            <a:ext cx="4886325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it-IT" altLang="it-IT" sz="2000" dirty="0"/>
              <a:t>Same geometry (a sphere</a:t>
            </a:r>
            <a:r>
              <a:rPr lang="en-US" altLang="it-IT" sz="2000" dirty="0"/>
              <a:t>)</a:t>
            </a:r>
          </a:p>
          <a:p>
            <a:pPr algn="ctr" eaLnBrk="1" hangingPunct="1"/>
            <a:r>
              <a:rPr lang="en-US" altLang="it-IT" sz="2000" dirty="0"/>
              <a:t>Different Normal-Maps</a:t>
            </a:r>
            <a:endParaRPr lang="it-IT" altLang="it-IT" sz="2000" dirty="0"/>
          </a:p>
        </p:txBody>
      </p:sp>
    </p:spTree>
    <p:extLst>
      <p:ext uri="{BB962C8B-B14F-4D97-AF65-F5344CB8AC3E}">
        <p14:creationId xmlns:p14="http://schemas.microsoft.com/office/powerpoint/2010/main" val="20070845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Textures</a:t>
            </a:r>
            <a:endParaRPr lang="it-IT" dirty="0"/>
          </a:p>
        </p:txBody>
      </p:sp>
      <p:pic>
        <p:nvPicPr>
          <p:cNvPr id="6146" name="Picture 2" descr="http://research.microsoft.com/en-us/um/people/yuedong/project/lazysyn/lazysy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/>
          <a:stretch/>
        </p:blipFill>
        <p:spPr bwMode="auto">
          <a:xfrm>
            <a:off x="611560" y="1875299"/>
            <a:ext cx="7848872" cy="47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615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Textures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340768"/>
            <a:ext cx="8435280" cy="5138737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/>
              <a:t>Volumetric voxellized </a:t>
            </a:r>
            <a:r>
              <a:rPr lang="en-US" sz="3100" dirty="0">
                <a:solidFill>
                  <a:srgbClr val="3101FF"/>
                </a:solidFill>
              </a:rPr>
              <a:t>Texture</a:t>
            </a:r>
            <a:r>
              <a:rPr lang="en-US" sz="3100" dirty="0"/>
              <a:t>: 3D array of texels</a:t>
            </a:r>
          </a:p>
          <a:p>
            <a:r>
              <a:rPr lang="en-US" sz="3100" dirty="0"/>
              <a:t>1 texel == 1 voxel</a:t>
            </a:r>
          </a:p>
          <a:p>
            <a:pPr lvl="1"/>
            <a:r>
              <a:rPr lang="en-US" sz="2600" dirty="0"/>
              <a:t>E.g. each voxel one color RGB </a:t>
            </a:r>
            <a:r>
              <a:rPr lang="en-US" sz="2600" dirty="0">
                <a:sym typeface="Wingdings" panose="05000000000000000000" pitchFamily="2" charset="2"/>
              </a:rPr>
              <a:t>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3101FF"/>
                </a:solidFill>
              </a:rPr>
              <a:t>solid RGB textures</a:t>
            </a:r>
          </a:p>
          <a:p>
            <a:pPr marL="457200" lvl="1" indent="0">
              <a:buNone/>
            </a:pPr>
            <a:endParaRPr lang="en-US" sz="2600" dirty="0">
              <a:solidFill>
                <a:srgbClr val="3101FF"/>
              </a:solidFill>
            </a:endParaRPr>
          </a:p>
          <a:p>
            <a:r>
              <a:rPr lang="en-US" sz="3100" dirty="0"/>
              <a:t>As all the textures:</a:t>
            </a:r>
          </a:p>
          <a:p>
            <a:pPr lvl="1"/>
            <a:r>
              <a:rPr lang="en-US" sz="2600" dirty="0"/>
              <a:t>In video RAM</a:t>
            </a:r>
          </a:p>
          <a:p>
            <a:pPr lvl="1"/>
            <a:r>
              <a:rPr lang="en-US" sz="2600" dirty="0"/>
              <a:t>Fast access during rendering</a:t>
            </a:r>
          </a:p>
          <a:p>
            <a:pPr lvl="1"/>
            <a:endParaRPr lang="en-US" sz="2600" dirty="0"/>
          </a:p>
          <a:p>
            <a:r>
              <a:rPr lang="en-US" sz="3100" dirty="0"/>
              <a:t>Model color onto volume  </a:t>
            </a:r>
          </a:p>
          <a:p>
            <a:pPr lvl="1"/>
            <a:r>
              <a:rPr lang="en-US" sz="2600" dirty="0"/>
              <a:t>surface + internal</a:t>
            </a:r>
          </a:p>
          <a:p>
            <a:pPr lvl="1"/>
            <a:r>
              <a:rPr lang="en-US" sz="2600" dirty="0"/>
              <a:t>useful, e.g., for fractures </a:t>
            </a:r>
          </a:p>
          <a:p>
            <a:pPr lvl="1"/>
            <a:endParaRPr lang="en-US" sz="2600" dirty="0"/>
          </a:p>
          <a:p>
            <a:r>
              <a:rPr lang="en-US" sz="3100" dirty="0"/>
              <a:t>Note: no need of </a:t>
            </a:r>
            <a:r>
              <a:rPr lang="en-US" sz="3100" dirty="0">
                <a:solidFill>
                  <a:srgbClr val="3101FF"/>
                </a:solidFill>
              </a:rPr>
              <a:t>UV-mapping</a:t>
            </a:r>
            <a:r>
              <a:rPr lang="en-US" sz="3100" dirty="0"/>
              <a:t>!</a:t>
            </a:r>
          </a:p>
          <a:p>
            <a:pPr lvl="1"/>
            <a:r>
              <a:rPr lang="en-US" sz="2600" dirty="0"/>
              <a:t>Texture indexed by geometric mesh (rescaled)</a:t>
            </a:r>
          </a:p>
          <a:p>
            <a:pPr marL="457200" lvl="1" indent="0">
              <a:buNone/>
            </a:pPr>
            <a:endParaRPr lang="en-US" sz="2600" dirty="0"/>
          </a:p>
          <a:p>
            <a:r>
              <a:rPr lang="en-US" sz="3100" dirty="0"/>
              <a:t>Problem: ram space</a:t>
            </a:r>
          </a:p>
          <a:p>
            <a:pPr lvl="1"/>
            <a:r>
              <a:rPr lang="en-US" sz="2600" dirty="0"/>
              <a:t>Cubic wrt the resolution</a:t>
            </a:r>
            <a:endParaRPr lang="it-IT" dirty="0"/>
          </a:p>
        </p:txBody>
      </p:sp>
      <p:pic>
        <p:nvPicPr>
          <p:cNvPr id="4" name="Picture 34" descr="http://www.pd4pic.com/images/red-sign-cartoon-signs-danger-triangle-atten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661248"/>
            <a:ext cx="412211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6369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/>
              <a:t>Recap: Texture mapping</a:t>
            </a:r>
            <a:endParaRPr lang="it-IT" altLang="it-IT" dirty="0"/>
          </a:p>
        </p:txBody>
      </p:sp>
      <p:sp>
        <p:nvSpPr>
          <p:cNvPr id="4102" name="Text Box 39"/>
          <p:cNvSpPr txBox="1">
            <a:spLocks noChangeArrowheads="1"/>
          </p:cNvSpPr>
          <p:nvPr/>
        </p:nvSpPr>
        <p:spPr bwMode="auto">
          <a:xfrm>
            <a:off x="127000" y="4648200"/>
            <a:ext cx="2167879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it-IT" dirty="0"/>
              <a:t>3D geometry</a:t>
            </a:r>
          </a:p>
          <a:p>
            <a:pPr eaLnBrk="1" hangingPunct="1"/>
            <a:r>
              <a:rPr lang="en-US" altLang="it-IT" dirty="0"/>
              <a:t>(set of quadrilaterals )</a:t>
            </a:r>
            <a:endParaRPr lang="it-IT" altLang="it-IT" dirty="0"/>
          </a:p>
        </p:txBody>
      </p:sp>
      <p:sp>
        <p:nvSpPr>
          <p:cNvPr id="4103" name="Text Box 40"/>
          <p:cNvSpPr txBox="1">
            <a:spLocks noChangeArrowheads="1"/>
          </p:cNvSpPr>
          <p:nvPr/>
        </p:nvSpPr>
        <p:spPr bwMode="auto">
          <a:xfrm>
            <a:off x="2798763" y="2895600"/>
            <a:ext cx="477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4000" dirty="0"/>
              <a:t>+</a:t>
            </a:r>
            <a:endParaRPr lang="it-IT" altLang="it-IT" sz="4000"/>
          </a:p>
        </p:txBody>
      </p:sp>
      <p:graphicFrame>
        <p:nvGraphicFramePr>
          <p:cNvPr id="4098" name="Object 60"/>
          <p:cNvGraphicFramePr>
            <a:graphicFrameLocks noChangeAspect="1"/>
          </p:cNvGraphicFramePr>
          <p:nvPr/>
        </p:nvGraphicFramePr>
        <p:xfrm>
          <a:off x="228600" y="1828800"/>
          <a:ext cx="258127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5" name="Image" r:id="rId3" imgW="3492063" imgH="3504762" progId="Photoshop.Image.8">
                  <p:embed/>
                </p:oleObj>
              </mc:Choice>
              <mc:Fallback>
                <p:oleObj name="Image" r:id="rId3" imgW="3492063" imgH="3504762" progId="Photoshop.Image.8">
                  <p:embed/>
                  <p:pic>
                    <p:nvPicPr>
                      <p:cNvPr id="4098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28800"/>
                        <a:ext cx="2581275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4" name="Group 102"/>
          <p:cNvGrpSpPr>
            <a:grpSpLocks/>
          </p:cNvGrpSpPr>
          <p:nvPr/>
        </p:nvGrpSpPr>
        <p:grpSpPr bwMode="auto">
          <a:xfrm>
            <a:off x="3276600" y="2209800"/>
            <a:ext cx="2286000" cy="1828800"/>
            <a:chOff x="2064" y="2496"/>
            <a:chExt cx="1440" cy="1152"/>
          </a:xfrm>
        </p:grpSpPr>
        <p:sp>
          <p:nvSpPr>
            <p:cNvPr id="4107" name="Rectangle 61"/>
            <p:cNvSpPr>
              <a:spLocks noChangeArrowheads="1"/>
            </p:cNvSpPr>
            <p:nvPr/>
          </p:nvSpPr>
          <p:spPr bwMode="auto">
            <a:xfrm>
              <a:off x="2064" y="350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08" name="Rectangle 62"/>
            <p:cNvSpPr>
              <a:spLocks noChangeArrowheads="1"/>
            </p:cNvSpPr>
            <p:nvPr/>
          </p:nvSpPr>
          <p:spPr bwMode="auto">
            <a:xfrm>
              <a:off x="2208" y="336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09" name="Rectangle 63"/>
            <p:cNvSpPr>
              <a:spLocks noChangeArrowheads="1"/>
            </p:cNvSpPr>
            <p:nvPr/>
          </p:nvSpPr>
          <p:spPr bwMode="auto">
            <a:xfrm>
              <a:off x="2064" y="32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0" name="Rectangle 64"/>
            <p:cNvSpPr>
              <a:spLocks noChangeArrowheads="1"/>
            </p:cNvSpPr>
            <p:nvPr/>
          </p:nvSpPr>
          <p:spPr bwMode="auto">
            <a:xfrm>
              <a:off x="2208" y="3072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1" name="Rectangle 65"/>
            <p:cNvSpPr>
              <a:spLocks noChangeArrowheads="1"/>
            </p:cNvSpPr>
            <p:nvPr/>
          </p:nvSpPr>
          <p:spPr bwMode="auto">
            <a:xfrm>
              <a:off x="2352" y="350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2" name="Rectangle 66"/>
            <p:cNvSpPr>
              <a:spLocks noChangeArrowheads="1"/>
            </p:cNvSpPr>
            <p:nvPr/>
          </p:nvSpPr>
          <p:spPr bwMode="auto">
            <a:xfrm>
              <a:off x="2496" y="336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3" name="Rectangle 67"/>
            <p:cNvSpPr>
              <a:spLocks noChangeArrowheads="1"/>
            </p:cNvSpPr>
            <p:nvPr/>
          </p:nvSpPr>
          <p:spPr bwMode="auto">
            <a:xfrm>
              <a:off x="2352" y="32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4" name="Rectangle 68"/>
            <p:cNvSpPr>
              <a:spLocks noChangeArrowheads="1"/>
            </p:cNvSpPr>
            <p:nvPr/>
          </p:nvSpPr>
          <p:spPr bwMode="auto">
            <a:xfrm>
              <a:off x="2496" y="3072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5" name="Rectangle 69"/>
            <p:cNvSpPr>
              <a:spLocks noChangeArrowheads="1"/>
            </p:cNvSpPr>
            <p:nvPr/>
          </p:nvSpPr>
          <p:spPr bwMode="auto">
            <a:xfrm>
              <a:off x="2064" y="2928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6" name="Rectangle 70"/>
            <p:cNvSpPr>
              <a:spLocks noChangeArrowheads="1"/>
            </p:cNvSpPr>
            <p:nvPr/>
          </p:nvSpPr>
          <p:spPr bwMode="auto">
            <a:xfrm>
              <a:off x="2208" y="278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7" name="Rectangle 71"/>
            <p:cNvSpPr>
              <a:spLocks noChangeArrowheads="1"/>
            </p:cNvSpPr>
            <p:nvPr/>
          </p:nvSpPr>
          <p:spPr bwMode="auto">
            <a:xfrm>
              <a:off x="2064" y="264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8" name="Rectangle 72"/>
            <p:cNvSpPr>
              <a:spLocks noChangeArrowheads="1"/>
            </p:cNvSpPr>
            <p:nvPr/>
          </p:nvSpPr>
          <p:spPr bwMode="auto">
            <a:xfrm>
              <a:off x="2208" y="249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19" name="Rectangle 73"/>
            <p:cNvSpPr>
              <a:spLocks noChangeArrowheads="1"/>
            </p:cNvSpPr>
            <p:nvPr/>
          </p:nvSpPr>
          <p:spPr bwMode="auto">
            <a:xfrm>
              <a:off x="2352" y="2928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0" name="Rectangle 74"/>
            <p:cNvSpPr>
              <a:spLocks noChangeArrowheads="1"/>
            </p:cNvSpPr>
            <p:nvPr/>
          </p:nvSpPr>
          <p:spPr bwMode="auto">
            <a:xfrm>
              <a:off x="2496" y="278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1" name="Rectangle 75"/>
            <p:cNvSpPr>
              <a:spLocks noChangeArrowheads="1"/>
            </p:cNvSpPr>
            <p:nvPr/>
          </p:nvSpPr>
          <p:spPr bwMode="auto">
            <a:xfrm>
              <a:off x="2352" y="264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2" name="Rectangle 76"/>
            <p:cNvSpPr>
              <a:spLocks noChangeArrowheads="1"/>
            </p:cNvSpPr>
            <p:nvPr/>
          </p:nvSpPr>
          <p:spPr bwMode="auto">
            <a:xfrm>
              <a:off x="2496" y="249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3" name="Rectangle 77"/>
            <p:cNvSpPr>
              <a:spLocks noChangeArrowheads="1"/>
            </p:cNvSpPr>
            <p:nvPr/>
          </p:nvSpPr>
          <p:spPr bwMode="auto">
            <a:xfrm>
              <a:off x="2640" y="2928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4" name="Rectangle 78"/>
            <p:cNvSpPr>
              <a:spLocks noChangeArrowheads="1"/>
            </p:cNvSpPr>
            <p:nvPr/>
          </p:nvSpPr>
          <p:spPr bwMode="auto">
            <a:xfrm>
              <a:off x="2784" y="278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5" name="Rectangle 79"/>
            <p:cNvSpPr>
              <a:spLocks noChangeArrowheads="1"/>
            </p:cNvSpPr>
            <p:nvPr/>
          </p:nvSpPr>
          <p:spPr bwMode="auto">
            <a:xfrm>
              <a:off x="2640" y="264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6" name="Rectangle 80"/>
            <p:cNvSpPr>
              <a:spLocks noChangeArrowheads="1"/>
            </p:cNvSpPr>
            <p:nvPr/>
          </p:nvSpPr>
          <p:spPr bwMode="auto">
            <a:xfrm>
              <a:off x="2784" y="249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7" name="Rectangle 81"/>
            <p:cNvSpPr>
              <a:spLocks noChangeArrowheads="1"/>
            </p:cNvSpPr>
            <p:nvPr/>
          </p:nvSpPr>
          <p:spPr bwMode="auto">
            <a:xfrm>
              <a:off x="2928" y="2928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8" name="Rectangle 82"/>
            <p:cNvSpPr>
              <a:spLocks noChangeArrowheads="1"/>
            </p:cNvSpPr>
            <p:nvPr/>
          </p:nvSpPr>
          <p:spPr bwMode="auto">
            <a:xfrm>
              <a:off x="3072" y="278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29" name="Rectangle 83"/>
            <p:cNvSpPr>
              <a:spLocks noChangeArrowheads="1"/>
            </p:cNvSpPr>
            <p:nvPr/>
          </p:nvSpPr>
          <p:spPr bwMode="auto">
            <a:xfrm>
              <a:off x="2928" y="264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0" name="Rectangle 84"/>
            <p:cNvSpPr>
              <a:spLocks noChangeArrowheads="1"/>
            </p:cNvSpPr>
            <p:nvPr/>
          </p:nvSpPr>
          <p:spPr bwMode="auto">
            <a:xfrm>
              <a:off x="3072" y="249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1" name="Rectangle 85"/>
            <p:cNvSpPr>
              <a:spLocks noChangeArrowheads="1"/>
            </p:cNvSpPr>
            <p:nvPr/>
          </p:nvSpPr>
          <p:spPr bwMode="auto">
            <a:xfrm>
              <a:off x="2640" y="350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2" name="Rectangle 86"/>
            <p:cNvSpPr>
              <a:spLocks noChangeArrowheads="1"/>
            </p:cNvSpPr>
            <p:nvPr/>
          </p:nvSpPr>
          <p:spPr bwMode="auto">
            <a:xfrm>
              <a:off x="2784" y="336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3" name="Rectangle 87"/>
            <p:cNvSpPr>
              <a:spLocks noChangeArrowheads="1"/>
            </p:cNvSpPr>
            <p:nvPr/>
          </p:nvSpPr>
          <p:spPr bwMode="auto">
            <a:xfrm>
              <a:off x="2640" y="32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4" name="Rectangle 88"/>
            <p:cNvSpPr>
              <a:spLocks noChangeArrowheads="1"/>
            </p:cNvSpPr>
            <p:nvPr/>
          </p:nvSpPr>
          <p:spPr bwMode="auto">
            <a:xfrm>
              <a:off x="2784" y="3072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5" name="Rectangle 89"/>
            <p:cNvSpPr>
              <a:spLocks noChangeArrowheads="1"/>
            </p:cNvSpPr>
            <p:nvPr/>
          </p:nvSpPr>
          <p:spPr bwMode="auto">
            <a:xfrm>
              <a:off x="2928" y="350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6" name="Rectangle 90"/>
            <p:cNvSpPr>
              <a:spLocks noChangeArrowheads="1"/>
            </p:cNvSpPr>
            <p:nvPr/>
          </p:nvSpPr>
          <p:spPr bwMode="auto">
            <a:xfrm>
              <a:off x="3072" y="336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7" name="Rectangle 91"/>
            <p:cNvSpPr>
              <a:spLocks noChangeArrowheads="1"/>
            </p:cNvSpPr>
            <p:nvPr/>
          </p:nvSpPr>
          <p:spPr bwMode="auto">
            <a:xfrm>
              <a:off x="2928" y="32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8" name="Rectangle 92"/>
            <p:cNvSpPr>
              <a:spLocks noChangeArrowheads="1"/>
            </p:cNvSpPr>
            <p:nvPr/>
          </p:nvSpPr>
          <p:spPr bwMode="auto">
            <a:xfrm>
              <a:off x="3072" y="3072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39" name="Rectangle 93"/>
            <p:cNvSpPr>
              <a:spLocks noChangeArrowheads="1"/>
            </p:cNvSpPr>
            <p:nvPr/>
          </p:nvSpPr>
          <p:spPr bwMode="auto">
            <a:xfrm>
              <a:off x="3216" y="2928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0" name="Rectangle 94"/>
            <p:cNvSpPr>
              <a:spLocks noChangeArrowheads="1"/>
            </p:cNvSpPr>
            <p:nvPr/>
          </p:nvSpPr>
          <p:spPr bwMode="auto">
            <a:xfrm>
              <a:off x="3360" y="278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1" name="Rectangle 95"/>
            <p:cNvSpPr>
              <a:spLocks noChangeArrowheads="1"/>
            </p:cNvSpPr>
            <p:nvPr/>
          </p:nvSpPr>
          <p:spPr bwMode="auto">
            <a:xfrm>
              <a:off x="3216" y="264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2" name="Rectangle 96"/>
            <p:cNvSpPr>
              <a:spLocks noChangeArrowheads="1"/>
            </p:cNvSpPr>
            <p:nvPr/>
          </p:nvSpPr>
          <p:spPr bwMode="auto">
            <a:xfrm>
              <a:off x="3360" y="249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3" name="Rectangle 97"/>
            <p:cNvSpPr>
              <a:spLocks noChangeArrowheads="1"/>
            </p:cNvSpPr>
            <p:nvPr/>
          </p:nvSpPr>
          <p:spPr bwMode="auto">
            <a:xfrm>
              <a:off x="3216" y="3504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4" name="Rectangle 98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5" name="Rectangle 99"/>
            <p:cNvSpPr>
              <a:spLocks noChangeArrowheads="1"/>
            </p:cNvSpPr>
            <p:nvPr/>
          </p:nvSpPr>
          <p:spPr bwMode="auto">
            <a:xfrm>
              <a:off x="3216" y="3216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6" name="Rectangle 100"/>
            <p:cNvSpPr>
              <a:spLocks noChangeArrowheads="1"/>
            </p:cNvSpPr>
            <p:nvPr/>
          </p:nvSpPr>
          <p:spPr bwMode="auto">
            <a:xfrm>
              <a:off x="3360" y="3072"/>
              <a:ext cx="144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47" name="Rectangle 101"/>
            <p:cNvSpPr>
              <a:spLocks noChangeArrowheads="1"/>
            </p:cNvSpPr>
            <p:nvPr/>
          </p:nvSpPr>
          <p:spPr bwMode="auto">
            <a:xfrm>
              <a:off x="2064" y="2496"/>
              <a:ext cx="1440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4105" name="Rectangle 103"/>
          <p:cNvSpPr>
            <a:spLocks noChangeArrowheads="1"/>
          </p:cNvSpPr>
          <p:nvPr/>
        </p:nvSpPr>
        <p:spPr bwMode="auto">
          <a:xfrm>
            <a:off x="3581400" y="4572000"/>
            <a:ext cx="17526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dirty="0"/>
              <a:t>RGB texture 2D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 dirty="0"/>
              <a:t>(here: color-map)</a:t>
            </a:r>
            <a:endParaRPr lang="it-IT" altLang="it-IT" dirty="0"/>
          </a:p>
        </p:txBody>
      </p:sp>
      <p:sp>
        <p:nvSpPr>
          <p:cNvPr id="4106" name="Text Box 104"/>
          <p:cNvSpPr txBox="1">
            <a:spLocks noChangeArrowheads="1"/>
          </p:cNvSpPr>
          <p:nvPr/>
        </p:nvSpPr>
        <p:spPr bwMode="auto">
          <a:xfrm>
            <a:off x="5694363" y="2819400"/>
            <a:ext cx="477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altLang="it-IT" sz="4000" dirty="0"/>
              <a:t>=</a:t>
            </a:r>
            <a:endParaRPr lang="it-IT" altLang="it-IT" sz="4000"/>
          </a:p>
        </p:txBody>
      </p:sp>
      <p:graphicFrame>
        <p:nvGraphicFramePr>
          <p:cNvPr id="595067" name="Object 123"/>
          <p:cNvGraphicFramePr>
            <a:graphicFrameLocks noChangeAspect="1"/>
          </p:cNvGraphicFramePr>
          <p:nvPr/>
        </p:nvGraphicFramePr>
        <p:xfrm>
          <a:off x="6400800" y="1828800"/>
          <a:ext cx="25019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6" name="Image" r:id="rId5" imgW="2133333" imgH="2209524" progId="Photoshop.Image.8">
                  <p:embed/>
                </p:oleObj>
              </mc:Choice>
              <mc:Fallback>
                <p:oleObj name="Image" r:id="rId5" imgW="2133333" imgH="2209524" progId="Photoshop.Image.8">
                  <p:embed/>
                  <p:pic>
                    <p:nvPicPr>
                      <p:cNvPr id="595067" name="Object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828800"/>
                        <a:ext cx="25019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65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/>
        </p:nvCxnSpPr>
        <p:spPr bwMode="auto">
          <a:xfrm>
            <a:off x="6084168" y="2249488"/>
            <a:ext cx="0" cy="4608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Ovale 19"/>
          <p:cNvSpPr/>
          <p:nvPr/>
        </p:nvSpPr>
        <p:spPr bwMode="auto">
          <a:xfrm>
            <a:off x="6732240" y="4323432"/>
            <a:ext cx="1800200" cy="1440160"/>
          </a:xfrm>
          <a:prstGeom prst="ellipse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TextureSheet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on GPU</a:t>
            </a:r>
          </a:p>
        </p:txBody>
      </p:sp>
      <p:sp>
        <p:nvSpPr>
          <p:cNvPr id="13" name="Freccia a inversione 12"/>
          <p:cNvSpPr/>
          <p:nvPr/>
        </p:nvSpPr>
        <p:spPr bwMode="auto">
          <a:xfrm>
            <a:off x="4572000" y="3356992"/>
            <a:ext cx="3204356" cy="1368152"/>
          </a:xfrm>
          <a:prstGeom prst="uturnArrow">
            <a:avLst>
              <a:gd name="adj1" fmla="val 35148"/>
              <a:gd name="adj2" fmla="val 25000"/>
              <a:gd name="adj3" fmla="val 28650"/>
              <a:gd name="adj4" fmla="val 66426"/>
              <a:gd name="adj5" fmla="val 79578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LOAD</a:t>
            </a:r>
            <a:endParaRPr kumimoji="0" 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Life of a Texture in a Game Engine</a:t>
            </a:r>
            <a:endParaRPr lang="it-IT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3059832" y="2204864"/>
            <a:ext cx="0" cy="4608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ccia a sinistra 8"/>
          <p:cNvSpPr/>
          <p:nvPr/>
        </p:nvSpPr>
        <p:spPr bwMode="auto">
          <a:xfrm>
            <a:off x="323528" y="2191792"/>
            <a:ext cx="2520280" cy="787896"/>
          </a:xfrm>
          <a:prstGeom prst="leftArrow">
            <a:avLst>
              <a:gd name="adj1" fmla="val 100000"/>
              <a:gd name="adj2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3101FF"/>
                </a:solidFill>
              </a:rPr>
              <a:t>DISK</a:t>
            </a:r>
            <a:endParaRPr kumimoji="0" lang="it-IT" sz="2400" b="1" i="0" u="none" strike="noStrike" cap="none" normalizeH="0" baseline="0" dirty="0">
              <a:ln>
                <a:noFill/>
              </a:ln>
              <a:solidFill>
                <a:srgbClr val="3101FF"/>
              </a:solidFill>
              <a:effectLst/>
            </a:endParaRPr>
          </a:p>
        </p:txBody>
      </p:sp>
      <p:sp>
        <p:nvSpPr>
          <p:cNvPr id="10" name="Freccia a sinistra 9"/>
          <p:cNvSpPr/>
          <p:nvPr/>
        </p:nvSpPr>
        <p:spPr bwMode="auto">
          <a:xfrm>
            <a:off x="3322464" y="2204864"/>
            <a:ext cx="2520280" cy="787896"/>
          </a:xfrm>
          <a:prstGeom prst="leftArrow">
            <a:avLst>
              <a:gd name="adj1" fmla="val 100000"/>
              <a:gd name="adj2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3101FF"/>
                </a:solidFill>
              </a:rPr>
              <a:t>CENTRAL RAM</a:t>
            </a:r>
            <a:endParaRPr kumimoji="0" lang="it-IT" sz="2400" b="1" i="0" u="none" strike="noStrike" cap="none" normalizeH="0" baseline="0" dirty="0">
              <a:ln>
                <a:noFill/>
              </a:ln>
              <a:solidFill>
                <a:srgbClr val="3101FF"/>
              </a:solidFill>
              <a:effectLst/>
            </a:endParaRPr>
          </a:p>
        </p:txBody>
      </p:sp>
      <p:sp>
        <p:nvSpPr>
          <p:cNvPr id="11" name="Freccia a sinistra 10"/>
          <p:cNvSpPr/>
          <p:nvPr/>
        </p:nvSpPr>
        <p:spPr bwMode="auto">
          <a:xfrm>
            <a:off x="6372200" y="2204864"/>
            <a:ext cx="2520280" cy="787896"/>
          </a:xfrm>
          <a:prstGeom prst="leftArrow">
            <a:avLst>
              <a:gd name="adj1" fmla="val 100000"/>
              <a:gd name="adj2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3101FF"/>
                </a:solidFill>
              </a:rPr>
              <a:t>GPU RAM</a:t>
            </a:r>
            <a:endParaRPr kumimoji="0" lang="it-IT" sz="2400" b="1" i="0" u="none" strike="noStrike" cap="none" normalizeH="0" baseline="0" dirty="0">
              <a:ln>
                <a:noFill/>
              </a:ln>
              <a:solidFill>
                <a:srgbClr val="3101FF"/>
              </a:solidFill>
              <a:effectLst/>
            </a:endParaRPr>
          </a:p>
        </p:txBody>
      </p:sp>
      <p:sp>
        <p:nvSpPr>
          <p:cNvPr id="19" name="Ovale 18"/>
          <p:cNvSpPr/>
          <p:nvPr/>
        </p:nvSpPr>
        <p:spPr bwMode="auto">
          <a:xfrm>
            <a:off x="3635896" y="4280892"/>
            <a:ext cx="1584176" cy="1440160"/>
          </a:xfrm>
          <a:prstGeom prst="ellipse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Object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2" name="Freccia a inversione 11"/>
          <p:cNvSpPr/>
          <p:nvPr/>
        </p:nvSpPr>
        <p:spPr bwMode="auto">
          <a:xfrm>
            <a:off x="1187624" y="3366182"/>
            <a:ext cx="3240360" cy="1187562"/>
          </a:xfrm>
          <a:prstGeom prst="uturnArrow">
            <a:avLst>
              <a:gd name="adj1" fmla="val 42514"/>
              <a:gd name="adj2" fmla="val 25000"/>
              <a:gd name="adj3" fmla="val 31434"/>
              <a:gd name="adj4" fmla="val 66426"/>
              <a:gd name="adj5" fmla="val 93583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IMPORT</a:t>
            </a:r>
            <a:endParaRPr kumimoji="0" 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Ovale 17"/>
          <p:cNvSpPr/>
          <p:nvPr/>
        </p:nvSpPr>
        <p:spPr bwMode="auto">
          <a:xfrm>
            <a:off x="683568" y="4171032"/>
            <a:ext cx="1584176" cy="1440160"/>
          </a:xfrm>
          <a:prstGeom prst="ellipse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File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60519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Parametrization for texture mapping</a:t>
            </a:r>
          </a:p>
        </p:txBody>
      </p:sp>
      <p:sp>
        <p:nvSpPr>
          <p:cNvPr id="18" name="AutoShape 27"/>
          <p:cNvSpPr>
            <a:spLocks noChangeArrowheads="1"/>
          </p:cNvSpPr>
          <p:nvPr/>
        </p:nvSpPr>
        <p:spPr bwMode="auto">
          <a:xfrm>
            <a:off x="228600" y="1905000"/>
            <a:ext cx="2438400" cy="4343400"/>
          </a:xfrm>
          <a:prstGeom prst="roundRect">
            <a:avLst>
              <a:gd name="adj" fmla="val 6097"/>
            </a:avLst>
          </a:prstGeom>
          <a:solidFill>
            <a:srgbClr val="85B9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AutoShape 28"/>
          <p:cNvSpPr>
            <a:spLocks noChangeArrowheads="1"/>
          </p:cNvSpPr>
          <p:nvPr/>
        </p:nvSpPr>
        <p:spPr bwMode="auto">
          <a:xfrm>
            <a:off x="3167063" y="1905000"/>
            <a:ext cx="2743200" cy="4343400"/>
          </a:xfrm>
          <a:prstGeom prst="roundRect">
            <a:avLst>
              <a:gd name="adj" fmla="val 6097"/>
            </a:avLst>
          </a:prstGeom>
          <a:solidFill>
            <a:srgbClr val="85B9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6477000" y="1905000"/>
            <a:ext cx="2438400" cy="4343400"/>
          </a:xfrm>
          <a:prstGeom prst="roundRect">
            <a:avLst>
              <a:gd name="adj" fmla="val 6097"/>
            </a:avLst>
          </a:prstGeom>
          <a:solidFill>
            <a:srgbClr val="85B99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" name="Picture 30" descr="bunny-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3206750"/>
            <a:ext cx="2133600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1FA54"/>
              </a:clrFrom>
              <a:clrTo>
                <a:srgbClr val="E1FA5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247900"/>
            <a:ext cx="28797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2627313" y="36957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latin typeface="Arial" charset="0"/>
              </a:rPr>
              <a:t>+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5937250" y="36957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latin typeface="Arial" charset="0"/>
              </a:rPr>
              <a:t>=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3200400" y="5738813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2D texture image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6553200" y="5738813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textured bunny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228600" y="5738813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3D mesh</a:t>
            </a:r>
            <a:endParaRPr lang="en-US" sz="24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685800" y="1905000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disk-like patches</a:t>
            </a:r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434975" y="2270125"/>
            <a:ext cx="398463" cy="685800"/>
          </a:xfrm>
          <a:custGeom>
            <a:avLst/>
            <a:gdLst>
              <a:gd name="T0" fmla="*/ 251 w 251"/>
              <a:gd name="T1" fmla="*/ 0 h 432"/>
              <a:gd name="T2" fmla="*/ 35 w 251"/>
              <a:gd name="T3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1" h="432">
                <a:moveTo>
                  <a:pt x="251" y="0"/>
                </a:moveTo>
                <a:cubicBezTo>
                  <a:pt x="76" y="164"/>
                  <a:pt x="0" y="251"/>
                  <a:pt x="35" y="432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1916113" y="2252663"/>
            <a:ext cx="582612" cy="1252537"/>
          </a:xfrm>
          <a:custGeom>
            <a:avLst/>
            <a:gdLst>
              <a:gd name="T0" fmla="*/ 315 w 367"/>
              <a:gd name="T1" fmla="*/ 0 h 789"/>
              <a:gd name="T2" fmla="*/ 0 w 367"/>
              <a:gd name="T3" fmla="*/ 789 h 78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7" h="789">
                <a:moveTo>
                  <a:pt x="315" y="0"/>
                </a:moveTo>
                <a:cubicBezTo>
                  <a:pt x="367" y="388"/>
                  <a:pt x="118" y="476"/>
                  <a:pt x="0" y="789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3581400" y="205740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texture charts</a:t>
            </a:r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>
            <a:off x="5013325" y="2433638"/>
            <a:ext cx="309563" cy="766762"/>
          </a:xfrm>
          <a:custGeom>
            <a:avLst/>
            <a:gdLst>
              <a:gd name="T0" fmla="*/ 0 w 195"/>
              <a:gd name="T1" fmla="*/ 0 h 483"/>
              <a:gd name="T2" fmla="*/ 195 w 195"/>
              <a:gd name="T3" fmla="*/ 483 h 48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5" h="483">
                <a:moveTo>
                  <a:pt x="0" y="0"/>
                </a:moveTo>
                <a:cubicBezTo>
                  <a:pt x="133" y="205"/>
                  <a:pt x="133" y="308"/>
                  <a:pt x="195" y="48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>
            <a:off x="4538663" y="2465388"/>
            <a:ext cx="98425" cy="930275"/>
          </a:xfrm>
          <a:custGeom>
            <a:avLst/>
            <a:gdLst>
              <a:gd name="T0" fmla="*/ 62 w 62"/>
              <a:gd name="T1" fmla="*/ 0 h 586"/>
              <a:gd name="T2" fmla="*/ 21 w 62"/>
              <a:gd name="T3" fmla="*/ 586 h 5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" h="586">
                <a:moveTo>
                  <a:pt x="62" y="0"/>
                </a:moveTo>
                <a:cubicBezTo>
                  <a:pt x="21" y="216"/>
                  <a:pt x="0" y="412"/>
                  <a:pt x="21" y="586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3467100" y="5334000"/>
            <a:ext cx="2324100" cy="1588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 flipV="1">
            <a:off x="3471863" y="3048000"/>
            <a:ext cx="0" cy="2286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5562600" y="53340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chemeClr val="accent2"/>
                </a:solidFill>
                <a:latin typeface="Arial" charset="0"/>
              </a:rPr>
              <a:t>u</a:t>
            </a:r>
          </a:p>
        </p:txBody>
      </p:sp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3194050" y="27574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chemeClr val="accent2"/>
                </a:solidFill>
                <a:latin typeface="Arial" charset="0"/>
              </a:rPr>
              <a:t>v</a:t>
            </a:r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4033838" y="2416175"/>
            <a:ext cx="195262" cy="708025"/>
          </a:xfrm>
          <a:custGeom>
            <a:avLst/>
            <a:gdLst>
              <a:gd name="T0" fmla="*/ 123 w 123"/>
              <a:gd name="T1" fmla="*/ 0 h 446"/>
              <a:gd name="T2" fmla="*/ 3 w 123"/>
              <a:gd name="T3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3" h="446">
                <a:moveTo>
                  <a:pt x="123" y="0"/>
                </a:moveTo>
                <a:cubicBezTo>
                  <a:pt x="0" y="175"/>
                  <a:pt x="7" y="384"/>
                  <a:pt x="3" y="446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1909763" y="2270125"/>
            <a:ext cx="261937" cy="538163"/>
          </a:xfrm>
          <a:custGeom>
            <a:avLst/>
            <a:gdLst>
              <a:gd name="T0" fmla="*/ 72 w 165"/>
              <a:gd name="T1" fmla="*/ 0 h 339"/>
              <a:gd name="T2" fmla="*/ 0 w 165"/>
              <a:gd name="T3" fmla="*/ 339 h 3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5" h="339">
                <a:moveTo>
                  <a:pt x="72" y="0"/>
                </a:moveTo>
                <a:cubicBezTo>
                  <a:pt x="144" y="82"/>
                  <a:pt x="165" y="277"/>
                  <a:pt x="0" y="339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" name="Picture 50" descr="bunny-textur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47900"/>
            <a:ext cx="292893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0640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Texture coordinates: Per Vertex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Compact representation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8D64A95-2D52-E04E-8AC4-4B41D2663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89" y="5234652"/>
            <a:ext cx="1919287" cy="104952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B509F987-C1D9-4249-A1C5-5B3146DB23D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9" y="5096202"/>
            <a:ext cx="1780123" cy="1275659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554978AA-4872-7C43-A2CF-52A98DA3D930}"/>
              </a:ext>
            </a:extLst>
          </p:cNvPr>
          <p:cNvSpPr>
            <a:spLocks/>
          </p:cNvSpPr>
          <p:nvPr/>
        </p:nvSpPr>
        <p:spPr bwMode="auto">
          <a:xfrm>
            <a:off x="1339145" y="5377121"/>
            <a:ext cx="2689225" cy="396875"/>
          </a:xfrm>
          <a:custGeom>
            <a:avLst/>
            <a:gdLst>
              <a:gd name="T0" fmla="*/ 21600 w 21600"/>
              <a:gd name="T1" fmla="+- 0 21600 5460"/>
              <a:gd name="T2" fmla="*/ 21600 h 16140"/>
              <a:gd name="T3" fmla="*/ 0 w 21600"/>
              <a:gd name="T4" fmla="+- 0 16176 5460"/>
              <a:gd name="T5" fmla="*/ 16176 h 16140"/>
            </a:gdLst>
            <a:ahLst/>
            <a:cxnLst>
              <a:cxn ang="0">
                <a:pos x="T0" y="T2"/>
              </a:cxn>
              <a:cxn ang="0">
                <a:pos x="T3" y="T5"/>
              </a:cxn>
            </a:cxnLst>
            <a:rect l="0" t="0" r="r" b="b"/>
            <a:pathLst>
              <a:path w="21600" h="16140">
                <a:moveTo>
                  <a:pt x="21600" y="16140"/>
                </a:moveTo>
                <a:cubicBezTo>
                  <a:pt x="14825" y="-3060"/>
                  <a:pt x="8124" y="-5460"/>
                  <a:pt x="0" y="10716"/>
                </a:cubicBezTo>
              </a:path>
            </a:pathLst>
          </a:custGeom>
          <a:noFill/>
          <a:ln w="38100" cap="flat">
            <a:solidFill>
              <a:srgbClr val="C0504D"/>
            </a:solidFill>
            <a:prstDash val="solid"/>
            <a:round/>
            <a:headEnd type="triangle" w="lg" len="lg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C5B91D-7890-F848-8D6A-526929CA33C5}"/>
              </a:ext>
            </a:extLst>
          </p:cNvPr>
          <p:cNvGrpSpPr/>
          <p:nvPr/>
        </p:nvGrpSpPr>
        <p:grpSpPr>
          <a:xfrm>
            <a:off x="539552" y="1963432"/>
            <a:ext cx="4948255" cy="2694605"/>
            <a:chOff x="262182" y="2812256"/>
            <a:chExt cx="5424561" cy="2953980"/>
          </a:xfrm>
        </p:grpSpPr>
        <p:sp>
          <p:nvSpPr>
            <p:cNvPr id="32" name="Figura a mano libera 33">
              <a:extLst>
                <a:ext uri="{FF2B5EF4-FFF2-40B4-BE49-F238E27FC236}">
                  <a16:creationId xmlns:a16="http://schemas.microsoft.com/office/drawing/2014/main" id="{FE0BDCCA-3653-A947-A721-9027E601BC49}"/>
                </a:ext>
              </a:extLst>
            </p:cNvPr>
            <p:cNvSpPr/>
            <p:nvPr/>
          </p:nvSpPr>
          <p:spPr bwMode="auto">
            <a:xfrm>
              <a:off x="441954" y="3036295"/>
              <a:ext cx="5054115" cy="2487778"/>
            </a:xfrm>
            <a:custGeom>
              <a:avLst/>
              <a:gdLst>
                <a:gd name="connsiteX0" fmla="*/ 164892 w 4601980"/>
                <a:gd name="connsiteY0" fmla="*/ 2158583 h 2683239"/>
                <a:gd name="connsiteX1" fmla="*/ 2578308 w 4601980"/>
                <a:gd name="connsiteY1" fmla="*/ 2683239 h 2683239"/>
                <a:gd name="connsiteX2" fmla="*/ 4601980 w 4601980"/>
                <a:gd name="connsiteY2" fmla="*/ 1154242 h 2683239"/>
                <a:gd name="connsiteX3" fmla="*/ 2533338 w 4601980"/>
                <a:gd name="connsiteY3" fmla="*/ 284813 h 2683239"/>
                <a:gd name="connsiteX4" fmla="*/ 0 w 4601980"/>
                <a:gd name="connsiteY4" fmla="*/ 0 h 2683239"/>
                <a:gd name="connsiteX5" fmla="*/ 164892 w 4601980"/>
                <a:gd name="connsiteY5" fmla="*/ 2158583 h 2683239"/>
                <a:gd name="connsiteX0" fmla="*/ 164892 w 4931763"/>
                <a:gd name="connsiteY0" fmla="*/ 2158583 h 2683239"/>
                <a:gd name="connsiteX1" fmla="*/ 2578308 w 4931763"/>
                <a:gd name="connsiteY1" fmla="*/ 2683239 h 2683239"/>
                <a:gd name="connsiteX2" fmla="*/ 4931763 w 4931763"/>
                <a:gd name="connsiteY2" fmla="*/ 1019331 h 2683239"/>
                <a:gd name="connsiteX3" fmla="*/ 2533338 w 4931763"/>
                <a:gd name="connsiteY3" fmla="*/ 284813 h 2683239"/>
                <a:gd name="connsiteX4" fmla="*/ 0 w 4931763"/>
                <a:gd name="connsiteY4" fmla="*/ 0 h 2683239"/>
                <a:gd name="connsiteX5" fmla="*/ 164892 w 4931763"/>
                <a:gd name="connsiteY5" fmla="*/ 2158583 h 2683239"/>
                <a:gd name="connsiteX0" fmla="*/ 164892 w 4931763"/>
                <a:gd name="connsiteY0" fmla="*/ 2158583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64892 w 4931763"/>
                <a:gd name="connsiteY5" fmla="*/ 2158583 h 2788170"/>
                <a:gd name="connsiteX0" fmla="*/ 14990 w 4931763"/>
                <a:gd name="connsiteY0" fmla="*/ 2293495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4990 w 4931763"/>
                <a:gd name="connsiteY5" fmla="*/ 2293495 h 2788170"/>
                <a:gd name="connsiteX0" fmla="*/ 14990 w 4931763"/>
                <a:gd name="connsiteY0" fmla="*/ 2293495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4990 w 4931763"/>
                <a:gd name="connsiteY5" fmla="*/ 2293495 h 278817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2983043 w 5651291"/>
                <a:gd name="connsiteY3" fmla="*/ 194872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803161"/>
                <a:gd name="connsiteX1" fmla="*/ 3327817 w 5651291"/>
                <a:gd name="connsiteY1" fmla="*/ 2803161 h 2803161"/>
                <a:gd name="connsiteX2" fmla="*/ 5651291 w 5651291"/>
                <a:gd name="connsiteY2" fmla="*/ 1004341 h 2803161"/>
                <a:gd name="connsiteX3" fmla="*/ 2983043 w 5651291"/>
                <a:gd name="connsiteY3" fmla="*/ 194872 h 2803161"/>
                <a:gd name="connsiteX4" fmla="*/ 0 w 5651291"/>
                <a:gd name="connsiteY4" fmla="*/ 0 h 2803161"/>
                <a:gd name="connsiteX5" fmla="*/ 734518 w 5651291"/>
                <a:gd name="connsiteY5" fmla="*/ 2278505 h 280316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057994 w 5726242"/>
                <a:gd name="connsiteY3" fmla="*/ 14990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057994 w 5726242"/>
                <a:gd name="connsiteY3" fmla="*/ 14990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102964 w 5726242"/>
                <a:gd name="connsiteY3" fmla="*/ 22485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69429 w 5786202"/>
                <a:gd name="connsiteY0" fmla="*/ 2323476 h 2848132"/>
                <a:gd name="connsiteX1" fmla="*/ 346272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69429 w 5786202"/>
                <a:gd name="connsiteY5" fmla="*/ 2323476 h 2848132"/>
                <a:gd name="connsiteX0" fmla="*/ 869429 w 5786202"/>
                <a:gd name="connsiteY0" fmla="*/ 2323476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69429 w 5786202"/>
                <a:gd name="connsiteY5" fmla="*/ 2323476 h 2848132"/>
                <a:gd name="connsiteX0" fmla="*/ 899410 w 5786202"/>
                <a:gd name="connsiteY0" fmla="*/ 2443398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99410 w 5786202"/>
                <a:gd name="connsiteY5" fmla="*/ 2443398 h 2848132"/>
                <a:gd name="connsiteX0" fmla="*/ 944380 w 5786202"/>
                <a:gd name="connsiteY0" fmla="*/ 2413417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944380 w 5786202"/>
                <a:gd name="connsiteY5" fmla="*/ 2413417 h 2848132"/>
                <a:gd name="connsiteX0" fmla="*/ 944380 w 5786202"/>
                <a:gd name="connsiteY0" fmla="*/ 2413417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47934 w 5786202"/>
                <a:gd name="connsiteY3" fmla="*/ 269823 h 2848132"/>
                <a:gd name="connsiteX4" fmla="*/ 0 w 5786202"/>
                <a:gd name="connsiteY4" fmla="*/ 0 h 2848132"/>
                <a:gd name="connsiteX5" fmla="*/ 944380 w 5786202"/>
                <a:gd name="connsiteY5" fmla="*/ 2413417 h 28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86202" h="2848132">
                  <a:moveTo>
                    <a:pt x="944380" y="2413417"/>
                  </a:moveTo>
                  <a:lnTo>
                    <a:pt x="3507698" y="2848132"/>
                  </a:lnTo>
                  <a:lnTo>
                    <a:pt x="5786202" y="1049312"/>
                  </a:lnTo>
                  <a:lnTo>
                    <a:pt x="3147934" y="269823"/>
                  </a:lnTo>
                  <a:lnTo>
                    <a:pt x="0" y="0"/>
                  </a:lnTo>
                  <a:lnTo>
                    <a:pt x="944380" y="2413417"/>
                  </a:lnTo>
                  <a:close/>
                </a:path>
              </a:pathLst>
            </a:cu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Straight Connector 10">
              <a:extLst>
                <a:ext uri="{FF2B5EF4-FFF2-40B4-BE49-F238E27FC236}">
                  <a16:creationId xmlns:a16="http://schemas.microsoft.com/office/drawing/2014/main" id="{2864E115-196B-AD47-80E4-C9F47484F80A}"/>
                </a:ext>
              </a:extLst>
            </p:cNvPr>
            <p:cNvCxnSpPr/>
            <p:nvPr/>
          </p:nvCxnSpPr>
          <p:spPr bwMode="auto">
            <a:xfrm flipV="1">
              <a:off x="1243121" y="3280964"/>
              <a:ext cx="1934383" cy="1809584"/>
            </a:xfrm>
            <a:prstGeom prst="line">
              <a:avLst/>
            </a:pr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13BB27DD-74C7-8848-9C72-15520042030F}"/>
                </a:ext>
              </a:extLst>
            </p:cNvPr>
            <p:cNvCxnSpPr/>
            <p:nvPr/>
          </p:nvCxnSpPr>
          <p:spPr bwMode="auto">
            <a:xfrm rot="16200000" flipV="1">
              <a:off x="2241513" y="4216956"/>
              <a:ext cx="2183981" cy="311997"/>
            </a:xfrm>
            <a:prstGeom prst="line">
              <a:avLst/>
            </a:pr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Ovale 49">
              <a:extLst>
                <a:ext uri="{FF2B5EF4-FFF2-40B4-BE49-F238E27FC236}">
                  <a16:creationId xmlns:a16="http://schemas.microsoft.com/office/drawing/2014/main" id="{0BCC481B-2FF7-204E-875C-880238400FC8}"/>
                </a:ext>
              </a:extLst>
            </p:cNvPr>
            <p:cNvSpPr/>
            <p:nvPr/>
          </p:nvSpPr>
          <p:spPr bwMode="auto">
            <a:xfrm>
              <a:off x="2961288" y="3027880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V2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36" name="Ovale 50">
              <a:extLst>
                <a:ext uri="{FF2B5EF4-FFF2-40B4-BE49-F238E27FC236}">
                  <a16:creationId xmlns:a16="http://schemas.microsoft.com/office/drawing/2014/main" id="{4815099E-0537-F54F-99D2-1F56D4B3E187}"/>
                </a:ext>
              </a:extLst>
            </p:cNvPr>
            <p:cNvSpPr/>
            <p:nvPr/>
          </p:nvSpPr>
          <p:spPr bwMode="auto">
            <a:xfrm>
              <a:off x="5222451" y="3747217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V3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37" name="Ovale 51">
              <a:extLst>
                <a:ext uri="{FF2B5EF4-FFF2-40B4-BE49-F238E27FC236}">
                  <a16:creationId xmlns:a16="http://schemas.microsoft.com/office/drawing/2014/main" id="{854F1A72-3873-D640-BB3E-68681F8EB944}"/>
                </a:ext>
              </a:extLst>
            </p:cNvPr>
            <p:cNvSpPr/>
            <p:nvPr/>
          </p:nvSpPr>
          <p:spPr bwMode="auto">
            <a:xfrm>
              <a:off x="3288680" y="5325955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V5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38" name="Ovale 52">
              <a:extLst>
                <a:ext uri="{FF2B5EF4-FFF2-40B4-BE49-F238E27FC236}">
                  <a16:creationId xmlns:a16="http://schemas.microsoft.com/office/drawing/2014/main" id="{92B62566-6067-A840-9CB2-1122E9981032}"/>
                </a:ext>
              </a:extLst>
            </p:cNvPr>
            <p:cNvSpPr/>
            <p:nvPr/>
          </p:nvSpPr>
          <p:spPr bwMode="auto">
            <a:xfrm>
              <a:off x="1010975" y="4908623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V4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39" name="Ovale 53">
              <a:extLst>
                <a:ext uri="{FF2B5EF4-FFF2-40B4-BE49-F238E27FC236}">
                  <a16:creationId xmlns:a16="http://schemas.microsoft.com/office/drawing/2014/main" id="{6090CAD0-1DF7-0644-AACE-E42B367558C7}"/>
                </a:ext>
              </a:extLst>
            </p:cNvPr>
            <p:cNvSpPr/>
            <p:nvPr/>
          </p:nvSpPr>
          <p:spPr bwMode="auto">
            <a:xfrm>
              <a:off x="262182" y="2812256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V1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0" name="CasellaDiTesto 23">
              <a:extLst>
                <a:ext uri="{FF2B5EF4-FFF2-40B4-BE49-F238E27FC236}">
                  <a16:creationId xmlns:a16="http://schemas.microsoft.com/office/drawing/2014/main" id="{C81BCD45-C985-E94D-9437-1BCE27ABDC35}"/>
                </a:ext>
              </a:extLst>
            </p:cNvPr>
            <p:cNvSpPr txBox="1"/>
            <p:nvPr/>
          </p:nvSpPr>
          <p:spPr>
            <a:xfrm>
              <a:off x="1327910" y="369904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T1</a:t>
              </a:r>
            </a:p>
          </p:txBody>
        </p:sp>
        <p:sp>
          <p:nvSpPr>
            <p:cNvPr id="41" name="CasellaDiTesto 24">
              <a:extLst>
                <a:ext uri="{FF2B5EF4-FFF2-40B4-BE49-F238E27FC236}">
                  <a16:creationId xmlns:a16="http://schemas.microsoft.com/office/drawing/2014/main" id="{2A8D9686-3090-C944-8A49-E3804E21AF74}"/>
                </a:ext>
              </a:extLst>
            </p:cNvPr>
            <p:cNvSpPr txBox="1"/>
            <p:nvPr/>
          </p:nvSpPr>
          <p:spPr>
            <a:xfrm>
              <a:off x="2444875" y="437332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T2</a:t>
              </a:r>
            </a:p>
          </p:txBody>
        </p:sp>
        <p:sp>
          <p:nvSpPr>
            <p:cNvPr id="42" name="CasellaDiTesto 27">
              <a:extLst>
                <a:ext uri="{FF2B5EF4-FFF2-40B4-BE49-F238E27FC236}">
                  <a16:creationId xmlns:a16="http://schemas.microsoft.com/office/drawing/2014/main" id="{A1E4489D-5BE3-424F-9AA0-29EA1ABF4EB0}"/>
                </a:ext>
              </a:extLst>
            </p:cNvPr>
            <p:cNvSpPr txBox="1"/>
            <p:nvPr/>
          </p:nvSpPr>
          <p:spPr>
            <a:xfrm>
              <a:off x="3774219" y="402988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T3</a:t>
              </a:r>
            </a:p>
          </p:txBody>
        </p:sp>
        <p:sp>
          <p:nvSpPr>
            <p:cNvPr id="43" name="Arco 5">
              <a:extLst>
                <a:ext uri="{FF2B5EF4-FFF2-40B4-BE49-F238E27FC236}">
                  <a16:creationId xmlns:a16="http://schemas.microsoft.com/office/drawing/2014/main" id="{AB8A7701-549D-6F48-98A7-1458D6D753A8}"/>
                </a:ext>
              </a:extLst>
            </p:cNvPr>
            <p:cNvSpPr/>
            <p:nvPr/>
          </p:nvSpPr>
          <p:spPr bwMode="auto">
            <a:xfrm>
              <a:off x="2281833" y="4144426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Arco 35">
              <a:extLst>
                <a:ext uri="{FF2B5EF4-FFF2-40B4-BE49-F238E27FC236}">
                  <a16:creationId xmlns:a16="http://schemas.microsoft.com/office/drawing/2014/main" id="{06EE66BA-D9B3-9C4F-8A8E-9074FD48CBB7}"/>
                </a:ext>
              </a:extLst>
            </p:cNvPr>
            <p:cNvSpPr/>
            <p:nvPr/>
          </p:nvSpPr>
          <p:spPr bwMode="auto">
            <a:xfrm>
              <a:off x="3611177" y="3816634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Arco 36">
              <a:extLst>
                <a:ext uri="{FF2B5EF4-FFF2-40B4-BE49-F238E27FC236}">
                  <a16:creationId xmlns:a16="http://schemas.microsoft.com/office/drawing/2014/main" id="{A91E8B04-D1AE-EB43-82FD-A41FA56CE19F}"/>
                </a:ext>
              </a:extLst>
            </p:cNvPr>
            <p:cNvSpPr/>
            <p:nvPr/>
          </p:nvSpPr>
          <p:spPr bwMode="auto">
            <a:xfrm>
              <a:off x="1164868" y="3448362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</p:grpSp>
      <p:graphicFrame>
        <p:nvGraphicFramePr>
          <p:cNvPr id="46" name="Tabella 2">
            <a:extLst>
              <a:ext uri="{FF2B5EF4-FFF2-40B4-BE49-F238E27FC236}">
                <a16:creationId xmlns:a16="http://schemas.microsoft.com/office/drawing/2014/main" id="{DA540036-C47C-6D45-980D-D952B37DF68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01194" y="4288061"/>
          <a:ext cx="2592288" cy="1590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032">
                <a:tc>
                  <a:txBody>
                    <a:bodyPr/>
                    <a:lstStyle/>
                    <a:p>
                      <a:pPr algn="ctr"/>
                      <a:br>
                        <a:rPr lang="it-IT" sz="1100" b="0" dirty="0">
                          <a:solidFill>
                            <a:schemeClr val="tx1"/>
                          </a:solidFill>
                        </a:rPr>
                      </a:br>
                      <a:br>
                        <a:rPr lang="it-IT" sz="11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Tri: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1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 1: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1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 2: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1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 3: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V3</a:t>
                      </a:r>
                      <a:endParaRPr lang="it-IT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7" name="Tabella 18">
            <a:extLst>
              <a:ext uri="{FF2B5EF4-FFF2-40B4-BE49-F238E27FC236}">
                <a16:creationId xmlns:a16="http://schemas.microsoft.com/office/drawing/2014/main" id="{D8603B19-AEF7-2947-B558-A02D8FDC3D3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55828" y="1819024"/>
          <a:ext cx="2762425" cy="206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0776"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vert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V</a:t>
                      </a:r>
                      <a:endParaRPr lang="it-IT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u1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v1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u2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v2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z3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u3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v3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z4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u4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v4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z5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u5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v5</a:t>
                      </a:r>
                      <a:endParaRPr lang="it-IT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9162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Texture coordinates: Per Wedge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20" y="1025839"/>
            <a:ext cx="91440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Per Wedge = per triangle per vertex</a:t>
            </a:r>
          </a:p>
        </p:txBody>
      </p:sp>
      <p:graphicFrame>
        <p:nvGraphicFramePr>
          <p:cNvPr id="6" name="Tabella 2">
            <a:extLst>
              <a:ext uri="{FF2B5EF4-FFF2-40B4-BE49-F238E27FC236}">
                <a16:creationId xmlns:a16="http://schemas.microsoft.com/office/drawing/2014/main" id="{13EFAFB9-90C3-C540-94E5-F6D33E15CCB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864" y="5066103"/>
          <a:ext cx="9032974" cy="147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1492093906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2494097587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1208799474"/>
                    </a:ext>
                  </a:extLst>
                </a:gridCol>
                <a:gridCol w="876536">
                  <a:extLst>
                    <a:ext uri="{9D8B030D-6E8A-4147-A177-3AD203B41FA5}">
                      <a16:colId xmlns:a16="http://schemas.microsoft.com/office/drawing/2014/main" val="2633409761"/>
                    </a:ext>
                  </a:extLst>
                </a:gridCol>
                <a:gridCol w="956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223">
                  <a:extLst>
                    <a:ext uri="{9D8B030D-6E8A-4147-A177-3AD203B41FA5}">
                      <a16:colId xmlns:a16="http://schemas.microsoft.com/office/drawing/2014/main" val="1815696647"/>
                    </a:ext>
                  </a:extLst>
                </a:gridCol>
                <a:gridCol w="956223">
                  <a:extLst>
                    <a:ext uri="{9D8B030D-6E8A-4147-A177-3AD203B41FA5}">
                      <a16:colId xmlns:a16="http://schemas.microsoft.com/office/drawing/2014/main" val="2084556701"/>
                    </a:ext>
                  </a:extLst>
                </a:gridCol>
              </a:tblGrid>
              <a:tr h="474032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Tri: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1: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2: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3: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u(T1,V4)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v(T1,V4)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u(T1,V1)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v(T1,V1)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u(T1,V2)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v(T1,V2)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u(T2,V4)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v(T2,V4)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u(T2,V2)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v(T2,V2)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u(T2,V5)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v(T2,V5)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u(T3,V5)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v(T3,V5)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u(T3,V2)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v(T3,V2)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V3</a:t>
                      </a:r>
                      <a:endParaRPr lang="it-IT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u(T3,V3)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v(T3,V3)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ella 18">
            <a:extLst>
              <a:ext uri="{FF2B5EF4-FFF2-40B4-BE49-F238E27FC236}">
                <a16:creationId xmlns:a16="http://schemas.microsoft.com/office/drawing/2014/main" id="{913FECB8-46C4-4A42-AD66-28126E85D5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20216" y="2043580"/>
          <a:ext cx="1806545" cy="206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0776"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vert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z3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z4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z5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BDF48D71-2CA6-664F-BA6B-5E8FFAA3AE67}"/>
              </a:ext>
            </a:extLst>
          </p:cNvPr>
          <p:cNvGrpSpPr/>
          <p:nvPr/>
        </p:nvGrpSpPr>
        <p:grpSpPr>
          <a:xfrm>
            <a:off x="539552" y="1963432"/>
            <a:ext cx="4948255" cy="2694605"/>
            <a:chOff x="262182" y="2812256"/>
            <a:chExt cx="5424561" cy="2953980"/>
          </a:xfrm>
        </p:grpSpPr>
        <p:sp>
          <p:nvSpPr>
            <p:cNvPr id="42" name="Figura a mano libera 33">
              <a:extLst>
                <a:ext uri="{FF2B5EF4-FFF2-40B4-BE49-F238E27FC236}">
                  <a16:creationId xmlns:a16="http://schemas.microsoft.com/office/drawing/2014/main" id="{C3DB23BA-9515-E147-A92D-C37CCBA8B967}"/>
                </a:ext>
              </a:extLst>
            </p:cNvPr>
            <p:cNvSpPr/>
            <p:nvPr/>
          </p:nvSpPr>
          <p:spPr bwMode="auto">
            <a:xfrm>
              <a:off x="441954" y="3036295"/>
              <a:ext cx="5054115" cy="2487778"/>
            </a:xfrm>
            <a:custGeom>
              <a:avLst/>
              <a:gdLst>
                <a:gd name="connsiteX0" fmla="*/ 164892 w 4601980"/>
                <a:gd name="connsiteY0" fmla="*/ 2158583 h 2683239"/>
                <a:gd name="connsiteX1" fmla="*/ 2578308 w 4601980"/>
                <a:gd name="connsiteY1" fmla="*/ 2683239 h 2683239"/>
                <a:gd name="connsiteX2" fmla="*/ 4601980 w 4601980"/>
                <a:gd name="connsiteY2" fmla="*/ 1154242 h 2683239"/>
                <a:gd name="connsiteX3" fmla="*/ 2533338 w 4601980"/>
                <a:gd name="connsiteY3" fmla="*/ 284813 h 2683239"/>
                <a:gd name="connsiteX4" fmla="*/ 0 w 4601980"/>
                <a:gd name="connsiteY4" fmla="*/ 0 h 2683239"/>
                <a:gd name="connsiteX5" fmla="*/ 164892 w 4601980"/>
                <a:gd name="connsiteY5" fmla="*/ 2158583 h 2683239"/>
                <a:gd name="connsiteX0" fmla="*/ 164892 w 4931763"/>
                <a:gd name="connsiteY0" fmla="*/ 2158583 h 2683239"/>
                <a:gd name="connsiteX1" fmla="*/ 2578308 w 4931763"/>
                <a:gd name="connsiteY1" fmla="*/ 2683239 h 2683239"/>
                <a:gd name="connsiteX2" fmla="*/ 4931763 w 4931763"/>
                <a:gd name="connsiteY2" fmla="*/ 1019331 h 2683239"/>
                <a:gd name="connsiteX3" fmla="*/ 2533338 w 4931763"/>
                <a:gd name="connsiteY3" fmla="*/ 284813 h 2683239"/>
                <a:gd name="connsiteX4" fmla="*/ 0 w 4931763"/>
                <a:gd name="connsiteY4" fmla="*/ 0 h 2683239"/>
                <a:gd name="connsiteX5" fmla="*/ 164892 w 4931763"/>
                <a:gd name="connsiteY5" fmla="*/ 2158583 h 2683239"/>
                <a:gd name="connsiteX0" fmla="*/ 164892 w 4931763"/>
                <a:gd name="connsiteY0" fmla="*/ 2158583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64892 w 4931763"/>
                <a:gd name="connsiteY5" fmla="*/ 2158583 h 2788170"/>
                <a:gd name="connsiteX0" fmla="*/ 14990 w 4931763"/>
                <a:gd name="connsiteY0" fmla="*/ 2293495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4990 w 4931763"/>
                <a:gd name="connsiteY5" fmla="*/ 2293495 h 2788170"/>
                <a:gd name="connsiteX0" fmla="*/ 14990 w 4931763"/>
                <a:gd name="connsiteY0" fmla="*/ 2293495 h 2788170"/>
                <a:gd name="connsiteX1" fmla="*/ 2608289 w 4931763"/>
                <a:gd name="connsiteY1" fmla="*/ 2788170 h 2788170"/>
                <a:gd name="connsiteX2" fmla="*/ 4931763 w 4931763"/>
                <a:gd name="connsiteY2" fmla="*/ 1019331 h 2788170"/>
                <a:gd name="connsiteX3" fmla="*/ 2533338 w 4931763"/>
                <a:gd name="connsiteY3" fmla="*/ 284813 h 2788170"/>
                <a:gd name="connsiteX4" fmla="*/ 0 w 4931763"/>
                <a:gd name="connsiteY4" fmla="*/ 0 h 2788170"/>
                <a:gd name="connsiteX5" fmla="*/ 14990 w 4931763"/>
                <a:gd name="connsiteY5" fmla="*/ 2293495 h 278817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3252866 w 5651291"/>
                <a:gd name="connsiteY3" fmla="*/ 269823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773180"/>
                <a:gd name="connsiteX1" fmla="*/ 3327817 w 5651291"/>
                <a:gd name="connsiteY1" fmla="*/ 2773180 h 2773180"/>
                <a:gd name="connsiteX2" fmla="*/ 5651291 w 5651291"/>
                <a:gd name="connsiteY2" fmla="*/ 1004341 h 2773180"/>
                <a:gd name="connsiteX3" fmla="*/ 2983043 w 5651291"/>
                <a:gd name="connsiteY3" fmla="*/ 194872 h 2773180"/>
                <a:gd name="connsiteX4" fmla="*/ 0 w 5651291"/>
                <a:gd name="connsiteY4" fmla="*/ 0 h 2773180"/>
                <a:gd name="connsiteX5" fmla="*/ 734518 w 5651291"/>
                <a:gd name="connsiteY5" fmla="*/ 2278505 h 2773180"/>
                <a:gd name="connsiteX0" fmla="*/ 734518 w 5651291"/>
                <a:gd name="connsiteY0" fmla="*/ 2278505 h 2803161"/>
                <a:gd name="connsiteX1" fmla="*/ 3327817 w 5651291"/>
                <a:gd name="connsiteY1" fmla="*/ 2803161 h 2803161"/>
                <a:gd name="connsiteX2" fmla="*/ 5651291 w 5651291"/>
                <a:gd name="connsiteY2" fmla="*/ 1004341 h 2803161"/>
                <a:gd name="connsiteX3" fmla="*/ 2983043 w 5651291"/>
                <a:gd name="connsiteY3" fmla="*/ 194872 h 2803161"/>
                <a:gd name="connsiteX4" fmla="*/ 0 w 5651291"/>
                <a:gd name="connsiteY4" fmla="*/ 0 h 2803161"/>
                <a:gd name="connsiteX5" fmla="*/ 734518 w 5651291"/>
                <a:gd name="connsiteY5" fmla="*/ 2278505 h 280316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057994 w 5726242"/>
                <a:gd name="connsiteY3" fmla="*/ 14990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057994 w 5726242"/>
                <a:gd name="connsiteY3" fmla="*/ 14990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09469 w 5726242"/>
                <a:gd name="connsiteY0" fmla="*/ 2233535 h 2758191"/>
                <a:gd name="connsiteX1" fmla="*/ 3402768 w 5726242"/>
                <a:gd name="connsiteY1" fmla="*/ 2758191 h 2758191"/>
                <a:gd name="connsiteX2" fmla="*/ 5726242 w 5726242"/>
                <a:gd name="connsiteY2" fmla="*/ 959371 h 2758191"/>
                <a:gd name="connsiteX3" fmla="*/ 3102964 w 5726242"/>
                <a:gd name="connsiteY3" fmla="*/ 224852 h 2758191"/>
                <a:gd name="connsiteX4" fmla="*/ 0 w 5726242"/>
                <a:gd name="connsiteY4" fmla="*/ 0 h 2758191"/>
                <a:gd name="connsiteX5" fmla="*/ 809469 w 5726242"/>
                <a:gd name="connsiteY5" fmla="*/ 2233535 h 2758191"/>
                <a:gd name="connsiteX0" fmla="*/ 869429 w 5786202"/>
                <a:gd name="connsiteY0" fmla="*/ 2323476 h 2848132"/>
                <a:gd name="connsiteX1" fmla="*/ 346272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69429 w 5786202"/>
                <a:gd name="connsiteY5" fmla="*/ 2323476 h 2848132"/>
                <a:gd name="connsiteX0" fmla="*/ 869429 w 5786202"/>
                <a:gd name="connsiteY0" fmla="*/ 2323476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69429 w 5786202"/>
                <a:gd name="connsiteY5" fmla="*/ 2323476 h 2848132"/>
                <a:gd name="connsiteX0" fmla="*/ 899410 w 5786202"/>
                <a:gd name="connsiteY0" fmla="*/ 2443398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899410 w 5786202"/>
                <a:gd name="connsiteY5" fmla="*/ 2443398 h 2848132"/>
                <a:gd name="connsiteX0" fmla="*/ 944380 w 5786202"/>
                <a:gd name="connsiteY0" fmla="*/ 2413417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62924 w 5786202"/>
                <a:gd name="connsiteY3" fmla="*/ 314793 h 2848132"/>
                <a:gd name="connsiteX4" fmla="*/ 0 w 5786202"/>
                <a:gd name="connsiteY4" fmla="*/ 0 h 2848132"/>
                <a:gd name="connsiteX5" fmla="*/ 944380 w 5786202"/>
                <a:gd name="connsiteY5" fmla="*/ 2413417 h 2848132"/>
                <a:gd name="connsiteX0" fmla="*/ 944380 w 5786202"/>
                <a:gd name="connsiteY0" fmla="*/ 2413417 h 2848132"/>
                <a:gd name="connsiteX1" fmla="*/ 3507698 w 5786202"/>
                <a:gd name="connsiteY1" fmla="*/ 2848132 h 2848132"/>
                <a:gd name="connsiteX2" fmla="*/ 5786202 w 5786202"/>
                <a:gd name="connsiteY2" fmla="*/ 1049312 h 2848132"/>
                <a:gd name="connsiteX3" fmla="*/ 3147934 w 5786202"/>
                <a:gd name="connsiteY3" fmla="*/ 269823 h 2848132"/>
                <a:gd name="connsiteX4" fmla="*/ 0 w 5786202"/>
                <a:gd name="connsiteY4" fmla="*/ 0 h 2848132"/>
                <a:gd name="connsiteX5" fmla="*/ 944380 w 5786202"/>
                <a:gd name="connsiteY5" fmla="*/ 2413417 h 284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86202" h="2848132">
                  <a:moveTo>
                    <a:pt x="944380" y="2413417"/>
                  </a:moveTo>
                  <a:lnTo>
                    <a:pt x="3507698" y="2848132"/>
                  </a:lnTo>
                  <a:lnTo>
                    <a:pt x="5786202" y="1049312"/>
                  </a:lnTo>
                  <a:lnTo>
                    <a:pt x="3147934" y="269823"/>
                  </a:lnTo>
                  <a:lnTo>
                    <a:pt x="0" y="0"/>
                  </a:lnTo>
                  <a:lnTo>
                    <a:pt x="944380" y="2413417"/>
                  </a:lnTo>
                  <a:close/>
                </a:path>
              </a:pathLst>
            </a:cu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3" name="Straight Connector 10">
              <a:extLst>
                <a:ext uri="{FF2B5EF4-FFF2-40B4-BE49-F238E27FC236}">
                  <a16:creationId xmlns:a16="http://schemas.microsoft.com/office/drawing/2014/main" id="{91899014-7F17-D74E-816A-F15048020AD9}"/>
                </a:ext>
              </a:extLst>
            </p:cNvPr>
            <p:cNvCxnSpPr/>
            <p:nvPr/>
          </p:nvCxnSpPr>
          <p:spPr bwMode="auto">
            <a:xfrm flipV="1">
              <a:off x="1243121" y="3280964"/>
              <a:ext cx="1934383" cy="1809584"/>
            </a:xfrm>
            <a:prstGeom prst="line">
              <a:avLst/>
            </a:pr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5846FABC-6A7C-7342-A1EF-ADA1EB504B5E}"/>
                </a:ext>
              </a:extLst>
            </p:cNvPr>
            <p:cNvCxnSpPr/>
            <p:nvPr/>
          </p:nvCxnSpPr>
          <p:spPr bwMode="auto">
            <a:xfrm rot="16200000" flipV="1">
              <a:off x="2241513" y="4216956"/>
              <a:ext cx="2183981" cy="311997"/>
            </a:xfrm>
            <a:prstGeom prst="line">
              <a:avLst/>
            </a:prstGeom>
            <a:solidFill>
              <a:schemeClr val="bg1"/>
            </a:solidFill>
            <a:ln w="1016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Ovale 49">
              <a:extLst>
                <a:ext uri="{FF2B5EF4-FFF2-40B4-BE49-F238E27FC236}">
                  <a16:creationId xmlns:a16="http://schemas.microsoft.com/office/drawing/2014/main" id="{68F12522-2239-EA45-B146-87340ACE70DA}"/>
                </a:ext>
              </a:extLst>
            </p:cNvPr>
            <p:cNvSpPr/>
            <p:nvPr/>
          </p:nvSpPr>
          <p:spPr bwMode="auto">
            <a:xfrm>
              <a:off x="2961288" y="3027880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V2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6" name="Ovale 50">
              <a:extLst>
                <a:ext uri="{FF2B5EF4-FFF2-40B4-BE49-F238E27FC236}">
                  <a16:creationId xmlns:a16="http://schemas.microsoft.com/office/drawing/2014/main" id="{567308B6-2EC8-F042-B868-70CD87C49387}"/>
                </a:ext>
              </a:extLst>
            </p:cNvPr>
            <p:cNvSpPr/>
            <p:nvPr/>
          </p:nvSpPr>
          <p:spPr bwMode="auto">
            <a:xfrm>
              <a:off x="5222451" y="3747217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V3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7" name="Ovale 51">
              <a:extLst>
                <a:ext uri="{FF2B5EF4-FFF2-40B4-BE49-F238E27FC236}">
                  <a16:creationId xmlns:a16="http://schemas.microsoft.com/office/drawing/2014/main" id="{A38A97D5-C980-DD4C-9B05-3A7637129349}"/>
                </a:ext>
              </a:extLst>
            </p:cNvPr>
            <p:cNvSpPr/>
            <p:nvPr/>
          </p:nvSpPr>
          <p:spPr bwMode="auto">
            <a:xfrm>
              <a:off x="3288680" y="5325955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V5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8" name="Ovale 52">
              <a:extLst>
                <a:ext uri="{FF2B5EF4-FFF2-40B4-BE49-F238E27FC236}">
                  <a16:creationId xmlns:a16="http://schemas.microsoft.com/office/drawing/2014/main" id="{8217D78D-AA03-EC4C-A943-03BAAD6E9736}"/>
                </a:ext>
              </a:extLst>
            </p:cNvPr>
            <p:cNvSpPr/>
            <p:nvPr/>
          </p:nvSpPr>
          <p:spPr bwMode="auto">
            <a:xfrm>
              <a:off x="1010975" y="4908623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V4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49" name="Ovale 53">
              <a:extLst>
                <a:ext uri="{FF2B5EF4-FFF2-40B4-BE49-F238E27FC236}">
                  <a16:creationId xmlns:a16="http://schemas.microsoft.com/office/drawing/2014/main" id="{41353AA0-78CD-0745-A3FA-00F55F95EA59}"/>
                </a:ext>
              </a:extLst>
            </p:cNvPr>
            <p:cNvSpPr/>
            <p:nvPr/>
          </p:nvSpPr>
          <p:spPr bwMode="auto">
            <a:xfrm>
              <a:off x="262182" y="2812256"/>
              <a:ext cx="464292" cy="44028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charset="0"/>
                </a:rPr>
                <a:t>V1</a:t>
              </a:r>
              <a:endParaRPr kumimoji="0" lang="it-IT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50" name="CasellaDiTesto 23">
              <a:extLst>
                <a:ext uri="{FF2B5EF4-FFF2-40B4-BE49-F238E27FC236}">
                  <a16:creationId xmlns:a16="http://schemas.microsoft.com/office/drawing/2014/main" id="{BAC90677-DCE9-9445-9801-F2AE51EAF8EE}"/>
                </a:ext>
              </a:extLst>
            </p:cNvPr>
            <p:cNvSpPr txBox="1"/>
            <p:nvPr/>
          </p:nvSpPr>
          <p:spPr>
            <a:xfrm>
              <a:off x="1327910" y="369904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T1</a:t>
              </a:r>
            </a:p>
          </p:txBody>
        </p:sp>
        <p:sp>
          <p:nvSpPr>
            <p:cNvPr id="51" name="CasellaDiTesto 24">
              <a:extLst>
                <a:ext uri="{FF2B5EF4-FFF2-40B4-BE49-F238E27FC236}">
                  <a16:creationId xmlns:a16="http://schemas.microsoft.com/office/drawing/2014/main" id="{88B307EA-C228-D14A-8552-4E017D06ADB4}"/>
                </a:ext>
              </a:extLst>
            </p:cNvPr>
            <p:cNvSpPr txBox="1"/>
            <p:nvPr/>
          </p:nvSpPr>
          <p:spPr>
            <a:xfrm>
              <a:off x="2444875" y="437332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T2</a:t>
              </a:r>
            </a:p>
          </p:txBody>
        </p:sp>
        <p:sp>
          <p:nvSpPr>
            <p:cNvPr id="52" name="CasellaDiTesto 27">
              <a:extLst>
                <a:ext uri="{FF2B5EF4-FFF2-40B4-BE49-F238E27FC236}">
                  <a16:creationId xmlns:a16="http://schemas.microsoft.com/office/drawing/2014/main" id="{F9A86F06-60A5-5249-BB7F-C6DE26462889}"/>
                </a:ext>
              </a:extLst>
            </p:cNvPr>
            <p:cNvSpPr txBox="1"/>
            <p:nvPr/>
          </p:nvSpPr>
          <p:spPr>
            <a:xfrm>
              <a:off x="3774219" y="402988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T3</a:t>
              </a:r>
            </a:p>
          </p:txBody>
        </p:sp>
        <p:sp>
          <p:nvSpPr>
            <p:cNvPr id="53" name="Arco 5">
              <a:extLst>
                <a:ext uri="{FF2B5EF4-FFF2-40B4-BE49-F238E27FC236}">
                  <a16:creationId xmlns:a16="http://schemas.microsoft.com/office/drawing/2014/main" id="{B68B2163-C613-C443-8834-DE174DAB87C4}"/>
                </a:ext>
              </a:extLst>
            </p:cNvPr>
            <p:cNvSpPr/>
            <p:nvPr/>
          </p:nvSpPr>
          <p:spPr bwMode="auto">
            <a:xfrm>
              <a:off x="2281833" y="4144426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Arco 35">
              <a:extLst>
                <a:ext uri="{FF2B5EF4-FFF2-40B4-BE49-F238E27FC236}">
                  <a16:creationId xmlns:a16="http://schemas.microsoft.com/office/drawing/2014/main" id="{E0791D61-4509-484A-B960-3F6ED841A411}"/>
                </a:ext>
              </a:extLst>
            </p:cNvPr>
            <p:cNvSpPr/>
            <p:nvPr/>
          </p:nvSpPr>
          <p:spPr bwMode="auto">
            <a:xfrm>
              <a:off x="3611177" y="3816634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Arco 36">
              <a:extLst>
                <a:ext uri="{FF2B5EF4-FFF2-40B4-BE49-F238E27FC236}">
                  <a16:creationId xmlns:a16="http://schemas.microsoft.com/office/drawing/2014/main" id="{8E7628D0-0962-A349-AE27-4FFC9E48007C}"/>
                </a:ext>
              </a:extLst>
            </p:cNvPr>
            <p:cNvSpPr/>
            <p:nvPr/>
          </p:nvSpPr>
          <p:spPr bwMode="auto">
            <a:xfrm>
              <a:off x="1164868" y="3448362"/>
              <a:ext cx="780053" cy="827132"/>
            </a:xfrm>
            <a:prstGeom prst="arc">
              <a:avLst>
                <a:gd name="adj1" fmla="val 5297069"/>
                <a:gd name="adj2" fmla="val 0"/>
              </a:avLst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209889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4000" dirty="0"/>
              <a:t>Recap: </a:t>
            </a:r>
            <a:r>
              <a:rPr lang="en-US" altLang="it-IT" sz="4000" dirty="0" err="1"/>
              <a:t>Tileable</a:t>
            </a:r>
            <a:r>
              <a:rPr lang="en-US" altLang="it-IT" sz="4000" dirty="0"/>
              <a:t> textures</a:t>
            </a:r>
            <a:endParaRPr lang="it-IT" dirty="0"/>
          </a:p>
        </p:txBody>
      </p:sp>
      <p:pic>
        <p:nvPicPr>
          <p:cNvPr id="4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7" y="1916832"/>
            <a:ext cx="2120753" cy="21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37585"/>
            <a:ext cx="2120753" cy="21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93" y="4037584"/>
            <a:ext cx="2120753" cy="21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2120753" cy="21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92" y="1916832"/>
            <a:ext cx="2120753" cy="21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artist-reference.com/wp-content/gallery/textures-r-us-photogallery/1-tru-hand-drawn-seamless-stone-sam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87" y="4037585"/>
            <a:ext cx="2120753" cy="2120753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446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</a:t>
            </a:r>
            <a:r>
              <a:rPr lang="en-US" dirty="0" err="1"/>
              <a:t>Orientability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6" y="1439849"/>
            <a:ext cx="6113420" cy="53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 polygonal mesh is </a:t>
            </a:r>
            <a:r>
              <a:rPr lang="en-US" b="1" dirty="0"/>
              <a:t>orientable</a:t>
            </a:r>
            <a:r>
              <a:rPr lang="en-US" dirty="0"/>
              <a:t>, if the incident faces to every edge can be equally oriented</a:t>
            </a:r>
          </a:p>
          <a:p>
            <a:r>
              <a:rPr lang="en-US" dirty="0"/>
              <a:t>Notes</a:t>
            </a:r>
          </a:p>
          <a:p>
            <a:pPr lvl="1"/>
            <a:r>
              <a:rPr lang="en-US" dirty="0"/>
              <a:t>An orientable surface has 2 sides</a:t>
            </a:r>
          </a:p>
          <a:p>
            <a:pPr lvl="1"/>
            <a:r>
              <a:rPr lang="en-US" dirty="0"/>
              <a:t>Non manifold surfaces are </a:t>
            </a:r>
            <a:r>
              <a:rPr lang="en-US" b="1" dirty="0"/>
              <a:t>non-orientable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Every </a:t>
            </a:r>
            <a:r>
              <a:rPr lang="en-US" b="1" dirty="0"/>
              <a:t>non‐orientable closed </a:t>
            </a:r>
            <a:r>
              <a:rPr lang="en-US" dirty="0"/>
              <a:t>mesh embedded in R</a:t>
            </a:r>
            <a:r>
              <a:rPr lang="en-US" sz="1600" baseline="30000" dirty="0"/>
              <a:t>3</a:t>
            </a:r>
            <a:r>
              <a:rPr lang="en-US" sz="1600" dirty="0"/>
              <a:t> </a:t>
            </a:r>
            <a:r>
              <a:rPr lang="en-US" dirty="0"/>
              <a:t>intersects itself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Manifold open mesh can be </a:t>
            </a:r>
            <a:r>
              <a:rPr lang="en-US" b="1" dirty="0"/>
              <a:t>non-orientable</a:t>
            </a:r>
          </a:p>
          <a:p>
            <a:pPr lvl="1"/>
            <a:endParaRPr lang="en-US" dirty="0"/>
          </a:p>
          <a:p>
            <a:pPr marL="635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052876" y="1818993"/>
            <a:ext cx="1594439" cy="1993300"/>
          </a:xfrm>
          <a:prstGeom prst="rect">
            <a:avLst/>
          </a:prstGeom>
          <a:ln>
            <a:noFill/>
          </a:ln>
        </p:spPr>
      </p:pic>
      <p:sp>
        <p:nvSpPr>
          <p:cNvPr id="8" name="CustomShape 3"/>
          <p:cNvSpPr/>
          <p:nvPr/>
        </p:nvSpPr>
        <p:spPr>
          <a:xfrm>
            <a:off x="7315972" y="3951836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Klein bottle</a:t>
            </a:r>
            <a:endParaRPr dirty="0"/>
          </a:p>
        </p:txBody>
      </p:sp>
      <p:pic>
        <p:nvPicPr>
          <p:cNvPr id="1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707646" y="4755068"/>
            <a:ext cx="2294141" cy="1310794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7180342" y="6117773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Moebius strip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50353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75139"/>
            <a:ext cx="3486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Recap:Cutout</a:t>
            </a:r>
            <a:r>
              <a:rPr lang="it-IT" dirty="0"/>
              <a:t> </a:t>
            </a:r>
            <a:r>
              <a:rPr lang="it-IT" dirty="0" err="1"/>
              <a:t>textures</a:t>
            </a:r>
            <a:r>
              <a:rPr lang="it-IT" dirty="0"/>
              <a:t> </a:t>
            </a:r>
            <a:r>
              <a:rPr lang="it-IT" dirty="0" err="1"/>
              <a:t>texels</a:t>
            </a:r>
            <a:endParaRPr lang="it-IT" altLang="it-IT" dirty="0"/>
          </a:p>
        </p:txBody>
      </p:sp>
      <p:sp>
        <p:nvSpPr>
          <p:cNvPr id="1229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it-IT" dirty="0"/>
              <a:t>e.g.: drapes, beard...</a:t>
            </a:r>
            <a:endParaRPr lang="it-IT" altLang="it-IT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42150" y="3280065"/>
            <a:ext cx="2147887" cy="2462213"/>
            <a:chOff x="4071" y="1872"/>
            <a:chExt cx="1353" cy="1551"/>
          </a:xfrm>
        </p:grpSpPr>
        <p:pic>
          <p:nvPicPr>
            <p:cNvPr id="1230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872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Text Box 8"/>
            <p:cNvSpPr txBox="1">
              <a:spLocks noChangeArrowheads="1"/>
            </p:cNvSpPr>
            <p:nvPr/>
          </p:nvSpPr>
          <p:spPr bwMode="auto">
            <a:xfrm>
              <a:off x="4071" y="3208"/>
              <a:ext cx="510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r>
                <a:rPr lang="en-US" altLang="it-IT" dirty="0"/>
                <a:t>texture</a:t>
              </a:r>
              <a:endParaRPr lang="it-IT" altLang="it-IT" dirty="0"/>
            </a:p>
          </p:txBody>
        </p:sp>
      </p:grpSp>
      <p:graphicFrame>
        <p:nvGraphicFramePr>
          <p:cNvPr id="12290" name="Object 9"/>
          <p:cNvGraphicFramePr>
            <a:graphicFrameLocks noChangeAspect="1"/>
          </p:cNvGraphicFramePr>
          <p:nvPr>
            <p:extLst/>
          </p:nvPr>
        </p:nvGraphicFramePr>
        <p:xfrm>
          <a:off x="3327301" y="2013239"/>
          <a:ext cx="1908175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7" name="Image" r:id="rId5" imgW="2526984" imgH="6057143" progId="Photoshop.Image.8">
                  <p:embed/>
                </p:oleObj>
              </mc:Choice>
              <mc:Fallback>
                <p:oleObj name="Image" r:id="rId5" imgW="2526984" imgH="6057143" progId="Photoshop.Image.8">
                  <p:embed/>
                  <p:pic>
                    <p:nvPicPr>
                      <p:cNvPr id="1229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301" y="2013239"/>
                        <a:ext cx="1908175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11077" y="3161200"/>
            <a:ext cx="3732212" cy="781050"/>
            <a:chOff x="721" y="2256"/>
            <a:chExt cx="2351" cy="492"/>
          </a:xfrm>
        </p:grpSpPr>
        <p:sp>
          <p:nvSpPr>
            <p:cNvPr id="12301" name="Oval 11"/>
            <p:cNvSpPr>
              <a:spLocks noChangeArrowheads="1"/>
            </p:cNvSpPr>
            <p:nvPr/>
          </p:nvSpPr>
          <p:spPr bwMode="auto">
            <a:xfrm>
              <a:off x="721" y="2448"/>
              <a:ext cx="574" cy="300"/>
            </a:xfrm>
            <a:prstGeom prst="ellips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/>
              <a:endParaRPr lang="it-IT" altLang="it-IT"/>
            </a:p>
          </p:txBody>
        </p:sp>
        <p:sp>
          <p:nvSpPr>
            <p:cNvPr id="12302" name="Oval 12"/>
            <p:cNvSpPr>
              <a:spLocks noChangeArrowheads="1"/>
            </p:cNvSpPr>
            <p:nvPr/>
          </p:nvSpPr>
          <p:spPr bwMode="auto">
            <a:xfrm>
              <a:off x="2256" y="2256"/>
              <a:ext cx="816" cy="480"/>
            </a:xfrm>
            <a:prstGeom prst="ellips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383085" y="5465456"/>
            <a:ext cx="3048000" cy="663575"/>
            <a:chOff x="672" y="2976"/>
            <a:chExt cx="1920" cy="418"/>
          </a:xfrm>
        </p:grpSpPr>
        <p:sp>
          <p:nvSpPr>
            <p:cNvPr id="12299" name="Oval 14"/>
            <p:cNvSpPr>
              <a:spLocks noChangeArrowheads="1"/>
            </p:cNvSpPr>
            <p:nvPr/>
          </p:nvSpPr>
          <p:spPr bwMode="auto">
            <a:xfrm>
              <a:off x="672" y="3168"/>
              <a:ext cx="384" cy="226"/>
            </a:xfrm>
            <a:prstGeom prst="ellips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2300" name="Oval 15"/>
            <p:cNvSpPr>
              <a:spLocks noChangeArrowheads="1"/>
            </p:cNvSpPr>
            <p:nvPr/>
          </p:nvSpPr>
          <p:spPr bwMode="auto">
            <a:xfrm>
              <a:off x="2208" y="2976"/>
              <a:ext cx="384" cy="226"/>
            </a:xfrm>
            <a:prstGeom prst="ellips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</p:spTree>
    <p:extLst>
      <p:ext uri="{BB962C8B-B14F-4D97-AF65-F5344CB8AC3E}">
        <p14:creationId xmlns:p14="http://schemas.microsoft.com/office/powerpoint/2010/main" val="27171148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altLang="it-IT" dirty="0"/>
              <a:t>Recap: Bump Map</a:t>
            </a:r>
            <a:endParaRPr lang="it-IT" alt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F26BA-7CB5-0942-9300-73C31844C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340768"/>
            <a:ext cx="3862288" cy="5078909"/>
          </a:xfrm>
          <a:prstGeom prst="rect">
            <a:avLst/>
          </a:prstGeom>
        </p:spPr>
      </p:pic>
      <p:sp>
        <p:nvSpPr>
          <p:cNvPr id="13" name="CasellaDiTesto 13">
            <a:extLst>
              <a:ext uri="{FF2B5EF4-FFF2-40B4-BE49-F238E27FC236}">
                <a16:creationId xmlns:a16="http://schemas.microsoft.com/office/drawing/2014/main" id="{D1C43BE0-DFB3-DD4D-8C65-B4D571F66567}"/>
              </a:ext>
            </a:extLst>
          </p:cNvPr>
          <p:cNvSpPr txBox="1"/>
          <p:nvPr/>
        </p:nvSpPr>
        <p:spPr>
          <a:xfrm>
            <a:off x="6353511" y="3068960"/>
            <a:ext cx="2188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Bump Mapped</a:t>
            </a:r>
            <a:endParaRPr lang="en-US" sz="1400" dirty="0"/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80F19278-955A-314E-AB13-740DB081EE22}"/>
              </a:ext>
            </a:extLst>
          </p:cNvPr>
          <p:cNvSpPr txBox="1"/>
          <p:nvPr/>
        </p:nvSpPr>
        <p:spPr>
          <a:xfrm>
            <a:off x="6627625" y="5805264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Color Only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93797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9" name="Picture 3" descr="C:\video\screenshots\openBrf 2015-10-28 16-23-46-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3" y="1412776"/>
            <a:ext cx="3822242" cy="4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altLang="it-IT" dirty="0"/>
              <a:t>Recap: Normal Map</a:t>
            </a:r>
            <a:endParaRPr lang="it-IT" altLang="it-IT" dirty="0"/>
          </a:p>
        </p:txBody>
      </p:sp>
      <p:pic>
        <p:nvPicPr>
          <p:cNvPr id="326658" name="Picture 2" descr="C:\video\screenshots\openBrf 2015-10-28 16-23-41-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3" y="1419097"/>
            <a:ext cx="3822242" cy="4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60" name="Picture 4" descr="C:\video\screenshots\openBrf 2015-10-28 16-23-57-6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3822242" cy="4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780313" y="311982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180259" y="311982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pic>
        <p:nvPicPr>
          <p:cNvPr id="326661" name="Picture 5" descr="C:\video\screenshots\openBrf 2015-10-28 16-32-16-2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04" y="2085215"/>
            <a:ext cx="2743290" cy="27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1132" y="538663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Low-poly mesh</a:t>
            </a:r>
            <a:br>
              <a:rPr lang="en-US" dirty="0"/>
            </a:br>
            <a:r>
              <a:rPr lang="en-US" sz="1400" dirty="0"/>
              <a:t>(uv-mapped!)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755346" y="5362358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Normal Map</a:t>
            </a:r>
            <a:endParaRPr lang="en-US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050387" y="5373216"/>
            <a:ext cx="18133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lots of </a:t>
            </a:r>
            <a:r>
              <a:rPr lang="en-US" i="1" dirty="0"/>
              <a:t>cheap</a:t>
            </a:r>
            <a:br>
              <a:rPr lang="en-US" dirty="0"/>
            </a:br>
            <a:r>
              <a:rPr lang="en-US" dirty="0"/>
              <a:t>geometric detail</a:t>
            </a:r>
          </a:p>
          <a:p>
            <a:pPr algn="ctr"/>
            <a:r>
              <a:rPr lang="en-US" sz="1400" dirty="0"/>
              <a:t>(apparently)</a:t>
            </a:r>
          </a:p>
        </p:txBody>
      </p:sp>
    </p:spTree>
    <p:extLst>
      <p:ext uri="{BB962C8B-B14F-4D97-AF65-F5344CB8AC3E}">
        <p14:creationId xmlns:p14="http://schemas.microsoft.com/office/powerpoint/2010/main" val="28617862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</p:spPr>
        <p:txBody>
          <a:bodyPr/>
          <a:lstStyle/>
          <a:p>
            <a:pPr eaLnBrk="1" hangingPunct="1"/>
            <a:r>
              <a:rPr lang="en-US" sz="5400"/>
              <a:t>Computer Graphics</a:t>
            </a:r>
            <a:r>
              <a:rPr lang="it-IT" sz="5400"/>
              <a:t> </a:t>
            </a:r>
            <a:endParaRPr lang="it-IT" sz="2400"/>
          </a:p>
        </p:txBody>
      </p:sp>
      <p:sp>
        <p:nvSpPr>
          <p:cNvPr id="14342" name="AutoShape 13"/>
          <p:cNvSpPr>
            <a:spLocks noChangeArrowheads="1"/>
          </p:cNvSpPr>
          <p:nvPr/>
        </p:nvSpPr>
        <p:spPr bwMode="auto">
          <a:xfrm>
            <a:off x="1447800" y="1371496"/>
            <a:ext cx="7086600" cy="728871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Textures</a:t>
            </a:r>
          </a:p>
        </p:txBody>
      </p:sp>
      <p:pic>
        <p:nvPicPr>
          <p:cNvPr id="14343" name="Picture 29" descr="D:\corsi\cg\fonti\teapotwire_tansp_sm.png"/>
          <p:cNvPicPr>
            <a:picLocks noChangeAspect="1" noChangeArrowheads="1"/>
          </p:cNvPicPr>
          <p:nvPr/>
        </p:nvPicPr>
        <p:blipFill>
          <a:blip r:embed="rId3">
            <a:lum bright="36000"/>
          </a:blip>
          <a:srcRect/>
          <a:stretch>
            <a:fillRect/>
          </a:stretch>
        </p:blipFill>
        <p:spPr bwMode="auto">
          <a:xfrm>
            <a:off x="1981200" y="1958975"/>
            <a:ext cx="71628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F66F38BA-FC3A-BD48-8250-9F16B97BD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C8E2709-CE76-784F-B32F-670BF0599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88730BF-CA1E-3D45-9E60-2A2FED8A5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/>
          <a:stretch/>
        </p:blipFill>
        <p:spPr bwMode="auto">
          <a:xfrm>
            <a:off x="6043687" y="2286000"/>
            <a:ext cx="2304256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3584DE0-843E-D546-AB3E-9648F3419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00" y="4595862"/>
            <a:ext cx="28670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639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Genus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5" y="1439849"/>
            <a:ext cx="7901223" cy="53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Genus</a:t>
            </a:r>
            <a:r>
              <a:rPr lang="en-US" dirty="0"/>
              <a:t> of a </a:t>
            </a:r>
            <a:r>
              <a:rPr lang="en-US" b="1" dirty="0"/>
              <a:t>closed</a:t>
            </a:r>
            <a:r>
              <a:rPr lang="en-US" dirty="0"/>
              <a:t> surface, orientable and 2-manifold is the maximum number of cuts we can make along non intersecting closed curves  without splitting the surface in two.</a:t>
            </a:r>
          </a:p>
          <a:p>
            <a:pPr marL="635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46282" y="3125880"/>
            <a:ext cx="3513960" cy="1704240"/>
          </a:xfrm>
          <a:prstGeom prst="rect">
            <a:avLst/>
          </a:prstGeom>
          <a:ln>
            <a:noFill/>
          </a:ln>
        </p:spPr>
      </p:pic>
      <p:pic>
        <p:nvPicPr>
          <p:cNvPr id="12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161602" y="3159619"/>
            <a:ext cx="2881440" cy="1713240"/>
          </a:xfrm>
          <a:prstGeom prst="rect">
            <a:avLst/>
          </a:prstGeom>
          <a:ln>
            <a:noFill/>
          </a:ln>
        </p:spPr>
      </p:pic>
      <p:sp>
        <p:nvSpPr>
          <p:cNvPr id="13" name="CustomShape 3"/>
          <p:cNvSpPr/>
          <p:nvPr/>
        </p:nvSpPr>
        <p:spPr>
          <a:xfrm>
            <a:off x="2416950" y="4564606"/>
            <a:ext cx="152640" cy="366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>
              <a:lnSpc>
                <a:spcPct val="10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S Gothic"/>
              </a:rPr>
              <a:t>0</a:t>
            </a:r>
            <a:endParaRPr dirty="0"/>
          </a:p>
        </p:txBody>
      </p:sp>
      <p:sp>
        <p:nvSpPr>
          <p:cNvPr id="14" name="CustomShape 4"/>
          <p:cNvSpPr/>
          <p:nvPr/>
        </p:nvSpPr>
        <p:spPr>
          <a:xfrm>
            <a:off x="4054230" y="4550303"/>
            <a:ext cx="152640" cy="366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>
              <a:lnSpc>
                <a:spcPct val="10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S Gothic"/>
              </a:rPr>
              <a:t>1</a:t>
            </a:r>
            <a:endParaRPr dirty="0"/>
          </a:p>
        </p:txBody>
      </p:sp>
      <p:sp>
        <p:nvSpPr>
          <p:cNvPr id="15" name="CustomShape 5"/>
          <p:cNvSpPr/>
          <p:nvPr/>
        </p:nvSpPr>
        <p:spPr>
          <a:xfrm>
            <a:off x="6371010" y="4563619"/>
            <a:ext cx="305280" cy="366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>
              <a:lnSpc>
                <a:spcPct val="10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S Gothic"/>
              </a:rPr>
              <a:t>2  </a:t>
            </a:r>
            <a:endParaRPr dirty="0"/>
          </a:p>
        </p:txBody>
      </p:sp>
      <p:pic>
        <p:nvPicPr>
          <p:cNvPr id="16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3580290" y="5072101"/>
            <a:ext cx="3836520" cy="1242720"/>
          </a:xfrm>
          <a:prstGeom prst="rect">
            <a:avLst/>
          </a:prstGeom>
          <a:ln>
            <a:noFill/>
          </a:ln>
        </p:spPr>
      </p:pic>
      <p:pic>
        <p:nvPicPr>
          <p:cNvPr id="17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1724580" y="5027384"/>
            <a:ext cx="1523520" cy="1301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169736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CC"/>
      </a:hlink>
      <a:folHlink>
        <a:srgbClr val="B2B2B2"/>
      </a:folHlink>
    </a:clrScheme>
    <a:fontScheme name="Struttura predefinita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54032</TotalTime>
  <Words>2127</Words>
  <Application>Microsoft Macintosh PowerPoint</Application>
  <PresentationFormat>On-screen Show (4:3)</PresentationFormat>
  <Paragraphs>843</Paragraphs>
  <Slides>83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5" baseType="lpstr">
      <vt:lpstr>Arial Unicode MS</vt:lpstr>
      <vt:lpstr>MS Gothic</vt:lpstr>
      <vt:lpstr>ＭＳ Ｐゴシック</vt:lpstr>
      <vt:lpstr>Arial</vt:lpstr>
      <vt:lpstr>Calibri</vt:lpstr>
      <vt:lpstr>Lucida Sans Unicode</vt:lpstr>
      <vt:lpstr>Times New Roman</vt:lpstr>
      <vt:lpstr>Wingdings</vt:lpstr>
      <vt:lpstr>Wingdings 2</vt:lpstr>
      <vt:lpstr>Struttura predefinita</vt:lpstr>
      <vt:lpstr>Image</vt:lpstr>
      <vt:lpstr>CorelPhotoPaint.Image.8</vt:lpstr>
      <vt:lpstr>Computer Graphics </vt:lpstr>
      <vt:lpstr>Recap: Shape rapresentations</vt:lpstr>
      <vt:lpstr>Recap: Shape rapresentations</vt:lpstr>
      <vt:lpstr>Recap: Shape rapresentations</vt:lpstr>
      <vt:lpstr>Recap: Shape rapresentations</vt:lpstr>
      <vt:lpstr>Recap: Shape rapresentations</vt:lpstr>
      <vt:lpstr>Recap: Manifoldness</vt:lpstr>
      <vt:lpstr>Recap: Orientability</vt:lpstr>
      <vt:lpstr>Recap: Genus</vt:lpstr>
      <vt:lpstr>Recap: Addictive FDM</vt:lpstr>
      <vt:lpstr>Texture maps! One of the most common and important asset of a game One of the most GPU RAM consumer  </vt:lpstr>
      <vt:lpstr>Texture mapping</vt:lpstr>
      <vt:lpstr>Example (color-map)</vt:lpstr>
      <vt:lpstr>Example (color-map)</vt:lpstr>
      <vt:lpstr>Textures in Games</vt:lpstr>
      <vt:lpstr>Texture maps: data structures</vt:lpstr>
      <vt:lpstr>Textures: common terms</vt:lpstr>
      <vt:lpstr>The power of textures</vt:lpstr>
      <vt:lpstr>The power of textures</vt:lpstr>
      <vt:lpstr>Recap:Attribute interpolation</vt:lpstr>
      <vt:lpstr>The power of textures</vt:lpstr>
      <vt:lpstr>The power of textures</vt:lpstr>
      <vt:lpstr>The power of textures</vt:lpstr>
      <vt:lpstr>The power of textures</vt:lpstr>
      <vt:lpstr>Texture maps and Meshes</vt:lpstr>
      <vt:lpstr>MIP map levels</vt:lpstr>
      <vt:lpstr>Texture maps as assets</vt:lpstr>
      <vt:lpstr>Life of a Texture in a Game Engine</vt:lpstr>
      <vt:lpstr>Texture Sheets: files format</vt:lpstr>
      <vt:lpstr>Texture maps as assets: file formats</vt:lpstr>
      <vt:lpstr>Texture Sheets: in GPU RAM</vt:lpstr>
      <vt:lpstr>UV-Mapping of a mesh</vt:lpstr>
      <vt:lpstr>Modeling task: “u-v mapping” construction</vt:lpstr>
      <vt:lpstr>UV mapping: example</vt:lpstr>
      <vt:lpstr>Texture space notation</vt:lpstr>
      <vt:lpstr>Two notations</vt:lpstr>
      <vt:lpstr>Texture space independent of resolution (or shape)</vt:lpstr>
      <vt:lpstr>Construction of UV-mapping: aka parametrization</vt:lpstr>
      <vt:lpstr>What is a parametrization?</vt:lpstr>
      <vt:lpstr>Parametrization for texture mapping</vt:lpstr>
      <vt:lpstr>Small digression: Parametrization for remeshing</vt:lpstr>
      <vt:lpstr>Parametrization: what we need?</vt:lpstr>
      <vt:lpstr>Cuts 1</vt:lpstr>
      <vt:lpstr>Cuts 2</vt:lpstr>
      <vt:lpstr>Cuts 3: closed surfaces</vt:lpstr>
      <vt:lpstr>Cuts 3: closed surfaces</vt:lpstr>
      <vt:lpstr>Cuts 3: closed surfaces</vt:lpstr>
      <vt:lpstr>Cuts 3: closed surfaces</vt:lpstr>
      <vt:lpstr>Manual Parametrization</vt:lpstr>
      <vt:lpstr>What is Distortion?</vt:lpstr>
      <vt:lpstr>Distortion</vt:lpstr>
      <vt:lpstr>Isometric Mapping</vt:lpstr>
      <vt:lpstr>Conformal Mapping</vt:lpstr>
      <vt:lpstr>Equiareal Mapping</vt:lpstr>
      <vt:lpstr>Texture coordinates: Per Vertex</vt:lpstr>
      <vt:lpstr>Texture coordinates: Per Vertex</vt:lpstr>
      <vt:lpstr>Texture coordinates: Per Wedge</vt:lpstr>
      <vt:lpstr>Tileable Textures</vt:lpstr>
      <vt:lpstr>Tileable textures</vt:lpstr>
      <vt:lpstr>Tileable textures</vt:lpstr>
      <vt:lpstr>Signals typically stored in textures (in games)</vt:lpstr>
      <vt:lpstr>Cutout textures texels = alpha (transp. lvl) </vt:lpstr>
      <vt:lpstr>Cutout textures texels = alpha (transp. lvl) </vt:lpstr>
      <vt:lpstr>Cutout textures texels = alpha (transp. lvl) </vt:lpstr>
      <vt:lpstr>Texture mapping and Alpha Test</vt:lpstr>
      <vt:lpstr>Bump maps or Normal Map</vt:lpstr>
      <vt:lpstr>Bump Map</vt:lpstr>
      <vt:lpstr>Bump Map</vt:lpstr>
      <vt:lpstr>Normal Map</vt:lpstr>
      <vt:lpstr>Normal Map</vt:lpstr>
      <vt:lpstr>Normal Map</vt:lpstr>
      <vt:lpstr>Solid Textures</vt:lpstr>
      <vt:lpstr>Solid Textures</vt:lpstr>
      <vt:lpstr>Recap: Texture mapping</vt:lpstr>
      <vt:lpstr>Recap: Life of a Texture in a Game Engine</vt:lpstr>
      <vt:lpstr>Recap: Parametrization for texture mapping</vt:lpstr>
      <vt:lpstr>Recap: Texture coordinates: Per Vertex</vt:lpstr>
      <vt:lpstr>Recap: Texture coordinates: Per Wedge</vt:lpstr>
      <vt:lpstr>Recap: Tileable textures</vt:lpstr>
      <vt:lpstr>Recap:Cutout textures texels</vt:lpstr>
      <vt:lpstr>Recap: Bump Map</vt:lpstr>
      <vt:lpstr>Recap: Normal Map</vt:lpstr>
      <vt:lpstr>Computer Graphics 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tarini</dc:creator>
  <cp:lastModifiedBy>Microsoft Office User</cp:lastModifiedBy>
  <cp:revision>387</cp:revision>
  <cp:lastPrinted>2016-11-21T21:25:00Z</cp:lastPrinted>
  <dcterms:created xsi:type="dcterms:W3CDTF">1601-01-01T00:00:00Z</dcterms:created>
  <dcterms:modified xsi:type="dcterms:W3CDTF">2018-05-08T11:11:33Z</dcterms:modified>
</cp:coreProperties>
</file>