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(null)" ContentType="image/x-em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86" r:id="rId2"/>
    <p:sldId id="542" r:id="rId3"/>
    <p:sldId id="543" r:id="rId4"/>
    <p:sldId id="544" r:id="rId5"/>
    <p:sldId id="545" r:id="rId6"/>
    <p:sldId id="546" r:id="rId7"/>
    <p:sldId id="547" r:id="rId8"/>
    <p:sldId id="487" r:id="rId9"/>
    <p:sldId id="488" r:id="rId10"/>
    <p:sldId id="489" r:id="rId11"/>
    <p:sldId id="510" r:id="rId12"/>
    <p:sldId id="511" r:id="rId13"/>
    <p:sldId id="512" r:id="rId14"/>
    <p:sldId id="548" r:id="rId15"/>
    <p:sldId id="549" r:id="rId16"/>
    <p:sldId id="490" r:id="rId17"/>
    <p:sldId id="491" r:id="rId18"/>
    <p:sldId id="326" r:id="rId19"/>
    <p:sldId id="492" r:id="rId20"/>
    <p:sldId id="527" r:id="rId21"/>
    <p:sldId id="528" r:id="rId22"/>
    <p:sldId id="493" r:id="rId23"/>
    <p:sldId id="539" r:id="rId24"/>
    <p:sldId id="540" r:id="rId25"/>
    <p:sldId id="541" r:id="rId26"/>
    <p:sldId id="494" r:id="rId27"/>
    <p:sldId id="495" r:id="rId28"/>
    <p:sldId id="530" r:id="rId29"/>
    <p:sldId id="531" r:id="rId30"/>
    <p:sldId id="529" r:id="rId31"/>
    <p:sldId id="533" r:id="rId32"/>
    <p:sldId id="532" r:id="rId33"/>
    <p:sldId id="496" r:id="rId34"/>
    <p:sldId id="497" r:id="rId35"/>
    <p:sldId id="498" r:id="rId36"/>
    <p:sldId id="500" r:id="rId37"/>
    <p:sldId id="514" r:id="rId38"/>
    <p:sldId id="515" r:id="rId39"/>
    <p:sldId id="516" r:id="rId40"/>
    <p:sldId id="517" r:id="rId41"/>
    <p:sldId id="518" r:id="rId42"/>
    <p:sldId id="519" r:id="rId43"/>
    <p:sldId id="520" r:id="rId44"/>
    <p:sldId id="521" r:id="rId45"/>
    <p:sldId id="522" r:id="rId46"/>
    <p:sldId id="523" r:id="rId47"/>
    <p:sldId id="524" r:id="rId48"/>
    <p:sldId id="525" r:id="rId49"/>
    <p:sldId id="526" r:id="rId50"/>
    <p:sldId id="499" r:id="rId51"/>
    <p:sldId id="505" r:id="rId52"/>
    <p:sldId id="504" r:id="rId53"/>
    <p:sldId id="534" r:id="rId54"/>
    <p:sldId id="535" r:id="rId55"/>
    <p:sldId id="536" r:id="rId56"/>
    <p:sldId id="537" r:id="rId57"/>
    <p:sldId id="538" r:id="rId58"/>
    <p:sldId id="506" r:id="rId59"/>
    <p:sldId id="509" r:id="rId60"/>
    <p:sldId id="486" r:id="rId61"/>
    <p:sldId id="501" r:id="rId62"/>
    <p:sldId id="502" r:id="rId63"/>
    <p:sldId id="513" r:id="rId64"/>
    <p:sldId id="550" r:id="rId65"/>
    <p:sldId id="551" r:id="rId66"/>
    <p:sldId id="552" r:id="rId67"/>
    <p:sldId id="553" r:id="rId68"/>
    <p:sldId id="554" r:id="rId69"/>
    <p:sldId id="555" r:id="rId70"/>
    <p:sldId id="556" r:id="rId71"/>
    <p:sldId id="557" r:id="rId72"/>
    <p:sldId id="558" r:id="rId73"/>
    <p:sldId id="503" r:id="rId74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C2CB2"/>
    <a:srgbClr val="DE9F60"/>
    <a:srgbClr val="FFC8A3"/>
    <a:srgbClr val="E1A76D"/>
    <a:srgbClr val="FFB685"/>
    <a:srgbClr val="FFB481"/>
    <a:srgbClr val="3333CC"/>
    <a:srgbClr val="009973"/>
    <a:srgbClr val="CAE8D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6" autoAdjust="0"/>
    <p:restoredTop sz="89428" autoAdjust="0"/>
  </p:normalViewPr>
  <p:slideViewPr>
    <p:cSldViewPr>
      <p:cViewPr varScale="1">
        <p:scale>
          <a:sx n="88" d="100"/>
          <a:sy n="88" d="100"/>
        </p:scale>
        <p:origin x="1880" y="17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0.xml"/><Relationship Id="rId7" Type="http://schemas.openxmlformats.org/officeDocument/2006/relationships/slide" Target="slides/slide70.xml"/><Relationship Id="rId2" Type="http://schemas.openxmlformats.org/officeDocument/2006/relationships/slide" Target="slides/slide29.xml"/><Relationship Id="rId1" Type="http://schemas.openxmlformats.org/officeDocument/2006/relationships/slide" Target="slides/slide24.xml"/><Relationship Id="rId6" Type="http://schemas.openxmlformats.org/officeDocument/2006/relationships/slide" Target="slides/slide48.xml"/><Relationship Id="rId5" Type="http://schemas.openxmlformats.org/officeDocument/2006/relationships/slide" Target="slides/slide39.xml"/><Relationship Id="rId4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72" y="1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4805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72" y="6744805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FFBB5FB5-D91B-423B-AE2E-9210F59BFA5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572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72" y="1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9650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728" y="3372403"/>
            <a:ext cx="7507160" cy="319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4805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72" y="6744805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602896EE-4B81-499E-BB1A-22A3543EBB0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440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0BACB-A477-4189-80A6-0A337432C321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292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9498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0BACB-A477-4189-80A6-0A337432C321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4415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877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6546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fld id="{AEF4E69F-4EAB-4A76-A36E-6861DCF679AA}" type="slidenum">
              <a:rPr lang="it-IT" altLang="en-US" sz="1300" smtClean="0"/>
              <a:pPr eaLnBrk="1" hangingPunct="1"/>
              <a:t>34</a:t>
            </a:fld>
            <a:endParaRPr lang="it-IT" altLang="en-US" sz="13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1813"/>
            <a:ext cx="3549650" cy="2662237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6128" y="3372403"/>
            <a:ext cx="8182359" cy="319515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0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896EE-4B81-499E-BB1A-22A3543EBB0D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69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9419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66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463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67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119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8785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66788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fld id="{AEF4E69F-4EAB-4A76-A36E-6861DCF679AA}" type="slidenum">
              <a:rPr lang="it-IT" altLang="en-US" sz="1300" smtClean="0"/>
              <a:pPr eaLnBrk="1" hangingPunct="1"/>
              <a:t>68</a:t>
            </a:fld>
            <a:endParaRPr lang="it-IT" altLang="en-US" sz="13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1813"/>
            <a:ext cx="3549650" cy="2662237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6128" y="3372403"/>
            <a:ext cx="8182359" cy="319515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9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55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854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578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2012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0113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4722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6827B-0DC1-4E68-8C6B-6B4F3449ECDC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942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C76D90-88EA-44D0-851A-77A7C862303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73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11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48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79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750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67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65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40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32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22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16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ejs.org/examples/?q=shad#webgl_materials_shaders_fresne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ejs.org/examples/?q=shad#webgl_shader_lav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ejs.org/examples/?q=shad#webgl_shaders_ocea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5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(null)"/><Relationship Id="rId2" Type="http://schemas.openxmlformats.org/officeDocument/2006/relationships/image" Target="../media/image19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(null)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4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threejs.org/examples/?q=gpgpu#webgl_gpgpu_birds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hreejs.org/examples/?q=gpgpu#webgl_gpgpu_water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0" descr="teapotwire_tansp_sm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54213"/>
            <a:ext cx="71628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80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2"/>
                    </a:gs>
                    <a:gs pos="100000">
                      <a:srgbClr val="24248E"/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/>
              <a:t> Computer Graphics</a:t>
            </a:r>
            <a:endParaRPr lang="it-IT" altLang="en-US" sz="5400"/>
          </a:p>
        </p:txBody>
      </p:sp>
      <p:sp>
        <p:nvSpPr>
          <p:cNvPr id="3080" name="AutoShape 13"/>
          <p:cNvSpPr>
            <a:spLocks noChangeArrowheads="1"/>
          </p:cNvSpPr>
          <p:nvPr/>
        </p:nvSpPr>
        <p:spPr bwMode="auto">
          <a:xfrm>
            <a:off x="1400175" y="1375464"/>
            <a:ext cx="7181850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</a:rPr>
              <a:t>Shaders</a:t>
            </a:r>
            <a:endParaRPr lang="it-IT" altLang="en-US" sz="1800" b="1" i="1" dirty="0">
              <a:solidFill>
                <a:schemeClr val="bg1"/>
              </a:solidFill>
            </a:endParaRPr>
          </a:p>
        </p:txBody>
      </p:sp>
      <p:pic>
        <p:nvPicPr>
          <p:cNvPr id="8" name="Picture 13" descr="http://t1.gstatic.com/images?q=tbn:ANd9GcTydYDWpL6nGHl_JAsBS-a31MS1xQr-UtCB4Ceapwg2LoLFoUAYQA">
            <a:extLst>
              <a:ext uri="{FF2B5EF4-FFF2-40B4-BE49-F238E27FC236}">
                <a16:creationId xmlns:a16="http://schemas.microsoft.com/office/drawing/2014/main" id="{A75B1B8D-A97E-4C4C-8765-D4D89E7D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02749"/>
            <a:ext cx="40052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991B4CB1-D548-3C44-82A6-F4BCAC6FE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20E9E81-3449-6841-B707-DBA7DECD3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</p:spTree>
    <p:extLst>
      <p:ext uri="{BB962C8B-B14F-4D97-AF65-F5344CB8AC3E}">
        <p14:creationId xmlns:p14="http://schemas.microsoft.com/office/powerpoint/2010/main" val="269342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grpSp>
        <p:nvGrpSpPr>
          <p:cNvPr id="3076" name="Group 2"/>
          <p:cNvGrpSpPr>
            <a:grpSpLocks/>
          </p:cNvGrpSpPr>
          <p:nvPr/>
        </p:nvGrpSpPr>
        <p:grpSpPr bwMode="auto">
          <a:xfrm>
            <a:off x="7924800" y="5334000"/>
            <a:ext cx="762000" cy="457200"/>
            <a:chOff x="4608" y="3696"/>
            <a:chExt cx="480" cy="288"/>
          </a:xfrm>
        </p:grpSpPr>
        <p:sp>
          <p:nvSpPr>
            <p:cNvPr id="3197" name="Rectangle 3"/>
            <p:cNvSpPr>
              <a:spLocks noChangeArrowheads="1"/>
            </p:cNvSpPr>
            <p:nvPr/>
          </p:nvSpPr>
          <p:spPr bwMode="auto">
            <a:xfrm>
              <a:off x="4848" y="3696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8" name="Rectangle 4"/>
            <p:cNvSpPr>
              <a:spLocks noChangeArrowheads="1"/>
            </p:cNvSpPr>
            <p:nvPr/>
          </p:nvSpPr>
          <p:spPr bwMode="auto">
            <a:xfrm>
              <a:off x="484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9" name="Rectangle 5"/>
            <p:cNvSpPr>
              <a:spLocks noChangeArrowheads="1"/>
            </p:cNvSpPr>
            <p:nvPr/>
          </p:nvSpPr>
          <p:spPr bwMode="auto">
            <a:xfrm>
              <a:off x="460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0" name="Rectangle 6"/>
            <p:cNvSpPr>
              <a:spLocks noChangeArrowheads="1"/>
            </p:cNvSpPr>
            <p:nvPr/>
          </p:nvSpPr>
          <p:spPr bwMode="auto">
            <a:xfrm>
              <a:off x="4848" y="3792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1" name="Rectangle 7"/>
            <p:cNvSpPr>
              <a:spLocks noChangeArrowheads="1"/>
            </p:cNvSpPr>
            <p:nvPr/>
          </p:nvSpPr>
          <p:spPr bwMode="auto">
            <a:xfrm>
              <a:off x="4656" y="3792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2" name="Rectangle 8"/>
            <p:cNvSpPr>
              <a:spLocks noChangeArrowheads="1"/>
            </p:cNvSpPr>
            <p:nvPr/>
          </p:nvSpPr>
          <p:spPr bwMode="auto">
            <a:xfrm>
              <a:off x="4800" y="3888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3" name="Rectangle 9"/>
            <p:cNvSpPr>
              <a:spLocks noChangeArrowheads="1"/>
            </p:cNvSpPr>
            <p:nvPr/>
          </p:nvSpPr>
          <p:spPr bwMode="auto">
            <a:xfrm>
              <a:off x="4848" y="3936"/>
              <a:ext cx="9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4" name="Rectangle 10"/>
            <p:cNvSpPr>
              <a:spLocks noChangeArrowheads="1"/>
            </p:cNvSpPr>
            <p:nvPr/>
          </p:nvSpPr>
          <p:spPr bwMode="auto">
            <a:xfrm>
              <a:off x="4704" y="3840"/>
              <a:ext cx="33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3077" name="Group 11"/>
          <p:cNvGrpSpPr>
            <a:grpSpLocks/>
          </p:cNvGrpSpPr>
          <p:nvPr/>
        </p:nvGrpSpPr>
        <p:grpSpPr bwMode="auto">
          <a:xfrm>
            <a:off x="5486400" y="5105400"/>
            <a:ext cx="1169988" cy="990600"/>
            <a:chOff x="3360" y="3072"/>
            <a:chExt cx="737" cy="624"/>
          </a:xfrm>
        </p:grpSpPr>
        <p:sp>
          <p:nvSpPr>
            <p:cNvPr id="3195" name="AutoShape 12"/>
            <p:cNvSpPr>
              <a:spLocks noChangeArrowheads="1"/>
            </p:cNvSpPr>
            <p:nvPr/>
          </p:nvSpPr>
          <p:spPr bwMode="auto">
            <a:xfrm>
              <a:off x="3360" y="3072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6" name="Freeform 13"/>
            <p:cNvSpPr>
              <a:spLocks/>
            </p:cNvSpPr>
            <p:nvPr/>
          </p:nvSpPr>
          <p:spPr bwMode="auto">
            <a:xfrm>
              <a:off x="3881" y="3074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6086475" y="5800725"/>
            <a:ext cx="180975" cy="90488"/>
            <a:chOff x="3834" y="3318"/>
            <a:chExt cx="114" cy="57"/>
          </a:xfrm>
        </p:grpSpPr>
        <p:sp>
          <p:nvSpPr>
            <p:cNvPr id="3193" name="Rectangle 15"/>
            <p:cNvSpPr>
              <a:spLocks noChangeArrowheads="1"/>
            </p:cNvSpPr>
            <p:nvPr/>
          </p:nvSpPr>
          <p:spPr bwMode="auto">
            <a:xfrm>
              <a:off x="3834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4" name="Rectangle 16"/>
            <p:cNvSpPr>
              <a:spLocks noChangeArrowheads="1"/>
            </p:cNvSpPr>
            <p:nvPr/>
          </p:nvSpPr>
          <p:spPr bwMode="auto">
            <a:xfrm>
              <a:off x="3891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5995988" y="5710238"/>
            <a:ext cx="360362" cy="90487"/>
            <a:chOff x="3777" y="3261"/>
            <a:chExt cx="227" cy="57"/>
          </a:xfrm>
        </p:grpSpPr>
        <p:sp>
          <p:nvSpPr>
            <p:cNvPr id="3189" name="Rectangle 18"/>
            <p:cNvSpPr>
              <a:spLocks noChangeArrowheads="1"/>
            </p:cNvSpPr>
            <p:nvPr/>
          </p:nvSpPr>
          <p:spPr bwMode="auto">
            <a:xfrm>
              <a:off x="377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0" name="Rectangle 19"/>
            <p:cNvSpPr>
              <a:spLocks noChangeArrowheads="1"/>
            </p:cNvSpPr>
            <p:nvPr/>
          </p:nvSpPr>
          <p:spPr bwMode="auto">
            <a:xfrm>
              <a:off x="394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1" name="Rectangle 20"/>
            <p:cNvSpPr>
              <a:spLocks noChangeArrowheads="1"/>
            </p:cNvSpPr>
            <p:nvPr/>
          </p:nvSpPr>
          <p:spPr bwMode="auto">
            <a:xfrm>
              <a:off x="3891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2" name="Rectangle 21"/>
            <p:cNvSpPr>
              <a:spLocks noChangeArrowheads="1"/>
            </p:cNvSpPr>
            <p:nvPr/>
          </p:nvSpPr>
          <p:spPr bwMode="auto">
            <a:xfrm>
              <a:off x="3834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0" name="Group 22"/>
          <p:cNvGrpSpPr>
            <a:grpSpLocks/>
          </p:cNvGrpSpPr>
          <p:nvPr/>
        </p:nvGrpSpPr>
        <p:grpSpPr bwMode="auto">
          <a:xfrm>
            <a:off x="5726113" y="5530850"/>
            <a:ext cx="809625" cy="90488"/>
            <a:chOff x="3607" y="3148"/>
            <a:chExt cx="510" cy="57"/>
          </a:xfrm>
        </p:grpSpPr>
        <p:sp>
          <p:nvSpPr>
            <p:cNvPr id="3180" name="Rectangle 23"/>
            <p:cNvSpPr>
              <a:spLocks noChangeArrowheads="1"/>
            </p:cNvSpPr>
            <p:nvPr/>
          </p:nvSpPr>
          <p:spPr bwMode="auto">
            <a:xfrm>
              <a:off x="366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1" name="Rectangle 24"/>
            <p:cNvSpPr>
              <a:spLocks noChangeArrowheads="1"/>
            </p:cNvSpPr>
            <p:nvPr/>
          </p:nvSpPr>
          <p:spPr bwMode="auto">
            <a:xfrm>
              <a:off x="372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2" name="Rectangle 25"/>
            <p:cNvSpPr>
              <a:spLocks noChangeArrowheads="1"/>
            </p:cNvSpPr>
            <p:nvPr/>
          </p:nvSpPr>
          <p:spPr bwMode="auto">
            <a:xfrm>
              <a:off x="360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3" name="Rectangle 26"/>
            <p:cNvSpPr>
              <a:spLocks noChangeArrowheads="1"/>
            </p:cNvSpPr>
            <p:nvPr/>
          </p:nvSpPr>
          <p:spPr bwMode="auto">
            <a:xfrm>
              <a:off x="377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" name="Rectangle 27"/>
            <p:cNvSpPr>
              <a:spLocks noChangeArrowheads="1"/>
            </p:cNvSpPr>
            <p:nvPr/>
          </p:nvSpPr>
          <p:spPr bwMode="auto">
            <a:xfrm>
              <a:off x="383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5" name="Rectangle 28"/>
            <p:cNvSpPr>
              <a:spLocks noChangeArrowheads="1"/>
            </p:cNvSpPr>
            <p:nvPr/>
          </p:nvSpPr>
          <p:spPr bwMode="auto">
            <a:xfrm>
              <a:off x="389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6" name="Rectangle 29"/>
            <p:cNvSpPr>
              <a:spLocks noChangeArrowheads="1"/>
            </p:cNvSpPr>
            <p:nvPr/>
          </p:nvSpPr>
          <p:spPr bwMode="auto">
            <a:xfrm>
              <a:off x="394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7" name="Rectangle 30"/>
            <p:cNvSpPr>
              <a:spLocks noChangeArrowheads="1"/>
            </p:cNvSpPr>
            <p:nvPr/>
          </p:nvSpPr>
          <p:spPr bwMode="auto">
            <a:xfrm>
              <a:off x="400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8" name="Rectangle 31"/>
            <p:cNvSpPr>
              <a:spLocks noChangeArrowheads="1"/>
            </p:cNvSpPr>
            <p:nvPr/>
          </p:nvSpPr>
          <p:spPr bwMode="auto">
            <a:xfrm>
              <a:off x="4060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1" name="Group 32"/>
          <p:cNvGrpSpPr>
            <a:grpSpLocks/>
          </p:cNvGrpSpPr>
          <p:nvPr/>
        </p:nvGrpSpPr>
        <p:grpSpPr bwMode="auto">
          <a:xfrm>
            <a:off x="5635625" y="5440363"/>
            <a:ext cx="900113" cy="92075"/>
            <a:chOff x="3550" y="3091"/>
            <a:chExt cx="567" cy="58"/>
          </a:xfrm>
        </p:grpSpPr>
        <p:sp>
          <p:nvSpPr>
            <p:cNvPr id="3170" name="Rectangle 33"/>
            <p:cNvSpPr>
              <a:spLocks noChangeArrowheads="1"/>
            </p:cNvSpPr>
            <p:nvPr/>
          </p:nvSpPr>
          <p:spPr bwMode="auto">
            <a:xfrm>
              <a:off x="360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1" name="Rectangle 34"/>
            <p:cNvSpPr>
              <a:spLocks noChangeArrowheads="1"/>
            </p:cNvSpPr>
            <p:nvPr/>
          </p:nvSpPr>
          <p:spPr bwMode="auto">
            <a:xfrm>
              <a:off x="3664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2" name="Rectangle 35"/>
            <p:cNvSpPr>
              <a:spLocks noChangeArrowheads="1"/>
            </p:cNvSpPr>
            <p:nvPr/>
          </p:nvSpPr>
          <p:spPr bwMode="auto">
            <a:xfrm>
              <a:off x="3721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3" name="Rectangle 36"/>
            <p:cNvSpPr>
              <a:spLocks noChangeArrowheads="1"/>
            </p:cNvSpPr>
            <p:nvPr/>
          </p:nvSpPr>
          <p:spPr bwMode="auto">
            <a:xfrm>
              <a:off x="377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4" name="Rectangle 37"/>
            <p:cNvSpPr>
              <a:spLocks noChangeArrowheads="1"/>
            </p:cNvSpPr>
            <p:nvPr/>
          </p:nvSpPr>
          <p:spPr bwMode="auto">
            <a:xfrm>
              <a:off x="383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5" name="Rectangle 38"/>
            <p:cNvSpPr>
              <a:spLocks noChangeArrowheads="1"/>
            </p:cNvSpPr>
            <p:nvPr/>
          </p:nvSpPr>
          <p:spPr bwMode="auto">
            <a:xfrm>
              <a:off x="3891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6" name="Rectangle 39"/>
            <p:cNvSpPr>
              <a:spLocks noChangeArrowheads="1"/>
            </p:cNvSpPr>
            <p:nvPr/>
          </p:nvSpPr>
          <p:spPr bwMode="auto">
            <a:xfrm>
              <a:off x="3947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7" name="Rectangle 40"/>
            <p:cNvSpPr>
              <a:spLocks noChangeArrowheads="1"/>
            </p:cNvSpPr>
            <p:nvPr/>
          </p:nvSpPr>
          <p:spPr bwMode="auto">
            <a:xfrm>
              <a:off x="355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8" name="Rectangle 41"/>
            <p:cNvSpPr>
              <a:spLocks noChangeArrowheads="1"/>
            </p:cNvSpPr>
            <p:nvPr/>
          </p:nvSpPr>
          <p:spPr bwMode="auto">
            <a:xfrm>
              <a:off x="406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9" name="Rectangle 42"/>
            <p:cNvSpPr>
              <a:spLocks noChangeArrowheads="1"/>
            </p:cNvSpPr>
            <p:nvPr/>
          </p:nvSpPr>
          <p:spPr bwMode="auto">
            <a:xfrm>
              <a:off x="400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2" name="Group 43"/>
          <p:cNvGrpSpPr>
            <a:grpSpLocks/>
          </p:cNvGrpSpPr>
          <p:nvPr/>
        </p:nvGrpSpPr>
        <p:grpSpPr bwMode="auto">
          <a:xfrm>
            <a:off x="6086475" y="5351463"/>
            <a:ext cx="449263" cy="90487"/>
            <a:chOff x="3834" y="3035"/>
            <a:chExt cx="283" cy="57"/>
          </a:xfrm>
        </p:grpSpPr>
        <p:sp>
          <p:nvSpPr>
            <p:cNvPr id="3164" name="Rectangle 44"/>
            <p:cNvSpPr>
              <a:spLocks noChangeArrowheads="1"/>
            </p:cNvSpPr>
            <p:nvPr/>
          </p:nvSpPr>
          <p:spPr bwMode="auto">
            <a:xfrm>
              <a:off x="3947" y="303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b="1">
                <a:latin typeface="Lucida Sans Unicode" pitchFamily="34" charset="0"/>
              </a:endParaRPr>
            </a:p>
          </p:txBody>
        </p:sp>
        <p:grpSp>
          <p:nvGrpSpPr>
            <p:cNvPr id="3165" name="Group 45"/>
            <p:cNvGrpSpPr>
              <a:grpSpLocks/>
            </p:cNvGrpSpPr>
            <p:nvPr/>
          </p:nvGrpSpPr>
          <p:grpSpPr bwMode="auto">
            <a:xfrm>
              <a:off x="3834" y="3035"/>
              <a:ext cx="283" cy="57"/>
              <a:chOff x="3834" y="3035"/>
              <a:chExt cx="283" cy="57"/>
            </a:xfrm>
          </p:grpSpPr>
          <p:sp>
            <p:nvSpPr>
              <p:cNvPr id="3166" name="Rectangle 46"/>
              <p:cNvSpPr>
                <a:spLocks noChangeArrowheads="1"/>
              </p:cNvSpPr>
              <p:nvPr/>
            </p:nvSpPr>
            <p:spPr bwMode="auto">
              <a:xfrm>
                <a:off x="383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7" name="Rectangle 47"/>
              <p:cNvSpPr>
                <a:spLocks noChangeArrowheads="1"/>
              </p:cNvSpPr>
              <p:nvPr/>
            </p:nvSpPr>
            <p:spPr bwMode="auto">
              <a:xfrm>
                <a:off x="400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8" name="Rectangle 48"/>
              <p:cNvSpPr>
                <a:spLocks noChangeArrowheads="1"/>
              </p:cNvSpPr>
              <p:nvPr/>
            </p:nvSpPr>
            <p:spPr bwMode="auto">
              <a:xfrm>
                <a:off x="389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9" name="Rectangle 49"/>
              <p:cNvSpPr>
                <a:spLocks noChangeArrowheads="1"/>
              </p:cNvSpPr>
              <p:nvPr/>
            </p:nvSpPr>
            <p:spPr bwMode="auto">
              <a:xfrm>
                <a:off x="406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3083" name="Group 50"/>
          <p:cNvGrpSpPr>
            <a:grpSpLocks/>
          </p:cNvGrpSpPr>
          <p:nvPr/>
        </p:nvGrpSpPr>
        <p:grpSpPr bwMode="auto">
          <a:xfrm>
            <a:off x="5816600" y="5621338"/>
            <a:ext cx="630238" cy="90487"/>
            <a:chOff x="3664" y="3205"/>
            <a:chExt cx="397" cy="57"/>
          </a:xfrm>
        </p:grpSpPr>
        <p:sp>
          <p:nvSpPr>
            <p:cNvPr id="3157" name="Rectangle 51"/>
            <p:cNvSpPr>
              <a:spLocks noChangeArrowheads="1"/>
            </p:cNvSpPr>
            <p:nvPr/>
          </p:nvSpPr>
          <p:spPr bwMode="auto">
            <a:xfrm>
              <a:off x="372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8" name="Rectangle 52"/>
            <p:cNvSpPr>
              <a:spLocks noChangeArrowheads="1"/>
            </p:cNvSpPr>
            <p:nvPr/>
          </p:nvSpPr>
          <p:spPr bwMode="auto">
            <a:xfrm>
              <a:off x="377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9" name="Rectangle 53"/>
            <p:cNvSpPr>
              <a:spLocks noChangeArrowheads="1"/>
            </p:cNvSpPr>
            <p:nvPr/>
          </p:nvSpPr>
          <p:spPr bwMode="auto">
            <a:xfrm>
              <a:off x="383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0" name="Rectangle 54"/>
            <p:cNvSpPr>
              <a:spLocks noChangeArrowheads="1"/>
            </p:cNvSpPr>
            <p:nvPr/>
          </p:nvSpPr>
          <p:spPr bwMode="auto">
            <a:xfrm>
              <a:off x="389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1" name="Rectangle 55"/>
            <p:cNvSpPr>
              <a:spLocks noChangeArrowheads="1"/>
            </p:cNvSpPr>
            <p:nvPr/>
          </p:nvSpPr>
          <p:spPr bwMode="auto">
            <a:xfrm>
              <a:off x="394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2" name="Rectangle 56"/>
            <p:cNvSpPr>
              <a:spLocks noChangeArrowheads="1"/>
            </p:cNvSpPr>
            <p:nvPr/>
          </p:nvSpPr>
          <p:spPr bwMode="auto">
            <a:xfrm>
              <a:off x="400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3" name="Rectangle 57"/>
            <p:cNvSpPr>
              <a:spLocks noChangeArrowheads="1"/>
            </p:cNvSpPr>
            <p:nvPr/>
          </p:nvSpPr>
          <p:spPr bwMode="auto">
            <a:xfrm>
              <a:off x="366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084" name="Freeform 58"/>
          <p:cNvSpPr>
            <a:spLocks/>
          </p:cNvSpPr>
          <p:nvPr/>
        </p:nvSpPr>
        <p:spPr bwMode="auto">
          <a:xfrm>
            <a:off x="5662613" y="5368925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>
              <a:alpha val="50195"/>
            </a:srgbClr>
          </a:solidFill>
          <a:ln w="15875">
            <a:noFill/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Transform: where we apply them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sp>
        <p:nvSpPr>
          <p:cNvPr id="3090" name="AutoShape 65"/>
          <p:cNvSpPr>
            <a:spLocks noChangeArrowheads="1"/>
          </p:cNvSpPr>
          <p:nvPr/>
        </p:nvSpPr>
        <p:spPr bwMode="auto">
          <a:xfrm>
            <a:off x="2335213" y="5181600"/>
            <a:ext cx="1169987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1" name="Freeform 66"/>
          <p:cNvSpPr>
            <a:spLocks/>
          </p:cNvSpPr>
          <p:nvPr/>
        </p:nvSpPr>
        <p:spPr bwMode="auto">
          <a:xfrm>
            <a:off x="3162300" y="51847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2" name="Freeform 67"/>
          <p:cNvSpPr>
            <a:spLocks/>
          </p:cNvSpPr>
          <p:nvPr/>
        </p:nvSpPr>
        <p:spPr bwMode="auto">
          <a:xfrm>
            <a:off x="2411413" y="54864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099" name="Group 75"/>
          <p:cNvGrpSpPr>
            <a:grpSpLocks/>
          </p:cNvGrpSpPr>
          <p:nvPr/>
        </p:nvGrpSpPr>
        <p:grpSpPr bwMode="auto">
          <a:xfrm>
            <a:off x="76200" y="4800600"/>
            <a:ext cx="1371600" cy="1219200"/>
            <a:chOff x="156" y="672"/>
            <a:chExt cx="3024" cy="2112"/>
          </a:xfrm>
        </p:grpSpPr>
        <p:sp>
          <p:nvSpPr>
            <p:cNvPr id="3154" name="Line 76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5" name="Line 77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6" name="Line 78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00" name="Rectangle 79"/>
          <p:cNvSpPr>
            <a:spLocks noChangeArrowheads="1"/>
          </p:cNvSpPr>
          <p:nvPr/>
        </p:nvSpPr>
        <p:spPr bwMode="auto">
          <a:xfrm>
            <a:off x="-762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1" name="Rectangle 80"/>
          <p:cNvSpPr>
            <a:spLocks noChangeArrowheads="1"/>
          </p:cNvSpPr>
          <p:nvPr/>
        </p:nvSpPr>
        <p:spPr bwMode="auto">
          <a:xfrm>
            <a:off x="838200" y="4572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y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2" name="Rectangle 81"/>
          <p:cNvSpPr>
            <a:spLocks noChangeArrowheads="1"/>
          </p:cNvSpPr>
          <p:nvPr/>
        </p:nvSpPr>
        <p:spPr bwMode="auto">
          <a:xfrm>
            <a:off x="13716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3" name="Rectangle 82"/>
          <p:cNvSpPr>
            <a:spLocks noChangeArrowheads="1"/>
          </p:cNvSpPr>
          <p:nvPr/>
        </p:nvSpPr>
        <p:spPr bwMode="auto">
          <a:xfrm>
            <a:off x="2286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3104" name="Rectangle 83"/>
          <p:cNvSpPr>
            <a:spLocks noChangeArrowheads="1"/>
          </p:cNvSpPr>
          <p:nvPr/>
        </p:nvSpPr>
        <p:spPr bwMode="auto">
          <a:xfrm>
            <a:off x="1066800" y="5105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3105" name="Rectangle 84"/>
          <p:cNvSpPr>
            <a:spLocks noChangeArrowheads="1"/>
          </p:cNvSpPr>
          <p:nvPr/>
        </p:nvSpPr>
        <p:spPr bwMode="auto">
          <a:xfrm>
            <a:off x="685800" y="5867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3106" name="Oval 85"/>
          <p:cNvSpPr>
            <a:spLocks noChangeArrowheads="1"/>
          </p:cNvSpPr>
          <p:nvPr/>
        </p:nvSpPr>
        <p:spPr bwMode="auto">
          <a:xfrm>
            <a:off x="762000" y="5867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7" name="Oval 86"/>
          <p:cNvSpPr>
            <a:spLocks noChangeArrowheads="1"/>
          </p:cNvSpPr>
          <p:nvPr/>
        </p:nvSpPr>
        <p:spPr bwMode="auto">
          <a:xfrm>
            <a:off x="1066800" y="5334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8" name="Oval 87"/>
          <p:cNvSpPr>
            <a:spLocks noChangeArrowheads="1"/>
          </p:cNvSpPr>
          <p:nvPr/>
        </p:nvSpPr>
        <p:spPr bwMode="auto">
          <a:xfrm>
            <a:off x="381000" y="5486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3109" name="Freeform 88"/>
          <p:cNvSpPr>
            <a:spLocks/>
          </p:cNvSpPr>
          <p:nvPr/>
        </p:nvSpPr>
        <p:spPr bwMode="auto">
          <a:xfrm>
            <a:off x="430213" y="5399088"/>
            <a:ext cx="693737" cy="525462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11" name="Group 90"/>
          <p:cNvGrpSpPr>
            <a:grpSpLocks/>
          </p:cNvGrpSpPr>
          <p:nvPr/>
        </p:nvGrpSpPr>
        <p:grpSpPr bwMode="auto">
          <a:xfrm>
            <a:off x="2259013" y="5181600"/>
            <a:ext cx="1177925" cy="1098550"/>
            <a:chOff x="1567" y="3120"/>
            <a:chExt cx="742" cy="692"/>
          </a:xfrm>
        </p:grpSpPr>
        <p:sp>
          <p:nvSpPr>
            <p:cNvPr id="3148" name="Oval 91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49" name="Oval 92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0" name="Oval 93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3151" name="Rectangle 94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3152" name="Rectangle 95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3153" name="Rectangle 96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grpSp>
        <p:nvGrpSpPr>
          <p:cNvPr id="3112" name="Group 97"/>
          <p:cNvGrpSpPr>
            <a:grpSpLocks/>
          </p:cNvGrpSpPr>
          <p:nvPr/>
        </p:nvGrpSpPr>
        <p:grpSpPr bwMode="auto">
          <a:xfrm>
            <a:off x="7696200" y="5181600"/>
            <a:ext cx="1143000" cy="685800"/>
            <a:chOff x="3504" y="3600"/>
            <a:chExt cx="672" cy="432"/>
          </a:xfrm>
        </p:grpSpPr>
        <p:sp>
          <p:nvSpPr>
            <p:cNvPr id="3138" name="Line 98"/>
            <p:cNvSpPr>
              <a:spLocks noChangeShapeType="1"/>
            </p:cNvSpPr>
            <p:nvPr/>
          </p:nvSpPr>
          <p:spPr bwMode="auto">
            <a:xfrm>
              <a:off x="3504" y="38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39" name="Line 99"/>
            <p:cNvSpPr>
              <a:spLocks noChangeShapeType="1"/>
            </p:cNvSpPr>
            <p:nvPr/>
          </p:nvSpPr>
          <p:spPr bwMode="auto">
            <a:xfrm>
              <a:off x="3504" y="393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0" name="Line 100"/>
            <p:cNvSpPr>
              <a:spLocks noChangeShapeType="1"/>
            </p:cNvSpPr>
            <p:nvPr/>
          </p:nvSpPr>
          <p:spPr bwMode="auto">
            <a:xfrm>
              <a:off x="3504" y="39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1" name="Line 101"/>
            <p:cNvSpPr>
              <a:spLocks noChangeShapeType="1"/>
            </p:cNvSpPr>
            <p:nvPr/>
          </p:nvSpPr>
          <p:spPr bwMode="auto">
            <a:xfrm>
              <a:off x="3504" y="38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2" name="Line 102"/>
            <p:cNvSpPr>
              <a:spLocks noChangeShapeType="1"/>
            </p:cNvSpPr>
            <p:nvPr/>
          </p:nvSpPr>
          <p:spPr bwMode="auto">
            <a:xfrm>
              <a:off x="3504" y="379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3" name="Line 103"/>
            <p:cNvSpPr>
              <a:spLocks noChangeShapeType="1"/>
            </p:cNvSpPr>
            <p:nvPr/>
          </p:nvSpPr>
          <p:spPr bwMode="auto">
            <a:xfrm>
              <a:off x="3504" y="37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4" name="Line 104"/>
            <p:cNvSpPr>
              <a:spLocks noChangeShapeType="1"/>
            </p:cNvSpPr>
            <p:nvPr/>
          </p:nvSpPr>
          <p:spPr bwMode="auto">
            <a:xfrm>
              <a:off x="3504" y="36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5" name="Line 105"/>
            <p:cNvSpPr>
              <a:spLocks noChangeShapeType="1"/>
            </p:cNvSpPr>
            <p:nvPr/>
          </p:nvSpPr>
          <p:spPr bwMode="auto">
            <a:xfrm>
              <a:off x="3504" y="40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6" name="Line 106"/>
            <p:cNvSpPr>
              <a:spLocks noChangeShapeType="1"/>
            </p:cNvSpPr>
            <p:nvPr/>
          </p:nvSpPr>
          <p:spPr bwMode="auto">
            <a:xfrm>
              <a:off x="3504" y="364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7" name="Line 107"/>
            <p:cNvSpPr>
              <a:spLocks noChangeShapeType="1"/>
            </p:cNvSpPr>
            <p:nvPr/>
          </p:nvSpPr>
          <p:spPr bwMode="auto">
            <a:xfrm>
              <a:off x="3504" y="360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13" name="Line 108"/>
          <p:cNvSpPr>
            <a:spLocks noChangeShapeType="1"/>
          </p:cNvSpPr>
          <p:nvPr/>
        </p:nvSpPr>
        <p:spPr bwMode="auto">
          <a:xfrm flipV="1">
            <a:off x="7772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4" name="Line 109"/>
          <p:cNvSpPr>
            <a:spLocks noChangeShapeType="1"/>
          </p:cNvSpPr>
          <p:nvPr/>
        </p:nvSpPr>
        <p:spPr bwMode="auto">
          <a:xfrm flipV="1">
            <a:off x="7848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5" name="Line 110"/>
          <p:cNvSpPr>
            <a:spLocks noChangeShapeType="1"/>
          </p:cNvSpPr>
          <p:nvPr/>
        </p:nvSpPr>
        <p:spPr bwMode="auto">
          <a:xfrm flipV="1">
            <a:off x="7924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6" name="Line 111"/>
          <p:cNvSpPr>
            <a:spLocks noChangeShapeType="1"/>
          </p:cNvSpPr>
          <p:nvPr/>
        </p:nvSpPr>
        <p:spPr bwMode="auto">
          <a:xfrm flipV="1">
            <a:off x="8001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7" name="Line 112"/>
          <p:cNvSpPr>
            <a:spLocks noChangeShapeType="1"/>
          </p:cNvSpPr>
          <p:nvPr/>
        </p:nvSpPr>
        <p:spPr bwMode="auto">
          <a:xfrm flipV="1">
            <a:off x="8077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8" name="Line 113"/>
          <p:cNvSpPr>
            <a:spLocks noChangeShapeType="1"/>
          </p:cNvSpPr>
          <p:nvPr/>
        </p:nvSpPr>
        <p:spPr bwMode="auto">
          <a:xfrm flipV="1">
            <a:off x="8153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9" name="Line 114"/>
          <p:cNvSpPr>
            <a:spLocks noChangeShapeType="1"/>
          </p:cNvSpPr>
          <p:nvPr/>
        </p:nvSpPr>
        <p:spPr bwMode="auto">
          <a:xfrm flipV="1">
            <a:off x="8229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0" name="Line 115"/>
          <p:cNvSpPr>
            <a:spLocks noChangeShapeType="1"/>
          </p:cNvSpPr>
          <p:nvPr/>
        </p:nvSpPr>
        <p:spPr bwMode="auto">
          <a:xfrm flipV="1">
            <a:off x="8305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1" name="Line 116"/>
          <p:cNvSpPr>
            <a:spLocks noChangeShapeType="1"/>
          </p:cNvSpPr>
          <p:nvPr/>
        </p:nvSpPr>
        <p:spPr bwMode="auto">
          <a:xfrm flipV="1">
            <a:off x="8382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2" name="Line 117"/>
          <p:cNvSpPr>
            <a:spLocks noChangeShapeType="1"/>
          </p:cNvSpPr>
          <p:nvPr/>
        </p:nvSpPr>
        <p:spPr bwMode="auto">
          <a:xfrm flipV="1">
            <a:off x="8458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3" name="Line 118"/>
          <p:cNvSpPr>
            <a:spLocks noChangeShapeType="1"/>
          </p:cNvSpPr>
          <p:nvPr/>
        </p:nvSpPr>
        <p:spPr bwMode="auto">
          <a:xfrm flipV="1">
            <a:off x="8534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4" name="Line 119"/>
          <p:cNvSpPr>
            <a:spLocks noChangeShapeType="1"/>
          </p:cNvSpPr>
          <p:nvPr/>
        </p:nvSpPr>
        <p:spPr bwMode="auto">
          <a:xfrm flipV="1">
            <a:off x="8610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5" name="Line 120"/>
          <p:cNvSpPr>
            <a:spLocks noChangeShapeType="1"/>
          </p:cNvSpPr>
          <p:nvPr/>
        </p:nvSpPr>
        <p:spPr bwMode="auto">
          <a:xfrm flipV="1">
            <a:off x="8686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6" name="Line 121"/>
          <p:cNvSpPr>
            <a:spLocks noChangeShapeType="1"/>
          </p:cNvSpPr>
          <p:nvPr/>
        </p:nvSpPr>
        <p:spPr bwMode="auto">
          <a:xfrm flipV="1">
            <a:off x="8763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7" name="Rectangle 122"/>
          <p:cNvSpPr>
            <a:spLocks noChangeArrowheads="1"/>
          </p:cNvSpPr>
          <p:nvPr/>
        </p:nvSpPr>
        <p:spPr bwMode="auto">
          <a:xfrm>
            <a:off x="7696200" y="5105400"/>
            <a:ext cx="1143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6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AutoShape 32">
            <a:extLst>
              <a:ext uri="{FF2B5EF4-FFF2-40B4-BE49-F238E27FC236}">
                <a16:creationId xmlns:a16="http://schemas.microsoft.com/office/drawing/2014/main" id="{9F6A527D-7EF9-AB48-A00C-E856545D1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26" y="4228621"/>
            <a:ext cx="2903574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Short program per vertex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0" name="Line 43">
            <a:extLst>
              <a:ext uri="{FF2B5EF4-FFF2-40B4-BE49-F238E27FC236}">
                <a16:creationId xmlns:a16="http://schemas.microsoft.com/office/drawing/2014/main" id="{769F0194-317A-9143-B4BD-68F7554F73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1514" y="3182711"/>
            <a:ext cx="114217" cy="115780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3715" y="3182710"/>
            <a:ext cx="135546" cy="10610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6" name="AutoShape 32">
            <a:extLst>
              <a:ext uri="{FF2B5EF4-FFF2-40B4-BE49-F238E27FC236}">
                <a16:creationId xmlns:a16="http://schemas.microsoft.com/office/drawing/2014/main" id="{F921251B-B4EF-0349-86F9-F81817E66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7145" y="4358793"/>
            <a:ext cx="2903574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Short program per fragment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7" name="AutoShape 32">
            <a:extLst>
              <a:ext uri="{FF2B5EF4-FFF2-40B4-BE49-F238E27FC236}">
                <a16:creationId xmlns:a16="http://schemas.microsoft.com/office/drawing/2014/main" id="{9E013FDC-EDDD-C54B-BD7D-BC90AD277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130" y="5451155"/>
            <a:ext cx="4105946" cy="10580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8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RUN IN PARALLEL Per-Vertex/ Per-Pixel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31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Shader</a:t>
            </a:r>
            <a:r>
              <a:rPr lang="en-US" dirty="0"/>
              <a:t> Gallery</a:t>
            </a:r>
            <a:endParaRPr lang="it-IT" b="1" dirty="0"/>
          </a:p>
        </p:txBody>
      </p:sp>
      <p:pic>
        <p:nvPicPr>
          <p:cNvPr id="106497" name="Picture 1" descr="page2image1696">
            <a:extLst>
              <a:ext uri="{FF2B5EF4-FFF2-40B4-BE49-F238E27FC236}">
                <a16:creationId xmlns:a16="http://schemas.microsoft.com/office/drawing/2014/main" id="{7BA266CD-CD4D-5A4A-A0EC-07942C90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6" y="1224757"/>
            <a:ext cx="3600400" cy="26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8" name="Picture 2" descr="page2image1528">
            <a:extLst>
              <a:ext uri="{FF2B5EF4-FFF2-40B4-BE49-F238E27FC236}">
                <a16:creationId xmlns:a16="http://schemas.microsoft.com/office/drawing/2014/main" id="{AA26AA9D-9488-3B4A-A902-56C4C6BF2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24757"/>
            <a:ext cx="3783790" cy="27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 descr="page2image1864">
            <a:extLst>
              <a:ext uri="{FF2B5EF4-FFF2-40B4-BE49-F238E27FC236}">
                <a16:creationId xmlns:a16="http://schemas.microsoft.com/office/drawing/2014/main" id="{8111E8CE-8981-5949-ADDA-3BB3FB95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165" y="4120972"/>
            <a:ext cx="3665669" cy="24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009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Shader</a:t>
            </a:r>
            <a:r>
              <a:rPr lang="en-US" dirty="0"/>
              <a:t> Gallery</a:t>
            </a:r>
            <a:endParaRPr lang="it-IT" b="1" dirty="0"/>
          </a:p>
        </p:txBody>
      </p:sp>
      <p:pic>
        <p:nvPicPr>
          <p:cNvPr id="107521" name="Picture 1" descr="page3image1528">
            <a:extLst>
              <a:ext uri="{FF2B5EF4-FFF2-40B4-BE49-F238E27FC236}">
                <a16:creationId xmlns:a16="http://schemas.microsoft.com/office/drawing/2014/main" id="{D0AAB864-6E57-1E47-86EC-9A9B4F8E9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5080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2" name="Picture 2" descr="page3image1696">
            <a:extLst>
              <a:ext uri="{FF2B5EF4-FFF2-40B4-BE49-F238E27FC236}">
                <a16:creationId xmlns:a16="http://schemas.microsoft.com/office/drawing/2014/main" id="{2B3CF55C-1557-6247-BC9D-00D0C787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50" y="3501008"/>
            <a:ext cx="4211960" cy="323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077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Shader</a:t>
            </a:r>
            <a:r>
              <a:rPr lang="en-US" dirty="0"/>
              <a:t> Gallery : Demo </a:t>
            </a:r>
            <a:r>
              <a:rPr lang="en-US" dirty="0" err="1"/>
              <a:t>Three.js</a:t>
            </a:r>
            <a:endParaRPr lang="it-IT" b="1" dirty="0"/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20F860-DD7E-F143-84F9-1162BAF7C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268760"/>
            <a:ext cx="7192145" cy="49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35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Shader</a:t>
            </a:r>
            <a:r>
              <a:rPr lang="en-US" dirty="0"/>
              <a:t> Gallery : Demo </a:t>
            </a:r>
            <a:r>
              <a:rPr lang="en-US" dirty="0" err="1"/>
              <a:t>Three.js</a:t>
            </a:r>
            <a:endParaRPr lang="it-IT" b="1" dirty="0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6AAE7F35-37AE-D446-B697-8F4EF156E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268760"/>
            <a:ext cx="6135674" cy="52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0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Shader</a:t>
            </a:r>
            <a:r>
              <a:rPr lang="en-US" dirty="0"/>
              <a:t> Gallery : Demo </a:t>
            </a:r>
            <a:r>
              <a:rPr lang="en-US" dirty="0" err="1"/>
              <a:t>Three.js</a:t>
            </a:r>
            <a:endParaRPr lang="it-IT" b="1" dirty="0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B3ECD83C-6C95-234C-A8A7-F15976C42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412776"/>
            <a:ext cx="6516216" cy="47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04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C25B2E-87D2-CB46-B751-FC99E8723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it-IT" sz="2400" kern="0" dirty="0"/>
              <a:t>Similar to </a:t>
            </a:r>
            <a:r>
              <a:rPr lang="en-US" altLang="it-IT" b="1" kern="0" dirty="0"/>
              <a:t>C</a:t>
            </a:r>
          </a:p>
          <a:p>
            <a:pPr eaLnBrk="1" hangingPunct="1">
              <a:lnSpc>
                <a:spcPct val="90000"/>
              </a:lnSpc>
            </a:pPr>
            <a:endParaRPr lang="en-US" altLang="it-IT" b="1" kern="0" dirty="0"/>
          </a:p>
          <a:p>
            <a:pPr lvl="1" eaLnBrk="1" hangingPunct="1">
              <a:lnSpc>
                <a:spcPct val="90000"/>
              </a:lnSpc>
            </a:pPr>
            <a:r>
              <a:rPr lang="en-US" altLang="it-IT" sz="1800" kern="0" dirty="0"/>
              <a:t>functions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800" kern="0" dirty="0"/>
              <a:t>Including the main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800" kern="0" dirty="0"/>
              <a:t>Many predefined functions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800" kern="0" dirty="0"/>
              <a:t>Parameters are passed by value (no pointers!)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1800" kern="0" dirty="0"/>
              <a:t>variables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800" kern="0" dirty="0"/>
              <a:t>There are some "built-in”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1800" kern="0" dirty="0"/>
              <a:t>Flow control: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800" kern="0" dirty="0"/>
              <a:t>For loops: use wisely, the compiler transform it by </a:t>
            </a:r>
            <a:r>
              <a:rPr lang="en-US" altLang="it-IT" sz="1800" b="1" kern="0" dirty="0">
                <a:solidFill>
                  <a:schemeClr val="accent2"/>
                </a:solidFill>
              </a:rPr>
              <a:t>loop unrolling</a:t>
            </a:r>
            <a:r>
              <a:rPr lang="en-US" altLang="it-IT" sz="1800" kern="0" dirty="0"/>
              <a:t>!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800" kern="0" dirty="0"/>
              <a:t>NO While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800" kern="0" dirty="0"/>
              <a:t>(if): preferable using conditional assignments </a:t>
            </a:r>
            <a:r>
              <a:rPr lang="en-US" altLang="it-IT" sz="18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x = (...)?</a:t>
            </a:r>
            <a:r>
              <a:rPr lang="en-US" altLang="it-IT" sz="1800" b="1" kern="0" dirty="0" err="1">
                <a:solidFill>
                  <a:schemeClr val="accent2"/>
                </a:solidFill>
                <a:latin typeface="Courier New" panose="02070309020205020404" pitchFamily="49" charset="0"/>
              </a:rPr>
              <a:t>a:b</a:t>
            </a:r>
            <a:r>
              <a:rPr lang="en-US" altLang="it-IT" sz="18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;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endParaRPr lang="en-US" altLang="it-IT" sz="1800" b="1" kern="0" dirty="0">
              <a:solidFill>
                <a:schemeClr val="accent2"/>
              </a:solidFill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it-IT" sz="1800" kern="0" dirty="0">
                <a:solidFill>
                  <a:srgbClr val="002060"/>
                </a:solidFill>
                <a:latin typeface="+mj-lt"/>
              </a:rPr>
              <a:t>Precompile directives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800" b="1" kern="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#define</a:t>
            </a:r>
            <a:r>
              <a:rPr lang="en-US" altLang="it-IT" sz="1800" kern="0" dirty="0"/>
              <a:t>, </a:t>
            </a:r>
            <a:r>
              <a:rPr lang="en-US" altLang="it-IT" sz="1800" b="1" kern="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#if #else #</a:t>
            </a:r>
            <a:r>
              <a:rPr lang="en-US" altLang="it-IT" sz="1800" b="1" kern="0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endif</a:t>
            </a:r>
            <a:r>
              <a:rPr lang="en-US" altLang="it-IT" sz="1800" b="1" kern="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#</a:t>
            </a:r>
            <a:r>
              <a:rPr lang="en-US" altLang="it-IT" sz="1800" b="1" kern="0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altLang="it-IT" sz="1800" kern="0" dirty="0"/>
              <a:t>, …)</a:t>
            </a:r>
            <a:endParaRPr lang="it-IT" altLang="it-IT" sz="1800" kern="0" dirty="0"/>
          </a:p>
        </p:txBody>
      </p:sp>
    </p:spTree>
    <p:extLst>
      <p:ext uri="{BB962C8B-B14F-4D97-AF65-F5344CB8AC3E}">
        <p14:creationId xmlns:p14="http://schemas.microsoft.com/office/powerpoint/2010/main" val="252357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C7EDB4-4893-404F-9738-D37EF4E5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it-IT" altLang="it-IT" sz="2800" kern="0" dirty="0"/>
              <a:t>Basic </a:t>
            </a:r>
            <a:r>
              <a:rPr lang="it-IT" altLang="it-IT" sz="2800" kern="0" dirty="0" err="1"/>
              <a:t>Types</a:t>
            </a:r>
            <a:r>
              <a:rPr lang="it-IT" altLang="it-IT" sz="2800" kern="0" dirty="0"/>
              <a:t>:</a:t>
            </a:r>
          </a:p>
          <a:p>
            <a:pPr lvl="1" eaLnBrk="1" hangingPunct="1"/>
            <a:r>
              <a:rPr lang="it-IT" altLang="it-IT" sz="2400" kern="0" dirty="0" err="1"/>
              <a:t>Scalars</a:t>
            </a:r>
            <a:r>
              <a:rPr lang="it-IT" altLang="it-IT" sz="2400" kern="0" dirty="0"/>
              <a:t>: </a:t>
            </a:r>
          </a:p>
          <a:p>
            <a:pPr lvl="2" eaLnBrk="1" hangingPunct="1"/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float</a:t>
            </a:r>
            <a:r>
              <a:rPr lang="it-IT" altLang="it-IT" sz="2000" kern="0" dirty="0"/>
              <a:t>, </a:t>
            </a:r>
            <a:r>
              <a:rPr lang="it-IT" altLang="it-IT" sz="2000" b="1" kern="0" dirty="0" err="1">
                <a:solidFill>
                  <a:schemeClr val="accent2"/>
                </a:solidFill>
                <a:latin typeface="Courier New" panose="02070309020205020404" pitchFamily="49" charset="0"/>
              </a:rPr>
              <a:t>int</a:t>
            </a:r>
            <a:r>
              <a:rPr lang="it-IT" altLang="it-IT" sz="2000" kern="0" dirty="0"/>
              <a:t>, </a:t>
            </a:r>
            <a:r>
              <a:rPr lang="it-IT" altLang="it-IT" sz="2000" b="1" kern="0" dirty="0" err="1">
                <a:solidFill>
                  <a:schemeClr val="accent2"/>
                </a:solidFill>
                <a:latin typeface="Courier New" panose="02070309020205020404" pitchFamily="49" charset="0"/>
              </a:rPr>
              <a:t>bool</a:t>
            </a:r>
            <a:endParaRPr lang="it-IT" altLang="it-IT" sz="2000" b="1" kern="0" dirty="0">
              <a:solidFill>
                <a:schemeClr val="accent2"/>
              </a:solidFill>
              <a:latin typeface="Courier New" panose="02070309020205020404" pitchFamily="49" charset="0"/>
            </a:endParaRPr>
          </a:p>
          <a:p>
            <a:pPr lvl="1" eaLnBrk="1" hangingPunct="1"/>
            <a:r>
              <a:rPr lang="it-IT" altLang="it-IT" sz="2400" kern="0" dirty="0" err="1"/>
              <a:t>Vectors</a:t>
            </a:r>
            <a:r>
              <a:rPr lang="it-IT" altLang="it-IT" sz="2400" kern="0" dirty="0"/>
              <a:t>: </a:t>
            </a:r>
          </a:p>
          <a:p>
            <a:pPr lvl="2" eaLnBrk="1" hangingPunct="1"/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vec2</a:t>
            </a:r>
            <a:r>
              <a:rPr lang="it-IT" altLang="it-IT" sz="2000" kern="0" dirty="0"/>
              <a:t>, 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vec3</a:t>
            </a:r>
            <a:r>
              <a:rPr lang="it-IT" altLang="it-IT" sz="2000" kern="0" dirty="0"/>
              <a:t>, 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vec4</a:t>
            </a:r>
            <a:r>
              <a:rPr lang="it-IT" altLang="it-IT" sz="2000" kern="0" dirty="0"/>
              <a:t> (float)</a:t>
            </a:r>
          </a:p>
          <a:p>
            <a:pPr lvl="2" eaLnBrk="1" hangingPunct="1"/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ivec2</a:t>
            </a:r>
            <a:r>
              <a:rPr lang="it-IT" altLang="it-IT" sz="2000" kern="0" dirty="0"/>
              <a:t>, 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ivec3</a:t>
            </a:r>
            <a:r>
              <a:rPr lang="it-IT" altLang="it-IT" sz="2000" kern="0" dirty="0"/>
              <a:t>, 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ivec4</a:t>
            </a:r>
            <a:r>
              <a:rPr lang="it-IT" altLang="it-IT" sz="2000" kern="0" dirty="0"/>
              <a:t> (</a:t>
            </a:r>
            <a:r>
              <a:rPr lang="it-IT" altLang="it-IT" sz="2000" kern="0" dirty="0" err="1"/>
              <a:t>integers</a:t>
            </a:r>
            <a:r>
              <a:rPr lang="it-IT" altLang="it-IT" sz="2000" kern="0" dirty="0"/>
              <a:t>)</a:t>
            </a:r>
          </a:p>
          <a:p>
            <a:pPr lvl="2" eaLnBrk="1" hangingPunct="1"/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bvec2</a:t>
            </a:r>
            <a:r>
              <a:rPr lang="it-IT" altLang="it-IT" sz="2000" kern="0" dirty="0"/>
              <a:t>, 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bvec3</a:t>
            </a:r>
            <a:r>
              <a:rPr lang="it-IT" altLang="it-IT" sz="2000" kern="0" dirty="0"/>
              <a:t>, 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bvec4</a:t>
            </a:r>
            <a:r>
              <a:rPr lang="it-IT" altLang="it-IT" sz="2000" kern="0" dirty="0"/>
              <a:t> (</a:t>
            </a:r>
            <a:r>
              <a:rPr lang="it-IT" altLang="it-IT" sz="2000" kern="0" dirty="0" err="1"/>
              <a:t>booleans</a:t>
            </a:r>
            <a:r>
              <a:rPr lang="it-IT" altLang="it-IT" sz="2000" kern="0" dirty="0"/>
              <a:t>)</a:t>
            </a:r>
          </a:p>
          <a:p>
            <a:pPr lvl="1" eaLnBrk="1" hangingPunct="1"/>
            <a:r>
              <a:rPr lang="it-IT" altLang="it-IT" sz="2400" kern="0" dirty="0" err="1"/>
              <a:t>Matrices</a:t>
            </a:r>
            <a:r>
              <a:rPr lang="it-IT" altLang="it-IT" sz="2400" kern="0" dirty="0"/>
              <a:t>:</a:t>
            </a:r>
          </a:p>
          <a:p>
            <a:pPr lvl="2" eaLnBrk="1" hangingPunct="1"/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mat2</a:t>
            </a:r>
            <a:r>
              <a:rPr lang="it-IT" altLang="it-IT" sz="2000" kern="0" dirty="0"/>
              <a:t>, 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mat3</a:t>
            </a:r>
            <a:r>
              <a:rPr lang="it-IT" altLang="it-IT" sz="2000" kern="0" dirty="0"/>
              <a:t>, 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mat4</a:t>
            </a:r>
            <a:endParaRPr lang="it-IT" altLang="it-IT" sz="2000" kern="0" dirty="0"/>
          </a:p>
          <a:p>
            <a:pPr lvl="1" eaLnBrk="1" hangingPunct="1"/>
            <a:r>
              <a:rPr lang="it-IT" altLang="it-IT" sz="2400" kern="0" dirty="0" err="1"/>
              <a:t>Samplers</a:t>
            </a:r>
            <a:r>
              <a:rPr lang="it-IT" altLang="it-IT" sz="2400" kern="0" dirty="0"/>
              <a:t>: </a:t>
            </a:r>
            <a:r>
              <a:rPr lang="en-US" altLang="it-IT" sz="2400" kern="0" dirty="0"/>
              <a:t>To access to textures</a:t>
            </a:r>
            <a:endParaRPr lang="it-IT" altLang="it-IT" sz="1800" kern="0" dirty="0"/>
          </a:p>
          <a:p>
            <a:pPr lvl="1" eaLnBrk="1" hangingPunct="1"/>
            <a:r>
              <a:rPr lang="it-IT" altLang="it-IT" sz="2400" kern="0" dirty="0"/>
              <a:t>Array:</a:t>
            </a:r>
          </a:p>
          <a:p>
            <a:pPr lvl="2" eaLnBrk="1" hangingPunct="1"/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vec4 </a:t>
            </a:r>
            <a:r>
              <a:rPr lang="it-IT" altLang="it-IT" sz="2000" b="1" kern="0" dirty="0" err="1">
                <a:solidFill>
                  <a:schemeClr val="accent2"/>
                </a:solidFill>
                <a:latin typeface="Courier New" panose="02070309020205020404" pitchFamily="49" charset="0"/>
              </a:rPr>
              <a:t>points</a:t>
            </a:r>
            <a:r>
              <a:rPr lang="it-IT" altLang="it-IT" sz="2000" b="1" kern="0" dirty="0">
                <a:solidFill>
                  <a:schemeClr val="accent2"/>
                </a:solidFill>
                <a:latin typeface="Courier New" panose="02070309020205020404" pitchFamily="49" charset="0"/>
              </a:rPr>
              <a:t>[10];</a:t>
            </a:r>
            <a:endParaRPr lang="it-IT" altLang="it-IT" sz="2000" kern="0" dirty="0"/>
          </a:p>
        </p:txBody>
      </p:sp>
    </p:spTree>
    <p:extLst>
      <p:ext uri="{BB962C8B-B14F-4D97-AF65-F5344CB8AC3E}">
        <p14:creationId xmlns:p14="http://schemas.microsoft.com/office/powerpoint/2010/main" val="996300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</a:t>
            </a:r>
            <a:r>
              <a:rPr lang="en-US" dirty="0" err="1"/>
              <a:t>shaders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Minimal </a:t>
            </a:r>
            <a:r>
              <a:rPr lang="en-US" b="1" dirty="0">
                <a:solidFill>
                  <a:schemeClr val="accent2"/>
                </a:solidFill>
              </a:rPr>
              <a:t>vertex </a:t>
            </a:r>
            <a:r>
              <a:rPr lang="en-US" b="1" dirty="0" err="1">
                <a:solidFill>
                  <a:schemeClr val="accent2"/>
                </a:solidFill>
              </a:rPr>
              <a:t>shader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“simply pass down the vertices”</a:t>
            </a:r>
          </a:p>
          <a:p>
            <a:endParaRPr lang="en-US" dirty="0"/>
          </a:p>
          <a:p>
            <a:r>
              <a:rPr lang="en-US" dirty="0"/>
              <a:t>Minimal </a:t>
            </a:r>
            <a:r>
              <a:rPr lang="en-US" b="1" dirty="0">
                <a:solidFill>
                  <a:schemeClr val="accent2"/>
                </a:solidFill>
              </a:rPr>
              <a:t>fragment </a:t>
            </a:r>
            <a:r>
              <a:rPr lang="en-US" b="1" dirty="0" err="1">
                <a:solidFill>
                  <a:schemeClr val="accent2"/>
                </a:solidFill>
              </a:rPr>
              <a:t>shader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“give the same color to all fragments”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452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Minimal Vertex </a:t>
            </a:r>
            <a:r>
              <a:rPr lang="en-US" dirty="0" err="1"/>
              <a:t>Shader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4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3715" y="3182710"/>
            <a:ext cx="135546" cy="10610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8" name="Rettangolo 3">
            <a:extLst>
              <a:ext uri="{FF2B5EF4-FFF2-40B4-BE49-F238E27FC236}">
                <a16:creationId xmlns:a16="http://schemas.microsoft.com/office/drawing/2014/main" id="{EA57E781-C890-E141-8559-E0A3899FFA73}"/>
              </a:ext>
            </a:extLst>
          </p:cNvPr>
          <p:cNvSpPr/>
          <p:nvPr/>
        </p:nvSpPr>
        <p:spPr>
          <a:xfrm>
            <a:off x="386330" y="4267200"/>
            <a:ext cx="7193405" cy="1569660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vec3 p = </a:t>
            </a:r>
            <a:r>
              <a:rPr lang="en-US" sz="1600" b="1" dirty="0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err="1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modelViewMatrix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vec4(p,1.0);        </a:t>
            </a:r>
            <a:r>
              <a:rPr lang="en-US" sz="16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dirty="0" err="1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132" name="CasellaDiTesto 6">
            <a:extLst>
              <a:ext uri="{FF2B5EF4-FFF2-40B4-BE49-F238E27FC236}">
                <a16:creationId xmlns:a16="http://schemas.microsoft.com/office/drawing/2014/main" id="{C2B7F6F1-D895-7340-8622-3E4041C10C81}"/>
              </a:ext>
            </a:extLst>
          </p:cNvPr>
          <p:cNvSpPr txBox="1"/>
          <p:nvPr/>
        </p:nvSpPr>
        <p:spPr>
          <a:xfrm rot="5400000">
            <a:off x="7118070" y="4728867"/>
            <a:ext cx="1323439" cy="400110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GLSL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5" name="Rettangolo arrotondato 12">
            <a:extLst>
              <a:ext uri="{FF2B5EF4-FFF2-40B4-BE49-F238E27FC236}">
                <a16:creationId xmlns:a16="http://schemas.microsoft.com/office/drawing/2014/main" id="{AFEEB1D4-7FDE-6D42-885B-DD0D17E8CF94}"/>
              </a:ext>
            </a:extLst>
          </p:cNvPr>
          <p:cNvSpPr/>
          <p:nvPr/>
        </p:nvSpPr>
        <p:spPr bwMode="auto">
          <a:xfrm>
            <a:off x="1403648" y="4700951"/>
            <a:ext cx="1296144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46" name="Connettore 2 5">
            <a:extLst>
              <a:ext uri="{FF2B5EF4-FFF2-40B4-BE49-F238E27FC236}">
                <a16:creationId xmlns:a16="http://schemas.microsoft.com/office/drawing/2014/main" id="{999734BA-E884-744C-90E6-FE769D72686A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415" y="4865724"/>
            <a:ext cx="884232" cy="1209014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7" name="CasellaDiTesto 6">
            <a:extLst>
              <a:ext uri="{FF2B5EF4-FFF2-40B4-BE49-F238E27FC236}">
                <a16:creationId xmlns:a16="http://schemas.microsoft.com/office/drawing/2014/main" id="{39BE2F96-EA4B-0B46-B154-514CA15AAE57}"/>
              </a:ext>
            </a:extLst>
          </p:cNvPr>
          <p:cNvSpPr txBox="1"/>
          <p:nvPr/>
        </p:nvSpPr>
        <p:spPr>
          <a:xfrm>
            <a:off x="96636" y="6055188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Built-In: </a:t>
            </a:r>
          </a:p>
          <a:p>
            <a:pPr algn="ctr"/>
            <a:r>
              <a:rPr lang="en-US" sz="1600" b="1" dirty="0">
                <a:solidFill>
                  <a:srgbClr val="2C2CB2"/>
                </a:solidFill>
              </a:rPr>
              <a:t>Vertex </a:t>
            </a:r>
            <a:r>
              <a:rPr lang="en-US" sz="1600" b="1" dirty="0" err="1">
                <a:solidFill>
                  <a:srgbClr val="2C2CB2"/>
                </a:solidFill>
              </a:rPr>
              <a:t>Pos</a:t>
            </a:r>
            <a:endParaRPr lang="en-US" sz="1600" b="1" dirty="0">
              <a:solidFill>
                <a:srgbClr val="2C2CB2"/>
              </a:solidFill>
            </a:endParaRPr>
          </a:p>
        </p:txBody>
      </p:sp>
      <p:sp>
        <p:nvSpPr>
          <p:cNvPr id="148" name="Rettangolo arrotondato 12">
            <a:extLst>
              <a:ext uri="{FF2B5EF4-FFF2-40B4-BE49-F238E27FC236}">
                <a16:creationId xmlns:a16="http://schemas.microsoft.com/office/drawing/2014/main" id="{FBE45A76-83BE-F242-8161-8C28A9972673}"/>
              </a:ext>
            </a:extLst>
          </p:cNvPr>
          <p:cNvSpPr/>
          <p:nvPr/>
        </p:nvSpPr>
        <p:spPr bwMode="auto">
          <a:xfrm>
            <a:off x="3383804" y="4946988"/>
            <a:ext cx="1901995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49" name="Connettore 2 5">
            <a:extLst>
              <a:ext uri="{FF2B5EF4-FFF2-40B4-BE49-F238E27FC236}">
                <a16:creationId xmlns:a16="http://schemas.microsoft.com/office/drawing/2014/main" id="{FDAB2C28-F529-EC4A-9E8A-53FF1A3B998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05483" y="5085046"/>
            <a:ext cx="754876" cy="842679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0" name="CasellaDiTesto 6">
            <a:extLst>
              <a:ext uri="{FF2B5EF4-FFF2-40B4-BE49-F238E27FC236}">
                <a16:creationId xmlns:a16="http://schemas.microsoft.com/office/drawing/2014/main" id="{4ABD564A-91E4-4149-A34D-E8E8AD60EEAC}"/>
              </a:ext>
            </a:extLst>
          </p:cNvPr>
          <p:cNvSpPr txBox="1"/>
          <p:nvPr/>
        </p:nvSpPr>
        <p:spPr>
          <a:xfrm>
            <a:off x="5532251" y="5945913"/>
            <a:ext cx="143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Built-In: </a:t>
            </a:r>
          </a:p>
          <a:p>
            <a:pPr algn="ctr"/>
            <a:r>
              <a:rPr lang="en-US" sz="1600" b="1" dirty="0" err="1">
                <a:solidFill>
                  <a:srgbClr val="2C2CB2"/>
                </a:solidFill>
              </a:rPr>
              <a:t>ModelView</a:t>
            </a:r>
            <a:endParaRPr lang="en-US" sz="1600" b="1" dirty="0">
              <a:solidFill>
                <a:srgbClr val="2C2CB2"/>
              </a:solidFill>
            </a:endParaRPr>
          </a:p>
        </p:txBody>
      </p:sp>
      <p:cxnSp>
        <p:nvCxnSpPr>
          <p:cNvPr id="151" name="Connettore 2 5">
            <a:extLst>
              <a:ext uri="{FF2B5EF4-FFF2-40B4-BE49-F238E27FC236}">
                <a16:creationId xmlns:a16="http://schemas.microsoft.com/office/drawing/2014/main" id="{2DF1D3B9-CD5C-A84F-979E-465D47E0636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4311" y="5499595"/>
            <a:ext cx="9329" cy="76299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2" name="CasellaDiTesto 6">
            <a:extLst>
              <a:ext uri="{FF2B5EF4-FFF2-40B4-BE49-F238E27FC236}">
                <a16:creationId xmlns:a16="http://schemas.microsoft.com/office/drawing/2014/main" id="{7A6EF5A4-DE7D-9845-A389-9D83D784BA46}"/>
              </a:ext>
            </a:extLst>
          </p:cNvPr>
          <p:cNvSpPr txBox="1"/>
          <p:nvPr/>
        </p:nvSpPr>
        <p:spPr>
          <a:xfrm>
            <a:off x="2362200" y="6265253"/>
            <a:ext cx="143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Built-In: </a:t>
            </a:r>
          </a:p>
          <a:p>
            <a:pPr algn="ctr"/>
            <a:r>
              <a:rPr lang="en-US" sz="1600" b="1" dirty="0">
                <a:solidFill>
                  <a:srgbClr val="2C2CB2"/>
                </a:solidFill>
              </a:rPr>
              <a:t>Projection</a:t>
            </a:r>
          </a:p>
        </p:txBody>
      </p:sp>
    </p:spTree>
    <p:extLst>
      <p:ext uri="{BB962C8B-B14F-4D97-AF65-F5344CB8AC3E}">
        <p14:creationId xmlns:p14="http://schemas.microsoft.com/office/powerpoint/2010/main" val="1900947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4"/>
          <p:cNvSpPr>
            <a:spLocks noGrp="1"/>
          </p:cNvSpPr>
          <p:nvPr>
            <p:ph type="body" idx="1"/>
          </p:nvPr>
        </p:nvSpPr>
        <p:spPr>
          <a:xfrm>
            <a:off x="457200" y="928688"/>
            <a:ext cx="4040188" cy="639762"/>
          </a:xfrm>
        </p:spPr>
        <p:txBody>
          <a:bodyPr/>
          <a:lstStyle/>
          <a:p>
            <a:pPr eaLnBrk="1" hangingPunct="1"/>
            <a:r>
              <a:rPr lang="en-US"/>
              <a:t>CPU</a:t>
            </a:r>
          </a:p>
        </p:txBody>
      </p:sp>
      <p:sp>
        <p:nvSpPr>
          <p:cNvPr id="28675" name="Content Placeholder 5"/>
          <p:cNvSpPr>
            <a:spLocks noGrp="1"/>
          </p:cNvSpPr>
          <p:nvPr>
            <p:ph sz="half" idx="2"/>
          </p:nvPr>
        </p:nvSpPr>
        <p:spPr>
          <a:xfrm>
            <a:off x="457200" y="3925888"/>
            <a:ext cx="4040188" cy="2432050"/>
          </a:xfrm>
        </p:spPr>
        <p:txBody>
          <a:bodyPr/>
          <a:lstStyle/>
          <a:p>
            <a:pPr eaLnBrk="1" hangingPunct="1"/>
            <a:r>
              <a:rPr lang="en-US" dirty="0"/>
              <a:t>Transistors:</a:t>
            </a:r>
            <a:br>
              <a:rPr lang="en-US" dirty="0"/>
            </a:br>
            <a:r>
              <a:rPr lang="en-US" dirty="0"/>
              <a:t>&lt;20% ALU</a:t>
            </a:r>
            <a:br>
              <a:rPr lang="en-US" dirty="0"/>
            </a:br>
            <a:r>
              <a:rPr lang="en-US" dirty="0"/>
              <a:t>&gt;80% control </a:t>
            </a:r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More flexibility</a:t>
            </a:r>
          </a:p>
          <a:p>
            <a:pPr eaLnBrk="1" hangingPunct="1"/>
            <a:endParaRPr lang="en-US" dirty="0"/>
          </a:p>
        </p:txBody>
      </p:sp>
      <p:sp>
        <p:nvSpPr>
          <p:cNvPr id="28676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928688"/>
            <a:ext cx="4041775" cy="639762"/>
          </a:xfrm>
        </p:spPr>
        <p:txBody>
          <a:bodyPr/>
          <a:lstStyle/>
          <a:p>
            <a:pPr eaLnBrk="1" hangingPunct="1"/>
            <a:r>
              <a:rPr lang="en-US"/>
              <a:t>GPU</a:t>
            </a:r>
          </a:p>
        </p:txBody>
      </p:sp>
      <p:sp>
        <p:nvSpPr>
          <p:cNvPr id="28677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3925888"/>
            <a:ext cx="4041775" cy="2146300"/>
          </a:xfrm>
        </p:spPr>
        <p:txBody>
          <a:bodyPr/>
          <a:lstStyle/>
          <a:p>
            <a:pPr eaLnBrk="1" hangingPunct="1"/>
            <a:r>
              <a:rPr lang="en-US" dirty="0"/>
              <a:t>Transistors:</a:t>
            </a:r>
            <a:br>
              <a:rPr lang="en-US" dirty="0"/>
            </a:br>
            <a:r>
              <a:rPr lang="en-US" dirty="0"/>
              <a:t> ~90% ALU</a:t>
            </a:r>
            <a:br>
              <a:rPr lang="en-US" dirty="0"/>
            </a:br>
            <a:r>
              <a:rPr lang="en-US" dirty="0"/>
              <a:t> ~10% control</a:t>
            </a:r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r>
              <a:rPr lang="en-US" dirty="0">
                <a:sym typeface="Wingdings" pitchFamily="2" charset="2"/>
              </a:rPr>
              <a:t> More power</a:t>
            </a:r>
            <a:r>
              <a:rPr lang="en-US" dirty="0"/>
              <a:t>!</a:t>
            </a:r>
          </a:p>
        </p:txBody>
      </p:sp>
      <p:sp>
        <p:nvSpPr>
          <p:cNvPr id="286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/>
            <a:r>
              <a:rPr lang="en-US" dirty="0"/>
              <a:t>Recap: CPU vs GPU</a:t>
            </a:r>
          </a:p>
        </p:txBody>
      </p:sp>
      <p:grpSp>
        <p:nvGrpSpPr>
          <p:cNvPr id="28680" name="Group 196"/>
          <p:cNvGrpSpPr>
            <a:grpSpLocks/>
          </p:cNvGrpSpPr>
          <p:nvPr/>
        </p:nvGrpSpPr>
        <p:grpSpPr bwMode="auto">
          <a:xfrm>
            <a:off x="500063" y="1785938"/>
            <a:ext cx="3214687" cy="1928812"/>
            <a:chOff x="500062" y="4000500"/>
            <a:chExt cx="3214688" cy="13795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500062" y="4000500"/>
              <a:ext cx="2071688" cy="649462"/>
            </a:xfrm>
            <a:prstGeom prst="rect">
              <a:avLst/>
            </a:prstGeom>
            <a:gradFill flip="none" rotWithShape="1">
              <a:gsLst>
                <a:gs pos="0">
                  <a:srgbClr val="CC6600">
                    <a:shade val="30000"/>
                    <a:satMod val="115000"/>
                  </a:srgbClr>
                </a:gs>
                <a:gs pos="50000">
                  <a:srgbClr val="CC6600">
                    <a:shade val="67500"/>
                    <a:satMod val="115000"/>
                  </a:srgbClr>
                </a:gs>
                <a:gs pos="100000">
                  <a:srgbClr val="CC66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CONTROL</a:t>
              </a:r>
            </a:p>
          </p:txBody>
        </p:sp>
        <p:grpSp>
          <p:nvGrpSpPr>
            <p:cNvPr id="28836" name="Group 177"/>
            <p:cNvGrpSpPr>
              <a:grpSpLocks/>
            </p:cNvGrpSpPr>
            <p:nvPr/>
          </p:nvGrpSpPr>
          <p:grpSpPr bwMode="auto">
            <a:xfrm>
              <a:off x="2643174" y="4000500"/>
              <a:ext cx="1071576" cy="649288"/>
              <a:chOff x="2308225" y="4000500"/>
              <a:chExt cx="1406525" cy="649288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2308243" y="4000500"/>
                <a:ext cx="704295" cy="32586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</a:rPr>
                  <a:t>ALU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012539" y="4000500"/>
                <a:ext cx="702211" cy="32586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</a:rPr>
                  <a:t>ALU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2308243" y="4326366"/>
                <a:ext cx="704295" cy="3235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</a:rPr>
                  <a:t>ALU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012539" y="4326366"/>
                <a:ext cx="702211" cy="3235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</a:rPr>
                  <a:t>ALU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 bwMode="auto">
            <a:xfrm>
              <a:off x="500062" y="4730576"/>
              <a:ext cx="3214688" cy="649462"/>
            </a:xfrm>
            <a:prstGeom prst="rect">
              <a:avLst/>
            </a:prstGeom>
            <a:gradFill flip="none" rotWithShape="1">
              <a:gsLst>
                <a:gs pos="0">
                  <a:srgbClr val="FF9933">
                    <a:shade val="30000"/>
                    <a:satMod val="115000"/>
                  </a:srgbClr>
                </a:gs>
                <a:gs pos="50000">
                  <a:srgbClr val="FF9933">
                    <a:shade val="67500"/>
                    <a:satMod val="115000"/>
                  </a:srgbClr>
                </a:gs>
                <a:gs pos="100000">
                  <a:srgbClr val="FF9933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F99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CHACHE</a:t>
              </a:r>
            </a:p>
          </p:txBody>
        </p:sp>
      </p:grpSp>
      <p:grpSp>
        <p:nvGrpSpPr>
          <p:cNvPr id="28681" name="Group 215"/>
          <p:cNvGrpSpPr>
            <a:grpSpLocks/>
          </p:cNvGrpSpPr>
          <p:nvPr/>
        </p:nvGrpSpPr>
        <p:grpSpPr bwMode="auto">
          <a:xfrm>
            <a:off x="4929188" y="1857375"/>
            <a:ext cx="3214687" cy="1816100"/>
            <a:chOff x="4929188" y="4071938"/>
            <a:chExt cx="3214687" cy="1299030"/>
          </a:xfrm>
        </p:grpSpPr>
        <p:grpSp>
          <p:nvGrpSpPr>
            <p:cNvPr id="28683" name="Group 101"/>
            <p:cNvGrpSpPr>
              <a:grpSpLocks/>
            </p:cNvGrpSpPr>
            <p:nvPr/>
          </p:nvGrpSpPr>
          <p:grpSpPr bwMode="auto">
            <a:xfrm>
              <a:off x="4929188" y="4071938"/>
              <a:ext cx="3214687" cy="162378"/>
              <a:chOff x="4500562" y="4643446"/>
              <a:chExt cx="4857784" cy="285756"/>
            </a:xfrm>
          </p:grpSpPr>
          <p:sp>
            <p:nvSpPr>
              <p:cNvPr id="103" name="Rectangle 102"/>
              <p:cNvSpPr/>
              <p:nvPr/>
            </p:nvSpPr>
            <p:spPr bwMode="auto">
              <a:xfrm>
                <a:off x="4500562" y="4643446"/>
                <a:ext cx="285469" cy="14188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CC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4786031" y="4643446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4500562" y="4785326"/>
                <a:ext cx="285469" cy="143878"/>
              </a:xfrm>
              <a:prstGeom prst="rect">
                <a:avLst/>
              </a:prstGeom>
              <a:gradFill flip="none" rotWithShape="1">
                <a:gsLst>
                  <a:gs pos="0">
                    <a:srgbClr val="FF9933">
                      <a:shade val="30000"/>
                      <a:satMod val="115000"/>
                    </a:srgbClr>
                  </a:gs>
                  <a:gs pos="50000">
                    <a:srgbClr val="FF9933">
                      <a:shade val="67500"/>
                      <a:satMod val="115000"/>
                    </a:srgbClr>
                  </a:gs>
                  <a:gs pos="100000">
                    <a:srgbClr val="FF99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993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5071502" y="4643446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5356971" y="4643446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5642441" y="4643446"/>
                <a:ext cx="2878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5930310" y="4643446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6215779" y="4643446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6501250" y="4643446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 bwMode="auto">
              <a:xfrm>
                <a:off x="6786719" y="4643446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 bwMode="auto">
              <a:xfrm>
                <a:off x="7072189" y="4643446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auto">
              <a:xfrm>
                <a:off x="7357658" y="4643446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 bwMode="auto">
              <a:xfrm>
                <a:off x="7643129" y="4643446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7928598" y="4643446"/>
                <a:ext cx="2878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8216467" y="4643446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8501937" y="4643446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8787406" y="4643446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 bwMode="auto">
              <a:xfrm>
                <a:off x="9072877" y="4643446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84" name="Group 120"/>
            <p:cNvGrpSpPr>
              <a:grpSpLocks/>
            </p:cNvGrpSpPr>
            <p:nvPr/>
          </p:nvGrpSpPr>
          <p:grpSpPr bwMode="auto">
            <a:xfrm>
              <a:off x="4929188" y="4234318"/>
              <a:ext cx="3214687" cy="162378"/>
              <a:chOff x="4500562" y="4643446"/>
              <a:chExt cx="4857784" cy="285756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4500562" y="4643445"/>
                <a:ext cx="285469" cy="143878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CC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 bwMode="auto">
              <a:xfrm>
                <a:off x="4786031" y="4643445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 bwMode="auto">
              <a:xfrm>
                <a:off x="4500562" y="4785324"/>
                <a:ext cx="285469" cy="145877"/>
              </a:xfrm>
              <a:prstGeom prst="rect">
                <a:avLst/>
              </a:prstGeom>
              <a:gradFill flip="none" rotWithShape="1">
                <a:gsLst>
                  <a:gs pos="0">
                    <a:srgbClr val="FF9933">
                      <a:shade val="30000"/>
                      <a:satMod val="115000"/>
                    </a:srgbClr>
                  </a:gs>
                  <a:gs pos="50000">
                    <a:srgbClr val="FF9933">
                      <a:shade val="67500"/>
                      <a:satMod val="115000"/>
                    </a:srgbClr>
                  </a:gs>
                  <a:gs pos="100000">
                    <a:srgbClr val="FF99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993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 bwMode="auto">
              <a:xfrm>
                <a:off x="5071502" y="4643445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 bwMode="auto">
              <a:xfrm>
                <a:off x="5356971" y="4643445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5642441" y="4643445"/>
                <a:ext cx="2878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 bwMode="auto">
              <a:xfrm>
                <a:off x="5930310" y="4643445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 bwMode="auto">
              <a:xfrm>
                <a:off x="6215779" y="4643445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 bwMode="auto">
              <a:xfrm>
                <a:off x="6501250" y="4643445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 bwMode="auto">
              <a:xfrm>
                <a:off x="6786719" y="4643445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 bwMode="auto">
              <a:xfrm>
                <a:off x="7072189" y="4643445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 bwMode="auto">
              <a:xfrm>
                <a:off x="7357658" y="4643445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 bwMode="auto">
              <a:xfrm>
                <a:off x="7643129" y="4643445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 bwMode="auto">
              <a:xfrm>
                <a:off x="7928598" y="4643445"/>
                <a:ext cx="2878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 bwMode="auto">
              <a:xfrm>
                <a:off x="8216467" y="4643445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 bwMode="auto">
              <a:xfrm>
                <a:off x="8501937" y="4643445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 bwMode="auto">
              <a:xfrm>
                <a:off x="8787406" y="4643445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 bwMode="auto">
              <a:xfrm>
                <a:off x="9072877" y="4643445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85" name="Group 139"/>
            <p:cNvGrpSpPr>
              <a:grpSpLocks/>
            </p:cNvGrpSpPr>
            <p:nvPr/>
          </p:nvGrpSpPr>
          <p:grpSpPr bwMode="auto">
            <a:xfrm>
              <a:off x="4929188" y="4396694"/>
              <a:ext cx="3214687" cy="162378"/>
              <a:chOff x="4500562" y="4643446"/>
              <a:chExt cx="4857784" cy="285756"/>
            </a:xfrm>
          </p:grpSpPr>
          <p:sp>
            <p:nvSpPr>
              <p:cNvPr id="141" name="Rectangle 140"/>
              <p:cNvSpPr/>
              <p:nvPr/>
            </p:nvSpPr>
            <p:spPr bwMode="auto">
              <a:xfrm>
                <a:off x="4500562" y="4645447"/>
                <a:ext cx="285469" cy="141879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CC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 bwMode="auto">
              <a:xfrm>
                <a:off x="4786031" y="4645447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 bwMode="auto">
              <a:xfrm>
                <a:off x="4500562" y="4787327"/>
                <a:ext cx="285469" cy="141880"/>
              </a:xfrm>
              <a:prstGeom prst="rect">
                <a:avLst/>
              </a:prstGeom>
              <a:gradFill flip="none" rotWithShape="1">
                <a:gsLst>
                  <a:gs pos="0">
                    <a:srgbClr val="FF9933">
                      <a:shade val="30000"/>
                      <a:satMod val="115000"/>
                    </a:srgbClr>
                  </a:gs>
                  <a:gs pos="50000">
                    <a:srgbClr val="FF9933">
                      <a:shade val="67500"/>
                      <a:satMod val="115000"/>
                    </a:srgbClr>
                  </a:gs>
                  <a:gs pos="100000">
                    <a:srgbClr val="FF99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993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 bwMode="auto">
              <a:xfrm>
                <a:off x="5071502" y="4645447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 bwMode="auto">
              <a:xfrm>
                <a:off x="5356971" y="4645447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 bwMode="auto">
              <a:xfrm>
                <a:off x="5642441" y="4645447"/>
                <a:ext cx="2878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5930310" y="4645447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 bwMode="auto">
              <a:xfrm>
                <a:off x="6215779" y="4645447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 bwMode="auto">
              <a:xfrm>
                <a:off x="6501250" y="4645447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786719" y="4645447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7072189" y="4645447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7357658" y="4645447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7643129" y="4645447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 bwMode="auto">
              <a:xfrm>
                <a:off x="7928598" y="4645447"/>
                <a:ext cx="2878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8216467" y="4645447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8501937" y="4645447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8787406" y="4645447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9072877" y="4645447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86" name="Group 158"/>
            <p:cNvGrpSpPr>
              <a:grpSpLocks/>
            </p:cNvGrpSpPr>
            <p:nvPr/>
          </p:nvGrpSpPr>
          <p:grpSpPr bwMode="auto">
            <a:xfrm>
              <a:off x="4929188" y="4559075"/>
              <a:ext cx="3214687" cy="162378"/>
              <a:chOff x="4500562" y="4643446"/>
              <a:chExt cx="4857784" cy="285756"/>
            </a:xfrm>
          </p:grpSpPr>
          <p:sp>
            <p:nvSpPr>
              <p:cNvPr id="160" name="Rectangle 159"/>
              <p:cNvSpPr/>
              <p:nvPr/>
            </p:nvSpPr>
            <p:spPr bwMode="auto">
              <a:xfrm>
                <a:off x="4500562" y="4643445"/>
                <a:ext cx="285469" cy="141879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CC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4786031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4500562" y="4785324"/>
                <a:ext cx="285469" cy="143878"/>
              </a:xfrm>
              <a:prstGeom prst="rect">
                <a:avLst/>
              </a:prstGeom>
              <a:gradFill flip="none" rotWithShape="1">
                <a:gsLst>
                  <a:gs pos="0">
                    <a:srgbClr val="FF9933">
                      <a:shade val="30000"/>
                      <a:satMod val="115000"/>
                    </a:srgbClr>
                  </a:gs>
                  <a:gs pos="50000">
                    <a:srgbClr val="FF9933">
                      <a:shade val="67500"/>
                      <a:satMod val="115000"/>
                    </a:srgbClr>
                  </a:gs>
                  <a:gs pos="100000">
                    <a:srgbClr val="FF99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993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>
                <a:off x="5071502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>
                <a:off x="5356971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5642441" y="4643445"/>
                <a:ext cx="2878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 bwMode="auto">
              <a:xfrm>
                <a:off x="5930310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 bwMode="auto">
              <a:xfrm>
                <a:off x="6215779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6501250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6786719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7072189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7357658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7643129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7928598" y="4643445"/>
                <a:ext cx="2878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8216467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8501937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8787406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9072877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87" name="Group 177"/>
            <p:cNvGrpSpPr>
              <a:grpSpLocks/>
            </p:cNvGrpSpPr>
            <p:nvPr/>
          </p:nvGrpSpPr>
          <p:grpSpPr bwMode="auto">
            <a:xfrm>
              <a:off x="4929188" y="4721448"/>
              <a:ext cx="3214687" cy="162378"/>
              <a:chOff x="4500562" y="4643446"/>
              <a:chExt cx="4857784" cy="285756"/>
            </a:xfrm>
          </p:grpSpPr>
          <p:sp>
            <p:nvSpPr>
              <p:cNvPr id="179" name="Rectangle 178"/>
              <p:cNvSpPr/>
              <p:nvPr/>
            </p:nvSpPr>
            <p:spPr bwMode="auto">
              <a:xfrm>
                <a:off x="4500562" y="4643455"/>
                <a:ext cx="285469" cy="14188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CC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4786031" y="4643455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4500562" y="4785335"/>
                <a:ext cx="285469" cy="141879"/>
              </a:xfrm>
              <a:prstGeom prst="rect">
                <a:avLst/>
              </a:prstGeom>
              <a:gradFill flip="none" rotWithShape="1">
                <a:gsLst>
                  <a:gs pos="0">
                    <a:srgbClr val="FF9933">
                      <a:shade val="30000"/>
                      <a:satMod val="115000"/>
                    </a:srgbClr>
                  </a:gs>
                  <a:gs pos="50000">
                    <a:srgbClr val="FF9933">
                      <a:shade val="67500"/>
                      <a:satMod val="115000"/>
                    </a:srgbClr>
                  </a:gs>
                  <a:gs pos="100000">
                    <a:srgbClr val="FF99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993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5071502" y="4643455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5356971" y="4643455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5642441" y="4643455"/>
                <a:ext cx="2878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 bwMode="auto">
              <a:xfrm>
                <a:off x="5930310" y="4643455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 bwMode="auto">
              <a:xfrm>
                <a:off x="6215779" y="4643455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 bwMode="auto">
              <a:xfrm>
                <a:off x="6501250" y="4643455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 bwMode="auto">
              <a:xfrm>
                <a:off x="6786719" y="4643455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7072189" y="4643455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 bwMode="auto">
              <a:xfrm>
                <a:off x="7357658" y="4643455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 bwMode="auto">
              <a:xfrm>
                <a:off x="7643129" y="4643455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7928598" y="4643455"/>
                <a:ext cx="2878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 bwMode="auto">
              <a:xfrm>
                <a:off x="8216467" y="4643455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>
                <a:off x="8501937" y="4643455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 bwMode="auto">
              <a:xfrm>
                <a:off x="8787406" y="4643455"/>
                <a:ext cx="285471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 bwMode="auto">
              <a:xfrm>
                <a:off x="9072877" y="4643455"/>
                <a:ext cx="285469" cy="28376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88" name="Group 196"/>
            <p:cNvGrpSpPr>
              <a:grpSpLocks/>
            </p:cNvGrpSpPr>
            <p:nvPr/>
          </p:nvGrpSpPr>
          <p:grpSpPr bwMode="auto">
            <a:xfrm>
              <a:off x="4929188" y="4883829"/>
              <a:ext cx="3214687" cy="162378"/>
              <a:chOff x="4500562" y="4643446"/>
              <a:chExt cx="4857784" cy="285756"/>
            </a:xfrm>
          </p:grpSpPr>
          <p:sp>
            <p:nvSpPr>
              <p:cNvPr id="198" name="Rectangle 197"/>
              <p:cNvSpPr/>
              <p:nvPr/>
            </p:nvSpPr>
            <p:spPr bwMode="auto">
              <a:xfrm>
                <a:off x="4500562" y="4641452"/>
                <a:ext cx="285469" cy="145877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CC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4786031" y="4641452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4500562" y="4785330"/>
                <a:ext cx="285469" cy="143878"/>
              </a:xfrm>
              <a:prstGeom prst="rect">
                <a:avLst/>
              </a:prstGeom>
              <a:gradFill flip="none" rotWithShape="1">
                <a:gsLst>
                  <a:gs pos="0">
                    <a:srgbClr val="FF9933">
                      <a:shade val="30000"/>
                      <a:satMod val="115000"/>
                    </a:srgbClr>
                  </a:gs>
                  <a:gs pos="50000">
                    <a:srgbClr val="FF9933">
                      <a:shade val="67500"/>
                      <a:satMod val="115000"/>
                    </a:srgbClr>
                  </a:gs>
                  <a:gs pos="100000">
                    <a:srgbClr val="FF99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993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 bwMode="auto">
              <a:xfrm>
                <a:off x="5071502" y="4641452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 bwMode="auto">
              <a:xfrm>
                <a:off x="5356971" y="4641452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5642441" y="4641452"/>
                <a:ext cx="2878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5930310" y="4641452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6215779" y="4641452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6501250" y="4641452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6786719" y="4641452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7072189" y="4641452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7357658" y="4641452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7643129" y="4641452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 bwMode="auto">
              <a:xfrm>
                <a:off x="7928598" y="4641452"/>
                <a:ext cx="2878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 bwMode="auto">
              <a:xfrm>
                <a:off x="8216467" y="4641452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 bwMode="auto">
              <a:xfrm>
                <a:off x="8501937" y="4641452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 bwMode="auto">
              <a:xfrm>
                <a:off x="8787406" y="4641452"/>
                <a:ext cx="285471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 bwMode="auto">
              <a:xfrm>
                <a:off x="9072877" y="4641452"/>
                <a:ext cx="285469" cy="28775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89" name="Group 215"/>
            <p:cNvGrpSpPr>
              <a:grpSpLocks/>
            </p:cNvGrpSpPr>
            <p:nvPr/>
          </p:nvGrpSpPr>
          <p:grpSpPr bwMode="auto">
            <a:xfrm>
              <a:off x="4929188" y="5046213"/>
              <a:ext cx="3214687" cy="162378"/>
              <a:chOff x="4500562" y="4643446"/>
              <a:chExt cx="4857784" cy="285756"/>
            </a:xfrm>
          </p:grpSpPr>
          <p:sp>
            <p:nvSpPr>
              <p:cNvPr id="217" name="Rectangle 216"/>
              <p:cNvSpPr/>
              <p:nvPr/>
            </p:nvSpPr>
            <p:spPr bwMode="auto">
              <a:xfrm>
                <a:off x="4500562" y="4643442"/>
                <a:ext cx="285469" cy="143878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CC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 bwMode="auto">
              <a:xfrm>
                <a:off x="4786031" y="4643442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 bwMode="auto">
              <a:xfrm>
                <a:off x="4500562" y="4787320"/>
                <a:ext cx="285469" cy="141880"/>
              </a:xfrm>
              <a:prstGeom prst="rect">
                <a:avLst/>
              </a:prstGeom>
              <a:gradFill flip="none" rotWithShape="1">
                <a:gsLst>
                  <a:gs pos="0">
                    <a:srgbClr val="FF9933">
                      <a:shade val="30000"/>
                      <a:satMod val="115000"/>
                    </a:srgbClr>
                  </a:gs>
                  <a:gs pos="50000">
                    <a:srgbClr val="FF9933">
                      <a:shade val="67500"/>
                      <a:satMod val="115000"/>
                    </a:srgbClr>
                  </a:gs>
                  <a:gs pos="100000">
                    <a:srgbClr val="FF99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993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 bwMode="auto">
              <a:xfrm>
                <a:off x="5071502" y="4643442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 bwMode="auto">
              <a:xfrm>
                <a:off x="5356971" y="4643442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 bwMode="auto">
              <a:xfrm>
                <a:off x="5642441" y="4643442"/>
                <a:ext cx="2878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 bwMode="auto">
              <a:xfrm>
                <a:off x="5930310" y="4643442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 bwMode="auto">
              <a:xfrm>
                <a:off x="6215779" y="4643442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 bwMode="auto">
              <a:xfrm>
                <a:off x="6501250" y="4643442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 bwMode="auto">
              <a:xfrm>
                <a:off x="6786719" y="4643442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 bwMode="auto">
              <a:xfrm>
                <a:off x="7072189" y="4643442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 bwMode="auto">
              <a:xfrm>
                <a:off x="7357658" y="4643442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 bwMode="auto">
              <a:xfrm>
                <a:off x="7643129" y="4643442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 bwMode="auto">
              <a:xfrm>
                <a:off x="7928598" y="4643442"/>
                <a:ext cx="2878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 bwMode="auto">
              <a:xfrm>
                <a:off x="8216467" y="4643442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 bwMode="auto">
              <a:xfrm>
                <a:off x="8501937" y="4643442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 bwMode="auto">
              <a:xfrm>
                <a:off x="8787406" y="4643442"/>
                <a:ext cx="285471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 bwMode="auto">
              <a:xfrm>
                <a:off x="9072877" y="4643442"/>
                <a:ext cx="285469" cy="28575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90" name="Group 234"/>
            <p:cNvGrpSpPr>
              <a:grpSpLocks/>
            </p:cNvGrpSpPr>
            <p:nvPr/>
          </p:nvGrpSpPr>
          <p:grpSpPr bwMode="auto">
            <a:xfrm>
              <a:off x="4929188" y="5208590"/>
              <a:ext cx="3214687" cy="162378"/>
              <a:chOff x="4500562" y="4643446"/>
              <a:chExt cx="4857784" cy="285756"/>
            </a:xfrm>
          </p:grpSpPr>
          <p:sp>
            <p:nvSpPr>
              <p:cNvPr id="236" name="Rectangle 235"/>
              <p:cNvSpPr/>
              <p:nvPr/>
            </p:nvSpPr>
            <p:spPr bwMode="auto">
              <a:xfrm>
                <a:off x="4500562" y="4643445"/>
                <a:ext cx="285469" cy="141879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CC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 bwMode="auto">
              <a:xfrm>
                <a:off x="4786031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 bwMode="auto">
              <a:xfrm>
                <a:off x="4500562" y="4785324"/>
                <a:ext cx="285469" cy="143878"/>
              </a:xfrm>
              <a:prstGeom prst="rect">
                <a:avLst/>
              </a:prstGeom>
              <a:gradFill flip="none" rotWithShape="1">
                <a:gsLst>
                  <a:gs pos="0">
                    <a:srgbClr val="FF9933">
                      <a:shade val="30000"/>
                      <a:satMod val="115000"/>
                    </a:srgbClr>
                  </a:gs>
                  <a:gs pos="50000">
                    <a:srgbClr val="FF9933">
                      <a:shade val="67500"/>
                      <a:satMod val="115000"/>
                    </a:srgbClr>
                  </a:gs>
                  <a:gs pos="100000">
                    <a:srgbClr val="FF99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993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 bwMode="auto">
              <a:xfrm>
                <a:off x="5071502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 bwMode="auto">
              <a:xfrm>
                <a:off x="5356971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 bwMode="auto">
              <a:xfrm>
                <a:off x="5642441" y="4643445"/>
                <a:ext cx="2878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 bwMode="auto">
              <a:xfrm>
                <a:off x="5930310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 bwMode="auto">
              <a:xfrm>
                <a:off x="6215779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 bwMode="auto">
              <a:xfrm>
                <a:off x="6501250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 bwMode="auto">
              <a:xfrm>
                <a:off x="6786719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 bwMode="auto">
              <a:xfrm>
                <a:off x="7072189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 bwMode="auto">
              <a:xfrm>
                <a:off x="7357658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 bwMode="auto">
              <a:xfrm>
                <a:off x="7643129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 bwMode="auto">
              <a:xfrm>
                <a:off x="7928598" y="4643445"/>
                <a:ext cx="2878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 bwMode="auto">
              <a:xfrm>
                <a:off x="8216467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 bwMode="auto">
              <a:xfrm>
                <a:off x="8501937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 bwMode="auto">
              <a:xfrm>
                <a:off x="8787406" y="4643445"/>
                <a:ext cx="285471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 bwMode="auto">
              <a:xfrm>
                <a:off x="9072877" y="4643445"/>
                <a:ext cx="285469" cy="28575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8682" name="TextBox 274"/>
          <p:cNvSpPr txBox="1">
            <a:spLocks noChangeArrowheads="1"/>
          </p:cNvSpPr>
          <p:nvPr/>
        </p:nvSpPr>
        <p:spPr bwMode="auto">
          <a:xfrm>
            <a:off x="4857750" y="6215063"/>
            <a:ext cx="350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1.4 G transistors </a:t>
            </a:r>
            <a:r>
              <a:rPr lang="en-US" sz="1800">
                <a:sym typeface="Wingdings" pitchFamily="2" charset="2"/>
              </a:rPr>
              <a:t> 1 TeraFLOP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30752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52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3" name="AutoShape 118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pipeline </a:t>
            </a:r>
            <a:r>
              <a:rPr lang="en-US" dirty="0" err="1"/>
              <a:t>maths</a:t>
            </a:r>
            <a:r>
              <a:rPr lang="en-US" dirty="0"/>
              <a:t> detail</a:t>
            </a:r>
            <a:endParaRPr lang="it-IT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78967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8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9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762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z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15240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600" i="1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78865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78962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3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4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5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6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0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71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78957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8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9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0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1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3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4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5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77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78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79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0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1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2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9093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view Coordinates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(a.k.a. eye Coordinates)</a:t>
            </a:r>
            <a:endParaRPr lang="it-IT" sz="1400" dirty="0">
              <a:solidFill>
                <a:schemeClr val="accent2"/>
              </a:solidFill>
            </a:endParaRPr>
          </a:p>
        </p:txBody>
      </p:sp>
      <p:sp>
        <p:nvSpPr>
          <p:cNvPr id="78909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10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78946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7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8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9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8950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8951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78913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78914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15" name="Text Box 91"/>
          <p:cNvSpPr txBox="1">
            <a:spLocks noChangeArrowheads="1"/>
          </p:cNvSpPr>
          <p:nvPr/>
        </p:nvSpPr>
        <p:spPr bwMode="auto">
          <a:xfrm>
            <a:off x="7715272" y="3886200"/>
            <a:ext cx="991275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</a:t>
            </a:r>
            <a:r>
              <a:rPr lang="en-US" sz="3200" dirty="0" err="1">
                <a:solidFill>
                  <a:schemeClr val="bg1"/>
                </a:solidFill>
              </a:rPr>
              <a:t>vp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78921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22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78943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4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5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924" name="Rectangle 103"/>
          <p:cNvSpPr>
            <a:spLocks noChangeArrowheads="1"/>
          </p:cNvSpPr>
          <p:nvPr/>
        </p:nvSpPr>
        <p:spPr bwMode="auto">
          <a:xfrm>
            <a:off x="152400" y="2514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600" i="1" dirty="0">
                <a:solidFill>
                  <a:srgbClr val="CC00CC"/>
                </a:solidFill>
              </a:rPr>
              <a:t>z</a:t>
            </a:r>
          </a:p>
        </p:txBody>
      </p:sp>
      <p:sp>
        <p:nvSpPr>
          <p:cNvPr id="78925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78926" name="Rectangle 105"/>
          <p:cNvSpPr>
            <a:spLocks noChangeArrowheads="1"/>
          </p:cNvSpPr>
          <p:nvPr/>
        </p:nvSpPr>
        <p:spPr bwMode="auto">
          <a:xfrm>
            <a:off x="1600200" y="2895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x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7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28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929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8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78939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0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1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2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931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sp>
        <p:nvSpPr>
          <p:cNvPr id="78933" name="Text Box 116"/>
          <p:cNvSpPr txBox="1">
            <a:spLocks noChangeArrowheads="1"/>
          </p:cNvSpPr>
          <p:nvPr/>
        </p:nvSpPr>
        <p:spPr bwMode="auto">
          <a:xfrm>
            <a:off x="646053" y="3728947"/>
            <a:ext cx="826165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m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78934" name="Rectangle 117"/>
          <p:cNvSpPr>
            <a:spLocks noChangeArrowheads="1"/>
          </p:cNvSpPr>
          <p:nvPr/>
        </p:nvSpPr>
        <p:spPr bwMode="auto">
          <a:xfrm>
            <a:off x="2362200" y="1676400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 dirty="0"/>
          </a:p>
        </p:txBody>
      </p:sp>
      <p:sp>
        <p:nvSpPr>
          <p:cNvPr id="122" name="Text Box 116"/>
          <p:cNvSpPr txBox="1">
            <a:spLocks noChangeArrowheads="1"/>
          </p:cNvSpPr>
          <p:nvPr/>
        </p:nvSpPr>
        <p:spPr bwMode="auto">
          <a:xfrm>
            <a:off x="1857356" y="5372021"/>
            <a:ext cx="705940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v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23" name="Text Box 116"/>
          <p:cNvSpPr txBox="1">
            <a:spLocks noChangeArrowheads="1"/>
          </p:cNvSpPr>
          <p:nvPr/>
        </p:nvSpPr>
        <p:spPr bwMode="auto">
          <a:xfrm>
            <a:off x="4786314" y="5357826"/>
            <a:ext cx="726779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0" y="1143000"/>
            <a:ext cx="9144000" cy="156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dirty="0"/>
              <a:t>In principle, there are four transformation matrices: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sz="2800" dirty="0"/>
          </a:p>
          <a:p>
            <a:pPr eaLnBrk="1" hangingPunct="1">
              <a:buFontTx/>
              <a:buNone/>
            </a:pPr>
            <a:endParaRPr lang="it-IT" sz="2800" dirty="0"/>
          </a:p>
        </p:txBody>
      </p:sp>
      <p:sp>
        <p:nvSpPr>
          <p:cNvPr id="78868" name="Rectangle 21"/>
          <p:cNvSpPr>
            <a:spLocks noChangeArrowheads="1"/>
          </p:cNvSpPr>
          <p:nvPr/>
        </p:nvSpPr>
        <p:spPr bwMode="auto">
          <a:xfrm>
            <a:off x="2550368" y="1939280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baseline="-25000" dirty="0">
                <a:solidFill>
                  <a:srgbClr val="C00000"/>
                </a:solidFill>
              </a:rPr>
              <a:t>m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modeling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  <a:r>
              <a:rPr lang="en-US" sz="2400" dirty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view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p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projection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vp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viewport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  <p:grpSp>
        <p:nvGrpSpPr>
          <p:cNvPr id="119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120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1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4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5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26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127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8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9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0" name="Rectangle 57"/>
          <p:cNvSpPr>
            <a:spLocks noChangeArrowheads="1"/>
          </p:cNvSpPr>
          <p:nvPr/>
        </p:nvSpPr>
        <p:spPr bwMode="auto">
          <a:xfrm>
            <a:off x="7332134" y="5300132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1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132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134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135" name="Oval 62"/>
          <p:cNvSpPr>
            <a:spLocks noChangeArrowheads="1"/>
          </p:cNvSpPr>
          <p:nvPr/>
        </p:nvSpPr>
        <p:spPr bwMode="auto">
          <a:xfrm>
            <a:off x="816610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6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7" name="Oval 64"/>
          <p:cNvSpPr>
            <a:spLocks noChangeArrowheads="1"/>
          </p:cNvSpPr>
          <p:nvPr/>
        </p:nvSpPr>
        <p:spPr bwMode="auto">
          <a:xfrm>
            <a:off x="8661400" y="56959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8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9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0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1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2" name="Line 69"/>
          <p:cNvSpPr>
            <a:spLocks noChangeShapeType="1"/>
          </p:cNvSpPr>
          <p:nvPr/>
        </p:nvSpPr>
        <p:spPr bwMode="auto">
          <a:xfrm flipH="1" flipV="1">
            <a:off x="6394450" y="56324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3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144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5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146" name="Line 73"/>
          <p:cNvSpPr>
            <a:spLocks noChangeShapeType="1"/>
          </p:cNvSpPr>
          <p:nvPr/>
        </p:nvSpPr>
        <p:spPr bwMode="auto">
          <a:xfrm flipH="1">
            <a:off x="6311900" y="5530850"/>
            <a:ext cx="1981200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47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8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9" name="Line 76"/>
          <p:cNvSpPr>
            <a:spLocks noChangeShapeType="1"/>
          </p:cNvSpPr>
          <p:nvPr/>
        </p:nvSpPr>
        <p:spPr bwMode="auto">
          <a:xfrm flipH="1">
            <a:off x="6629400" y="5753100"/>
            <a:ext cx="2101850" cy="95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0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151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152" name="Text Box 93"/>
          <p:cNvSpPr txBox="1">
            <a:spLocks noChangeArrowheads="1"/>
          </p:cNvSpPr>
          <p:nvPr/>
        </p:nvSpPr>
        <p:spPr bwMode="auto">
          <a:xfrm>
            <a:off x="6804248" y="6237312"/>
            <a:ext cx="110994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153" name="Rectangle 94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154" name="Rectangle 95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155" name="Rectangle 97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4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grpSp>
        <p:nvGrpSpPr>
          <p:cNvPr id="3076" name="Group 2"/>
          <p:cNvGrpSpPr>
            <a:grpSpLocks/>
          </p:cNvGrpSpPr>
          <p:nvPr/>
        </p:nvGrpSpPr>
        <p:grpSpPr bwMode="auto">
          <a:xfrm>
            <a:off x="7924800" y="5334000"/>
            <a:ext cx="762000" cy="457200"/>
            <a:chOff x="4608" y="3696"/>
            <a:chExt cx="480" cy="288"/>
          </a:xfrm>
        </p:grpSpPr>
        <p:sp>
          <p:nvSpPr>
            <p:cNvPr id="3197" name="Rectangle 3"/>
            <p:cNvSpPr>
              <a:spLocks noChangeArrowheads="1"/>
            </p:cNvSpPr>
            <p:nvPr/>
          </p:nvSpPr>
          <p:spPr bwMode="auto">
            <a:xfrm>
              <a:off x="4848" y="3696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8" name="Rectangle 4"/>
            <p:cNvSpPr>
              <a:spLocks noChangeArrowheads="1"/>
            </p:cNvSpPr>
            <p:nvPr/>
          </p:nvSpPr>
          <p:spPr bwMode="auto">
            <a:xfrm>
              <a:off x="484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9" name="Rectangle 5"/>
            <p:cNvSpPr>
              <a:spLocks noChangeArrowheads="1"/>
            </p:cNvSpPr>
            <p:nvPr/>
          </p:nvSpPr>
          <p:spPr bwMode="auto">
            <a:xfrm>
              <a:off x="460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0" name="Rectangle 6"/>
            <p:cNvSpPr>
              <a:spLocks noChangeArrowheads="1"/>
            </p:cNvSpPr>
            <p:nvPr/>
          </p:nvSpPr>
          <p:spPr bwMode="auto">
            <a:xfrm>
              <a:off x="4848" y="3792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1" name="Rectangle 7"/>
            <p:cNvSpPr>
              <a:spLocks noChangeArrowheads="1"/>
            </p:cNvSpPr>
            <p:nvPr/>
          </p:nvSpPr>
          <p:spPr bwMode="auto">
            <a:xfrm>
              <a:off x="4656" y="3792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2" name="Rectangle 8"/>
            <p:cNvSpPr>
              <a:spLocks noChangeArrowheads="1"/>
            </p:cNvSpPr>
            <p:nvPr/>
          </p:nvSpPr>
          <p:spPr bwMode="auto">
            <a:xfrm>
              <a:off x="4800" y="3888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3" name="Rectangle 9"/>
            <p:cNvSpPr>
              <a:spLocks noChangeArrowheads="1"/>
            </p:cNvSpPr>
            <p:nvPr/>
          </p:nvSpPr>
          <p:spPr bwMode="auto">
            <a:xfrm>
              <a:off x="4848" y="3936"/>
              <a:ext cx="9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4" name="Rectangle 10"/>
            <p:cNvSpPr>
              <a:spLocks noChangeArrowheads="1"/>
            </p:cNvSpPr>
            <p:nvPr/>
          </p:nvSpPr>
          <p:spPr bwMode="auto">
            <a:xfrm>
              <a:off x="4704" y="3840"/>
              <a:ext cx="33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3077" name="Group 11"/>
          <p:cNvGrpSpPr>
            <a:grpSpLocks/>
          </p:cNvGrpSpPr>
          <p:nvPr/>
        </p:nvGrpSpPr>
        <p:grpSpPr bwMode="auto">
          <a:xfrm>
            <a:off x="5486400" y="5105400"/>
            <a:ext cx="1169988" cy="990600"/>
            <a:chOff x="3360" y="3072"/>
            <a:chExt cx="737" cy="624"/>
          </a:xfrm>
        </p:grpSpPr>
        <p:sp>
          <p:nvSpPr>
            <p:cNvPr id="3195" name="AutoShape 12"/>
            <p:cNvSpPr>
              <a:spLocks noChangeArrowheads="1"/>
            </p:cNvSpPr>
            <p:nvPr/>
          </p:nvSpPr>
          <p:spPr bwMode="auto">
            <a:xfrm>
              <a:off x="3360" y="3072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6" name="Freeform 13"/>
            <p:cNvSpPr>
              <a:spLocks/>
            </p:cNvSpPr>
            <p:nvPr/>
          </p:nvSpPr>
          <p:spPr bwMode="auto">
            <a:xfrm>
              <a:off x="3881" y="3074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6086475" y="5800725"/>
            <a:ext cx="180975" cy="90488"/>
            <a:chOff x="3834" y="3318"/>
            <a:chExt cx="114" cy="57"/>
          </a:xfrm>
        </p:grpSpPr>
        <p:sp>
          <p:nvSpPr>
            <p:cNvPr id="3193" name="Rectangle 15"/>
            <p:cNvSpPr>
              <a:spLocks noChangeArrowheads="1"/>
            </p:cNvSpPr>
            <p:nvPr/>
          </p:nvSpPr>
          <p:spPr bwMode="auto">
            <a:xfrm>
              <a:off x="3834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4" name="Rectangle 16"/>
            <p:cNvSpPr>
              <a:spLocks noChangeArrowheads="1"/>
            </p:cNvSpPr>
            <p:nvPr/>
          </p:nvSpPr>
          <p:spPr bwMode="auto">
            <a:xfrm>
              <a:off x="3891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5995988" y="5710238"/>
            <a:ext cx="360362" cy="90487"/>
            <a:chOff x="3777" y="3261"/>
            <a:chExt cx="227" cy="57"/>
          </a:xfrm>
        </p:grpSpPr>
        <p:sp>
          <p:nvSpPr>
            <p:cNvPr id="3189" name="Rectangle 18"/>
            <p:cNvSpPr>
              <a:spLocks noChangeArrowheads="1"/>
            </p:cNvSpPr>
            <p:nvPr/>
          </p:nvSpPr>
          <p:spPr bwMode="auto">
            <a:xfrm>
              <a:off x="377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0" name="Rectangle 19"/>
            <p:cNvSpPr>
              <a:spLocks noChangeArrowheads="1"/>
            </p:cNvSpPr>
            <p:nvPr/>
          </p:nvSpPr>
          <p:spPr bwMode="auto">
            <a:xfrm>
              <a:off x="394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1" name="Rectangle 20"/>
            <p:cNvSpPr>
              <a:spLocks noChangeArrowheads="1"/>
            </p:cNvSpPr>
            <p:nvPr/>
          </p:nvSpPr>
          <p:spPr bwMode="auto">
            <a:xfrm>
              <a:off x="3891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2" name="Rectangle 21"/>
            <p:cNvSpPr>
              <a:spLocks noChangeArrowheads="1"/>
            </p:cNvSpPr>
            <p:nvPr/>
          </p:nvSpPr>
          <p:spPr bwMode="auto">
            <a:xfrm>
              <a:off x="3834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0" name="Group 22"/>
          <p:cNvGrpSpPr>
            <a:grpSpLocks/>
          </p:cNvGrpSpPr>
          <p:nvPr/>
        </p:nvGrpSpPr>
        <p:grpSpPr bwMode="auto">
          <a:xfrm>
            <a:off x="5726113" y="5530850"/>
            <a:ext cx="809625" cy="90488"/>
            <a:chOff x="3607" y="3148"/>
            <a:chExt cx="510" cy="57"/>
          </a:xfrm>
        </p:grpSpPr>
        <p:sp>
          <p:nvSpPr>
            <p:cNvPr id="3180" name="Rectangle 23"/>
            <p:cNvSpPr>
              <a:spLocks noChangeArrowheads="1"/>
            </p:cNvSpPr>
            <p:nvPr/>
          </p:nvSpPr>
          <p:spPr bwMode="auto">
            <a:xfrm>
              <a:off x="366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1" name="Rectangle 24"/>
            <p:cNvSpPr>
              <a:spLocks noChangeArrowheads="1"/>
            </p:cNvSpPr>
            <p:nvPr/>
          </p:nvSpPr>
          <p:spPr bwMode="auto">
            <a:xfrm>
              <a:off x="372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2" name="Rectangle 25"/>
            <p:cNvSpPr>
              <a:spLocks noChangeArrowheads="1"/>
            </p:cNvSpPr>
            <p:nvPr/>
          </p:nvSpPr>
          <p:spPr bwMode="auto">
            <a:xfrm>
              <a:off x="360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3" name="Rectangle 26"/>
            <p:cNvSpPr>
              <a:spLocks noChangeArrowheads="1"/>
            </p:cNvSpPr>
            <p:nvPr/>
          </p:nvSpPr>
          <p:spPr bwMode="auto">
            <a:xfrm>
              <a:off x="377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" name="Rectangle 27"/>
            <p:cNvSpPr>
              <a:spLocks noChangeArrowheads="1"/>
            </p:cNvSpPr>
            <p:nvPr/>
          </p:nvSpPr>
          <p:spPr bwMode="auto">
            <a:xfrm>
              <a:off x="383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5" name="Rectangle 28"/>
            <p:cNvSpPr>
              <a:spLocks noChangeArrowheads="1"/>
            </p:cNvSpPr>
            <p:nvPr/>
          </p:nvSpPr>
          <p:spPr bwMode="auto">
            <a:xfrm>
              <a:off x="389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6" name="Rectangle 29"/>
            <p:cNvSpPr>
              <a:spLocks noChangeArrowheads="1"/>
            </p:cNvSpPr>
            <p:nvPr/>
          </p:nvSpPr>
          <p:spPr bwMode="auto">
            <a:xfrm>
              <a:off x="394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7" name="Rectangle 30"/>
            <p:cNvSpPr>
              <a:spLocks noChangeArrowheads="1"/>
            </p:cNvSpPr>
            <p:nvPr/>
          </p:nvSpPr>
          <p:spPr bwMode="auto">
            <a:xfrm>
              <a:off x="400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8" name="Rectangle 31"/>
            <p:cNvSpPr>
              <a:spLocks noChangeArrowheads="1"/>
            </p:cNvSpPr>
            <p:nvPr/>
          </p:nvSpPr>
          <p:spPr bwMode="auto">
            <a:xfrm>
              <a:off x="4060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1" name="Group 32"/>
          <p:cNvGrpSpPr>
            <a:grpSpLocks/>
          </p:cNvGrpSpPr>
          <p:nvPr/>
        </p:nvGrpSpPr>
        <p:grpSpPr bwMode="auto">
          <a:xfrm>
            <a:off x="5635625" y="5440363"/>
            <a:ext cx="900113" cy="92075"/>
            <a:chOff x="3550" y="3091"/>
            <a:chExt cx="567" cy="58"/>
          </a:xfrm>
        </p:grpSpPr>
        <p:sp>
          <p:nvSpPr>
            <p:cNvPr id="3170" name="Rectangle 33"/>
            <p:cNvSpPr>
              <a:spLocks noChangeArrowheads="1"/>
            </p:cNvSpPr>
            <p:nvPr/>
          </p:nvSpPr>
          <p:spPr bwMode="auto">
            <a:xfrm>
              <a:off x="360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1" name="Rectangle 34"/>
            <p:cNvSpPr>
              <a:spLocks noChangeArrowheads="1"/>
            </p:cNvSpPr>
            <p:nvPr/>
          </p:nvSpPr>
          <p:spPr bwMode="auto">
            <a:xfrm>
              <a:off x="3664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2" name="Rectangle 35"/>
            <p:cNvSpPr>
              <a:spLocks noChangeArrowheads="1"/>
            </p:cNvSpPr>
            <p:nvPr/>
          </p:nvSpPr>
          <p:spPr bwMode="auto">
            <a:xfrm>
              <a:off x="3721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3" name="Rectangle 36"/>
            <p:cNvSpPr>
              <a:spLocks noChangeArrowheads="1"/>
            </p:cNvSpPr>
            <p:nvPr/>
          </p:nvSpPr>
          <p:spPr bwMode="auto">
            <a:xfrm>
              <a:off x="377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4" name="Rectangle 37"/>
            <p:cNvSpPr>
              <a:spLocks noChangeArrowheads="1"/>
            </p:cNvSpPr>
            <p:nvPr/>
          </p:nvSpPr>
          <p:spPr bwMode="auto">
            <a:xfrm>
              <a:off x="383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5" name="Rectangle 38"/>
            <p:cNvSpPr>
              <a:spLocks noChangeArrowheads="1"/>
            </p:cNvSpPr>
            <p:nvPr/>
          </p:nvSpPr>
          <p:spPr bwMode="auto">
            <a:xfrm>
              <a:off x="3891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6" name="Rectangle 39"/>
            <p:cNvSpPr>
              <a:spLocks noChangeArrowheads="1"/>
            </p:cNvSpPr>
            <p:nvPr/>
          </p:nvSpPr>
          <p:spPr bwMode="auto">
            <a:xfrm>
              <a:off x="3947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7" name="Rectangle 40"/>
            <p:cNvSpPr>
              <a:spLocks noChangeArrowheads="1"/>
            </p:cNvSpPr>
            <p:nvPr/>
          </p:nvSpPr>
          <p:spPr bwMode="auto">
            <a:xfrm>
              <a:off x="355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8" name="Rectangle 41"/>
            <p:cNvSpPr>
              <a:spLocks noChangeArrowheads="1"/>
            </p:cNvSpPr>
            <p:nvPr/>
          </p:nvSpPr>
          <p:spPr bwMode="auto">
            <a:xfrm>
              <a:off x="406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9" name="Rectangle 42"/>
            <p:cNvSpPr>
              <a:spLocks noChangeArrowheads="1"/>
            </p:cNvSpPr>
            <p:nvPr/>
          </p:nvSpPr>
          <p:spPr bwMode="auto">
            <a:xfrm>
              <a:off x="400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2" name="Group 43"/>
          <p:cNvGrpSpPr>
            <a:grpSpLocks/>
          </p:cNvGrpSpPr>
          <p:nvPr/>
        </p:nvGrpSpPr>
        <p:grpSpPr bwMode="auto">
          <a:xfrm>
            <a:off x="6086475" y="5351463"/>
            <a:ext cx="449263" cy="90487"/>
            <a:chOff x="3834" y="3035"/>
            <a:chExt cx="283" cy="57"/>
          </a:xfrm>
        </p:grpSpPr>
        <p:sp>
          <p:nvSpPr>
            <p:cNvPr id="3164" name="Rectangle 44"/>
            <p:cNvSpPr>
              <a:spLocks noChangeArrowheads="1"/>
            </p:cNvSpPr>
            <p:nvPr/>
          </p:nvSpPr>
          <p:spPr bwMode="auto">
            <a:xfrm>
              <a:off x="3947" y="303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b="1">
                <a:latin typeface="Lucida Sans Unicode" pitchFamily="34" charset="0"/>
              </a:endParaRPr>
            </a:p>
          </p:txBody>
        </p:sp>
        <p:grpSp>
          <p:nvGrpSpPr>
            <p:cNvPr id="3165" name="Group 45"/>
            <p:cNvGrpSpPr>
              <a:grpSpLocks/>
            </p:cNvGrpSpPr>
            <p:nvPr/>
          </p:nvGrpSpPr>
          <p:grpSpPr bwMode="auto">
            <a:xfrm>
              <a:off x="3834" y="3035"/>
              <a:ext cx="283" cy="57"/>
              <a:chOff x="3834" y="3035"/>
              <a:chExt cx="283" cy="57"/>
            </a:xfrm>
          </p:grpSpPr>
          <p:sp>
            <p:nvSpPr>
              <p:cNvPr id="3166" name="Rectangle 46"/>
              <p:cNvSpPr>
                <a:spLocks noChangeArrowheads="1"/>
              </p:cNvSpPr>
              <p:nvPr/>
            </p:nvSpPr>
            <p:spPr bwMode="auto">
              <a:xfrm>
                <a:off x="383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7" name="Rectangle 47"/>
              <p:cNvSpPr>
                <a:spLocks noChangeArrowheads="1"/>
              </p:cNvSpPr>
              <p:nvPr/>
            </p:nvSpPr>
            <p:spPr bwMode="auto">
              <a:xfrm>
                <a:off x="400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8" name="Rectangle 48"/>
              <p:cNvSpPr>
                <a:spLocks noChangeArrowheads="1"/>
              </p:cNvSpPr>
              <p:nvPr/>
            </p:nvSpPr>
            <p:spPr bwMode="auto">
              <a:xfrm>
                <a:off x="389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9" name="Rectangle 49"/>
              <p:cNvSpPr>
                <a:spLocks noChangeArrowheads="1"/>
              </p:cNvSpPr>
              <p:nvPr/>
            </p:nvSpPr>
            <p:spPr bwMode="auto">
              <a:xfrm>
                <a:off x="406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3083" name="Group 50"/>
          <p:cNvGrpSpPr>
            <a:grpSpLocks/>
          </p:cNvGrpSpPr>
          <p:nvPr/>
        </p:nvGrpSpPr>
        <p:grpSpPr bwMode="auto">
          <a:xfrm>
            <a:off x="5816600" y="5621338"/>
            <a:ext cx="630238" cy="90487"/>
            <a:chOff x="3664" y="3205"/>
            <a:chExt cx="397" cy="57"/>
          </a:xfrm>
        </p:grpSpPr>
        <p:sp>
          <p:nvSpPr>
            <p:cNvPr id="3157" name="Rectangle 51"/>
            <p:cNvSpPr>
              <a:spLocks noChangeArrowheads="1"/>
            </p:cNvSpPr>
            <p:nvPr/>
          </p:nvSpPr>
          <p:spPr bwMode="auto">
            <a:xfrm>
              <a:off x="372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8" name="Rectangle 52"/>
            <p:cNvSpPr>
              <a:spLocks noChangeArrowheads="1"/>
            </p:cNvSpPr>
            <p:nvPr/>
          </p:nvSpPr>
          <p:spPr bwMode="auto">
            <a:xfrm>
              <a:off x="377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9" name="Rectangle 53"/>
            <p:cNvSpPr>
              <a:spLocks noChangeArrowheads="1"/>
            </p:cNvSpPr>
            <p:nvPr/>
          </p:nvSpPr>
          <p:spPr bwMode="auto">
            <a:xfrm>
              <a:off x="383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0" name="Rectangle 54"/>
            <p:cNvSpPr>
              <a:spLocks noChangeArrowheads="1"/>
            </p:cNvSpPr>
            <p:nvPr/>
          </p:nvSpPr>
          <p:spPr bwMode="auto">
            <a:xfrm>
              <a:off x="389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1" name="Rectangle 55"/>
            <p:cNvSpPr>
              <a:spLocks noChangeArrowheads="1"/>
            </p:cNvSpPr>
            <p:nvPr/>
          </p:nvSpPr>
          <p:spPr bwMode="auto">
            <a:xfrm>
              <a:off x="394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2" name="Rectangle 56"/>
            <p:cNvSpPr>
              <a:spLocks noChangeArrowheads="1"/>
            </p:cNvSpPr>
            <p:nvPr/>
          </p:nvSpPr>
          <p:spPr bwMode="auto">
            <a:xfrm>
              <a:off x="400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3" name="Rectangle 57"/>
            <p:cNvSpPr>
              <a:spLocks noChangeArrowheads="1"/>
            </p:cNvSpPr>
            <p:nvPr/>
          </p:nvSpPr>
          <p:spPr bwMode="auto">
            <a:xfrm>
              <a:off x="366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084" name="Freeform 58"/>
          <p:cNvSpPr>
            <a:spLocks/>
          </p:cNvSpPr>
          <p:nvPr/>
        </p:nvSpPr>
        <p:spPr bwMode="auto">
          <a:xfrm>
            <a:off x="5662613" y="5368925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>
              <a:alpha val="50195"/>
            </a:srgbClr>
          </a:solidFill>
          <a:ln w="15875">
            <a:noFill/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Transform: where we apply them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sp>
        <p:nvSpPr>
          <p:cNvPr id="3090" name="AutoShape 65"/>
          <p:cNvSpPr>
            <a:spLocks noChangeArrowheads="1"/>
          </p:cNvSpPr>
          <p:nvPr/>
        </p:nvSpPr>
        <p:spPr bwMode="auto">
          <a:xfrm>
            <a:off x="2335213" y="5181600"/>
            <a:ext cx="1169987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1" name="Freeform 66"/>
          <p:cNvSpPr>
            <a:spLocks/>
          </p:cNvSpPr>
          <p:nvPr/>
        </p:nvSpPr>
        <p:spPr bwMode="auto">
          <a:xfrm>
            <a:off x="3162300" y="51847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2" name="Freeform 67"/>
          <p:cNvSpPr>
            <a:spLocks/>
          </p:cNvSpPr>
          <p:nvPr/>
        </p:nvSpPr>
        <p:spPr bwMode="auto">
          <a:xfrm>
            <a:off x="2411413" y="54864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099" name="Group 75"/>
          <p:cNvGrpSpPr>
            <a:grpSpLocks/>
          </p:cNvGrpSpPr>
          <p:nvPr/>
        </p:nvGrpSpPr>
        <p:grpSpPr bwMode="auto">
          <a:xfrm>
            <a:off x="76200" y="4800600"/>
            <a:ext cx="1371600" cy="1219200"/>
            <a:chOff x="156" y="672"/>
            <a:chExt cx="3024" cy="2112"/>
          </a:xfrm>
        </p:grpSpPr>
        <p:sp>
          <p:nvSpPr>
            <p:cNvPr id="3154" name="Line 76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5" name="Line 77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6" name="Line 78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00" name="Rectangle 79"/>
          <p:cNvSpPr>
            <a:spLocks noChangeArrowheads="1"/>
          </p:cNvSpPr>
          <p:nvPr/>
        </p:nvSpPr>
        <p:spPr bwMode="auto">
          <a:xfrm>
            <a:off x="-762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1" name="Rectangle 80"/>
          <p:cNvSpPr>
            <a:spLocks noChangeArrowheads="1"/>
          </p:cNvSpPr>
          <p:nvPr/>
        </p:nvSpPr>
        <p:spPr bwMode="auto">
          <a:xfrm>
            <a:off x="838200" y="4572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y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2" name="Rectangle 81"/>
          <p:cNvSpPr>
            <a:spLocks noChangeArrowheads="1"/>
          </p:cNvSpPr>
          <p:nvPr/>
        </p:nvSpPr>
        <p:spPr bwMode="auto">
          <a:xfrm>
            <a:off x="13716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3" name="Rectangle 82"/>
          <p:cNvSpPr>
            <a:spLocks noChangeArrowheads="1"/>
          </p:cNvSpPr>
          <p:nvPr/>
        </p:nvSpPr>
        <p:spPr bwMode="auto">
          <a:xfrm>
            <a:off x="2286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3104" name="Rectangle 83"/>
          <p:cNvSpPr>
            <a:spLocks noChangeArrowheads="1"/>
          </p:cNvSpPr>
          <p:nvPr/>
        </p:nvSpPr>
        <p:spPr bwMode="auto">
          <a:xfrm>
            <a:off x="1066800" y="5105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3105" name="Rectangle 84"/>
          <p:cNvSpPr>
            <a:spLocks noChangeArrowheads="1"/>
          </p:cNvSpPr>
          <p:nvPr/>
        </p:nvSpPr>
        <p:spPr bwMode="auto">
          <a:xfrm>
            <a:off x="685800" y="5867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3106" name="Oval 85"/>
          <p:cNvSpPr>
            <a:spLocks noChangeArrowheads="1"/>
          </p:cNvSpPr>
          <p:nvPr/>
        </p:nvSpPr>
        <p:spPr bwMode="auto">
          <a:xfrm>
            <a:off x="762000" y="5867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7" name="Oval 86"/>
          <p:cNvSpPr>
            <a:spLocks noChangeArrowheads="1"/>
          </p:cNvSpPr>
          <p:nvPr/>
        </p:nvSpPr>
        <p:spPr bwMode="auto">
          <a:xfrm>
            <a:off x="1066800" y="5334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8" name="Oval 87"/>
          <p:cNvSpPr>
            <a:spLocks noChangeArrowheads="1"/>
          </p:cNvSpPr>
          <p:nvPr/>
        </p:nvSpPr>
        <p:spPr bwMode="auto">
          <a:xfrm>
            <a:off x="381000" y="5486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3109" name="Freeform 88"/>
          <p:cNvSpPr>
            <a:spLocks/>
          </p:cNvSpPr>
          <p:nvPr/>
        </p:nvSpPr>
        <p:spPr bwMode="auto">
          <a:xfrm>
            <a:off x="430213" y="5399088"/>
            <a:ext cx="693737" cy="525462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11" name="Group 90"/>
          <p:cNvGrpSpPr>
            <a:grpSpLocks/>
          </p:cNvGrpSpPr>
          <p:nvPr/>
        </p:nvGrpSpPr>
        <p:grpSpPr bwMode="auto">
          <a:xfrm>
            <a:off x="2259013" y="5181600"/>
            <a:ext cx="1177925" cy="1098550"/>
            <a:chOff x="1567" y="3120"/>
            <a:chExt cx="742" cy="692"/>
          </a:xfrm>
        </p:grpSpPr>
        <p:sp>
          <p:nvSpPr>
            <p:cNvPr id="3148" name="Oval 91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49" name="Oval 92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0" name="Oval 93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3151" name="Rectangle 94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3152" name="Rectangle 95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3153" name="Rectangle 96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grpSp>
        <p:nvGrpSpPr>
          <p:cNvPr id="3112" name="Group 97"/>
          <p:cNvGrpSpPr>
            <a:grpSpLocks/>
          </p:cNvGrpSpPr>
          <p:nvPr/>
        </p:nvGrpSpPr>
        <p:grpSpPr bwMode="auto">
          <a:xfrm>
            <a:off x="7696200" y="5181600"/>
            <a:ext cx="1143000" cy="685800"/>
            <a:chOff x="3504" y="3600"/>
            <a:chExt cx="672" cy="432"/>
          </a:xfrm>
        </p:grpSpPr>
        <p:sp>
          <p:nvSpPr>
            <p:cNvPr id="3138" name="Line 98"/>
            <p:cNvSpPr>
              <a:spLocks noChangeShapeType="1"/>
            </p:cNvSpPr>
            <p:nvPr/>
          </p:nvSpPr>
          <p:spPr bwMode="auto">
            <a:xfrm>
              <a:off x="3504" y="38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39" name="Line 99"/>
            <p:cNvSpPr>
              <a:spLocks noChangeShapeType="1"/>
            </p:cNvSpPr>
            <p:nvPr/>
          </p:nvSpPr>
          <p:spPr bwMode="auto">
            <a:xfrm>
              <a:off x="3504" y="393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0" name="Line 100"/>
            <p:cNvSpPr>
              <a:spLocks noChangeShapeType="1"/>
            </p:cNvSpPr>
            <p:nvPr/>
          </p:nvSpPr>
          <p:spPr bwMode="auto">
            <a:xfrm>
              <a:off x="3504" y="39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1" name="Line 101"/>
            <p:cNvSpPr>
              <a:spLocks noChangeShapeType="1"/>
            </p:cNvSpPr>
            <p:nvPr/>
          </p:nvSpPr>
          <p:spPr bwMode="auto">
            <a:xfrm>
              <a:off x="3504" y="38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2" name="Line 102"/>
            <p:cNvSpPr>
              <a:spLocks noChangeShapeType="1"/>
            </p:cNvSpPr>
            <p:nvPr/>
          </p:nvSpPr>
          <p:spPr bwMode="auto">
            <a:xfrm>
              <a:off x="3504" y="379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3" name="Line 103"/>
            <p:cNvSpPr>
              <a:spLocks noChangeShapeType="1"/>
            </p:cNvSpPr>
            <p:nvPr/>
          </p:nvSpPr>
          <p:spPr bwMode="auto">
            <a:xfrm>
              <a:off x="3504" y="37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4" name="Line 104"/>
            <p:cNvSpPr>
              <a:spLocks noChangeShapeType="1"/>
            </p:cNvSpPr>
            <p:nvPr/>
          </p:nvSpPr>
          <p:spPr bwMode="auto">
            <a:xfrm>
              <a:off x="3504" y="36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5" name="Line 105"/>
            <p:cNvSpPr>
              <a:spLocks noChangeShapeType="1"/>
            </p:cNvSpPr>
            <p:nvPr/>
          </p:nvSpPr>
          <p:spPr bwMode="auto">
            <a:xfrm>
              <a:off x="3504" y="40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6" name="Line 106"/>
            <p:cNvSpPr>
              <a:spLocks noChangeShapeType="1"/>
            </p:cNvSpPr>
            <p:nvPr/>
          </p:nvSpPr>
          <p:spPr bwMode="auto">
            <a:xfrm>
              <a:off x="3504" y="364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7" name="Line 107"/>
            <p:cNvSpPr>
              <a:spLocks noChangeShapeType="1"/>
            </p:cNvSpPr>
            <p:nvPr/>
          </p:nvSpPr>
          <p:spPr bwMode="auto">
            <a:xfrm>
              <a:off x="3504" y="360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13" name="Line 108"/>
          <p:cNvSpPr>
            <a:spLocks noChangeShapeType="1"/>
          </p:cNvSpPr>
          <p:nvPr/>
        </p:nvSpPr>
        <p:spPr bwMode="auto">
          <a:xfrm flipV="1">
            <a:off x="7772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4" name="Line 109"/>
          <p:cNvSpPr>
            <a:spLocks noChangeShapeType="1"/>
          </p:cNvSpPr>
          <p:nvPr/>
        </p:nvSpPr>
        <p:spPr bwMode="auto">
          <a:xfrm flipV="1">
            <a:off x="7848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5" name="Line 110"/>
          <p:cNvSpPr>
            <a:spLocks noChangeShapeType="1"/>
          </p:cNvSpPr>
          <p:nvPr/>
        </p:nvSpPr>
        <p:spPr bwMode="auto">
          <a:xfrm flipV="1">
            <a:off x="7924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6" name="Line 111"/>
          <p:cNvSpPr>
            <a:spLocks noChangeShapeType="1"/>
          </p:cNvSpPr>
          <p:nvPr/>
        </p:nvSpPr>
        <p:spPr bwMode="auto">
          <a:xfrm flipV="1">
            <a:off x="8001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7" name="Line 112"/>
          <p:cNvSpPr>
            <a:spLocks noChangeShapeType="1"/>
          </p:cNvSpPr>
          <p:nvPr/>
        </p:nvSpPr>
        <p:spPr bwMode="auto">
          <a:xfrm flipV="1">
            <a:off x="8077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8" name="Line 113"/>
          <p:cNvSpPr>
            <a:spLocks noChangeShapeType="1"/>
          </p:cNvSpPr>
          <p:nvPr/>
        </p:nvSpPr>
        <p:spPr bwMode="auto">
          <a:xfrm flipV="1">
            <a:off x="8153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9" name="Line 114"/>
          <p:cNvSpPr>
            <a:spLocks noChangeShapeType="1"/>
          </p:cNvSpPr>
          <p:nvPr/>
        </p:nvSpPr>
        <p:spPr bwMode="auto">
          <a:xfrm flipV="1">
            <a:off x="8229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0" name="Line 115"/>
          <p:cNvSpPr>
            <a:spLocks noChangeShapeType="1"/>
          </p:cNvSpPr>
          <p:nvPr/>
        </p:nvSpPr>
        <p:spPr bwMode="auto">
          <a:xfrm flipV="1">
            <a:off x="8305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1" name="Line 116"/>
          <p:cNvSpPr>
            <a:spLocks noChangeShapeType="1"/>
          </p:cNvSpPr>
          <p:nvPr/>
        </p:nvSpPr>
        <p:spPr bwMode="auto">
          <a:xfrm flipV="1">
            <a:off x="8382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2" name="Line 117"/>
          <p:cNvSpPr>
            <a:spLocks noChangeShapeType="1"/>
          </p:cNvSpPr>
          <p:nvPr/>
        </p:nvSpPr>
        <p:spPr bwMode="auto">
          <a:xfrm flipV="1">
            <a:off x="8458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3" name="Line 118"/>
          <p:cNvSpPr>
            <a:spLocks noChangeShapeType="1"/>
          </p:cNvSpPr>
          <p:nvPr/>
        </p:nvSpPr>
        <p:spPr bwMode="auto">
          <a:xfrm flipV="1">
            <a:off x="8534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4" name="Line 119"/>
          <p:cNvSpPr>
            <a:spLocks noChangeShapeType="1"/>
          </p:cNvSpPr>
          <p:nvPr/>
        </p:nvSpPr>
        <p:spPr bwMode="auto">
          <a:xfrm flipV="1">
            <a:off x="8610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5" name="Line 120"/>
          <p:cNvSpPr>
            <a:spLocks noChangeShapeType="1"/>
          </p:cNvSpPr>
          <p:nvPr/>
        </p:nvSpPr>
        <p:spPr bwMode="auto">
          <a:xfrm flipV="1">
            <a:off x="8686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6" name="Line 121"/>
          <p:cNvSpPr>
            <a:spLocks noChangeShapeType="1"/>
          </p:cNvSpPr>
          <p:nvPr/>
        </p:nvSpPr>
        <p:spPr bwMode="auto">
          <a:xfrm flipV="1">
            <a:off x="8763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7" name="Rectangle 122"/>
          <p:cNvSpPr>
            <a:spLocks noChangeArrowheads="1"/>
          </p:cNvSpPr>
          <p:nvPr/>
        </p:nvSpPr>
        <p:spPr bwMode="auto">
          <a:xfrm>
            <a:off x="7696200" y="5105400"/>
            <a:ext cx="1143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131" name="Oval 134"/>
          <p:cNvSpPr>
            <a:spLocks noChangeArrowheads="1"/>
          </p:cNvSpPr>
          <p:nvPr/>
        </p:nvSpPr>
        <p:spPr bwMode="auto">
          <a:xfrm>
            <a:off x="1571038" y="303452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132" name="Freeform 132"/>
          <p:cNvSpPr>
            <a:spLocks/>
          </p:cNvSpPr>
          <p:nvPr/>
        </p:nvSpPr>
        <p:spPr bwMode="auto">
          <a:xfrm>
            <a:off x="1677690" y="3151662"/>
            <a:ext cx="455910" cy="1191738"/>
          </a:xfrm>
          <a:custGeom>
            <a:avLst/>
            <a:gdLst>
              <a:gd name="T0" fmla="*/ 0 w 636"/>
              <a:gd name="T1" fmla="*/ 0 h 5"/>
              <a:gd name="T2" fmla="*/ 2147483647 w 636"/>
              <a:gd name="T3" fmla="*/ 2147483647 h 5"/>
              <a:gd name="T4" fmla="*/ 0 60000 65536"/>
              <a:gd name="T5" fmla="*/ 0 60000 65536"/>
              <a:gd name="T6" fmla="*/ 0 w 636"/>
              <a:gd name="T7" fmla="*/ 0 h 5"/>
              <a:gd name="T8" fmla="*/ 636 w 636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5">
                <a:moveTo>
                  <a:pt x="0" y="0"/>
                </a:moveTo>
                <a:lnTo>
                  <a:pt x="636" y="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133" name="AutoShape 133"/>
          <p:cNvSpPr>
            <a:spLocks noChangeArrowheads="1"/>
          </p:cNvSpPr>
          <p:nvPr/>
        </p:nvSpPr>
        <p:spPr bwMode="auto">
          <a:xfrm>
            <a:off x="1713457" y="4046244"/>
            <a:ext cx="1521331" cy="4450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v</a:t>
            </a:r>
            <a:r>
              <a:rPr lang="en-US" dirty="0">
                <a:solidFill>
                  <a:srgbClr val="FF0000"/>
                </a:solidFill>
              </a:rPr>
              <a:t> &amp;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p</a:t>
            </a:r>
            <a:endParaRPr lang="it-IT" sz="1800" baseline="-25000" dirty="0">
              <a:solidFill>
                <a:srgbClr val="FF0000"/>
              </a:solidFill>
            </a:endParaRPr>
          </a:p>
        </p:txBody>
      </p:sp>
      <p:sp>
        <p:nvSpPr>
          <p:cNvPr id="126" name="Oval 134"/>
          <p:cNvSpPr>
            <a:spLocks noChangeArrowheads="1"/>
          </p:cNvSpPr>
          <p:nvPr/>
        </p:nvSpPr>
        <p:spPr bwMode="auto">
          <a:xfrm>
            <a:off x="3473781" y="2604104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7" name="Freeform 132"/>
          <p:cNvSpPr>
            <a:spLocks/>
          </p:cNvSpPr>
          <p:nvPr/>
        </p:nvSpPr>
        <p:spPr bwMode="auto">
          <a:xfrm>
            <a:off x="3590571" y="2720464"/>
            <a:ext cx="878043" cy="1340632"/>
          </a:xfrm>
          <a:custGeom>
            <a:avLst/>
            <a:gdLst>
              <a:gd name="T0" fmla="*/ 0 w 636"/>
              <a:gd name="T1" fmla="*/ 0 h 5"/>
              <a:gd name="T2" fmla="*/ 2147483647 w 636"/>
              <a:gd name="T3" fmla="*/ 2147483647 h 5"/>
              <a:gd name="T4" fmla="*/ 0 60000 65536"/>
              <a:gd name="T5" fmla="*/ 0 60000 65536"/>
              <a:gd name="T6" fmla="*/ 0 w 636"/>
              <a:gd name="T7" fmla="*/ 0 h 5"/>
              <a:gd name="T8" fmla="*/ 636 w 636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5">
                <a:moveTo>
                  <a:pt x="0" y="0"/>
                </a:moveTo>
                <a:lnTo>
                  <a:pt x="636" y="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8" name="AutoShape 133"/>
          <p:cNvSpPr>
            <a:spLocks noChangeArrowheads="1"/>
          </p:cNvSpPr>
          <p:nvPr/>
        </p:nvSpPr>
        <p:spPr bwMode="auto">
          <a:xfrm>
            <a:off x="4188984" y="4053552"/>
            <a:ext cx="559170" cy="4450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vp</a:t>
            </a:r>
            <a:endParaRPr lang="it-IT" sz="180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1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2968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Minimal Vertex </a:t>
            </a:r>
            <a:r>
              <a:rPr lang="en-US" dirty="0" err="1"/>
              <a:t>Shader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6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3715" y="3182710"/>
            <a:ext cx="135546" cy="10610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8" name="Rettangolo 3">
            <a:extLst>
              <a:ext uri="{FF2B5EF4-FFF2-40B4-BE49-F238E27FC236}">
                <a16:creationId xmlns:a16="http://schemas.microsoft.com/office/drawing/2014/main" id="{EA57E781-C890-E141-8559-E0A3899FFA73}"/>
              </a:ext>
            </a:extLst>
          </p:cNvPr>
          <p:cNvSpPr/>
          <p:nvPr/>
        </p:nvSpPr>
        <p:spPr>
          <a:xfrm>
            <a:off x="386330" y="4267200"/>
            <a:ext cx="7193405" cy="1569660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vec3 p = </a:t>
            </a:r>
            <a:r>
              <a:rPr lang="en-US" sz="1600" b="1" dirty="0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err="1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modelViewMatrix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vec4(p,1.0);        </a:t>
            </a:r>
            <a:r>
              <a:rPr lang="en-US" sz="16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dirty="0" err="1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132" name="CasellaDiTesto 6">
            <a:extLst>
              <a:ext uri="{FF2B5EF4-FFF2-40B4-BE49-F238E27FC236}">
                <a16:creationId xmlns:a16="http://schemas.microsoft.com/office/drawing/2014/main" id="{C2B7F6F1-D895-7340-8622-3E4041C10C81}"/>
              </a:ext>
            </a:extLst>
          </p:cNvPr>
          <p:cNvSpPr txBox="1"/>
          <p:nvPr/>
        </p:nvSpPr>
        <p:spPr>
          <a:xfrm rot="5400000">
            <a:off x="7118070" y="4728867"/>
            <a:ext cx="1323439" cy="400110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GLSL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6" name="Connettore 2 5">
            <a:extLst>
              <a:ext uri="{FF2B5EF4-FFF2-40B4-BE49-F238E27FC236}">
                <a16:creationId xmlns:a16="http://schemas.microsoft.com/office/drawing/2014/main" id="{999734BA-E884-744C-90E6-FE769D72686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01936" y="5590642"/>
            <a:ext cx="957896" cy="810158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7" name="CasellaDiTesto 6">
            <a:extLst>
              <a:ext uri="{FF2B5EF4-FFF2-40B4-BE49-F238E27FC236}">
                <a16:creationId xmlns:a16="http://schemas.microsoft.com/office/drawing/2014/main" id="{39BE2F96-EA4B-0B46-B154-514CA15AAE57}"/>
              </a:ext>
            </a:extLst>
          </p:cNvPr>
          <p:cNvSpPr txBox="1"/>
          <p:nvPr/>
        </p:nvSpPr>
        <p:spPr>
          <a:xfrm>
            <a:off x="3059832" y="6197025"/>
            <a:ext cx="3594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Return: the final position of the vertex</a:t>
            </a:r>
          </a:p>
        </p:txBody>
      </p:sp>
      <p:sp>
        <p:nvSpPr>
          <p:cNvPr id="148" name="Rettangolo arrotondato 12">
            <a:extLst>
              <a:ext uri="{FF2B5EF4-FFF2-40B4-BE49-F238E27FC236}">
                <a16:creationId xmlns:a16="http://schemas.microsoft.com/office/drawing/2014/main" id="{FBE45A76-83BE-F242-8161-8C28A9972673}"/>
              </a:ext>
            </a:extLst>
          </p:cNvPr>
          <p:cNvSpPr/>
          <p:nvPr/>
        </p:nvSpPr>
        <p:spPr bwMode="auto">
          <a:xfrm>
            <a:off x="199941" y="5252285"/>
            <a:ext cx="1901995" cy="384095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159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Affine Transformations</a:t>
            </a:r>
            <a:endParaRPr lang="it-IT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They</a:t>
            </a:r>
            <a:r>
              <a:rPr lang="it-IT" dirty="0"/>
              <a:t> can </a:t>
            </a:r>
            <a:r>
              <a:rPr lang="it-IT" dirty="0" err="1"/>
              <a:t>all</a:t>
            </a:r>
            <a:r>
              <a:rPr lang="it-IT" dirty="0"/>
              <a:t> be </a:t>
            </a:r>
            <a:r>
              <a:rPr lang="it-IT" dirty="0" err="1"/>
              <a:t>expressed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>
                <a:solidFill>
                  <a:schemeClr val="accent2"/>
                </a:solidFill>
              </a:rPr>
              <a:t>multiplications</a:t>
            </a:r>
            <a:r>
              <a:rPr lang="it-IT" dirty="0">
                <a:solidFill>
                  <a:schemeClr val="accent2"/>
                </a:solidFill>
              </a:rPr>
              <a:t> by a </a:t>
            </a:r>
            <a:r>
              <a:rPr lang="it-IT" dirty="0" err="1">
                <a:solidFill>
                  <a:schemeClr val="accent2"/>
                </a:solidFill>
              </a:rPr>
              <a:t>matrix</a:t>
            </a:r>
            <a:endParaRPr lang="it-IT" dirty="0">
              <a:solidFill>
                <a:schemeClr val="accent2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0" y="4038603"/>
            <a:ext cx="2438400" cy="706438"/>
            <a:chOff x="1920" y="2544"/>
            <a:chExt cx="1536" cy="445"/>
          </a:xfrm>
        </p:grpSpPr>
        <p:sp>
          <p:nvSpPr>
            <p:cNvPr id="16397" name="AutoShape 6"/>
            <p:cNvSpPr>
              <a:spLocks noChangeArrowheads="1"/>
            </p:cNvSpPr>
            <p:nvPr/>
          </p:nvSpPr>
          <p:spPr bwMode="auto">
            <a:xfrm>
              <a:off x="1920" y="2544"/>
              <a:ext cx="1536" cy="192"/>
            </a:xfrm>
            <a:prstGeom prst="roundRect">
              <a:avLst>
                <a:gd name="adj" fmla="val 23440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6398" name="Text Box 7"/>
            <p:cNvSpPr txBox="1">
              <a:spLocks noChangeArrowheads="1"/>
            </p:cNvSpPr>
            <p:nvPr/>
          </p:nvSpPr>
          <p:spPr bwMode="auto">
            <a:xfrm>
              <a:off x="2784" y="2736"/>
              <a:ext cx="608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it-IT" dirty="0" err="1">
                  <a:solidFill>
                    <a:srgbClr val="00CC99"/>
                  </a:solidFill>
                </a:rPr>
                <a:t>always</a:t>
              </a:r>
              <a:endParaRPr lang="it-IT" dirty="0">
                <a:solidFill>
                  <a:srgbClr val="00CC99"/>
                </a:solidFill>
              </a:endParaRPr>
            </a:p>
          </p:txBody>
        </p:sp>
      </p:grp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1828800" y="2590800"/>
          <a:ext cx="4419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5" name="Equation" r:id="rId3" imgW="2209680" imgH="914400" progId="Equation.3">
                  <p:embed/>
                </p:oleObj>
              </mc:Choice>
              <mc:Fallback>
                <p:oleObj name="Equation" r:id="rId3" imgW="2209680" imgH="914400" progId="Equation.3">
                  <p:embed/>
                  <p:pic>
                    <p:nvPicPr>
                      <p:cNvPr id="163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590800"/>
                        <a:ext cx="44196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Line 16"/>
          <p:cNvSpPr>
            <a:spLocks noChangeShapeType="1"/>
          </p:cNvSpPr>
          <p:nvPr/>
        </p:nvSpPr>
        <p:spPr bwMode="auto">
          <a:xfrm>
            <a:off x="2362200" y="4572000"/>
            <a:ext cx="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6393" name="AutoShape 13"/>
          <p:cNvSpPr>
            <a:spLocks noChangeArrowheads="1"/>
          </p:cNvSpPr>
          <p:nvPr/>
        </p:nvSpPr>
        <p:spPr bwMode="auto">
          <a:xfrm>
            <a:off x="1143000" y="5196626"/>
            <a:ext cx="2362200" cy="6493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Homogeneous </a:t>
            </a:r>
            <a:r>
              <a:rPr lang="en-US" sz="1600" dirty="0" err="1">
                <a:solidFill>
                  <a:srgbClr val="FF0000"/>
                </a:solidFill>
              </a:rPr>
              <a:t>coords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of starting </a:t>
            </a:r>
            <a:r>
              <a:rPr lang="en-US" sz="1600" b="1" dirty="0">
                <a:solidFill>
                  <a:srgbClr val="FF0000"/>
                </a:solidFill>
              </a:rPr>
              <a:t>point</a:t>
            </a:r>
            <a:endParaRPr lang="it-IT" sz="1800" i="1" dirty="0">
              <a:solidFill>
                <a:srgbClr val="FF0000"/>
              </a:solidFill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867400" y="2590800"/>
            <a:ext cx="2286000" cy="3168650"/>
            <a:chOff x="3696" y="1632"/>
            <a:chExt cx="1440" cy="1996"/>
          </a:xfrm>
        </p:grpSpPr>
        <p:graphicFrame>
          <p:nvGraphicFramePr>
            <p:cNvPr id="16387" name="Object 11"/>
            <p:cNvGraphicFramePr>
              <a:graphicFrameLocks noChangeAspect="1"/>
            </p:cNvGraphicFramePr>
            <p:nvPr/>
          </p:nvGraphicFramePr>
          <p:xfrm>
            <a:off x="3984" y="1632"/>
            <a:ext cx="560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726" name="Equation" r:id="rId5" imgW="444240" imgH="914400" progId="Equation.3">
                    <p:embed/>
                  </p:oleObj>
                </mc:Choice>
                <mc:Fallback>
                  <p:oleObj name="Equation" r:id="rId5" imgW="444240" imgH="914400" progId="Equation.3">
                    <p:embed/>
                    <p:pic>
                      <p:nvPicPr>
                        <p:cNvPr id="16387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1632"/>
                          <a:ext cx="560" cy="11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5" name="Line 17"/>
            <p:cNvSpPr>
              <a:spLocks noChangeShapeType="1"/>
            </p:cNvSpPr>
            <p:nvPr/>
          </p:nvSpPr>
          <p:spPr bwMode="auto">
            <a:xfrm>
              <a:off x="4320" y="2832"/>
              <a:ext cx="0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oval" w="med" len="med"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6396" name="AutoShape 18"/>
            <p:cNvSpPr>
              <a:spLocks noChangeArrowheads="1"/>
            </p:cNvSpPr>
            <p:nvPr/>
          </p:nvSpPr>
          <p:spPr bwMode="auto">
            <a:xfrm>
              <a:off x="3696" y="3210"/>
              <a:ext cx="1440" cy="4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Homogeneous </a:t>
              </a:r>
              <a:r>
                <a:rPr lang="en-US" sz="1600" dirty="0" err="1">
                  <a:solidFill>
                    <a:srgbClr val="FF0000"/>
                  </a:solidFill>
                </a:rPr>
                <a:t>coords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br>
                <a:rPr lang="en-US" sz="1600" dirty="0">
                  <a:solidFill>
                    <a:srgbClr val="FF0000"/>
                  </a:solidFill>
                </a:rPr>
              </a:br>
              <a:r>
                <a:rPr lang="en-US" sz="1600" dirty="0">
                  <a:solidFill>
                    <a:srgbClr val="FF0000"/>
                  </a:solidFill>
                </a:rPr>
                <a:t>of target </a:t>
              </a:r>
              <a:r>
                <a:rPr lang="en-US" sz="1600" b="1" dirty="0">
                  <a:solidFill>
                    <a:srgbClr val="FF0000"/>
                  </a:solidFill>
                </a:rPr>
                <a:t>point</a:t>
              </a:r>
              <a:endParaRPr lang="it-IT" sz="18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6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Representation</a:t>
            </a:r>
            <a:r>
              <a:rPr lang="it-IT" dirty="0"/>
              <a:t> in </a:t>
            </a:r>
            <a:r>
              <a:rPr lang="it-IT" dirty="0" err="1"/>
              <a:t>homogenoeus</a:t>
            </a:r>
            <a:r>
              <a:rPr lang="it-IT" dirty="0"/>
              <a:t> </a:t>
            </a:r>
            <a:r>
              <a:rPr lang="en-US" dirty="0"/>
              <a:t>coordinates</a:t>
            </a:r>
            <a:endParaRPr lang="it-IT" b="1" dirty="0">
              <a:solidFill>
                <a:srgbClr val="FFFF00"/>
              </a:solidFill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>
            <p:extLst/>
          </p:nvPr>
        </p:nvGraphicFramePr>
        <p:xfrm>
          <a:off x="2501900" y="3124200"/>
          <a:ext cx="1017588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9" name="Equazione" r:id="rId3" imgW="507960" imgH="914400" progId="Equation.3">
                  <p:embed/>
                </p:oleObj>
              </mc:Choice>
              <mc:Fallback>
                <p:oleObj name="Equazione" r:id="rId3" imgW="507960" imgH="914400" progId="Equation.3">
                  <p:embed/>
                  <p:pic>
                    <p:nvPicPr>
                      <p:cNvPr id="143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3124200"/>
                        <a:ext cx="1017588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5"/>
          <p:cNvGraphicFramePr>
            <a:graphicFrameLocks noChangeAspect="1"/>
          </p:cNvGraphicFramePr>
          <p:nvPr>
            <p:extLst/>
          </p:nvPr>
        </p:nvGraphicFramePr>
        <p:xfrm>
          <a:off x="5918200" y="3048000"/>
          <a:ext cx="992188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0" name="Equazione" r:id="rId5" imgW="495000" imgH="914400" progId="Equation.3">
                  <p:embed/>
                </p:oleObj>
              </mc:Choice>
              <mc:Fallback>
                <p:oleObj name="Equazione" r:id="rId5" imgW="495000" imgH="914400" progId="Equation.3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3048000"/>
                        <a:ext cx="992188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667000" y="2438400"/>
            <a:ext cx="1436308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Points:</a:t>
            </a:r>
            <a:endParaRPr lang="it-IT" sz="3200" dirty="0">
              <a:solidFill>
                <a:schemeClr val="accent2"/>
              </a:solidFill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867400" y="2362200"/>
            <a:ext cx="1686978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Vectors:</a:t>
            </a:r>
            <a:endParaRPr lang="it-IT" sz="3200" dirty="0">
              <a:solidFill>
                <a:schemeClr val="accent2"/>
              </a:solidFill>
            </a:endParaRPr>
          </a:p>
        </p:txBody>
      </p:sp>
      <p:sp>
        <p:nvSpPr>
          <p:cNvPr id="14344" name="AutoShape 31"/>
          <p:cNvSpPr>
            <a:spLocks noChangeArrowheads="1"/>
          </p:cNvSpPr>
          <p:nvPr/>
        </p:nvSpPr>
        <p:spPr bwMode="auto">
          <a:xfrm>
            <a:off x="2082800" y="4478338"/>
            <a:ext cx="838200" cy="533400"/>
          </a:xfrm>
          <a:prstGeom prst="rightArrow">
            <a:avLst>
              <a:gd name="adj1" fmla="val 38093"/>
              <a:gd name="adj2" fmla="val 6279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4345" name="AutoShape 33"/>
          <p:cNvSpPr>
            <a:spLocks noChangeArrowheads="1"/>
          </p:cNvSpPr>
          <p:nvPr/>
        </p:nvSpPr>
        <p:spPr bwMode="auto">
          <a:xfrm>
            <a:off x="5430838" y="4387850"/>
            <a:ext cx="838200" cy="533400"/>
          </a:xfrm>
          <a:prstGeom prst="rightArrow">
            <a:avLst>
              <a:gd name="adj1" fmla="val 38093"/>
              <a:gd name="adj2" fmla="val 6279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4346" name="Text Box 34"/>
          <p:cNvSpPr txBox="1">
            <a:spLocks noChangeArrowheads="1"/>
          </p:cNvSpPr>
          <p:nvPr/>
        </p:nvSpPr>
        <p:spPr bwMode="auto">
          <a:xfrm>
            <a:off x="1600200" y="4191000"/>
            <a:ext cx="5619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6000">
                <a:solidFill>
                  <a:schemeClr val="accent2"/>
                </a:solidFill>
                <a:latin typeface="Times New Roman" pitchFamily="18" charset="0"/>
              </a:rPr>
              <a:t>1</a:t>
            </a:r>
            <a:endParaRPr lang="it-IT" sz="60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347" name="Text Box 35"/>
          <p:cNvSpPr txBox="1">
            <a:spLocks noChangeArrowheads="1"/>
          </p:cNvSpPr>
          <p:nvPr/>
        </p:nvSpPr>
        <p:spPr bwMode="auto">
          <a:xfrm>
            <a:off x="4800600" y="4114800"/>
            <a:ext cx="5619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6000">
                <a:solidFill>
                  <a:schemeClr val="accent2"/>
                </a:solidFill>
                <a:latin typeface="Times New Roman" pitchFamily="18" charset="0"/>
              </a:rPr>
              <a:t>0</a:t>
            </a:r>
            <a:endParaRPr lang="it-IT" sz="60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94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ttangolo arrotondato 199"/>
          <p:cNvSpPr/>
          <p:nvPr/>
        </p:nvSpPr>
        <p:spPr bwMode="auto">
          <a:xfrm>
            <a:off x="609490" y="3754154"/>
            <a:ext cx="1871604" cy="37707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15" name="Rettangolo arrotondato 214"/>
          <p:cNvSpPr/>
          <p:nvPr/>
        </p:nvSpPr>
        <p:spPr bwMode="auto">
          <a:xfrm>
            <a:off x="609490" y="4189897"/>
            <a:ext cx="1871604" cy="37707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16" name="Rettangolo arrotondato 215"/>
          <p:cNvSpPr/>
          <p:nvPr/>
        </p:nvSpPr>
        <p:spPr bwMode="auto">
          <a:xfrm>
            <a:off x="611822" y="4625536"/>
            <a:ext cx="1871604" cy="37707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product Matrix – Vector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629816"/>
          </a:xfrm>
        </p:spPr>
        <p:txBody>
          <a:bodyPr/>
          <a:lstStyle/>
          <a:p>
            <a:r>
              <a:rPr lang="en-US" dirty="0"/>
              <a:t>“row x column”</a:t>
            </a:r>
          </a:p>
          <a:p>
            <a:r>
              <a:rPr lang="en-US" dirty="0"/>
              <a:t>i.e. </a:t>
            </a:r>
            <a:r>
              <a:rPr lang="en-US" dirty="0">
                <a:solidFill>
                  <a:schemeClr val="accent2"/>
                </a:solidFill>
              </a:rPr>
              <a:t>dot products </a:t>
            </a:r>
            <a:br>
              <a:rPr lang="en-US" dirty="0"/>
            </a:br>
            <a:r>
              <a:rPr lang="en-US" dirty="0"/>
              <a:t>with row </a:t>
            </a:r>
            <a:r>
              <a:rPr lang="en-US" dirty="0">
                <a:solidFill>
                  <a:schemeClr val="accent2"/>
                </a:solidFill>
              </a:rPr>
              <a:t>vectors</a:t>
            </a:r>
            <a:endParaRPr lang="en-US" dirty="0"/>
          </a:p>
        </p:txBody>
      </p:sp>
      <p:sp>
        <p:nvSpPr>
          <p:cNvPr id="212" name="Ovale 211"/>
          <p:cNvSpPr/>
          <p:nvPr/>
        </p:nvSpPr>
        <p:spPr bwMode="auto">
          <a:xfrm>
            <a:off x="609490" y="4190334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13" name="Ovale 212"/>
          <p:cNvSpPr/>
          <p:nvPr/>
        </p:nvSpPr>
        <p:spPr bwMode="auto">
          <a:xfrm>
            <a:off x="609490" y="3755182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14" name="Ovale 213"/>
          <p:cNvSpPr/>
          <p:nvPr/>
        </p:nvSpPr>
        <p:spPr bwMode="auto">
          <a:xfrm>
            <a:off x="609490" y="4625486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7" name="Ovale 206"/>
          <p:cNvSpPr/>
          <p:nvPr/>
        </p:nvSpPr>
        <p:spPr bwMode="auto">
          <a:xfrm>
            <a:off x="1104273" y="4190334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8" name="Ovale 207"/>
          <p:cNvSpPr/>
          <p:nvPr/>
        </p:nvSpPr>
        <p:spPr bwMode="auto">
          <a:xfrm>
            <a:off x="1104273" y="3755182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9" name="Ovale 208"/>
          <p:cNvSpPr/>
          <p:nvPr/>
        </p:nvSpPr>
        <p:spPr bwMode="auto">
          <a:xfrm>
            <a:off x="1104273" y="4625486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2" name="Ovale 201"/>
          <p:cNvSpPr/>
          <p:nvPr/>
        </p:nvSpPr>
        <p:spPr bwMode="auto">
          <a:xfrm>
            <a:off x="1589402" y="4190334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3" name="Ovale 202"/>
          <p:cNvSpPr/>
          <p:nvPr/>
        </p:nvSpPr>
        <p:spPr bwMode="auto">
          <a:xfrm>
            <a:off x="1589402" y="3755182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4" name="Ovale 203"/>
          <p:cNvSpPr/>
          <p:nvPr/>
        </p:nvSpPr>
        <p:spPr bwMode="auto">
          <a:xfrm>
            <a:off x="1589402" y="4625486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609490" y="3310248"/>
            <a:ext cx="1871604" cy="386904"/>
            <a:chOff x="477085" y="3310248"/>
            <a:chExt cx="1871604" cy="386904"/>
          </a:xfrm>
        </p:grpSpPr>
        <p:sp>
          <p:nvSpPr>
            <p:cNvPr id="195" name="Rettangolo arrotondato 194"/>
            <p:cNvSpPr/>
            <p:nvPr/>
          </p:nvSpPr>
          <p:spPr bwMode="auto">
            <a:xfrm>
              <a:off x="477085" y="3310248"/>
              <a:ext cx="1871604" cy="38582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810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11" name="Ovale 210"/>
            <p:cNvSpPr/>
            <p:nvPr/>
          </p:nvSpPr>
          <p:spPr bwMode="auto">
            <a:xfrm>
              <a:off x="477085" y="3320030"/>
              <a:ext cx="406562" cy="37707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06" name="Ovale 205"/>
            <p:cNvSpPr/>
            <p:nvPr/>
          </p:nvSpPr>
          <p:spPr bwMode="auto">
            <a:xfrm>
              <a:off x="971868" y="3320030"/>
              <a:ext cx="406562" cy="37707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01" name="Ovale 200"/>
            <p:cNvSpPr/>
            <p:nvPr/>
          </p:nvSpPr>
          <p:spPr bwMode="auto">
            <a:xfrm>
              <a:off x="1456997" y="3320030"/>
              <a:ext cx="406562" cy="37707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96" name="Ovale 195"/>
            <p:cNvSpPr/>
            <p:nvPr/>
          </p:nvSpPr>
          <p:spPr bwMode="auto">
            <a:xfrm>
              <a:off x="1942127" y="3320080"/>
              <a:ext cx="406562" cy="37707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</p:grpSp>
      <p:sp>
        <p:nvSpPr>
          <p:cNvPr id="197" name="Ovale 196"/>
          <p:cNvSpPr/>
          <p:nvPr/>
        </p:nvSpPr>
        <p:spPr bwMode="auto">
          <a:xfrm>
            <a:off x="2074532" y="4190384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98" name="Ovale 197"/>
          <p:cNvSpPr/>
          <p:nvPr/>
        </p:nvSpPr>
        <p:spPr bwMode="auto">
          <a:xfrm>
            <a:off x="2074532" y="3755232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99" name="Ovale 198"/>
          <p:cNvSpPr/>
          <p:nvPr/>
        </p:nvSpPr>
        <p:spPr bwMode="auto">
          <a:xfrm>
            <a:off x="2074532" y="4625536"/>
            <a:ext cx="406562" cy="37707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52" name="CasellaDiTesto 151"/>
          <p:cNvSpPr txBox="1"/>
          <p:nvPr/>
        </p:nvSpPr>
        <p:spPr>
          <a:xfrm>
            <a:off x="2559371" y="3925510"/>
            <a:ext cx="284052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dirty="0"/>
              <a:t>·</a:t>
            </a:r>
          </a:p>
        </p:txBody>
      </p:sp>
      <p:sp>
        <p:nvSpPr>
          <p:cNvPr id="153" name="CasellaDiTesto 152"/>
          <p:cNvSpPr txBox="1"/>
          <p:nvPr/>
        </p:nvSpPr>
        <p:spPr>
          <a:xfrm>
            <a:off x="3434163" y="3913074"/>
            <a:ext cx="39466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dirty="0"/>
              <a:t>=</a:t>
            </a:r>
          </a:p>
        </p:txBody>
      </p:sp>
      <p:grpSp>
        <p:nvGrpSpPr>
          <p:cNvPr id="154" name="Gruppo 153"/>
          <p:cNvGrpSpPr/>
          <p:nvPr/>
        </p:nvGrpSpPr>
        <p:grpSpPr>
          <a:xfrm>
            <a:off x="2906312" y="3320080"/>
            <a:ext cx="406562" cy="1682528"/>
            <a:chOff x="1727684" y="2279104"/>
            <a:chExt cx="504056" cy="2086000"/>
          </a:xfrm>
        </p:grpSpPr>
        <p:sp>
          <p:nvSpPr>
            <p:cNvPr id="190" name="Rettangolo arrotondato 189"/>
            <p:cNvSpPr/>
            <p:nvPr/>
          </p:nvSpPr>
          <p:spPr bwMode="auto">
            <a:xfrm>
              <a:off x="1727684" y="2279104"/>
              <a:ext cx="504056" cy="2086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91" name="Ovale 190"/>
            <p:cNvSpPr/>
            <p:nvPr/>
          </p:nvSpPr>
          <p:spPr bwMode="auto">
            <a:xfrm>
              <a:off x="1727684" y="2279104"/>
              <a:ext cx="504056" cy="46749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92" name="Ovale 191"/>
            <p:cNvSpPr/>
            <p:nvPr/>
          </p:nvSpPr>
          <p:spPr bwMode="auto">
            <a:xfrm>
              <a:off x="1727684" y="3358108"/>
              <a:ext cx="504056" cy="46749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93" name="Ovale 192"/>
            <p:cNvSpPr/>
            <p:nvPr/>
          </p:nvSpPr>
          <p:spPr bwMode="auto">
            <a:xfrm>
              <a:off x="1727684" y="2818606"/>
              <a:ext cx="504056" cy="46749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94" name="Ovale 193"/>
            <p:cNvSpPr/>
            <p:nvPr/>
          </p:nvSpPr>
          <p:spPr bwMode="auto">
            <a:xfrm>
              <a:off x="1727684" y="3897610"/>
              <a:ext cx="504056" cy="46749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</p:grpSp>
      <p:grpSp>
        <p:nvGrpSpPr>
          <p:cNvPr id="157" name="Gruppo 156"/>
          <p:cNvGrpSpPr/>
          <p:nvPr/>
        </p:nvGrpSpPr>
        <p:grpSpPr>
          <a:xfrm>
            <a:off x="3877406" y="3310248"/>
            <a:ext cx="406562" cy="1682528"/>
            <a:chOff x="1727684" y="2279104"/>
            <a:chExt cx="504056" cy="2086000"/>
          </a:xfrm>
        </p:grpSpPr>
        <p:sp>
          <p:nvSpPr>
            <p:cNvPr id="185" name="Rettangolo arrotondato 184"/>
            <p:cNvSpPr/>
            <p:nvPr/>
          </p:nvSpPr>
          <p:spPr bwMode="auto">
            <a:xfrm>
              <a:off x="1727684" y="2279104"/>
              <a:ext cx="504056" cy="208600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 w="571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86" name="Ovale 185"/>
            <p:cNvSpPr/>
            <p:nvPr/>
          </p:nvSpPr>
          <p:spPr bwMode="auto">
            <a:xfrm>
              <a:off x="1727684" y="2279104"/>
              <a:ext cx="504056" cy="46749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87" name="Ovale 186"/>
            <p:cNvSpPr/>
            <p:nvPr/>
          </p:nvSpPr>
          <p:spPr bwMode="auto">
            <a:xfrm>
              <a:off x="1727684" y="3358108"/>
              <a:ext cx="504056" cy="46749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88" name="Ovale 187"/>
            <p:cNvSpPr/>
            <p:nvPr/>
          </p:nvSpPr>
          <p:spPr bwMode="auto">
            <a:xfrm>
              <a:off x="1727684" y="2818606"/>
              <a:ext cx="504056" cy="46749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89" name="Ovale 188"/>
            <p:cNvSpPr/>
            <p:nvPr/>
          </p:nvSpPr>
          <p:spPr bwMode="auto">
            <a:xfrm>
              <a:off x="1727684" y="3897610"/>
              <a:ext cx="504056" cy="46749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</p:grpSp>
      <p:sp>
        <p:nvSpPr>
          <p:cNvPr id="231" name="CasellaDiTesto 230"/>
          <p:cNvSpPr txBox="1"/>
          <p:nvPr/>
        </p:nvSpPr>
        <p:spPr>
          <a:xfrm>
            <a:off x="-67997" y="330180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2" name="CasellaDiTesto 231"/>
          <p:cNvSpPr txBox="1"/>
          <p:nvPr/>
        </p:nvSpPr>
        <p:spPr>
          <a:xfrm>
            <a:off x="-58992" y="461396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3" name="CasellaDiTesto 232"/>
          <p:cNvSpPr txBox="1"/>
          <p:nvPr/>
        </p:nvSpPr>
        <p:spPr>
          <a:xfrm>
            <a:off x="-93781" y="415648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4" name="CasellaDiTesto 233"/>
          <p:cNvSpPr txBox="1"/>
          <p:nvPr/>
        </p:nvSpPr>
        <p:spPr>
          <a:xfrm>
            <a:off x="-79355" y="372336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5" name="Freccia in giù 234"/>
          <p:cNvSpPr/>
          <p:nvPr/>
        </p:nvSpPr>
        <p:spPr bwMode="auto">
          <a:xfrm rot="5400000" flipV="1">
            <a:off x="229792" y="4266370"/>
            <a:ext cx="242316" cy="2251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36" name="Freccia in giù 235"/>
          <p:cNvSpPr/>
          <p:nvPr/>
        </p:nvSpPr>
        <p:spPr bwMode="auto">
          <a:xfrm rot="5400000" flipV="1">
            <a:off x="206361" y="3396066"/>
            <a:ext cx="242316" cy="2251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37" name="Freccia in giù 236"/>
          <p:cNvSpPr/>
          <p:nvPr/>
        </p:nvSpPr>
        <p:spPr bwMode="auto">
          <a:xfrm rot="5400000" flipV="1">
            <a:off x="232084" y="3831218"/>
            <a:ext cx="242316" cy="2251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38" name="Freccia in giù 237"/>
          <p:cNvSpPr/>
          <p:nvPr/>
        </p:nvSpPr>
        <p:spPr bwMode="auto">
          <a:xfrm rot="5400000" flipV="1">
            <a:off x="247685" y="4731412"/>
            <a:ext cx="242316" cy="2251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pSp>
        <p:nvGrpSpPr>
          <p:cNvPr id="274" name="Gruppo 273"/>
          <p:cNvGrpSpPr/>
          <p:nvPr/>
        </p:nvGrpSpPr>
        <p:grpSpPr>
          <a:xfrm>
            <a:off x="5914616" y="1235161"/>
            <a:ext cx="1764007" cy="1158174"/>
            <a:chOff x="5587675" y="2429424"/>
            <a:chExt cx="2609082" cy="1682528"/>
          </a:xfrm>
        </p:grpSpPr>
        <p:grpSp>
          <p:nvGrpSpPr>
            <p:cNvPr id="275" name="Gruppo 274"/>
            <p:cNvGrpSpPr/>
            <p:nvPr/>
          </p:nvGrpSpPr>
          <p:grpSpPr>
            <a:xfrm>
              <a:off x="5587675" y="3101360"/>
              <a:ext cx="1871604" cy="386904"/>
              <a:chOff x="477085" y="3310248"/>
              <a:chExt cx="1871604" cy="386904"/>
            </a:xfrm>
          </p:grpSpPr>
          <p:sp>
            <p:nvSpPr>
              <p:cNvPr id="285" name="Rettangolo arrotondato 284"/>
              <p:cNvSpPr/>
              <p:nvPr/>
            </p:nvSpPr>
            <p:spPr bwMode="auto">
              <a:xfrm>
                <a:off x="477085" y="3310248"/>
                <a:ext cx="1871604" cy="38582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86" name="Ovale 285"/>
              <p:cNvSpPr/>
              <p:nvPr/>
            </p:nvSpPr>
            <p:spPr bwMode="auto">
              <a:xfrm>
                <a:off x="477085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87" name="Ovale 286"/>
              <p:cNvSpPr/>
              <p:nvPr/>
            </p:nvSpPr>
            <p:spPr bwMode="auto">
              <a:xfrm>
                <a:off x="971868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88" name="Ovale 287"/>
              <p:cNvSpPr/>
              <p:nvPr/>
            </p:nvSpPr>
            <p:spPr bwMode="auto">
              <a:xfrm>
                <a:off x="1456997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89" name="Ovale 288"/>
              <p:cNvSpPr/>
              <p:nvPr/>
            </p:nvSpPr>
            <p:spPr bwMode="auto">
              <a:xfrm>
                <a:off x="1942127" y="332008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  <p:sp>
          <p:nvSpPr>
            <p:cNvPr id="276" name="CasellaDiTesto 275"/>
            <p:cNvSpPr txBox="1"/>
            <p:nvPr/>
          </p:nvSpPr>
          <p:spPr>
            <a:xfrm>
              <a:off x="7401095" y="2914221"/>
              <a:ext cx="420132" cy="76010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dirty="0"/>
                <a:t>·</a:t>
              </a:r>
            </a:p>
          </p:txBody>
        </p:sp>
        <p:grpSp>
          <p:nvGrpSpPr>
            <p:cNvPr id="277" name="Gruppo 276"/>
            <p:cNvGrpSpPr/>
            <p:nvPr/>
          </p:nvGrpSpPr>
          <p:grpSpPr>
            <a:xfrm>
              <a:off x="7790195" y="2429424"/>
              <a:ext cx="406562" cy="1682528"/>
              <a:chOff x="1727684" y="2279104"/>
              <a:chExt cx="504056" cy="2086000"/>
            </a:xfrm>
          </p:grpSpPr>
          <p:sp>
            <p:nvSpPr>
              <p:cNvPr id="280" name="Rettangolo arrotondato 279"/>
              <p:cNvSpPr/>
              <p:nvPr/>
            </p:nvSpPr>
            <p:spPr bwMode="auto">
              <a:xfrm>
                <a:off x="1727684" y="2279104"/>
                <a:ext cx="504056" cy="2086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571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81" name="Ovale 280"/>
              <p:cNvSpPr/>
              <p:nvPr/>
            </p:nvSpPr>
            <p:spPr bwMode="auto">
              <a:xfrm>
                <a:off x="1727684" y="2279104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82" name="Ovale 281"/>
              <p:cNvSpPr/>
              <p:nvPr/>
            </p:nvSpPr>
            <p:spPr bwMode="auto">
              <a:xfrm>
                <a:off x="1727684" y="3358108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83" name="Ovale 282"/>
              <p:cNvSpPr/>
              <p:nvPr/>
            </p:nvSpPr>
            <p:spPr bwMode="auto">
              <a:xfrm>
                <a:off x="1727684" y="2818606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84" name="Ovale 283"/>
              <p:cNvSpPr/>
              <p:nvPr/>
            </p:nvSpPr>
            <p:spPr bwMode="auto">
              <a:xfrm>
                <a:off x="1727684" y="3897610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290" name="Gruppo 289"/>
          <p:cNvGrpSpPr/>
          <p:nvPr/>
        </p:nvGrpSpPr>
        <p:grpSpPr>
          <a:xfrm>
            <a:off x="5561380" y="2680671"/>
            <a:ext cx="2174105" cy="1158174"/>
            <a:chOff x="4981112" y="2429424"/>
            <a:chExt cx="3215645" cy="1682528"/>
          </a:xfrm>
        </p:grpSpPr>
        <p:grpSp>
          <p:nvGrpSpPr>
            <p:cNvPr id="291" name="Gruppo 290"/>
            <p:cNvGrpSpPr/>
            <p:nvPr/>
          </p:nvGrpSpPr>
          <p:grpSpPr>
            <a:xfrm>
              <a:off x="5587675" y="3101360"/>
              <a:ext cx="1871604" cy="386904"/>
              <a:chOff x="477085" y="3310248"/>
              <a:chExt cx="1871604" cy="386904"/>
            </a:xfrm>
          </p:grpSpPr>
          <p:sp>
            <p:nvSpPr>
              <p:cNvPr id="301" name="Rettangolo arrotondato 300"/>
              <p:cNvSpPr/>
              <p:nvPr/>
            </p:nvSpPr>
            <p:spPr bwMode="auto">
              <a:xfrm>
                <a:off x="477085" y="3310248"/>
                <a:ext cx="1871604" cy="38582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02" name="Ovale 301"/>
              <p:cNvSpPr/>
              <p:nvPr/>
            </p:nvSpPr>
            <p:spPr bwMode="auto">
              <a:xfrm>
                <a:off x="477085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03" name="Ovale 302"/>
              <p:cNvSpPr/>
              <p:nvPr/>
            </p:nvSpPr>
            <p:spPr bwMode="auto">
              <a:xfrm>
                <a:off x="971868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04" name="Ovale 303"/>
              <p:cNvSpPr/>
              <p:nvPr/>
            </p:nvSpPr>
            <p:spPr bwMode="auto">
              <a:xfrm>
                <a:off x="1456997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05" name="Ovale 304"/>
              <p:cNvSpPr/>
              <p:nvPr/>
            </p:nvSpPr>
            <p:spPr bwMode="auto">
              <a:xfrm>
                <a:off x="1942127" y="332008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  <p:sp>
          <p:nvSpPr>
            <p:cNvPr id="292" name="CasellaDiTesto 291"/>
            <p:cNvSpPr txBox="1"/>
            <p:nvPr/>
          </p:nvSpPr>
          <p:spPr>
            <a:xfrm>
              <a:off x="7401095" y="2914221"/>
              <a:ext cx="420132" cy="76010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dirty="0"/>
                <a:t>·</a:t>
              </a:r>
            </a:p>
          </p:txBody>
        </p:sp>
        <p:grpSp>
          <p:nvGrpSpPr>
            <p:cNvPr id="293" name="Gruppo 292"/>
            <p:cNvGrpSpPr/>
            <p:nvPr/>
          </p:nvGrpSpPr>
          <p:grpSpPr>
            <a:xfrm>
              <a:off x="7790195" y="2429424"/>
              <a:ext cx="406562" cy="1682528"/>
              <a:chOff x="1727684" y="2279104"/>
              <a:chExt cx="504056" cy="2086000"/>
            </a:xfrm>
          </p:grpSpPr>
          <p:sp>
            <p:nvSpPr>
              <p:cNvPr id="296" name="Rettangolo arrotondato 295"/>
              <p:cNvSpPr/>
              <p:nvPr/>
            </p:nvSpPr>
            <p:spPr bwMode="auto">
              <a:xfrm>
                <a:off x="1727684" y="2279104"/>
                <a:ext cx="504056" cy="2086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571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97" name="Ovale 296"/>
              <p:cNvSpPr/>
              <p:nvPr/>
            </p:nvSpPr>
            <p:spPr bwMode="auto">
              <a:xfrm>
                <a:off x="1727684" y="2279104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98" name="Ovale 297"/>
              <p:cNvSpPr/>
              <p:nvPr/>
            </p:nvSpPr>
            <p:spPr bwMode="auto">
              <a:xfrm>
                <a:off x="1727684" y="3358108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299" name="Ovale 298"/>
              <p:cNvSpPr/>
              <p:nvPr/>
            </p:nvSpPr>
            <p:spPr bwMode="auto">
              <a:xfrm>
                <a:off x="1727684" y="2818606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00" name="Ovale 299"/>
              <p:cNvSpPr/>
              <p:nvPr/>
            </p:nvSpPr>
            <p:spPr bwMode="auto">
              <a:xfrm>
                <a:off x="1727684" y="3897610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  <p:sp>
          <p:nvSpPr>
            <p:cNvPr id="294" name="CasellaDiTesto 293"/>
            <p:cNvSpPr txBox="1"/>
            <p:nvPr/>
          </p:nvSpPr>
          <p:spPr>
            <a:xfrm>
              <a:off x="4981112" y="3004097"/>
              <a:ext cx="273228" cy="58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06" name="Gruppo 305"/>
          <p:cNvGrpSpPr/>
          <p:nvPr/>
        </p:nvGrpSpPr>
        <p:grpSpPr>
          <a:xfrm>
            <a:off x="5971478" y="4112896"/>
            <a:ext cx="1764006" cy="1158174"/>
            <a:chOff x="5587675" y="2429424"/>
            <a:chExt cx="2609082" cy="1682528"/>
          </a:xfrm>
        </p:grpSpPr>
        <p:grpSp>
          <p:nvGrpSpPr>
            <p:cNvPr id="307" name="Gruppo 306"/>
            <p:cNvGrpSpPr/>
            <p:nvPr/>
          </p:nvGrpSpPr>
          <p:grpSpPr>
            <a:xfrm>
              <a:off x="5587675" y="3101360"/>
              <a:ext cx="1871604" cy="386904"/>
              <a:chOff x="477085" y="3310248"/>
              <a:chExt cx="1871604" cy="386904"/>
            </a:xfrm>
          </p:grpSpPr>
          <p:sp>
            <p:nvSpPr>
              <p:cNvPr id="317" name="Rettangolo arrotondato 316"/>
              <p:cNvSpPr/>
              <p:nvPr/>
            </p:nvSpPr>
            <p:spPr bwMode="auto">
              <a:xfrm>
                <a:off x="477085" y="3310248"/>
                <a:ext cx="1871604" cy="38582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18" name="Ovale 317"/>
              <p:cNvSpPr/>
              <p:nvPr/>
            </p:nvSpPr>
            <p:spPr bwMode="auto">
              <a:xfrm>
                <a:off x="477085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19" name="Ovale 318"/>
              <p:cNvSpPr/>
              <p:nvPr/>
            </p:nvSpPr>
            <p:spPr bwMode="auto">
              <a:xfrm>
                <a:off x="971868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20" name="Ovale 319"/>
              <p:cNvSpPr/>
              <p:nvPr/>
            </p:nvSpPr>
            <p:spPr bwMode="auto">
              <a:xfrm>
                <a:off x="1456997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21" name="Ovale 320"/>
              <p:cNvSpPr/>
              <p:nvPr/>
            </p:nvSpPr>
            <p:spPr bwMode="auto">
              <a:xfrm>
                <a:off x="1942127" y="332008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  <p:sp>
          <p:nvSpPr>
            <p:cNvPr id="308" name="CasellaDiTesto 307"/>
            <p:cNvSpPr txBox="1"/>
            <p:nvPr/>
          </p:nvSpPr>
          <p:spPr>
            <a:xfrm>
              <a:off x="7401095" y="2914221"/>
              <a:ext cx="420132" cy="76010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dirty="0"/>
                <a:t>·</a:t>
              </a:r>
            </a:p>
          </p:txBody>
        </p:sp>
        <p:grpSp>
          <p:nvGrpSpPr>
            <p:cNvPr id="309" name="Gruppo 308"/>
            <p:cNvGrpSpPr/>
            <p:nvPr/>
          </p:nvGrpSpPr>
          <p:grpSpPr>
            <a:xfrm>
              <a:off x="7790195" y="2429424"/>
              <a:ext cx="406562" cy="1682528"/>
              <a:chOff x="1727684" y="2279104"/>
              <a:chExt cx="504056" cy="2086000"/>
            </a:xfrm>
          </p:grpSpPr>
          <p:sp>
            <p:nvSpPr>
              <p:cNvPr id="312" name="Rettangolo arrotondato 311"/>
              <p:cNvSpPr/>
              <p:nvPr/>
            </p:nvSpPr>
            <p:spPr bwMode="auto">
              <a:xfrm>
                <a:off x="1727684" y="2279104"/>
                <a:ext cx="504056" cy="2086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571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13" name="Ovale 312"/>
              <p:cNvSpPr/>
              <p:nvPr/>
            </p:nvSpPr>
            <p:spPr bwMode="auto">
              <a:xfrm>
                <a:off x="1727684" y="2279104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14" name="Ovale 313"/>
              <p:cNvSpPr/>
              <p:nvPr/>
            </p:nvSpPr>
            <p:spPr bwMode="auto">
              <a:xfrm>
                <a:off x="1727684" y="3358108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15" name="Ovale 314"/>
              <p:cNvSpPr/>
              <p:nvPr/>
            </p:nvSpPr>
            <p:spPr bwMode="auto">
              <a:xfrm>
                <a:off x="1727684" y="2818606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16" name="Ovale 315"/>
              <p:cNvSpPr/>
              <p:nvPr/>
            </p:nvSpPr>
            <p:spPr bwMode="auto">
              <a:xfrm>
                <a:off x="1727684" y="3897610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322" name="Gruppo 321"/>
          <p:cNvGrpSpPr/>
          <p:nvPr/>
        </p:nvGrpSpPr>
        <p:grpSpPr>
          <a:xfrm>
            <a:off x="5954849" y="5515749"/>
            <a:ext cx="1809066" cy="1158174"/>
            <a:chOff x="5521028" y="2429424"/>
            <a:chExt cx="2675729" cy="1682528"/>
          </a:xfrm>
        </p:grpSpPr>
        <p:grpSp>
          <p:nvGrpSpPr>
            <p:cNvPr id="323" name="Gruppo 322"/>
            <p:cNvGrpSpPr/>
            <p:nvPr/>
          </p:nvGrpSpPr>
          <p:grpSpPr>
            <a:xfrm>
              <a:off x="5587675" y="3101360"/>
              <a:ext cx="1871604" cy="386904"/>
              <a:chOff x="477085" y="3310248"/>
              <a:chExt cx="1871604" cy="386904"/>
            </a:xfrm>
          </p:grpSpPr>
          <p:sp>
            <p:nvSpPr>
              <p:cNvPr id="333" name="Rettangolo arrotondato 332"/>
              <p:cNvSpPr/>
              <p:nvPr/>
            </p:nvSpPr>
            <p:spPr bwMode="auto">
              <a:xfrm>
                <a:off x="477085" y="3310248"/>
                <a:ext cx="1871604" cy="38582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34" name="Ovale 333"/>
              <p:cNvSpPr/>
              <p:nvPr/>
            </p:nvSpPr>
            <p:spPr bwMode="auto">
              <a:xfrm>
                <a:off x="477085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35" name="Ovale 334"/>
              <p:cNvSpPr/>
              <p:nvPr/>
            </p:nvSpPr>
            <p:spPr bwMode="auto">
              <a:xfrm>
                <a:off x="971868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36" name="Ovale 335"/>
              <p:cNvSpPr/>
              <p:nvPr/>
            </p:nvSpPr>
            <p:spPr bwMode="auto">
              <a:xfrm>
                <a:off x="1456997" y="332003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37" name="Ovale 336"/>
              <p:cNvSpPr/>
              <p:nvPr/>
            </p:nvSpPr>
            <p:spPr bwMode="auto">
              <a:xfrm>
                <a:off x="1942127" y="3320080"/>
                <a:ext cx="406562" cy="37707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  <p:sp>
          <p:nvSpPr>
            <p:cNvPr id="324" name="CasellaDiTesto 323"/>
            <p:cNvSpPr txBox="1"/>
            <p:nvPr/>
          </p:nvSpPr>
          <p:spPr>
            <a:xfrm>
              <a:off x="7401095" y="2914221"/>
              <a:ext cx="420132" cy="76010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dirty="0"/>
                <a:t>·</a:t>
              </a:r>
            </a:p>
          </p:txBody>
        </p:sp>
        <p:grpSp>
          <p:nvGrpSpPr>
            <p:cNvPr id="325" name="Gruppo 324"/>
            <p:cNvGrpSpPr/>
            <p:nvPr/>
          </p:nvGrpSpPr>
          <p:grpSpPr>
            <a:xfrm>
              <a:off x="7790195" y="2429424"/>
              <a:ext cx="406562" cy="1682528"/>
              <a:chOff x="1727684" y="2279104"/>
              <a:chExt cx="504056" cy="2086000"/>
            </a:xfrm>
          </p:grpSpPr>
          <p:sp>
            <p:nvSpPr>
              <p:cNvPr id="328" name="Rettangolo arrotondato 327"/>
              <p:cNvSpPr/>
              <p:nvPr/>
            </p:nvSpPr>
            <p:spPr bwMode="auto">
              <a:xfrm>
                <a:off x="1727684" y="2279104"/>
                <a:ext cx="504056" cy="2086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571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29" name="Ovale 328"/>
              <p:cNvSpPr/>
              <p:nvPr/>
            </p:nvSpPr>
            <p:spPr bwMode="auto">
              <a:xfrm>
                <a:off x="1727684" y="2279104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30" name="Ovale 329"/>
              <p:cNvSpPr/>
              <p:nvPr/>
            </p:nvSpPr>
            <p:spPr bwMode="auto">
              <a:xfrm>
                <a:off x="1727684" y="3358108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31" name="Ovale 330"/>
              <p:cNvSpPr/>
              <p:nvPr/>
            </p:nvSpPr>
            <p:spPr bwMode="auto">
              <a:xfrm>
                <a:off x="1727684" y="2818606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sp>
            <p:nvSpPr>
              <p:cNvPr id="332" name="Ovale 331"/>
              <p:cNvSpPr/>
              <p:nvPr/>
            </p:nvSpPr>
            <p:spPr bwMode="auto">
              <a:xfrm>
                <a:off x="1727684" y="3897610"/>
                <a:ext cx="504056" cy="46749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  <p:sp>
          <p:nvSpPr>
            <p:cNvPr id="326" name="CasellaDiTesto 325"/>
            <p:cNvSpPr txBox="1"/>
            <p:nvPr/>
          </p:nvSpPr>
          <p:spPr>
            <a:xfrm>
              <a:off x="5521028" y="3004097"/>
              <a:ext cx="377455" cy="58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</a:t>
              </a:r>
              <a:endParaRPr 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cxnSp>
        <p:nvCxnSpPr>
          <p:cNvPr id="41" name="Connettore 2 40"/>
          <p:cNvCxnSpPr>
            <a:stCxn id="365" idx="2"/>
            <a:endCxn id="186" idx="6"/>
          </p:cNvCxnSpPr>
          <p:nvPr/>
        </p:nvCxnSpPr>
        <p:spPr bwMode="auto">
          <a:xfrm rot="10800000" flipV="1">
            <a:off x="4283969" y="1814248"/>
            <a:ext cx="1464381" cy="1684536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38" name="Connettore 2 40"/>
          <p:cNvCxnSpPr>
            <a:endCxn id="188" idx="6"/>
          </p:cNvCxnSpPr>
          <p:nvPr/>
        </p:nvCxnSpPr>
        <p:spPr bwMode="auto">
          <a:xfrm rot="10800000" flipV="1">
            <a:off x="4283969" y="3301804"/>
            <a:ext cx="1567297" cy="632131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40" name="Connettore 2 40"/>
          <p:cNvCxnSpPr>
            <a:endCxn id="187" idx="6"/>
          </p:cNvCxnSpPr>
          <p:nvPr/>
        </p:nvCxnSpPr>
        <p:spPr bwMode="auto">
          <a:xfrm rot="10800000">
            <a:off x="4283969" y="4369088"/>
            <a:ext cx="1491007" cy="353716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43" name="Connettore 2 40"/>
          <p:cNvCxnSpPr>
            <a:endCxn id="189" idx="6"/>
          </p:cNvCxnSpPr>
          <p:nvPr/>
        </p:nvCxnSpPr>
        <p:spPr bwMode="auto">
          <a:xfrm rot="10800000">
            <a:off x="4283969" y="4804240"/>
            <a:ext cx="1567297" cy="1310586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359" name="Gruppo 358"/>
          <p:cNvGrpSpPr/>
          <p:nvPr/>
        </p:nvGrpSpPr>
        <p:grpSpPr>
          <a:xfrm>
            <a:off x="5851265" y="1215892"/>
            <a:ext cx="427364" cy="448586"/>
            <a:chOff x="5793384" y="1184003"/>
            <a:chExt cx="427364" cy="448586"/>
          </a:xfrm>
        </p:grpSpPr>
        <p:sp>
          <p:nvSpPr>
            <p:cNvPr id="348" name="Freccia in giù 347"/>
            <p:cNvSpPr/>
            <p:nvPr/>
          </p:nvSpPr>
          <p:spPr bwMode="auto">
            <a:xfrm rot="8100000" flipV="1">
              <a:off x="6053949" y="1480398"/>
              <a:ext cx="166799" cy="15219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349" name="Rettangolo 348"/>
            <p:cNvSpPr/>
            <p:nvPr/>
          </p:nvSpPr>
          <p:spPr>
            <a:xfrm>
              <a:off x="5793384" y="1184003"/>
              <a:ext cx="3561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A</a:t>
              </a:r>
              <a:endParaRPr 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58" name="Gruppo 357"/>
          <p:cNvGrpSpPr/>
          <p:nvPr/>
        </p:nvGrpSpPr>
        <p:grpSpPr>
          <a:xfrm>
            <a:off x="5892527" y="2622054"/>
            <a:ext cx="427364" cy="448586"/>
            <a:chOff x="5892527" y="2622054"/>
            <a:chExt cx="427364" cy="448586"/>
          </a:xfrm>
        </p:grpSpPr>
        <p:sp>
          <p:nvSpPr>
            <p:cNvPr id="350" name="Freccia in giù 349"/>
            <p:cNvSpPr/>
            <p:nvPr/>
          </p:nvSpPr>
          <p:spPr bwMode="auto">
            <a:xfrm rot="8100000" flipV="1">
              <a:off x="6153092" y="2918449"/>
              <a:ext cx="166799" cy="15219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351" name="Rettangolo 350"/>
            <p:cNvSpPr/>
            <p:nvPr/>
          </p:nvSpPr>
          <p:spPr>
            <a:xfrm>
              <a:off x="5892527" y="2622054"/>
              <a:ext cx="3561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B</a:t>
              </a:r>
              <a:endParaRPr 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54" name="Gruppo 353"/>
          <p:cNvGrpSpPr/>
          <p:nvPr/>
        </p:nvGrpSpPr>
        <p:grpSpPr>
          <a:xfrm>
            <a:off x="5913282" y="4089143"/>
            <a:ext cx="434577" cy="448586"/>
            <a:chOff x="5992697" y="4083309"/>
            <a:chExt cx="434577" cy="448586"/>
          </a:xfrm>
        </p:grpSpPr>
        <p:sp>
          <p:nvSpPr>
            <p:cNvPr id="352" name="Freccia in giù 351"/>
            <p:cNvSpPr/>
            <p:nvPr/>
          </p:nvSpPr>
          <p:spPr bwMode="auto">
            <a:xfrm rot="8100000" flipV="1">
              <a:off x="6260475" y="4379704"/>
              <a:ext cx="166799" cy="15219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353" name="Rettangolo 352"/>
            <p:cNvSpPr/>
            <p:nvPr/>
          </p:nvSpPr>
          <p:spPr>
            <a:xfrm>
              <a:off x="5992697" y="4083309"/>
              <a:ext cx="3706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C</a:t>
              </a:r>
              <a:endParaRPr 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55" name="Gruppo 354"/>
          <p:cNvGrpSpPr/>
          <p:nvPr/>
        </p:nvGrpSpPr>
        <p:grpSpPr>
          <a:xfrm>
            <a:off x="5945869" y="5478445"/>
            <a:ext cx="434577" cy="448586"/>
            <a:chOff x="5992697" y="4083309"/>
            <a:chExt cx="434577" cy="448586"/>
          </a:xfrm>
        </p:grpSpPr>
        <p:sp>
          <p:nvSpPr>
            <p:cNvPr id="356" name="Freccia in giù 355"/>
            <p:cNvSpPr/>
            <p:nvPr/>
          </p:nvSpPr>
          <p:spPr bwMode="auto">
            <a:xfrm rot="8100000" flipV="1">
              <a:off x="6260475" y="4379704"/>
              <a:ext cx="166799" cy="15219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357" name="Rettangolo 356"/>
            <p:cNvSpPr/>
            <p:nvPr/>
          </p:nvSpPr>
          <p:spPr>
            <a:xfrm>
              <a:off x="5992697" y="4083309"/>
              <a:ext cx="3706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D</a:t>
              </a:r>
              <a:endParaRPr 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65" name="Ovale 364"/>
          <p:cNvSpPr/>
          <p:nvPr/>
        </p:nvSpPr>
        <p:spPr bwMode="auto">
          <a:xfrm>
            <a:off x="5748349" y="1756210"/>
            <a:ext cx="197520" cy="11607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9183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Minimal Fragment </a:t>
            </a:r>
            <a:r>
              <a:rPr lang="en-US" dirty="0" err="1"/>
              <a:t>Shader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9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24346" y="3221781"/>
            <a:ext cx="135546" cy="10610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8" name="Rettangolo 3">
            <a:extLst>
              <a:ext uri="{FF2B5EF4-FFF2-40B4-BE49-F238E27FC236}">
                <a16:creationId xmlns:a16="http://schemas.microsoft.com/office/drawing/2014/main" id="{EA57E781-C890-E141-8559-E0A3899FFA73}"/>
              </a:ext>
            </a:extLst>
          </p:cNvPr>
          <p:cNvSpPr/>
          <p:nvPr/>
        </p:nvSpPr>
        <p:spPr>
          <a:xfrm>
            <a:off x="386330" y="4267200"/>
            <a:ext cx="7193405" cy="1077218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6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gl_FragColor</a:t>
            </a:r>
            <a:r>
              <a:rPr lang="en-US" sz="1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vec4(1.0, 0.0, 0.0, 1.0);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132" name="CasellaDiTesto 6">
            <a:extLst>
              <a:ext uri="{FF2B5EF4-FFF2-40B4-BE49-F238E27FC236}">
                <a16:creationId xmlns:a16="http://schemas.microsoft.com/office/drawing/2014/main" id="{C2B7F6F1-D895-7340-8622-3E4041C10C81}"/>
              </a:ext>
            </a:extLst>
          </p:cNvPr>
          <p:cNvSpPr txBox="1"/>
          <p:nvPr/>
        </p:nvSpPr>
        <p:spPr>
          <a:xfrm rot="5400000">
            <a:off x="7118070" y="4728867"/>
            <a:ext cx="1323439" cy="400110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GLSL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6" name="Connettore 2 5">
            <a:extLst>
              <a:ext uri="{FF2B5EF4-FFF2-40B4-BE49-F238E27FC236}">
                <a16:creationId xmlns:a16="http://schemas.microsoft.com/office/drawing/2014/main" id="{999734BA-E884-744C-90E6-FE769D72686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38745" y="5120969"/>
            <a:ext cx="1121087" cy="127983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7" name="CasellaDiTesto 6">
            <a:extLst>
              <a:ext uri="{FF2B5EF4-FFF2-40B4-BE49-F238E27FC236}">
                <a16:creationId xmlns:a16="http://schemas.microsoft.com/office/drawing/2014/main" id="{39BE2F96-EA4B-0B46-B154-514CA15AAE57}"/>
              </a:ext>
            </a:extLst>
          </p:cNvPr>
          <p:cNvSpPr txBox="1"/>
          <p:nvPr/>
        </p:nvSpPr>
        <p:spPr>
          <a:xfrm>
            <a:off x="3059832" y="6197025"/>
            <a:ext cx="2622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Return: the final pixel color</a:t>
            </a:r>
          </a:p>
        </p:txBody>
      </p:sp>
      <p:sp>
        <p:nvSpPr>
          <p:cNvPr id="148" name="Rettangolo arrotondato 12">
            <a:extLst>
              <a:ext uri="{FF2B5EF4-FFF2-40B4-BE49-F238E27FC236}">
                <a16:creationId xmlns:a16="http://schemas.microsoft.com/office/drawing/2014/main" id="{FBE45A76-83BE-F242-8161-8C28A9972673}"/>
              </a:ext>
            </a:extLst>
          </p:cNvPr>
          <p:cNvSpPr/>
          <p:nvPr/>
        </p:nvSpPr>
        <p:spPr bwMode="auto">
          <a:xfrm>
            <a:off x="339234" y="4736874"/>
            <a:ext cx="1901995" cy="384095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2537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Basic Operations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 types: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operations:</a:t>
            </a:r>
          </a:p>
        </p:txBody>
      </p:sp>
      <p:sp>
        <p:nvSpPr>
          <p:cNvPr id="6" name="TextBox 74"/>
          <p:cNvSpPr txBox="1"/>
          <p:nvPr/>
        </p:nvSpPr>
        <p:spPr>
          <a:xfrm>
            <a:off x="2555776" y="1196752"/>
            <a:ext cx="151216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</a:t>
            </a:r>
          </a:p>
        </p:txBody>
      </p:sp>
      <p:sp>
        <p:nvSpPr>
          <p:cNvPr id="7" name="TextBox 74"/>
          <p:cNvSpPr txBox="1"/>
          <p:nvPr/>
        </p:nvSpPr>
        <p:spPr>
          <a:xfrm>
            <a:off x="2562647" y="1844824"/>
            <a:ext cx="151216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float</a:t>
            </a:r>
          </a:p>
        </p:txBody>
      </p:sp>
      <p:sp>
        <p:nvSpPr>
          <p:cNvPr id="8" name="Rettangolo 7"/>
          <p:cNvSpPr/>
          <p:nvPr/>
        </p:nvSpPr>
        <p:spPr>
          <a:xfrm>
            <a:off x="4139952" y="1104419"/>
            <a:ext cx="4417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vector with 3 coordinates </a:t>
            </a:r>
            <a:r>
              <a:rPr lang="en-US" dirty="0" err="1"/>
              <a:t>x,y,z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used to store both points and vectors</a:t>
            </a:r>
          </a:p>
        </p:txBody>
      </p:sp>
      <p:sp>
        <p:nvSpPr>
          <p:cNvPr id="9" name="Rettangolo 8"/>
          <p:cNvSpPr/>
          <p:nvPr/>
        </p:nvSpPr>
        <p:spPr>
          <a:xfrm>
            <a:off x="4139952" y="1906379"/>
            <a:ext cx="1133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scalar</a:t>
            </a:r>
          </a:p>
        </p:txBody>
      </p:sp>
      <p:sp>
        <p:nvSpPr>
          <p:cNvPr id="10" name="TextBox 74"/>
          <p:cNvSpPr txBox="1"/>
          <p:nvPr/>
        </p:nvSpPr>
        <p:spPr>
          <a:xfrm>
            <a:off x="323528" y="3573016"/>
            <a:ext cx="8352928" cy="286232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 a , b ;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float k;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  c = a </a:t>
            </a:r>
            <a:r>
              <a:rPr lang="en-US" b="1" dirty="0">
                <a:solidFill>
                  <a:srgbClr val="339933"/>
                </a:solidFill>
                <a:latin typeface="Courier New" pitchFamily="49" charset="0"/>
                <a:cs typeface="Courier New" pitchFamily="49" charset="0"/>
              </a:rPr>
              <a:t>+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 b;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// sum of vectors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  d = a </a:t>
            </a:r>
            <a:r>
              <a:rPr lang="en-US" b="1" dirty="0">
                <a:solidFill>
                  <a:srgbClr val="339933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 b;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// product comp. x comp.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  e = k </a:t>
            </a:r>
            <a:r>
              <a:rPr lang="en-US" b="1" dirty="0">
                <a:solidFill>
                  <a:srgbClr val="339933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 a;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// product vector x scalar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float f = </a:t>
            </a:r>
            <a:r>
              <a:rPr lang="en-US" b="1" dirty="0">
                <a:solidFill>
                  <a:srgbClr val="339933"/>
                </a:solidFill>
                <a:latin typeface="Courier New" pitchFamily="49" charset="0"/>
                <a:cs typeface="Courier New" pitchFamily="49" charset="0"/>
              </a:rPr>
              <a:t>dot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( a, b );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//  dot product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  g = </a:t>
            </a:r>
            <a:r>
              <a:rPr lang="en-US" b="1" dirty="0">
                <a:solidFill>
                  <a:srgbClr val="339933"/>
                </a:solidFill>
                <a:latin typeface="Courier New" pitchFamily="49" charset="0"/>
                <a:cs typeface="Courier New" pitchFamily="49" charset="0"/>
              </a:rPr>
              <a:t>cross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( a , b ); 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// cross product</a:t>
            </a:r>
          </a:p>
        </p:txBody>
      </p:sp>
    </p:spTree>
    <p:extLst>
      <p:ext uri="{BB962C8B-B14F-4D97-AF65-F5344CB8AC3E}">
        <p14:creationId xmlns:p14="http://schemas.microsoft.com/office/powerpoint/2010/main" val="246594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Remind: Affine space: Operations </a:t>
            </a:r>
            <a:endParaRPr lang="it-IT" dirty="0"/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Sum (</a:t>
            </a:r>
            <a:r>
              <a:rPr lang="en-US" sz="2800" dirty="0">
                <a:solidFill>
                  <a:schemeClr val="accent2"/>
                </a:solidFill>
              </a:rPr>
              <a:t>point </a:t>
            </a:r>
            <a:r>
              <a:rPr lang="en-US" sz="2000" b="1" dirty="0"/>
              <a:t>,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vector </a:t>
            </a:r>
            <a:r>
              <a:rPr lang="en-US" sz="2800" dirty="0"/>
              <a:t>) 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Subtraction (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  <a:r>
              <a:rPr lang="en-US" sz="2800" dirty="0"/>
              <a:t> </a:t>
            </a:r>
            <a:r>
              <a:rPr lang="en-US" sz="2000" b="1" dirty="0"/>
              <a:t>,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  <a:r>
              <a:rPr lang="en-US" sz="2800" dirty="0"/>
              <a:t>) 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vector</a:t>
            </a:r>
            <a:endParaRPr lang="en-US" sz="2800" dirty="0"/>
          </a:p>
        </p:txBody>
      </p:sp>
      <p:sp>
        <p:nvSpPr>
          <p:cNvPr id="2" name="Ovale 1"/>
          <p:cNvSpPr/>
          <p:nvPr/>
        </p:nvSpPr>
        <p:spPr bwMode="auto">
          <a:xfrm>
            <a:off x="4547711" y="2418038"/>
            <a:ext cx="252028" cy="25202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95690" y="2521579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Ovale 8"/>
          <p:cNvSpPr/>
          <p:nvPr/>
        </p:nvSpPr>
        <p:spPr bwMode="auto">
          <a:xfrm>
            <a:off x="7324118" y="1749868"/>
            <a:ext cx="252028" cy="25202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5" name="Connettore 2 4"/>
          <p:cNvCxnSpPr/>
          <p:nvPr/>
        </p:nvCxnSpPr>
        <p:spPr bwMode="auto">
          <a:xfrm flipV="1">
            <a:off x="4788024" y="1904457"/>
            <a:ext cx="2538283" cy="630070"/>
          </a:xfrm>
          <a:prstGeom prst="straightConnector1">
            <a:avLst/>
          </a:prstGeom>
          <a:solidFill>
            <a:schemeClr val="accent2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CasellaDiTesto 9"/>
          <p:cNvSpPr txBox="1"/>
          <p:nvPr/>
        </p:nvSpPr>
        <p:spPr>
          <a:xfrm>
            <a:off x="7609208" y="1736744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point</a:t>
            </a:r>
          </a:p>
          <a:p>
            <a:pPr algn="ctr"/>
            <a:r>
              <a:rPr lang="en-US" dirty="0"/>
              <a:t>(</a:t>
            </a:r>
            <a:r>
              <a:rPr lang="en-US" i="1" dirty="0">
                <a:solidFill>
                  <a:srgbClr val="FF0000"/>
                </a:solidFill>
              </a:rPr>
              <a:t> a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dirty="0"/>
              <a:t>+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v </a:t>
            </a:r>
            <a:r>
              <a:rPr lang="en-US" dirty="0"/>
              <a:t>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654852" y="2316123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vector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4670739" y="5309161"/>
            <a:ext cx="252028" cy="25202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18718" y="5412702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7447146" y="4640991"/>
            <a:ext cx="252028" cy="25202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5" name="Connettore 2 14"/>
          <p:cNvCxnSpPr/>
          <p:nvPr/>
        </p:nvCxnSpPr>
        <p:spPr bwMode="auto">
          <a:xfrm flipV="1">
            <a:off x="4911052" y="4795580"/>
            <a:ext cx="2538283" cy="630070"/>
          </a:xfrm>
          <a:prstGeom prst="straightConnector1">
            <a:avLst/>
          </a:prstGeom>
          <a:solidFill>
            <a:schemeClr val="accent2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CasellaDiTesto 15"/>
          <p:cNvSpPr txBox="1"/>
          <p:nvPr/>
        </p:nvSpPr>
        <p:spPr>
          <a:xfrm>
            <a:off x="7762254" y="4539076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8799" y="5246962"/>
            <a:ext cx="98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vector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/>
              <a:t>(</a:t>
            </a:r>
            <a:r>
              <a:rPr lang="en-US" i="1" dirty="0">
                <a:solidFill>
                  <a:schemeClr val="accent2"/>
                </a:solidFill>
              </a:rPr>
              <a:t>b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i="1" dirty="0"/>
              <a:t>–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351434" y="5228192"/>
            <a:ext cx="2393667" cy="1076906"/>
          </a:xfrm>
          <a:prstGeom prst="roundRect">
            <a:avLst>
              <a:gd name="adj" fmla="val 10746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remember: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“tip minus tail”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of the arrow</a:t>
            </a:r>
            <a:endParaRPr lang="it-IT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Remind: point + vector = </a:t>
            </a:r>
            <a:r>
              <a:rPr lang="en-US" b="1" dirty="0"/>
              <a:t>translation</a:t>
            </a:r>
            <a:endParaRPr lang="it-IT" b="1" dirty="0"/>
          </a:p>
        </p:txBody>
      </p:sp>
      <p:graphicFrame>
        <p:nvGraphicFramePr>
          <p:cNvPr id="18435" name="Object 15"/>
          <p:cNvGraphicFramePr>
            <a:graphicFrameLocks noChangeAspect="1"/>
          </p:cNvGraphicFramePr>
          <p:nvPr>
            <p:extLst/>
          </p:nvPr>
        </p:nvGraphicFramePr>
        <p:xfrm>
          <a:off x="1482155" y="1196752"/>
          <a:ext cx="6099324" cy="185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7" name="Equazione" r:id="rId3" imgW="2336760" imgH="711000" progId="Equation.3">
                  <p:embed/>
                </p:oleObj>
              </mc:Choice>
              <mc:Fallback>
                <p:oleObj name="Equazione" r:id="rId3" imgW="2336760" imgH="711000" progId="Equation.3">
                  <p:embed/>
                  <p:pic>
                    <p:nvPicPr>
                      <p:cNvPr id="1843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2155" y="1196752"/>
                        <a:ext cx="6099324" cy="1856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Line 18"/>
          <p:cNvSpPr>
            <a:spLocks noChangeShapeType="1"/>
          </p:cNvSpPr>
          <p:nvPr/>
        </p:nvSpPr>
        <p:spPr bwMode="auto">
          <a:xfrm>
            <a:off x="4747841" y="3143027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442" name="AutoShape 19"/>
          <p:cNvSpPr>
            <a:spLocks noChangeArrowheads="1"/>
          </p:cNvSpPr>
          <p:nvPr/>
        </p:nvSpPr>
        <p:spPr bwMode="auto">
          <a:xfrm>
            <a:off x="3363417" y="3487935"/>
            <a:ext cx="2336800" cy="37698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Offset vector</a:t>
            </a:r>
            <a:endParaRPr lang="it-IT" sz="1800" i="1" dirty="0">
              <a:solidFill>
                <a:srgbClr val="FF0000"/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1350128" y="4540303"/>
            <a:ext cx="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435728" y="5530903"/>
            <a:ext cx="1981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264528" y="5607103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69128" y="4387903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3636128" y="5149903"/>
            <a:ext cx="1524000" cy="685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1502528" y="4921303"/>
            <a:ext cx="457200" cy="419100"/>
            <a:chOff x="5184" y="3792"/>
            <a:chExt cx="576" cy="528"/>
          </a:xfrm>
        </p:grpSpPr>
        <p:sp>
          <p:nvSpPr>
            <p:cNvPr id="13" name="Oval 19"/>
            <p:cNvSpPr>
              <a:spLocks noChangeArrowheads="1"/>
            </p:cNvSpPr>
            <p:nvPr/>
          </p:nvSpPr>
          <p:spPr bwMode="auto">
            <a:xfrm>
              <a:off x="5184" y="3792"/>
              <a:ext cx="576" cy="52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5305" y="4088"/>
              <a:ext cx="360" cy="144"/>
            </a:xfrm>
            <a:custGeom>
              <a:avLst/>
              <a:gdLst>
                <a:gd name="T0" fmla="*/ 0 w 648"/>
                <a:gd name="T1" fmla="*/ 0 h 304"/>
                <a:gd name="T2" fmla="*/ 1 w 648"/>
                <a:gd name="T3" fmla="*/ 0 h 304"/>
                <a:gd name="T4" fmla="*/ 1 w 648"/>
                <a:gd name="T5" fmla="*/ 0 h 304"/>
                <a:gd name="T6" fmla="*/ 1 w 648"/>
                <a:gd name="T7" fmla="*/ 0 h 304"/>
                <a:gd name="T8" fmla="*/ 1 w 648"/>
                <a:gd name="T9" fmla="*/ 0 h 304"/>
                <a:gd name="T10" fmla="*/ 0 w 648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304"/>
                <a:gd name="T20" fmla="*/ 648 w 648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304">
                  <a:moveTo>
                    <a:pt x="0" y="280"/>
                  </a:moveTo>
                  <a:cubicBezTo>
                    <a:pt x="0" y="280"/>
                    <a:pt x="64" y="80"/>
                    <a:pt x="144" y="40"/>
                  </a:cubicBezTo>
                  <a:cubicBezTo>
                    <a:pt x="224" y="0"/>
                    <a:pt x="400" y="0"/>
                    <a:pt x="480" y="40"/>
                  </a:cubicBezTo>
                  <a:cubicBezTo>
                    <a:pt x="560" y="80"/>
                    <a:pt x="648" y="256"/>
                    <a:pt x="624" y="280"/>
                  </a:cubicBezTo>
                  <a:cubicBezTo>
                    <a:pt x="600" y="304"/>
                    <a:pt x="440" y="184"/>
                    <a:pt x="336" y="184"/>
                  </a:cubicBezTo>
                  <a:cubicBezTo>
                    <a:pt x="232" y="184"/>
                    <a:pt x="70" y="260"/>
                    <a:pt x="0" y="2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528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552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17" name="Line 33"/>
          <p:cNvSpPr>
            <a:spLocks noChangeShapeType="1"/>
          </p:cNvSpPr>
          <p:nvPr/>
        </p:nvSpPr>
        <p:spPr bwMode="auto">
          <a:xfrm flipV="1">
            <a:off x="6684128" y="4540303"/>
            <a:ext cx="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>
            <a:off x="5769728" y="5530903"/>
            <a:ext cx="1981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7598528" y="5607103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6303128" y="4387903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y</a:t>
            </a:r>
          </a:p>
        </p:txBody>
      </p:sp>
      <p:grpSp>
        <p:nvGrpSpPr>
          <p:cNvPr id="21" name="Group 37"/>
          <p:cNvGrpSpPr>
            <a:grpSpLocks/>
          </p:cNvGrpSpPr>
          <p:nvPr/>
        </p:nvGrpSpPr>
        <p:grpSpPr bwMode="auto">
          <a:xfrm>
            <a:off x="6836528" y="4921303"/>
            <a:ext cx="457200" cy="419100"/>
            <a:chOff x="5184" y="3792"/>
            <a:chExt cx="576" cy="528"/>
          </a:xfrm>
        </p:grpSpPr>
        <p:sp>
          <p:nvSpPr>
            <p:cNvPr id="22" name="Oval 38"/>
            <p:cNvSpPr>
              <a:spLocks noChangeArrowheads="1"/>
            </p:cNvSpPr>
            <p:nvPr/>
          </p:nvSpPr>
          <p:spPr bwMode="auto">
            <a:xfrm>
              <a:off x="5184" y="3792"/>
              <a:ext cx="576" cy="5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3" name="Freeform 39"/>
            <p:cNvSpPr>
              <a:spLocks/>
            </p:cNvSpPr>
            <p:nvPr/>
          </p:nvSpPr>
          <p:spPr bwMode="auto">
            <a:xfrm>
              <a:off x="5305" y="4088"/>
              <a:ext cx="360" cy="144"/>
            </a:xfrm>
            <a:custGeom>
              <a:avLst/>
              <a:gdLst>
                <a:gd name="T0" fmla="*/ 0 w 648"/>
                <a:gd name="T1" fmla="*/ 0 h 304"/>
                <a:gd name="T2" fmla="*/ 1 w 648"/>
                <a:gd name="T3" fmla="*/ 0 h 304"/>
                <a:gd name="T4" fmla="*/ 1 w 648"/>
                <a:gd name="T5" fmla="*/ 0 h 304"/>
                <a:gd name="T6" fmla="*/ 1 w 648"/>
                <a:gd name="T7" fmla="*/ 0 h 304"/>
                <a:gd name="T8" fmla="*/ 1 w 648"/>
                <a:gd name="T9" fmla="*/ 0 h 304"/>
                <a:gd name="T10" fmla="*/ 0 w 648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304"/>
                <a:gd name="T20" fmla="*/ 648 w 648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304">
                  <a:moveTo>
                    <a:pt x="0" y="280"/>
                  </a:moveTo>
                  <a:cubicBezTo>
                    <a:pt x="0" y="280"/>
                    <a:pt x="64" y="80"/>
                    <a:pt x="144" y="40"/>
                  </a:cubicBezTo>
                  <a:cubicBezTo>
                    <a:pt x="224" y="0"/>
                    <a:pt x="400" y="0"/>
                    <a:pt x="480" y="40"/>
                  </a:cubicBezTo>
                  <a:cubicBezTo>
                    <a:pt x="560" y="80"/>
                    <a:pt x="648" y="256"/>
                    <a:pt x="624" y="280"/>
                  </a:cubicBezTo>
                  <a:cubicBezTo>
                    <a:pt x="600" y="304"/>
                    <a:pt x="440" y="184"/>
                    <a:pt x="336" y="184"/>
                  </a:cubicBezTo>
                  <a:cubicBezTo>
                    <a:pt x="232" y="184"/>
                    <a:pt x="70" y="260"/>
                    <a:pt x="0" y="2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4" name="AutoShape 40"/>
            <p:cNvSpPr>
              <a:spLocks noChangeArrowheads="1"/>
            </p:cNvSpPr>
            <p:nvPr/>
          </p:nvSpPr>
          <p:spPr bwMode="auto">
            <a:xfrm>
              <a:off x="528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5" name="AutoShape 41"/>
            <p:cNvSpPr>
              <a:spLocks noChangeArrowheads="1"/>
            </p:cNvSpPr>
            <p:nvPr/>
          </p:nvSpPr>
          <p:spPr bwMode="auto">
            <a:xfrm>
              <a:off x="552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26" name="Group 18"/>
          <p:cNvGrpSpPr>
            <a:grpSpLocks/>
          </p:cNvGrpSpPr>
          <p:nvPr/>
        </p:nvGrpSpPr>
        <p:grpSpPr bwMode="auto">
          <a:xfrm>
            <a:off x="7752515" y="4178353"/>
            <a:ext cx="457200" cy="419100"/>
            <a:chOff x="5184" y="3792"/>
            <a:chExt cx="576" cy="528"/>
          </a:xfrm>
        </p:grpSpPr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5184" y="3792"/>
              <a:ext cx="576" cy="52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5305" y="4088"/>
              <a:ext cx="360" cy="144"/>
            </a:xfrm>
            <a:custGeom>
              <a:avLst/>
              <a:gdLst>
                <a:gd name="T0" fmla="*/ 0 w 648"/>
                <a:gd name="T1" fmla="*/ 0 h 304"/>
                <a:gd name="T2" fmla="*/ 1 w 648"/>
                <a:gd name="T3" fmla="*/ 0 h 304"/>
                <a:gd name="T4" fmla="*/ 1 w 648"/>
                <a:gd name="T5" fmla="*/ 0 h 304"/>
                <a:gd name="T6" fmla="*/ 1 w 648"/>
                <a:gd name="T7" fmla="*/ 0 h 304"/>
                <a:gd name="T8" fmla="*/ 1 w 648"/>
                <a:gd name="T9" fmla="*/ 0 h 304"/>
                <a:gd name="T10" fmla="*/ 0 w 648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304"/>
                <a:gd name="T20" fmla="*/ 648 w 648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304">
                  <a:moveTo>
                    <a:pt x="0" y="280"/>
                  </a:moveTo>
                  <a:cubicBezTo>
                    <a:pt x="0" y="280"/>
                    <a:pt x="64" y="80"/>
                    <a:pt x="144" y="40"/>
                  </a:cubicBezTo>
                  <a:cubicBezTo>
                    <a:pt x="224" y="0"/>
                    <a:pt x="400" y="0"/>
                    <a:pt x="480" y="40"/>
                  </a:cubicBezTo>
                  <a:cubicBezTo>
                    <a:pt x="560" y="80"/>
                    <a:pt x="648" y="256"/>
                    <a:pt x="624" y="280"/>
                  </a:cubicBezTo>
                  <a:cubicBezTo>
                    <a:pt x="600" y="304"/>
                    <a:pt x="440" y="184"/>
                    <a:pt x="336" y="184"/>
                  </a:cubicBezTo>
                  <a:cubicBezTo>
                    <a:pt x="232" y="184"/>
                    <a:pt x="70" y="260"/>
                    <a:pt x="0" y="2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>
              <a:off x="528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>
              <a:off x="552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cxnSp>
        <p:nvCxnSpPr>
          <p:cNvPr id="31" name="Connettore 2 30"/>
          <p:cNvCxnSpPr/>
          <p:nvPr/>
        </p:nvCxnSpPr>
        <p:spPr bwMode="auto">
          <a:xfrm flipV="1">
            <a:off x="7058236" y="4411202"/>
            <a:ext cx="915987" cy="742950"/>
          </a:xfrm>
          <a:prstGeom prst="straightConnector1">
            <a:avLst/>
          </a:prstGeom>
          <a:solidFill>
            <a:schemeClr val="accent2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9826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0" y="6084888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52" name="AutoShape 119"/>
          <p:cNvSpPr>
            <a:spLocks noChangeArrowheads="1"/>
          </p:cNvSpPr>
          <p:nvPr/>
        </p:nvSpPr>
        <p:spPr bwMode="auto">
          <a:xfrm rot="5400000" flipV="1">
            <a:off x="676275" y="3362325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3" name="AutoShape 118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Transform Stage: summary</a:t>
            </a:r>
            <a:endParaRPr lang="it-IT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78967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8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69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762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z</a:t>
            </a:r>
            <a:endParaRPr lang="it-IT" sz="1600" i="1" dirty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1524000" y="6030913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600" i="1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78865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66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78962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3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4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5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6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0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71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78957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8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9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0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61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73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4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78875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77" name="Rectangle 42"/>
          <p:cNvSpPr>
            <a:spLocks noChangeArrowheads="1"/>
          </p:cNvSpPr>
          <p:nvPr/>
        </p:nvSpPr>
        <p:spPr bwMode="auto">
          <a:xfrm>
            <a:off x="38862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78" name="Rectangle 43"/>
          <p:cNvSpPr>
            <a:spLocks noChangeArrowheads="1"/>
          </p:cNvSpPr>
          <p:nvPr/>
        </p:nvSpPr>
        <p:spPr bwMode="auto">
          <a:xfrm>
            <a:off x="4495800" y="54102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879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0" name="Oval 45"/>
          <p:cNvSpPr>
            <a:spLocks noChangeArrowheads="1"/>
          </p:cNvSpPr>
          <p:nvPr/>
        </p:nvSpPr>
        <p:spPr bwMode="auto">
          <a:xfrm>
            <a:off x="4114800" y="5410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1" name="Oval 46"/>
          <p:cNvSpPr>
            <a:spLocks noChangeArrowheads="1"/>
          </p:cNvSpPr>
          <p:nvPr/>
        </p:nvSpPr>
        <p:spPr bwMode="auto">
          <a:xfrm>
            <a:off x="4495800" y="5638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2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9093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view Coordinates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(a.k.a. eye Coordinates)</a:t>
            </a:r>
            <a:endParaRPr lang="it-IT" sz="1400" dirty="0">
              <a:solidFill>
                <a:schemeClr val="accent2"/>
              </a:solidFill>
            </a:endParaRP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78952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3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4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5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78956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78884" name="Line 54"/>
          <p:cNvSpPr>
            <a:spLocks noChangeShapeType="1"/>
          </p:cNvSpPr>
          <p:nvPr/>
        </p:nvSpPr>
        <p:spPr bwMode="auto">
          <a:xfrm flipH="1">
            <a:off x="6755824" y="5842000"/>
            <a:ext cx="499052" cy="48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85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86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78887" name="Rectangle 57"/>
          <p:cNvSpPr>
            <a:spLocks noChangeArrowheads="1"/>
          </p:cNvSpPr>
          <p:nvPr/>
        </p:nvSpPr>
        <p:spPr bwMode="auto">
          <a:xfrm>
            <a:off x="6792912" y="6156325"/>
            <a:ext cx="36319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78888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78889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90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891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892" name="Oval 62"/>
          <p:cNvSpPr>
            <a:spLocks noChangeArrowheads="1"/>
          </p:cNvSpPr>
          <p:nvPr/>
        </p:nvSpPr>
        <p:spPr bwMode="auto">
          <a:xfrm>
            <a:off x="815975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93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94" name="Oval 64"/>
          <p:cNvSpPr>
            <a:spLocks noChangeArrowheads="1"/>
          </p:cNvSpPr>
          <p:nvPr/>
        </p:nvSpPr>
        <p:spPr bwMode="auto">
          <a:xfrm>
            <a:off x="8661400" y="57023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95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8896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97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98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899" name="Line 69"/>
          <p:cNvSpPr>
            <a:spLocks noChangeShapeType="1"/>
          </p:cNvSpPr>
          <p:nvPr/>
        </p:nvSpPr>
        <p:spPr bwMode="auto">
          <a:xfrm flipH="1" flipV="1">
            <a:off x="6400800" y="5638800"/>
            <a:ext cx="1816100" cy="444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00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901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02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03" name="Line 73"/>
          <p:cNvSpPr>
            <a:spLocks noChangeShapeType="1"/>
          </p:cNvSpPr>
          <p:nvPr/>
        </p:nvSpPr>
        <p:spPr bwMode="auto">
          <a:xfrm flipH="1">
            <a:off x="6248400" y="5524500"/>
            <a:ext cx="204470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04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05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06" name="Line 76"/>
          <p:cNvSpPr>
            <a:spLocks noChangeShapeType="1"/>
          </p:cNvSpPr>
          <p:nvPr/>
        </p:nvSpPr>
        <p:spPr bwMode="auto">
          <a:xfrm flipH="1">
            <a:off x="6610350" y="5765800"/>
            <a:ext cx="2120900" cy="889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07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78908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78909" name="AutoShape 79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10" name="Freeform 80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Freeform 81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78946" name="Oval 83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7" name="Oval 84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8" name="Oval 85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9" name="Rectangle 86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78950" name="Rectangle 87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78951" name="Rectangle 88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78913" name="Text Box 89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78914" name="AutoShape 90"/>
          <p:cNvSpPr>
            <a:spLocks noChangeArrowheads="1"/>
          </p:cNvSpPr>
          <p:nvPr/>
        </p:nvSpPr>
        <p:spPr bwMode="auto">
          <a:xfrm rot="-54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78915" name="Text Box 91"/>
          <p:cNvSpPr txBox="1">
            <a:spLocks noChangeArrowheads="1"/>
          </p:cNvSpPr>
          <p:nvPr/>
        </p:nvSpPr>
        <p:spPr bwMode="auto">
          <a:xfrm>
            <a:off x="7715272" y="3886200"/>
            <a:ext cx="991275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</a:t>
            </a:r>
            <a:r>
              <a:rPr lang="en-US" sz="3200" dirty="0" err="1">
                <a:solidFill>
                  <a:schemeClr val="bg1"/>
                </a:solidFill>
              </a:rPr>
              <a:t>vp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78916" name="Text Box 92"/>
          <p:cNvSpPr txBox="1">
            <a:spLocks noChangeArrowheads="1"/>
          </p:cNvSpPr>
          <p:nvPr/>
        </p:nvSpPr>
        <p:spPr bwMode="auto">
          <a:xfrm>
            <a:off x="6954838" y="6340475"/>
            <a:ext cx="1149834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clip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accent2"/>
                </a:solidFill>
              </a:rPr>
              <a:t>Coordinates</a:t>
            </a:r>
            <a:endParaRPr lang="it-IT" sz="1400" dirty="0">
              <a:solidFill>
                <a:schemeClr val="accent2"/>
              </a:solidFill>
            </a:endParaRPr>
          </a:p>
        </p:txBody>
      </p:sp>
      <p:sp>
        <p:nvSpPr>
          <p:cNvPr id="78917" name="Rectangle 93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78918" name="Rectangle 94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78919" name="Rectangle 95"/>
          <p:cNvSpPr>
            <a:spLocks noChangeArrowheads="1"/>
          </p:cNvSpPr>
          <p:nvPr/>
        </p:nvSpPr>
        <p:spPr bwMode="auto">
          <a:xfrm>
            <a:off x="5638800" y="6096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 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78920" name="Rectangle 96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78921" name="Line 97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8922" name="Rectangle 98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 rot="1281435">
            <a:off x="533400" y="1600200"/>
            <a:ext cx="1371600" cy="1219200"/>
            <a:chOff x="156" y="672"/>
            <a:chExt cx="3024" cy="2112"/>
          </a:xfrm>
        </p:grpSpPr>
        <p:sp>
          <p:nvSpPr>
            <p:cNvPr id="78943" name="Line 100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4" name="Line 101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8945" name="Line 102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924" name="Rectangle 103"/>
          <p:cNvSpPr>
            <a:spLocks noChangeArrowheads="1"/>
          </p:cNvSpPr>
          <p:nvPr/>
        </p:nvSpPr>
        <p:spPr bwMode="auto">
          <a:xfrm>
            <a:off x="152400" y="2514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600" i="1" dirty="0">
                <a:solidFill>
                  <a:srgbClr val="CC00CC"/>
                </a:solidFill>
              </a:rPr>
              <a:t>z</a:t>
            </a:r>
          </a:p>
        </p:txBody>
      </p:sp>
      <p:sp>
        <p:nvSpPr>
          <p:cNvPr id="78925" name="Rectangle 104"/>
          <p:cNvSpPr>
            <a:spLocks noChangeArrowheads="1"/>
          </p:cNvSpPr>
          <p:nvPr/>
        </p:nvSpPr>
        <p:spPr bwMode="auto">
          <a:xfrm>
            <a:off x="1143000" y="1600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CC00CC"/>
                </a:solidFill>
              </a:rPr>
              <a:t>y</a:t>
            </a:r>
            <a:endParaRPr lang="it-IT" sz="1600" i="1">
              <a:solidFill>
                <a:srgbClr val="CC00CC"/>
              </a:solidFill>
            </a:endParaRPr>
          </a:p>
        </p:txBody>
      </p:sp>
      <p:sp>
        <p:nvSpPr>
          <p:cNvPr id="78926" name="Rectangle 105"/>
          <p:cNvSpPr>
            <a:spLocks noChangeArrowheads="1"/>
          </p:cNvSpPr>
          <p:nvPr/>
        </p:nvSpPr>
        <p:spPr bwMode="auto">
          <a:xfrm>
            <a:off x="1600200" y="2895600"/>
            <a:ext cx="2843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CC00CC"/>
                </a:solidFill>
              </a:rPr>
              <a:t>x</a:t>
            </a:r>
            <a:endParaRPr lang="it-IT" sz="1600" i="1" dirty="0">
              <a:solidFill>
                <a:srgbClr val="CC00CC"/>
              </a:solidFill>
            </a:endParaRPr>
          </a:p>
        </p:txBody>
      </p:sp>
      <p:sp>
        <p:nvSpPr>
          <p:cNvPr id="78927" name="Rectangle 106"/>
          <p:cNvSpPr>
            <a:spLocks noChangeArrowheads="1"/>
          </p:cNvSpPr>
          <p:nvPr/>
        </p:nvSpPr>
        <p:spPr bwMode="auto">
          <a:xfrm>
            <a:off x="609600" y="1828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78928" name="Rectangle 107"/>
          <p:cNvSpPr>
            <a:spLocks noChangeArrowheads="1"/>
          </p:cNvSpPr>
          <p:nvPr/>
        </p:nvSpPr>
        <p:spPr bwMode="auto">
          <a:xfrm>
            <a:off x="1524000" y="220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78929" name="Rectangle 108"/>
          <p:cNvSpPr>
            <a:spLocks noChangeArrowheads="1"/>
          </p:cNvSpPr>
          <p:nvPr/>
        </p:nvSpPr>
        <p:spPr bwMode="auto">
          <a:xfrm>
            <a:off x="762000" y="2667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8" name="Group 109"/>
          <p:cNvGrpSpPr>
            <a:grpSpLocks/>
          </p:cNvGrpSpPr>
          <p:nvPr/>
        </p:nvGrpSpPr>
        <p:grpSpPr bwMode="auto">
          <a:xfrm rot="2220507">
            <a:off x="685800" y="2133600"/>
            <a:ext cx="803275" cy="639763"/>
            <a:chOff x="384" y="1488"/>
            <a:chExt cx="506" cy="403"/>
          </a:xfrm>
        </p:grpSpPr>
        <p:sp>
          <p:nvSpPr>
            <p:cNvPr id="78939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0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41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78942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931" name="Text Box 114"/>
          <p:cNvSpPr txBox="1">
            <a:spLocks noChangeArrowheads="1"/>
          </p:cNvSpPr>
          <p:nvPr/>
        </p:nvSpPr>
        <p:spPr bwMode="auto">
          <a:xfrm>
            <a:off x="152400" y="3200400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rgbClr val="CC00CC"/>
                </a:solidFill>
              </a:rPr>
              <a:t>object Coordinates</a:t>
            </a:r>
            <a:endParaRPr lang="it-IT" sz="1400">
              <a:solidFill>
                <a:srgbClr val="CC00CC"/>
              </a:solidFill>
            </a:endParaRPr>
          </a:p>
        </p:txBody>
      </p:sp>
      <p:sp>
        <p:nvSpPr>
          <p:cNvPr id="78933" name="Text Box 116"/>
          <p:cNvSpPr txBox="1">
            <a:spLocks noChangeArrowheads="1"/>
          </p:cNvSpPr>
          <p:nvPr/>
        </p:nvSpPr>
        <p:spPr bwMode="auto">
          <a:xfrm>
            <a:off x="646053" y="3728947"/>
            <a:ext cx="705940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v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78934" name="Rectangle 117"/>
          <p:cNvSpPr>
            <a:spLocks noChangeArrowheads="1"/>
          </p:cNvSpPr>
          <p:nvPr/>
        </p:nvSpPr>
        <p:spPr bwMode="auto">
          <a:xfrm>
            <a:off x="2362200" y="1676400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 dirty="0"/>
          </a:p>
        </p:txBody>
      </p:sp>
      <p:sp>
        <p:nvSpPr>
          <p:cNvPr id="122" name="Text Box 116"/>
          <p:cNvSpPr txBox="1">
            <a:spLocks noChangeArrowheads="1"/>
          </p:cNvSpPr>
          <p:nvPr/>
        </p:nvSpPr>
        <p:spPr bwMode="auto">
          <a:xfrm>
            <a:off x="1857356" y="5372021"/>
            <a:ext cx="826165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m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23" name="Text Box 116"/>
          <p:cNvSpPr txBox="1">
            <a:spLocks noChangeArrowheads="1"/>
          </p:cNvSpPr>
          <p:nvPr/>
        </p:nvSpPr>
        <p:spPr bwMode="auto">
          <a:xfrm>
            <a:off x="4786314" y="5357826"/>
            <a:ext cx="726779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0" y="1143000"/>
            <a:ext cx="9144000" cy="156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dirty="0"/>
              <a:t>In principle, there are four transformation matrices: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sz="2800" dirty="0"/>
          </a:p>
          <a:p>
            <a:pPr eaLnBrk="1" hangingPunct="1">
              <a:buFontTx/>
              <a:buNone/>
            </a:pPr>
            <a:endParaRPr lang="it-IT" sz="2800" dirty="0"/>
          </a:p>
        </p:txBody>
      </p:sp>
      <p:sp>
        <p:nvSpPr>
          <p:cNvPr id="78868" name="Rectangle 21"/>
          <p:cNvSpPr>
            <a:spLocks noChangeArrowheads="1"/>
          </p:cNvSpPr>
          <p:nvPr/>
        </p:nvSpPr>
        <p:spPr bwMode="auto">
          <a:xfrm>
            <a:off x="2550368" y="1939280"/>
            <a:ext cx="533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baseline="-25000" dirty="0">
                <a:solidFill>
                  <a:srgbClr val="C00000"/>
                </a:solidFill>
              </a:rPr>
              <a:t>m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modeling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  <a:r>
              <a:rPr lang="en-US" sz="2400" dirty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view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p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projection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vp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viewport </a:t>
            </a:r>
            <a:r>
              <a:rPr lang="en-US" sz="2400" dirty="0">
                <a:solidFill>
                  <a:srgbClr val="000000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742303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Remind: Multiply vector scalar : </a:t>
            </a:r>
            <a:r>
              <a:rPr lang="en-US" b="1" dirty="0">
                <a:solidFill>
                  <a:srgbClr val="FFFFFF"/>
                </a:solidFill>
              </a:rPr>
              <a:t>uniform scaling</a:t>
            </a:r>
            <a:endParaRPr lang="it-IT" dirty="0"/>
          </a:p>
        </p:txBody>
      </p:sp>
      <p:graphicFrame>
        <p:nvGraphicFramePr>
          <p:cNvPr id="18435" name="Object 15"/>
          <p:cNvGraphicFramePr>
            <a:graphicFrameLocks noChangeAspect="1"/>
          </p:cNvGraphicFramePr>
          <p:nvPr>
            <p:extLst/>
          </p:nvPr>
        </p:nvGraphicFramePr>
        <p:xfrm>
          <a:off x="1811042" y="1340768"/>
          <a:ext cx="4972050" cy="185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4" name="Equazione" r:id="rId3" imgW="1904760" imgH="711000" progId="Equation.3">
                  <p:embed/>
                </p:oleObj>
              </mc:Choice>
              <mc:Fallback>
                <p:oleObj name="Equazione" r:id="rId3" imgW="1904760" imgH="711000" progId="Equation.3">
                  <p:embed/>
                  <p:pic>
                    <p:nvPicPr>
                      <p:cNvPr id="1843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042" y="1340768"/>
                        <a:ext cx="4972050" cy="185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Line 4"/>
          <p:cNvSpPr>
            <a:spLocks noChangeShapeType="1"/>
          </p:cNvSpPr>
          <p:nvPr/>
        </p:nvSpPr>
        <p:spPr bwMode="auto">
          <a:xfrm flipV="1">
            <a:off x="6586265" y="4480520"/>
            <a:ext cx="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>
            <a:off x="5671865" y="5471120"/>
            <a:ext cx="1981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500665" y="554732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6205265" y="440432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 flipV="1">
            <a:off x="2246040" y="4480520"/>
            <a:ext cx="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>
            <a:off x="1331640" y="5471120"/>
            <a:ext cx="1981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3160440" y="554732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1865040" y="4404320"/>
            <a:ext cx="30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40" name="AutoShape 35"/>
          <p:cNvSpPr>
            <a:spLocks noChangeArrowheads="1"/>
          </p:cNvSpPr>
          <p:nvPr/>
        </p:nvSpPr>
        <p:spPr bwMode="auto">
          <a:xfrm>
            <a:off x="3770040" y="5090120"/>
            <a:ext cx="1524000" cy="685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1" name="Group 47"/>
          <p:cNvGrpSpPr>
            <a:grpSpLocks/>
          </p:cNvGrpSpPr>
          <p:nvPr/>
        </p:nvGrpSpPr>
        <p:grpSpPr bwMode="auto">
          <a:xfrm>
            <a:off x="2017440" y="5223470"/>
            <a:ext cx="457200" cy="419100"/>
            <a:chOff x="5184" y="3792"/>
            <a:chExt cx="576" cy="528"/>
          </a:xfrm>
        </p:grpSpPr>
        <p:sp>
          <p:nvSpPr>
            <p:cNvPr id="42" name="Oval 48"/>
            <p:cNvSpPr>
              <a:spLocks noChangeArrowheads="1"/>
            </p:cNvSpPr>
            <p:nvPr/>
          </p:nvSpPr>
          <p:spPr bwMode="auto">
            <a:xfrm>
              <a:off x="5184" y="3792"/>
              <a:ext cx="576" cy="52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3" name="Freeform 49"/>
            <p:cNvSpPr>
              <a:spLocks/>
            </p:cNvSpPr>
            <p:nvPr/>
          </p:nvSpPr>
          <p:spPr bwMode="auto">
            <a:xfrm>
              <a:off x="5305" y="4088"/>
              <a:ext cx="360" cy="144"/>
            </a:xfrm>
            <a:custGeom>
              <a:avLst/>
              <a:gdLst>
                <a:gd name="T0" fmla="*/ 0 w 648"/>
                <a:gd name="T1" fmla="*/ 0 h 304"/>
                <a:gd name="T2" fmla="*/ 1 w 648"/>
                <a:gd name="T3" fmla="*/ 0 h 304"/>
                <a:gd name="T4" fmla="*/ 1 w 648"/>
                <a:gd name="T5" fmla="*/ 0 h 304"/>
                <a:gd name="T6" fmla="*/ 1 w 648"/>
                <a:gd name="T7" fmla="*/ 0 h 304"/>
                <a:gd name="T8" fmla="*/ 1 w 648"/>
                <a:gd name="T9" fmla="*/ 0 h 304"/>
                <a:gd name="T10" fmla="*/ 0 w 648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304"/>
                <a:gd name="T20" fmla="*/ 648 w 648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304">
                  <a:moveTo>
                    <a:pt x="0" y="280"/>
                  </a:moveTo>
                  <a:cubicBezTo>
                    <a:pt x="0" y="280"/>
                    <a:pt x="64" y="80"/>
                    <a:pt x="144" y="40"/>
                  </a:cubicBezTo>
                  <a:cubicBezTo>
                    <a:pt x="224" y="0"/>
                    <a:pt x="400" y="0"/>
                    <a:pt x="480" y="40"/>
                  </a:cubicBezTo>
                  <a:cubicBezTo>
                    <a:pt x="560" y="80"/>
                    <a:pt x="648" y="256"/>
                    <a:pt x="624" y="280"/>
                  </a:cubicBezTo>
                  <a:cubicBezTo>
                    <a:pt x="600" y="304"/>
                    <a:pt x="440" y="184"/>
                    <a:pt x="336" y="184"/>
                  </a:cubicBezTo>
                  <a:cubicBezTo>
                    <a:pt x="232" y="184"/>
                    <a:pt x="70" y="260"/>
                    <a:pt x="0" y="2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4" name="AutoShape 50"/>
            <p:cNvSpPr>
              <a:spLocks noChangeArrowheads="1"/>
            </p:cNvSpPr>
            <p:nvPr/>
          </p:nvSpPr>
          <p:spPr bwMode="auto">
            <a:xfrm>
              <a:off x="528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5" name="AutoShape 51"/>
            <p:cNvSpPr>
              <a:spLocks noChangeArrowheads="1"/>
            </p:cNvSpPr>
            <p:nvPr/>
          </p:nvSpPr>
          <p:spPr bwMode="auto">
            <a:xfrm>
              <a:off x="552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6" name="Group 57"/>
          <p:cNvGrpSpPr>
            <a:grpSpLocks/>
          </p:cNvGrpSpPr>
          <p:nvPr/>
        </p:nvGrpSpPr>
        <p:grpSpPr bwMode="auto">
          <a:xfrm>
            <a:off x="5979840" y="4874220"/>
            <a:ext cx="1219200" cy="1117600"/>
            <a:chOff x="5184" y="3792"/>
            <a:chExt cx="576" cy="528"/>
          </a:xfrm>
        </p:grpSpPr>
        <p:sp>
          <p:nvSpPr>
            <p:cNvPr id="47" name="Oval 58"/>
            <p:cNvSpPr>
              <a:spLocks noChangeArrowheads="1"/>
            </p:cNvSpPr>
            <p:nvPr/>
          </p:nvSpPr>
          <p:spPr bwMode="auto">
            <a:xfrm>
              <a:off x="5184" y="3792"/>
              <a:ext cx="576" cy="528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" name="Freeform 59"/>
            <p:cNvSpPr>
              <a:spLocks/>
            </p:cNvSpPr>
            <p:nvPr/>
          </p:nvSpPr>
          <p:spPr bwMode="auto">
            <a:xfrm>
              <a:off x="5305" y="4088"/>
              <a:ext cx="360" cy="144"/>
            </a:xfrm>
            <a:custGeom>
              <a:avLst/>
              <a:gdLst>
                <a:gd name="T0" fmla="*/ 0 w 648"/>
                <a:gd name="T1" fmla="*/ 0 h 304"/>
                <a:gd name="T2" fmla="*/ 1 w 648"/>
                <a:gd name="T3" fmla="*/ 0 h 304"/>
                <a:gd name="T4" fmla="*/ 1 w 648"/>
                <a:gd name="T5" fmla="*/ 0 h 304"/>
                <a:gd name="T6" fmla="*/ 1 w 648"/>
                <a:gd name="T7" fmla="*/ 0 h 304"/>
                <a:gd name="T8" fmla="*/ 1 w 648"/>
                <a:gd name="T9" fmla="*/ 0 h 304"/>
                <a:gd name="T10" fmla="*/ 0 w 648"/>
                <a:gd name="T11" fmla="*/ 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304"/>
                <a:gd name="T20" fmla="*/ 648 w 648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304">
                  <a:moveTo>
                    <a:pt x="0" y="280"/>
                  </a:moveTo>
                  <a:cubicBezTo>
                    <a:pt x="0" y="280"/>
                    <a:pt x="64" y="80"/>
                    <a:pt x="144" y="40"/>
                  </a:cubicBezTo>
                  <a:cubicBezTo>
                    <a:pt x="224" y="0"/>
                    <a:pt x="400" y="0"/>
                    <a:pt x="480" y="40"/>
                  </a:cubicBezTo>
                  <a:cubicBezTo>
                    <a:pt x="560" y="80"/>
                    <a:pt x="648" y="256"/>
                    <a:pt x="624" y="280"/>
                  </a:cubicBezTo>
                  <a:cubicBezTo>
                    <a:pt x="600" y="304"/>
                    <a:pt x="440" y="184"/>
                    <a:pt x="336" y="184"/>
                  </a:cubicBezTo>
                  <a:cubicBezTo>
                    <a:pt x="232" y="184"/>
                    <a:pt x="70" y="260"/>
                    <a:pt x="0" y="2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" name="AutoShape 60"/>
            <p:cNvSpPr>
              <a:spLocks noChangeArrowheads="1"/>
            </p:cNvSpPr>
            <p:nvPr/>
          </p:nvSpPr>
          <p:spPr bwMode="auto">
            <a:xfrm>
              <a:off x="528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0" name="AutoShape 61"/>
            <p:cNvSpPr>
              <a:spLocks noChangeArrowheads="1"/>
            </p:cNvSpPr>
            <p:nvPr/>
          </p:nvSpPr>
          <p:spPr bwMode="auto">
            <a:xfrm>
              <a:off x="5520" y="3936"/>
              <a:ext cx="144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60413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Remind: Dot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Two vectors  	and 	  of unitary length</a:t>
            </a:r>
          </a:p>
          <a:p>
            <a:endParaRPr lang="en-US" sz="2400" dirty="0"/>
          </a:p>
          <a:p>
            <a:r>
              <a:rPr lang="en-US" sz="2400" dirty="0"/>
              <a:t>Dot product measure the angle between them</a:t>
            </a:r>
          </a:p>
          <a:p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065E7BE-24A8-9D41-906F-477CB808D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43554"/>
            <a:ext cx="324036" cy="4050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CB4510A-6CDE-D447-BD21-4DE800E97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70557"/>
            <a:ext cx="351039" cy="37804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16FBEDC-4B30-AF46-84AD-1D1878687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52" y="2790502"/>
            <a:ext cx="2187243" cy="432048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BB27222-43D4-FC45-8C2E-177035F1C4E8}"/>
              </a:ext>
            </a:extLst>
          </p:cNvPr>
          <p:cNvCxnSpPr>
            <a:cxnSpLocks/>
          </p:cNvCxnSpPr>
          <p:nvPr/>
        </p:nvCxnSpPr>
        <p:spPr bwMode="auto">
          <a:xfrm flipV="1">
            <a:off x="2244252" y="3548643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4D0A0E5-F541-484F-9B65-C040AA587BE0}"/>
              </a:ext>
            </a:extLst>
          </p:cNvPr>
          <p:cNvCxnSpPr>
            <a:cxnSpLocks/>
          </p:cNvCxnSpPr>
          <p:nvPr/>
        </p:nvCxnSpPr>
        <p:spPr bwMode="auto">
          <a:xfrm flipV="1">
            <a:off x="2610504" y="3717032"/>
            <a:ext cx="360040" cy="72008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9A12B81-1E26-1C49-A4D6-074E33CC9E6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29254" y="3536957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4B561CD-38E8-6A4B-BDAA-DFF0505EFCAE}"/>
              </a:ext>
            </a:extLst>
          </p:cNvPr>
          <p:cNvCxnSpPr>
            <a:cxnSpLocks/>
          </p:cNvCxnSpPr>
          <p:nvPr/>
        </p:nvCxnSpPr>
        <p:spPr bwMode="auto">
          <a:xfrm flipV="1">
            <a:off x="4245278" y="4401053"/>
            <a:ext cx="803422" cy="23373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9650AEE-4806-4A49-8FF6-7FF525AD6B78}"/>
              </a:ext>
            </a:extLst>
          </p:cNvPr>
          <p:cNvCxnSpPr>
            <a:cxnSpLocks/>
          </p:cNvCxnSpPr>
          <p:nvPr/>
        </p:nvCxnSpPr>
        <p:spPr bwMode="auto">
          <a:xfrm flipV="1">
            <a:off x="827584" y="3560330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BC5A2FF-6DC5-7549-B172-CAECDF9995DC}"/>
              </a:ext>
            </a:extLst>
          </p:cNvPr>
          <p:cNvCxnSpPr>
            <a:cxnSpLocks/>
          </p:cNvCxnSpPr>
          <p:nvPr/>
        </p:nvCxnSpPr>
        <p:spPr bwMode="auto">
          <a:xfrm flipV="1">
            <a:off x="1115616" y="3560330"/>
            <a:ext cx="0" cy="87678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EFCD65-79E3-9D48-90A6-3CDF2F865C8A}"/>
              </a:ext>
            </a:extLst>
          </p:cNvPr>
          <p:cNvCxnSpPr>
            <a:cxnSpLocks/>
          </p:cNvCxnSpPr>
          <p:nvPr/>
        </p:nvCxnSpPr>
        <p:spPr bwMode="auto">
          <a:xfrm flipV="1">
            <a:off x="5851974" y="3536956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0680F1C-2CE3-6D47-AF11-BC563C27BDC9}"/>
              </a:ext>
            </a:extLst>
          </p:cNvPr>
          <p:cNvCxnSpPr>
            <a:cxnSpLocks/>
          </p:cNvCxnSpPr>
          <p:nvPr/>
        </p:nvCxnSpPr>
        <p:spPr bwMode="auto">
          <a:xfrm>
            <a:off x="6067998" y="4424426"/>
            <a:ext cx="792088" cy="407449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8C893C7-3EE5-174E-ACDC-F93D9D8E7EAD}"/>
              </a:ext>
            </a:extLst>
          </p:cNvPr>
          <p:cNvCxnSpPr>
            <a:cxnSpLocks/>
          </p:cNvCxnSpPr>
          <p:nvPr/>
        </p:nvCxnSpPr>
        <p:spPr bwMode="auto">
          <a:xfrm flipV="1">
            <a:off x="7447189" y="3472742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6DA3ADD-2FFE-4A45-A48A-974404A62AB3}"/>
              </a:ext>
            </a:extLst>
          </p:cNvPr>
          <p:cNvCxnSpPr>
            <a:cxnSpLocks/>
          </p:cNvCxnSpPr>
          <p:nvPr/>
        </p:nvCxnSpPr>
        <p:spPr bwMode="auto">
          <a:xfrm>
            <a:off x="7663213" y="4360212"/>
            <a:ext cx="0" cy="9409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6218" name="TextBox 606217">
            <a:extLst>
              <a:ext uri="{FF2B5EF4-FFF2-40B4-BE49-F238E27FC236}">
                <a16:creationId xmlns:a16="http://schemas.microsoft.com/office/drawing/2014/main" id="{11F1DB80-4F61-7A43-B207-9B730F05D563}"/>
              </a:ext>
            </a:extLst>
          </p:cNvPr>
          <p:cNvSpPr txBox="1"/>
          <p:nvPr/>
        </p:nvSpPr>
        <p:spPr>
          <a:xfrm>
            <a:off x="539552" y="562543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=1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50522F-5621-B14B-9C4F-739642FBD155}"/>
              </a:ext>
            </a:extLst>
          </p:cNvPr>
          <p:cNvSpPr txBox="1"/>
          <p:nvPr/>
        </p:nvSpPr>
        <p:spPr>
          <a:xfrm>
            <a:off x="2005920" y="564468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&gt; 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B4FF2FE-D714-8B4C-9E4D-BC06E56CF603}"/>
              </a:ext>
            </a:extLst>
          </p:cNvPr>
          <p:cNvSpPr txBox="1"/>
          <p:nvPr/>
        </p:nvSpPr>
        <p:spPr>
          <a:xfrm>
            <a:off x="3743918" y="562543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= 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5ABFF8-218A-9A4F-B5A7-402D3CDC760B}"/>
              </a:ext>
            </a:extLst>
          </p:cNvPr>
          <p:cNvSpPr txBox="1"/>
          <p:nvPr/>
        </p:nvSpPr>
        <p:spPr>
          <a:xfrm>
            <a:off x="5600562" y="565195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&lt; 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146C6C-76AB-0249-916D-1D0273D625FD}"/>
              </a:ext>
            </a:extLst>
          </p:cNvPr>
          <p:cNvSpPr txBox="1"/>
          <p:nvPr/>
        </p:nvSpPr>
        <p:spPr>
          <a:xfrm>
            <a:off x="7195777" y="564193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= -1</a:t>
            </a:r>
          </a:p>
        </p:txBody>
      </p:sp>
    </p:spTree>
    <p:extLst>
      <p:ext uri="{BB962C8B-B14F-4D97-AF65-F5344CB8AC3E}">
        <p14:creationId xmlns:p14="http://schemas.microsoft.com/office/powerpoint/2010/main" val="741417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Remind</a:t>
            </a:r>
            <a:r>
              <a:rPr lang="it-IT" dirty="0"/>
              <a:t>: Cross Product</a:t>
            </a:r>
            <a:endParaRPr lang="en-US" dirty="0"/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58AC87C6-45FD-564B-8AE1-8C1A1A221B40}"/>
              </a:ext>
            </a:extLst>
          </p:cNvPr>
          <p:cNvSpPr txBox="1">
            <a:spLocks/>
          </p:cNvSpPr>
          <p:nvPr/>
        </p:nvSpPr>
        <p:spPr>
          <a:xfrm>
            <a:off x="0" y="1143000"/>
            <a:ext cx="4932040" cy="5486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kern="0" dirty="0"/>
          </a:p>
          <a:p>
            <a:r>
              <a:rPr lang="en-US" sz="2400" kern="0" dirty="0"/>
              <a:t>Cross Product of 2 vectors is a vector!</a:t>
            </a:r>
          </a:p>
          <a:p>
            <a:pPr marL="0" indent="0">
              <a:buNone/>
            </a:pPr>
            <a:endParaRPr lang="en-US" sz="2400" kern="0" dirty="0"/>
          </a:p>
          <a:p>
            <a:r>
              <a:rPr lang="en-US" sz="2400" kern="0" dirty="0"/>
              <a:t>How to compute:</a:t>
            </a:r>
          </a:p>
          <a:p>
            <a:pPr lvl="1"/>
            <a:r>
              <a:rPr lang="en-US" sz="2400" kern="0" dirty="0" err="1"/>
              <a:t>C</a:t>
            </a:r>
            <a:r>
              <a:rPr lang="en-US" sz="2400" kern="0" baseline="-25000" dirty="0" err="1"/>
              <a:t>x</a:t>
            </a:r>
            <a:r>
              <a:rPr lang="en-US" sz="2400" kern="0" dirty="0"/>
              <a:t> =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y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z</a:t>
            </a:r>
            <a:r>
              <a:rPr lang="en-US" sz="2400" kern="0" dirty="0"/>
              <a:t> −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z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y</a:t>
            </a:r>
            <a:endParaRPr lang="en-US" sz="2400" kern="0" baseline="-25000" dirty="0"/>
          </a:p>
          <a:p>
            <a:pPr lvl="1"/>
            <a:r>
              <a:rPr lang="en-US" sz="2400" kern="0" dirty="0"/>
              <a:t>C</a:t>
            </a:r>
            <a:r>
              <a:rPr lang="en-US" sz="2400" kern="0" baseline="-25000" dirty="0"/>
              <a:t>y</a:t>
            </a:r>
            <a:r>
              <a:rPr lang="en-US" sz="2400" kern="0" dirty="0"/>
              <a:t> =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z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x</a:t>
            </a:r>
            <a:r>
              <a:rPr lang="en-US" sz="2400" kern="0" dirty="0"/>
              <a:t> −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x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z</a:t>
            </a:r>
            <a:endParaRPr lang="en-US" sz="2400" kern="0" baseline="-25000" dirty="0"/>
          </a:p>
          <a:p>
            <a:pPr lvl="1"/>
            <a:r>
              <a:rPr lang="en-US" sz="2400" kern="0" dirty="0" err="1"/>
              <a:t>C</a:t>
            </a:r>
            <a:r>
              <a:rPr lang="en-US" sz="2400" kern="0" baseline="-25000" dirty="0" err="1"/>
              <a:t>z</a:t>
            </a:r>
            <a:r>
              <a:rPr lang="en-US" sz="2400" kern="0" dirty="0"/>
              <a:t> =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x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y</a:t>
            </a:r>
            <a:r>
              <a:rPr lang="en-US" sz="2400" kern="0" dirty="0"/>
              <a:t> −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y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x</a:t>
            </a:r>
            <a:endParaRPr lang="en-US" sz="2400" kern="0" baseline="-25000" dirty="0"/>
          </a:p>
          <a:p>
            <a:endParaRPr lang="en-US" sz="2400" kern="0" dirty="0"/>
          </a:p>
          <a:p>
            <a:r>
              <a:rPr lang="en-US" sz="2400" kern="0" dirty="0"/>
              <a:t>Length : </a:t>
            </a:r>
            <a:r>
              <a:rPr lang="it-IT" sz="2400" dirty="0"/>
              <a:t>|</a:t>
            </a:r>
            <a:r>
              <a:rPr lang="it-IT" sz="2400" b="1" dirty="0"/>
              <a:t>a</a:t>
            </a:r>
            <a:r>
              <a:rPr lang="it-IT" sz="2400" dirty="0"/>
              <a:t>| |</a:t>
            </a:r>
            <a:r>
              <a:rPr lang="it-IT" sz="2400" b="1" dirty="0"/>
              <a:t>b</a:t>
            </a:r>
            <a:r>
              <a:rPr lang="it-IT" sz="2400" dirty="0"/>
              <a:t>| sin(</a:t>
            </a:r>
            <a:r>
              <a:rPr lang="el-GR" sz="2400" dirty="0"/>
              <a:t>θ)</a:t>
            </a:r>
            <a:endParaRPr lang="en-AU" sz="2400" dirty="0"/>
          </a:p>
          <a:p>
            <a:pPr lvl="1"/>
            <a:r>
              <a:rPr lang="en-AU" sz="2400" kern="0" dirty="0"/>
              <a:t>Depends of the length of the two vectors and the sing of the angle</a:t>
            </a:r>
            <a:endParaRPr lang="en-US" sz="240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EFD6F-5171-5243-B359-6596B9524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569" y="1412776"/>
            <a:ext cx="334087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11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Basic Operations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 types: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operations:</a:t>
            </a:r>
          </a:p>
        </p:txBody>
      </p:sp>
      <p:sp>
        <p:nvSpPr>
          <p:cNvPr id="6" name="TextBox 74"/>
          <p:cNvSpPr txBox="1"/>
          <p:nvPr/>
        </p:nvSpPr>
        <p:spPr>
          <a:xfrm>
            <a:off x="2555776" y="1196752"/>
            <a:ext cx="151216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</a:t>
            </a:r>
          </a:p>
        </p:txBody>
      </p:sp>
      <p:sp>
        <p:nvSpPr>
          <p:cNvPr id="7" name="TextBox 74"/>
          <p:cNvSpPr txBox="1"/>
          <p:nvPr/>
        </p:nvSpPr>
        <p:spPr>
          <a:xfrm>
            <a:off x="2562647" y="1844824"/>
            <a:ext cx="151216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float</a:t>
            </a:r>
          </a:p>
        </p:txBody>
      </p:sp>
      <p:sp>
        <p:nvSpPr>
          <p:cNvPr id="8" name="Rettangolo 7"/>
          <p:cNvSpPr/>
          <p:nvPr/>
        </p:nvSpPr>
        <p:spPr>
          <a:xfrm>
            <a:off x="4139952" y="1104419"/>
            <a:ext cx="4417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vector with 3 coordinates </a:t>
            </a:r>
            <a:r>
              <a:rPr lang="en-US" dirty="0" err="1"/>
              <a:t>x,y,z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used to store both points and vectors</a:t>
            </a:r>
          </a:p>
        </p:txBody>
      </p:sp>
      <p:sp>
        <p:nvSpPr>
          <p:cNvPr id="9" name="Rettangolo 8"/>
          <p:cNvSpPr/>
          <p:nvPr/>
        </p:nvSpPr>
        <p:spPr>
          <a:xfrm>
            <a:off x="4139952" y="1906379"/>
            <a:ext cx="1133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scalar</a:t>
            </a:r>
          </a:p>
        </p:txBody>
      </p:sp>
      <p:sp>
        <p:nvSpPr>
          <p:cNvPr id="11" name="TextBox 74"/>
          <p:cNvSpPr txBox="1"/>
          <p:nvPr/>
        </p:nvSpPr>
        <p:spPr>
          <a:xfrm>
            <a:off x="323528" y="3573016"/>
            <a:ext cx="8712968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 a , b ;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float k;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float c = </a:t>
            </a:r>
            <a:r>
              <a:rPr lang="en-US" b="1" dirty="0">
                <a:solidFill>
                  <a:srgbClr val="339933"/>
                </a:solidFill>
                <a:latin typeface="Courier New" pitchFamily="49" charset="0"/>
                <a:cs typeface="Courier New" pitchFamily="49" charset="0"/>
              </a:rPr>
              <a:t>le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b="1" dirty="0">
                <a:solidFill>
                  <a:srgbClr val="339933"/>
                </a:solidFill>
                <a:latin typeface="Courier New" pitchFamily="49" charset="0"/>
                <a:cs typeface="Courier New" pitchFamily="49" charset="0"/>
              </a:rPr>
              <a:t>gth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( a ) ; 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// Norm of a vector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vec3 d = </a:t>
            </a:r>
            <a:r>
              <a:rPr lang="en-US" b="1" dirty="0">
                <a:solidFill>
                  <a:srgbClr val="339933"/>
                </a:solidFill>
                <a:latin typeface="Courier New" pitchFamily="49" charset="0"/>
                <a:cs typeface="Courier New" pitchFamily="49" charset="0"/>
              </a:rPr>
              <a:t>normalize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( a );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// Make the vector length = 1</a:t>
            </a:r>
          </a:p>
        </p:txBody>
      </p:sp>
    </p:spTree>
    <p:extLst>
      <p:ext uri="{BB962C8B-B14F-4D97-AF65-F5344CB8AC3E}">
        <p14:creationId xmlns:p14="http://schemas.microsoft.com/office/powerpoint/2010/main" val="415721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GLSL: parameters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445694"/>
            <a:ext cx="9144000" cy="3183706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b="1" dirty="0" err="1">
                <a:solidFill>
                  <a:schemeClr val="accent2"/>
                </a:solidFill>
                <a:latin typeface="Courier New" pitchFamily="49" charset="0"/>
              </a:rPr>
              <a:t>attribute:</a:t>
            </a:r>
            <a:r>
              <a:rPr lang="en-US" altLang="en-US" sz="1400" dirty="0" err="1">
                <a:latin typeface="+mj-lt"/>
              </a:rPr>
              <a:t>Global</a:t>
            </a:r>
            <a:r>
              <a:rPr lang="en-US" altLang="en-US" sz="1400" dirty="0">
                <a:latin typeface="+mj-lt"/>
              </a:rPr>
              <a:t> variables that </a:t>
            </a:r>
            <a:r>
              <a:rPr lang="en-US" altLang="en-US" sz="1400" b="1" dirty="0">
                <a:latin typeface="+mj-lt"/>
              </a:rPr>
              <a:t>may change per vertex</a:t>
            </a:r>
            <a:r>
              <a:rPr lang="en-US" altLang="en-US" sz="1400" dirty="0">
                <a:latin typeface="+mj-lt"/>
              </a:rPr>
              <a:t>, that are passed from the OpenGL application to vertex </a:t>
            </a:r>
            <a:r>
              <a:rPr lang="en-US" altLang="en-US" sz="1400" dirty="0" err="1">
                <a:latin typeface="+mj-lt"/>
              </a:rPr>
              <a:t>shaders</a:t>
            </a:r>
            <a:r>
              <a:rPr lang="en-US" altLang="en-US" sz="1400" dirty="0">
                <a:latin typeface="+mj-lt"/>
              </a:rPr>
              <a:t>.  This qualifier </a:t>
            </a:r>
            <a:r>
              <a:rPr lang="en-US" altLang="en-US" sz="1400" b="1" dirty="0">
                <a:latin typeface="+mj-lt"/>
              </a:rPr>
              <a:t>can only be used in vertex </a:t>
            </a:r>
            <a:r>
              <a:rPr lang="en-US" altLang="en-US" sz="1400" b="1" dirty="0" err="1">
                <a:latin typeface="+mj-lt"/>
              </a:rPr>
              <a:t>shaders</a:t>
            </a:r>
            <a:r>
              <a:rPr lang="en-US" altLang="en-US" sz="1400" dirty="0">
                <a:latin typeface="+mj-lt"/>
              </a:rPr>
              <a:t>. For the </a:t>
            </a:r>
            <a:r>
              <a:rPr lang="en-US" altLang="en-US" sz="1400" dirty="0" err="1">
                <a:latin typeface="+mj-lt"/>
              </a:rPr>
              <a:t>shader</a:t>
            </a:r>
            <a:r>
              <a:rPr lang="en-US" altLang="en-US" sz="1400" dirty="0">
                <a:latin typeface="+mj-lt"/>
              </a:rPr>
              <a:t> this is a </a:t>
            </a:r>
            <a:r>
              <a:rPr lang="en-US" altLang="en-US" sz="1400" b="1" dirty="0">
                <a:latin typeface="+mj-lt"/>
              </a:rPr>
              <a:t>read-only</a:t>
            </a:r>
            <a:r>
              <a:rPr lang="en-US" altLang="en-US" sz="1400" dirty="0">
                <a:latin typeface="+mj-lt"/>
              </a:rPr>
              <a:t> variable. </a:t>
            </a:r>
            <a:endParaRPr lang="en-US" alt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b="1" dirty="0">
              <a:solidFill>
                <a:schemeClr val="accent2"/>
              </a:solidFill>
              <a:latin typeface="Courier New" pitchFamily="49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b="1" dirty="0" err="1">
                <a:solidFill>
                  <a:schemeClr val="accent2"/>
                </a:solidFill>
                <a:latin typeface="Courier New" pitchFamily="49" charset="0"/>
              </a:rPr>
              <a:t>uniform:</a:t>
            </a:r>
            <a:r>
              <a:rPr lang="en-US" altLang="en-US" sz="1400" dirty="0" err="1"/>
              <a:t>Global</a:t>
            </a:r>
            <a:r>
              <a:rPr lang="en-US" altLang="en-US" sz="1400" dirty="0"/>
              <a:t> variables that </a:t>
            </a:r>
            <a:r>
              <a:rPr lang="en-US" altLang="en-US" sz="1400" b="1" dirty="0"/>
              <a:t>may change per primitive</a:t>
            </a:r>
            <a:r>
              <a:rPr lang="en-US" altLang="en-US" sz="1400" dirty="0"/>
              <a:t>, that are passed from the OpenGL application to the </a:t>
            </a:r>
            <a:r>
              <a:rPr lang="en-US" altLang="en-US" sz="1400" dirty="0" err="1"/>
              <a:t>shaders</a:t>
            </a:r>
            <a:r>
              <a:rPr lang="en-US" altLang="en-US" sz="1400" dirty="0"/>
              <a:t>. This qualifier </a:t>
            </a:r>
            <a:r>
              <a:rPr lang="en-US" altLang="en-US" sz="1400" b="1" dirty="0"/>
              <a:t>can be used in both vertex and fragment </a:t>
            </a:r>
            <a:r>
              <a:rPr lang="en-US" altLang="en-US" sz="1400" b="1" dirty="0" err="1"/>
              <a:t>shaders</a:t>
            </a:r>
            <a:r>
              <a:rPr lang="en-US" altLang="en-US" sz="1400" dirty="0"/>
              <a:t>. For the </a:t>
            </a:r>
            <a:r>
              <a:rPr lang="en-US" altLang="en-US" sz="1400" dirty="0" err="1"/>
              <a:t>shaders</a:t>
            </a:r>
            <a:r>
              <a:rPr lang="en-US" altLang="en-US" sz="1400" dirty="0"/>
              <a:t> this is a </a:t>
            </a:r>
            <a:r>
              <a:rPr lang="en-US" altLang="en-US" sz="1400" b="1" dirty="0"/>
              <a:t>read-only variable.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400" b="1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Courier New" pitchFamily="49" charset="0"/>
              </a:rPr>
              <a:t>varying:</a:t>
            </a:r>
            <a:r>
              <a:rPr lang="it-IT" sz="1400" dirty="0" err="1"/>
              <a:t>used</a:t>
            </a:r>
            <a:r>
              <a:rPr lang="it-IT" sz="1400" dirty="0"/>
              <a:t> for </a:t>
            </a:r>
            <a:r>
              <a:rPr lang="it-IT" sz="1400" b="1" dirty="0" err="1"/>
              <a:t>interpolated</a:t>
            </a:r>
            <a:r>
              <a:rPr lang="it-IT" sz="1400" b="1" dirty="0"/>
              <a:t> data </a:t>
            </a:r>
            <a:r>
              <a:rPr lang="it-IT" sz="1400" b="1" dirty="0" err="1"/>
              <a:t>between</a:t>
            </a:r>
            <a:r>
              <a:rPr lang="it-IT" sz="1400" b="1" dirty="0"/>
              <a:t> a </a:t>
            </a:r>
            <a:r>
              <a:rPr lang="it-IT" sz="1400" b="1" dirty="0" err="1"/>
              <a:t>vertex</a:t>
            </a:r>
            <a:r>
              <a:rPr lang="it-IT" sz="1400" b="1" dirty="0"/>
              <a:t> </a:t>
            </a:r>
            <a:r>
              <a:rPr lang="it-IT" sz="1400" b="1" dirty="0" err="1"/>
              <a:t>shader</a:t>
            </a:r>
            <a:r>
              <a:rPr lang="it-IT" sz="1400" b="1" dirty="0"/>
              <a:t> and a </a:t>
            </a:r>
            <a:r>
              <a:rPr lang="it-IT" sz="1400" b="1" dirty="0" err="1"/>
              <a:t>fragment</a:t>
            </a:r>
            <a:r>
              <a:rPr lang="it-IT" sz="1400" b="1" dirty="0"/>
              <a:t> </a:t>
            </a:r>
            <a:r>
              <a:rPr lang="it-IT" sz="1400" b="1" dirty="0" err="1"/>
              <a:t>shader</a:t>
            </a:r>
            <a:r>
              <a:rPr lang="it-IT" sz="1400" dirty="0"/>
              <a:t>. </a:t>
            </a:r>
            <a:r>
              <a:rPr lang="it-IT" sz="1400" dirty="0" err="1"/>
              <a:t>Available</a:t>
            </a:r>
            <a:r>
              <a:rPr lang="it-IT" sz="1400" dirty="0"/>
              <a:t> for </a:t>
            </a:r>
            <a:r>
              <a:rPr lang="it-IT" sz="1400" b="1" dirty="0" err="1"/>
              <a:t>writing</a:t>
            </a:r>
            <a:r>
              <a:rPr lang="it-IT" sz="1400" b="1" dirty="0"/>
              <a:t> in the </a:t>
            </a:r>
            <a:r>
              <a:rPr lang="it-IT" sz="1400" b="1" dirty="0" err="1"/>
              <a:t>vertex</a:t>
            </a:r>
            <a:r>
              <a:rPr lang="it-IT" sz="1400" b="1" dirty="0"/>
              <a:t> </a:t>
            </a:r>
            <a:r>
              <a:rPr lang="it-IT" sz="1400" b="1" dirty="0" err="1"/>
              <a:t>shader</a:t>
            </a:r>
            <a:r>
              <a:rPr lang="it-IT" sz="1400" dirty="0"/>
              <a:t>, and </a:t>
            </a:r>
            <a:r>
              <a:rPr lang="it-IT" sz="1400" b="1" dirty="0" err="1"/>
              <a:t>read-only</a:t>
            </a:r>
            <a:r>
              <a:rPr lang="it-IT" sz="1400" b="1" dirty="0"/>
              <a:t> in a </a:t>
            </a:r>
            <a:r>
              <a:rPr lang="it-IT" sz="1400" b="1" dirty="0" err="1"/>
              <a:t>fragment</a:t>
            </a:r>
            <a:r>
              <a:rPr lang="it-IT" sz="1400" b="1" dirty="0"/>
              <a:t> </a:t>
            </a:r>
            <a:r>
              <a:rPr lang="it-IT" sz="1400" b="1" dirty="0" err="1"/>
              <a:t>shader</a:t>
            </a:r>
            <a:r>
              <a:rPr lang="it-IT" sz="1400" dirty="0"/>
              <a:t>. </a:t>
            </a:r>
            <a:endParaRPr lang="en-US" altLang="en-US" sz="2400" b="1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sz="2000" dirty="0"/>
          </a:p>
        </p:txBody>
      </p:sp>
      <p:sp>
        <p:nvSpPr>
          <p:cNvPr id="12293" name="AutoShape 4" descr="01fig01"/>
          <p:cNvSpPr>
            <a:spLocks noChangeAspect="1" noChangeArrowheads="1"/>
          </p:cNvSpPr>
          <p:nvPr/>
        </p:nvSpPr>
        <p:spPr bwMode="auto">
          <a:xfrm>
            <a:off x="2190750" y="2024063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12294" name="AutoShape 5" descr="01fig01"/>
          <p:cNvSpPr>
            <a:spLocks noChangeAspect="1" noChangeArrowheads="1"/>
          </p:cNvSpPr>
          <p:nvPr/>
        </p:nvSpPr>
        <p:spPr bwMode="auto">
          <a:xfrm>
            <a:off x="2190750" y="2024063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12295" name="AutoShape 6" descr="01fig01"/>
          <p:cNvSpPr>
            <a:spLocks noChangeAspect="1" noChangeArrowheads="1"/>
          </p:cNvSpPr>
          <p:nvPr/>
        </p:nvSpPr>
        <p:spPr bwMode="auto">
          <a:xfrm>
            <a:off x="2190750" y="2024063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12296" name="AutoShape 7" descr="01fig01"/>
          <p:cNvSpPr>
            <a:spLocks noChangeAspect="1" noChangeArrowheads="1"/>
          </p:cNvSpPr>
          <p:nvPr/>
        </p:nvSpPr>
        <p:spPr bwMode="auto">
          <a:xfrm>
            <a:off x="2190750" y="2024063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12297" name="AutoShape 8" descr="01fig01_al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2" name="Rettangolo 1"/>
          <p:cNvSpPr/>
          <p:nvPr/>
        </p:nvSpPr>
        <p:spPr>
          <a:xfrm>
            <a:off x="2349538" y="2770569"/>
            <a:ext cx="4086482" cy="400110"/>
          </a:xfrm>
          <a:prstGeom prst="rect">
            <a:avLst/>
          </a:prstGeom>
          <a:solidFill>
            <a:srgbClr val="FFC8A3"/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varying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3" name="Rettangolo arrotondato 2"/>
          <p:cNvSpPr/>
          <p:nvPr/>
        </p:nvSpPr>
        <p:spPr bwMode="auto">
          <a:xfrm>
            <a:off x="2254570" y="2673903"/>
            <a:ext cx="1368152" cy="648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61033" y="1268760"/>
            <a:ext cx="4031873" cy="400110"/>
          </a:xfrm>
          <a:prstGeom prst="rect">
            <a:avLst/>
          </a:prstGeom>
          <a:solidFill>
            <a:srgbClr val="FFC8A3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attribute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baseColor</a:t>
            </a:r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2267744" y="1144779"/>
            <a:ext cx="1652656" cy="648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4" name="Rettangolo 1">
            <a:extLst>
              <a:ext uri="{FF2B5EF4-FFF2-40B4-BE49-F238E27FC236}">
                <a16:creationId xmlns:a16="http://schemas.microsoft.com/office/drawing/2014/main" id="{033E933C-EF18-6846-B15B-989A7A7401FD}"/>
              </a:ext>
            </a:extLst>
          </p:cNvPr>
          <p:cNvSpPr/>
          <p:nvPr/>
        </p:nvSpPr>
        <p:spPr>
          <a:xfrm>
            <a:off x="2336803" y="2040640"/>
            <a:ext cx="4086482" cy="400110"/>
          </a:xfrm>
          <a:prstGeom prst="rect">
            <a:avLst/>
          </a:prstGeom>
          <a:solidFill>
            <a:srgbClr val="FFC8A3"/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uniform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delta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15" name="Rettangolo arrotondato 2">
            <a:extLst>
              <a:ext uri="{FF2B5EF4-FFF2-40B4-BE49-F238E27FC236}">
                <a16:creationId xmlns:a16="http://schemas.microsoft.com/office/drawing/2014/main" id="{9552578C-C4C1-B24B-8BC4-55D9E9B6013E}"/>
              </a:ext>
            </a:extLst>
          </p:cNvPr>
          <p:cNvSpPr/>
          <p:nvPr/>
        </p:nvSpPr>
        <p:spPr bwMode="auto">
          <a:xfrm>
            <a:off x="2282885" y="1902112"/>
            <a:ext cx="1368152" cy="648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2928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interpolation</a:t>
            </a:r>
          </a:p>
        </p:txBody>
      </p:sp>
      <p:sp>
        <p:nvSpPr>
          <p:cNvPr id="6" name="Rettangolo 5"/>
          <p:cNvSpPr/>
          <p:nvPr/>
        </p:nvSpPr>
        <p:spPr>
          <a:xfrm>
            <a:off x="755576" y="1124744"/>
            <a:ext cx="7523922" cy="2062103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attribute vec3 </a:t>
            </a:r>
            <a:r>
              <a:rPr lang="en-US" sz="16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baseColor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sz="16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varying vec3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6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(void)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gl_ModelViewProjectionMatrix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gl_Vertex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baseColor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7" name="CasellaDiTesto 6"/>
          <p:cNvSpPr txBox="1"/>
          <p:nvPr/>
        </p:nvSpPr>
        <p:spPr>
          <a:xfrm rot="5400000">
            <a:off x="7202282" y="2201962"/>
            <a:ext cx="2862321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VERTEX </a:t>
            </a:r>
            <a:br>
              <a:rPr lang="it-IT" b="1" i="0" dirty="0">
                <a:solidFill>
                  <a:schemeClr val="bg1"/>
                </a:solidFill>
                <a:latin typeface="+mj-lt"/>
              </a:rPr>
            </a:b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55575" y="4291379"/>
            <a:ext cx="7523923" cy="1569660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varying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s-E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gl_FragColor</a:t>
            </a:r>
            <a:r>
              <a:rPr lang="es-ES" sz="16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s-E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s-E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s-E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s-E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, 1.0);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9" name="CasellaDiTesto 8"/>
          <p:cNvSpPr txBox="1"/>
          <p:nvPr/>
        </p:nvSpPr>
        <p:spPr>
          <a:xfrm rot="5400000">
            <a:off x="7501845" y="5026860"/>
            <a:ext cx="2246769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FRAGMENT  </a:t>
            </a: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Figura a mano libera 16"/>
          <p:cNvSpPr/>
          <p:nvPr/>
        </p:nvSpPr>
        <p:spPr bwMode="auto">
          <a:xfrm>
            <a:off x="100755" y="1844825"/>
            <a:ext cx="636417" cy="2952328"/>
          </a:xfrm>
          <a:custGeom>
            <a:avLst/>
            <a:gdLst>
              <a:gd name="connsiteX0" fmla="*/ 1128720 w 2557470"/>
              <a:gd name="connsiteY0" fmla="*/ 237889 h 3000556"/>
              <a:gd name="connsiteX1" fmla="*/ 7 w 2557470"/>
              <a:gd name="connsiteY1" fmla="*/ 252176 h 3000556"/>
              <a:gd name="connsiteX2" fmla="*/ 1143007 w 2557470"/>
              <a:gd name="connsiteY2" fmla="*/ 2823926 h 3000556"/>
              <a:gd name="connsiteX3" fmla="*/ 2228857 w 2557470"/>
              <a:gd name="connsiteY3" fmla="*/ 2723914 h 3000556"/>
              <a:gd name="connsiteX4" fmla="*/ 2557470 w 2557470"/>
              <a:gd name="connsiteY4" fmla="*/ 2309576 h 3000556"/>
              <a:gd name="connsiteX0" fmla="*/ 1128720 w 2228857"/>
              <a:gd name="connsiteY0" fmla="*/ 237889 h 3000556"/>
              <a:gd name="connsiteX1" fmla="*/ 7 w 2228857"/>
              <a:gd name="connsiteY1" fmla="*/ 252176 h 3000556"/>
              <a:gd name="connsiteX2" fmla="*/ 1143007 w 2228857"/>
              <a:gd name="connsiteY2" fmla="*/ 2823926 h 3000556"/>
              <a:gd name="connsiteX3" fmla="*/ 2228857 w 2228857"/>
              <a:gd name="connsiteY3" fmla="*/ 2723914 h 3000556"/>
              <a:gd name="connsiteX0" fmla="*/ 1128720 w 1143007"/>
              <a:gd name="connsiteY0" fmla="*/ 237889 h 2823926"/>
              <a:gd name="connsiteX1" fmla="*/ 7 w 1143007"/>
              <a:gd name="connsiteY1" fmla="*/ 252176 h 2823926"/>
              <a:gd name="connsiteX2" fmla="*/ 1143007 w 1143007"/>
              <a:gd name="connsiteY2" fmla="*/ 2823926 h 2823926"/>
              <a:gd name="connsiteX0" fmla="*/ 628711 w 642998"/>
              <a:gd name="connsiteY0" fmla="*/ 25864 h 2611901"/>
              <a:gd name="connsiteX1" fmla="*/ 61 w 642998"/>
              <a:gd name="connsiteY1" fmla="*/ 1354601 h 2611901"/>
              <a:gd name="connsiteX2" fmla="*/ 642998 w 642998"/>
              <a:gd name="connsiteY2" fmla="*/ 2611901 h 2611901"/>
              <a:gd name="connsiteX0" fmla="*/ 628711 w 642998"/>
              <a:gd name="connsiteY0" fmla="*/ 25864 h 2611901"/>
              <a:gd name="connsiteX1" fmla="*/ 61 w 642998"/>
              <a:gd name="connsiteY1" fmla="*/ 1354601 h 2611901"/>
              <a:gd name="connsiteX2" fmla="*/ 642998 w 642998"/>
              <a:gd name="connsiteY2" fmla="*/ 2611901 h 2611901"/>
              <a:gd name="connsiteX0" fmla="*/ 628668 w 642955"/>
              <a:gd name="connsiteY0" fmla="*/ 58 h 2586095"/>
              <a:gd name="connsiteX1" fmla="*/ 18 w 642955"/>
              <a:gd name="connsiteY1" fmla="*/ 1328795 h 2586095"/>
              <a:gd name="connsiteX2" fmla="*/ 642955 w 642955"/>
              <a:gd name="connsiteY2" fmla="*/ 2586095 h 2586095"/>
              <a:gd name="connsiteX0" fmla="*/ 571524 w 585811"/>
              <a:gd name="connsiteY0" fmla="*/ 58 h 2586095"/>
              <a:gd name="connsiteX1" fmla="*/ 24 w 585811"/>
              <a:gd name="connsiteY1" fmla="*/ 1328795 h 2586095"/>
              <a:gd name="connsiteX2" fmla="*/ 585811 w 585811"/>
              <a:gd name="connsiteY2" fmla="*/ 2586095 h 2586095"/>
              <a:gd name="connsiteX0" fmla="*/ 571518 w 585805"/>
              <a:gd name="connsiteY0" fmla="*/ 56881 h 2642918"/>
              <a:gd name="connsiteX1" fmla="*/ 18 w 585805"/>
              <a:gd name="connsiteY1" fmla="*/ 1385618 h 2642918"/>
              <a:gd name="connsiteX2" fmla="*/ 585805 w 585805"/>
              <a:gd name="connsiteY2" fmla="*/ 2642918 h 2642918"/>
              <a:gd name="connsiteX0" fmla="*/ 571518 w 585805"/>
              <a:gd name="connsiteY0" fmla="*/ 56881 h 2681913"/>
              <a:gd name="connsiteX1" fmla="*/ 18 w 585805"/>
              <a:gd name="connsiteY1" fmla="*/ 1385618 h 2681913"/>
              <a:gd name="connsiteX2" fmla="*/ 585805 w 585805"/>
              <a:gd name="connsiteY2" fmla="*/ 2642918 h 2681913"/>
              <a:gd name="connsiteX0" fmla="*/ 571518 w 585805"/>
              <a:gd name="connsiteY0" fmla="*/ 56881 h 2692522"/>
              <a:gd name="connsiteX1" fmla="*/ 18 w 585805"/>
              <a:gd name="connsiteY1" fmla="*/ 1385618 h 2692522"/>
              <a:gd name="connsiteX2" fmla="*/ 585805 w 585805"/>
              <a:gd name="connsiteY2" fmla="*/ 2642918 h 2692522"/>
              <a:gd name="connsiteX0" fmla="*/ 571518 w 585805"/>
              <a:gd name="connsiteY0" fmla="*/ 56881 h 2757275"/>
              <a:gd name="connsiteX1" fmla="*/ 18 w 585805"/>
              <a:gd name="connsiteY1" fmla="*/ 1385618 h 2757275"/>
              <a:gd name="connsiteX2" fmla="*/ 585805 w 585805"/>
              <a:gd name="connsiteY2" fmla="*/ 2642918 h 2757275"/>
              <a:gd name="connsiteX0" fmla="*/ 571518 w 585805"/>
              <a:gd name="connsiteY0" fmla="*/ 56881 h 2703847"/>
              <a:gd name="connsiteX1" fmla="*/ 18 w 585805"/>
              <a:gd name="connsiteY1" fmla="*/ 1385618 h 2703847"/>
              <a:gd name="connsiteX2" fmla="*/ 585805 w 585805"/>
              <a:gd name="connsiteY2" fmla="*/ 2642918 h 2703847"/>
              <a:gd name="connsiteX0" fmla="*/ 571518 w 585805"/>
              <a:gd name="connsiteY0" fmla="*/ 56881 h 2692522"/>
              <a:gd name="connsiteX1" fmla="*/ 18 w 585805"/>
              <a:gd name="connsiteY1" fmla="*/ 1385618 h 2692522"/>
              <a:gd name="connsiteX2" fmla="*/ 585805 w 585805"/>
              <a:gd name="connsiteY2" fmla="*/ 2642918 h 2692522"/>
              <a:gd name="connsiteX0" fmla="*/ 590058 w 590058"/>
              <a:gd name="connsiteY0" fmla="*/ 52489 h 2813405"/>
              <a:gd name="connsiteX1" fmla="*/ 17 w 590058"/>
              <a:gd name="connsiteY1" fmla="*/ 1506501 h 2813405"/>
              <a:gd name="connsiteX2" fmla="*/ 585804 w 590058"/>
              <a:gd name="connsiteY2" fmla="*/ 2763801 h 2813405"/>
              <a:gd name="connsiteX0" fmla="*/ 608598 w 608598"/>
              <a:gd name="connsiteY0" fmla="*/ 57201 h 2684491"/>
              <a:gd name="connsiteX1" fmla="*/ 16 w 608598"/>
              <a:gd name="connsiteY1" fmla="*/ 1377587 h 2684491"/>
              <a:gd name="connsiteX2" fmla="*/ 585803 w 608598"/>
              <a:gd name="connsiteY2" fmla="*/ 2634887 h 2684491"/>
              <a:gd name="connsiteX0" fmla="*/ 460289 w 460289"/>
              <a:gd name="connsiteY0" fmla="*/ 57201 h 2684491"/>
              <a:gd name="connsiteX1" fmla="*/ 32 w 460289"/>
              <a:gd name="connsiteY1" fmla="*/ 1377587 h 2684491"/>
              <a:gd name="connsiteX2" fmla="*/ 437494 w 460289"/>
              <a:gd name="connsiteY2" fmla="*/ 2634887 h 2684491"/>
              <a:gd name="connsiteX0" fmla="*/ 673486 w 673486"/>
              <a:gd name="connsiteY0" fmla="*/ 57201 h 2684491"/>
              <a:gd name="connsiteX1" fmla="*/ 12 w 673486"/>
              <a:gd name="connsiteY1" fmla="*/ 1377587 h 2684491"/>
              <a:gd name="connsiteX2" fmla="*/ 650691 w 673486"/>
              <a:gd name="connsiteY2" fmla="*/ 2634887 h 2684491"/>
              <a:gd name="connsiteX0" fmla="*/ 636407 w 636407"/>
              <a:gd name="connsiteY0" fmla="*/ 57201 h 2684491"/>
              <a:gd name="connsiteX1" fmla="*/ 14 w 636407"/>
              <a:gd name="connsiteY1" fmla="*/ 1377587 h 2684491"/>
              <a:gd name="connsiteX2" fmla="*/ 613612 w 636407"/>
              <a:gd name="connsiteY2" fmla="*/ 2634887 h 2684491"/>
              <a:gd name="connsiteX0" fmla="*/ 636417 w 636417"/>
              <a:gd name="connsiteY0" fmla="*/ 66 h 2627356"/>
              <a:gd name="connsiteX1" fmla="*/ 24 w 636417"/>
              <a:gd name="connsiteY1" fmla="*/ 1320452 h 2627356"/>
              <a:gd name="connsiteX2" fmla="*/ 613622 w 636417"/>
              <a:gd name="connsiteY2" fmla="*/ 2577752 h 2627356"/>
              <a:gd name="connsiteX0" fmla="*/ 636417 w 636417"/>
              <a:gd name="connsiteY0" fmla="*/ 66 h 2577781"/>
              <a:gd name="connsiteX1" fmla="*/ 24 w 636417"/>
              <a:gd name="connsiteY1" fmla="*/ 1320452 h 2577781"/>
              <a:gd name="connsiteX2" fmla="*/ 613622 w 636417"/>
              <a:gd name="connsiteY2" fmla="*/ 2577752 h 2577781"/>
              <a:gd name="connsiteX0" fmla="*/ 636417 w 636417"/>
              <a:gd name="connsiteY0" fmla="*/ 66 h 2579610"/>
              <a:gd name="connsiteX1" fmla="*/ 24 w 636417"/>
              <a:gd name="connsiteY1" fmla="*/ 1320452 h 2579610"/>
              <a:gd name="connsiteX2" fmla="*/ 613622 w 636417"/>
              <a:gd name="connsiteY2" fmla="*/ 2577752 h 2579610"/>
              <a:gd name="connsiteX0" fmla="*/ 636417 w 636417"/>
              <a:gd name="connsiteY0" fmla="*/ 66 h 2577752"/>
              <a:gd name="connsiteX1" fmla="*/ 24 w 636417"/>
              <a:gd name="connsiteY1" fmla="*/ 1320452 h 2577752"/>
              <a:gd name="connsiteX2" fmla="*/ 613622 w 636417"/>
              <a:gd name="connsiteY2" fmla="*/ 2577752 h 2577752"/>
              <a:gd name="connsiteX0" fmla="*/ 636417 w 636417"/>
              <a:gd name="connsiteY0" fmla="*/ 66 h 2577752"/>
              <a:gd name="connsiteX1" fmla="*/ 24 w 636417"/>
              <a:gd name="connsiteY1" fmla="*/ 1320452 h 2577752"/>
              <a:gd name="connsiteX2" fmla="*/ 613622 w 636417"/>
              <a:gd name="connsiteY2" fmla="*/ 2577752 h 2577752"/>
              <a:gd name="connsiteX0" fmla="*/ 636417 w 636417"/>
              <a:gd name="connsiteY0" fmla="*/ 0 h 2577686"/>
              <a:gd name="connsiteX1" fmla="*/ 24 w 636417"/>
              <a:gd name="connsiteY1" fmla="*/ 1320386 h 2577686"/>
              <a:gd name="connsiteX2" fmla="*/ 613622 w 636417"/>
              <a:gd name="connsiteY2" fmla="*/ 2577686 h 2577686"/>
              <a:gd name="connsiteX0" fmla="*/ 636417 w 636417"/>
              <a:gd name="connsiteY0" fmla="*/ 0 h 2577686"/>
              <a:gd name="connsiteX1" fmla="*/ 24 w 636417"/>
              <a:gd name="connsiteY1" fmla="*/ 1320386 h 2577686"/>
              <a:gd name="connsiteX2" fmla="*/ 613622 w 636417"/>
              <a:gd name="connsiteY2" fmla="*/ 2577686 h 257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417" h="2577686">
                <a:moveTo>
                  <a:pt x="636417" y="0"/>
                </a:moveTo>
                <a:cubicBezTo>
                  <a:pt x="166641" y="149822"/>
                  <a:pt x="-2357" y="889380"/>
                  <a:pt x="24" y="1320386"/>
                </a:cubicBezTo>
                <a:cubicBezTo>
                  <a:pt x="2405" y="1751392"/>
                  <a:pt x="158499" y="2408013"/>
                  <a:pt x="613622" y="2577686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8" name="Rettangolo 17"/>
          <p:cNvSpPr/>
          <p:nvPr/>
        </p:nvSpPr>
        <p:spPr bwMode="auto">
          <a:xfrm>
            <a:off x="755575" y="1596231"/>
            <a:ext cx="3240361" cy="4044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9" name="Rettangolo 18"/>
          <p:cNvSpPr/>
          <p:nvPr/>
        </p:nvSpPr>
        <p:spPr bwMode="auto">
          <a:xfrm>
            <a:off x="735986" y="4509120"/>
            <a:ext cx="3240361" cy="4044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" name="Ovale 19"/>
          <p:cNvSpPr/>
          <p:nvPr/>
        </p:nvSpPr>
        <p:spPr bwMode="auto">
          <a:xfrm>
            <a:off x="35058" y="2427306"/>
            <a:ext cx="421472" cy="1864073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L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I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N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814286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vertex and fragment </a:t>
            </a:r>
            <a:r>
              <a:rPr lang="en-US" dirty="0" err="1"/>
              <a:t>shader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dirty="0" err="1"/>
              <a:t>Shader</a:t>
            </a:r>
            <a:r>
              <a:rPr lang="en-US" dirty="0"/>
              <a:t>: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input: </a:t>
            </a:r>
          </a:p>
          <a:p>
            <a:pPr lvl="2"/>
            <a:r>
              <a:rPr lang="en-US" b="1" i="1" dirty="0">
                <a:solidFill>
                  <a:schemeClr val="accent6"/>
                </a:solidFill>
              </a:rPr>
              <a:t>attributes</a:t>
            </a:r>
          </a:p>
          <a:p>
            <a:pPr lvl="1"/>
            <a:r>
              <a:rPr lang="en-US" dirty="0"/>
              <a:t>output: </a:t>
            </a:r>
          </a:p>
          <a:p>
            <a:pPr lvl="2"/>
            <a:r>
              <a:rPr lang="en-US" b="1" i="1" dirty="0" err="1">
                <a:solidFill>
                  <a:schemeClr val="accent6"/>
                </a:solidFill>
              </a:rPr>
              <a:t>varyings</a:t>
            </a:r>
            <a:endParaRPr lang="en-US" b="1" i="1" dirty="0">
              <a:solidFill>
                <a:schemeClr val="accent6"/>
              </a:solidFill>
            </a:endParaRPr>
          </a:p>
          <a:p>
            <a:pPr lvl="2"/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(vec4)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Fragment </a:t>
            </a:r>
            <a:r>
              <a:rPr lang="en-US" dirty="0" err="1"/>
              <a:t>Shader</a:t>
            </a:r>
            <a:r>
              <a:rPr lang="en-US" dirty="0"/>
              <a:t>: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input: </a:t>
            </a:r>
          </a:p>
          <a:p>
            <a:pPr lvl="2"/>
            <a:r>
              <a:rPr lang="en-US" b="1" i="1" dirty="0" err="1">
                <a:solidFill>
                  <a:schemeClr val="accent6"/>
                </a:solidFill>
              </a:rPr>
              <a:t>varyings</a:t>
            </a:r>
            <a:endParaRPr lang="en-US" b="1" i="1" dirty="0">
              <a:solidFill>
                <a:schemeClr val="accent6"/>
              </a:solidFill>
            </a:endParaRPr>
          </a:p>
          <a:p>
            <a:pPr lvl="1"/>
            <a:r>
              <a:rPr lang="en-US" dirty="0"/>
              <a:t>output: </a:t>
            </a:r>
          </a:p>
          <a:p>
            <a:pPr lvl="2"/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s-E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(vec4)</a:t>
            </a:r>
          </a:p>
          <a:p>
            <a:pPr lvl="2"/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s-E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Depth </a:t>
            </a:r>
            <a:r>
              <a:rPr lang="es-ES" dirty="0">
                <a:latin typeface="Courier New" panose="02070309020205020404" pitchFamily="49" charset="0"/>
                <a:cs typeface="Courier New" panose="02070309020205020404" pitchFamily="49" charset="0"/>
              </a:rPr>
              <a:t>(float)</a:t>
            </a:r>
            <a:br>
              <a:rPr lang="es-E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dirty="0">
                <a:latin typeface="+mj-lt"/>
                <a:cs typeface="Courier New" panose="02070309020205020404" pitchFamily="49" charset="0"/>
              </a:rPr>
              <a:t>(</a:t>
            </a:r>
            <a:r>
              <a:rPr lang="es-ES" dirty="0" err="1">
                <a:latin typeface="+mj-lt"/>
                <a:cs typeface="Courier New" panose="02070309020205020404" pitchFamily="49" charset="0"/>
              </a:rPr>
              <a:t>optional</a:t>
            </a:r>
            <a:r>
              <a:rPr lang="es-ES" dirty="0">
                <a:latin typeface="+mj-lt"/>
                <a:cs typeface="Courier New" panose="02070309020205020404" pitchFamily="49" charset="0"/>
              </a:rPr>
              <a:t>)</a:t>
            </a:r>
            <a:endParaRPr lang="en-US" dirty="0">
              <a:latin typeface="+mj-lt"/>
            </a:endParaRPr>
          </a:p>
          <a:p>
            <a:pPr lvl="2"/>
            <a:endParaRPr lang="en-US" dirty="0"/>
          </a:p>
          <a:p>
            <a:endParaRPr lang="en-US" dirty="0"/>
          </a:p>
        </p:txBody>
      </p:sp>
      <p:cxnSp>
        <p:nvCxnSpPr>
          <p:cNvPr id="7" name="Connettore 4 6"/>
          <p:cNvCxnSpPr/>
          <p:nvPr/>
        </p:nvCxnSpPr>
        <p:spPr bwMode="auto">
          <a:xfrm flipV="1">
            <a:off x="2483768" y="2636912"/>
            <a:ext cx="3096344" cy="792088"/>
          </a:xfrm>
          <a:prstGeom prst="curvedConnector3">
            <a:avLst/>
          </a:prstGeom>
          <a:solidFill>
            <a:schemeClr val="accent2"/>
          </a:solidFill>
          <a:ln w="571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1" name="Ovale 10"/>
          <p:cNvSpPr/>
          <p:nvPr/>
        </p:nvSpPr>
        <p:spPr bwMode="auto">
          <a:xfrm>
            <a:off x="3549032" y="2750107"/>
            <a:ext cx="1058055" cy="565697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757441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59"/>
          <p:cNvSpPr>
            <a:spLocks noChangeArrowheads="1"/>
          </p:cNvSpPr>
          <p:nvPr/>
        </p:nvSpPr>
        <p:spPr bwMode="auto">
          <a:xfrm>
            <a:off x="434975" y="1725613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altLang="x-none" sz="1800"/>
          </a:p>
        </p:txBody>
      </p:sp>
      <p:sp>
        <p:nvSpPr>
          <p:cNvPr id="49154" name="AutoShape 60"/>
          <p:cNvSpPr>
            <a:spLocks noChangeArrowheads="1"/>
          </p:cNvSpPr>
          <p:nvPr/>
        </p:nvSpPr>
        <p:spPr bwMode="auto">
          <a:xfrm rot="-5400000">
            <a:off x="4770438" y="2647950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000">
                <a:solidFill>
                  <a:schemeClr val="bg1"/>
                </a:solidFill>
              </a:rPr>
              <a:t>fragments</a:t>
            </a:r>
          </a:p>
          <a:p>
            <a:pPr algn="ctr" eaLnBrk="1" hangingPunct="1"/>
            <a:r>
              <a:rPr lang="en-US" altLang="x-none" sz="1600">
                <a:solidFill>
                  <a:schemeClr val="bg1"/>
                </a:solidFill>
              </a:rPr>
              <a:t>(potential pixels)</a:t>
            </a:r>
            <a:endParaRPr lang="it-IT" altLang="x-none" sz="2000">
              <a:solidFill>
                <a:schemeClr val="bg1"/>
              </a:solidFill>
            </a:endParaRPr>
          </a:p>
        </p:txBody>
      </p:sp>
      <p:sp>
        <p:nvSpPr>
          <p:cNvPr id="49155" name="AutoShape 63"/>
          <p:cNvSpPr>
            <a:spLocks noChangeArrowheads="1"/>
          </p:cNvSpPr>
          <p:nvPr/>
        </p:nvSpPr>
        <p:spPr bwMode="auto">
          <a:xfrm rot="-5400000">
            <a:off x="-342899" y="2762250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000">
                <a:solidFill>
                  <a:schemeClr val="bg1"/>
                </a:solidFill>
              </a:rPr>
              <a:t>1 Vertex </a:t>
            </a:r>
            <a:br>
              <a:rPr lang="en-US" altLang="x-none" sz="2000">
                <a:solidFill>
                  <a:schemeClr val="bg1"/>
                </a:solidFill>
              </a:rPr>
            </a:br>
            <a:r>
              <a:rPr lang="en-US" altLang="x-none" sz="1600">
                <a:solidFill>
                  <a:schemeClr val="bg1"/>
                </a:solidFill>
              </a:rPr>
              <a:t>(points in R</a:t>
            </a:r>
            <a:r>
              <a:rPr lang="en-US" altLang="x-none" sz="1600" baseline="30000">
                <a:solidFill>
                  <a:schemeClr val="bg1"/>
                </a:solidFill>
              </a:rPr>
              <a:t>3</a:t>
            </a:r>
            <a:r>
              <a:rPr lang="en-US" altLang="x-none" sz="1600">
                <a:solidFill>
                  <a:schemeClr val="bg1"/>
                </a:solidFill>
              </a:rPr>
              <a:t>)</a:t>
            </a:r>
            <a:endParaRPr lang="it-IT" altLang="x-none" sz="1600">
              <a:solidFill>
                <a:schemeClr val="bg1"/>
              </a:solidFill>
            </a:endParaRPr>
          </a:p>
        </p:txBody>
      </p:sp>
      <p:graphicFrame>
        <p:nvGraphicFramePr>
          <p:cNvPr id="49156" name="Object 64"/>
          <p:cNvGraphicFramePr>
            <a:graphicFrameLocks noChangeAspect="1"/>
          </p:cNvGraphicFramePr>
          <p:nvPr/>
        </p:nvGraphicFramePr>
        <p:xfrm>
          <a:off x="7064375" y="1268413"/>
          <a:ext cx="1828800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5" name="Image" r:id="rId3" imgW="6311111" imgH="3809524" progId="">
                  <p:embed/>
                </p:oleObj>
              </mc:Choice>
              <mc:Fallback>
                <p:oleObj name="Image" r:id="rId3" imgW="6311111" imgH="3809524" progId="">
                  <p:embed/>
                  <p:pic>
                    <p:nvPicPr>
                      <p:cNvPr id="4915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1268413"/>
                        <a:ext cx="1828800" cy="110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AutoShape 68"/>
          <p:cNvSpPr>
            <a:spLocks noChangeArrowheads="1"/>
          </p:cNvSpPr>
          <p:nvPr/>
        </p:nvSpPr>
        <p:spPr bwMode="auto">
          <a:xfrm>
            <a:off x="7269163" y="2460625"/>
            <a:ext cx="1420812" cy="11461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chemeClr val="bg1"/>
                </a:solidFill>
              </a:rPr>
              <a:t>Final</a:t>
            </a:r>
          </a:p>
          <a:p>
            <a:pPr algn="ctr" eaLnBrk="1" hangingPunct="1"/>
            <a:r>
              <a:rPr lang="en-US" altLang="x-none" sz="1800">
                <a:solidFill>
                  <a:schemeClr val="bg1"/>
                </a:solidFill>
              </a:rPr>
              <a:t>pixels</a:t>
            </a:r>
          </a:p>
          <a:p>
            <a:pPr algn="ctr" eaLnBrk="1" hangingPunct="1"/>
            <a:r>
              <a:rPr lang="en-US" altLang="x-none" sz="1200">
                <a:solidFill>
                  <a:schemeClr val="bg1"/>
                </a:solidFill>
              </a:rPr>
              <a:t>(screen-buffer)</a:t>
            </a:r>
            <a:endParaRPr lang="it-IT" altLang="x-none" sz="1200">
              <a:solidFill>
                <a:schemeClr val="bg1"/>
              </a:solidFill>
            </a:endParaRPr>
          </a:p>
        </p:txBody>
      </p:sp>
      <p:sp>
        <p:nvSpPr>
          <p:cNvPr id="49158" name="AutoShape 69"/>
          <p:cNvSpPr>
            <a:spLocks noChangeArrowheads="1"/>
          </p:cNvSpPr>
          <p:nvPr/>
        </p:nvSpPr>
        <p:spPr bwMode="auto">
          <a:xfrm rot="-5400000">
            <a:off x="1752600" y="2490788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000">
                <a:solidFill>
                  <a:schemeClr val="bg1"/>
                </a:solidFill>
              </a:rPr>
              <a:t>1 Projected</a:t>
            </a:r>
          </a:p>
          <a:p>
            <a:pPr algn="ctr" eaLnBrk="1" hangingPunct="1"/>
            <a:r>
              <a:rPr lang="en-US" altLang="x-none" sz="2000">
                <a:solidFill>
                  <a:schemeClr val="bg1"/>
                </a:solidFill>
              </a:rPr>
              <a:t>vertex</a:t>
            </a:r>
          </a:p>
          <a:p>
            <a:pPr algn="ctr" eaLnBrk="1" hangingPunct="1"/>
            <a:r>
              <a:rPr lang="en-US" altLang="x-none" sz="1600">
                <a:solidFill>
                  <a:schemeClr val="bg1"/>
                </a:solidFill>
              </a:rPr>
              <a:t>(points in R</a:t>
            </a:r>
            <a:r>
              <a:rPr lang="en-US" altLang="x-none" sz="1600" baseline="30000">
                <a:solidFill>
                  <a:schemeClr val="bg1"/>
                </a:solidFill>
              </a:rPr>
              <a:t>2</a:t>
            </a:r>
            <a:r>
              <a:rPr lang="en-US" altLang="x-none" sz="1600">
                <a:solidFill>
                  <a:schemeClr val="bg1"/>
                </a:solidFill>
              </a:rPr>
              <a:t>)</a:t>
            </a:r>
            <a:endParaRPr lang="it-IT" altLang="x-none" sz="1600">
              <a:solidFill>
                <a:schemeClr val="bg1"/>
              </a:solidFill>
            </a:endParaRPr>
          </a:p>
        </p:txBody>
      </p:sp>
      <p:sp>
        <p:nvSpPr>
          <p:cNvPr id="49159" name="AutoShape 70"/>
          <p:cNvSpPr>
            <a:spLocks noChangeArrowheads="1"/>
          </p:cNvSpPr>
          <p:nvPr/>
        </p:nvSpPr>
        <p:spPr bwMode="auto">
          <a:xfrm>
            <a:off x="968375" y="2278063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r>
              <a:rPr lang="en-US" altLang="x-none" sz="1200">
                <a:solidFill>
                  <a:schemeClr val="accent1"/>
                </a:solidFill>
              </a:rPr>
              <a:t>Z</a:t>
            </a:r>
            <a:endParaRPr lang="it-IT" altLang="x-none" sz="1200">
              <a:solidFill>
                <a:schemeClr val="accent1"/>
              </a:solidFill>
            </a:endParaRPr>
          </a:p>
        </p:txBody>
      </p:sp>
      <p:sp>
        <p:nvSpPr>
          <p:cNvPr id="49160" name="Rectangle 71"/>
          <p:cNvSpPr>
            <a:spLocks noChangeArrowheads="1"/>
          </p:cNvSpPr>
          <p:nvPr/>
        </p:nvSpPr>
        <p:spPr bwMode="auto">
          <a:xfrm rot="-5400000">
            <a:off x="617537" y="2735263"/>
            <a:ext cx="14906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chemeClr val="bg1"/>
                </a:solidFill>
              </a:rPr>
              <a:t>computaions</a:t>
            </a:r>
            <a:br>
              <a:rPr lang="en-US" altLang="x-none" sz="1800">
                <a:solidFill>
                  <a:schemeClr val="bg1"/>
                </a:solidFill>
              </a:rPr>
            </a:br>
            <a:r>
              <a:rPr lang="en-US" altLang="x-none" sz="1800">
                <a:solidFill>
                  <a:schemeClr val="bg1"/>
                </a:solidFill>
              </a:rPr>
              <a:t>per vertex</a:t>
            </a:r>
            <a:endParaRPr lang="it-IT" altLang="x-none" sz="1800">
              <a:solidFill>
                <a:schemeClr val="bg1"/>
              </a:solidFill>
            </a:endParaRPr>
          </a:p>
        </p:txBody>
      </p:sp>
      <p:sp>
        <p:nvSpPr>
          <p:cNvPr id="49161" name="AutoShape 72"/>
          <p:cNvSpPr>
            <a:spLocks noChangeArrowheads="1"/>
          </p:cNvSpPr>
          <p:nvPr/>
        </p:nvSpPr>
        <p:spPr bwMode="auto">
          <a:xfrm>
            <a:off x="6180138" y="2259013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endParaRPr lang="en-US" altLang="x-none" sz="1200">
              <a:solidFill>
                <a:schemeClr val="accent1"/>
              </a:solidFill>
            </a:endParaRPr>
          </a:p>
          <a:p>
            <a:pPr algn="ctr" eaLnBrk="1" hangingPunct="1"/>
            <a:r>
              <a:rPr lang="en-US" altLang="x-none" sz="1200">
                <a:solidFill>
                  <a:schemeClr val="accent1"/>
                </a:solidFill>
              </a:rPr>
              <a:t> </a:t>
            </a:r>
            <a:endParaRPr lang="it-IT" altLang="x-none" sz="1200">
              <a:solidFill>
                <a:schemeClr val="accent1"/>
              </a:solidFill>
            </a:endParaRPr>
          </a:p>
        </p:txBody>
      </p:sp>
      <p:sp>
        <p:nvSpPr>
          <p:cNvPr id="49162" name="AutoShape 73"/>
          <p:cNvSpPr>
            <a:spLocks noChangeArrowheads="1"/>
          </p:cNvSpPr>
          <p:nvPr/>
        </p:nvSpPr>
        <p:spPr bwMode="auto">
          <a:xfrm>
            <a:off x="3829050" y="2727325"/>
            <a:ext cx="1571625" cy="647700"/>
          </a:xfrm>
          <a:prstGeom prst="rightArrow">
            <a:avLst>
              <a:gd name="adj1" fmla="val 100000"/>
              <a:gd name="adj2" fmla="val 45317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chemeClr val="bg1"/>
                </a:solidFill>
              </a:rPr>
              <a:t> triangle</a:t>
            </a:r>
          </a:p>
          <a:p>
            <a:pPr algn="ctr" eaLnBrk="1" hangingPunct="1"/>
            <a:r>
              <a:rPr lang="it-IT" altLang="x-none" sz="1800">
                <a:solidFill>
                  <a:schemeClr val="bg1"/>
                </a:solidFill>
              </a:rPr>
              <a:t>rasterizer </a:t>
            </a:r>
          </a:p>
        </p:txBody>
      </p:sp>
      <p:sp>
        <p:nvSpPr>
          <p:cNvPr id="49163" name="Rectangle 74"/>
          <p:cNvSpPr>
            <a:spLocks noChangeArrowheads="1"/>
          </p:cNvSpPr>
          <p:nvPr/>
        </p:nvSpPr>
        <p:spPr bwMode="auto">
          <a:xfrm rot="-5400000">
            <a:off x="5666582" y="2734469"/>
            <a:ext cx="16065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chemeClr val="bg1"/>
                </a:solidFill>
              </a:rPr>
              <a:t>Computations</a:t>
            </a:r>
          </a:p>
          <a:p>
            <a:pPr algn="ctr" eaLnBrk="1" hangingPunct="1"/>
            <a:r>
              <a:rPr lang="en-US" altLang="x-none" sz="1800">
                <a:solidFill>
                  <a:schemeClr val="bg1"/>
                </a:solidFill>
              </a:rPr>
              <a:t>per fragment</a:t>
            </a:r>
            <a:endParaRPr lang="it-IT" altLang="x-none" sz="1800">
              <a:solidFill>
                <a:schemeClr val="bg1"/>
              </a:solidFill>
            </a:endParaRPr>
          </a:p>
        </p:txBody>
      </p:sp>
      <p:sp>
        <p:nvSpPr>
          <p:cNvPr id="49164" name="Rectangle 89"/>
          <p:cNvSpPr>
            <a:spLocks noChangeArrowheads="1"/>
          </p:cNvSpPr>
          <p:nvPr/>
        </p:nvSpPr>
        <p:spPr bwMode="auto">
          <a:xfrm>
            <a:off x="3219450" y="2716213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x-none" sz="1800">
                <a:solidFill>
                  <a:schemeClr val="bg1"/>
                </a:solidFill>
              </a:rPr>
              <a:t>set-up</a:t>
            </a:r>
          </a:p>
        </p:txBody>
      </p:sp>
      <p:sp>
        <p:nvSpPr>
          <p:cNvPr id="49165" name="AutoShape 73"/>
          <p:cNvSpPr>
            <a:spLocks noChangeArrowheads="1"/>
          </p:cNvSpPr>
          <p:nvPr/>
        </p:nvSpPr>
        <p:spPr bwMode="auto">
          <a:xfrm>
            <a:off x="3829050" y="3375025"/>
            <a:ext cx="1571625" cy="647700"/>
          </a:xfrm>
          <a:prstGeom prst="rightArrow">
            <a:avLst>
              <a:gd name="adj1" fmla="val 100000"/>
              <a:gd name="adj2" fmla="val 45317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chemeClr val="bg1"/>
                </a:solidFill>
              </a:rPr>
              <a:t> segment</a:t>
            </a:r>
          </a:p>
          <a:p>
            <a:pPr algn="ctr" eaLnBrk="1" hangingPunct="1"/>
            <a:r>
              <a:rPr lang="it-IT" altLang="x-none" sz="1800">
                <a:solidFill>
                  <a:schemeClr val="bg1"/>
                </a:solidFill>
              </a:rPr>
              <a:t>rasterizer </a:t>
            </a:r>
          </a:p>
        </p:txBody>
      </p:sp>
      <p:sp>
        <p:nvSpPr>
          <p:cNvPr id="49166" name="Rectangle 89"/>
          <p:cNvSpPr>
            <a:spLocks noChangeArrowheads="1"/>
          </p:cNvSpPr>
          <p:nvPr/>
        </p:nvSpPr>
        <p:spPr bwMode="auto">
          <a:xfrm>
            <a:off x="3219450" y="3363913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x-none" sz="1800">
                <a:solidFill>
                  <a:schemeClr val="bg1"/>
                </a:solidFill>
              </a:rPr>
              <a:t>set-up</a:t>
            </a:r>
          </a:p>
        </p:txBody>
      </p:sp>
      <p:sp>
        <p:nvSpPr>
          <p:cNvPr id="49167" name="AutoShape 73"/>
          <p:cNvSpPr>
            <a:spLocks noChangeArrowheads="1"/>
          </p:cNvSpPr>
          <p:nvPr/>
        </p:nvSpPr>
        <p:spPr bwMode="auto">
          <a:xfrm>
            <a:off x="3829050" y="2078038"/>
            <a:ext cx="1571625" cy="649287"/>
          </a:xfrm>
          <a:prstGeom prst="rightArrow">
            <a:avLst>
              <a:gd name="adj1" fmla="val 100000"/>
              <a:gd name="adj2" fmla="val 45206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chemeClr val="bg1"/>
                </a:solidFill>
              </a:rPr>
              <a:t> point</a:t>
            </a:r>
          </a:p>
          <a:p>
            <a:pPr algn="ctr" eaLnBrk="1" hangingPunct="1"/>
            <a:r>
              <a:rPr lang="it-IT" altLang="x-none" sz="1800">
                <a:solidFill>
                  <a:schemeClr val="bg1"/>
                </a:solidFill>
              </a:rPr>
              <a:t>rasterizer </a:t>
            </a:r>
          </a:p>
        </p:txBody>
      </p:sp>
      <p:sp>
        <p:nvSpPr>
          <p:cNvPr id="49168" name="Rectangle 89"/>
          <p:cNvSpPr>
            <a:spLocks noChangeArrowheads="1"/>
          </p:cNvSpPr>
          <p:nvPr/>
        </p:nvSpPr>
        <p:spPr bwMode="auto">
          <a:xfrm>
            <a:off x="3219450" y="2068513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x-none" sz="1800">
                <a:solidFill>
                  <a:schemeClr val="bg1"/>
                </a:solidFill>
              </a:rPr>
              <a:t>set-up</a:t>
            </a:r>
          </a:p>
        </p:txBody>
      </p:sp>
      <p:sp>
        <p:nvSpPr>
          <p:cNvPr id="49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>
                <a:ea typeface="ＭＳ Ｐゴシック" charset="-128"/>
              </a:rPr>
              <a:t>Attributes in the</a:t>
            </a:r>
            <a:r>
              <a:rPr lang="en-US" altLang="x-none">
                <a:ea typeface="ＭＳ Ｐゴシック" charset="-128"/>
              </a:rPr>
              <a:t> pipeline: terminology</a:t>
            </a:r>
            <a:endParaRPr lang="it-IT" altLang="x-none">
              <a:ea typeface="ＭＳ Ｐゴシック" charset="-128"/>
            </a:endParaRPr>
          </a:p>
        </p:txBody>
      </p:sp>
      <p:grpSp>
        <p:nvGrpSpPr>
          <p:cNvPr id="5" name="Group 70"/>
          <p:cNvGrpSpPr>
            <a:grpSpLocks/>
          </p:cNvGrpSpPr>
          <p:nvPr/>
        </p:nvGrpSpPr>
        <p:grpSpPr bwMode="auto">
          <a:xfrm>
            <a:off x="138113" y="3713163"/>
            <a:ext cx="1838325" cy="2597150"/>
            <a:chOff x="87" y="2339"/>
            <a:chExt cx="1158" cy="1636"/>
          </a:xfrm>
        </p:grpSpPr>
        <p:sp>
          <p:nvSpPr>
            <p:cNvPr id="49183" name="Oval 53"/>
            <p:cNvSpPr>
              <a:spLocks noChangeArrowheads="1"/>
            </p:cNvSpPr>
            <p:nvPr/>
          </p:nvSpPr>
          <p:spPr bwMode="auto">
            <a:xfrm>
              <a:off x="217" y="2339"/>
              <a:ext cx="144" cy="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49184" name="Freeform 54"/>
            <p:cNvSpPr>
              <a:spLocks/>
            </p:cNvSpPr>
            <p:nvPr/>
          </p:nvSpPr>
          <p:spPr bwMode="auto">
            <a:xfrm>
              <a:off x="288" y="2411"/>
              <a:ext cx="277" cy="1104"/>
            </a:xfrm>
            <a:custGeom>
              <a:avLst/>
              <a:gdLst>
                <a:gd name="T0" fmla="*/ 0 w 636"/>
                <a:gd name="T1" fmla="*/ 0 h 5"/>
                <a:gd name="T2" fmla="*/ 0 w 636"/>
                <a:gd name="T3" fmla="*/ 2147483647 h 5"/>
                <a:gd name="T4" fmla="*/ 0 60000 65536"/>
                <a:gd name="T5" fmla="*/ 0 60000 65536"/>
                <a:gd name="T6" fmla="*/ 0 w 636"/>
                <a:gd name="T7" fmla="*/ 0 h 5"/>
                <a:gd name="T8" fmla="*/ 636 w 636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6" h="5">
                  <a:moveTo>
                    <a:pt x="0" y="0"/>
                  </a:moveTo>
                  <a:lnTo>
                    <a:pt x="636" y="5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185" name="AutoShape 55"/>
            <p:cNvSpPr>
              <a:spLocks noChangeArrowheads="1"/>
            </p:cNvSpPr>
            <p:nvPr/>
          </p:nvSpPr>
          <p:spPr bwMode="auto">
            <a:xfrm>
              <a:off x="87" y="3137"/>
              <a:ext cx="1158" cy="8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We associate</a:t>
              </a:r>
            </a:p>
            <a:p>
              <a:pPr algn="ctr" eaLnBrk="1" hangingPunct="1"/>
              <a:r>
                <a:rPr lang="en-US" altLang="x-none" sz="2000" b="1" i="1">
                  <a:solidFill>
                    <a:srgbClr val="FF0000"/>
                  </a:solidFill>
                </a:rPr>
                <a:t>Attributes</a:t>
              </a:r>
              <a:br>
                <a:rPr lang="en-US" altLang="x-none" sz="2000">
                  <a:solidFill>
                    <a:srgbClr val="FF0000"/>
                  </a:solidFill>
                </a:rPr>
              </a:br>
              <a:r>
                <a:rPr lang="en-US" altLang="x-none" sz="2000">
                  <a:solidFill>
                    <a:srgbClr val="FF0000"/>
                  </a:solidFill>
                </a:rPr>
                <a:t>to vertices </a:t>
              </a:r>
            </a:p>
            <a:p>
              <a:pPr algn="ctr" eaLnBrk="1" hangingPunct="1"/>
              <a:r>
                <a:rPr lang="en-US" altLang="x-none" sz="1200">
                  <a:solidFill>
                    <a:srgbClr val="FF0000"/>
                  </a:solidFill>
                </a:rPr>
                <a:t>e.g.: RGB color</a:t>
              </a:r>
              <a:endParaRPr lang="it-IT" altLang="x-none" sz="12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1258888" y="3668713"/>
            <a:ext cx="3095625" cy="3073400"/>
            <a:chOff x="793" y="2287"/>
            <a:chExt cx="1950" cy="1936"/>
          </a:xfrm>
        </p:grpSpPr>
        <p:sp>
          <p:nvSpPr>
            <p:cNvPr id="49180" name="Oval 58"/>
            <p:cNvSpPr>
              <a:spLocks noChangeArrowheads="1"/>
            </p:cNvSpPr>
            <p:nvPr/>
          </p:nvSpPr>
          <p:spPr bwMode="auto">
            <a:xfrm>
              <a:off x="793" y="2287"/>
              <a:ext cx="144" cy="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49181" name="Freeform 59"/>
            <p:cNvSpPr>
              <a:spLocks/>
            </p:cNvSpPr>
            <p:nvPr/>
          </p:nvSpPr>
          <p:spPr bwMode="auto">
            <a:xfrm>
              <a:off x="864" y="2352"/>
              <a:ext cx="661" cy="960"/>
            </a:xfrm>
            <a:custGeom>
              <a:avLst/>
              <a:gdLst>
                <a:gd name="T0" fmla="*/ 0 w 636"/>
                <a:gd name="T1" fmla="*/ 0 h 5"/>
                <a:gd name="T2" fmla="*/ 1133 w 636"/>
                <a:gd name="T3" fmla="*/ 2147483647 h 5"/>
                <a:gd name="T4" fmla="*/ 0 60000 65536"/>
                <a:gd name="T5" fmla="*/ 0 60000 65536"/>
                <a:gd name="T6" fmla="*/ 0 w 636"/>
                <a:gd name="T7" fmla="*/ 0 h 5"/>
                <a:gd name="T8" fmla="*/ 636 w 636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6" h="5">
                  <a:moveTo>
                    <a:pt x="0" y="0"/>
                  </a:moveTo>
                  <a:lnTo>
                    <a:pt x="636" y="5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182" name="AutoShape 60"/>
            <p:cNvSpPr>
              <a:spLocks noChangeArrowheads="1"/>
            </p:cNvSpPr>
            <p:nvPr/>
          </p:nvSpPr>
          <p:spPr bwMode="auto">
            <a:xfrm>
              <a:off x="1440" y="2882"/>
              <a:ext cx="1303" cy="134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Here we can make computations on attributes, generating</a:t>
              </a:r>
              <a:br>
                <a:rPr lang="en-US" altLang="x-none" sz="2000">
                  <a:solidFill>
                    <a:srgbClr val="FF0000"/>
                  </a:solidFill>
                </a:rPr>
              </a:br>
              <a:r>
                <a:rPr lang="en-US" altLang="x-none" sz="2000" b="1" i="1">
                  <a:solidFill>
                    <a:srgbClr val="FF0000"/>
                  </a:solidFill>
                </a:rPr>
                <a:t>varying</a:t>
              </a:r>
              <a:endParaRPr lang="it-IT" altLang="x-none" sz="2000" b="1" i="1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5835650" y="3771900"/>
            <a:ext cx="3181350" cy="2800350"/>
            <a:chOff x="3676" y="2376"/>
            <a:chExt cx="2004" cy="1764"/>
          </a:xfrm>
        </p:grpSpPr>
        <p:sp>
          <p:nvSpPr>
            <p:cNvPr id="49177" name="Oval 62"/>
            <p:cNvSpPr>
              <a:spLocks noChangeArrowheads="1"/>
            </p:cNvSpPr>
            <p:nvPr/>
          </p:nvSpPr>
          <p:spPr bwMode="auto">
            <a:xfrm>
              <a:off x="3676" y="2376"/>
              <a:ext cx="144" cy="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49178" name="Freeform 63"/>
            <p:cNvSpPr>
              <a:spLocks/>
            </p:cNvSpPr>
            <p:nvPr/>
          </p:nvSpPr>
          <p:spPr bwMode="auto">
            <a:xfrm>
              <a:off x="3744" y="2448"/>
              <a:ext cx="997" cy="1152"/>
            </a:xfrm>
            <a:custGeom>
              <a:avLst/>
              <a:gdLst>
                <a:gd name="T0" fmla="*/ 0 w 636"/>
                <a:gd name="T1" fmla="*/ 0 h 5"/>
                <a:gd name="T2" fmla="*/ 539598 w 636"/>
                <a:gd name="T3" fmla="*/ 2147483647 h 5"/>
                <a:gd name="T4" fmla="*/ 0 60000 65536"/>
                <a:gd name="T5" fmla="*/ 0 60000 65536"/>
                <a:gd name="T6" fmla="*/ 0 w 636"/>
                <a:gd name="T7" fmla="*/ 0 h 5"/>
                <a:gd name="T8" fmla="*/ 636 w 636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6" h="5">
                  <a:moveTo>
                    <a:pt x="0" y="0"/>
                  </a:moveTo>
                  <a:lnTo>
                    <a:pt x="636" y="5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179" name="AutoShape 64"/>
            <p:cNvSpPr>
              <a:spLocks noChangeArrowheads="1"/>
            </p:cNvSpPr>
            <p:nvPr/>
          </p:nvSpPr>
          <p:spPr bwMode="auto">
            <a:xfrm>
              <a:off x="3985" y="3002"/>
              <a:ext cx="1695" cy="1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For each fragment </a:t>
              </a:r>
            </a:p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we have values</a:t>
              </a:r>
            </a:p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interpolating </a:t>
              </a:r>
            </a:p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the varyings</a:t>
              </a:r>
              <a:br>
                <a:rPr lang="en-US" altLang="x-none" sz="2000">
                  <a:solidFill>
                    <a:srgbClr val="FF0000"/>
                  </a:solidFill>
                </a:rPr>
              </a:br>
              <a:r>
                <a:rPr lang="en-US" altLang="x-none" sz="2000">
                  <a:solidFill>
                    <a:srgbClr val="FF0000"/>
                  </a:solidFill>
                </a:rPr>
                <a:t>computed per vertex</a:t>
              </a:r>
              <a:endParaRPr lang="it-IT" altLang="x-none" sz="200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4416425" y="3246438"/>
            <a:ext cx="1866900" cy="2979737"/>
            <a:chOff x="16" y="2021"/>
            <a:chExt cx="1176" cy="1877"/>
          </a:xfrm>
        </p:grpSpPr>
        <p:sp>
          <p:nvSpPr>
            <p:cNvPr id="49174" name="Oval 67"/>
            <p:cNvSpPr>
              <a:spLocks noChangeArrowheads="1"/>
            </p:cNvSpPr>
            <p:nvPr/>
          </p:nvSpPr>
          <p:spPr bwMode="auto">
            <a:xfrm>
              <a:off x="217" y="2021"/>
              <a:ext cx="144" cy="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49175" name="Freeform 68"/>
            <p:cNvSpPr>
              <a:spLocks/>
            </p:cNvSpPr>
            <p:nvPr/>
          </p:nvSpPr>
          <p:spPr bwMode="auto">
            <a:xfrm>
              <a:off x="288" y="2091"/>
              <a:ext cx="277" cy="1509"/>
            </a:xfrm>
            <a:custGeom>
              <a:avLst/>
              <a:gdLst>
                <a:gd name="T0" fmla="*/ 0 w 636"/>
                <a:gd name="T1" fmla="*/ 0 h 5"/>
                <a:gd name="T2" fmla="*/ 0 w 636"/>
                <a:gd name="T3" fmla="*/ 2147483647 h 5"/>
                <a:gd name="T4" fmla="*/ 0 60000 65536"/>
                <a:gd name="T5" fmla="*/ 0 60000 65536"/>
                <a:gd name="T6" fmla="*/ 0 w 636"/>
                <a:gd name="T7" fmla="*/ 0 h 5"/>
                <a:gd name="T8" fmla="*/ 636 w 636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6" h="5">
                  <a:moveTo>
                    <a:pt x="0" y="0"/>
                  </a:moveTo>
                  <a:lnTo>
                    <a:pt x="636" y="5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  <p:sp>
          <p:nvSpPr>
            <p:cNvPr id="49176" name="AutoShape 69"/>
            <p:cNvSpPr>
              <a:spLocks noChangeArrowheads="1"/>
            </p:cNvSpPr>
            <p:nvPr/>
          </p:nvSpPr>
          <p:spPr bwMode="auto">
            <a:xfrm>
              <a:off x="16" y="3189"/>
              <a:ext cx="1176" cy="70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Here varyings</a:t>
              </a:r>
            </a:p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are </a:t>
              </a:r>
            </a:p>
            <a:p>
              <a:pPr algn="ctr" eaLnBrk="1" hangingPunct="1"/>
              <a:r>
                <a:rPr lang="en-US" altLang="x-none" sz="2000">
                  <a:solidFill>
                    <a:srgbClr val="FF0000"/>
                  </a:solidFill>
                </a:rPr>
                <a:t>interpolated</a:t>
              </a:r>
              <a:endParaRPr lang="it-IT" altLang="x-none" sz="2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1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Interpolation, extrapolation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25"/>
            <a:ext cx="9144000" cy="5486400"/>
          </a:xfrm>
        </p:spPr>
        <p:txBody>
          <a:bodyPr/>
          <a:lstStyle/>
          <a:p>
            <a:r>
              <a:rPr lang="en-US" altLang="x-none" sz="2800" dirty="0">
                <a:ea typeface="ＭＳ Ｐゴシック" charset="-128"/>
              </a:rPr>
              <a:t>Given a vector space </a:t>
            </a:r>
            <a:r>
              <a:rPr lang="en-US" altLang="x-none" sz="2800" i="1" dirty="0">
                <a:solidFill>
                  <a:srgbClr val="32946A"/>
                </a:solidFill>
                <a:ea typeface="ＭＳ Ｐゴシック" charset="-128"/>
              </a:rPr>
              <a:t>A</a:t>
            </a:r>
            <a:r>
              <a:rPr lang="en-US" altLang="x-none" sz="2800" dirty="0">
                <a:ea typeface="ＭＳ Ｐゴシック" charset="-128"/>
              </a:rPr>
              <a:t> with elements </a:t>
            </a:r>
            <a:r>
              <a:rPr lang="en-US" altLang="x-none" sz="2800" i="1" dirty="0" err="1">
                <a:solidFill>
                  <a:srgbClr val="32946A"/>
                </a:solidFill>
                <a:ea typeface="ＭＳ Ｐゴシック" charset="-128"/>
              </a:rPr>
              <a:t>a</a:t>
            </a:r>
            <a:r>
              <a:rPr lang="en-US" altLang="x-none" sz="2800" i="1" dirty="0" err="1">
                <a:ea typeface="ＭＳ Ｐゴシック" charset="-128"/>
              </a:rPr>
              <a:t>,</a:t>
            </a:r>
            <a:r>
              <a:rPr lang="en-US" altLang="x-none" sz="2800" i="1" dirty="0" err="1">
                <a:solidFill>
                  <a:srgbClr val="32946A"/>
                </a:solidFill>
                <a:ea typeface="ＭＳ Ｐゴシック" charset="-128"/>
              </a:rPr>
              <a:t>b</a:t>
            </a:r>
            <a:r>
              <a:rPr lang="en-US" altLang="x-none" sz="2800" i="1" dirty="0" err="1">
                <a:ea typeface="ＭＳ Ｐゴシック" charset="-128"/>
              </a:rPr>
              <a:t>,</a:t>
            </a:r>
            <a:r>
              <a:rPr lang="en-US" altLang="x-none" sz="2800" i="1" dirty="0" err="1">
                <a:solidFill>
                  <a:srgbClr val="32946A"/>
                </a:solidFill>
                <a:ea typeface="ＭＳ Ｐゴシック" charset="-128"/>
              </a:rPr>
              <a:t>c</a:t>
            </a:r>
            <a:r>
              <a:rPr lang="en-US" altLang="x-none" sz="2800" dirty="0">
                <a:ea typeface="ＭＳ Ｐゴシック" charset="-128"/>
              </a:rPr>
              <a:t>…</a:t>
            </a:r>
          </a:p>
          <a:p>
            <a:pPr lvl="1"/>
            <a:r>
              <a:rPr lang="en-US" altLang="x-none" sz="2400" dirty="0">
                <a:ea typeface="ＭＳ Ｐゴシック" charset="-128"/>
              </a:rPr>
              <a:t>i.e.: on </a:t>
            </a:r>
            <a:r>
              <a:rPr lang="en-US" altLang="x-none" sz="2400" i="1" dirty="0" err="1">
                <a:solidFill>
                  <a:srgbClr val="32946A"/>
                </a:solidFill>
                <a:ea typeface="ＭＳ Ｐゴシック" charset="-128"/>
              </a:rPr>
              <a:t>a</a:t>
            </a:r>
            <a:r>
              <a:rPr lang="en-US" altLang="x-none" sz="2400" dirty="0" err="1">
                <a:ea typeface="ＭＳ Ｐゴシック" charset="-128"/>
              </a:rPr>
              <a:t>,</a:t>
            </a:r>
            <a:r>
              <a:rPr lang="en-US" altLang="x-none" sz="2400" i="1" dirty="0" err="1">
                <a:solidFill>
                  <a:srgbClr val="32946A"/>
                </a:solidFill>
                <a:ea typeface="ＭＳ Ｐゴシック" charset="-128"/>
              </a:rPr>
              <a:t>b</a:t>
            </a:r>
            <a:r>
              <a:rPr lang="en-US" altLang="x-none" sz="2400" dirty="0" err="1">
                <a:ea typeface="ＭＳ Ｐゴシック" charset="-128"/>
              </a:rPr>
              <a:t>,</a:t>
            </a:r>
            <a:r>
              <a:rPr lang="en-US" altLang="x-none" sz="2400" i="1" dirty="0" err="1">
                <a:solidFill>
                  <a:srgbClr val="32946A"/>
                </a:solidFill>
                <a:ea typeface="ＭＳ Ｐゴシック" charset="-128"/>
              </a:rPr>
              <a:t>c</a:t>
            </a:r>
            <a:r>
              <a:rPr lang="en-US" altLang="x-none" sz="2400" i="1" dirty="0">
                <a:ea typeface="ＭＳ Ｐゴシック" charset="-128"/>
              </a:rPr>
              <a:t>… </a:t>
            </a:r>
            <a:r>
              <a:rPr lang="en-US" altLang="x-none" sz="2400" dirty="0">
                <a:ea typeface="ＭＳ Ｐゴシック" charset="-128"/>
              </a:rPr>
              <a:t>we have the following operations:</a:t>
            </a:r>
          </a:p>
          <a:p>
            <a:pPr lvl="2"/>
            <a:r>
              <a:rPr lang="en-US" altLang="x-none" sz="2000" dirty="0">
                <a:ea typeface="ＭＳ Ｐゴシック" charset="-128"/>
              </a:rPr>
              <a:t>product with real numbers</a:t>
            </a:r>
          </a:p>
          <a:p>
            <a:pPr lvl="2"/>
            <a:r>
              <a:rPr lang="en-US" altLang="x-none" sz="2000" dirty="0">
                <a:ea typeface="ＭＳ Ｐゴシック" charset="-128"/>
              </a:rPr>
              <a:t>sum between elements of </a:t>
            </a:r>
            <a:r>
              <a:rPr lang="en-US" altLang="x-none" sz="2000" i="1" dirty="0">
                <a:solidFill>
                  <a:srgbClr val="32946A"/>
                </a:solidFill>
                <a:ea typeface="ＭＳ Ｐゴシック" charset="-128"/>
              </a:rPr>
              <a:t>A</a:t>
            </a:r>
            <a:r>
              <a:rPr lang="en-US" altLang="x-none" sz="2000" dirty="0">
                <a:ea typeface="ＭＳ Ｐゴシック" charset="-128"/>
              </a:rPr>
              <a:t> </a:t>
            </a:r>
          </a:p>
          <a:p>
            <a:pPr lvl="2"/>
            <a:r>
              <a:rPr lang="en-US" altLang="x-none" sz="2000" dirty="0">
                <a:ea typeface="ＭＳ Ｐゴシック" charset="-128"/>
              </a:rPr>
              <a:t>With the usual properties (associativity, etc.)</a:t>
            </a:r>
          </a:p>
          <a:p>
            <a:r>
              <a:rPr lang="en-US" altLang="x-none" sz="2800" dirty="0">
                <a:ea typeface="ＭＳ Ｐゴシック" charset="-128"/>
              </a:rPr>
              <a:t>Then:                              means:</a:t>
            </a:r>
          </a:p>
          <a:p>
            <a:pPr lvl="1">
              <a:buFontTx/>
              <a:buNone/>
            </a:pPr>
            <a:r>
              <a:rPr lang="en-US" altLang="x-none" sz="2400" i="1" dirty="0">
                <a:solidFill>
                  <a:srgbClr val="32946A"/>
                </a:solidFill>
                <a:ea typeface="ＭＳ Ｐゴシック" charset="-128"/>
              </a:rPr>
              <a:t>d</a:t>
            </a:r>
            <a:r>
              <a:rPr lang="en-US" altLang="x-none" sz="2400" dirty="0">
                <a:ea typeface="ＭＳ Ｐゴシック" charset="-128"/>
              </a:rPr>
              <a:t> = 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0</a:t>
            </a:r>
            <a:r>
              <a:rPr lang="en-US" altLang="x-none" sz="2400" dirty="0">
                <a:ea typeface="ＭＳ Ｐゴシック" charset="-128"/>
              </a:rPr>
              <a:t> </a:t>
            </a:r>
            <a:r>
              <a:rPr lang="en-US" altLang="x-none" sz="2400" i="1" dirty="0">
                <a:solidFill>
                  <a:srgbClr val="32946A"/>
                </a:solidFill>
                <a:ea typeface="ＭＳ Ｐゴシック" charset="-128"/>
              </a:rPr>
              <a:t>a</a:t>
            </a:r>
            <a:r>
              <a:rPr lang="en-US" altLang="x-none" sz="2400" dirty="0">
                <a:ea typeface="ＭＳ Ｐゴシック" charset="-128"/>
              </a:rPr>
              <a:t> + 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x-none" sz="2400" dirty="0">
                <a:ea typeface="ＭＳ Ｐゴシック" charset="-128"/>
              </a:rPr>
              <a:t> </a:t>
            </a:r>
            <a:r>
              <a:rPr lang="en-US" altLang="x-none" sz="2400" i="1" dirty="0">
                <a:solidFill>
                  <a:srgbClr val="32946A"/>
                </a:solidFill>
                <a:ea typeface="ＭＳ Ｐゴシック" charset="-128"/>
              </a:rPr>
              <a:t>b</a:t>
            </a:r>
            <a:r>
              <a:rPr lang="en-US" altLang="x-none" sz="2400" dirty="0">
                <a:ea typeface="ＭＳ Ｐゴシック" charset="-128"/>
              </a:rPr>
              <a:t> + 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2</a:t>
            </a:r>
            <a:r>
              <a:rPr lang="en-US" altLang="x-none" sz="2400" dirty="0">
                <a:ea typeface="ＭＳ Ｐゴシック" charset="-128"/>
              </a:rPr>
              <a:t> </a:t>
            </a:r>
            <a:r>
              <a:rPr lang="en-US" altLang="x-none" sz="2400" i="1" dirty="0">
                <a:solidFill>
                  <a:srgbClr val="32946A"/>
                </a:solidFill>
                <a:ea typeface="ＭＳ Ｐゴシック" charset="-128"/>
              </a:rPr>
              <a:t>c </a:t>
            </a:r>
            <a:r>
              <a:rPr lang="en-US" altLang="x-none" sz="2400" i="1" dirty="0">
                <a:ea typeface="ＭＳ Ｐゴシック" charset="-128"/>
              </a:rPr>
              <a:t>           </a:t>
            </a:r>
            <a:r>
              <a:rPr lang="en-US" altLang="en-US" sz="2400" i="1" dirty="0">
                <a:ea typeface="ＭＳ Ｐゴシック" charset="-128"/>
              </a:rPr>
              <a:t>“</a:t>
            </a:r>
            <a:r>
              <a:rPr lang="en-US" altLang="ja-JP" sz="2400" i="1" dirty="0">
                <a:solidFill>
                  <a:srgbClr val="32946A"/>
                </a:solidFill>
                <a:ea typeface="ＭＳ Ｐゴシック" charset="-128"/>
              </a:rPr>
              <a:t>d</a:t>
            </a:r>
            <a:r>
              <a:rPr lang="en-US" altLang="ja-JP" sz="2400" i="1" dirty="0">
                <a:ea typeface="ＭＳ Ｐゴシック" charset="-128"/>
              </a:rPr>
              <a:t> </a:t>
            </a:r>
            <a:r>
              <a:rPr lang="it-IT" altLang="ja-JP" sz="2400" dirty="0" err="1">
                <a:ea typeface="ＭＳ Ｐゴシック" charset="-128"/>
              </a:rPr>
              <a:t>is</a:t>
            </a:r>
            <a:r>
              <a:rPr lang="it-IT" altLang="ja-JP" sz="2400" dirty="0">
                <a:ea typeface="ＭＳ Ｐゴシック" charset="-128"/>
              </a:rPr>
              <a:t> a </a:t>
            </a:r>
            <a:r>
              <a:rPr lang="it-IT" altLang="ja-JP" sz="2400" b="1" dirty="0">
                <a:solidFill>
                  <a:schemeClr val="accent2"/>
                </a:solidFill>
                <a:ea typeface="ＭＳ Ｐゴシック" charset="-128"/>
              </a:rPr>
              <a:t>linear </a:t>
            </a:r>
            <a:r>
              <a:rPr lang="it-IT" altLang="ja-JP" sz="2400" b="1" dirty="0" err="1">
                <a:solidFill>
                  <a:schemeClr val="accent2"/>
                </a:solidFill>
                <a:ea typeface="ＭＳ Ｐゴシック" charset="-128"/>
              </a:rPr>
              <a:t>combination</a:t>
            </a:r>
            <a:r>
              <a:rPr lang="it-IT" altLang="ja-JP" sz="2400" dirty="0">
                <a:ea typeface="ＭＳ Ｐゴシック" charset="-128"/>
              </a:rPr>
              <a:t> of	 				       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a</a:t>
            </a:r>
            <a:r>
              <a:rPr lang="it-IT" altLang="ja-JP" sz="2400" dirty="0" err="1">
                <a:ea typeface="ＭＳ Ｐゴシック" charset="-128"/>
              </a:rPr>
              <a:t>,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b</a:t>
            </a:r>
            <a:r>
              <a:rPr lang="it-IT" altLang="ja-JP" sz="2400" dirty="0" err="1">
                <a:ea typeface="ＭＳ Ｐゴシック" charset="-128"/>
              </a:rPr>
              <a:t>,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c</a:t>
            </a:r>
            <a:r>
              <a:rPr lang="it-IT" altLang="ja-JP" sz="2400" i="1" dirty="0">
                <a:ea typeface="ＭＳ Ｐゴシック" charset="-128"/>
              </a:rPr>
              <a:t> </a:t>
            </a:r>
            <a:r>
              <a:rPr lang="it-IT" altLang="ja-JP" sz="2400" dirty="0">
                <a:ea typeface="ＭＳ Ｐゴシック" charset="-128"/>
              </a:rPr>
              <a:t>(with </a:t>
            </a:r>
            <a:r>
              <a:rPr lang="it-IT" altLang="ja-JP" sz="2400" b="1" dirty="0" err="1">
                <a:solidFill>
                  <a:schemeClr val="accent2"/>
                </a:solidFill>
                <a:ea typeface="ＭＳ Ｐゴシック" charset="-128"/>
              </a:rPr>
              <a:t>weights</a:t>
            </a:r>
            <a:r>
              <a:rPr lang="it-IT" altLang="ja-JP" sz="2400" b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0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 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2 </a:t>
            </a:r>
            <a:r>
              <a:rPr lang="it-IT" altLang="ja-JP" sz="2400" dirty="0">
                <a:ea typeface="ＭＳ Ｐゴシック" charset="-128"/>
              </a:rPr>
              <a:t>)</a:t>
            </a:r>
            <a:r>
              <a:rPr lang="en-US" altLang="en-US" sz="2400" dirty="0">
                <a:ea typeface="ＭＳ Ｐゴシック" charset="-128"/>
              </a:rPr>
              <a:t>”</a:t>
            </a:r>
            <a:endParaRPr lang="en-US" altLang="ja-JP" sz="2400" dirty="0">
              <a:ea typeface="ＭＳ Ｐゴシック" charset="-128"/>
            </a:endParaRPr>
          </a:p>
          <a:p>
            <a:pPr lvl="1">
              <a:buFontTx/>
              <a:buNone/>
            </a:pPr>
            <a:endParaRPr lang="it-IT" altLang="x-none" sz="1200" dirty="0">
              <a:ea typeface="ＭＳ Ｐゴシック" charset="-128"/>
            </a:endParaRPr>
          </a:p>
          <a:p>
            <a:pPr lvl="1">
              <a:buFontTx/>
              <a:buNone/>
            </a:pPr>
            <a:r>
              <a:rPr lang="it-IT" altLang="x-none" sz="2400" dirty="0" err="1">
                <a:ea typeface="ＭＳ Ｐゴシック" charset="-128"/>
              </a:rPr>
              <a:t>if</a:t>
            </a:r>
            <a:r>
              <a:rPr lang="it-IT" altLang="x-none" sz="2400" dirty="0">
                <a:ea typeface="ＭＳ Ｐゴシック" charset="-128"/>
              </a:rPr>
              <a:t> 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0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x-none" sz="2400" dirty="0">
                <a:ea typeface="ＭＳ Ｐゴシック" charset="-128"/>
              </a:rPr>
              <a:t>+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 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1 </a:t>
            </a:r>
            <a:r>
              <a:rPr lang="en-US" altLang="x-none" sz="2400" dirty="0">
                <a:ea typeface="ＭＳ Ｐゴシック" charset="-128"/>
              </a:rPr>
              <a:t>+ 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2 </a:t>
            </a:r>
            <a:r>
              <a:rPr lang="en-US" altLang="x-none" sz="2400" dirty="0">
                <a:ea typeface="ＭＳ Ｐゴシック" charset="-128"/>
              </a:rPr>
              <a:t>= 1	      	      </a:t>
            </a:r>
            <a:r>
              <a:rPr lang="en-US" altLang="en-US" sz="2400" i="1" dirty="0">
                <a:ea typeface="ＭＳ Ｐゴシック" charset="-128"/>
              </a:rPr>
              <a:t>“</a:t>
            </a:r>
            <a:r>
              <a:rPr lang="en-US" altLang="ja-JP" sz="2400" i="1" dirty="0">
                <a:solidFill>
                  <a:srgbClr val="32946A"/>
                </a:solidFill>
                <a:ea typeface="ＭＳ Ｐゴシック" charset="-128"/>
              </a:rPr>
              <a:t>d</a:t>
            </a:r>
            <a:r>
              <a:rPr lang="en-US" altLang="ja-JP" sz="2400" i="1" dirty="0">
                <a:ea typeface="ＭＳ Ｐゴシック" charset="-128"/>
              </a:rPr>
              <a:t> </a:t>
            </a:r>
            <a:r>
              <a:rPr lang="it-IT" altLang="ja-JP" sz="2400" dirty="0" err="1">
                <a:ea typeface="ＭＳ Ｐゴシック" charset="-128"/>
              </a:rPr>
              <a:t>is</a:t>
            </a:r>
            <a:r>
              <a:rPr lang="it-IT" altLang="ja-JP" sz="2400" dirty="0">
                <a:ea typeface="ＭＳ Ｐゴシック" charset="-128"/>
              </a:rPr>
              <a:t> an </a:t>
            </a:r>
            <a:r>
              <a:rPr lang="it-IT" altLang="ja-JP" sz="2400" b="1" dirty="0" err="1">
                <a:solidFill>
                  <a:schemeClr val="accent2"/>
                </a:solidFill>
                <a:ea typeface="ＭＳ Ｐゴシック" charset="-128"/>
              </a:rPr>
              <a:t>interpolation</a:t>
            </a:r>
            <a:r>
              <a:rPr lang="it-IT" altLang="ja-JP" sz="2400" dirty="0">
                <a:ea typeface="ＭＳ Ｐゴシック" charset="-128"/>
              </a:rPr>
              <a:t> of		</a:t>
            </a:r>
            <a:r>
              <a:rPr lang="it-IT" altLang="ja-JP" sz="2400" i="1" dirty="0">
                <a:solidFill>
                  <a:srgbClr val="32946A"/>
                </a:solidFill>
                <a:ea typeface="ＭＳ Ｐゴシック" charset="-128"/>
              </a:rPr>
              <a:t>	</a:t>
            </a:r>
            <a:r>
              <a:rPr lang="it-IT" altLang="ja-JP" sz="2400" dirty="0">
                <a:ea typeface="ＭＳ Ｐゴシック" charset="-128"/>
              </a:rPr>
              <a:t>and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0 </a:t>
            </a:r>
            <a:r>
              <a:rPr lang="en-US" altLang="ja-JP" sz="2400" dirty="0">
                <a:ea typeface="ＭＳ Ｐゴシック" charset="-128"/>
              </a:rPr>
              <a:t>,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1 </a:t>
            </a:r>
            <a:r>
              <a:rPr lang="en-US" altLang="ja-JP" sz="2400" dirty="0">
                <a:ea typeface="ＭＳ Ｐゴシック" charset="-128"/>
              </a:rPr>
              <a:t>,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2 </a:t>
            </a:r>
            <a:r>
              <a:rPr lang="en-US" altLang="ja-JP" sz="2400" dirty="0">
                <a:ea typeface="ＭＳ Ｐゴシック" charset="-128"/>
              </a:rPr>
              <a:t>&gt;= 0</a:t>
            </a:r>
            <a:r>
              <a:rPr lang="it-IT" altLang="ja-JP" sz="2400" i="1" dirty="0">
                <a:solidFill>
                  <a:srgbClr val="32946A"/>
                </a:solidFill>
                <a:ea typeface="ＭＳ Ｐゴシック" charset="-128"/>
              </a:rPr>
              <a:t>	       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a</a:t>
            </a:r>
            <a:r>
              <a:rPr lang="it-IT" altLang="ja-JP" sz="2400" dirty="0" err="1">
                <a:ea typeface="ＭＳ Ｐゴシック" charset="-128"/>
              </a:rPr>
              <a:t>,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b</a:t>
            </a:r>
            <a:r>
              <a:rPr lang="it-IT" altLang="ja-JP" sz="2400" dirty="0" err="1">
                <a:ea typeface="ＭＳ Ｐゴシック" charset="-128"/>
              </a:rPr>
              <a:t>,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c</a:t>
            </a:r>
            <a:r>
              <a:rPr lang="it-IT" altLang="ja-JP" sz="2400" i="1" dirty="0">
                <a:ea typeface="ＭＳ Ｐゴシック" charset="-128"/>
              </a:rPr>
              <a:t> </a:t>
            </a:r>
            <a:r>
              <a:rPr lang="it-IT" altLang="ja-JP" sz="2400" dirty="0">
                <a:ea typeface="ＭＳ Ｐゴシック" charset="-128"/>
              </a:rPr>
              <a:t>(with </a:t>
            </a:r>
            <a:r>
              <a:rPr lang="it-IT" altLang="ja-JP" sz="2400" b="1" dirty="0" err="1">
                <a:solidFill>
                  <a:schemeClr val="accent2"/>
                </a:solidFill>
                <a:ea typeface="ＭＳ Ｐゴシック" charset="-128"/>
              </a:rPr>
              <a:t>weights</a:t>
            </a:r>
            <a:r>
              <a:rPr lang="it-IT" altLang="ja-JP" sz="2400" b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it-IT" altLang="ja-JP" sz="2400" dirty="0">
                <a:ea typeface="ＭＳ Ｐゴシック" charset="-128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0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 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2 </a:t>
            </a:r>
            <a:r>
              <a:rPr lang="it-IT" altLang="ja-JP" sz="2400" dirty="0">
                <a:ea typeface="ＭＳ Ｐゴシック" charset="-128"/>
              </a:rPr>
              <a:t>)</a:t>
            </a:r>
            <a:r>
              <a:rPr lang="en-US" altLang="en-US" sz="2400" dirty="0">
                <a:ea typeface="ＭＳ Ｐゴシック" charset="-128"/>
              </a:rPr>
              <a:t>”</a:t>
            </a:r>
            <a:endParaRPr lang="en-US" altLang="ja-JP" sz="2400" dirty="0">
              <a:ea typeface="ＭＳ Ｐゴシック" charset="-128"/>
            </a:endParaRPr>
          </a:p>
          <a:p>
            <a:pPr lvl="1">
              <a:buFontTx/>
              <a:buNone/>
            </a:pPr>
            <a:endParaRPr lang="en-US" altLang="x-none" sz="1200" dirty="0">
              <a:ea typeface="ＭＳ Ｐゴシック" charset="-128"/>
            </a:endParaRPr>
          </a:p>
          <a:p>
            <a:pPr lvl="1">
              <a:buFontTx/>
              <a:buNone/>
            </a:pPr>
            <a:r>
              <a:rPr lang="it-IT" altLang="x-none" sz="2400" dirty="0" err="1">
                <a:ea typeface="ＭＳ Ｐゴシック" charset="-128"/>
              </a:rPr>
              <a:t>if</a:t>
            </a:r>
            <a:r>
              <a:rPr lang="it-IT" altLang="x-none" sz="2400" dirty="0">
                <a:ea typeface="ＭＳ Ｐゴシック" charset="-128"/>
              </a:rPr>
              <a:t> 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0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x-none" sz="2400" dirty="0">
                <a:ea typeface="ＭＳ Ｐゴシック" charset="-128"/>
              </a:rPr>
              <a:t>+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 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1 </a:t>
            </a:r>
            <a:r>
              <a:rPr lang="en-US" altLang="x-none" sz="2400" dirty="0">
                <a:ea typeface="ＭＳ Ｐゴシック" charset="-128"/>
              </a:rPr>
              <a:t>+ </a:t>
            </a:r>
            <a:r>
              <a:rPr lang="en-US" altLang="x-none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x-none" sz="2400" baseline="-25000" dirty="0">
                <a:solidFill>
                  <a:srgbClr val="FF0000"/>
                </a:solidFill>
                <a:ea typeface="ＭＳ Ｐゴシック" charset="-128"/>
              </a:rPr>
              <a:t>2 </a:t>
            </a:r>
            <a:r>
              <a:rPr lang="en-US" altLang="x-none" sz="2400" dirty="0">
                <a:ea typeface="ＭＳ Ｐゴシック" charset="-128"/>
              </a:rPr>
              <a:t>= 1	                </a:t>
            </a:r>
            <a:r>
              <a:rPr lang="en-US" altLang="en-US" sz="2400" i="1" dirty="0">
                <a:ea typeface="ＭＳ Ｐゴシック" charset="-128"/>
              </a:rPr>
              <a:t>“</a:t>
            </a:r>
            <a:r>
              <a:rPr lang="en-US" altLang="ja-JP" sz="2400" i="1" dirty="0">
                <a:solidFill>
                  <a:srgbClr val="32946A"/>
                </a:solidFill>
                <a:ea typeface="ＭＳ Ｐゴシック" charset="-128"/>
              </a:rPr>
              <a:t>d</a:t>
            </a:r>
            <a:r>
              <a:rPr lang="en-US" altLang="ja-JP" sz="2400" i="1" dirty="0">
                <a:ea typeface="ＭＳ Ｐゴシック" charset="-128"/>
              </a:rPr>
              <a:t> </a:t>
            </a:r>
            <a:r>
              <a:rPr lang="it-IT" altLang="ja-JP" sz="2400" dirty="0" err="1">
                <a:ea typeface="ＭＳ Ｐゴシック" charset="-128"/>
              </a:rPr>
              <a:t>is</a:t>
            </a:r>
            <a:r>
              <a:rPr lang="it-IT" altLang="ja-JP" sz="2400" dirty="0">
                <a:ea typeface="ＭＳ Ｐゴシック" charset="-128"/>
              </a:rPr>
              <a:t> an </a:t>
            </a:r>
            <a:r>
              <a:rPr lang="it-IT" altLang="ja-JP" sz="2400" b="1" dirty="0" err="1">
                <a:solidFill>
                  <a:schemeClr val="accent2"/>
                </a:solidFill>
                <a:ea typeface="ＭＳ Ｐゴシック" charset="-128"/>
              </a:rPr>
              <a:t>extrapolation</a:t>
            </a:r>
            <a:r>
              <a:rPr lang="it-IT" altLang="ja-JP" sz="2400" dirty="0">
                <a:ea typeface="ＭＳ Ｐゴシック" charset="-128"/>
              </a:rPr>
              <a:t> of			with </a:t>
            </a:r>
            <a:r>
              <a:rPr lang="it-IT" altLang="ja-JP" sz="2400" dirty="0" err="1">
                <a:ea typeface="ＭＳ Ｐゴシック" charset="-128"/>
              </a:rPr>
              <a:t>at</a:t>
            </a:r>
            <a:r>
              <a:rPr lang="it-IT" altLang="ja-JP" sz="2400" dirty="0">
                <a:ea typeface="ＭＳ Ｐゴシック" charset="-128"/>
              </a:rPr>
              <a:t> </a:t>
            </a:r>
            <a:r>
              <a:rPr lang="it-IT" altLang="ja-JP" sz="2400" dirty="0" err="1">
                <a:ea typeface="ＭＳ Ｐゴシック" charset="-128"/>
              </a:rPr>
              <a:t>least</a:t>
            </a:r>
            <a:r>
              <a:rPr lang="it-IT" altLang="ja-JP" sz="2400" dirty="0">
                <a:ea typeface="ＭＳ Ｐゴシック" charset="-128"/>
              </a:rPr>
              <a:t> </a:t>
            </a:r>
            <a:r>
              <a:rPr lang="it-IT" altLang="ja-JP" sz="2400" dirty="0" err="1">
                <a:ea typeface="ＭＳ Ｐゴシック" charset="-128"/>
              </a:rPr>
              <a:t>one</a:t>
            </a:r>
            <a:r>
              <a:rPr lang="it-IT" altLang="ja-JP" sz="2400" dirty="0">
                <a:ea typeface="ＭＳ Ｐゴシック" charset="-128"/>
              </a:rPr>
              <a:t> &lt;0</a:t>
            </a:r>
            <a:r>
              <a:rPr lang="it-IT" altLang="ja-JP" sz="2400" i="1" dirty="0">
                <a:solidFill>
                  <a:srgbClr val="32946A"/>
                </a:solidFill>
                <a:ea typeface="ＭＳ Ｐゴシック" charset="-128"/>
              </a:rPr>
              <a:t>	       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a</a:t>
            </a:r>
            <a:r>
              <a:rPr lang="it-IT" altLang="ja-JP" sz="2400" dirty="0" err="1">
                <a:ea typeface="ＭＳ Ｐゴシック" charset="-128"/>
              </a:rPr>
              <a:t>,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b</a:t>
            </a:r>
            <a:r>
              <a:rPr lang="it-IT" altLang="ja-JP" sz="2400" dirty="0" err="1">
                <a:ea typeface="ＭＳ Ｐゴシック" charset="-128"/>
              </a:rPr>
              <a:t>,</a:t>
            </a:r>
            <a:r>
              <a:rPr lang="it-IT" altLang="ja-JP" sz="2400" i="1" dirty="0" err="1">
                <a:solidFill>
                  <a:srgbClr val="32946A"/>
                </a:solidFill>
                <a:ea typeface="ＭＳ Ｐゴシック" charset="-128"/>
              </a:rPr>
              <a:t>c</a:t>
            </a:r>
            <a:r>
              <a:rPr lang="it-IT" altLang="ja-JP" sz="2400" i="1" dirty="0">
                <a:ea typeface="ＭＳ Ｐゴシック" charset="-128"/>
              </a:rPr>
              <a:t> </a:t>
            </a:r>
            <a:r>
              <a:rPr lang="it-IT" altLang="ja-JP" sz="2400" dirty="0">
                <a:ea typeface="ＭＳ Ｐゴシック" charset="-128"/>
              </a:rPr>
              <a:t>(with </a:t>
            </a:r>
            <a:r>
              <a:rPr lang="it-IT" altLang="ja-JP" sz="2400" b="1" dirty="0" err="1">
                <a:solidFill>
                  <a:schemeClr val="accent2"/>
                </a:solidFill>
                <a:ea typeface="ＭＳ Ｐゴシック" charset="-128"/>
              </a:rPr>
              <a:t>weights</a:t>
            </a:r>
            <a:r>
              <a:rPr lang="it-IT" altLang="ja-JP" sz="2400" b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it-IT" altLang="ja-JP" sz="2400" dirty="0">
                <a:ea typeface="ＭＳ Ｐゴシック" charset="-128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0 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-128"/>
              </a:rPr>
              <a:t> k</a:t>
            </a:r>
            <a:r>
              <a:rPr lang="en-US" altLang="ja-JP" sz="2400" baseline="-25000" dirty="0">
                <a:solidFill>
                  <a:srgbClr val="FF0000"/>
                </a:solidFill>
                <a:ea typeface="ＭＳ Ｐゴシック" charset="-128"/>
              </a:rPr>
              <a:t>2 </a:t>
            </a:r>
            <a:r>
              <a:rPr lang="it-IT" altLang="ja-JP" sz="2400" dirty="0">
                <a:ea typeface="ＭＳ Ｐゴシック" charset="-128"/>
              </a:rPr>
              <a:t>)</a:t>
            </a:r>
            <a:r>
              <a:rPr lang="en-US" altLang="en-US" sz="2400" dirty="0">
                <a:ea typeface="ＭＳ Ｐゴシック" charset="-128"/>
              </a:rPr>
              <a:t>”</a:t>
            </a:r>
            <a:endParaRPr lang="en-US" altLang="ja-JP" sz="2400" dirty="0">
              <a:ea typeface="ＭＳ Ｐゴシック" charset="-128"/>
            </a:endParaRPr>
          </a:p>
          <a:p>
            <a:pPr lvl="1">
              <a:buFontTx/>
              <a:buNone/>
            </a:pPr>
            <a:endParaRPr lang="en-US" altLang="x-none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8532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x-none" dirty="0">
                <a:ea typeface="ＭＳ Ｐゴシック" charset="-128"/>
              </a:rPr>
              <a:t>Interpolation within a line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51202" name="Line 4"/>
          <p:cNvSpPr>
            <a:spLocks noChangeShapeType="1"/>
          </p:cNvSpPr>
          <p:nvPr/>
        </p:nvSpPr>
        <p:spPr bwMode="auto">
          <a:xfrm flipV="1">
            <a:off x="1219200" y="2514600"/>
            <a:ext cx="3429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066800" y="37338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4648200" y="26670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51205" name="Rectangle 8"/>
          <p:cNvSpPr>
            <a:spLocks noChangeArrowheads="1"/>
          </p:cNvSpPr>
          <p:nvPr/>
        </p:nvSpPr>
        <p:spPr bwMode="auto">
          <a:xfrm>
            <a:off x="1600200" y="4953000"/>
            <a:ext cx="923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chemeClr val="accent2"/>
                </a:solidFill>
              </a:rPr>
              <a:t>with</a:t>
            </a:r>
            <a:endParaRPr lang="it-IT" altLang="x-none" sz="3200" baseline="-25000">
              <a:solidFill>
                <a:schemeClr val="accent2"/>
              </a:solidFill>
            </a:endParaRPr>
          </a:p>
        </p:txBody>
      </p:sp>
      <p:graphicFrame>
        <p:nvGraphicFramePr>
          <p:cNvPr id="51206" name="Object 9"/>
          <p:cNvGraphicFramePr>
            <a:graphicFrameLocks noChangeAspect="1"/>
          </p:cNvGraphicFramePr>
          <p:nvPr/>
        </p:nvGraphicFramePr>
        <p:xfrm>
          <a:off x="2532063" y="4800600"/>
          <a:ext cx="644207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9" name="Equation" r:id="rId3" imgW="1892300" imgH="228600" progId="Equation.3">
                  <p:embed/>
                </p:oleObj>
              </mc:Choice>
              <mc:Fallback>
                <p:oleObj name="Equation" r:id="rId3" imgW="1892300" imgH="228600" progId="Equation.3">
                  <p:embed/>
                  <p:pic>
                    <p:nvPicPr>
                      <p:cNvPr id="5120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4800600"/>
                        <a:ext cx="644207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7" name="Rectangle 10"/>
          <p:cNvSpPr>
            <a:spLocks noChangeArrowheads="1"/>
          </p:cNvSpPr>
          <p:nvPr/>
        </p:nvSpPr>
        <p:spPr bwMode="auto">
          <a:xfrm>
            <a:off x="5057775" y="4886325"/>
            <a:ext cx="5540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chemeClr val="accent2"/>
                </a:solidFill>
              </a:rPr>
              <a:t>or</a:t>
            </a:r>
            <a:endParaRPr lang="it-IT" altLang="x-none" sz="3200" baseline="-25000">
              <a:solidFill>
                <a:schemeClr val="accent2"/>
              </a:solidFill>
            </a:endParaRPr>
          </a:p>
        </p:txBody>
      </p:sp>
      <p:sp>
        <p:nvSpPr>
          <p:cNvPr id="51208" name="Rectangle 11"/>
          <p:cNvSpPr>
            <a:spLocks noChangeArrowheads="1"/>
          </p:cNvSpPr>
          <p:nvPr/>
        </p:nvSpPr>
        <p:spPr bwMode="auto">
          <a:xfrm>
            <a:off x="6858000" y="4876800"/>
            <a:ext cx="5540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chemeClr val="accent2"/>
                </a:solidFill>
              </a:rPr>
              <a:t>or</a:t>
            </a:r>
            <a:endParaRPr lang="it-IT" altLang="x-none" sz="3200" baseline="-25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4713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Rasterization-Based HW-Supported </a:t>
            </a:r>
            <a:r>
              <a:rPr lang="en-US" dirty="0" err="1"/>
              <a:t>Rendering:some</a:t>
            </a:r>
            <a:r>
              <a:rPr lang="en-US" dirty="0"/>
              <a:t>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1143000"/>
            <a:ext cx="7715250" cy="5486400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000" dirty="0"/>
              <a:t>Each vertex is </a:t>
            </a:r>
            <a:r>
              <a:rPr lang="en-US" sz="2000" b="1" i="1" dirty="0">
                <a:solidFill>
                  <a:schemeClr val="accent2"/>
                </a:solidFill>
              </a:rPr>
              <a:t>transformed</a:t>
            </a:r>
          </a:p>
          <a:p>
            <a:pPr marL="914400" lvl="1" indent="-457200" eaLnBrk="1" hangingPunct="1">
              <a:defRPr/>
            </a:pPr>
            <a:r>
              <a:rPr lang="en-US" sz="1800" dirty="0"/>
              <a:t>Projected from 3D space </a:t>
            </a:r>
            <a:r>
              <a:rPr lang="en-US" sz="1800" dirty="0">
                <a:solidFill>
                  <a:schemeClr val="accent2"/>
                </a:solidFill>
              </a:rPr>
              <a:t>(object space) </a:t>
            </a:r>
            <a:br>
              <a:rPr lang="en-US" sz="1800" dirty="0"/>
            </a:br>
            <a:r>
              <a:rPr lang="en-US" sz="1800" dirty="0"/>
              <a:t>to 2D space </a:t>
            </a:r>
            <a:r>
              <a:rPr lang="en-US" sz="1800" dirty="0">
                <a:solidFill>
                  <a:schemeClr val="accent2"/>
                </a:solidFill>
              </a:rPr>
              <a:t>(screen space)</a:t>
            </a:r>
          </a:p>
          <a:p>
            <a:pPr marL="914400" lvl="1" indent="-457200" eaLnBrk="1" hangingPunct="1">
              <a:defRPr/>
            </a:pPr>
            <a:r>
              <a:rPr lang="en-US" sz="1800" dirty="0">
                <a:solidFill>
                  <a:schemeClr val="accent2"/>
                </a:solidFill>
              </a:rPr>
              <a:t>Independently</a:t>
            </a:r>
            <a:r>
              <a:rPr lang="en-US" sz="1800" dirty="0"/>
              <a:t> from other vertices</a:t>
            </a:r>
          </a:p>
          <a:p>
            <a:pPr marL="1257300" lvl="2" indent="-342900" eaLnBrk="1" hangingPunct="1">
              <a:defRPr/>
            </a:pPr>
            <a:r>
              <a:rPr lang="en-US" sz="1600" dirty="0">
                <a:solidFill>
                  <a:schemeClr val="bg2"/>
                </a:solidFill>
              </a:rPr>
              <a:t>(must be done in parallel!)</a:t>
            </a:r>
          </a:p>
          <a:p>
            <a:pPr marL="914400" lvl="1" indent="-457200" eaLnBrk="1" hangingPunct="1">
              <a:defRPr/>
            </a:pPr>
            <a:r>
              <a:rPr lang="en-US" sz="1800" dirty="0">
                <a:solidFill>
                  <a:schemeClr val="accent2"/>
                </a:solidFill>
              </a:rPr>
              <a:t>Independently</a:t>
            </a:r>
            <a:r>
              <a:rPr lang="en-US" sz="1800" dirty="0"/>
              <a:t> of the primitive it belongs to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000" dirty="0"/>
              <a:t>Each primitive is </a:t>
            </a:r>
            <a:r>
              <a:rPr lang="en-US" sz="2000" b="1" i="1" dirty="0">
                <a:solidFill>
                  <a:schemeClr val="accent2"/>
                </a:solidFill>
              </a:rPr>
              <a:t>rasterized</a:t>
            </a:r>
            <a:r>
              <a:rPr lang="en-US" sz="2000" i="1" dirty="0"/>
              <a:t>  </a:t>
            </a:r>
            <a:r>
              <a:rPr lang="en-US" sz="2000" dirty="0"/>
              <a:t>in 2D</a:t>
            </a:r>
          </a:p>
          <a:p>
            <a:pPr marL="914400" lvl="1" indent="-457200" eaLnBrk="1" hangingPunct="1">
              <a:defRPr/>
            </a:pPr>
            <a:r>
              <a:rPr lang="en-US" sz="1800" dirty="0"/>
              <a:t>primitive = triangle, segment, point</a:t>
            </a:r>
          </a:p>
          <a:p>
            <a:pPr marL="1257300" lvl="2" indent="-342900" eaLnBrk="1" hangingPunct="1">
              <a:defRPr/>
            </a:pPr>
            <a:r>
              <a:rPr lang="en-US" sz="1600" dirty="0">
                <a:solidFill>
                  <a:schemeClr val="bg2"/>
                </a:solidFill>
              </a:rPr>
              <a:t>There is a distinct rasterizer for each type of primitive</a:t>
            </a:r>
          </a:p>
          <a:p>
            <a:pPr marL="914400" lvl="1" indent="-457200" eaLnBrk="1" hangingPunct="1">
              <a:defRPr/>
            </a:pPr>
            <a:r>
              <a:rPr lang="en-US" sz="1800" dirty="0">
                <a:solidFill>
                  <a:schemeClr val="accent2"/>
                </a:solidFill>
              </a:rPr>
              <a:t>independently</a:t>
            </a:r>
            <a:r>
              <a:rPr lang="en-US" sz="1800" dirty="0"/>
              <a:t> from the other primitives</a:t>
            </a:r>
          </a:p>
          <a:p>
            <a:pPr marL="914400" lvl="1" indent="-457200" eaLnBrk="1" hangingPunct="1">
              <a:defRPr/>
            </a:pPr>
            <a:r>
              <a:rPr lang="en-US" sz="1800" dirty="0"/>
              <a:t>To rasterize = to produce corresponding fragments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000" dirty="0"/>
              <a:t>Each fragment in position [X,Y] is processed</a:t>
            </a:r>
          </a:p>
          <a:p>
            <a:pPr marL="914400" lvl="1" indent="-457200" eaLnBrk="1" hangingPunct="1">
              <a:defRPr/>
            </a:pPr>
            <a:r>
              <a:rPr lang="en-US" sz="1800" dirty="0">
                <a:solidFill>
                  <a:schemeClr val="accent2"/>
                </a:solidFill>
              </a:rPr>
              <a:t>independently</a:t>
            </a:r>
            <a:r>
              <a:rPr lang="en-US" sz="1800" dirty="0"/>
              <a:t> from the other fragments</a:t>
            </a:r>
          </a:p>
          <a:p>
            <a:pPr marL="914400" lvl="1" indent="-457200" eaLnBrk="1" hangingPunct="1">
              <a:defRPr/>
            </a:pPr>
            <a:r>
              <a:rPr lang="en-US" sz="1800" dirty="0">
                <a:solidFill>
                  <a:schemeClr val="accent2"/>
                </a:solidFill>
              </a:rPr>
              <a:t>independently</a:t>
            </a:r>
            <a:r>
              <a:rPr lang="en-US" sz="1800" dirty="0"/>
              <a:t> from the primitive that has generated it</a:t>
            </a:r>
          </a:p>
          <a:p>
            <a:pPr marL="914400" lvl="1" indent="-457200" eaLnBrk="1" hangingPunct="1">
              <a:defRPr/>
            </a:pPr>
            <a:r>
              <a:rPr lang="en-US" sz="1800" dirty="0"/>
              <a:t>Output of computation: a pixel of the screen buffer (RGB)</a:t>
            </a:r>
          </a:p>
          <a:p>
            <a:pPr marL="1314450" lvl="2" indent="-457200" eaLnBrk="1" hangingPunct="1">
              <a:defRPr/>
            </a:pPr>
            <a:r>
              <a:rPr lang="en-US" sz="1600" dirty="0"/>
              <a:t>At position [X,Y]  </a:t>
            </a:r>
            <a:r>
              <a:rPr lang="en-US" sz="1400" dirty="0">
                <a:solidFill>
                  <a:schemeClr val="bg2"/>
                </a:solidFill>
              </a:rPr>
              <a:t>(preset from </a:t>
            </a:r>
            <a:r>
              <a:rPr lang="en-US" sz="1400" dirty="0" err="1">
                <a:solidFill>
                  <a:schemeClr val="bg2"/>
                </a:solidFill>
              </a:rPr>
              <a:t>rasterization</a:t>
            </a:r>
            <a:r>
              <a:rPr lang="en-US" sz="1400" dirty="0">
                <a:solidFill>
                  <a:schemeClr val="bg2"/>
                </a:solidFill>
              </a:rPr>
              <a:t>, computation decides just RGB)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52229" name="Left Brace 4"/>
          <p:cNvSpPr>
            <a:spLocks/>
          </p:cNvSpPr>
          <p:nvPr/>
        </p:nvSpPr>
        <p:spPr bwMode="auto">
          <a:xfrm>
            <a:off x="1071563" y="1143000"/>
            <a:ext cx="357187" cy="5214938"/>
          </a:xfrm>
          <a:prstGeom prst="leftBrace">
            <a:avLst>
              <a:gd name="adj1" fmla="val 8314"/>
              <a:gd name="adj2" fmla="val 48435"/>
            </a:avLst>
          </a:prstGeom>
          <a:noFill/>
          <a:ln w="38100" algn="ctr">
            <a:solidFill>
              <a:srgbClr val="FF6600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232936" y="3054909"/>
            <a:ext cx="738664" cy="128560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FF6600"/>
                </a:solidFill>
              </a:rPr>
              <a:t>in parallel</a:t>
            </a:r>
          </a:p>
          <a:p>
            <a:pPr algn="ctr">
              <a:defRPr/>
            </a:pPr>
            <a:r>
              <a:rPr lang="en-US" sz="1800" dirty="0">
                <a:solidFill>
                  <a:srgbClr val="FF6600"/>
                </a:solidFill>
              </a:rPr>
              <a:t>(in pipeline)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50B400-6339-4A06-8E71-29C4C89A7BFC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899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x-none" dirty="0">
                <a:ea typeface="ＭＳ Ｐゴシック" charset="-128"/>
              </a:rPr>
              <a:t>Interpolation within a line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52226" name="Line 3"/>
          <p:cNvSpPr>
            <a:spLocks noChangeShapeType="1"/>
          </p:cNvSpPr>
          <p:nvPr/>
        </p:nvSpPr>
        <p:spPr bwMode="auto">
          <a:xfrm flipV="1">
            <a:off x="1219200" y="2514600"/>
            <a:ext cx="3429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1066800" y="37338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648200" y="26670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2933700" y="3552825"/>
            <a:ext cx="481806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A line segment with endpoints </a:t>
            </a:r>
            <a:r>
              <a:rPr lang="en-US" altLang="x-none">
                <a:solidFill>
                  <a:schemeClr val="accent2"/>
                </a:solidFill>
              </a:rPr>
              <a:t>v</a:t>
            </a:r>
            <a:r>
              <a:rPr lang="en-US" altLang="x-none" baseline="-25000">
                <a:solidFill>
                  <a:schemeClr val="accent2"/>
                </a:solidFill>
              </a:rPr>
              <a:t>1</a:t>
            </a:r>
            <a:r>
              <a:rPr lang="en-US" altLang="x-none" baseline="-25000"/>
              <a:t> </a:t>
            </a:r>
          </a:p>
          <a:p>
            <a:pPr eaLnBrk="1" hangingPunct="1"/>
            <a:r>
              <a:rPr lang="en-US" altLang="x-none"/>
              <a:t>and  </a:t>
            </a:r>
            <a:r>
              <a:rPr lang="en-US" altLang="x-none">
                <a:solidFill>
                  <a:schemeClr val="accent2"/>
                </a:solidFill>
              </a:rPr>
              <a:t>v</a:t>
            </a:r>
            <a:r>
              <a:rPr lang="en-US" altLang="x-none" baseline="-25000">
                <a:solidFill>
                  <a:schemeClr val="accent2"/>
                </a:solidFill>
              </a:rPr>
              <a:t>2</a:t>
            </a:r>
            <a:r>
              <a:rPr lang="en-US" altLang="x-none" baseline="-25000"/>
              <a:t> </a:t>
            </a:r>
            <a:r>
              <a:rPr lang="en-US" altLang="x-none"/>
              <a:t>is the locus of points </a:t>
            </a:r>
            <a:r>
              <a:rPr lang="en-US" altLang="x-none" i="1">
                <a:solidFill>
                  <a:schemeClr val="accent2"/>
                </a:solidFill>
              </a:rPr>
              <a:t>x</a:t>
            </a:r>
            <a:r>
              <a:rPr lang="en-US" altLang="x-none"/>
              <a:t>   </a:t>
            </a:r>
          </a:p>
          <a:p>
            <a:pPr eaLnBrk="1" hangingPunct="1"/>
            <a:r>
              <a:rPr lang="en-US" altLang="x-none"/>
              <a:t>that satisfy</a:t>
            </a:r>
          </a:p>
          <a:p>
            <a:pPr eaLnBrk="1" hangingPunct="1"/>
            <a:r>
              <a:rPr lang="en-US" altLang="x-none">
                <a:solidFill>
                  <a:schemeClr val="accent2"/>
                </a:solidFill>
              </a:rPr>
              <a:t> </a:t>
            </a:r>
            <a:r>
              <a:rPr lang="en-US" altLang="x-none" sz="3200" i="1">
                <a:solidFill>
                  <a:schemeClr val="accent2"/>
                </a:solidFill>
              </a:rPr>
              <a:t>x</a:t>
            </a:r>
            <a:r>
              <a:rPr lang="en-US" altLang="x-none" sz="3200">
                <a:solidFill>
                  <a:schemeClr val="accent2"/>
                </a:solidFill>
              </a:rPr>
              <a:t> =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>
                <a:solidFill>
                  <a:schemeClr val="accent2"/>
                </a:solidFill>
              </a:rPr>
              <a:t> v</a:t>
            </a:r>
            <a:r>
              <a:rPr lang="en-US" altLang="x-none" sz="3200" baseline="-25000">
                <a:solidFill>
                  <a:schemeClr val="accent2"/>
                </a:solidFill>
              </a:rPr>
              <a:t>1  </a:t>
            </a:r>
            <a:r>
              <a:rPr lang="en-US" altLang="x-none" sz="3200">
                <a:solidFill>
                  <a:schemeClr val="accent2"/>
                </a:solidFill>
              </a:rPr>
              <a:t>+  </a:t>
            </a:r>
            <a:r>
              <a:rPr lang="en-US" altLang="x-none" sz="3200" i="1">
                <a:solidFill>
                  <a:schemeClr val="accent2"/>
                </a:solidFill>
              </a:rPr>
              <a:t>b</a:t>
            </a:r>
            <a:r>
              <a:rPr lang="en-US" altLang="x-none" sz="3200">
                <a:solidFill>
                  <a:schemeClr val="accent2"/>
                </a:solidFill>
              </a:rPr>
              <a:t> v</a:t>
            </a:r>
            <a:r>
              <a:rPr lang="en-US" altLang="x-none" sz="3200" baseline="-25000">
                <a:solidFill>
                  <a:schemeClr val="accent2"/>
                </a:solidFill>
              </a:rPr>
              <a:t>2  </a:t>
            </a:r>
          </a:p>
          <a:p>
            <a:pPr eaLnBrk="1" hangingPunct="1"/>
            <a:r>
              <a:rPr lang="en-US" altLang="x-none"/>
              <a:t>for some scalars </a:t>
            </a:r>
            <a:endParaRPr lang="en-US" altLang="x-none">
              <a:solidFill>
                <a:schemeClr val="accent2"/>
              </a:solidFill>
            </a:endParaRPr>
          </a:p>
          <a:p>
            <a:pPr eaLnBrk="1" hangingPunct="1"/>
            <a:r>
              <a:rPr lang="en-US" altLang="x-none" i="1">
                <a:solidFill>
                  <a:schemeClr val="accent2"/>
                </a:solidFill>
              </a:rPr>
              <a:t>a</a:t>
            </a:r>
            <a:r>
              <a:rPr lang="en-US" altLang="x-none"/>
              <a:t> and </a:t>
            </a:r>
            <a:r>
              <a:rPr lang="en-US" altLang="x-none" i="1">
                <a:solidFill>
                  <a:schemeClr val="accent2"/>
                </a:solidFill>
              </a:rPr>
              <a:t>b</a:t>
            </a:r>
            <a:r>
              <a:rPr lang="en-US" altLang="x-none"/>
              <a:t> </a:t>
            </a:r>
            <a:r>
              <a:rPr lang="en-US" altLang="x-none" u="sng"/>
              <a:t>positive</a:t>
            </a:r>
            <a:r>
              <a:rPr lang="en-US" altLang="x-none"/>
              <a:t> with </a:t>
            </a:r>
            <a:r>
              <a:rPr lang="en-US" altLang="x-none" i="1">
                <a:solidFill>
                  <a:schemeClr val="accent2"/>
                </a:solidFill>
              </a:rPr>
              <a:t>a</a:t>
            </a:r>
            <a:r>
              <a:rPr lang="en-US" altLang="x-none">
                <a:solidFill>
                  <a:schemeClr val="accent2"/>
                </a:solidFill>
              </a:rPr>
              <a:t> + </a:t>
            </a:r>
            <a:r>
              <a:rPr lang="en-US" altLang="x-none" i="1">
                <a:solidFill>
                  <a:schemeClr val="accent2"/>
                </a:solidFill>
              </a:rPr>
              <a:t>b </a:t>
            </a:r>
            <a:r>
              <a:rPr lang="en-US" altLang="x-none">
                <a:solidFill>
                  <a:schemeClr val="accent2"/>
                </a:solidFill>
              </a:rPr>
              <a:t>= 1</a:t>
            </a:r>
            <a:endParaRPr lang="it-IT" altLang="x-none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14400" y="1447800"/>
            <a:ext cx="2197100" cy="1619250"/>
            <a:chOff x="576" y="912"/>
            <a:chExt cx="1384" cy="1020"/>
          </a:xfrm>
        </p:grpSpPr>
        <p:sp>
          <p:nvSpPr>
            <p:cNvPr id="52253" name="Line 9"/>
            <p:cNvSpPr>
              <a:spLocks noChangeShapeType="1"/>
            </p:cNvSpPr>
            <p:nvPr/>
          </p:nvSpPr>
          <p:spPr bwMode="auto">
            <a:xfrm flipV="1">
              <a:off x="1794" y="1884"/>
              <a:ext cx="0" cy="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54" name="Line 11"/>
            <p:cNvSpPr>
              <a:spLocks noChangeShapeType="1"/>
            </p:cNvSpPr>
            <p:nvPr/>
          </p:nvSpPr>
          <p:spPr bwMode="auto">
            <a:xfrm flipH="1" flipV="1">
              <a:off x="1296" y="1200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55" name="Rectangle 10"/>
            <p:cNvSpPr>
              <a:spLocks noChangeArrowheads="1"/>
            </p:cNvSpPr>
            <p:nvPr/>
          </p:nvSpPr>
          <p:spPr bwMode="auto">
            <a:xfrm>
              <a:off x="576" y="912"/>
              <a:ext cx="1384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chemeClr val="accent2"/>
                  </a:solidFill>
                </a:rPr>
                <a:t>0.5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 0.5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</a:t>
              </a:r>
              <a:endParaRPr lang="it-IT" altLang="x-none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714625" y="895350"/>
            <a:ext cx="1943100" cy="1619250"/>
            <a:chOff x="576" y="912"/>
            <a:chExt cx="1224" cy="1020"/>
          </a:xfrm>
        </p:grpSpPr>
        <p:sp>
          <p:nvSpPr>
            <p:cNvPr id="52250" name="Line 18"/>
            <p:cNvSpPr>
              <a:spLocks noChangeShapeType="1"/>
            </p:cNvSpPr>
            <p:nvPr/>
          </p:nvSpPr>
          <p:spPr bwMode="auto">
            <a:xfrm flipV="1">
              <a:off x="1794" y="1884"/>
              <a:ext cx="0" cy="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51" name="Line 19"/>
            <p:cNvSpPr>
              <a:spLocks noChangeShapeType="1"/>
            </p:cNvSpPr>
            <p:nvPr/>
          </p:nvSpPr>
          <p:spPr bwMode="auto">
            <a:xfrm flipH="1" flipV="1">
              <a:off x="1296" y="1200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52" name="Rectangle 20"/>
            <p:cNvSpPr>
              <a:spLocks noChangeArrowheads="1"/>
            </p:cNvSpPr>
            <p:nvPr/>
          </p:nvSpPr>
          <p:spPr bwMode="auto">
            <a:xfrm>
              <a:off x="576" y="912"/>
              <a:ext cx="1224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chemeClr val="accent2"/>
                  </a:solidFill>
                </a:rPr>
                <a:t>0.0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 1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</a:t>
              </a:r>
              <a:endParaRPr lang="it-IT" altLang="x-none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52400" y="1676400"/>
            <a:ext cx="2536825" cy="1619250"/>
            <a:chOff x="576" y="912"/>
            <a:chExt cx="1598" cy="1020"/>
          </a:xfrm>
        </p:grpSpPr>
        <p:sp>
          <p:nvSpPr>
            <p:cNvPr id="52247" name="Line 23"/>
            <p:cNvSpPr>
              <a:spLocks noChangeShapeType="1"/>
            </p:cNvSpPr>
            <p:nvPr/>
          </p:nvSpPr>
          <p:spPr bwMode="auto">
            <a:xfrm flipV="1">
              <a:off x="1794" y="1884"/>
              <a:ext cx="0" cy="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48" name="Line 24"/>
            <p:cNvSpPr>
              <a:spLocks noChangeShapeType="1"/>
            </p:cNvSpPr>
            <p:nvPr/>
          </p:nvSpPr>
          <p:spPr bwMode="auto">
            <a:xfrm flipH="1" flipV="1">
              <a:off x="1296" y="1200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49" name="Rectangle 25"/>
            <p:cNvSpPr>
              <a:spLocks noChangeArrowheads="1"/>
            </p:cNvSpPr>
            <p:nvPr/>
          </p:nvSpPr>
          <p:spPr bwMode="auto">
            <a:xfrm>
              <a:off x="576" y="912"/>
              <a:ext cx="1598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chemeClr val="accent2"/>
                  </a:solidFill>
                </a:rPr>
                <a:t>0.75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 0.25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</a:t>
              </a:r>
              <a:endParaRPr lang="it-IT" altLang="x-none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914400" y="3733800"/>
            <a:ext cx="1689100" cy="1381125"/>
            <a:chOff x="576" y="2352"/>
            <a:chExt cx="1064" cy="870"/>
          </a:xfrm>
        </p:grpSpPr>
        <p:sp>
          <p:nvSpPr>
            <p:cNvPr id="52245" name="Line 28"/>
            <p:cNvSpPr>
              <a:spLocks noChangeShapeType="1"/>
            </p:cNvSpPr>
            <p:nvPr/>
          </p:nvSpPr>
          <p:spPr bwMode="auto">
            <a:xfrm>
              <a:off x="864" y="2352"/>
              <a:ext cx="432" cy="67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46" name="Rectangle 29"/>
            <p:cNvSpPr>
              <a:spLocks noChangeArrowheads="1"/>
            </p:cNvSpPr>
            <p:nvPr/>
          </p:nvSpPr>
          <p:spPr bwMode="auto">
            <a:xfrm>
              <a:off x="576" y="2928"/>
              <a:ext cx="1064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chemeClr val="accent2"/>
                  </a:solidFill>
                </a:rPr>
                <a:t>1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 0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</a:t>
              </a:r>
              <a:endParaRPr lang="it-IT" altLang="x-none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374900" y="990600"/>
            <a:ext cx="2197100" cy="1619250"/>
            <a:chOff x="576" y="912"/>
            <a:chExt cx="1384" cy="1020"/>
          </a:xfrm>
        </p:grpSpPr>
        <p:sp>
          <p:nvSpPr>
            <p:cNvPr id="52242" name="Line 32"/>
            <p:cNvSpPr>
              <a:spLocks noChangeShapeType="1"/>
            </p:cNvSpPr>
            <p:nvPr/>
          </p:nvSpPr>
          <p:spPr bwMode="auto">
            <a:xfrm flipV="1">
              <a:off x="1794" y="1884"/>
              <a:ext cx="0" cy="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43" name="Line 33"/>
            <p:cNvSpPr>
              <a:spLocks noChangeShapeType="1"/>
            </p:cNvSpPr>
            <p:nvPr/>
          </p:nvSpPr>
          <p:spPr bwMode="auto">
            <a:xfrm flipH="1" flipV="1">
              <a:off x="1296" y="1200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44" name="Rectangle 34"/>
            <p:cNvSpPr>
              <a:spLocks noChangeArrowheads="1"/>
            </p:cNvSpPr>
            <p:nvPr/>
          </p:nvSpPr>
          <p:spPr bwMode="auto">
            <a:xfrm>
              <a:off x="576" y="912"/>
              <a:ext cx="1384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chemeClr val="accent2"/>
                  </a:solidFill>
                </a:rPr>
                <a:t>0.1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 0.9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</a:t>
              </a:r>
              <a:endParaRPr lang="it-IT" altLang="x-none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1905000" y="1123950"/>
            <a:ext cx="2536825" cy="1619250"/>
            <a:chOff x="576" y="912"/>
            <a:chExt cx="1598" cy="1020"/>
          </a:xfrm>
        </p:grpSpPr>
        <p:sp>
          <p:nvSpPr>
            <p:cNvPr id="52239" name="Line 36"/>
            <p:cNvSpPr>
              <a:spLocks noChangeShapeType="1"/>
            </p:cNvSpPr>
            <p:nvPr/>
          </p:nvSpPr>
          <p:spPr bwMode="auto">
            <a:xfrm flipV="1">
              <a:off x="1794" y="1884"/>
              <a:ext cx="0" cy="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40" name="Line 37"/>
            <p:cNvSpPr>
              <a:spLocks noChangeShapeType="1"/>
            </p:cNvSpPr>
            <p:nvPr/>
          </p:nvSpPr>
          <p:spPr bwMode="auto">
            <a:xfrm flipH="1" flipV="1">
              <a:off x="1296" y="1200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41" name="Rectangle 38"/>
            <p:cNvSpPr>
              <a:spLocks noChangeArrowheads="1"/>
            </p:cNvSpPr>
            <p:nvPr/>
          </p:nvSpPr>
          <p:spPr bwMode="auto">
            <a:xfrm>
              <a:off x="576" y="912"/>
              <a:ext cx="1598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chemeClr val="accent2"/>
                  </a:solidFill>
                </a:rPr>
                <a:t>0.66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 0.33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</a:t>
              </a:r>
              <a:endParaRPr lang="it-IT" altLang="x-none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6096000" y="1527175"/>
            <a:ext cx="2687638" cy="3806825"/>
            <a:chOff x="3840" y="962"/>
            <a:chExt cx="1693" cy="2398"/>
          </a:xfrm>
        </p:grpSpPr>
        <p:sp>
          <p:nvSpPr>
            <p:cNvPr id="52237" name="Freeform 40"/>
            <p:cNvSpPr>
              <a:spLocks/>
            </p:cNvSpPr>
            <p:nvPr/>
          </p:nvSpPr>
          <p:spPr bwMode="auto">
            <a:xfrm>
              <a:off x="3840" y="1584"/>
              <a:ext cx="1254" cy="1776"/>
            </a:xfrm>
            <a:custGeom>
              <a:avLst/>
              <a:gdLst>
                <a:gd name="T0" fmla="*/ 0 w 1254"/>
                <a:gd name="T1" fmla="*/ 1776 h 1776"/>
                <a:gd name="T2" fmla="*/ 864 w 1254"/>
                <a:gd name="T3" fmla="*/ 1764 h 1776"/>
                <a:gd name="T4" fmla="*/ 1248 w 1254"/>
                <a:gd name="T5" fmla="*/ 1422 h 1776"/>
                <a:gd name="T6" fmla="*/ 1200 w 1254"/>
                <a:gd name="T7" fmla="*/ 0 h 17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4"/>
                <a:gd name="T13" fmla="*/ 0 h 1776"/>
                <a:gd name="T14" fmla="*/ 1254 w 1254"/>
                <a:gd name="T15" fmla="*/ 1776 h 17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4" h="1776">
                  <a:moveTo>
                    <a:pt x="0" y="1776"/>
                  </a:moveTo>
                  <a:cubicBezTo>
                    <a:pt x="144" y="1774"/>
                    <a:pt x="618" y="1776"/>
                    <a:pt x="864" y="1764"/>
                  </a:cubicBezTo>
                  <a:cubicBezTo>
                    <a:pt x="978" y="1756"/>
                    <a:pt x="1225" y="1715"/>
                    <a:pt x="1248" y="1422"/>
                  </a:cubicBezTo>
                  <a:cubicBezTo>
                    <a:pt x="1254" y="1308"/>
                    <a:pt x="1210" y="296"/>
                    <a:pt x="12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38" name="AutoShape 41"/>
            <p:cNvSpPr>
              <a:spLocks noChangeArrowheads="1"/>
            </p:cNvSpPr>
            <p:nvPr/>
          </p:nvSpPr>
          <p:spPr bwMode="auto">
            <a:xfrm>
              <a:off x="3921" y="962"/>
              <a:ext cx="1612" cy="92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>
                  <a:solidFill>
                    <a:srgbClr val="FF0000"/>
                  </a:solidFill>
                  <a:ea typeface="Arial Unicode MS" charset="0"/>
                </a:rPr>
                <a:t>≪</a:t>
              </a:r>
              <a:r>
                <a:rPr lang="en-US" altLang="x-none">
                  <a:solidFill>
                    <a:srgbClr val="FF0000"/>
                  </a:solidFill>
                </a:rPr>
                <a:t> x is an</a:t>
              </a:r>
            </a:p>
            <a:p>
              <a:pPr algn="ctr" eaLnBrk="1" hangingPunct="1"/>
              <a:r>
                <a:rPr lang="en-US" altLang="x-none" sz="3200" b="1">
                  <a:solidFill>
                    <a:srgbClr val="FF0000"/>
                  </a:solidFill>
                </a:rPr>
                <a:t>Interpolation</a:t>
              </a:r>
              <a:br>
                <a:rPr lang="en-US" altLang="x-none" sz="3200" b="1">
                  <a:solidFill>
                    <a:srgbClr val="FF0000"/>
                  </a:solidFill>
                </a:rPr>
              </a:br>
              <a:r>
                <a:rPr lang="en-US" altLang="x-none">
                  <a:solidFill>
                    <a:srgbClr val="FF0000"/>
                  </a:solidFill>
                </a:rPr>
                <a:t>of v1 and v2 </a:t>
              </a:r>
              <a:r>
                <a:rPr lang="en-US" altLang="x-none">
                  <a:solidFill>
                    <a:srgbClr val="FF0000"/>
                  </a:solidFill>
                  <a:ea typeface="Arial Unicode MS" charset="0"/>
                </a:rPr>
                <a:t>≫</a:t>
              </a:r>
              <a:endParaRPr lang="it-IT" altLang="x-none">
                <a:solidFill>
                  <a:srgbClr val="FF0000"/>
                </a:solidFill>
                <a:ea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471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reeform 2"/>
          <p:cNvSpPr>
            <a:spLocks/>
          </p:cNvSpPr>
          <p:nvPr/>
        </p:nvSpPr>
        <p:spPr bwMode="auto">
          <a:xfrm>
            <a:off x="1219200" y="1438275"/>
            <a:ext cx="3429000" cy="2143125"/>
          </a:xfrm>
          <a:custGeom>
            <a:avLst/>
            <a:gdLst>
              <a:gd name="T0" fmla="*/ 0 w 2160"/>
              <a:gd name="T1" fmla="*/ 2147483647 h 1350"/>
              <a:gd name="T2" fmla="*/ 2147483647 w 2160"/>
              <a:gd name="T3" fmla="*/ 0 h 1350"/>
              <a:gd name="T4" fmla="*/ 2147483647 w 2160"/>
              <a:gd name="T5" fmla="*/ 2147483647 h 1350"/>
              <a:gd name="T6" fmla="*/ 0 60000 65536"/>
              <a:gd name="T7" fmla="*/ 0 60000 65536"/>
              <a:gd name="T8" fmla="*/ 0 60000 65536"/>
              <a:gd name="T9" fmla="*/ 0 w 2160"/>
              <a:gd name="T10" fmla="*/ 0 h 1350"/>
              <a:gd name="T11" fmla="*/ 2160 w 2160"/>
              <a:gd name="T12" fmla="*/ 1350 h 1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1350">
                <a:moveTo>
                  <a:pt x="0" y="1350"/>
                </a:moveTo>
                <a:lnTo>
                  <a:pt x="246" y="0"/>
                </a:lnTo>
                <a:lnTo>
                  <a:pt x="2160" y="67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41347" name="Oval 3"/>
          <p:cNvSpPr>
            <a:spLocks noChangeArrowheads="1"/>
          </p:cNvSpPr>
          <p:nvPr/>
        </p:nvSpPr>
        <p:spPr bwMode="auto">
          <a:xfrm>
            <a:off x="5638800" y="4419600"/>
            <a:ext cx="1143000" cy="1066800"/>
          </a:xfrm>
          <a:prstGeom prst="ellipse">
            <a:avLst/>
          </a:prstGeom>
          <a:solidFill>
            <a:srgbClr val="FF9933"/>
          </a:solidFill>
          <a:ln w="76200" cap="rnd">
            <a:solidFill>
              <a:srgbClr val="CC0000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x-none" dirty="0">
                <a:ea typeface="ＭＳ Ｐゴシック" charset="-128"/>
              </a:rPr>
              <a:t>Interpolation within a triangle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53252" name="Line 5"/>
          <p:cNvSpPr>
            <a:spLocks noChangeShapeType="1"/>
          </p:cNvSpPr>
          <p:nvPr/>
        </p:nvSpPr>
        <p:spPr bwMode="auto">
          <a:xfrm flipV="1">
            <a:off x="1219200" y="2514600"/>
            <a:ext cx="3429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1066800" y="37338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4648200" y="26670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1085850" y="4652963"/>
            <a:ext cx="9239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chemeClr val="accent2"/>
                </a:solidFill>
              </a:rPr>
              <a:t>with</a:t>
            </a:r>
            <a:endParaRPr lang="it-IT" altLang="x-none" sz="3200" baseline="-25000">
              <a:solidFill>
                <a:schemeClr val="accent2"/>
              </a:solidFill>
            </a:endParaRPr>
          </a:p>
        </p:txBody>
      </p:sp>
      <p:graphicFrame>
        <p:nvGraphicFramePr>
          <p:cNvPr id="53256" name="Object 9"/>
          <p:cNvGraphicFramePr>
            <a:graphicFrameLocks noChangeAspect="1"/>
          </p:cNvGraphicFramePr>
          <p:nvPr/>
        </p:nvGraphicFramePr>
        <p:xfrm>
          <a:off x="1941513" y="4551363"/>
          <a:ext cx="708977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3" name="Equation" r:id="rId3" imgW="2082800" imgH="241300" progId="Equation.3">
                  <p:embed/>
                </p:oleObj>
              </mc:Choice>
              <mc:Fallback>
                <p:oleObj name="Equation" r:id="rId3" imgW="2082800" imgH="241300" progId="Equation.3">
                  <p:embed/>
                  <p:pic>
                    <p:nvPicPr>
                      <p:cNvPr id="5325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513" y="4551363"/>
                        <a:ext cx="7089775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057775" y="4657725"/>
            <a:ext cx="5540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chemeClr val="accent2"/>
                </a:solidFill>
              </a:rPr>
              <a:t>or</a:t>
            </a:r>
            <a:endParaRPr lang="it-IT" altLang="x-none" sz="3200" baseline="-25000">
              <a:solidFill>
                <a:schemeClr val="accent2"/>
              </a:solidFill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858000" y="4648200"/>
            <a:ext cx="5540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chemeClr val="accent2"/>
                </a:solidFill>
              </a:rPr>
              <a:t>or</a:t>
            </a:r>
            <a:endParaRPr lang="it-IT" altLang="x-none" sz="3200" baseline="-25000">
              <a:solidFill>
                <a:schemeClr val="accent2"/>
              </a:solidFill>
            </a:endParaRPr>
          </a:p>
        </p:txBody>
      </p:sp>
      <p:sp>
        <p:nvSpPr>
          <p:cNvPr id="53259" name="Line 12"/>
          <p:cNvSpPr>
            <a:spLocks noChangeShapeType="1"/>
          </p:cNvSpPr>
          <p:nvPr/>
        </p:nvSpPr>
        <p:spPr bwMode="auto">
          <a:xfrm>
            <a:off x="1600200" y="1447800"/>
            <a:ext cx="3048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3260" name="Line 13"/>
          <p:cNvSpPr>
            <a:spLocks noChangeShapeType="1"/>
          </p:cNvSpPr>
          <p:nvPr/>
        </p:nvSpPr>
        <p:spPr bwMode="auto">
          <a:xfrm flipH="1">
            <a:off x="1219200" y="1447800"/>
            <a:ext cx="3810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3261" name="Text Box 14"/>
          <p:cNvSpPr txBox="1">
            <a:spLocks noChangeArrowheads="1"/>
          </p:cNvSpPr>
          <p:nvPr/>
        </p:nvSpPr>
        <p:spPr bwMode="auto">
          <a:xfrm>
            <a:off x="762000" y="12192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3</a:t>
            </a:r>
            <a:endParaRPr lang="it-IT" altLang="x-none" sz="3200" baseline="-25000"/>
          </a:p>
        </p:txBody>
      </p:sp>
      <p:sp>
        <p:nvSpPr>
          <p:cNvPr id="441359" name="Rectangle 15"/>
          <p:cNvSpPr>
            <a:spLocks noChangeArrowheads="1"/>
          </p:cNvSpPr>
          <p:nvPr/>
        </p:nvSpPr>
        <p:spPr bwMode="auto">
          <a:xfrm>
            <a:off x="990600" y="6019800"/>
            <a:ext cx="60086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 dirty="0">
                <a:solidFill>
                  <a:schemeClr val="tx2"/>
                </a:solidFill>
                <a:ea typeface="Arial Unicode MS" charset="0"/>
              </a:rPr>
              <a:t>Locus of points</a:t>
            </a:r>
            <a:r>
              <a:rPr lang="en-US" altLang="x-none" sz="3200" dirty="0"/>
              <a:t> </a:t>
            </a:r>
            <a:r>
              <a:rPr lang="en-US" altLang="x-none" sz="3200" i="1" dirty="0">
                <a:solidFill>
                  <a:schemeClr val="accent2"/>
                </a:solidFill>
              </a:rPr>
              <a:t>x  </a:t>
            </a:r>
            <a:r>
              <a:rPr lang="en-US" altLang="x-none" sz="3200" dirty="0"/>
              <a:t>such that... </a:t>
            </a:r>
            <a:r>
              <a:rPr lang="en-US" altLang="x-none" sz="3200" dirty="0">
                <a:solidFill>
                  <a:schemeClr val="tx2"/>
                </a:solidFill>
                <a:ea typeface="Arial Unicode MS" charset="0"/>
              </a:rPr>
              <a:t>≫</a:t>
            </a:r>
            <a:endParaRPr lang="it-IT" altLang="x-none" sz="3200" dirty="0">
              <a:solidFill>
                <a:schemeClr val="tx2"/>
              </a:solidFill>
              <a:ea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6676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7" grpId="0" animBg="1"/>
      <p:bldP spid="44135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reeform 15"/>
          <p:cNvSpPr>
            <a:spLocks/>
          </p:cNvSpPr>
          <p:nvPr/>
        </p:nvSpPr>
        <p:spPr bwMode="auto">
          <a:xfrm>
            <a:off x="1219200" y="1438275"/>
            <a:ext cx="3429000" cy="2143125"/>
          </a:xfrm>
          <a:custGeom>
            <a:avLst/>
            <a:gdLst>
              <a:gd name="T0" fmla="*/ 0 w 2160"/>
              <a:gd name="T1" fmla="*/ 2147483647 h 1350"/>
              <a:gd name="T2" fmla="*/ 2147483647 w 2160"/>
              <a:gd name="T3" fmla="*/ 0 h 1350"/>
              <a:gd name="T4" fmla="*/ 2147483647 w 2160"/>
              <a:gd name="T5" fmla="*/ 2147483647 h 1350"/>
              <a:gd name="T6" fmla="*/ 0 60000 65536"/>
              <a:gd name="T7" fmla="*/ 0 60000 65536"/>
              <a:gd name="T8" fmla="*/ 0 60000 65536"/>
              <a:gd name="T9" fmla="*/ 0 w 2160"/>
              <a:gd name="T10" fmla="*/ 0 h 1350"/>
              <a:gd name="T11" fmla="*/ 2160 w 2160"/>
              <a:gd name="T12" fmla="*/ 1350 h 1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1350">
                <a:moveTo>
                  <a:pt x="0" y="1350"/>
                </a:moveTo>
                <a:lnTo>
                  <a:pt x="246" y="0"/>
                </a:lnTo>
                <a:lnTo>
                  <a:pt x="2160" y="67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x-none" dirty="0">
                <a:ea typeface="ＭＳ Ｐゴシック" charset="-128"/>
              </a:rPr>
              <a:t>Interpolation within a triangle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55299" name="Line 4"/>
          <p:cNvSpPr>
            <a:spLocks noChangeShapeType="1"/>
          </p:cNvSpPr>
          <p:nvPr/>
        </p:nvSpPr>
        <p:spPr bwMode="auto">
          <a:xfrm flipV="1">
            <a:off x="1219200" y="2514600"/>
            <a:ext cx="3429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1066800" y="37338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4648200" y="26670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55302" name="Line 11"/>
          <p:cNvSpPr>
            <a:spLocks noChangeShapeType="1"/>
          </p:cNvSpPr>
          <p:nvPr/>
        </p:nvSpPr>
        <p:spPr bwMode="auto">
          <a:xfrm>
            <a:off x="1600200" y="1447800"/>
            <a:ext cx="3048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5303" name="Line 12"/>
          <p:cNvSpPr>
            <a:spLocks noChangeShapeType="1"/>
          </p:cNvSpPr>
          <p:nvPr/>
        </p:nvSpPr>
        <p:spPr bwMode="auto">
          <a:xfrm flipH="1">
            <a:off x="1219200" y="1447800"/>
            <a:ext cx="3810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5304" name="Text Box 13"/>
          <p:cNvSpPr txBox="1">
            <a:spLocks noChangeArrowheads="1"/>
          </p:cNvSpPr>
          <p:nvPr/>
        </p:nvSpPr>
        <p:spPr bwMode="auto">
          <a:xfrm>
            <a:off x="762000" y="12192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3</a:t>
            </a:r>
            <a:endParaRPr lang="it-IT" altLang="x-none" sz="3200" baseline="-25000"/>
          </a:p>
        </p:txBody>
      </p:sp>
      <p:sp>
        <p:nvSpPr>
          <p:cNvPr id="55305" name="Text Box 14"/>
          <p:cNvSpPr txBox="1">
            <a:spLocks noChangeArrowheads="1"/>
          </p:cNvSpPr>
          <p:nvPr/>
        </p:nvSpPr>
        <p:spPr bwMode="auto">
          <a:xfrm>
            <a:off x="3200400" y="3429000"/>
            <a:ext cx="4462463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A triangle with vertices </a:t>
            </a:r>
            <a:r>
              <a:rPr lang="en-US" altLang="x-none">
                <a:solidFill>
                  <a:schemeClr val="accent2"/>
                </a:solidFill>
              </a:rPr>
              <a:t>v</a:t>
            </a:r>
            <a:r>
              <a:rPr lang="en-US" altLang="x-none" baseline="-25000">
                <a:solidFill>
                  <a:schemeClr val="accent2"/>
                </a:solidFill>
              </a:rPr>
              <a:t>1</a:t>
            </a:r>
            <a:r>
              <a:rPr lang="en-US" altLang="x-none" baseline="-25000"/>
              <a:t> </a:t>
            </a:r>
            <a:r>
              <a:rPr lang="en-US" altLang="x-none">
                <a:solidFill>
                  <a:schemeClr val="accent2"/>
                </a:solidFill>
              </a:rPr>
              <a:t>v</a:t>
            </a:r>
            <a:r>
              <a:rPr lang="en-US" altLang="x-none" baseline="-25000">
                <a:solidFill>
                  <a:schemeClr val="accent2"/>
                </a:solidFill>
              </a:rPr>
              <a:t>2</a:t>
            </a:r>
            <a:r>
              <a:rPr lang="en-US" altLang="x-none" baseline="-25000"/>
              <a:t> </a:t>
            </a:r>
            <a:r>
              <a:rPr lang="en-US" altLang="x-none">
                <a:solidFill>
                  <a:schemeClr val="accent2"/>
                </a:solidFill>
              </a:rPr>
              <a:t>v</a:t>
            </a:r>
            <a:r>
              <a:rPr lang="en-US" altLang="x-none" baseline="-25000">
                <a:solidFill>
                  <a:schemeClr val="accent2"/>
                </a:solidFill>
              </a:rPr>
              <a:t>3</a:t>
            </a:r>
            <a:endParaRPr lang="en-US" altLang="x-none" baseline="-25000"/>
          </a:p>
          <a:p>
            <a:pPr eaLnBrk="1" hangingPunct="1"/>
            <a:r>
              <a:rPr lang="en-US" altLang="x-none"/>
              <a:t>is the locus of points  </a:t>
            </a:r>
            <a:r>
              <a:rPr lang="en-US" altLang="x-none" i="1">
                <a:solidFill>
                  <a:schemeClr val="accent2"/>
                </a:solidFill>
              </a:rPr>
              <a:t>x</a:t>
            </a:r>
            <a:r>
              <a:rPr lang="en-US" altLang="x-none"/>
              <a:t>   </a:t>
            </a:r>
          </a:p>
          <a:p>
            <a:pPr eaLnBrk="1" hangingPunct="1"/>
            <a:r>
              <a:rPr lang="en-US" altLang="x-none"/>
              <a:t>satisfying</a:t>
            </a:r>
          </a:p>
          <a:p>
            <a:pPr eaLnBrk="1" hangingPunct="1"/>
            <a:r>
              <a:rPr lang="en-US" altLang="x-none">
                <a:solidFill>
                  <a:schemeClr val="accent2"/>
                </a:solidFill>
              </a:rPr>
              <a:t> </a:t>
            </a:r>
            <a:r>
              <a:rPr lang="en-US" altLang="x-none" sz="3200" i="1">
                <a:solidFill>
                  <a:schemeClr val="accent2"/>
                </a:solidFill>
              </a:rPr>
              <a:t>x</a:t>
            </a:r>
            <a:r>
              <a:rPr lang="en-US" altLang="x-none" sz="3200">
                <a:solidFill>
                  <a:schemeClr val="accent2"/>
                </a:solidFill>
              </a:rPr>
              <a:t> =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1</a:t>
            </a:r>
            <a:r>
              <a:rPr lang="en-US" altLang="x-none" sz="3200">
                <a:solidFill>
                  <a:schemeClr val="accent2"/>
                </a:solidFill>
              </a:rPr>
              <a:t> v</a:t>
            </a:r>
            <a:r>
              <a:rPr lang="en-US" altLang="x-none" sz="3200" baseline="-25000">
                <a:solidFill>
                  <a:schemeClr val="accent2"/>
                </a:solidFill>
              </a:rPr>
              <a:t>1  </a:t>
            </a:r>
            <a:r>
              <a:rPr lang="en-US" altLang="x-none" sz="3200">
                <a:solidFill>
                  <a:schemeClr val="accent2"/>
                </a:solidFill>
              </a:rPr>
              <a:t>+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2</a:t>
            </a:r>
            <a:r>
              <a:rPr lang="en-US" altLang="x-none" sz="3200">
                <a:solidFill>
                  <a:schemeClr val="accent2"/>
                </a:solidFill>
              </a:rPr>
              <a:t> v</a:t>
            </a:r>
            <a:r>
              <a:rPr lang="en-US" altLang="x-none" sz="3200" baseline="-25000">
                <a:solidFill>
                  <a:schemeClr val="accent2"/>
                </a:solidFill>
              </a:rPr>
              <a:t>2 </a:t>
            </a:r>
            <a:r>
              <a:rPr lang="en-US" altLang="x-none" sz="3200">
                <a:solidFill>
                  <a:schemeClr val="accent2"/>
                </a:solidFill>
              </a:rPr>
              <a:t>+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3</a:t>
            </a:r>
            <a:r>
              <a:rPr lang="en-US" altLang="x-none" sz="3200">
                <a:solidFill>
                  <a:schemeClr val="accent2"/>
                </a:solidFill>
              </a:rPr>
              <a:t> v</a:t>
            </a:r>
            <a:r>
              <a:rPr lang="en-US" altLang="x-none" sz="3200" baseline="-25000">
                <a:solidFill>
                  <a:schemeClr val="accent2"/>
                </a:solidFill>
              </a:rPr>
              <a:t>3 </a:t>
            </a:r>
          </a:p>
          <a:p>
            <a:pPr eaLnBrk="1" hangingPunct="1"/>
            <a:r>
              <a:rPr lang="en-US" altLang="x-none"/>
              <a:t>for some</a:t>
            </a:r>
            <a:endParaRPr lang="en-US" altLang="x-none">
              <a:solidFill>
                <a:schemeClr val="accent2"/>
              </a:solidFill>
            </a:endParaRPr>
          </a:p>
          <a:p>
            <a:pPr eaLnBrk="1" hangingPunct="1"/>
            <a:r>
              <a:rPr lang="en-US" altLang="x-none" i="1"/>
              <a:t>non negative </a:t>
            </a:r>
            <a:r>
              <a:rPr lang="en-US" altLang="x-none" i="1">
                <a:solidFill>
                  <a:schemeClr val="accent2"/>
                </a:solidFill>
              </a:rPr>
              <a:t>a</a:t>
            </a:r>
            <a:r>
              <a:rPr lang="en-US" altLang="x-none" baseline="-25000">
                <a:solidFill>
                  <a:schemeClr val="accent2"/>
                </a:solidFill>
              </a:rPr>
              <a:t>1</a:t>
            </a:r>
            <a:r>
              <a:rPr lang="en-US" altLang="x-none" i="1">
                <a:solidFill>
                  <a:schemeClr val="accent2"/>
                </a:solidFill>
              </a:rPr>
              <a:t> a</a:t>
            </a:r>
            <a:r>
              <a:rPr lang="en-US" altLang="x-none" baseline="-25000">
                <a:solidFill>
                  <a:schemeClr val="accent2"/>
                </a:solidFill>
              </a:rPr>
              <a:t>2</a:t>
            </a:r>
            <a:r>
              <a:rPr lang="en-US" altLang="x-none"/>
              <a:t> </a:t>
            </a:r>
            <a:r>
              <a:rPr lang="en-US" altLang="x-none" i="1">
                <a:solidFill>
                  <a:schemeClr val="accent2"/>
                </a:solidFill>
              </a:rPr>
              <a:t>a</a:t>
            </a:r>
            <a:r>
              <a:rPr lang="en-US" altLang="x-none" baseline="-25000">
                <a:solidFill>
                  <a:schemeClr val="accent2"/>
                </a:solidFill>
              </a:rPr>
              <a:t>3</a:t>
            </a:r>
            <a:r>
              <a:rPr lang="en-US" altLang="x-none"/>
              <a:t> scalars</a:t>
            </a:r>
            <a:endParaRPr lang="en-US" altLang="x-none" i="1"/>
          </a:p>
          <a:p>
            <a:pPr eaLnBrk="1" hangingPunct="1"/>
            <a:r>
              <a:rPr lang="en-US" altLang="x-none"/>
              <a:t>s.t. </a:t>
            </a:r>
            <a:r>
              <a:rPr lang="en-US" altLang="x-none" i="1">
                <a:solidFill>
                  <a:schemeClr val="accent2"/>
                </a:solidFill>
              </a:rPr>
              <a:t>a</a:t>
            </a:r>
            <a:r>
              <a:rPr lang="en-US" altLang="x-none" baseline="-25000">
                <a:solidFill>
                  <a:schemeClr val="accent2"/>
                </a:solidFill>
              </a:rPr>
              <a:t>1</a:t>
            </a:r>
            <a:r>
              <a:rPr lang="en-US" altLang="x-none" i="1">
                <a:solidFill>
                  <a:schemeClr val="accent2"/>
                </a:solidFill>
              </a:rPr>
              <a:t> </a:t>
            </a:r>
            <a:r>
              <a:rPr lang="en-US" altLang="x-none"/>
              <a:t>+</a:t>
            </a:r>
            <a:r>
              <a:rPr lang="en-US" altLang="x-none" i="1">
                <a:solidFill>
                  <a:schemeClr val="accent2"/>
                </a:solidFill>
              </a:rPr>
              <a:t> a</a:t>
            </a:r>
            <a:r>
              <a:rPr lang="en-US" altLang="x-none" baseline="-25000">
                <a:solidFill>
                  <a:schemeClr val="accent2"/>
                </a:solidFill>
              </a:rPr>
              <a:t>2</a:t>
            </a:r>
            <a:r>
              <a:rPr lang="en-US" altLang="x-none"/>
              <a:t> + </a:t>
            </a:r>
            <a:r>
              <a:rPr lang="en-US" altLang="x-none" i="1">
                <a:solidFill>
                  <a:schemeClr val="accent2"/>
                </a:solidFill>
              </a:rPr>
              <a:t>a</a:t>
            </a:r>
            <a:r>
              <a:rPr lang="en-US" altLang="x-none" baseline="-25000">
                <a:solidFill>
                  <a:schemeClr val="accent2"/>
                </a:solidFill>
              </a:rPr>
              <a:t>3</a:t>
            </a:r>
            <a:r>
              <a:rPr lang="en-US" altLang="x-none" i="1">
                <a:solidFill>
                  <a:schemeClr val="accent2"/>
                </a:solidFill>
              </a:rPr>
              <a:t> </a:t>
            </a:r>
            <a:r>
              <a:rPr lang="en-US" altLang="x-none"/>
              <a:t>=</a:t>
            </a:r>
            <a:r>
              <a:rPr lang="en-US" altLang="x-none">
                <a:solidFill>
                  <a:schemeClr val="accent2"/>
                </a:solidFill>
              </a:rPr>
              <a:t> 1</a:t>
            </a:r>
            <a:endParaRPr lang="it-IT" altLang="x-non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68359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reeform 2"/>
          <p:cNvSpPr>
            <a:spLocks/>
          </p:cNvSpPr>
          <p:nvPr/>
        </p:nvSpPr>
        <p:spPr bwMode="auto">
          <a:xfrm>
            <a:off x="2828925" y="2611438"/>
            <a:ext cx="3429000" cy="2143125"/>
          </a:xfrm>
          <a:custGeom>
            <a:avLst/>
            <a:gdLst>
              <a:gd name="T0" fmla="*/ 0 w 2160"/>
              <a:gd name="T1" fmla="*/ 2147483647 h 1350"/>
              <a:gd name="T2" fmla="*/ 2147483647 w 2160"/>
              <a:gd name="T3" fmla="*/ 0 h 1350"/>
              <a:gd name="T4" fmla="*/ 2147483647 w 2160"/>
              <a:gd name="T5" fmla="*/ 2147483647 h 1350"/>
              <a:gd name="T6" fmla="*/ 0 60000 65536"/>
              <a:gd name="T7" fmla="*/ 0 60000 65536"/>
              <a:gd name="T8" fmla="*/ 0 60000 65536"/>
              <a:gd name="T9" fmla="*/ 0 w 2160"/>
              <a:gd name="T10" fmla="*/ 0 h 1350"/>
              <a:gd name="T11" fmla="*/ 2160 w 2160"/>
              <a:gd name="T12" fmla="*/ 1350 h 1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1350">
                <a:moveTo>
                  <a:pt x="0" y="1350"/>
                </a:moveTo>
                <a:lnTo>
                  <a:pt x="246" y="0"/>
                </a:lnTo>
                <a:lnTo>
                  <a:pt x="2160" y="67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 dirty="0">
                <a:ea typeface="ＭＳ Ｐゴシック" charset="-128"/>
              </a:rPr>
              <a:t>For </a:t>
            </a:r>
            <a:r>
              <a:rPr lang="it-IT" altLang="x-none" dirty="0" err="1">
                <a:ea typeface="ＭＳ Ｐゴシック" charset="-128"/>
              </a:rPr>
              <a:t>instance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56323" name="Line 4"/>
          <p:cNvSpPr>
            <a:spLocks noChangeShapeType="1"/>
          </p:cNvSpPr>
          <p:nvPr/>
        </p:nvSpPr>
        <p:spPr bwMode="auto">
          <a:xfrm flipV="1">
            <a:off x="2828925" y="3687763"/>
            <a:ext cx="3429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2676525" y="4906963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6257925" y="3840163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56326" name="Line 7"/>
          <p:cNvSpPr>
            <a:spLocks noChangeShapeType="1"/>
          </p:cNvSpPr>
          <p:nvPr/>
        </p:nvSpPr>
        <p:spPr bwMode="auto">
          <a:xfrm>
            <a:off x="3209925" y="2620963"/>
            <a:ext cx="3048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6327" name="Line 8"/>
          <p:cNvSpPr>
            <a:spLocks noChangeShapeType="1"/>
          </p:cNvSpPr>
          <p:nvPr/>
        </p:nvSpPr>
        <p:spPr bwMode="auto">
          <a:xfrm flipH="1">
            <a:off x="2828925" y="2620963"/>
            <a:ext cx="3810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2371725" y="2392363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3</a:t>
            </a:r>
            <a:endParaRPr lang="it-IT" altLang="x-none" sz="3200" baseline="-2500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281113" y="990600"/>
            <a:ext cx="2443162" cy="1619250"/>
            <a:chOff x="807" y="624"/>
            <a:chExt cx="1539" cy="1020"/>
          </a:xfrm>
        </p:grpSpPr>
        <p:sp>
          <p:nvSpPr>
            <p:cNvPr id="56346" name="Line 12"/>
            <p:cNvSpPr>
              <a:spLocks noChangeShapeType="1"/>
            </p:cNvSpPr>
            <p:nvPr/>
          </p:nvSpPr>
          <p:spPr bwMode="auto">
            <a:xfrm flipV="1">
              <a:off x="2025" y="1596"/>
              <a:ext cx="0" cy="4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47" name="Line 13"/>
            <p:cNvSpPr>
              <a:spLocks noChangeShapeType="1"/>
            </p:cNvSpPr>
            <p:nvPr/>
          </p:nvSpPr>
          <p:spPr bwMode="auto">
            <a:xfrm flipH="1" flipV="1">
              <a:off x="1527" y="912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48" name="Rectangle 14"/>
            <p:cNvSpPr>
              <a:spLocks noChangeArrowheads="1"/>
            </p:cNvSpPr>
            <p:nvPr/>
          </p:nvSpPr>
          <p:spPr bwMode="auto">
            <a:xfrm>
              <a:off x="807" y="624"/>
              <a:ext cx="1539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chemeClr val="accent2"/>
                  </a:solidFill>
                </a:rPr>
                <a:t>0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+ 0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 </a:t>
              </a:r>
              <a:r>
                <a:rPr lang="en-US" altLang="x-none">
                  <a:solidFill>
                    <a:schemeClr val="accent2"/>
                  </a:solidFill>
                </a:rPr>
                <a:t>+ 1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3</a:t>
              </a:r>
              <a:endParaRPr lang="it-IT" altLang="x-none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343400" y="2057400"/>
            <a:ext cx="2443163" cy="1619250"/>
            <a:chOff x="807" y="624"/>
            <a:chExt cx="1539" cy="1020"/>
          </a:xfrm>
        </p:grpSpPr>
        <p:sp>
          <p:nvSpPr>
            <p:cNvPr id="56343" name="Line 21"/>
            <p:cNvSpPr>
              <a:spLocks noChangeShapeType="1"/>
            </p:cNvSpPr>
            <p:nvPr/>
          </p:nvSpPr>
          <p:spPr bwMode="auto">
            <a:xfrm flipV="1">
              <a:off x="2025" y="1596"/>
              <a:ext cx="0" cy="4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44" name="Line 22"/>
            <p:cNvSpPr>
              <a:spLocks noChangeShapeType="1"/>
            </p:cNvSpPr>
            <p:nvPr/>
          </p:nvSpPr>
          <p:spPr bwMode="auto">
            <a:xfrm flipH="1" flipV="1">
              <a:off x="1527" y="912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45" name="Rectangle 23"/>
            <p:cNvSpPr>
              <a:spLocks noChangeArrowheads="1"/>
            </p:cNvSpPr>
            <p:nvPr/>
          </p:nvSpPr>
          <p:spPr bwMode="auto">
            <a:xfrm>
              <a:off x="807" y="624"/>
              <a:ext cx="1539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chemeClr val="accent2"/>
                  </a:solidFill>
                </a:rPr>
                <a:t>0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+ 1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 </a:t>
              </a:r>
              <a:r>
                <a:rPr lang="en-US" altLang="x-none">
                  <a:solidFill>
                    <a:schemeClr val="accent2"/>
                  </a:solidFill>
                </a:rPr>
                <a:t>+ 0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3</a:t>
              </a:r>
              <a:endParaRPr lang="it-IT" altLang="x-none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981200" y="1981200"/>
            <a:ext cx="3714750" cy="1619250"/>
            <a:chOff x="807" y="624"/>
            <a:chExt cx="2340" cy="1020"/>
          </a:xfrm>
        </p:grpSpPr>
        <p:sp>
          <p:nvSpPr>
            <p:cNvPr id="56340" name="Line 29"/>
            <p:cNvSpPr>
              <a:spLocks noChangeShapeType="1"/>
            </p:cNvSpPr>
            <p:nvPr/>
          </p:nvSpPr>
          <p:spPr bwMode="auto">
            <a:xfrm flipV="1">
              <a:off x="2025" y="1596"/>
              <a:ext cx="0" cy="4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41" name="Line 30"/>
            <p:cNvSpPr>
              <a:spLocks noChangeShapeType="1"/>
            </p:cNvSpPr>
            <p:nvPr/>
          </p:nvSpPr>
          <p:spPr bwMode="auto">
            <a:xfrm flipH="1" flipV="1">
              <a:off x="1527" y="912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42" name="Rectangle 31"/>
            <p:cNvSpPr>
              <a:spLocks noChangeArrowheads="1"/>
            </p:cNvSpPr>
            <p:nvPr/>
          </p:nvSpPr>
          <p:spPr bwMode="auto">
            <a:xfrm>
              <a:off x="807" y="624"/>
              <a:ext cx="2340" cy="4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>
                  <a:solidFill>
                    <a:schemeClr val="accent2"/>
                  </a:solidFill>
                </a:rPr>
                <a:t>0.33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+ 0.33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 </a:t>
              </a:r>
              <a:r>
                <a:rPr lang="en-US" altLang="x-none">
                  <a:solidFill>
                    <a:schemeClr val="accent2"/>
                  </a:solidFill>
                </a:rPr>
                <a:t>+ 0.33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3</a:t>
              </a:r>
            </a:p>
            <a:p>
              <a:pPr algn="ctr" eaLnBrk="1" hangingPunct="1"/>
              <a:r>
                <a:rPr lang="en-US" altLang="x-none" sz="2000">
                  <a:solidFill>
                    <a:schemeClr val="accent2"/>
                  </a:solidFill>
                </a:rPr>
                <a:t>(center of mass)</a:t>
              </a:r>
              <a:endParaRPr lang="it-IT" altLang="x-none" sz="200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963863" y="2590800"/>
            <a:ext cx="2970212" cy="1619250"/>
            <a:chOff x="1042" y="624"/>
            <a:chExt cx="1871" cy="1020"/>
          </a:xfrm>
        </p:grpSpPr>
        <p:sp>
          <p:nvSpPr>
            <p:cNvPr id="56337" name="Line 33"/>
            <p:cNvSpPr>
              <a:spLocks noChangeShapeType="1"/>
            </p:cNvSpPr>
            <p:nvPr/>
          </p:nvSpPr>
          <p:spPr bwMode="auto">
            <a:xfrm flipV="1">
              <a:off x="2025" y="1596"/>
              <a:ext cx="0" cy="4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38" name="Line 34"/>
            <p:cNvSpPr>
              <a:spLocks noChangeShapeType="1"/>
            </p:cNvSpPr>
            <p:nvPr/>
          </p:nvSpPr>
          <p:spPr bwMode="auto">
            <a:xfrm flipH="1" flipV="1">
              <a:off x="1527" y="912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39" name="Rectangle 35"/>
            <p:cNvSpPr>
              <a:spLocks noChangeArrowheads="1"/>
            </p:cNvSpPr>
            <p:nvPr/>
          </p:nvSpPr>
          <p:spPr bwMode="auto">
            <a:xfrm>
              <a:off x="1042" y="624"/>
              <a:ext cx="1871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>
                  <a:solidFill>
                    <a:schemeClr val="accent2"/>
                  </a:solidFill>
                </a:rPr>
                <a:t>0.5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+ 0.5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 </a:t>
              </a:r>
              <a:r>
                <a:rPr lang="en-US" altLang="x-none">
                  <a:solidFill>
                    <a:schemeClr val="accent2"/>
                  </a:solidFill>
                </a:rPr>
                <a:t>+ 0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3</a:t>
              </a:r>
            </a:p>
            <a:p>
              <a:pPr algn="ctr" eaLnBrk="1" hangingPunct="1"/>
              <a:r>
                <a:rPr lang="en-US" altLang="x-none" sz="2000">
                  <a:solidFill>
                    <a:schemeClr val="accent2"/>
                  </a:solidFill>
                </a:rPr>
                <a:t>(midpoint of edge </a:t>
              </a:r>
              <a:r>
                <a:rPr lang="en-US" altLang="x-none">
                  <a:solidFill>
                    <a:schemeClr val="accent2"/>
                  </a:solidFill>
                </a:rPr>
                <a:t>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</a:t>
              </a:r>
              <a:r>
                <a:rPr lang="en-US" altLang="x-none" sz="2000">
                  <a:solidFill>
                    <a:schemeClr val="accent2"/>
                  </a:solidFill>
                </a:rPr>
                <a:t>)</a:t>
              </a:r>
              <a:endParaRPr lang="it-IT" altLang="x-none" sz="2000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455738" y="2667000"/>
            <a:ext cx="3544887" cy="1619250"/>
            <a:chOff x="860" y="624"/>
            <a:chExt cx="2233" cy="1020"/>
          </a:xfrm>
        </p:grpSpPr>
        <p:sp>
          <p:nvSpPr>
            <p:cNvPr id="56334" name="Line 37"/>
            <p:cNvSpPr>
              <a:spLocks noChangeShapeType="1"/>
            </p:cNvSpPr>
            <p:nvPr/>
          </p:nvSpPr>
          <p:spPr bwMode="auto">
            <a:xfrm flipV="1">
              <a:off x="2025" y="1596"/>
              <a:ext cx="0" cy="4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35" name="Line 38"/>
            <p:cNvSpPr>
              <a:spLocks noChangeShapeType="1"/>
            </p:cNvSpPr>
            <p:nvPr/>
          </p:nvSpPr>
          <p:spPr bwMode="auto">
            <a:xfrm flipH="1" flipV="1">
              <a:off x="1527" y="912"/>
              <a:ext cx="432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6336" name="Rectangle 39"/>
            <p:cNvSpPr>
              <a:spLocks noChangeArrowheads="1"/>
            </p:cNvSpPr>
            <p:nvPr/>
          </p:nvSpPr>
          <p:spPr bwMode="auto">
            <a:xfrm>
              <a:off x="860" y="624"/>
              <a:ext cx="2233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>
                  <a:solidFill>
                    <a:schemeClr val="accent2"/>
                  </a:solidFill>
                </a:rPr>
                <a:t>0.65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1  </a:t>
              </a:r>
              <a:r>
                <a:rPr lang="en-US" altLang="x-none">
                  <a:solidFill>
                    <a:schemeClr val="accent2"/>
                  </a:solidFill>
                </a:rPr>
                <a:t>+ 0.2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2 </a:t>
              </a:r>
              <a:r>
                <a:rPr lang="en-US" altLang="x-none">
                  <a:solidFill>
                    <a:schemeClr val="accent2"/>
                  </a:solidFill>
                </a:rPr>
                <a:t>+ 0.15 v</a:t>
              </a:r>
              <a:r>
                <a:rPr lang="en-US" altLang="x-none" baseline="-25000">
                  <a:solidFill>
                    <a:schemeClr val="accent2"/>
                  </a:solidFill>
                </a:rPr>
                <a:t>3</a:t>
              </a:r>
              <a:endParaRPr lang="it-IT" altLang="x-none" sz="20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648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reeform 2"/>
          <p:cNvSpPr>
            <a:spLocks/>
          </p:cNvSpPr>
          <p:nvPr/>
        </p:nvSpPr>
        <p:spPr bwMode="auto">
          <a:xfrm>
            <a:off x="1219200" y="1209675"/>
            <a:ext cx="3429000" cy="2143125"/>
          </a:xfrm>
          <a:custGeom>
            <a:avLst/>
            <a:gdLst>
              <a:gd name="T0" fmla="*/ 0 w 2160"/>
              <a:gd name="T1" fmla="*/ 2147483647 h 1350"/>
              <a:gd name="T2" fmla="*/ 2147483647 w 2160"/>
              <a:gd name="T3" fmla="*/ 0 h 1350"/>
              <a:gd name="T4" fmla="*/ 2147483647 w 2160"/>
              <a:gd name="T5" fmla="*/ 2147483647 h 1350"/>
              <a:gd name="T6" fmla="*/ 0 60000 65536"/>
              <a:gd name="T7" fmla="*/ 0 60000 65536"/>
              <a:gd name="T8" fmla="*/ 0 60000 65536"/>
              <a:gd name="T9" fmla="*/ 0 w 2160"/>
              <a:gd name="T10" fmla="*/ 0 h 1350"/>
              <a:gd name="T11" fmla="*/ 2160 w 2160"/>
              <a:gd name="T12" fmla="*/ 1350 h 1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1350">
                <a:moveTo>
                  <a:pt x="0" y="1350"/>
                </a:moveTo>
                <a:lnTo>
                  <a:pt x="246" y="0"/>
                </a:lnTo>
                <a:lnTo>
                  <a:pt x="2160" y="67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>
                <a:ea typeface="ＭＳ Ｐゴシック" charset="-128"/>
              </a:rPr>
              <a:t>Therefore...</a:t>
            </a:r>
          </a:p>
        </p:txBody>
      </p:sp>
      <p:sp>
        <p:nvSpPr>
          <p:cNvPr id="57347" name="Line 4"/>
          <p:cNvSpPr>
            <a:spLocks noChangeShapeType="1"/>
          </p:cNvSpPr>
          <p:nvPr/>
        </p:nvSpPr>
        <p:spPr bwMode="auto">
          <a:xfrm flipV="1">
            <a:off x="1219200" y="2286000"/>
            <a:ext cx="3429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1066800" y="35052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4648200" y="24384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57350" name="Line 7"/>
          <p:cNvSpPr>
            <a:spLocks noChangeShapeType="1"/>
          </p:cNvSpPr>
          <p:nvPr/>
        </p:nvSpPr>
        <p:spPr bwMode="auto">
          <a:xfrm>
            <a:off x="1600200" y="1219200"/>
            <a:ext cx="3048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7351" name="Line 8"/>
          <p:cNvSpPr>
            <a:spLocks noChangeShapeType="1"/>
          </p:cNvSpPr>
          <p:nvPr/>
        </p:nvSpPr>
        <p:spPr bwMode="auto">
          <a:xfrm flipH="1">
            <a:off x="1219200" y="1219200"/>
            <a:ext cx="3810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7352" name="Text Box 9"/>
          <p:cNvSpPr txBox="1">
            <a:spLocks noChangeArrowheads="1"/>
          </p:cNvSpPr>
          <p:nvPr/>
        </p:nvSpPr>
        <p:spPr bwMode="auto">
          <a:xfrm>
            <a:off x="762000" y="9906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3</a:t>
            </a:r>
            <a:endParaRPr lang="it-IT" altLang="x-none" sz="3200" baseline="-25000"/>
          </a:p>
        </p:txBody>
      </p:sp>
      <p:sp>
        <p:nvSpPr>
          <p:cNvPr id="57353" name="Text Box 10"/>
          <p:cNvSpPr txBox="1">
            <a:spLocks noChangeArrowheads="1"/>
          </p:cNvSpPr>
          <p:nvPr/>
        </p:nvSpPr>
        <p:spPr bwMode="auto">
          <a:xfrm>
            <a:off x="3602038" y="3236913"/>
            <a:ext cx="4505325" cy="295751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/>
              <a:t>given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1</a:t>
            </a:r>
            <a:r>
              <a:rPr lang="en-US" altLang="x-none" i="1">
                <a:solidFill>
                  <a:schemeClr val="accent2"/>
                </a:solidFill>
              </a:rPr>
              <a:t>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2</a:t>
            </a:r>
            <a:r>
              <a:rPr lang="en-US" altLang="x-none"/>
              <a:t>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3</a:t>
            </a:r>
            <a:r>
              <a:rPr lang="en-US" altLang="x-none"/>
              <a:t> </a:t>
            </a:r>
            <a:r>
              <a:rPr lang="en-US" altLang="x-none" u="sng"/>
              <a:t>positive</a:t>
            </a:r>
            <a:r>
              <a:rPr lang="en-US" altLang="x-none"/>
              <a:t> scalars </a:t>
            </a:r>
          </a:p>
          <a:p>
            <a:pPr algn="ctr" eaLnBrk="1" hangingPunct="1"/>
            <a:r>
              <a:rPr lang="en-US" altLang="x-none"/>
              <a:t>with</a:t>
            </a:r>
            <a:r>
              <a:rPr lang="en-US" altLang="x-none" sz="3200" i="1">
                <a:solidFill>
                  <a:schemeClr val="accent2"/>
                </a:solidFill>
              </a:rPr>
              <a:t> a</a:t>
            </a:r>
            <a:r>
              <a:rPr lang="en-US" altLang="x-none" sz="3200" baseline="-25000">
                <a:solidFill>
                  <a:schemeClr val="accent2"/>
                </a:solidFill>
              </a:rPr>
              <a:t>1</a:t>
            </a:r>
            <a:r>
              <a:rPr lang="en-US" altLang="x-none" i="1">
                <a:solidFill>
                  <a:schemeClr val="accent2"/>
                </a:solidFill>
              </a:rPr>
              <a:t> </a:t>
            </a:r>
            <a:r>
              <a:rPr lang="en-US" altLang="x-none"/>
              <a:t>+</a:t>
            </a:r>
            <a:r>
              <a:rPr lang="en-US" altLang="x-none" i="1">
                <a:solidFill>
                  <a:schemeClr val="accent2"/>
                </a:solidFill>
              </a:rPr>
              <a:t>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2</a:t>
            </a:r>
            <a:r>
              <a:rPr lang="en-US" altLang="x-none"/>
              <a:t> +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3</a:t>
            </a:r>
            <a:r>
              <a:rPr lang="en-US" altLang="x-none" sz="3200" i="1">
                <a:solidFill>
                  <a:schemeClr val="accent2"/>
                </a:solidFill>
              </a:rPr>
              <a:t> </a:t>
            </a:r>
            <a:r>
              <a:rPr lang="en-US" altLang="x-none"/>
              <a:t>=</a:t>
            </a:r>
            <a:r>
              <a:rPr lang="en-US" altLang="x-none" sz="3200">
                <a:solidFill>
                  <a:schemeClr val="accent2"/>
                </a:solidFill>
              </a:rPr>
              <a:t> 1</a:t>
            </a:r>
          </a:p>
          <a:p>
            <a:pPr algn="ctr" eaLnBrk="1" hangingPunct="1"/>
            <a:r>
              <a:rPr lang="en-US" altLang="x-none" sz="6600" b="1">
                <a:solidFill>
                  <a:srgbClr val="CC0000"/>
                </a:solidFill>
                <a:ea typeface="Arial Unicode MS" charset="0"/>
              </a:rPr>
              <a:t>→</a:t>
            </a:r>
          </a:p>
          <a:p>
            <a:pPr algn="ctr" eaLnBrk="1" hangingPunct="1"/>
            <a:r>
              <a:rPr lang="en-US" altLang="x-none" sz="3200" i="1">
                <a:solidFill>
                  <a:schemeClr val="accent2"/>
                </a:solidFill>
              </a:rPr>
              <a:t>x</a:t>
            </a:r>
            <a:r>
              <a:rPr lang="en-US" altLang="x-none" sz="3200">
                <a:solidFill>
                  <a:schemeClr val="accent2"/>
                </a:solidFill>
              </a:rPr>
              <a:t> =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1</a:t>
            </a:r>
            <a:r>
              <a:rPr lang="en-US" altLang="x-none" sz="3200">
                <a:solidFill>
                  <a:schemeClr val="accent2"/>
                </a:solidFill>
              </a:rPr>
              <a:t> v</a:t>
            </a:r>
            <a:r>
              <a:rPr lang="en-US" altLang="x-none" sz="3200" baseline="-25000">
                <a:solidFill>
                  <a:schemeClr val="accent2"/>
                </a:solidFill>
              </a:rPr>
              <a:t>1  </a:t>
            </a:r>
            <a:r>
              <a:rPr lang="en-US" altLang="x-none" sz="3200">
                <a:solidFill>
                  <a:schemeClr val="accent2"/>
                </a:solidFill>
              </a:rPr>
              <a:t>+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2</a:t>
            </a:r>
            <a:r>
              <a:rPr lang="en-US" altLang="x-none" sz="3200">
                <a:solidFill>
                  <a:schemeClr val="accent2"/>
                </a:solidFill>
              </a:rPr>
              <a:t> v</a:t>
            </a:r>
            <a:r>
              <a:rPr lang="en-US" altLang="x-none" sz="3200" baseline="-25000">
                <a:solidFill>
                  <a:schemeClr val="accent2"/>
                </a:solidFill>
              </a:rPr>
              <a:t>2 </a:t>
            </a:r>
            <a:r>
              <a:rPr lang="en-US" altLang="x-none" sz="3200">
                <a:solidFill>
                  <a:schemeClr val="accent2"/>
                </a:solidFill>
              </a:rPr>
              <a:t>+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3</a:t>
            </a:r>
            <a:r>
              <a:rPr lang="en-US" altLang="x-none" sz="3200">
                <a:solidFill>
                  <a:schemeClr val="accent2"/>
                </a:solidFill>
              </a:rPr>
              <a:t> v</a:t>
            </a:r>
            <a:r>
              <a:rPr lang="en-US" altLang="x-none" sz="3200" baseline="-25000">
                <a:solidFill>
                  <a:schemeClr val="accent2"/>
                </a:solidFill>
              </a:rPr>
              <a:t>3</a:t>
            </a:r>
          </a:p>
          <a:p>
            <a:pPr algn="ctr" eaLnBrk="1" hangingPunct="1"/>
            <a:r>
              <a:rPr lang="en-US" altLang="x-none"/>
              <a:t>i</a:t>
            </a:r>
            <a:r>
              <a:rPr lang="it-IT" altLang="x-none"/>
              <a:t>s a point of the triangle</a:t>
            </a:r>
          </a:p>
        </p:txBody>
      </p:sp>
    </p:spTree>
    <p:extLst>
      <p:ext uri="{BB962C8B-B14F-4D97-AF65-F5344CB8AC3E}">
        <p14:creationId xmlns:p14="http://schemas.microsoft.com/office/powerpoint/2010/main" val="1482844660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reeform 2"/>
          <p:cNvSpPr>
            <a:spLocks/>
          </p:cNvSpPr>
          <p:nvPr/>
        </p:nvSpPr>
        <p:spPr bwMode="auto">
          <a:xfrm>
            <a:off x="1219200" y="1209675"/>
            <a:ext cx="3429000" cy="2143125"/>
          </a:xfrm>
          <a:custGeom>
            <a:avLst/>
            <a:gdLst>
              <a:gd name="T0" fmla="*/ 0 w 2160"/>
              <a:gd name="T1" fmla="*/ 2147483647 h 1350"/>
              <a:gd name="T2" fmla="*/ 2147483647 w 2160"/>
              <a:gd name="T3" fmla="*/ 0 h 1350"/>
              <a:gd name="T4" fmla="*/ 2147483647 w 2160"/>
              <a:gd name="T5" fmla="*/ 2147483647 h 1350"/>
              <a:gd name="T6" fmla="*/ 0 60000 65536"/>
              <a:gd name="T7" fmla="*/ 0 60000 65536"/>
              <a:gd name="T8" fmla="*/ 0 60000 65536"/>
              <a:gd name="T9" fmla="*/ 0 w 2160"/>
              <a:gd name="T10" fmla="*/ 0 h 1350"/>
              <a:gd name="T11" fmla="*/ 2160 w 2160"/>
              <a:gd name="T12" fmla="*/ 1350 h 1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1350">
                <a:moveTo>
                  <a:pt x="0" y="1350"/>
                </a:moveTo>
                <a:lnTo>
                  <a:pt x="246" y="0"/>
                </a:lnTo>
                <a:lnTo>
                  <a:pt x="2160" y="67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>
                <a:ea typeface="ＭＳ Ｐゴシック" charset="-128"/>
              </a:rPr>
              <a:t>… and vice-versa…</a:t>
            </a:r>
          </a:p>
        </p:txBody>
      </p:sp>
      <p:sp>
        <p:nvSpPr>
          <p:cNvPr id="58371" name="Line 4"/>
          <p:cNvSpPr>
            <a:spLocks noChangeShapeType="1"/>
          </p:cNvSpPr>
          <p:nvPr/>
        </p:nvSpPr>
        <p:spPr bwMode="auto">
          <a:xfrm flipV="1">
            <a:off x="1219200" y="2286000"/>
            <a:ext cx="3429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066800" y="35052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4648200" y="24384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58374" name="Line 7"/>
          <p:cNvSpPr>
            <a:spLocks noChangeShapeType="1"/>
          </p:cNvSpPr>
          <p:nvPr/>
        </p:nvSpPr>
        <p:spPr bwMode="auto">
          <a:xfrm>
            <a:off x="1600200" y="1219200"/>
            <a:ext cx="3048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8375" name="Line 8"/>
          <p:cNvSpPr>
            <a:spLocks noChangeShapeType="1"/>
          </p:cNvSpPr>
          <p:nvPr/>
        </p:nvSpPr>
        <p:spPr bwMode="auto">
          <a:xfrm flipH="1">
            <a:off x="1219200" y="1219200"/>
            <a:ext cx="3810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762000" y="99060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3</a:t>
            </a:r>
            <a:endParaRPr lang="it-IT" altLang="x-none" sz="3200" baseline="-25000"/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3298825" y="3048000"/>
            <a:ext cx="5043488" cy="255746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000"/>
              <a:t>Given point </a:t>
            </a:r>
            <a:r>
              <a:rPr lang="en-US" altLang="x-none" sz="2800" i="1">
                <a:solidFill>
                  <a:schemeClr val="accent2"/>
                </a:solidFill>
              </a:rPr>
              <a:t>p</a:t>
            </a:r>
            <a:r>
              <a:rPr lang="en-US" altLang="x-none" sz="2000"/>
              <a:t> inside triangle</a:t>
            </a:r>
          </a:p>
          <a:p>
            <a:pPr algn="ctr" eaLnBrk="1" hangingPunct="1"/>
            <a:r>
              <a:rPr lang="en-US" altLang="x-none" sz="4800" b="1">
                <a:solidFill>
                  <a:srgbClr val="CC0000"/>
                </a:solidFill>
                <a:ea typeface="Arial Unicode MS" charset="0"/>
              </a:rPr>
              <a:t>→</a:t>
            </a:r>
            <a:endParaRPr lang="en-US" altLang="x-none" sz="1600"/>
          </a:p>
          <a:p>
            <a:pPr algn="ctr" eaLnBrk="1" hangingPunct="1"/>
            <a:r>
              <a:rPr lang="en-US" altLang="x-none" sz="2000"/>
              <a:t>there exist unique </a:t>
            </a:r>
            <a:r>
              <a:rPr lang="en-US" altLang="x-none" sz="2800" i="1">
                <a:solidFill>
                  <a:schemeClr val="accent2"/>
                </a:solidFill>
              </a:rPr>
              <a:t> a</a:t>
            </a:r>
            <a:r>
              <a:rPr lang="en-US" altLang="x-none" sz="2800" baseline="-25000">
                <a:solidFill>
                  <a:schemeClr val="accent2"/>
                </a:solidFill>
              </a:rPr>
              <a:t>1</a:t>
            </a:r>
            <a:r>
              <a:rPr lang="en-US" altLang="x-none" sz="2000" i="1">
                <a:solidFill>
                  <a:schemeClr val="accent2"/>
                </a:solidFill>
              </a:rPr>
              <a:t>  </a:t>
            </a:r>
            <a:r>
              <a:rPr lang="en-US" altLang="x-none" sz="2800" i="1">
                <a:solidFill>
                  <a:schemeClr val="accent2"/>
                </a:solidFill>
              </a:rPr>
              <a:t>a</a:t>
            </a:r>
            <a:r>
              <a:rPr lang="en-US" altLang="x-none" sz="2800" baseline="-25000">
                <a:solidFill>
                  <a:schemeClr val="accent2"/>
                </a:solidFill>
              </a:rPr>
              <a:t>2</a:t>
            </a:r>
            <a:r>
              <a:rPr lang="en-US" altLang="x-none" sz="2000"/>
              <a:t>   </a:t>
            </a:r>
            <a:r>
              <a:rPr lang="en-US" altLang="x-none" sz="2800" i="1">
                <a:solidFill>
                  <a:schemeClr val="accent2"/>
                </a:solidFill>
              </a:rPr>
              <a:t>a</a:t>
            </a:r>
            <a:r>
              <a:rPr lang="en-US" altLang="x-none" sz="2800" baseline="-25000">
                <a:solidFill>
                  <a:schemeClr val="accent2"/>
                </a:solidFill>
              </a:rPr>
              <a:t>3</a:t>
            </a:r>
            <a:r>
              <a:rPr lang="en-US" altLang="x-none" sz="2800" i="1">
                <a:solidFill>
                  <a:schemeClr val="accent2"/>
                </a:solidFill>
              </a:rPr>
              <a:t> </a:t>
            </a:r>
            <a:r>
              <a:rPr lang="en-US" altLang="x-none" sz="2000"/>
              <a:t>s.t.</a:t>
            </a:r>
            <a:endParaRPr lang="en-US" altLang="x-none" sz="2800" i="1">
              <a:solidFill>
                <a:schemeClr val="accent2"/>
              </a:solidFill>
            </a:endParaRPr>
          </a:p>
          <a:p>
            <a:pPr algn="ctr" eaLnBrk="1" hangingPunct="1"/>
            <a:r>
              <a:rPr lang="en-US" altLang="x-none" sz="2800" i="1">
                <a:solidFill>
                  <a:schemeClr val="accent2"/>
                </a:solidFill>
              </a:rPr>
              <a:t>p</a:t>
            </a:r>
            <a:r>
              <a:rPr lang="en-US" altLang="x-none" sz="2800">
                <a:solidFill>
                  <a:schemeClr val="accent2"/>
                </a:solidFill>
              </a:rPr>
              <a:t> = </a:t>
            </a:r>
            <a:r>
              <a:rPr lang="en-US" altLang="x-none" sz="2800" i="1">
                <a:solidFill>
                  <a:schemeClr val="accent2"/>
                </a:solidFill>
              </a:rPr>
              <a:t>a</a:t>
            </a:r>
            <a:r>
              <a:rPr lang="en-US" altLang="x-none" sz="2800" baseline="-25000">
                <a:solidFill>
                  <a:schemeClr val="accent2"/>
                </a:solidFill>
              </a:rPr>
              <a:t>1</a:t>
            </a:r>
            <a:r>
              <a:rPr lang="en-US" altLang="x-none" sz="2800">
                <a:solidFill>
                  <a:schemeClr val="accent2"/>
                </a:solidFill>
              </a:rPr>
              <a:t> v</a:t>
            </a:r>
            <a:r>
              <a:rPr lang="en-US" altLang="x-none" sz="2800" baseline="-25000">
                <a:solidFill>
                  <a:schemeClr val="accent2"/>
                </a:solidFill>
              </a:rPr>
              <a:t>1  </a:t>
            </a:r>
            <a:r>
              <a:rPr lang="en-US" altLang="x-none" sz="2800">
                <a:solidFill>
                  <a:schemeClr val="accent2"/>
                </a:solidFill>
              </a:rPr>
              <a:t>+ </a:t>
            </a:r>
            <a:r>
              <a:rPr lang="en-US" altLang="x-none" sz="2800" i="1">
                <a:solidFill>
                  <a:schemeClr val="accent2"/>
                </a:solidFill>
              </a:rPr>
              <a:t>a</a:t>
            </a:r>
            <a:r>
              <a:rPr lang="en-US" altLang="x-none" sz="2800" baseline="-25000">
                <a:solidFill>
                  <a:schemeClr val="accent2"/>
                </a:solidFill>
              </a:rPr>
              <a:t>2</a:t>
            </a:r>
            <a:r>
              <a:rPr lang="en-US" altLang="x-none" sz="2800">
                <a:solidFill>
                  <a:schemeClr val="accent2"/>
                </a:solidFill>
              </a:rPr>
              <a:t> v</a:t>
            </a:r>
            <a:r>
              <a:rPr lang="en-US" altLang="x-none" sz="2800" baseline="-25000">
                <a:solidFill>
                  <a:schemeClr val="accent2"/>
                </a:solidFill>
              </a:rPr>
              <a:t>2 </a:t>
            </a:r>
            <a:r>
              <a:rPr lang="en-US" altLang="x-none" sz="2800">
                <a:solidFill>
                  <a:schemeClr val="accent2"/>
                </a:solidFill>
              </a:rPr>
              <a:t>+ </a:t>
            </a:r>
            <a:r>
              <a:rPr lang="en-US" altLang="x-none" sz="2800" i="1">
                <a:solidFill>
                  <a:schemeClr val="accent2"/>
                </a:solidFill>
              </a:rPr>
              <a:t>a</a:t>
            </a:r>
            <a:r>
              <a:rPr lang="en-US" altLang="x-none" sz="2800" baseline="-25000">
                <a:solidFill>
                  <a:schemeClr val="accent2"/>
                </a:solidFill>
              </a:rPr>
              <a:t>3</a:t>
            </a:r>
            <a:r>
              <a:rPr lang="en-US" altLang="x-none" sz="2800">
                <a:solidFill>
                  <a:schemeClr val="accent2"/>
                </a:solidFill>
              </a:rPr>
              <a:t> v</a:t>
            </a:r>
            <a:r>
              <a:rPr lang="en-US" altLang="x-none" sz="2800" baseline="-25000">
                <a:solidFill>
                  <a:schemeClr val="accent2"/>
                </a:solidFill>
              </a:rPr>
              <a:t>3</a:t>
            </a:r>
          </a:p>
          <a:p>
            <a:pPr algn="ctr" eaLnBrk="1" hangingPunct="1"/>
            <a:r>
              <a:rPr lang="it-IT" altLang="x-none" sz="2000"/>
              <a:t>and </a:t>
            </a:r>
            <a:r>
              <a:rPr lang="en-US" altLang="x-none" sz="2800" i="1">
                <a:solidFill>
                  <a:schemeClr val="accent2"/>
                </a:solidFill>
              </a:rPr>
              <a:t>a</a:t>
            </a:r>
            <a:r>
              <a:rPr lang="en-US" altLang="x-none" sz="2800" baseline="-25000">
                <a:solidFill>
                  <a:schemeClr val="accent2"/>
                </a:solidFill>
              </a:rPr>
              <a:t>1</a:t>
            </a:r>
            <a:r>
              <a:rPr lang="en-US" altLang="x-none" sz="2000" i="1">
                <a:solidFill>
                  <a:schemeClr val="accent2"/>
                </a:solidFill>
              </a:rPr>
              <a:t>  </a:t>
            </a:r>
            <a:r>
              <a:rPr lang="en-US" altLang="x-none" sz="2800" i="1">
                <a:solidFill>
                  <a:schemeClr val="accent2"/>
                </a:solidFill>
              </a:rPr>
              <a:t>a</a:t>
            </a:r>
            <a:r>
              <a:rPr lang="en-US" altLang="x-none" sz="2800" baseline="-25000">
                <a:solidFill>
                  <a:schemeClr val="accent2"/>
                </a:solidFill>
              </a:rPr>
              <a:t>2</a:t>
            </a:r>
            <a:r>
              <a:rPr lang="en-US" altLang="x-none" sz="2000"/>
              <a:t>   </a:t>
            </a:r>
            <a:r>
              <a:rPr lang="en-US" altLang="x-none" sz="2800" i="1">
                <a:solidFill>
                  <a:schemeClr val="accent2"/>
                </a:solidFill>
              </a:rPr>
              <a:t>a</a:t>
            </a:r>
            <a:r>
              <a:rPr lang="en-US" altLang="x-none" sz="2800" baseline="-25000">
                <a:solidFill>
                  <a:schemeClr val="accent2"/>
                </a:solidFill>
              </a:rPr>
              <a:t>3</a:t>
            </a:r>
            <a:r>
              <a:rPr lang="en-US" altLang="x-none" sz="2800" i="1">
                <a:solidFill>
                  <a:schemeClr val="accent2"/>
                </a:solidFill>
              </a:rPr>
              <a:t> </a:t>
            </a:r>
            <a:r>
              <a:rPr lang="it-IT" altLang="x-none" sz="2000"/>
              <a:t>are all positive and sum 1</a:t>
            </a:r>
          </a:p>
        </p:txBody>
      </p:sp>
      <p:sp>
        <p:nvSpPr>
          <p:cNvPr id="445451" name="Rectangle 11"/>
          <p:cNvSpPr>
            <a:spLocks noChangeArrowheads="1"/>
          </p:cNvSpPr>
          <p:nvPr/>
        </p:nvSpPr>
        <p:spPr bwMode="auto">
          <a:xfrm>
            <a:off x="304800" y="5867400"/>
            <a:ext cx="82581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1</a:t>
            </a:r>
            <a:r>
              <a:rPr lang="en-US" altLang="x-none" i="1">
                <a:solidFill>
                  <a:schemeClr val="accent2"/>
                </a:solidFill>
              </a:rPr>
              <a:t> 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2</a:t>
            </a:r>
            <a:r>
              <a:rPr lang="en-US" altLang="x-none"/>
              <a:t>  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3 </a:t>
            </a:r>
            <a:r>
              <a:rPr lang="en-US" altLang="x-none"/>
              <a:t>are the </a:t>
            </a:r>
            <a:r>
              <a:rPr lang="en-US" altLang="x-none" i="1"/>
              <a:t>baricentric coordinates </a:t>
            </a:r>
            <a:r>
              <a:rPr lang="en-US" altLang="x-none"/>
              <a:t>of </a:t>
            </a:r>
            <a:r>
              <a:rPr lang="en-US" altLang="x-none" sz="3200" i="1">
                <a:solidFill>
                  <a:schemeClr val="accent2"/>
                </a:solidFill>
              </a:rPr>
              <a:t>p</a:t>
            </a:r>
            <a:r>
              <a:rPr lang="en-US" altLang="x-none"/>
              <a:t> wrt triangle </a:t>
            </a:r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523159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51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>
                <a:ea typeface="ＭＳ Ｐゴシック" charset="-128"/>
              </a:rPr>
              <a:t>Barycentric coordinates</a:t>
            </a:r>
          </a:p>
        </p:txBody>
      </p:sp>
      <p:sp>
        <p:nvSpPr>
          <p:cNvPr id="59394" name="Freeform 4"/>
          <p:cNvSpPr>
            <a:spLocks/>
          </p:cNvSpPr>
          <p:nvPr/>
        </p:nvSpPr>
        <p:spPr bwMode="auto">
          <a:xfrm>
            <a:off x="1743075" y="1647825"/>
            <a:ext cx="3429000" cy="2143125"/>
          </a:xfrm>
          <a:custGeom>
            <a:avLst/>
            <a:gdLst>
              <a:gd name="T0" fmla="*/ 0 w 2160"/>
              <a:gd name="T1" fmla="*/ 2147483647 h 1350"/>
              <a:gd name="T2" fmla="*/ 2147483647 w 2160"/>
              <a:gd name="T3" fmla="*/ 0 h 1350"/>
              <a:gd name="T4" fmla="*/ 2147483647 w 2160"/>
              <a:gd name="T5" fmla="*/ 2147483647 h 1350"/>
              <a:gd name="T6" fmla="*/ 0 60000 65536"/>
              <a:gd name="T7" fmla="*/ 0 60000 65536"/>
              <a:gd name="T8" fmla="*/ 0 60000 65536"/>
              <a:gd name="T9" fmla="*/ 0 w 2160"/>
              <a:gd name="T10" fmla="*/ 0 h 1350"/>
              <a:gd name="T11" fmla="*/ 2160 w 2160"/>
              <a:gd name="T12" fmla="*/ 1350 h 1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1350">
                <a:moveTo>
                  <a:pt x="0" y="1350"/>
                </a:moveTo>
                <a:lnTo>
                  <a:pt x="246" y="0"/>
                </a:lnTo>
                <a:lnTo>
                  <a:pt x="2160" y="67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9395" name="Line 5"/>
          <p:cNvSpPr>
            <a:spLocks noChangeShapeType="1"/>
          </p:cNvSpPr>
          <p:nvPr/>
        </p:nvSpPr>
        <p:spPr bwMode="auto">
          <a:xfrm flipV="1">
            <a:off x="1743075" y="2724150"/>
            <a:ext cx="3429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1590675" y="394335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5172075" y="287655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59398" name="Line 8"/>
          <p:cNvSpPr>
            <a:spLocks noChangeShapeType="1"/>
          </p:cNvSpPr>
          <p:nvPr/>
        </p:nvSpPr>
        <p:spPr bwMode="auto">
          <a:xfrm>
            <a:off x="2124075" y="1657350"/>
            <a:ext cx="3048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9399" name="Line 9"/>
          <p:cNvSpPr>
            <a:spLocks noChangeShapeType="1"/>
          </p:cNvSpPr>
          <p:nvPr/>
        </p:nvSpPr>
        <p:spPr bwMode="auto">
          <a:xfrm flipH="1">
            <a:off x="1743075" y="1657350"/>
            <a:ext cx="3810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1285875" y="1428750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3</a:t>
            </a:r>
            <a:endParaRPr lang="it-IT" altLang="x-none" sz="3200" baseline="-25000"/>
          </a:p>
        </p:txBody>
      </p:sp>
      <p:grpSp>
        <p:nvGrpSpPr>
          <p:cNvPr id="59401" name="Group 11"/>
          <p:cNvGrpSpPr>
            <a:grpSpLocks/>
          </p:cNvGrpSpPr>
          <p:nvPr/>
        </p:nvGrpSpPr>
        <p:grpSpPr bwMode="auto">
          <a:xfrm>
            <a:off x="2657475" y="2112963"/>
            <a:ext cx="644525" cy="762000"/>
            <a:chOff x="1440" y="1541"/>
            <a:chExt cx="406" cy="480"/>
          </a:xfrm>
        </p:grpSpPr>
        <p:sp>
          <p:nvSpPr>
            <p:cNvPr id="59403" name="Line 12"/>
            <p:cNvSpPr>
              <a:spLocks noChangeShapeType="1"/>
            </p:cNvSpPr>
            <p:nvPr/>
          </p:nvSpPr>
          <p:spPr bwMode="auto">
            <a:xfrm flipV="1">
              <a:off x="1440" y="1776"/>
              <a:ext cx="0" cy="48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9404" name="Rectangle 13"/>
            <p:cNvSpPr>
              <a:spLocks noChangeArrowheads="1"/>
            </p:cNvSpPr>
            <p:nvPr/>
          </p:nvSpPr>
          <p:spPr bwMode="auto">
            <a:xfrm>
              <a:off x="1536" y="1541"/>
              <a:ext cx="31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4400"/>
                <a:t>p</a:t>
              </a:r>
              <a:endParaRPr lang="it-IT" altLang="x-none" sz="4400" baseline="-25000"/>
            </a:p>
          </p:txBody>
        </p:sp>
      </p:grpSp>
      <p:sp>
        <p:nvSpPr>
          <p:cNvPr id="59402" name="Rectangle 14"/>
          <p:cNvSpPr>
            <a:spLocks noChangeArrowheads="1"/>
          </p:cNvSpPr>
          <p:nvPr/>
        </p:nvSpPr>
        <p:spPr bwMode="auto">
          <a:xfrm>
            <a:off x="2971800" y="4191000"/>
            <a:ext cx="60198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600" i="1">
                <a:solidFill>
                  <a:schemeClr val="accent2"/>
                </a:solidFill>
              </a:rPr>
              <a:t>p</a:t>
            </a:r>
            <a:r>
              <a:rPr lang="en-US" altLang="x-none" sz="2800"/>
              <a:t>  has barycentric coordinates </a:t>
            </a:r>
            <a:r>
              <a:rPr lang="en-US" altLang="x-none" sz="3600" i="1">
                <a:solidFill>
                  <a:schemeClr val="accent2"/>
                </a:solidFill>
              </a:rPr>
              <a:t> </a:t>
            </a:r>
            <a:br>
              <a:rPr lang="en-US" altLang="x-none" sz="3600" i="1">
                <a:solidFill>
                  <a:schemeClr val="accent2"/>
                </a:solidFill>
              </a:rPr>
            </a:br>
            <a:r>
              <a:rPr lang="en-US" altLang="x-none" sz="3600" i="1">
                <a:solidFill>
                  <a:schemeClr val="accent2"/>
                </a:solidFill>
              </a:rPr>
              <a:t>(a</a:t>
            </a:r>
            <a:r>
              <a:rPr lang="en-US" altLang="x-none" sz="3600" baseline="-25000">
                <a:solidFill>
                  <a:schemeClr val="accent2"/>
                </a:solidFill>
              </a:rPr>
              <a:t>1</a:t>
            </a:r>
            <a:r>
              <a:rPr lang="en-US" altLang="x-none" sz="2800" i="1">
                <a:solidFill>
                  <a:schemeClr val="accent2"/>
                </a:solidFill>
              </a:rPr>
              <a:t>  </a:t>
            </a:r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2</a:t>
            </a:r>
            <a:r>
              <a:rPr lang="en-US" altLang="x-none" sz="2800"/>
              <a:t>   </a:t>
            </a:r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3</a:t>
            </a:r>
            <a:r>
              <a:rPr lang="en-US" altLang="x-none" sz="3600" i="1">
                <a:solidFill>
                  <a:schemeClr val="accent2"/>
                </a:solidFill>
              </a:rPr>
              <a:t>)   </a:t>
            </a:r>
            <a:r>
              <a:rPr lang="en-US" altLang="x-none" sz="2800"/>
              <a:t>if and only if</a:t>
            </a:r>
            <a:endParaRPr lang="en-US" altLang="x-none" sz="3600" i="1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x-none" sz="3600" i="1">
                <a:solidFill>
                  <a:schemeClr val="accent2"/>
                </a:solidFill>
              </a:rPr>
              <a:t>p</a:t>
            </a:r>
            <a:r>
              <a:rPr lang="en-US" altLang="x-none" sz="3600">
                <a:solidFill>
                  <a:schemeClr val="accent2"/>
                </a:solidFill>
              </a:rPr>
              <a:t> = </a:t>
            </a:r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1</a:t>
            </a:r>
            <a:r>
              <a:rPr lang="en-US" altLang="x-none" sz="3600">
                <a:solidFill>
                  <a:schemeClr val="accent2"/>
                </a:solidFill>
              </a:rPr>
              <a:t> v</a:t>
            </a:r>
            <a:r>
              <a:rPr lang="en-US" altLang="x-none" sz="3600" baseline="-25000">
                <a:solidFill>
                  <a:schemeClr val="accent2"/>
                </a:solidFill>
              </a:rPr>
              <a:t>1  </a:t>
            </a:r>
            <a:r>
              <a:rPr lang="en-US" altLang="x-none" sz="3600">
                <a:solidFill>
                  <a:schemeClr val="accent2"/>
                </a:solidFill>
              </a:rPr>
              <a:t>+ </a:t>
            </a:r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2</a:t>
            </a:r>
            <a:r>
              <a:rPr lang="en-US" altLang="x-none" sz="3600">
                <a:solidFill>
                  <a:schemeClr val="accent2"/>
                </a:solidFill>
              </a:rPr>
              <a:t> v</a:t>
            </a:r>
            <a:r>
              <a:rPr lang="en-US" altLang="x-none" sz="3600" baseline="-25000">
                <a:solidFill>
                  <a:schemeClr val="accent2"/>
                </a:solidFill>
              </a:rPr>
              <a:t>2 </a:t>
            </a:r>
            <a:r>
              <a:rPr lang="en-US" altLang="x-none" sz="3600">
                <a:solidFill>
                  <a:schemeClr val="accent2"/>
                </a:solidFill>
              </a:rPr>
              <a:t>+ </a:t>
            </a:r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3</a:t>
            </a:r>
            <a:r>
              <a:rPr lang="en-US" altLang="x-none" sz="3600">
                <a:solidFill>
                  <a:schemeClr val="accent2"/>
                </a:solidFill>
              </a:rPr>
              <a:t> v</a:t>
            </a:r>
            <a:r>
              <a:rPr lang="en-US" altLang="x-none" sz="3600" baseline="-25000">
                <a:solidFill>
                  <a:schemeClr val="accent2"/>
                </a:solidFill>
              </a:rPr>
              <a:t>3</a:t>
            </a:r>
            <a:endParaRPr lang="it-IT" altLang="x-none" sz="3600" baseline="-25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84067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x-none">
                <a:ea typeface="ＭＳ Ｐゴシック" charset="-128"/>
              </a:rPr>
              <a:t>Attribute interpolation</a:t>
            </a:r>
          </a:p>
        </p:txBody>
      </p:sp>
      <p:sp>
        <p:nvSpPr>
          <p:cNvPr id="6041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x-none">
                <a:ea typeface="ＭＳ Ｐゴシック" charset="-128"/>
              </a:rPr>
              <a:t>Attributes inside fragments are interpolated:</a:t>
            </a:r>
          </a:p>
          <a:p>
            <a:pPr lvl="1"/>
            <a:r>
              <a:rPr lang="it-IT" altLang="x-none">
                <a:ea typeface="ＭＳ Ｐゴシック" charset="-128"/>
              </a:rPr>
              <a:t>from attributes at vertices</a:t>
            </a:r>
          </a:p>
          <a:p>
            <a:pPr lvl="1"/>
            <a:r>
              <a:rPr lang="it-IT" altLang="x-none">
                <a:ea typeface="ＭＳ Ｐゴシック" charset="-128"/>
              </a:rPr>
              <a:t>using barycentric coordinates of the fragment as weights</a:t>
            </a:r>
          </a:p>
        </p:txBody>
      </p:sp>
      <p:sp>
        <p:nvSpPr>
          <p:cNvPr id="60419" name="Rectangle 3"/>
          <p:cNvSpPr>
            <a:spLocks noChangeAspect="1" noChangeArrowheads="1"/>
          </p:cNvSpPr>
          <p:nvPr/>
        </p:nvSpPr>
        <p:spPr bwMode="auto">
          <a:xfrm>
            <a:off x="3725863" y="3005138"/>
            <a:ext cx="3832225" cy="33797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60420" name="Line 4"/>
          <p:cNvSpPr>
            <a:spLocks noChangeAspect="1" noChangeShapeType="1"/>
          </p:cNvSpPr>
          <p:nvPr/>
        </p:nvSpPr>
        <p:spPr bwMode="auto">
          <a:xfrm>
            <a:off x="3951288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5"/>
          <p:cNvSpPr>
            <a:spLocks noChangeAspect="1" noChangeShapeType="1"/>
          </p:cNvSpPr>
          <p:nvPr/>
        </p:nvSpPr>
        <p:spPr bwMode="auto">
          <a:xfrm>
            <a:off x="4173538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Line 6"/>
          <p:cNvSpPr>
            <a:spLocks noChangeAspect="1" noChangeShapeType="1"/>
          </p:cNvSpPr>
          <p:nvPr/>
        </p:nvSpPr>
        <p:spPr bwMode="auto">
          <a:xfrm>
            <a:off x="4400550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Line 7"/>
          <p:cNvSpPr>
            <a:spLocks noChangeAspect="1" noChangeShapeType="1"/>
          </p:cNvSpPr>
          <p:nvPr/>
        </p:nvSpPr>
        <p:spPr bwMode="auto">
          <a:xfrm>
            <a:off x="4625975" y="3005138"/>
            <a:ext cx="4763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8"/>
          <p:cNvSpPr>
            <a:spLocks noChangeAspect="1" noChangeShapeType="1"/>
          </p:cNvSpPr>
          <p:nvPr/>
        </p:nvSpPr>
        <p:spPr bwMode="auto">
          <a:xfrm>
            <a:off x="4852988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9"/>
          <p:cNvSpPr>
            <a:spLocks noChangeAspect="1" noChangeShapeType="1"/>
          </p:cNvSpPr>
          <p:nvPr/>
        </p:nvSpPr>
        <p:spPr bwMode="auto">
          <a:xfrm>
            <a:off x="5078413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0"/>
          <p:cNvSpPr>
            <a:spLocks noChangeAspect="1" noChangeShapeType="1"/>
          </p:cNvSpPr>
          <p:nvPr/>
        </p:nvSpPr>
        <p:spPr bwMode="auto">
          <a:xfrm>
            <a:off x="5300663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1"/>
          <p:cNvSpPr>
            <a:spLocks noChangeAspect="1" noChangeShapeType="1"/>
          </p:cNvSpPr>
          <p:nvPr/>
        </p:nvSpPr>
        <p:spPr bwMode="auto">
          <a:xfrm>
            <a:off x="5527675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Line 12"/>
          <p:cNvSpPr>
            <a:spLocks noChangeAspect="1" noChangeShapeType="1"/>
          </p:cNvSpPr>
          <p:nvPr/>
        </p:nvSpPr>
        <p:spPr bwMode="auto">
          <a:xfrm>
            <a:off x="5753100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Line 13"/>
          <p:cNvSpPr>
            <a:spLocks noChangeAspect="1" noChangeShapeType="1"/>
          </p:cNvSpPr>
          <p:nvPr/>
        </p:nvSpPr>
        <p:spPr bwMode="auto">
          <a:xfrm>
            <a:off x="5978525" y="3005138"/>
            <a:ext cx="4763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Line 14"/>
          <p:cNvSpPr>
            <a:spLocks noChangeAspect="1" noChangeShapeType="1"/>
          </p:cNvSpPr>
          <p:nvPr/>
        </p:nvSpPr>
        <p:spPr bwMode="auto">
          <a:xfrm>
            <a:off x="6205538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1" name="Line 15"/>
          <p:cNvSpPr>
            <a:spLocks noChangeAspect="1" noChangeShapeType="1"/>
          </p:cNvSpPr>
          <p:nvPr/>
        </p:nvSpPr>
        <p:spPr bwMode="auto">
          <a:xfrm>
            <a:off x="6427788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Line 16"/>
          <p:cNvSpPr>
            <a:spLocks noChangeAspect="1" noChangeShapeType="1"/>
          </p:cNvSpPr>
          <p:nvPr/>
        </p:nvSpPr>
        <p:spPr bwMode="auto">
          <a:xfrm>
            <a:off x="6653213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17"/>
          <p:cNvSpPr>
            <a:spLocks noChangeAspect="1" noChangeShapeType="1"/>
          </p:cNvSpPr>
          <p:nvPr/>
        </p:nvSpPr>
        <p:spPr bwMode="auto">
          <a:xfrm>
            <a:off x="6880225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Line 18"/>
          <p:cNvSpPr>
            <a:spLocks noChangeAspect="1" noChangeShapeType="1"/>
          </p:cNvSpPr>
          <p:nvPr/>
        </p:nvSpPr>
        <p:spPr bwMode="auto">
          <a:xfrm>
            <a:off x="7105650" y="3005138"/>
            <a:ext cx="4763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5" name="Line 19"/>
          <p:cNvSpPr>
            <a:spLocks noChangeAspect="1" noChangeShapeType="1"/>
          </p:cNvSpPr>
          <p:nvPr/>
        </p:nvSpPr>
        <p:spPr bwMode="auto">
          <a:xfrm>
            <a:off x="7332663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Line 20"/>
          <p:cNvSpPr>
            <a:spLocks noChangeAspect="1" noChangeShapeType="1"/>
          </p:cNvSpPr>
          <p:nvPr/>
        </p:nvSpPr>
        <p:spPr bwMode="auto">
          <a:xfrm>
            <a:off x="3725863" y="3230563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7" name="Line 21"/>
          <p:cNvSpPr>
            <a:spLocks noChangeAspect="1" noChangeShapeType="1"/>
          </p:cNvSpPr>
          <p:nvPr/>
        </p:nvSpPr>
        <p:spPr bwMode="auto">
          <a:xfrm>
            <a:off x="3725863" y="3452813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8" name="Line 22"/>
          <p:cNvSpPr>
            <a:spLocks noChangeAspect="1" noChangeShapeType="1"/>
          </p:cNvSpPr>
          <p:nvPr/>
        </p:nvSpPr>
        <p:spPr bwMode="auto">
          <a:xfrm>
            <a:off x="3725863" y="3679825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9" name="Line 23"/>
          <p:cNvSpPr>
            <a:spLocks noChangeAspect="1" noChangeShapeType="1"/>
          </p:cNvSpPr>
          <p:nvPr/>
        </p:nvSpPr>
        <p:spPr bwMode="auto">
          <a:xfrm>
            <a:off x="3725863" y="3905250"/>
            <a:ext cx="3832225" cy="47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0" name="Line 24"/>
          <p:cNvSpPr>
            <a:spLocks noChangeAspect="1" noChangeShapeType="1"/>
          </p:cNvSpPr>
          <p:nvPr/>
        </p:nvSpPr>
        <p:spPr bwMode="auto">
          <a:xfrm>
            <a:off x="3725863" y="4132263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1" name="Line 25"/>
          <p:cNvSpPr>
            <a:spLocks noChangeAspect="1" noChangeShapeType="1"/>
          </p:cNvSpPr>
          <p:nvPr/>
        </p:nvSpPr>
        <p:spPr bwMode="auto">
          <a:xfrm>
            <a:off x="3725863" y="4357688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2" name="Line 26"/>
          <p:cNvSpPr>
            <a:spLocks noChangeAspect="1" noChangeShapeType="1"/>
          </p:cNvSpPr>
          <p:nvPr/>
        </p:nvSpPr>
        <p:spPr bwMode="auto">
          <a:xfrm>
            <a:off x="3725863" y="4579938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3" name="Line 27"/>
          <p:cNvSpPr>
            <a:spLocks noChangeAspect="1" noChangeShapeType="1"/>
          </p:cNvSpPr>
          <p:nvPr/>
        </p:nvSpPr>
        <p:spPr bwMode="auto">
          <a:xfrm>
            <a:off x="3725863" y="4805363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4" name="Line 28"/>
          <p:cNvSpPr>
            <a:spLocks noChangeAspect="1" noChangeShapeType="1"/>
          </p:cNvSpPr>
          <p:nvPr/>
        </p:nvSpPr>
        <p:spPr bwMode="auto">
          <a:xfrm>
            <a:off x="3725863" y="5032375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5" name="Line 29"/>
          <p:cNvSpPr>
            <a:spLocks noChangeAspect="1" noChangeShapeType="1"/>
          </p:cNvSpPr>
          <p:nvPr/>
        </p:nvSpPr>
        <p:spPr bwMode="auto">
          <a:xfrm>
            <a:off x="3733800" y="5245100"/>
            <a:ext cx="3832225" cy="47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6" name="Line 30"/>
          <p:cNvSpPr>
            <a:spLocks noChangeAspect="1" noChangeShapeType="1"/>
          </p:cNvSpPr>
          <p:nvPr/>
        </p:nvSpPr>
        <p:spPr bwMode="auto">
          <a:xfrm>
            <a:off x="3725863" y="5475288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7" name="Line 31"/>
          <p:cNvSpPr>
            <a:spLocks noChangeAspect="1" noChangeShapeType="1"/>
          </p:cNvSpPr>
          <p:nvPr/>
        </p:nvSpPr>
        <p:spPr bwMode="auto">
          <a:xfrm>
            <a:off x="3725863" y="5707063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8" name="Line 32"/>
          <p:cNvSpPr>
            <a:spLocks noChangeAspect="1" noChangeShapeType="1"/>
          </p:cNvSpPr>
          <p:nvPr/>
        </p:nvSpPr>
        <p:spPr bwMode="auto">
          <a:xfrm>
            <a:off x="3725863" y="5932488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9" name="Line 33"/>
          <p:cNvSpPr>
            <a:spLocks noChangeAspect="1" noChangeShapeType="1"/>
          </p:cNvSpPr>
          <p:nvPr/>
        </p:nvSpPr>
        <p:spPr bwMode="auto">
          <a:xfrm>
            <a:off x="3725863" y="6159500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0" name="Freeform 35"/>
          <p:cNvSpPr>
            <a:spLocks noChangeAspect="1"/>
          </p:cNvSpPr>
          <p:nvPr/>
        </p:nvSpPr>
        <p:spPr bwMode="auto">
          <a:xfrm>
            <a:off x="5073650" y="3455988"/>
            <a:ext cx="2041525" cy="2487612"/>
          </a:xfrm>
          <a:custGeom>
            <a:avLst/>
            <a:gdLst>
              <a:gd name="T0" fmla="*/ 0 w 1286"/>
              <a:gd name="T1" fmla="*/ 2147483647 h 1567"/>
              <a:gd name="T2" fmla="*/ 2147483647 w 1286"/>
              <a:gd name="T3" fmla="*/ 2147483647 h 1567"/>
              <a:gd name="T4" fmla="*/ 2147483647 w 1286"/>
              <a:gd name="T5" fmla="*/ 0 h 1567"/>
              <a:gd name="T6" fmla="*/ 0 w 1286"/>
              <a:gd name="T7" fmla="*/ 2147483647 h 1567"/>
              <a:gd name="T8" fmla="*/ 0 60000 65536"/>
              <a:gd name="T9" fmla="*/ 0 60000 65536"/>
              <a:gd name="T10" fmla="*/ 0 60000 65536"/>
              <a:gd name="T11" fmla="*/ 0 60000 65536"/>
              <a:gd name="T12" fmla="*/ 0 w 1286"/>
              <a:gd name="T13" fmla="*/ 0 h 1567"/>
              <a:gd name="T14" fmla="*/ 1286 w 1286"/>
              <a:gd name="T15" fmla="*/ 1567 h 15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6" h="1567">
                <a:moveTo>
                  <a:pt x="0" y="1567"/>
                </a:moveTo>
                <a:lnTo>
                  <a:pt x="1286" y="569"/>
                </a:lnTo>
                <a:lnTo>
                  <a:pt x="141" y="0"/>
                </a:lnTo>
                <a:lnTo>
                  <a:pt x="0" y="1567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1" name="Oval 58"/>
          <p:cNvSpPr>
            <a:spLocks noChangeAspect="1" noChangeArrowheads="1"/>
          </p:cNvSpPr>
          <p:nvPr/>
        </p:nvSpPr>
        <p:spPr bwMode="auto">
          <a:xfrm>
            <a:off x="5673725" y="4251325"/>
            <a:ext cx="179388" cy="180975"/>
          </a:xfrm>
          <a:prstGeom prst="ellipse">
            <a:avLst/>
          </a:prstGeom>
          <a:solidFill>
            <a:srgbClr val="808080"/>
          </a:solidFill>
          <a:ln w="19050">
            <a:solidFill>
              <a:srgbClr val="5F5F5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60452" name="Oval 80"/>
          <p:cNvSpPr>
            <a:spLocks noChangeAspect="1" noChangeArrowheads="1"/>
          </p:cNvSpPr>
          <p:nvPr/>
        </p:nvSpPr>
        <p:spPr bwMode="auto">
          <a:xfrm>
            <a:off x="5210175" y="3367088"/>
            <a:ext cx="179388" cy="180975"/>
          </a:xfrm>
          <a:prstGeom prst="ellipse">
            <a:avLst/>
          </a:prstGeom>
          <a:solidFill>
            <a:srgbClr val="808080"/>
          </a:solidFill>
          <a:ln w="19050">
            <a:solidFill>
              <a:srgbClr val="5F5F5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60453" name="Oval 109"/>
          <p:cNvSpPr>
            <a:spLocks noChangeAspect="1" noChangeArrowheads="1"/>
          </p:cNvSpPr>
          <p:nvPr/>
        </p:nvSpPr>
        <p:spPr bwMode="auto">
          <a:xfrm>
            <a:off x="4994275" y="5822950"/>
            <a:ext cx="179388" cy="180975"/>
          </a:xfrm>
          <a:prstGeom prst="ellipse">
            <a:avLst/>
          </a:prstGeom>
          <a:solidFill>
            <a:srgbClr val="808080"/>
          </a:solidFill>
          <a:ln w="19050">
            <a:solidFill>
              <a:srgbClr val="5F5F5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60454" name="Oval 111"/>
          <p:cNvSpPr>
            <a:spLocks noChangeAspect="1" noChangeArrowheads="1"/>
          </p:cNvSpPr>
          <p:nvPr/>
        </p:nvSpPr>
        <p:spPr bwMode="auto">
          <a:xfrm>
            <a:off x="7015163" y="4276725"/>
            <a:ext cx="179387" cy="180975"/>
          </a:xfrm>
          <a:prstGeom prst="ellipse">
            <a:avLst/>
          </a:prstGeom>
          <a:solidFill>
            <a:srgbClr val="808080"/>
          </a:solidFill>
          <a:ln w="19050">
            <a:solidFill>
              <a:srgbClr val="5F5F5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</p:spTree>
    <p:extLst>
      <p:ext uri="{BB962C8B-B14F-4D97-AF65-F5344CB8AC3E}">
        <p14:creationId xmlns:p14="http://schemas.microsoft.com/office/powerpoint/2010/main" val="1479409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AutoShape 26"/>
          <p:cNvSpPr>
            <a:spLocks noChangeArrowheads="1"/>
          </p:cNvSpPr>
          <p:nvPr/>
        </p:nvSpPr>
        <p:spPr bwMode="auto">
          <a:xfrm>
            <a:off x="2317750" y="4522788"/>
            <a:ext cx="1009650" cy="982662"/>
          </a:xfrm>
          <a:prstGeom prst="can">
            <a:avLst>
              <a:gd name="adj" fmla="val 25000"/>
            </a:avLst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3 </a:t>
            </a:r>
            <a:r>
              <a:rPr lang="en-US" altLang="x-none" sz="2000" i="1">
                <a:solidFill>
                  <a:schemeClr val="accent2"/>
                </a:solidFill>
              </a:rPr>
              <a:t>Kg</a:t>
            </a:r>
            <a:endParaRPr lang="it-IT" altLang="x-none" sz="2000" i="1">
              <a:solidFill>
                <a:schemeClr val="accent2"/>
              </a:solidFill>
            </a:endParaRPr>
          </a:p>
        </p:txBody>
      </p:sp>
      <p:sp>
        <p:nvSpPr>
          <p:cNvPr id="61442" name="Line 28"/>
          <p:cNvSpPr>
            <a:spLocks noChangeShapeType="1"/>
          </p:cNvSpPr>
          <p:nvPr/>
        </p:nvSpPr>
        <p:spPr bwMode="auto">
          <a:xfrm flipV="1">
            <a:off x="2822575" y="3352800"/>
            <a:ext cx="0" cy="133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43" name="AutoShape 24"/>
          <p:cNvSpPr>
            <a:spLocks noChangeArrowheads="1"/>
          </p:cNvSpPr>
          <p:nvPr/>
        </p:nvSpPr>
        <p:spPr bwMode="auto">
          <a:xfrm>
            <a:off x="5362575" y="5014913"/>
            <a:ext cx="1009650" cy="982662"/>
          </a:xfrm>
          <a:prstGeom prst="can">
            <a:avLst>
              <a:gd name="adj" fmla="val 25000"/>
            </a:avLst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2 </a:t>
            </a:r>
            <a:r>
              <a:rPr lang="en-US" altLang="x-none" sz="2000" i="1">
                <a:solidFill>
                  <a:schemeClr val="accent2"/>
                </a:solidFill>
              </a:rPr>
              <a:t>Kg</a:t>
            </a:r>
            <a:endParaRPr lang="it-IT" altLang="x-none" sz="2000" i="1">
              <a:solidFill>
                <a:schemeClr val="accent2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 dirty="0" err="1">
                <a:ea typeface="ＭＳ Ｐゴシック" charset="-128"/>
              </a:rPr>
              <a:t>Baricentric</a:t>
            </a:r>
            <a:r>
              <a:rPr lang="it-IT" altLang="x-none" dirty="0">
                <a:ea typeface="ＭＳ Ｐゴシック" charset="-128"/>
              </a:rPr>
              <a:t> </a:t>
            </a:r>
            <a:r>
              <a:rPr lang="it-IT" altLang="x-none" dirty="0" err="1">
                <a:ea typeface="ＭＳ Ｐゴシック" charset="-128"/>
              </a:rPr>
              <a:t>coordinates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it-IT" altLang="x-none" dirty="0" err="1">
                <a:ea typeface="ＭＳ Ｐゴシック" charset="-128"/>
              </a:rPr>
              <a:t>Physical</a:t>
            </a:r>
            <a:r>
              <a:rPr lang="it-IT" altLang="x-none" dirty="0">
                <a:ea typeface="ＭＳ Ｐゴシック" charset="-128"/>
              </a:rPr>
              <a:t> </a:t>
            </a:r>
            <a:r>
              <a:rPr lang="it-IT" altLang="x-none" dirty="0" err="1">
                <a:ea typeface="ＭＳ Ｐゴシック" charset="-128"/>
              </a:rPr>
              <a:t>interpretation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1763713" y="4149725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5940425" y="3573463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2100263" y="2994025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3</a:t>
            </a:r>
            <a:endParaRPr lang="it-IT" altLang="x-none" sz="3200" baseline="-25000"/>
          </a:p>
        </p:txBody>
      </p:sp>
      <p:sp>
        <p:nvSpPr>
          <p:cNvPr id="61448" name="Rectangle 14"/>
          <p:cNvSpPr>
            <a:spLocks noChangeArrowheads="1"/>
          </p:cNvSpPr>
          <p:nvPr/>
        </p:nvSpPr>
        <p:spPr bwMode="auto">
          <a:xfrm>
            <a:off x="4581525" y="1047750"/>
            <a:ext cx="45720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200" i="1">
                <a:solidFill>
                  <a:schemeClr val="accent2"/>
                </a:solidFill>
              </a:rPr>
              <a:t>p</a:t>
            </a:r>
            <a:r>
              <a:rPr lang="en-US" altLang="x-none"/>
              <a:t>  has baricentric coordinates </a:t>
            </a:r>
            <a:r>
              <a:rPr lang="en-US" altLang="x-none" sz="3200" i="1">
                <a:solidFill>
                  <a:schemeClr val="accent2"/>
                </a:solidFill>
              </a:rPr>
              <a:t> </a:t>
            </a:r>
            <a:br>
              <a:rPr lang="en-US" altLang="x-none" sz="3200" i="1">
                <a:solidFill>
                  <a:schemeClr val="accent2"/>
                </a:solidFill>
              </a:rPr>
            </a:br>
            <a:r>
              <a:rPr lang="en-US" altLang="x-none" sz="3200" i="1">
                <a:solidFill>
                  <a:schemeClr val="accent2"/>
                </a:solidFill>
              </a:rPr>
              <a:t>(a</a:t>
            </a:r>
            <a:r>
              <a:rPr lang="en-US" altLang="x-none" sz="3200" baseline="-25000">
                <a:solidFill>
                  <a:schemeClr val="accent2"/>
                </a:solidFill>
              </a:rPr>
              <a:t>1</a:t>
            </a:r>
            <a:r>
              <a:rPr lang="en-US" altLang="x-none" i="1">
                <a:solidFill>
                  <a:schemeClr val="accent2"/>
                </a:solidFill>
              </a:rPr>
              <a:t> 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2</a:t>
            </a:r>
            <a:r>
              <a:rPr lang="en-US" altLang="x-none"/>
              <a:t>  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3</a:t>
            </a:r>
            <a:r>
              <a:rPr lang="en-US" altLang="x-none" sz="3200" i="1">
                <a:solidFill>
                  <a:schemeClr val="accent2"/>
                </a:solidFill>
              </a:rPr>
              <a:t>)   </a:t>
            </a:r>
            <a:r>
              <a:rPr lang="en-US" altLang="x-none"/>
              <a:t>iff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/>
              <a:t>it is the baricenter of:</a:t>
            </a:r>
            <a:endParaRPr lang="en-US" altLang="x-none" sz="3200" i="1">
              <a:solidFill>
                <a:schemeClr val="accent2"/>
              </a:solidFill>
            </a:endParaRPr>
          </a:p>
        </p:txBody>
      </p:sp>
      <p:sp>
        <p:nvSpPr>
          <p:cNvPr id="61449" name="Freeform 4"/>
          <p:cNvSpPr>
            <a:spLocks/>
          </p:cNvSpPr>
          <p:nvPr/>
        </p:nvSpPr>
        <p:spPr bwMode="auto">
          <a:xfrm>
            <a:off x="2438400" y="3297238"/>
            <a:ext cx="3429000" cy="1122362"/>
          </a:xfrm>
          <a:custGeom>
            <a:avLst/>
            <a:gdLst>
              <a:gd name="T0" fmla="*/ 0 w 2160"/>
              <a:gd name="T1" fmla="*/ 2147483647 h 1350"/>
              <a:gd name="T2" fmla="*/ 2147483647 w 2160"/>
              <a:gd name="T3" fmla="*/ 0 h 1350"/>
              <a:gd name="T4" fmla="*/ 2147483647 w 2160"/>
              <a:gd name="T5" fmla="*/ 2147483647 h 1350"/>
              <a:gd name="T6" fmla="*/ 0 60000 65536"/>
              <a:gd name="T7" fmla="*/ 0 60000 65536"/>
              <a:gd name="T8" fmla="*/ 0 60000 65536"/>
              <a:gd name="T9" fmla="*/ 0 w 2160"/>
              <a:gd name="T10" fmla="*/ 0 h 1350"/>
              <a:gd name="T11" fmla="*/ 2160 w 2160"/>
              <a:gd name="T12" fmla="*/ 1350 h 1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1350">
                <a:moveTo>
                  <a:pt x="0" y="1350"/>
                </a:moveTo>
                <a:lnTo>
                  <a:pt x="246" y="0"/>
                </a:lnTo>
                <a:lnTo>
                  <a:pt x="2160" y="67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0" name="Line 5"/>
          <p:cNvSpPr>
            <a:spLocks noChangeShapeType="1"/>
          </p:cNvSpPr>
          <p:nvPr/>
        </p:nvSpPr>
        <p:spPr bwMode="auto">
          <a:xfrm flipV="1">
            <a:off x="2438400" y="3860800"/>
            <a:ext cx="3429000" cy="55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1" name="Line 8"/>
          <p:cNvSpPr>
            <a:spLocks noChangeShapeType="1"/>
          </p:cNvSpPr>
          <p:nvPr/>
        </p:nvSpPr>
        <p:spPr bwMode="auto">
          <a:xfrm>
            <a:off x="2819400" y="3302000"/>
            <a:ext cx="3048000" cy="55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2" name="Line 9"/>
          <p:cNvSpPr>
            <a:spLocks noChangeShapeType="1"/>
          </p:cNvSpPr>
          <p:nvPr/>
        </p:nvSpPr>
        <p:spPr bwMode="auto">
          <a:xfrm flipH="1">
            <a:off x="2438400" y="3302000"/>
            <a:ext cx="381000" cy="1117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3" name="Line 23"/>
          <p:cNvSpPr>
            <a:spLocks noChangeShapeType="1"/>
          </p:cNvSpPr>
          <p:nvPr/>
        </p:nvSpPr>
        <p:spPr bwMode="auto">
          <a:xfrm flipV="1">
            <a:off x="5867400" y="3844925"/>
            <a:ext cx="0" cy="133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61454" name="Group 11"/>
          <p:cNvGrpSpPr>
            <a:grpSpLocks/>
          </p:cNvGrpSpPr>
          <p:nvPr/>
        </p:nvGrpSpPr>
        <p:grpSpPr bwMode="auto">
          <a:xfrm>
            <a:off x="3352800" y="3352800"/>
            <a:ext cx="644525" cy="762000"/>
            <a:chOff x="1440" y="1541"/>
            <a:chExt cx="406" cy="480"/>
          </a:xfrm>
        </p:grpSpPr>
        <p:sp>
          <p:nvSpPr>
            <p:cNvPr id="61459" name="Line 12"/>
            <p:cNvSpPr>
              <a:spLocks noChangeShapeType="1"/>
            </p:cNvSpPr>
            <p:nvPr/>
          </p:nvSpPr>
          <p:spPr bwMode="auto">
            <a:xfrm flipV="1">
              <a:off x="1440" y="1776"/>
              <a:ext cx="0" cy="48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1460" name="Rectangle 13"/>
            <p:cNvSpPr>
              <a:spLocks noChangeArrowheads="1"/>
            </p:cNvSpPr>
            <p:nvPr/>
          </p:nvSpPr>
          <p:spPr bwMode="auto">
            <a:xfrm>
              <a:off x="1536" y="1541"/>
              <a:ext cx="31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4400"/>
                <a:t>p</a:t>
              </a:r>
              <a:endParaRPr lang="it-IT" altLang="x-none" sz="4400" baseline="-25000"/>
            </a:p>
          </p:txBody>
        </p:sp>
      </p:grpSp>
      <p:sp>
        <p:nvSpPr>
          <p:cNvPr id="61455" name="Line 15"/>
          <p:cNvSpPr>
            <a:spLocks noChangeShapeType="1"/>
          </p:cNvSpPr>
          <p:nvPr/>
        </p:nvSpPr>
        <p:spPr bwMode="auto">
          <a:xfrm flipV="1">
            <a:off x="3352800" y="23622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6" name="AutoShape 29"/>
          <p:cNvSpPr>
            <a:spLocks noChangeArrowheads="1"/>
          </p:cNvSpPr>
          <p:nvPr/>
        </p:nvSpPr>
        <p:spPr bwMode="auto">
          <a:xfrm>
            <a:off x="1936750" y="5570538"/>
            <a:ext cx="1009650" cy="982662"/>
          </a:xfrm>
          <a:prstGeom prst="can">
            <a:avLst>
              <a:gd name="adj" fmla="val 25000"/>
            </a:avLst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1 </a:t>
            </a:r>
            <a:r>
              <a:rPr lang="en-US" altLang="x-none" sz="2000" i="1">
                <a:solidFill>
                  <a:schemeClr val="accent2"/>
                </a:solidFill>
              </a:rPr>
              <a:t>Kg</a:t>
            </a:r>
            <a:endParaRPr lang="it-IT" altLang="x-none" sz="2000" i="1">
              <a:solidFill>
                <a:schemeClr val="accent2"/>
              </a:solidFill>
            </a:endParaRPr>
          </a:p>
        </p:txBody>
      </p:sp>
      <p:sp>
        <p:nvSpPr>
          <p:cNvPr id="61457" name="Line 30"/>
          <p:cNvSpPr>
            <a:spLocks noChangeShapeType="1"/>
          </p:cNvSpPr>
          <p:nvPr/>
        </p:nvSpPr>
        <p:spPr bwMode="auto">
          <a:xfrm flipV="1">
            <a:off x="2441575" y="4400550"/>
            <a:ext cx="0" cy="133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61458" name="Object 31"/>
          <p:cNvGraphicFramePr>
            <a:graphicFrameLocks noChangeAspect="1"/>
          </p:cNvGraphicFramePr>
          <p:nvPr/>
        </p:nvGraphicFramePr>
        <p:xfrm>
          <a:off x="3133725" y="1447800"/>
          <a:ext cx="8921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7" name="Image" r:id="rId3" imgW="647391" imgH="774330" progId="Photoshop.Image.8">
                  <p:embed/>
                </p:oleObj>
              </mc:Choice>
              <mc:Fallback>
                <p:oleObj name="Image" r:id="rId3" imgW="647391" imgH="774330" progId="Photoshop.Image.8">
                  <p:embed/>
                  <p:pic>
                    <p:nvPicPr>
                      <p:cNvPr id="61458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7BFF7B"/>
                          </a:clrFrom>
                          <a:clrTo>
                            <a:srgbClr val="7BFF7B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725" y="1447800"/>
                        <a:ext cx="8921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55345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Attributes in rasterization</a:t>
            </a:r>
            <a:endParaRPr lang="it-IT" altLang="x-none">
              <a:ea typeface="ＭＳ Ｐゴシック" charset="-128"/>
            </a:endParaRP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Two tasks of rasterizer:</a:t>
            </a:r>
          </a:p>
          <a:p>
            <a:pPr lvl="1" eaLnBrk="1" hangingPunct="1">
              <a:buFontTx/>
              <a:buNone/>
            </a:pPr>
            <a:r>
              <a:rPr lang="en-US" altLang="x-none">
                <a:ea typeface="ＭＳ Ｐゴシック" charset="-128"/>
              </a:rPr>
              <a:t>1  Find fragments composing the primitive</a:t>
            </a:r>
          </a:p>
          <a:p>
            <a:pPr lvl="2" eaLnBrk="1" hangingPunct="1"/>
            <a:r>
              <a:rPr lang="en-US" altLang="x-none">
                <a:ea typeface="ＭＳ Ｐゴシック" charset="-128"/>
              </a:rPr>
              <a:t>fragments inside triangle,</a:t>
            </a:r>
          </a:p>
          <a:p>
            <a:pPr lvl="2" eaLnBrk="1" hangingPunct="1"/>
            <a:r>
              <a:rPr lang="en-US" altLang="x-none">
                <a:ea typeface="ＭＳ Ｐゴシック" charset="-128"/>
              </a:rPr>
              <a:t>or fragments composing a segment</a:t>
            </a:r>
          </a:p>
          <a:p>
            <a:pPr lvl="1" eaLnBrk="1" hangingPunct="1">
              <a:buFontTx/>
              <a:buNone/>
            </a:pPr>
            <a:r>
              <a:rPr lang="en-US" altLang="x-none">
                <a:ea typeface="ＭＳ Ｐゴシック" charset="-128"/>
              </a:rPr>
              <a:t>2  Interpolate attributes for these fragments</a:t>
            </a:r>
          </a:p>
          <a:p>
            <a:pPr lvl="2" eaLnBrk="1" hangingPunct="1"/>
            <a:r>
              <a:rPr lang="en-US" altLang="x-none">
                <a:ea typeface="ＭＳ Ｐゴシック" charset="-128"/>
              </a:rPr>
              <a:t>using barycentric coordinates</a:t>
            </a:r>
          </a:p>
          <a:p>
            <a:pPr eaLnBrk="1" hangingPunct="1"/>
            <a:endParaRPr lang="en-US" altLang="x-none">
              <a:ea typeface="ＭＳ Ｐゴシック" charset="-128"/>
            </a:endParaRPr>
          </a:p>
          <a:p>
            <a:pPr eaLnBrk="1" hangingPunct="1"/>
            <a:r>
              <a:rPr lang="en-US" altLang="x-none">
                <a:ea typeface="ＭＳ Ｐゴシック" charset="-128"/>
              </a:rPr>
              <a:t>The rasterizer produces fragments with </a:t>
            </a:r>
            <a:r>
              <a:rPr lang="en-US" altLang="x-none">
                <a:solidFill>
                  <a:schemeClr val="accent2"/>
                </a:solidFill>
                <a:ea typeface="ＭＳ Ｐゴシック" charset="-128"/>
              </a:rPr>
              <a:t>associated attributes</a:t>
            </a:r>
          </a:p>
          <a:p>
            <a:pPr lvl="1" eaLnBrk="1" hangingPunct="1"/>
            <a:r>
              <a:rPr lang="en-US" altLang="x-none">
                <a:ea typeface="ＭＳ Ｐゴシック" charset="-128"/>
              </a:rPr>
              <a:t>(that interpolate attributes of vertices)</a:t>
            </a:r>
            <a:endParaRPr lang="it-IT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31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04"/>
          <p:cNvSpPr>
            <a:spLocks noChangeArrowheads="1"/>
          </p:cNvSpPr>
          <p:nvPr/>
        </p:nvSpPr>
        <p:spPr bwMode="auto">
          <a:xfrm>
            <a:off x="1657350" y="2790825"/>
            <a:ext cx="2495550" cy="2466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30413" y="4943475"/>
            <a:ext cx="403225" cy="412750"/>
            <a:chOff x="1279" y="3112"/>
            <a:chExt cx="254" cy="260"/>
          </a:xfrm>
        </p:grpSpPr>
        <p:sp>
          <p:nvSpPr>
            <p:cNvPr id="31943" name="Oval 4"/>
            <p:cNvSpPr>
              <a:spLocks noChangeAspect="1" noChangeArrowheads="1"/>
            </p:cNvSpPr>
            <p:nvPr/>
          </p:nvSpPr>
          <p:spPr bwMode="auto">
            <a:xfrm>
              <a:off x="1279" y="3112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44" name="Oval 5"/>
            <p:cNvSpPr>
              <a:spLocks noChangeAspect="1" noChangeArrowheads="1"/>
            </p:cNvSpPr>
            <p:nvPr/>
          </p:nvSpPr>
          <p:spPr bwMode="auto">
            <a:xfrm>
              <a:off x="1419" y="3112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45" name="Oval 6"/>
            <p:cNvSpPr>
              <a:spLocks noChangeAspect="1" noChangeArrowheads="1"/>
            </p:cNvSpPr>
            <p:nvPr/>
          </p:nvSpPr>
          <p:spPr bwMode="auto">
            <a:xfrm>
              <a:off x="1279" y="3258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46" name="Oval 7"/>
            <p:cNvSpPr>
              <a:spLocks noChangeAspect="1" noChangeArrowheads="1"/>
            </p:cNvSpPr>
            <p:nvPr/>
          </p:nvSpPr>
          <p:spPr bwMode="auto">
            <a:xfrm>
              <a:off x="1420" y="3258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86025" y="4943475"/>
            <a:ext cx="414338" cy="412750"/>
            <a:chOff x="1566" y="3112"/>
            <a:chExt cx="261" cy="260"/>
          </a:xfrm>
        </p:grpSpPr>
        <p:sp>
          <p:nvSpPr>
            <p:cNvPr id="31939" name="Oval 9"/>
            <p:cNvSpPr>
              <a:spLocks noChangeAspect="1" noChangeArrowheads="1"/>
            </p:cNvSpPr>
            <p:nvPr/>
          </p:nvSpPr>
          <p:spPr bwMode="auto">
            <a:xfrm>
              <a:off x="1566" y="3112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40" name="Oval 10"/>
            <p:cNvSpPr>
              <a:spLocks noChangeAspect="1" noChangeArrowheads="1"/>
            </p:cNvSpPr>
            <p:nvPr/>
          </p:nvSpPr>
          <p:spPr bwMode="auto">
            <a:xfrm>
              <a:off x="1713" y="3112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41" name="Oval 11"/>
            <p:cNvSpPr>
              <a:spLocks noChangeAspect="1" noChangeArrowheads="1"/>
            </p:cNvSpPr>
            <p:nvPr/>
          </p:nvSpPr>
          <p:spPr bwMode="auto">
            <a:xfrm>
              <a:off x="1567" y="3258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42" name="Oval 12"/>
            <p:cNvSpPr>
              <a:spLocks noChangeAspect="1" noChangeArrowheads="1"/>
            </p:cNvSpPr>
            <p:nvPr/>
          </p:nvSpPr>
          <p:spPr bwMode="auto">
            <a:xfrm>
              <a:off x="1714" y="3258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71625" y="4943475"/>
            <a:ext cx="395288" cy="412750"/>
            <a:chOff x="990" y="3112"/>
            <a:chExt cx="249" cy="260"/>
          </a:xfrm>
        </p:grpSpPr>
        <p:sp>
          <p:nvSpPr>
            <p:cNvPr id="31935" name="Oval 14"/>
            <p:cNvSpPr>
              <a:spLocks noChangeAspect="1" noChangeArrowheads="1"/>
            </p:cNvSpPr>
            <p:nvPr/>
          </p:nvSpPr>
          <p:spPr bwMode="auto">
            <a:xfrm>
              <a:off x="1126" y="3258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36" name="Oval 15"/>
            <p:cNvSpPr>
              <a:spLocks noChangeAspect="1" noChangeArrowheads="1"/>
            </p:cNvSpPr>
            <p:nvPr/>
          </p:nvSpPr>
          <p:spPr bwMode="auto">
            <a:xfrm>
              <a:off x="1126" y="3112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37" name="Oval 16"/>
            <p:cNvSpPr>
              <a:spLocks noChangeAspect="1" noChangeArrowheads="1"/>
            </p:cNvSpPr>
            <p:nvPr/>
          </p:nvSpPr>
          <p:spPr bwMode="auto">
            <a:xfrm>
              <a:off x="990" y="3112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38" name="Oval 17"/>
            <p:cNvSpPr>
              <a:spLocks noChangeAspect="1" noChangeArrowheads="1"/>
            </p:cNvSpPr>
            <p:nvPr/>
          </p:nvSpPr>
          <p:spPr bwMode="auto">
            <a:xfrm>
              <a:off x="990" y="3258"/>
              <a:ext cx="113" cy="114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sp>
        <p:nvSpPr>
          <p:cNvPr id="31749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Recap: Rasterization based on bounding box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31750" name="Freeform 19"/>
          <p:cNvSpPr>
            <a:spLocks noChangeAspect="1"/>
          </p:cNvSpPr>
          <p:nvPr/>
        </p:nvSpPr>
        <p:spPr bwMode="auto">
          <a:xfrm>
            <a:off x="1828800" y="2695575"/>
            <a:ext cx="2390775" cy="2686050"/>
          </a:xfrm>
          <a:custGeom>
            <a:avLst/>
            <a:gdLst>
              <a:gd name="T0" fmla="*/ 0 w 1506"/>
              <a:gd name="T1" fmla="*/ 2147483647 h 1692"/>
              <a:gd name="T2" fmla="*/ 2147483647 w 1506"/>
              <a:gd name="T3" fmla="*/ 2147483647 h 1692"/>
              <a:gd name="T4" fmla="*/ 2147483647 w 1506"/>
              <a:gd name="T5" fmla="*/ 0 h 1692"/>
              <a:gd name="T6" fmla="*/ 0 w 1506"/>
              <a:gd name="T7" fmla="*/ 2147483647 h 1692"/>
              <a:gd name="T8" fmla="*/ 0 60000 65536"/>
              <a:gd name="T9" fmla="*/ 0 60000 65536"/>
              <a:gd name="T10" fmla="*/ 0 60000 65536"/>
              <a:gd name="T11" fmla="*/ 0 60000 65536"/>
              <a:gd name="T12" fmla="*/ 0 w 1506"/>
              <a:gd name="T13" fmla="*/ 0 h 1692"/>
              <a:gd name="T14" fmla="*/ 1506 w 1506"/>
              <a:gd name="T15" fmla="*/ 1692 h 16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06" h="1692">
                <a:moveTo>
                  <a:pt x="0" y="1692"/>
                </a:moveTo>
                <a:lnTo>
                  <a:pt x="1506" y="480"/>
                </a:lnTo>
                <a:lnTo>
                  <a:pt x="120" y="0"/>
                </a:lnTo>
                <a:lnTo>
                  <a:pt x="0" y="1692"/>
                </a:lnTo>
                <a:close/>
              </a:path>
            </a:pathLst>
          </a:custGeom>
          <a:noFill/>
          <a:ln w="38100">
            <a:solidFill>
              <a:srgbClr val="CC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51" name="Group 20"/>
          <p:cNvGrpSpPr>
            <a:grpSpLocks/>
          </p:cNvGrpSpPr>
          <p:nvPr/>
        </p:nvGrpSpPr>
        <p:grpSpPr bwMode="auto">
          <a:xfrm>
            <a:off x="752475" y="2335213"/>
            <a:ext cx="3836988" cy="3379787"/>
            <a:chOff x="336" y="1471"/>
            <a:chExt cx="2417" cy="2129"/>
          </a:xfrm>
        </p:grpSpPr>
        <p:sp>
          <p:nvSpPr>
            <p:cNvPr id="31904" name="Rectangle 21"/>
            <p:cNvSpPr>
              <a:spLocks noChangeAspect="1" noChangeArrowheads="1"/>
            </p:cNvSpPr>
            <p:nvPr/>
          </p:nvSpPr>
          <p:spPr bwMode="auto">
            <a:xfrm>
              <a:off x="336" y="1471"/>
              <a:ext cx="2414" cy="21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05" name="Line 22"/>
            <p:cNvSpPr>
              <a:spLocks noChangeAspect="1" noChangeShapeType="1"/>
            </p:cNvSpPr>
            <p:nvPr/>
          </p:nvSpPr>
          <p:spPr bwMode="auto">
            <a:xfrm>
              <a:off x="478" y="1471"/>
              <a:ext cx="3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6" name="Line 23"/>
            <p:cNvSpPr>
              <a:spLocks noChangeAspect="1" noChangeShapeType="1"/>
            </p:cNvSpPr>
            <p:nvPr/>
          </p:nvSpPr>
          <p:spPr bwMode="auto">
            <a:xfrm>
              <a:off x="618" y="1471"/>
              <a:ext cx="3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7" name="Line 24"/>
            <p:cNvSpPr>
              <a:spLocks noChangeAspect="1" noChangeShapeType="1"/>
            </p:cNvSpPr>
            <p:nvPr/>
          </p:nvSpPr>
          <p:spPr bwMode="auto">
            <a:xfrm>
              <a:off x="761" y="1471"/>
              <a:ext cx="2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8" name="Line 25"/>
            <p:cNvSpPr>
              <a:spLocks noChangeAspect="1" noChangeShapeType="1"/>
            </p:cNvSpPr>
            <p:nvPr/>
          </p:nvSpPr>
          <p:spPr bwMode="auto">
            <a:xfrm>
              <a:off x="903" y="1471"/>
              <a:ext cx="3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9" name="Line 26"/>
            <p:cNvSpPr>
              <a:spLocks noChangeAspect="1" noChangeShapeType="1"/>
            </p:cNvSpPr>
            <p:nvPr/>
          </p:nvSpPr>
          <p:spPr bwMode="auto">
            <a:xfrm>
              <a:off x="1046" y="1471"/>
              <a:ext cx="2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0" name="Line 27"/>
            <p:cNvSpPr>
              <a:spLocks noChangeAspect="1" noChangeShapeType="1"/>
            </p:cNvSpPr>
            <p:nvPr/>
          </p:nvSpPr>
          <p:spPr bwMode="auto">
            <a:xfrm>
              <a:off x="1188" y="1471"/>
              <a:ext cx="3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1" name="Line 28"/>
            <p:cNvSpPr>
              <a:spLocks noChangeAspect="1" noChangeShapeType="1"/>
            </p:cNvSpPr>
            <p:nvPr/>
          </p:nvSpPr>
          <p:spPr bwMode="auto">
            <a:xfrm>
              <a:off x="1328" y="1471"/>
              <a:ext cx="3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2" name="Line 29"/>
            <p:cNvSpPr>
              <a:spLocks noChangeAspect="1" noChangeShapeType="1"/>
            </p:cNvSpPr>
            <p:nvPr/>
          </p:nvSpPr>
          <p:spPr bwMode="auto">
            <a:xfrm>
              <a:off x="1471" y="1471"/>
              <a:ext cx="2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3" name="Line 30"/>
            <p:cNvSpPr>
              <a:spLocks noChangeAspect="1" noChangeShapeType="1"/>
            </p:cNvSpPr>
            <p:nvPr/>
          </p:nvSpPr>
          <p:spPr bwMode="auto">
            <a:xfrm>
              <a:off x="1613" y="1471"/>
              <a:ext cx="2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4" name="Line 31"/>
            <p:cNvSpPr>
              <a:spLocks noChangeAspect="1" noChangeShapeType="1"/>
            </p:cNvSpPr>
            <p:nvPr/>
          </p:nvSpPr>
          <p:spPr bwMode="auto">
            <a:xfrm>
              <a:off x="1755" y="1471"/>
              <a:ext cx="3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5" name="Line 32"/>
            <p:cNvSpPr>
              <a:spLocks noChangeAspect="1" noChangeShapeType="1"/>
            </p:cNvSpPr>
            <p:nvPr/>
          </p:nvSpPr>
          <p:spPr bwMode="auto">
            <a:xfrm>
              <a:off x="1898" y="1471"/>
              <a:ext cx="2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6" name="Line 33"/>
            <p:cNvSpPr>
              <a:spLocks noChangeAspect="1" noChangeShapeType="1"/>
            </p:cNvSpPr>
            <p:nvPr/>
          </p:nvSpPr>
          <p:spPr bwMode="auto">
            <a:xfrm>
              <a:off x="2038" y="1471"/>
              <a:ext cx="2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7" name="Line 34"/>
            <p:cNvSpPr>
              <a:spLocks noChangeAspect="1" noChangeShapeType="1"/>
            </p:cNvSpPr>
            <p:nvPr/>
          </p:nvSpPr>
          <p:spPr bwMode="auto">
            <a:xfrm>
              <a:off x="2180" y="1471"/>
              <a:ext cx="3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8" name="Line 35"/>
            <p:cNvSpPr>
              <a:spLocks noChangeAspect="1" noChangeShapeType="1"/>
            </p:cNvSpPr>
            <p:nvPr/>
          </p:nvSpPr>
          <p:spPr bwMode="auto">
            <a:xfrm>
              <a:off x="2323" y="1471"/>
              <a:ext cx="2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9" name="Line 36"/>
            <p:cNvSpPr>
              <a:spLocks noChangeAspect="1" noChangeShapeType="1"/>
            </p:cNvSpPr>
            <p:nvPr/>
          </p:nvSpPr>
          <p:spPr bwMode="auto">
            <a:xfrm>
              <a:off x="2465" y="1471"/>
              <a:ext cx="3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0" name="Line 37"/>
            <p:cNvSpPr>
              <a:spLocks noChangeAspect="1" noChangeShapeType="1"/>
            </p:cNvSpPr>
            <p:nvPr/>
          </p:nvSpPr>
          <p:spPr bwMode="auto">
            <a:xfrm>
              <a:off x="2608" y="1471"/>
              <a:ext cx="2" cy="21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1" name="Line 38"/>
            <p:cNvSpPr>
              <a:spLocks noChangeAspect="1" noChangeShapeType="1"/>
            </p:cNvSpPr>
            <p:nvPr/>
          </p:nvSpPr>
          <p:spPr bwMode="auto">
            <a:xfrm>
              <a:off x="336" y="1613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2" name="Line 39"/>
            <p:cNvSpPr>
              <a:spLocks noChangeAspect="1" noChangeShapeType="1"/>
            </p:cNvSpPr>
            <p:nvPr/>
          </p:nvSpPr>
          <p:spPr bwMode="auto">
            <a:xfrm>
              <a:off x="336" y="1753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3" name="Line 40"/>
            <p:cNvSpPr>
              <a:spLocks noChangeAspect="1" noChangeShapeType="1"/>
            </p:cNvSpPr>
            <p:nvPr/>
          </p:nvSpPr>
          <p:spPr bwMode="auto">
            <a:xfrm>
              <a:off x="336" y="1896"/>
              <a:ext cx="2414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4" name="Line 41"/>
            <p:cNvSpPr>
              <a:spLocks noChangeAspect="1" noChangeShapeType="1"/>
            </p:cNvSpPr>
            <p:nvPr/>
          </p:nvSpPr>
          <p:spPr bwMode="auto">
            <a:xfrm>
              <a:off x="336" y="2038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5" name="Line 42"/>
            <p:cNvSpPr>
              <a:spLocks noChangeAspect="1" noChangeShapeType="1"/>
            </p:cNvSpPr>
            <p:nvPr/>
          </p:nvSpPr>
          <p:spPr bwMode="auto">
            <a:xfrm>
              <a:off x="336" y="2181"/>
              <a:ext cx="2414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6" name="Line 43"/>
            <p:cNvSpPr>
              <a:spLocks noChangeAspect="1" noChangeShapeType="1"/>
            </p:cNvSpPr>
            <p:nvPr/>
          </p:nvSpPr>
          <p:spPr bwMode="auto">
            <a:xfrm>
              <a:off x="336" y="2323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7" name="Line 44"/>
            <p:cNvSpPr>
              <a:spLocks noChangeAspect="1" noChangeShapeType="1"/>
            </p:cNvSpPr>
            <p:nvPr/>
          </p:nvSpPr>
          <p:spPr bwMode="auto">
            <a:xfrm>
              <a:off x="336" y="2463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8" name="Line 45"/>
            <p:cNvSpPr>
              <a:spLocks noChangeAspect="1" noChangeShapeType="1"/>
            </p:cNvSpPr>
            <p:nvPr/>
          </p:nvSpPr>
          <p:spPr bwMode="auto">
            <a:xfrm>
              <a:off x="336" y="2605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9" name="Line 46"/>
            <p:cNvSpPr>
              <a:spLocks noChangeAspect="1" noChangeShapeType="1"/>
            </p:cNvSpPr>
            <p:nvPr/>
          </p:nvSpPr>
          <p:spPr bwMode="auto">
            <a:xfrm>
              <a:off x="336" y="2748"/>
              <a:ext cx="2414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0" name="Line 47"/>
            <p:cNvSpPr>
              <a:spLocks noChangeAspect="1" noChangeShapeType="1"/>
            </p:cNvSpPr>
            <p:nvPr/>
          </p:nvSpPr>
          <p:spPr bwMode="auto">
            <a:xfrm>
              <a:off x="339" y="2872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1" name="Line 48"/>
            <p:cNvSpPr>
              <a:spLocks noChangeAspect="1" noChangeShapeType="1"/>
            </p:cNvSpPr>
            <p:nvPr/>
          </p:nvSpPr>
          <p:spPr bwMode="auto">
            <a:xfrm>
              <a:off x="336" y="3033"/>
              <a:ext cx="2414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2" name="Line 49"/>
            <p:cNvSpPr>
              <a:spLocks noChangeAspect="1" noChangeShapeType="1"/>
            </p:cNvSpPr>
            <p:nvPr/>
          </p:nvSpPr>
          <p:spPr bwMode="auto">
            <a:xfrm>
              <a:off x="336" y="3315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3" name="Line 50"/>
            <p:cNvSpPr>
              <a:spLocks noChangeAspect="1" noChangeShapeType="1"/>
            </p:cNvSpPr>
            <p:nvPr/>
          </p:nvSpPr>
          <p:spPr bwMode="auto">
            <a:xfrm>
              <a:off x="336" y="3458"/>
              <a:ext cx="2414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4" name="Line 51"/>
            <p:cNvSpPr>
              <a:spLocks noChangeAspect="1" noChangeShapeType="1"/>
            </p:cNvSpPr>
            <p:nvPr/>
          </p:nvSpPr>
          <p:spPr bwMode="auto">
            <a:xfrm>
              <a:off x="336" y="3163"/>
              <a:ext cx="241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2030413" y="4940300"/>
            <a:ext cx="403225" cy="412750"/>
            <a:chOff x="1279" y="3112"/>
            <a:chExt cx="254" cy="260"/>
          </a:xfrm>
        </p:grpSpPr>
        <p:sp>
          <p:nvSpPr>
            <p:cNvPr id="31900" name="Oval 53"/>
            <p:cNvSpPr>
              <a:spLocks noChangeAspect="1" noChangeArrowheads="1"/>
            </p:cNvSpPr>
            <p:nvPr/>
          </p:nvSpPr>
          <p:spPr bwMode="auto">
            <a:xfrm>
              <a:off x="1279" y="311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01" name="Oval 54"/>
            <p:cNvSpPr>
              <a:spLocks noChangeAspect="1" noChangeArrowheads="1"/>
            </p:cNvSpPr>
            <p:nvPr/>
          </p:nvSpPr>
          <p:spPr bwMode="auto">
            <a:xfrm>
              <a:off x="1419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02" name="Oval 55"/>
            <p:cNvSpPr>
              <a:spLocks noChangeAspect="1" noChangeArrowheads="1"/>
            </p:cNvSpPr>
            <p:nvPr/>
          </p:nvSpPr>
          <p:spPr bwMode="auto">
            <a:xfrm>
              <a:off x="1279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903" name="Oval 56"/>
            <p:cNvSpPr>
              <a:spLocks noChangeAspect="1" noChangeArrowheads="1"/>
            </p:cNvSpPr>
            <p:nvPr/>
          </p:nvSpPr>
          <p:spPr bwMode="auto">
            <a:xfrm>
              <a:off x="1420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2486025" y="4940300"/>
            <a:ext cx="414338" cy="412750"/>
            <a:chOff x="1566" y="3112"/>
            <a:chExt cx="261" cy="260"/>
          </a:xfrm>
        </p:grpSpPr>
        <p:sp>
          <p:nvSpPr>
            <p:cNvPr id="31896" name="Oval 58"/>
            <p:cNvSpPr>
              <a:spLocks noChangeAspect="1" noChangeArrowheads="1"/>
            </p:cNvSpPr>
            <p:nvPr/>
          </p:nvSpPr>
          <p:spPr bwMode="auto">
            <a:xfrm>
              <a:off x="1566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7" name="Oval 59"/>
            <p:cNvSpPr>
              <a:spLocks noChangeAspect="1" noChangeArrowheads="1"/>
            </p:cNvSpPr>
            <p:nvPr/>
          </p:nvSpPr>
          <p:spPr bwMode="auto">
            <a:xfrm>
              <a:off x="1713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8" name="Oval 60"/>
            <p:cNvSpPr>
              <a:spLocks noChangeAspect="1" noChangeArrowheads="1"/>
            </p:cNvSpPr>
            <p:nvPr/>
          </p:nvSpPr>
          <p:spPr bwMode="auto">
            <a:xfrm>
              <a:off x="1567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9" name="Oval 61"/>
            <p:cNvSpPr>
              <a:spLocks noChangeAspect="1" noChangeArrowheads="1"/>
            </p:cNvSpPr>
            <p:nvPr/>
          </p:nvSpPr>
          <p:spPr bwMode="auto">
            <a:xfrm>
              <a:off x="1714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2944813" y="4940300"/>
            <a:ext cx="1303337" cy="412750"/>
            <a:chOff x="1855" y="3112"/>
            <a:chExt cx="821" cy="260"/>
          </a:xfrm>
        </p:grpSpPr>
        <p:sp>
          <p:nvSpPr>
            <p:cNvPr id="31884" name="Oval 63"/>
            <p:cNvSpPr>
              <a:spLocks noChangeAspect="1" noChangeArrowheads="1"/>
            </p:cNvSpPr>
            <p:nvPr/>
          </p:nvSpPr>
          <p:spPr bwMode="auto">
            <a:xfrm>
              <a:off x="1855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85" name="Oval 64"/>
            <p:cNvSpPr>
              <a:spLocks noChangeAspect="1" noChangeArrowheads="1"/>
            </p:cNvSpPr>
            <p:nvPr/>
          </p:nvSpPr>
          <p:spPr bwMode="auto">
            <a:xfrm>
              <a:off x="1855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86" name="Oval 65"/>
            <p:cNvSpPr>
              <a:spLocks noChangeAspect="1" noChangeArrowheads="1"/>
            </p:cNvSpPr>
            <p:nvPr/>
          </p:nvSpPr>
          <p:spPr bwMode="auto">
            <a:xfrm>
              <a:off x="2000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87" name="Oval 66"/>
            <p:cNvSpPr>
              <a:spLocks noChangeAspect="1" noChangeArrowheads="1"/>
            </p:cNvSpPr>
            <p:nvPr/>
          </p:nvSpPr>
          <p:spPr bwMode="auto">
            <a:xfrm>
              <a:off x="2137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88" name="Oval 67"/>
            <p:cNvSpPr>
              <a:spLocks noChangeAspect="1" noChangeArrowheads="1"/>
            </p:cNvSpPr>
            <p:nvPr/>
          </p:nvSpPr>
          <p:spPr bwMode="auto">
            <a:xfrm>
              <a:off x="2000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89" name="Oval 68"/>
            <p:cNvSpPr>
              <a:spLocks noChangeAspect="1" noChangeArrowheads="1"/>
            </p:cNvSpPr>
            <p:nvPr/>
          </p:nvSpPr>
          <p:spPr bwMode="auto">
            <a:xfrm>
              <a:off x="2138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0" name="Oval 69"/>
            <p:cNvSpPr>
              <a:spLocks noChangeAspect="1" noChangeArrowheads="1"/>
            </p:cNvSpPr>
            <p:nvPr/>
          </p:nvSpPr>
          <p:spPr bwMode="auto">
            <a:xfrm>
              <a:off x="2267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1" name="Oval 70"/>
            <p:cNvSpPr>
              <a:spLocks noChangeAspect="1" noChangeArrowheads="1"/>
            </p:cNvSpPr>
            <p:nvPr/>
          </p:nvSpPr>
          <p:spPr bwMode="auto">
            <a:xfrm>
              <a:off x="2411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2" name="Oval 71"/>
            <p:cNvSpPr>
              <a:spLocks noChangeAspect="1" noChangeArrowheads="1"/>
            </p:cNvSpPr>
            <p:nvPr/>
          </p:nvSpPr>
          <p:spPr bwMode="auto">
            <a:xfrm>
              <a:off x="2267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3" name="Oval 72"/>
            <p:cNvSpPr>
              <a:spLocks noChangeAspect="1" noChangeArrowheads="1"/>
            </p:cNvSpPr>
            <p:nvPr/>
          </p:nvSpPr>
          <p:spPr bwMode="auto">
            <a:xfrm>
              <a:off x="2411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4" name="Oval 73"/>
            <p:cNvSpPr>
              <a:spLocks noChangeAspect="1" noChangeArrowheads="1"/>
            </p:cNvSpPr>
            <p:nvPr/>
          </p:nvSpPr>
          <p:spPr bwMode="auto">
            <a:xfrm>
              <a:off x="2563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95" name="Oval 74"/>
            <p:cNvSpPr>
              <a:spLocks noChangeAspect="1" noChangeArrowheads="1"/>
            </p:cNvSpPr>
            <p:nvPr/>
          </p:nvSpPr>
          <p:spPr bwMode="auto">
            <a:xfrm>
              <a:off x="2563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1571625" y="4940300"/>
            <a:ext cx="395288" cy="412750"/>
            <a:chOff x="990" y="3112"/>
            <a:chExt cx="249" cy="260"/>
          </a:xfrm>
        </p:grpSpPr>
        <p:sp>
          <p:nvSpPr>
            <p:cNvPr id="31880" name="Oval 76"/>
            <p:cNvSpPr>
              <a:spLocks noChangeAspect="1" noChangeArrowheads="1"/>
            </p:cNvSpPr>
            <p:nvPr/>
          </p:nvSpPr>
          <p:spPr bwMode="auto">
            <a:xfrm>
              <a:off x="1126" y="3258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81" name="Oval 77"/>
            <p:cNvSpPr>
              <a:spLocks noChangeAspect="1" noChangeArrowheads="1"/>
            </p:cNvSpPr>
            <p:nvPr/>
          </p:nvSpPr>
          <p:spPr bwMode="auto">
            <a:xfrm>
              <a:off x="1126" y="311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82" name="Oval 78"/>
            <p:cNvSpPr>
              <a:spLocks noChangeAspect="1" noChangeArrowheads="1"/>
            </p:cNvSpPr>
            <p:nvPr/>
          </p:nvSpPr>
          <p:spPr bwMode="auto">
            <a:xfrm>
              <a:off x="990" y="311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83" name="Oval 79"/>
            <p:cNvSpPr>
              <a:spLocks noChangeAspect="1" noChangeArrowheads="1"/>
            </p:cNvSpPr>
            <p:nvPr/>
          </p:nvSpPr>
          <p:spPr bwMode="auto">
            <a:xfrm>
              <a:off x="990" y="325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grpSp>
        <p:nvGrpSpPr>
          <p:cNvPr id="10" name="Group 80"/>
          <p:cNvGrpSpPr>
            <a:grpSpLocks/>
          </p:cNvGrpSpPr>
          <p:nvPr/>
        </p:nvGrpSpPr>
        <p:grpSpPr bwMode="auto">
          <a:xfrm>
            <a:off x="1571625" y="4478338"/>
            <a:ext cx="2676525" cy="414337"/>
            <a:chOff x="990" y="2821"/>
            <a:chExt cx="1686" cy="261"/>
          </a:xfrm>
        </p:grpSpPr>
        <p:sp>
          <p:nvSpPr>
            <p:cNvPr id="31856" name="Oval 81"/>
            <p:cNvSpPr>
              <a:spLocks noChangeAspect="1" noChangeArrowheads="1"/>
            </p:cNvSpPr>
            <p:nvPr/>
          </p:nvSpPr>
          <p:spPr bwMode="auto">
            <a:xfrm>
              <a:off x="1279" y="2821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7" name="Oval 82"/>
            <p:cNvSpPr>
              <a:spLocks noChangeAspect="1" noChangeArrowheads="1"/>
            </p:cNvSpPr>
            <p:nvPr/>
          </p:nvSpPr>
          <p:spPr bwMode="auto">
            <a:xfrm>
              <a:off x="1419" y="2821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8" name="Oval 83"/>
            <p:cNvSpPr>
              <a:spLocks noChangeAspect="1" noChangeArrowheads="1"/>
            </p:cNvSpPr>
            <p:nvPr/>
          </p:nvSpPr>
          <p:spPr bwMode="auto">
            <a:xfrm>
              <a:off x="1566" y="2821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9" name="Oval 84"/>
            <p:cNvSpPr>
              <a:spLocks noChangeAspect="1" noChangeArrowheads="1"/>
            </p:cNvSpPr>
            <p:nvPr/>
          </p:nvSpPr>
          <p:spPr bwMode="auto">
            <a:xfrm>
              <a:off x="1713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0" name="Oval 85"/>
            <p:cNvSpPr>
              <a:spLocks noChangeAspect="1" noChangeArrowheads="1"/>
            </p:cNvSpPr>
            <p:nvPr/>
          </p:nvSpPr>
          <p:spPr bwMode="auto">
            <a:xfrm>
              <a:off x="1279" y="2968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1" name="Oval 86"/>
            <p:cNvSpPr>
              <a:spLocks noChangeAspect="1" noChangeArrowheads="1"/>
            </p:cNvSpPr>
            <p:nvPr/>
          </p:nvSpPr>
          <p:spPr bwMode="auto">
            <a:xfrm>
              <a:off x="1419" y="2968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2" name="Oval 87"/>
            <p:cNvSpPr>
              <a:spLocks noChangeAspect="1" noChangeArrowheads="1"/>
            </p:cNvSpPr>
            <p:nvPr/>
          </p:nvSpPr>
          <p:spPr bwMode="auto">
            <a:xfrm>
              <a:off x="1566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3" name="Oval 88"/>
            <p:cNvSpPr>
              <a:spLocks noChangeAspect="1" noChangeArrowheads="1"/>
            </p:cNvSpPr>
            <p:nvPr/>
          </p:nvSpPr>
          <p:spPr bwMode="auto">
            <a:xfrm>
              <a:off x="1126" y="2968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4" name="Oval 89"/>
            <p:cNvSpPr>
              <a:spLocks noChangeAspect="1" noChangeArrowheads="1"/>
            </p:cNvSpPr>
            <p:nvPr/>
          </p:nvSpPr>
          <p:spPr bwMode="auto">
            <a:xfrm>
              <a:off x="1855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5" name="Oval 90"/>
            <p:cNvSpPr>
              <a:spLocks noChangeAspect="1" noChangeArrowheads="1"/>
            </p:cNvSpPr>
            <p:nvPr/>
          </p:nvSpPr>
          <p:spPr bwMode="auto">
            <a:xfrm>
              <a:off x="1713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6" name="Oval 91"/>
            <p:cNvSpPr>
              <a:spLocks noChangeAspect="1" noChangeArrowheads="1"/>
            </p:cNvSpPr>
            <p:nvPr/>
          </p:nvSpPr>
          <p:spPr bwMode="auto">
            <a:xfrm>
              <a:off x="1855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7" name="Oval 92"/>
            <p:cNvSpPr>
              <a:spLocks noChangeAspect="1" noChangeArrowheads="1"/>
            </p:cNvSpPr>
            <p:nvPr/>
          </p:nvSpPr>
          <p:spPr bwMode="auto">
            <a:xfrm>
              <a:off x="2000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8" name="Oval 93"/>
            <p:cNvSpPr>
              <a:spLocks noChangeAspect="1" noChangeArrowheads="1"/>
            </p:cNvSpPr>
            <p:nvPr/>
          </p:nvSpPr>
          <p:spPr bwMode="auto">
            <a:xfrm>
              <a:off x="2138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69" name="Oval 94"/>
            <p:cNvSpPr>
              <a:spLocks noChangeAspect="1" noChangeArrowheads="1"/>
            </p:cNvSpPr>
            <p:nvPr/>
          </p:nvSpPr>
          <p:spPr bwMode="auto">
            <a:xfrm>
              <a:off x="2000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0" name="Oval 95"/>
            <p:cNvSpPr>
              <a:spLocks noChangeAspect="1" noChangeArrowheads="1"/>
            </p:cNvSpPr>
            <p:nvPr/>
          </p:nvSpPr>
          <p:spPr bwMode="auto">
            <a:xfrm>
              <a:off x="2138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1" name="Oval 96"/>
            <p:cNvSpPr>
              <a:spLocks noChangeAspect="1" noChangeArrowheads="1"/>
            </p:cNvSpPr>
            <p:nvPr/>
          </p:nvSpPr>
          <p:spPr bwMode="auto">
            <a:xfrm>
              <a:off x="2267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2" name="Oval 97"/>
            <p:cNvSpPr>
              <a:spLocks noChangeAspect="1" noChangeArrowheads="1"/>
            </p:cNvSpPr>
            <p:nvPr/>
          </p:nvSpPr>
          <p:spPr bwMode="auto">
            <a:xfrm>
              <a:off x="2411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3" name="Oval 98"/>
            <p:cNvSpPr>
              <a:spLocks noChangeAspect="1" noChangeArrowheads="1"/>
            </p:cNvSpPr>
            <p:nvPr/>
          </p:nvSpPr>
          <p:spPr bwMode="auto">
            <a:xfrm>
              <a:off x="2267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4" name="Oval 99"/>
            <p:cNvSpPr>
              <a:spLocks noChangeAspect="1" noChangeArrowheads="1"/>
            </p:cNvSpPr>
            <p:nvPr/>
          </p:nvSpPr>
          <p:spPr bwMode="auto">
            <a:xfrm>
              <a:off x="2411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5" name="Oval 100"/>
            <p:cNvSpPr>
              <a:spLocks noChangeAspect="1" noChangeArrowheads="1"/>
            </p:cNvSpPr>
            <p:nvPr/>
          </p:nvSpPr>
          <p:spPr bwMode="auto">
            <a:xfrm>
              <a:off x="2563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6" name="Oval 101"/>
            <p:cNvSpPr>
              <a:spLocks noChangeAspect="1" noChangeArrowheads="1"/>
            </p:cNvSpPr>
            <p:nvPr/>
          </p:nvSpPr>
          <p:spPr bwMode="auto">
            <a:xfrm>
              <a:off x="2563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7" name="Oval 102"/>
            <p:cNvSpPr>
              <a:spLocks noChangeAspect="1" noChangeArrowheads="1"/>
            </p:cNvSpPr>
            <p:nvPr/>
          </p:nvSpPr>
          <p:spPr bwMode="auto">
            <a:xfrm>
              <a:off x="990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8" name="Oval 103"/>
            <p:cNvSpPr>
              <a:spLocks noChangeAspect="1" noChangeArrowheads="1"/>
            </p:cNvSpPr>
            <p:nvPr/>
          </p:nvSpPr>
          <p:spPr bwMode="auto">
            <a:xfrm>
              <a:off x="990" y="29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79" name="Oval 104"/>
            <p:cNvSpPr>
              <a:spLocks noChangeAspect="1" noChangeArrowheads="1"/>
            </p:cNvSpPr>
            <p:nvPr/>
          </p:nvSpPr>
          <p:spPr bwMode="auto">
            <a:xfrm>
              <a:off x="1126" y="2821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grpSp>
        <p:nvGrpSpPr>
          <p:cNvPr id="11" name="Group 105"/>
          <p:cNvGrpSpPr>
            <a:grpSpLocks/>
          </p:cNvGrpSpPr>
          <p:nvPr/>
        </p:nvGrpSpPr>
        <p:grpSpPr bwMode="auto">
          <a:xfrm>
            <a:off x="1562100" y="4032250"/>
            <a:ext cx="2686050" cy="407988"/>
            <a:chOff x="984" y="2540"/>
            <a:chExt cx="1692" cy="257"/>
          </a:xfrm>
        </p:grpSpPr>
        <p:sp>
          <p:nvSpPr>
            <p:cNvPr id="31832" name="Oval 106"/>
            <p:cNvSpPr>
              <a:spLocks noChangeAspect="1" noChangeArrowheads="1"/>
            </p:cNvSpPr>
            <p:nvPr/>
          </p:nvSpPr>
          <p:spPr bwMode="auto">
            <a:xfrm>
              <a:off x="2131" y="254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3" name="Oval 107"/>
            <p:cNvSpPr>
              <a:spLocks noChangeAspect="1" noChangeArrowheads="1"/>
            </p:cNvSpPr>
            <p:nvPr/>
          </p:nvSpPr>
          <p:spPr bwMode="auto">
            <a:xfrm>
              <a:off x="1273" y="254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4" name="Oval 108"/>
            <p:cNvSpPr>
              <a:spLocks noChangeAspect="1" noChangeArrowheads="1"/>
            </p:cNvSpPr>
            <p:nvPr/>
          </p:nvSpPr>
          <p:spPr bwMode="auto">
            <a:xfrm>
              <a:off x="1413" y="254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5" name="Oval 109"/>
            <p:cNvSpPr>
              <a:spLocks noChangeAspect="1" noChangeArrowheads="1"/>
            </p:cNvSpPr>
            <p:nvPr/>
          </p:nvSpPr>
          <p:spPr bwMode="auto">
            <a:xfrm>
              <a:off x="1560" y="254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6" name="Oval 110"/>
            <p:cNvSpPr>
              <a:spLocks noChangeAspect="1" noChangeArrowheads="1"/>
            </p:cNvSpPr>
            <p:nvPr/>
          </p:nvSpPr>
          <p:spPr bwMode="auto">
            <a:xfrm>
              <a:off x="1707" y="254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7" name="Oval 111"/>
            <p:cNvSpPr>
              <a:spLocks noChangeAspect="1" noChangeArrowheads="1"/>
            </p:cNvSpPr>
            <p:nvPr/>
          </p:nvSpPr>
          <p:spPr bwMode="auto">
            <a:xfrm>
              <a:off x="1849" y="254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8" name="Oval 112"/>
            <p:cNvSpPr>
              <a:spLocks noChangeAspect="1" noChangeArrowheads="1"/>
            </p:cNvSpPr>
            <p:nvPr/>
          </p:nvSpPr>
          <p:spPr bwMode="auto">
            <a:xfrm>
              <a:off x="1994" y="254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9" name="Oval 113"/>
            <p:cNvSpPr>
              <a:spLocks noChangeAspect="1" noChangeArrowheads="1"/>
            </p:cNvSpPr>
            <p:nvPr/>
          </p:nvSpPr>
          <p:spPr bwMode="auto">
            <a:xfrm>
              <a:off x="1279" y="2683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0" name="Oval 114"/>
            <p:cNvSpPr>
              <a:spLocks noChangeAspect="1" noChangeArrowheads="1"/>
            </p:cNvSpPr>
            <p:nvPr/>
          </p:nvSpPr>
          <p:spPr bwMode="auto">
            <a:xfrm>
              <a:off x="1419" y="2683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1" name="Oval 115"/>
            <p:cNvSpPr>
              <a:spLocks noChangeAspect="1" noChangeArrowheads="1"/>
            </p:cNvSpPr>
            <p:nvPr/>
          </p:nvSpPr>
          <p:spPr bwMode="auto">
            <a:xfrm>
              <a:off x="1566" y="2683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2" name="Oval 116"/>
            <p:cNvSpPr>
              <a:spLocks noChangeAspect="1" noChangeArrowheads="1"/>
            </p:cNvSpPr>
            <p:nvPr/>
          </p:nvSpPr>
          <p:spPr bwMode="auto">
            <a:xfrm>
              <a:off x="1713" y="2683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3" name="Oval 117"/>
            <p:cNvSpPr>
              <a:spLocks noChangeAspect="1" noChangeArrowheads="1"/>
            </p:cNvSpPr>
            <p:nvPr/>
          </p:nvSpPr>
          <p:spPr bwMode="auto">
            <a:xfrm>
              <a:off x="1855" y="2683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4" name="Oval 118"/>
            <p:cNvSpPr>
              <a:spLocks noChangeAspect="1" noChangeArrowheads="1"/>
            </p:cNvSpPr>
            <p:nvPr/>
          </p:nvSpPr>
          <p:spPr bwMode="auto">
            <a:xfrm>
              <a:off x="2000" y="2683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5" name="Oval 119"/>
            <p:cNvSpPr>
              <a:spLocks noChangeAspect="1" noChangeArrowheads="1"/>
            </p:cNvSpPr>
            <p:nvPr/>
          </p:nvSpPr>
          <p:spPr bwMode="auto">
            <a:xfrm>
              <a:off x="2138" y="2683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6" name="Oval 120"/>
            <p:cNvSpPr>
              <a:spLocks noChangeAspect="1" noChangeArrowheads="1"/>
            </p:cNvSpPr>
            <p:nvPr/>
          </p:nvSpPr>
          <p:spPr bwMode="auto">
            <a:xfrm>
              <a:off x="2261" y="254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7" name="Oval 121"/>
            <p:cNvSpPr>
              <a:spLocks noChangeAspect="1" noChangeArrowheads="1"/>
            </p:cNvSpPr>
            <p:nvPr/>
          </p:nvSpPr>
          <p:spPr bwMode="auto">
            <a:xfrm>
              <a:off x="2405" y="254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8" name="Oval 122"/>
            <p:cNvSpPr>
              <a:spLocks noChangeAspect="1" noChangeArrowheads="1"/>
            </p:cNvSpPr>
            <p:nvPr/>
          </p:nvSpPr>
          <p:spPr bwMode="auto">
            <a:xfrm>
              <a:off x="2267" y="2683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49" name="Oval 123"/>
            <p:cNvSpPr>
              <a:spLocks noChangeAspect="1" noChangeArrowheads="1"/>
            </p:cNvSpPr>
            <p:nvPr/>
          </p:nvSpPr>
          <p:spPr bwMode="auto">
            <a:xfrm>
              <a:off x="2411" y="2683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0" name="Oval 124"/>
            <p:cNvSpPr>
              <a:spLocks noChangeAspect="1" noChangeArrowheads="1"/>
            </p:cNvSpPr>
            <p:nvPr/>
          </p:nvSpPr>
          <p:spPr bwMode="auto">
            <a:xfrm>
              <a:off x="2557" y="254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1" name="Oval 125"/>
            <p:cNvSpPr>
              <a:spLocks noChangeAspect="1" noChangeArrowheads="1"/>
            </p:cNvSpPr>
            <p:nvPr/>
          </p:nvSpPr>
          <p:spPr bwMode="auto">
            <a:xfrm>
              <a:off x="2563" y="2683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2" name="Oval 126"/>
            <p:cNvSpPr>
              <a:spLocks noChangeAspect="1" noChangeArrowheads="1"/>
            </p:cNvSpPr>
            <p:nvPr/>
          </p:nvSpPr>
          <p:spPr bwMode="auto">
            <a:xfrm>
              <a:off x="984" y="254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3" name="Oval 127"/>
            <p:cNvSpPr>
              <a:spLocks noChangeAspect="1" noChangeArrowheads="1"/>
            </p:cNvSpPr>
            <p:nvPr/>
          </p:nvSpPr>
          <p:spPr bwMode="auto">
            <a:xfrm>
              <a:off x="990" y="2683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4" name="Oval 128"/>
            <p:cNvSpPr>
              <a:spLocks noChangeAspect="1" noChangeArrowheads="1"/>
            </p:cNvSpPr>
            <p:nvPr/>
          </p:nvSpPr>
          <p:spPr bwMode="auto">
            <a:xfrm>
              <a:off x="1126" y="2683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55" name="Oval 129"/>
            <p:cNvSpPr>
              <a:spLocks noChangeAspect="1" noChangeArrowheads="1"/>
            </p:cNvSpPr>
            <p:nvPr/>
          </p:nvSpPr>
          <p:spPr bwMode="auto">
            <a:xfrm>
              <a:off x="1120" y="254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grpSp>
        <p:nvGrpSpPr>
          <p:cNvPr id="12" name="Group 130"/>
          <p:cNvGrpSpPr>
            <a:grpSpLocks/>
          </p:cNvGrpSpPr>
          <p:nvPr/>
        </p:nvGrpSpPr>
        <p:grpSpPr bwMode="auto">
          <a:xfrm>
            <a:off x="1571625" y="2682875"/>
            <a:ext cx="2676525" cy="1311275"/>
            <a:chOff x="990" y="1690"/>
            <a:chExt cx="1686" cy="826"/>
          </a:xfrm>
        </p:grpSpPr>
        <p:sp>
          <p:nvSpPr>
            <p:cNvPr id="31760" name="Oval 131"/>
            <p:cNvSpPr>
              <a:spLocks noChangeAspect="1" noChangeArrowheads="1"/>
            </p:cNvSpPr>
            <p:nvPr/>
          </p:nvSpPr>
          <p:spPr bwMode="auto">
            <a:xfrm>
              <a:off x="2137" y="240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1" name="Oval 132"/>
            <p:cNvSpPr>
              <a:spLocks noChangeAspect="1" noChangeArrowheads="1"/>
            </p:cNvSpPr>
            <p:nvPr/>
          </p:nvSpPr>
          <p:spPr bwMode="auto">
            <a:xfrm>
              <a:off x="1279" y="240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2" name="Oval 133"/>
            <p:cNvSpPr>
              <a:spLocks noChangeAspect="1" noChangeArrowheads="1"/>
            </p:cNvSpPr>
            <p:nvPr/>
          </p:nvSpPr>
          <p:spPr bwMode="auto">
            <a:xfrm>
              <a:off x="1419" y="240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3" name="Oval 134"/>
            <p:cNvSpPr>
              <a:spLocks noChangeAspect="1" noChangeArrowheads="1"/>
            </p:cNvSpPr>
            <p:nvPr/>
          </p:nvSpPr>
          <p:spPr bwMode="auto">
            <a:xfrm>
              <a:off x="1566" y="240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4" name="Oval 135"/>
            <p:cNvSpPr>
              <a:spLocks noChangeAspect="1" noChangeArrowheads="1"/>
            </p:cNvSpPr>
            <p:nvPr/>
          </p:nvSpPr>
          <p:spPr bwMode="auto">
            <a:xfrm>
              <a:off x="1713" y="240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5" name="Oval 136"/>
            <p:cNvSpPr>
              <a:spLocks noChangeAspect="1" noChangeArrowheads="1"/>
            </p:cNvSpPr>
            <p:nvPr/>
          </p:nvSpPr>
          <p:spPr bwMode="auto">
            <a:xfrm>
              <a:off x="1855" y="240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6" name="Oval 137"/>
            <p:cNvSpPr>
              <a:spLocks noChangeAspect="1" noChangeArrowheads="1"/>
            </p:cNvSpPr>
            <p:nvPr/>
          </p:nvSpPr>
          <p:spPr bwMode="auto">
            <a:xfrm>
              <a:off x="2000" y="240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7" name="Oval 138"/>
            <p:cNvSpPr>
              <a:spLocks noChangeAspect="1" noChangeArrowheads="1"/>
            </p:cNvSpPr>
            <p:nvPr/>
          </p:nvSpPr>
          <p:spPr bwMode="auto">
            <a:xfrm>
              <a:off x="2137" y="2256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8" name="Oval 139"/>
            <p:cNvSpPr>
              <a:spLocks noChangeAspect="1" noChangeArrowheads="1"/>
            </p:cNvSpPr>
            <p:nvPr/>
          </p:nvSpPr>
          <p:spPr bwMode="auto">
            <a:xfrm>
              <a:off x="1279" y="2256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69" name="Oval 140"/>
            <p:cNvSpPr>
              <a:spLocks noChangeAspect="1" noChangeArrowheads="1"/>
            </p:cNvSpPr>
            <p:nvPr/>
          </p:nvSpPr>
          <p:spPr bwMode="auto">
            <a:xfrm>
              <a:off x="1419" y="2256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0" name="Oval 141"/>
            <p:cNvSpPr>
              <a:spLocks noChangeAspect="1" noChangeArrowheads="1"/>
            </p:cNvSpPr>
            <p:nvPr/>
          </p:nvSpPr>
          <p:spPr bwMode="auto">
            <a:xfrm>
              <a:off x="1566" y="2256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1" name="Oval 142"/>
            <p:cNvSpPr>
              <a:spLocks noChangeAspect="1" noChangeArrowheads="1"/>
            </p:cNvSpPr>
            <p:nvPr/>
          </p:nvSpPr>
          <p:spPr bwMode="auto">
            <a:xfrm>
              <a:off x="1713" y="2256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2" name="Oval 143"/>
            <p:cNvSpPr>
              <a:spLocks noChangeAspect="1" noChangeArrowheads="1"/>
            </p:cNvSpPr>
            <p:nvPr/>
          </p:nvSpPr>
          <p:spPr bwMode="auto">
            <a:xfrm>
              <a:off x="1855" y="2256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3" name="Oval 144"/>
            <p:cNvSpPr>
              <a:spLocks noChangeAspect="1" noChangeArrowheads="1"/>
            </p:cNvSpPr>
            <p:nvPr/>
          </p:nvSpPr>
          <p:spPr bwMode="auto">
            <a:xfrm>
              <a:off x="2000" y="2256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4" name="Oval 145"/>
            <p:cNvSpPr>
              <a:spLocks noChangeAspect="1" noChangeArrowheads="1"/>
            </p:cNvSpPr>
            <p:nvPr/>
          </p:nvSpPr>
          <p:spPr bwMode="auto">
            <a:xfrm>
              <a:off x="1279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5" name="Oval 146"/>
            <p:cNvSpPr>
              <a:spLocks noChangeAspect="1" noChangeArrowheads="1"/>
            </p:cNvSpPr>
            <p:nvPr/>
          </p:nvSpPr>
          <p:spPr bwMode="auto">
            <a:xfrm>
              <a:off x="1419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6" name="Oval 147"/>
            <p:cNvSpPr>
              <a:spLocks noChangeAspect="1" noChangeArrowheads="1"/>
            </p:cNvSpPr>
            <p:nvPr/>
          </p:nvSpPr>
          <p:spPr bwMode="auto">
            <a:xfrm>
              <a:off x="1566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7" name="Oval 148"/>
            <p:cNvSpPr>
              <a:spLocks noChangeAspect="1" noChangeArrowheads="1"/>
            </p:cNvSpPr>
            <p:nvPr/>
          </p:nvSpPr>
          <p:spPr bwMode="auto">
            <a:xfrm>
              <a:off x="1713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8" name="Oval 149"/>
            <p:cNvSpPr>
              <a:spLocks noChangeAspect="1" noChangeArrowheads="1"/>
            </p:cNvSpPr>
            <p:nvPr/>
          </p:nvSpPr>
          <p:spPr bwMode="auto">
            <a:xfrm>
              <a:off x="1855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79" name="Oval 150"/>
            <p:cNvSpPr>
              <a:spLocks noChangeAspect="1" noChangeArrowheads="1"/>
            </p:cNvSpPr>
            <p:nvPr/>
          </p:nvSpPr>
          <p:spPr bwMode="auto">
            <a:xfrm>
              <a:off x="2000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0" name="Oval 151"/>
            <p:cNvSpPr>
              <a:spLocks noChangeAspect="1" noChangeArrowheads="1"/>
            </p:cNvSpPr>
            <p:nvPr/>
          </p:nvSpPr>
          <p:spPr bwMode="auto">
            <a:xfrm>
              <a:off x="1279" y="1969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1" name="Oval 152"/>
            <p:cNvSpPr>
              <a:spLocks noChangeAspect="1" noChangeArrowheads="1"/>
            </p:cNvSpPr>
            <p:nvPr/>
          </p:nvSpPr>
          <p:spPr bwMode="auto">
            <a:xfrm>
              <a:off x="1419" y="1969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2" name="Oval 153"/>
            <p:cNvSpPr>
              <a:spLocks noChangeAspect="1" noChangeArrowheads="1"/>
            </p:cNvSpPr>
            <p:nvPr/>
          </p:nvSpPr>
          <p:spPr bwMode="auto">
            <a:xfrm>
              <a:off x="1566" y="1969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3" name="Oval 154"/>
            <p:cNvSpPr>
              <a:spLocks noChangeAspect="1" noChangeArrowheads="1"/>
            </p:cNvSpPr>
            <p:nvPr/>
          </p:nvSpPr>
          <p:spPr bwMode="auto">
            <a:xfrm>
              <a:off x="1713" y="1969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4" name="Oval 155"/>
            <p:cNvSpPr>
              <a:spLocks noChangeAspect="1" noChangeArrowheads="1"/>
            </p:cNvSpPr>
            <p:nvPr/>
          </p:nvSpPr>
          <p:spPr bwMode="auto">
            <a:xfrm>
              <a:off x="1279" y="1828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5" name="Oval 156"/>
            <p:cNvSpPr>
              <a:spLocks noChangeAspect="1" noChangeArrowheads="1"/>
            </p:cNvSpPr>
            <p:nvPr/>
          </p:nvSpPr>
          <p:spPr bwMode="auto">
            <a:xfrm>
              <a:off x="1419" y="1828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6" name="Oval 157"/>
            <p:cNvSpPr>
              <a:spLocks noChangeAspect="1" noChangeArrowheads="1"/>
            </p:cNvSpPr>
            <p:nvPr/>
          </p:nvSpPr>
          <p:spPr bwMode="auto">
            <a:xfrm>
              <a:off x="2267" y="2256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7" name="Oval 158"/>
            <p:cNvSpPr>
              <a:spLocks noChangeAspect="1" noChangeArrowheads="1"/>
            </p:cNvSpPr>
            <p:nvPr/>
          </p:nvSpPr>
          <p:spPr bwMode="auto">
            <a:xfrm>
              <a:off x="2267" y="240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8" name="Oval 159"/>
            <p:cNvSpPr>
              <a:spLocks noChangeAspect="1" noChangeArrowheads="1"/>
            </p:cNvSpPr>
            <p:nvPr/>
          </p:nvSpPr>
          <p:spPr bwMode="auto">
            <a:xfrm>
              <a:off x="1279" y="169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89" name="Oval 160"/>
            <p:cNvSpPr>
              <a:spLocks noChangeAspect="1" noChangeArrowheads="1"/>
            </p:cNvSpPr>
            <p:nvPr/>
          </p:nvSpPr>
          <p:spPr bwMode="auto">
            <a:xfrm>
              <a:off x="1419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0" name="Oval 161"/>
            <p:cNvSpPr>
              <a:spLocks noChangeAspect="1" noChangeArrowheads="1"/>
            </p:cNvSpPr>
            <p:nvPr/>
          </p:nvSpPr>
          <p:spPr bwMode="auto">
            <a:xfrm>
              <a:off x="1566" y="1828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1" name="Oval 162"/>
            <p:cNvSpPr>
              <a:spLocks noChangeAspect="1" noChangeArrowheads="1"/>
            </p:cNvSpPr>
            <p:nvPr/>
          </p:nvSpPr>
          <p:spPr bwMode="auto">
            <a:xfrm>
              <a:off x="1713" y="1828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2" name="Oval 163"/>
            <p:cNvSpPr>
              <a:spLocks noChangeAspect="1" noChangeArrowheads="1"/>
            </p:cNvSpPr>
            <p:nvPr/>
          </p:nvSpPr>
          <p:spPr bwMode="auto">
            <a:xfrm>
              <a:off x="1855" y="1969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3" name="Oval 164"/>
            <p:cNvSpPr>
              <a:spLocks noChangeAspect="1" noChangeArrowheads="1"/>
            </p:cNvSpPr>
            <p:nvPr/>
          </p:nvSpPr>
          <p:spPr bwMode="auto">
            <a:xfrm>
              <a:off x="2000" y="1969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4" name="Oval 165"/>
            <p:cNvSpPr>
              <a:spLocks noChangeAspect="1" noChangeArrowheads="1"/>
            </p:cNvSpPr>
            <p:nvPr/>
          </p:nvSpPr>
          <p:spPr bwMode="auto">
            <a:xfrm>
              <a:off x="2137" y="1969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5" name="Oval 166"/>
            <p:cNvSpPr>
              <a:spLocks noChangeAspect="1" noChangeArrowheads="1"/>
            </p:cNvSpPr>
            <p:nvPr/>
          </p:nvSpPr>
          <p:spPr bwMode="auto">
            <a:xfrm>
              <a:off x="2137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6" name="Oval 167"/>
            <p:cNvSpPr>
              <a:spLocks noChangeAspect="1" noChangeArrowheads="1"/>
            </p:cNvSpPr>
            <p:nvPr/>
          </p:nvSpPr>
          <p:spPr bwMode="auto">
            <a:xfrm>
              <a:off x="2267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7" name="Oval 168"/>
            <p:cNvSpPr>
              <a:spLocks noChangeAspect="1" noChangeArrowheads="1"/>
            </p:cNvSpPr>
            <p:nvPr/>
          </p:nvSpPr>
          <p:spPr bwMode="auto">
            <a:xfrm>
              <a:off x="2411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8" name="Oval 169"/>
            <p:cNvSpPr>
              <a:spLocks noChangeAspect="1" noChangeArrowheads="1"/>
            </p:cNvSpPr>
            <p:nvPr/>
          </p:nvSpPr>
          <p:spPr bwMode="auto">
            <a:xfrm>
              <a:off x="2563" y="226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799" name="Oval 170"/>
            <p:cNvSpPr>
              <a:spLocks noChangeAspect="1" noChangeArrowheads="1"/>
            </p:cNvSpPr>
            <p:nvPr/>
          </p:nvSpPr>
          <p:spPr bwMode="auto">
            <a:xfrm>
              <a:off x="2411" y="2262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0" name="Oval 171"/>
            <p:cNvSpPr>
              <a:spLocks noChangeAspect="1" noChangeArrowheads="1"/>
            </p:cNvSpPr>
            <p:nvPr/>
          </p:nvSpPr>
          <p:spPr bwMode="auto">
            <a:xfrm>
              <a:off x="2563" y="2110"/>
              <a:ext cx="113" cy="114"/>
            </a:xfrm>
            <a:prstGeom prst="ellipse">
              <a:avLst/>
            </a:prstGeom>
            <a:solidFill>
              <a:srgbClr val="808080"/>
            </a:solidFill>
            <a:ln w="190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1" name="Oval 172"/>
            <p:cNvSpPr>
              <a:spLocks noChangeAspect="1" noChangeArrowheads="1"/>
            </p:cNvSpPr>
            <p:nvPr/>
          </p:nvSpPr>
          <p:spPr bwMode="auto">
            <a:xfrm>
              <a:off x="2411" y="240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2" name="Oval 173"/>
            <p:cNvSpPr>
              <a:spLocks noChangeAspect="1" noChangeArrowheads="1"/>
            </p:cNvSpPr>
            <p:nvPr/>
          </p:nvSpPr>
          <p:spPr bwMode="auto">
            <a:xfrm>
              <a:off x="2563" y="240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3" name="Oval 174"/>
            <p:cNvSpPr>
              <a:spLocks noChangeAspect="1" noChangeArrowheads="1"/>
            </p:cNvSpPr>
            <p:nvPr/>
          </p:nvSpPr>
          <p:spPr bwMode="auto">
            <a:xfrm>
              <a:off x="990" y="226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4" name="Oval 175"/>
            <p:cNvSpPr>
              <a:spLocks noChangeAspect="1" noChangeArrowheads="1"/>
            </p:cNvSpPr>
            <p:nvPr/>
          </p:nvSpPr>
          <p:spPr bwMode="auto">
            <a:xfrm>
              <a:off x="990" y="240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5" name="Oval 176"/>
            <p:cNvSpPr>
              <a:spLocks noChangeAspect="1" noChangeArrowheads="1"/>
            </p:cNvSpPr>
            <p:nvPr/>
          </p:nvSpPr>
          <p:spPr bwMode="auto">
            <a:xfrm>
              <a:off x="1104" y="182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6" name="Oval 177"/>
            <p:cNvSpPr>
              <a:spLocks noChangeAspect="1" noChangeArrowheads="1"/>
            </p:cNvSpPr>
            <p:nvPr/>
          </p:nvSpPr>
          <p:spPr bwMode="auto">
            <a:xfrm>
              <a:off x="1126" y="2402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7" name="Oval 178"/>
            <p:cNvSpPr>
              <a:spLocks noChangeAspect="1" noChangeArrowheads="1"/>
            </p:cNvSpPr>
            <p:nvPr/>
          </p:nvSpPr>
          <p:spPr bwMode="auto">
            <a:xfrm>
              <a:off x="1126" y="211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8" name="Oval 179"/>
            <p:cNvSpPr>
              <a:spLocks noChangeAspect="1" noChangeArrowheads="1"/>
            </p:cNvSpPr>
            <p:nvPr/>
          </p:nvSpPr>
          <p:spPr bwMode="auto">
            <a:xfrm>
              <a:off x="1126" y="2244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09" name="Oval 180"/>
            <p:cNvSpPr>
              <a:spLocks noChangeAspect="1" noChangeArrowheads="1"/>
            </p:cNvSpPr>
            <p:nvPr/>
          </p:nvSpPr>
          <p:spPr bwMode="auto">
            <a:xfrm>
              <a:off x="1126" y="1969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0" name="Oval 181"/>
            <p:cNvSpPr>
              <a:spLocks noChangeAspect="1" noChangeArrowheads="1"/>
            </p:cNvSpPr>
            <p:nvPr/>
          </p:nvSpPr>
          <p:spPr bwMode="auto">
            <a:xfrm>
              <a:off x="990" y="182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1" name="Oval 182"/>
            <p:cNvSpPr>
              <a:spLocks noChangeAspect="1" noChangeArrowheads="1"/>
            </p:cNvSpPr>
            <p:nvPr/>
          </p:nvSpPr>
          <p:spPr bwMode="auto">
            <a:xfrm>
              <a:off x="990" y="1969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2" name="Oval 183"/>
            <p:cNvSpPr>
              <a:spLocks noChangeAspect="1" noChangeArrowheads="1"/>
            </p:cNvSpPr>
            <p:nvPr/>
          </p:nvSpPr>
          <p:spPr bwMode="auto">
            <a:xfrm>
              <a:off x="990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3" name="Oval 184"/>
            <p:cNvSpPr>
              <a:spLocks noChangeAspect="1" noChangeArrowheads="1"/>
            </p:cNvSpPr>
            <p:nvPr/>
          </p:nvSpPr>
          <p:spPr bwMode="auto">
            <a:xfrm>
              <a:off x="990" y="211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4" name="Oval 185"/>
            <p:cNvSpPr>
              <a:spLocks noChangeAspect="1" noChangeArrowheads="1"/>
            </p:cNvSpPr>
            <p:nvPr/>
          </p:nvSpPr>
          <p:spPr bwMode="auto">
            <a:xfrm>
              <a:off x="1126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5" name="Oval 186"/>
            <p:cNvSpPr>
              <a:spLocks noChangeAspect="1" noChangeArrowheads="1"/>
            </p:cNvSpPr>
            <p:nvPr/>
          </p:nvSpPr>
          <p:spPr bwMode="auto">
            <a:xfrm>
              <a:off x="1566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6" name="Oval 187"/>
            <p:cNvSpPr>
              <a:spLocks noChangeAspect="1" noChangeArrowheads="1"/>
            </p:cNvSpPr>
            <p:nvPr/>
          </p:nvSpPr>
          <p:spPr bwMode="auto">
            <a:xfrm>
              <a:off x="1713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7" name="Oval 188"/>
            <p:cNvSpPr>
              <a:spLocks noChangeAspect="1" noChangeArrowheads="1"/>
            </p:cNvSpPr>
            <p:nvPr/>
          </p:nvSpPr>
          <p:spPr bwMode="auto">
            <a:xfrm>
              <a:off x="1855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8" name="Oval 189"/>
            <p:cNvSpPr>
              <a:spLocks noChangeAspect="1" noChangeArrowheads="1"/>
            </p:cNvSpPr>
            <p:nvPr/>
          </p:nvSpPr>
          <p:spPr bwMode="auto">
            <a:xfrm>
              <a:off x="2000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19" name="Oval 190"/>
            <p:cNvSpPr>
              <a:spLocks noChangeAspect="1" noChangeArrowheads="1"/>
            </p:cNvSpPr>
            <p:nvPr/>
          </p:nvSpPr>
          <p:spPr bwMode="auto">
            <a:xfrm>
              <a:off x="2137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0" name="Oval 191"/>
            <p:cNvSpPr>
              <a:spLocks noChangeAspect="1" noChangeArrowheads="1"/>
            </p:cNvSpPr>
            <p:nvPr/>
          </p:nvSpPr>
          <p:spPr bwMode="auto">
            <a:xfrm>
              <a:off x="2267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1" name="Oval 192"/>
            <p:cNvSpPr>
              <a:spLocks noChangeAspect="1" noChangeArrowheads="1"/>
            </p:cNvSpPr>
            <p:nvPr/>
          </p:nvSpPr>
          <p:spPr bwMode="auto">
            <a:xfrm>
              <a:off x="2411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2" name="Oval 193"/>
            <p:cNvSpPr>
              <a:spLocks noChangeAspect="1" noChangeArrowheads="1"/>
            </p:cNvSpPr>
            <p:nvPr/>
          </p:nvSpPr>
          <p:spPr bwMode="auto">
            <a:xfrm>
              <a:off x="2563" y="1690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3" name="Oval 194"/>
            <p:cNvSpPr>
              <a:spLocks noChangeAspect="1" noChangeArrowheads="1"/>
            </p:cNvSpPr>
            <p:nvPr/>
          </p:nvSpPr>
          <p:spPr bwMode="auto">
            <a:xfrm>
              <a:off x="1855" y="182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4" name="Oval 195"/>
            <p:cNvSpPr>
              <a:spLocks noChangeAspect="1" noChangeArrowheads="1"/>
            </p:cNvSpPr>
            <p:nvPr/>
          </p:nvSpPr>
          <p:spPr bwMode="auto">
            <a:xfrm>
              <a:off x="2000" y="182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5" name="Oval 196"/>
            <p:cNvSpPr>
              <a:spLocks noChangeAspect="1" noChangeArrowheads="1"/>
            </p:cNvSpPr>
            <p:nvPr/>
          </p:nvSpPr>
          <p:spPr bwMode="auto">
            <a:xfrm>
              <a:off x="2137" y="182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6" name="Oval 197"/>
            <p:cNvSpPr>
              <a:spLocks noChangeAspect="1" noChangeArrowheads="1"/>
            </p:cNvSpPr>
            <p:nvPr/>
          </p:nvSpPr>
          <p:spPr bwMode="auto">
            <a:xfrm>
              <a:off x="2267" y="182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7" name="Oval 198"/>
            <p:cNvSpPr>
              <a:spLocks noChangeAspect="1" noChangeArrowheads="1"/>
            </p:cNvSpPr>
            <p:nvPr/>
          </p:nvSpPr>
          <p:spPr bwMode="auto">
            <a:xfrm>
              <a:off x="2411" y="182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8" name="Oval 199"/>
            <p:cNvSpPr>
              <a:spLocks noChangeAspect="1" noChangeArrowheads="1"/>
            </p:cNvSpPr>
            <p:nvPr/>
          </p:nvSpPr>
          <p:spPr bwMode="auto">
            <a:xfrm>
              <a:off x="2267" y="1969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29" name="Oval 200"/>
            <p:cNvSpPr>
              <a:spLocks noChangeAspect="1" noChangeArrowheads="1"/>
            </p:cNvSpPr>
            <p:nvPr/>
          </p:nvSpPr>
          <p:spPr bwMode="auto">
            <a:xfrm>
              <a:off x="2411" y="1969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0" name="Oval 201"/>
            <p:cNvSpPr>
              <a:spLocks noChangeAspect="1" noChangeArrowheads="1"/>
            </p:cNvSpPr>
            <p:nvPr/>
          </p:nvSpPr>
          <p:spPr bwMode="auto">
            <a:xfrm>
              <a:off x="2563" y="1828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31831" name="Oval 202"/>
            <p:cNvSpPr>
              <a:spLocks noChangeAspect="1" noChangeArrowheads="1"/>
            </p:cNvSpPr>
            <p:nvPr/>
          </p:nvSpPr>
          <p:spPr bwMode="auto">
            <a:xfrm>
              <a:off x="2563" y="1969"/>
              <a:ext cx="113" cy="1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</p:grpSp>
      <p:sp>
        <p:nvSpPr>
          <p:cNvPr id="31759" name="Text Box 203"/>
          <p:cNvSpPr txBox="1">
            <a:spLocks noChangeArrowheads="1"/>
          </p:cNvSpPr>
          <p:nvPr/>
        </p:nvSpPr>
        <p:spPr bwMode="auto">
          <a:xfrm>
            <a:off x="4648200" y="2743200"/>
            <a:ext cx="438785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x-none" sz="1800"/>
              <a:t>Compute Bounding Box</a:t>
            </a:r>
          </a:p>
          <a:p>
            <a:pPr lvl="1" eaLnBrk="1" hangingPunct="1">
              <a:buFontTx/>
              <a:buAutoNum type="arabicPeriod"/>
            </a:pPr>
            <a:r>
              <a:rPr lang="en-US" altLang="x-none" sz="1800"/>
              <a:t>Round to integer...</a:t>
            </a:r>
          </a:p>
          <a:p>
            <a:pPr lvl="1" eaLnBrk="1" hangingPunct="1">
              <a:buFontTx/>
              <a:buAutoNum type="arabicPeriod"/>
            </a:pPr>
            <a:r>
              <a:rPr lang="en-US" altLang="x-none" sz="1800"/>
              <a:t>...divisible by N (e.g. 2)</a:t>
            </a:r>
          </a:p>
          <a:p>
            <a:pPr lvl="1" eaLnBrk="1" hangingPunct="1">
              <a:buFontTx/>
              <a:buAutoNum type="arabicPeriod"/>
            </a:pPr>
            <a:endParaRPr lang="en-US" altLang="x-none" sz="1800"/>
          </a:p>
          <a:p>
            <a:pPr eaLnBrk="1" hangingPunct="1">
              <a:buFontTx/>
              <a:buAutoNum type="arabicPeriod"/>
            </a:pPr>
            <a:r>
              <a:rPr lang="en-US" altLang="x-none" sz="1800"/>
              <a:t>Process each NxN (e.g. 2x2) block</a:t>
            </a:r>
          </a:p>
          <a:p>
            <a:pPr lvl="1" eaLnBrk="1" hangingPunct="1">
              <a:buFontTx/>
              <a:buAutoNum type="arabicPeriod"/>
            </a:pPr>
            <a:r>
              <a:rPr lang="en-US" altLang="x-none" sz="1800"/>
              <a:t>Test each fragment in block</a:t>
            </a:r>
          </a:p>
          <a:p>
            <a:pPr lvl="1" eaLnBrk="1" hangingPunct="1">
              <a:buFontTx/>
              <a:buAutoNum type="arabicPeriod"/>
            </a:pPr>
            <a:r>
              <a:rPr lang="en-US" altLang="x-none" sz="1800"/>
              <a:t>If inside triangle then produce fragment</a:t>
            </a:r>
            <a:br>
              <a:rPr lang="en-US" altLang="x-none" sz="1800"/>
            </a:br>
            <a:endParaRPr lang="it-IT" altLang="x-none" sz="1800"/>
          </a:p>
        </p:txBody>
      </p:sp>
    </p:spTree>
    <p:extLst>
      <p:ext uri="{BB962C8B-B14F-4D97-AF65-F5344CB8AC3E}">
        <p14:creationId xmlns:p14="http://schemas.microsoft.com/office/powerpoint/2010/main" val="291431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interpolation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FE490-B267-8248-9E24-4CD2F01D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56792"/>
            <a:ext cx="648909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23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Lighting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1124744"/>
            <a:ext cx="8099986" cy="1323439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vec4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vec4(position,1.0);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CasellaDiTesto 6"/>
          <p:cNvSpPr txBox="1"/>
          <p:nvPr/>
        </p:nvSpPr>
        <p:spPr>
          <a:xfrm rot="5400000">
            <a:off x="7971723" y="1432523"/>
            <a:ext cx="1323440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VERTEX </a:t>
            </a:r>
            <a:br>
              <a:rPr lang="it-IT" b="1" i="0" dirty="0">
                <a:solidFill>
                  <a:schemeClr val="bg1"/>
                </a:solidFill>
                <a:latin typeface="+mj-lt"/>
              </a:rPr>
            </a:b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2760508"/>
            <a:ext cx="8099986" cy="1323439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main (void)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float gray = 0.7;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gl_FragColor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vec4(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gray,gray,gray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1.0);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9" name="CasellaDiTesto 8"/>
          <p:cNvSpPr txBox="1"/>
          <p:nvPr/>
        </p:nvSpPr>
        <p:spPr>
          <a:xfrm rot="5400000">
            <a:off x="7717290" y="3314510"/>
            <a:ext cx="1815880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FRAGMENT  </a:t>
            </a: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ttangolo arrotondato 12">
            <a:extLst>
              <a:ext uri="{FF2B5EF4-FFF2-40B4-BE49-F238E27FC236}">
                <a16:creationId xmlns:a16="http://schemas.microsoft.com/office/drawing/2014/main" id="{7A54C5B1-B8B2-3443-8395-411211D435C9}"/>
              </a:ext>
            </a:extLst>
          </p:cNvPr>
          <p:cNvSpPr/>
          <p:nvPr/>
        </p:nvSpPr>
        <p:spPr bwMode="auto">
          <a:xfrm>
            <a:off x="2267744" y="3476405"/>
            <a:ext cx="3384376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28" name="Connettore 2 5">
            <a:extLst>
              <a:ext uri="{FF2B5EF4-FFF2-40B4-BE49-F238E27FC236}">
                <a16:creationId xmlns:a16="http://schemas.microsoft.com/office/drawing/2014/main" id="{06D3282A-443E-2E47-BEB0-C6748677D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5652120" y="3110824"/>
            <a:ext cx="483908" cy="57131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CasellaDiTesto 6">
            <a:extLst>
              <a:ext uri="{FF2B5EF4-FFF2-40B4-BE49-F238E27FC236}">
                <a16:creationId xmlns:a16="http://schemas.microsoft.com/office/drawing/2014/main" id="{01561D6B-2F01-3E4F-B761-A564E22CAE53}"/>
              </a:ext>
            </a:extLst>
          </p:cNvPr>
          <p:cNvSpPr txBox="1"/>
          <p:nvPr/>
        </p:nvSpPr>
        <p:spPr>
          <a:xfrm>
            <a:off x="3632062" y="2850256"/>
            <a:ext cx="5511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Constant 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46C08-D984-CB43-99B1-FD0A4431D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38" y="4297866"/>
            <a:ext cx="2679080" cy="24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56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Lighting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1124744"/>
            <a:ext cx="8099986" cy="1815882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varying vec3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normal;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vec4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vec4(position,1.0);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CasellaDiTesto 6"/>
          <p:cNvSpPr txBox="1"/>
          <p:nvPr/>
        </p:nvSpPr>
        <p:spPr>
          <a:xfrm rot="5400000">
            <a:off x="7725502" y="1678745"/>
            <a:ext cx="1815882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VERTEX </a:t>
            </a:r>
            <a:br>
              <a:rPr lang="it-IT" b="1" i="0" dirty="0">
                <a:solidFill>
                  <a:schemeClr val="bg1"/>
                </a:solidFill>
                <a:latin typeface="+mj-lt"/>
              </a:rPr>
            </a:b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2180" y="3102920"/>
            <a:ext cx="8099986" cy="2062103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varying vec3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main (void)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vec3 light = vec3( 0.5, 0.2, 1.0 );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light = normalize( light 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float gray = dot(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light,vNormal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gl_FragColor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vec4(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gray,gray,gray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1.0);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9" name="CasellaDiTesto 8"/>
          <p:cNvSpPr txBox="1"/>
          <p:nvPr/>
        </p:nvSpPr>
        <p:spPr>
          <a:xfrm rot="5400000">
            <a:off x="7569864" y="3763050"/>
            <a:ext cx="2096065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FRAGMENT  </a:t>
            </a: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ttangolo arrotondato 12">
            <a:extLst>
              <a:ext uri="{FF2B5EF4-FFF2-40B4-BE49-F238E27FC236}">
                <a16:creationId xmlns:a16="http://schemas.microsoft.com/office/drawing/2014/main" id="{ECD326B1-5965-2141-B34A-BE546C780B14}"/>
              </a:ext>
            </a:extLst>
          </p:cNvPr>
          <p:cNvSpPr/>
          <p:nvPr/>
        </p:nvSpPr>
        <p:spPr bwMode="auto">
          <a:xfrm>
            <a:off x="470654" y="1819596"/>
            <a:ext cx="2157130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21" name="Connettore 2 5">
            <a:extLst>
              <a:ext uri="{FF2B5EF4-FFF2-40B4-BE49-F238E27FC236}">
                <a16:creationId xmlns:a16="http://schemas.microsoft.com/office/drawing/2014/main" id="{C3B0C822-F18A-B743-A66A-128720107F18}"/>
              </a:ext>
            </a:extLst>
          </p:cNvPr>
          <p:cNvCxnSpPr>
            <a:cxnSpLocks/>
          </p:cNvCxnSpPr>
          <p:nvPr/>
        </p:nvCxnSpPr>
        <p:spPr bwMode="auto">
          <a:xfrm flipH="1">
            <a:off x="2771800" y="1819596"/>
            <a:ext cx="936104" cy="131015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08451A23-4342-E24E-8E52-80CB62F02897}"/>
              </a:ext>
            </a:extLst>
          </p:cNvPr>
          <p:cNvSpPr txBox="1"/>
          <p:nvPr/>
        </p:nvSpPr>
        <p:spPr>
          <a:xfrm>
            <a:off x="2932927" y="1612057"/>
            <a:ext cx="4720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Interpolate per Fragment Normal</a:t>
            </a:r>
          </a:p>
        </p:txBody>
      </p:sp>
      <p:sp>
        <p:nvSpPr>
          <p:cNvPr id="27" name="Rettangolo arrotondato 12">
            <a:extLst>
              <a:ext uri="{FF2B5EF4-FFF2-40B4-BE49-F238E27FC236}">
                <a16:creationId xmlns:a16="http://schemas.microsoft.com/office/drawing/2014/main" id="{7A54C5B1-B8B2-3443-8395-411211D435C9}"/>
              </a:ext>
            </a:extLst>
          </p:cNvPr>
          <p:cNvSpPr/>
          <p:nvPr/>
        </p:nvSpPr>
        <p:spPr bwMode="auto">
          <a:xfrm>
            <a:off x="1691681" y="4269041"/>
            <a:ext cx="3570862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28" name="Connettore 2 5">
            <a:extLst>
              <a:ext uri="{FF2B5EF4-FFF2-40B4-BE49-F238E27FC236}">
                <a16:creationId xmlns:a16="http://schemas.microsoft.com/office/drawing/2014/main" id="{06D3282A-443E-2E47-BEB0-C6748677D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4224775" y="3604207"/>
            <a:ext cx="483908" cy="57131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CasellaDiTesto 6">
            <a:extLst>
              <a:ext uri="{FF2B5EF4-FFF2-40B4-BE49-F238E27FC236}">
                <a16:creationId xmlns:a16="http://schemas.microsoft.com/office/drawing/2014/main" id="{01561D6B-2F01-3E4F-B761-A564E22CAE53}"/>
              </a:ext>
            </a:extLst>
          </p:cNvPr>
          <p:cNvSpPr txBox="1"/>
          <p:nvPr/>
        </p:nvSpPr>
        <p:spPr>
          <a:xfrm>
            <a:off x="2911117" y="3324182"/>
            <a:ext cx="5511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Then use to compute lighting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7892EE-D794-3E49-B874-0F90A70E3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75" y="4244694"/>
            <a:ext cx="2605081" cy="2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6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</a:t>
            </a:r>
            <a:r>
              <a:rPr lang="en-US" dirty="0" err="1"/>
              <a:t>Shader</a:t>
            </a:r>
            <a:r>
              <a:rPr lang="en-US" dirty="0"/>
              <a:t> is Implementing?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1124744"/>
            <a:ext cx="8099986" cy="1815882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varying vec3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normal;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vec4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vec4(position,1.0);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CasellaDiTesto 6"/>
          <p:cNvSpPr txBox="1"/>
          <p:nvPr/>
        </p:nvSpPr>
        <p:spPr>
          <a:xfrm rot="5400000">
            <a:off x="7725502" y="1678745"/>
            <a:ext cx="1815882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VERTEX </a:t>
            </a:r>
            <a:br>
              <a:rPr lang="it-IT" b="1" i="0" dirty="0">
                <a:solidFill>
                  <a:schemeClr val="bg1"/>
                </a:solidFill>
                <a:latin typeface="+mj-lt"/>
              </a:rPr>
            </a:b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2180" y="3102920"/>
            <a:ext cx="8099986" cy="2062103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varying vec3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main (void)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vec3 light = vec3( 0.5, 0.2, 1.0 );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light = normalize( light 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float gray = dot(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light,vNormal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gl_FragColor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vec4(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gray,gray,gray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1.0);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9" name="CasellaDiTesto 8"/>
          <p:cNvSpPr txBox="1"/>
          <p:nvPr/>
        </p:nvSpPr>
        <p:spPr>
          <a:xfrm rot="5400000">
            <a:off x="7569864" y="3763050"/>
            <a:ext cx="2096065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FRAGMENT  </a:t>
            </a: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ttangolo arrotondato 12">
            <a:extLst>
              <a:ext uri="{FF2B5EF4-FFF2-40B4-BE49-F238E27FC236}">
                <a16:creationId xmlns:a16="http://schemas.microsoft.com/office/drawing/2014/main" id="{ECD326B1-5965-2141-B34A-BE546C780B14}"/>
              </a:ext>
            </a:extLst>
          </p:cNvPr>
          <p:cNvSpPr/>
          <p:nvPr/>
        </p:nvSpPr>
        <p:spPr bwMode="auto">
          <a:xfrm>
            <a:off x="470654" y="1819596"/>
            <a:ext cx="2157130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21" name="Connettore 2 5">
            <a:extLst>
              <a:ext uri="{FF2B5EF4-FFF2-40B4-BE49-F238E27FC236}">
                <a16:creationId xmlns:a16="http://schemas.microsoft.com/office/drawing/2014/main" id="{C3B0C822-F18A-B743-A66A-128720107F18}"/>
              </a:ext>
            </a:extLst>
          </p:cNvPr>
          <p:cNvCxnSpPr>
            <a:cxnSpLocks/>
          </p:cNvCxnSpPr>
          <p:nvPr/>
        </p:nvCxnSpPr>
        <p:spPr bwMode="auto">
          <a:xfrm flipH="1">
            <a:off x="2771800" y="1819596"/>
            <a:ext cx="936104" cy="131015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08451A23-4342-E24E-8E52-80CB62F02897}"/>
              </a:ext>
            </a:extLst>
          </p:cNvPr>
          <p:cNvSpPr txBox="1"/>
          <p:nvPr/>
        </p:nvSpPr>
        <p:spPr>
          <a:xfrm>
            <a:off x="2932927" y="1612057"/>
            <a:ext cx="4720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Interpolate per Fragment Normal</a:t>
            </a:r>
          </a:p>
        </p:txBody>
      </p:sp>
      <p:sp>
        <p:nvSpPr>
          <p:cNvPr id="27" name="Rettangolo arrotondato 12">
            <a:extLst>
              <a:ext uri="{FF2B5EF4-FFF2-40B4-BE49-F238E27FC236}">
                <a16:creationId xmlns:a16="http://schemas.microsoft.com/office/drawing/2014/main" id="{7A54C5B1-B8B2-3443-8395-411211D435C9}"/>
              </a:ext>
            </a:extLst>
          </p:cNvPr>
          <p:cNvSpPr/>
          <p:nvPr/>
        </p:nvSpPr>
        <p:spPr bwMode="auto">
          <a:xfrm>
            <a:off x="1691681" y="4269041"/>
            <a:ext cx="3570862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28" name="Connettore 2 5">
            <a:extLst>
              <a:ext uri="{FF2B5EF4-FFF2-40B4-BE49-F238E27FC236}">
                <a16:creationId xmlns:a16="http://schemas.microsoft.com/office/drawing/2014/main" id="{06D3282A-443E-2E47-BEB0-C6748677D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4224775" y="3604207"/>
            <a:ext cx="483908" cy="57131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CasellaDiTesto 6">
            <a:extLst>
              <a:ext uri="{FF2B5EF4-FFF2-40B4-BE49-F238E27FC236}">
                <a16:creationId xmlns:a16="http://schemas.microsoft.com/office/drawing/2014/main" id="{01561D6B-2F01-3E4F-B761-A564E22CAE53}"/>
              </a:ext>
            </a:extLst>
          </p:cNvPr>
          <p:cNvSpPr txBox="1"/>
          <p:nvPr/>
        </p:nvSpPr>
        <p:spPr>
          <a:xfrm>
            <a:off x="2911117" y="3324182"/>
            <a:ext cx="5511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Then use to compute lighting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7892EE-D794-3E49-B874-0F90A70E3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75" y="4244694"/>
            <a:ext cx="2605081" cy="2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652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Idea: instead of interpolating </a:t>
            </a:r>
            <a:r>
              <a:rPr lang="en-US" altLang="en-US" dirty="0">
                <a:solidFill>
                  <a:schemeClr val="accent2"/>
                </a:solidFill>
              </a:rPr>
              <a:t>color</a:t>
            </a:r>
            <a:r>
              <a:rPr lang="en-US" altLang="en-US" dirty="0"/>
              <a:t> </a:t>
            </a:r>
            <a:r>
              <a:rPr lang="en-US" altLang="en-US" i="1" dirty="0"/>
              <a:t>after</a:t>
            </a:r>
            <a:r>
              <a:rPr lang="en-US" altLang="en-US" dirty="0"/>
              <a:t>  </a:t>
            </a:r>
            <a:r>
              <a:rPr lang="en-US" altLang="en-US" dirty="0">
                <a:solidFill>
                  <a:schemeClr val="accent2"/>
                </a:solidFill>
              </a:rPr>
              <a:t>lighting</a:t>
            </a:r>
            <a:r>
              <a:rPr lang="en-US" altLang="en-US" dirty="0"/>
              <a:t>, interpolate </a:t>
            </a:r>
            <a:r>
              <a:rPr lang="en-US" altLang="en-US" dirty="0">
                <a:solidFill>
                  <a:schemeClr val="accent2"/>
                </a:solidFill>
              </a:rPr>
              <a:t>normal</a:t>
            </a:r>
            <a:r>
              <a:rPr lang="en-US" altLang="en-US" dirty="0"/>
              <a:t> </a:t>
            </a:r>
            <a:r>
              <a:rPr lang="en-US" altLang="en-US" i="1" dirty="0"/>
              <a:t>before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2"/>
                </a:solidFill>
              </a:rPr>
              <a:t>lighting</a:t>
            </a:r>
            <a:r>
              <a:rPr lang="en-US" altLang="en-US" dirty="0"/>
              <a:t>!</a:t>
            </a:r>
          </a:p>
          <a:p>
            <a:pPr marL="0" indent="0" eaLnBrk="1" hangingPunct="1">
              <a:buNone/>
            </a:pPr>
            <a:endParaRPr lang="it-IT" altLang="en-US" dirty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81000" y="2514600"/>
            <a:ext cx="8305800" cy="2667000"/>
            <a:chOff x="240" y="1584"/>
            <a:chExt cx="5232" cy="1680"/>
          </a:xfrm>
        </p:grpSpPr>
        <p:sp>
          <p:nvSpPr>
            <p:cNvPr id="23566" name="AutoShape 17"/>
            <p:cNvSpPr>
              <a:spLocks noChangeArrowheads="1"/>
            </p:cNvSpPr>
            <p:nvPr/>
          </p:nvSpPr>
          <p:spPr bwMode="auto">
            <a:xfrm>
              <a:off x="240" y="1584"/>
              <a:ext cx="5232" cy="168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en-US" sz="1800"/>
            </a:p>
          </p:txBody>
        </p:sp>
        <p:sp>
          <p:nvSpPr>
            <p:cNvPr id="23567" name="Text Box 18"/>
            <p:cNvSpPr txBox="1">
              <a:spLocks noChangeArrowheads="1"/>
            </p:cNvSpPr>
            <p:nvPr/>
          </p:nvSpPr>
          <p:spPr bwMode="auto">
            <a:xfrm>
              <a:off x="336" y="1680"/>
              <a:ext cx="2395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chemeClr val="bg1"/>
                  </a:solidFill>
                </a:rPr>
                <a:t>Per-fragment Shading </a:t>
              </a:r>
              <a:br>
                <a:rPr lang="en-US" altLang="en-US" sz="2800" dirty="0">
                  <a:solidFill>
                    <a:schemeClr val="bg1"/>
                  </a:solidFill>
                </a:rPr>
              </a:br>
              <a:r>
                <a:rPr lang="en-US" altLang="en-US" sz="2000" dirty="0">
                  <a:solidFill>
                    <a:schemeClr val="bg1"/>
                  </a:solidFill>
                </a:rPr>
                <a:t>(a.k.a. “</a:t>
              </a:r>
              <a:r>
                <a:rPr lang="en-US" altLang="en-US" sz="2000" dirty="0" err="1">
                  <a:solidFill>
                    <a:schemeClr val="bg1"/>
                  </a:solidFill>
                </a:rPr>
                <a:t>Phong</a:t>
              </a:r>
              <a:r>
                <a:rPr lang="en-US" altLang="en-US" sz="2000" dirty="0">
                  <a:solidFill>
                    <a:schemeClr val="bg1"/>
                  </a:solidFill>
                </a:rPr>
                <a:t> shading”  )</a:t>
              </a:r>
              <a:endParaRPr lang="it-IT" alt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558" name="Rectangle 19"/>
          <p:cNvSpPr>
            <a:spLocks noChangeArrowheads="1"/>
          </p:cNvSpPr>
          <p:nvPr/>
        </p:nvSpPr>
        <p:spPr bwMode="auto">
          <a:xfrm>
            <a:off x="5181600" y="28194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 </a:t>
            </a:r>
            <a:r>
              <a:rPr lang="it-IT" altLang="en-US" sz="2000" b="1">
                <a:solidFill>
                  <a:schemeClr val="bg1"/>
                </a:solidFill>
              </a:rPr>
              <a:t>Bui-Tuong </a:t>
            </a:r>
            <a:r>
              <a:rPr lang="en-US" altLang="en-US" sz="2000" b="1">
                <a:solidFill>
                  <a:schemeClr val="bg1"/>
                </a:solidFill>
              </a:rPr>
              <a:t>Phong</a:t>
            </a:r>
            <a:r>
              <a:rPr lang="it-IT" altLang="en-US" sz="2000" b="1">
                <a:solidFill>
                  <a:schemeClr val="bg1"/>
                </a:solidFill>
              </a:rPr>
              <a:t> </a:t>
            </a:r>
            <a:r>
              <a:rPr lang="en-US" altLang="en-US" sz="2000" b="1">
                <a:solidFill>
                  <a:schemeClr val="bg1"/>
                </a:solidFill>
              </a:rPr>
              <a:t>,</a:t>
            </a:r>
            <a:r>
              <a:rPr lang="en-US" altLang="en-US" sz="20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>
                <a:solidFill>
                  <a:schemeClr val="bg1"/>
                </a:solidFill>
              </a:rPr>
              <a:t>1973 </a:t>
            </a:r>
          </a:p>
        </p:txBody>
      </p:sp>
      <p:sp>
        <p:nvSpPr>
          <p:cNvPr id="23559" name="Rectangle 20"/>
          <p:cNvSpPr>
            <a:spLocks noChangeArrowheads="1"/>
          </p:cNvSpPr>
          <p:nvPr/>
        </p:nvSpPr>
        <p:spPr bwMode="auto">
          <a:xfrm>
            <a:off x="838200" y="3571875"/>
            <a:ext cx="6204039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1- Interpolate normal in the face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2- Re-normalize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3- Apply lighting</a:t>
            </a:r>
            <a:endParaRPr lang="it-IT" altLang="en-US" dirty="0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0" y="2276477"/>
            <a:ext cx="7150101" cy="4094165"/>
            <a:chOff x="0" y="1434"/>
            <a:chExt cx="4504" cy="2579"/>
          </a:xfrm>
        </p:grpSpPr>
        <p:sp>
          <p:nvSpPr>
            <p:cNvPr id="23561" name="Text Box 21"/>
            <p:cNvSpPr txBox="1">
              <a:spLocks noChangeArrowheads="1"/>
            </p:cNvSpPr>
            <p:nvPr/>
          </p:nvSpPr>
          <p:spPr bwMode="auto">
            <a:xfrm>
              <a:off x="528" y="3566"/>
              <a:ext cx="3976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dirty="0"/>
                <a:t>* </a:t>
              </a:r>
              <a:r>
                <a:rPr lang="it-IT" altLang="en-US" sz="2000" dirty="0" err="1"/>
                <a:t>Warning</a:t>
              </a:r>
              <a:r>
                <a:rPr lang="it-IT" altLang="en-US" sz="2000" dirty="0"/>
                <a:t>: do </a:t>
              </a:r>
              <a:r>
                <a:rPr lang="it-IT" altLang="en-US" sz="2000" dirty="0" err="1"/>
                <a:t>not</a:t>
              </a:r>
              <a:r>
                <a:rPr lang="it-IT" altLang="en-US" sz="2000" dirty="0"/>
                <a:t> </a:t>
              </a:r>
              <a:r>
                <a:rPr lang="it-IT" altLang="en-US" sz="2000" dirty="0" err="1"/>
                <a:t>mistake</a:t>
              </a:r>
              <a:r>
                <a:rPr lang="it-IT" altLang="en-US" sz="2000" dirty="0"/>
                <a:t> </a:t>
              </a:r>
              <a:r>
                <a:rPr lang="it-IT" altLang="en-US" sz="2000" dirty="0" err="1"/>
                <a:t>Phong</a:t>
              </a:r>
              <a:r>
                <a:rPr lang="it-IT" altLang="en-US" sz="2000" dirty="0"/>
                <a:t> </a:t>
              </a:r>
              <a:r>
                <a:rPr lang="it-IT" altLang="en-US" sz="2000" dirty="0" err="1"/>
                <a:t>Shading</a:t>
              </a:r>
              <a:r>
                <a:rPr lang="it-IT" altLang="en-US" sz="2000" dirty="0"/>
                <a:t> (a </a:t>
              </a:r>
              <a:r>
                <a:rPr lang="it-IT" altLang="en-US" sz="2000" dirty="0" err="1"/>
                <a:t>shading</a:t>
              </a:r>
              <a:r>
                <a:rPr lang="it-IT" altLang="en-US" sz="2000" dirty="0"/>
                <a:t>)</a:t>
              </a:r>
              <a:br>
                <a:rPr lang="it-IT" altLang="en-US" sz="2000" dirty="0"/>
              </a:br>
              <a:r>
                <a:rPr lang="it-IT" altLang="en-US" sz="2000" dirty="0"/>
                <a:t>   with </a:t>
              </a:r>
              <a:r>
                <a:rPr lang="it-IT" altLang="en-US" sz="2000" dirty="0" err="1"/>
                <a:t>Phong</a:t>
              </a:r>
              <a:r>
                <a:rPr lang="it-IT" altLang="en-US" sz="2000" dirty="0"/>
                <a:t> </a:t>
              </a:r>
              <a:r>
                <a:rPr lang="it-IT" altLang="en-US" sz="2000" dirty="0" err="1"/>
                <a:t>Lighting</a:t>
              </a:r>
              <a:r>
                <a:rPr lang="it-IT" altLang="en-US" sz="2000" dirty="0"/>
                <a:t> Model (model of </a:t>
              </a:r>
              <a:r>
                <a:rPr lang="it-IT" altLang="en-US" sz="2000" dirty="0" err="1"/>
                <a:t>illumination</a:t>
              </a:r>
              <a:r>
                <a:rPr lang="it-IT" altLang="en-US" sz="2000" dirty="0"/>
                <a:t>)</a:t>
              </a:r>
            </a:p>
          </p:txBody>
        </p:sp>
        <p:sp>
          <p:nvSpPr>
            <p:cNvPr id="23562" name="Rectangle 22"/>
            <p:cNvSpPr>
              <a:spLocks noChangeArrowheads="1"/>
            </p:cNvSpPr>
            <p:nvPr/>
          </p:nvSpPr>
          <p:spPr bwMode="auto">
            <a:xfrm>
              <a:off x="1152" y="1434"/>
              <a:ext cx="1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23563" name="Rectangle 22"/>
            <p:cNvSpPr>
              <a:spLocks noChangeArrowheads="1"/>
            </p:cNvSpPr>
            <p:nvPr/>
          </p:nvSpPr>
          <p:spPr bwMode="auto">
            <a:xfrm>
              <a:off x="0" y="2941"/>
              <a:ext cx="1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40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23564" name="Rectangle 22"/>
            <p:cNvSpPr>
              <a:spLocks noChangeArrowheads="1"/>
            </p:cNvSpPr>
            <p:nvPr/>
          </p:nvSpPr>
          <p:spPr bwMode="auto">
            <a:xfrm>
              <a:off x="385" y="2941"/>
              <a:ext cx="1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23565" name="Rectangle 22"/>
            <p:cNvSpPr>
              <a:spLocks noChangeArrowheads="1"/>
            </p:cNvSpPr>
            <p:nvPr/>
          </p:nvSpPr>
          <p:spPr bwMode="auto">
            <a:xfrm>
              <a:off x="2154" y="1942"/>
              <a:ext cx="1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dirty="0"/>
              <a:t>Reminder.. </a:t>
            </a:r>
            <a:r>
              <a:rPr lang="en-US" altLang="en-US" dirty="0" err="1"/>
              <a:t>Phong</a:t>
            </a:r>
            <a:r>
              <a:rPr lang="en-US" altLang="en-US" dirty="0"/>
              <a:t> Shading</a:t>
            </a:r>
          </a:p>
        </p:txBody>
      </p:sp>
    </p:spTree>
    <p:extLst>
      <p:ext uri="{BB962C8B-B14F-4D97-AF65-F5344CB8AC3E}">
        <p14:creationId xmlns:p14="http://schemas.microsoft.com/office/powerpoint/2010/main" val="49416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609600" y="14478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 rot="16200000">
            <a:off x="4797426" y="2175057"/>
            <a:ext cx="201930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Fragments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interpolated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it-IT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 rot="16200000">
            <a:off x="-302467" y="2398582"/>
            <a:ext cx="2016222" cy="76469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Vertices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endParaRPr lang="en-US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&amp; their attributes</a:t>
            </a:r>
            <a:endParaRPr lang="it-IT" alt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37" name="Object 6"/>
          <p:cNvGraphicFramePr>
            <a:graphicFrameLocks noChangeAspect="1"/>
          </p:cNvGraphicFramePr>
          <p:nvPr>
            <p:extLst/>
          </p:nvPr>
        </p:nvGraphicFramePr>
        <p:xfrm>
          <a:off x="7239000" y="9906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8" name="Image" r:id="rId3" imgW="6311111" imgH="3809524" progId="Photoshop.Image.8">
                  <p:embed/>
                </p:oleObj>
              </mc:Choice>
              <mc:Fallback>
                <p:oleObj name="Image" r:id="rId3" imgW="6311111" imgH="3809524" progId="Photoshop.Image.8">
                  <p:embed/>
                  <p:pic>
                    <p:nvPicPr>
                      <p:cNvPr id="3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9906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7464425" y="2284413"/>
            <a:ext cx="1379538" cy="9461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Screen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buffer</a:t>
            </a:r>
            <a:endParaRPr lang="it-IT" altLang="en-US" sz="1200">
              <a:solidFill>
                <a:srgbClr val="99CCFF"/>
              </a:solidFill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 rot="16200000">
            <a:off x="1596406" y="2280030"/>
            <a:ext cx="216024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Projected vertices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AutoShape 9"/>
          <p:cNvSpPr>
            <a:spLocks noChangeArrowheads="1"/>
          </p:cNvSpPr>
          <p:nvPr/>
        </p:nvSpPr>
        <p:spPr bwMode="auto">
          <a:xfrm>
            <a:off x="1095375" y="20002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41" name="AutoShape 10"/>
          <p:cNvSpPr>
            <a:spLocks noChangeArrowheads="1"/>
          </p:cNvSpPr>
          <p:nvPr/>
        </p:nvSpPr>
        <p:spPr bwMode="auto">
          <a:xfrm>
            <a:off x="6402388" y="19812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42" name="AutoShape 11"/>
          <p:cNvSpPr>
            <a:spLocks noChangeArrowheads="1"/>
          </p:cNvSpPr>
          <p:nvPr/>
        </p:nvSpPr>
        <p:spPr bwMode="auto">
          <a:xfrm>
            <a:off x="3249614" y="2449107"/>
            <a:ext cx="2114549" cy="648512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r>
              <a:rPr lang="it-IT" altLang="en-US" sz="1800" dirty="0">
                <a:solidFill>
                  <a:schemeClr val="bg1"/>
                </a:solidFill>
              </a:rPr>
              <a:t> </a:t>
            </a:r>
            <a:r>
              <a:rPr lang="it-IT" altLang="en-US" sz="1800" dirty="0" err="1">
                <a:solidFill>
                  <a:schemeClr val="bg1"/>
                </a:solidFill>
              </a:rPr>
              <a:t>triangles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 rot="16200000">
            <a:off x="5867928" y="2457045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fragment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44" name="AutoShape 15"/>
          <p:cNvSpPr>
            <a:spLocks noChangeArrowheads="1"/>
          </p:cNvSpPr>
          <p:nvPr/>
        </p:nvSpPr>
        <p:spPr bwMode="auto">
          <a:xfrm>
            <a:off x="3249614" y="3124200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lines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45" name="AutoShape 18"/>
          <p:cNvSpPr>
            <a:spLocks noChangeArrowheads="1"/>
          </p:cNvSpPr>
          <p:nvPr/>
        </p:nvSpPr>
        <p:spPr bwMode="auto">
          <a:xfrm>
            <a:off x="3249614" y="1752600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points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 rot="16200000">
            <a:off x="702204" y="2455457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vertex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Phong</a:t>
            </a:r>
            <a:r>
              <a:rPr lang="en-US" altLang="en-US" dirty="0"/>
              <a:t> shading: where?</a:t>
            </a:r>
            <a:endParaRPr lang="it-IT" altLang="en-US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07504" y="3572445"/>
            <a:ext cx="1371600" cy="2482850"/>
            <a:chOff x="96" y="2349"/>
            <a:chExt cx="864" cy="1564"/>
          </a:xfrm>
        </p:grpSpPr>
        <p:sp>
          <p:nvSpPr>
            <p:cNvPr id="24610" name="AutoShape 22"/>
            <p:cNvSpPr>
              <a:spLocks noChangeArrowheads="1"/>
            </p:cNvSpPr>
            <p:nvPr/>
          </p:nvSpPr>
          <p:spPr bwMode="auto">
            <a:xfrm>
              <a:off x="96" y="3161"/>
              <a:ext cx="864" cy="75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properties</a:t>
              </a:r>
              <a: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of </a:t>
              </a:r>
              <a:r>
                <a:rPr lang="it-IT" altLang="en-US" sz="1600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material</a:t>
              </a:r>
              <a:b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it-IT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and </a:t>
              </a:r>
              <a:r>
                <a:rPr lang="it-IT" altLang="en-US" sz="1600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  <a:endParaRPr lang="it-IT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611" name="Line 23"/>
            <p:cNvSpPr>
              <a:spLocks noChangeShapeType="1"/>
            </p:cNvSpPr>
            <p:nvPr/>
          </p:nvSpPr>
          <p:spPr bwMode="auto">
            <a:xfrm flipH="1" flipV="1">
              <a:off x="414" y="2349"/>
              <a:ext cx="136" cy="8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1524000" y="3581400"/>
            <a:ext cx="1477963" cy="2752725"/>
            <a:chOff x="960" y="2256"/>
            <a:chExt cx="931" cy="1734"/>
          </a:xfrm>
        </p:grpSpPr>
        <p:sp>
          <p:nvSpPr>
            <p:cNvPr id="24608" name="AutoShape 25"/>
            <p:cNvSpPr>
              <a:spLocks noChangeArrowheads="1"/>
            </p:cNvSpPr>
            <p:nvPr/>
          </p:nvSpPr>
          <p:spPr bwMode="auto">
            <a:xfrm>
              <a:off x="981" y="3062"/>
              <a:ext cx="910" cy="9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transform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both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and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position</a:t>
              </a:r>
            </a:p>
          </p:txBody>
        </p:sp>
        <p:sp>
          <p:nvSpPr>
            <p:cNvPr id="24609" name="Line 26"/>
            <p:cNvSpPr>
              <a:spLocks noChangeShapeType="1"/>
            </p:cNvSpPr>
            <p:nvPr/>
          </p:nvSpPr>
          <p:spPr bwMode="auto">
            <a:xfrm flipH="1" flipV="1">
              <a:off x="960" y="2256"/>
              <a:ext cx="384" cy="8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419600" y="3810001"/>
            <a:ext cx="1448544" cy="1836738"/>
            <a:chOff x="2784" y="2400"/>
            <a:chExt cx="720" cy="1157"/>
          </a:xfrm>
        </p:grpSpPr>
        <p:sp>
          <p:nvSpPr>
            <p:cNvPr id="24606" name="AutoShape 28"/>
            <p:cNvSpPr>
              <a:spLocks noChangeArrowheads="1"/>
            </p:cNvSpPr>
            <p:nvPr/>
          </p:nvSpPr>
          <p:spPr bwMode="auto">
            <a:xfrm>
              <a:off x="2832" y="2976"/>
              <a:ext cx="672" cy="58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interpolate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  <a:endParaRPr lang="it-IT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607" name="Line 29"/>
            <p:cNvSpPr>
              <a:spLocks noChangeShapeType="1"/>
            </p:cNvSpPr>
            <p:nvPr/>
          </p:nvSpPr>
          <p:spPr bwMode="auto">
            <a:xfrm flipH="1" flipV="1">
              <a:off x="2784" y="2400"/>
              <a:ext cx="398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5902796" y="3738563"/>
            <a:ext cx="1333500" cy="2055812"/>
            <a:chOff x="3594" y="2355"/>
            <a:chExt cx="840" cy="1295"/>
          </a:xfrm>
        </p:grpSpPr>
        <p:sp>
          <p:nvSpPr>
            <p:cNvPr id="24604" name="AutoShape 31"/>
            <p:cNvSpPr>
              <a:spLocks noChangeArrowheads="1"/>
            </p:cNvSpPr>
            <p:nvPr/>
          </p:nvSpPr>
          <p:spPr bwMode="auto">
            <a:xfrm>
              <a:off x="3594" y="3069"/>
              <a:ext cx="840" cy="58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 </a:t>
              </a:r>
              <a:r>
                <a:rPr lang="en-US" altLang="en-US" sz="1600" dirty="0" err="1">
                  <a:solidFill>
                    <a:srgbClr val="3333CC"/>
                  </a:solidFill>
                  <a:ea typeface="Arial Unicode MS" pitchFamily="34" charset="-128"/>
                  <a:cs typeface="Arial Unicode MS" pitchFamily="34" charset="-128"/>
                </a:rPr>
                <a:t>interpolated</a:t>
              </a:r>
              <a:r>
                <a:rPr lang="en-US" altLang="en-US" sz="1600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normal</a:t>
              </a:r>
              <a:endParaRPr lang="it-IT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605" name="Line 32"/>
            <p:cNvSpPr>
              <a:spLocks noChangeShapeType="1"/>
            </p:cNvSpPr>
            <p:nvPr/>
          </p:nvSpPr>
          <p:spPr bwMode="auto">
            <a:xfrm flipH="1" flipV="1">
              <a:off x="3619" y="2355"/>
              <a:ext cx="461" cy="7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2895600" y="3810000"/>
            <a:ext cx="1516063" cy="1987550"/>
            <a:chOff x="1824" y="2400"/>
            <a:chExt cx="955" cy="1252"/>
          </a:xfrm>
        </p:grpSpPr>
        <p:sp>
          <p:nvSpPr>
            <p:cNvPr id="24602" name="AutoShape 34"/>
            <p:cNvSpPr>
              <a:spLocks noChangeArrowheads="1"/>
            </p:cNvSpPr>
            <p:nvPr/>
          </p:nvSpPr>
          <p:spPr bwMode="auto">
            <a:xfrm>
              <a:off x="1923" y="3071"/>
              <a:ext cx="856" cy="58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including:</a:t>
              </a:r>
              <a:b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altLang="en-US" sz="1600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trasformed</a:t>
              </a: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normal</a:t>
              </a:r>
            </a:p>
          </p:txBody>
        </p:sp>
        <p:sp>
          <p:nvSpPr>
            <p:cNvPr id="24603" name="Line 35"/>
            <p:cNvSpPr>
              <a:spLocks noChangeShapeType="1"/>
            </p:cNvSpPr>
            <p:nvPr/>
          </p:nvSpPr>
          <p:spPr bwMode="auto">
            <a:xfrm flipH="1" flipV="1">
              <a:off x="1824" y="2400"/>
              <a:ext cx="432" cy="6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7045325" y="3428999"/>
            <a:ext cx="1978025" cy="3035300"/>
            <a:chOff x="4438" y="2160"/>
            <a:chExt cx="1246" cy="1912"/>
          </a:xfrm>
        </p:grpSpPr>
        <p:sp>
          <p:nvSpPr>
            <p:cNvPr id="24600" name="Line 37"/>
            <p:cNvSpPr>
              <a:spLocks noChangeShapeType="1"/>
            </p:cNvSpPr>
            <p:nvPr/>
          </p:nvSpPr>
          <p:spPr bwMode="auto">
            <a:xfrm flipH="1" flipV="1">
              <a:off x="4438" y="2160"/>
              <a:ext cx="665" cy="9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601" name="AutoShape 36"/>
            <p:cNvSpPr>
              <a:spLocks noChangeArrowheads="1"/>
            </p:cNvSpPr>
            <p:nvPr/>
          </p:nvSpPr>
          <p:spPr bwMode="auto">
            <a:xfrm>
              <a:off x="4551" y="3148"/>
              <a:ext cx="1133" cy="92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re-normalize and apply</a:t>
              </a:r>
              <a:b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altLang="en-US" sz="16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lighting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to obtain </a:t>
              </a:r>
              <a:b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altLang="en-US" sz="16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fragment color</a:t>
              </a:r>
              <a:endParaRPr lang="en-US" altLang="en-US" sz="16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02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51" name="Rectangle 11"/>
          <p:cNvSpPr>
            <a:spLocks noChangeArrowheads="1"/>
          </p:cNvSpPr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Reminder.. Comparison</a:t>
            </a:r>
            <a:endParaRPr lang="it-IT" altLang="en-US" dirty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Per-vertex Lighting</a:t>
            </a:r>
            <a:r>
              <a:rPr lang="en-US" altLang="en-US" sz="2800" dirty="0"/>
              <a:t> -</a:t>
            </a:r>
            <a:r>
              <a:rPr lang="en-US" altLang="en-US" sz="2400" dirty="0"/>
              <a:t> </a:t>
            </a:r>
            <a:r>
              <a:rPr lang="en-US" altLang="en-US" sz="2000" dirty="0"/>
              <a:t>(a.k.a. "</a:t>
            </a:r>
            <a:r>
              <a:rPr lang="en-US" altLang="en-US" sz="2000" dirty="0" err="1">
                <a:solidFill>
                  <a:schemeClr val="accent2"/>
                </a:solidFill>
              </a:rPr>
              <a:t>Gouraud</a:t>
            </a:r>
            <a:r>
              <a:rPr lang="en-US" altLang="en-US" sz="2000" dirty="0">
                <a:solidFill>
                  <a:schemeClr val="accent2"/>
                </a:solidFill>
              </a:rPr>
              <a:t> Shading</a:t>
            </a:r>
            <a:r>
              <a:rPr lang="en-US" altLang="en-US" sz="2000" dirty="0"/>
              <a:t>")</a:t>
            </a:r>
          </a:p>
          <a:p>
            <a:pPr lvl="1" eaLnBrk="1" hangingPunct="1">
              <a:buFontTx/>
              <a:buNone/>
            </a:pPr>
            <a:r>
              <a:rPr lang="en-US" altLang="en-US" sz="2400" dirty="0"/>
              <a:t>less expensive:</a:t>
            </a:r>
          </a:p>
          <a:p>
            <a:pPr lvl="2" eaLnBrk="1" hangingPunct="1">
              <a:buFontTx/>
              <a:buNone/>
            </a:pPr>
            <a:r>
              <a:rPr lang="en-US" altLang="en-US" sz="2000" dirty="0"/>
              <a:t>apply lighting once per vertex – usually: #vertices &lt;&lt; #fragments </a:t>
            </a:r>
          </a:p>
          <a:p>
            <a:pPr lvl="2"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endParaRPr lang="en-US" altLang="en-US" sz="1600" dirty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Per-fragment</a:t>
            </a:r>
            <a:r>
              <a:rPr lang="en-US" altLang="en-US" sz="2400" dirty="0">
                <a:solidFill>
                  <a:schemeClr val="accent2"/>
                </a:solidFill>
              </a:rPr>
              <a:t>*</a:t>
            </a:r>
            <a:r>
              <a:rPr lang="en-US" altLang="en-US" sz="2800" dirty="0">
                <a:solidFill>
                  <a:schemeClr val="accent2"/>
                </a:solidFill>
              </a:rPr>
              <a:t> Lighting </a:t>
            </a:r>
            <a:r>
              <a:rPr lang="en-US" altLang="en-US" sz="2400" dirty="0">
                <a:solidFill>
                  <a:schemeClr val="accent2"/>
                </a:solidFill>
              </a:rPr>
              <a:t>– </a:t>
            </a:r>
            <a:r>
              <a:rPr lang="en-US" altLang="en-US" sz="2000" dirty="0"/>
              <a:t>(a.k.a. "</a:t>
            </a:r>
            <a:r>
              <a:rPr lang="en-US" altLang="en-US" sz="2000" dirty="0">
                <a:solidFill>
                  <a:schemeClr val="accent2"/>
                </a:solidFill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</a:rPr>
              <a:t>Phong</a:t>
            </a:r>
            <a:r>
              <a:rPr lang="en-US" altLang="en-US" sz="2000" dirty="0">
                <a:solidFill>
                  <a:schemeClr val="accent2"/>
                </a:solidFill>
              </a:rPr>
              <a:t> Shading</a:t>
            </a:r>
            <a:r>
              <a:rPr lang="en-US" altLang="en-US" sz="2000" dirty="0"/>
              <a:t>“)</a:t>
            </a:r>
            <a:endParaRPr lang="en-US" altLang="en-US" sz="1400" dirty="0"/>
          </a:p>
          <a:p>
            <a:pPr lvl="1" eaLnBrk="1" hangingPunct="1">
              <a:buFontTx/>
              <a:buNone/>
            </a:pPr>
            <a:r>
              <a:rPr lang="en-US" altLang="en-US" sz="2400" dirty="0"/>
              <a:t>better results</a:t>
            </a:r>
          </a:p>
          <a:p>
            <a:pPr lvl="2" eaLnBrk="1" hangingPunct="1">
              <a:buFontTx/>
              <a:buNone/>
            </a:pPr>
            <a:r>
              <a:rPr lang="en-US" altLang="en-US" sz="2000" dirty="0"/>
              <a:t>especially with high shininess</a:t>
            </a:r>
            <a:endParaRPr lang="it-IT" altLang="en-US" sz="2000" dirty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2000" y="4748213"/>
            <a:ext cx="1743075" cy="2109787"/>
            <a:chOff x="480" y="2991"/>
            <a:chExt cx="1098" cy="1329"/>
          </a:xfrm>
        </p:grpSpPr>
        <p:graphicFrame>
          <p:nvGraphicFramePr>
            <p:cNvPr id="25614" name="Object 9"/>
            <p:cNvGraphicFramePr>
              <a:graphicFrameLocks noChangeAspect="1"/>
            </p:cNvGraphicFramePr>
            <p:nvPr/>
          </p:nvGraphicFramePr>
          <p:xfrm>
            <a:off x="480" y="2991"/>
            <a:ext cx="1098" cy="1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66" name="Image" r:id="rId3" imgW="1523272" imgH="1511111" progId="Photoshop.Image.8">
                    <p:embed/>
                  </p:oleObj>
                </mc:Choice>
                <mc:Fallback>
                  <p:oleObj name="Image" r:id="rId3" imgW="1523272" imgH="1511111" progId="Photoshop.Image.8">
                    <p:embed/>
                    <p:pic>
                      <p:nvPicPr>
                        <p:cNvPr id="25614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2991"/>
                          <a:ext cx="1098" cy="10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5" name="Text Box 13"/>
            <p:cNvSpPr txBox="1">
              <a:spLocks noChangeArrowheads="1"/>
            </p:cNvSpPr>
            <p:nvPr/>
          </p:nvSpPr>
          <p:spPr bwMode="auto">
            <a:xfrm>
              <a:off x="576" y="4089"/>
              <a:ext cx="8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3D3F8F"/>
                  </a:solidFill>
                </a:rPr>
                <a:t>Flat shading</a:t>
              </a:r>
              <a:endParaRPr lang="it-IT" altLang="en-US" sz="1800">
                <a:solidFill>
                  <a:srgbClr val="3D3F8F"/>
                </a:solidFill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581400" y="4733925"/>
            <a:ext cx="1933575" cy="2124075"/>
            <a:chOff x="2256" y="2982"/>
            <a:chExt cx="1218" cy="1338"/>
          </a:xfrm>
        </p:grpSpPr>
        <p:graphicFrame>
          <p:nvGraphicFramePr>
            <p:cNvPr id="25612" name="Object 8"/>
            <p:cNvGraphicFramePr>
              <a:graphicFrameLocks noChangeAspect="1"/>
            </p:cNvGraphicFramePr>
            <p:nvPr/>
          </p:nvGraphicFramePr>
          <p:xfrm>
            <a:off x="2304" y="2982"/>
            <a:ext cx="1144" cy="10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67" name="Image" r:id="rId5" imgW="1587302" imgH="1523272" progId="Photoshop.Image.8">
                    <p:embed/>
                  </p:oleObj>
                </mc:Choice>
                <mc:Fallback>
                  <p:oleObj name="Image" r:id="rId5" imgW="1587302" imgH="1523272" progId="Photoshop.Image.8">
                    <p:embed/>
                    <p:pic>
                      <p:nvPicPr>
                        <p:cNvPr id="2561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4" y="2982"/>
                          <a:ext cx="1144" cy="10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3" name="Text Box 14"/>
            <p:cNvSpPr txBox="1">
              <a:spLocks noChangeArrowheads="1"/>
            </p:cNvSpPr>
            <p:nvPr/>
          </p:nvSpPr>
          <p:spPr bwMode="auto">
            <a:xfrm>
              <a:off x="2256" y="4089"/>
              <a:ext cx="12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3D3F8F"/>
                  </a:solidFill>
                </a:rPr>
                <a:t>Goraund shading</a:t>
              </a:r>
              <a:endParaRPr lang="it-IT" altLang="en-US" sz="1800">
                <a:solidFill>
                  <a:srgbClr val="3D3F8F"/>
                </a:solidFill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629400" y="4762500"/>
            <a:ext cx="1819275" cy="2095500"/>
            <a:chOff x="4176" y="3000"/>
            <a:chExt cx="1146" cy="1320"/>
          </a:xfrm>
        </p:grpSpPr>
        <p:graphicFrame>
          <p:nvGraphicFramePr>
            <p:cNvPr id="25610" name="Object 10"/>
            <p:cNvGraphicFramePr>
              <a:graphicFrameLocks noChangeAspect="1"/>
            </p:cNvGraphicFramePr>
            <p:nvPr/>
          </p:nvGraphicFramePr>
          <p:xfrm>
            <a:off x="4176" y="3000"/>
            <a:ext cx="1144" cy="1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68" name="Image" r:id="rId7" imgW="1587302" imgH="1498413" progId="Photoshop.Image.8">
                    <p:embed/>
                  </p:oleObj>
                </mc:Choice>
                <mc:Fallback>
                  <p:oleObj name="Image" r:id="rId7" imgW="1587302" imgH="1498413" progId="Photoshop.Image.8">
                    <p:embed/>
                    <p:pic>
                      <p:nvPicPr>
                        <p:cNvPr id="2561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3000"/>
                          <a:ext cx="1144" cy="10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1" name="Text Box 15"/>
            <p:cNvSpPr txBox="1">
              <a:spLocks noChangeArrowheads="1"/>
            </p:cNvSpPr>
            <p:nvPr/>
          </p:nvSpPr>
          <p:spPr bwMode="auto">
            <a:xfrm>
              <a:off x="4224" y="4089"/>
              <a:ext cx="10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3D3F8F"/>
                  </a:solidFill>
                </a:rPr>
                <a:t>Phong Shading</a:t>
              </a:r>
              <a:endParaRPr lang="it-IT" altLang="en-US" sz="1800">
                <a:solidFill>
                  <a:srgbClr val="3D3F8F"/>
                </a:solidFill>
              </a:endParaRPr>
            </a:p>
          </p:txBody>
        </p:sp>
      </p:grpSp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4318039" y="3500438"/>
            <a:ext cx="4825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(*) sometimes (with abuse) called: per-pixel lighting</a:t>
            </a:r>
            <a:r>
              <a:rPr lang="en-US" altLang="en-US" sz="1800" dirty="0"/>
              <a:t> 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927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5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/>
              <a:t> Shading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179512" y="1124744"/>
            <a:ext cx="8099986" cy="1815882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varying vec3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normal;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vec4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vec4(position,1.0);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CasellaDiTesto 6"/>
          <p:cNvSpPr txBox="1"/>
          <p:nvPr/>
        </p:nvSpPr>
        <p:spPr>
          <a:xfrm rot="5400000">
            <a:off x="7725502" y="1678745"/>
            <a:ext cx="1815882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VERTEX </a:t>
            </a:r>
            <a:br>
              <a:rPr lang="it-IT" b="1" i="0" dirty="0">
                <a:solidFill>
                  <a:schemeClr val="bg1"/>
                </a:solidFill>
                <a:latin typeface="+mj-lt"/>
              </a:rPr>
            </a:b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2180" y="3102920"/>
            <a:ext cx="8099986" cy="2062103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varying vec3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main (void)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vec3 light = vec3( 0.5, 0.2, 1.0 );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light = normalize( light 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float gray = dot(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light,vNormal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gl_FragColor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vec4(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gray,gray,gray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1.0);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9" name="CasellaDiTesto 8"/>
          <p:cNvSpPr txBox="1"/>
          <p:nvPr/>
        </p:nvSpPr>
        <p:spPr>
          <a:xfrm rot="5400000">
            <a:off x="7569864" y="3763050"/>
            <a:ext cx="2096065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FRAGMENT  </a:t>
            </a: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ttangolo arrotondato 12">
            <a:extLst>
              <a:ext uri="{FF2B5EF4-FFF2-40B4-BE49-F238E27FC236}">
                <a16:creationId xmlns:a16="http://schemas.microsoft.com/office/drawing/2014/main" id="{ECD326B1-5965-2141-B34A-BE546C780B14}"/>
              </a:ext>
            </a:extLst>
          </p:cNvPr>
          <p:cNvSpPr/>
          <p:nvPr/>
        </p:nvSpPr>
        <p:spPr bwMode="auto">
          <a:xfrm>
            <a:off x="470654" y="1819596"/>
            <a:ext cx="2157130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21" name="Connettore 2 5">
            <a:extLst>
              <a:ext uri="{FF2B5EF4-FFF2-40B4-BE49-F238E27FC236}">
                <a16:creationId xmlns:a16="http://schemas.microsoft.com/office/drawing/2014/main" id="{C3B0C822-F18A-B743-A66A-128720107F18}"/>
              </a:ext>
            </a:extLst>
          </p:cNvPr>
          <p:cNvCxnSpPr>
            <a:cxnSpLocks/>
          </p:cNvCxnSpPr>
          <p:nvPr/>
        </p:nvCxnSpPr>
        <p:spPr bwMode="auto">
          <a:xfrm flipH="1">
            <a:off x="2771800" y="1819596"/>
            <a:ext cx="936104" cy="131015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08451A23-4342-E24E-8E52-80CB62F02897}"/>
              </a:ext>
            </a:extLst>
          </p:cNvPr>
          <p:cNvSpPr txBox="1"/>
          <p:nvPr/>
        </p:nvSpPr>
        <p:spPr>
          <a:xfrm>
            <a:off x="2932927" y="1612057"/>
            <a:ext cx="4720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Interpolate per Fragment Normal</a:t>
            </a:r>
          </a:p>
        </p:txBody>
      </p:sp>
      <p:sp>
        <p:nvSpPr>
          <p:cNvPr id="27" name="Rettangolo arrotondato 12">
            <a:extLst>
              <a:ext uri="{FF2B5EF4-FFF2-40B4-BE49-F238E27FC236}">
                <a16:creationId xmlns:a16="http://schemas.microsoft.com/office/drawing/2014/main" id="{7A54C5B1-B8B2-3443-8395-411211D435C9}"/>
              </a:ext>
            </a:extLst>
          </p:cNvPr>
          <p:cNvSpPr/>
          <p:nvPr/>
        </p:nvSpPr>
        <p:spPr bwMode="auto">
          <a:xfrm>
            <a:off x="1691681" y="4269041"/>
            <a:ext cx="3570862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28" name="Connettore 2 5">
            <a:extLst>
              <a:ext uri="{FF2B5EF4-FFF2-40B4-BE49-F238E27FC236}">
                <a16:creationId xmlns:a16="http://schemas.microsoft.com/office/drawing/2014/main" id="{06D3282A-443E-2E47-BEB0-C6748677D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4224775" y="3604207"/>
            <a:ext cx="483908" cy="57131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CasellaDiTesto 6">
            <a:extLst>
              <a:ext uri="{FF2B5EF4-FFF2-40B4-BE49-F238E27FC236}">
                <a16:creationId xmlns:a16="http://schemas.microsoft.com/office/drawing/2014/main" id="{01561D6B-2F01-3E4F-B761-A564E22CAE53}"/>
              </a:ext>
            </a:extLst>
          </p:cNvPr>
          <p:cNvSpPr txBox="1"/>
          <p:nvPr/>
        </p:nvSpPr>
        <p:spPr>
          <a:xfrm>
            <a:off x="2911117" y="3324182"/>
            <a:ext cx="5511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Then use to compute lighting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7892EE-D794-3E49-B874-0F90A70E3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75" y="4244694"/>
            <a:ext cx="2605081" cy="2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1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Effects (see example code)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A3A88-1D39-6D40-A1D4-F7FCA8FCE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00808"/>
            <a:ext cx="344395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208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Effects (</a:t>
            </a:r>
            <a:r>
              <a:rPr lang="en-US" dirty="0" err="1"/>
              <a:t>meshlab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E0F9-A08C-0D4B-96CB-B997C1332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7884368" cy="47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8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Recap: Back-face Culling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We can early discard all back-facing faces of a </a:t>
            </a:r>
            <a:r>
              <a:rPr lang="en-US" altLang="x-none" i="1">
                <a:solidFill>
                  <a:srgbClr val="3333CC"/>
                </a:solidFill>
                <a:ea typeface="ＭＳ Ｐゴシック" charset="-128"/>
              </a:rPr>
              <a:t>closed and opaque</a:t>
            </a:r>
            <a:r>
              <a:rPr lang="en-US" altLang="x-none">
                <a:solidFill>
                  <a:srgbClr val="3333CC"/>
                </a:solidFill>
                <a:ea typeface="ＭＳ Ｐゴシック" charset="-128"/>
              </a:rPr>
              <a:t> </a:t>
            </a:r>
            <a:r>
              <a:rPr lang="en-US" altLang="x-none">
                <a:ea typeface="ＭＳ Ｐゴシック" charset="-128"/>
              </a:rPr>
              <a:t>surface:</a:t>
            </a:r>
          </a:p>
          <a:p>
            <a:pPr lvl="1" eaLnBrk="1" hangingPunct="1"/>
            <a:r>
              <a:rPr lang="en-US" altLang="x-none">
                <a:ea typeface="ＭＳ Ｐゴシック" charset="-128"/>
              </a:rPr>
              <a:t> just check face normal against view direction </a:t>
            </a:r>
            <a:endParaRPr lang="it-IT" altLang="x-none">
              <a:ea typeface="ＭＳ Ｐゴシック" charset="-128"/>
            </a:endParaRPr>
          </a:p>
        </p:txBody>
      </p:sp>
      <p:graphicFrame>
        <p:nvGraphicFramePr>
          <p:cNvPr id="73731" name="Object 4"/>
          <p:cNvGraphicFramePr>
            <a:graphicFrameLocks noChangeAspect="1"/>
          </p:cNvGraphicFramePr>
          <p:nvPr/>
        </p:nvGraphicFramePr>
        <p:xfrm>
          <a:off x="2362200" y="4089400"/>
          <a:ext cx="9525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0" name="CorelPhotoPaint.Image.8" r:id="rId3" imgW="1333333" imgH="1209524" progId="CorelPhotoPaint.Image.8">
                  <p:embed/>
                </p:oleObj>
              </mc:Choice>
              <mc:Fallback>
                <p:oleObj name="CorelPhotoPaint.Image.8" r:id="rId3" imgW="1333333" imgH="1209524" progId="CorelPhotoPaint.Image.8">
                  <p:embed/>
                  <p:pic>
                    <p:nvPicPr>
                      <p:cNvPr id="7373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089400"/>
                        <a:ext cx="9525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Line 5"/>
          <p:cNvSpPr>
            <a:spLocks noChangeShapeType="1"/>
          </p:cNvSpPr>
          <p:nvPr/>
        </p:nvSpPr>
        <p:spPr bwMode="auto">
          <a:xfrm>
            <a:off x="3352800" y="4622800"/>
            <a:ext cx="1371600" cy="15240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3" name="Freeform 7"/>
          <p:cNvSpPr>
            <a:spLocks/>
          </p:cNvSpPr>
          <p:nvPr/>
        </p:nvSpPr>
        <p:spPr bwMode="auto">
          <a:xfrm>
            <a:off x="5856288" y="3513138"/>
            <a:ext cx="1822450" cy="2549525"/>
          </a:xfrm>
          <a:custGeom>
            <a:avLst/>
            <a:gdLst>
              <a:gd name="T0" fmla="*/ 0 w 1148"/>
              <a:gd name="T1" fmla="*/ 2147483647 h 1606"/>
              <a:gd name="T2" fmla="*/ 2147483647 w 1148"/>
              <a:gd name="T3" fmla="*/ 2147483647 h 1606"/>
              <a:gd name="T4" fmla="*/ 2147483647 w 1148"/>
              <a:gd name="T5" fmla="*/ 2147483647 h 1606"/>
              <a:gd name="T6" fmla="*/ 2147483647 w 1148"/>
              <a:gd name="T7" fmla="*/ 2147483647 h 1606"/>
              <a:gd name="T8" fmla="*/ 2147483647 w 1148"/>
              <a:gd name="T9" fmla="*/ 2147483647 h 1606"/>
              <a:gd name="T10" fmla="*/ 2147483647 w 1148"/>
              <a:gd name="T11" fmla="*/ 2147483647 h 1606"/>
              <a:gd name="T12" fmla="*/ 2147483647 w 1148"/>
              <a:gd name="T13" fmla="*/ 2147483647 h 1606"/>
              <a:gd name="T14" fmla="*/ 2147483647 w 1148"/>
              <a:gd name="T15" fmla="*/ 0 h 1606"/>
              <a:gd name="T16" fmla="*/ 0 w 1148"/>
              <a:gd name="T17" fmla="*/ 2147483647 h 16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48"/>
              <a:gd name="T28" fmla="*/ 0 h 1606"/>
              <a:gd name="T29" fmla="*/ 1148 w 1148"/>
              <a:gd name="T30" fmla="*/ 1606 h 16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48" h="1606">
                <a:moveTo>
                  <a:pt x="0" y="574"/>
                </a:moveTo>
                <a:lnTo>
                  <a:pt x="460" y="1377"/>
                </a:lnTo>
                <a:lnTo>
                  <a:pt x="919" y="1606"/>
                </a:lnTo>
                <a:lnTo>
                  <a:pt x="1034" y="917"/>
                </a:lnTo>
                <a:lnTo>
                  <a:pt x="689" y="1146"/>
                </a:lnTo>
                <a:lnTo>
                  <a:pt x="689" y="458"/>
                </a:lnTo>
                <a:lnTo>
                  <a:pt x="1148" y="229"/>
                </a:lnTo>
                <a:lnTo>
                  <a:pt x="345" y="0"/>
                </a:lnTo>
                <a:lnTo>
                  <a:pt x="0" y="574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734" name="Group 10"/>
          <p:cNvGrpSpPr>
            <a:grpSpLocks/>
          </p:cNvGrpSpPr>
          <p:nvPr/>
        </p:nvGrpSpPr>
        <p:grpSpPr bwMode="auto">
          <a:xfrm>
            <a:off x="5638800" y="3513138"/>
            <a:ext cx="568325" cy="395287"/>
            <a:chOff x="3403" y="1584"/>
            <a:chExt cx="358" cy="249"/>
          </a:xfrm>
        </p:grpSpPr>
        <p:sp>
          <p:nvSpPr>
            <p:cNvPr id="73760" name="Freeform 8"/>
            <p:cNvSpPr>
              <a:spLocks/>
            </p:cNvSpPr>
            <p:nvPr/>
          </p:nvSpPr>
          <p:spPr bwMode="auto">
            <a:xfrm>
              <a:off x="3498" y="1637"/>
              <a:ext cx="263" cy="196"/>
            </a:xfrm>
            <a:custGeom>
              <a:avLst/>
              <a:gdLst>
                <a:gd name="T0" fmla="*/ 236 w 263"/>
                <a:gd name="T1" fmla="*/ 196 h 196"/>
                <a:gd name="T2" fmla="*/ 263 w 263"/>
                <a:gd name="T3" fmla="*/ 157 h 196"/>
                <a:gd name="T4" fmla="*/ 27 w 263"/>
                <a:gd name="T5" fmla="*/ 0 h 196"/>
                <a:gd name="T6" fmla="*/ 0 w 263"/>
                <a:gd name="T7" fmla="*/ 39 h 196"/>
                <a:gd name="T8" fmla="*/ 236 w 263"/>
                <a:gd name="T9" fmla="*/ 196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3"/>
                <a:gd name="T16" fmla="*/ 0 h 196"/>
                <a:gd name="T17" fmla="*/ 263 w 263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3" h="196">
                  <a:moveTo>
                    <a:pt x="236" y="196"/>
                  </a:moveTo>
                  <a:lnTo>
                    <a:pt x="263" y="157"/>
                  </a:lnTo>
                  <a:lnTo>
                    <a:pt x="27" y="0"/>
                  </a:lnTo>
                  <a:lnTo>
                    <a:pt x="0" y="39"/>
                  </a:lnTo>
                  <a:lnTo>
                    <a:pt x="236" y="196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1" name="Freeform 9"/>
            <p:cNvSpPr>
              <a:spLocks/>
            </p:cNvSpPr>
            <p:nvPr/>
          </p:nvSpPr>
          <p:spPr bwMode="auto">
            <a:xfrm>
              <a:off x="3403" y="1584"/>
              <a:ext cx="151" cy="132"/>
            </a:xfrm>
            <a:custGeom>
              <a:avLst/>
              <a:gdLst>
                <a:gd name="T0" fmla="*/ 151 w 151"/>
                <a:gd name="T1" fmla="*/ 18 h 132"/>
                <a:gd name="T2" fmla="*/ 0 w 151"/>
                <a:gd name="T3" fmla="*/ 0 h 132"/>
                <a:gd name="T4" fmla="*/ 75 w 151"/>
                <a:gd name="T5" fmla="*/ 132 h 132"/>
                <a:gd name="T6" fmla="*/ 151 w 151"/>
                <a:gd name="T7" fmla="*/ 18 h 1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"/>
                <a:gd name="T13" fmla="*/ 0 h 132"/>
                <a:gd name="T14" fmla="*/ 151 w 151"/>
                <a:gd name="T15" fmla="*/ 132 h 1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" h="132">
                  <a:moveTo>
                    <a:pt x="151" y="18"/>
                  </a:moveTo>
                  <a:lnTo>
                    <a:pt x="0" y="0"/>
                  </a:lnTo>
                  <a:lnTo>
                    <a:pt x="75" y="132"/>
                  </a:lnTo>
                  <a:lnTo>
                    <a:pt x="151" y="18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35" name="Group 13"/>
          <p:cNvGrpSpPr>
            <a:grpSpLocks/>
          </p:cNvGrpSpPr>
          <p:nvPr/>
        </p:nvGrpSpPr>
        <p:grpSpPr bwMode="auto">
          <a:xfrm>
            <a:off x="5675313" y="5053013"/>
            <a:ext cx="569912" cy="393700"/>
            <a:chOff x="3426" y="2554"/>
            <a:chExt cx="359" cy="248"/>
          </a:xfrm>
        </p:grpSpPr>
        <p:sp>
          <p:nvSpPr>
            <p:cNvPr id="73758" name="Freeform 11"/>
            <p:cNvSpPr>
              <a:spLocks/>
            </p:cNvSpPr>
            <p:nvPr/>
          </p:nvSpPr>
          <p:spPr bwMode="auto">
            <a:xfrm>
              <a:off x="3521" y="2554"/>
              <a:ext cx="264" cy="196"/>
            </a:xfrm>
            <a:custGeom>
              <a:avLst/>
              <a:gdLst>
                <a:gd name="T0" fmla="*/ 264 w 264"/>
                <a:gd name="T1" fmla="*/ 39 h 196"/>
                <a:gd name="T2" fmla="*/ 236 w 264"/>
                <a:gd name="T3" fmla="*/ 0 h 196"/>
                <a:gd name="T4" fmla="*/ 0 w 264"/>
                <a:gd name="T5" fmla="*/ 157 h 196"/>
                <a:gd name="T6" fmla="*/ 27 w 264"/>
                <a:gd name="T7" fmla="*/ 196 h 196"/>
                <a:gd name="T8" fmla="*/ 264 w 264"/>
                <a:gd name="T9" fmla="*/ 39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196"/>
                <a:gd name="T17" fmla="*/ 264 w 26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196">
                  <a:moveTo>
                    <a:pt x="264" y="39"/>
                  </a:moveTo>
                  <a:lnTo>
                    <a:pt x="236" y="0"/>
                  </a:lnTo>
                  <a:lnTo>
                    <a:pt x="0" y="157"/>
                  </a:lnTo>
                  <a:lnTo>
                    <a:pt x="27" y="196"/>
                  </a:lnTo>
                  <a:lnTo>
                    <a:pt x="264" y="39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9" name="Freeform 12"/>
            <p:cNvSpPr>
              <a:spLocks/>
            </p:cNvSpPr>
            <p:nvPr/>
          </p:nvSpPr>
          <p:spPr bwMode="auto">
            <a:xfrm>
              <a:off x="3426" y="2668"/>
              <a:ext cx="151" cy="134"/>
            </a:xfrm>
            <a:custGeom>
              <a:avLst/>
              <a:gdLst>
                <a:gd name="T0" fmla="*/ 74 w 151"/>
                <a:gd name="T1" fmla="*/ 0 h 134"/>
                <a:gd name="T2" fmla="*/ 0 w 151"/>
                <a:gd name="T3" fmla="*/ 134 h 134"/>
                <a:gd name="T4" fmla="*/ 151 w 151"/>
                <a:gd name="T5" fmla="*/ 115 h 134"/>
                <a:gd name="T6" fmla="*/ 74 w 151"/>
                <a:gd name="T7" fmla="*/ 0 h 1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"/>
                <a:gd name="T13" fmla="*/ 0 h 134"/>
                <a:gd name="T14" fmla="*/ 151 w 151"/>
                <a:gd name="T15" fmla="*/ 134 h 1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" h="134">
                  <a:moveTo>
                    <a:pt x="74" y="0"/>
                  </a:moveTo>
                  <a:lnTo>
                    <a:pt x="0" y="134"/>
                  </a:lnTo>
                  <a:lnTo>
                    <a:pt x="151" y="11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36" name="Group 16"/>
          <p:cNvGrpSpPr>
            <a:grpSpLocks/>
          </p:cNvGrpSpPr>
          <p:nvPr/>
        </p:nvGrpSpPr>
        <p:grpSpPr bwMode="auto">
          <a:xfrm>
            <a:off x="6678613" y="5865813"/>
            <a:ext cx="311150" cy="611187"/>
            <a:chOff x="4058" y="3066"/>
            <a:chExt cx="196" cy="385"/>
          </a:xfrm>
        </p:grpSpPr>
        <p:sp>
          <p:nvSpPr>
            <p:cNvPr id="73756" name="Freeform 14"/>
            <p:cNvSpPr>
              <a:spLocks/>
            </p:cNvSpPr>
            <p:nvPr/>
          </p:nvSpPr>
          <p:spPr bwMode="auto">
            <a:xfrm>
              <a:off x="4101" y="3066"/>
              <a:ext cx="153" cy="275"/>
            </a:xfrm>
            <a:custGeom>
              <a:avLst/>
              <a:gdLst>
                <a:gd name="T0" fmla="*/ 153 w 153"/>
                <a:gd name="T1" fmla="*/ 19 h 275"/>
                <a:gd name="T2" fmla="*/ 108 w 153"/>
                <a:gd name="T3" fmla="*/ 0 h 275"/>
                <a:gd name="T4" fmla="*/ 0 w 153"/>
                <a:gd name="T5" fmla="*/ 256 h 275"/>
                <a:gd name="T6" fmla="*/ 44 w 153"/>
                <a:gd name="T7" fmla="*/ 275 h 275"/>
                <a:gd name="T8" fmla="*/ 153 w 153"/>
                <a:gd name="T9" fmla="*/ 19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"/>
                <a:gd name="T16" fmla="*/ 0 h 275"/>
                <a:gd name="T17" fmla="*/ 153 w 153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" h="275">
                  <a:moveTo>
                    <a:pt x="153" y="19"/>
                  </a:moveTo>
                  <a:lnTo>
                    <a:pt x="108" y="0"/>
                  </a:lnTo>
                  <a:lnTo>
                    <a:pt x="0" y="256"/>
                  </a:lnTo>
                  <a:lnTo>
                    <a:pt x="44" y="275"/>
                  </a:lnTo>
                  <a:lnTo>
                    <a:pt x="153" y="19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7" name="Freeform 15"/>
            <p:cNvSpPr>
              <a:spLocks/>
            </p:cNvSpPr>
            <p:nvPr/>
          </p:nvSpPr>
          <p:spPr bwMode="auto">
            <a:xfrm>
              <a:off x="4058" y="3298"/>
              <a:ext cx="126" cy="153"/>
            </a:xfrm>
            <a:custGeom>
              <a:avLst/>
              <a:gdLst>
                <a:gd name="T0" fmla="*/ 0 w 126"/>
                <a:gd name="T1" fmla="*/ 0 h 153"/>
                <a:gd name="T2" fmla="*/ 10 w 126"/>
                <a:gd name="T3" fmla="*/ 153 h 153"/>
                <a:gd name="T4" fmla="*/ 126 w 126"/>
                <a:gd name="T5" fmla="*/ 57 h 153"/>
                <a:gd name="T6" fmla="*/ 0 w 126"/>
                <a:gd name="T7" fmla="*/ 0 h 1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153"/>
                <a:gd name="T14" fmla="*/ 126 w 126"/>
                <a:gd name="T15" fmla="*/ 153 h 1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153">
                  <a:moveTo>
                    <a:pt x="0" y="0"/>
                  </a:moveTo>
                  <a:lnTo>
                    <a:pt x="10" y="153"/>
                  </a:lnTo>
                  <a:lnTo>
                    <a:pt x="126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37" name="Group 19"/>
          <p:cNvGrpSpPr>
            <a:grpSpLocks/>
          </p:cNvGrpSpPr>
          <p:nvPr/>
        </p:nvGrpSpPr>
        <p:grpSpPr bwMode="auto">
          <a:xfrm>
            <a:off x="7115175" y="3178175"/>
            <a:ext cx="192088" cy="560388"/>
            <a:chOff x="4333" y="1373"/>
            <a:chExt cx="121" cy="353"/>
          </a:xfrm>
        </p:grpSpPr>
        <p:sp>
          <p:nvSpPr>
            <p:cNvPr id="73754" name="Freeform 17"/>
            <p:cNvSpPr>
              <a:spLocks/>
            </p:cNvSpPr>
            <p:nvPr/>
          </p:nvSpPr>
          <p:spPr bwMode="auto">
            <a:xfrm>
              <a:off x="4333" y="1466"/>
              <a:ext cx="82" cy="260"/>
            </a:xfrm>
            <a:custGeom>
              <a:avLst/>
              <a:gdLst>
                <a:gd name="T0" fmla="*/ 0 w 82"/>
                <a:gd name="T1" fmla="*/ 256 h 260"/>
                <a:gd name="T2" fmla="*/ 22 w 82"/>
                <a:gd name="T3" fmla="*/ 260 h 260"/>
                <a:gd name="T4" fmla="*/ 82 w 82"/>
                <a:gd name="T5" fmla="*/ 4 h 260"/>
                <a:gd name="T6" fmla="*/ 60 w 82"/>
                <a:gd name="T7" fmla="*/ 0 h 260"/>
                <a:gd name="T8" fmla="*/ 0 w 82"/>
                <a:gd name="T9" fmla="*/ 256 h 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260"/>
                <a:gd name="T17" fmla="*/ 82 w 82"/>
                <a:gd name="T18" fmla="*/ 260 h 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260">
                  <a:moveTo>
                    <a:pt x="0" y="256"/>
                  </a:moveTo>
                  <a:lnTo>
                    <a:pt x="22" y="260"/>
                  </a:lnTo>
                  <a:lnTo>
                    <a:pt x="82" y="4"/>
                  </a:lnTo>
                  <a:lnTo>
                    <a:pt x="6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5" name="Freeform 18"/>
            <p:cNvSpPr>
              <a:spLocks/>
            </p:cNvSpPr>
            <p:nvPr/>
          </p:nvSpPr>
          <p:spPr bwMode="auto">
            <a:xfrm>
              <a:off x="4355" y="1373"/>
              <a:ext cx="99" cy="111"/>
            </a:xfrm>
            <a:custGeom>
              <a:avLst/>
              <a:gdLst>
                <a:gd name="T0" fmla="*/ 99 w 99"/>
                <a:gd name="T1" fmla="*/ 111 h 111"/>
                <a:gd name="T2" fmla="*/ 71 w 99"/>
                <a:gd name="T3" fmla="*/ 0 h 111"/>
                <a:gd name="T4" fmla="*/ 0 w 99"/>
                <a:gd name="T5" fmla="*/ 87 h 111"/>
                <a:gd name="T6" fmla="*/ 99 w 99"/>
                <a:gd name="T7" fmla="*/ 111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"/>
                <a:gd name="T13" fmla="*/ 0 h 111"/>
                <a:gd name="T14" fmla="*/ 99 w 99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" h="111">
                  <a:moveTo>
                    <a:pt x="99" y="111"/>
                  </a:moveTo>
                  <a:lnTo>
                    <a:pt x="71" y="0"/>
                  </a:lnTo>
                  <a:lnTo>
                    <a:pt x="0" y="87"/>
                  </a:lnTo>
                  <a:lnTo>
                    <a:pt x="99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38" name="Group 22"/>
          <p:cNvGrpSpPr>
            <a:grpSpLocks/>
          </p:cNvGrpSpPr>
          <p:nvPr/>
        </p:nvGrpSpPr>
        <p:grpSpPr bwMode="auto">
          <a:xfrm>
            <a:off x="7410450" y="5499100"/>
            <a:ext cx="631825" cy="190500"/>
            <a:chOff x="4519" y="2835"/>
            <a:chExt cx="398" cy="120"/>
          </a:xfrm>
        </p:grpSpPr>
        <p:sp>
          <p:nvSpPr>
            <p:cNvPr id="73752" name="Freeform 20"/>
            <p:cNvSpPr>
              <a:spLocks/>
            </p:cNvSpPr>
            <p:nvPr/>
          </p:nvSpPr>
          <p:spPr bwMode="auto">
            <a:xfrm>
              <a:off x="4519" y="2835"/>
              <a:ext cx="305" cy="81"/>
            </a:xfrm>
            <a:custGeom>
              <a:avLst/>
              <a:gdLst>
                <a:gd name="T0" fmla="*/ 4 w 305"/>
                <a:gd name="T1" fmla="*/ 0 h 81"/>
                <a:gd name="T2" fmla="*/ 0 w 305"/>
                <a:gd name="T3" fmla="*/ 23 h 81"/>
                <a:gd name="T4" fmla="*/ 301 w 305"/>
                <a:gd name="T5" fmla="*/ 81 h 81"/>
                <a:gd name="T6" fmla="*/ 305 w 305"/>
                <a:gd name="T7" fmla="*/ 58 h 81"/>
                <a:gd name="T8" fmla="*/ 4 w 305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5"/>
                <a:gd name="T16" fmla="*/ 0 h 81"/>
                <a:gd name="T17" fmla="*/ 305 w 305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5" h="81">
                  <a:moveTo>
                    <a:pt x="4" y="0"/>
                  </a:moveTo>
                  <a:lnTo>
                    <a:pt x="0" y="23"/>
                  </a:lnTo>
                  <a:lnTo>
                    <a:pt x="301" y="81"/>
                  </a:lnTo>
                  <a:lnTo>
                    <a:pt x="305" y="5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3" name="Freeform 21"/>
            <p:cNvSpPr>
              <a:spLocks/>
            </p:cNvSpPr>
            <p:nvPr/>
          </p:nvSpPr>
          <p:spPr bwMode="auto">
            <a:xfrm>
              <a:off x="4808" y="2854"/>
              <a:ext cx="109" cy="101"/>
            </a:xfrm>
            <a:custGeom>
              <a:avLst/>
              <a:gdLst>
                <a:gd name="T0" fmla="*/ 0 w 109"/>
                <a:gd name="T1" fmla="*/ 101 h 101"/>
                <a:gd name="T2" fmla="*/ 109 w 109"/>
                <a:gd name="T3" fmla="*/ 70 h 101"/>
                <a:gd name="T4" fmla="*/ 20 w 109"/>
                <a:gd name="T5" fmla="*/ 0 h 101"/>
                <a:gd name="T6" fmla="*/ 0 w 109"/>
                <a:gd name="T7" fmla="*/ 101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"/>
                <a:gd name="T13" fmla="*/ 0 h 101"/>
                <a:gd name="T14" fmla="*/ 109 w 109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" h="101">
                  <a:moveTo>
                    <a:pt x="0" y="101"/>
                  </a:moveTo>
                  <a:lnTo>
                    <a:pt x="109" y="70"/>
                  </a:lnTo>
                  <a:lnTo>
                    <a:pt x="20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39" name="Group 25"/>
          <p:cNvGrpSpPr>
            <a:grpSpLocks/>
          </p:cNvGrpSpPr>
          <p:nvPr/>
        </p:nvGrpSpPr>
        <p:grpSpPr bwMode="auto">
          <a:xfrm>
            <a:off x="6950075" y="4525963"/>
            <a:ext cx="547688" cy="163512"/>
            <a:chOff x="4229" y="2222"/>
            <a:chExt cx="345" cy="103"/>
          </a:xfrm>
        </p:grpSpPr>
        <p:sp>
          <p:nvSpPr>
            <p:cNvPr id="73750" name="Rectangle 23"/>
            <p:cNvSpPr>
              <a:spLocks noChangeArrowheads="1"/>
            </p:cNvSpPr>
            <p:nvPr/>
          </p:nvSpPr>
          <p:spPr bwMode="auto">
            <a:xfrm>
              <a:off x="4229" y="2261"/>
              <a:ext cx="248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x-none" sz="1800"/>
            </a:p>
          </p:txBody>
        </p:sp>
        <p:sp>
          <p:nvSpPr>
            <p:cNvPr id="73751" name="Freeform 24"/>
            <p:cNvSpPr>
              <a:spLocks/>
            </p:cNvSpPr>
            <p:nvPr/>
          </p:nvSpPr>
          <p:spPr bwMode="auto">
            <a:xfrm>
              <a:off x="4473" y="2222"/>
              <a:ext cx="101" cy="103"/>
            </a:xfrm>
            <a:custGeom>
              <a:avLst/>
              <a:gdLst>
                <a:gd name="T0" fmla="*/ 0 w 101"/>
                <a:gd name="T1" fmla="*/ 103 h 103"/>
                <a:gd name="T2" fmla="*/ 101 w 101"/>
                <a:gd name="T3" fmla="*/ 51 h 103"/>
                <a:gd name="T4" fmla="*/ 0 w 101"/>
                <a:gd name="T5" fmla="*/ 0 h 103"/>
                <a:gd name="T6" fmla="*/ 0 w 101"/>
                <a:gd name="T7" fmla="*/ 103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"/>
                <a:gd name="T13" fmla="*/ 0 h 103"/>
                <a:gd name="T14" fmla="*/ 101 w 101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" h="103">
                  <a:moveTo>
                    <a:pt x="0" y="103"/>
                  </a:moveTo>
                  <a:lnTo>
                    <a:pt x="101" y="51"/>
                  </a:ln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40" name="Group 28"/>
          <p:cNvGrpSpPr>
            <a:grpSpLocks/>
          </p:cNvGrpSpPr>
          <p:nvPr/>
        </p:nvGrpSpPr>
        <p:grpSpPr bwMode="auto">
          <a:xfrm>
            <a:off x="7304088" y="4049713"/>
            <a:ext cx="193675" cy="374650"/>
            <a:chOff x="4452" y="1922"/>
            <a:chExt cx="122" cy="236"/>
          </a:xfrm>
        </p:grpSpPr>
        <p:sp>
          <p:nvSpPr>
            <p:cNvPr id="73748" name="Freeform 26"/>
            <p:cNvSpPr>
              <a:spLocks/>
            </p:cNvSpPr>
            <p:nvPr/>
          </p:nvSpPr>
          <p:spPr bwMode="auto">
            <a:xfrm>
              <a:off x="4452" y="1922"/>
              <a:ext cx="87" cy="155"/>
            </a:xfrm>
            <a:custGeom>
              <a:avLst/>
              <a:gdLst>
                <a:gd name="T0" fmla="*/ 17 w 87"/>
                <a:gd name="T1" fmla="*/ 0 h 155"/>
                <a:gd name="T2" fmla="*/ 0 w 87"/>
                <a:gd name="T3" fmla="*/ 11 h 155"/>
                <a:gd name="T4" fmla="*/ 69 w 87"/>
                <a:gd name="T5" fmla="*/ 155 h 155"/>
                <a:gd name="T6" fmla="*/ 87 w 87"/>
                <a:gd name="T7" fmla="*/ 143 h 155"/>
                <a:gd name="T8" fmla="*/ 17 w 87"/>
                <a:gd name="T9" fmla="*/ 0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155"/>
                <a:gd name="T17" fmla="*/ 87 w 87"/>
                <a:gd name="T18" fmla="*/ 155 h 1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155">
                  <a:moveTo>
                    <a:pt x="17" y="0"/>
                  </a:moveTo>
                  <a:lnTo>
                    <a:pt x="0" y="11"/>
                  </a:lnTo>
                  <a:lnTo>
                    <a:pt x="69" y="155"/>
                  </a:lnTo>
                  <a:lnTo>
                    <a:pt x="87" y="14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9" name="Freeform 27"/>
            <p:cNvSpPr>
              <a:spLocks/>
            </p:cNvSpPr>
            <p:nvPr/>
          </p:nvSpPr>
          <p:spPr bwMode="auto">
            <a:xfrm>
              <a:off x="4483" y="2046"/>
              <a:ext cx="91" cy="112"/>
            </a:xfrm>
            <a:custGeom>
              <a:avLst/>
              <a:gdLst>
                <a:gd name="T0" fmla="*/ 0 w 91"/>
                <a:gd name="T1" fmla="*/ 44 h 112"/>
                <a:gd name="T2" fmla="*/ 91 w 91"/>
                <a:gd name="T3" fmla="*/ 112 h 112"/>
                <a:gd name="T4" fmla="*/ 91 w 91"/>
                <a:gd name="T5" fmla="*/ 0 h 112"/>
                <a:gd name="T6" fmla="*/ 0 w 91"/>
                <a:gd name="T7" fmla="*/ 44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112"/>
                <a:gd name="T14" fmla="*/ 91 w 91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112">
                  <a:moveTo>
                    <a:pt x="0" y="44"/>
                  </a:moveTo>
                  <a:lnTo>
                    <a:pt x="91" y="112"/>
                  </a:lnTo>
                  <a:lnTo>
                    <a:pt x="91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41" name="Group 31"/>
          <p:cNvGrpSpPr>
            <a:grpSpLocks/>
          </p:cNvGrpSpPr>
          <p:nvPr/>
        </p:nvGrpSpPr>
        <p:grpSpPr bwMode="auto">
          <a:xfrm>
            <a:off x="7038975" y="4787900"/>
            <a:ext cx="219075" cy="384175"/>
            <a:chOff x="4285" y="2387"/>
            <a:chExt cx="138" cy="242"/>
          </a:xfrm>
        </p:grpSpPr>
        <p:sp>
          <p:nvSpPr>
            <p:cNvPr id="73746" name="Freeform 29"/>
            <p:cNvSpPr>
              <a:spLocks/>
            </p:cNvSpPr>
            <p:nvPr/>
          </p:nvSpPr>
          <p:spPr bwMode="auto">
            <a:xfrm>
              <a:off x="4322" y="2496"/>
              <a:ext cx="101" cy="133"/>
            </a:xfrm>
            <a:custGeom>
              <a:avLst/>
              <a:gdLst>
                <a:gd name="T0" fmla="*/ 58 w 101"/>
                <a:gd name="T1" fmla="*/ 133 h 133"/>
                <a:gd name="T2" fmla="*/ 101 w 101"/>
                <a:gd name="T3" fmla="*/ 112 h 133"/>
                <a:gd name="T4" fmla="*/ 42 w 101"/>
                <a:gd name="T5" fmla="*/ 0 h 133"/>
                <a:gd name="T6" fmla="*/ 0 w 101"/>
                <a:gd name="T7" fmla="*/ 21 h 133"/>
                <a:gd name="T8" fmla="*/ 58 w 101"/>
                <a:gd name="T9" fmla="*/ 133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33"/>
                <a:gd name="T17" fmla="*/ 101 w 101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33">
                  <a:moveTo>
                    <a:pt x="58" y="133"/>
                  </a:moveTo>
                  <a:lnTo>
                    <a:pt x="101" y="112"/>
                  </a:lnTo>
                  <a:lnTo>
                    <a:pt x="42" y="0"/>
                  </a:lnTo>
                  <a:lnTo>
                    <a:pt x="0" y="21"/>
                  </a:lnTo>
                  <a:lnTo>
                    <a:pt x="58" y="133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7" name="Freeform 30"/>
            <p:cNvSpPr>
              <a:spLocks/>
            </p:cNvSpPr>
            <p:nvPr/>
          </p:nvSpPr>
          <p:spPr bwMode="auto">
            <a:xfrm>
              <a:off x="4285" y="2387"/>
              <a:ext cx="124" cy="151"/>
            </a:xfrm>
            <a:custGeom>
              <a:avLst/>
              <a:gdLst>
                <a:gd name="T0" fmla="*/ 124 w 124"/>
                <a:gd name="T1" fmla="*/ 89 h 151"/>
                <a:gd name="T2" fmla="*/ 0 w 124"/>
                <a:gd name="T3" fmla="*/ 0 h 151"/>
                <a:gd name="T4" fmla="*/ 0 w 124"/>
                <a:gd name="T5" fmla="*/ 151 h 151"/>
                <a:gd name="T6" fmla="*/ 124 w 124"/>
                <a:gd name="T7" fmla="*/ 89 h 1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151"/>
                <a:gd name="T14" fmla="*/ 124 w 124"/>
                <a:gd name="T15" fmla="*/ 151 h 1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151">
                  <a:moveTo>
                    <a:pt x="124" y="89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124" y="89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42" name="Freeform 32"/>
          <p:cNvSpPr>
            <a:spLocks/>
          </p:cNvSpPr>
          <p:nvPr/>
        </p:nvSpPr>
        <p:spPr bwMode="auto">
          <a:xfrm>
            <a:off x="5835650" y="3502025"/>
            <a:ext cx="590550" cy="938213"/>
          </a:xfrm>
          <a:custGeom>
            <a:avLst/>
            <a:gdLst>
              <a:gd name="T0" fmla="*/ 2147483647 w 372"/>
              <a:gd name="T1" fmla="*/ 2147483647 h 591"/>
              <a:gd name="T2" fmla="*/ 2147483647 w 372"/>
              <a:gd name="T3" fmla="*/ 0 h 591"/>
              <a:gd name="T4" fmla="*/ 0 w 372"/>
              <a:gd name="T5" fmla="*/ 2147483647 h 591"/>
              <a:gd name="T6" fmla="*/ 2147483647 w 372"/>
              <a:gd name="T7" fmla="*/ 2147483647 h 591"/>
              <a:gd name="T8" fmla="*/ 2147483647 w 372"/>
              <a:gd name="T9" fmla="*/ 2147483647 h 5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591"/>
              <a:gd name="T17" fmla="*/ 372 w 372"/>
              <a:gd name="T18" fmla="*/ 591 h 5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591">
                <a:moveTo>
                  <a:pt x="372" y="17"/>
                </a:moveTo>
                <a:lnTo>
                  <a:pt x="345" y="0"/>
                </a:lnTo>
                <a:lnTo>
                  <a:pt x="0" y="574"/>
                </a:lnTo>
                <a:lnTo>
                  <a:pt x="27" y="591"/>
                </a:lnTo>
                <a:lnTo>
                  <a:pt x="372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Freeform 33"/>
          <p:cNvSpPr>
            <a:spLocks/>
          </p:cNvSpPr>
          <p:nvPr/>
        </p:nvSpPr>
        <p:spPr bwMode="auto">
          <a:xfrm>
            <a:off x="5835650" y="4413250"/>
            <a:ext cx="771525" cy="1301750"/>
          </a:xfrm>
          <a:custGeom>
            <a:avLst/>
            <a:gdLst>
              <a:gd name="T0" fmla="*/ 2147483647 w 486"/>
              <a:gd name="T1" fmla="*/ 0 h 820"/>
              <a:gd name="T2" fmla="*/ 0 w 486"/>
              <a:gd name="T3" fmla="*/ 2147483647 h 820"/>
              <a:gd name="T4" fmla="*/ 2147483647 w 486"/>
              <a:gd name="T5" fmla="*/ 2147483647 h 820"/>
              <a:gd name="T6" fmla="*/ 2147483647 w 486"/>
              <a:gd name="T7" fmla="*/ 2147483647 h 820"/>
              <a:gd name="T8" fmla="*/ 2147483647 w 486"/>
              <a:gd name="T9" fmla="*/ 0 h 8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6"/>
              <a:gd name="T16" fmla="*/ 0 h 820"/>
              <a:gd name="T17" fmla="*/ 486 w 486"/>
              <a:gd name="T18" fmla="*/ 820 h 8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6" h="820">
                <a:moveTo>
                  <a:pt x="27" y="0"/>
                </a:moveTo>
                <a:lnTo>
                  <a:pt x="0" y="17"/>
                </a:lnTo>
                <a:lnTo>
                  <a:pt x="459" y="820"/>
                </a:lnTo>
                <a:lnTo>
                  <a:pt x="486" y="802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4" name="Freeform 34"/>
          <p:cNvSpPr>
            <a:spLocks/>
          </p:cNvSpPr>
          <p:nvPr/>
        </p:nvSpPr>
        <p:spPr bwMode="auto">
          <a:xfrm>
            <a:off x="6573838" y="5676900"/>
            <a:ext cx="754062" cy="409575"/>
          </a:xfrm>
          <a:custGeom>
            <a:avLst/>
            <a:gdLst>
              <a:gd name="T0" fmla="*/ 2147483647 w 475"/>
              <a:gd name="T1" fmla="*/ 0 h 258"/>
              <a:gd name="T2" fmla="*/ 0 w 475"/>
              <a:gd name="T3" fmla="*/ 2147483647 h 258"/>
              <a:gd name="T4" fmla="*/ 2147483647 w 475"/>
              <a:gd name="T5" fmla="*/ 2147483647 h 258"/>
              <a:gd name="T6" fmla="*/ 2147483647 w 475"/>
              <a:gd name="T7" fmla="*/ 2147483647 h 258"/>
              <a:gd name="T8" fmla="*/ 2147483647 w 475"/>
              <a:gd name="T9" fmla="*/ 0 h 2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5"/>
              <a:gd name="T16" fmla="*/ 0 h 258"/>
              <a:gd name="T17" fmla="*/ 475 w 475"/>
              <a:gd name="T18" fmla="*/ 258 h 2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5" h="258">
                <a:moveTo>
                  <a:pt x="16" y="0"/>
                </a:moveTo>
                <a:lnTo>
                  <a:pt x="0" y="29"/>
                </a:lnTo>
                <a:lnTo>
                  <a:pt x="460" y="258"/>
                </a:lnTo>
                <a:lnTo>
                  <a:pt x="475" y="229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Freeform 35"/>
          <p:cNvSpPr>
            <a:spLocks/>
          </p:cNvSpPr>
          <p:nvPr/>
        </p:nvSpPr>
        <p:spPr bwMode="auto">
          <a:xfrm>
            <a:off x="6937375" y="4948238"/>
            <a:ext cx="574675" cy="409575"/>
          </a:xfrm>
          <a:custGeom>
            <a:avLst/>
            <a:gdLst>
              <a:gd name="T0" fmla="*/ 2147483647 w 362"/>
              <a:gd name="T1" fmla="*/ 2147483647 h 258"/>
              <a:gd name="T2" fmla="*/ 2147483647 w 362"/>
              <a:gd name="T3" fmla="*/ 0 h 258"/>
              <a:gd name="T4" fmla="*/ 0 w 362"/>
              <a:gd name="T5" fmla="*/ 2147483647 h 258"/>
              <a:gd name="T6" fmla="*/ 2147483647 w 362"/>
              <a:gd name="T7" fmla="*/ 2147483647 h 258"/>
              <a:gd name="T8" fmla="*/ 2147483647 w 362"/>
              <a:gd name="T9" fmla="*/ 2147483647 h 2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2"/>
              <a:gd name="T16" fmla="*/ 0 h 258"/>
              <a:gd name="T17" fmla="*/ 362 w 362"/>
              <a:gd name="T18" fmla="*/ 258 h 2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2" h="258">
                <a:moveTo>
                  <a:pt x="362" y="27"/>
                </a:moveTo>
                <a:lnTo>
                  <a:pt x="345" y="0"/>
                </a:lnTo>
                <a:lnTo>
                  <a:pt x="0" y="231"/>
                </a:lnTo>
                <a:lnTo>
                  <a:pt x="17" y="258"/>
                </a:lnTo>
                <a:lnTo>
                  <a:pt x="362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173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107504" y="1395347"/>
            <a:ext cx="8856984" cy="4985982"/>
          </a:xfrm>
          <a:prstGeom prst="rect">
            <a:avLst/>
          </a:prstGeom>
          <a:solidFill>
            <a:srgbClr val="CAE8D4"/>
          </a:solidFill>
        </p:spPr>
        <p:txBody>
          <a:bodyPr wrap="square" rtlCol="0">
            <a:noAutofit/>
          </a:bodyPr>
          <a:lstStyle/>
          <a:p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Rettangolo 9">
            <a:extLst>
              <a:ext uri="{FF2B5EF4-FFF2-40B4-BE49-F238E27FC236}">
                <a16:creationId xmlns:a16="http://schemas.microsoft.com/office/drawing/2014/main" id="{4827DC9B-CDB9-6148-9817-0417ABA738A3}"/>
              </a:ext>
            </a:extLst>
          </p:cNvPr>
          <p:cNvSpPr/>
          <p:nvPr/>
        </p:nvSpPr>
        <p:spPr>
          <a:xfrm>
            <a:off x="179512" y="4349826"/>
            <a:ext cx="8640960" cy="1077218"/>
          </a:xfrm>
          <a:prstGeom prst="rect">
            <a:avLst/>
          </a:prstGeom>
          <a:solidFill>
            <a:srgbClr val="FFC8A3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...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 ...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} 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err="1"/>
              <a:t>shaders</a:t>
            </a:r>
            <a:r>
              <a:rPr lang="en-US" dirty="0"/>
              <a:t> in the HTML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560849"/>
            <a:ext cx="8856984" cy="4801314"/>
          </a:xfr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&lt;head&gt;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&lt;script type="x-</a:t>
            </a:r>
            <a:r>
              <a:rPr lang="en-US" sz="18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/x-vertex" id="</a:t>
            </a:r>
            <a:r>
              <a:rPr lang="en-US" sz="18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vertexShader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"&gt; </a:t>
            </a:r>
            <a:b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&lt;script type="x-</a:t>
            </a:r>
            <a:r>
              <a:rPr lang="en-US" sz="18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/x-fragment" id="</a:t>
            </a:r>
            <a:r>
              <a:rPr lang="en-US" sz="18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fragmentShader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"&gt; 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&lt;/head&gt;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9512" y="2435233"/>
            <a:ext cx="8640960" cy="1077218"/>
          </a:xfrm>
          <a:prstGeom prst="rect">
            <a:avLst/>
          </a:prstGeom>
          <a:solidFill>
            <a:srgbClr val="FFC8A3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...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 ...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}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982116" y="3119343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B685"/>
                </a:solidFill>
              </a:rPr>
              <a:t>GLSL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913183" y="5026276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B685"/>
                </a:solidFill>
              </a:rPr>
              <a:t>GLSL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938245" y="5996635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HTML5</a:t>
            </a:r>
          </a:p>
        </p:txBody>
      </p:sp>
    </p:spTree>
    <p:extLst>
      <p:ext uri="{BB962C8B-B14F-4D97-AF65-F5344CB8AC3E}">
        <p14:creationId xmlns:p14="http://schemas.microsoft.com/office/powerpoint/2010/main" val="23819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115595" y="2209036"/>
            <a:ext cx="8856984" cy="2627715"/>
          </a:xfrm>
          <a:prstGeom prst="rect">
            <a:avLst/>
          </a:prstGeom>
          <a:solidFill>
            <a:srgbClr val="CAE8D4"/>
          </a:solidFill>
        </p:spPr>
        <p:txBody>
          <a:bodyPr wrap="square" rtlCol="0">
            <a:noAutofit/>
          </a:bodyPr>
          <a:lstStyle/>
          <a:p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Shaders</a:t>
            </a:r>
            <a:r>
              <a:rPr lang="en-US" dirty="0"/>
              <a:t> as mesh’s material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5595" y="2374538"/>
            <a:ext cx="8856984" cy="2462213"/>
          </a:xfr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&lt;script&gt;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s_material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= new </a:t>
            </a:r>
            <a:r>
              <a:rPr lang="en-US" sz="1400" b="1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THREE.ShaderMaterial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s_material.</a:t>
            </a:r>
            <a:r>
              <a:rPr lang="en-US" sz="1400" b="1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vertexShader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document.getElementById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 '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vertexShader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' ).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textContent</a:t>
            </a: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s_material.</a:t>
            </a:r>
            <a:r>
              <a:rPr lang="en-US" sz="1400" b="1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fragmentShader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document.getElementById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 '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fragmentShader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' ).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textContent</a:t>
            </a: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mesh = new 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THREE.Mesh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 geometry, </a:t>
            </a:r>
            <a:r>
              <a:rPr lang="en-US" sz="1400" b="1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s_material</a:t>
            </a:r>
            <a:r>
              <a:rPr lang="en-US" sz="1400" b="1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100371" y="2514497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JavaScript</a:t>
            </a:r>
          </a:p>
        </p:txBody>
      </p:sp>
      <p:sp>
        <p:nvSpPr>
          <p:cNvPr id="16" name="Rettangolo arrotondato 12">
            <a:extLst>
              <a:ext uri="{FF2B5EF4-FFF2-40B4-BE49-F238E27FC236}">
                <a16:creationId xmlns:a16="http://schemas.microsoft.com/office/drawing/2014/main" id="{B1604C28-746A-894A-96C8-695E18B62EC6}"/>
              </a:ext>
            </a:extLst>
          </p:cNvPr>
          <p:cNvSpPr/>
          <p:nvPr/>
        </p:nvSpPr>
        <p:spPr bwMode="auto">
          <a:xfrm>
            <a:off x="2851899" y="2722559"/>
            <a:ext cx="1944216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7" name="Connettore 2 5">
            <a:extLst>
              <a:ext uri="{FF2B5EF4-FFF2-40B4-BE49-F238E27FC236}">
                <a16:creationId xmlns:a16="http://schemas.microsoft.com/office/drawing/2014/main" id="{6FFC524B-1D72-9444-97F5-3D9EDAC04126}"/>
              </a:ext>
            </a:extLst>
          </p:cNvPr>
          <p:cNvCxnSpPr>
            <a:cxnSpLocks/>
          </p:cNvCxnSpPr>
          <p:nvPr/>
        </p:nvCxnSpPr>
        <p:spPr bwMode="auto">
          <a:xfrm>
            <a:off x="3761881" y="1916832"/>
            <a:ext cx="0" cy="789048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8" name="CasellaDiTesto 6">
            <a:extLst>
              <a:ext uri="{FF2B5EF4-FFF2-40B4-BE49-F238E27FC236}">
                <a16:creationId xmlns:a16="http://schemas.microsoft.com/office/drawing/2014/main" id="{7FCB5870-5CE0-1742-B562-D4034AD85A76}"/>
              </a:ext>
            </a:extLst>
          </p:cNvPr>
          <p:cNvSpPr txBox="1"/>
          <p:nvPr/>
        </p:nvSpPr>
        <p:spPr>
          <a:xfrm>
            <a:off x="1696661" y="1588970"/>
            <a:ext cx="4254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A particular kind of material that use </a:t>
            </a:r>
            <a:r>
              <a:rPr lang="en-US" sz="1600" b="1" dirty="0" err="1">
                <a:solidFill>
                  <a:srgbClr val="2C2CB2"/>
                </a:solidFill>
              </a:rPr>
              <a:t>shaders</a:t>
            </a:r>
            <a:endParaRPr lang="en-US" sz="1600" b="1" dirty="0">
              <a:solidFill>
                <a:srgbClr val="2C2CB2"/>
              </a:solidFill>
            </a:endParaRPr>
          </a:p>
        </p:txBody>
      </p:sp>
      <p:sp>
        <p:nvSpPr>
          <p:cNvPr id="19" name="Rettangolo arrotondato 12">
            <a:extLst>
              <a:ext uri="{FF2B5EF4-FFF2-40B4-BE49-F238E27FC236}">
                <a16:creationId xmlns:a16="http://schemas.microsoft.com/office/drawing/2014/main" id="{230AF78F-E118-804D-A4E3-F6562A5C49E2}"/>
              </a:ext>
            </a:extLst>
          </p:cNvPr>
          <p:cNvSpPr/>
          <p:nvPr/>
        </p:nvSpPr>
        <p:spPr bwMode="auto">
          <a:xfrm>
            <a:off x="5148064" y="3077533"/>
            <a:ext cx="2520280" cy="999539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" name="CasellaDiTesto 6">
            <a:extLst>
              <a:ext uri="{FF2B5EF4-FFF2-40B4-BE49-F238E27FC236}">
                <a16:creationId xmlns:a16="http://schemas.microsoft.com/office/drawing/2014/main" id="{98B68937-6A22-9B46-8CAC-3CE2229181FC}"/>
              </a:ext>
            </a:extLst>
          </p:cNvPr>
          <p:cNvSpPr txBox="1"/>
          <p:nvPr/>
        </p:nvSpPr>
        <p:spPr>
          <a:xfrm>
            <a:off x="4741868" y="5172117"/>
            <a:ext cx="3259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Identifiers to the </a:t>
            </a:r>
            <a:r>
              <a:rPr lang="en-US" sz="1600" b="1" dirty="0" err="1">
                <a:solidFill>
                  <a:srgbClr val="2C2CB2"/>
                </a:solidFill>
              </a:rPr>
              <a:t>shader</a:t>
            </a:r>
            <a:r>
              <a:rPr lang="en-US" sz="1600" b="1" dirty="0">
                <a:solidFill>
                  <a:srgbClr val="2C2CB2"/>
                </a:solidFill>
              </a:rPr>
              <a:t> programs</a:t>
            </a:r>
          </a:p>
        </p:txBody>
      </p:sp>
      <p:cxnSp>
        <p:nvCxnSpPr>
          <p:cNvPr id="21" name="Connettore 2 5">
            <a:extLst>
              <a:ext uri="{FF2B5EF4-FFF2-40B4-BE49-F238E27FC236}">
                <a16:creationId xmlns:a16="http://schemas.microsoft.com/office/drawing/2014/main" id="{058F698A-7F95-C543-BFBE-75CBC8B51E12}"/>
              </a:ext>
            </a:extLst>
          </p:cNvPr>
          <p:cNvCxnSpPr>
            <a:cxnSpLocks/>
            <a:endCxn id="19" idx="2"/>
          </p:cNvCxnSpPr>
          <p:nvPr/>
        </p:nvCxnSpPr>
        <p:spPr bwMode="auto">
          <a:xfrm flipH="1" flipV="1">
            <a:off x="6408204" y="4077072"/>
            <a:ext cx="22506" cy="104289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Rettangolo arrotondato 12">
            <a:extLst>
              <a:ext uri="{FF2B5EF4-FFF2-40B4-BE49-F238E27FC236}">
                <a16:creationId xmlns:a16="http://schemas.microsoft.com/office/drawing/2014/main" id="{60F52223-4DD5-1E4B-AD81-0E061FDA8369}"/>
              </a:ext>
            </a:extLst>
          </p:cNvPr>
          <p:cNvSpPr/>
          <p:nvPr/>
        </p:nvSpPr>
        <p:spPr bwMode="auto">
          <a:xfrm>
            <a:off x="3424376" y="3976022"/>
            <a:ext cx="1746194" cy="6224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B5CA56F2-AA8F-6344-B87A-05E9DDBB22C9}"/>
              </a:ext>
            </a:extLst>
          </p:cNvPr>
          <p:cNvSpPr txBox="1"/>
          <p:nvPr/>
        </p:nvSpPr>
        <p:spPr>
          <a:xfrm>
            <a:off x="772512" y="5762799"/>
            <a:ext cx="3969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From now on when render this mesh will</a:t>
            </a:r>
          </a:p>
          <a:p>
            <a:pPr algn="ctr"/>
            <a:r>
              <a:rPr lang="en-US" sz="1600" b="1" dirty="0">
                <a:solidFill>
                  <a:srgbClr val="2C2CB2"/>
                </a:solidFill>
              </a:rPr>
              <a:t>Use the material with the defined </a:t>
            </a:r>
            <a:r>
              <a:rPr lang="en-US" sz="1600" b="1" dirty="0" err="1">
                <a:solidFill>
                  <a:srgbClr val="2C2CB2"/>
                </a:solidFill>
              </a:rPr>
              <a:t>shaders</a:t>
            </a:r>
            <a:endParaRPr lang="en-US" sz="1600" b="1" dirty="0">
              <a:solidFill>
                <a:srgbClr val="2C2CB2"/>
              </a:solidFill>
            </a:endParaRPr>
          </a:p>
        </p:txBody>
      </p:sp>
      <p:cxnSp>
        <p:nvCxnSpPr>
          <p:cNvPr id="24" name="Connettore 2 5">
            <a:extLst>
              <a:ext uri="{FF2B5EF4-FFF2-40B4-BE49-F238E27FC236}">
                <a16:creationId xmlns:a16="http://schemas.microsoft.com/office/drawing/2014/main" id="{AB416B77-A1E8-B84F-995C-040069DBF85C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 flipV="1">
            <a:off x="2757190" y="4708138"/>
            <a:ext cx="878706" cy="1054661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612448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143508" y="1985498"/>
            <a:ext cx="8856984" cy="3185781"/>
          </a:xfrm>
          <a:prstGeom prst="rect">
            <a:avLst/>
          </a:prstGeom>
          <a:solidFill>
            <a:srgbClr val="CAE8D4"/>
          </a:solidFill>
        </p:spPr>
        <p:txBody>
          <a:bodyPr wrap="square" rtlCol="0">
            <a:noAutofit/>
          </a:bodyPr>
          <a:lstStyle/>
          <a:p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Attributes (</a:t>
            </a:r>
            <a:r>
              <a:rPr lang="en-US" dirty="0" err="1"/>
              <a:t>ex:one</a:t>
            </a:r>
            <a:r>
              <a:rPr lang="en-US" dirty="0"/>
              <a:t> float per vertex)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3508" y="2151000"/>
            <a:ext cx="8856984" cy="2492990"/>
          </a:xfr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&lt;script&gt;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2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numVert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geometry.attributes.position.count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vertexDisplacement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= new Float32Array(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numVert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);      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positions =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geometry.getAttribute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('position');      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for (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=0 ;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vertexDisplacement.length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+=1)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{        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vertexDisplacement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]=...;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geometry.addAttribute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vertexDisplacement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',new </a:t>
            </a:r>
            <a:r>
              <a:rPr lang="en-US" sz="12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THREE.BufferAttribute</a:t>
            </a: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(vertexDisplacement,1));</a:t>
            </a:r>
          </a:p>
          <a:p>
            <a:pPr marL="0" indent="0">
              <a:spcBef>
                <a:spcPct val="0"/>
              </a:spcBef>
              <a:buNone/>
            </a:pPr>
            <a:endParaRPr lang="en-US" sz="12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2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128284" y="2290959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JavaScript</a:t>
            </a:r>
          </a:p>
        </p:txBody>
      </p:sp>
      <p:sp>
        <p:nvSpPr>
          <p:cNvPr id="6" name="Rettangolo arrotondato 12">
            <a:extLst>
              <a:ext uri="{FF2B5EF4-FFF2-40B4-BE49-F238E27FC236}">
                <a16:creationId xmlns:a16="http://schemas.microsoft.com/office/drawing/2014/main" id="{CAB28DE5-C1C2-2D4D-B3FD-F96E0294EC42}"/>
              </a:ext>
            </a:extLst>
          </p:cNvPr>
          <p:cNvSpPr/>
          <p:nvPr/>
        </p:nvSpPr>
        <p:spPr bwMode="auto">
          <a:xfrm>
            <a:off x="549051" y="2507446"/>
            <a:ext cx="4022949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8" name="Connettore 2 5">
            <a:extLst>
              <a:ext uri="{FF2B5EF4-FFF2-40B4-BE49-F238E27FC236}">
                <a16:creationId xmlns:a16="http://schemas.microsoft.com/office/drawing/2014/main" id="{80702DDF-B134-DE4B-A06E-E5D1BAC7ABF4}"/>
              </a:ext>
            </a:extLst>
          </p:cNvPr>
          <p:cNvCxnSpPr>
            <a:cxnSpLocks/>
          </p:cNvCxnSpPr>
          <p:nvPr/>
        </p:nvCxnSpPr>
        <p:spPr bwMode="auto">
          <a:xfrm>
            <a:off x="1547664" y="1558632"/>
            <a:ext cx="0" cy="948814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17CB57BE-466D-E64C-B2C8-9398130F206A}"/>
              </a:ext>
            </a:extLst>
          </p:cNvPr>
          <p:cNvSpPr txBox="1"/>
          <p:nvPr/>
        </p:nvSpPr>
        <p:spPr>
          <a:xfrm>
            <a:off x="251520" y="1220078"/>
            <a:ext cx="2871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Number of vertices of a mesh</a:t>
            </a:r>
          </a:p>
        </p:txBody>
      </p:sp>
      <p:sp>
        <p:nvSpPr>
          <p:cNvPr id="15" name="Rettangolo arrotondato 12">
            <a:extLst>
              <a:ext uri="{FF2B5EF4-FFF2-40B4-BE49-F238E27FC236}">
                <a16:creationId xmlns:a16="http://schemas.microsoft.com/office/drawing/2014/main" id="{DD8F74D9-9340-1340-AEA8-2860740B9323}"/>
              </a:ext>
            </a:extLst>
          </p:cNvPr>
          <p:cNvSpPr/>
          <p:nvPr/>
        </p:nvSpPr>
        <p:spPr bwMode="auto">
          <a:xfrm>
            <a:off x="307979" y="3501008"/>
            <a:ext cx="4022949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6" name="Connettore 2 5">
            <a:extLst>
              <a:ext uri="{FF2B5EF4-FFF2-40B4-BE49-F238E27FC236}">
                <a16:creationId xmlns:a16="http://schemas.microsoft.com/office/drawing/2014/main" id="{FFBA7771-D282-5149-AFC7-8C0EDDB5C688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0928" y="1623711"/>
            <a:ext cx="2329304" cy="2212949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CasellaDiTesto 6">
            <a:extLst>
              <a:ext uri="{FF2B5EF4-FFF2-40B4-BE49-F238E27FC236}">
                <a16:creationId xmlns:a16="http://schemas.microsoft.com/office/drawing/2014/main" id="{BAEC81D4-65A1-FC4F-93E8-BF41587543C7}"/>
              </a:ext>
            </a:extLst>
          </p:cNvPr>
          <p:cNvSpPr txBox="1"/>
          <p:nvPr/>
        </p:nvSpPr>
        <p:spPr>
          <a:xfrm>
            <a:off x="5935841" y="1298303"/>
            <a:ext cx="1981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Initialize the values </a:t>
            </a:r>
          </a:p>
        </p:txBody>
      </p:sp>
      <p:cxnSp>
        <p:nvCxnSpPr>
          <p:cNvPr id="20" name="Connettore 2 5">
            <a:extLst>
              <a:ext uri="{FF2B5EF4-FFF2-40B4-BE49-F238E27FC236}">
                <a16:creationId xmlns:a16="http://schemas.microsoft.com/office/drawing/2014/main" id="{5617F7C5-83D2-DE45-9FAD-B324FB357E57}"/>
              </a:ext>
            </a:extLst>
          </p:cNvPr>
          <p:cNvCxnSpPr>
            <a:cxnSpLocks/>
          </p:cNvCxnSpPr>
          <p:nvPr/>
        </p:nvCxnSpPr>
        <p:spPr bwMode="auto">
          <a:xfrm flipV="1">
            <a:off x="4452485" y="4446128"/>
            <a:ext cx="1" cy="1720049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CasellaDiTesto 6">
            <a:extLst>
              <a:ext uri="{FF2B5EF4-FFF2-40B4-BE49-F238E27FC236}">
                <a16:creationId xmlns:a16="http://schemas.microsoft.com/office/drawing/2014/main" id="{715EDE78-099D-EA47-A1A1-6CD77C288DBF}"/>
              </a:ext>
            </a:extLst>
          </p:cNvPr>
          <p:cNvSpPr txBox="1"/>
          <p:nvPr/>
        </p:nvSpPr>
        <p:spPr>
          <a:xfrm>
            <a:off x="3617160" y="6248294"/>
            <a:ext cx="1670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Add the Uniform</a:t>
            </a:r>
          </a:p>
        </p:txBody>
      </p:sp>
      <p:sp>
        <p:nvSpPr>
          <p:cNvPr id="22" name="Rettangolo arrotondato 12">
            <a:extLst>
              <a:ext uri="{FF2B5EF4-FFF2-40B4-BE49-F238E27FC236}">
                <a16:creationId xmlns:a16="http://schemas.microsoft.com/office/drawing/2014/main" id="{D775B078-63BF-6544-8907-062BC1756CAD}"/>
              </a:ext>
            </a:extLst>
          </p:cNvPr>
          <p:cNvSpPr/>
          <p:nvPr/>
        </p:nvSpPr>
        <p:spPr bwMode="auto">
          <a:xfrm>
            <a:off x="228515" y="3979916"/>
            <a:ext cx="8447941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0507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 GPU : Demo </a:t>
            </a:r>
            <a:r>
              <a:rPr lang="en-US"/>
              <a:t>Three.js</a:t>
            </a:r>
            <a:endParaRPr lang="en-US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001BFEA3-6D4F-E34A-B769-91FD174D2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268760"/>
            <a:ext cx="5872427" cy="53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969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 GPU : Demo </a:t>
            </a:r>
            <a:r>
              <a:rPr lang="en-US"/>
              <a:t>Three.js</a:t>
            </a:r>
            <a:endParaRPr lang="en-US" dirty="0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FAD57C43-58BE-954F-9F43-0A91C741D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67" y="1412776"/>
            <a:ext cx="6602865" cy="49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636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grpSp>
        <p:nvGrpSpPr>
          <p:cNvPr id="3076" name="Group 2"/>
          <p:cNvGrpSpPr>
            <a:grpSpLocks/>
          </p:cNvGrpSpPr>
          <p:nvPr/>
        </p:nvGrpSpPr>
        <p:grpSpPr bwMode="auto">
          <a:xfrm>
            <a:off x="7924800" y="5334000"/>
            <a:ext cx="762000" cy="457200"/>
            <a:chOff x="4608" y="3696"/>
            <a:chExt cx="480" cy="288"/>
          </a:xfrm>
        </p:grpSpPr>
        <p:sp>
          <p:nvSpPr>
            <p:cNvPr id="3197" name="Rectangle 3"/>
            <p:cNvSpPr>
              <a:spLocks noChangeArrowheads="1"/>
            </p:cNvSpPr>
            <p:nvPr/>
          </p:nvSpPr>
          <p:spPr bwMode="auto">
            <a:xfrm>
              <a:off x="4848" y="3696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8" name="Rectangle 4"/>
            <p:cNvSpPr>
              <a:spLocks noChangeArrowheads="1"/>
            </p:cNvSpPr>
            <p:nvPr/>
          </p:nvSpPr>
          <p:spPr bwMode="auto">
            <a:xfrm>
              <a:off x="484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9" name="Rectangle 5"/>
            <p:cNvSpPr>
              <a:spLocks noChangeArrowheads="1"/>
            </p:cNvSpPr>
            <p:nvPr/>
          </p:nvSpPr>
          <p:spPr bwMode="auto">
            <a:xfrm>
              <a:off x="460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0" name="Rectangle 6"/>
            <p:cNvSpPr>
              <a:spLocks noChangeArrowheads="1"/>
            </p:cNvSpPr>
            <p:nvPr/>
          </p:nvSpPr>
          <p:spPr bwMode="auto">
            <a:xfrm>
              <a:off x="4848" y="3792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1" name="Rectangle 7"/>
            <p:cNvSpPr>
              <a:spLocks noChangeArrowheads="1"/>
            </p:cNvSpPr>
            <p:nvPr/>
          </p:nvSpPr>
          <p:spPr bwMode="auto">
            <a:xfrm>
              <a:off x="4656" y="3792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2" name="Rectangle 8"/>
            <p:cNvSpPr>
              <a:spLocks noChangeArrowheads="1"/>
            </p:cNvSpPr>
            <p:nvPr/>
          </p:nvSpPr>
          <p:spPr bwMode="auto">
            <a:xfrm>
              <a:off x="4800" y="3888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3" name="Rectangle 9"/>
            <p:cNvSpPr>
              <a:spLocks noChangeArrowheads="1"/>
            </p:cNvSpPr>
            <p:nvPr/>
          </p:nvSpPr>
          <p:spPr bwMode="auto">
            <a:xfrm>
              <a:off x="4848" y="3936"/>
              <a:ext cx="9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4" name="Rectangle 10"/>
            <p:cNvSpPr>
              <a:spLocks noChangeArrowheads="1"/>
            </p:cNvSpPr>
            <p:nvPr/>
          </p:nvSpPr>
          <p:spPr bwMode="auto">
            <a:xfrm>
              <a:off x="4704" y="3840"/>
              <a:ext cx="33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3077" name="Group 11"/>
          <p:cNvGrpSpPr>
            <a:grpSpLocks/>
          </p:cNvGrpSpPr>
          <p:nvPr/>
        </p:nvGrpSpPr>
        <p:grpSpPr bwMode="auto">
          <a:xfrm>
            <a:off x="5486400" y="5105400"/>
            <a:ext cx="1169988" cy="990600"/>
            <a:chOff x="3360" y="3072"/>
            <a:chExt cx="737" cy="624"/>
          </a:xfrm>
        </p:grpSpPr>
        <p:sp>
          <p:nvSpPr>
            <p:cNvPr id="3195" name="AutoShape 12"/>
            <p:cNvSpPr>
              <a:spLocks noChangeArrowheads="1"/>
            </p:cNvSpPr>
            <p:nvPr/>
          </p:nvSpPr>
          <p:spPr bwMode="auto">
            <a:xfrm>
              <a:off x="3360" y="3072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6" name="Freeform 13"/>
            <p:cNvSpPr>
              <a:spLocks/>
            </p:cNvSpPr>
            <p:nvPr/>
          </p:nvSpPr>
          <p:spPr bwMode="auto">
            <a:xfrm>
              <a:off x="3881" y="3074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6086475" y="5800725"/>
            <a:ext cx="180975" cy="90488"/>
            <a:chOff x="3834" y="3318"/>
            <a:chExt cx="114" cy="57"/>
          </a:xfrm>
        </p:grpSpPr>
        <p:sp>
          <p:nvSpPr>
            <p:cNvPr id="3193" name="Rectangle 15"/>
            <p:cNvSpPr>
              <a:spLocks noChangeArrowheads="1"/>
            </p:cNvSpPr>
            <p:nvPr/>
          </p:nvSpPr>
          <p:spPr bwMode="auto">
            <a:xfrm>
              <a:off x="3834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4" name="Rectangle 16"/>
            <p:cNvSpPr>
              <a:spLocks noChangeArrowheads="1"/>
            </p:cNvSpPr>
            <p:nvPr/>
          </p:nvSpPr>
          <p:spPr bwMode="auto">
            <a:xfrm>
              <a:off x="3891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5995988" y="5710238"/>
            <a:ext cx="360362" cy="90487"/>
            <a:chOff x="3777" y="3261"/>
            <a:chExt cx="227" cy="57"/>
          </a:xfrm>
        </p:grpSpPr>
        <p:sp>
          <p:nvSpPr>
            <p:cNvPr id="3189" name="Rectangle 18"/>
            <p:cNvSpPr>
              <a:spLocks noChangeArrowheads="1"/>
            </p:cNvSpPr>
            <p:nvPr/>
          </p:nvSpPr>
          <p:spPr bwMode="auto">
            <a:xfrm>
              <a:off x="377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0" name="Rectangle 19"/>
            <p:cNvSpPr>
              <a:spLocks noChangeArrowheads="1"/>
            </p:cNvSpPr>
            <p:nvPr/>
          </p:nvSpPr>
          <p:spPr bwMode="auto">
            <a:xfrm>
              <a:off x="394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1" name="Rectangle 20"/>
            <p:cNvSpPr>
              <a:spLocks noChangeArrowheads="1"/>
            </p:cNvSpPr>
            <p:nvPr/>
          </p:nvSpPr>
          <p:spPr bwMode="auto">
            <a:xfrm>
              <a:off x="3891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2" name="Rectangle 21"/>
            <p:cNvSpPr>
              <a:spLocks noChangeArrowheads="1"/>
            </p:cNvSpPr>
            <p:nvPr/>
          </p:nvSpPr>
          <p:spPr bwMode="auto">
            <a:xfrm>
              <a:off x="3834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0" name="Group 22"/>
          <p:cNvGrpSpPr>
            <a:grpSpLocks/>
          </p:cNvGrpSpPr>
          <p:nvPr/>
        </p:nvGrpSpPr>
        <p:grpSpPr bwMode="auto">
          <a:xfrm>
            <a:off x="5726113" y="5530850"/>
            <a:ext cx="809625" cy="90488"/>
            <a:chOff x="3607" y="3148"/>
            <a:chExt cx="510" cy="57"/>
          </a:xfrm>
        </p:grpSpPr>
        <p:sp>
          <p:nvSpPr>
            <p:cNvPr id="3180" name="Rectangle 23"/>
            <p:cNvSpPr>
              <a:spLocks noChangeArrowheads="1"/>
            </p:cNvSpPr>
            <p:nvPr/>
          </p:nvSpPr>
          <p:spPr bwMode="auto">
            <a:xfrm>
              <a:off x="366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1" name="Rectangle 24"/>
            <p:cNvSpPr>
              <a:spLocks noChangeArrowheads="1"/>
            </p:cNvSpPr>
            <p:nvPr/>
          </p:nvSpPr>
          <p:spPr bwMode="auto">
            <a:xfrm>
              <a:off x="372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2" name="Rectangle 25"/>
            <p:cNvSpPr>
              <a:spLocks noChangeArrowheads="1"/>
            </p:cNvSpPr>
            <p:nvPr/>
          </p:nvSpPr>
          <p:spPr bwMode="auto">
            <a:xfrm>
              <a:off x="360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3" name="Rectangle 26"/>
            <p:cNvSpPr>
              <a:spLocks noChangeArrowheads="1"/>
            </p:cNvSpPr>
            <p:nvPr/>
          </p:nvSpPr>
          <p:spPr bwMode="auto">
            <a:xfrm>
              <a:off x="377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" name="Rectangle 27"/>
            <p:cNvSpPr>
              <a:spLocks noChangeArrowheads="1"/>
            </p:cNvSpPr>
            <p:nvPr/>
          </p:nvSpPr>
          <p:spPr bwMode="auto">
            <a:xfrm>
              <a:off x="383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5" name="Rectangle 28"/>
            <p:cNvSpPr>
              <a:spLocks noChangeArrowheads="1"/>
            </p:cNvSpPr>
            <p:nvPr/>
          </p:nvSpPr>
          <p:spPr bwMode="auto">
            <a:xfrm>
              <a:off x="389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6" name="Rectangle 29"/>
            <p:cNvSpPr>
              <a:spLocks noChangeArrowheads="1"/>
            </p:cNvSpPr>
            <p:nvPr/>
          </p:nvSpPr>
          <p:spPr bwMode="auto">
            <a:xfrm>
              <a:off x="394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7" name="Rectangle 30"/>
            <p:cNvSpPr>
              <a:spLocks noChangeArrowheads="1"/>
            </p:cNvSpPr>
            <p:nvPr/>
          </p:nvSpPr>
          <p:spPr bwMode="auto">
            <a:xfrm>
              <a:off x="400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8" name="Rectangle 31"/>
            <p:cNvSpPr>
              <a:spLocks noChangeArrowheads="1"/>
            </p:cNvSpPr>
            <p:nvPr/>
          </p:nvSpPr>
          <p:spPr bwMode="auto">
            <a:xfrm>
              <a:off x="4060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1" name="Group 32"/>
          <p:cNvGrpSpPr>
            <a:grpSpLocks/>
          </p:cNvGrpSpPr>
          <p:nvPr/>
        </p:nvGrpSpPr>
        <p:grpSpPr bwMode="auto">
          <a:xfrm>
            <a:off x="5635625" y="5440363"/>
            <a:ext cx="900113" cy="92075"/>
            <a:chOff x="3550" y="3091"/>
            <a:chExt cx="567" cy="58"/>
          </a:xfrm>
        </p:grpSpPr>
        <p:sp>
          <p:nvSpPr>
            <p:cNvPr id="3170" name="Rectangle 33"/>
            <p:cNvSpPr>
              <a:spLocks noChangeArrowheads="1"/>
            </p:cNvSpPr>
            <p:nvPr/>
          </p:nvSpPr>
          <p:spPr bwMode="auto">
            <a:xfrm>
              <a:off x="360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1" name="Rectangle 34"/>
            <p:cNvSpPr>
              <a:spLocks noChangeArrowheads="1"/>
            </p:cNvSpPr>
            <p:nvPr/>
          </p:nvSpPr>
          <p:spPr bwMode="auto">
            <a:xfrm>
              <a:off x="3664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2" name="Rectangle 35"/>
            <p:cNvSpPr>
              <a:spLocks noChangeArrowheads="1"/>
            </p:cNvSpPr>
            <p:nvPr/>
          </p:nvSpPr>
          <p:spPr bwMode="auto">
            <a:xfrm>
              <a:off x="3721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3" name="Rectangle 36"/>
            <p:cNvSpPr>
              <a:spLocks noChangeArrowheads="1"/>
            </p:cNvSpPr>
            <p:nvPr/>
          </p:nvSpPr>
          <p:spPr bwMode="auto">
            <a:xfrm>
              <a:off x="377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4" name="Rectangle 37"/>
            <p:cNvSpPr>
              <a:spLocks noChangeArrowheads="1"/>
            </p:cNvSpPr>
            <p:nvPr/>
          </p:nvSpPr>
          <p:spPr bwMode="auto">
            <a:xfrm>
              <a:off x="383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5" name="Rectangle 38"/>
            <p:cNvSpPr>
              <a:spLocks noChangeArrowheads="1"/>
            </p:cNvSpPr>
            <p:nvPr/>
          </p:nvSpPr>
          <p:spPr bwMode="auto">
            <a:xfrm>
              <a:off x="3891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6" name="Rectangle 39"/>
            <p:cNvSpPr>
              <a:spLocks noChangeArrowheads="1"/>
            </p:cNvSpPr>
            <p:nvPr/>
          </p:nvSpPr>
          <p:spPr bwMode="auto">
            <a:xfrm>
              <a:off x="3947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7" name="Rectangle 40"/>
            <p:cNvSpPr>
              <a:spLocks noChangeArrowheads="1"/>
            </p:cNvSpPr>
            <p:nvPr/>
          </p:nvSpPr>
          <p:spPr bwMode="auto">
            <a:xfrm>
              <a:off x="355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8" name="Rectangle 41"/>
            <p:cNvSpPr>
              <a:spLocks noChangeArrowheads="1"/>
            </p:cNvSpPr>
            <p:nvPr/>
          </p:nvSpPr>
          <p:spPr bwMode="auto">
            <a:xfrm>
              <a:off x="406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9" name="Rectangle 42"/>
            <p:cNvSpPr>
              <a:spLocks noChangeArrowheads="1"/>
            </p:cNvSpPr>
            <p:nvPr/>
          </p:nvSpPr>
          <p:spPr bwMode="auto">
            <a:xfrm>
              <a:off x="400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2" name="Group 43"/>
          <p:cNvGrpSpPr>
            <a:grpSpLocks/>
          </p:cNvGrpSpPr>
          <p:nvPr/>
        </p:nvGrpSpPr>
        <p:grpSpPr bwMode="auto">
          <a:xfrm>
            <a:off x="6086475" y="5351463"/>
            <a:ext cx="449263" cy="90487"/>
            <a:chOff x="3834" y="3035"/>
            <a:chExt cx="283" cy="57"/>
          </a:xfrm>
        </p:grpSpPr>
        <p:sp>
          <p:nvSpPr>
            <p:cNvPr id="3164" name="Rectangle 44"/>
            <p:cNvSpPr>
              <a:spLocks noChangeArrowheads="1"/>
            </p:cNvSpPr>
            <p:nvPr/>
          </p:nvSpPr>
          <p:spPr bwMode="auto">
            <a:xfrm>
              <a:off x="3947" y="303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b="1">
                <a:latin typeface="Lucida Sans Unicode" pitchFamily="34" charset="0"/>
              </a:endParaRPr>
            </a:p>
          </p:txBody>
        </p:sp>
        <p:grpSp>
          <p:nvGrpSpPr>
            <p:cNvPr id="3165" name="Group 45"/>
            <p:cNvGrpSpPr>
              <a:grpSpLocks/>
            </p:cNvGrpSpPr>
            <p:nvPr/>
          </p:nvGrpSpPr>
          <p:grpSpPr bwMode="auto">
            <a:xfrm>
              <a:off x="3834" y="3035"/>
              <a:ext cx="283" cy="57"/>
              <a:chOff x="3834" y="3035"/>
              <a:chExt cx="283" cy="57"/>
            </a:xfrm>
          </p:grpSpPr>
          <p:sp>
            <p:nvSpPr>
              <p:cNvPr id="3166" name="Rectangle 46"/>
              <p:cNvSpPr>
                <a:spLocks noChangeArrowheads="1"/>
              </p:cNvSpPr>
              <p:nvPr/>
            </p:nvSpPr>
            <p:spPr bwMode="auto">
              <a:xfrm>
                <a:off x="383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7" name="Rectangle 47"/>
              <p:cNvSpPr>
                <a:spLocks noChangeArrowheads="1"/>
              </p:cNvSpPr>
              <p:nvPr/>
            </p:nvSpPr>
            <p:spPr bwMode="auto">
              <a:xfrm>
                <a:off x="400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8" name="Rectangle 48"/>
              <p:cNvSpPr>
                <a:spLocks noChangeArrowheads="1"/>
              </p:cNvSpPr>
              <p:nvPr/>
            </p:nvSpPr>
            <p:spPr bwMode="auto">
              <a:xfrm>
                <a:off x="389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9" name="Rectangle 49"/>
              <p:cNvSpPr>
                <a:spLocks noChangeArrowheads="1"/>
              </p:cNvSpPr>
              <p:nvPr/>
            </p:nvSpPr>
            <p:spPr bwMode="auto">
              <a:xfrm>
                <a:off x="406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3083" name="Group 50"/>
          <p:cNvGrpSpPr>
            <a:grpSpLocks/>
          </p:cNvGrpSpPr>
          <p:nvPr/>
        </p:nvGrpSpPr>
        <p:grpSpPr bwMode="auto">
          <a:xfrm>
            <a:off x="5816600" y="5621338"/>
            <a:ext cx="630238" cy="90487"/>
            <a:chOff x="3664" y="3205"/>
            <a:chExt cx="397" cy="57"/>
          </a:xfrm>
        </p:grpSpPr>
        <p:sp>
          <p:nvSpPr>
            <p:cNvPr id="3157" name="Rectangle 51"/>
            <p:cNvSpPr>
              <a:spLocks noChangeArrowheads="1"/>
            </p:cNvSpPr>
            <p:nvPr/>
          </p:nvSpPr>
          <p:spPr bwMode="auto">
            <a:xfrm>
              <a:off x="372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8" name="Rectangle 52"/>
            <p:cNvSpPr>
              <a:spLocks noChangeArrowheads="1"/>
            </p:cNvSpPr>
            <p:nvPr/>
          </p:nvSpPr>
          <p:spPr bwMode="auto">
            <a:xfrm>
              <a:off x="377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9" name="Rectangle 53"/>
            <p:cNvSpPr>
              <a:spLocks noChangeArrowheads="1"/>
            </p:cNvSpPr>
            <p:nvPr/>
          </p:nvSpPr>
          <p:spPr bwMode="auto">
            <a:xfrm>
              <a:off x="383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0" name="Rectangle 54"/>
            <p:cNvSpPr>
              <a:spLocks noChangeArrowheads="1"/>
            </p:cNvSpPr>
            <p:nvPr/>
          </p:nvSpPr>
          <p:spPr bwMode="auto">
            <a:xfrm>
              <a:off x="389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1" name="Rectangle 55"/>
            <p:cNvSpPr>
              <a:spLocks noChangeArrowheads="1"/>
            </p:cNvSpPr>
            <p:nvPr/>
          </p:nvSpPr>
          <p:spPr bwMode="auto">
            <a:xfrm>
              <a:off x="394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2" name="Rectangle 56"/>
            <p:cNvSpPr>
              <a:spLocks noChangeArrowheads="1"/>
            </p:cNvSpPr>
            <p:nvPr/>
          </p:nvSpPr>
          <p:spPr bwMode="auto">
            <a:xfrm>
              <a:off x="400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3" name="Rectangle 57"/>
            <p:cNvSpPr>
              <a:spLocks noChangeArrowheads="1"/>
            </p:cNvSpPr>
            <p:nvPr/>
          </p:nvSpPr>
          <p:spPr bwMode="auto">
            <a:xfrm>
              <a:off x="366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084" name="Freeform 58"/>
          <p:cNvSpPr>
            <a:spLocks/>
          </p:cNvSpPr>
          <p:nvPr/>
        </p:nvSpPr>
        <p:spPr bwMode="auto">
          <a:xfrm>
            <a:off x="5662613" y="5368925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>
              <a:alpha val="50195"/>
            </a:srgbClr>
          </a:solidFill>
          <a:ln w="15875">
            <a:noFill/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Transform: where we apply them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sp>
        <p:nvSpPr>
          <p:cNvPr id="3090" name="AutoShape 65"/>
          <p:cNvSpPr>
            <a:spLocks noChangeArrowheads="1"/>
          </p:cNvSpPr>
          <p:nvPr/>
        </p:nvSpPr>
        <p:spPr bwMode="auto">
          <a:xfrm>
            <a:off x="2335213" y="5181600"/>
            <a:ext cx="1169987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1" name="Freeform 66"/>
          <p:cNvSpPr>
            <a:spLocks/>
          </p:cNvSpPr>
          <p:nvPr/>
        </p:nvSpPr>
        <p:spPr bwMode="auto">
          <a:xfrm>
            <a:off x="3162300" y="51847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2" name="Freeform 67"/>
          <p:cNvSpPr>
            <a:spLocks/>
          </p:cNvSpPr>
          <p:nvPr/>
        </p:nvSpPr>
        <p:spPr bwMode="auto">
          <a:xfrm>
            <a:off x="2411413" y="54864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099" name="Group 75"/>
          <p:cNvGrpSpPr>
            <a:grpSpLocks/>
          </p:cNvGrpSpPr>
          <p:nvPr/>
        </p:nvGrpSpPr>
        <p:grpSpPr bwMode="auto">
          <a:xfrm>
            <a:off x="76200" y="4800600"/>
            <a:ext cx="1371600" cy="1219200"/>
            <a:chOff x="156" y="672"/>
            <a:chExt cx="3024" cy="2112"/>
          </a:xfrm>
        </p:grpSpPr>
        <p:sp>
          <p:nvSpPr>
            <p:cNvPr id="3154" name="Line 76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5" name="Line 77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6" name="Line 78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00" name="Rectangle 79"/>
          <p:cNvSpPr>
            <a:spLocks noChangeArrowheads="1"/>
          </p:cNvSpPr>
          <p:nvPr/>
        </p:nvSpPr>
        <p:spPr bwMode="auto">
          <a:xfrm>
            <a:off x="-762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1" name="Rectangle 80"/>
          <p:cNvSpPr>
            <a:spLocks noChangeArrowheads="1"/>
          </p:cNvSpPr>
          <p:nvPr/>
        </p:nvSpPr>
        <p:spPr bwMode="auto">
          <a:xfrm>
            <a:off x="838200" y="4572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y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2" name="Rectangle 81"/>
          <p:cNvSpPr>
            <a:spLocks noChangeArrowheads="1"/>
          </p:cNvSpPr>
          <p:nvPr/>
        </p:nvSpPr>
        <p:spPr bwMode="auto">
          <a:xfrm>
            <a:off x="13716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3" name="Rectangle 82"/>
          <p:cNvSpPr>
            <a:spLocks noChangeArrowheads="1"/>
          </p:cNvSpPr>
          <p:nvPr/>
        </p:nvSpPr>
        <p:spPr bwMode="auto">
          <a:xfrm>
            <a:off x="2286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3104" name="Rectangle 83"/>
          <p:cNvSpPr>
            <a:spLocks noChangeArrowheads="1"/>
          </p:cNvSpPr>
          <p:nvPr/>
        </p:nvSpPr>
        <p:spPr bwMode="auto">
          <a:xfrm>
            <a:off x="1066800" y="5105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3105" name="Rectangle 84"/>
          <p:cNvSpPr>
            <a:spLocks noChangeArrowheads="1"/>
          </p:cNvSpPr>
          <p:nvPr/>
        </p:nvSpPr>
        <p:spPr bwMode="auto">
          <a:xfrm>
            <a:off x="685800" y="5867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3106" name="Oval 85"/>
          <p:cNvSpPr>
            <a:spLocks noChangeArrowheads="1"/>
          </p:cNvSpPr>
          <p:nvPr/>
        </p:nvSpPr>
        <p:spPr bwMode="auto">
          <a:xfrm>
            <a:off x="762000" y="5867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7" name="Oval 86"/>
          <p:cNvSpPr>
            <a:spLocks noChangeArrowheads="1"/>
          </p:cNvSpPr>
          <p:nvPr/>
        </p:nvSpPr>
        <p:spPr bwMode="auto">
          <a:xfrm>
            <a:off x="1066800" y="5334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8" name="Oval 87"/>
          <p:cNvSpPr>
            <a:spLocks noChangeArrowheads="1"/>
          </p:cNvSpPr>
          <p:nvPr/>
        </p:nvSpPr>
        <p:spPr bwMode="auto">
          <a:xfrm>
            <a:off x="381000" y="5486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3109" name="Freeform 88"/>
          <p:cNvSpPr>
            <a:spLocks/>
          </p:cNvSpPr>
          <p:nvPr/>
        </p:nvSpPr>
        <p:spPr bwMode="auto">
          <a:xfrm>
            <a:off x="430213" y="5399088"/>
            <a:ext cx="693737" cy="525462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11" name="Group 90"/>
          <p:cNvGrpSpPr>
            <a:grpSpLocks/>
          </p:cNvGrpSpPr>
          <p:nvPr/>
        </p:nvGrpSpPr>
        <p:grpSpPr bwMode="auto">
          <a:xfrm>
            <a:off x="2259013" y="5181600"/>
            <a:ext cx="1177925" cy="1098550"/>
            <a:chOff x="1567" y="3120"/>
            <a:chExt cx="742" cy="692"/>
          </a:xfrm>
        </p:grpSpPr>
        <p:sp>
          <p:nvSpPr>
            <p:cNvPr id="3148" name="Oval 91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49" name="Oval 92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0" name="Oval 93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3151" name="Rectangle 94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3152" name="Rectangle 95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3153" name="Rectangle 96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grpSp>
        <p:nvGrpSpPr>
          <p:cNvPr id="3112" name="Group 97"/>
          <p:cNvGrpSpPr>
            <a:grpSpLocks/>
          </p:cNvGrpSpPr>
          <p:nvPr/>
        </p:nvGrpSpPr>
        <p:grpSpPr bwMode="auto">
          <a:xfrm>
            <a:off x="7696200" y="5181600"/>
            <a:ext cx="1143000" cy="685800"/>
            <a:chOff x="3504" y="3600"/>
            <a:chExt cx="672" cy="432"/>
          </a:xfrm>
        </p:grpSpPr>
        <p:sp>
          <p:nvSpPr>
            <p:cNvPr id="3138" name="Line 98"/>
            <p:cNvSpPr>
              <a:spLocks noChangeShapeType="1"/>
            </p:cNvSpPr>
            <p:nvPr/>
          </p:nvSpPr>
          <p:spPr bwMode="auto">
            <a:xfrm>
              <a:off x="3504" y="38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39" name="Line 99"/>
            <p:cNvSpPr>
              <a:spLocks noChangeShapeType="1"/>
            </p:cNvSpPr>
            <p:nvPr/>
          </p:nvSpPr>
          <p:spPr bwMode="auto">
            <a:xfrm>
              <a:off x="3504" y="393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0" name="Line 100"/>
            <p:cNvSpPr>
              <a:spLocks noChangeShapeType="1"/>
            </p:cNvSpPr>
            <p:nvPr/>
          </p:nvSpPr>
          <p:spPr bwMode="auto">
            <a:xfrm>
              <a:off x="3504" y="39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1" name="Line 101"/>
            <p:cNvSpPr>
              <a:spLocks noChangeShapeType="1"/>
            </p:cNvSpPr>
            <p:nvPr/>
          </p:nvSpPr>
          <p:spPr bwMode="auto">
            <a:xfrm>
              <a:off x="3504" y="38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2" name="Line 102"/>
            <p:cNvSpPr>
              <a:spLocks noChangeShapeType="1"/>
            </p:cNvSpPr>
            <p:nvPr/>
          </p:nvSpPr>
          <p:spPr bwMode="auto">
            <a:xfrm>
              <a:off x="3504" y="379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3" name="Line 103"/>
            <p:cNvSpPr>
              <a:spLocks noChangeShapeType="1"/>
            </p:cNvSpPr>
            <p:nvPr/>
          </p:nvSpPr>
          <p:spPr bwMode="auto">
            <a:xfrm>
              <a:off x="3504" y="37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4" name="Line 104"/>
            <p:cNvSpPr>
              <a:spLocks noChangeShapeType="1"/>
            </p:cNvSpPr>
            <p:nvPr/>
          </p:nvSpPr>
          <p:spPr bwMode="auto">
            <a:xfrm>
              <a:off x="3504" y="36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5" name="Line 105"/>
            <p:cNvSpPr>
              <a:spLocks noChangeShapeType="1"/>
            </p:cNvSpPr>
            <p:nvPr/>
          </p:nvSpPr>
          <p:spPr bwMode="auto">
            <a:xfrm>
              <a:off x="3504" y="40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6" name="Line 106"/>
            <p:cNvSpPr>
              <a:spLocks noChangeShapeType="1"/>
            </p:cNvSpPr>
            <p:nvPr/>
          </p:nvSpPr>
          <p:spPr bwMode="auto">
            <a:xfrm>
              <a:off x="3504" y="364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7" name="Line 107"/>
            <p:cNvSpPr>
              <a:spLocks noChangeShapeType="1"/>
            </p:cNvSpPr>
            <p:nvPr/>
          </p:nvSpPr>
          <p:spPr bwMode="auto">
            <a:xfrm>
              <a:off x="3504" y="360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13" name="Line 108"/>
          <p:cNvSpPr>
            <a:spLocks noChangeShapeType="1"/>
          </p:cNvSpPr>
          <p:nvPr/>
        </p:nvSpPr>
        <p:spPr bwMode="auto">
          <a:xfrm flipV="1">
            <a:off x="7772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4" name="Line 109"/>
          <p:cNvSpPr>
            <a:spLocks noChangeShapeType="1"/>
          </p:cNvSpPr>
          <p:nvPr/>
        </p:nvSpPr>
        <p:spPr bwMode="auto">
          <a:xfrm flipV="1">
            <a:off x="7848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5" name="Line 110"/>
          <p:cNvSpPr>
            <a:spLocks noChangeShapeType="1"/>
          </p:cNvSpPr>
          <p:nvPr/>
        </p:nvSpPr>
        <p:spPr bwMode="auto">
          <a:xfrm flipV="1">
            <a:off x="7924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6" name="Line 111"/>
          <p:cNvSpPr>
            <a:spLocks noChangeShapeType="1"/>
          </p:cNvSpPr>
          <p:nvPr/>
        </p:nvSpPr>
        <p:spPr bwMode="auto">
          <a:xfrm flipV="1">
            <a:off x="8001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7" name="Line 112"/>
          <p:cNvSpPr>
            <a:spLocks noChangeShapeType="1"/>
          </p:cNvSpPr>
          <p:nvPr/>
        </p:nvSpPr>
        <p:spPr bwMode="auto">
          <a:xfrm flipV="1">
            <a:off x="8077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8" name="Line 113"/>
          <p:cNvSpPr>
            <a:spLocks noChangeShapeType="1"/>
          </p:cNvSpPr>
          <p:nvPr/>
        </p:nvSpPr>
        <p:spPr bwMode="auto">
          <a:xfrm flipV="1">
            <a:off x="8153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9" name="Line 114"/>
          <p:cNvSpPr>
            <a:spLocks noChangeShapeType="1"/>
          </p:cNvSpPr>
          <p:nvPr/>
        </p:nvSpPr>
        <p:spPr bwMode="auto">
          <a:xfrm flipV="1">
            <a:off x="8229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0" name="Line 115"/>
          <p:cNvSpPr>
            <a:spLocks noChangeShapeType="1"/>
          </p:cNvSpPr>
          <p:nvPr/>
        </p:nvSpPr>
        <p:spPr bwMode="auto">
          <a:xfrm flipV="1">
            <a:off x="8305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1" name="Line 116"/>
          <p:cNvSpPr>
            <a:spLocks noChangeShapeType="1"/>
          </p:cNvSpPr>
          <p:nvPr/>
        </p:nvSpPr>
        <p:spPr bwMode="auto">
          <a:xfrm flipV="1">
            <a:off x="8382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2" name="Line 117"/>
          <p:cNvSpPr>
            <a:spLocks noChangeShapeType="1"/>
          </p:cNvSpPr>
          <p:nvPr/>
        </p:nvSpPr>
        <p:spPr bwMode="auto">
          <a:xfrm flipV="1">
            <a:off x="8458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3" name="Line 118"/>
          <p:cNvSpPr>
            <a:spLocks noChangeShapeType="1"/>
          </p:cNvSpPr>
          <p:nvPr/>
        </p:nvSpPr>
        <p:spPr bwMode="auto">
          <a:xfrm flipV="1">
            <a:off x="8534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4" name="Line 119"/>
          <p:cNvSpPr>
            <a:spLocks noChangeShapeType="1"/>
          </p:cNvSpPr>
          <p:nvPr/>
        </p:nvSpPr>
        <p:spPr bwMode="auto">
          <a:xfrm flipV="1">
            <a:off x="8610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5" name="Line 120"/>
          <p:cNvSpPr>
            <a:spLocks noChangeShapeType="1"/>
          </p:cNvSpPr>
          <p:nvPr/>
        </p:nvSpPr>
        <p:spPr bwMode="auto">
          <a:xfrm flipV="1">
            <a:off x="8686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6" name="Line 121"/>
          <p:cNvSpPr>
            <a:spLocks noChangeShapeType="1"/>
          </p:cNvSpPr>
          <p:nvPr/>
        </p:nvSpPr>
        <p:spPr bwMode="auto">
          <a:xfrm flipV="1">
            <a:off x="8763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7" name="Rectangle 122"/>
          <p:cNvSpPr>
            <a:spLocks noChangeArrowheads="1"/>
          </p:cNvSpPr>
          <p:nvPr/>
        </p:nvSpPr>
        <p:spPr bwMode="auto">
          <a:xfrm>
            <a:off x="7696200" y="5105400"/>
            <a:ext cx="1143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09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AutoShape 32">
            <a:extLst>
              <a:ext uri="{FF2B5EF4-FFF2-40B4-BE49-F238E27FC236}">
                <a16:creationId xmlns:a16="http://schemas.microsoft.com/office/drawing/2014/main" id="{9F6A527D-7EF9-AB48-A00C-E856545D1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26" y="4228621"/>
            <a:ext cx="2903574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Short program per vertex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0" name="Line 43">
            <a:extLst>
              <a:ext uri="{FF2B5EF4-FFF2-40B4-BE49-F238E27FC236}">
                <a16:creationId xmlns:a16="http://schemas.microsoft.com/office/drawing/2014/main" id="{769F0194-317A-9143-B4BD-68F7554F73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1514" y="3182711"/>
            <a:ext cx="114217" cy="115780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3715" y="3182710"/>
            <a:ext cx="135546" cy="10610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6" name="AutoShape 32">
            <a:extLst>
              <a:ext uri="{FF2B5EF4-FFF2-40B4-BE49-F238E27FC236}">
                <a16:creationId xmlns:a16="http://schemas.microsoft.com/office/drawing/2014/main" id="{F921251B-B4EF-0349-86F9-F81817E66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7145" y="4358793"/>
            <a:ext cx="2903574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Short program per fragment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7" name="AutoShape 32">
            <a:extLst>
              <a:ext uri="{FF2B5EF4-FFF2-40B4-BE49-F238E27FC236}">
                <a16:creationId xmlns:a16="http://schemas.microsoft.com/office/drawing/2014/main" id="{9E013FDC-EDDD-C54B-BD7D-BC90AD277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130" y="5451155"/>
            <a:ext cx="4105946" cy="10580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8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RUN IN PARALLEL Per-Vertex/ Per-Pixel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4528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Minimal Vertex </a:t>
            </a:r>
            <a:r>
              <a:rPr lang="en-US" dirty="0" err="1"/>
              <a:t>Shader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3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3715" y="3182710"/>
            <a:ext cx="135546" cy="10610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8" name="Rettangolo 3">
            <a:extLst>
              <a:ext uri="{FF2B5EF4-FFF2-40B4-BE49-F238E27FC236}">
                <a16:creationId xmlns:a16="http://schemas.microsoft.com/office/drawing/2014/main" id="{EA57E781-C890-E141-8559-E0A3899FFA73}"/>
              </a:ext>
            </a:extLst>
          </p:cNvPr>
          <p:cNvSpPr/>
          <p:nvPr/>
        </p:nvSpPr>
        <p:spPr>
          <a:xfrm>
            <a:off x="386330" y="4267200"/>
            <a:ext cx="7193405" cy="1569660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vec3 p = </a:t>
            </a:r>
            <a:r>
              <a:rPr lang="en-US" sz="1600" b="1" dirty="0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err="1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modelViewMatrix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vec4(p,1.0);        </a:t>
            </a:r>
            <a:r>
              <a:rPr lang="en-US" sz="16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dirty="0" err="1">
                <a:solidFill>
                  <a:srgbClr val="2C2CB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modelViewPosition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132" name="CasellaDiTesto 6">
            <a:extLst>
              <a:ext uri="{FF2B5EF4-FFF2-40B4-BE49-F238E27FC236}">
                <a16:creationId xmlns:a16="http://schemas.microsoft.com/office/drawing/2014/main" id="{C2B7F6F1-D895-7340-8622-3E4041C10C81}"/>
              </a:ext>
            </a:extLst>
          </p:cNvPr>
          <p:cNvSpPr txBox="1"/>
          <p:nvPr/>
        </p:nvSpPr>
        <p:spPr>
          <a:xfrm rot="5400000">
            <a:off x="7118070" y="4728867"/>
            <a:ext cx="1323439" cy="400110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GLSL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5" name="Rettangolo arrotondato 12">
            <a:extLst>
              <a:ext uri="{FF2B5EF4-FFF2-40B4-BE49-F238E27FC236}">
                <a16:creationId xmlns:a16="http://schemas.microsoft.com/office/drawing/2014/main" id="{AFEEB1D4-7FDE-6D42-885B-DD0D17E8CF94}"/>
              </a:ext>
            </a:extLst>
          </p:cNvPr>
          <p:cNvSpPr/>
          <p:nvPr/>
        </p:nvSpPr>
        <p:spPr bwMode="auto">
          <a:xfrm>
            <a:off x="1403648" y="4700951"/>
            <a:ext cx="1296144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46" name="Connettore 2 5">
            <a:extLst>
              <a:ext uri="{FF2B5EF4-FFF2-40B4-BE49-F238E27FC236}">
                <a16:creationId xmlns:a16="http://schemas.microsoft.com/office/drawing/2014/main" id="{999734BA-E884-744C-90E6-FE769D72686A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415" y="4865724"/>
            <a:ext cx="884232" cy="1209014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7" name="CasellaDiTesto 6">
            <a:extLst>
              <a:ext uri="{FF2B5EF4-FFF2-40B4-BE49-F238E27FC236}">
                <a16:creationId xmlns:a16="http://schemas.microsoft.com/office/drawing/2014/main" id="{39BE2F96-EA4B-0B46-B154-514CA15AAE57}"/>
              </a:ext>
            </a:extLst>
          </p:cNvPr>
          <p:cNvSpPr txBox="1"/>
          <p:nvPr/>
        </p:nvSpPr>
        <p:spPr>
          <a:xfrm>
            <a:off x="96636" y="6055188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Built-In: </a:t>
            </a:r>
          </a:p>
          <a:p>
            <a:pPr algn="ctr"/>
            <a:r>
              <a:rPr lang="en-US" sz="1600" b="1" dirty="0">
                <a:solidFill>
                  <a:srgbClr val="2C2CB2"/>
                </a:solidFill>
              </a:rPr>
              <a:t>Vertex </a:t>
            </a:r>
            <a:r>
              <a:rPr lang="en-US" sz="1600" b="1" dirty="0" err="1">
                <a:solidFill>
                  <a:srgbClr val="2C2CB2"/>
                </a:solidFill>
              </a:rPr>
              <a:t>Pos</a:t>
            </a:r>
            <a:endParaRPr lang="en-US" sz="1600" b="1" dirty="0">
              <a:solidFill>
                <a:srgbClr val="2C2CB2"/>
              </a:solidFill>
            </a:endParaRPr>
          </a:p>
        </p:txBody>
      </p:sp>
      <p:sp>
        <p:nvSpPr>
          <p:cNvPr id="148" name="Rettangolo arrotondato 12">
            <a:extLst>
              <a:ext uri="{FF2B5EF4-FFF2-40B4-BE49-F238E27FC236}">
                <a16:creationId xmlns:a16="http://schemas.microsoft.com/office/drawing/2014/main" id="{FBE45A76-83BE-F242-8161-8C28A9972673}"/>
              </a:ext>
            </a:extLst>
          </p:cNvPr>
          <p:cNvSpPr/>
          <p:nvPr/>
        </p:nvSpPr>
        <p:spPr bwMode="auto">
          <a:xfrm>
            <a:off x="3383804" y="4946988"/>
            <a:ext cx="1901995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49" name="Connettore 2 5">
            <a:extLst>
              <a:ext uri="{FF2B5EF4-FFF2-40B4-BE49-F238E27FC236}">
                <a16:creationId xmlns:a16="http://schemas.microsoft.com/office/drawing/2014/main" id="{FDAB2C28-F529-EC4A-9E8A-53FF1A3B998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05483" y="5085046"/>
            <a:ext cx="754876" cy="842679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0" name="CasellaDiTesto 6">
            <a:extLst>
              <a:ext uri="{FF2B5EF4-FFF2-40B4-BE49-F238E27FC236}">
                <a16:creationId xmlns:a16="http://schemas.microsoft.com/office/drawing/2014/main" id="{4ABD564A-91E4-4149-A34D-E8E8AD60EEAC}"/>
              </a:ext>
            </a:extLst>
          </p:cNvPr>
          <p:cNvSpPr txBox="1"/>
          <p:nvPr/>
        </p:nvSpPr>
        <p:spPr>
          <a:xfrm>
            <a:off x="5532251" y="5945913"/>
            <a:ext cx="143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Built-In: </a:t>
            </a:r>
          </a:p>
          <a:p>
            <a:pPr algn="ctr"/>
            <a:r>
              <a:rPr lang="en-US" sz="1600" b="1" dirty="0" err="1">
                <a:solidFill>
                  <a:srgbClr val="2C2CB2"/>
                </a:solidFill>
              </a:rPr>
              <a:t>ModelView</a:t>
            </a:r>
            <a:endParaRPr lang="en-US" sz="1600" b="1" dirty="0">
              <a:solidFill>
                <a:srgbClr val="2C2CB2"/>
              </a:solidFill>
            </a:endParaRPr>
          </a:p>
        </p:txBody>
      </p:sp>
      <p:cxnSp>
        <p:nvCxnSpPr>
          <p:cNvPr id="151" name="Connettore 2 5">
            <a:extLst>
              <a:ext uri="{FF2B5EF4-FFF2-40B4-BE49-F238E27FC236}">
                <a16:creationId xmlns:a16="http://schemas.microsoft.com/office/drawing/2014/main" id="{2DF1D3B9-CD5C-A84F-979E-465D47E0636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4311" y="5499595"/>
            <a:ext cx="9329" cy="76299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2" name="CasellaDiTesto 6">
            <a:extLst>
              <a:ext uri="{FF2B5EF4-FFF2-40B4-BE49-F238E27FC236}">
                <a16:creationId xmlns:a16="http://schemas.microsoft.com/office/drawing/2014/main" id="{7A6EF5A4-DE7D-9845-A389-9D83D784BA46}"/>
              </a:ext>
            </a:extLst>
          </p:cNvPr>
          <p:cNvSpPr txBox="1"/>
          <p:nvPr/>
        </p:nvSpPr>
        <p:spPr>
          <a:xfrm>
            <a:off x="2362200" y="6265253"/>
            <a:ext cx="143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Built-In: </a:t>
            </a:r>
          </a:p>
          <a:p>
            <a:pPr algn="ctr"/>
            <a:r>
              <a:rPr lang="en-US" sz="1600" b="1" dirty="0">
                <a:solidFill>
                  <a:srgbClr val="2C2CB2"/>
                </a:solidFill>
              </a:rPr>
              <a:t>Projection</a:t>
            </a:r>
          </a:p>
        </p:txBody>
      </p:sp>
    </p:spTree>
    <p:extLst>
      <p:ext uri="{BB962C8B-B14F-4D97-AF65-F5344CB8AC3E}">
        <p14:creationId xmlns:p14="http://schemas.microsoft.com/office/powerpoint/2010/main" val="23037118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Recap:Minimal</a:t>
            </a:r>
            <a:r>
              <a:rPr lang="en-US" dirty="0"/>
              <a:t> Fragment </a:t>
            </a:r>
            <a:r>
              <a:rPr lang="en-US" dirty="0" err="1"/>
              <a:t>Shader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7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24346" y="3221781"/>
            <a:ext cx="135546" cy="10610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8" name="Rettangolo 3">
            <a:extLst>
              <a:ext uri="{FF2B5EF4-FFF2-40B4-BE49-F238E27FC236}">
                <a16:creationId xmlns:a16="http://schemas.microsoft.com/office/drawing/2014/main" id="{EA57E781-C890-E141-8559-E0A3899FFA73}"/>
              </a:ext>
            </a:extLst>
          </p:cNvPr>
          <p:cNvSpPr/>
          <p:nvPr/>
        </p:nvSpPr>
        <p:spPr>
          <a:xfrm>
            <a:off x="386330" y="4267200"/>
            <a:ext cx="7193405" cy="1077218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6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gl_FragColor</a:t>
            </a:r>
            <a:r>
              <a:rPr lang="en-US" sz="1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vec4(1.0, 0.0, 0.0, 1.0);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132" name="CasellaDiTesto 6">
            <a:extLst>
              <a:ext uri="{FF2B5EF4-FFF2-40B4-BE49-F238E27FC236}">
                <a16:creationId xmlns:a16="http://schemas.microsoft.com/office/drawing/2014/main" id="{C2B7F6F1-D895-7340-8622-3E4041C10C81}"/>
              </a:ext>
            </a:extLst>
          </p:cNvPr>
          <p:cNvSpPr txBox="1"/>
          <p:nvPr/>
        </p:nvSpPr>
        <p:spPr>
          <a:xfrm rot="5400000">
            <a:off x="7118070" y="4728867"/>
            <a:ext cx="1323439" cy="400110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GLSL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6" name="Connettore 2 5">
            <a:extLst>
              <a:ext uri="{FF2B5EF4-FFF2-40B4-BE49-F238E27FC236}">
                <a16:creationId xmlns:a16="http://schemas.microsoft.com/office/drawing/2014/main" id="{999734BA-E884-744C-90E6-FE769D72686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38745" y="5120969"/>
            <a:ext cx="1121087" cy="127983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7" name="CasellaDiTesto 6">
            <a:extLst>
              <a:ext uri="{FF2B5EF4-FFF2-40B4-BE49-F238E27FC236}">
                <a16:creationId xmlns:a16="http://schemas.microsoft.com/office/drawing/2014/main" id="{39BE2F96-EA4B-0B46-B154-514CA15AAE57}"/>
              </a:ext>
            </a:extLst>
          </p:cNvPr>
          <p:cNvSpPr txBox="1"/>
          <p:nvPr/>
        </p:nvSpPr>
        <p:spPr>
          <a:xfrm>
            <a:off x="3059832" y="6197025"/>
            <a:ext cx="2622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Return: the final pixel color</a:t>
            </a:r>
          </a:p>
        </p:txBody>
      </p:sp>
      <p:sp>
        <p:nvSpPr>
          <p:cNvPr id="148" name="Rettangolo arrotondato 12">
            <a:extLst>
              <a:ext uri="{FF2B5EF4-FFF2-40B4-BE49-F238E27FC236}">
                <a16:creationId xmlns:a16="http://schemas.microsoft.com/office/drawing/2014/main" id="{FBE45A76-83BE-F242-8161-8C28A9972673}"/>
              </a:ext>
            </a:extLst>
          </p:cNvPr>
          <p:cNvSpPr/>
          <p:nvPr/>
        </p:nvSpPr>
        <p:spPr bwMode="auto">
          <a:xfrm>
            <a:off x="339234" y="4736874"/>
            <a:ext cx="1901995" cy="384095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6454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Recap: GLSL: parameters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445694"/>
            <a:ext cx="9144000" cy="3183706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b="1" dirty="0" err="1">
                <a:solidFill>
                  <a:schemeClr val="accent2"/>
                </a:solidFill>
                <a:latin typeface="Courier New" pitchFamily="49" charset="0"/>
              </a:rPr>
              <a:t>attribute:</a:t>
            </a:r>
            <a:r>
              <a:rPr lang="en-US" altLang="en-US" sz="1400" dirty="0" err="1">
                <a:latin typeface="+mj-lt"/>
              </a:rPr>
              <a:t>Global</a:t>
            </a:r>
            <a:r>
              <a:rPr lang="en-US" altLang="en-US" sz="1400" dirty="0">
                <a:latin typeface="+mj-lt"/>
              </a:rPr>
              <a:t> variables that </a:t>
            </a:r>
            <a:r>
              <a:rPr lang="en-US" altLang="en-US" sz="1400" b="1" dirty="0">
                <a:latin typeface="+mj-lt"/>
              </a:rPr>
              <a:t>may change per vertex</a:t>
            </a:r>
            <a:r>
              <a:rPr lang="en-US" altLang="en-US" sz="1400" dirty="0">
                <a:latin typeface="+mj-lt"/>
              </a:rPr>
              <a:t>, that are passed from the OpenGL application to vertex </a:t>
            </a:r>
            <a:r>
              <a:rPr lang="en-US" altLang="en-US" sz="1400" dirty="0" err="1">
                <a:latin typeface="+mj-lt"/>
              </a:rPr>
              <a:t>shaders</a:t>
            </a:r>
            <a:r>
              <a:rPr lang="en-US" altLang="en-US" sz="1400" dirty="0">
                <a:latin typeface="+mj-lt"/>
              </a:rPr>
              <a:t>.  This qualifier </a:t>
            </a:r>
            <a:r>
              <a:rPr lang="en-US" altLang="en-US" sz="1400" b="1" dirty="0">
                <a:latin typeface="+mj-lt"/>
              </a:rPr>
              <a:t>can only be used in vertex </a:t>
            </a:r>
            <a:r>
              <a:rPr lang="en-US" altLang="en-US" sz="1400" b="1" dirty="0" err="1">
                <a:latin typeface="+mj-lt"/>
              </a:rPr>
              <a:t>shaders</a:t>
            </a:r>
            <a:r>
              <a:rPr lang="en-US" altLang="en-US" sz="1400" dirty="0">
                <a:latin typeface="+mj-lt"/>
              </a:rPr>
              <a:t>. For the </a:t>
            </a:r>
            <a:r>
              <a:rPr lang="en-US" altLang="en-US" sz="1400" dirty="0" err="1">
                <a:latin typeface="+mj-lt"/>
              </a:rPr>
              <a:t>shader</a:t>
            </a:r>
            <a:r>
              <a:rPr lang="en-US" altLang="en-US" sz="1400" dirty="0">
                <a:latin typeface="+mj-lt"/>
              </a:rPr>
              <a:t> this is a </a:t>
            </a:r>
            <a:r>
              <a:rPr lang="en-US" altLang="en-US" sz="1400" b="1" dirty="0">
                <a:latin typeface="+mj-lt"/>
              </a:rPr>
              <a:t>read-only</a:t>
            </a:r>
            <a:r>
              <a:rPr lang="en-US" altLang="en-US" sz="1400" dirty="0">
                <a:latin typeface="+mj-lt"/>
              </a:rPr>
              <a:t> variable. </a:t>
            </a:r>
            <a:endParaRPr lang="en-US" alt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b="1" dirty="0">
              <a:solidFill>
                <a:schemeClr val="accent2"/>
              </a:solidFill>
              <a:latin typeface="Courier New" pitchFamily="49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b="1" dirty="0" err="1">
                <a:solidFill>
                  <a:schemeClr val="accent2"/>
                </a:solidFill>
                <a:latin typeface="Courier New" pitchFamily="49" charset="0"/>
              </a:rPr>
              <a:t>uniform:</a:t>
            </a:r>
            <a:r>
              <a:rPr lang="en-US" altLang="en-US" sz="1400" dirty="0" err="1"/>
              <a:t>Global</a:t>
            </a:r>
            <a:r>
              <a:rPr lang="en-US" altLang="en-US" sz="1400" dirty="0"/>
              <a:t> variables that </a:t>
            </a:r>
            <a:r>
              <a:rPr lang="en-US" altLang="en-US" sz="1400" b="1" dirty="0"/>
              <a:t>may change per primitive</a:t>
            </a:r>
            <a:r>
              <a:rPr lang="en-US" altLang="en-US" sz="1400" dirty="0"/>
              <a:t>, that are passed from the OpenGL application to the </a:t>
            </a:r>
            <a:r>
              <a:rPr lang="en-US" altLang="en-US" sz="1400" dirty="0" err="1"/>
              <a:t>shaders</a:t>
            </a:r>
            <a:r>
              <a:rPr lang="en-US" altLang="en-US" sz="1400" dirty="0"/>
              <a:t>. This qualifier </a:t>
            </a:r>
            <a:r>
              <a:rPr lang="en-US" altLang="en-US" sz="1400" b="1" dirty="0"/>
              <a:t>can be used in both vertex and fragment </a:t>
            </a:r>
            <a:r>
              <a:rPr lang="en-US" altLang="en-US" sz="1400" b="1" dirty="0" err="1"/>
              <a:t>shaders</a:t>
            </a:r>
            <a:r>
              <a:rPr lang="en-US" altLang="en-US" sz="1400" dirty="0"/>
              <a:t>. For the </a:t>
            </a:r>
            <a:r>
              <a:rPr lang="en-US" altLang="en-US" sz="1400" dirty="0" err="1"/>
              <a:t>shaders</a:t>
            </a:r>
            <a:r>
              <a:rPr lang="en-US" altLang="en-US" sz="1400" dirty="0"/>
              <a:t> this is a </a:t>
            </a:r>
            <a:r>
              <a:rPr lang="en-US" altLang="en-US" sz="1400" b="1" dirty="0"/>
              <a:t>read-only variable.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400" b="1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Courier New" pitchFamily="49" charset="0"/>
              </a:rPr>
              <a:t>varying:</a:t>
            </a:r>
            <a:r>
              <a:rPr lang="it-IT" sz="1400" dirty="0" err="1"/>
              <a:t>used</a:t>
            </a:r>
            <a:r>
              <a:rPr lang="it-IT" sz="1400" dirty="0"/>
              <a:t> for </a:t>
            </a:r>
            <a:r>
              <a:rPr lang="it-IT" sz="1400" b="1" dirty="0" err="1"/>
              <a:t>interpolated</a:t>
            </a:r>
            <a:r>
              <a:rPr lang="it-IT" sz="1400" b="1" dirty="0"/>
              <a:t> data </a:t>
            </a:r>
            <a:r>
              <a:rPr lang="it-IT" sz="1400" b="1" dirty="0" err="1"/>
              <a:t>between</a:t>
            </a:r>
            <a:r>
              <a:rPr lang="it-IT" sz="1400" b="1" dirty="0"/>
              <a:t> a </a:t>
            </a:r>
            <a:r>
              <a:rPr lang="it-IT" sz="1400" b="1" dirty="0" err="1"/>
              <a:t>vertex</a:t>
            </a:r>
            <a:r>
              <a:rPr lang="it-IT" sz="1400" b="1" dirty="0"/>
              <a:t> </a:t>
            </a:r>
            <a:r>
              <a:rPr lang="it-IT" sz="1400" b="1" dirty="0" err="1"/>
              <a:t>shader</a:t>
            </a:r>
            <a:r>
              <a:rPr lang="it-IT" sz="1400" b="1" dirty="0"/>
              <a:t> and a </a:t>
            </a:r>
            <a:r>
              <a:rPr lang="it-IT" sz="1400" b="1" dirty="0" err="1"/>
              <a:t>fragment</a:t>
            </a:r>
            <a:r>
              <a:rPr lang="it-IT" sz="1400" b="1" dirty="0"/>
              <a:t> </a:t>
            </a:r>
            <a:r>
              <a:rPr lang="it-IT" sz="1400" b="1" dirty="0" err="1"/>
              <a:t>shader</a:t>
            </a:r>
            <a:r>
              <a:rPr lang="it-IT" sz="1400" dirty="0"/>
              <a:t>. </a:t>
            </a:r>
            <a:r>
              <a:rPr lang="it-IT" sz="1400" dirty="0" err="1"/>
              <a:t>Available</a:t>
            </a:r>
            <a:r>
              <a:rPr lang="it-IT" sz="1400" dirty="0"/>
              <a:t> for </a:t>
            </a:r>
            <a:r>
              <a:rPr lang="it-IT" sz="1400" b="1" dirty="0" err="1"/>
              <a:t>writing</a:t>
            </a:r>
            <a:r>
              <a:rPr lang="it-IT" sz="1400" b="1" dirty="0"/>
              <a:t> in the </a:t>
            </a:r>
            <a:r>
              <a:rPr lang="it-IT" sz="1400" b="1" dirty="0" err="1"/>
              <a:t>vertex</a:t>
            </a:r>
            <a:r>
              <a:rPr lang="it-IT" sz="1400" b="1" dirty="0"/>
              <a:t> </a:t>
            </a:r>
            <a:r>
              <a:rPr lang="it-IT" sz="1400" b="1" dirty="0" err="1"/>
              <a:t>shader</a:t>
            </a:r>
            <a:r>
              <a:rPr lang="it-IT" sz="1400" dirty="0"/>
              <a:t>, and </a:t>
            </a:r>
            <a:r>
              <a:rPr lang="it-IT" sz="1400" b="1" dirty="0" err="1"/>
              <a:t>read-only</a:t>
            </a:r>
            <a:r>
              <a:rPr lang="it-IT" sz="1400" b="1" dirty="0"/>
              <a:t> in a </a:t>
            </a:r>
            <a:r>
              <a:rPr lang="it-IT" sz="1400" b="1" dirty="0" err="1"/>
              <a:t>fragment</a:t>
            </a:r>
            <a:r>
              <a:rPr lang="it-IT" sz="1400" b="1" dirty="0"/>
              <a:t> </a:t>
            </a:r>
            <a:r>
              <a:rPr lang="it-IT" sz="1400" b="1" dirty="0" err="1"/>
              <a:t>shader</a:t>
            </a:r>
            <a:r>
              <a:rPr lang="it-IT" sz="1400" dirty="0"/>
              <a:t>. </a:t>
            </a:r>
            <a:endParaRPr lang="en-US" altLang="en-US" sz="2400" b="1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sz="2000" dirty="0"/>
          </a:p>
        </p:txBody>
      </p:sp>
      <p:sp>
        <p:nvSpPr>
          <p:cNvPr id="12293" name="AutoShape 4" descr="01fig01"/>
          <p:cNvSpPr>
            <a:spLocks noChangeAspect="1" noChangeArrowheads="1"/>
          </p:cNvSpPr>
          <p:nvPr/>
        </p:nvSpPr>
        <p:spPr bwMode="auto">
          <a:xfrm>
            <a:off x="2190750" y="2024063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12294" name="AutoShape 5" descr="01fig01"/>
          <p:cNvSpPr>
            <a:spLocks noChangeAspect="1" noChangeArrowheads="1"/>
          </p:cNvSpPr>
          <p:nvPr/>
        </p:nvSpPr>
        <p:spPr bwMode="auto">
          <a:xfrm>
            <a:off x="2190750" y="2024063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12295" name="AutoShape 6" descr="01fig01"/>
          <p:cNvSpPr>
            <a:spLocks noChangeAspect="1" noChangeArrowheads="1"/>
          </p:cNvSpPr>
          <p:nvPr/>
        </p:nvSpPr>
        <p:spPr bwMode="auto">
          <a:xfrm>
            <a:off x="2190750" y="2024063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12296" name="AutoShape 7" descr="01fig01"/>
          <p:cNvSpPr>
            <a:spLocks noChangeAspect="1" noChangeArrowheads="1"/>
          </p:cNvSpPr>
          <p:nvPr/>
        </p:nvSpPr>
        <p:spPr bwMode="auto">
          <a:xfrm>
            <a:off x="2190750" y="2024063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12297" name="AutoShape 8" descr="01fig01_al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2" name="Rettangolo 1"/>
          <p:cNvSpPr/>
          <p:nvPr/>
        </p:nvSpPr>
        <p:spPr>
          <a:xfrm>
            <a:off x="2349538" y="2770569"/>
            <a:ext cx="4086482" cy="400110"/>
          </a:xfrm>
          <a:prstGeom prst="rect">
            <a:avLst/>
          </a:prstGeom>
          <a:solidFill>
            <a:srgbClr val="FFC8A3"/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varying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3" name="Rettangolo arrotondato 2"/>
          <p:cNvSpPr/>
          <p:nvPr/>
        </p:nvSpPr>
        <p:spPr bwMode="auto">
          <a:xfrm>
            <a:off x="2254570" y="2673903"/>
            <a:ext cx="1368152" cy="648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61033" y="1268760"/>
            <a:ext cx="4031873" cy="400110"/>
          </a:xfrm>
          <a:prstGeom prst="rect">
            <a:avLst/>
          </a:prstGeom>
          <a:solidFill>
            <a:srgbClr val="FFC8A3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attribute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baseColor</a:t>
            </a:r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2267744" y="1144779"/>
            <a:ext cx="1652656" cy="648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4" name="Rettangolo 1">
            <a:extLst>
              <a:ext uri="{FF2B5EF4-FFF2-40B4-BE49-F238E27FC236}">
                <a16:creationId xmlns:a16="http://schemas.microsoft.com/office/drawing/2014/main" id="{033E933C-EF18-6846-B15B-989A7A7401FD}"/>
              </a:ext>
            </a:extLst>
          </p:cNvPr>
          <p:cNvSpPr/>
          <p:nvPr/>
        </p:nvSpPr>
        <p:spPr>
          <a:xfrm>
            <a:off x="2336803" y="2040640"/>
            <a:ext cx="4086482" cy="400110"/>
          </a:xfrm>
          <a:prstGeom prst="rect">
            <a:avLst/>
          </a:prstGeom>
          <a:solidFill>
            <a:srgbClr val="FFC8A3"/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uniform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delta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15" name="Rettangolo arrotondato 2">
            <a:extLst>
              <a:ext uri="{FF2B5EF4-FFF2-40B4-BE49-F238E27FC236}">
                <a16:creationId xmlns:a16="http://schemas.microsoft.com/office/drawing/2014/main" id="{9552578C-C4C1-B24B-8BC4-55D9E9B6013E}"/>
              </a:ext>
            </a:extLst>
          </p:cNvPr>
          <p:cNvSpPr/>
          <p:nvPr/>
        </p:nvSpPr>
        <p:spPr bwMode="auto">
          <a:xfrm>
            <a:off x="2282885" y="1902112"/>
            <a:ext cx="1368152" cy="648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8072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Varying interpolation</a:t>
            </a:r>
          </a:p>
        </p:txBody>
      </p:sp>
      <p:sp>
        <p:nvSpPr>
          <p:cNvPr id="6" name="Rettangolo 5"/>
          <p:cNvSpPr/>
          <p:nvPr/>
        </p:nvSpPr>
        <p:spPr>
          <a:xfrm>
            <a:off x="755576" y="1124744"/>
            <a:ext cx="7523922" cy="2062103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attribute vec3 </a:t>
            </a:r>
            <a:r>
              <a:rPr lang="en-US" sz="16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baseColor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sz="16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varying vec3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6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(void)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gl_ModelViewProjectionMatrix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gl_Vertex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baseColor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7" name="CasellaDiTesto 6"/>
          <p:cNvSpPr txBox="1"/>
          <p:nvPr/>
        </p:nvSpPr>
        <p:spPr>
          <a:xfrm rot="5400000">
            <a:off x="7202282" y="2201962"/>
            <a:ext cx="2862321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VERTEX </a:t>
            </a:r>
            <a:br>
              <a:rPr lang="it-IT" b="1" i="0" dirty="0">
                <a:solidFill>
                  <a:schemeClr val="bg1"/>
                </a:solidFill>
                <a:latin typeface="+mj-lt"/>
              </a:rPr>
            </a:b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55575" y="4291379"/>
            <a:ext cx="7523923" cy="1569660"/>
          </a:xfrm>
          <a:prstGeom prst="rect">
            <a:avLst/>
          </a:prstGeom>
          <a:solidFill>
            <a:srgbClr val="FFD5B9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varying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s-E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gl_FragColor</a:t>
            </a:r>
            <a:r>
              <a:rPr lang="es-ES" sz="16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s-E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s-E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s-E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s-E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, 1.0);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                              </a:t>
            </a:r>
          </a:p>
        </p:txBody>
      </p:sp>
      <p:sp>
        <p:nvSpPr>
          <p:cNvPr id="9" name="CasellaDiTesto 8"/>
          <p:cNvSpPr txBox="1"/>
          <p:nvPr/>
        </p:nvSpPr>
        <p:spPr>
          <a:xfrm rot="5400000">
            <a:off x="7501845" y="5026860"/>
            <a:ext cx="2246769" cy="707886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None/>
              <a:defRPr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it-IT" b="1" i="0" dirty="0">
                <a:solidFill>
                  <a:schemeClr val="bg1"/>
                </a:solidFill>
                <a:latin typeface="+mj-lt"/>
              </a:rPr>
              <a:t>FRAGMENT  </a:t>
            </a:r>
            <a:r>
              <a:rPr lang="it-IT" b="1" i="0" dirty="0" err="1">
                <a:solidFill>
                  <a:schemeClr val="bg1"/>
                </a:solidFill>
                <a:latin typeface="+mj-lt"/>
              </a:rPr>
              <a:t>Shader</a:t>
            </a:r>
            <a:endParaRPr lang="en-US" b="1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Figura a mano libera 16"/>
          <p:cNvSpPr/>
          <p:nvPr/>
        </p:nvSpPr>
        <p:spPr bwMode="auto">
          <a:xfrm>
            <a:off x="100755" y="1844825"/>
            <a:ext cx="636417" cy="2952328"/>
          </a:xfrm>
          <a:custGeom>
            <a:avLst/>
            <a:gdLst>
              <a:gd name="connsiteX0" fmla="*/ 1128720 w 2557470"/>
              <a:gd name="connsiteY0" fmla="*/ 237889 h 3000556"/>
              <a:gd name="connsiteX1" fmla="*/ 7 w 2557470"/>
              <a:gd name="connsiteY1" fmla="*/ 252176 h 3000556"/>
              <a:gd name="connsiteX2" fmla="*/ 1143007 w 2557470"/>
              <a:gd name="connsiteY2" fmla="*/ 2823926 h 3000556"/>
              <a:gd name="connsiteX3" fmla="*/ 2228857 w 2557470"/>
              <a:gd name="connsiteY3" fmla="*/ 2723914 h 3000556"/>
              <a:gd name="connsiteX4" fmla="*/ 2557470 w 2557470"/>
              <a:gd name="connsiteY4" fmla="*/ 2309576 h 3000556"/>
              <a:gd name="connsiteX0" fmla="*/ 1128720 w 2228857"/>
              <a:gd name="connsiteY0" fmla="*/ 237889 h 3000556"/>
              <a:gd name="connsiteX1" fmla="*/ 7 w 2228857"/>
              <a:gd name="connsiteY1" fmla="*/ 252176 h 3000556"/>
              <a:gd name="connsiteX2" fmla="*/ 1143007 w 2228857"/>
              <a:gd name="connsiteY2" fmla="*/ 2823926 h 3000556"/>
              <a:gd name="connsiteX3" fmla="*/ 2228857 w 2228857"/>
              <a:gd name="connsiteY3" fmla="*/ 2723914 h 3000556"/>
              <a:gd name="connsiteX0" fmla="*/ 1128720 w 1143007"/>
              <a:gd name="connsiteY0" fmla="*/ 237889 h 2823926"/>
              <a:gd name="connsiteX1" fmla="*/ 7 w 1143007"/>
              <a:gd name="connsiteY1" fmla="*/ 252176 h 2823926"/>
              <a:gd name="connsiteX2" fmla="*/ 1143007 w 1143007"/>
              <a:gd name="connsiteY2" fmla="*/ 2823926 h 2823926"/>
              <a:gd name="connsiteX0" fmla="*/ 628711 w 642998"/>
              <a:gd name="connsiteY0" fmla="*/ 25864 h 2611901"/>
              <a:gd name="connsiteX1" fmla="*/ 61 w 642998"/>
              <a:gd name="connsiteY1" fmla="*/ 1354601 h 2611901"/>
              <a:gd name="connsiteX2" fmla="*/ 642998 w 642998"/>
              <a:gd name="connsiteY2" fmla="*/ 2611901 h 2611901"/>
              <a:gd name="connsiteX0" fmla="*/ 628711 w 642998"/>
              <a:gd name="connsiteY0" fmla="*/ 25864 h 2611901"/>
              <a:gd name="connsiteX1" fmla="*/ 61 w 642998"/>
              <a:gd name="connsiteY1" fmla="*/ 1354601 h 2611901"/>
              <a:gd name="connsiteX2" fmla="*/ 642998 w 642998"/>
              <a:gd name="connsiteY2" fmla="*/ 2611901 h 2611901"/>
              <a:gd name="connsiteX0" fmla="*/ 628668 w 642955"/>
              <a:gd name="connsiteY0" fmla="*/ 58 h 2586095"/>
              <a:gd name="connsiteX1" fmla="*/ 18 w 642955"/>
              <a:gd name="connsiteY1" fmla="*/ 1328795 h 2586095"/>
              <a:gd name="connsiteX2" fmla="*/ 642955 w 642955"/>
              <a:gd name="connsiteY2" fmla="*/ 2586095 h 2586095"/>
              <a:gd name="connsiteX0" fmla="*/ 571524 w 585811"/>
              <a:gd name="connsiteY0" fmla="*/ 58 h 2586095"/>
              <a:gd name="connsiteX1" fmla="*/ 24 w 585811"/>
              <a:gd name="connsiteY1" fmla="*/ 1328795 h 2586095"/>
              <a:gd name="connsiteX2" fmla="*/ 585811 w 585811"/>
              <a:gd name="connsiteY2" fmla="*/ 2586095 h 2586095"/>
              <a:gd name="connsiteX0" fmla="*/ 571518 w 585805"/>
              <a:gd name="connsiteY0" fmla="*/ 56881 h 2642918"/>
              <a:gd name="connsiteX1" fmla="*/ 18 w 585805"/>
              <a:gd name="connsiteY1" fmla="*/ 1385618 h 2642918"/>
              <a:gd name="connsiteX2" fmla="*/ 585805 w 585805"/>
              <a:gd name="connsiteY2" fmla="*/ 2642918 h 2642918"/>
              <a:gd name="connsiteX0" fmla="*/ 571518 w 585805"/>
              <a:gd name="connsiteY0" fmla="*/ 56881 h 2681913"/>
              <a:gd name="connsiteX1" fmla="*/ 18 w 585805"/>
              <a:gd name="connsiteY1" fmla="*/ 1385618 h 2681913"/>
              <a:gd name="connsiteX2" fmla="*/ 585805 w 585805"/>
              <a:gd name="connsiteY2" fmla="*/ 2642918 h 2681913"/>
              <a:gd name="connsiteX0" fmla="*/ 571518 w 585805"/>
              <a:gd name="connsiteY0" fmla="*/ 56881 h 2692522"/>
              <a:gd name="connsiteX1" fmla="*/ 18 w 585805"/>
              <a:gd name="connsiteY1" fmla="*/ 1385618 h 2692522"/>
              <a:gd name="connsiteX2" fmla="*/ 585805 w 585805"/>
              <a:gd name="connsiteY2" fmla="*/ 2642918 h 2692522"/>
              <a:gd name="connsiteX0" fmla="*/ 571518 w 585805"/>
              <a:gd name="connsiteY0" fmla="*/ 56881 h 2757275"/>
              <a:gd name="connsiteX1" fmla="*/ 18 w 585805"/>
              <a:gd name="connsiteY1" fmla="*/ 1385618 h 2757275"/>
              <a:gd name="connsiteX2" fmla="*/ 585805 w 585805"/>
              <a:gd name="connsiteY2" fmla="*/ 2642918 h 2757275"/>
              <a:gd name="connsiteX0" fmla="*/ 571518 w 585805"/>
              <a:gd name="connsiteY0" fmla="*/ 56881 h 2703847"/>
              <a:gd name="connsiteX1" fmla="*/ 18 w 585805"/>
              <a:gd name="connsiteY1" fmla="*/ 1385618 h 2703847"/>
              <a:gd name="connsiteX2" fmla="*/ 585805 w 585805"/>
              <a:gd name="connsiteY2" fmla="*/ 2642918 h 2703847"/>
              <a:gd name="connsiteX0" fmla="*/ 571518 w 585805"/>
              <a:gd name="connsiteY0" fmla="*/ 56881 h 2692522"/>
              <a:gd name="connsiteX1" fmla="*/ 18 w 585805"/>
              <a:gd name="connsiteY1" fmla="*/ 1385618 h 2692522"/>
              <a:gd name="connsiteX2" fmla="*/ 585805 w 585805"/>
              <a:gd name="connsiteY2" fmla="*/ 2642918 h 2692522"/>
              <a:gd name="connsiteX0" fmla="*/ 590058 w 590058"/>
              <a:gd name="connsiteY0" fmla="*/ 52489 h 2813405"/>
              <a:gd name="connsiteX1" fmla="*/ 17 w 590058"/>
              <a:gd name="connsiteY1" fmla="*/ 1506501 h 2813405"/>
              <a:gd name="connsiteX2" fmla="*/ 585804 w 590058"/>
              <a:gd name="connsiteY2" fmla="*/ 2763801 h 2813405"/>
              <a:gd name="connsiteX0" fmla="*/ 608598 w 608598"/>
              <a:gd name="connsiteY0" fmla="*/ 57201 h 2684491"/>
              <a:gd name="connsiteX1" fmla="*/ 16 w 608598"/>
              <a:gd name="connsiteY1" fmla="*/ 1377587 h 2684491"/>
              <a:gd name="connsiteX2" fmla="*/ 585803 w 608598"/>
              <a:gd name="connsiteY2" fmla="*/ 2634887 h 2684491"/>
              <a:gd name="connsiteX0" fmla="*/ 460289 w 460289"/>
              <a:gd name="connsiteY0" fmla="*/ 57201 h 2684491"/>
              <a:gd name="connsiteX1" fmla="*/ 32 w 460289"/>
              <a:gd name="connsiteY1" fmla="*/ 1377587 h 2684491"/>
              <a:gd name="connsiteX2" fmla="*/ 437494 w 460289"/>
              <a:gd name="connsiteY2" fmla="*/ 2634887 h 2684491"/>
              <a:gd name="connsiteX0" fmla="*/ 673486 w 673486"/>
              <a:gd name="connsiteY0" fmla="*/ 57201 h 2684491"/>
              <a:gd name="connsiteX1" fmla="*/ 12 w 673486"/>
              <a:gd name="connsiteY1" fmla="*/ 1377587 h 2684491"/>
              <a:gd name="connsiteX2" fmla="*/ 650691 w 673486"/>
              <a:gd name="connsiteY2" fmla="*/ 2634887 h 2684491"/>
              <a:gd name="connsiteX0" fmla="*/ 636407 w 636407"/>
              <a:gd name="connsiteY0" fmla="*/ 57201 h 2684491"/>
              <a:gd name="connsiteX1" fmla="*/ 14 w 636407"/>
              <a:gd name="connsiteY1" fmla="*/ 1377587 h 2684491"/>
              <a:gd name="connsiteX2" fmla="*/ 613612 w 636407"/>
              <a:gd name="connsiteY2" fmla="*/ 2634887 h 2684491"/>
              <a:gd name="connsiteX0" fmla="*/ 636417 w 636417"/>
              <a:gd name="connsiteY0" fmla="*/ 66 h 2627356"/>
              <a:gd name="connsiteX1" fmla="*/ 24 w 636417"/>
              <a:gd name="connsiteY1" fmla="*/ 1320452 h 2627356"/>
              <a:gd name="connsiteX2" fmla="*/ 613622 w 636417"/>
              <a:gd name="connsiteY2" fmla="*/ 2577752 h 2627356"/>
              <a:gd name="connsiteX0" fmla="*/ 636417 w 636417"/>
              <a:gd name="connsiteY0" fmla="*/ 66 h 2577781"/>
              <a:gd name="connsiteX1" fmla="*/ 24 w 636417"/>
              <a:gd name="connsiteY1" fmla="*/ 1320452 h 2577781"/>
              <a:gd name="connsiteX2" fmla="*/ 613622 w 636417"/>
              <a:gd name="connsiteY2" fmla="*/ 2577752 h 2577781"/>
              <a:gd name="connsiteX0" fmla="*/ 636417 w 636417"/>
              <a:gd name="connsiteY0" fmla="*/ 66 h 2579610"/>
              <a:gd name="connsiteX1" fmla="*/ 24 w 636417"/>
              <a:gd name="connsiteY1" fmla="*/ 1320452 h 2579610"/>
              <a:gd name="connsiteX2" fmla="*/ 613622 w 636417"/>
              <a:gd name="connsiteY2" fmla="*/ 2577752 h 2579610"/>
              <a:gd name="connsiteX0" fmla="*/ 636417 w 636417"/>
              <a:gd name="connsiteY0" fmla="*/ 66 h 2577752"/>
              <a:gd name="connsiteX1" fmla="*/ 24 w 636417"/>
              <a:gd name="connsiteY1" fmla="*/ 1320452 h 2577752"/>
              <a:gd name="connsiteX2" fmla="*/ 613622 w 636417"/>
              <a:gd name="connsiteY2" fmla="*/ 2577752 h 2577752"/>
              <a:gd name="connsiteX0" fmla="*/ 636417 w 636417"/>
              <a:gd name="connsiteY0" fmla="*/ 66 h 2577752"/>
              <a:gd name="connsiteX1" fmla="*/ 24 w 636417"/>
              <a:gd name="connsiteY1" fmla="*/ 1320452 h 2577752"/>
              <a:gd name="connsiteX2" fmla="*/ 613622 w 636417"/>
              <a:gd name="connsiteY2" fmla="*/ 2577752 h 2577752"/>
              <a:gd name="connsiteX0" fmla="*/ 636417 w 636417"/>
              <a:gd name="connsiteY0" fmla="*/ 0 h 2577686"/>
              <a:gd name="connsiteX1" fmla="*/ 24 w 636417"/>
              <a:gd name="connsiteY1" fmla="*/ 1320386 h 2577686"/>
              <a:gd name="connsiteX2" fmla="*/ 613622 w 636417"/>
              <a:gd name="connsiteY2" fmla="*/ 2577686 h 2577686"/>
              <a:gd name="connsiteX0" fmla="*/ 636417 w 636417"/>
              <a:gd name="connsiteY0" fmla="*/ 0 h 2577686"/>
              <a:gd name="connsiteX1" fmla="*/ 24 w 636417"/>
              <a:gd name="connsiteY1" fmla="*/ 1320386 h 2577686"/>
              <a:gd name="connsiteX2" fmla="*/ 613622 w 636417"/>
              <a:gd name="connsiteY2" fmla="*/ 2577686 h 257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417" h="2577686">
                <a:moveTo>
                  <a:pt x="636417" y="0"/>
                </a:moveTo>
                <a:cubicBezTo>
                  <a:pt x="166641" y="149822"/>
                  <a:pt x="-2357" y="889380"/>
                  <a:pt x="24" y="1320386"/>
                </a:cubicBezTo>
                <a:cubicBezTo>
                  <a:pt x="2405" y="1751392"/>
                  <a:pt x="158499" y="2408013"/>
                  <a:pt x="613622" y="2577686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8" name="Rettangolo 17"/>
          <p:cNvSpPr/>
          <p:nvPr/>
        </p:nvSpPr>
        <p:spPr bwMode="auto">
          <a:xfrm>
            <a:off x="755575" y="1596231"/>
            <a:ext cx="3240361" cy="4044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9" name="Rettangolo 18"/>
          <p:cNvSpPr/>
          <p:nvPr/>
        </p:nvSpPr>
        <p:spPr bwMode="auto">
          <a:xfrm>
            <a:off x="735986" y="4509120"/>
            <a:ext cx="3240361" cy="4044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" name="Ovale 19"/>
          <p:cNvSpPr/>
          <p:nvPr/>
        </p:nvSpPr>
        <p:spPr bwMode="auto">
          <a:xfrm>
            <a:off x="35058" y="2427306"/>
            <a:ext cx="421472" cy="1864073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L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I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N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967061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Recap: occlusion Z</a:t>
            </a:r>
            <a:r>
              <a:rPr lang="en-US" altLang="x-none" b="1" dirty="0">
                <a:ea typeface="ＭＳ Ｐゴシック" charset="-128"/>
              </a:rPr>
              <a:t>-buffer algorithm: </a:t>
            </a:r>
            <a:r>
              <a:rPr lang="en-US" altLang="x-none" dirty="0">
                <a:ea typeface="ＭＳ Ｐゴシック" charset="-128"/>
              </a:rPr>
              <a:t>properties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x-none" sz="2800">
              <a:ea typeface="ＭＳ Ｐゴシック" charset="-128"/>
              <a:sym typeface="Wingdings" charset="2"/>
            </a:endParaRPr>
          </a:p>
          <a:p>
            <a:pPr eaLnBrk="1" hangingPunct="1"/>
            <a:r>
              <a:rPr lang="en-US" altLang="x-none" sz="2800">
                <a:ea typeface="ＭＳ Ｐゴシック" charset="-128"/>
                <a:sym typeface="Wingdings" charset="2"/>
              </a:rPr>
              <a:t>rendering is </a:t>
            </a:r>
            <a:r>
              <a:rPr lang="en-US" altLang="en-US" sz="2800">
                <a:ea typeface="ＭＳ Ｐゴシック" charset="-128"/>
                <a:sym typeface="Wingdings" charset="2"/>
              </a:rPr>
              <a:t>“</a:t>
            </a:r>
            <a:r>
              <a:rPr lang="en-US" altLang="x-none" sz="2800">
                <a:ea typeface="ＭＳ Ｐゴシック" charset="-128"/>
                <a:sym typeface="Wingdings" charset="2"/>
              </a:rPr>
              <a:t>order independent</a:t>
            </a:r>
            <a:r>
              <a:rPr lang="en-US" altLang="en-US" sz="2800">
                <a:ea typeface="ＭＳ Ｐゴシック" charset="-128"/>
                <a:sym typeface="Wingdings" charset="2"/>
              </a:rPr>
              <a:t>”</a:t>
            </a:r>
            <a:r>
              <a:rPr lang="en-US" altLang="x-none" sz="2800">
                <a:ea typeface="ＭＳ Ｐゴシック" charset="-128"/>
                <a:sym typeface="Wingdings" charset="2"/>
              </a:rPr>
              <a:t> !!!</a:t>
            </a:r>
          </a:p>
          <a:p>
            <a:pPr eaLnBrk="1" hangingPunct="1"/>
            <a:endParaRPr lang="en-US" altLang="x-none" sz="2800">
              <a:ea typeface="ＭＳ Ｐゴシック" charset="-128"/>
              <a:sym typeface="Wingdings" charset="2"/>
            </a:endParaRPr>
          </a:p>
          <a:p>
            <a:pPr eaLnBrk="1" hangingPunct="1"/>
            <a:r>
              <a:rPr lang="en-US" altLang="x-none" sz="2800">
                <a:ea typeface="ＭＳ Ｐゴシック" charset="-128"/>
                <a:sym typeface="Wingdings" charset="2"/>
              </a:rPr>
              <a:t>it works in all cases </a:t>
            </a:r>
          </a:p>
          <a:p>
            <a:pPr lvl="1" eaLnBrk="1" hangingPunct="1"/>
            <a:r>
              <a:rPr lang="en-US" altLang="x-none" sz="2400">
                <a:ea typeface="ＭＳ Ｐゴシック" charset="-128"/>
                <a:sym typeface="Wingdings" charset="2"/>
              </a:rPr>
              <a:t>even on:</a:t>
            </a:r>
          </a:p>
          <a:p>
            <a:pPr eaLnBrk="1" hangingPunct="1">
              <a:buFontTx/>
              <a:buNone/>
            </a:pPr>
            <a:endParaRPr lang="en-US" altLang="x-none" sz="2800">
              <a:ea typeface="ＭＳ Ｐゴシック" charset="-128"/>
              <a:sym typeface="Wingdings" charset="2"/>
            </a:endParaRPr>
          </a:p>
          <a:p>
            <a:pPr eaLnBrk="1" hangingPunct="1"/>
            <a:r>
              <a:rPr lang="en-US" altLang="x-none" sz="2800">
                <a:ea typeface="ＭＳ Ｐゴシック" charset="-128"/>
                <a:sym typeface="Wingdings" charset="2"/>
              </a:rPr>
              <a:t>per fragment operation</a:t>
            </a:r>
          </a:p>
          <a:p>
            <a:pPr eaLnBrk="1" hangingPunct="1"/>
            <a:endParaRPr lang="en-US" altLang="x-none" sz="2800">
              <a:ea typeface="ＭＳ Ｐゴシック" charset="-128"/>
              <a:sym typeface="Wingdings" charset="2"/>
            </a:endParaRPr>
          </a:p>
          <a:p>
            <a:pPr eaLnBrk="1" hangingPunct="1"/>
            <a:r>
              <a:rPr lang="en-US" altLang="x-none" sz="2800">
                <a:ea typeface="ＭＳ Ｐゴシック" charset="-128"/>
                <a:sym typeface="Wingdings" charset="2"/>
              </a:rPr>
              <a:t>suitable to HW implementation </a:t>
            </a:r>
          </a:p>
          <a:p>
            <a:pPr eaLnBrk="1" hangingPunct="1"/>
            <a:endParaRPr lang="it-IT" altLang="x-none" sz="2800">
              <a:ea typeface="ＭＳ Ｐゴシック" charset="-128"/>
            </a:endParaRPr>
          </a:p>
        </p:txBody>
      </p:sp>
      <p:graphicFrame>
        <p:nvGraphicFramePr>
          <p:cNvPr id="474116" name="Group 4"/>
          <p:cNvGraphicFramePr>
            <a:graphicFrameLocks noGrp="1"/>
          </p:cNvGraphicFramePr>
          <p:nvPr/>
        </p:nvGraphicFramePr>
        <p:xfrm>
          <a:off x="6781800" y="2286000"/>
          <a:ext cx="1828800" cy="1981200"/>
        </p:xfrm>
        <a:graphic>
          <a:graphicData uri="http://schemas.openxmlformats.org/drawingml/2006/table">
            <a:tbl>
              <a:tblPr/>
              <a:tblGrid>
                <a:gridCol w="2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7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4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7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4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7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2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4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5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7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ＭＳ Ｐゴシック" charset="-128"/>
                        </a:rPr>
                        <a:t>63</a:t>
                      </a:r>
                      <a:endParaRPr kumimoji="0" lang="it-IT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-128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00438" name="Group 98"/>
          <p:cNvGrpSpPr>
            <a:grpSpLocks/>
          </p:cNvGrpSpPr>
          <p:nvPr/>
        </p:nvGrpSpPr>
        <p:grpSpPr bwMode="auto">
          <a:xfrm>
            <a:off x="4198938" y="3157538"/>
            <a:ext cx="1219200" cy="1062037"/>
            <a:chOff x="1008" y="1344"/>
            <a:chExt cx="1488" cy="1296"/>
          </a:xfrm>
        </p:grpSpPr>
        <p:sp>
          <p:nvSpPr>
            <p:cNvPr id="100449" name="Freeform 87"/>
            <p:cNvSpPr>
              <a:spLocks/>
            </p:cNvSpPr>
            <p:nvPr/>
          </p:nvSpPr>
          <p:spPr bwMode="auto">
            <a:xfrm>
              <a:off x="1008" y="1344"/>
              <a:ext cx="1488" cy="1296"/>
            </a:xfrm>
            <a:custGeom>
              <a:avLst/>
              <a:gdLst>
                <a:gd name="T0" fmla="*/ 624 w 1488"/>
                <a:gd name="T1" fmla="*/ 1296 h 1296"/>
                <a:gd name="T2" fmla="*/ 1152 w 1488"/>
                <a:gd name="T3" fmla="*/ 1056 h 1296"/>
                <a:gd name="T4" fmla="*/ 1488 w 1488"/>
                <a:gd name="T5" fmla="*/ 528 h 1296"/>
                <a:gd name="T6" fmla="*/ 912 w 1488"/>
                <a:gd name="T7" fmla="*/ 0 h 1296"/>
                <a:gd name="T8" fmla="*/ 336 w 1488"/>
                <a:gd name="T9" fmla="*/ 288 h 1296"/>
                <a:gd name="T10" fmla="*/ 0 w 1488"/>
                <a:gd name="T11" fmla="*/ 816 h 1296"/>
                <a:gd name="T12" fmla="*/ 624 w 1488"/>
                <a:gd name="T13" fmla="*/ 1296 h 12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88"/>
                <a:gd name="T22" fmla="*/ 0 h 1296"/>
                <a:gd name="T23" fmla="*/ 1488 w 1488"/>
                <a:gd name="T24" fmla="*/ 1296 h 12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88" h="1296">
                  <a:moveTo>
                    <a:pt x="624" y="1296"/>
                  </a:moveTo>
                  <a:lnTo>
                    <a:pt x="1152" y="1056"/>
                  </a:lnTo>
                  <a:lnTo>
                    <a:pt x="1488" y="528"/>
                  </a:lnTo>
                  <a:lnTo>
                    <a:pt x="912" y="0"/>
                  </a:lnTo>
                  <a:lnTo>
                    <a:pt x="336" y="288"/>
                  </a:lnTo>
                  <a:lnTo>
                    <a:pt x="0" y="816"/>
                  </a:lnTo>
                  <a:lnTo>
                    <a:pt x="624" y="1296"/>
                  </a:lnTo>
                </a:path>
              </a:pathLst>
            </a:custGeom>
            <a:solidFill>
              <a:schemeClr val="folHlink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450" name="Freeform 88"/>
            <p:cNvSpPr>
              <a:spLocks/>
            </p:cNvSpPr>
            <p:nvPr/>
          </p:nvSpPr>
          <p:spPr bwMode="auto">
            <a:xfrm>
              <a:off x="1152" y="1440"/>
              <a:ext cx="1296" cy="1104"/>
            </a:xfrm>
            <a:custGeom>
              <a:avLst/>
              <a:gdLst>
                <a:gd name="T0" fmla="*/ 522238957 w 665"/>
                <a:gd name="T1" fmla="*/ 2147483647 h 558"/>
                <a:gd name="T2" fmla="*/ 2147483647 w 665"/>
                <a:gd name="T3" fmla="*/ 581968931 h 558"/>
                <a:gd name="T4" fmla="*/ 0 w 665"/>
                <a:gd name="T5" fmla="*/ 0 h 558"/>
                <a:gd name="T6" fmla="*/ 522238957 w 665"/>
                <a:gd name="T7" fmla="*/ 2147483647 h 5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5"/>
                <a:gd name="T13" fmla="*/ 0 h 558"/>
                <a:gd name="T14" fmla="*/ 665 w 665"/>
                <a:gd name="T15" fmla="*/ 558 h 5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5" h="558">
                  <a:moveTo>
                    <a:pt x="113" y="558"/>
                  </a:moveTo>
                  <a:lnTo>
                    <a:pt x="665" y="89"/>
                  </a:lnTo>
                  <a:lnTo>
                    <a:pt x="0" y="0"/>
                  </a:lnTo>
                  <a:lnTo>
                    <a:pt x="113" y="558"/>
                  </a:lnTo>
                  <a:close/>
                </a:path>
              </a:pathLst>
            </a:custGeom>
            <a:solidFill>
              <a:srgbClr val="FF5050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451" name="Freeform 89"/>
            <p:cNvSpPr>
              <a:spLocks/>
            </p:cNvSpPr>
            <p:nvPr/>
          </p:nvSpPr>
          <p:spPr bwMode="auto">
            <a:xfrm>
              <a:off x="1104" y="1392"/>
              <a:ext cx="864" cy="864"/>
            </a:xfrm>
            <a:custGeom>
              <a:avLst/>
              <a:gdLst>
                <a:gd name="T0" fmla="*/ 0 w 864"/>
                <a:gd name="T1" fmla="*/ 720 h 864"/>
                <a:gd name="T2" fmla="*/ 768 w 864"/>
                <a:gd name="T3" fmla="*/ 0 h 864"/>
                <a:gd name="T4" fmla="*/ 864 w 864"/>
                <a:gd name="T5" fmla="*/ 864 h 864"/>
                <a:gd name="T6" fmla="*/ 0 w 864"/>
                <a:gd name="T7" fmla="*/ 720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0" y="720"/>
                  </a:moveTo>
                  <a:lnTo>
                    <a:pt x="768" y="0"/>
                  </a:lnTo>
                  <a:lnTo>
                    <a:pt x="864" y="864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452" name="Line 90"/>
            <p:cNvSpPr>
              <a:spLocks noChangeShapeType="1"/>
            </p:cNvSpPr>
            <p:nvPr/>
          </p:nvSpPr>
          <p:spPr bwMode="auto">
            <a:xfrm flipV="1">
              <a:off x="1536" y="1344"/>
              <a:ext cx="384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453" name="Line 91"/>
            <p:cNvSpPr>
              <a:spLocks noChangeShapeType="1"/>
            </p:cNvSpPr>
            <p:nvPr/>
          </p:nvSpPr>
          <p:spPr bwMode="auto">
            <a:xfrm>
              <a:off x="1536" y="1920"/>
              <a:ext cx="62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454" name="Line 92"/>
            <p:cNvSpPr>
              <a:spLocks noChangeShapeType="1"/>
            </p:cNvSpPr>
            <p:nvPr/>
          </p:nvSpPr>
          <p:spPr bwMode="auto">
            <a:xfrm flipH="1">
              <a:off x="1008" y="1920"/>
              <a:ext cx="52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0439" name="Group 93"/>
          <p:cNvGrpSpPr>
            <a:grpSpLocks/>
          </p:cNvGrpSpPr>
          <p:nvPr/>
        </p:nvGrpSpPr>
        <p:grpSpPr bwMode="auto">
          <a:xfrm>
            <a:off x="2293938" y="3157538"/>
            <a:ext cx="1430337" cy="973137"/>
            <a:chOff x="3002" y="2544"/>
            <a:chExt cx="1861" cy="1266"/>
          </a:xfrm>
        </p:grpSpPr>
        <p:sp>
          <p:nvSpPr>
            <p:cNvPr id="100445" name="Freeform 94"/>
            <p:cNvSpPr>
              <a:spLocks/>
            </p:cNvSpPr>
            <p:nvPr/>
          </p:nvSpPr>
          <p:spPr bwMode="auto">
            <a:xfrm>
              <a:off x="3168" y="2688"/>
              <a:ext cx="825" cy="1118"/>
            </a:xfrm>
            <a:custGeom>
              <a:avLst/>
              <a:gdLst>
                <a:gd name="T0" fmla="*/ 376 w 825"/>
                <a:gd name="T1" fmla="*/ 1118 h 1118"/>
                <a:gd name="T2" fmla="*/ 825 w 825"/>
                <a:gd name="T3" fmla="*/ 0 h 1118"/>
                <a:gd name="T4" fmla="*/ 0 w 825"/>
                <a:gd name="T5" fmla="*/ 1085 h 1118"/>
                <a:gd name="T6" fmla="*/ 376 w 825"/>
                <a:gd name="T7" fmla="*/ 1118 h 11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5"/>
                <a:gd name="T13" fmla="*/ 0 h 1118"/>
                <a:gd name="T14" fmla="*/ 825 w 825"/>
                <a:gd name="T15" fmla="*/ 1118 h 11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5" h="1118">
                  <a:moveTo>
                    <a:pt x="376" y="1118"/>
                  </a:moveTo>
                  <a:lnTo>
                    <a:pt x="825" y="0"/>
                  </a:lnTo>
                  <a:lnTo>
                    <a:pt x="0" y="1085"/>
                  </a:lnTo>
                  <a:lnTo>
                    <a:pt x="376" y="1118"/>
                  </a:lnTo>
                  <a:close/>
                </a:path>
              </a:pathLst>
            </a:custGeom>
            <a:solidFill>
              <a:srgbClr val="FF5050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446" name="Freeform 95"/>
            <p:cNvSpPr>
              <a:spLocks/>
            </p:cNvSpPr>
            <p:nvPr/>
          </p:nvSpPr>
          <p:spPr bwMode="auto">
            <a:xfrm>
              <a:off x="3552" y="2544"/>
              <a:ext cx="1167" cy="1178"/>
            </a:xfrm>
            <a:custGeom>
              <a:avLst/>
              <a:gdLst>
                <a:gd name="T0" fmla="*/ 0 w 1167"/>
                <a:gd name="T1" fmla="*/ 390 h 1178"/>
                <a:gd name="T2" fmla="*/ 1167 w 1167"/>
                <a:gd name="T3" fmla="*/ 1178 h 1178"/>
                <a:gd name="T4" fmla="*/ 41 w 1167"/>
                <a:gd name="T5" fmla="*/ 0 h 1178"/>
                <a:gd name="T6" fmla="*/ 0 w 1167"/>
                <a:gd name="T7" fmla="*/ 390 h 11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7"/>
                <a:gd name="T13" fmla="*/ 0 h 1178"/>
                <a:gd name="T14" fmla="*/ 1167 w 1167"/>
                <a:gd name="T15" fmla="*/ 1178 h 11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7" h="1178">
                  <a:moveTo>
                    <a:pt x="0" y="390"/>
                  </a:moveTo>
                  <a:lnTo>
                    <a:pt x="1167" y="1178"/>
                  </a:lnTo>
                  <a:lnTo>
                    <a:pt x="41" y="0"/>
                  </a:lnTo>
                  <a:lnTo>
                    <a:pt x="0" y="39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447" name="Freeform 96"/>
            <p:cNvSpPr>
              <a:spLocks/>
            </p:cNvSpPr>
            <p:nvPr/>
          </p:nvSpPr>
          <p:spPr bwMode="auto">
            <a:xfrm>
              <a:off x="3002" y="3057"/>
              <a:ext cx="1861" cy="554"/>
            </a:xfrm>
            <a:custGeom>
              <a:avLst/>
              <a:gdLst>
                <a:gd name="T0" fmla="*/ 1861 w 1861"/>
                <a:gd name="T1" fmla="*/ 432 h 554"/>
                <a:gd name="T2" fmla="*/ 0 w 1861"/>
                <a:gd name="T3" fmla="*/ 554 h 554"/>
                <a:gd name="T4" fmla="*/ 1767 w 1861"/>
                <a:gd name="T5" fmla="*/ 0 h 554"/>
                <a:gd name="T6" fmla="*/ 1861 w 1861"/>
                <a:gd name="T7" fmla="*/ 432 h 5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61"/>
                <a:gd name="T13" fmla="*/ 0 h 554"/>
                <a:gd name="T14" fmla="*/ 1861 w 1861"/>
                <a:gd name="T15" fmla="*/ 554 h 5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61" h="554">
                  <a:moveTo>
                    <a:pt x="1861" y="432"/>
                  </a:moveTo>
                  <a:lnTo>
                    <a:pt x="0" y="554"/>
                  </a:lnTo>
                  <a:lnTo>
                    <a:pt x="1767" y="0"/>
                  </a:lnTo>
                  <a:lnTo>
                    <a:pt x="1861" y="432"/>
                  </a:lnTo>
                  <a:close/>
                </a:path>
              </a:pathLst>
            </a:custGeom>
            <a:solidFill>
              <a:srgbClr val="99CCFF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0448" name="Freeform 97"/>
            <p:cNvSpPr>
              <a:spLocks/>
            </p:cNvSpPr>
            <p:nvPr/>
          </p:nvSpPr>
          <p:spPr bwMode="auto">
            <a:xfrm>
              <a:off x="3174" y="3151"/>
              <a:ext cx="631" cy="659"/>
            </a:xfrm>
            <a:custGeom>
              <a:avLst/>
              <a:gdLst>
                <a:gd name="T0" fmla="*/ 465 w 631"/>
                <a:gd name="T1" fmla="*/ 0 h 659"/>
                <a:gd name="T2" fmla="*/ 0 w 631"/>
                <a:gd name="T3" fmla="*/ 615 h 659"/>
                <a:gd name="T4" fmla="*/ 365 w 631"/>
                <a:gd name="T5" fmla="*/ 659 h 659"/>
                <a:gd name="T6" fmla="*/ 631 w 631"/>
                <a:gd name="T7" fmla="*/ 11 h 6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1"/>
                <a:gd name="T13" fmla="*/ 0 h 659"/>
                <a:gd name="T14" fmla="*/ 631 w 631"/>
                <a:gd name="T15" fmla="*/ 659 h 6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1" h="659">
                  <a:moveTo>
                    <a:pt x="465" y="0"/>
                  </a:moveTo>
                  <a:lnTo>
                    <a:pt x="0" y="615"/>
                  </a:lnTo>
                  <a:lnTo>
                    <a:pt x="365" y="659"/>
                  </a:lnTo>
                  <a:lnTo>
                    <a:pt x="631" y="11"/>
                  </a:lnTo>
                </a:path>
              </a:pathLst>
            </a:custGeom>
            <a:solidFill>
              <a:srgbClr val="FF5050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0440" name="Freeform 100"/>
          <p:cNvSpPr>
            <a:spLocks/>
          </p:cNvSpPr>
          <p:nvPr/>
        </p:nvSpPr>
        <p:spPr bwMode="auto">
          <a:xfrm>
            <a:off x="6705600" y="4648200"/>
            <a:ext cx="1600200" cy="1752600"/>
          </a:xfrm>
          <a:custGeom>
            <a:avLst/>
            <a:gdLst>
              <a:gd name="T0" fmla="*/ 0 w 1008"/>
              <a:gd name="T1" fmla="*/ 2147483647 h 1104"/>
              <a:gd name="T2" fmla="*/ 0 w 1008"/>
              <a:gd name="T3" fmla="*/ 0 h 1104"/>
              <a:gd name="T4" fmla="*/ 2147483647 w 1008"/>
              <a:gd name="T5" fmla="*/ 2147483647 h 1104"/>
              <a:gd name="T6" fmla="*/ 0 w 1008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008"/>
              <a:gd name="T13" fmla="*/ 0 h 1104"/>
              <a:gd name="T14" fmla="*/ 1008 w 1008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8" h="1104">
                <a:moveTo>
                  <a:pt x="0" y="1104"/>
                </a:moveTo>
                <a:lnTo>
                  <a:pt x="0" y="0"/>
                </a:lnTo>
                <a:lnTo>
                  <a:pt x="1008" y="1104"/>
                </a:lnTo>
                <a:lnTo>
                  <a:pt x="0" y="1104"/>
                </a:lnTo>
                <a:close/>
              </a:path>
            </a:pathLst>
          </a:custGeom>
          <a:solidFill>
            <a:srgbClr val="99CCFF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00441" name="Freeform 102"/>
          <p:cNvSpPr>
            <a:spLocks/>
          </p:cNvSpPr>
          <p:nvPr/>
        </p:nvSpPr>
        <p:spPr bwMode="auto">
          <a:xfrm flipV="1">
            <a:off x="6810375" y="4600575"/>
            <a:ext cx="1600200" cy="1676400"/>
          </a:xfrm>
          <a:custGeom>
            <a:avLst/>
            <a:gdLst>
              <a:gd name="T0" fmla="*/ 0 w 1008"/>
              <a:gd name="T1" fmla="*/ 2147483647 h 1104"/>
              <a:gd name="T2" fmla="*/ 0 w 1008"/>
              <a:gd name="T3" fmla="*/ 0 h 1104"/>
              <a:gd name="T4" fmla="*/ 2147483647 w 1008"/>
              <a:gd name="T5" fmla="*/ 2147483647 h 1104"/>
              <a:gd name="T6" fmla="*/ 0 w 1008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008"/>
              <a:gd name="T13" fmla="*/ 0 h 1104"/>
              <a:gd name="T14" fmla="*/ 1008 w 1008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8" h="1104">
                <a:moveTo>
                  <a:pt x="0" y="1104"/>
                </a:moveTo>
                <a:lnTo>
                  <a:pt x="0" y="0"/>
                </a:lnTo>
                <a:lnTo>
                  <a:pt x="1008" y="1104"/>
                </a:lnTo>
                <a:lnTo>
                  <a:pt x="0" y="1104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00442" name="Freeform 101"/>
          <p:cNvSpPr>
            <a:spLocks/>
          </p:cNvSpPr>
          <p:nvPr/>
        </p:nvSpPr>
        <p:spPr bwMode="auto">
          <a:xfrm>
            <a:off x="6724650" y="5000625"/>
            <a:ext cx="1219200" cy="1371600"/>
          </a:xfrm>
          <a:custGeom>
            <a:avLst/>
            <a:gdLst>
              <a:gd name="T0" fmla="*/ 0 w 1008"/>
              <a:gd name="T1" fmla="*/ 2147483647 h 1104"/>
              <a:gd name="T2" fmla="*/ 0 w 1008"/>
              <a:gd name="T3" fmla="*/ 0 h 1104"/>
              <a:gd name="T4" fmla="*/ 2147483647 w 1008"/>
              <a:gd name="T5" fmla="*/ 2147483647 h 1104"/>
              <a:gd name="T6" fmla="*/ 0 w 1008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008"/>
              <a:gd name="T13" fmla="*/ 0 h 1104"/>
              <a:gd name="T14" fmla="*/ 1008 w 1008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8" h="1104">
                <a:moveTo>
                  <a:pt x="0" y="1104"/>
                </a:moveTo>
                <a:lnTo>
                  <a:pt x="0" y="0"/>
                </a:lnTo>
                <a:lnTo>
                  <a:pt x="1008" y="1104"/>
                </a:lnTo>
                <a:lnTo>
                  <a:pt x="0" y="1104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00443" name="Line 104"/>
          <p:cNvSpPr>
            <a:spLocks noChangeShapeType="1"/>
          </p:cNvSpPr>
          <p:nvPr/>
        </p:nvSpPr>
        <p:spPr bwMode="auto">
          <a:xfrm flipV="1">
            <a:off x="6816725" y="5132388"/>
            <a:ext cx="0" cy="1143000"/>
          </a:xfrm>
          <a:prstGeom prst="line">
            <a:avLst/>
          </a:prstGeom>
          <a:noFill/>
          <a:ln w="19050">
            <a:solidFill>
              <a:srgbClr val="00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00444" name="Line 105"/>
          <p:cNvSpPr>
            <a:spLocks noChangeShapeType="1"/>
          </p:cNvSpPr>
          <p:nvPr/>
        </p:nvSpPr>
        <p:spPr bwMode="auto">
          <a:xfrm flipV="1">
            <a:off x="6810375" y="5724525"/>
            <a:ext cx="533400" cy="533400"/>
          </a:xfrm>
          <a:prstGeom prst="line">
            <a:avLst/>
          </a:prstGeom>
          <a:noFill/>
          <a:ln w="19050">
            <a:solidFill>
              <a:srgbClr val="00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00415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AutoShape 26"/>
          <p:cNvSpPr>
            <a:spLocks noChangeArrowheads="1"/>
          </p:cNvSpPr>
          <p:nvPr/>
        </p:nvSpPr>
        <p:spPr bwMode="auto">
          <a:xfrm>
            <a:off x="2317750" y="4522788"/>
            <a:ext cx="1009650" cy="982662"/>
          </a:xfrm>
          <a:prstGeom prst="can">
            <a:avLst>
              <a:gd name="adj" fmla="val 25000"/>
            </a:avLst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3 </a:t>
            </a:r>
            <a:r>
              <a:rPr lang="en-US" altLang="x-none" sz="2000" i="1">
                <a:solidFill>
                  <a:schemeClr val="accent2"/>
                </a:solidFill>
              </a:rPr>
              <a:t>Kg</a:t>
            </a:r>
            <a:endParaRPr lang="it-IT" altLang="x-none" sz="2000" i="1">
              <a:solidFill>
                <a:schemeClr val="accent2"/>
              </a:solidFill>
            </a:endParaRPr>
          </a:p>
        </p:txBody>
      </p:sp>
      <p:sp>
        <p:nvSpPr>
          <p:cNvPr id="61442" name="Line 28"/>
          <p:cNvSpPr>
            <a:spLocks noChangeShapeType="1"/>
          </p:cNvSpPr>
          <p:nvPr/>
        </p:nvSpPr>
        <p:spPr bwMode="auto">
          <a:xfrm flipV="1">
            <a:off x="2822575" y="3352800"/>
            <a:ext cx="0" cy="133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43" name="AutoShape 24"/>
          <p:cNvSpPr>
            <a:spLocks noChangeArrowheads="1"/>
          </p:cNvSpPr>
          <p:nvPr/>
        </p:nvSpPr>
        <p:spPr bwMode="auto">
          <a:xfrm>
            <a:off x="5362575" y="5014913"/>
            <a:ext cx="1009650" cy="982662"/>
          </a:xfrm>
          <a:prstGeom prst="can">
            <a:avLst>
              <a:gd name="adj" fmla="val 25000"/>
            </a:avLst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2 </a:t>
            </a:r>
            <a:r>
              <a:rPr lang="en-US" altLang="x-none" sz="2000" i="1">
                <a:solidFill>
                  <a:schemeClr val="accent2"/>
                </a:solidFill>
              </a:rPr>
              <a:t>Kg</a:t>
            </a:r>
            <a:endParaRPr lang="it-IT" altLang="x-none" sz="2000" i="1">
              <a:solidFill>
                <a:schemeClr val="accent2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 dirty="0" err="1">
                <a:ea typeface="ＭＳ Ｐゴシック" charset="-128"/>
              </a:rPr>
              <a:t>Recap</a:t>
            </a:r>
            <a:r>
              <a:rPr lang="it-IT" altLang="x-none" dirty="0">
                <a:ea typeface="ＭＳ Ｐゴシック" charset="-128"/>
              </a:rPr>
              <a:t>: </a:t>
            </a:r>
            <a:r>
              <a:rPr lang="it-IT" altLang="x-none" dirty="0" err="1">
                <a:ea typeface="ＭＳ Ｐゴシック" charset="-128"/>
              </a:rPr>
              <a:t>Baricentric</a:t>
            </a:r>
            <a:r>
              <a:rPr lang="it-IT" altLang="x-none" dirty="0">
                <a:ea typeface="ＭＳ Ｐゴシック" charset="-128"/>
              </a:rPr>
              <a:t> </a:t>
            </a:r>
            <a:r>
              <a:rPr lang="it-IT" altLang="x-none" dirty="0" err="1">
                <a:ea typeface="ＭＳ Ｐゴシック" charset="-128"/>
              </a:rPr>
              <a:t>coordinates</a:t>
            </a:r>
            <a:r>
              <a:rPr lang="en-US" altLang="x-none" dirty="0">
                <a:ea typeface="ＭＳ Ｐゴシック" charset="-128"/>
              </a:rPr>
              <a:t> </a:t>
            </a:r>
            <a:br>
              <a:rPr lang="en-US" altLang="x-none" dirty="0">
                <a:ea typeface="ＭＳ Ｐゴシック" charset="-128"/>
              </a:rPr>
            </a:br>
            <a:r>
              <a:rPr lang="it-IT" altLang="x-none" dirty="0" err="1">
                <a:ea typeface="ＭＳ Ｐゴシック" charset="-128"/>
              </a:rPr>
              <a:t>Physical</a:t>
            </a:r>
            <a:r>
              <a:rPr lang="it-IT" altLang="x-none" dirty="0">
                <a:ea typeface="ＭＳ Ｐゴシック" charset="-128"/>
              </a:rPr>
              <a:t> </a:t>
            </a:r>
            <a:r>
              <a:rPr lang="it-IT" altLang="x-none" dirty="0" err="1">
                <a:ea typeface="ＭＳ Ｐゴシック" charset="-128"/>
              </a:rPr>
              <a:t>interpretation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1763713" y="4149725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1</a:t>
            </a:r>
            <a:endParaRPr lang="it-IT" altLang="x-none" sz="3200" baseline="-25000"/>
          </a:p>
        </p:txBody>
      </p: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5940425" y="3573463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2</a:t>
            </a:r>
            <a:endParaRPr lang="it-IT" altLang="x-none" sz="3200" baseline="-25000"/>
          </a:p>
        </p:txBody>
      </p:sp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2100263" y="2994025"/>
            <a:ext cx="60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V</a:t>
            </a:r>
            <a:r>
              <a:rPr lang="en-US" altLang="x-none" sz="3200" baseline="-25000"/>
              <a:t>3</a:t>
            </a:r>
            <a:endParaRPr lang="it-IT" altLang="x-none" sz="3200" baseline="-25000"/>
          </a:p>
        </p:txBody>
      </p:sp>
      <p:sp>
        <p:nvSpPr>
          <p:cNvPr id="61448" name="Rectangle 14"/>
          <p:cNvSpPr>
            <a:spLocks noChangeArrowheads="1"/>
          </p:cNvSpPr>
          <p:nvPr/>
        </p:nvSpPr>
        <p:spPr bwMode="auto">
          <a:xfrm>
            <a:off x="4581525" y="1047750"/>
            <a:ext cx="45720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200" i="1">
                <a:solidFill>
                  <a:schemeClr val="accent2"/>
                </a:solidFill>
              </a:rPr>
              <a:t>p</a:t>
            </a:r>
            <a:r>
              <a:rPr lang="en-US" altLang="x-none"/>
              <a:t>  has baricentric coordinates </a:t>
            </a:r>
            <a:r>
              <a:rPr lang="en-US" altLang="x-none" sz="3200" i="1">
                <a:solidFill>
                  <a:schemeClr val="accent2"/>
                </a:solidFill>
              </a:rPr>
              <a:t> </a:t>
            </a:r>
            <a:br>
              <a:rPr lang="en-US" altLang="x-none" sz="3200" i="1">
                <a:solidFill>
                  <a:schemeClr val="accent2"/>
                </a:solidFill>
              </a:rPr>
            </a:br>
            <a:r>
              <a:rPr lang="en-US" altLang="x-none" sz="3200" i="1">
                <a:solidFill>
                  <a:schemeClr val="accent2"/>
                </a:solidFill>
              </a:rPr>
              <a:t>(a</a:t>
            </a:r>
            <a:r>
              <a:rPr lang="en-US" altLang="x-none" sz="3200" baseline="-25000">
                <a:solidFill>
                  <a:schemeClr val="accent2"/>
                </a:solidFill>
              </a:rPr>
              <a:t>1</a:t>
            </a:r>
            <a:r>
              <a:rPr lang="en-US" altLang="x-none" i="1">
                <a:solidFill>
                  <a:schemeClr val="accent2"/>
                </a:solidFill>
              </a:rPr>
              <a:t> 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2</a:t>
            </a:r>
            <a:r>
              <a:rPr lang="en-US" altLang="x-none"/>
              <a:t>   </a:t>
            </a:r>
            <a:r>
              <a:rPr lang="en-US" altLang="x-none" sz="3200" i="1">
                <a:solidFill>
                  <a:schemeClr val="accent2"/>
                </a:solidFill>
              </a:rPr>
              <a:t>a</a:t>
            </a:r>
            <a:r>
              <a:rPr lang="en-US" altLang="x-none" sz="3200" baseline="-25000">
                <a:solidFill>
                  <a:schemeClr val="accent2"/>
                </a:solidFill>
              </a:rPr>
              <a:t>3</a:t>
            </a:r>
            <a:r>
              <a:rPr lang="en-US" altLang="x-none" sz="3200" i="1">
                <a:solidFill>
                  <a:schemeClr val="accent2"/>
                </a:solidFill>
              </a:rPr>
              <a:t>)   </a:t>
            </a:r>
            <a:r>
              <a:rPr lang="en-US" altLang="x-none"/>
              <a:t>iff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/>
              <a:t>it is the baricenter of:</a:t>
            </a:r>
            <a:endParaRPr lang="en-US" altLang="x-none" sz="3200" i="1">
              <a:solidFill>
                <a:schemeClr val="accent2"/>
              </a:solidFill>
            </a:endParaRPr>
          </a:p>
        </p:txBody>
      </p:sp>
      <p:sp>
        <p:nvSpPr>
          <p:cNvPr id="61449" name="Freeform 4"/>
          <p:cNvSpPr>
            <a:spLocks/>
          </p:cNvSpPr>
          <p:nvPr/>
        </p:nvSpPr>
        <p:spPr bwMode="auto">
          <a:xfrm>
            <a:off x="2438400" y="3297238"/>
            <a:ext cx="3429000" cy="1122362"/>
          </a:xfrm>
          <a:custGeom>
            <a:avLst/>
            <a:gdLst>
              <a:gd name="T0" fmla="*/ 0 w 2160"/>
              <a:gd name="T1" fmla="*/ 2147483647 h 1350"/>
              <a:gd name="T2" fmla="*/ 2147483647 w 2160"/>
              <a:gd name="T3" fmla="*/ 0 h 1350"/>
              <a:gd name="T4" fmla="*/ 2147483647 w 2160"/>
              <a:gd name="T5" fmla="*/ 2147483647 h 1350"/>
              <a:gd name="T6" fmla="*/ 0 60000 65536"/>
              <a:gd name="T7" fmla="*/ 0 60000 65536"/>
              <a:gd name="T8" fmla="*/ 0 60000 65536"/>
              <a:gd name="T9" fmla="*/ 0 w 2160"/>
              <a:gd name="T10" fmla="*/ 0 h 1350"/>
              <a:gd name="T11" fmla="*/ 2160 w 2160"/>
              <a:gd name="T12" fmla="*/ 1350 h 1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1350">
                <a:moveTo>
                  <a:pt x="0" y="1350"/>
                </a:moveTo>
                <a:lnTo>
                  <a:pt x="246" y="0"/>
                </a:lnTo>
                <a:lnTo>
                  <a:pt x="2160" y="67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0" name="Line 5"/>
          <p:cNvSpPr>
            <a:spLocks noChangeShapeType="1"/>
          </p:cNvSpPr>
          <p:nvPr/>
        </p:nvSpPr>
        <p:spPr bwMode="auto">
          <a:xfrm flipV="1">
            <a:off x="2438400" y="3860800"/>
            <a:ext cx="3429000" cy="55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1" name="Line 8"/>
          <p:cNvSpPr>
            <a:spLocks noChangeShapeType="1"/>
          </p:cNvSpPr>
          <p:nvPr/>
        </p:nvSpPr>
        <p:spPr bwMode="auto">
          <a:xfrm>
            <a:off x="2819400" y="3302000"/>
            <a:ext cx="3048000" cy="55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2" name="Line 9"/>
          <p:cNvSpPr>
            <a:spLocks noChangeShapeType="1"/>
          </p:cNvSpPr>
          <p:nvPr/>
        </p:nvSpPr>
        <p:spPr bwMode="auto">
          <a:xfrm flipH="1">
            <a:off x="2438400" y="3302000"/>
            <a:ext cx="381000" cy="1117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3" name="Line 23"/>
          <p:cNvSpPr>
            <a:spLocks noChangeShapeType="1"/>
          </p:cNvSpPr>
          <p:nvPr/>
        </p:nvSpPr>
        <p:spPr bwMode="auto">
          <a:xfrm flipV="1">
            <a:off x="5867400" y="3844925"/>
            <a:ext cx="0" cy="133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61454" name="Group 11"/>
          <p:cNvGrpSpPr>
            <a:grpSpLocks/>
          </p:cNvGrpSpPr>
          <p:nvPr/>
        </p:nvGrpSpPr>
        <p:grpSpPr bwMode="auto">
          <a:xfrm>
            <a:off x="3352800" y="3352800"/>
            <a:ext cx="644525" cy="762000"/>
            <a:chOff x="1440" y="1541"/>
            <a:chExt cx="406" cy="480"/>
          </a:xfrm>
        </p:grpSpPr>
        <p:sp>
          <p:nvSpPr>
            <p:cNvPr id="61459" name="Line 12"/>
            <p:cNvSpPr>
              <a:spLocks noChangeShapeType="1"/>
            </p:cNvSpPr>
            <p:nvPr/>
          </p:nvSpPr>
          <p:spPr bwMode="auto">
            <a:xfrm flipV="1">
              <a:off x="1440" y="1776"/>
              <a:ext cx="0" cy="48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1460" name="Rectangle 13"/>
            <p:cNvSpPr>
              <a:spLocks noChangeArrowheads="1"/>
            </p:cNvSpPr>
            <p:nvPr/>
          </p:nvSpPr>
          <p:spPr bwMode="auto">
            <a:xfrm>
              <a:off x="1536" y="1541"/>
              <a:ext cx="31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4400"/>
                <a:t>p</a:t>
              </a:r>
              <a:endParaRPr lang="it-IT" altLang="x-none" sz="4400" baseline="-25000"/>
            </a:p>
          </p:txBody>
        </p:sp>
      </p:grpSp>
      <p:sp>
        <p:nvSpPr>
          <p:cNvPr id="61455" name="Line 15"/>
          <p:cNvSpPr>
            <a:spLocks noChangeShapeType="1"/>
          </p:cNvSpPr>
          <p:nvPr/>
        </p:nvSpPr>
        <p:spPr bwMode="auto">
          <a:xfrm flipV="1">
            <a:off x="3352800" y="23622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456" name="AutoShape 29"/>
          <p:cNvSpPr>
            <a:spLocks noChangeArrowheads="1"/>
          </p:cNvSpPr>
          <p:nvPr/>
        </p:nvSpPr>
        <p:spPr bwMode="auto">
          <a:xfrm>
            <a:off x="1936750" y="5570538"/>
            <a:ext cx="1009650" cy="982662"/>
          </a:xfrm>
          <a:prstGeom prst="can">
            <a:avLst>
              <a:gd name="adj" fmla="val 25000"/>
            </a:avLst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 i="1">
                <a:solidFill>
                  <a:schemeClr val="accent2"/>
                </a:solidFill>
              </a:rPr>
              <a:t>a</a:t>
            </a:r>
            <a:r>
              <a:rPr lang="en-US" altLang="x-none" sz="3600" baseline="-25000">
                <a:solidFill>
                  <a:schemeClr val="accent2"/>
                </a:solidFill>
              </a:rPr>
              <a:t>1 </a:t>
            </a:r>
            <a:r>
              <a:rPr lang="en-US" altLang="x-none" sz="2000" i="1">
                <a:solidFill>
                  <a:schemeClr val="accent2"/>
                </a:solidFill>
              </a:rPr>
              <a:t>Kg</a:t>
            </a:r>
            <a:endParaRPr lang="it-IT" altLang="x-none" sz="2000" i="1">
              <a:solidFill>
                <a:schemeClr val="accent2"/>
              </a:solidFill>
            </a:endParaRPr>
          </a:p>
        </p:txBody>
      </p:sp>
      <p:sp>
        <p:nvSpPr>
          <p:cNvPr id="61457" name="Line 30"/>
          <p:cNvSpPr>
            <a:spLocks noChangeShapeType="1"/>
          </p:cNvSpPr>
          <p:nvPr/>
        </p:nvSpPr>
        <p:spPr bwMode="auto">
          <a:xfrm flipV="1">
            <a:off x="2441575" y="4400550"/>
            <a:ext cx="0" cy="133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61458" name="Object 31"/>
          <p:cNvGraphicFramePr>
            <a:graphicFrameLocks noChangeAspect="1"/>
          </p:cNvGraphicFramePr>
          <p:nvPr/>
        </p:nvGraphicFramePr>
        <p:xfrm>
          <a:off x="3133725" y="1447800"/>
          <a:ext cx="8921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5" name="Image" r:id="rId3" imgW="647391" imgH="774330" progId="Photoshop.Image.8">
                  <p:embed/>
                </p:oleObj>
              </mc:Choice>
              <mc:Fallback>
                <p:oleObj name="Image" r:id="rId3" imgW="647391" imgH="774330" progId="Photoshop.Image.8">
                  <p:embed/>
                  <p:pic>
                    <p:nvPicPr>
                      <p:cNvPr id="61458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7BFF7B"/>
                          </a:clrFrom>
                          <a:clrTo>
                            <a:srgbClr val="7BFF7B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725" y="1447800"/>
                        <a:ext cx="8921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4712827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107504" y="1395347"/>
            <a:ext cx="8856984" cy="4985982"/>
          </a:xfrm>
          <a:prstGeom prst="rect">
            <a:avLst/>
          </a:prstGeom>
          <a:solidFill>
            <a:srgbClr val="CAE8D4"/>
          </a:solidFill>
        </p:spPr>
        <p:txBody>
          <a:bodyPr wrap="square" rtlCol="0">
            <a:noAutofit/>
          </a:bodyPr>
          <a:lstStyle/>
          <a:p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Rettangolo 9">
            <a:extLst>
              <a:ext uri="{FF2B5EF4-FFF2-40B4-BE49-F238E27FC236}">
                <a16:creationId xmlns:a16="http://schemas.microsoft.com/office/drawing/2014/main" id="{4827DC9B-CDB9-6148-9817-0417ABA738A3}"/>
              </a:ext>
            </a:extLst>
          </p:cNvPr>
          <p:cNvSpPr/>
          <p:nvPr/>
        </p:nvSpPr>
        <p:spPr>
          <a:xfrm>
            <a:off x="179512" y="4349826"/>
            <a:ext cx="8640960" cy="1077218"/>
          </a:xfrm>
          <a:prstGeom prst="rect">
            <a:avLst/>
          </a:prstGeom>
          <a:solidFill>
            <a:srgbClr val="FFC8A3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...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 ...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} 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Defining </a:t>
            </a:r>
            <a:r>
              <a:rPr lang="en-US" dirty="0" err="1"/>
              <a:t>shaders</a:t>
            </a:r>
            <a:r>
              <a:rPr lang="en-US" dirty="0"/>
              <a:t> in the HTML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560849"/>
            <a:ext cx="8856984" cy="4801314"/>
          </a:xfr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&lt;head&gt;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&lt;script type="x-</a:t>
            </a:r>
            <a:r>
              <a:rPr lang="en-US" sz="18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/x-vertex" id="</a:t>
            </a:r>
            <a:r>
              <a:rPr lang="en-US" sz="18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vertexShader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"&gt; </a:t>
            </a:r>
            <a:b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&lt;script type="x-</a:t>
            </a:r>
            <a:r>
              <a:rPr lang="en-US" sz="18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/x-fragment" id="</a:t>
            </a:r>
            <a:r>
              <a:rPr lang="en-US" sz="18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fragmentShader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"&gt; 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&lt;/head&gt;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9512" y="2435233"/>
            <a:ext cx="8640960" cy="1077218"/>
          </a:xfrm>
          <a:prstGeom prst="rect">
            <a:avLst/>
          </a:prstGeom>
          <a:solidFill>
            <a:srgbClr val="FFC8A3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...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{ ...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}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982116" y="3119343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B685"/>
                </a:solidFill>
              </a:rPr>
              <a:t>GLSL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913183" y="5026276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B685"/>
                </a:solidFill>
              </a:rPr>
              <a:t>GLSL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938245" y="5996635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HTML5</a:t>
            </a:r>
          </a:p>
        </p:txBody>
      </p:sp>
    </p:spTree>
    <p:extLst>
      <p:ext uri="{BB962C8B-B14F-4D97-AF65-F5344CB8AC3E}">
        <p14:creationId xmlns:p14="http://schemas.microsoft.com/office/powerpoint/2010/main" val="1442230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>
            <a:off x="115595" y="2209036"/>
            <a:ext cx="8856984" cy="2627715"/>
          </a:xfrm>
          <a:prstGeom prst="rect">
            <a:avLst/>
          </a:prstGeom>
          <a:solidFill>
            <a:srgbClr val="CAE8D4"/>
          </a:solidFill>
        </p:spPr>
        <p:txBody>
          <a:bodyPr wrap="square" rtlCol="0">
            <a:noAutofit/>
          </a:bodyPr>
          <a:lstStyle/>
          <a:p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Using </a:t>
            </a:r>
            <a:r>
              <a:rPr lang="en-US" dirty="0" err="1"/>
              <a:t>Shaders</a:t>
            </a:r>
            <a:r>
              <a:rPr lang="en-US" dirty="0"/>
              <a:t> as mesh’s material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5595" y="2374538"/>
            <a:ext cx="8856984" cy="2462213"/>
          </a:xfr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&lt;script&gt;</a:t>
            </a: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s_material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= new </a:t>
            </a:r>
            <a:r>
              <a:rPr lang="en-US" sz="1400" b="1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THREE.ShaderMaterial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s_material.</a:t>
            </a:r>
            <a:r>
              <a:rPr lang="en-US" sz="1400" b="1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vertexShader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document.getElementById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 '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vertexShader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' ).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textContent</a:t>
            </a: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s_material.</a:t>
            </a:r>
            <a:r>
              <a:rPr lang="en-US" sz="1400" b="1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fragmentShader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document.getElementById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 '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fragmentShader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' ).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textContent</a:t>
            </a: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mesh = new </a:t>
            </a:r>
            <a:r>
              <a:rPr lang="en-US" sz="1400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THREE.Mesh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( geometry, </a:t>
            </a:r>
            <a:r>
              <a:rPr lang="en-US" sz="1400" b="1" kern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s_material</a:t>
            </a:r>
            <a:r>
              <a:rPr lang="en-US" sz="1400" b="1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spcBef>
                <a:spcPct val="0"/>
              </a:spcBef>
              <a:buNone/>
            </a:pPr>
            <a:endParaRPr lang="en-US" sz="14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&lt;/script&gt;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100371" y="2514497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JavaScript</a:t>
            </a:r>
          </a:p>
        </p:txBody>
      </p:sp>
      <p:sp>
        <p:nvSpPr>
          <p:cNvPr id="16" name="Rettangolo arrotondato 12">
            <a:extLst>
              <a:ext uri="{FF2B5EF4-FFF2-40B4-BE49-F238E27FC236}">
                <a16:creationId xmlns:a16="http://schemas.microsoft.com/office/drawing/2014/main" id="{B1604C28-746A-894A-96C8-695E18B62EC6}"/>
              </a:ext>
            </a:extLst>
          </p:cNvPr>
          <p:cNvSpPr/>
          <p:nvPr/>
        </p:nvSpPr>
        <p:spPr bwMode="auto">
          <a:xfrm>
            <a:off x="2851899" y="2722559"/>
            <a:ext cx="1944216" cy="3840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7" name="Connettore 2 5">
            <a:extLst>
              <a:ext uri="{FF2B5EF4-FFF2-40B4-BE49-F238E27FC236}">
                <a16:creationId xmlns:a16="http://schemas.microsoft.com/office/drawing/2014/main" id="{6FFC524B-1D72-9444-97F5-3D9EDAC04126}"/>
              </a:ext>
            </a:extLst>
          </p:cNvPr>
          <p:cNvCxnSpPr>
            <a:cxnSpLocks/>
          </p:cNvCxnSpPr>
          <p:nvPr/>
        </p:nvCxnSpPr>
        <p:spPr bwMode="auto">
          <a:xfrm>
            <a:off x="3761881" y="1916832"/>
            <a:ext cx="0" cy="789048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8" name="CasellaDiTesto 6">
            <a:extLst>
              <a:ext uri="{FF2B5EF4-FFF2-40B4-BE49-F238E27FC236}">
                <a16:creationId xmlns:a16="http://schemas.microsoft.com/office/drawing/2014/main" id="{7FCB5870-5CE0-1742-B562-D4034AD85A76}"/>
              </a:ext>
            </a:extLst>
          </p:cNvPr>
          <p:cNvSpPr txBox="1"/>
          <p:nvPr/>
        </p:nvSpPr>
        <p:spPr>
          <a:xfrm>
            <a:off x="1696661" y="1588970"/>
            <a:ext cx="4254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A particular kind of material that use </a:t>
            </a:r>
            <a:r>
              <a:rPr lang="en-US" sz="1600" b="1" dirty="0" err="1">
                <a:solidFill>
                  <a:srgbClr val="2C2CB2"/>
                </a:solidFill>
              </a:rPr>
              <a:t>shaders</a:t>
            </a:r>
            <a:endParaRPr lang="en-US" sz="1600" b="1" dirty="0">
              <a:solidFill>
                <a:srgbClr val="2C2CB2"/>
              </a:solidFill>
            </a:endParaRPr>
          </a:p>
        </p:txBody>
      </p:sp>
      <p:sp>
        <p:nvSpPr>
          <p:cNvPr id="19" name="Rettangolo arrotondato 12">
            <a:extLst>
              <a:ext uri="{FF2B5EF4-FFF2-40B4-BE49-F238E27FC236}">
                <a16:creationId xmlns:a16="http://schemas.microsoft.com/office/drawing/2014/main" id="{230AF78F-E118-804D-A4E3-F6562A5C49E2}"/>
              </a:ext>
            </a:extLst>
          </p:cNvPr>
          <p:cNvSpPr/>
          <p:nvPr/>
        </p:nvSpPr>
        <p:spPr bwMode="auto">
          <a:xfrm>
            <a:off x="5148064" y="3077533"/>
            <a:ext cx="2520280" cy="999539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0" name="CasellaDiTesto 6">
            <a:extLst>
              <a:ext uri="{FF2B5EF4-FFF2-40B4-BE49-F238E27FC236}">
                <a16:creationId xmlns:a16="http://schemas.microsoft.com/office/drawing/2014/main" id="{98B68937-6A22-9B46-8CAC-3CE2229181FC}"/>
              </a:ext>
            </a:extLst>
          </p:cNvPr>
          <p:cNvSpPr txBox="1"/>
          <p:nvPr/>
        </p:nvSpPr>
        <p:spPr>
          <a:xfrm>
            <a:off x="4741868" y="5172117"/>
            <a:ext cx="3259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Identifiers to the </a:t>
            </a:r>
            <a:r>
              <a:rPr lang="en-US" sz="1600" b="1" dirty="0" err="1">
                <a:solidFill>
                  <a:srgbClr val="2C2CB2"/>
                </a:solidFill>
              </a:rPr>
              <a:t>shader</a:t>
            </a:r>
            <a:r>
              <a:rPr lang="en-US" sz="1600" b="1" dirty="0">
                <a:solidFill>
                  <a:srgbClr val="2C2CB2"/>
                </a:solidFill>
              </a:rPr>
              <a:t> programs</a:t>
            </a:r>
          </a:p>
        </p:txBody>
      </p:sp>
      <p:cxnSp>
        <p:nvCxnSpPr>
          <p:cNvPr id="21" name="Connettore 2 5">
            <a:extLst>
              <a:ext uri="{FF2B5EF4-FFF2-40B4-BE49-F238E27FC236}">
                <a16:creationId xmlns:a16="http://schemas.microsoft.com/office/drawing/2014/main" id="{058F698A-7F95-C543-BFBE-75CBC8B51E12}"/>
              </a:ext>
            </a:extLst>
          </p:cNvPr>
          <p:cNvCxnSpPr>
            <a:cxnSpLocks/>
            <a:endCxn id="19" idx="2"/>
          </p:cNvCxnSpPr>
          <p:nvPr/>
        </p:nvCxnSpPr>
        <p:spPr bwMode="auto">
          <a:xfrm flipH="1" flipV="1">
            <a:off x="6408204" y="4077072"/>
            <a:ext cx="22506" cy="104289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Rettangolo arrotondato 12">
            <a:extLst>
              <a:ext uri="{FF2B5EF4-FFF2-40B4-BE49-F238E27FC236}">
                <a16:creationId xmlns:a16="http://schemas.microsoft.com/office/drawing/2014/main" id="{60F52223-4DD5-1E4B-AD81-0E061FDA8369}"/>
              </a:ext>
            </a:extLst>
          </p:cNvPr>
          <p:cNvSpPr/>
          <p:nvPr/>
        </p:nvSpPr>
        <p:spPr bwMode="auto">
          <a:xfrm>
            <a:off x="3424376" y="3976022"/>
            <a:ext cx="1746194" cy="62249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B5CA56F2-AA8F-6344-B87A-05E9DDBB22C9}"/>
              </a:ext>
            </a:extLst>
          </p:cNvPr>
          <p:cNvSpPr txBox="1"/>
          <p:nvPr/>
        </p:nvSpPr>
        <p:spPr>
          <a:xfrm>
            <a:off x="772512" y="5762799"/>
            <a:ext cx="3969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C2CB2"/>
                </a:solidFill>
              </a:rPr>
              <a:t>From now on when render this mesh will</a:t>
            </a:r>
          </a:p>
          <a:p>
            <a:pPr algn="ctr"/>
            <a:r>
              <a:rPr lang="en-US" sz="1600" b="1" dirty="0">
                <a:solidFill>
                  <a:srgbClr val="2C2CB2"/>
                </a:solidFill>
              </a:rPr>
              <a:t>Use the material with the defined </a:t>
            </a:r>
            <a:r>
              <a:rPr lang="en-US" sz="1600" b="1" dirty="0" err="1">
                <a:solidFill>
                  <a:srgbClr val="2C2CB2"/>
                </a:solidFill>
              </a:rPr>
              <a:t>shaders</a:t>
            </a:r>
            <a:endParaRPr lang="en-US" sz="1600" b="1" dirty="0">
              <a:solidFill>
                <a:srgbClr val="2C2CB2"/>
              </a:solidFill>
            </a:endParaRPr>
          </a:p>
        </p:txBody>
      </p:sp>
      <p:cxnSp>
        <p:nvCxnSpPr>
          <p:cNvPr id="24" name="Connettore 2 5">
            <a:extLst>
              <a:ext uri="{FF2B5EF4-FFF2-40B4-BE49-F238E27FC236}">
                <a16:creationId xmlns:a16="http://schemas.microsoft.com/office/drawing/2014/main" id="{AB416B77-A1E8-B84F-995C-040069DBF85C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 flipV="1">
            <a:off x="2757190" y="4708138"/>
            <a:ext cx="878706" cy="1054661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47648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0" descr="teapotwire_tansp_sm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54213"/>
            <a:ext cx="71628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80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2"/>
                    </a:gs>
                    <a:gs pos="100000">
                      <a:srgbClr val="24248E"/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/>
              <a:t> Computer Graphics</a:t>
            </a:r>
            <a:endParaRPr lang="it-IT" altLang="en-US" sz="5400"/>
          </a:p>
        </p:txBody>
      </p:sp>
      <p:sp>
        <p:nvSpPr>
          <p:cNvPr id="3080" name="AutoShape 13"/>
          <p:cNvSpPr>
            <a:spLocks noChangeArrowheads="1"/>
          </p:cNvSpPr>
          <p:nvPr/>
        </p:nvSpPr>
        <p:spPr bwMode="auto">
          <a:xfrm>
            <a:off x="1400175" y="1375464"/>
            <a:ext cx="7181850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</a:rPr>
              <a:t>Shaders</a:t>
            </a:r>
            <a:endParaRPr lang="it-IT" altLang="en-US" sz="1800" b="1" i="1" dirty="0">
              <a:solidFill>
                <a:schemeClr val="bg1"/>
              </a:solidFill>
            </a:endParaRPr>
          </a:p>
        </p:txBody>
      </p:sp>
      <p:pic>
        <p:nvPicPr>
          <p:cNvPr id="8" name="Picture 13" descr="http://t1.gstatic.com/images?q=tbn:ANd9GcTydYDWpL6nGHl_JAsBS-a31MS1xQr-UtCB4Ceapwg2LoLFoUAYQA">
            <a:extLst>
              <a:ext uri="{FF2B5EF4-FFF2-40B4-BE49-F238E27FC236}">
                <a16:creationId xmlns:a16="http://schemas.microsoft.com/office/drawing/2014/main" id="{A75B1B8D-A97E-4C4C-8765-D4D89E7D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02749"/>
            <a:ext cx="40052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991B4CB1-D548-3C44-82A6-F4BCAC6FE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20E9E81-3449-6841-B707-DBA7DECD3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</p:spTree>
    <p:extLst>
      <p:ext uri="{BB962C8B-B14F-4D97-AF65-F5344CB8AC3E}">
        <p14:creationId xmlns:p14="http://schemas.microsoft.com/office/powerpoint/2010/main" val="201483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grpSp>
        <p:nvGrpSpPr>
          <p:cNvPr id="3076" name="Group 2"/>
          <p:cNvGrpSpPr>
            <a:grpSpLocks/>
          </p:cNvGrpSpPr>
          <p:nvPr/>
        </p:nvGrpSpPr>
        <p:grpSpPr bwMode="auto">
          <a:xfrm>
            <a:off x="7924800" y="5334000"/>
            <a:ext cx="762000" cy="457200"/>
            <a:chOff x="4608" y="3696"/>
            <a:chExt cx="480" cy="288"/>
          </a:xfrm>
        </p:grpSpPr>
        <p:sp>
          <p:nvSpPr>
            <p:cNvPr id="3197" name="Rectangle 3"/>
            <p:cNvSpPr>
              <a:spLocks noChangeArrowheads="1"/>
            </p:cNvSpPr>
            <p:nvPr/>
          </p:nvSpPr>
          <p:spPr bwMode="auto">
            <a:xfrm>
              <a:off x="4848" y="3696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8" name="Rectangle 4"/>
            <p:cNvSpPr>
              <a:spLocks noChangeArrowheads="1"/>
            </p:cNvSpPr>
            <p:nvPr/>
          </p:nvSpPr>
          <p:spPr bwMode="auto">
            <a:xfrm>
              <a:off x="484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9" name="Rectangle 5"/>
            <p:cNvSpPr>
              <a:spLocks noChangeArrowheads="1"/>
            </p:cNvSpPr>
            <p:nvPr/>
          </p:nvSpPr>
          <p:spPr bwMode="auto">
            <a:xfrm>
              <a:off x="460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0" name="Rectangle 6"/>
            <p:cNvSpPr>
              <a:spLocks noChangeArrowheads="1"/>
            </p:cNvSpPr>
            <p:nvPr/>
          </p:nvSpPr>
          <p:spPr bwMode="auto">
            <a:xfrm>
              <a:off x="4848" y="3792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1" name="Rectangle 7"/>
            <p:cNvSpPr>
              <a:spLocks noChangeArrowheads="1"/>
            </p:cNvSpPr>
            <p:nvPr/>
          </p:nvSpPr>
          <p:spPr bwMode="auto">
            <a:xfrm>
              <a:off x="4656" y="3792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2" name="Rectangle 8"/>
            <p:cNvSpPr>
              <a:spLocks noChangeArrowheads="1"/>
            </p:cNvSpPr>
            <p:nvPr/>
          </p:nvSpPr>
          <p:spPr bwMode="auto">
            <a:xfrm>
              <a:off x="4800" y="3888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3" name="Rectangle 9"/>
            <p:cNvSpPr>
              <a:spLocks noChangeArrowheads="1"/>
            </p:cNvSpPr>
            <p:nvPr/>
          </p:nvSpPr>
          <p:spPr bwMode="auto">
            <a:xfrm>
              <a:off x="4848" y="3936"/>
              <a:ext cx="9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4" name="Rectangle 10"/>
            <p:cNvSpPr>
              <a:spLocks noChangeArrowheads="1"/>
            </p:cNvSpPr>
            <p:nvPr/>
          </p:nvSpPr>
          <p:spPr bwMode="auto">
            <a:xfrm>
              <a:off x="4704" y="3840"/>
              <a:ext cx="33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3077" name="Group 11"/>
          <p:cNvGrpSpPr>
            <a:grpSpLocks/>
          </p:cNvGrpSpPr>
          <p:nvPr/>
        </p:nvGrpSpPr>
        <p:grpSpPr bwMode="auto">
          <a:xfrm>
            <a:off x="5486400" y="5105400"/>
            <a:ext cx="1169988" cy="990600"/>
            <a:chOff x="3360" y="3072"/>
            <a:chExt cx="737" cy="624"/>
          </a:xfrm>
        </p:grpSpPr>
        <p:sp>
          <p:nvSpPr>
            <p:cNvPr id="3195" name="AutoShape 12"/>
            <p:cNvSpPr>
              <a:spLocks noChangeArrowheads="1"/>
            </p:cNvSpPr>
            <p:nvPr/>
          </p:nvSpPr>
          <p:spPr bwMode="auto">
            <a:xfrm>
              <a:off x="3360" y="3072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6" name="Freeform 13"/>
            <p:cNvSpPr>
              <a:spLocks/>
            </p:cNvSpPr>
            <p:nvPr/>
          </p:nvSpPr>
          <p:spPr bwMode="auto">
            <a:xfrm>
              <a:off x="3881" y="3074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6086475" y="5800725"/>
            <a:ext cx="180975" cy="90488"/>
            <a:chOff x="3834" y="3318"/>
            <a:chExt cx="114" cy="57"/>
          </a:xfrm>
        </p:grpSpPr>
        <p:sp>
          <p:nvSpPr>
            <p:cNvPr id="3193" name="Rectangle 15"/>
            <p:cNvSpPr>
              <a:spLocks noChangeArrowheads="1"/>
            </p:cNvSpPr>
            <p:nvPr/>
          </p:nvSpPr>
          <p:spPr bwMode="auto">
            <a:xfrm>
              <a:off x="3834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4" name="Rectangle 16"/>
            <p:cNvSpPr>
              <a:spLocks noChangeArrowheads="1"/>
            </p:cNvSpPr>
            <p:nvPr/>
          </p:nvSpPr>
          <p:spPr bwMode="auto">
            <a:xfrm>
              <a:off x="3891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5995988" y="5710238"/>
            <a:ext cx="360362" cy="90487"/>
            <a:chOff x="3777" y="3261"/>
            <a:chExt cx="227" cy="57"/>
          </a:xfrm>
        </p:grpSpPr>
        <p:sp>
          <p:nvSpPr>
            <p:cNvPr id="3189" name="Rectangle 18"/>
            <p:cNvSpPr>
              <a:spLocks noChangeArrowheads="1"/>
            </p:cNvSpPr>
            <p:nvPr/>
          </p:nvSpPr>
          <p:spPr bwMode="auto">
            <a:xfrm>
              <a:off x="377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0" name="Rectangle 19"/>
            <p:cNvSpPr>
              <a:spLocks noChangeArrowheads="1"/>
            </p:cNvSpPr>
            <p:nvPr/>
          </p:nvSpPr>
          <p:spPr bwMode="auto">
            <a:xfrm>
              <a:off x="394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1" name="Rectangle 20"/>
            <p:cNvSpPr>
              <a:spLocks noChangeArrowheads="1"/>
            </p:cNvSpPr>
            <p:nvPr/>
          </p:nvSpPr>
          <p:spPr bwMode="auto">
            <a:xfrm>
              <a:off x="3891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2" name="Rectangle 21"/>
            <p:cNvSpPr>
              <a:spLocks noChangeArrowheads="1"/>
            </p:cNvSpPr>
            <p:nvPr/>
          </p:nvSpPr>
          <p:spPr bwMode="auto">
            <a:xfrm>
              <a:off x="3834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0" name="Group 22"/>
          <p:cNvGrpSpPr>
            <a:grpSpLocks/>
          </p:cNvGrpSpPr>
          <p:nvPr/>
        </p:nvGrpSpPr>
        <p:grpSpPr bwMode="auto">
          <a:xfrm>
            <a:off x="5726113" y="5530850"/>
            <a:ext cx="809625" cy="90488"/>
            <a:chOff x="3607" y="3148"/>
            <a:chExt cx="510" cy="57"/>
          </a:xfrm>
        </p:grpSpPr>
        <p:sp>
          <p:nvSpPr>
            <p:cNvPr id="3180" name="Rectangle 23"/>
            <p:cNvSpPr>
              <a:spLocks noChangeArrowheads="1"/>
            </p:cNvSpPr>
            <p:nvPr/>
          </p:nvSpPr>
          <p:spPr bwMode="auto">
            <a:xfrm>
              <a:off x="366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1" name="Rectangle 24"/>
            <p:cNvSpPr>
              <a:spLocks noChangeArrowheads="1"/>
            </p:cNvSpPr>
            <p:nvPr/>
          </p:nvSpPr>
          <p:spPr bwMode="auto">
            <a:xfrm>
              <a:off x="372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2" name="Rectangle 25"/>
            <p:cNvSpPr>
              <a:spLocks noChangeArrowheads="1"/>
            </p:cNvSpPr>
            <p:nvPr/>
          </p:nvSpPr>
          <p:spPr bwMode="auto">
            <a:xfrm>
              <a:off x="360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3" name="Rectangle 26"/>
            <p:cNvSpPr>
              <a:spLocks noChangeArrowheads="1"/>
            </p:cNvSpPr>
            <p:nvPr/>
          </p:nvSpPr>
          <p:spPr bwMode="auto">
            <a:xfrm>
              <a:off x="377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" name="Rectangle 27"/>
            <p:cNvSpPr>
              <a:spLocks noChangeArrowheads="1"/>
            </p:cNvSpPr>
            <p:nvPr/>
          </p:nvSpPr>
          <p:spPr bwMode="auto">
            <a:xfrm>
              <a:off x="383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5" name="Rectangle 28"/>
            <p:cNvSpPr>
              <a:spLocks noChangeArrowheads="1"/>
            </p:cNvSpPr>
            <p:nvPr/>
          </p:nvSpPr>
          <p:spPr bwMode="auto">
            <a:xfrm>
              <a:off x="389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6" name="Rectangle 29"/>
            <p:cNvSpPr>
              <a:spLocks noChangeArrowheads="1"/>
            </p:cNvSpPr>
            <p:nvPr/>
          </p:nvSpPr>
          <p:spPr bwMode="auto">
            <a:xfrm>
              <a:off x="394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7" name="Rectangle 30"/>
            <p:cNvSpPr>
              <a:spLocks noChangeArrowheads="1"/>
            </p:cNvSpPr>
            <p:nvPr/>
          </p:nvSpPr>
          <p:spPr bwMode="auto">
            <a:xfrm>
              <a:off x="400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8" name="Rectangle 31"/>
            <p:cNvSpPr>
              <a:spLocks noChangeArrowheads="1"/>
            </p:cNvSpPr>
            <p:nvPr/>
          </p:nvSpPr>
          <p:spPr bwMode="auto">
            <a:xfrm>
              <a:off x="4060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1" name="Group 32"/>
          <p:cNvGrpSpPr>
            <a:grpSpLocks/>
          </p:cNvGrpSpPr>
          <p:nvPr/>
        </p:nvGrpSpPr>
        <p:grpSpPr bwMode="auto">
          <a:xfrm>
            <a:off x="5635625" y="5440363"/>
            <a:ext cx="900113" cy="92075"/>
            <a:chOff x="3550" y="3091"/>
            <a:chExt cx="567" cy="58"/>
          </a:xfrm>
        </p:grpSpPr>
        <p:sp>
          <p:nvSpPr>
            <p:cNvPr id="3170" name="Rectangle 33"/>
            <p:cNvSpPr>
              <a:spLocks noChangeArrowheads="1"/>
            </p:cNvSpPr>
            <p:nvPr/>
          </p:nvSpPr>
          <p:spPr bwMode="auto">
            <a:xfrm>
              <a:off x="360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1" name="Rectangle 34"/>
            <p:cNvSpPr>
              <a:spLocks noChangeArrowheads="1"/>
            </p:cNvSpPr>
            <p:nvPr/>
          </p:nvSpPr>
          <p:spPr bwMode="auto">
            <a:xfrm>
              <a:off x="3664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2" name="Rectangle 35"/>
            <p:cNvSpPr>
              <a:spLocks noChangeArrowheads="1"/>
            </p:cNvSpPr>
            <p:nvPr/>
          </p:nvSpPr>
          <p:spPr bwMode="auto">
            <a:xfrm>
              <a:off x="3721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3" name="Rectangle 36"/>
            <p:cNvSpPr>
              <a:spLocks noChangeArrowheads="1"/>
            </p:cNvSpPr>
            <p:nvPr/>
          </p:nvSpPr>
          <p:spPr bwMode="auto">
            <a:xfrm>
              <a:off x="377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4" name="Rectangle 37"/>
            <p:cNvSpPr>
              <a:spLocks noChangeArrowheads="1"/>
            </p:cNvSpPr>
            <p:nvPr/>
          </p:nvSpPr>
          <p:spPr bwMode="auto">
            <a:xfrm>
              <a:off x="383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5" name="Rectangle 38"/>
            <p:cNvSpPr>
              <a:spLocks noChangeArrowheads="1"/>
            </p:cNvSpPr>
            <p:nvPr/>
          </p:nvSpPr>
          <p:spPr bwMode="auto">
            <a:xfrm>
              <a:off x="3891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6" name="Rectangle 39"/>
            <p:cNvSpPr>
              <a:spLocks noChangeArrowheads="1"/>
            </p:cNvSpPr>
            <p:nvPr/>
          </p:nvSpPr>
          <p:spPr bwMode="auto">
            <a:xfrm>
              <a:off x="3947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7" name="Rectangle 40"/>
            <p:cNvSpPr>
              <a:spLocks noChangeArrowheads="1"/>
            </p:cNvSpPr>
            <p:nvPr/>
          </p:nvSpPr>
          <p:spPr bwMode="auto">
            <a:xfrm>
              <a:off x="355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8" name="Rectangle 41"/>
            <p:cNvSpPr>
              <a:spLocks noChangeArrowheads="1"/>
            </p:cNvSpPr>
            <p:nvPr/>
          </p:nvSpPr>
          <p:spPr bwMode="auto">
            <a:xfrm>
              <a:off x="406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9" name="Rectangle 42"/>
            <p:cNvSpPr>
              <a:spLocks noChangeArrowheads="1"/>
            </p:cNvSpPr>
            <p:nvPr/>
          </p:nvSpPr>
          <p:spPr bwMode="auto">
            <a:xfrm>
              <a:off x="400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2" name="Group 43"/>
          <p:cNvGrpSpPr>
            <a:grpSpLocks/>
          </p:cNvGrpSpPr>
          <p:nvPr/>
        </p:nvGrpSpPr>
        <p:grpSpPr bwMode="auto">
          <a:xfrm>
            <a:off x="6086475" y="5351463"/>
            <a:ext cx="449263" cy="90487"/>
            <a:chOff x="3834" y="3035"/>
            <a:chExt cx="283" cy="57"/>
          </a:xfrm>
        </p:grpSpPr>
        <p:sp>
          <p:nvSpPr>
            <p:cNvPr id="3164" name="Rectangle 44"/>
            <p:cNvSpPr>
              <a:spLocks noChangeArrowheads="1"/>
            </p:cNvSpPr>
            <p:nvPr/>
          </p:nvSpPr>
          <p:spPr bwMode="auto">
            <a:xfrm>
              <a:off x="3947" y="303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b="1">
                <a:latin typeface="Lucida Sans Unicode" pitchFamily="34" charset="0"/>
              </a:endParaRPr>
            </a:p>
          </p:txBody>
        </p:sp>
        <p:grpSp>
          <p:nvGrpSpPr>
            <p:cNvPr id="3165" name="Group 45"/>
            <p:cNvGrpSpPr>
              <a:grpSpLocks/>
            </p:cNvGrpSpPr>
            <p:nvPr/>
          </p:nvGrpSpPr>
          <p:grpSpPr bwMode="auto">
            <a:xfrm>
              <a:off x="3834" y="3035"/>
              <a:ext cx="283" cy="57"/>
              <a:chOff x="3834" y="3035"/>
              <a:chExt cx="283" cy="57"/>
            </a:xfrm>
          </p:grpSpPr>
          <p:sp>
            <p:nvSpPr>
              <p:cNvPr id="3166" name="Rectangle 46"/>
              <p:cNvSpPr>
                <a:spLocks noChangeArrowheads="1"/>
              </p:cNvSpPr>
              <p:nvPr/>
            </p:nvSpPr>
            <p:spPr bwMode="auto">
              <a:xfrm>
                <a:off x="383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7" name="Rectangle 47"/>
              <p:cNvSpPr>
                <a:spLocks noChangeArrowheads="1"/>
              </p:cNvSpPr>
              <p:nvPr/>
            </p:nvSpPr>
            <p:spPr bwMode="auto">
              <a:xfrm>
                <a:off x="400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8" name="Rectangle 48"/>
              <p:cNvSpPr>
                <a:spLocks noChangeArrowheads="1"/>
              </p:cNvSpPr>
              <p:nvPr/>
            </p:nvSpPr>
            <p:spPr bwMode="auto">
              <a:xfrm>
                <a:off x="389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9" name="Rectangle 49"/>
              <p:cNvSpPr>
                <a:spLocks noChangeArrowheads="1"/>
              </p:cNvSpPr>
              <p:nvPr/>
            </p:nvSpPr>
            <p:spPr bwMode="auto">
              <a:xfrm>
                <a:off x="406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3083" name="Group 50"/>
          <p:cNvGrpSpPr>
            <a:grpSpLocks/>
          </p:cNvGrpSpPr>
          <p:nvPr/>
        </p:nvGrpSpPr>
        <p:grpSpPr bwMode="auto">
          <a:xfrm>
            <a:off x="5816600" y="5621338"/>
            <a:ext cx="630238" cy="90487"/>
            <a:chOff x="3664" y="3205"/>
            <a:chExt cx="397" cy="57"/>
          </a:xfrm>
        </p:grpSpPr>
        <p:sp>
          <p:nvSpPr>
            <p:cNvPr id="3157" name="Rectangle 51"/>
            <p:cNvSpPr>
              <a:spLocks noChangeArrowheads="1"/>
            </p:cNvSpPr>
            <p:nvPr/>
          </p:nvSpPr>
          <p:spPr bwMode="auto">
            <a:xfrm>
              <a:off x="372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8" name="Rectangle 52"/>
            <p:cNvSpPr>
              <a:spLocks noChangeArrowheads="1"/>
            </p:cNvSpPr>
            <p:nvPr/>
          </p:nvSpPr>
          <p:spPr bwMode="auto">
            <a:xfrm>
              <a:off x="377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9" name="Rectangle 53"/>
            <p:cNvSpPr>
              <a:spLocks noChangeArrowheads="1"/>
            </p:cNvSpPr>
            <p:nvPr/>
          </p:nvSpPr>
          <p:spPr bwMode="auto">
            <a:xfrm>
              <a:off x="383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0" name="Rectangle 54"/>
            <p:cNvSpPr>
              <a:spLocks noChangeArrowheads="1"/>
            </p:cNvSpPr>
            <p:nvPr/>
          </p:nvSpPr>
          <p:spPr bwMode="auto">
            <a:xfrm>
              <a:off x="389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1" name="Rectangle 55"/>
            <p:cNvSpPr>
              <a:spLocks noChangeArrowheads="1"/>
            </p:cNvSpPr>
            <p:nvPr/>
          </p:nvSpPr>
          <p:spPr bwMode="auto">
            <a:xfrm>
              <a:off x="394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2" name="Rectangle 56"/>
            <p:cNvSpPr>
              <a:spLocks noChangeArrowheads="1"/>
            </p:cNvSpPr>
            <p:nvPr/>
          </p:nvSpPr>
          <p:spPr bwMode="auto">
            <a:xfrm>
              <a:off x="400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3" name="Rectangle 57"/>
            <p:cNvSpPr>
              <a:spLocks noChangeArrowheads="1"/>
            </p:cNvSpPr>
            <p:nvPr/>
          </p:nvSpPr>
          <p:spPr bwMode="auto">
            <a:xfrm>
              <a:off x="366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084" name="Freeform 58"/>
          <p:cNvSpPr>
            <a:spLocks/>
          </p:cNvSpPr>
          <p:nvPr/>
        </p:nvSpPr>
        <p:spPr bwMode="auto">
          <a:xfrm>
            <a:off x="5662613" y="5368925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>
              <a:alpha val="50195"/>
            </a:srgbClr>
          </a:solidFill>
          <a:ln w="15875">
            <a:noFill/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Transform: where we apply them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sp>
        <p:nvSpPr>
          <p:cNvPr id="3090" name="AutoShape 65"/>
          <p:cNvSpPr>
            <a:spLocks noChangeArrowheads="1"/>
          </p:cNvSpPr>
          <p:nvPr/>
        </p:nvSpPr>
        <p:spPr bwMode="auto">
          <a:xfrm>
            <a:off x="2335213" y="5181600"/>
            <a:ext cx="1169987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1" name="Freeform 66"/>
          <p:cNvSpPr>
            <a:spLocks/>
          </p:cNvSpPr>
          <p:nvPr/>
        </p:nvSpPr>
        <p:spPr bwMode="auto">
          <a:xfrm>
            <a:off x="3162300" y="51847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2" name="Freeform 67"/>
          <p:cNvSpPr>
            <a:spLocks/>
          </p:cNvSpPr>
          <p:nvPr/>
        </p:nvSpPr>
        <p:spPr bwMode="auto">
          <a:xfrm>
            <a:off x="2411413" y="54864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099" name="Group 75"/>
          <p:cNvGrpSpPr>
            <a:grpSpLocks/>
          </p:cNvGrpSpPr>
          <p:nvPr/>
        </p:nvGrpSpPr>
        <p:grpSpPr bwMode="auto">
          <a:xfrm>
            <a:off x="76200" y="4800600"/>
            <a:ext cx="1371600" cy="1219200"/>
            <a:chOff x="156" y="672"/>
            <a:chExt cx="3024" cy="2112"/>
          </a:xfrm>
        </p:grpSpPr>
        <p:sp>
          <p:nvSpPr>
            <p:cNvPr id="3154" name="Line 76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5" name="Line 77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6" name="Line 78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00" name="Rectangle 79"/>
          <p:cNvSpPr>
            <a:spLocks noChangeArrowheads="1"/>
          </p:cNvSpPr>
          <p:nvPr/>
        </p:nvSpPr>
        <p:spPr bwMode="auto">
          <a:xfrm>
            <a:off x="-762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1" name="Rectangle 80"/>
          <p:cNvSpPr>
            <a:spLocks noChangeArrowheads="1"/>
          </p:cNvSpPr>
          <p:nvPr/>
        </p:nvSpPr>
        <p:spPr bwMode="auto">
          <a:xfrm>
            <a:off x="838200" y="4572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y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2" name="Rectangle 81"/>
          <p:cNvSpPr>
            <a:spLocks noChangeArrowheads="1"/>
          </p:cNvSpPr>
          <p:nvPr/>
        </p:nvSpPr>
        <p:spPr bwMode="auto">
          <a:xfrm>
            <a:off x="13716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3" name="Rectangle 82"/>
          <p:cNvSpPr>
            <a:spLocks noChangeArrowheads="1"/>
          </p:cNvSpPr>
          <p:nvPr/>
        </p:nvSpPr>
        <p:spPr bwMode="auto">
          <a:xfrm>
            <a:off x="2286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3104" name="Rectangle 83"/>
          <p:cNvSpPr>
            <a:spLocks noChangeArrowheads="1"/>
          </p:cNvSpPr>
          <p:nvPr/>
        </p:nvSpPr>
        <p:spPr bwMode="auto">
          <a:xfrm>
            <a:off x="1066800" y="5105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3105" name="Rectangle 84"/>
          <p:cNvSpPr>
            <a:spLocks noChangeArrowheads="1"/>
          </p:cNvSpPr>
          <p:nvPr/>
        </p:nvSpPr>
        <p:spPr bwMode="auto">
          <a:xfrm>
            <a:off x="685800" y="5867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3106" name="Oval 85"/>
          <p:cNvSpPr>
            <a:spLocks noChangeArrowheads="1"/>
          </p:cNvSpPr>
          <p:nvPr/>
        </p:nvSpPr>
        <p:spPr bwMode="auto">
          <a:xfrm>
            <a:off x="762000" y="5867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7" name="Oval 86"/>
          <p:cNvSpPr>
            <a:spLocks noChangeArrowheads="1"/>
          </p:cNvSpPr>
          <p:nvPr/>
        </p:nvSpPr>
        <p:spPr bwMode="auto">
          <a:xfrm>
            <a:off x="1066800" y="5334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8" name="Oval 87"/>
          <p:cNvSpPr>
            <a:spLocks noChangeArrowheads="1"/>
          </p:cNvSpPr>
          <p:nvPr/>
        </p:nvSpPr>
        <p:spPr bwMode="auto">
          <a:xfrm>
            <a:off x="381000" y="5486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3109" name="Freeform 88"/>
          <p:cNvSpPr>
            <a:spLocks/>
          </p:cNvSpPr>
          <p:nvPr/>
        </p:nvSpPr>
        <p:spPr bwMode="auto">
          <a:xfrm>
            <a:off x="430213" y="5399088"/>
            <a:ext cx="693737" cy="525462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11" name="Group 90"/>
          <p:cNvGrpSpPr>
            <a:grpSpLocks/>
          </p:cNvGrpSpPr>
          <p:nvPr/>
        </p:nvGrpSpPr>
        <p:grpSpPr bwMode="auto">
          <a:xfrm>
            <a:off x="2259013" y="5181600"/>
            <a:ext cx="1177925" cy="1098550"/>
            <a:chOff x="1567" y="3120"/>
            <a:chExt cx="742" cy="692"/>
          </a:xfrm>
        </p:grpSpPr>
        <p:sp>
          <p:nvSpPr>
            <p:cNvPr id="3148" name="Oval 91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49" name="Oval 92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0" name="Oval 93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3151" name="Rectangle 94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3152" name="Rectangle 95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3153" name="Rectangle 96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grpSp>
        <p:nvGrpSpPr>
          <p:cNvPr id="3112" name="Group 97"/>
          <p:cNvGrpSpPr>
            <a:grpSpLocks/>
          </p:cNvGrpSpPr>
          <p:nvPr/>
        </p:nvGrpSpPr>
        <p:grpSpPr bwMode="auto">
          <a:xfrm>
            <a:off x="7696200" y="5181600"/>
            <a:ext cx="1143000" cy="685800"/>
            <a:chOff x="3504" y="3600"/>
            <a:chExt cx="672" cy="432"/>
          </a:xfrm>
        </p:grpSpPr>
        <p:sp>
          <p:nvSpPr>
            <p:cNvPr id="3138" name="Line 98"/>
            <p:cNvSpPr>
              <a:spLocks noChangeShapeType="1"/>
            </p:cNvSpPr>
            <p:nvPr/>
          </p:nvSpPr>
          <p:spPr bwMode="auto">
            <a:xfrm>
              <a:off x="3504" y="38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39" name="Line 99"/>
            <p:cNvSpPr>
              <a:spLocks noChangeShapeType="1"/>
            </p:cNvSpPr>
            <p:nvPr/>
          </p:nvSpPr>
          <p:spPr bwMode="auto">
            <a:xfrm>
              <a:off x="3504" y="393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0" name="Line 100"/>
            <p:cNvSpPr>
              <a:spLocks noChangeShapeType="1"/>
            </p:cNvSpPr>
            <p:nvPr/>
          </p:nvSpPr>
          <p:spPr bwMode="auto">
            <a:xfrm>
              <a:off x="3504" y="39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1" name="Line 101"/>
            <p:cNvSpPr>
              <a:spLocks noChangeShapeType="1"/>
            </p:cNvSpPr>
            <p:nvPr/>
          </p:nvSpPr>
          <p:spPr bwMode="auto">
            <a:xfrm>
              <a:off x="3504" y="38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2" name="Line 102"/>
            <p:cNvSpPr>
              <a:spLocks noChangeShapeType="1"/>
            </p:cNvSpPr>
            <p:nvPr/>
          </p:nvSpPr>
          <p:spPr bwMode="auto">
            <a:xfrm>
              <a:off x="3504" y="379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3" name="Line 103"/>
            <p:cNvSpPr>
              <a:spLocks noChangeShapeType="1"/>
            </p:cNvSpPr>
            <p:nvPr/>
          </p:nvSpPr>
          <p:spPr bwMode="auto">
            <a:xfrm>
              <a:off x="3504" y="37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4" name="Line 104"/>
            <p:cNvSpPr>
              <a:spLocks noChangeShapeType="1"/>
            </p:cNvSpPr>
            <p:nvPr/>
          </p:nvSpPr>
          <p:spPr bwMode="auto">
            <a:xfrm>
              <a:off x="3504" y="36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5" name="Line 105"/>
            <p:cNvSpPr>
              <a:spLocks noChangeShapeType="1"/>
            </p:cNvSpPr>
            <p:nvPr/>
          </p:nvSpPr>
          <p:spPr bwMode="auto">
            <a:xfrm>
              <a:off x="3504" y="40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6" name="Line 106"/>
            <p:cNvSpPr>
              <a:spLocks noChangeShapeType="1"/>
            </p:cNvSpPr>
            <p:nvPr/>
          </p:nvSpPr>
          <p:spPr bwMode="auto">
            <a:xfrm>
              <a:off x="3504" y="364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7" name="Line 107"/>
            <p:cNvSpPr>
              <a:spLocks noChangeShapeType="1"/>
            </p:cNvSpPr>
            <p:nvPr/>
          </p:nvSpPr>
          <p:spPr bwMode="auto">
            <a:xfrm>
              <a:off x="3504" y="360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13" name="Line 108"/>
          <p:cNvSpPr>
            <a:spLocks noChangeShapeType="1"/>
          </p:cNvSpPr>
          <p:nvPr/>
        </p:nvSpPr>
        <p:spPr bwMode="auto">
          <a:xfrm flipV="1">
            <a:off x="7772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4" name="Line 109"/>
          <p:cNvSpPr>
            <a:spLocks noChangeShapeType="1"/>
          </p:cNvSpPr>
          <p:nvPr/>
        </p:nvSpPr>
        <p:spPr bwMode="auto">
          <a:xfrm flipV="1">
            <a:off x="7848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5" name="Line 110"/>
          <p:cNvSpPr>
            <a:spLocks noChangeShapeType="1"/>
          </p:cNvSpPr>
          <p:nvPr/>
        </p:nvSpPr>
        <p:spPr bwMode="auto">
          <a:xfrm flipV="1">
            <a:off x="7924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6" name="Line 111"/>
          <p:cNvSpPr>
            <a:spLocks noChangeShapeType="1"/>
          </p:cNvSpPr>
          <p:nvPr/>
        </p:nvSpPr>
        <p:spPr bwMode="auto">
          <a:xfrm flipV="1">
            <a:off x="8001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7" name="Line 112"/>
          <p:cNvSpPr>
            <a:spLocks noChangeShapeType="1"/>
          </p:cNvSpPr>
          <p:nvPr/>
        </p:nvSpPr>
        <p:spPr bwMode="auto">
          <a:xfrm flipV="1">
            <a:off x="8077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8" name="Line 113"/>
          <p:cNvSpPr>
            <a:spLocks noChangeShapeType="1"/>
          </p:cNvSpPr>
          <p:nvPr/>
        </p:nvSpPr>
        <p:spPr bwMode="auto">
          <a:xfrm flipV="1">
            <a:off x="8153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9" name="Line 114"/>
          <p:cNvSpPr>
            <a:spLocks noChangeShapeType="1"/>
          </p:cNvSpPr>
          <p:nvPr/>
        </p:nvSpPr>
        <p:spPr bwMode="auto">
          <a:xfrm flipV="1">
            <a:off x="8229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0" name="Line 115"/>
          <p:cNvSpPr>
            <a:spLocks noChangeShapeType="1"/>
          </p:cNvSpPr>
          <p:nvPr/>
        </p:nvSpPr>
        <p:spPr bwMode="auto">
          <a:xfrm flipV="1">
            <a:off x="8305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1" name="Line 116"/>
          <p:cNvSpPr>
            <a:spLocks noChangeShapeType="1"/>
          </p:cNvSpPr>
          <p:nvPr/>
        </p:nvSpPr>
        <p:spPr bwMode="auto">
          <a:xfrm flipV="1">
            <a:off x="8382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2" name="Line 117"/>
          <p:cNvSpPr>
            <a:spLocks noChangeShapeType="1"/>
          </p:cNvSpPr>
          <p:nvPr/>
        </p:nvSpPr>
        <p:spPr bwMode="auto">
          <a:xfrm flipV="1">
            <a:off x="8458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3" name="Line 118"/>
          <p:cNvSpPr>
            <a:spLocks noChangeShapeType="1"/>
          </p:cNvSpPr>
          <p:nvPr/>
        </p:nvSpPr>
        <p:spPr bwMode="auto">
          <a:xfrm flipV="1">
            <a:off x="8534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4" name="Line 119"/>
          <p:cNvSpPr>
            <a:spLocks noChangeShapeType="1"/>
          </p:cNvSpPr>
          <p:nvPr/>
        </p:nvSpPr>
        <p:spPr bwMode="auto">
          <a:xfrm flipV="1">
            <a:off x="8610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5" name="Line 120"/>
          <p:cNvSpPr>
            <a:spLocks noChangeShapeType="1"/>
          </p:cNvSpPr>
          <p:nvPr/>
        </p:nvSpPr>
        <p:spPr bwMode="auto">
          <a:xfrm flipV="1">
            <a:off x="8686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6" name="Line 121"/>
          <p:cNvSpPr>
            <a:spLocks noChangeShapeType="1"/>
          </p:cNvSpPr>
          <p:nvPr/>
        </p:nvSpPr>
        <p:spPr bwMode="auto">
          <a:xfrm flipV="1">
            <a:off x="8763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7" name="Rectangle 122"/>
          <p:cNvSpPr>
            <a:spLocks noChangeArrowheads="1"/>
          </p:cNvSpPr>
          <p:nvPr/>
        </p:nvSpPr>
        <p:spPr bwMode="auto">
          <a:xfrm>
            <a:off x="7696200" y="5105400"/>
            <a:ext cx="1143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1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AutoShape 32">
            <a:extLst>
              <a:ext uri="{FF2B5EF4-FFF2-40B4-BE49-F238E27FC236}">
                <a16:creationId xmlns:a16="http://schemas.microsoft.com/office/drawing/2014/main" id="{9F6A527D-7EF9-AB48-A00C-E856545D1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915" y="4630511"/>
            <a:ext cx="4581525" cy="595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8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PROGRAMMABLE!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0" name="Line 43">
            <a:extLst>
              <a:ext uri="{FF2B5EF4-FFF2-40B4-BE49-F238E27FC236}">
                <a16:creationId xmlns:a16="http://schemas.microsoft.com/office/drawing/2014/main" id="{769F0194-317A-9143-B4BD-68F7554F73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07515" y="3182711"/>
            <a:ext cx="15240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3715" y="3182711"/>
            <a:ext cx="9906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86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utoShape 59"/>
          <p:cNvSpPr>
            <a:spLocks noChangeArrowheads="1"/>
          </p:cNvSpPr>
          <p:nvPr/>
        </p:nvSpPr>
        <p:spPr bwMode="auto">
          <a:xfrm>
            <a:off x="685800" y="1143000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it-IT"/>
          </a:p>
        </p:txBody>
      </p:sp>
      <p:sp>
        <p:nvSpPr>
          <p:cNvPr id="134" name="AutoShape 60"/>
          <p:cNvSpPr>
            <a:spLocks noChangeArrowheads="1"/>
          </p:cNvSpPr>
          <p:nvPr/>
        </p:nvSpPr>
        <p:spPr bwMode="auto">
          <a:xfrm rot="16200000">
            <a:off x="5021263" y="2065337"/>
            <a:ext cx="19748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fragments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(potential pixels)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5" name="AutoShape 63"/>
          <p:cNvSpPr>
            <a:spLocks noChangeArrowheads="1"/>
          </p:cNvSpPr>
          <p:nvPr/>
        </p:nvSpPr>
        <p:spPr bwMode="auto">
          <a:xfrm rot="16200000">
            <a:off x="-92074" y="2179637"/>
            <a:ext cx="1746250" cy="739775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Vertices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7" name="AutoShape 68"/>
          <p:cNvSpPr>
            <a:spLocks noChangeArrowheads="1"/>
          </p:cNvSpPr>
          <p:nvPr/>
        </p:nvSpPr>
        <p:spPr bwMode="auto">
          <a:xfrm>
            <a:off x="7519988" y="1878194"/>
            <a:ext cx="1420812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pixels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(screen-buffer)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8" name="AutoShape 69"/>
          <p:cNvSpPr>
            <a:spLocks noChangeArrowheads="1"/>
          </p:cNvSpPr>
          <p:nvPr/>
        </p:nvSpPr>
        <p:spPr bwMode="auto">
          <a:xfrm rot="16200000">
            <a:off x="2003425" y="1908175"/>
            <a:ext cx="1803400" cy="10858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Projected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(points in R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9" name="AutoShape 70"/>
          <p:cNvSpPr>
            <a:spLocks noChangeArrowheads="1"/>
          </p:cNvSpPr>
          <p:nvPr/>
        </p:nvSpPr>
        <p:spPr bwMode="auto">
          <a:xfrm>
            <a:off x="1219200" y="169545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  <a:p>
            <a:pPr algn="ctr"/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140" name="Rectangle 71"/>
          <p:cNvSpPr>
            <a:spLocks noChangeArrowheads="1"/>
          </p:cNvSpPr>
          <p:nvPr/>
        </p:nvSpPr>
        <p:spPr bwMode="auto">
          <a:xfrm rot="16200000">
            <a:off x="869208" y="2152245"/>
            <a:ext cx="149056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computaions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per vertex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1" name="AutoShape 72"/>
          <p:cNvSpPr>
            <a:spLocks noChangeArrowheads="1"/>
          </p:cNvSpPr>
          <p:nvPr/>
        </p:nvSpPr>
        <p:spPr bwMode="auto">
          <a:xfrm>
            <a:off x="6430963" y="1676400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endParaRPr lang="en-US" sz="1200">
              <a:solidFill>
                <a:schemeClr val="accent1"/>
              </a:solidFill>
            </a:endParaRP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  <a:endParaRPr lang="it-IT" sz="1200">
              <a:solidFill>
                <a:schemeClr val="accent1"/>
              </a:solidFill>
            </a:endParaRPr>
          </a:p>
        </p:txBody>
      </p:sp>
      <p:sp>
        <p:nvSpPr>
          <p:cNvPr id="142" name="AutoShape 73"/>
          <p:cNvSpPr>
            <a:spLocks noChangeArrowheads="1"/>
          </p:cNvSpPr>
          <p:nvPr/>
        </p:nvSpPr>
        <p:spPr bwMode="auto">
          <a:xfrm>
            <a:off x="4114800" y="2133600"/>
            <a:ext cx="1524000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rasterizer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it-IT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" name="Rectangle 74"/>
          <p:cNvSpPr>
            <a:spLocks noChangeArrowheads="1"/>
          </p:cNvSpPr>
          <p:nvPr/>
        </p:nvSpPr>
        <p:spPr bwMode="auto">
          <a:xfrm rot="16200000">
            <a:off x="5918487" y="2152245"/>
            <a:ext cx="160597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Computations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per fragment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4" name="Rectangle 89"/>
          <p:cNvSpPr>
            <a:spLocks noChangeArrowheads="1"/>
          </p:cNvSpPr>
          <p:nvPr/>
        </p:nvSpPr>
        <p:spPr bwMode="auto">
          <a:xfrm>
            <a:off x="3505200" y="2133600"/>
            <a:ext cx="609600" cy="669925"/>
          </a:xfrm>
          <a:prstGeom prst="rect">
            <a:avLst/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it-IT" sz="1800">
                <a:solidFill>
                  <a:schemeClr val="bg1"/>
                </a:solidFill>
              </a:rPr>
              <a:t>set-up</a:t>
            </a:r>
          </a:p>
        </p:txBody>
      </p:sp>
      <p:grpSp>
        <p:nvGrpSpPr>
          <p:cNvPr id="3076" name="Group 2"/>
          <p:cNvGrpSpPr>
            <a:grpSpLocks/>
          </p:cNvGrpSpPr>
          <p:nvPr/>
        </p:nvGrpSpPr>
        <p:grpSpPr bwMode="auto">
          <a:xfrm>
            <a:off x="7924800" y="5334000"/>
            <a:ext cx="762000" cy="457200"/>
            <a:chOff x="4608" y="3696"/>
            <a:chExt cx="480" cy="288"/>
          </a:xfrm>
        </p:grpSpPr>
        <p:sp>
          <p:nvSpPr>
            <p:cNvPr id="3197" name="Rectangle 3"/>
            <p:cNvSpPr>
              <a:spLocks noChangeArrowheads="1"/>
            </p:cNvSpPr>
            <p:nvPr/>
          </p:nvSpPr>
          <p:spPr bwMode="auto">
            <a:xfrm>
              <a:off x="4848" y="3696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8" name="Rectangle 4"/>
            <p:cNvSpPr>
              <a:spLocks noChangeArrowheads="1"/>
            </p:cNvSpPr>
            <p:nvPr/>
          </p:nvSpPr>
          <p:spPr bwMode="auto">
            <a:xfrm>
              <a:off x="484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99" name="Rectangle 5"/>
            <p:cNvSpPr>
              <a:spLocks noChangeArrowheads="1"/>
            </p:cNvSpPr>
            <p:nvPr/>
          </p:nvSpPr>
          <p:spPr bwMode="auto">
            <a:xfrm>
              <a:off x="460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0" name="Rectangle 6"/>
            <p:cNvSpPr>
              <a:spLocks noChangeArrowheads="1"/>
            </p:cNvSpPr>
            <p:nvPr/>
          </p:nvSpPr>
          <p:spPr bwMode="auto">
            <a:xfrm>
              <a:off x="4848" y="3792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1" name="Rectangle 7"/>
            <p:cNvSpPr>
              <a:spLocks noChangeArrowheads="1"/>
            </p:cNvSpPr>
            <p:nvPr/>
          </p:nvSpPr>
          <p:spPr bwMode="auto">
            <a:xfrm>
              <a:off x="4656" y="3792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2" name="Rectangle 8"/>
            <p:cNvSpPr>
              <a:spLocks noChangeArrowheads="1"/>
            </p:cNvSpPr>
            <p:nvPr/>
          </p:nvSpPr>
          <p:spPr bwMode="auto">
            <a:xfrm>
              <a:off x="4800" y="3888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3" name="Rectangle 9"/>
            <p:cNvSpPr>
              <a:spLocks noChangeArrowheads="1"/>
            </p:cNvSpPr>
            <p:nvPr/>
          </p:nvSpPr>
          <p:spPr bwMode="auto">
            <a:xfrm>
              <a:off x="4848" y="3936"/>
              <a:ext cx="9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204" name="Rectangle 10"/>
            <p:cNvSpPr>
              <a:spLocks noChangeArrowheads="1"/>
            </p:cNvSpPr>
            <p:nvPr/>
          </p:nvSpPr>
          <p:spPr bwMode="auto">
            <a:xfrm>
              <a:off x="4704" y="3840"/>
              <a:ext cx="33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3077" name="Group 11"/>
          <p:cNvGrpSpPr>
            <a:grpSpLocks/>
          </p:cNvGrpSpPr>
          <p:nvPr/>
        </p:nvGrpSpPr>
        <p:grpSpPr bwMode="auto">
          <a:xfrm>
            <a:off x="5486400" y="5105400"/>
            <a:ext cx="1169988" cy="990600"/>
            <a:chOff x="3360" y="3072"/>
            <a:chExt cx="737" cy="624"/>
          </a:xfrm>
        </p:grpSpPr>
        <p:sp>
          <p:nvSpPr>
            <p:cNvPr id="3195" name="AutoShape 12"/>
            <p:cNvSpPr>
              <a:spLocks noChangeArrowheads="1"/>
            </p:cNvSpPr>
            <p:nvPr/>
          </p:nvSpPr>
          <p:spPr bwMode="auto">
            <a:xfrm>
              <a:off x="3360" y="3072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6" name="Freeform 13"/>
            <p:cNvSpPr>
              <a:spLocks/>
            </p:cNvSpPr>
            <p:nvPr/>
          </p:nvSpPr>
          <p:spPr bwMode="auto">
            <a:xfrm>
              <a:off x="3881" y="3074"/>
              <a:ext cx="208" cy="208"/>
            </a:xfrm>
            <a:custGeom>
              <a:avLst/>
              <a:gdLst>
                <a:gd name="T0" fmla="*/ 4 w 208"/>
                <a:gd name="T1" fmla="*/ 14 h 208"/>
                <a:gd name="T2" fmla="*/ 153 w 208"/>
                <a:gd name="T3" fmla="*/ 73 h 208"/>
                <a:gd name="T4" fmla="*/ 202 w 208"/>
                <a:gd name="T5" fmla="*/ 202 h 208"/>
                <a:gd name="T6" fmla="*/ 175 w 208"/>
                <a:gd name="T7" fmla="*/ 37 h 208"/>
                <a:gd name="T8" fmla="*/ 4 w 208"/>
                <a:gd name="T9" fmla="*/ 14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8"/>
                <a:gd name="T17" fmla="*/ 208 w 208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6086475" y="5800725"/>
            <a:ext cx="180975" cy="90488"/>
            <a:chOff x="3834" y="3318"/>
            <a:chExt cx="114" cy="57"/>
          </a:xfrm>
        </p:grpSpPr>
        <p:sp>
          <p:nvSpPr>
            <p:cNvPr id="3193" name="Rectangle 15"/>
            <p:cNvSpPr>
              <a:spLocks noChangeArrowheads="1"/>
            </p:cNvSpPr>
            <p:nvPr/>
          </p:nvSpPr>
          <p:spPr bwMode="auto">
            <a:xfrm>
              <a:off x="3834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4" name="Rectangle 16"/>
            <p:cNvSpPr>
              <a:spLocks noChangeArrowheads="1"/>
            </p:cNvSpPr>
            <p:nvPr/>
          </p:nvSpPr>
          <p:spPr bwMode="auto">
            <a:xfrm>
              <a:off x="3891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5995988" y="5710238"/>
            <a:ext cx="360362" cy="90487"/>
            <a:chOff x="3777" y="3261"/>
            <a:chExt cx="227" cy="57"/>
          </a:xfrm>
        </p:grpSpPr>
        <p:sp>
          <p:nvSpPr>
            <p:cNvPr id="3189" name="Rectangle 18"/>
            <p:cNvSpPr>
              <a:spLocks noChangeArrowheads="1"/>
            </p:cNvSpPr>
            <p:nvPr/>
          </p:nvSpPr>
          <p:spPr bwMode="auto">
            <a:xfrm>
              <a:off x="377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0" name="Rectangle 19"/>
            <p:cNvSpPr>
              <a:spLocks noChangeArrowheads="1"/>
            </p:cNvSpPr>
            <p:nvPr/>
          </p:nvSpPr>
          <p:spPr bwMode="auto">
            <a:xfrm>
              <a:off x="394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1" name="Rectangle 20"/>
            <p:cNvSpPr>
              <a:spLocks noChangeArrowheads="1"/>
            </p:cNvSpPr>
            <p:nvPr/>
          </p:nvSpPr>
          <p:spPr bwMode="auto">
            <a:xfrm>
              <a:off x="3891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92" name="Rectangle 21"/>
            <p:cNvSpPr>
              <a:spLocks noChangeArrowheads="1"/>
            </p:cNvSpPr>
            <p:nvPr/>
          </p:nvSpPr>
          <p:spPr bwMode="auto">
            <a:xfrm>
              <a:off x="3834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0" name="Group 22"/>
          <p:cNvGrpSpPr>
            <a:grpSpLocks/>
          </p:cNvGrpSpPr>
          <p:nvPr/>
        </p:nvGrpSpPr>
        <p:grpSpPr bwMode="auto">
          <a:xfrm>
            <a:off x="5726113" y="5530850"/>
            <a:ext cx="809625" cy="90488"/>
            <a:chOff x="3607" y="3148"/>
            <a:chExt cx="510" cy="57"/>
          </a:xfrm>
        </p:grpSpPr>
        <p:sp>
          <p:nvSpPr>
            <p:cNvPr id="3180" name="Rectangle 23"/>
            <p:cNvSpPr>
              <a:spLocks noChangeArrowheads="1"/>
            </p:cNvSpPr>
            <p:nvPr/>
          </p:nvSpPr>
          <p:spPr bwMode="auto">
            <a:xfrm>
              <a:off x="366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1" name="Rectangle 24"/>
            <p:cNvSpPr>
              <a:spLocks noChangeArrowheads="1"/>
            </p:cNvSpPr>
            <p:nvPr/>
          </p:nvSpPr>
          <p:spPr bwMode="auto">
            <a:xfrm>
              <a:off x="372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2" name="Rectangle 25"/>
            <p:cNvSpPr>
              <a:spLocks noChangeArrowheads="1"/>
            </p:cNvSpPr>
            <p:nvPr/>
          </p:nvSpPr>
          <p:spPr bwMode="auto">
            <a:xfrm>
              <a:off x="360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3" name="Rectangle 26"/>
            <p:cNvSpPr>
              <a:spLocks noChangeArrowheads="1"/>
            </p:cNvSpPr>
            <p:nvPr/>
          </p:nvSpPr>
          <p:spPr bwMode="auto">
            <a:xfrm>
              <a:off x="377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4" name="Rectangle 27"/>
            <p:cNvSpPr>
              <a:spLocks noChangeArrowheads="1"/>
            </p:cNvSpPr>
            <p:nvPr/>
          </p:nvSpPr>
          <p:spPr bwMode="auto">
            <a:xfrm>
              <a:off x="383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5" name="Rectangle 28"/>
            <p:cNvSpPr>
              <a:spLocks noChangeArrowheads="1"/>
            </p:cNvSpPr>
            <p:nvPr/>
          </p:nvSpPr>
          <p:spPr bwMode="auto">
            <a:xfrm>
              <a:off x="389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6" name="Rectangle 29"/>
            <p:cNvSpPr>
              <a:spLocks noChangeArrowheads="1"/>
            </p:cNvSpPr>
            <p:nvPr/>
          </p:nvSpPr>
          <p:spPr bwMode="auto">
            <a:xfrm>
              <a:off x="394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7" name="Rectangle 30"/>
            <p:cNvSpPr>
              <a:spLocks noChangeArrowheads="1"/>
            </p:cNvSpPr>
            <p:nvPr/>
          </p:nvSpPr>
          <p:spPr bwMode="auto">
            <a:xfrm>
              <a:off x="400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8" name="Rectangle 31"/>
            <p:cNvSpPr>
              <a:spLocks noChangeArrowheads="1"/>
            </p:cNvSpPr>
            <p:nvPr/>
          </p:nvSpPr>
          <p:spPr bwMode="auto">
            <a:xfrm>
              <a:off x="4060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1" name="Group 32"/>
          <p:cNvGrpSpPr>
            <a:grpSpLocks/>
          </p:cNvGrpSpPr>
          <p:nvPr/>
        </p:nvGrpSpPr>
        <p:grpSpPr bwMode="auto">
          <a:xfrm>
            <a:off x="5635625" y="5440363"/>
            <a:ext cx="900113" cy="92075"/>
            <a:chOff x="3550" y="3091"/>
            <a:chExt cx="567" cy="58"/>
          </a:xfrm>
        </p:grpSpPr>
        <p:sp>
          <p:nvSpPr>
            <p:cNvPr id="3170" name="Rectangle 33"/>
            <p:cNvSpPr>
              <a:spLocks noChangeArrowheads="1"/>
            </p:cNvSpPr>
            <p:nvPr/>
          </p:nvSpPr>
          <p:spPr bwMode="auto">
            <a:xfrm>
              <a:off x="360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1" name="Rectangle 34"/>
            <p:cNvSpPr>
              <a:spLocks noChangeArrowheads="1"/>
            </p:cNvSpPr>
            <p:nvPr/>
          </p:nvSpPr>
          <p:spPr bwMode="auto">
            <a:xfrm>
              <a:off x="3664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2" name="Rectangle 35"/>
            <p:cNvSpPr>
              <a:spLocks noChangeArrowheads="1"/>
            </p:cNvSpPr>
            <p:nvPr/>
          </p:nvSpPr>
          <p:spPr bwMode="auto">
            <a:xfrm>
              <a:off x="3721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3" name="Rectangle 36"/>
            <p:cNvSpPr>
              <a:spLocks noChangeArrowheads="1"/>
            </p:cNvSpPr>
            <p:nvPr/>
          </p:nvSpPr>
          <p:spPr bwMode="auto">
            <a:xfrm>
              <a:off x="377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4" name="Rectangle 37"/>
            <p:cNvSpPr>
              <a:spLocks noChangeArrowheads="1"/>
            </p:cNvSpPr>
            <p:nvPr/>
          </p:nvSpPr>
          <p:spPr bwMode="auto">
            <a:xfrm>
              <a:off x="383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5" name="Rectangle 38"/>
            <p:cNvSpPr>
              <a:spLocks noChangeArrowheads="1"/>
            </p:cNvSpPr>
            <p:nvPr/>
          </p:nvSpPr>
          <p:spPr bwMode="auto">
            <a:xfrm>
              <a:off x="3891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6" name="Rectangle 39"/>
            <p:cNvSpPr>
              <a:spLocks noChangeArrowheads="1"/>
            </p:cNvSpPr>
            <p:nvPr/>
          </p:nvSpPr>
          <p:spPr bwMode="auto">
            <a:xfrm>
              <a:off x="3947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7" name="Rectangle 40"/>
            <p:cNvSpPr>
              <a:spLocks noChangeArrowheads="1"/>
            </p:cNvSpPr>
            <p:nvPr/>
          </p:nvSpPr>
          <p:spPr bwMode="auto">
            <a:xfrm>
              <a:off x="355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8" name="Rectangle 41"/>
            <p:cNvSpPr>
              <a:spLocks noChangeArrowheads="1"/>
            </p:cNvSpPr>
            <p:nvPr/>
          </p:nvSpPr>
          <p:spPr bwMode="auto">
            <a:xfrm>
              <a:off x="406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9" name="Rectangle 42"/>
            <p:cNvSpPr>
              <a:spLocks noChangeArrowheads="1"/>
            </p:cNvSpPr>
            <p:nvPr/>
          </p:nvSpPr>
          <p:spPr bwMode="auto">
            <a:xfrm>
              <a:off x="400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82" name="Group 43"/>
          <p:cNvGrpSpPr>
            <a:grpSpLocks/>
          </p:cNvGrpSpPr>
          <p:nvPr/>
        </p:nvGrpSpPr>
        <p:grpSpPr bwMode="auto">
          <a:xfrm>
            <a:off x="6086475" y="5351463"/>
            <a:ext cx="449263" cy="90487"/>
            <a:chOff x="3834" y="3035"/>
            <a:chExt cx="283" cy="57"/>
          </a:xfrm>
        </p:grpSpPr>
        <p:sp>
          <p:nvSpPr>
            <p:cNvPr id="3164" name="Rectangle 44"/>
            <p:cNvSpPr>
              <a:spLocks noChangeArrowheads="1"/>
            </p:cNvSpPr>
            <p:nvPr/>
          </p:nvSpPr>
          <p:spPr bwMode="auto">
            <a:xfrm>
              <a:off x="3947" y="303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b="1">
                <a:latin typeface="Lucida Sans Unicode" pitchFamily="34" charset="0"/>
              </a:endParaRPr>
            </a:p>
          </p:txBody>
        </p:sp>
        <p:grpSp>
          <p:nvGrpSpPr>
            <p:cNvPr id="3165" name="Group 45"/>
            <p:cNvGrpSpPr>
              <a:grpSpLocks/>
            </p:cNvGrpSpPr>
            <p:nvPr/>
          </p:nvGrpSpPr>
          <p:grpSpPr bwMode="auto">
            <a:xfrm>
              <a:off x="3834" y="3035"/>
              <a:ext cx="283" cy="57"/>
              <a:chOff x="3834" y="3035"/>
              <a:chExt cx="283" cy="57"/>
            </a:xfrm>
          </p:grpSpPr>
          <p:sp>
            <p:nvSpPr>
              <p:cNvPr id="3166" name="Rectangle 46"/>
              <p:cNvSpPr>
                <a:spLocks noChangeArrowheads="1"/>
              </p:cNvSpPr>
              <p:nvPr/>
            </p:nvSpPr>
            <p:spPr bwMode="auto">
              <a:xfrm>
                <a:off x="383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7" name="Rectangle 47"/>
              <p:cNvSpPr>
                <a:spLocks noChangeArrowheads="1"/>
              </p:cNvSpPr>
              <p:nvPr/>
            </p:nvSpPr>
            <p:spPr bwMode="auto">
              <a:xfrm>
                <a:off x="400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8" name="Rectangle 48"/>
              <p:cNvSpPr>
                <a:spLocks noChangeArrowheads="1"/>
              </p:cNvSpPr>
              <p:nvPr/>
            </p:nvSpPr>
            <p:spPr bwMode="auto">
              <a:xfrm>
                <a:off x="389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69" name="Rectangle 49"/>
              <p:cNvSpPr>
                <a:spLocks noChangeArrowheads="1"/>
              </p:cNvSpPr>
              <p:nvPr/>
            </p:nvSpPr>
            <p:spPr bwMode="auto">
              <a:xfrm>
                <a:off x="406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3083" name="Group 50"/>
          <p:cNvGrpSpPr>
            <a:grpSpLocks/>
          </p:cNvGrpSpPr>
          <p:nvPr/>
        </p:nvGrpSpPr>
        <p:grpSpPr bwMode="auto">
          <a:xfrm>
            <a:off x="5816600" y="5621338"/>
            <a:ext cx="630238" cy="90487"/>
            <a:chOff x="3664" y="3205"/>
            <a:chExt cx="397" cy="57"/>
          </a:xfrm>
        </p:grpSpPr>
        <p:sp>
          <p:nvSpPr>
            <p:cNvPr id="3157" name="Rectangle 51"/>
            <p:cNvSpPr>
              <a:spLocks noChangeArrowheads="1"/>
            </p:cNvSpPr>
            <p:nvPr/>
          </p:nvSpPr>
          <p:spPr bwMode="auto">
            <a:xfrm>
              <a:off x="372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8" name="Rectangle 52"/>
            <p:cNvSpPr>
              <a:spLocks noChangeArrowheads="1"/>
            </p:cNvSpPr>
            <p:nvPr/>
          </p:nvSpPr>
          <p:spPr bwMode="auto">
            <a:xfrm>
              <a:off x="377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9" name="Rectangle 53"/>
            <p:cNvSpPr>
              <a:spLocks noChangeArrowheads="1"/>
            </p:cNvSpPr>
            <p:nvPr/>
          </p:nvSpPr>
          <p:spPr bwMode="auto">
            <a:xfrm>
              <a:off x="383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0" name="Rectangle 54"/>
            <p:cNvSpPr>
              <a:spLocks noChangeArrowheads="1"/>
            </p:cNvSpPr>
            <p:nvPr/>
          </p:nvSpPr>
          <p:spPr bwMode="auto">
            <a:xfrm>
              <a:off x="389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1" name="Rectangle 55"/>
            <p:cNvSpPr>
              <a:spLocks noChangeArrowheads="1"/>
            </p:cNvSpPr>
            <p:nvPr/>
          </p:nvSpPr>
          <p:spPr bwMode="auto">
            <a:xfrm>
              <a:off x="394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2" name="Rectangle 56"/>
            <p:cNvSpPr>
              <a:spLocks noChangeArrowheads="1"/>
            </p:cNvSpPr>
            <p:nvPr/>
          </p:nvSpPr>
          <p:spPr bwMode="auto">
            <a:xfrm>
              <a:off x="400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63" name="Rectangle 57"/>
            <p:cNvSpPr>
              <a:spLocks noChangeArrowheads="1"/>
            </p:cNvSpPr>
            <p:nvPr/>
          </p:nvSpPr>
          <p:spPr bwMode="auto">
            <a:xfrm>
              <a:off x="366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084" name="Freeform 58"/>
          <p:cNvSpPr>
            <a:spLocks/>
          </p:cNvSpPr>
          <p:nvPr/>
        </p:nvSpPr>
        <p:spPr bwMode="auto">
          <a:xfrm>
            <a:off x="5662613" y="5368925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>
              <a:alpha val="50195"/>
            </a:srgbClr>
          </a:solidFill>
          <a:ln w="15875">
            <a:noFill/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7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Transform: where we apply them</a:t>
            </a:r>
            <a:endParaRPr lang="it-IT" b="1" dirty="0"/>
          </a:p>
        </p:txBody>
      </p:sp>
      <p:sp>
        <p:nvSpPr>
          <p:cNvPr id="3088" name="Rectangle 6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it-IT" dirty="0"/>
          </a:p>
        </p:txBody>
      </p:sp>
      <p:sp>
        <p:nvSpPr>
          <p:cNvPr id="3090" name="AutoShape 65"/>
          <p:cNvSpPr>
            <a:spLocks noChangeArrowheads="1"/>
          </p:cNvSpPr>
          <p:nvPr/>
        </p:nvSpPr>
        <p:spPr bwMode="auto">
          <a:xfrm>
            <a:off x="2335213" y="5181600"/>
            <a:ext cx="1169987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91" name="Freeform 66"/>
          <p:cNvSpPr>
            <a:spLocks/>
          </p:cNvSpPr>
          <p:nvPr/>
        </p:nvSpPr>
        <p:spPr bwMode="auto">
          <a:xfrm>
            <a:off x="3162300" y="51847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2" name="Freeform 67"/>
          <p:cNvSpPr>
            <a:spLocks/>
          </p:cNvSpPr>
          <p:nvPr/>
        </p:nvSpPr>
        <p:spPr bwMode="auto">
          <a:xfrm>
            <a:off x="2411413" y="54864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099" name="Group 75"/>
          <p:cNvGrpSpPr>
            <a:grpSpLocks/>
          </p:cNvGrpSpPr>
          <p:nvPr/>
        </p:nvGrpSpPr>
        <p:grpSpPr bwMode="auto">
          <a:xfrm>
            <a:off x="76200" y="4800600"/>
            <a:ext cx="1371600" cy="1219200"/>
            <a:chOff x="156" y="672"/>
            <a:chExt cx="3024" cy="2112"/>
          </a:xfrm>
        </p:grpSpPr>
        <p:sp>
          <p:nvSpPr>
            <p:cNvPr id="3154" name="Line 76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5" name="Line 77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56" name="Line 78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00" name="Rectangle 79"/>
          <p:cNvSpPr>
            <a:spLocks noChangeArrowheads="1"/>
          </p:cNvSpPr>
          <p:nvPr/>
        </p:nvSpPr>
        <p:spPr bwMode="auto">
          <a:xfrm>
            <a:off x="-762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1" name="Rectangle 80"/>
          <p:cNvSpPr>
            <a:spLocks noChangeArrowheads="1"/>
          </p:cNvSpPr>
          <p:nvPr/>
        </p:nvSpPr>
        <p:spPr bwMode="auto">
          <a:xfrm>
            <a:off x="838200" y="4572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y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2" name="Rectangle 81"/>
          <p:cNvSpPr>
            <a:spLocks noChangeArrowheads="1"/>
          </p:cNvSpPr>
          <p:nvPr/>
        </p:nvSpPr>
        <p:spPr bwMode="auto">
          <a:xfrm>
            <a:off x="1371600" y="59436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3103" name="Rectangle 82"/>
          <p:cNvSpPr>
            <a:spLocks noChangeArrowheads="1"/>
          </p:cNvSpPr>
          <p:nvPr/>
        </p:nvSpPr>
        <p:spPr bwMode="auto">
          <a:xfrm>
            <a:off x="228600" y="5181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3104" name="Rectangle 83"/>
          <p:cNvSpPr>
            <a:spLocks noChangeArrowheads="1"/>
          </p:cNvSpPr>
          <p:nvPr/>
        </p:nvSpPr>
        <p:spPr bwMode="auto">
          <a:xfrm>
            <a:off x="1066800" y="5105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3105" name="Rectangle 84"/>
          <p:cNvSpPr>
            <a:spLocks noChangeArrowheads="1"/>
          </p:cNvSpPr>
          <p:nvPr/>
        </p:nvSpPr>
        <p:spPr bwMode="auto">
          <a:xfrm>
            <a:off x="685800" y="58674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3106" name="Oval 85"/>
          <p:cNvSpPr>
            <a:spLocks noChangeArrowheads="1"/>
          </p:cNvSpPr>
          <p:nvPr/>
        </p:nvSpPr>
        <p:spPr bwMode="auto">
          <a:xfrm>
            <a:off x="762000" y="5867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7" name="Oval 86"/>
          <p:cNvSpPr>
            <a:spLocks noChangeArrowheads="1"/>
          </p:cNvSpPr>
          <p:nvPr/>
        </p:nvSpPr>
        <p:spPr bwMode="auto">
          <a:xfrm>
            <a:off x="1066800" y="53340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08" name="Oval 87"/>
          <p:cNvSpPr>
            <a:spLocks noChangeArrowheads="1"/>
          </p:cNvSpPr>
          <p:nvPr/>
        </p:nvSpPr>
        <p:spPr bwMode="auto">
          <a:xfrm>
            <a:off x="381000" y="5486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3109" name="Freeform 88"/>
          <p:cNvSpPr>
            <a:spLocks/>
          </p:cNvSpPr>
          <p:nvPr/>
        </p:nvSpPr>
        <p:spPr bwMode="auto">
          <a:xfrm>
            <a:off x="430213" y="5399088"/>
            <a:ext cx="693737" cy="525462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11" name="Group 90"/>
          <p:cNvGrpSpPr>
            <a:grpSpLocks/>
          </p:cNvGrpSpPr>
          <p:nvPr/>
        </p:nvGrpSpPr>
        <p:grpSpPr bwMode="auto">
          <a:xfrm>
            <a:off x="2259013" y="5181600"/>
            <a:ext cx="1177925" cy="1098550"/>
            <a:chOff x="1567" y="3120"/>
            <a:chExt cx="742" cy="692"/>
          </a:xfrm>
        </p:grpSpPr>
        <p:sp>
          <p:nvSpPr>
            <p:cNvPr id="3148" name="Oval 91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49" name="Oval 92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50" name="Oval 93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3151" name="Rectangle 94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3152" name="Rectangle 95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3153" name="Rectangle 96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grpSp>
        <p:nvGrpSpPr>
          <p:cNvPr id="3112" name="Group 97"/>
          <p:cNvGrpSpPr>
            <a:grpSpLocks/>
          </p:cNvGrpSpPr>
          <p:nvPr/>
        </p:nvGrpSpPr>
        <p:grpSpPr bwMode="auto">
          <a:xfrm>
            <a:off x="7696200" y="5181600"/>
            <a:ext cx="1143000" cy="685800"/>
            <a:chOff x="3504" y="3600"/>
            <a:chExt cx="672" cy="432"/>
          </a:xfrm>
        </p:grpSpPr>
        <p:sp>
          <p:nvSpPr>
            <p:cNvPr id="3138" name="Line 98"/>
            <p:cNvSpPr>
              <a:spLocks noChangeShapeType="1"/>
            </p:cNvSpPr>
            <p:nvPr/>
          </p:nvSpPr>
          <p:spPr bwMode="auto">
            <a:xfrm>
              <a:off x="3504" y="38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39" name="Line 99"/>
            <p:cNvSpPr>
              <a:spLocks noChangeShapeType="1"/>
            </p:cNvSpPr>
            <p:nvPr/>
          </p:nvSpPr>
          <p:spPr bwMode="auto">
            <a:xfrm>
              <a:off x="3504" y="393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0" name="Line 100"/>
            <p:cNvSpPr>
              <a:spLocks noChangeShapeType="1"/>
            </p:cNvSpPr>
            <p:nvPr/>
          </p:nvSpPr>
          <p:spPr bwMode="auto">
            <a:xfrm>
              <a:off x="3504" y="39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1" name="Line 101"/>
            <p:cNvSpPr>
              <a:spLocks noChangeShapeType="1"/>
            </p:cNvSpPr>
            <p:nvPr/>
          </p:nvSpPr>
          <p:spPr bwMode="auto">
            <a:xfrm>
              <a:off x="3504" y="38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2" name="Line 102"/>
            <p:cNvSpPr>
              <a:spLocks noChangeShapeType="1"/>
            </p:cNvSpPr>
            <p:nvPr/>
          </p:nvSpPr>
          <p:spPr bwMode="auto">
            <a:xfrm>
              <a:off x="3504" y="379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3" name="Line 103"/>
            <p:cNvSpPr>
              <a:spLocks noChangeShapeType="1"/>
            </p:cNvSpPr>
            <p:nvPr/>
          </p:nvSpPr>
          <p:spPr bwMode="auto">
            <a:xfrm>
              <a:off x="3504" y="37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4" name="Line 104"/>
            <p:cNvSpPr>
              <a:spLocks noChangeShapeType="1"/>
            </p:cNvSpPr>
            <p:nvPr/>
          </p:nvSpPr>
          <p:spPr bwMode="auto">
            <a:xfrm>
              <a:off x="3504" y="36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5" name="Line 105"/>
            <p:cNvSpPr>
              <a:spLocks noChangeShapeType="1"/>
            </p:cNvSpPr>
            <p:nvPr/>
          </p:nvSpPr>
          <p:spPr bwMode="auto">
            <a:xfrm>
              <a:off x="3504" y="40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6" name="Line 106"/>
            <p:cNvSpPr>
              <a:spLocks noChangeShapeType="1"/>
            </p:cNvSpPr>
            <p:nvPr/>
          </p:nvSpPr>
          <p:spPr bwMode="auto">
            <a:xfrm>
              <a:off x="3504" y="364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147" name="Line 107"/>
            <p:cNvSpPr>
              <a:spLocks noChangeShapeType="1"/>
            </p:cNvSpPr>
            <p:nvPr/>
          </p:nvSpPr>
          <p:spPr bwMode="auto">
            <a:xfrm>
              <a:off x="3504" y="360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13" name="Line 108"/>
          <p:cNvSpPr>
            <a:spLocks noChangeShapeType="1"/>
          </p:cNvSpPr>
          <p:nvPr/>
        </p:nvSpPr>
        <p:spPr bwMode="auto">
          <a:xfrm flipV="1">
            <a:off x="7772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4" name="Line 109"/>
          <p:cNvSpPr>
            <a:spLocks noChangeShapeType="1"/>
          </p:cNvSpPr>
          <p:nvPr/>
        </p:nvSpPr>
        <p:spPr bwMode="auto">
          <a:xfrm flipV="1">
            <a:off x="7848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5" name="Line 110"/>
          <p:cNvSpPr>
            <a:spLocks noChangeShapeType="1"/>
          </p:cNvSpPr>
          <p:nvPr/>
        </p:nvSpPr>
        <p:spPr bwMode="auto">
          <a:xfrm flipV="1">
            <a:off x="7924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6" name="Line 111"/>
          <p:cNvSpPr>
            <a:spLocks noChangeShapeType="1"/>
          </p:cNvSpPr>
          <p:nvPr/>
        </p:nvSpPr>
        <p:spPr bwMode="auto">
          <a:xfrm flipV="1">
            <a:off x="8001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7" name="Line 112"/>
          <p:cNvSpPr>
            <a:spLocks noChangeShapeType="1"/>
          </p:cNvSpPr>
          <p:nvPr/>
        </p:nvSpPr>
        <p:spPr bwMode="auto">
          <a:xfrm flipV="1">
            <a:off x="8077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8" name="Line 113"/>
          <p:cNvSpPr>
            <a:spLocks noChangeShapeType="1"/>
          </p:cNvSpPr>
          <p:nvPr/>
        </p:nvSpPr>
        <p:spPr bwMode="auto">
          <a:xfrm flipV="1">
            <a:off x="8153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19" name="Line 114"/>
          <p:cNvSpPr>
            <a:spLocks noChangeShapeType="1"/>
          </p:cNvSpPr>
          <p:nvPr/>
        </p:nvSpPr>
        <p:spPr bwMode="auto">
          <a:xfrm flipV="1">
            <a:off x="8229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0" name="Line 115"/>
          <p:cNvSpPr>
            <a:spLocks noChangeShapeType="1"/>
          </p:cNvSpPr>
          <p:nvPr/>
        </p:nvSpPr>
        <p:spPr bwMode="auto">
          <a:xfrm flipV="1">
            <a:off x="8305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1" name="Line 116"/>
          <p:cNvSpPr>
            <a:spLocks noChangeShapeType="1"/>
          </p:cNvSpPr>
          <p:nvPr/>
        </p:nvSpPr>
        <p:spPr bwMode="auto">
          <a:xfrm flipV="1">
            <a:off x="8382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2" name="Line 117"/>
          <p:cNvSpPr>
            <a:spLocks noChangeShapeType="1"/>
          </p:cNvSpPr>
          <p:nvPr/>
        </p:nvSpPr>
        <p:spPr bwMode="auto">
          <a:xfrm flipV="1">
            <a:off x="84582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3" name="Line 118"/>
          <p:cNvSpPr>
            <a:spLocks noChangeShapeType="1"/>
          </p:cNvSpPr>
          <p:nvPr/>
        </p:nvSpPr>
        <p:spPr bwMode="auto">
          <a:xfrm flipV="1">
            <a:off x="85344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4" name="Line 119"/>
          <p:cNvSpPr>
            <a:spLocks noChangeShapeType="1"/>
          </p:cNvSpPr>
          <p:nvPr/>
        </p:nvSpPr>
        <p:spPr bwMode="auto">
          <a:xfrm flipV="1">
            <a:off x="86106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5" name="Line 120"/>
          <p:cNvSpPr>
            <a:spLocks noChangeShapeType="1"/>
          </p:cNvSpPr>
          <p:nvPr/>
        </p:nvSpPr>
        <p:spPr bwMode="auto">
          <a:xfrm flipV="1">
            <a:off x="86868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6" name="Line 121"/>
          <p:cNvSpPr>
            <a:spLocks noChangeShapeType="1"/>
          </p:cNvSpPr>
          <p:nvPr/>
        </p:nvSpPr>
        <p:spPr bwMode="auto">
          <a:xfrm flipV="1">
            <a:off x="8763000" y="510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127" name="Rectangle 122"/>
          <p:cNvSpPr>
            <a:spLocks noChangeArrowheads="1"/>
          </p:cNvSpPr>
          <p:nvPr/>
        </p:nvSpPr>
        <p:spPr bwMode="auto">
          <a:xfrm>
            <a:off x="7696200" y="5105400"/>
            <a:ext cx="1143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136" name="Object 64"/>
          <p:cNvGraphicFramePr>
            <a:graphicFrameLocks noChangeAspect="1"/>
          </p:cNvGraphicFramePr>
          <p:nvPr>
            <p:extLst/>
          </p:nvPr>
        </p:nvGraphicFramePr>
        <p:xfrm>
          <a:off x="7315200" y="685800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5" name="Image" r:id="rId4" imgW="6311111" imgH="3809524" progId="">
                  <p:embed/>
                </p:oleObj>
              </mc:Choice>
              <mc:Fallback>
                <p:oleObj name="Image" r:id="rId4" imgW="6311111" imgH="3809524" progId="">
                  <p:embed/>
                  <p:pic>
                    <p:nvPicPr>
                      <p:cNvPr id="13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685800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AutoShape 32">
            <a:extLst>
              <a:ext uri="{FF2B5EF4-FFF2-40B4-BE49-F238E27FC236}">
                <a16:creationId xmlns:a16="http://schemas.microsoft.com/office/drawing/2014/main" id="{9F6A527D-7EF9-AB48-A00C-E856545D1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26" y="4228621"/>
            <a:ext cx="2903574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Short program per vertex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0" name="Line 43">
            <a:extLst>
              <a:ext uri="{FF2B5EF4-FFF2-40B4-BE49-F238E27FC236}">
                <a16:creationId xmlns:a16="http://schemas.microsoft.com/office/drawing/2014/main" id="{769F0194-317A-9143-B4BD-68F7554F73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1514" y="3182711"/>
            <a:ext cx="114217" cy="115780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31" name="Line 44">
            <a:extLst>
              <a:ext uri="{FF2B5EF4-FFF2-40B4-BE49-F238E27FC236}">
                <a16:creationId xmlns:a16="http://schemas.microsoft.com/office/drawing/2014/main" id="{6D6F248D-0128-9B42-9D9A-57940E62FF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3715" y="3182710"/>
            <a:ext cx="135546" cy="10610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6" name="AutoShape 32">
            <a:extLst>
              <a:ext uri="{FF2B5EF4-FFF2-40B4-BE49-F238E27FC236}">
                <a16:creationId xmlns:a16="http://schemas.microsoft.com/office/drawing/2014/main" id="{F921251B-B4EF-0349-86F9-F81817E66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7145" y="4358793"/>
            <a:ext cx="2903574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Short program per fragment</a:t>
            </a:r>
            <a:endParaRPr lang="it-IT" altLang="it-IT" sz="2000" dirty="0">
              <a:solidFill>
                <a:srgbClr val="CC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325759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CC"/>
      </a:hlink>
      <a:folHlink>
        <a:srgbClr val="B2B2B2"/>
      </a:folHlink>
    </a:clrScheme>
    <a:fontScheme name="Struttura predefinita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41081</TotalTime>
  <Words>3429</Words>
  <Application>Microsoft Macintosh PowerPoint</Application>
  <PresentationFormat>On-screen Show (4:3)</PresentationFormat>
  <Paragraphs>1364</Paragraphs>
  <Slides>73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Arial Unicode MS</vt:lpstr>
      <vt:lpstr>ＭＳ Ｐゴシック</vt:lpstr>
      <vt:lpstr>Arial</vt:lpstr>
      <vt:lpstr>Courier New</vt:lpstr>
      <vt:lpstr>Lucida Sans Unicode</vt:lpstr>
      <vt:lpstr>Times New Roman</vt:lpstr>
      <vt:lpstr>Wingdings</vt:lpstr>
      <vt:lpstr>Struttura predefinita</vt:lpstr>
      <vt:lpstr>CorelPhotoPaint.Image.8</vt:lpstr>
      <vt:lpstr>Image</vt:lpstr>
      <vt:lpstr>Equation</vt:lpstr>
      <vt:lpstr>Equazione</vt:lpstr>
      <vt:lpstr> Computer Graphics</vt:lpstr>
      <vt:lpstr>Recap: CPU vs GPU</vt:lpstr>
      <vt:lpstr>Recap: Transform Stage: summary</vt:lpstr>
      <vt:lpstr>Recap: Rasterization-Based HW-Supported Rendering:some rules</vt:lpstr>
      <vt:lpstr>Recap: Rasterization based on bounding box</vt:lpstr>
      <vt:lpstr>Recap: Back-face Culling</vt:lpstr>
      <vt:lpstr>Recap: occlusion Z-buffer algorithm: properties</vt:lpstr>
      <vt:lpstr>Transform: where we apply them</vt:lpstr>
      <vt:lpstr>Transform: where we apply them</vt:lpstr>
      <vt:lpstr>Transform: where we apply them</vt:lpstr>
      <vt:lpstr>Shader Gallery</vt:lpstr>
      <vt:lpstr>Shader Gallery</vt:lpstr>
      <vt:lpstr>Shader Gallery : Demo Three.js</vt:lpstr>
      <vt:lpstr>Shader Gallery : Demo Three.js</vt:lpstr>
      <vt:lpstr>Shader Gallery : Demo Three.js</vt:lpstr>
      <vt:lpstr>GLSL</vt:lpstr>
      <vt:lpstr>GLSL</vt:lpstr>
      <vt:lpstr>Minimal shaders</vt:lpstr>
      <vt:lpstr>Minimal Vertex Shader</vt:lpstr>
      <vt:lpstr>Recap: pipeline maths detail</vt:lpstr>
      <vt:lpstr>Transform: where we apply them</vt:lpstr>
      <vt:lpstr>Minimal Vertex Shader</vt:lpstr>
      <vt:lpstr>Affine Transformations</vt:lpstr>
      <vt:lpstr>Representation in homogenoeus coordinates</vt:lpstr>
      <vt:lpstr>Reminder: product Matrix – Vector</vt:lpstr>
      <vt:lpstr>Minimal Fragment Shader</vt:lpstr>
      <vt:lpstr>GLSL Basic Operations</vt:lpstr>
      <vt:lpstr>Remind: Affine space: Operations </vt:lpstr>
      <vt:lpstr>Remind: point + vector = translation</vt:lpstr>
      <vt:lpstr>Remind: Multiply vector scalar : uniform scaling</vt:lpstr>
      <vt:lpstr>Remind: Dot Product</vt:lpstr>
      <vt:lpstr>Remind: Cross Product</vt:lpstr>
      <vt:lpstr>GLSL Basic Operations</vt:lpstr>
      <vt:lpstr>GLSL: parameters</vt:lpstr>
      <vt:lpstr>Varying interpolation</vt:lpstr>
      <vt:lpstr>Linking vertex and fragment shader</vt:lpstr>
      <vt:lpstr>Attributes in the pipeline: terminology</vt:lpstr>
      <vt:lpstr>Interpolation, extrapolation</vt:lpstr>
      <vt:lpstr>Interpolation within a line</vt:lpstr>
      <vt:lpstr>Interpolation within a line</vt:lpstr>
      <vt:lpstr>Interpolation within a triangle</vt:lpstr>
      <vt:lpstr>Interpolation within a triangle</vt:lpstr>
      <vt:lpstr>For instance</vt:lpstr>
      <vt:lpstr>Therefore...</vt:lpstr>
      <vt:lpstr>… and vice-versa…</vt:lpstr>
      <vt:lpstr>Barycentric coordinates</vt:lpstr>
      <vt:lpstr>Attribute interpolation</vt:lpstr>
      <vt:lpstr>Baricentric coordinates Physical interpretation</vt:lpstr>
      <vt:lpstr>Attributes in rasterization</vt:lpstr>
      <vt:lpstr>Varying interpolation</vt:lpstr>
      <vt:lpstr>Ambient Lighting</vt:lpstr>
      <vt:lpstr>Diffuse Lighting</vt:lpstr>
      <vt:lpstr>What This Shader is Implementing?</vt:lpstr>
      <vt:lpstr>Reminder.. Phong Shading</vt:lpstr>
      <vt:lpstr>Phong shading: where?</vt:lpstr>
      <vt:lpstr>Reminder.. Comparison</vt:lpstr>
      <vt:lpstr>Phong Shading</vt:lpstr>
      <vt:lpstr>Other Effects (see example code)</vt:lpstr>
      <vt:lpstr>Other Effects (meshlab)</vt:lpstr>
      <vt:lpstr>Defining shaders in the HTML</vt:lpstr>
      <vt:lpstr>Using Shaders as mesh’s material</vt:lpstr>
      <vt:lpstr>Setting Attributes (ex:one float per vertex)</vt:lpstr>
      <vt:lpstr>GP GPU : Demo Three.js</vt:lpstr>
      <vt:lpstr>GP GPU : Demo Three.js</vt:lpstr>
      <vt:lpstr>Recap: Transform: where we apply them</vt:lpstr>
      <vt:lpstr>Recap: Minimal Vertex Shader</vt:lpstr>
      <vt:lpstr>Recap:Minimal Fragment Shader</vt:lpstr>
      <vt:lpstr>Recap: GLSL: parameters</vt:lpstr>
      <vt:lpstr>Recap: Varying interpolation</vt:lpstr>
      <vt:lpstr>Recap: Baricentric coordinates  Physical interpretation</vt:lpstr>
      <vt:lpstr>Recap: Defining shaders in the HTML</vt:lpstr>
      <vt:lpstr>Recap: Using Shaders as mesh’s material</vt:lpstr>
      <vt:lpstr> Computer Graphics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tarini</dc:creator>
  <cp:lastModifiedBy>Microsoft Office User</cp:lastModifiedBy>
  <cp:revision>526</cp:revision>
  <cp:lastPrinted>2015-10-21T07:16:27Z</cp:lastPrinted>
  <dcterms:created xsi:type="dcterms:W3CDTF">1601-01-01T00:00:00Z</dcterms:created>
  <dcterms:modified xsi:type="dcterms:W3CDTF">2018-05-19T14:54:19Z</dcterms:modified>
</cp:coreProperties>
</file>