
<file path=[Content_Types].xml><?xml version="1.0" encoding="utf-8"?>
<Types xmlns="http://schemas.openxmlformats.org/package/2006/content-types">
  <Override PartName="/ppt/slides/slide1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5.xml" ContentType="application/vnd.openxmlformats-officedocument.presentationml.slide+xml"/>
  <Override PartName="/ppt/viewProps.xml" ContentType="application/vnd.openxmlformats-officedocument.presentationml.viewProps+xml"/>
  <Default Extension="bin" ContentType="application/vnd.openxmlformats-officedocument.presentationml.printerSettings"/>
  <Override PartName="/docProps/core.xml" ContentType="application/vnd.openxmlformats-package.core-properties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20"/>
  </p:notesMasterIdLst>
  <p:sldIdLst>
    <p:sldId id="435" r:id="rId2"/>
    <p:sldId id="436" r:id="rId3"/>
    <p:sldId id="470" r:id="rId4"/>
    <p:sldId id="437" r:id="rId5"/>
    <p:sldId id="438" r:id="rId6"/>
    <p:sldId id="439" r:id="rId7"/>
    <p:sldId id="441" r:id="rId8"/>
    <p:sldId id="440" r:id="rId9"/>
    <p:sldId id="442" r:id="rId10"/>
    <p:sldId id="443" r:id="rId11"/>
    <p:sldId id="444" r:id="rId12"/>
    <p:sldId id="445" r:id="rId13"/>
    <p:sldId id="447" r:id="rId14"/>
    <p:sldId id="448" r:id="rId15"/>
    <p:sldId id="471" r:id="rId16"/>
    <p:sldId id="473" r:id="rId17"/>
    <p:sldId id="446" r:id="rId18"/>
    <p:sldId id="449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598" autoAdjust="0"/>
    <p:restoredTop sz="94692" autoAdjust="0"/>
  </p:normalViewPr>
  <p:slideViewPr>
    <p:cSldViewPr snapToObjects="1">
      <p:cViewPr varScale="1">
        <p:scale>
          <a:sx n="87" d="100"/>
          <a:sy n="87" d="100"/>
        </p:scale>
        <p:origin x="-96" y="-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14" Type="http://schemas.openxmlformats.org/officeDocument/2006/relationships/slide" Target="slides/slide13.xml"/><Relationship Id="rId23" Type="http://schemas.openxmlformats.org/officeDocument/2006/relationships/viewProps" Target="viewProps.xml"/><Relationship Id="rId4" Type="http://schemas.openxmlformats.org/officeDocument/2006/relationships/slide" Target="slides/slide3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1" Type="http://schemas.openxmlformats.org/officeDocument/2006/relationships/printerSettings" Target="printerSettings/printerSettings1.bin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366C54D-3EFB-7842-9485-E1D4AD20041D}" type="datetime1">
              <a:rPr lang="en-US"/>
              <a:pPr>
                <a:defRPr/>
              </a:pPr>
              <a:t>7/26/10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8D25FE1-9D8F-B549-AFD8-BC42E1944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99B254-DF44-2E41-99FD-F9B190DD6BAE}" type="slidenum">
              <a:rPr lang="en-US"/>
              <a:pPr/>
              <a:t>1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4213"/>
            <a:ext cx="4573588" cy="3430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Videos:</a:t>
            </a:r>
          </a:p>
          <a:p>
            <a:r>
              <a:rPr lang="en-US"/>
              <a:t>- texture interpolation (mi manca)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258F7-D59D-6346-9E8F-86682B0362EC}" type="datetime1">
              <a:rPr lang="en-US"/>
              <a:pPr>
                <a:defRPr/>
              </a:pPr>
              <a:t>7/26/10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902E5-B991-594B-8CCA-E8BE383ED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21DEE-382D-AE45-81B9-23BBE2D07FDF}" type="datetime1">
              <a:rPr lang="en-US"/>
              <a:pPr>
                <a:defRPr/>
              </a:pPr>
              <a:t>7/26/10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60752-9F2D-DC40-8A4F-0140D557E2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775B4-B1C3-9C46-9F2E-98C30F468AD5}" type="datetime1">
              <a:rPr lang="en-US"/>
              <a:pPr>
                <a:defRPr/>
              </a:pPr>
              <a:t>7/26/10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01EEE-6E80-5F40-8128-A958EC72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228600"/>
            <a:ext cx="8380412" cy="6953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2588" y="1414463"/>
            <a:ext cx="4113212" cy="1941512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4463"/>
            <a:ext cx="4114800" cy="1941512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A51CB-DB41-C847-B3DA-6EC8BDA51678}" type="datetime1">
              <a:rPr lang="en-US"/>
              <a:pPr>
                <a:defRPr/>
              </a:pPr>
              <a:t>7/26/10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F6F83-C04F-F64E-B5C2-CBAA3BD9D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98903-7E3E-554F-A759-1AD04E7C0CD0}" type="datetime1">
              <a:rPr lang="en-US"/>
              <a:pPr>
                <a:defRPr/>
              </a:pPr>
              <a:t>7/26/10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7FD0D-EB10-D245-8CC6-6FABB5312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44B70-2E5E-F04C-BBFD-22AE417A637C}" type="datetime1">
              <a:rPr lang="en-US"/>
              <a:pPr>
                <a:defRPr/>
              </a:pPr>
              <a:t>7/26/10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DCD08-52BE-8D42-A4DB-66ECA38A0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047FA-E8DE-7B45-B47A-BB620EF577C5}" type="datetime1">
              <a:rPr lang="en-US"/>
              <a:pPr>
                <a:defRPr/>
              </a:pPr>
              <a:t>7/26/10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1EF32-8D53-2743-AB36-BF79AA74F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95310-CE47-8342-B84F-08CD657DB486}" type="datetime1">
              <a:rPr lang="en-US"/>
              <a:pPr>
                <a:defRPr/>
              </a:pPr>
              <a:t>7/26/10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34FA7-6ACC-DC41-8294-9D1F96ACF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C0DCB-8074-064E-ABD7-D012A27949FD}" type="datetime1">
              <a:rPr lang="en-US"/>
              <a:pPr>
                <a:defRPr/>
              </a:pPr>
              <a:t>7/26/10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EB038-9485-BE44-A06D-694169F29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46DAB-5D78-A849-B0BE-E9453DC31D10}" type="datetime1">
              <a:rPr lang="en-US"/>
              <a:pPr>
                <a:defRPr/>
              </a:pPr>
              <a:t>7/26/10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E6FC1-05B9-204A-9380-DFB5435790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10977-0869-8046-9965-B1CC3EA646A4}" type="datetime1">
              <a:rPr lang="en-US"/>
              <a:pPr>
                <a:defRPr/>
              </a:pPr>
              <a:t>7/26/10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B9728-A76D-AB42-97D5-EA936D3E9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CB381AA-7D34-7B4A-8EDB-82B36EB9C3B6}" type="datetime1">
              <a:rPr lang="en-US"/>
              <a:pPr>
                <a:defRPr/>
              </a:pPr>
              <a:t>7/26/10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8FC0440-D09D-E54C-AB5E-0DBDB9010E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Bank Gothic Light"/>
          <a:ea typeface="ＭＳ Ｐゴシック" pitchFamily="-106" charset="-128"/>
          <a:cs typeface="ＭＳ Ｐゴシック" pitchFamily="-106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nk Gothic Light" charset="0"/>
          <a:ea typeface="ＭＳ Ｐゴシック" pitchFamily="-106" charset="-128"/>
          <a:cs typeface="ＭＳ Ｐゴシック" pitchFamily="-106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nk Gothic Light" charset="0"/>
          <a:ea typeface="ＭＳ Ｐゴシック" pitchFamily="-106" charset="-128"/>
          <a:cs typeface="ＭＳ Ｐゴシック" pitchFamily="-106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nk Gothic Light" charset="0"/>
          <a:ea typeface="ＭＳ Ｐゴシック" pitchFamily="-106" charset="-128"/>
          <a:cs typeface="ＭＳ Ｐゴシック" pitchFamily="-106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nk Gothic Light" charset="0"/>
          <a:ea typeface="ＭＳ Ｐゴシック" pitchFamily="-106" charset="-128"/>
          <a:cs typeface="ＭＳ Ｐゴシック" pitchFamily="-106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nk Gothic Light" charset="0"/>
          <a:ea typeface="ＭＳ Ｐゴシック" pitchFamily="-106" charset="-128"/>
          <a:cs typeface="ＭＳ Ｐゴシック" pitchFamily="-106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nk Gothic Light" charset="0"/>
          <a:ea typeface="ＭＳ Ｐゴシック" pitchFamily="-106" charset="-128"/>
          <a:cs typeface="ＭＳ Ｐゴシック" pitchFamily="-106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nk Gothic Light" charset="0"/>
          <a:ea typeface="ＭＳ Ｐゴシック" pitchFamily="-106" charset="-128"/>
          <a:cs typeface="ＭＳ Ｐゴシック" pitchFamily="-106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nk Gothic Light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-106" charset="0"/>
        <a:buChar char="•"/>
        <a:defRPr sz="3200" kern="1200">
          <a:solidFill>
            <a:schemeClr val="tx1"/>
          </a:solidFill>
          <a:latin typeface="Bank Gothic Light"/>
          <a:ea typeface="ＭＳ Ｐゴシック" pitchFamily="-106" charset="-128"/>
          <a:cs typeface="ＭＳ Ｐゴシック" pitchFamily="-106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-106" charset="0"/>
        <a:buChar char="–"/>
        <a:defRPr sz="2800" kern="1200">
          <a:solidFill>
            <a:schemeClr val="tx1"/>
          </a:solidFill>
          <a:latin typeface="Bank Gothic Light"/>
          <a:ea typeface="ＭＳ Ｐゴシック" pitchFamily="-106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-106" charset="0"/>
        <a:buChar char="•"/>
        <a:defRPr sz="2400" kern="1200">
          <a:solidFill>
            <a:schemeClr val="tx1"/>
          </a:solidFill>
          <a:latin typeface="Bank Gothic Light"/>
          <a:ea typeface="ＭＳ Ｐゴシック" pitchFamily="-106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-106" charset="0"/>
        <a:buChar char="–"/>
        <a:defRPr sz="2000" kern="1200">
          <a:solidFill>
            <a:schemeClr val="tx1"/>
          </a:solidFill>
          <a:latin typeface="Bank Gothic Light"/>
          <a:ea typeface="ＭＳ Ｐゴシック" pitchFamily="-106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Bank Gothic Light"/>
          <a:ea typeface="ＭＳ Ｐゴシック" pitchFamily="-10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6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image" Target="../media/image33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5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1" Type="http://schemas.openxmlformats.org/officeDocument/2006/relationships/video" Target="file://localhost/Users/nico/Desktop/talk_disney/param_part2.mov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1" Type="http://schemas.openxmlformats.org/officeDocument/2006/relationships/video" Target="file://localhost/Users/nico/Desktop/talk_disney/param_part1.mov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81750"/>
            <a:ext cx="2195513" cy="339725"/>
          </a:xfrm>
          <a:prstGeom prst="rect">
            <a:avLst/>
          </a:prstGeom>
        </p:spPr>
        <p:txBody>
          <a:bodyPr/>
          <a:lstStyle/>
          <a:p>
            <a:fld id="{9F88F77E-2D85-5F48-AF88-CBAA13D8E434}" type="slidenum">
              <a:rPr lang="it-IT"/>
              <a:pPr/>
              <a:t>1</a:t>
            </a:fld>
            <a:endParaRPr lang="it-IT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143000"/>
            <a:ext cx="8380412" cy="695325"/>
          </a:xfrm>
        </p:spPr>
        <p:txBody>
          <a:bodyPr/>
          <a:lstStyle/>
          <a:p>
            <a:pPr marL="971550" lvl="1" indent="-571500">
              <a:lnSpc>
                <a:spcPct val="80000"/>
              </a:lnSpc>
              <a:spcBef>
                <a:spcPct val="30000"/>
              </a:spcBef>
              <a:tabLst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US" sz="2400" dirty="0" err="1" smtClean="0"/>
              <a:t>N.Pietroni</a:t>
            </a:r>
            <a:r>
              <a:rPr lang="en-US" sz="2400" dirty="0" smtClean="0"/>
              <a:t>, </a:t>
            </a:r>
            <a:r>
              <a:rPr lang="en-US" sz="2400" dirty="0" err="1" smtClean="0"/>
              <a:t>M.Tarini</a:t>
            </a:r>
            <a:r>
              <a:rPr lang="en-US" sz="2400" dirty="0" smtClean="0"/>
              <a:t>, </a:t>
            </a:r>
            <a:r>
              <a:rPr lang="en-US" sz="2400" dirty="0" err="1" smtClean="0"/>
              <a:t>P.Cignoni</a:t>
            </a:r>
            <a:r>
              <a:rPr lang="en-US" sz="2400" dirty="0" smtClean="0"/>
              <a:t>. </a:t>
            </a:r>
            <a:r>
              <a:rPr lang="en-US" sz="2400" b="1" dirty="0" smtClean="0"/>
              <a:t>Almost isometric mesh </a:t>
            </a:r>
            <a:r>
              <a:rPr lang="en-US" sz="2400" b="1" dirty="0" err="1" smtClean="0"/>
              <a:t>parametrization</a:t>
            </a:r>
            <a:r>
              <a:rPr lang="en-US" sz="2400" b="1" dirty="0" smtClean="0"/>
              <a:t> through abstract domains </a:t>
            </a:r>
            <a:br>
              <a:rPr lang="en-US" sz="2400" b="1" dirty="0" smtClean="0"/>
            </a:br>
            <a:r>
              <a:rPr lang="en-US" sz="2400" b="1" dirty="0" smtClean="0">
                <a:solidFill>
                  <a:srgbClr val="FF0000"/>
                </a:solidFill>
              </a:rPr>
              <a:t>IEEE Transactions on Visualization and Computer Graphics</a:t>
            </a:r>
            <a:r>
              <a:rPr lang="en-US" sz="2400" dirty="0" smtClean="0"/>
              <a:t>. 2009 </a:t>
            </a:r>
            <a:endParaRPr lang="en-GB" sz="2400" dirty="0" smtClean="0"/>
          </a:p>
        </p:txBody>
      </p:sp>
      <p:pic>
        <p:nvPicPr>
          <p:cNvPr id="4" name="Picture 3" descr="param_teas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2743200"/>
            <a:ext cx="5410200" cy="331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75000"/>
              </a:schemeClr>
            </a:glo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r>
              <a:rPr lang="en-US" dirty="0" smtClean="0">
                <a:latin typeface="Bank Gothic Light" charset="0"/>
              </a:rPr>
              <a:t>Prioritizing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5334000" cy="54403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Collapse the shorter edge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Flip if edge length decrease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How we may calculate length if we do </a:t>
            </a:r>
            <a:r>
              <a:rPr lang="en-US" sz="2400" b="1" dirty="0" smtClean="0"/>
              <a:t>NOT</a:t>
            </a:r>
            <a:r>
              <a:rPr lang="en-US" sz="2400" dirty="0" smtClean="0"/>
              <a:t> have 3D coordinates of D?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Evaluate edge lengths </a:t>
            </a:r>
            <a:r>
              <a:rPr lang="en-US" sz="2400" b="1" dirty="0" smtClean="0"/>
              <a:t>OVER </a:t>
            </a:r>
            <a:r>
              <a:rPr lang="en-US" sz="2400" dirty="0" smtClean="0"/>
              <a:t>the original mesh</a:t>
            </a:r>
          </a:p>
          <a:p>
            <a:pPr>
              <a:lnSpc>
                <a:spcPct val="80000"/>
              </a:lnSpc>
              <a:buNone/>
            </a:pPr>
            <a:endParaRPr lang="en-US" sz="2400" dirty="0" smtClean="0"/>
          </a:p>
          <a:p>
            <a:pPr>
              <a:lnSpc>
                <a:spcPct val="80000"/>
              </a:lnSpc>
              <a:buNone/>
            </a:pPr>
            <a:endParaRPr lang="en-US" sz="1200" dirty="0" smtClean="0">
              <a:latin typeface="Bank Gothic Light" charset="0"/>
            </a:endParaRPr>
          </a:p>
        </p:txBody>
      </p:sp>
      <p:pic>
        <p:nvPicPr>
          <p:cNvPr id="7" name="Picture 6" descr="lineLen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355942"/>
            <a:ext cx="3363252" cy="4816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r>
              <a:rPr lang="en-US" dirty="0" smtClean="0">
                <a:latin typeface="Bank Gothic Light" charset="0"/>
              </a:rPr>
              <a:t>Final global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077200" cy="1096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Optimize each partition until convergence</a:t>
            </a:r>
          </a:p>
          <a:p>
            <a:pPr>
              <a:lnSpc>
                <a:spcPct val="80000"/>
              </a:lnSpc>
              <a:buNone/>
            </a:pPr>
            <a:endParaRPr lang="en-US" sz="2400" dirty="0" smtClean="0"/>
          </a:p>
          <a:p>
            <a:pPr>
              <a:lnSpc>
                <a:spcPct val="80000"/>
              </a:lnSpc>
              <a:buNone/>
            </a:pPr>
            <a:endParaRPr lang="en-US" sz="1200" dirty="0" smtClean="0">
              <a:latin typeface="Bank Gothic Light" charset="0"/>
            </a:endParaRPr>
          </a:p>
        </p:txBody>
      </p:sp>
      <p:pic>
        <p:nvPicPr>
          <p:cNvPr id="5" name="Picture 4" descr="diff_domai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14600"/>
            <a:ext cx="8223248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r>
              <a:rPr lang="en-US" dirty="0" err="1" smtClean="0">
                <a:latin typeface="Bank Gothic Light" charset="0"/>
              </a:rPr>
              <a:t>Remeshing</a:t>
            </a:r>
            <a:r>
              <a:rPr lang="en-US" dirty="0" smtClean="0">
                <a:latin typeface="Bank Gothic Light" charset="0"/>
              </a:rPr>
              <a:t> and geometry processing</a:t>
            </a:r>
          </a:p>
        </p:txBody>
      </p:sp>
      <p:pic>
        <p:nvPicPr>
          <p:cNvPr id="8" name="Picture 7" descr="squared_patch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905000"/>
            <a:ext cx="4085885" cy="4136063"/>
          </a:xfrm>
          <a:prstGeom prst="rect">
            <a:avLst/>
          </a:prstGeom>
        </p:spPr>
      </p:pic>
      <p:pic>
        <p:nvPicPr>
          <p:cNvPr id="9" name="Picture 8" descr="grigli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38400"/>
            <a:ext cx="3222919" cy="3067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7" name="Picture 6" descr="bunnyGSNoPros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952" y="1143000"/>
            <a:ext cx="5038095" cy="5123809"/>
          </a:xfrm>
          <a:prstGeom prst="rect">
            <a:avLst/>
          </a:prstGeom>
        </p:spPr>
      </p:pic>
      <p:pic>
        <p:nvPicPr>
          <p:cNvPr id="9" name="Picture 8" descr="bunnyIntersurfNoPros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952" y="1143000"/>
            <a:ext cx="5038095" cy="5123809"/>
          </a:xfrm>
          <a:prstGeom prst="rect">
            <a:avLst/>
          </a:prstGeom>
        </p:spPr>
      </p:pic>
      <p:pic>
        <p:nvPicPr>
          <p:cNvPr id="10" name="Picture 9" descr="bunnyMioNoPros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8190" y="1143000"/>
            <a:ext cx="5047619" cy="51238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72823" y="1258669"/>
            <a:ext cx="2866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Globally smooth </a:t>
            </a:r>
            <a:r>
              <a:rPr lang="en-US" dirty="0" err="1" smtClean="0"/>
              <a:t>param</a:t>
            </a:r>
            <a:r>
              <a:rPr lang="en-US" dirty="0" smtClean="0"/>
              <a:t>.</a:t>
            </a:r>
          </a:p>
          <a:p>
            <a:r>
              <a:rPr lang="en-US" dirty="0" smtClean="0"/>
              <a:t>Andrei </a:t>
            </a:r>
            <a:r>
              <a:rPr lang="en-US" dirty="0" err="1" smtClean="0"/>
              <a:t>Khodakovsky</a:t>
            </a:r>
            <a:r>
              <a:rPr lang="en-US" dirty="0" smtClean="0"/>
              <a:t> et al.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81284" y="1219200"/>
            <a:ext cx="2353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Intersurface</a:t>
            </a:r>
            <a:r>
              <a:rPr lang="en-US" dirty="0" smtClean="0"/>
              <a:t> mapping</a:t>
            </a:r>
          </a:p>
          <a:p>
            <a:r>
              <a:rPr lang="en-US" dirty="0" smtClean="0"/>
              <a:t>John Schreiner et al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77581" y="1371600"/>
            <a:ext cx="117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z="4000" dirty="0" err="1" smtClean="0"/>
              <a:t>Results:area</a:t>
            </a:r>
            <a:r>
              <a:rPr lang="en-US" sz="4000" dirty="0" smtClean="0"/>
              <a:t> preservation</a:t>
            </a:r>
            <a:endParaRPr lang="en-US" sz="4000" dirty="0"/>
          </a:p>
        </p:txBody>
      </p:sp>
      <p:pic>
        <p:nvPicPr>
          <p:cNvPr id="6" name="Picture 5" descr="BunnyGS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1856866"/>
            <a:ext cx="2585143" cy="2341902"/>
          </a:xfrm>
          <a:prstGeom prst="rect">
            <a:avLst/>
          </a:prstGeom>
        </p:spPr>
      </p:pic>
      <p:pic>
        <p:nvPicPr>
          <p:cNvPr id="8" name="Picture 7" descr="BunnyIntersurfac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856866"/>
            <a:ext cx="2590800" cy="2347559"/>
          </a:xfrm>
          <a:prstGeom prst="rect">
            <a:avLst/>
          </a:prstGeom>
        </p:spPr>
      </p:pic>
      <p:pic>
        <p:nvPicPr>
          <p:cNvPr id="11" name="Picture 10" descr="BunnyMio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856866"/>
            <a:ext cx="2590800" cy="2347559"/>
          </a:xfrm>
          <a:prstGeom prst="rect">
            <a:avLst/>
          </a:prstGeom>
        </p:spPr>
      </p:pic>
      <p:pic>
        <p:nvPicPr>
          <p:cNvPr id="12" name="Picture 11" descr="HorseGS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99" y="4356825"/>
            <a:ext cx="2585143" cy="2147088"/>
          </a:xfrm>
          <a:prstGeom prst="rect">
            <a:avLst/>
          </a:prstGeom>
        </p:spPr>
      </p:pic>
      <p:pic>
        <p:nvPicPr>
          <p:cNvPr id="13" name="Picture 12" descr="HorseIntersurface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0097" y="4356825"/>
            <a:ext cx="2381103" cy="2147088"/>
          </a:xfrm>
          <a:prstGeom prst="rect">
            <a:avLst/>
          </a:prstGeom>
        </p:spPr>
      </p:pic>
      <p:pic>
        <p:nvPicPr>
          <p:cNvPr id="14" name="Picture 13" descr="HorseMio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4356825"/>
            <a:ext cx="2514600" cy="21963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2000" y="1371600"/>
            <a:ext cx="18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Globally smooth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438084" y="1371600"/>
            <a:ext cx="235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Intersurface</a:t>
            </a:r>
            <a:r>
              <a:rPr lang="en-US" dirty="0" smtClean="0"/>
              <a:t> mapping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77581" y="1371600"/>
            <a:ext cx="1147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ROBUSTNESS</a:t>
            </a:r>
            <a:endParaRPr lang="en-US" dirty="0"/>
          </a:p>
        </p:txBody>
      </p:sp>
      <p:pic>
        <p:nvPicPr>
          <p:cNvPr id="14" name="Picture 13" descr="bunnyCompar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899565"/>
            <a:ext cx="8686800" cy="2905927"/>
          </a:xfrm>
          <a:prstGeom prst="rect">
            <a:avLst/>
          </a:prstGeom>
          <a:effectLst>
            <a:glow rad="101600">
              <a:schemeClr val="tx1"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APPLICATION TO SCANNED MODELS</a:t>
            </a:r>
            <a:endParaRPr lang="en-US" dirty="0"/>
          </a:p>
        </p:txBody>
      </p:sp>
      <p:pic>
        <p:nvPicPr>
          <p:cNvPr id="6" name="Picture 5" descr="Pieta_texSnap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019" y="1543695"/>
            <a:ext cx="2352381" cy="5123809"/>
          </a:xfrm>
          <a:prstGeom prst="rect">
            <a:avLst/>
          </a:prstGeom>
        </p:spPr>
      </p:pic>
      <p:pic>
        <p:nvPicPr>
          <p:cNvPr id="7" name="Picture 6" descr="Pieta_texSnap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019" y="1543695"/>
            <a:ext cx="2352381" cy="5123809"/>
          </a:xfrm>
          <a:prstGeom prst="rect">
            <a:avLst/>
          </a:prstGeom>
        </p:spPr>
      </p:pic>
      <p:pic>
        <p:nvPicPr>
          <p:cNvPr id="8" name="Picture 7" descr="Pieta_normSnap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143" y="1505600"/>
            <a:ext cx="2238095" cy="5200000"/>
          </a:xfrm>
          <a:prstGeom prst="rect">
            <a:avLst/>
          </a:prstGeom>
        </p:spPr>
      </p:pic>
      <p:pic>
        <p:nvPicPr>
          <p:cNvPr id="10" name="Picture 9" descr="pipp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3819" y="2667000"/>
            <a:ext cx="2895600" cy="2895600"/>
          </a:xfrm>
          <a:prstGeom prst="rect">
            <a:avLst/>
          </a:prstGeom>
        </p:spPr>
      </p:pic>
      <p:pic>
        <p:nvPicPr>
          <p:cNvPr id="11" name="Picture 10" descr="Pieta_tex_col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3819" y="2667000"/>
            <a:ext cx="2895600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SHORT VIDEO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aram_part2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19200" y="1447800"/>
            <a:ext cx="64008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z="3600" dirty="0" smtClean="0"/>
              <a:t>More results on the paper…</a:t>
            </a:r>
            <a:endParaRPr lang="en-US" sz="3600" dirty="0"/>
          </a:p>
        </p:txBody>
      </p:sp>
      <p:pic>
        <p:nvPicPr>
          <p:cNvPr id="18" name="Picture 17" descr="tot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371600"/>
            <a:ext cx="5186203" cy="5293356"/>
          </a:xfrm>
          <a:prstGeom prst="rect">
            <a:avLst/>
          </a:prstGeom>
          <a:effectLst>
            <a:glow rad="139700">
              <a:schemeClr val="tx1">
                <a:alpha val="53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nk Gothic Light" charset="0"/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8229600" cy="4191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200" dirty="0" smtClean="0">
                <a:latin typeface="Bank Gothic Light" charset="0"/>
              </a:rPr>
              <a:t>Low distortion (preserves area &amp; angles)</a:t>
            </a:r>
          </a:p>
          <a:p>
            <a:pPr>
              <a:lnSpc>
                <a:spcPct val="80000"/>
              </a:lnSpc>
            </a:pPr>
            <a:r>
              <a:rPr lang="en-US" sz="2200" dirty="0" smtClean="0">
                <a:latin typeface="Bank Gothic Light" charset="0"/>
              </a:rPr>
              <a:t>Low domain complexity:</a:t>
            </a:r>
          </a:p>
          <a:p>
            <a:pPr>
              <a:lnSpc>
                <a:spcPct val="80000"/>
              </a:lnSpc>
            </a:pPr>
            <a:endParaRPr lang="en-US" sz="2200" dirty="0" smtClean="0">
              <a:latin typeface="Bank Gothic Light" charset="0"/>
            </a:endParaRP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Bank Gothic Light" charset="0"/>
              </a:rPr>
              <a:t>tangent directions over the </a:t>
            </a:r>
            <a:r>
              <a:rPr lang="en-US" sz="1800" smtClean="0">
                <a:latin typeface="Bank Gothic Light" charset="0"/>
              </a:rPr>
              <a:t>mesh </a:t>
            </a:r>
            <a:r>
              <a:rPr lang="en-US" sz="1800" smtClean="0">
                <a:latin typeface="Bank Gothic Light" charset="0"/>
              </a:rPr>
              <a:t>vary </a:t>
            </a:r>
            <a:r>
              <a:rPr lang="en-US" sz="1800" dirty="0" smtClean="0">
                <a:latin typeface="Bank Gothic Light" charset="0"/>
              </a:rPr>
              <a:t>smoothly.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Bank Gothic Light" charset="0"/>
              </a:rPr>
              <a:t>points on the domain have a well defined, easy to find, large neighborhoods around them.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Bank Gothic Light" charset="0"/>
              </a:rPr>
              <a:t>It is possible to interpolate between positions on the domain.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Bank Gothic Light" charset="0"/>
              </a:rPr>
              <a:t>The domain can be embedded in a 2D REGION.</a:t>
            </a:r>
          </a:p>
          <a:p>
            <a:pPr lvl="1">
              <a:lnSpc>
                <a:spcPct val="80000"/>
              </a:lnSpc>
            </a:pPr>
            <a:endParaRPr lang="en-US" sz="1800" dirty="0" smtClean="0">
              <a:latin typeface="Bank Gothic Light" charset="0"/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914401" y="2114490"/>
            <a:ext cx="2971800" cy="40011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dirty="0" smtClean="0">
                <a:latin typeface="Bank Gothic Light"/>
              </a:rPr>
              <a:t>3D TRIANGLE MESH</a:t>
            </a:r>
            <a:endParaRPr lang="it-IT" sz="2000" dirty="0">
              <a:latin typeface="Bank Gothic Light"/>
            </a:endParaRPr>
          </a:p>
        </p:txBody>
      </p:sp>
      <p:sp>
        <p:nvSpPr>
          <p:cNvPr id="7" name="Text Box 32"/>
          <p:cNvSpPr txBox="1">
            <a:spLocks noChangeArrowheads="1"/>
          </p:cNvSpPr>
          <p:nvPr/>
        </p:nvSpPr>
        <p:spPr bwMode="auto">
          <a:xfrm>
            <a:off x="5334000" y="1959114"/>
            <a:ext cx="2971800" cy="707886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dirty="0" smtClean="0">
                <a:latin typeface="Bank Gothic Light"/>
              </a:rPr>
              <a:t>PARAMETRIZATION DOMAIN</a:t>
            </a:r>
            <a:endParaRPr lang="it-IT" sz="2000" dirty="0">
              <a:latin typeface="Bank Gothic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35114" y="2057400"/>
            <a:ext cx="6226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012428" y="2056655"/>
            <a:ext cx="6226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Wingdings"/>
                <a:ea typeface="Wingdings"/>
                <a:cs typeface="Wingdings"/>
              </a:rPr>
              <a:t></a:t>
            </a:r>
            <a:endParaRPr lang="en-US" sz="3200" dirty="0"/>
          </a:p>
        </p:txBody>
      </p:sp>
      <p:sp>
        <p:nvSpPr>
          <p:cNvPr id="10" name="Text Box 32"/>
          <p:cNvSpPr txBox="1">
            <a:spLocks noChangeArrowheads="1"/>
          </p:cNvSpPr>
          <p:nvPr/>
        </p:nvSpPr>
        <p:spPr bwMode="auto">
          <a:xfrm>
            <a:off x="4082664" y="1676400"/>
            <a:ext cx="1104900" cy="40011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dirty="0" smtClean="0">
                <a:latin typeface="Bank Gothic Light"/>
              </a:rPr>
              <a:t>1TO1</a:t>
            </a:r>
            <a:endParaRPr lang="it-IT" sz="2000" dirty="0">
              <a:latin typeface="Bank Gothic Light"/>
            </a:endParaRPr>
          </a:p>
        </p:txBody>
      </p:sp>
      <p:sp>
        <p:nvSpPr>
          <p:cNvPr id="11" name="Text Box 32"/>
          <p:cNvSpPr txBox="1">
            <a:spLocks noChangeArrowheads="1"/>
          </p:cNvSpPr>
          <p:nvPr/>
        </p:nvSpPr>
        <p:spPr bwMode="auto">
          <a:xfrm>
            <a:off x="2057400" y="1371600"/>
            <a:ext cx="609600" cy="646331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600" i="1" dirty="0" smtClean="0">
                <a:latin typeface="Bank Gothic Light"/>
              </a:rPr>
              <a:t>M</a:t>
            </a:r>
            <a:endParaRPr lang="it-IT" sz="3600" i="1" dirty="0">
              <a:latin typeface="Bank Gothic Light"/>
            </a:endParaRPr>
          </a:p>
        </p:txBody>
      </p:sp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6553200" y="1200834"/>
            <a:ext cx="609600" cy="646331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600" i="1" dirty="0" smtClean="0">
                <a:latin typeface="Bank Gothic Light"/>
              </a:rPr>
              <a:t>D</a:t>
            </a:r>
            <a:endParaRPr lang="it-IT" sz="3600" i="1" dirty="0">
              <a:latin typeface="Bank Gothic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pic>
        <p:nvPicPr>
          <p:cNvPr id="5" name="param_part1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19200" y="1447800"/>
            <a:ext cx="67056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r>
              <a:rPr lang="en-US" dirty="0" smtClean="0">
                <a:latin typeface="Bank Gothic Light" charset="0"/>
              </a:rPr>
              <a:t>Structure of 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3352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200" dirty="0" smtClean="0">
                <a:latin typeface="Bank Gothic Light" charset="0"/>
              </a:rPr>
              <a:t>A collection of </a:t>
            </a:r>
            <a:r>
              <a:rPr lang="en-US" sz="2400" b="1" dirty="0" smtClean="0">
                <a:latin typeface="Bank Gothic Light" charset="0"/>
              </a:rPr>
              <a:t>equilateral </a:t>
            </a:r>
            <a:r>
              <a:rPr lang="en-US" sz="2200" dirty="0" smtClean="0">
                <a:latin typeface="Bank Gothic Light" charset="0"/>
              </a:rPr>
              <a:t>triangles D</a:t>
            </a:r>
            <a:r>
              <a:rPr lang="en-US" sz="2200" baseline="-25000" dirty="0" smtClean="0">
                <a:latin typeface="Bank Gothic Light" charset="0"/>
              </a:rPr>
              <a:t>0</a:t>
            </a:r>
            <a:r>
              <a:rPr lang="en-US" sz="2200" dirty="0" smtClean="0">
                <a:latin typeface="Bank Gothic Light" charset="0"/>
              </a:rPr>
              <a:t>…</a:t>
            </a:r>
            <a:r>
              <a:rPr lang="en-US" sz="2200" dirty="0" err="1" smtClean="0">
                <a:latin typeface="Bank Gothic Light" charset="0"/>
              </a:rPr>
              <a:t>D</a:t>
            </a:r>
            <a:r>
              <a:rPr lang="en-US" sz="2200" baseline="-25000" dirty="0" err="1" smtClean="0">
                <a:latin typeface="Bank Gothic Light" charset="0"/>
              </a:rPr>
              <a:t>n</a:t>
            </a:r>
            <a:endParaRPr lang="en-US" sz="2200" baseline="-25000" dirty="0" smtClean="0">
              <a:latin typeface="Bank Gothic Light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Bank Gothic Light" charset="0"/>
              </a:rPr>
              <a:t>called </a:t>
            </a:r>
            <a:r>
              <a:rPr lang="en-US" sz="2000" dirty="0" err="1" smtClean="0">
                <a:latin typeface="Bank Gothic Light" charset="0"/>
              </a:rPr>
              <a:t>subdomains</a:t>
            </a:r>
            <a:endParaRPr lang="en-US" sz="2000" dirty="0" smtClean="0">
              <a:latin typeface="Bank Gothic Light" charset="0"/>
            </a:endParaRPr>
          </a:p>
          <a:p>
            <a:pPr lvl="1">
              <a:lnSpc>
                <a:spcPct val="80000"/>
              </a:lnSpc>
            </a:pPr>
            <a:r>
              <a:rPr lang="en-US" sz="2400" b="1" dirty="0" smtClean="0">
                <a:latin typeface="Bank Gothic Light" charset="0"/>
              </a:rPr>
              <a:t>No 3D embedding </a:t>
            </a:r>
            <a:r>
              <a:rPr lang="en-US" sz="2000" dirty="0" smtClean="0">
                <a:latin typeface="Bank Gothic Light" charset="0"/>
              </a:rPr>
              <a:t>(ABSTRACT)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Bank Gothic Light" charset="0"/>
              </a:rPr>
              <a:t>Only connectivity needed</a:t>
            </a:r>
          </a:p>
          <a:p>
            <a:pPr>
              <a:lnSpc>
                <a:spcPct val="80000"/>
              </a:lnSpc>
            </a:pPr>
            <a:endParaRPr lang="en-US" sz="2200" dirty="0" smtClean="0">
              <a:latin typeface="Bank Gothic Light" charset="0"/>
            </a:endParaRPr>
          </a:p>
          <a:p>
            <a:pPr>
              <a:lnSpc>
                <a:spcPct val="80000"/>
              </a:lnSpc>
            </a:pPr>
            <a:r>
              <a:rPr lang="en-US" sz="2200" dirty="0" smtClean="0">
                <a:latin typeface="Bank Gothic Light" charset="0"/>
              </a:rPr>
              <a:t>A position in D is a triple (α,β,I)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Bank Gothic Light" charset="0"/>
              </a:rPr>
              <a:t>(</a:t>
            </a:r>
            <a:r>
              <a:rPr lang="en-US" sz="2000" dirty="0" err="1" smtClean="0">
                <a:latin typeface="Bank Gothic Light" charset="0"/>
              </a:rPr>
              <a:t>α,β</a:t>
            </a:r>
            <a:r>
              <a:rPr lang="en-US" sz="2000" dirty="0" smtClean="0">
                <a:latin typeface="Bank Gothic Light" charset="0"/>
              </a:rPr>
              <a:t>) are </a:t>
            </a:r>
            <a:r>
              <a:rPr lang="en-US" sz="2000" dirty="0" err="1" smtClean="0">
                <a:latin typeface="Bank Gothic Light" charset="0"/>
              </a:rPr>
              <a:t>barycentric</a:t>
            </a:r>
            <a:r>
              <a:rPr lang="en-US" sz="2000" dirty="0" smtClean="0">
                <a:latin typeface="Bank Gothic Light" charset="0"/>
              </a:rPr>
              <a:t> </a:t>
            </a:r>
            <a:r>
              <a:rPr lang="en-US" sz="2000" dirty="0" err="1" smtClean="0">
                <a:latin typeface="Bank Gothic Light" charset="0"/>
              </a:rPr>
              <a:t>cordinates</a:t>
            </a:r>
            <a:r>
              <a:rPr lang="en-US" sz="2000" dirty="0" smtClean="0">
                <a:latin typeface="Bank Gothic Light" charset="0"/>
              </a:rPr>
              <a:t>.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Bank Gothic Light" charset="0"/>
              </a:rPr>
              <a:t>0&lt;=I&lt;=</a:t>
            </a:r>
            <a:r>
              <a:rPr lang="en-US" sz="2000" dirty="0" err="1" smtClean="0">
                <a:latin typeface="Bank Gothic Light" charset="0"/>
              </a:rPr>
              <a:t>n</a:t>
            </a:r>
            <a:r>
              <a:rPr lang="en-US" sz="2000" dirty="0" smtClean="0">
                <a:latin typeface="Bank Gothic Light" charset="0"/>
              </a:rPr>
              <a:t> is the  the index of </a:t>
            </a:r>
            <a:r>
              <a:rPr lang="en-US" sz="2000" dirty="0" err="1" smtClean="0">
                <a:latin typeface="Bank Gothic Light" charset="0"/>
              </a:rPr>
              <a:t>subdomain</a:t>
            </a:r>
            <a:r>
              <a:rPr lang="en-US" sz="2000" dirty="0" smtClean="0">
                <a:latin typeface="Bank Gothic Light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r>
              <a:rPr lang="en-US" dirty="0" smtClean="0">
                <a:latin typeface="Bank Gothic Light" charset="0"/>
              </a:rPr>
              <a:t>How to interpolate on 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35562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None/>
            </a:pPr>
            <a:endParaRPr lang="en-US" sz="2200" dirty="0" smtClean="0">
              <a:latin typeface="Bank Gothic Light" charset="0"/>
            </a:endParaRPr>
          </a:p>
          <a:p>
            <a:pPr>
              <a:lnSpc>
                <a:spcPct val="80000"/>
              </a:lnSpc>
            </a:pPr>
            <a:r>
              <a:rPr lang="en-US" sz="2200" dirty="0" smtClean="0">
                <a:latin typeface="Bank Gothic Light" charset="0"/>
              </a:rPr>
              <a:t>Given 2 positions in D </a:t>
            </a:r>
            <a:r>
              <a:rPr lang="en-US" sz="2200" i="1" dirty="0" smtClean="0">
                <a:latin typeface="Bank Gothic Light" charset="0"/>
              </a:rPr>
              <a:t>(α</a:t>
            </a:r>
            <a:r>
              <a:rPr lang="en-US" sz="2200" i="1" baseline="-25000" dirty="0" smtClean="0">
                <a:latin typeface="Bank Gothic Light" charset="0"/>
              </a:rPr>
              <a:t>0</a:t>
            </a:r>
            <a:r>
              <a:rPr lang="en-US" sz="2200" i="1" dirty="0" smtClean="0">
                <a:latin typeface="Bank Gothic Light" charset="0"/>
              </a:rPr>
              <a:t>,β</a:t>
            </a:r>
            <a:r>
              <a:rPr lang="en-US" sz="2200" i="1" baseline="-25000" dirty="0" smtClean="0">
                <a:latin typeface="Bank Gothic Light" charset="0"/>
              </a:rPr>
              <a:t>0</a:t>
            </a:r>
            <a:r>
              <a:rPr lang="en-US" sz="2200" i="1" dirty="0" smtClean="0">
                <a:latin typeface="Bank Gothic Light" charset="0"/>
              </a:rPr>
              <a:t>,I</a:t>
            </a:r>
            <a:r>
              <a:rPr lang="en-US" sz="2200" i="1" baseline="-25000" dirty="0" smtClean="0">
                <a:latin typeface="Bank Gothic Light" charset="0"/>
              </a:rPr>
              <a:t>0</a:t>
            </a:r>
            <a:r>
              <a:rPr lang="en-US" sz="2200" i="1" dirty="0" smtClean="0">
                <a:latin typeface="Bank Gothic Light" charset="0"/>
              </a:rPr>
              <a:t>) </a:t>
            </a:r>
            <a:r>
              <a:rPr lang="en-US" sz="2200" dirty="0" smtClean="0">
                <a:latin typeface="Bank Gothic Light" charset="0"/>
              </a:rPr>
              <a:t>and </a:t>
            </a:r>
            <a:r>
              <a:rPr lang="en-US" sz="2200" i="1" dirty="0" smtClean="0">
                <a:latin typeface="Bank Gothic Light" charset="0"/>
              </a:rPr>
              <a:t>(α</a:t>
            </a:r>
            <a:r>
              <a:rPr lang="en-US" sz="2200" i="1" baseline="-25000" dirty="0" smtClean="0">
                <a:latin typeface="Bank Gothic Light" charset="0"/>
              </a:rPr>
              <a:t>1</a:t>
            </a:r>
            <a:r>
              <a:rPr lang="en-US" sz="2200" i="1" dirty="0" smtClean="0">
                <a:latin typeface="Bank Gothic Light" charset="0"/>
              </a:rPr>
              <a:t>,β</a:t>
            </a:r>
            <a:r>
              <a:rPr lang="en-US" sz="2200" i="1" baseline="-25000" dirty="0" smtClean="0">
                <a:latin typeface="Bank Gothic Light" charset="0"/>
              </a:rPr>
              <a:t>1</a:t>
            </a:r>
            <a:r>
              <a:rPr lang="en-US" sz="2200" i="1" dirty="0" smtClean="0">
                <a:latin typeface="Bank Gothic Light" charset="0"/>
              </a:rPr>
              <a:t>,I</a:t>
            </a:r>
            <a:r>
              <a:rPr lang="en-US" sz="2200" i="1" baseline="-25000" dirty="0" smtClean="0">
                <a:latin typeface="Bank Gothic Light" charset="0"/>
              </a:rPr>
              <a:t>1</a:t>
            </a:r>
            <a:r>
              <a:rPr lang="en-US" sz="2200" i="1" dirty="0" smtClean="0">
                <a:latin typeface="Bank Gothic Light" charset="0"/>
              </a:rPr>
              <a:t>)</a:t>
            </a:r>
            <a:r>
              <a:rPr lang="en-US" sz="2200" dirty="0" smtClean="0">
                <a:latin typeface="Bank Gothic Light" charset="0"/>
              </a:rPr>
              <a:t>:</a:t>
            </a:r>
          </a:p>
          <a:p>
            <a:pPr>
              <a:lnSpc>
                <a:spcPct val="80000"/>
              </a:lnSpc>
            </a:pPr>
            <a:endParaRPr lang="en-US" sz="2200" dirty="0" smtClean="0">
              <a:latin typeface="Bank Gothic Light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Bank Gothic Light" charset="0"/>
              </a:rPr>
              <a:t>If (I</a:t>
            </a:r>
            <a:r>
              <a:rPr lang="en-US" sz="2000" baseline="-25000" dirty="0" smtClean="0">
                <a:latin typeface="Bank Gothic Light" charset="0"/>
              </a:rPr>
              <a:t>0</a:t>
            </a:r>
            <a:r>
              <a:rPr lang="en-US" sz="2000" dirty="0" smtClean="0">
                <a:latin typeface="Bank Gothic Light" charset="0"/>
              </a:rPr>
              <a:t>==I</a:t>
            </a:r>
            <a:r>
              <a:rPr lang="en-US" sz="2000" baseline="-25000" dirty="0" smtClean="0">
                <a:latin typeface="Bank Gothic Light" charset="0"/>
              </a:rPr>
              <a:t>1</a:t>
            </a:r>
            <a:r>
              <a:rPr lang="en-US" sz="2000" dirty="0" smtClean="0">
                <a:latin typeface="Bank Gothic Light" charset="0"/>
              </a:rPr>
              <a:t>) then simply use an 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000" dirty="0" smtClean="0">
                <a:latin typeface="Bank Gothic Light" charset="0"/>
              </a:rPr>
              <a:t>	equilateral triangle</a:t>
            </a:r>
          </a:p>
          <a:p>
            <a:pPr lvl="1">
              <a:lnSpc>
                <a:spcPct val="80000"/>
              </a:lnSpc>
              <a:buNone/>
            </a:pPr>
            <a:endParaRPr lang="en-US" sz="2000" dirty="0" smtClean="0">
              <a:latin typeface="Bank Gothic Light" charset="0"/>
            </a:endParaRPr>
          </a:p>
          <a:p>
            <a:pPr lvl="1">
              <a:lnSpc>
                <a:spcPct val="80000"/>
              </a:lnSpc>
              <a:buNone/>
            </a:pPr>
            <a:endParaRPr lang="en-US" sz="2000" dirty="0" smtClean="0">
              <a:latin typeface="Bank Gothic Light" charset="0"/>
            </a:endParaRPr>
          </a:p>
          <a:p>
            <a:pPr lvl="1">
              <a:lnSpc>
                <a:spcPct val="80000"/>
              </a:lnSpc>
              <a:buNone/>
            </a:pPr>
            <a:endParaRPr lang="en-US" sz="2000" dirty="0" smtClean="0">
              <a:latin typeface="Bank Gothic Light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Bank Gothic Light" charset="0"/>
              </a:rPr>
              <a:t>Else use interpolation domains:</a:t>
            </a:r>
          </a:p>
          <a:p>
            <a:pPr lvl="1">
              <a:lnSpc>
                <a:spcPct val="80000"/>
              </a:lnSpc>
              <a:buNone/>
            </a:pPr>
            <a:endParaRPr lang="en-US" sz="2000" dirty="0" smtClean="0">
              <a:latin typeface="Bank Gothic Light" charset="0"/>
            </a:endParaRP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Bank Gothic Light" charset="0"/>
              </a:rPr>
              <a:t>Diamond </a:t>
            </a:r>
          </a:p>
          <a:p>
            <a:pPr lvl="2">
              <a:lnSpc>
                <a:spcPct val="80000"/>
              </a:lnSpc>
              <a:buNone/>
            </a:pPr>
            <a:r>
              <a:rPr lang="en-US" sz="2000" dirty="0" smtClean="0">
                <a:latin typeface="Bank Gothic Light" charset="0"/>
              </a:rPr>
              <a:t>	2 equilateral triangles</a:t>
            </a:r>
          </a:p>
          <a:p>
            <a:pPr lvl="2">
              <a:lnSpc>
                <a:spcPct val="80000"/>
              </a:lnSpc>
              <a:buNone/>
            </a:pPr>
            <a:endParaRPr lang="en-US" sz="2000" dirty="0" smtClean="0">
              <a:latin typeface="Bank Gothic Light" charset="0"/>
            </a:endParaRP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Bank Gothic Light" charset="0"/>
              </a:rPr>
              <a:t>Star</a:t>
            </a:r>
          </a:p>
          <a:p>
            <a:pPr lvl="2">
              <a:lnSpc>
                <a:spcPct val="80000"/>
              </a:lnSpc>
              <a:buNone/>
            </a:pPr>
            <a:r>
              <a:rPr lang="en-US" sz="2000" dirty="0" smtClean="0">
                <a:latin typeface="Bank Gothic Light" charset="0"/>
              </a:rPr>
              <a:t>	</a:t>
            </a:r>
            <a:r>
              <a:rPr lang="en-US" sz="2000" dirty="0" err="1" smtClean="0">
                <a:latin typeface="Bank Gothic Light" charset="0"/>
              </a:rPr>
              <a:t>k</a:t>
            </a:r>
            <a:r>
              <a:rPr lang="en-US" sz="2000" dirty="0" smtClean="0">
                <a:latin typeface="Bank Gothic Light" charset="0"/>
              </a:rPr>
              <a:t> triangles </a:t>
            </a:r>
            <a:r>
              <a:rPr lang="en-US" sz="2000" dirty="0" smtClean="0"/>
              <a:t>rescaled to match </a:t>
            </a:r>
          </a:p>
          <a:p>
            <a:pPr lvl="2">
              <a:lnSpc>
                <a:spcPct val="80000"/>
              </a:lnSpc>
              <a:buNone/>
            </a:pPr>
            <a:r>
              <a:rPr lang="en-US" sz="2000" dirty="0" smtClean="0"/>
              <a:t>	total area of </a:t>
            </a:r>
            <a:r>
              <a:rPr lang="en-US" sz="2000" dirty="0" err="1" smtClean="0"/>
              <a:t>k</a:t>
            </a:r>
            <a:r>
              <a:rPr lang="en-US" sz="2000" dirty="0" smtClean="0"/>
              <a:t> equilateral triangles</a:t>
            </a:r>
            <a:endParaRPr lang="en-US" sz="2000" dirty="0" smtClean="0">
              <a:latin typeface="Bank Gothic Light" charset="0"/>
            </a:endParaRPr>
          </a:p>
          <a:p>
            <a:pPr lvl="2">
              <a:lnSpc>
                <a:spcPct val="80000"/>
              </a:lnSpc>
              <a:buNone/>
            </a:pPr>
            <a:endParaRPr lang="en-US" sz="2000" dirty="0" smtClean="0">
              <a:latin typeface="Bank Gothic Light" charset="0"/>
            </a:endParaRPr>
          </a:p>
        </p:txBody>
      </p:sp>
      <p:pic>
        <p:nvPicPr>
          <p:cNvPr id="4" name="Picture 3" descr="face_domai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284" y="2133601"/>
            <a:ext cx="2154115" cy="1524000"/>
          </a:xfrm>
          <a:prstGeom prst="rect">
            <a:avLst/>
          </a:prstGeom>
        </p:spPr>
      </p:pic>
      <p:pic>
        <p:nvPicPr>
          <p:cNvPr id="5" name="Picture 4" descr="diam_domai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120" y="3804817"/>
            <a:ext cx="1190185" cy="1874068"/>
          </a:xfrm>
          <a:prstGeom prst="rect">
            <a:avLst/>
          </a:prstGeom>
        </p:spPr>
      </p:pic>
      <p:pic>
        <p:nvPicPr>
          <p:cNvPr id="6" name="Picture 5" descr="star_domai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4848387"/>
            <a:ext cx="1828800" cy="1704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r>
              <a:rPr lang="en-US" dirty="0" smtClean="0">
                <a:latin typeface="Bank Gothic Light" charset="0"/>
              </a:rPr>
              <a:t>How to interpolate on D?</a:t>
            </a:r>
          </a:p>
        </p:txBody>
      </p:sp>
      <p:pic>
        <p:nvPicPr>
          <p:cNvPr id="8" name="Picture 7" descr="phase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770" y="2514599"/>
            <a:ext cx="5222630" cy="2123020"/>
          </a:xfrm>
          <a:prstGeom prst="rect">
            <a:avLst/>
          </a:prstGeom>
        </p:spPr>
      </p:pic>
      <p:pic>
        <p:nvPicPr>
          <p:cNvPr id="9" name="Picture 8" descr="phas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28800"/>
            <a:ext cx="7543800" cy="3099610"/>
          </a:xfrm>
          <a:prstGeom prst="rect">
            <a:avLst/>
          </a:prstGeom>
        </p:spPr>
      </p:pic>
      <p:pic>
        <p:nvPicPr>
          <p:cNvPr id="10" name="Picture 9" descr="phas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390" y="2667000"/>
            <a:ext cx="2491010" cy="1443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r>
              <a:rPr lang="en-US" dirty="0" smtClean="0">
                <a:latin typeface="Bank Gothic Light" charset="0"/>
              </a:rPr>
              <a:t>Partitioning 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39163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3 sets of interpolation domains now partition the entire parametric domain:</a:t>
            </a:r>
          </a:p>
          <a:p>
            <a:pPr>
              <a:lnSpc>
                <a:spcPct val="80000"/>
              </a:lnSpc>
            </a:pPr>
            <a:endParaRPr lang="en-US" sz="1200" dirty="0" smtClean="0">
              <a:latin typeface="Bank Gothic Light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Bank Gothic Light" charset="0"/>
              </a:rPr>
              <a:t>Face domains (same faces as D)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Bank Gothic Light" charset="0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Bank Gothic Light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Bank Gothic Light" charset="0"/>
              </a:rPr>
              <a:t>Half diamonds</a:t>
            </a:r>
          </a:p>
          <a:p>
            <a:pPr lvl="1">
              <a:lnSpc>
                <a:spcPct val="80000"/>
              </a:lnSpc>
              <a:buNone/>
            </a:pPr>
            <a:endParaRPr lang="en-US" sz="2000" dirty="0" smtClean="0">
              <a:latin typeface="Bank Gothic Light" charset="0"/>
            </a:endParaRPr>
          </a:p>
          <a:p>
            <a:pPr lvl="1">
              <a:lnSpc>
                <a:spcPct val="80000"/>
              </a:lnSpc>
              <a:buNone/>
            </a:pPr>
            <a:endParaRPr lang="en-US" sz="2000" dirty="0" smtClean="0">
              <a:latin typeface="Bank Gothic Light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Bank Gothic Light" charset="0"/>
              </a:rPr>
              <a:t>Half stars</a:t>
            </a:r>
          </a:p>
          <a:p>
            <a:pPr lvl="1">
              <a:lnSpc>
                <a:spcPct val="80000"/>
              </a:lnSpc>
            </a:pPr>
            <a:endParaRPr lang="en-US" sz="2000" dirty="0" smtClean="0"/>
          </a:p>
        </p:txBody>
      </p:sp>
      <p:pic>
        <p:nvPicPr>
          <p:cNvPr id="4" name="Picture 3" descr="half_di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636053"/>
            <a:ext cx="1295400" cy="1707347"/>
          </a:xfrm>
          <a:prstGeom prst="rect">
            <a:avLst/>
          </a:prstGeom>
        </p:spPr>
      </p:pic>
      <p:pic>
        <p:nvPicPr>
          <p:cNvPr id="5" name="Picture 4" descr="half_st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276600"/>
            <a:ext cx="1905000" cy="1653578"/>
          </a:xfrm>
          <a:prstGeom prst="rect">
            <a:avLst/>
          </a:prstGeom>
        </p:spPr>
      </p:pic>
      <p:pic>
        <p:nvPicPr>
          <p:cNvPr id="7" name="Picture 6" descr="diff_domain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343400"/>
            <a:ext cx="6781800" cy="2325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para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"/>
            <a:ext cx="7516259" cy="65499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r>
              <a:rPr lang="en-US" dirty="0" smtClean="0">
                <a:latin typeface="Bank Gothic Light" charset="0"/>
              </a:rPr>
              <a:t>Gathering 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355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Two local operations with updating of M to D mapping: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Edge collapse</a:t>
            </a:r>
          </a:p>
          <a:p>
            <a:pPr lvl="1">
              <a:lnSpc>
                <a:spcPct val="80000"/>
              </a:lnSpc>
            </a:pPr>
            <a:endParaRPr lang="en-US" sz="2000" dirty="0" smtClean="0"/>
          </a:p>
          <a:p>
            <a:pPr lvl="1">
              <a:lnSpc>
                <a:spcPct val="80000"/>
              </a:lnSpc>
            </a:pPr>
            <a:endParaRPr lang="en-US" sz="2000" dirty="0" smtClean="0"/>
          </a:p>
          <a:p>
            <a:pPr lvl="1">
              <a:lnSpc>
                <a:spcPct val="80000"/>
              </a:lnSpc>
            </a:pPr>
            <a:endParaRPr lang="en-US" sz="2000" dirty="0" smtClean="0"/>
          </a:p>
          <a:p>
            <a:pPr lvl="1">
              <a:lnSpc>
                <a:spcPct val="80000"/>
              </a:lnSpc>
            </a:pPr>
            <a:endParaRPr lang="en-US" sz="20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Edge flip</a:t>
            </a:r>
          </a:p>
          <a:p>
            <a:pPr lvl="1">
              <a:lnSpc>
                <a:spcPct val="80000"/>
              </a:lnSpc>
            </a:pPr>
            <a:endParaRPr lang="en-US" sz="2000" dirty="0" smtClean="0"/>
          </a:p>
          <a:p>
            <a:pPr lvl="1">
              <a:lnSpc>
                <a:spcPct val="80000"/>
              </a:lnSpc>
            </a:pPr>
            <a:endParaRPr lang="en-US" sz="2000" dirty="0" smtClean="0"/>
          </a:p>
          <a:p>
            <a:pPr lvl="1"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Local optimization with area preservation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  <a:buNone/>
            </a:pPr>
            <a:endParaRPr lang="en-US" sz="1200" dirty="0" smtClean="0">
              <a:latin typeface="Bank Gothic Light" charset="0"/>
            </a:endParaRPr>
          </a:p>
        </p:txBody>
      </p:sp>
      <p:pic>
        <p:nvPicPr>
          <p:cNvPr id="8" name="Picture 7" descr="EdgeCollaps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903750"/>
            <a:ext cx="4267200" cy="1906250"/>
          </a:xfrm>
          <a:prstGeom prst="rect">
            <a:avLst/>
          </a:prstGeom>
        </p:spPr>
      </p:pic>
      <p:pic>
        <p:nvPicPr>
          <p:cNvPr id="9" name="Picture 8" descr="edgefl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354" y="3782799"/>
            <a:ext cx="2550046" cy="2008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3171</TotalTime>
  <Words>373</Words>
  <Application>Microsoft Macintosh PowerPoint</Application>
  <PresentationFormat>On-screen Show (4:3)</PresentationFormat>
  <Paragraphs>97</Paragraphs>
  <Slides>18</Slides>
  <Notes>1</Notes>
  <HiddenSlides>0</HiddenSlides>
  <MMClips>2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N.Pietroni, M.Tarini, P.Cignoni. Almost isometric mesh parametrization through abstract domains  IEEE Transactions on Visualization and Computer Graphics. 2009 </vt:lpstr>
      <vt:lpstr>Objectives</vt:lpstr>
      <vt:lpstr>OVERVIEW</vt:lpstr>
      <vt:lpstr>Structure of D</vt:lpstr>
      <vt:lpstr>How to interpolate on D?</vt:lpstr>
      <vt:lpstr>How to interpolate on D?</vt:lpstr>
      <vt:lpstr>Partitioning D</vt:lpstr>
      <vt:lpstr>Slide 8</vt:lpstr>
      <vt:lpstr>Gathering D</vt:lpstr>
      <vt:lpstr>Prioritizing operations</vt:lpstr>
      <vt:lpstr>Final global optimization</vt:lpstr>
      <vt:lpstr>Remeshing and geometry processing</vt:lpstr>
      <vt:lpstr>results</vt:lpstr>
      <vt:lpstr>Results:area preservation</vt:lpstr>
      <vt:lpstr>ROBUSTNESS</vt:lpstr>
      <vt:lpstr>APPLICATION TO SCANNED MODELS</vt:lpstr>
      <vt:lpstr>A SHORT VIDEO </vt:lpstr>
      <vt:lpstr>More results on the paper…</vt:lpstr>
    </vt:vector>
  </TitlesOfParts>
  <Company>ISTI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Nico Pietroni</dc:creator>
  <cp:lastModifiedBy>Nico Pietroni</cp:lastModifiedBy>
  <cp:revision>490</cp:revision>
  <dcterms:created xsi:type="dcterms:W3CDTF">2010-07-26T20:36:59Z</dcterms:created>
  <dcterms:modified xsi:type="dcterms:W3CDTF">2010-07-26T20:39:24Z</dcterms:modified>
</cp:coreProperties>
</file>