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64" r:id="rId5"/>
    <p:sldId id="265" r:id="rId6"/>
    <p:sldId id="267" r:id="rId7"/>
    <p:sldId id="260" r:id="rId8"/>
    <p:sldId id="268" r:id="rId9"/>
    <p:sldId id="270" r:id="rId10"/>
    <p:sldId id="271" r:id="rId11"/>
    <p:sldId id="272" r:id="rId12"/>
    <p:sldId id="276" r:id="rId13"/>
    <p:sldId id="275" r:id="rId14"/>
    <p:sldId id="274" r:id="rId15"/>
    <p:sldId id="269" r:id="rId16"/>
    <p:sldId id="280" r:id="rId17"/>
    <p:sldId id="278" r:id="rId18"/>
    <p:sldId id="279" r:id="rId19"/>
    <p:sldId id="277" r:id="rId20"/>
    <p:sldId id="284" r:id="rId21"/>
    <p:sldId id="281" r:id="rId22"/>
    <p:sldId id="282" r:id="rId23"/>
    <p:sldId id="283" r:id="rId24"/>
    <p:sldId id="286" r:id="rId25"/>
    <p:sldId id="285" r:id="rId26"/>
    <p:sldId id="289" r:id="rId27"/>
    <p:sldId id="287" r:id="rId28"/>
    <p:sldId id="290" r:id="rId29"/>
    <p:sldId id="288" r:id="rId30"/>
    <p:sldId id="291" r:id="rId31"/>
    <p:sldId id="292" r:id="rId32"/>
    <p:sldId id="293" r:id="rId33"/>
    <p:sldId id="294" r:id="rId34"/>
    <p:sldId id="295" r:id="rId35"/>
    <p:sldId id="296" r:id="rId36"/>
    <p:sldId id="298" r:id="rId37"/>
    <p:sldId id="299" r:id="rId38"/>
    <p:sldId id="302" r:id="rId39"/>
    <p:sldId id="303" r:id="rId40"/>
    <p:sldId id="304" r:id="rId41"/>
    <p:sldId id="305" r:id="rId42"/>
    <p:sldId id="306" r:id="rId43"/>
    <p:sldId id="307" r:id="rId44"/>
    <p:sldId id="257" r:id="rId45"/>
    <p:sldId id="301" r:id="rId46"/>
    <p:sldId id="300" r:id="rId47"/>
    <p:sldId id="297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7F2"/>
    <a:srgbClr val="254061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38" autoAdjust="0"/>
    <p:restoredTop sz="94660"/>
  </p:normalViewPr>
  <p:slideViewPr>
    <p:cSldViewPr snapToObjects="1">
      <p:cViewPr varScale="1">
        <p:scale>
          <a:sx n="72" d="100"/>
          <a:sy n="72" d="100"/>
        </p:scale>
        <p:origin x="-129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71600" y="6019800"/>
            <a:ext cx="6400800" cy="5334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it-IT" sz="240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6" name="Title 1"/>
            <p:cNvSpPr txBox="1">
              <a:spLocks/>
            </p:cNvSpPr>
            <p:nvPr userDrawn="1"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GB" sz="4400">
                  <a:latin typeface="Calibri" charset="0"/>
                </a:rPr>
                <a:t>Click to edit Master title style</a:t>
              </a:r>
              <a:endParaRPr lang="en-US" sz="4400">
                <a:latin typeface="Calibri" charset="0"/>
              </a:endParaRPr>
            </a:p>
          </p:txBody>
        </p:sp>
        <p:pic>
          <p:nvPicPr>
            <p:cNvPr id="7" name="Picture 4" descr="head.jpg"/>
            <p:cNvPicPr>
              <a:picLocks noChangeAspect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" y="76200"/>
              <a:ext cx="8991600" cy="1507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42938"/>
            <a:ext cx="9144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8715436" cy="5643602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57.png"/><Relationship Id="rId4" Type="http://schemas.openxmlformats.org/officeDocument/2006/relationships/image" Target="../media/image38.png"/><Relationship Id="rId9" Type="http://schemas.openxmlformats.org/officeDocument/2006/relationships/image" Target="../media/image56.jpeg"/><Relationship Id="rId1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 bwMode="auto">
          <a:xfrm>
            <a:off x="228600" y="2057400"/>
            <a:ext cx="86868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/>
              <a:t>Practical quad mesh simplification</a:t>
            </a:r>
            <a:endParaRPr 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038600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Marco Tarini    Nico Pietroni </a:t>
            </a:r>
            <a:br>
              <a:rPr lang="it-IT" smtClean="0"/>
            </a:br>
            <a:r>
              <a:rPr lang="it-IT" smtClean="0"/>
              <a:t>Paolo Cignoni    Daniele Panozzo    Enrico Puppo</a:t>
            </a:r>
            <a:endParaRPr lang="en-US" smtClean="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charset="0"/>
              </a:rPr>
              <a:t>FP01: Tuesday, 13:30</a:t>
            </a:r>
          </a:p>
        </p:txBody>
      </p:sp>
      <p:pic>
        <p:nvPicPr>
          <p:cNvPr id="3077" name="Picture 4" descr="C:\papers\2010_EG_quad_decimation\images\tovaglia\combin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55925"/>
            <a:ext cx="91440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to get regular quad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 smtClean="0"/>
              <a:t>Valency four vertices good…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zero (Gaussian) curvature regions only!</a:t>
            </a:r>
          </a:p>
          <a:p>
            <a:endParaRPr lang="it-IT" dirty="0" smtClean="0"/>
          </a:p>
          <a:p>
            <a:r>
              <a:rPr lang="it-IT" dirty="0" smtClean="0"/>
              <a:t>Ideal valency:</a:t>
            </a:r>
          </a:p>
          <a:p>
            <a:pPr lvl="1"/>
            <a:r>
              <a:rPr lang="it-IT" dirty="0" smtClean="0"/>
              <a:t>Zero curvature ==&gt; 4</a:t>
            </a:r>
          </a:p>
          <a:p>
            <a:pPr lvl="1"/>
            <a:r>
              <a:rPr lang="it-IT" dirty="0" smtClean="0"/>
              <a:t>Pos curvature  </a:t>
            </a:r>
            <a:r>
              <a:rPr lang="en-US" dirty="0" smtClean="0"/>
              <a:t>==&gt;  less than 4</a:t>
            </a:r>
          </a:p>
          <a:p>
            <a:pPr lvl="1"/>
            <a:r>
              <a:rPr lang="en-US" dirty="0" err="1" smtClean="0"/>
              <a:t>Neg</a:t>
            </a:r>
            <a:r>
              <a:rPr lang="en-US" dirty="0" smtClean="0"/>
              <a:t> curvature ==&gt; more than 4</a:t>
            </a:r>
          </a:p>
          <a:p>
            <a:endParaRPr lang="en-US" dirty="0" smtClean="0"/>
          </a:p>
          <a:p>
            <a:endParaRPr lang="it-IT" dirty="0" smtClean="0"/>
          </a:p>
        </p:txBody>
      </p:sp>
      <p:pic>
        <p:nvPicPr>
          <p:cNvPr id="15362" name="Picture 2" descr="C:\papers\2010_EG_quad_decimation\images\polycub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788" y="2905141"/>
            <a:ext cx="2985930" cy="3381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to get regular quad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928670"/>
            <a:ext cx="8715436" cy="5357850"/>
          </a:xfrm>
        </p:spPr>
        <p:txBody>
          <a:bodyPr/>
          <a:lstStyle/>
          <a:p>
            <a:r>
              <a:rPr lang="en-US" dirty="0" smtClean="0"/>
              <a:t>Seek </a:t>
            </a:r>
            <a:r>
              <a:rPr lang="en-US" dirty="0" err="1" smtClean="0"/>
              <a:t>valency</a:t>
            </a:r>
            <a:r>
              <a:rPr lang="en-US" dirty="0" smtClean="0"/>
              <a:t> four vertices?</a:t>
            </a:r>
          </a:p>
          <a:p>
            <a:endParaRPr lang="en-US" dirty="0" smtClean="0"/>
          </a:p>
          <a:p>
            <a:r>
              <a:rPr lang="en-US" dirty="0" smtClean="0"/>
              <a:t>Seek vertices with curvature-dependent </a:t>
            </a:r>
            <a:r>
              <a:rPr lang="en-US" dirty="0" err="1" smtClean="0"/>
              <a:t>val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Seek “</a:t>
            </a:r>
            <a:r>
              <a:rPr lang="en-US" i="1" dirty="0" err="1" smtClean="0"/>
              <a:t>homeometry</a:t>
            </a:r>
            <a:r>
              <a:rPr lang="en-US" i="1" dirty="0" smtClean="0"/>
              <a:t>”: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all edges same length </a:t>
            </a:r>
            <a:r>
              <a:rPr lang="en-US" i="1" dirty="0" smtClean="0">
                <a:solidFill>
                  <a:srgbClr val="0070C0"/>
                </a:solidFill>
              </a:rPr>
              <a:t>k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all diagonals same length     </a:t>
            </a:r>
            <a:r>
              <a:rPr lang="en-US" dirty="0" smtClean="0">
                <a:solidFill>
                  <a:srgbClr val="0070C0"/>
                </a:solidFill>
              </a:rPr>
              <a:t>2  </a:t>
            </a:r>
            <a:r>
              <a:rPr lang="en-US" i="1" dirty="0" smtClean="0">
                <a:solidFill>
                  <a:srgbClr val="0070C0"/>
                </a:solidFill>
              </a:rPr>
              <a:t>k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papers\2010_EG_quad_decimation\images\polycub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788" y="2905141"/>
            <a:ext cx="2985930" cy="3381379"/>
          </a:xfrm>
          <a:prstGeom prst="rect">
            <a:avLst/>
          </a:prstGeom>
          <a:noFill/>
        </p:spPr>
      </p:pic>
      <p:sp>
        <p:nvSpPr>
          <p:cNvPr id="5" name="Cross 4"/>
          <p:cNvSpPr/>
          <p:nvPr/>
        </p:nvSpPr>
        <p:spPr>
          <a:xfrm rot="2700000">
            <a:off x="2506119" y="541581"/>
            <a:ext cx="1285884" cy="1357322"/>
          </a:xfrm>
          <a:prstGeom prst="plus">
            <a:avLst>
              <a:gd name="adj" fmla="val 44633"/>
            </a:avLst>
          </a:prstGeom>
          <a:solidFill>
            <a:srgbClr val="C00000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/>
          <p:cNvSpPr/>
          <p:nvPr/>
        </p:nvSpPr>
        <p:spPr>
          <a:xfrm rot="2700000">
            <a:off x="3291935" y="1756028"/>
            <a:ext cx="1285884" cy="1357322"/>
          </a:xfrm>
          <a:prstGeom prst="plus">
            <a:avLst>
              <a:gd name="adj" fmla="val 44633"/>
            </a:avLst>
          </a:prstGeom>
          <a:solidFill>
            <a:srgbClr val="C00000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000628" y="4419607"/>
            <a:ext cx="546099" cy="375537"/>
          </a:xfrm>
          <a:custGeom>
            <a:avLst/>
            <a:gdLst>
              <a:gd name="connsiteX0" fmla="*/ 0 w 2144485"/>
              <a:gd name="connsiteY0" fmla="*/ 685800 h 1371600"/>
              <a:gd name="connsiteX1" fmla="*/ 326571 w 2144485"/>
              <a:gd name="connsiteY1" fmla="*/ 413657 h 1371600"/>
              <a:gd name="connsiteX2" fmla="*/ 555171 w 2144485"/>
              <a:gd name="connsiteY2" fmla="*/ 1371600 h 1371600"/>
              <a:gd name="connsiteX3" fmla="*/ 881742 w 2144485"/>
              <a:gd name="connsiteY3" fmla="*/ 0 h 1371600"/>
              <a:gd name="connsiteX4" fmla="*/ 2133600 w 2144485"/>
              <a:gd name="connsiteY4" fmla="*/ 0 h 1371600"/>
              <a:gd name="connsiteX5" fmla="*/ 2144485 w 2144485"/>
              <a:gd name="connsiteY5" fmla="*/ 130629 h 1371600"/>
              <a:gd name="connsiteX0" fmla="*/ 0 w 2144485"/>
              <a:gd name="connsiteY0" fmla="*/ 685800 h 1371600"/>
              <a:gd name="connsiteX1" fmla="*/ 326571 w 2144485"/>
              <a:gd name="connsiteY1" fmla="*/ 413657 h 1371600"/>
              <a:gd name="connsiteX2" fmla="*/ 555171 w 2144485"/>
              <a:gd name="connsiteY2" fmla="*/ 1371600 h 1371600"/>
              <a:gd name="connsiteX3" fmla="*/ 881742 w 2144485"/>
              <a:gd name="connsiteY3" fmla="*/ 0 h 1371600"/>
              <a:gd name="connsiteX4" fmla="*/ 1525484 w 2144485"/>
              <a:gd name="connsiteY4" fmla="*/ 0 h 1371600"/>
              <a:gd name="connsiteX5" fmla="*/ 2144485 w 2144485"/>
              <a:gd name="connsiteY5" fmla="*/ 130629 h 1371600"/>
              <a:gd name="connsiteX0" fmla="*/ 0 w 1536367"/>
              <a:gd name="connsiteY0" fmla="*/ 685800 h 1371600"/>
              <a:gd name="connsiteX1" fmla="*/ 326571 w 1536367"/>
              <a:gd name="connsiteY1" fmla="*/ 413657 h 1371600"/>
              <a:gd name="connsiteX2" fmla="*/ 555171 w 1536367"/>
              <a:gd name="connsiteY2" fmla="*/ 1371600 h 1371600"/>
              <a:gd name="connsiteX3" fmla="*/ 881742 w 1536367"/>
              <a:gd name="connsiteY3" fmla="*/ 0 h 1371600"/>
              <a:gd name="connsiteX4" fmla="*/ 1525484 w 1536367"/>
              <a:gd name="connsiteY4" fmla="*/ 0 h 1371600"/>
              <a:gd name="connsiteX5" fmla="*/ 1536367 w 1536367"/>
              <a:gd name="connsiteY5" fmla="*/ 130631 h 1371600"/>
              <a:gd name="connsiteX0" fmla="*/ 0 w 1738952"/>
              <a:gd name="connsiteY0" fmla="*/ 685800 h 1371600"/>
              <a:gd name="connsiteX1" fmla="*/ 326571 w 1738952"/>
              <a:gd name="connsiteY1" fmla="*/ 413657 h 1371600"/>
              <a:gd name="connsiteX2" fmla="*/ 555171 w 1738952"/>
              <a:gd name="connsiteY2" fmla="*/ 1371600 h 1371600"/>
              <a:gd name="connsiteX3" fmla="*/ 881742 w 1738952"/>
              <a:gd name="connsiteY3" fmla="*/ 0 h 1371600"/>
              <a:gd name="connsiteX4" fmla="*/ 1525484 w 1738952"/>
              <a:gd name="connsiteY4" fmla="*/ 0 h 1371600"/>
              <a:gd name="connsiteX5" fmla="*/ 1738952 w 1738952"/>
              <a:gd name="connsiteY5" fmla="*/ 130631 h 1371600"/>
              <a:gd name="connsiteX0" fmla="*/ 0 w 1738952"/>
              <a:gd name="connsiteY0" fmla="*/ 685800 h 1371600"/>
              <a:gd name="connsiteX1" fmla="*/ 326571 w 1738952"/>
              <a:gd name="connsiteY1" fmla="*/ 413657 h 1371600"/>
              <a:gd name="connsiteX2" fmla="*/ 555171 w 1738952"/>
              <a:gd name="connsiteY2" fmla="*/ 1371600 h 1371600"/>
              <a:gd name="connsiteX3" fmla="*/ 881742 w 1738952"/>
              <a:gd name="connsiteY3" fmla="*/ 0 h 1371600"/>
              <a:gd name="connsiteX4" fmla="*/ 1606537 w 1738952"/>
              <a:gd name="connsiteY4" fmla="*/ 11571 h 1371600"/>
              <a:gd name="connsiteX5" fmla="*/ 1738952 w 1738952"/>
              <a:gd name="connsiteY5" fmla="*/ 130631 h 1371600"/>
              <a:gd name="connsiteX0" fmla="*/ 0 w 1687450"/>
              <a:gd name="connsiteY0" fmla="*/ 685800 h 1371600"/>
              <a:gd name="connsiteX1" fmla="*/ 326571 w 1687450"/>
              <a:gd name="connsiteY1" fmla="*/ 413657 h 1371600"/>
              <a:gd name="connsiteX2" fmla="*/ 555171 w 1687450"/>
              <a:gd name="connsiteY2" fmla="*/ 1371600 h 1371600"/>
              <a:gd name="connsiteX3" fmla="*/ 881742 w 1687450"/>
              <a:gd name="connsiteY3" fmla="*/ 0 h 1371600"/>
              <a:gd name="connsiteX4" fmla="*/ 1606537 w 1687450"/>
              <a:gd name="connsiteY4" fmla="*/ 11571 h 1371600"/>
              <a:gd name="connsiteX5" fmla="*/ 1687450 w 1687450"/>
              <a:gd name="connsiteY5" fmla="*/ 234972 h 1371600"/>
              <a:gd name="connsiteX0" fmla="*/ 0 w 1687450"/>
              <a:gd name="connsiteY0" fmla="*/ 685800 h 1371600"/>
              <a:gd name="connsiteX1" fmla="*/ 529156 w 1687450"/>
              <a:gd name="connsiteY1" fmla="*/ 413656 h 1371600"/>
              <a:gd name="connsiteX2" fmla="*/ 555171 w 1687450"/>
              <a:gd name="connsiteY2" fmla="*/ 1371600 h 1371600"/>
              <a:gd name="connsiteX3" fmla="*/ 881742 w 1687450"/>
              <a:gd name="connsiteY3" fmla="*/ 0 h 1371600"/>
              <a:gd name="connsiteX4" fmla="*/ 1606537 w 1687450"/>
              <a:gd name="connsiteY4" fmla="*/ 11571 h 1371600"/>
              <a:gd name="connsiteX5" fmla="*/ 1687450 w 1687450"/>
              <a:gd name="connsiteY5" fmla="*/ 234972 h 1371600"/>
              <a:gd name="connsiteX0" fmla="*/ 0 w 1549329"/>
              <a:gd name="connsiteY0" fmla="*/ 564010 h 1371600"/>
              <a:gd name="connsiteX1" fmla="*/ 391035 w 1549329"/>
              <a:gd name="connsiteY1" fmla="*/ 413656 h 1371600"/>
              <a:gd name="connsiteX2" fmla="*/ 417050 w 1549329"/>
              <a:gd name="connsiteY2" fmla="*/ 1371600 h 1371600"/>
              <a:gd name="connsiteX3" fmla="*/ 743621 w 1549329"/>
              <a:gd name="connsiteY3" fmla="*/ 0 h 1371600"/>
              <a:gd name="connsiteX4" fmla="*/ 1468416 w 1549329"/>
              <a:gd name="connsiteY4" fmla="*/ 11571 h 1371600"/>
              <a:gd name="connsiteX5" fmla="*/ 1549329 w 1549329"/>
              <a:gd name="connsiteY5" fmla="*/ 234972 h 1371600"/>
              <a:gd name="connsiteX0" fmla="*/ 0 w 1549329"/>
              <a:gd name="connsiteY0" fmla="*/ 564010 h 1371600"/>
              <a:gd name="connsiteX1" fmla="*/ 300958 w 1549329"/>
              <a:gd name="connsiteY1" fmla="*/ 390464 h 1371600"/>
              <a:gd name="connsiteX2" fmla="*/ 417050 w 1549329"/>
              <a:gd name="connsiteY2" fmla="*/ 1371600 h 1371600"/>
              <a:gd name="connsiteX3" fmla="*/ 743621 w 1549329"/>
              <a:gd name="connsiteY3" fmla="*/ 0 h 1371600"/>
              <a:gd name="connsiteX4" fmla="*/ 1468416 w 1549329"/>
              <a:gd name="connsiteY4" fmla="*/ 11571 h 1371600"/>
              <a:gd name="connsiteX5" fmla="*/ 1549329 w 1549329"/>
              <a:gd name="connsiteY5" fmla="*/ 234972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9329" h="1371600">
                <a:moveTo>
                  <a:pt x="0" y="564010"/>
                </a:moveTo>
                <a:lnTo>
                  <a:pt x="300958" y="390464"/>
                </a:lnTo>
                <a:lnTo>
                  <a:pt x="417050" y="1371600"/>
                </a:lnTo>
                <a:lnTo>
                  <a:pt x="743621" y="0"/>
                </a:lnTo>
                <a:lnTo>
                  <a:pt x="1468416" y="11571"/>
                </a:lnTo>
                <a:lnTo>
                  <a:pt x="1549329" y="234972"/>
                </a:lnTo>
              </a:path>
            </a:pathLst>
          </a:cu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dge_ro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78" y="3214686"/>
            <a:ext cx="1371600" cy="137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5076032" cy="3857652"/>
          </a:xfrm>
        </p:spPr>
        <p:txBody>
          <a:bodyPr/>
          <a:lstStyle/>
          <a:p>
            <a:r>
              <a:rPr lang="en-US" dirty="0" smtClean="0"/>
              <a:t>Optimization operations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vertex  rotations: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edge rotations:</a:t>
            </a: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>
              <a:buNone/>
            </a:pPr>
            <a:endParaRPr lang="it-IT" dirty="0" smtClean="0"/>
          </a:p>
        </p:txBody>
      </p:sp>
      <p:sp>
        <p:nvSpPr>
          <p:cNvPr id="7" name="Right Arrow 6"/>
          <p:cNvSpPr/>
          <p:nvPr/>
        </p:nvSpPr>
        <p:spPr>
          <a:xfrm>
            <a:off x="5290314" y="1554519"/>
            <a:ext cx="1041344" cy="563763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 descr="edge_ro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849" y="5479703"/>
            <a:ext cx="1371600" cy="137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edge_ro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447" y="4357693"/>
            <a:ext cx="1371600" cy="137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edge_rot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78" y="3214686"/>
            <a:ext cx="1371600" cy="137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vert_rot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58" y="1428737"/>
            <a:ext cx="1372390" cy="137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vert_rot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658" y="1428736"/>
            <a:ext cx="1372390" cy="137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vert_rot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113" y="1428736"/>
            <a:ext cx="1372390" cy="137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ight Arrow 26"/>
          <p:cNvSpPr/>
          <p:nvPr/>
        </p:nvSpPr>
        <p:spPr>
          <a:xfrm rot="10800000">
            <a:off x="5143503" y="2118282"/>
            <a:ext cx="1041344" cy="563763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9800000">
            <a:off x="5360993" y="3877537"/>
            <a:ext cx="689153" cy="48310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9000000">
            <a:off x="5421083" y="4351430"/>
            <a:ext cx="689153" cy="48310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 rot="11700000" flipH="1">
            <a:off x="5397125" y="5317755"/>
            <a:ext cx="768939" cy="956999"/>
            <a:chOff x="5421082" y="5409665"/>
            <a:chExt cx="749243" cy="956999"/>
          </a:xfrm>
        </p:grpSpPr>
        <p:sp>
          <p:nvSpPr>
            <p:cNvPr id="15" name="Right Arrow 14"/>
            <p:cNvSpPr/>
            <p:nvPr/>
          </p:nvSpPr>
          <p:spPr>
            <a:xfrm rot="19800000">
              <a:off x="5421082" y="5409665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9000000">
              <a:off x="5481172" y="5883558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rot="14400000" flipH="1">
            <a:off x="6515722" y="4545575"/>
            <a:ext cx="768939" cy="956999"/>
            <a:chOff x="5421082" y="5409665"/>
            <a:chExt cx="749243" cy="956999"/>
          </a:xfrm>
        </p:grpSpPr>
        <p:sp>
          <p:nvSpPr>
            <p:cNvPr id="28" name="Right Arrow 27"/>
            <p:cNvSpPr/>
            <p:nvPr/>
          </p:nvSpPr>
          <p:spPr>
            <a:xfrm rot="19800000">
              <a:off x="5421082" y="5409665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rot="9000000">
              <a:off x="5481172" y="5883558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8715436" cy="3857652"/>
          </a:xfrm>
        </p:spPr>
        <p:txBody>
          <a:bodyPr/>
          <a:lstStyle/>
          <a:p>
            <a:r>
              <a:rPr lang="en-US" dirty="0" smtClean="0"/>
              <a:t>Coarsening operations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quad </a:t>
            </a:r>
            <a:br>
              <a:rPr lang="en-US" dirty="0" smtClean="0"/>
            </a:br>
            <a:r>
              <a:rPr lang="en-US" dirty="0" smtClean="0"/>
              <a:t>collapse:</a:t>
            </a: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>
              <a:buNone/>
            </a:pPr>
            <a:endParaRPr lang="it-IT" dirty="0" smtClean="0"/>
          </a:p>
        </p:txBody>
      </p:sp>
      <p:pic>
        <p:nvPicPr>
          <p:cNvPr id="4" name="Picture 3" descr="diag_collaps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389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iag_collaps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21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iag_collaps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21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/>
          <p:cNvSpPr/>
          <p:nvPr/>
        </p:nvSpPr>
        <p:spPr>
          <a:xfrm>
            <a:off x="4785403" y="1857364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edge_col_44_t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21" y="4290483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8715436" cy="3857652"/>
          </a:xfrm>
        </p:spPr>
        <p:txBody>
          <a:bodyPr/>
          <a:lstStyle/>
          <a:p>
            <a:r>
              <a:rPr lang="en-US" dirty="0" smtClean="0"/>
              <a:t>Coarsening operations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quad </a:t>
            </a:r>
            <a:br>
              <a:rPr lang="en-US" dirty="0" smtClean="0"/>
            </a:br>
            <a:r>
              <a:rPr lang="en-US" dirty="0" smtClean="0"/>
              <a:t>collapse:</a:t>
            </a:r>
          </a:p>
          <a:p>
            <a:pPr lvl="1"/>
            <a:endParaRPr lang="it-IT" dirty="0" smtClean="0"/>
          </a:p>
          <a:p>
            <a:pPr lvl="1">
              <a:buNone/>
            </a:pPr>
            <a:endParaRPr lang="it-IT" dirty="0" smtClean="0"/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edge</a:t>
            </a:r>
            <a:br>
              <a:rPr lang="it-IT" dirty="0" smtClean="0"/>
            </a:br>
            <a:r>
              <a:rPr lang="it-IT" dirty="0" smtClean="0"/>
              <a:t>collapses:</a:t>
            </a:r>
            <a:endParaRPr lang="en-US" dirty="0"/>
          </a:p>
        </p:txBody>
      </p:sp>
      <p:pic>
        <p:nvPicPr>
          <p:cNvPr id="4" name="Picture 3" descr="diag_collap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89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iag_collap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21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iag_collaps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121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/>
          <p:cNvSpPr/>
          <p:nvPr/>
        </p:nvSpPr>
        <p:spPr>
          <a:xfrm>
            <a:off x="4785403" y="1857364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edge_col_44_t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389" y="4290482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dge_col_44_t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121" y="4290483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dge_col_44_t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121" y="4290483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edge_col_44_t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121" y="4290483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ight Arrow 19"/>
          <p:cNvSpPr/>
          <p:nvPr/>
        </p:nvSpPr>
        <p:spPr>
          <a:xfrm>
            <a:off x="4785403" y="4610409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dge_col_44_t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21" y="5143512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edge_col_44_t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21" y="3599879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8715436" cy="3857652"/>
          </a:xfrm>
        </p:spPr>
        <p:txBody>
          <a:bodyPr/>
          <a:lstStyle/>
          <a:p>
            <a:r>
              <a:rPr lang="en-US" dirty="0" smtClean="0"/>
              <a:t>Coarsening operations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quad </a:t>
            </a:r>
            <a:br>
              <a:rPr lang="en-US" dirty="0" smtClean="0"/>
            </a:br>
            <a:r>
              <a:rPr lang="en-US" dirty="0" smtClean="0"/>
              <a:t>collapse:</a:t>
            </a:r>
          </a:p>
          <a:p>
            <a:pPr lvl="1"/>
            <a:endParaRPr lang="it-IT" dirty="0" smtClean="0"/>
          </a:p>
          <a:p>
            <a:pPr lvl="1">
              <a:buNone/>
            </a:pPr>
            <a:endParaRPr lang="it-IT" dirty="0" smtClean="0"/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edge</a:t>
            </a:r>
            <a:br>
              <a:rPr lang="it-IT" dirty="0" smtClean="0"/>
            </a:br>
            <a:r>
              <a:rPr lang="it-IT" dirty="0" smtClean="0"/>
              <a:t>collapses:</a:t>
            </a:r>
            <a:endParaRPr lang="en-US" dirty="0"/>
          </a:p>
        </p:txBody>
      </p:sp>
      <p:pic>
        <p:nvPicPr>
          <p:cNvPr id="4" name="Picture 3" descr="diag_collap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89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iag_collap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21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iag_collaps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121" y="1428736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/>
          <p:cNvSpPr/>
          <p:nvPr/>
        </p:nvSpPr>
        <p:spPr>
          <a:xfrm>
            <a:off x="4785403" y="1857364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edge_col_44_t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389" y="4290482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edge_col_44_b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121" y="5143512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dge_col_44_t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121" y="3599879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dge_col_44_b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121" y="5143512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dge_col_44_t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121" y="3599879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edge_col_44_t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121" y="3599879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edge_col_44_b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121" y="5143512"/>
            <a:ext cx="1374496" cy="1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ight Arrow 17"/>
          <p:cNvSpPr/>
          <p:nvPr/>
        </p:nvSpPr>
        <p:spPr>
          <a:xfrm rot="19800000">
            <a:off x="4830459" y="4354055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800000">
            <a:off x="4830460" y="4935407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Ensuring consistency</a:t>
            </a:r>
          </a:p>
          <a:p>
            <a:pPr lvl="1"/>
            <a:r>
              <a:rPr lang="en-US" dirty="0" smtClean="0"/>
              <a:t>avoidance of degenerate configurations</a:t>
            </a:r>
          </a:p>
          <a:p>
            <a:endParaRPr lang="en-US" dirty="0" smtClean="0"/>
          </a:p>
          <a:p>
            <a:r>
              <a:rPr lang="en-US" dirty="0" smtClean="0"/>
              <a:t>“Doublet”: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doublet_removal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149" y="3400412"/>
            <a:ext cx="2962925" cy="297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4753656" y="4901850"/>
            <a:ext cx="274320" cy="274320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Are “doublets” really degenerate?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Sometimes a doublet is the best solution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 descr="pillow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357430"/>
            <a:ext cx="8839200" cy="229949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“Singlet”:</a:t>
            </a:r>
            <a:endParaRPr lang="en-US" dirty="0"/>
          </a:p>
        </p:txBody>
      </p:sp>
      <p:pic>
        <p:nvPicPr>
          <p:cNvPr id="4" name="Picture 3" descr="singlet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3071810"/>
            <a:ext cx="4529423" cy="1868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Cleaning operations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doublet removal: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singlet removal: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doublet_removal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1571613"/>
            <a:ext cx="1371600" cy="137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oublet_removal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729" y="1571612"/>
            <a:ext cx="1371600" cy="137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ight Arrow 7"/>
          <p:cNvSpPr/>
          <p:nvPr/>
        </p:nvSpPr>
        <p:spPr>
          <a:xfrm>
            <a:off x="5826747" y="1973264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singlet_removal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4338463"/>
            <a:ext cx="1371600" cy="137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inglet_removal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29" y="4286256"/>
            <a:ext cx="1371600" cy="137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ight Arrow 11"/>
          <p:cNvSpPr/>
          <p:nvPr/>
        </p:nvSpPr>
        <p:spPr>
          <a:xfrm>
            <a:off x="5929322" y="4656934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303199" y="928670"/>
            <a:ext cx="8483641" cy="2027240"/>
          </a:xfrm>
          <a:prstGeom prst="rightArrow">
            <a:avLst>
              <a:gd name="adj1" fmla="val 80672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938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(Triangular) Mesh Simplification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214313" y="3500438"/>
            <a:ext cx="8715375" cy="27860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Adaptivity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(more faces where needed)</a:t>
            </a:r>
          </a:p>
          <a:p>
            <a:r>
              <a:rPr lang="en-US" dirty="0" smtClean="0"/>
              <a:t>Fine granularity </a:t>
            </a:r>
          </a:p>
          <a:p>
            <a:pPr lvl="1"/>
            <a:r>
              <a:rPr lang="en-US" dirty="0" smtClean="0"/>
              <a:t>(continuous LOD)</a:t>
            </a:r>
          </a:p>
          <a:p>
            <a:r>
              <a:rPr lang="en-US" dirty="0" smtClean="0"/>
              <a:t>Good meshing quality</a:t>
            </a:r>
          </a:p>
          <a:p>
            <a:pPr lvl="1"/>
            <a:r>
              <a:rPr lang="en-US" dirty="0" smtClean="0"/>
              <a:t>(e.g. reasonable face shapes)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80398" y="930662"/>
            <a:ext cx="1776964" cy="201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3434" y="928670"/>
            <a:ext cx="1776964" cy="202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362" y="937012"/>
            <a:ext cx="1776964" cy="20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6470" y="922320"/>
            <a:ext cx="1776964" cy="202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214414" y="2955910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64K tri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00826" y="2969810"/>
            <a:ext cx="611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500 tri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4357718" cy="5643602"/>
          </a:xfrm>
        </p:spPr>
        <p:txBody>
          <a:bodyPr/>
          <a:lstStyle/>
          <a:p>
            <a:r>
              <a:rPr lang="en-US" sz="2800" dirty="0" smtClean="0"/>
              <a:t>Coarsening operations:</a:t>
            </a:r>
            <a:endParaRPr lang="en-US" sz="2800" dirty="0"/>
          </a:p>
        </p:txBody>
      </p:sp>
      <p:pic>
        <p:nvPicPr>
          <p:cNvPr id="6" name="Picture 5" descr="diag_collaps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67" y="1428736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iag_collaps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877" y="1428736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ight Arrow 8"/>
          <p:cNvSpPr/>
          <p:nvPr/>
        </p:nvSpPr>
        <p:spPr>
          <a:xfrm>
            <a:off x="1888822" y="1697767"/>
            <a:ext cx="935336" cy="632701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edge_col_44_t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67" y="4396161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edge_col_44_t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471" y="3610234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edge_col_44_b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471" y="5153867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ight Arrow 16"/>
          <p:cNvSpPr/>
          <p:nvPr/>
        </p:nvSpPr>
        <p:spPr>
          <a:xfrm rot="19800000">
            <a:off x="1968143" y="4319361"/>
            <a:ext cx="935336" cy="632701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800000">
            <a:off x="2057410" y="4881404"/>
            <a:ext cx="888722" cy="665887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14480" y="2794811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diag. collapse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679555" y="3607595"/>
            <a:ext cx="564360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4572794" y="682754"/>
            <a:ext cx="4357718" cy="564360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en-US" sz="2800" dirty="0" smtClean="0">
                <a:solidFill>
                  <a:srgbClr val="0070C0"/>
                </a:solidFill>
                <a:latin typeface="+mn-lt"/>
                <a:cs typeface="ＭＳ Ｐゴシック" charset="-128"/>
              </a:rPr>
              <a:t>Optimization operations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6502842" y="1640397"/>
            <a:ext cx="852666" cy="433113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 descr="edge_rot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89" y="5306316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edge_rot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410" y="4300209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edge_rot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4920" y="3220989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vert_rot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7807" y="1476251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vert_rot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6872" y="1489643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ight Arrow 31"/>
          <p:cNvSpPr/>
          <p:nvPr/>
        </p:nvSpPr>
        <p:spPr>
          <a:xfrm rot="10800000">
            <a:off x="6455592" y="2204159"/>
            <a:ext cx="852666" cy="433113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19800000">
            <a:off x="6471060" y="3721076"/>
            <a:ext cx="689153" cy="48310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9000000">
            <a:off x="6531150" y="4194969"/>
            <a:ext cx="689153" cy="48310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4"/>
          <p:cNvGrpSpPr/>
          <p:nvPr/>
        </p:nvGrpSpPr>
        <p:grpSpPr>
          <a:xfrm rot="11700000" flipH="1">
            <a:off x="6462415" y="5062865"/>
            <a:ext cx="768937" cy="957000"/>
            <a:chOff x="5544084" y="5538452"/>
            <a:chExt cx="749241" cy="957000"/>
          </a:xfrm>
        </p:grpSpPr>
        <p:sp>
          <p:nvSpPr>
            <p:cNvPr id="36" name="Right Arrow 35"/>
            <p:cNvSpPr/>
            <p:nvPr/>
          </p:nvSpPr>
          <p:spPr>
            <a:xfrm rot="19800000">
              <a:off x="5544084" y="5538452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rot="9000000">
              <a:off x="5604172" y="6012346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37"/>
          <p:cNvGrpSpPr/>
          <p:nvPr/>
        </p:nvGrpSpPr>
        <p:grpSpPr>
          <a:xfrm rot="14400000" flipH="1">
            <a:off x="7425745" y="4382412"/>
            <a:ext cx="768939" cy="956999"/>
            <a:chOff x="5421082" y="5409665"/>
            <a:chExt cx="749243" cy="956999"/>
          </a:xfrm>
        </p:grpSpPr>
        <p:sp>
          <p:nvSpPr>
            <p:cNvPr id="39" name="Right Arrow 38"/>
            <p:cNvSpPr/>
            <p:nvPr/>
          </p:nvSpPr>
          <p:spPr>
            <a:xfrm rot="19800000">
              <a:off x="5421082" y="5409665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rot="9000000">
              <a:off x="5481172" y="5883558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396447" y="2822660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vertex rotate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27098" y="6438149"/>
            <a:ext cx="1205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edge collapses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89137" y="6430190"/>
            <a:ext cx="1037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edge rotates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28794" y="1000108"/>
            <a:ext cx="4857784" cy="5357850"/>
          </a:xfrm>
          <a:prstGeom prst="roundRect">
            <a:avLst>
              <a:gd name="adj" fmla="val 6628"/>
            </a:avLst>
          </a:prstGeom>
          <a:solidFill>
            <a:srgbClr val="F8F7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00980" y="3872488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Perform Local Operation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approach</a:t>
            </a:r>
            <a:endParaRPr lang="en-US" dirty="0"/>
          </a:p>
        </p:txBody>
      </p:sp>
      <p:sp>
        <p:nvSpPr>
          <p:cNvPr id="9" name="U-Turn Arrow 8"/>
          <p:cNvSpPr/>
          <p:nvPr/>
        </p:nvSpPr>
        <p:spPr>
          <a:xfrm rot="16200000">
            <a:off x="1704212" y="3103826"/>
            <a:ext cx="1835664" cy="95787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 rot="5400000">
            <a:off x="5309804" y="3251622"/>
            <a:ext cx="1835664" cy="83213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560367" y="202921"/>
            <a:ext cx="1094308" cy="3357586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4357686" y="4845767"/>
            <a:ext cx="3286148" cy="1226437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4876" y="100010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Simplification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4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18" r="74527" b="34198"/>
          <a:stretch>
            <a:fillRect/>
          </a:stretch>
        </p:blipFill>
        <p:spPr bwMode="auto">
          <a:xfrm>
            <a:off x="-32" y="1000108"/>
            <a:ext cx="1750891" cy="3942602"/>
          </a:xfrm>
          <a:prstGeom prst="rect">
            <a:avLst/>
          </a:prstGeom>
          <a:noFill/>
        </p:spPr>
      </p:pic>
      <p:pic>
        <p:nvPicPr>
          <p:cNvPr id="22" name="Picture 21" descr="diag_collap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883" y="4255309"/>
            <a:ext cx="498927" cy="50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3" name="Picture 22" descr="diag_collaps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4255309"/>
            <a:ext cx="498926" cy="50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4" name="Right Arrow 23"/>
          <p:cNvSpPr/>
          <p:nvPr/>
        </p:nvSpPr>
        <p:spPr>
          <a:xfrm>
            <a:off x="4269808" y="4357593"/>
            <a:ext cx="445068" cy="286002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786710" y="5186378"/>
            <a:ext cx="9144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dirty="0" smtClean="0"/>
              <a:t>?</a:t>
            </a:r>
            <a:endParaRPr lang="en-US" sz="6600" dirty="0"/>
          </a:p>
        </p:txBody>
      </p:sp>
      <p:sp>
        <p:nvSpPr>
          <p:cNvPr id="28" name="Line Callout 2 (Accent Bar) 27"/>
          <p:cNvSpPr/>
          <p:nvPr/>
        </p:nvSpPr>
        <p:spPr>
          <a:xfrm>
            <a:off x="7215811" y="1000108"/>
            <a:ext cx="1713907" cy="2074867"/>
          </a:xfrm>
          <a:prstGeom prst="accentCallout2">
            <a:avLst>
              <a:gd name="adj1" fmla="val 36877"/>
              <a:gd name="adj2" fmla="val -6428"/>
              <a:gd name="adj3" fmla="val 38819"/>
              <a:gd name="adj4" fmla="val -58586"/>
              <a:gd name="adj5" fmla="val 65842"/>
              <a:gd name="adj6" fmla="val -105735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Guidance:</a:t>
            </a:r>
          </a:p>
          <a:p>
            <a:r>
              <a:rPr lang="en-US" b="1" dirty="0" err="1"/>
              <a:t>homeometry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all edges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same </a:t>
            </a:r>
            <a:r>
              <a:rPr lang="en-US" sz="1600" dirty="0"/>
              <a:t>length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</a:t>
            </a:r>
            <a:r>
              <a:rPr lang="en-US" sz="1600" dirty="0" smtClean="0"/>
              <a:t>all </a:t>
            </a:r>
            <a:r>
              <a:rPr lang="en-US" sz="1600" dirty="0" err="1"/>
              <a:t>diags</a:t>
            </a:r>
            <a:r>
              <a:rPr lang="en-US" sz="1600" dirty="0"/>
              <a:t> </a:t>
            </a:r>
            <a:r>
              <a:rPr lang="en-US" sz="1600" dirty="0" smtClean="0"/>
              <a:t>√</a:t>
            </a:r>
            <a:r>
              <a:rPr lang="en-US" sz="1600" dirty="0"/>
              <a:t>2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of that  length</a:t>
            </a:r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3082663" y="2442380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Select Local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Operation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63567" y="2310402"/>
            <a:ext cx="286892" cy="307500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4357718" cy="5643602"/>
          </a:xfrm>
        </p:spPr>
        <p:txBody>
          <a:bodyPr/>
          <a:lstStyle/>
          <a:p>
            <a:r>
              <a:rPr lang="en-US" sz="2800" dirty="0" smtClean="0"/>
              <a:t>Coarsening operations:</a:t>
            </a:r>
            <a:endParaRPr lang="en-US" sz="2800" dirty="0"/>
          </a:p>
        </p:txBody>
      </p:sp>
      <p:pic>
        <p:nvPicPr>
          <p:cNvPr id="6" name="Picture 5" descr="diag_collaps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67" y="1428736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iag_collaps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877" y="1428736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ight Arrow 8"/>
          <p:cNvSpPr/>
          <p:nvPr/>
        </p:nvSpPr>
        <p:spPr>
          <a:xfrm>
            <a:off x="1888822" y="1697767"/>
            <a:ext cx="935336" cy="632701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edge_col_44_t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67" y="4396161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edge_col_44_t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471" y="3610234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edge_col_44_b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471" y="5153867"/>
            <a:ext cx="1188720" cy="119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ight Arrow 16"/>
          <p:cNvSpPr/>
          <p:nvPr/>
        </p:nvSpPr>
        <p:spPr>
          <a:xfrm rot="19800000">
            <a:off x="1968143" y="4319361"/>
            <a:ext cx="935336" cy="632701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800000">
            <a:off x="2057410" y="4881404"/>
            <a:ext cx="888722" cy="665887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14480" y="2794811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diag. collapse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679555" y="3607595"/>
            <a:ext cx="564360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4572794" y="682754"/>
            <a:ext cx="4357718" cy="564360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en-US" sz="2800" dirty="0" smtClean="0">
                <a:solidFill>
                  <a:srgbClr val="0070C0"/>
                </a:solidFill>
                <a:latin typeface="+mn-lt"/>
                <a:cs typeface="ＭＳ Ｐゴシック" charset="-128"/>
              </a:rPr>
              <a:t>Optimization operations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6502842" y="1640397"/>
            <a:ext cx="852666" cy="433113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 descr="edge_rot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89" y="5306316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edge_rot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410" y="4300209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edge_rot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4920" y="3220989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vert_rot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7807" y="1476251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vert_rot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6872" y="1489643"/>
            <a:ext cx="1188720" cy="119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ight Arrow 31"/>
          <p:cNvSpPr/>
          <p:nvPr/>
        </p:nvSpPr>
        <p:spPr>
          <a:xfrm rot="10800000">
            <a:off x="6455592" y="2204159"/>
            <a:ext cx="852666" cy="433113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19800000">
            <a:off x="6471060" y="3721076"/>
            <a:ext cx="689153" cy="48310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9000000">
            <a:off x="6531150" y="4194969"/>
            <a:ext cx="689153" cy="48310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 rot="11700000" flipH="1">
            <a:off x="6462415" y="5062865"/>
            <a:ext cx="768937" cy="957000"/>
            <a:chOff x="5544084" y="5538452"/>
            <a:chExt cx="749241" cy="957000"/>
          </a:xfrm>
        </p:grpSpPr>
        <p:sp>
          <p:nvSpPr>
            <p:cNvPr id="36" name="Right Arrow 35"/>
            <p:cNvSpPr/>
            <p:nvPr/>
          </p:nvSpPr>
          <p:spPr>
            <a:xfrm rot="19800000">
              <a:off x="5544084" y="5538452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rot="9000000">
              <a:off x="5604172" y="6012346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14400000" flipH="1">
            <a:off x="7425745" y="4382412"/>
            <a:ext cx="768939" cy="956999"/>
            <a:chOff x="5421082" y="5409665"/>
            <a:chExt cx="749243" cy="956999"/>
          </a:xfrm>
        </p:grpSpPr>
        <p:sp>
          <p:nvSpPr>
            <p:cNvPr id="39" name="Right Arrow 38"/>
            <p:cNvSpPr/>
            <p:nvPr/>
          </p:nvSpPr>
          <p:spPr>
            <a:xfrm rot="19800000">
              <a:off x="5421082" y="5409665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rot="9000000">
              <a:off x="5481172" y="5883558"/>
              <a:ext cx="689153" cy="483106"/>
            </a:xfrm>
            <a:prstGeom prst="rightArrow">
              <a:avLst>
                <a:gd name="adj1" fmla="val 66008"/>
                <a:gd name="adj2" fmla="val 49098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396447" y="2822660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vertex rotate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27098" y="6438149"/>
            <a:ext cx="1205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edge collapses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89137" y="6430190"/>
            <a:ext cx="1037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edge rotates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an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While there is a ameliorating Optimization Op,</a:t>
            </a:r>
          </a:p>
          <a:p>
            <a:pPr lvl="1"/>
            <a:r>
              <a:rPr lang="en-US" dirty="0" smtClean="0"/>
              <a:t>perform it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Select a Coarsening Op:</a:t>
            </a:r>
          </a:p>
          <a:p>
            <a:pPr lvl="1"/>
            <a:r>
              <a:rPr lang="en-US" dirty="0" smtClean="0"/>
              <a:t>collapse shortest edge / </a:t>
            </a:r>
            <a:r>
              <a:rPr lang="en-US" dirty="0" err="1" smtClean="0"/>
              <a:t>diag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diag</a:t>
            </a:r>
            <a:r>
              <a:rPr lang="en-US" dirty="0" smtClean="0"/>
              <a:t> lengths are divided √2)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After any Op, check for inconsistency</a:t>
            </a:r>
          </a:p>
          <a:p>
            <a:pPr lvl="1"/>
            <a:r>
              <a:rPr lang="en-US" dirty="0" smtClean="0"/>
              <a:t>apply corresponding Cleaning 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papers\2010_EG_quad_decimation\images\ta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7557" y="642918"/>
            <a:ext cx="2276475" cy="56483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Tangent space smoothing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Optimize vertices </a:t>
            </a:r>
            <a:r>
              <a:rPr lang="en-US" i="1" dirty="0" smtClean="0"/>
              <a:t>positions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to increase </a:t>
            </a:r>
            <a:r>
              <a:rPr lang="en-US" dirty="0" err="1" smtClean="0"/>
              <a:t>homeometry</a:t>
            </a:r>
            <a:endParaRPr lang="en-US" dirty="0" smtClean="0"/>
          </a:p>
          <a:p>
            <a:endParaRPr lang="en-US" sz="1200" dirty="0" smtClean="0"/>
          </a:p>
          <a:p>
            <a:r>
              <a:rPr lang="en-US" dirty="0" smtClean="0"/>
              <a:t>“Tangent space”: </a:t>
            </a:r>
          </a:p>
          <a:p>
            <a:pPr lvl="1"/>
            <a:r>
              <a:rPr lang="en-US" dirty="0" smtClean="0"/>
              <a:t>move vertices in tangent plane only</a:t>
            </a:r>
            <a:br>
              <a:rPr lang="en-US" dirty="0" smtClean="0"/>
            </a:br>
            <a:r>
              <a:rPr lang="en-US" dirty="0" smtClean="0"/>
              <a:t>(i.e. don’t let them leave the surface)</a:t>
            </a:r>
          </a:p>
          <a:p>
            <a:endParaRPr lang="en-US" sz="1400" dirty="0" smtClean="0"/>
          </a:p>
          <a:p>
            <a:r>
              <a:rPr lang="en-US" dirty="0" smtClean="0"/>
              <a:t>Known to improve meshing quality</a:t>
            </a:r>
          </a:p>
          <a:p>
            <a:pPr lvl="1"/>
            <a:r>
              <a:rPr lang="en-US" dirty="0" smtClean="0"/>
              <a:t>used as a post-process</a:t>
            </a:r>
          </a:p>
          <a:p>
            <a:endParaRPr lang="en-US" sz="1400" dirty="0" smtClean="0"/>
          </a:p>
          <a:p>
            <a:r>
              <a:rPr lang="en-US" dirty="0" smtClean="0"/>
              <a:t>We use it to improve</a:t>
            </a:r>
            <a:r>
              <a:rPr lang="en-US" i="1" dirty="0" smtClean="0"/>
              <a:t> guidance</a:t>
            </a:r>
          </a:p>
          <a:p>
            <a:pPr lvl="1"/>
            <a:r>
              <a:rPr lang="en-US" sz="2400" dirty="0" smtClean="0"/>
              <a:t>elements that can’t be made </a:t>
            </a:r>
            <a:r>
              <a:rPr lang="en-US" sz="2400" dirty="0" err="1" smtClean="0"/>
              <a:t>homeometric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by smoothing are good candidates for the </a:t>
            </a:r>
            <a:br>
              <a:rPr lang="en-US" sz="2400" dirty="0" smtClean="0"/>
            </a:br>
            <a:r>
              <a:rPr lang="en-US" sz="2400" dirty="0" smtClean="0"/>
              <a:t>next collapse/rotate operation</a:t>
            </a:r>
          </a:p>
          <a:p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7929586" y="3178967"/>
            <a:ext cx="484632" cy="6429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63834" y="6488668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[Daniels et al – 2008]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28794" y="1000108"/>
            <a:ext cx="4857784" cy="5357850"/>
          </a:xfrm>
          <a:prstGeom prst="roundRect">
            <a:avLst>
              <a:gd name="adj" fmla="val 6628"/>
            </a:avLst>
          </a:prstGeom>
          <a:solidFill>
            <a:srgbClr val="F8F7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00980" y="3872488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Tangent space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smoothing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approach</a:t>
            </a:r>
            <a:endParaRPr lang="en-US" dirty="0"/>
          </a:p>
        </p:txBody>
      </p:sp>
      <p:sp>
        <p:nvSpPr>
          <p:cNvPr id="9" name="U-Turn Arrow 8"/>
          <p:cNvSpPr/>
          <p:nvPr/>
        </p:nvSpPr>
        <p:spPr>
          <a:xfrm rot="16200000">
            <a:off x="1704212" y="3103826"/>
            <a:ext cx="1835664" cy="95787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 rot="5400000">
            <a:off x="5318962" y="3260780"/>
            <a:ext cx="1835664" cy="813816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560367" y="202921"/>
            <a:ext cx="1094308" cy="3357586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4357686" y="4845767"/>
            <a:ext cx="3286148" cy="1226437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4876" y="100010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Simplification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4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18" r="74527" b="34198"/>
          <a:stretch>
            <a:fillRect/>
          </a:stretch>
        </p:blipFill>
        <p:spPr bwMode="auto">
          <a:xfrm>
            <a:off x="-32" y="1000108"/>
            <a:ext cx="1750891" cy="3942602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7786710" y="5186378"/>
            <a:ext cx="9144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dirty="0" smtClean="0"/>
              <a:t>?</a:t>
            </a:r>
            <a:endParaRPr lang="en-US" sz="6600" dirty="0"/>
          </a:p>
        </p:txBody>
      </p:sp>
      <p:sp>
        <p:nvSpPr>
          <p:cNvPr id="8" name="Rounded Rectangle 7"/>
          <p:cNvSpPr/>
          <p:nvPr/>
        </p:nvSpPr>
        <p:spPr>
          <a:xfrm>
            <a:off x="3357554" y="2442381"/>
            <a:ext cx="2179124" cy="48655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Select Local Op.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57554" y="2928935"/>
            <a:ext cx="2179124" cy="50006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Perform 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1" name="U-Turn Arrow 30"/>
          <p:cNvSpPr/>
          <p:nvPr/>
        </p:nvSpPr>
        <p:spPr>
          <a:xfrm rot="16200000">
            <a:off x="2938741" y="2800648"/>
            <a:ext cx="581052" cy="256574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U-Turn Arrow 31"/>
          <p:cNvSpPr/>
          <p:nvPr/>
        </p:nvSpPr>
        <p:spPr>
          <a:xfrm rot="5400000">
            <a:off x="5374439" y="2800648"/>
            <a:ext cx="581052" cy="256574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>
          <a:xfrm>
            <a:off x="3500431" y="1071563"/>
            <a:ext cx="5623842" cy="2027240"/>
          </a:xfrm>
          <a:prstGeom prst="rightArrow">
            <a:avLst>
              <a:gd name="adj1" fmla="val 80672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flipV="1">
            <a:off x="260350" y="3571875"/>
            <a:ext cx="8883650" cy="2824163"/>
          </a:xfrm>
          <a:prstGeom prst="bentArrow">
            <a:avLst>
              <a:gd name="adj1" fmla="val 41740"/>
              <a:gd name="adj2" fmla="val 29332"/>
              <a:gd name="adj3" fmla="val 30857"/>
              <a:gd name="adj4" fmla="val 51576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meshing with local operations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57938" y="1071563"/>
            <a:ext cx="765175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18" descr="C:\papers\2010_EG_quad_decimation\images\Comparison_files\davide_tri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8275" y="2273300"/>
            <a:ext cx="205581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C:\papers\2010_EG_quad_decimation\images\Comparison_files\davide_15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3892550"/>
            <a:ext cx="2366962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C:\papers\2010_EG_quad_decimation\images\Comparison_files\davide1_2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857625"/>
            <a:ext cx="24034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C:\papers\2010_EG_quad_decimation\images\Comparison_files\davide5_1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1938" y="3857625"/>
            <a:ext cx="2487612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C:\papers\2010_EG_quad_decimation\images\Comparison_files\davide_10k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38" y="3857625"/>
            <a:ext cx="2479675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-200025" y="2105025"/>
            <a:ext cx="2222500" cy="641350"/>
          </a:xfrm>
          <a:prstGeom prst="line">
            <a:avLst/>
          </a:prstGeom>
          <a:ln w="19050">
            <a:solidFill>
              <a:srgbClr val="254061">
                <a:alpha val="509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3" idx="5"/>
          </p:cNvCxnSpPr>
          <p:nvPr/>
        </p:nvCxnSpPr>
        <p:spPr>
          <a:xfrm rot="10800000" flipV="1">
            <a:off x="1012825" y="2254250"/>
            <a:ext cx="1806575" cy="1482725"/>
          </a:xfrm>
          <a:prstGeom prst="line">
            <a:avLst/>
          </a:prstGeom>
          <a:ln w="19050">
            <a:solidFill>
              <a:srgbClr val="254061">
                <a:alpha val="509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3" descr="C:\papers\2010_EG_quad_decimation\images\Comparison_files\david_initialSnap0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3790" y="714356"/>
            <a:ext cx="1968021" cy="1727777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508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592138" y="3357563"/>
            <a:ext cx="492125" cy="444500"/>
          </a:xfrm>
          <a:prstGeom prst="ellipse">
            <a:avLst/>
          </a:prstGeom>
          <a:noFill/>
          <a:ln w="19050">
            <a:solidFill>
              <a:srgbClr val="254061">
                <a:alpha val="5098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2" descr="C:\papers\2010_EG_quad_decimation\images\Comparison_files\ultimo_dei_moai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4113" y="714356"/>
            <a:ext cx="4556832" cy="243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303199" y="928670"/>
            <a:ext cx="7966097" cy="2027240"/>
          </a:xfrm>
          <a:prstGeom prst="rightArrow">
            <a:avLst>
              <a:gd name="adj1" fmla="val 80672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938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u="sng" dirty="0" smtClean="0"/>
              <a:t>Quad</a:t>
            </a:r>
            <a:r>
              <a:rPr lang="en-US" dirty="0" smtClean="0"/>
              <a:t> Mesh Simplification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214313" y="3500438"/>
            <a:ext cx="8715375" cy="27860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Adaptivity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(more faces where needed)</a:t>
            </a:r>
          </a:p>
          <a:p>
            <a:r>
              <a:rPr lang="en-US" dirty="0" smtClean="0"/>
              <a:t>Fine granularity </a:t>
            </a:r>
          </a:p>
          <a:p>
            <a:pPr lvl="1"/>
            <a:r>
              <a:rPr lang="en-US" dirty="0" smtClean="0"/>
              <a:t>(local operations)</a:t>
            </a:r>
          </a:p>
          <a:p>
            <a:r>
              <a:rPr lang="en-US" dirty="0" smtClean="0"/>
              <a:t>Good meshing quality</a:t>
            </a:r>
          </a:p>
          <a:p>
            <a:pPr lvl="1"/>
            <a:r>
              <a:rPr lang="en-US" dirty="0" smtClean="0"/>
              <a:t>(good quad meshing)</a:t>
            </a:r>
          </a:p>
          <a:p>
            <a:pPr lvl="1"/>
            <a:endParaRPr lang="en-US" dirty="0" smtClean="0"/>
          </a:p>
        </p:txBody>
      </p:sp>
      <p:sp>
        <p:nvSpPr>
          <p:cNvPr id="14" name="Left Arrow 13"/>
          <p:cNvSpPr/>
          <p:nvPr/>
        </p:nvSpPr>
        <p:spPr>
          <a:xfrm>
            <a:off x="6000758" y="3500438"/>
            <a:ext cx="1357323" cy="964393"/>
          </a:xfrm>
          <a:prstGeom prst="leftArrow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!!!</a:t>
            </a:r>
            <a:endParaRPr lang="en-US" sz="2800" dirty="0"/>
          </a:p>
        </p:txBody>
      </p:sp>
      <p:sp>
        <p:nvSpPr>
          <p:cNvPr id="17" name="Left Arrow 16"/>
          <p:cNvSpPr/>
          <p:nvPr/>
        </p:nvSpPr>
        <p:spPr>
          <a:xfrm>
            <a:off x="6000758" y="5750755"/>
            <a:ext cx="1357323" cy="964393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8F7F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Ok</a:t>
            </a:r>
            <a:endParaRPr lang="en-US" sz="2800" dirty="0"/>
          </a:p>
        </p:txBody>
      </p:sp>
      <p:sp>
        <p:nvSpPr>
          <p:cNvPr id="18" name="Left Arrow 17"/>
          <p:cNvSpPr/>
          <p:nvPr/>
        </p:nvSpPr>
        <p:spPr>
          <a:xfrm>
            <a:off x="6000758" y="4607747"/>
            <a:ext cx="1357323" cy="964393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8F7F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Ok</a:t>
            </a:r>
            <a:endParaRPr lang="en-US" sz="2800" dirty="0"/>
          </a:p>
        </p:txBody>
      </p:sp>
      <p:pic>
        <p:nvPicPr>
          <p:cNvPr id="17412" name="Picture 4" descr="C:\papers\2010_EG_quad_decimation\images\sempl_sequence_slide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816022"/>
            <a:ext cx="5268932" cy="2139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28794" y="1000108"/>
            <a:ext cx="4857784" cy="5357850"/>
          </a:xfrm>
          <a:prstGeom prst="roundRect">
            <a:avLst>
              <a:gd name="adj" fmla="val 6628"/>
            </a:avLst>
          </a:prstGeom>
          <a:solidFill>
            <a:srgbClr val="F8F7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00980" y="3872488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Tangent space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smoothing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</a:t>
            </a:r>
            <a:r>
              <a:rPr lang="en-US" dirty="0" err="1" smtClean="0"/>
              <a:t>adaptivity</a:t>
            </a:r>
            <a:endParaRPr lang="en-US" dirty="0"/>
          </a:p>
        </p:txBody>
      </p:sp>
      <p:sp>
        <p:nvSpPr>
          <p:cNvPr id="9" name="U-Turn Arrow 8"/>
          <p:cNvSpPr/>
          <p:nvPr/>
        </p:nvSpPr>
        <p:spPr>
          <a:xfrm rot="16200000">
            <a:off x="1704212" y="3103826"/>
            <a:ext cx="1835664" cy="95787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 rot="5400000">
            <a:off x="5318962" y="3260780"/>
            <a:ext cx="1835664" cy="813816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560367" y="202921"/>
            <a:ext cx="1094308" cy="3357586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4357686" y="4845765"/>
            <a:ext cx="3071834" cy="1226437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4876" y="100010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Simplification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4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18" r="74527" b="34198"/>
          <a:stretch>
            <a:fillRect/>
          </a:stretch>
        </p:blipFill>
        <p:spPr bwMode="auto">
          <a:xfrm>
            <a:off x="-32" y="1000108"/>
            <a:ext cx="1750891" cy="3942602"/>
          </a:xfrm>
          <a:prstGeom prst="rect">
            <a:avLst/>
          </a:prstGeom>
          <a:noFill/>
        </p:spPr>
      </p:pic>
      <p:sp>
        <p:nvSpPr>
          <p:cNvPr id="28" name="Line Callout 2 (Accent Bar) 27"/>
          <p:cNvSpPr/>
          <p:nvPr/>
        </p:nvSpPr>
        <p:spPr>
          <a:xfrm>
            <a:off x="7215811" y="1000108"/>
            <a:ext cx="1713907" cy="2074867"/>
          </a:xfrm>
          <a:prstGeom prst="accentCallout2">
            <a:avLst>
              <a:gd name="adj1" fmla="val 36877"/>
              <a:gd name="adj2" fmla="val -6428"/>
              <a:gd name="adj3" fmla="val 38819"/>
              <a:gd name="adj4" fmla="val -58586"/>
              <a:gd name="adj5" fmla="val 65842"/>
              <a:gd name="adj6" fmla="val -105735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Purely l</a:t>
            </a:r>
            <a:r>
              <a:rPr lang="en-US" sz="2400" dirty="0" smtClean="0"/>
              <a:t>ength-  based criteria!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357554" y="2442381"/>
            <a:ext cx="2179124" cy="48655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Select Local Op.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57554" y="2928935"/>
            <a:ext cx="2179124" cy="50006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Perform 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1" name="U-Turn Arrow 30"/>
          <p:cNvSpPr/>
          <p:nvPr/>
        </p:nvSpPr>
        <p:spPr>
          <a:xfrm rot="16200000">
            <a:off x="2938741" y="2800648"/>
            <a:ext cx="581052" cy="256574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U-Turn Arrow 31"/>
          <p:cNvSpPr/>
          <p:nvPr/>
        </p:nvSpPr>
        <p:spPr>
          <a:xfrm rot="5400000">
            <a:off x="5374439" y="2800648"/>
            <a:ext cx="581052" cy="256574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Line Callout 2 (Accent Bar) 32"/>
          <p:cNvSpPr/>
          <p:nvPr/>
        </p:nvSpPr>
        <p:spPr>
          <a:xfrm>
            <a:off x="7215811" y="3074975"/>
            <a:ext cx="1713907" cy="354025"/>
          </a:xfrm>
          <a:prstGeom prst="accentCallout2">
            <a:avLst>
              <a:gd name="adj1" fmla="val 36877"/>
              <a:gd name="adj2" fmla="val -6428"/>
              <a:gd name="adj3" fmla="val 38819"/>
              <a:gd name="adj4" fmla="val -58586"/>
              <a:gd name="adj5" fmla="val 207285"/>
              <a:gd name="adj6" fmla="val -106370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34" name="Oval 33"/>
          <p:cNvSpPr/>
          <p:nvPr/>
        </p:nvSpPr>
        <p:spPr>
          <a:xfrm>
            <a:off x="5163567" y="2310402"/>
            <a:ext cx="286892" cy="307500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172521" y="3718738"/>
            <a:ext cx="286892" cy="307500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0" name="Picture 2" descr="C:\papers\2010_EG_quad_decimation\images\Comparison_files\ultimo_dei_moai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68" r="16722"/>
          <a:stretch>
            <a:fillRect/>
          </a:stretch>
        </p:blipFill>
        <p:spPr bwMode="auto">
          <a:xfrm>
            <a:off x="7215811" y="4831869"/>
            <a:ext cx="1928189" cy="1735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B7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B7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</a:t>
            </a:r>
            <a:r>
              <a:rPr lang="en-US" dirty="0" err="1" smtClean="0"/>
              <a:t>adaptivity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Both elements:</a:t>
            </a:r>
          </a:p>
          <a:p>
            <a:pPr lvl="1"/>
            <a:r>
              <a:rPr lang="en-US" dirty="0" smtClean="0"/>
              <a:t>selection of next operation</a:t>
            </a:r>
          </a:p>
          <a:p>
            <a:pPr lvl="1"/>
            <a:r>
              <a:rPr lang="en-US" dirty="0" smtClean="0"/>
              <a:t>tangent space </a:t>
            </a:r>
            <a:r>
              <a:rPr lang="en-US" dirty="0" smtClean="0"/>
              <a:t>smoothing</a:t>
            </a:r>
          </a:p>
          <a:p>
            <a:pPr lvl="0">
              <a:buNone/>
            </a:pPr>
            <a:r>
              <a:rPr lang="en-US" dirty="0" smtClean="0"/>
              <a:t>	are purely length based!</a:t>
            </a:r>
          </a:p>
          <a:p>
            <a:pPr lvl="0">
              <a:buNone/>
            </a:pPr>
            <a:endParaRPr lang="en-US" dirty="0" smtClean="0"/>
          </a:p>
          <a:p>
            <a:r>
              <a:rPr lang="en-US" dirty="0" smtClean="0"/>
              <a:t>Easy to add adaptive element size</a:t>
            </a:r>
          </a:p>
          <a:p>
            <a:pPr lvl="1"/>
            <a:r>
              <a:rPr lang="en-US" dirty="0" smtClean="0"/>
              <a:t>according to a predefined importance measure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303199" y="928670"/>
            <a:ext cx="8483641" cy="2027240"/>
          </a:xfrm>
          <a:prstGeom prst="rightArrow">
            <a:avLst>
              <a:gd name="adj1" fmla="val 80672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938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u="sng" dirty="0" smtClean="0"/>
              <a:t>Quad</a:t>
            </a:r>
            <a:r>
              <a:rPr lang="en-US" dirty="0" smtClean="0"/>
              <a:t> Mesh Simplification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214313" y="3500438"/>
            <a:ext cx="8715375" cy="27860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Adaptivity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(more faces where needed)</a:t>
            </a:r>
          </a:p>
          <a:p>
            <a:r>
              <a:rPr lang="en-US" dirty="0" smtClean="0"/>
              <a:t>Fine granularity </a:t>
            </a:r>
          </a:p>
          <a:p>
            <a:pPr lvl="1"/>
            <a:r>
              <a:rPr lang="en-US" dirty="0" smtClean="0"/>
              <a:t>(continuous LOD)</a:t>
            </a:r>
          </a:p>
          <a:p>
            <a:r>
              <a:rPr lang="en-US" dirty="0" smtClean="0"/>
              <a:t>Good meshing quality</a:t>
            </a:r>
          </a:p>
          <a:p>
            <a:pPr lvl="1"/>
            <a:r>
              <a:rPr lang="en-US" dirty="0" smtClean="0"/>
              <a:t>(e.g. reasonable face shapes)</a:t>
            </a:r>
          </a:p>
          <a:p>
            <a:pPr lvl="1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214414" y="2955910"/>
            <a:ext cx="917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12K quads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683298"/>
            <a:ext cx="1911347" cy="227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214678" y="142873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29124" y="142873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8" y="142873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Additional input:</a:t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571472" y="2571744"/>
            <a:ext cx="2100274" cy="2771788"/>
          </a:xfrm>
          <a:prstGeom prst="roundRect">
            <a:avLst>
              <a:gd name="adj" fmla="val 1114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 smtClean="0">
                <a:solidFill>
                  <a:schemeClr val="accent4"/>
                </a:solidFill>
              </a:rPr>
              <a:t>importance </a:t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dirty="0" smtClean="0">
                <a:solidFill>
                  <a:schemeClr val="accent4"/>
                </a:solidFill>
              </a:rPr>
              <a:t>field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</a:t>
            </a:r>
            <a:r>
              <a:rPr lang="en-US" dirty="0" err="1" smtClean="0"/>
              <a:t>adaptivity</a:t>
            </a:r>
            <a:endParaRPr lang="en-US" dirty="0"/>
          </a:p>
        </p:txBody>
      </p:sp>
      <p:pic>
        <p:nvPicPr>
          <p:cNvPr id="1026" name="Picture 2" descr="C:\papers\2010_EG_quad_decimation\images\slides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44" y="2857496"/>
            <a:ext cx="1968492" cy="2450572"/>
          </a:xfrm>
          <a:prstGeom prst="rect">
            <a:avLst/>
          </a:prstGeom>
          <a:noFill/>
        </p:spPr>
      </p:pic>
      <p:sp>
        <p:nvSpPr>
          <p:cNvPr id="9" name="Left Arrow Callout 8"/>
          <p:cNvSpPr/>
          <p:nvPr/>
        </p:nvSpPr>
        <p:spPr>
          <a:xfrm>
            <a:off x="2571736" y="3000372"/>
            <a:ext cx="1571636" cy="1428760"/>
          </a:xfrm>
          <a:prstGeom prst="leftArrowCallout">
            <a:avLst>
              <a:gd name="adj1" fmla="val 33774"/>
              <a:gd name="adj2" fmla="val 15986"/>
              <a:gd name="adj3" fmla="val 25000"/>
              <a:gd name="adj4" fmla="val 691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“here, elements</a:t>
            </a:r>
            <a:br>
              <a:rPr lang="en-US" sz="1400" dirty="0" smtClean="0"/>
            </a:br>
            <a:r>
              <a:rPr lang="en-US" sz="1400" dirty="0" smtClean="0"/>
              <a:t>be 50% of </a:t>
            </a:r>
            <a:r>
              <a:rPr lang="en-US" sz="1400" dirty="0" err="1" smtClean="0"/>
              <a:t>avrg</a:t>
            </a:r>
            <a:r>
              <a:rPr lang="en-US" sz="1400" dirty="0" smtClean="0"/>
              <a:t> size”</a:t>
            </a:r>
            <a:endParaRPr lang="en-US" sz="1400" dirty="0"/>
          </a:p>
        </p:txBody>
      </p:sp>
      <p:sp>
        <p:nvSpPr>
          <p:cNvPr id="10" name="Up Arrow Callout 9"/>
          <p:cNvSpPr/>
          <p:nvPr/>
        </p:nvSpPr>
        <p:spPr>
          <a:xfrm>
            <a:off x="571472" y="5143512"/>
            <a:ext cx="1643074" cy="1314456"/>
          </a:xfrm>
          <a:prstGeom prst="upArrowCallout">
            <a:avLst>
              <a:gd name="adj1" fmla="val 50000"/>
              <a:gd name="adj2" fmla="val 16182"/>
              <a:gd name="adj3" fmla="val 25000"/>
              <a:gd name="adj4" fmla="val 59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“here, elements be 180% of </a:t>
            </a:r>
            <a:r>
              <a:rPr lang="en-US" sz="1400" dirty="0" err="1" smtClean="0"/>
              <a:t>avrg</a:t>
            </a:r>
            <a:r>
              <a:rPr lang="en-US" sz="1400" dirty="0" smtClean="0"/>
              <a:t> size”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000108"/>
            <a:ext cx="46005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Additional input:</a:t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571472" y="2571744"/>
            <a:ext cx="2100274" cy="2771788"/>
          </a:xfrm>
          <a:prstGeom prst="roundRect">
            <a:avLst>
              <a:gd name="adj" fmla="val 1114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 smtClean="0">
                <a:solidFill>
                  <a:schemeClr val="accent4"/>
                </a:solidFill>
              </a:rPr>
              <a:t>importance </a:t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dirty="0" smtClean="0">
                <a:solidFill>
                  <a:schemeClr val="accent4"/>
                </a:solidFill>
              </a:rPr>
              <a:t>field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</a:t>
            </a:r>
            <a:r>
              <a:rPr lang="en-US" dirty="0" err="1" smtClean="0"/>
              <a:t>adaptivity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259" y="2946404"/>
            <a:ext cx="1322287" cy="239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Left Arrow Callout 8"/>
          <p:cNvSpPr/>
          <p:nvPr/>
        </p:nvSpPr>
        <p:spPr>
          <a:xfrm>
            <a:off x="2000232" y="2928934"/>
            <a:ext cx="2071702" cy="1000132"/>
          </a:xfrm>
          <a:prstGeom prst="leftArrowCallout">
            <a:avLst>
              <a:gd name="adj1" fmla="val 33774"/>
              <a:gd name="adj2" fmla="val 16887"/>
              <a:gd name="adj3" fmla="val 28605"/>
              <a:gd name="adj4" fmla="val 480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“75% lengths, please”</a:t>
            </a:r>
            <a:endParaRPr lang="en-US" sz="1400" dirty="0"/>
          </a:p>
        </p:txBody>
      </p:sp>
      <p:sp>
        <p:nvSpPr>
          <p:cNvPr id="10" name="Up Arrow Callout 9"/>
          <p:cNvSpPr/>
          <p:nvPr/>
        </p:nvSpPr>
        <p:spPr>
          <a:xfrm>
            <a:off x="214282" y="5186378"/>
            <a:ext cx="1643074" cy="1314456"/>
          </a:xfrm>
          <a:prstGeom prst="upArrowCallout">
            <a:avLst>
              <a:gd name="adj1" fmla="val 50000"/>
              <a:gd name="adj2" fmla="val 16182"/>
              <a:gd name="adj3" fmla="val 25000"/>
              <a:gd name="adj4" fmla="val 59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“120% lengths, please”</a:t>
            </a:r>
            <a:endParaRPr lang="en-US" sz="1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871559"/>
            <a:ext cx="27717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</a:t>
            </a:r>
            <a:r>
              <a:rPr lang="en-US" dirty="0" err="1" smtClean="0"/>
              <a:t>adaptivity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Instead of:</a:t>
            </a:r>
          </a:p>
          <a:p>
            <a:pPr lvl="1"/>
            <a:r>
              <a:rPr lang="en-US" dirty="0" smtClean="0"/>
              <a:t>careful selection and placing of elements</a:t>
            </a:r>
            <a:br>
              <a:rPr lang="en-US" dirty="0" smtClean="0"/>
            </a:br>
            <a:r>
              <a:rPr lang="en-US" dirty="0" smtClean="0"/>
              <a:t>(according to introduced error)</a:t>
            </a:r>
          </a:p>
          <a:p>
            <a:pPr lvl="0">
              <a:buNone/>
            </a:pPr>
            <a:endParaRPr lang="en-US" dirty="0" smtClean="0"/>
          </a:p>
          <a:p>
            <a:r>
              <a:rPr lang="en-US" dirty="0" smtClean="0"/>
              <a:t>Decouple:</a:t>
            </a:r>
          </a:p>
          <a:p>
            <a:pPr lvl="1"/>
            <a:r>
              <a:rPr lang="en-US" dirty="0" smtClean="0"/>
              <a:t>determine  ideal tessellation </a:t>
            </a:r>
            <a:r>
              <a:rPr lang="en-US" b="1" i="1" dirty="0" smtClean="0">
                <a:solidFill>
                  <a:schemeClr val="accent1"/>
                </a:solidFill>
              </a:rPr>
              <a:t>densities</a:t>
            </a:r>
            <a:endParaRPr lang="en-US" b="1" i="1" dirty="0" smtClean="0">
              <a:solidFill>
                <a:schemeClr val="accent1"/>
              </a:solidFill>
            </a:endParaRPr>
          </a:p>
          <a:p>
            <a:pPr lvl="2"/>
            <a:r>
              <a:rPr lang="en-US" i="1" dirty="0" smtClean="0"/>
              <a:t>macro control: </a:t>
            </a:r>
            <a:r>
              <a:rPr lang="en-US" dirty="0" smtClean="0"/>
              <a:t>region-wise, not element-wise</a:t>
            </a:r>
          </a:p>
          <a:p>
            <a:pPr lvl="2"/>
            <a:r>
              <a:rPr lang="en-US" dirty="0" smtClean="0"/>
              <a:t>a priori</a:t>
            </a:r>
          </a:p>
          <a:p>
            <a:pPr lvl="1"/>
            <a:r>
              <a:rPr lang="en-US" dirty="0" smtClean="0"/>
              <a:t>still focus on good tessellation </a:t>
            </a:r>
            <a:r>
              <a:rPr lang="en-US" b="1" i="1" dirty="0" smtClean="0">
                <a:solidFill>
                  <a:schemeClr val="accent1"/>
                </a:solidFill>
              </a:rPr>
              <a:t>quality</a:t>
            </a:r>
          </a:p>
          <a:p>
            <a:pPr lvl="2"/>
            <a:r>
              <a:rPr lang="en-US" i="1" dirty="0" smtClean="0"/>
              <a:t>micro </a:t>
            </a:r>
            <a:r>
              <a:rPr lang="en-US" i="1" dirty="0" smtClean="0"/>
              <a:t>control: </a:t>
            </a:r>
            <a:r>
              <a:rPr lang="en-US" dirty="0" smtClean="0"/>
              <a:t>element-wise</a:t>
            </a:r>
          </a:p>
          <a:p>
            <a:pPr lvl="2"/>
            <a:r>
              <a:rPr lang="en-US" dirty="0" smtClean="0"/>
              <a:t>during simplification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Where that doesn’t work is near feature lines</a:t>
            </a:r>
          </a:p>
          <a:p>
            <a:pPr lvl="1"/>
            <a:r>
              <a:rPr lang="en-US" dirty="0" smtClean="0"/>
              <a:t>matching edges to feature lines </a:t>
            </a:r>
            <a:br>
              <a:rPr lang="en-US" dirty="0" smtClean="0"/>
            </a:br>
            <a:r>
              <a:rPr lang="en-US" dirty="0" smtClean="0"/>
              <a:t>still requires micro control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Additional input: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143240" y="3514732"/>
            <a:ext cx="2100274" cy="2771788"/>
          </a:xfrm>
          <a:prstGeom prst="roundRect">
            <a:avLst>
              <a:gd name="adj" fmla="val 1114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 smtClean="0">
                <a:solidFill>
                  <a:schemeClr val="accent4"/>
                </a:solidFill>
              </a:rPr>
              <a:t>set of feature lines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lines preservation</a:t>
            </a:r>
            <a:endParaRPr lang="en-US" dirty="0"/>
          </a:p>
        </p:txBody>
      </p:sp>
      <p:pic>
        <p:nvPicPr>
          <p:cNvPr id="5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1" t="65289" r="72621"/>
          <a:stretch>
            <a:fillRect/>
          </a:stretch>
        </p:blipFill>
        <p:spPr bwMode="auto">
          <a:xfrm>
            <a:off x="3143240" y="3954829"/>
            <a:ext cx="1643074" cy="23316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eft Arrow Callout 6"/>
          <p:cNvSpPr/>
          <p:nvPr/>
        </p:nvSpPr>
        <p:spPr>
          <a:xfrm>
            <a:off x="4572000" y="3954829"/>
            <a:ext cx="2071702" cy="1000132"/>
          </a:xfrm>
          <a:prstGeom prst="leftArrowCallout">
            <a:avLst>
              <a:gd name="adj1" fmla="val 33774"/>
              <a:gd name="adj2" fmla="val 16887"/>
              <a:gd name="adj3" fmla="val 28605"/>
              <a:gd name="adj4" fmla="val 480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“preserve these lines as edges,</a:t>
            </a:r>
          </a:p>
          <a:p>
            <a:pPr algn="ctr"/>
            <a:r>
              <a:rPr lang="en-US" sz="1400" dirty="0" smtClean="0"/>
              <a:t>please</a:t>
            </a:r>
            <a:r>
              <a:rPr lang="en-US" sz="1400" dirty="0" smtClean="0"/>
              <a:t>”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28794" y="1000108"/>
            <a:ext cx="4857784" cy="5357850"/>
          </a:xfrm>
          <a:prstGeom prst="roundRect">
            <a:avLst>
              <a:gd name="adj" fmla="val 6628"/>
            </a:avLst>
          </a:prstGeom>
          <a:solidFill>
            <a:srgbClr val="F8F7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00980" y="3872488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Tangent space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smoothing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feature-line preservation</a:t>
            </a:r>
            <a:endParaRPr lang="en-US" dirty="0"/>
          </a:p>
        </p:txBody>
      </p:sp>
      <p:sp>
        <p:nvSpPr>
          <p:cNvPr id="9" name="U-Turn Arrow 8"/>
          <p:cNvSpPr/>
          <p:nvPr/>
        </p:nvSpPr>
        <p:spPr>
          <a:xfrm rot="16200000">
            <a:off x="1704212" y="3103826"/>
            <a:ext cx="1835664" cy="95787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 rot="5400000">
            <a:off x="5318962" y="3260780"/>
            <a:ext cx="1835664" cy="813816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560367" y="202921"/>
            <a:ext cx="1094308" cy="3357586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4357686" y="4845765"/>
            <a:ext cx="3071834" cy="1226437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4876" y="100010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Simplification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4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18" r="74527" b="34198"/>
          <a:stretch>
            <a:fillRect/>
          </a:stretch>
        </p:blipFill>
        <p:spPr bwMode="auto">
          <a:xfrm>
            <a:off x="-32" y="1000108"/>
            <a:ext cx="1750891" cy="3942602"/>
          </a:xfrm>
          <a:prstGeom prst="rect">
            <a:avLst/>
          </a:prstGeom>
          <a:noFill/>
        </p:spPr>
      </p:pic>
      <p:sp>
        <p:nvSpPr>
          <p:cNvPr id="28" name="Line Callout 2 (Accent Bar) 27"/>
          <p:cNvSpPr/>
          <p:nvPr/>
        </p:nvSpPr>
        <p:spPr>
          <a:xfrm>
            <a:off x="7215811" y="1797621"/>
            <a:ext cx="1713907" cy="2074867"/>
          </a:xfrm>
          <a:prstGeom prst="accentCallout2">
            <a:avLst>
              <a:gd name="adj1" fmla="val 36877"/>
              <a:gd name="adj2" fmla="val -6428"/>
              <a:gd name="adj3" fmla="val 38819"/>
              <a:gd name="adj4" fmla="val -58586"/>
              <a:gd name="adj5" fmla="val 92532"/>
              <a:gd name="adj6" fmla="val -104984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Here, snap to lines</a:t>
            </a:r>
            <a:br>
              <a:rPr lang="en-US" sz="2400" dirty="0" smtClean="0"/>
            </a:br>
            <a:r>
              <a:rPr lang="en-US" sz="2400" dirty="0" smtClean="0"/>
              <a:t>also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357554" y="2442381"/>
            <a:ext cx="2179124" cy="48655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Select Local Op.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57554" y="2928935"/>
            <a:ext cx="2179124" cy="50006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Perform 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1" name="U-Turn Arrow 30"/>
          <p:cNvSpPr/>
          <p:nvPr/>
        </p:nvSpPr>
        <p:spPr>
          <a:xfrm rot="16200000">
            <a:off x="2938741" y="2800648"/>
            <a:ext cx="581052" cy="256574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U-Turn Arrow 31"/>
          <p:cNvSpPr/>
          <p:nvPr/>
        </p:nvSpPr>
        <p:spPr>
          <a:xfrm rot="5400000">
            <a:off x="5374439" y="2800648"/>
            <a:ext cx="581052" cy="256574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72521" y="3718738"/>
            <a:ext cx="286892" cy="307500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0" name="Picture 2" descr="C:\papers\2010_EG_quad_decimation\images\Comparison_files\ultimo_dei_moai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68" r="16722"/>
          <a:stretch>
            <a:fillRect/>
          </a:stretch>
        </p:blipFill>
        <p:spPr bwMode="auto">
          <a:xfrm>
            <a:off x="7215811" y="4831869"/>
            <a:ext cx="1928189" cy="1735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B7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papers\2010_EG_quad_decimation\images\snap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2476498"/>
            <a:ext cx="2364166" cy="2133604"/>
          </a:xfrm>
          <a:prstGeom prst="rect">
            <a:avLst/>
          </a:prstGeom>
          <a:noFill/>
        </p:spPr>
      </p:pic>
      <p:pic>
        <p:nvPicPr>
          <p:cNvPr id="11" name="Picture 8" descr="C:\papers\2010_EG_quad_decimation\images\snap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3742" y="2476496"/>
            <a:ext cx="2364166" cy="213360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feature-line preservation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Snap vertices </a:t>
            </a:r>
            <a:r>
              <a:rPr lang="en-US" sz="2000" dirty="0" smtClean="0"/>
              <a:t>(proximity based)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Additional snapping </a:t>
            </a:r>
            <a:r>
              <a:rPr lang="en-US" sz="2000" dirty="0" smtClean="0"/>
              <a:t>(avoid matching diagonals)</a:t>
            </a:r>
            <a:endParaRPr lang="en-US" sz="1400" dirty="0"/>
          </a:p>
        </p:txBody>
      </p:sp>
      <p:pic>
        <p:nvPicPr>
          <p:cNvPr id="3077" name="Picture 5" descr="C:\papers\2010_EG_quad_decimation\images\snap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476496"/>
            <a:ext cx="2364166" cy="2133606"/>
          </a:xfrm>
          <a:prstGeom prst="rect">
            <a:avLst/>
          </a:prstGeom>
          <a:noFill/>
        </p:spPr>
      </p:pic>
      <p:pic>
        <p:nvPicPr>
          <p:cNvPr id="3080" name="Picture 8" descr="C:\papers\2010_EG_quad_decimation\images\snap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476494"/>
            <a:ext cx="2364166" cy="2133606"/>
          </a:xfrm>
          <a:prstGeom prst="rect">
            <a:avLst/>
          </a:prstGeom>
          <a:noFill/>
        </p:spPr>
      </p:pic>
      <p:pic>
        <p:nvPicPr>
          <p:cNvPr id="3081" name="Picture 9" descr="C:\papers\2010_EG_quad_decimation\images\snap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3742" y="2476496"/>
            <a:ext cx="2364166" cy="2133604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3000364" y="3286124"/>
            <a:ext cx="636230" cy="632701"/>
          </a:xfrm>
          <a:prstGeom prst="rightArrow">
            <a:avLst>
              <a:gd name="adj1" fmla="val 66008"/>
              <a:gd name="adj2" fmla="val 63347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877908" y="3286124"/>
            <a:ext cx="636230" cy="632701"/>
          </a:xfrm>
          <a:prstGeom prst="rightArrow">
            <a:avLst>
              <a:gd name="adj1" fmla="val 66008"/>
              <a:gd name="adj2" fmla="val 63347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feature-line preservation</a:t>
            </a:r>
            <a:endParaRPr lang="en-US" dirty="0"/>
          </a:p>
        </p:txBody>
      </p:sp>
      <p:pic>
        <p:nvPicPr>
          <p:cNvPr id="4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67" t="-2732" r="382"/>
          <a:stretch>
            <a:fillRect/>
          </a:stretch>
        </p:blipFill>
        <p:spPr bwMode="auto">
          <a:xfrm>
            <a:off x="4643438" y="1067344"/>
            <a:ext cx="3857652" cy="5219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285720" y="2500306"/>
            <a:ext cx="2100274" cy="2771788"/>
          </a:xfrm>
          <a:prstGeom prst="roundRect">
            <a:avLst>
              <a:gd name="adj" fmla="val 1114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 smtClean="0">
                <a:solidFill>
                  <a:schemeClr val="accent4"/>
                </a:solidFill>
              </a:rPr>
              <a:t>set of feature lines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1" t="65289" r="72621"/>
          <a:stretch>
            <a:fillRect/>
          </a:stretch>
        </p:blipFill>
        <p:spPr bwMode="auto">
          <a:xfrm>
            <a:off x="428596" y="2940403"/>
            <a:ext cx="1643074" cy="23316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eft Arrow Callout 6"/>
          <p:cNvSpPr/>
          <p:nvPr/>
        </p:nvSpPr>
        <p:spPr>
          <a:xfrm>
            <a:off x="1857356" y="3226155"/>
            <a:ext cx="2071702" cy="1000132"/>
          </a:xfrm>
          <a:prstGeom prst="leftArrowCallout">
            <a:avLst>
              <a:gd name="adj1" fmla="val 33774"/>
              <a:gd name="adj2" fmla="val 16887"/>
              <a:gd name="adj3" fmla="val 28605"/>
              <a:gd name="adj4" fmla="val 480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“preserve these lines as edges,</a:t>
            </a:r>
          </a:p>
          <a:p>
            <a:pPr algn="ctr"/>
            <a:r>
              <a:rPr lang="en-US" sz="1400" dirty="0" smtClean="0"/>
              <a:t>please</a:t>
            </a:r>
            <a:r>
              <a:rPr lang="en-US" sz="1400" dirty="0" smtClean="0"/>
              <a:t>”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214942" y="6438149"/>
            <a:ext cx="833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without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8082" y="6426291"/>
            <a:ext cx="548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feature-line preservation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-571536" y="-19050"/>
            <a:ext cx="9429785" cy="6662760"/>
            <a:chOff x="3300413" y="-19050"/>
            <a:chExt cx="5915025" cy="3590925"/>
          </a:xfrm>
        </p:grpSpPr>
        <p:sp>
          <p:nvSpPr>
            <p:cNvPr id="14" name="U-Turn Arrow 13"/>
            <p:cNvSpPr/>
            <p:nvPr/>
          </p:nvSpPr>
          <p:spPr>
            <a:xfrm rot="16200000" flipH="1">
              <a:off x="5339557" y="-381794"/>
              <a:ext cx="2482850" cy="5126037"/>
            </a:xfrm>
            <a:prstGeom prst="uturnArrow">
              <a:avLst>
                <a:gd name="adj1" fmla="val 35149"/>
                <a:gd name="adj2" fmla="val 25000"/>
                <a:gd name="adj3" fmla="val 25000"/>
                <a:gd name="adj4" fmla="val 44690"/>
                <a:gd name="adj5" fmla="val 100000"/>
              </a:avLst>
            </a:prstGeom>
            <a:gradFill flip="none" rotWithShape="1">
              <a:gsLst>
                <a:gs pos="64000">
                  <a:schemeClr val="accent1">
                    <a:tint val="100000"/>
                    <a:shade val="100000"/>
                    <a:satMod val="130000"/>
                    <a:alpha val="4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57938" y="1071563"/>
              <a:ext cx="765175" cy="42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24" descr="C:\papers\2010_EG_quad_decimation\images\tovaglia\tovaglia 0199 -09-29 20-12-55-23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00413" y="909638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5" descr="C:\papers\2010_EG_quad_decimation\images\tovaglia\tovaglia0124-09-29 20-15-47-7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6225" y="1652588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6" descr="C:\papers\2010_EG_quad_decimation\images\tovaglia\tovaglia0061-09-29 20-18-16-81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95913" y="1751013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:\papers\2010_EG_quad_decimation\images\tovaglia\tovaglia0030-09-29 20-19-44-59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81788" y="1857375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1" descr="C:\papers\2010_EG_quad_decimation\images\tovaglia\tovaglia3249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29438" y="-1905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:\papers\2010_EG_quad_decimation\images\tovaglia\tovaglia 20-02-49-40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07050" y="123825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3" descr="C:\papers\2010_EG_quad_decimation\images\tovaglia\tovaglia0388 2009-09-29 20-08-04-43.pn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00538" y="2667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Comparison VS </a:t>
            </a:r>
            <a:r>
              <a:rPr lang="en-US" dirty="0" smtClean="0"/>
              <a:t>[Daniels et al 2009]</a:t>
            </a:r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5123" name="Picture 3" descr="C:\papers\2010_EG_quad_decimation\images\Comparison_files\egea3KO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814" y="656228"/>
            <a:ext cx="3008012" cy="3573678"/>
          </a:xfrm>
          <a:prstGeom prst="rect">
            <a:avLst/>
          </a:prstGeom>
          <a:noFill/>
        </p:spPr>
      </p:pic>
      <p:pic>
        <p:nvPicPr>
          <p:cNvPr id="5124" name="Picture 4" descr="C:\papers\2010_EG_quad_decimation\images\Comparison_files\egea3kSilva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641" y="642918"/>
            <a:ext cx="3087871" cy="3586988"/>
          </a:xfrm>
          <a:prstGeom prst="rect">
            <a:avLst/>
          </a:prstGeom>
          <a:noFill/>
        </p:spPr>
      </p:pic>
      <p:pic>
        <p:nvPicPr>
          <p:cNvPr id="5122" name="Picture 2" descr="C:\papers\2010_EG_quad_decimation\images\Comparison_files\egea12kSilva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792" y="3257702"/>
            <a:ext cx="3081216" cy="3600298"/>
          </a:xfrm>
          <a:prstGeom prst="rect">
            <a:avLst/>
          </a:prstGeom>
          <a:noFill/>
        </p:spPr>
      </p:pic>
      <p:pic>
        <p:nvPicPr>
          <p:cNvPr id="5125" name="Picture 5" descr="C:\papers\2010_EG_quad_decimation\images\Comparison_files\egea12KOur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3613" y="3257702"/>
            <a:ext cx="3014667" cy="3586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Comparison VS </a:t>
            </a:r>
            <a:r>
              <a:rPr lang="en-US" dirty="0" smtClean="0"/>
              <a:t>[Daniels et al 2009]</a:t>
            </a:r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5123" name="Picture 3" descr="C:\papers\2010_EG_quad_decimation\images\Comparison_files\egea3KO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814" y="656228"/>
            <a:ext cx="3008012" cy="3573678"/>
          </a:xfrm>
          <a:prstGeom prst="rect">
            <a:avLst/>
          </a:prstGeom>
          <a:noFill/>
        </p:spPr>
      </p:pic>
      <p:pic>
        <p:nvPicPr>
          <p:cNvPr id="5124" name="Picture 4" descr="C:\papers\2010_EG_quad_decimation\images\Comparison_files\egea3kSilva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641" y="642918"/>
            <a:ext cx="3087871" cy="3586988"/>
          </a:xfrm>
          <a:prstGeom prst="rect">
            <a:avLst/>
          </a:prstGeom>
          <a:noFill/>
        </p:spPr>
      </p:pic>
      <p:pic>
        <p:nvPicPr>
          <p:cNvPr id="5122" name="Picture 2" descr="C:\papers\2010_EG_quad_decimation\images\Comparison_files\egea12kSilva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792" y="3257702"/>
            <a:ext cx="3081216" cy="3600298"/>
          </a:xfrm>
          <a:prstGeom prst="rect">
            <a:avLst/>
          </a:prstGeom>
          <a:noFill/>
        </p:spPr>
      </p:pic>
      <p:pic>
        <p:nvPicPr>
          <p:cNvPr id="5125" name="Picture 5" descr="C:\papers\2010_EG_quad_decimation\images\Comparison_files\egea12KOur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3613" y="3257702"/>
            <a:ext cx="3014667" cy="3586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28794" y="1000108"/>
            <a:ext cx="4857784" cy="5357850"/>
          </a:xfrm>
          <a:prstGeom prst="roundRect">
            <a:avLst>
              <a:gd name="adj" fmla="val 6628"/>
            </a:avLst>
          </a:prstGeom>
          <a:solidFill>
            <a:srgbClr val="F8F7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00980" y="3872488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Perform Local Operation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approach</a:t>
            </a:r>
            <a:endParaRPr lang="en-US" dirty="0"/>
          </a:p>
        </p:txBody>
      </p:sp>
      <p:pic>
        <p:nvPicPr>
          <p:cNvPr id="6" name="Picture 7" descr="edgeContra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58170" y="4177989"/>
            <a:ext cx="1859926" cy="65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082663" y="2442380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Select Local Operation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U-Turn Arrow 8"/>
          <p:cNvSpPr/>
          <p:nvPr/>
        </p:nvSpPr>
        <p:spPr>
          <a:xfrm rot="16200000">
            <a:off x="1704212" y="3103826"/>
            <a:ext cx="1835664" cy="95787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 rot="5400000">
            <a:off x="5309804" y="3251622"/>
            <a:ext cx="1835664" cy="83213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560367" y="202921"/>
            <a:ext cx="1094308" cy="3357586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" y="571480"/>
            <a:ext cx="1776964" cy="202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642910" y="2598720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64K tri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7068" y="4191037"/>
            <a:ext cx="1776964" cy="20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8010532" y="6223835"/>
            <a:ext cx="611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500 tri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4214810" y="4845766"/>
            <a:ext cx="3429024" cy="1226437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4876" y="100010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Simplification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2" y="6550247"/>
            <a:ext cx="6570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e.g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QSlim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[Garland and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Heckbert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- Vis 98].  Survey on: [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Cignoni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et al. - C&amp;G 98]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9" name="Picture 5" descr="C:\papers\2010_EG_quad_decimation\images\Comparison_files\fertility2Kour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6113" y="398463"/>
            <a:ext cx="5762626" cy="5591175"/>
          </a:xfrm>
          <a:prstGeom prst="rect">
            <a:avLst/>
          </a:prstGeom>
          <a:noFill/>
        </p:spPr>
      </p:pic>
      <p:pic>
        <p:nvPicPr>
          <p:cNvPr id="6150" name="Picture 6" descr="C:\papers\2010_EG_quad_decimation\images\Comparison_files\fertility2KSilva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16113" y="403225"/>
            <a:ext cx="5762626" cy="5581650"/>
          </a:xfrm>
          <a:prstGeom prst="rect">
            <a:avLst/>
          </a:prstGeom>
          <a:noFill/>
        </p:spPr>
      </p:pic>
      <p:pic>
        <p:nvPicPr>
          <p:cNvPr id="6151" name="Picture 7" descr="C:\papers\2010_EG_quad_decimation\images\Comparison_files\fertility5Kour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20875" y="403225"/>
            <a:ext cx="5772150" cy="558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85" name="Picture 17" descr="C:\papers\2010_EG_quad_decimation\images\Comparison_files\bunny_bottom0_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957388"/>
            <a:ext cx="2190750" cy="2190750"/>
          </a:xfrm>
          <a:prstGeom prst="rect">
            <a:avLst/>
          </a:prstGeom>
          <a:noFill/>
        </p:spPr>
      </p:pic>
      <p:pic>
        <p:nvPicPr>
          <p:cNvPr id="7186" name="Picture 18" descr="C:\papers\2010_EG_quad_decimation\images\Comparison_files\bunny_bottom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0650" y="500063"/>
            <a:ext cx="7110413" cy="5105400"/>
          </a:xfrm>
          <a:prstGeom prst="rect">
            <a:avLst/>
          </a:prstGeom>
          <a:noFill/>
        </p:spPr>
      </p:pic>
      <p:pic>
        <p:nvPicPr>
          <p:cNvPr id="7187" name="Picture 19" descr="C:\papers\2010_EG_quad_decimation\images\Comparison_files\bunny_bottom1_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388" y="1957388"/>
            <a:ext cx="2190750" cy="2190750"/>
          </a:xfrm>
          <a:prstGeom prst="rect">
            <a:avLst/>
          </a:prstGeom>
          <a:noFill/>
        </p:spPr>
      </p:pic>
      <p:pic>
        <p:nvPicPr>
          <p:cNvPr id="7188" name="Picture 20" descr="C:\papers\2010_EG_quad_decimation\images\Comparison_files\bunny_bottom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760538" y="2489200"/>
            <a:ext cx="7046913" cy="509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papers\2010_EG_quad_decimation\images\Comparison_files\gar_clos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63" y="2508250"/>
            <a:ext cx="3305175" cy="3381375"/>
          </a:xfrm>
          <a:prstGeom prst="rect">
            <a:avLst/>
          </a:prstGeom>
          <a:noFill/>
        </p:spPr>
      </p:pic>
      <p:pic>
        <p:nvPicPr>
          <p:cNvPr id="8195" name="Picture 3" descr="C:\papers\2010_EG_quad_decimation\images\Comparison_files\gar_clos0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450" y="1658938"/>
            <a:ext cx="5081588" cy="5081587"/>
          </a:xfrm>
          <a:prstGeom prst="rect">
            <a:avLst/>
          </a:prstGeom>
          <a:noFill/>
        </p:spPr>
      </p:pic>
      <p:pic>
        <p:nvPicPr>
          <p:cNvPr id="8196" name="Picture 4" descr="C:\papers\2010_EG_quad_decimation\images\Comparison_files\gar_clos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" y="2293938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papers\2010_EG_quad_decimation\images\Comparison_files\rocker_kobbelt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78038" y="-106363"/>
            <a:ext cx="7866063" cy="5029201"/>
          </a:xfrm>
          <a:prstGeom prst="rect">
            <a:avLst/>
          </a:prstGeom>
          <a:noFill/>
        </p:spPr>
      </p:pic>
      <p:pic>
        <p:nvPicPr>
          <p:cNvPr id="9219" name="Picture 3" descr="C:\papers\2010_EG_quad_decimation\images\Comparison_files\rocker_nostro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2875" y="-573088"/>
            <a:ext cx="9075738" cy="5962651"/>
          </a:xfrm>
          <a:prstGeom prst="rect">
            <a:avLst/>
          </a:prstGeom>
          <a:noFill/>
        </p:spPr>
      </p:pic>
      <p:pic>
        <p:nvPicPr>
          <p:cNvPr id="9220" name="Picture 4" descr="C:\papers\2010_EG_quad_decimation\images\Comparison_files\rocker_nostro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49513" y="-115888"/>
            <a:ext cx="8609013" cy="5048251"/>
          </a:xfrm>
          <a:prstGeom prst="rect">
            <a:avLst/>
          </a:prstGeom>
          <a:noFill/>
        </p:spPr>
      </p:pic>
      <p:pic>
        <p:nvPicPr>
          <p:cNvPr id="9221" name="Picture 5" descr="C:\papers\2010_EG_quad_decimation\images\Comparison_files\rocker_nostro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78038" y="-87313"/>
            <a:ext cx="7866063" cy="4991101"/>
          </a:xfrm>
          <a:prstGeom prst="rect">
            <a:avLst/>
          </a:prstGeom>
          <a:noFill/>
        </p:spPr>
      </p:pic>
      <p:pic>
        <p:nvPicPr>
          <p:cNvPr id="9222" name="Picture 6" descr="C:\papers\2010_EG_quad_decimation\images\Comparison_files\rocker_kobbelt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682875" y="-573088"/>
            <a:ext cx="9075738" cy="5962651"/>
          </a:xfrm>
          <a:prstGeom prst="rect">
            <a:avLst/>
          </a:prstGeom>
          <a:noFill/>
        </p:spPr>
      </p:pic>
      <p:pic>
        <p:nvPicPr>
          <p:cNvPr id="9223" name="Picture 7" descr="C:\papers\2010_EG_quad_decimation\images\Comparison_files\rocker_kobbelt0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454275" y="-120650"/>
            <a:ext cx="8618538" cy="505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smtClean="0"/>
              <a:t>Practical quad mesh simplification</a:t>
            </a:r>
            <a:endParaRPr lang="en-US" sz="3200" smtClean="0"/>
          </a:p>
        </p:txBody>
      </p:sp>
      <p:sp>
        <p:nvSpPr>
          <p:cNvPr id="67" name="U-Turn Arrow 66"/>
          <p:cNvSpPr/>
          <p:nvPr/>
        </p:nvSpPr>
        <p:spPr>
          <a:xfrm rot="16200000" flipH="1">
            <a:off x="5339557" y="-381794"/>
            <a:ext cx="2482850" cy="5126037"/>
          </a:xfrm>
          <a:prstGeom prst="uturnArrow">
            <a:avLst>
              <a:gd name="adj1" fmla="val 35149"/>
              <a:gd name="adj2" fmla="val 25000"/>
              <a:gd name="adj3" fmla="val 25000"/>
              <a:gd name="adj4" fmla="val 44690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357938" y="1071563"/>
            <a:ext cx="765175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 Arrow 30"/>
          <p:cNvSpPr/>
          <p:nvPr/>
        </p:nvSpPr>
        <p:spPr>
          <a:xfrm flipV="1">
            <a:off x="260350" y="3571875"/>
            <a:ext cx="8883650" cy="2824163"/>
          </a:xfrm>
          <a:prstGeom prst="bentArrow">
            <a:avLst>
              <a:gd name="adj1" fmla="val 41740"/>
              <a:gd name="adj2" fmla="val 29332"/>
              <a:gd name="adj3" fmla="val 30857"/>
              <a:gd name="adj4" fmla="val 51576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charset="0"/>
              </a:rPr>
              <a:t>FP01: Tuesday, 13:30</a:t>
            </a:r>
          </a:p>
        </p:txBody>
      </p:sp>
      <p:pic>
        <p:nvPicPr>
          <p:cNvPr id="4103" name="Picture 18" descr="C:\papers\2010_EG_quad_decimation\images\Comparison_files\davide_tri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8275" y="2273300"/>
            <a:ext cx="205581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7" descr="C:\papers\2010_EG_quad_decimation\images\Comparison_files\davide_15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3892550"/>
            <a:ext cx="2366962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4" descr="C:\papers\2010_EG_quad_decimation\images\Comparison_files\davide1_2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857625"/>
            <a:ext cx="24034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5" descr="C:\papers\2010_EG_quad_decimation\images\Comparison_files\davide5_1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1938" y="3857625"/>
            <a:ext cx="2487612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6" descr="C:\papers\2010_EG_quad_decimation\images\Comparison_files\davide_10k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38" y="3857625"/>
            <a:ext cx="2479675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/>
        </p:nvCxnSpPr>
        <p:spPr>
          <a:xfrm rot="5400000" flipH="1" flipV="1">
            <a:off x="-200025" y="2105025"/>
            <a:ext cx="2222500" cy="641350"/>
          </a:xfrm>
          <a:prstGeom prst="line">
            <a:avLst/>
          </a:prstGeom>
          <a:ln w="19050">
            <a:solidFill>
              <a:srgbClr val="254061">
                <a:alpha val="509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9" idx="5"/>
          </p:cNvCxnSpPr>
          <p:nvPr/>
        </p:nvCxnSpPr>
        <p:spPr>
          <a:xfrm rot="10800000" flipV="1">
            <a:off x="1012825" y="2254250"/>
            <a:ext cx="1806575" cy="1482725"/>
          </a:xfrm>
          <a:prstGeom prst="line">
            <a:avLst/>
          </a:prstGeom>
          <a:ln w="19050">
            <a:solidFill>
              <a:srgbClr val="254061">
                <a:alpha val="509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5" name="Picture 13" descr="C:\papers\2010_EG_quad_decimation\images\Comparison_files\david_initialSnap0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3790" y="714356"/>
            <a:ext cx="1968021" cy="1727777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508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592138" y="3357563"/>
            <a:ext cx="492125" cy="444500"/>
          </a:xfrm>
          <a:prstGeom prst="ellipse">
            <a:avLst/>
          </a:prstGeom>
          <a:noFill/>
          <a:ln w="19050">
            <a:solidFill>
              <a:srgbClr val="254061">
                <a:alpha val="5098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12" name="Picture 21" descr="C:\papers\2010_EG_quad_decimation\images\tovaglia\tovaglia3249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38" y="-190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20" descr="C:\papers\2010_EG_quad_decimation\images\tovaglia\tovaglia 20-02-49-40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7050" y="123825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23" descr="C:\papers\2010_EG_quad_decimation\images\tovaglia\tovaglia0388 2009-09-29 20-08-04-43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0538" y="2667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24" descr="C:\papers\2010_EG_quad_decimation\images\tovaglia\tovaglia 0199 -09-29 20-12-55-23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0413" y="909638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Picture 25" descr="C:\papers\2010_EG_quad_decimation\images\tovaglia\tovaglia0124-09-29 20-15-47-72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6225" y="1652588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26" descr="C:\papers\2010_EG_quad_decimation\images\tovaglia\tovaglia0061-09-29 20-18-16-81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913" y="17510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27" descr="C:\papers\2010_EG_quad_decimation\images\tovaglia\tovaglia0030-09-29 20-19-44-59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1788" y="1857375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2.png"/>
          <p:cNvPicPr>
            <a:picLocks noChangeAspect="1"/>
          </p:cNvPicPr>
          <p:nvPr/>
        </p:nvPicPr>
        <p:blipFill>
          <a:blip r:embed="rId2"/>
          <a:srcRect b="17619"/>
          <a:stretch>
            <a:fillRect/>
          </a:stretch>
        </p:blipFill>
        <p:spPr>
          <a:xfrm>
            <a:off x="2040813" y="-18648"/>
            <a:ext cx="6436740" cy="6805814"/>
          </a:xfrm>
          <a:prstGeom prst="rect">
            <a:avLst/>
          </a:prstGeom>
          <a:effectLst/>
        </p:spPr>
      </p:pic>
      <p:pic>
        <p:nvPicPr>
          <p:cNvPr id="5" name="Picture 4" descr="global2.png"/>
          <p:cNvPicPr>
            <a:picLocks noChangeAspect="1"/>
          </p:cNvPicPr>
          <p:nvPr/>
        </p:nvPicPr>
        <p:blipFill>
          <a:blip r:embed="rId2"/>
          <a:srcRect t="82901" r="75770"/>
          <a:stretch>
            <a:fillRect/>
          </a:stretch>
        </p:blipFill>
        <p:spPr>
          <a:xfrm>
            <a:off x="142844" y="0"/>
            <a:ext cx="1713746" cy="1552266"/>
          </a:xfrm>
          <a:prstGeom prst="rect">
            <a:avLst/>
          </a:prstGeom>
          <a:effectLst/>
        </p:spPr>
      </p:pic>
      <p:pic>
        <p:nvPicPr>
          <p:cNvPr id="6" name="Picture 5" descr="global2.png"/>
          <p:cNvPicPr>
            <a:picLocks noChangeAspect="1"/>
          </p:cNvPicPr>
          <p:nvPr/>
        </p:nvPicPr>
        <p:blipFill>
          <a:blip r:embed="rId2"/>
          <a:srcRect l="24759" t="83168" r="51204"/>
          <a:stretch>
            <a:fillRect/>
          </a:stretch>
        </p:blipFill>
        <p:spPr>
          <a:xfrm>
            <a:off x="190777" y="1785926"/>
            <a:ext cx="1700167" cy="1527989"/>
          </a:xfrm>
          <a:prstGeom prst="rect">
            <a:avLst/>
          </a:prstGeom>
          <a:effectLst/>
        </p:spPr>
      </p:pic>
      <p:pic>
        <p:nvPicPr>
          <p:cNvPr id="7" name="Picture 6" descr="global2.png"/>
          <p:cNvPicPr>
            <a:picLocks noChangeAspect="1"/>
          </p:cNvPicPr>
          <p:nvPr/>
        </p:nvPicPr>
        <p:blipFill>
          <a:blip r:embed="rId2"/>
          <a:srcRect l="48796" t="82668" r="27647"/>
          <a:stretch>
            <a:fillRect/>
          </a:stretch>
        </p:blipFill>
        <p:spPr>
          <a:xfrm>
            <a:off x="275872" y="3497624"/>
            <a:ext cx="1666165" cy="1573432"/>
          </a:xfrm>
          <a:prstGeom prst="rect">
            <a:avLst/>
          </a:prstGeom>
          <a:effectLst/>
        </p:spPr>
      </p:pic>
      <p:pic>
        <p:nvPicPr>
          <p:cNvPr id="8" name="Picture 7" descr="global2.png"/>
          <p:cNvPicPr>
            <a:picLocks noChangeAspect="1"/>
          </p:cNvPicPr>
          <p:nvPr/>
        </p:nvPicPr>
        <p:blipFill>
          <a:blip r:embed="rId2"/>
          <a:srcRect l="72785" t="82677" r="2937"/>
          <a:stretch>
            <a:fillRect/>
          </a:stretch>
        </p:blipFill>
        <p:spPr>
          <a:xfrm>
            <a:off x="224867" y="5285346"/>
            <a:ext cx="1717170" cy="1572654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From tri-mesh to quad-mesh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merge most tri into </a:t>
            </a:r>
            <a:r>
              <a:rPr lang="it-IT" dirty="0" smtClean="0"/>
              <a:t>“</a:t>
            </a:r>
            <a:r>
              <a:rPr lang="en-US" dirty="0" smtClean="0"/>
              <a:t>good quad” (heuristic)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make left-over tri “crawl” over surface</a:t>
            </a:r>
          </a:p>
          <a:p>
            <a:pPr lvl="1"/>
            <a:endParaRPr lang="en-US" dirty="0"/>
          </a:p>
        </p:txBody>
      </p:sp>
      <p:pic>
        <p:nvPicPr>
          <p:cNvPr id="4" name="Picture 3" descr="quadizati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0956"/>
            <a:ext cx="9144000" cy="4308506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1000100" y="2451679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input tri mesh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3672" y="2285992"/>
            <a:ext cx="1361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result </a:t>
            </a:r>
            <a:b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(x1 vertices!)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001" y="2285992"/>
            <a:ext cx="1529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Catmull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Clark  </a:t>
            </a:r>
            <a:b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(x6 vertices!)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Make edges follow </a:t>
            </a:r>
            <a:br>
              <a:rPr lang="en-US" dirty="0" smtClean="0"/>
            </a:br>
            <a:r>
              <a:rPr lang="en-US" dirty="0" smtClean="0"/>
              <a:t>curvature direction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Allow for quad anisotropy</a:t>
            </a:r>
          </a:p>
          <a:p>
            <a:r>
              <a:rPr lang="en-US" dirty="0" smtClean="0"/>
              <a:t>Pentagonal mesh simplification</a:t>
            </a:r>
          </a:p>
          <a:p>
            <a:pPr lvl="1"/>
            <a:r>
              <a:rPr lang="en-US" dirty="0" smtClean="0"/>
              <a:t>no, just kidding  :D</a:t>
            </a:r>
            <a:endParaRPr lang="en-US" dirty="0"/>
          </a:p>
        </p:txBody>
      </p:sp>
      <p:pic>
        <p:nvPicPr>
          <p:cNvPr id="5" name="Picture 16" descr="C:\papers\2010_EG_quad_decimation\images\Comparison_files\davide_10k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67AAA"/>
              </a:clrFrom>
              <a:clrTo>
                <a:srgbClr val="06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857232"/>
            <a:ext cx="3929090" cy="428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operations… for quads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642918"/>
            <a:ext cx="8715436" cy="3857652"/>
          </a:xfrm>
        </p:spPr>
        <p:txBody>
          <a:bodyPr/>
          <a:lstStyle/>
          <a:p>
            <a:r>
              <a:rPr lang="en-US" dirty="0" smtClean="0"/>
              <a:t>Quad-collapse</a:t>
            </a:r>
          </a:p>
          <a:p>
            <a:pPr lvl="1"/>
            <a:r>
              <a:rPr lang="en-US" dirty="0" smtClean="0"/>
              <a:t>(a local coarsening operation for quad-meshes)</a:t>
            </a:r>
            <a:endParaRPr lang="en-US" dirty="0"/>
          </a:p>
        </p:txBody>
      </p:sp>
      <p:pic>
        <p:nvPicPr>
          <p:cNvPr id="4" name="Picture 3" descr="diag_collaps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35" y="2643182"/>
            <a:ext cx="1448911" cy="145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iag_collaps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667" y="2643182"/>
            <a:ext cx="1448911" cy="145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iag_collaps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667" y="2643182"/>
            <a:ext cx="1448911" cy="145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/>
          <p:cNvSpPr/>
          <p:nvPr/>
        </p:nvSpPr>
        <p:spPr>
          <a:xfrm>
            <a:off x="4060948" y="3071810"/>
            <a:ext cx="1041344" cy="741356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03893"/>
            <a:ext cx="34996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a.k.a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“quad-close”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[Kinney - IMR 97], </a:t>
            </a:r>
            <a:br>
              <a:rPr lang="en-US" sz="1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“quad-collapse”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[Daniels –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Siggr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Asia 08], </a:t>
            </a:r>
            <a:br>
              <a:rPr lang="en-US" sz="1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quadvertex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merge”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[Daniels – EGSP 09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28794" y="1000108"/>
            <a:ext cx="4857784" cy="5357850"/>
          </a:xfrm>
          <a:prstGeom prst="roundRect">
            <a:avLst>
              <a:gd name="adj" fmla="val 6628"/>
            </a:avLst>
          </a:prstGeom>
          <a:solidFill>
            <a:srgbClr val="F8F7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00980" y="3872488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Perform Local Operation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operations approach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082663" y="2442380"/>
            <a:ext cx="2728906" cy="95938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Select Local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Quad</a:t>
            </a:r>
            <a:r>
              <a:rPr lang="en-US" dirty="0" smtClean="0">
                <a:solidFill>
                  <a:schemeClr val="accent1"/>
                </a:solidFill>
              </a:rPr>
              <a:t> Operation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U-Turn Arrow 8"/>
          <p:cNvSpPr/>
          <p:nvPr/>
        </p:nvSpPr>
        <p:spPr>
          <a:xfrm rot="16200000">
            <a:off x="1704212" y="3103826"/>
            <a:ext cx="1835664" cy="95787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 rot="5400000">
            <a:off x="5309804" y="3251622"/>
            <a:ext cx="1835664" cy="832132"/>
          </a:xfrm>
          <a:prstGeom prst="uturnArrow">
            <a:avLst>
              <a:gd name="adj1" fmla="val 35263"/>
              <a:gd name="adj2" fmla="val 25000"/>
              <a:gd name="adj3" fmla="val 37199"/>
              <a:gd name="adj4" fmla="val 62801"/>
              <a:gd name="adj5" fmla="val 10000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560367" y="202921"/>
            <a:ext cx="1094308" cy="3357586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561" y="723109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8K quads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4357686" y="4845767"/>
            <a:ext cx="3286148" cy="1226437"/>
          </a:xfrm>
          <a:prstGeom prst="bentArrow">
            <a:avLst>
              <a:gd name="adj1" fmla="val 43229"/>
              <a:gd name="adj2" fmla="val 30151"/>
              <a:gd name="adj3" fmla="val 38474"/>
              <a:gd name="adj4" fmla="val 43750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4876" y="100010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Simplification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4" name="Picture 2" descr="C:\papers\2010_EG_quad_decimation\images\creae_nocrease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18" r="74527" b="34198"/>
          <a:stretch>
            <a:fillRect/>
          </a:stretch>
        </p:blipFill>
        <p:spPr bwMode="auto">
          <a:xfrm>
            <a:off x="-32" y="1000108"/>
            <a:ext cx="1750891" cy="3942602"/>
          </a:xfrm>
          <a:prstGeom prst="rect">
            <a:avLst/>
          </a:prstGeom>
          <a:noFill/>
        </p:spPr>
      </p:pic>
      <p:pic>
        <p:nvPicPr>
          <p:cNvPr id="22" name="Picture 21" descr="diag_collap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883" y="4255309"/>
            <a:ext cx="498927" cy="50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3" name="Picture 22" descr="diag_collaps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4255309"/>
            <a:ext cx="498926" cy="50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4" name="Right Arrow 23"/>
          <p:cNvSpPr/>
          <p:nvPr/>
        </p:nvSpPr>
        <p:spPr>
          <a:xfrm>
            <a:off x="4269808" y="4357593"/>
            <a:ext cx="445068" cy="286002"/>
          </a:xfrm>
          <a:prstGeom prst="rightArrow">
            <a:avLst>
              <a:gd name="adj1" fmla="val 66008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786710" y="5186378"/>
            <a:ext cx="9144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dirty="0" smtClean="0"/>
              <a:t>?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214313" y="642938"/>
            <a:ext cx="8715375" cy="56435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Why more difficult than tri-meshes?</a:t>
            </a:r>
          </a:p>
          <a:p>
            <a:pPr lvl="1"/>
            <a:r>
              <a:rPr lang="en-US" dirty="0" smtClean="0"/>
              <a:t>Quad structure is more delicate</a:t>
            </a:r>
          </a:p>
          <a:p>
            <a:pPr lvl="1"/>
            <a:endParaRPr lang="it-IT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it-IT" dirty="0" smtClean="0"/>
          </a:p>
          <a:p>
            <a:pPr lvl="1">
              <a:buNone/>
            </a:pPr>
            <a:endParaRPr lang="en-US" sz="1800" dirty="0" smtClean="0"/>
          </a:p>
          <a:p>
            <a:pPr lvl="1"/>
            <a:r>
              <a:rPr lang="en-US" dirty="0" smtClean="0"/>
              <a:t>Regularity here is far more important</a:t>
            </a:r>
          </a:p>
          <a:p>
            <a:pPr lvl="1"/>
            <a:endParaRPr lang="it-IT" dirty="0" smtClean="0"/>
          </a:p>
          <a:p>
            <a:pPr lvl="1"/>
            <a:endParaRPr lang="en-US" dirty="0" smtClean="0"/>
          </a:p>
        </p:txBody>
      </p:sp>
      <p:sp>
        <p:nvSpPr>
          <p:cNvPr id="13" name="Freeform 12"/>
          <p:cNvSpPr/>
          <p:nvPr/>
        </p:nvSpPr>
        <p:spPr>
          <a:xfrm>
            <a:off x="3924361" y="2731993"/>
            <a:ext cx="1435822" cy="404266"/>
          </a:xfrm>
          <a:custGeom>
            <a:avLst/>
            <a:gdLst>
              <a:gd name="connsiteX0" fmla="*/ 91440 w 1014984"/>
              <a:gd name="connsiteY0" fmla="*/ 987552 h 1408176"/>
              <a:gd name="connsiteX1" fmla="*/ 0 w 1014984"/>
              <a:gd name="connsiteY1" fmla="*/ 0 h 1408176"/>
              <a:gd name="connsiteX2" fmla="*/ 1014984 w 1014984"/>
              <a:gd name="connsiteY2" fmla="*/ 219456 h 1408176"/>
              <a:gd name="connsiteX3" fmla="*/ 987552 w 1014984"/>
              <a:gd name="connsiteY3" fmla="*/ 1408176 h 1408176"/>
              <a:gd name="connsiteX4" fmla="*/ 91440 w 1014984"/>
              <a:gd name="connsiteY4" fmla="*/ 987552 h 1408176"/>
              <a:gd name="connsiteX0" fmla="*/ 91440 w 987552"/>
              <a:gd name="connsiteY0" fmla="*/ 987552 h 1408176"/>
              <a:gd name="connsiteX1" fmla="*/ 0 w 987552"/>
              <a:gd name="connsiteY1" fmla="*/ 0 h 1408176"/>
              <a:gd name="connsiteX2" fmla="*/ 229134 w 987552"/>
              <a:gd name="connsiteY2" fmla="*/ 862374 h 1408176"/>
              <a:gd name="connsiteX3" fmla="*/ 987552 w 987552"/>
              <a:gd name="connsiteY3" fmla="*/ 1408176 h 1408176"/>
              <a:gd name="connsiteX4" fmla="*/ 91440 w 98755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137694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351976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862374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566430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422097 w 1110394"/>
              <a:gd name="connsiteY2" fmla="*/ 646682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91645 w 1202039"/>
              <a:gd name="connsiteY0" fmla="*/ 987552 h 1050962"/>
              <a:gd name="connsiteX1" fmla="*/ 0 w 1202039"/>
              <a:gd name="connsiteY1" fmla="*/ 0 h 1050962"/>
              <a:gd name="connsiteX2" fmla="*/ 513742 w 1202039"/>
              <a:gd name="connsiteY2" fmla="*/ 646682 h 1050962"/>
              <a:gd name="connsiteX3" fmla="*/ 1202039 w 1202039"/>
              <a:gd name="connsiteY3" fmla="*/ 1050962 h 1050962"/>
              <a:gd name="connsiteX4" fmla="*/ 91645 w 1202039"/>
              <a:gd name="connsiteY4" fmla="*/ 987552 h 1050962"/>
              <a:gd name="connsiteX0" fmla="*/ 306132 w 1416526"/>
              <a:gd name="connsiteY0" fmla="*/ 344591 h 408001"/>
              <a:gd name="connsiteX1" fmla="*/ 0 w 1416526"/>
              <a:gd name="connsiteY1" fmla="*/ 0 h 408001"/>
              <a:gd name="connsiteX2" fmla="*/ 728229 w 1416526"/>
              <a:gd name="connsiteY2" fmla="*/ 3721 h 408001"/>
              <a:gd name="connsiteX3" fmla="*/ 1416526 w 1416526"/>
              <a:gd name="connsiteY3" fmla="*/ 408001 h 408001"/>
              <a:gd name="connsiteX4" fmla="*/ 306132 w 1416526"/>
              <a:gd name="connsiteY4" fmla="*/ 344591 h 408001"/>
              <a:gd name="connsiteX0" fmla="*/ 326374 w 1436768"/>
              <a:gd name="connsiteY0" fmla="*/ 340870 h 404280"/>
              <a:gd name="connsiteX1" fmla="*/ 0 w 1436768"/>
              <a:gd name="connsiteY1" fmla="*/ 37700 h 404280"/>
              <a:gd name="connsiteX2" fmla="*/ 748471 w 1436768"/>
              <a:gd name="connsiteY2" fmla="*/ 0 h 404280"/>
              <a:gd name="connsiteX3" fmla="*/ 1436768 w 1436768"/>
              <a:gd name="connsiteY3" fmla="*/ 404280 h 404280"/>
              <a:gd name="connsiteX4" fmla="*/ 326374 w 1436768"/>
              <a:gd name="connsiteY4" fmla="*/ 340870 h 4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768" h="404280">
                <a:moveTo>
                  <a:pt x="326374" y="340870"/>
                </a:moveTo>
                <a:lnTo>
                  <a:pt x="0" y="37700"/>
                </a:lnTo>
                <a:lnTo>
                  <a:pt x="748471" y="0"/>
                </a:lnTo>
                <a:lnTo>
                  <a:pt x="1436768" y="404280"/>
                </a:lnTo>
                <a:lnTo>
                  <a:pt x="326374" y="3408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938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Quad-mesh simplification</a:t>
            </a:r>
            <a:endParaRPr lang="en-US" dirty="0" smtClean="0"/>
          </a:p>
        </p:txBody>
      </p:sp>
      <p:sp>
        <p:nvSpPr>
          <p:cNvPr id="5" name="Freeform 4"/>
          <p:cNvSpPr/>
          <p:nvPr/>
        </p:nvSpPr>
        <p:spPr>
          <a:xfrm>
            <a:off x="5536437" y="2323955"/>
            <a:ext cx="1558406" cy="916127"/>
          </a:xfrm>
          <a:custGeom>
            <a:avLst/>
            <a:gdLst>
              <a:gd name="connsiteX0" fmla="*/ 91440 w 1014984"/>
              <a:gd name="connsiteY0" fmla="*/ 987552 h 1408176"/>
              <a:gd name="connsiteX1" fmla="*/ 0 w 1014984"/>
              <a:gd name="connsiteY1" fmla="*/ 0 h 1408176"/>
              <a:gd name="connsiteX2" fmla="*/ 1014984 w 1014984"/>
              <a:gd name="connsiteY2" fmla="*/ 219456 h 1408176"/>
              <a:gd name="connsiteX3" fmla="*/ 987552 w 1014984"/>
              <a:gd name="connsiteY3" fmla="*/ 1408176 h 1408176"/>
              <a:gd name="connsiteX4" fmla="*/ 91440 w 1014984"/>
              <a:gd name="connsiteY4" fmla="*/ 987552 h 1408176"/>
              <a:gd name="connsiteX0" fmla="*/ 91440 w 987552"/>
              <a:gd name="connsiteY0" fmla="*/ 987552 h 1408176"/>
              <a:gd name="connsiteX1" fmla="*/ 0 w 987552"/>
              <a:gd name="connsiteY1" fmla="*/ 0 h 1408176"/>
              <a:gd name="connsiteX2" fmla="*/ 229134 w 987552"/>
              <a:gd name="connsiteY2" fmla="*/ 862374 h 1408176"/>
              <a:gd name="connsiteX3" fmla="*/ 987552 w 987552"/>
              <a:gd name="connsiteY3" fmla="*/ 1408176 h 1408176"/>
              <a:gd name="connsiteX4" fmla="*/ 91440 w 98755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137694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351976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862374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467788"/>
              <a:gd name="connsiteY0" fmla="*/ 987552 h 987552"/>
              <a:gd name="connsiteX1" fmla="*/ 122842 w 1467788"/>
              <a:gd name="connsiteY1" fmla="*/ 0 h 987552"/>
              <a:gd name="connsiteX2" fmla="*/ 351976 w 1467788"/>
              <a:gd name="connsiteY2" fmla="*/ 648036 h 987552"/>
              <a:gd name="connsiteX3" fmla="*/ 1467788 w 1467788"/>
              <a:gd name="connsiteY3" fmla="*/ 336533 h 987552"/>
              <a:gd name="connsiteX4" fmla="*/ 0 w 1467788"/>
              <a:gd name="connsiteY4" fmla="*/ 987552 h 987552"/>
              <a:gd name="connsiteX0" fmla="*/ 306101 w 1773889"/>
              <a:gd name="connsiteY0" fmla="*/ 773254 h 773254"/>
              <a:gd name="connsiteX1" fmla="*/ 0 w 1773889"/>
              <a:gd name="connsiteY1" fmla="*/ 0 h 773254"/>
              <a:gd name="connsiteX2" fmla="*/ 658077 w 1773889"/>
              <a:gd name="connsiteY2" fmla="*/ 433738 h 773254"/>
              <a:gd name="connsiteX3" fmla="*/ 1773889 w 1773889"/>
              <a:gd name="connsiteY3" fmla="*/ 122235 h 773254"/>
              <a:gd name="connsiteX4" fmla="*/ 306101 w 1773889"/>
              <a:gd name="connsiteY4" fmla="*/ 773254 h 773254"/>
              <a:gd name="connsiteX0" fmla="*/ 734980 w 1773889"/>
              <a:gd name="connsiteY0" fmla="*/ 773254 h 773254"/>
              <a:gd name="connsiteX1" fmla="*/ 0 w 1773889"/>
              <a:gd name="connsiteY1" fmla="*/ 0 h 773254"/>
              <a:gd name="connsiteX2" fmla="*/ 658077 w 1773889"/>
              <a:gd name="connsiteY2" fmla="*/ 433738 h 773254"/>
              <a:gd name="connsiteX3" fmla="*/ 1773889 w 1773889"/>
              <a:gd name="connsiteY3" fmla="*/ 122235 h 773254"/>
              <a:gd name="connsiteX4" fmla="*/ 734980 w 1773889"/>
              <a:gd name="connsiteY4" fmla="*/ 773254 h 773254"/>
              <a:gd name="connsiteX0" fmla="*/ 734980 w 1773889"/>
              <a:gd name="connsiteY0" fmla="*/ 773254 h 773254"/>
              <a:gd name="connsiteX1" fmla="*/ 0 w 1773889"/>
              <a:gd name="connsiteY1" fmla="*/ 0 h 773254"/>
              <a:gd name="connsiteX2" fmla="*/ 872531 w 1773889"/>
              <a:gd name="connsiteY2" fmla="*/ 433738 h 773254"/>
              <a:gd name="connsiteX3" fmla="*/ 1773889 w 1773889"/>
              <a:gd name="connsiteY3" fmla="*/ 122235 h 773254"/>
              <a:gd name="connsiteX4" fmla="*/ 734980 w 1773889"/>
              <a:gd name="connsiteY4" fmla="*/ 773254 h 773254"/>
              <a:gd name="connsiteX0" fmla="*/ 520526 w 1559435"/>
              <a:gd name="connsiteY0" fmla="*/ 916159 h 916159"/>
              <a:gd name="connsiteX1" fmla="*/ 0 w 1559435"/>
              <a:gd name="connsiteY1" fmla="*/ 0 h 916159"/>
              <a:gd name="connsiteX2" fmla="*/ 658077 w 1559435"/>
              <a:gd name="connsiteY2" fmla="*/ 576643 h 916159"/>
              <a:gd name="connsiteX3" fmla="*/ 1559435 w 1559435"/>
              <a:gd name="connsiteY3" fmla="*/ 265140 h 916159"/>
              <a:gd name="connsiteX4" fmla="*/ 520526 w 1559435"/>
              <a:gd name="connsiteY4" fmla="*/ 916159 h 916159"/>
              <a:gd name="connsiteX0" fmla="*/ 520526 w 1559435"/>
              <a:gd name="connsiteY0" fmla="*/ 916159 h 916159"/>
              <a:gd name="connsiteX1" fmla="*/ 0 w 1559435"/>
              <a:gd name="connsiteY1" fmla="*/ 0 h 916159"/>
              <a:gd name="connsiteX2" fmla="*/ 658077 w 1559435"/>
              <a:gd name="connsiteY2" fmla="*/ 576643 h 916159"/>
              <a:gd name="connsiteX3" fmla="*/ 1559435 w 1559435"/>
              <a:gd name="connsiteY3" fmla="*/ 407997 h 916159"/>
              <a:gd name="connsiteX4" fmla="*/ 520526 w 1559435"/>
              <a:gd name="connsiteY4" fmla="*/ 916159 h 916159"/>
              <a:gd name="connsiteX0" fmla="*/ 520526 w 1559435"/>
              <a:gd name="connsiteY0" fmla="*/ 916159 h 916159"/>
              <a:gd name="connsiteX1" fmla="*/ 0 w 1559435"/>
              <a:gd name="connsiteY1" fmla="*/ 0 h 916159"/>
              <a:gd name="connsiteX2" fmla="*/ 658077 w 1559435"/>
              <a:gd name="connsiteY2" fmla="*/ 576643 h 916159"/>
              <a:gd name="connsiteX3" fmla="*/ 1559435 w 1559435"/>
              <a:gd name="connsiteY3" fmla="*/ 407997 h 916159"/>
              <a:gd name="connsiteX4" fmla="*/ 520526 w 1559435"/>
              <a:gd name="connsiteY4" fmla="*/ 916159 h 9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9435" h="916159">
                <a:moveTo>
                  <a:pt x="520526" y="916159"/>
                </a:moveTo>
                <a:lnTo>
                  <a:pt x="0" y="0"/>
                </a:lnTo>
                <a:lnTo>
                  <a:pt x="658077" y="576643"/>
                </a:lnTo>
                <a:lnTo>
                  <a:pt x="1559435" y="407997"/>
                </a:lnTo>
                <a:lnTo>
                  <a:pt x="520526" y="9161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309157" y="2084289"/>
            <a:ext cx="1201738" cy="1004887"/>
          </a:xfrm>
          <a:custGeom>
            <a:avLst/>
            <a:gdLst>
              <a:gd name="connsiteX0" fmla="*/ 91440 w 1014984"/>
              <a:gd name="connsiteY0" fmla="*/ 987552 h 1408176"/>
              <a:gd name="connsiteX1" fmla="*/ 0 w 1014984"/>
              <a:gd name="connsiteY1" fmla="*/ 0 h 1408176"/>
              <a:gd name="connsiteX2" fmla="*/ 1014984 w 1014984"/>
              <a:gd name="connsiteY2" fmla="*/ 219456 h 1408176"/>
              <a:gd name="connsiteX3" fmla="*/ 987552 w 1014984"/>
              <a:gd name="connsiteY3" fmla="*/ 1408176 h 1408176"/>
              <a:gd name="connsiteX4" fmla="*/ 91440 w 1014984"/>
              <a:gd name="connsiteY4" fmla="*/ 987552 h 1408176"/>
              <a:gd name="connsiteX0" fmla="*/ 91440 w 987552"/>
              <a:gd name="connsiteY0" fmla="*/ 987552 h 1408176"/>
              <a:gd name="connsiteX1" fmla="*/ 0 w 987552"/>
              <a:gd name="connsiteY1" fmla="*/ 0 h 1408176"/>
              <a:gd name="connsiteX2" fmla="*/ 229134 w 987552"/>
              <a:gd name="connsiteY2" fmla="*/ 862374 h 1408176"/>
              <a:gd name="connsiteX3" fmla="*/ 987552 w 987552"/>
              <a:gd name="connsiteY3" fmla="*/ 1408176 h 1408176"/>
              <a:gd name="connsiteX4" fmla="*/ 91440 w 98755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137694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351976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862374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877258 w 987552"/>
              <a:gd name="connsiteY0" fmla="*/ 1344718 h 1344718"/>
              <a:gd name="connsiteX1" fmla="*/ 0 w 987552"/>
              <a:gd name="connsiteY1" fmla="*/ 0 h 1344718"/>
              <a:gd name="connsiteX2" fmla="*/ 229134 w 987552"/>
              <a:gd name="connsiteY2" fmla="*/ 648036 h 1344718"/>
              <a:gd name="connsiteX3" fmla="*/ 987552 w 987552"/>
              <a:gd name="connsiteY3" fmla="*/ 1050962 h 1344718"/>
              <a:gd name="connsiteX4" fmla="*/ 877258 w 987552"/>
              <a:gd name="connsiteY4" fmla="*/ 1344718 h 1344718"/>
              <a:gd name="connsiteX0" fmla="*/ 877258 w 987552"/>
              <a:gd name="connsiteY0" fmla="*/ 1344718 h 1344718"/>
              <a:gd name="connsiteX1" fmla="*/ 0 w 987552"/>
              <a:gd name="connsiteY1" fmla="*/ 0 h 1344718"/>
              <a:gd name="connsiteX2" fmla="*/ 229134 w 987552"/>
              <a:gd name="connsiteY2" fmla="*/ 648036 h 1344718"/>
              <a:gd name="connsiteX3" fmla="*/ 987552 w 987552"/>
              <a:gd name="connsiteY3" fmla="*/ 193682 h 1344718"/>
              <a:gd name="connsiteX4" fmla="*/ 877258 w 987552"/>
              <a:gd name="connsiteY4" fmla="*/ 1344718 h 1344718"/>
              <a:gd name="connsiteX0" fmla="*/ 1005346 w 1115640"/>
              <a:gd name="connsiteY0" fmla="*/ 1344718 h 1344718"/>
              <a:gd name="connsiteX1" fmla="*/ 128088 w 1115640"/>
              <a:gd name="connsiteY1" fmla="*/ 0 h 1344718"/>
              <a:gd name="connsiteX2" fmla="*/ 0 w 1115640"/>
              <a:gd name="connsiteY2" fmla="*/ 862326 h 1344718"/>
              <a:gd name="connsiteX3" fmla="*/ 1115640 w 1115640"/>
              <a:gd name="connsiteY3" fmla="*/ 193682 h 1344718"/>
              <a:gd name="connsiteX4" fmla="*/ 1005346 w 1115640"/>
              <a:gd name="connsiteY4" fmla="*/ 1344718 h 1344718"/>
              <a:gd name="connsiteX0" fmla="*/ 1005346 w 1115640"/>
              <a:gd name="connsiteY0" fmla="*/ 1365374 h 1365374"/>
              <a:gd name="connsiteX1" fmla="*/ 128088 w 1115640"/>
              <a:gd name="connsiteY1" fmla="*/ 20656 h 1365374"/>
              <a:gd name="connsiteX2" fmla="*/ 0 w 1115640"/>
              <a:gd name="connsiteY2" fmla="*/ 882982 h 1365374"/>
              <a:gd name="connsiteX3" fmla="*/ 1115640 w 1115640"/>
              <a:gd name="connsiteY3" fmla="*/ 0 h 1365374"/>
              <a:gd name="connsiteX4" fmla="*/ 1005346 w 1115640"/>
              <a:gd name="connsiteY4" fmla="*/ 1365374 h 1365374"/>
              <a:gd name="connsiteX0" fmla="*/ 1005346 w 1115640"/>
              <a:gd name="connsiteY0" fmla="*/ 1365374 h 1365374"/>
              <a:gd name="connsiteX1" fmla="*/ 128088 w 1115640"/>
              <a:gd name="connsiteY1" fmla="*/ 20656 h 1365374"/>
              <a:gd name="connsiteX2" fmla="*/ 0 w 1115640"/>
              <a:gd name="connsiteY2" fmla="*/ 882982 h 1365374"/>
              <a:gd name="connsiteX3" fmla="*/ 1115640 w 1115640"/>
              <a:gd name="connsiteY3" fmla="*/ 0 h 1365374"/>
              <a:gd name="connsiteX4" fmla="*/ 1005346 w 1115640"/>
              <a:gd name="connsiteY4" fmla="*/ 1365374 h 1365374"/>
              <a:gd name="connsiteX0" fmla="*/ 1091604 w 1201898"/>
              <a:gd name="connsiteY0" fmla="*/ 1487618 h 1487618"/>
              <a:gd name="connsiteX1" fmla="*/ 0 w 1201898"/>
              <a:gd name="connsiteY1" fmla="*/ 0 h 1487618"/>
              <a:gd name="connsiteX2" fmla="*/ 86258 w 1201898"/>
              <a:gd name="connsiteY2" fmla="*/ 1005226 h 1487618"/>
              <a:gd name="connsiteX3" fmla="*/ 1201898 w 1201898"/>
              <a:gd name="connsiteY3" fmla="*/ 122244 h 1487618"/>
              <a:gd name="connsiteX4" fmla="*/ 1091604 w 1201898"/>
              <a:gd name="connsiteY4" fmla="*/ 1487618 h 1487618"/>
              <a:gd name="connsiteX0" fmla="*/ 1091604 w 1201898"/>
              <a:gd name="connsiteY0" fmla="*/ 1487618 h 1487618"/>
              <a:gd name="connsiteX1" fmla="*/ 0 w 1201898"/>
              <a:gd name="connsiteY1" fmla="*/ 0 h 1487618"/>
              <a:gd name="connsiteX2" fmla="*/ 86258 w 1201898"/>
              <a:gd name="connsiteY2" fmla="*/ 1005226 h 1487618"/>
              <a:gd name="connsiteX3" fmla="*/ 1201898 w 1201898"/>
              <a:gd name="connsiteY3" fmla="*/ 122244 h 1487618"/>
              <a:gd name="connsiteX4" fmla="*/ 1091604 w 1201898"/>
              <a:gd name="connsiteY4" fmla="*/ 1487618 h 1487618"/>
              <a:gd name="connsiteX0" fmla="*/ 1091604 w 1201898"/>
              <a:gd name="connsiteY0" fmla="*/ 987528 h 1005226"/>
              <a:gd name="connsiteX1" fmla="*/ 0 w 1201898"/>
              <a:gd name="connsiteY1" fmla="*/ 0 h 1005226"/>
              <a:gd name="connsiteX2" fmla="*/ 86258 w 1201898"/>
              <a:gd name="connsiteY2" fmla="*/ 1005226 h 1005226"/>
              <a:gd name="connsiteX3" fmla="*/ 1201898 w 1201898"/>
              <a:gd name="connsiteY3" fmla="*/ 122244 h 1005226"/>
              <a:gd name="connsiteX4" fmla="*/ 1091604 w 1201898"/>
              <a:gd name="connsiteY4" fmla="*/ 987528 h 100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898" h="1005226">
                <a:moveTo>
                  <a:pt x="1091604" y="987528"/>
                </a:moveTo>
                <a:cubicBezTo>
                  <a:pt x="727736" y="491655"/>
                  <a:pt x="550726" y="291843"/>
                  <a:pt x="0" y="0"/>
                </a:cubicBezTo>
                <a:lnTo>
                  <a:pt x="86258" y="1005226"/>
                </a:lnTo>
                <a:cubicBezTo>
                  <a:pt x="458138" y="710899"/>
                  <a:pt x="633968" y="265691"/>
                  <a:pt x="1201898" y="122244"/>
                </a:cubicBezTo>
                <a:lnTo>
                  <a:pt x="1091604" y="987528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158935" y="1974843"/>
            <a:ext cx="1201247" cy="1050925"/>
          </a:xfrm>
          <a:custGeom>
            <a:avLst/>
            <a:gdLst>
              <a:gd name="connsiteX0" fmla="*/ 91440 w 1014984"/>
              <a:gd name="connsiteY0" fmla="*/ 987552 h 1408176"/>
              <a:gd name="connsiteX1" fmla="*/ 0 w 1014984"/>
              <a:gd name="connsiteY1" fmla="*/ 0 h 1408176"/>
              <a:gd name="connsiteX2" fmla="*/ 1014984 w 1014984"/>
              <a:gd name="connsiteY2" fmla="*/ 219456 h 1408176"/>
              <a:gd name="connsiteX3" fmla="*/ 987552 w 1014984"/>
              <a:gd name="connsiteY3" fmla="*/ 1408176 h 1408176"/>
              <a:gd name="connsiteX4" fmla="*/ 91440 w 1014984"/>
              <a:gd name="connsiteY4" fmla="*/ 987552 h 1408176"/>
              <a:gd name="connsiteX0" fmla="*/ 91440 w 987552"/>
              <a:gd name="connsiteY0" fmla="*/ 987552 h 1408176"/>
              <a:gd name="connsiteX1" fmla="*/ 0 w 987552"/>
              <a:gd name="connsiteY1" fmla="*/ 0 h 1408176"/>
              <a:gd name="connsiteX2" fmla="*/ 229134 w 987552"/>
              <a:gd name="connsiteY2" fmla="*/ 862374 h 1408176"/>
              <a:gd name="connsiteX3" fmla="*/ 987552 w 987552"/>
              <a:gd name="connsiteY3" fmla="*/ 1408176 h 1408176"/>
              <a:gd name="connsiteX4" fmla="*/ 91440 w 98755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137694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351976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862374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566430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422097 w 1110394"/>
              <a:gd name="connsiteY2" fmla="*/ 646682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91645 w 1202039"/>
              <a:gd name="connsiteY0" fmla="*/ 987552 h 1050962"/>
              <a:gd name="connsiteX1" fmla="*/ 0 w 1202039"/>
              <a:gd name="connsiteY1" fmla="*/ 0 h 1050962"/>
              <a:gd name="connsiteX2" fmla="*/ 513742 w 1202039"/>
              <a:gd name="connsiteY2" fmla="*/ 646682 h 1050962"/>
              <a:gd name="connsiteX3" fmla="*/ 1202039 w 1202039"/>
              <a:gd name="connsiteY3" fmla="*/ 1050962 h 1050962"/>
              <a:gd name="connsiteX4" fmla="*/ 91645 w 1202039"/>
              <a:gd name="connsiteY4" fmla="*/ 987552 h 105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039" h="1050962">
                <a:moveTo>
                  <a:pt x="91645" y="987552"/>
                </a:moveTo>
                <a:lnTo>
                  <a:pt x="0" y="0"/>
                </a:lnTo>
                <a:lnTo>
                  <a:pt x="513742" y="646682"/>
                </a:lnTo>
                <a:lnTo>
                  <a:pt x="1202039" y="1050962"/>
                </a:lnTo>
                <a:lnTo>
                  <a:pt x="91645" y="987552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16246" y="2648316"/>
            <a:ext cx="283029" cy="250372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536437" y="2160489"/>
            <a:ext cx="1558406" cy="916127"/>
          </a:xfrm>
          <a:custGeom>
            <a:avLst/>
            <a:gdLst>
              <a:gd name="connsiteX0" fmla="*/ 91440 w 1014984"/>
              <a:gd name="connsiteY0" fmla="*/ 987552 h 1408176"/>
              <a:gd name="connsiteX1" fmla="*/ 0 w 1014984"/>
              <a:gd name="connsiteY1" fmla="*/ 0 h 1408176"/>
              <a:gd name="connsiteX2" fmla="*/ 1014984 w 1014984"/>
              <a:gd name="connsiteY2" fmla="*/ 219456 h 1408176"/>
              <a:gd name="connsiteX3" fmla="*/ 987552 w 1014984"/>
              <a:gd name="connsiteY3" fmla="*/ 1408176 h 1408176"/>
              <a:gd name="connsiteX4" fmla="*/ 91440 w 1014984"/>
              <a:gd name="connsiteY4" fmla="*/ 987552 h 1408176"/>
              <a:gd name="connsiteX0" fmla="*/ 91440 w 987552"/>
              <a:gd name="connsiteY0" fmla="*/ 987552 h 1408176"/>
              <a:gd name="connsiteX1" fmla="*/ 0 w 987552"/>
              <a:gd name="connsiteY1" fmla="*/ 0 h 1408176"/>
              <a:gd name="connsiteX2" fmla="*/ 229134 w 987552"/>
              <a:gd name="connsiteY2" fmla="*/ 862374 h 1408176"/>
              <a:gd name="connsiteX3" fmla="*/ 987552 w 987552"/>
              <a:gd name="connsiteY3" fmla="*/ 1408176 h 1408176"/>
              <a:gd name="connsiteX4" fmla="*/ 91440 w 98755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137694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896112"/>
              <a:gd name="connsiteY0" fmla="*/ 987552 h 1408176"/>
              <a:gd name="connsiteX1" fmla="*/ 122842 w 896112"/>
              <a:gd name="connsiteY1" fmla="*/ 0 h 1408176"/>
              <a:gd name="connsiteX2" fmla="*/ 351976 w 896112"/>
              <a:gd name="connsiteY2" fmla="*/ 862374 h 1408176"/>
              <a:gd name="connsiteX3" fmla="*/ 896112 w 896112"/>
              <a:gd name="connsiteY3" fmla="*/ 1408176 h 1408176"/>
              <a:gd name="connsiteX4" fmla="*/ 0 w 896112"/>
              <a:gd name="connsiteY4" fmla="*/ 987552 h 1408176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862374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110394"/>
              <a:gd name="connsiteY0" fmla="*/ 987552 h 1050962"/>
              <a:gd name="connsiteX1" fmla="*/ 122842 w 1110394"/>
              <a:gd name="connsiteY1" fmla="*/ 0 h 1050962"/>
              <a:gd name="connsiteX2" fmla="*/ 351976 w 1110394"/>
              <a:gd name="connsiteY2" fmla="*/ 648036 h 1050962"/>
              <a:gd name="connsiteX3" fmla="*/ 1110394 w 1110394"/>
              <a:gd name="connsiteY3" fmla="*/ 1050962 h 1050962"/>
              <a:gd name="connsiteX4" fmla="*/ 0 w 1110394"/>
              <a:gd name="connsiteY4" fmla="*/ 987552 h 1050962"/>
              <a:gd name="connsiteX0" fmla="*/ 0 w 1467788"/>
              <a:gd name="connsiteY0" fmla="*/ 987552 h 987552"/>
              <a:gd name="connsiteX1" fmla="*/ 122842 w 1467788"/>
              <a:gd name="connsiteY1" fmla="*/ 0 h 987552"/>
              <a:gd name="connsiteX2" fmla="*/ 351976 w 1467788"/>
              <a:gd name="connsiteY2" fmla="*/ 648036 h 987552"/>
              <a:gd name="connsiteX3" fmla="*/ 1467788 w 1467788"/>
              <a:gd name="connsiteY3" fmla="*/ 336533 h 987552"/>
              <a:gd name="connsiteX4" fmla="*/ 0 w 1467788"/>
              <a:gd name="connsiteY4" fmla="*/ 987552 h 987552"/>
              <a:gd name="connsiteX0" fmla="*/ 306101 w 1773889"/>
              <a:gd name="connsiteY0" fmla="*/ 773254 h 773254"/>
              <a:gd name="connsiteX1" fmla="*/ 0 w 1773889"/>
              <a:gd name="connsiteY1" fmla="*/ 0 h 773254"/>
              <a:gd name="connsiteX2" fmla="*/ 658077 w 1773889"/>
              <a:gd name="connsiteY2" fmla="*/ 433738 h 773254"/>
              <a:gd name="connsiteX3" fmla="*/ 1773889 w 1773889"/>
              <a:gd name="connsiteY3" fmla="*/ 122235 h 773254"/>
              <a:gd name="connsiteX4" fmla="*/ 306101 w 1773889"/>
              <a:gd name="connsiteY4" fmla="*/ 773254 h 773254"/>
              <a:gd name="connsiteX0" fmla="*/ 734980 w 1773889"/>
              <a:gd name="connsiteY0" fmla="*/ 773254 h 773254"/>
              <a:gd name="connsiteX1" fmla="*/ 0 w 1773889"/>
              <a:gd name="connsiteY1" fmla="*/ 0 h 773254"/>
              <a:gd name="connsiteX2" fmla="*/ 658077 w 1773889"/>
              <a:gd name="connsiteY2" fmla="*/ 433738 h 773254"/>
              <a:gd name="connsiteX3" fmla="*/ 1773889 w 1773889"/>
              <a:gd name="connsiteY3" fmla="*/ 122235 h 773254"/>
              <a:gd name="connsiteX4" fmla="*/ 734980 w 1773889"/>
              <a:gd name="connsiteY4" fmla="*/ 773254 h 773254"/>
              <a:gd name="connsiteX0" fmla="*/ 734980 w 1773889"/>
              <a:gd name="connsiteY0" fmla="*/ 773254 h 773254"/>
              <a:gd name="connsiteX1" fmla="*/ 0 w 1773889"/>
              <a:gd name="connsiteY1" fmla="*/ 0 h 773254"/>
              <a:gd name="connsiteX2" fmla="*/ 872531 w 1773889"/>
              <a:gd name="connsiteY2" fmla="*/ 433738 h 773254"/>
              <a:gd name="connsiteX3" fmla="*/ 1773889 w 1773889"/>
              <a:gd name="connsiteY3" fmla="*/ 122235 h 773254"/>
              <a:gd name="connsiteX4" fmla="*/ 734980 w 1773889"/>
              <a:gd name="connsiteY4" fmla="*/ 773254 h 773254"/>
              <a:gd name="connsiteX0" fmla="*/ 520526 w 1559435"/>
              <a:gd name="connsiteY0" fmla="*/ 916159 h 916159"/>
              <a:gd name="connsiteX1" fmla="*/ 0 w 1559435"/>
              <a:gd name="connsiteY1" fmla="*/ 0 h 916159"/>
              <a:gd name="connsiteX2" fmla="*/ 658077 w 1559435"/>
              <a:gd name="connsiteY2" fmla="*/ 576643 h 916159"/>
              <a:gd name="connsiteX3" fmla="*/ 1559435 w 1559435"/>
              <a:gd name="connsiteY3" fmla="*/ 265140 h 916159"/>
              <a:gd name="connsiteX4" fmla="*/ 520526 w 1559435"/>
              <a:gd name="connsiteY4" fmla="*/ 916159 h 916159"/>
              <a:gd name="connsiteX0" fmla="*/ 520526 w 1559435"/>
              <a:gd name="connsiteY0" fmla="*/ 916159 h 916159"/>
              <a:gd name="connsiteX1" fmla="*/ 0 w 1559435"/>
              <a:gd name="connsiteY1" fmla="*/ 0 h 916159"/>
              <a:gd name="connsiteX2" fmla="*/ 658077 w 1559435"/>
              <a:gd name="connsiteY2" fmla="*/ 576643 h 916159"/>
              <a:gd name="connsiteX3" fmla="*/ 1559435 w 1559435"/>
              <a:gd name="connsiteY3" fmla="*/ 407997 h 916159"/>
              <a:gd name="connsiteX4" fmla="*/ 520526 w 1559435"/>
              <a:gd name="connsiteY4" fmla="*/ 916159 h 916159"/>
              <a:gd name="connsiteX0" fmla="*/ 520526 w 1559435"/>
              <a:gd name="connsiteY0" fmla="*/ 916159 h 916159"/>
              <a:gd name="connsiteX1" fmla="*/ 0 w 1559435"/>
              <a:gd name="connsiteY1" fmla="*/ 0 h 916159"/>
              <a:gd name="connsiteX2" fmla="*/ 658077 w 1559435"/>
              <a:gd name="connsiteY2" fmla="*/ 576643 h 916159"/>
              <a:gd name="connsiteX3" fmla="*/ 1559435 w 1559435"/>
              <a:gd name="connsiteY3" fmla="*/ 407997 h 916159"/>
              <a:gd name="connsiteX4" fmla="*/ 520526 w 1559435"/>
              <a:gd name="connsiteY4" fmla="*/ 916159 h 9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9435" h="916159">
                <a:moveTo>
                  <a:pt x="520526" y="916159"/>
                </a:moveTo>
                <a:lnTo>
                  <a:pt x="0" y="0"/>
                </a:lnTo>
                <a:lnTo>
                  <a:pt x="658077" y="576643"/>
                </a:lnTo>
                <a:lnTo>
                  <a:pt x="1559435" y="407997"/>
                </a:lnTo>
                <a:lnTo>
                  <a:pt x="520526" y="916159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16246" y="3169374"/>
            <a:ext cx="9637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far from flat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08959" y="3169374"/>
            <a:ext cx="755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concave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9157" y="3150159"/>
            <a:ext cx="1250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self-intersecting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4" name="Picture 6" descr="C:\papers\2010_EG_quad_decimation\images\sempl_sequence_muai.png"/>
          <p:cNvPicPr>
            <a:picLocks noChangeAspect="1" noChangeArrowheads="1"/>
          </p:cNvPicPr>
          <p:nvPr/>
        </p:nvPicPr>
        <p:blipFill>
          <a:blip r:embed="rId2"/>
          <a:srcRect r="41860"/>
          <a:stretch>
            <a:fillRect/>
          </a:stretch>
        </p:blipFill>
        <p:spPr bwMode="auto">
          <a:xfrm>
            <a:off x="2971172" y="4203815"/>
            <a:ext cx="3256206" cy="2654185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383487" y="5357826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303199" y="928670"/>
            <a:ext cx="8483641" cy="2027240"/>
          </a:xfrm>
          <a:prstGeom prst="rightArrow">
            <a:avLst>
              <a:gd name="adj1" fmla="val 80672"/>
              <a:gd name="adj2" fmla="val 49098"/>
            </a:avLst>
          </a:prstGeom>
          <a:gradFill flip="none" rotWithShape="1">
            <a:gsLst>
              <a:gs pos="64000">
                <a:schemeClr val="accent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938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u="sng" dirty="0" smtClean="0"/>
              <a:t>Quad</a:t>
            </a:r>
            <a:r>
              <a:rPr lang="en-US" dirty="0" smtClean="0"/>
              <a:t> Mesh Simplification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214313" y="3500438"/>
            <a:ext cx="8715375" cy="27860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Adaptivity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(more faces where needed)</a:t>
            </a:r>
          </a:p>
          <a:p>
            <a:r>
              <a:rPr lang="en-US" dirty="0" smtClean="0"/>
              <a:t>Fine granularity </a:t>
            </a:r>
          </a:p>
          <a:p>
            <a:pPr lvl="1"/>
            <a:r>
              <a:rPr lang="en-US" dirty="0" smtClean="0"/>
              <a:t>(continuous LOD)</a:t>
            </a:r>
          </a:p>
          <a:p>
            <a:r>
              <a:rPr lang="en-US" dirty="0" smtClean="0"/>
              <a:t>Good meshing quality</a:t>
            </a:r>
          </a:p>
          <a:p>
            <a:pPr lvl="1"/>
            <a:r>
              <a:rPr lang="en-US" dirty="0" smtClean="0"/>
              <a:t>(regular quad remeshing!)</a:t>
            </a:r>
          </a:p>
          <a:p>
            <a:pPr lvl="1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214414" y="2955910"/>
            <a:ext cx="917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12K quads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77AAA"/>
              </a:clrFrom>
              <a:clrTo>
                <a:srgbClr val="077AA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683298"/>
            <a:ext cx="1911347" cy="227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214678" y="142873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29124" y="142873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8" y="142873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6000758" y="5643578"/>
            <a:ext cx="1357323" cy="964393"/>
          </a:xfrm>
          <a:prstGeom prst="leftArrow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!!!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to get regular quad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 smtClean="0"/>
              <a:t>Seek valency-four vertices?</a:t>
            </a:r>
            <a:endParaRPr lang="en-US" dirty="0"/>
          </a:p>
        </p:txBody>
      </p:sp>
      <p:pic>
        <p:nvPicPr>
          <p:cNvPr id="14338" name="Picture 2" descr="C:\papers\2010_EG_quad_decimation\images\diag_ambiguity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8363013" cy="4071966"/>
          </a:xfrm>
          <a:prstGeom prst="rect">
            <a:avLst/>
          </a:prstGeom>
          <a:noFill/>
        </p:spPr>
      </p:pic>
      <p:sp>
        <p:nvSpPr>
          <p:cNvPr id="6" name="Freeform 5"/>
          <p:cNvSpPr/>
          <p:nvPr/>
        </p:nvSpPr>
        <p:spPr>
          <a:xfrm>
            <a:off x="4785666" y="1665514"/>
            <a:ext cx="4005943" cy="4474029"/>
          </a:xfrm>
          <a:custGeom>
            <a:avLst/>
            <a:gdLst>
              <a:gd name="connsiteX0" fmla="*/ 1709057 w 4005943"/>
              <a:gd name="connsiteY0" fmla="*/ 0 h 4474029"/>
              <a:gd name="connsiteX1" fmla="*/ 97972 w 4005943"/>
              <a:gd name="connsiteY1" fmla="*/ 1589315 h 4474029"/>
              <a:gd name="connsiteX2" fmla="*/ 0 w 4005943"/>
              <a:gd name="connsiteY2" fmla="*/ 1600200 h 4474029"/>
              <a:gd name="connsiteX3" fmla="*/ 97972 w 4005943"/>
              <a:gd name="connsiteY3" fmla="*/ 4441372 h 4474029"/>
              <a:gd name="connsiteX4" fmla="*/ 4005943 w 4005943"/>
              <a:gd name="connsiteY4" fmla="*/ 4474029 h 4474029"/>
              <a:gd name="connsiteX5" fmla="*/ 3918857 w 4005943"/>
              <a:gd name="connsiteY5" fmla="*/ 76200 h 4474029"/>
              <a:gd name="connsiteX6" fmla="*/ 1709057 w 4005943"/>
              <a:gd name="connsiteY6" fmla="*/ 0 h 4474029"/>
              <a:gd name="connsiteX0" fmla="*/ 1709057 w 4005943"/>
              <a:gd name="connsiteY0" fmla="*/ 0 h 4474029"/>
              <a:gd name="connsiteX1" fmla="*/ 0 w 4005943"/>
              <a:gd name="connsiteY1" fmla="*/ 1600200 h 4474029"/>
              <a:gd name="connsiteX2" fmla="*/ 97972 w 4005943"/>
              <a:gd name="connsiteY2" fmla="*/ 4441372 h 4474029"/>
              <a:gd name="connsiteX3" fmla="*/ 4005943 w 4005943"/>
              <a:gd name="connsiteY3" fmla="*/ 4474029 h 4474029"/>
              <a:gd name="connsiteX4" fmla="*/ 3918857 w 4005943"/>
              <a:gd name="connsiteY4" fmla="*/ 76200 h 4474029"/>
              <a:gd name="connsiteX5" fmla="*/ 1709057 w 4005943"/>
              <a:gd name="connsiteY5" fmla="*/ 0 h 4474029"/>
              <a:gd name="connsiteX0" fmla="*/ 1709057 w 4005943"/>
              <a:gd name="connsiteY0" fmla="*/ 0 h 4474029"/>
              <a:gd name="connsiteX1" fmla="*/ 0 w 4005943"/>
              <a:gd name="connsiteY1" fmla="*/ 1600200 h 4474029"/>
              <a:gd name="connsiteX2" fmla="*/ 97972 w 4005943"/>
              <a:gd name="connsiteY2" fmla="*/ 4441372 h 4474029"/>
              <a:gd name="connsiteX3" fmla="*/ 4005943 w 4005943"/>
              <a:gd name="connsiteY3" fmla="*/ 4474029 h 4474029"/>
              <a:gd name="connsiteX4" fmla="*/ 3918857 w 4005943"/>
              <a:gd name="connsiteY4" fmla="*/ 76200 h 4474029"/>
              <a:gd name="connsiteX5" fmla="*/ 1709057 w 4005943"/>
              <a:gd name="connsiteY5" fmla="*/ 0 h 4474029"/>
              <a:gd name="connsiteX0" fmla="*/ 1709057 w 4005943"/>
              <a:gd name="connsiteY0" fmla="*/ 0 h 4474029"/>
              <a:gd name="connsiteX1" fmla="*/ 0 w 4005943"/>
              <a:gd name="connsiteY1" fmla="*/ 1600200 h 4474029"/>
              <a:gd name="connsiteX2" fmla="*/ 97972 w 4005943"/>
              <a:gd name="connsiteY2" fmla="*/ 4441372 h 4474029"/>
              <a:gd name="connsiteX3" fmla="*/ 4005943 w 4005943"/>
              <a:gd name="connsiteY3" fmla="*/ 4474029 h 4474029"/>
              <a:gd name="connsiteX4" fmla="*/ 3918857 w 4005943"/>
              <a:gd name="connsiteY4" fmla="*/ 76200 h 4474029"/>
              <a:gd name="connsiteX5" fmla="*/ 1709057 w 4005943"/>
              <a:gd name="connsiteY5" fmla="*/ 0 h 447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943" h="4474029">
                <a:moveTo>
                  <a:pt x="1709057" y="0"/>
                </a:moveTo>
                <a:cubicBezTo>
                  <a:pt x="830706" y="764960"/>
                  <a:pt x="573991" y="1091979"/>
                  <a:pt x="0" y="1600200"/>
                </a:cubicBezTo>
                <a:lnTo>
                  <a:pt x="97972" y="4441372"/>
                </a:lnTo>
                <a:lnTo>
                  <a:pt x="4005943" y="4474029"/>
                </a:lnTo>
                <a:lnTo>
                  <a:pt x="3918857" y="76200"/>
                </a:lnTo>
                <a:lnTo>
                  <a:pt x="170905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214282" y="1812491"/>
            <a:ext cx="4081490" cy="4474029"/>
          </a:xfrm>
          <a:custGeom>
            <a:avLst/>
            <a:gdLst>
              <a:gd name="connsiteX0" fmla="*/ 1709057 w 4005943"/>
              <a:gd name="connsiteY0" fmla="*/ 0 h 4474029"/>
              <a:gd name="connsiteX1" fmla="*/ 97972 w 4005943"/>
              <a:gd name="connsiteY1" fmla="*/ 1589315 h 4474029"/>
              <a:gd name="connsiteX2" fmla="*/ 0 w 4005943"/>
              <a:gd name="connsiteY2" fmla="*/ 1600200 h 4474029"/>
              <a:gd name="connsiteX3" fmla="*/ 97972 w 4005943"/>
              <a:gd name="connsiteY3" fmla="*/ 4441372 h 4474029"/>
              <a:gd name="connsiteX4" fmla="*/ 4005943 w 4005943"/>
              <a:gd name="connsiteY4" fmla="*/ 4474029 h 4474029"/>
              <a:gd name="connsiteX5" fmla="*/ 3918857 w 4005943"/>
              <a:gd name="connsiteY5" fmla="*/ 76200 h 4474029"/>
              <a:gd name="connsiteX6" fmla="*/ 1709057 w 4005943"/>
              <a:gd name="connsiteY6" fmla="*/ 0 h 4474029"/>
              <a:gd name="connsiteX0" fmla="*/ 1709057 w 4005943"/>
              <a:gd name="connsiteY0" fmla="*/ 0 h 4474029"/>
              <a:gd name="connsiteX1" fmla="*/ 0 w 4005943"/>
              <a:gd name="connsiteY1" fmla="*/ 1600200 h 4474029"/>
              <a:gd name="connsiteX2" fmla="*/ 97972 w 4005943"/>
              <a:gd name="connsiteY2" fmla="*/ 4441372 h 4474029"/>
              <a:gd name="connsiteX3" fmla="*/ 4005943 w 4005943"/>
              <a:gd name="connsiteY3" fmla="*/ 4474029 h 4474029"/>
              <a:gd name="connsiteX4" fmla="*/ 3918857 w 4005943"/>
              <a:gd name="connsiteY4" fmla="*/ 76200 h 4474029"/>
              <a:gd name="connsiteX5" fmla="*/ 1709057 w 4005943"/>
              <a:gd name="connsiteY5" fmla="*/ 0 h 4474029"/>
              <a:gd name="connsiteX0" fmla="*/ 1709057 w 4005943"/>
              <a:gd name="connsiteY0" fmla="*/ 0 h 4474029"/>
              <a:gd name="connsiteX1" fmla="*/ 0 w 4005943"/>
              <a:gd name="connsiteY1" fmla="*/ 1600200 h 4474029"/>
              <a:gd name="connsiteX2" fmla="*/ 97972 w 4005943"/>
              <a:gd name="connsiteY2" fmla="*/ 4441372 h 4474029"/>
              <a:gd name="connsiteX3" fmla="*/ 4005943 w 4005943"/>
              <a:gd name="connsiteY3" fmla="*/ 4474029 h 4474029"/>
              <a:gd name="connsiteX4" fmla="*/ 3918857 w 4005943"/>
              <a:gd name="connsiteY4" fmla="*/ 76200 h 4474029"/>
              <a:gd name="connsiteX5" fmla="*/ 1709057 w 4005943"/>
              <a:gd name="connsiteY5" fmla="*/ 0 h 4474029"/>
              <a:gd name="connsiteX0" fmla="*/ 1709057 w 4005943"/>
              <a:gd name="connsiteY0" fmla="*/ 0 h 4474029"/>
              <a:gd name="connsiteX1" fmla="*/ 0 w 4005943"/>
              <a:gd name="connsiteY1" fmla="*/ 1600200 h 4474029"/>
              <a:gd name="connsiteX2" fmla="*/ 97972 w 4005943"/>
              <a:gd name="connsiteY2" fmla="*/ 4441372 h 4474029"/>
              <a:gd name="connsiteX3" fmla="*/ 4005943 w 4005943"/>
              <a:gd name="connsiteY3" fmla="*/ 4474029 h 4474029"/>
              <a:gd name="connsiteX4" fmla="*/ 3918857 w 4005943"/>
              <a:gd name="connsiteY4" fmla="*/ 76200 h 4474029"/>
              <a:gd name="connsiteX5" fmla="*/ 1709057 w 4005943"/>
              <a:gd name="connsiteY5" fmla="*/ 0 h 447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943" h="4474029">
                <a:moveTo>
                  <a:pt x="1709057" y="0"/>
                </a:moveTo>
                <a:cubicBezTo>
                  <a:pt x="830706" y="764960"/>
                  <a:pt x="573991" y="1091979"/>
                  <a:pt x="0" y="1600200"/>
                </a:cubicBezTo>
                <a:lnTo>
                  <a:pt x="97972" y="4441372"/>
                </a:lnTo>
                <a:lnTo>
                  <a:pt x="4005943" y="4474029"/>
                </a:lnTo>
                <a:lnTo>
                  <a:pt x="3918857" y="76200"/>
                </a:lnTo>
                <a:lnTo>
                  <a:pt x="170905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693</Words>
  <Application>Microsoft Macintosh PowerPoint</Application>
  <PresentationFormat>On-screen Show (4:3)</PresentationFormat>
  <Paragraphs>295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Practical quad mesh simplification</vt:lpstr>
      <vt:lpstr>(Triangular) Mesh Simplification</vt:lpstr>
      <vt:lpstr>Quad Mesh Simplification</vt:lpstr>
      <vt:lpstr>Local operations approach</vt:lpstr>
      <vt:lpstr>Local operations… for quads</vt:lpstr>
      <vt:lpstr>Local operations approach</vt:lpstr>
      <vt:lpstr>Quad-mesh simplification</vt:lpstr>
      <vt:lpstr>Quad Mesh Simplification</vt:lpstr>
      <vt:lpstr>How to get regular quad mesh</vt:lpstr>
      <vt:lpstr>How to get regular quad mesh</vt:lpstr>
      <vt:lpstr>How to get regular quad mesh</vt:lpstr>
      <vt:lpstr>Local operations for quads</vt:lpstr>
      <vt:lpstr>Local operations for quads</vt:lpstr>
      <vt:lpstr>Local operations for quads</vt:lpstr>
      <vt:lpstr>Local operations for quads</vt:lpstr>
      <vt:lpstr>Local operations for quads</vt:lpstr>
      <vt:lpstr>Local operations for quads</vt:lpstr>
      <vt:lpstr>Local operations for quads</vt:lpstr>
      <vt:lpstr>Local operations for quads</vt:lpstr>
      <vt:lpstr>Local operations for quads</vt:lpstr>
      <vt:lpstr>Local operations approach</vt:lpstr>
      <vt:lpstr>Local operations for quads</vt:lpstr>
      <vt:lpstr>Selecting an operation</vt:lpstr>
      <vt:lpstr>Tangent space smoothing</vt:lpstr>
      <vt:lpstr>Local operations approach</vt:lpstr>
      <vt:lpstr>Good meshing with local operations</vt:lpstr>
      <vt:lpstr>Quad Mesh Simplification</vt:lpstr>
      <vt:lpstr>Adding adaptivity</vt:lpstr>
      <vt:lpstr>Adding adaptivity</vt:lpstr>
      <vt:lpstr>Adding adaptivity</vt:lpstr>
      <vt:lpstr>Adding adaptivity</vt:lpstr>
      <vt:lpstr>Adding adaptivity</vt:lpstr>
      <vt:lpstr>Feature lines preservation</vt:lpstr>
      <vt:lpstr>Adding feature-line preservation</vt:lpstr>
      <vt:lpstr>Adding feature-line preservation</vt:lpstr>
      <vt:lpstr>Adding feature-line preservation</vt:lpstr>
      <vt:lpstr>Adding feature-line preservation</vt:lpstr>
      <vt:lpstr>Comparison VS [Daniels et al 2009] </vt:lpstr>
      <vt:lpstr>Comparison VS [Daniels et al 2009] </vt:lpstr>
      <vt:lpstr>Slide 40</vt:lpstr>
      <vt:lpstr>Slide 41</vt:lpstr>
      <vt:lpstr>Slide 42</vt:lpstr>
      <vt:lpstr>Slide 43</vt:lpstr>
      <vt:lpstr>Practical quad mesh simplification</vt:lpstr>
      <vt:lpstr>Slide 45</vt:lpstr>
      <vt:lpstr>Bonus algorithm</vt:lpstr>
      <vt:lpstr>Future work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TouchTone: Interactive Local Image Adjustment Using Point-and-Swipe</dc:title>
  <dc:creator>Matthew Cooper</dc:creator>
  <cp:lastModifiedBy>tarini</cp:lastModifiedBy>
  <cp:revision>33</cp:revision>
  <dcterms:created xsi:type="dcterms:W3CDTF">2010-02-23T11:57:30Z</dcterms:created>
  <dcterms:modified xsi:type="dcterms:W3CDTF">2010-04-23T07:34:10Z</dcterms:modified>
</cp:coreProperties>
</file>