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3"/>
  </p:notesMasterIdLst>
  <p:sldIdLst>
    <p:sldId id="490" r:id="rId2"/>
    <p:sldId id="491" r:id="rId3"/>
    <p:sldId id="492" r:id="rId4"/>
    <p:sldId id="495" r:id="rId5"/>
    <p:sldId id="574" r:id="rId6"/>
    <p:sldId id="547" r:id="rId7"/>
    <p:sldId id="550" r:id="rId8"/>
    <p:sldId id="548" r:id="rId9"/>
    <p:sldId id="549" r:id="rId10"/>
    <p:sldId id="551" r:id="rId11"/>
    <p:sldId id="552" r:id="rId12"/>
    <p:sldId id="557" r:id="rId13"/>
    <p:sldId id="553" r:id="rId14"/>
    <p:sldId id="501" r:id="rId15"/>
    <p:sldId id="565" r:id="rId16"/>
    <p:sldId id="500" r:id="rId17"/>
    <p:sldId id="555" r:id="rId18"/>
    <p:sldId id="559" r:id="rId19"/>
    <p:sldId id="562" r:id="rId20"/>
    <p:sldId id="525" r:id="rId21"/>
    <p:sldId id="526" r:id="rId22"/>
    <p:sldId id="529" r:id="rId23"/>
    <p:sldId id="527" r:id="rId24"/>
    <p:sldId id="528" r:id="rId25"/>
    <p:sldId id="568" r:id="rId26"/>
    <p:sldId id="530" r:id="rId27"/>
    <p:sldId id="531" r:id="rId28"/>
    <p:sldId id="532" r:id="rId29"/>
    <p:sldId id="533" r:id="rId30"/>
    <p:sldId id="534" r:id="rId31"/>
    <p:sldId id="535" r:id="rId32"/>
    <p:sldId id="536" r:id="rId33"/>
    <p:sldId id="569" r:id="rId34"/>
    <p:sldId id="538" r:id="rId35"/>
    <p:sldId id="539" r:id="rId36"/>
    <p:sldId id="545" r:id="rId37"/>
    <p:sldId id="575" r:id="rId38"/>
    <p:sldId id="570" r:id="rId39"/>
    <p:sldId id="571" r:id="rId40"/>
    <p:sldId id="572" r:id="rId41"/>
    <p:sldId id="573" r:id="rId42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26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E4BD"/>
    <a:srgbClr val="5353AD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53" autoAdjust="0"/>
    <p:restoredTop sz="94660"/>
  </p:normalViewPr>
  <p:slideViewPr>
    <p:cSldViewPr>
      <p:cViewPr varScale="1">
        <p:scale>
          <a:sx n="69" d="100"/>
          <a:sy n="69" d="100"/>
        </p:scale>
        <p:origin x="-49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4" y="720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81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wmf"/><Relationship Id="rId1" Type="http://schemas.openxmlformats.org/officeDocument/2006/relationships/image" Target="../media/image52.wmf"/><Relationship Id="rId4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3" Type="http://schemas.openxmlformats.org/officeDocument/2006/relationships/image" Target="../media/image59.wmf"/><Relationship Id="rId7" Type="http://schemas.openxmlformats.org/officeDocument/2006/relationships/image" Target="../media/image63.wmf"/><Relationship Id="rId2" Type="http://schemas.openxmlformats.org/officeDocument/2006/relationships/image" Target="../media/image58.wmf"/><Relationship Id="rId1" Type="http://schemas.openxmlformats.org/officeDocument/2006/relationships/image" Target="../media/image57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6" charset="0"/>
              </a:defRPr>
            </a:lvl1pPr>
          </a:lstStyle>
          <a:p>
            <a:pPr>
              <a:defRPr/>
            </a:pPr>
            <a:fld id="{9ABA6371-9014-4513-AD06-30C61C80CD20}" type="datetime1">
              <a:rPr lang="it-IT"/>
              <a:pPr>
                <a:defRPr/>
              </a:pPr>
              <a:t>13/12/2011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it-IT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26" charset="0"/>
              </a:defRPr>
            </a:lvl1pPr>
          </a:lstStyle>
          <a:p>
            <a:pPr>
              <a:defRPr/>
            </a:pPr>
            <a:fld id="{67418E80-A346-45D1-B28B-1AF340503957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424188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C254-50EE-4818-A38C-53406565F03D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621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C254-50EE-4818-A38C-53406565F03D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7565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4981AE-7367-4C80-A5D6-54EF329CF61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760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50C254-50EE-4818-A38C-53406565F03D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532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766D0-40E1-41BD-A68D-E952AE59B122}" type="datetime1">
              <a:rPr lang="it-IT" smtClean="0"/>
              <a:t>13/12/2011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6F774-4D3C-47D5-98DA-C041E115A8E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3303"/>
            <a:ext cx="3657600" cy="454579"/>
          </a:xfrm>
          <a:prstGeom prst="rect">
            <a:avLst/>
          </a:prstGeom>
        </p:spPr>
      </p:pic>
      <p:sp>
        <p:nvSpPr>
          <p:cNvPr id="8" name="Rounded Rectangle 7"/>
          <p:cNvSpPr/>
          <p:nvPr userDrawn="1"/>
        </p:nvSpPr>
        <p:spPr>
          <a:xfrm>
            <a:off x="152400" y="838200"/>
            <a:ext cx="8788400" cy="5486400"/>
          </a:xfrm>
          <a:prstGeom prst="roundRect">
            <a:avLst>
              <a:gd name="adj" fmla="val 62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044071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8619DD-355F-4F5A-A3AD-E08F8E994D78}" type="datetime1">
              <a:rPr lang="it-IT" smtClean="0"/>
              <a:t>13/12/2011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0B4D1-F60B-439D-B3C2-C28224AEC469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046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4672C-BCA2-4262-A92B-4910416C0163}" type="datetime1">
              <a:rPr lang="it-IT" smtClean="0"/>
              <a:t>13/12/2011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7D9CDC-C3D0-4836-83D6-F601E70CC3C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51328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200"/>
            </a:lvl1pPr>
            <a:lvl2pPr>
              <a:defRPr sz="260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63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03303"/>
            <a:ext cx="3657600" cy="454579"/>
          </a:xfrm>
          <a:prstGeom prst="rect">
            <a:avLst/>
          </a:prstGeom>
        </p:spPr>
      </p:pic>
      <p:sp>
        <p:nvSpPr>
          <p:cNvPr id="22" name="Rounded Rectangle 21"/>
          <p:cNvSpPr/>
          <p:nvPr userDrawn="1"/>
        </p:nvSpPr>
        <p:spPr>
          <a:xfrm>
            <a:off x="152400" y="838200"/>
            <a:ext cx="8788400" cy="5486400"/>
          </a:xfrm>
          <a:prstGeom prst="roundRect">
            <a:avLst>
              <a:gd name="adj" fmla="val 6228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06F774-4D3C-47D5-98DA-C041E115A8E4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07133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0037AB-06D3-4575-A0DD-D8A6736A8E88}" type="datetime1">
              <a:rPr lang="it-IT" smtClean="0"/>
              <a:t>13/12/2011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F9406E-73B1-4F95-B5E5-1A043617198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36803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70039-6542-43E4-B842-0985F7FEA0FF}" type="datetime1">
              <a:rPr lang="it-IT" smtClean="0"/>
              <a:t>13/12/2011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B6374-D16C-4D10-B5C1-42E77E2439EB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3540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85F912-B0D2-4AAD-AFEE-BD9066738892}" type="datetime1">
              <a:rPr lang="it-IT" smtClean="0"/>
              <a:t>13/12/2011</a:t>
            </a:fld>
            <a:endParaRPr lang="it-IT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66873-F018-411B-8F43-7F516A761F15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0197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25F15-6E60-40BF-8F97-880D72879ACE}" type="datetime1">
              <a:rPr lang="it-IT" smtClean="0"/>
              <a:t>13/12/2011</a:t>
            </a:fld>
            <a:endParaRPr lang="it-IT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17D3F-75DC-4848-885B-A632A5B9DE11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4617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D80C46-01C9-480A-9797-AF4B498ACF7D}" type="datetime1">
              <a:rPr lang="it-IT" smtClean="0"/>
              <a:t>13/12/2011</a:t>
            </a:fld>
            <a:endParaRPr lang="it-IT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A1251-01A4-4010-BB98-567A3916F310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2128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51368-B19C-460C-9356-184232DE9DB3}" type="datetime1">
              <a:rPr lang="it-IT" smtClean="0"/>
              <a:t>13/12/2011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22C508-E5F8-4087-A36E-A728C20BA20A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0055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162075-345C-488F-91F0-DA1A80075CBA}" type="datetime1">
              <a:rPr lang="it-IT" smtClean="0"/>
              <a:t>13/12/2011</a:t>
            </a:fld>
            <a:endParaRPr lang="it-IT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2CFAC-22C4-4864-81E0-B5B172CFCBE6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97395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0" y="0"/>
            <a:ext cx="9144000" cy="6096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fld id="{22E775AD-A3E4-43F8-B4E4-5675A27DA441}" type="datetime1">
              <a:rPr lang="it-IT" smtClean="0"/>
              <a:t>13/12/2011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26" charset="0"/>
              </a:defRPr>
            </a:lvl1pPr>
          </a:lstStyle>
          <a:p>
            <a:pPr>
              <a:defRPr/>
            </a:pPr>
            <a:fld id="{B00959EB-C07C-4567-8938-FF9782191917}" type="slidenum">
              <a:rPr lang="it-IT"/>
              <a:pPr>
                <a:defRPr/>
              </a:pPr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9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7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+mj-lt"/>
          <a:ea typeface="ＭＳ Ｐゴシック" pitchFamily="26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Calibri" pitchFamily="26" charset="0"/>
          <a:ea typeface="ＭＳ Ｐゴシック" pitchFamily="26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pitchFamily="26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51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wmf"/><Relationship Id="rId3" Type="http://schemas.openxmlformats.org/officeDocument/2006/relationships/image" Target="../media/image25.png"/><Relationship Id="rId7" Type="http://schemas.openxmlformats.org/officeDocument/2006/relationships/oleObject" Target="../embeddings/oleObject3.bin"/><Relationship Id="rId12" Type="http://schemas.openxmlformats.org/officeDocument/2006/relationships/image" Target="../media/image5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wmf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4.wmf"/><Relationship Id="rId4" Type="http://schemas.openxmlformats.org/officeDocument/2006/relationships/image" Target="../media/image26.png"/><Relationship Id="rId9" Type="http://schemas.openxmlformats.org/officeDocument/2006/relationships/oleObject" Target="../embeddings/oleObject4.bin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wmf"/><Relationship Id="rId13" Type="http://schemas.openxmlformats.org/officeDocument/2006/relationships/oleObject" Target="../embeddings/oleObject11.bin"/><Relationship Id="rId18" Type="http://schemas.openxmlformats.org/officeDocument/2006/relationships/image" Target="../media/image64.wmf"/><Relationship Id="rId3" Type="http://schemas.openxmlformats.org/officeDocument/2006/relationships/oleObject" Target="../embeddings/oleObject6.bin"/><Relationship Id="rId7" Type="http://schemas.openxmlformats.org/officeDocument/2006/relationships/oleObject" Target="../embeddings/oleObject8.bin"/><Relationship Id="rId12" Type="http://schemas.openxmlformats.org/officeDocument/2006/relationships/image" Target="../media/image61.wmf"/><Relationship Id="rId17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3.wmf"/><Relationship Id="rId1" Type="http://schemas.openxmlformats.org/officeDocument/2006/relationships/vmlDrawing" Target="../drawings/vmlDrawing3.vml"/><Relationship Id="rId6" Type="http://schemas.openxmlformats.org/officeDocument/2006/relationships/image" Target="../media/image58.wmf"/><Relationship Id="rId11" Type="http://schemas.openxmlformats.org/officeDocument/2006/relationships/oleObject" Target="../embeddings/oleObject10.bin"/><Relationship Id="rId5" Type="http://schemas.openxmlformats.org/officeDocument/2006/relationships/oleObject" Target="../embeddings/oleObject7.bin"/><Relationship Id="rId15" Type="http://schemas.openxmlformats.org/officeDocument/2006/relationships/oleObject" Target="../embeddings/oleObject12.bin"/><Relationship Id="rId10" Type="http://schemas.openxmlformats.org/officeDocument/2006/relationships/image" Target="../media/image60.wmf"/><Relationship Id="rId4" Type="http://schemas.openxmlformats.org/officeDocument/2006/relationships/image" Target="../media/image57.wmf"/><Relationship Id="rId9" Type="http://schemas.openxmlformats.org/officeDocument/2006/relationships/oleObject" Target="../embeddings/oleObject9.bin"/><Relationship Id="rId14" Type="http://schemas.openxmlformats.org/officeDocument/2006/relationships/image" Target="../media/image62.w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image" Target="../media/image3.gif"/><Relationship Id="rId7" Type="http://schemas.openxmlformats.org/officeDocument/2006/relationships/image" Target="../media/image9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5.png"/><Relationship Id="rId11" Type="http://schemas.openxmlformats.org/officeDocument/2006/relationships/image" Target="../media/image100.png"/><Relationship Id="rId5" Type="http://schemas.openxmlformats.org/officeDocument/2006/relationships/image" Target="../media/image94.png"/><Relationship Id="rId10" Type="http://schemas.openxmlformats.org/officeDocument/2006/relationships/image" Target="../media/image99.png"/><Relationship Id="rId4" Type="http://schemas.openxmlformats.org/officeDocument/2006/relationships/image" Target="../media/image4.png"/><Relationship Id="rId9" Type="http://schemas.openxmlformats.org/officeDocument/2006/relationships/image" Target="../media/image9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13.png"/><Relationship Id="rId18" Type="http://schemas.openxmlformats.org/officeDocument/2006/relationships/image" Target="../media/image118.png"/><Relationship Id="rId3" Type="http://schemas.openxmlformats.org/officeDocument/2006/relationships/image" Target="../media/image103.png"/><Relationship Id="rId21" Type="http://schemas.openxmlformats.org/officeDocument/2006/relationships/image" Target="../media/image121.png"/><Relationship Id="rId7" Type="http://schemas.openxmlformats.org/officeDocument/2006/relationships/image" Target="../media/image107.png"/><Relationship Id="rId12" Type="http://schemas.openxmlformats.org/officeDocument/2006/relationships/image" Target="../media/image112.png"/><Relationship Id="rId17" Type="http://schemas.openxmlformats.org/officeDocument/2006/relationships/image" Target="../media/image11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6.png"/><Relationship Id="rId20" Type="http://schemas.openxmlformats.org/officeDocument/2006/relationships/image" Target="../media/image12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6.png"/><Relationship Id="rId11" Type="http://schemas.openxmlformats.org/officeDocument/2006/relationships/image" Target="../media/image111.png"/><Relationship Id="rId5" Type="http://schemas.openxmlformats.org/officeDocument/2006/relationships/image" Target="../media/image105.png"/><Relationship Id="rId15" Type="http://schemas.openxmlformats.org/officeDocument/2006/relationships/image" Target="../media/image115.png"/><Relationship Id="rId23" Type="http://schemas.openxmlformats.org/officeDocument/2006/relationships/image" Target="../media/image123.png"/><Relationship Id="rId10" Type="http://schemas.openxmlformats.org/officeDocument/2006/relationships/image" Target="../media/image110.png"/><Relationship Id="rId19" Type="http://schemas.openxmlformats.org/officeDocument/2006/relationships/image" Target="../media/image119.png"/><Relationship Id="rId4" Type="http://schemas.openxmlformats.org/officeDocument/2006/relationships/image" Target="../media/image104.png"/><Relationship Id="rId9" Type="http://schemas.openxmlformats.org/officeDocument/2006/relationships/image" Target="../media/image109.png"/><Relationship Id="rId14" Type="http://schemas.openxmlformats.org/officeDocument/2006/relationships/image" Target="../media/image114.png"/><Relationship Id="rId22" Type="http://schemas.openxmlformats.org/officeDocument/2006/relationships/image" Target="../media/image12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3.png"/><Relationship Id="rId3" Type="http://schemas.openxmlformats.org/officeDocument/2006/relationships/image" Target="../media/image10.png"/><Relationship Id="rId7" Type="http://schemas.openxmlformats.org/officeDocument/2006/relationships/image" Target="../media/image25.png"/><Relationship Id="rId12" Type="http://schemas.openxmlformats.org/officeDocument/2006/relationships/image" Target="../media/image3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12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7.png"/><Relationship Id="rId9" Type="http://schemas.openxmlformats.org/officeDocument/2006/relationships/image" Target="../media/image26.pn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image" Target="../media/image26.png"/><Relationship Id="rId9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>Nico Pietroni Marco Tarini</a:t>
            </a:r>
          </a:p>
          <a:p>
            <a:r>
              <a:rPr lang="it-IT" dirty="0" smtClean="0"/>
              <a:t>Olga Sorkine Denis Zorin</a:t>
            </a:r>
            <a:endParaRPr lang="it-IT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9558" y="5408859"/>
            <a:ext cx="679442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Nico\Desktop\SigAsiaFF\eth_logo_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5562600"/>
            <a:ext cx="914400" cy="3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401625"/>
            <a:ext cx="1524000" cy="6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609600" y="1762035"/>
            <a:ext cx="7620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accent1"/>
                </a:solidFill>
              </a:rPr>
              <a:t>Global Parametrization of Range Image Sets</a:t>
            </a:r>
            <a:endParaRPr lang="it-IT" sz="3600" dirty="0"/>
          </a:p>
        </p:txBody>
      </p:sp>
    </p:spTree>
    <p:extLst>
      <p:ext uri="{BB962C8B-B14F-4D97-AF65-F5344CB8AC3E}">
        <p14:creationId xmlns:p14="http://schemas.microsoft.com/office/powerpoint/2010/main" val="288075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10</a:t>
            </a:fld>
            <a:endParaRPr lang="it-IT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0318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Optimization problem</a:t>
            </a:r>
          </a:p>
          <a:p>
            <a:pPr lvl="1"/>
            <a:r>
              <a:rPr lang="en-US" dirty="0" smtClean="0"/>
              <a:t>energy per triangle</a:t>
            </a:r>
          </a:p>
          <a:p>
            <a:pPr lvl="1"/>
            <a:r>
              <a:rPr lang="en-US" dirty="0" smtClean="0"/>
              <a:t>constraints per edge belonging to cuts</a:t>
            </a:r>
          </a:p>
          <a:p>
            <a:pPr lvl="1"/>
            <a:r>
              <a:rPr lang="en-US" dirty="0" smtClean="0"/>
              <a:t>mixed-integer problem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subject to edge constraints along cuts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r>
              <a:rPr lang="en-US" dirty="0" smtClean="0"/>
              <a:t>variables </a:t>
            </a:r>
            <a:r>
              <a:rPr lang="en-US" sz="3000" dirty="0" smtClean="0">
                <a:latin typeface="cmmi10"/>
              </a:rPr>
              <a:t>u</a:t>
            </a:r>
            <a:r>
              <a:rPr lang="en-US" dirty="0" smtClean="0"/>
              <a:t> ,</a:t>
            </a:r>
            <a:r>
              <a:rPr lang="en-US" sz="3000" dirty="0" smtClean="0">
                <a:latin typeface="cmmi10"/>
              </a:rPr>
              <a:t>v</a:t>
            </a:r>
            <a:r>
              <a:rPr lang="en-US" dirty="0" smtClean="0"/>
              <a:t>  and integer </a:t>
            </a:r>
            <a:r>
              <a:rPr lang="en-US" sz="3000" dirty="0" err="1" smtClean="0">
                <a:latin typeface="cmmi10"/>
              </a:rPr>
              <a:t>t</a:t>
            </a:r>
            <a:r>
              <a:rPr lang="en-US" sz="3000" baseline="-25000" dirty="0" err="1" smtClean="0">
                <a:latin typeface="cmmi10"/>
              </a:rPr>
              <a:t>ij</a:t>
            </a:r>
            <a:endParaRPr lang="en-US" sz="3000" baseline="-25000" dirty="0" smtClean="0">
              <a:latin typeface="cmmi10"/>
            </a:endParaRPr>
          </a:p>
          <a:p>
            <a:pPr marL="457200" lvl="1" indent="0">
              <a:buFont typeface="Arial" charset="0"/>
              <a:buNone/>
            </a:pPr>
            <a:endParaRPr lang="en-US" dirty="0" smtClean="0"/>
          </a:p>
          <a:p>
            <a:pPr marL="457200" lvl="1" indent="0">
              <a:buFont typeface="Arial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962400" y="152400"/>
            <a:ext cx="46778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Mixed Integer Formulation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4099" name="Picture 3" descr="C:\Users\Nico\Desktop\SIGAsiaSlides\eq1.e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3200400"/>
            <a:ext cx="4876800" cy="72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Nico\Desktop\SIGAsiaSlides\eq2.e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150" y="4495800"/>
            <a:ext cx="3371850" cy="895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5626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11</a:t>
            </a:fld>
            <a:endParaRPr lang="it-IT"/>
          </a:p>
        </p:txBody>
      </p:sp>
      <p:cxnSp>
        <p:nvCxnSpPr>
          <p:cNvPr id="26" name="Straight Connector 25"/>
          <p:cNvCxnSpPr/>
          <p:nvPr/>
        </p:nvCxnSpPr>
        <p:spPr bwMode="auto">
          <a:xfrm rot="13739557" flipV="1">
            <a:off x="1033031" y="2627227"/>
            <a:ext cx="360377" cy="1137112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7" name="Straight Connector 26"/>
          <p:cNvCxnSpPr/>
          <p:nvPr/>
        </p:nvCxnSpPr>
        <p:spPr bwMode="auto">
          <a:xfrm rot="13739557">
            <a:off x="1238067" y="1706170"/>
            <a:ext cx="1093143" cy="1014482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8" name="Straight Connector 27"/>
          <p:cNvCxnSpPr/>
          <p:nvPr/>
        </p:nvCxnSpPr>
        <p:spPr bwMode="auto">
          <a:xfrm rot="13739557" flipH="1">
            <a:off x="666346" y="2460148"/>
            <a:ext cx="1189243" cy="289852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29" name="Straight Connector 28"/>
          <p:cNvCxnSpPr/>
          <p:nvPr/>
        </p:nvCxnSpPr>
        <p:spPr bwMode="auto">
          <a:xfrm rot="13739557" flipH="1" flipV="1">
            <a:off x="1253033" y="3247453"/>
            <a:ext cx="1141192" cy="824963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rot="13739557" flipH="1">
            <a:off x="1756959" y="2966463"/>
            <a:ext cx="876916" cy="390186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 flipV="1">
            <a:off x="1760498" y="1971608"/>
            <a:ext cx="765554" cy="987089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2526052" y="1971608"/>
            <a:ext cx="104284" cy="1392808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3" name="Straight Connector 32"/>
          <p:cNvCxnSpPr/>
          <p:nvPr/>
        </p:nvCxnSpPr>
        <p:spPr bwMode="auto">
          <a:xfrm rot="13739557" flipH="1" flipV="1">
            <a:off x="2126410" y="3255220"/>
            <a:ext cx="264277" cy="1215149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4" name="Straight Connector 33"/>
          <p:cNvCxnSpPr/>
          <p:nvPr/>
        </p:nvCxnSpPr>
        <p:spPr bwMode="auto">
          <a:xfrm rot="13739557" flipV="1">
            <a:off x="525566" y="3740948"/>
            <a:ext cx="1501570" cy="312148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rot="13739557">
            <a:off x="299257" y="2418531"/>
            <a:ext cx="828866" cy="84726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rot="13739557" flipH="1">
            <a:off x="1237058" y="1207621"/>
            <a:ext cx="96101" cy="1304334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>
            <a:off x="1808779" y="1468124"/>
            <a:ext cx="717273" cy="503484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rot="13739557" flipH="1" flipV="1">
            <a:off x="3084157" y="3267426"/>
            <a:ext cx="498519" cy="953166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39" name="Straight Connector 38"/>
          <p:cNvCxnSpPr/>
          <p:nvPr/>
        </p:nvCxnSpPr>
        <p:spPr bwMode="auto">
          <a:xfrm rot="13739557" flipV="1">
            <a:off x="2145662" y="3792969"/>
            <a:ext cx="732765" cy="1020056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0" name="Straight Connector 39"/>
          <p:cNvCxnSpPr/>
          <p:nvPr/>
        </p:nvCxnSpPr>
        <p:spPr bwMode="auto">
          <a:xfrm>
            <a:off x="2526052" y="1971608"/>
            <a:ext cx="1003453" cy="127159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1" name="Straight Connector 40"/>
          <p:cNvCxnSpPr/>
          <p:nvPr/>
        </p:nvCxnSpPr>
        <p:spPr bwMode="auto">
          <a:xfrm rot="13739557" flipH="1">
            <a:off x="2830660" y="2924770"/>
            <a:ext cx="498522" cy="758073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 rot="13739557" flipH="1" flipV="1">
            <a:off x="2385311" y="3707072"/>
            <a:ext cx="997042" cy="195094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 rot="13739557" flipH="1">
            <a:off x="1702956" y="4764565"/>
            <a:ext cx="1069117" cy="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4" name="Straight Connector 43"/>
          <p:cNvCxnSpPr/>
          <p:nvPr/>
        </p:nvCxnSpPr>
        <p:spPr bwMode="auto">
          <a:xfrm flipH="1">
            <a:off x="931417" y="4349843"/>
            <a:ext cx="945492" cy="450757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5" name="Straight Connector 44"/>
          <p:cNvCxnSpPr/>
          <p:nvPr/>
        </p:nvCxnSpPr>
        <p:spPr bwMode="auto">
          <a:xfrm>
            <a:off x="665941" y="3432870"/>
            <a:ext cx="265476" cy="136773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6" name="Straight Connector 45"/>
          <p:cNvCxnSpPr/>
          <p:nvPr/>
        </p:nvCxnSpPr>
        <p:spPr bwMode="auto">
          <a:xfrm>
            <a:off x="931417" y="4800600"/>
            <a:ext cx="1656851" cy="367356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47" name="Straight Connector 46"/>
          <p:cNvCxnSpPr/>
          <p:nvPr/>
        </p:nvCxnSpPr>
        <p:spPr bwMode="auto">
          <a:xfrm rot="13739557" flipH="1" flipV="1">
            <a:off x="2694622" y="4196359"/>
            <a:ext cx="336353" cy="1020057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25" name="Freeform 24"/>
          <p:cNvSpPr/>
          <p:nvPr/>
        </p:nvSpPr>
        <p:spPr>
          <a:xfrm rot="17819932">
            <a:off x="1092896" y="2994921"/>
            <a:ext cx="1651489" cy="1374516"/>
          </a:xfrm>
          <a:custGeom>
            <a:avLst/>
            <a:gdLst>
              <a:gd name="connsiteX0" fmla="*/ 98584 w 1651489"/>
              <a:gd name="connsiteY0" fmla="*/ 786127 h 1348273"/>
              <a:gd name="connsiteX1" fmla="*/ 1344579 w 1651489"/>
              <a:gd name="connsiteY1" fmla="*/ 42549 h 1348273"/>
              <a:gd name="connsiteX2" fmla="*/ 1605836 w 1651489"/>
              <a:gd name="connsiteY2" fmla="*/ 213371 h 1348273"/>
              <a:gd name="connsiteX3" fmla="*/ 1615885 w 1651489"/>
              <a:gd name="connsiteY3" fmla="*/ 1228255 h 1348273"/>
              <a:gd name="connsiteX4" fmla="*/ 1244096 w 1651489"/>
              <a:gd name="connsiteY4" fmla="*/ 1318690 h 1348273"/>
              <a:gd name="connsiteX5" fmla="*/ 209115 w 1651489"/>
              <a:gd name="connsiteY5" fmla="*/ 1137820 h 1348273"/>
              <a:gd name="connsiteX6" fmla="*/ 98584 w 1651489"/>
              <a:gd name="connsiteY6" fmla="*/ 786127 h 1348273"/>
              <a:gd name="connsiteX0" fmla="*/ 98584 w 1651489"/>
              <a:gd name="connsiteY0" fmla="*/ 786127 h 1374516"/>
              <a:gd name="connsiteX1" fmla="*/ 1344579 w 1651489"/>
              <a:gd name="connsiteY1" fmla="*/ 42549 h 1374516"/>
              <a:gd name="connsiteX2" fmla="*/ 1605836 w 1651489"/>
              <a:gd name="connsiteY2" fmla="*/ 213371 h 1374516"/>
              <a:gd name="connsiteX3" fmla="*/ 1615885 w 1651489"/>
              <a:gd name="connsiteY3" fmla="*/ 1228255 h 1374516"/>
              <a:gd name="connsiteX4" fmla="*/ 1244096 w 1651489"/>
              <a:gd name="connsiteY4" fmla="*/ 1358884 h 1374516"/>
              <a:gd name="connsiteX5" fmla="*/ 209115 w 1651489"/>
              <a:gd name="connsiteY5" fmla="*/ 1137820 h 1374516"/>
              <a:gd name="connsiteX6" fmla="*/ 98584 w 1651489"/>
              <a:gd name="connsiteY6" fmla="*/ 786127 h 137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489" h="1374516">
                <a:moveTo>
                  <a:pt x="98584" y="786127"/>
                </a:moveTo>
                <a:cubicBezTo>
                  <a:pt x="287828" y="603582"/>
                  <a:pt x="1093370" y="138008"/>
                  <a:pt x="1344579" y="42549"/>
                </a:cubicBezTo>
                <a:cubicBezTo>
                  <a:pt x="1595788" y="-52910"/>
                  <a:pt x="1560618" y="15754"/>
                  <a:pt x="1605836" y="213371"/>
                </a:cubicBezTo>
                <a:cubicBezTo>
                  <a:pt x="1651054" y="410988"/>
                  <a:pt x="1676175" y="1037336"/>
                  <a:pt x="1615885" y="1228255"/>
                </a:cubicBezTo>
                <a:cubicBezTo>
                  <a:pt x="1555595" y="1419174"/>
                  <a:pt x="1478558" y="1373957"/>
                  <a:pt x="1244096" y="1358884"/>
                </a:cubicBezTo>
                <a:cubicBezTo>
                  <a:pt x="1009634" y="1343812"/>
                  <a:pt x="400034" y="1233279"/>
                  <a:pt x="209115" y="1137820"/>
                </a:cubicBezTo>
                <a:cubicBezTo>
                  <a:pt x="18196" y="1042361"/>
                  <a:pt x="-90660" y="968672"/>
                  <a:pt x="98584" y="786127"/>
                </a:cubicBezTo>
                <a:close/>
              </a:path>
            </a:pathLst>
          </a:custGeom>
          <a:solidFill>
            <a:schemeClr val="accent1">
              <a:alpha val="49000"/>
            </a:schemeClr>
          </a:solidFill>
          <a:ln w="25400">
            <a:solidFill>
              <a:schemeClr val="tx1"/>
            </a:solidFill>
            <a:prstDash val="sysDot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0" name="Freeform 99"/>
          <p:cNvSpPr/>
          <p:nvPr/>
        </p:nvSpPr>
        <p:spPr>
          <a:xfrm rot="6923342">
            <a:off x="1651224" y="1877405"/>
            <a:ext cx="1651489" cy="1374516"/>
          </a:xfrm>
          <a:custGeom>
            <a:avLst/>
            <a:gdLst>
              <a:gd name="connsiteX0" fmla="*/ 98584 w 1651489"/>
              <a:gd name="connsiteY0" fmla="*/ 786127 h 1348273"/>
              <a:gd name="connsiteX1" fmla="*/ 1344579 w 1651489"/>
              <a:gd name="connsiteY1" fmla="*/ 42549 h 1348273"/>
              <a:gd name="connsiteX2" fmla="*/ 1605836 w 1651489"/>
              <a:gd name="connsiteY2" fmla="*/ 213371 h 1348273"/>
              <a:gd name="connsiteX3" fmla="*/ 1615885 w 1651489"/>
              <a:gd name="connsiteY3" fmla="*/ 1228255 h 1348273"/>
              <a:gd name="connsiteX4" fmla="*/ 1244096 w 1651489"/>
              <a:gd name="connsiteY4" fmla="*/ 1318690 h 1348273"/>
              <a:gd name="connsiteX5" fmla="*/ 209115 w 1651489"/>
              <a:gd name="connsiteY5" fmla="*/ 1137820 h 1348273"/>
              <a:gd name="connsiteX6" fmla="*/ 98584 w 1651489"/>
              <a:gd name="connsiteY6" fmla="*/ 786127 h 1348273"/>
              <a:gd name="connsiteX0" fmla="*/ 98584 w 1651489"/>
              <a:gd name="connsiteY0" fmla="*/ 786127 h 1374516"/>
              <a:gd name="connsiteX1" fmla="*/ 1344579 w 1651489"/>
              <a:gd name="connsiteY1" fmla="*/ 42549 h 1374516"/>
              <a:gd name="connsiteX2" fmla="*/ 1605836 w 1651489"/>
              <a:gd name="connsiteY2" fmla="*/ 213371 h 1374516"/>
              <a:gd name="connsiteX3" fmla="*/ 1615885 w 1651489"/>
              <a:gd name="connsiteY3" fmla="*/ 1228255 h 1374516"/>
              <a:gd name="connsiteX4" fmla="*/ 1244096 w 1651489"/>
              <a:gd name="connsiteY4" fmla="*/ 1358884 h 1374516"/>
              <a:gd name="connsiteX5" fmla="*/ 209115 w 1651489"/>
              <a:gd name="connsiteY5" fmla="*/ 1137820 h 1374516"/>
              <a:gd name="connsiteX6" fmla="*/ 98584 w 1651489"/>
              <a:gd name="connsiteY6" fmla="*/ 786127 h 137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489" h="1374516">
                <a:moveTo>
                  <a:pt x="98584" y="786127"/>
                </a:moveTo>
                <a:cubicBezTo>
                  <a:pt x="287828" y="603582"/>
                  <a:pt x="1093370" y="138008"/>
                  <a:pt x="1344579" y="42549"/>
                </a:cubicBezTo>
                <a:cubicBezTo>
                  <a:pt x="1595788" y="-52910"/>
                  <a:pt x="1560618" y="15754"/>
                  <a:pt x="1605836" y="213371"/>
                </a:cubicBezTo>
                <a:cubicBezTo>
                  <a:pt x="1651054" y="410988"/>
                  <a:pt x="1676175" y="1037336"/>
                  <a:pt x="1615885" y="1228255"/>
                </a:cubicBezTo>
                <a:cubicBezTo>
                  <a:pt x="1555595" y="1419174"/>
                  <a:pt x="1478558" y="1373957"/>
                  <a:pt x="1244096" y="1358884"/>
                </a:cubicBezTo>
                <a:cubicBezTo>
                  <a:pt x="1009634" y="1343812"/>
                  <a:pt x="400034" y="1233279"/>
                  <a:pt x="209115" y="1137820"/>
                </a:cubicBezTo>
                <a:cubicBezTo>
                  <a:pt x="18196" y="1042361"/>
                  <a:pt x="-90660" y="968672"/>
                  <a:pt x="98584" y="786127"/>
                </a:cubicBezTo>
                <a:close/>
              </a:path>
            </a:pathLst>
          </a:custGeom>
          <a:solidFill>
            <a:schemeClr val="accent2">
              <a:alpha val="49000"/>
            </a:schemeClr>
          </a:solidFill>
          <a:ln w="25400">
            <a:solidFill>
              <a:schemeClr val="tx1"/>
            </a:solidFill>
            <a:prstDash val="sysDot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6" name="Freeform 145"/>
          <p:cNvSpPr/>
          <p:nvPr/>
        </p:nvSpPr>
        <p:spPr>
          <a:xfrm rot="3827276">
            <a:off x="256980" y="3240045"/>
            <a:ext cx="1803441" cy="1461700"/>
          </a:xfrm>
          <a:custGeom>
            <a:avLst/>
            <a:gdLst>
              <a:gd name="connsiteX0" fmla="*/ 98584 w 1651489"/>
              <a:gd name="connsiteY0" fmla="*/ 786127 h 1348273"/>
              <a:gd name="connsiteX1" fmla="*/ 1344579 w 1651489"/>
              <a:gd name="connsiteY1" fmla="*/ 42549 h 1348273"/>
              <a:gd name="connsiteX2" fmla="*/ 1605836 w 1651489"/>
              <a:gd name="connsiteY2" fmla="*/ 213371 h 1348273"/>
              <a:gd name="connsiteX3" fmla="*/ 1615885 w 1651489"/>
              <a:gd name="connsiteY3" fmla="*/ 1228255 h 1348273"/>
              <a:gd name="connsiteX4" fmla="*/ 1244096 w 1651489"/>
              <a:gd name="connsiteY4" fmla="*/ 1318690 h 1348273"/>
              <a:gd name="connsiteX5" fmla="*/ 209115 w 1651489"/>
              <a:gd name="connsiteY5" fmla="*/ 1137820 h 1348273"/>
              <a:gd name="connsiteX6" fmla="*/ 98584 w 1651489"/>
              <a:gd name="connsiteY6" fmla="*/ 786127 h 1348273"/>
              <a:gd name="connsiteX0" fmla="*/ 98584 w 1651489"/>
              <a:gd name="connsiteY0" fmla="*/ 786127 h 1374516"/>
              <a:gd name="connsiteX1" fmla="*/ 1344579 w 1651489"/>
              <a:gd name="connsiteY1" fmla="*/ 42549 h 1374516"/>
              <a:gd name="connsiteX2" fmla="*/ 1605836 w 1651489"/>
              <a:gd name="connsiteY2" fmla="*/ 213371 h 1374516"/>
              <a:gd name="connsiteX3" fmla="*/ 1615885 w 1651489"/>
              <a:gd name="connsiteY3" fmla="*/ 1228255 h 1374516"/>
              <a:gd name="connsiteX4" fmla="*/ 1244096 w 1651489"/>
              <a:gd name="connsiteY4" fmla="*/ 1358884 h 1374516"/>
              <a:gd name="connsiteX5" fmla="*/ 209115 w 1651489"/>
              <a:gd name="connsiteY5" fmla="*/ 1137820 h 1374516"/>
              <a:gd name="connsiteX6" fmla="*/ 98584 w 1651489"/>
              <a:gd name="connsiteY6" fmla="*/ 786127 h 1374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1489" h="1374516">
                <a:moveTo>
                  <a:pt x="98584" y="786127"/>
                </a:moveTo>
                <a:cubicBezTo>
                  <a:pt x="287828" y="603582"/>
                  <a:pt x="1093370" y="138008"/>
                  <a:pt x="1344579" y="42549"/>
                </a:cubicBezTo>
                <a:cubicBezTo>
                  <a:pt x="1595788" y="-52910"/>
                  <a:pt x="1560618" y="15754"/>
                  <a:pt x="1605836" y="213371"/>
                </a:cubicBezTo>
                <a:cubicBezTo>
                  <a:pt x="1651054" y="410988"/>
                  <a:pt x="1676175" y="1037336"/>
                  <a:pt x="1615885" y="1228255"/>
                </a:cubicBezTo>
                <a:cubicBezTo>
                  <a:pt x="1555595" y="1419174"/>
                  <a:pt x="1478558" y="1373957"/>
                  <a:pt x="1244096" y="1358884"/>
                </a:cubicBezTo>
                <a:cubicBezTo>
                  <a:pt x="1009634" y="1343812"/>
                  <a:pt x="400034" y="1233279"/>
                  <a:pt x="209115" y="1137820"/>
                </a:cubicBezTo>
                <a:cubicBezTo>
                  <a:pt x="18196" y="1042361"/>
                  <a:pt x="-90660" y="968672"/>
                  <a:pt x="98584" y="786127"/>
                </a:cubicBezTo>
                <a:close/>
              </a:path>
            </a:pathLst>
          </a:custGeom>
          <a:solidFill>
            <a:schemeClr val="accent3">
              <a:lumMod val="75000"/>
              <a:alpha val="49000"/>
            </a:schemeClr>
          </a:solidFill>
          <a:ln w="25400">
            <a:solidFill>
              <a:schemeClr val="tx1"/>
            </a:solidFill>
            <a:prstDash val="sysDot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99" name="Group 198"/>
          <p:cNvGrpSpPr/>
          <p:nvPr/>
        </p:nvGrpSpPr>
        <p:grpSpPr>
          <a:xfrm>
            <a:off x="3886200" y="962932"/>
            <a:ext cx="1826516" cy="2866178"/>
            <a:chOff x="3886200" y="962932"/>
            <a:chExt cx="1826516" cy="2866178"/>
          </a:xfrm>
        </p:grpSpPr>
        <p:sp>
          <p:nvSpPr>
            <p:cNvPr id="180" name="TextBox 179"/>
            <p:cNvSpPr txBox="1"/>
            <p:nvPr/>
          </p:nvSpPr>
          <p:spPr>
            <a:xfrm>
              <a:off x="3886200" y="3429000"/>
              <a:ext cx="1667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edge overlap</a:t>
              </a:r>
            </a:p>
          </p:txBody>
        </p:sp>
        <p:grpSp>
          <p:nvGrpSpPr>
            <p:cNvPr id="182" name="Group 181"/>
            <p:cNvGrpSpPr/>
            <p:nvPr/>
          </p:nvGrpSpPr>
          <p:grpSpPr>
            <a:xfrm>
              <a:off x="4089240" y="962932"/>
              <a:ext cx="1623476" cy="2313668"/>
              <a:chOff x="4357834" y="1262108"/>
              <a:chExt cx="1932844" cy="2769005"/>
            </a:xfrm>
          </p:grpSpPr>
          <p:cxnSp>
            <p:nvCxnSpPr>
              <p:cNvPr id="183" name="Straight Connector 182"/>
              <p:cNvCxnSpPr/>
              <p:nvPr/>
            </p:nvCxnSpPr>
            <p:spPr bwMode="auto">
              <a:xfrm rot="13739557" flipH="1" flipV="1">
                <a:off x="4379484" y="2770643"/>
                <a:ext cx="1141192" cy="824963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84" name="Straight Connector 183"/>
              <p:cNvCxnSpPr/>
              <p:nvPr/>
            </p:nvCxnSpPr>
            <p:spPr bwMode="auto">
              <a:xfrm rot="13739557" flipH="1">
                <a:off x="4883410" y="2489653"/>
                <a:ext cx="876916" cy="390186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85" name="Straight Connector 184"/>
              <p:cNvCxnSpPr/>
              <p:nvPr/>
            </p:nvCxnSpPr>
            <p:spPr bwMode="auto">
              <a:xfrm flipV="1">
                <a:off x="4886949" y="1494798"/>
                <a:ext cx="765554" cy="987089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86" name="Straight Connector 185"/>
              <p:cNvCxnSpPr/>
              <p:nvPr/>
            </p:nvCxnSpPr>
            <p:spPr bwMode="auto">
              <a:xfrm>
                <a:off x="5652503" y="1494798"/>
                <a:ext cx="104284" cy="1392808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87" name="Straight Connector 186"/>
              <p:cNvCxnSpPr/>
              <p:nvPr/>
            </p:nvCxnSpPr>
            <p:spPr bwMode="auto">
              <a:xfrm rot="13739557" flipH="1" flipV="1">
                <a:off x="5252861" y="2778410"/>
                <a:ext cx="264277" cy="1215149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88" name="Freeform 187"/>
              <p:cNvSpPr/>
              <p:nvPr/>
            </p:nvSpPr>
            <p:spPr>
              <a:xfrm rot="17819932">
                <a:off x="4219347" y="2518111"/>
                <a:ext cx="1651489" cy="1374516"/>
              </a:xfrm>
              <a:custGeom>
                <a:avLst/>
                <a:gdLst>
                  <a:gd name="connsiteX0" fmla="*/ 98584 w 1651489"/>
                  <a:gd name="connsiteY0" fmla="*/ 786127 h 1348273"/>
                  <a:gd name="connsiteX1" fmla="*/ 1344579 w 1651489"/>
                  <a:gd name="connsiteY1" fmla="*/ 42549 h 1348273"/>
                  <a:gd name="connsiteX2" fmla="*/ 1605836 w 1651489"/>
                  <a:gd name="connsiteY2" fmla="*/ 213371 h 1348273"/>
                  <a:gd name="connsiteX3" fmla="*/ 1615885 w 1651489"/>
                  <a:gd name="connsiteY3" fmla="*/ 1228255 h 1348273"/>
                  <a:gd name="connsiteX4" fmla="*/ 1244096 w 1651489"/>
                  <a:gd name="connsiteY4" fmla="*/ 1318690 h 1348273"/>
                  <a:gd name="connsiteX5" fmla="*/ 209115 w 1651489"/>
                  <a:gd name="connsiteY5" fmla="*/ 1137820 h 1348273"/>
                  <a:gd name="connsiteX6" fmla="*/ 98584 w 1651489"/>
                  <a:gd name="connsiteY6" fmla="*/ 786127 h 1348273"/>
                  <a:gd name="connsiteX0" fmla="*/ 98584 w 1651489"/>
                  <a:gd name="connsiteY0" fmla="*/ 786127 h 1374516"/>
                  <a:gd name="connsiteX1" fmla="*/ 1344579 w 1651489"/>
                  <a:gd name="connsiteY1" fmla="*/ 42549 h 1374516"/>
                  <a:gd name="connsiteX2" fmla="*/ 1605836 w 1651489"/>
                  <a:gd name="connsiteY2" fmla="*/ 213371 h 1374516"/>
                  <a:gd name="connsiteX3" fmla="*/ 1615885 w 1651489"/>
                  <a:gd name="connsiteY3" fmla="*/ 1228255 h 1374516"/>
                  <a:gd name="connsiteX4" fmla="*/ 1244096 w 1651489"/>
                  <a:gd name="connsiteY4" fmla="*/ 1358884 h 1374516"/>
                  <a:gd name="connsiteX5" fmla="*/ 209115 w 1651489"/>
                  <a:gd name="connsiteY5" fmla="*/ 1137820 h 1374516"/>
                  <a:gd name="connsiteX6" fmla="*/ 98584 w 1651489"/>
                  <a:gd name="connsiteY6" fmla="*/ 786127 h 137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1489" h="1374516">
                    <a:moveTo>
                      <a:pt x="98584" y="786127"/>
                    </a:moveTo>
                    <a:cubicBezTo>
                      <a:pt x="287828" y="603582"/>
                      <a:pt x="1093370" y="138008"/>
                      <a:pt x="1344579" y="42549"/>
                    </a:cubicBezTo>
                    <a:cubicBezTo>
                      <a:pt x="1595788" y="-52910"/>
                      <a:pt x="1560618" y="15754"/>
                      <a:pt x="1605836" y="213371"/>
                    </a:cubicBezTo>
                    <a:cubicBezTo>
                      <a:pt x="1651054" y="410988"/>
                      <a:pt x="1676175" y="1037336"/>
                      <a:pt x="1615885" y="1228255"/>
                    </a:cubicBezTo>
                    <a:cubicBezTo>
                      <a:pt x="1555595" y="1419174"/>
                      <a:pt x="1478558" y="1373957"/>
                      <a:pt x="1244096" y="1358884"/>
                    </a:cubicBezTo>
                    <a:cubicBezTo>
                      <a:pt x="1009634" y="1343812"/>
                      <a:pt x="400034" y="1233279"/>
                      <a:pt x="209115" y="1137820"/>
                    </a:cubicBezTo>
                    <a:cubicBezTo>
                      <a:pt x="18196" y="1042361"/>
                      <a:pt x="-90660" y="968672"/>
                      <a:pt x="98584" y="786127"/>
                    </a:cubicBezTo>
                    <a:close/>
                  </a:path>
                </a:pathLst>
              </a:custGeom>
              <a:solidFill>
                <a:schemeClr val="accent1">
                  <a:alpha val="49000"/>
                </a:schemeClr>
              </a:solidFill>
              <a:ln w="25400">
                <a:solidFill>
                  <a:schemeClr val="tx1"/>
                </a:solidFill>
                <a:prstDash val="sysDot"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89" name="Freeform 188"/>
              <p:cNvSpPr/>
              <p:nvPr/>
            </p:nvSpPr>
            <p:spPr>
              <a:xfrm rot="6923342">
                <a:off x="4777675" y="1400595"/>
                <a:ext cx="1651489" cy="1374516"/>
              </a:xfrm>
              <a:custGeom>
                <a:avLst/>
                <a:gdLst>
                  <a:gd name="connsiteX0" fmla="*/ 98584 w 1651489"/>
                  <a:gd name="connsiteY0" fmla="*/ 786127 h 1348273"/>
                  <a:gd name="connsiteX1" fmla="*/ 1344579 w 1651489"/>
                  <a:gd name="connsiteY1" fmla="*/ 42549 h 1348273"/>
                  <a:gd name="connsiteX2" fmla="*/ 1605836 w 1651489"/>
                  <a:gd name="connsiteY2" fmla="*/ 213371 h 1348273"/>
                  <a:gd name="connsiteX3" fmla="*/ 1615885 w 1651489"/>
                  <a:gd name="connsiteY3" fmla="*/ 1228255 h 1348273"/>
                  <a:gd name="connsiteX4" fmla="*/ 1244096 w 1651489"/>
                  <a:gd name="connsiteY4" fmla="*/ 1318690 h 1348273"/>
                  <a:gd name="connsiteX5" fmla="*/ 209115 w 1651489"/>
                  <a:gd name="connsiteY5" fmla="*/ 1137820 h 1348273"/>
                  <a:gd name="connsiteX6" fmla="*/ 98584 w 1651489"/>
                  <a:gd name="connsiteY6" fmla="*/ 786127 h 1348273"/>
                  <a:gd name="connsiteX0" fmla="*/ 98584 w 1651489"/>
                  <a:gd name="connsiteY0" fmla="*/ 786127 h 1374516"/>
                  <a:gd name="connsiteX1" fmla="*/ 1344579 w 1651489"/>
                  <a:gd name="connsiteY1" fmla="*/ 42549 h 1374516"/>
                  <a:gd name="connsiteX2" fmla="*/ 1605836 w 1651489"/>
                  <a:gd name="connsiteY2" fmla="*/ 213371 h 1374516"/>
                  <a:gd name="connsiteX3" fmla="*/ 1615885 w 1651489"/>
                  <a:gd name="connsiteY3" fmla="*/ 1228255 h 1374516"/>
                  <a:gd name="connsiteX4" fmla="*/ 1244096 w 1651489"/>
                  <a:gd name="connsiteY4" fmla="*/ 1358884 h 1374516"/>
                  <a:gd name="connsiteX5" fmla="*/ 209115 w 1651489"/>
                  <a:gd name="connsiteY5" fmla="*/ 1137820 h 1374516"/>
                  <a:gd name="connsiteX6" fmla="*/ 98584 w 1651489"/>
                  <a:gd name="connsiteY6" fmla="*/ 786127 h 137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1489" h="1374516">
                    <a:moveTo>
                      <a:pt x="98584" y="786127"/>
                    </a:moveTo>
                    <a:cubicBezTo>
                      <a:pt x="287828" y="603582"/>
                      <a:pt x="1093370" y="138008"/>
                      <a:pt x="1344579" y="42549"/>
                    </a:cubicBezTo>
                    <a:cubicBezTo>
                      <a:pt x="1595788" y="-52910"/>
                      <a:pt x="1560618" y="15754"/>
                      <a:pt x="1605836" y="213371"/>
                    </a:cubicBezTo>
                    <a:cubicBezTo>
                      <a:pt x="1651054" y="410988"/>
                      <a:pt x="1676175" y="1037336"/>
                      <a:pt x="1615885" y="1228255"/>
                    </a:cubicBezTo>
                    <a:cubicBezTo>
                      <a:pt x="1555595" y="1419174"/>
                      <a:pt x="1478558" y="1373957"/>
                      <a:pt x="1244096" y="1358884"/>
                    </a:cubicBezTo>
                    <a:cubicBezTo>
                      <a:pt x="1009634" y="1343812"/>
                      <a:pt x="400034" y="1233279"/>
                      <a:pt x="209115" y="1137820"/>
                    </a:cubicBezTo>
                    <a:cubicBezTo>
                      <a:pt x="18196" y="1042361"/>
                      <a:pt x="-90660" y="968672"/>
                      <a:pt x="98584" y="786127"/>
                    </a:cubicBezTo>
                    <a:close/>
                  </a:path>
                </a:pathLst>
              </a:custGeom>
              <a:solidFill>
                <a:schemeClr val="accent2">
                  <a:alpha val="49000"/>
                </a:schemeClr>
              </a:solidFill>
              <a:ln w="25400">
                <a:solidFill>
                  <a:schemeClr val="tx1"/>
                </a:solidFill>
                <a:prstDash val="sysDot"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grpSp>
        <p:nvGrpSpPr>
          <p:cNvPr id="200" name="Group 199"/>
          <p:cNvGrpSpPr/>
          <p:nvPr/>
        </p:nvGrpSpPr>
        <p:grpSpPr>
          <a:xfrm>
            <a:off x="6229711" y="1066800"/>
            <a:ext cx="2048006" cy="2762310"/>
            <a:chOff x="6229711" y="1066800"/>
            <a:chExt cx="2048006" cy="2762310"/>
          </a:xfrm>
        </p:grpSpPr>
        <p:sp>
          <p:nvSpPr>
            <p:cNvPr id="181" name="TextBox 180"/>
            <p:cNvSpPr txBox="1"/>
            <p:nvPr/>
          </p:nvSpPr>
          <p:spPr>
            <a:xfrm>
              <a:off x="6405406" y="3429000"/>
              <a:ext cx="17940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vertex overlap</a:t>
              </a:r>
            </a:p>
          </p:txBody>
        </p:sp>
        <p:grpSp>
          <p:nvGrpSpPr>
            <p:cNvPr id="190" name="Group 189"/>
            <p:cNvGrpSpPr/>
            <p:nvPr/>
          </p:nvGrpSpPr>
          <p:grpSpPr>
            <a:xfrm>
              <a:off x="6229711" y="1066800"/>
              <a:ext cx="2048006" cy="1796050"/>
              <a:chOff x="5713526" y="3608925"/>
              <a:chExt cx="2438272" cy="2149517"/>
            </a:xfrm>
          </p:grpSpPr>
          <p:cxnSp>
            <p:nvCxnSpPr>
              <p:cNvPr id="191" name="Straight Connector 190"/>
              <p:cNvCxnSpPr/>
              <p:nvPr/>
            </p:nvCxnSpPr>
            <p:spPr bwMode="auto">
              <a:xfrm rot="13739557" flipH="1" flipV="1">
                <a:off x="6538708" y="4133280"/>
                <a:ext cx="1141192" cy="824963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92" name="Straight Connector 191"/>
              <p:cNvCxnSpPr/>
              <p:nvPr/>
            </p:nvCxnSpPr>
            <p:spPr bwMode="auto">
              <a:xfrm rot="13739557" flipH="1">
                <a:off x="7042634" y="3852290"/>
                <a:ext cx="876916" cy="390186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93" name="Straight Connector 192"/>
              <p:cNvCxnSpPr/>
              <p:nvPr/>
            </p:nvCxnSpPr>
            <p:spPr bwMode="auto">
              <a:xfrm rot="13739557" flipH="1" flipV="1">
                <a:off x="7412085" y="4141047"/>
                <a:ext cx="264277" cy="1215149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94" name="Straight Connector 193"/>
              <p:cNvCxnSpPr/>
              <p:nvPr/>
            </p:nvCxnSpPr>
            <p:spPr bwMode="auto">
              <a:xfrm rot="13739557" flipV="1">
                <a:off x="5811241" y="4626775"/>
                <a:ext cx="1501570" cy="312148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95" name="Straight Connector 194"/>
              <p:cNvCxnSpPr/>
              <p:nvPr/>
            </p:nvCxnSpPr>
            <p:spPr bwMode="auto">
              <a:xfrm flipH="1">
                <a:off x="6217092" y="5235670"/>
                <a:ext cx="945492" cy="450757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196" name="Straight Connector 195"/>
              <p:cNvCxnSpPr/>
              <p:nvPr/>
            </p:nvCxnSpPr>
            <p:spPr bwMode="auto">
              <a:xfrm>
                <a:off x="5951616" y="4318697"/>
                <a:ext cx="265476" cy="1367730"/>
              </a:xfrm>
              <a:prstGeom prst="line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/>
              </a:ln>
              <a:effectLst/>
            </p:spPr>
          </p:cxnSp>
          <p:sp>
            <p:nvSpPr>
              <p:cNvPr id="197" name="Freeform 196"/>
              <p:cNvSpPr/>
              <p:nvPr/>
            </p:nvSpPr>
            <p:spPr>
              <a:xfrm rot="17819932">
                <a:off x="6378571" y="3880748"/>
                <a:ext cx="1651489" cy="1374516"/>
              </a:xfrm>
              <a:custGeom>
                <a:avLst/>
                <a:gdLst>
                  <a:gd name="connsiteX0" fmla="*/ 98584 w 1651489"/>
                  <a:gd name="connsiteY0" fmla="*/ 786127 h 1348273"/>
                  <a:gd name="connsiteX1" fmla="*/ 1344579 w 1651489"/>
                  <a:gd name="connsiteY1" fmla="*/ 42549 h 1348273"/>
                  <a:gd name="connsiteX2" fmla="*/ 1605836 w 1651489"/>
                  <a:gd name="connsiteY2" fmla="*/ 213371 h 1348273"/>
                  <a:gd name="connsiteX3" fmla="*/ 1615885 w 1651489"/>
                  <a:gd name="connsiteY3" fmla="*/ 1228255 h 1348273"/>
                  <a:gd name="connsiteX4" fmla="*/ 1244096 w 1651489"/>
                  <a:gd name="connsiteY4" fmla="*/ 1318690 h 1348273"/>
                  <a:gd name="connsiteX5" fmla="*/ 209115 w 1651489"/>
                  <a:gd name="connsiteY5" fmla="*/ 1137820 h 1348273"/>
                  <a:gd name="connsiteX6" fmla="*/ 98584 w 1651489"/>
                  <a:gd name="connsiteY6" fmla="*/ 786127 h 1348273"/>
                  <a:gd name="connsiteX0" fmla="*/ 98584 w 1651489"/>
                  <a:gd name="connsiteY0" fmla="*/ 786127 h 1374516"/>
                  <a:gd name="connsiteX1" fmla="*/ 1344579 w 1651489"/>
                  <a:gd name="connsiteY1" fmla="*/ 42549 h 1374516"/>
                  <a:gd name="connsiteX2" fmla="*/ 1605836 w 1651489"/>
                  <a:gd name="connsiteY2" fmla="*/ 213371 h 1374516"/>
                  <a:gd name="connsiteX3" fmla="*/ 1615885 w 1651489"/>
                  <a:gd name="connsiteY3" fmla="*/ 1228255 h 1374516"/>
                  <a:gd name="connsiteX4" fmla="*/ 1244096 w 1651489"/>
                  <a:gd name="connsiteY4" fmla="*/ 1358884 h 1374516"/>
                  <a:gd name="connsiteX5" fmla="*/ 209115 w 1651489"/>
                  <a:gd name="connsiteY5" fmla="*/ 1137820 h 1374516"/>
                  <a:gd name="connsiteX6" fmla="*/ 98584 w 1651489"/>
                  <a:gd name="connsiteY6" fmla="*/ 786127 h 137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1489" h="1374516">
                    <a:moveTo>
                      <a:pt x="98584" y="786127"/>
                    </a:moveTo>
                    <a:cubicBezTo>
                      <a:pt x="287828" y="603582"/>
                      <a:pt x="1093370" y="138008"/>
                      <a:pt x="1344579" y="42549"/>
                    </a:cubicBezTo>
                    <a:cubicBezTo>
                      <a:pt x="1595788" y="-52910"/>
                      <a:pt x="1560618" y="15754"/>
                      <a:pt x="1605836" y="213371"/>
                    </a:cubicBezTo>
                    <a:cubicBezTo>
                      <a:pt x="1651054" y="410988"/>
                      <a:pt x="1676175" y="1037336"/>
                      <a:pt x="1615885" y="1228255"/>
                    </a:cubicBezTo>
                    <a:cubicBezTo>
                      <a:pt x="1555595" y="1419174"/>
                      <a:pt x="1478558" y="1373957"/>
                      <a:pt x="1244096" y="1358884"/>
                    </a:cubicBezTo>
                    <a:cubicBezTo>
                      <a:pt x="1009634" y="1343812"/>
                      <a:pt x="400034" y="1233279"/>
                      <a:pt x="209115" y="1137820"/>
                    </a:cubicBezTo>
                    <a:cubicBezTo>
                      <a:pt x="18196" y="1042361"/>
                      <a:pt x="-90660" y="968672"/>
                      <a:pt x="98584" y="786127"/>
                    </a:cubicBezTo>
                    <a:close/>
                  </a:path>
                </a:pathLst>
              </a:custGeom>
              <a:solidFill>
                <a:schemeClr val="accent1">
                  <a:alpha val="49000"/>
                </a:schemeClr>
              </a:solidFill>
              <a:ln w="25400">
                <a:solidFill>
                  <a:schemeClr val="tx1"/>
                </a:solidFill>
                <a:prstDash val="sysDot"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8" name="Freeform 197"/>
              <p:cNvSpPr/>
              <p:nvPr/>
            </p:nvSpPr>
            <p:spPr>
              <a:xfrm rot="3827276">
                <a:off x="5542655" y="4125872"/>
                <a:ext cx="1803441" cy="1461700"/>
              </a:xfrm>
              <a:custGeom>
                <a:avLst/>
                <a:gdLst>
                  <a:gd name="connsiteX0" fmla="*/ 98584 w 1651489"/>
                  <a:gd name="connsiteY0" fmla="*/ 786127 h 1348273"/>
                  <a:gd name="connsiteX1" fmla="*/ 1344579 w 1651489"/>
                  <a:gd name="connsiteY1" fmla="*/ 42549 h 1348273"/>
                  <a:gd name="connsiteX2" fmla="*/ 1605836 w 1651489"/>
                  <a:gd name="connsiteY2" fmla="*/ 213371 h 1348273"/>
                  <a:gd name="connsiteX3" fmla="*/ 1615885 w 1651489"/>
                  <a:gd name="connsiteY3" fmla="*/ 1228255 h 1348273"/>
                  <a:gd name="connsiteX4" fmla="*/ 1244096 w 1651489"/>
                  <a:gd name="connsiteY4" fmla="*/ 1318690 h 1348273"/>
                  <a:gd name="connsiteX5" fmla="*/ 209115 w 1651489"/>
                  <a:gd name="connsiteY5" fmla="*/ 1137820 h 1348273"/>
                  <a:gd name="connsiteX6" fmla="*/ 98584 w 1651489"/>
                  <a:gd name="connsiteY6" fmla="*/ 786127 h 1348273"/>
                  <a:gd name="connsiteX0" fmla="*/ 98584 w 1651489"/>
                  <a:gd name="connsiteY0" fmla="*/ 786127 h 1374516"/>
                  <a:gd name="connsiteX1" fmla="*/ 1344579 w 1651489"/>
                  <a:gd name="connsiteY1" fmla="*/ 42549 h 1374516"/>
                  <a:gd name="connsiteX2" fmla="*/ 1605836 w 1651489"/>
                  <a:gd name="connsiteY2" fmla="*/ 213371 h 1374516"/>
                  <a:gd name="connsiteX3" fmla="*/ 1615885 w 1651489"/>
                  <a:gd name="connsiteY3" fmla="*/ 1228255 h 1374516"/>
                  <a:gd name="connsiteX4" fmla="*/ 1244096 w 1651489"/>
                  <a:gd name="connsiteY4" fmla="*/ 1358884 h 1374516"/>
                  <a:gd name="connsiteX5" fmla="*/ 209115 w 1651489"/>
                  <a:gd name="connsiteY5" fmla="*/ 1137820 h 1374516"/>
                  <a:gd name="connsiteX6" fmla="*/ 98584 w 1651489"/>
                  <a:gd name="connsiteY6" fmla="*/ 786127 h 1374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51489" h="1374516">
                    <a:moveTo>
                      <a:pt x="98584" y="786127"/>
                    </a:moveTo>
                    <a:cubicBezTo>
                      <a:pt x="287828" y="603582"/>
                      <a:pt x="1093370" y="138008"/>
                      <a:pt x="1344579" y="42549"/>
                    </a:cubicBezTo>
                    <a:cubicBezTo>
                      <a:pt x="1595788" y="-52910"/>
                      <a:pt x="1560618" y="15754"/>
                      <a:pt x="1605836" y="213371"/>
                    </a:cubicBezTo>
                    <a:cubicBezTo>
                      <a:pt x="1651054" y="410988"/>
                      <a:pt x="1676175" y="1037336"/>
                      <a:pt x="1615885" y="1228255"/>
                    </a:cubicBezTo>
                    <a:cubicBezTo>
                      <a:pt x="1555595" y="1419174"/>
                      <a:pt x="1478558" y="1373957"/>
                      <a:pt x="1244096" y="1358884"/>
                    </a:cubicBezTo>
                    <a:cubicBezTo>
                      <a:pt x="1009634" y="1343812"/>
                      <a:pt x="400034" y="1233279"/>
                      <a:pt x="209115" y="1137820"/>
                    </a:cubicBezTo>
                    <a:cubicBezTo>
                      <a:pt x="18196" y="1042361"/>
                      <a:pt x="-90660" y="968672"/>
                      <a:pt x="98584" y="786127"/>
                    </a:cubicBezTo>
                    <a:close/>
                  </a:path>
                </a:pathLst>
              </a:custGeom>
              <a:solidFill>
                <a:schemeClr val="accent3">
                  <a:lumMod val="75000"/>
                  <a:alpha val="49000"/>
                </a:schemeClr>
              </a:solidFill>
              <a:ln w="25400">
                <a:solidFill>
                  <a:schemeClr val="tx1"/>
                </a:solidFill>
                <a:prstDash val="sysDot"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</p:grpSp>
      </p:grpSp>
      <p:sp>
        <p:nvSpPr>
          <p:cNvPr id="3" name="Rectangle 2"/>
          <p:cNvSpPr/>
          <p:nvPr/>
        </p:nvSpPr>
        <p:spPr>
          <a:xfrm>
            <a:off x="3451898" y="4133205"/>
            <a:ext cx="5172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Triangles </a:t>
            </a:r>
            <a:r>
              <a:rPr lang="en-US" sz="2400" dirty="0"/>
              <a:t>are not </a:t>
            </a:r>
            <a:r>
              <a:rPr lang="en-US" sz="2400" dirty="0" smtClean="0"/>
              <a:t>open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Use </a:t>
            </a:r>
            <a:r>
              <a:rPr lang="en-US" sz="2400" dirty="0"/>
              <a:t>arbitrarily small </a:t>
            </a:r>
            <a:r>
              <a:rPr lang="en-US" sz="2400" dirty="0" smtClean="0"/>
              <a:t>extension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2 kinds of overlaps</a:t>
            </a:r>
            <a:endParaRPr lang="en-US" sz="2400" dirty="0"/>
          </a:p>
        </p:txBody>
      </p:sp>
      <p:sp>
        <p:nvSpPr>
          <p:cNvPr id="51" name="TextBox 50"/>
          <p:cNvSpPr txBox="1"/>
          <p:nvPr/>
        </p:nvSpPr>
        <p:spPr>
          <a:xfrm>
            <a:off x="3811576" y="228600"/>
            <a:ext cx="46762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chemeClr val="accent1"/>
                </a:solidFill>
              </a:rPr>
              <a:t>Manifold: Global Parametrization</a:t>
            </a:r>
            <a:endParaRPr lang="it-IT" sz="22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81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100" grpId="0" animBg="1"/>
      <p:bldP spid="14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12</a:t>
            </a:fld>
            <a:endParaRPr lang="it-IT"/>
          </a:p>
        </p:txBody>
      </p:sp>
      <p:sp>
        <p:nvSpPr>
          <p:cNvPr id="66" name="TextBox 65"/>
          <p:cNvSpPr txBox="1"/>
          <p:nvPr/>
        </p:nvSpPr>
        <p:spPr>
          <a:xfrm>
            <a:off x="3794459" y="228600"/>
            <a:ext cx="53495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200" b="1" dirty="0" smtClean="0">
                <a:solidFill>
                  <a:schemeClr val="accent1"/>
                </a:solidFill>
              </a:rPr>
              <a:t>Range Images: Global Parametrization</a:t>
            </a:r>
            <a:endParaRPr lang="it-IT" sz="2200" b="1" dirty="0">
              <a:solidFill>
                <a:schemeClr val="accent1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378222" y="1530416"/>
            <a:ext cx="1723072" cy="2259017"/>
            <a:chOff x="3954494" y="1587003"/>
            <a:chExt cx="1723072" cy="2259017"/>
          </a:xfrm>
        </p:grpSpPr>
        <p:sp>
          <p:nvSpPr>
            <p:cNvPr id="56" name="TextBox 55"/>
            <p:cNvSpPr txBox="1"/>
            <p:nvPr/>
          </p:nvSpPr>
          <p:spPr>
            <a:xfrm>
              <a:off x="4010122" y="3445910"/>
              <a:ext cx="16674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edge overlap</a:t>
              </a:r>
            </a:p>
          </p:txBody>
        </p:sp>
        <p:sp>
          <p:nvSpPr>
            <p:cNvPr id="82" name="Freeform 81"/>
            <p:cNvSpPr/>
            <p:nvPr/>
          </p:nvSpPr>
          <p:spPr>
            <a:xfrm rot="5400000">
              <a:off x="3868336" y="1673161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accent1">
                <a:alpha val="49000"/>
              </a:schemeClr>
            </a:solidFill>
            <a:ln w="25400">
              <a:solidFill>
                <a:schemeClr val="tx1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3" name="Isosceles Triangle 14"/>
            <p:cNvSpPr/>
            <p:nvPr/>
          </p:nvSpPr>
          <p:spPr>
            <a:xfrm>
              <a:off x="4154131" y="1787515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79" name="Freeform 78"/>
            <p:cNvSpPr/>
            <p:nvPr/>
          </p:nvSpPr>
          <p:spPr>
            <a:xfrm rot="16200000">
              <a:off x="3949494" y="1678185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accent6">
                <a:lumMod val="40000"/>
                <a:lumOff val="60000"/>
                <a:alpha val="71000"/>
              </a:schemeClr>
            </a:solidFill>
            <a:ln w="25400">
              <a:solidFill>
                <a:schemeClr val="tx1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0" name="Isosceles Triangle 14"/>
            <p:cNvSpPr/>
            <p:nvPr/>
          </p:nvSpPr>
          <p:spPr>
            <a:xfrm rot="10800000">
              <a:off x="4187073" y="1782490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206231" y="986195"/>
            <a:ext cx="2588029" cy="3422323"/>
            <a:chOff x="5814530" y="940973"/>
            <a:chExt cx="2588029" cy="3422323"/>
          </a:xfrm>
        </p:grpSpPr>
        <p:sp>
          <p:nvSpPr>
            <p:cNvPr id="65" name="TextBox 64"/>
            <p:cNvSpPr txBox="1"/>
            <p:nvPr/>
          </p:nvSpPr>
          <p:spPr>
            <a:xfrm>
              <a:off x="6554418" y="3963186"/>
              <a:ext cx="179408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vertex overlap</a:t>
              </a:r>
            </a:p>
          </p:txBody>
        </p:sp>
        <p:sp>
          <p:nvSpPr>
            <p:cNvPr id="85" name="Freeform 84"/>
            <p:cNvSpPr/>
            <p:nvPr/>
          </p:nvSpPr>
          <p:spPr>
            <a:xfrm rot="5400000">
              <a:off x="6815731" y="1027131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accent1">
                <a:alpha val="49000"/>
              </a:schemeClr>
            </a:solidFill>
            <a:ln w="25400">
              <a:solidFill>
                <a:schemeClr val="tx1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6" name="Isosceles Triangle 14"/>
            <p:cNvSpPr/>
            <p:nvPr/>
          </p:nvSpPr>
          <p:spPr>
            <a:xfrm>
              <a:off x="7101526" y="1141485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sp>
          <p:nvSpPr>
            <p:cNvPr id="88" name="Freeform 87"/>
            <p:cNvSpPr/>
            <p:nvPr/>
          </p:nvSpPr>
          <p:spPr>
            <a:xfrm rot="16200000">
              <a:off x="5728372" y="2295958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1000"/>
              </a:schemeClr>
            </a:solidFill>
            <a:ln w="25400">
              <a:solidFill>
                <a:schemeClr val="tx1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9" name="Isosceles Triangle 14"/>
            <p:cNvSpPr/>
            <p:nvPr/>
          </p:nvSpPr>
          <p:spPr>
            <a:xfrm rot="10800000">
              <a:off x="5965951" y="2400263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91962" y="1137178"/>
            <a:ext cx="2450646" cy="2799429"/>
            <a:chOff x="691962" y="2038380"/>
            <a:chExt cx="2450646" cy="2799429"/>
          </a:xfrm>
        </p:grpSpPr>
        <p:cxnSp>
          <p:nvCxnSpPr>
            <p:cNvPr id="70" name="Straight Connector 69"/>
            <p:cNvCxnSpPr/>
            <p:nvPr/>
          </p:nvCxnSpPr>
          <p:spPr bwMode="auto">
            <a:xfrm flipV="1">
              <a:off x="2991188" y="2238892"/>
              <a:ext cx="0" cy="1282011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25" name="Freeform 24"/>
            <p:cNvSpPr/>
            <p:nvPr/>
          </p:nvSpPr>
          <p:spPr>
            <a:xfrm rot="5400000">
              <a:off x="1555780" y="2124538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accent1">
                <a:alpha val="49000"/>
              </a:schemeClr>
            </a:solidFill>
            <a:ln w="25400">
              <a:solidFill>
                <a:schemeClr val="tx1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4" name="Isosceles Triangle 14"/>
            <p:cNvSpPr/>
            <p:nvPr/>
          </p:nvSpPr>
          <p:spPr>
            <a:xfrm>
              <a:off x="1841575" y="2238892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96" name="Straight Connector 95"/>
            <p:cNvCxnSpPr>
              <a:endCxn id="74" idx="1"/>
            </p:cNvCxnSpPr>
            <p:nvPr/>
          </p:nvCxnSpPr>
          <p:spPr bwMode="auto">
            <a:xfrm flipH="1">
              <a:off x="1842180" y="2238892"/>
              <a:ext cx="1149008" cy="0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99" name="Straight Connector 98"/>
            <p:cNvCxnSpPr/>
            <p:nvPr/>
          </p:nvCxnSpPr>
          <p:spPr bwMode="auto">
            <a:xfrm flipV="1">
              <a:off x="2991188" y="3523567"/>
              <a:ext cx="0" cy="1282011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0" name="Straight Connector 99"/>
            <p:cNvCxnSpPr>
              <a:endCxn id="74" idx="0"/>
            </p:cNvCxnSpPr>
            <p:nvPr/>
          </p:nvCxnSpPr>
          <p:spPr bwMode="auto">
            <a:xfrm flipH="1" flipV="1">
              <a:off x="1841575" y="3520903"/>
              <a:ext cx="1149613" cy="1284676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2" name="Straight Connector 101"/>
            <p:cNvCxnSpPr/>
            <p:nvPr/>
          </p:nvCxnSpPr>
          <p:spPr bwMode="auto">
            <a:xfrm flipH="1" flipV="1">
              <a:off x="693172" y="3520903"/>
              <a:ext cx="1149009" cy="1316905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3" name="Straight Connector 102"/>
            <p:cNvCxnSpPr/>
            <p:nvPr/>
          </p:nvCxnSpPr>
          <p:spPr bwMode="auto">
            <a:xfrm flipV="1">
              <a:off x="1842180" y="3523568"/>
              <a:ext cx="0" cy="1282011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4" name="Straight Connector 103"/>
            <p:cNvCxnSpPr/>
            <p:nvPr/>
          </p:nvCxnSpPr>
          <p:spPr bwMode="auto">
            <a:xfrm flipH="1" flipV="1">
              <a:off x="1842180" y="4837808"/>
              <a:ext cx="1149008" cy="1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5" name="Straight Connector 104"/>
            <p:cNvCxnSpPr/>
            <p:nvPr/>
          </p:nvCxnSpPr>
          <p:spPr bwMode="auto">
            <a:xfrm flipH="1">
              <a:off x="692567" y="3520903"/>
              <a:ext cx="1149008" cy="0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09" name="Straight Connector 108"/>
            <p:cNvCxnSpPr/>
            <p:nvPr/>
          </p:nvCxnSpPr>
          <p:spPr bwMode="auto">
            <a:xfrm flipH="1" flipV="1">
              <a:off x="693172" y="2238892"/>
              <a:ext cx="1149008" cy="1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0" name="Straight Connector 109"/>
            <p:cNvCxnSpPr/>
            <p:nvPr/>
          </p:nvCxnSpPr>
          <p:spPr bwMode="auto">
            <a:xfrm flipH="1" flipV="1">
              <a:off x="691962" y="2238893"/>
              <a:ext cx="1149613" cy="1284676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11" name="Straight Connector 110"/>
            <p:cNvCxnSpPr/>
            <p:nvPr/>
          </p:nvCxnSpPr>
          <p:spPr bwMode="auto">
            <a:xfrm flipV="1">
              <a:off x="693172" y="2271122"/>
              <a:ext cx="0" cy="1249781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21" name="Group 20"/>
          <p:cNvGrpSpPr/>
          <p:nvPr/>
        </p:nvGrpSpPr>
        <p:grpSpPr>
          <a:xfrm rot="18607503">
            <a:off x="1166949" y="1125074"/>
            <a:ext cx="2450646" cy="2799429"/>
            <a:chOff x="-1154981" y="4195470"/>
            <a:chExt cx="2450646" cy="2799429"/>
          </a:xfrm>
        </p:grpSpPr>
        <p:cxnSp>
          <p:nvCxnSpPr>
            <p:cNvPr id="120" name="Straight Connector 119"/>
            <p:cNvCxnSpPr/>
            <p:nvPr/>
          </p:nvCxnSpPr>
          <p:spPr bwMode="auto">
            <a:xfrm flipV="1">
              <a:off x="1144245" y="4395982"/>
              <a:ext cx="0" cy="1282011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40" name="Freeform 139"/>
            <p:cNvSpPr/>
            <p:nvPr/>
          </p:nvSpPr>
          <p:spPr>
            <a:xfrm rot="5400000">
              <a:off x="-291163" y="4281628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69000"/>
              </a:schemeClr>
            </a:solidFill>
            <a:ln w="25400">
              <a:solidFill>
                <a:srgbClr val="FFFF00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1" name="Isosceles Triangle 14"/>
            <p:cNvSpPr/>
            <p:nvPr/>
          </p:nvSpPr>
          <p:spPr>
            <a:xfrm>
              <a:off x="-5368" y="4395982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  <p:cxnSp>
          <p:nvCxnSpPr>
            <p:cNvPr id="122" name="Straight Connector 121"/>
            <p:cNvCxnSpPr>
              <a:endCxn id="141" idx="1"/>
            </p:cNvCxnSpPr>
            <p:nvPr/>
          </p:nvCxnSpPr>
          <p:spPr bwMode="auto">
            <a:xfrm flipH="1">
              <a:off x="-4763" y="4395982"/>
              <a:ext cx="1149008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1144245" y="5680657"/>
              <a:ext cx="0" cy="1282011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9" name="Straight Connector 128"/>
            <p:cNvCxnSpPr>
              <a:endCxn id="141" idx="0"/>
            </p:cNvCxnSpPr>
            <p:nvPr/>
          </p:nvCxnSpPr>
          <p:spPr bwMode="auto">
            <a:xfrm flipH="1" flipV="1">
              <a:off x="-5368" y="5677993"/>
              <a:ext cx="1149613" cy="1284676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0" name="Straight Connector 129"/>
            <p:cNvCxnSpPr/>
            <p:nvPr/>
          </p:nvCxnSpPr>
          <p:spPr bwMode="auto">
            <a:xfrm flipH="1" flipV="1">
              <a:off x="-1153771" y="5677993"/>
              <a:ext cx="1149009" cy="1316905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 bwMode="auto">
            <a:xfrm flipV="1">
              <a:off x="-4763" y="5680658"/>
              <a:ext cx="0" cy="1282011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5" name="Straight Connector 134"/>
            <p:cNvCxnSpPr/>
            <p:nvPr/>
          </p:nvCxnSpPr>
          <p:spPr bwMode="auto">
            <a:xfrm flipH="1" flipV="1">
              <a:off x="-4763" y="6994898"/>
              <a:ext cx="1149008" cy="1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6" name="Straight Connector 135"/>
            <p:cNvCxnSpPr/>
            <p:nvPr/>
          </p:nvCxnSpPr>
          <p:spPr bwMode="auto">
            <a:xfrm flipH="1">
              <a:off x="-1154376" y="5677993"/>
              <a:ext cx="1149008" cy="0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7" name="Straight Connector 136"/>
            <p:cNvCxnSpPr/>
            <p:nvPr/>
          </p:nvCxnSpPr>
          <p:spPr bwMode="auto">
            <a:xfrm flipH="1" flipV="1">
              <a:off x="-1153771" y="4395982"/>
              <a:ext cx="1149008" cy="1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8" name="Straight Connector 137"/>
            <p:cNvCxnSpPr/>
            <p:nvPr/>
          </p:nvCxnSpPr>
          <p:spPr bwMode="auto">
            <a:xfrm flipH="1" flipV="1">
              <a:off x="-1154981" y="4395983"/>
              <a:ext cx="1149613" cy="1284676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39" name="Straight Connector 138"/>
            <p:cNvCxnSpPr/>
            <p:nvPr/>
          </p:nvCxnSpPr>
          <p:spPr bwMode="auto">
            <a:xfrm flipV="1">
              <a:off x="-1153771" y="4428212"/>
              <a:ext cx="0" cy="1249781"/>
            </a:xfrm>
            <a:prstGeom prst="line">
              <a:avLst/>
            </a:prstGeom>
            <a:solidFill>
              <a:schemeClr val="bg2">
                <a:lumMod val="90000"/>
              </a:schemeClr>
            </a:solidFill>
            <a:ln w="25400" cap="rnd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grpSp>
        <p:nvGrpSpPr>
          <p:cNvPr id="51" name="Group 50"/>
          <p:cNvGrpSpPr/>
          <p:nvPr/>
        </p:nvGrpSpPr>
        <p:grpSpPr>
          <a:xfrm>
            <a:off x="5209715" y="3825465"/>
            <a:ext cx="1711381" cy="2270193"/>
            <a:chOff x="4691029" y="4014439"/>
            <a:chExt cx="1711381" cy="2270193"/>
          </a:xfrm>
        </p:grpSpPr>
        <p:grpSp>
          <p:nvGrpSpPr>
            <p:cNvPr id="49" name="Group 48"/>
            <p:cNvGrpSpPr/>
            <p:nvPr/>
          </p:nvGrpSpPr>
          <p:grpSpPr>
            <a:xfrm>
              <a:off x="4821528" y="4103331"/>
              <a:ext cx="1580882" cy="2181301"/>
              <a:chOff x="4821528" y="4103331"/>
              <a:chExt cx="1580882" cy="2181301"/>
            </a:xfrm>
          </p:grpSpPr>
          <p:sp>
            <p:nvSpPr>
              <p:cNvPr id="132" name="TextBox 131"/>
              <p:cNvSpPr txBox="1"/>
              <p:nvPr/>
            </p:nvSpPr>
            <p:spPr>
              <a:xfrm>
                <a:off x="4821528" y="5884522"/>
                <a:ext cx="158088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/>
                  <a:t>f</a:t>
                </a:r>
                <a:r>
                  <a:rPr lang="en-US" sz="2000" dirty="0" smtClean="0"/>
                  <a:t>ace overlap</a:t>
                </a:r>
              </a:p>
            </p:txBody>
          </p:sp>
          <p:sp>
            <p:nvSpPr>
              <p:cNvPr id="147" name="Freeform 146"/>
              <p:cNvSpPr/>
              <p:nvPr/>
            </p:nvSpPr>
            <p:spPr>
              <a:xfrm rot="5400000">
                <a:off x="4815582" y="4189489"/>
                <a:ext cx="1672986" cy="1500670"/>
              </a:xfrm>
              <a:custGeom>
                <a:avLst/>
                <a:gdLst>
                  <a:gd name="connsiteX0" fmla="*/ 98584 w 1651489"/>
                  <a:gd name="connsiteY0" fmla="*/ 786127 h 1348273"/>
                  <a:gd name="connsiteX1" fmla="*/ 1344579 w 1651489"/>
                  <a:gd name="connsiteY1" fmla="*/ 42549 h 1348273"/>
                  <a:gd name="connsiteX2" fmla="*/ 1605836 w 1651489"/>
                  <a:gd name="connsiteY2" fmla="*/ 213371 h 1348273"/>
                  <a:gd name="connsiteX3" fmla="*/ 1615885 w 1651489"/>
                  <a:gd name="connsiteY3" fmla="*/ 1228255 h 1348273"/>
                  <a:gd name="connsiteX4" fmla="*/ 1244096 w 1651489"/>
                  <a:gd name="connsiteY4" fmla="*/ 1318690 h 1348273"/>
                  <a:gd name="connsiteX5" fmla="*/ 209115 w 1651489"/>
                  <a:gd name="connsiteY5" fmla="*/ 1137820 h 1348273"/>
                  <a:gd name="connsiteX6" fmla="*/ 98584 w 1651489"/>
                  <a:gd name="connsiteY6" fmla="*/ 786127 h 1348273"/>
                  <a:gd name="connsiteX0" fmla="*/ 98584 w 1651489"/>
                  <a:gd name="connsiteY0" fmla="*/ 786127 h 1374516"/>
                  <a:gd name="connsiteX1" fmla="*/ 1344579 w 1651489"/>
                  <a:gd name="connsiteY1" fmla="*/ 42549 h 1374516"/>
                  <a:gd name="connsiteX2" fmla="*/ 1605836 w 1651489"/>
                  <a:gd name="connsiteY2" fmla="*/ 213371 h 1374516"/>
                  <a:gd name="connsiteX3" fmla="*/ 1615885 w 1651489"/>
                  <a:gd name="connsiteY3" fmla="*/ 1228255 h 1374516"/>
                  <a:gd name="connsiteX4" fmla="*/ 1244096 w 1651489"/>
                  <a:gd name="connsiteY4" fmla="*/ 1358884 h 1374516"/>
                  <a:gd name="connsiteX5" fmla="*/ 209115 w 1651489"/>
                  <a:gd name="connsiteY5" fmla="*/ 1137820 h 1374516"/>
                  <a:gd name="connsiteX6" fmla="*/ 98584 w 1651489"/>
                  <a:gd name="connsiteY6" fmla="*/ 786127 h 1374516"/>
                  <a:gd name="connsiteX0" fmla="*/ 98584 w 1651489"/>
                  <a:gd name="connsiteY0" fmla="*/ 786127 h 1309028"/>
                  <a:gd name="connsiteX1" fmla="*/ 1344579 w 1651489"/>
                  <a:gd name="connsiteY1" fmla="*/ 42549 h 1309028"/>
                  <a:gd name="connsiteX2" fmla="*/ 1605836 w 1651489"/>
                  <a:gd name="connsiteY2" fmla="*/ 213371 h 1309028"/>
                  <a:gd name="connsiteX3" fmla="*/ 1615885 w 1651489"/>
                  <a:gd name="connsiteY3" fmla="*/ 1228255 h 1309028"/>
                  <a:gd name="connsiteX4" fmla="*/ 1244099 w 1651489"/>
                  <a:gd name="connsiteY4" fmla="*/ 1234193 h 1309028"/>
                  <a:gd name="connsiteX5" fmla="*/ 209115 w 1651489"/>
                  <a:gd name="connsiteY5" fmla="*/ 1137820 h 1309028"/>
                  <a:gd name="connsiteX6" fmla="*/ 98584 w 1651489"/>
                  <a:gd name="connsiteY6" fmla="*/ 786127 h 1309028"/>
                  <a:gd name="connsiteX0" fmla="*/ 98584 w 1651491"/>
                  <a:gd name="connsiteY0" fmla="*/ 782031 h 1237855"/>
                  <a:gd name="connsiteX1" fmla="*/ 1344579 w 1651491"/>
                  <a:gd name="connsiteY1" fmla="*/ 38453 h 1237855"/>
                  <a:gd name="connsiteX2" fmla="*/ 1605836 w 1651491"/>
                  <a:gd name="connsiteY2" fmla="*/ 209275 h 1237855"/>
                  <a:gd name="connsiteX3" fmla="*/ 1615888 w 1651491"/>
                  <a:gd name="connsiteY3" fmla="*/ 1085614 h 1237855"/>
                  <a:gd name="connsiteX4" fmla="*/ 1244099 w 1651491"/>
                  <a:gd name="connsiteY4" fmla="*/ 1230097 h 1237855"/>
                  <a:gd name="connsiteX5" fmla="*/ 209115 w 1651491"/>
                  <a:gd name="connsiteY5" fmla="*/ 1133724 h 1237855"/>
                  <a:gd name="connsiteX6" fmla="*/ 98584 w 1651491"/>
                  <a:gd name="connsiteY6" fmla="*/ 782031 h 1237855"/>
                  <a:gd name="connsiteX0" fmla="*/ 98584 w 1651491"/>
                  <a:gd name="connsiteY0" fmla="*/ 780542 h 1231333"/>
                  <a:gd name="connsiteX1" fmla="*/ 1344579 w 1651491"/>
                  <a:gd name="connsiteY1" fmla="*/ 36964 h 1231333"/>
                  <a:gd name="connsiteX2" fmla="*/ 1605836 w 1651491"/>
                  <a:gd name="connsiteY2" fmla="*/ 207786 h 1231333"/>
                  <a:gd name="connsiteX3" fmla="*/ 1615888 w 1651491"/>
                  <a:gd name="connsiteY3" fmla="*/ 1028707 h 1231333"/>
                  <a:gd name="connsiteX4" fmla="*/ 1244099 w 1651491"/>
                  <a:gd name="connsiteY4" fmla="*/ 1228608 h 1231333"/>
                  <a:gd name="connsiteX5" fmla="*/ 209115 w 1651491"/>
                  <a:gd name="connsiteY5" fmla="*/ 1132235 h 1231333"/>
                  <a:gd name="connsiteX6" fmla="*/ 98584 w 1651491"/>
                  <a:gd name="connsiteY6" fmla="*/ 780542 h 1231333"/>
                  <a:gd name="connsiteX0" fmla="*/ 98584 w 1651491"/>
                  <a:gd name="connsiteY0" fmla="*/ 780542 h 1231333"/>
                  <a:gd name="connsiteX1" fmla="*/ 1344579 w 1651491"/>
                  <a:gd name="connsiteY1" fmla="*/ 36964 h 1231333"/>
                  <a:gd name="connsiteX2" fmla="*/ 1605836 w 1651491"/>
                  <a:gd name="connsiteY2" fmla="*/ 207786 h 1231333"/>
                  <a:gd name="connsiteX3" fmla="*/ 1615888 w 1651491"/>
                  <a:gd name="connsiteY3" fmla="*/ 1028707 h 1231333"/>
                  <a:gd name="connsiteX4" fmla="*/ 1244099 w 1651491"/>
                  <a:gd name="connsiteY4" fmla="*/ 1228608 h 1231333"/>
                  <a:gd name="connsiteX5" fmla="*/ 209115 w 1651491"/>
                  <a:gd name="connsiteY5" fmla="*/ 1187653 h 1231333"/>
                  <a:gd name="connsiteX6" fmla="*/ 98584 w 1651491"/>
                  <a:gd name="connsiteY6" fmla="*/ 780542 h 1231333"/>
                  <a:gd name="connsiteX0" fmla="*/ 103682 w 1653212"/>
                  <a:gd name="connsiteY0" fmla="*/ 1037520 h 1488311"/>
                  <a:gd name="connsiteX1" fmla="*/ 1418950 w 1653212"/>
                  <a:gd name="connsiteY1" fmla="*/ 16851 h 1488311"/>
                  <a:gd name="connsiteX2" fmla="*/ 1610934 w 1653212"/>
                  <a:gd name="connsiteY2" fmla="*/ 464764 h 1488311"/>
                  <a:gd name="connsiteX3" fmla="*/ 1620986 w 1653212"/>
                  <a:gd name="connsiteY3" fmla="*/ 1285685 h 1488311"/>
                  <a:gd name="connsiteX4" fmla="*/ 1249197 w 1653212"/>
                  <a:gd name="connsiteY4" fmla="*/ 1485586 h 1488311"/>
                  <a:gd name="connsiteX5" fmla="*/ 214213 w 1653212"/>
                  <a:gd name="connsiteY5" fmla="*/ 1444631 h 1488311"/>
                  <a:gd name="connsiteX6" fmla="*/ 103682 w 1653212"/>
                  <a:gd name="connsiteY6" fmla="*/ 1037520 h 1488311"/>
                  <a:gd name="connsiteX0" fmla="*/ 103682 w 1666799"/>
                  <a:gd name="connsiteY0" fmla="*/ 1044606 h 1495886"/>
                  <a:gd name="connsiteX1" fmla="*/ 1418950 w 1666799"/>
                  <a:gd name="connsiteY1" fmla="*/ 23937 h 1495886"/>
                  <a:gd name="connsiteX2" fmla="*/ 1638646 w 1666799"/>
                  <a:gd name="connsiteY2" fmla="*/ 402577 h 1495886"/>
                  <a:gd name="connsiteX3" fmla="*/ 1620986 w 1666799"/>
                  <a:gd name="connsiteY3" fmla="*/ 1292771 h 1495886"/>
                  <a:gd name="connsiteX4" fmla="*/ 1249197 w 1666799"/>
                  <a:gd name="connsiteY4" fmla="*/ 1492672 h 1495886"/>
                  <a:gd name="connsiteX5" fmla="*/ 214213 w 1666799"/>
                  <a:gd name="connsiteY5" fmla="*/ 1451717 h 1495886"/>
                  <a:gd name="connsiteX6" fmla="*/ 103682 w 1666799"/>
                  <a:gd name="connsiteY6" fmla="*/ 1044606 h 1495886"/>
                  <a:gd name="connsiteX0" fmla="*/ 103682 w 1653022"/>
                  <a:gd name="connsiteY0" fmla="*/ 1045468 h 1496748"/>
                  <a:gd name="connsiteX1" fmla="*/ 1418950 w 1653022"/>
                  <a:gd name="connsiteY1" fmla="*/ 24799 h 1496748"/>
                  <a:gd name="connsiteX2" fmla="*/ 1638646 w 1653022"/>
                  <a:gd name="connsiteY2" fmla="*/ 403439 h 1496748"/>
                  <a:gd name="connsiteX3" fmla="*/ 1620986 w 1653022"/>
                  <a:gd name="connsiteY3" fmla="*/ 1293633 h 1496748"/>
                  <a:gd name="connsiteX4" fmla="*/ 1249197 w 1653022"/>
                  <a:gd name="connsiteY4" fmla="*/ 1493534 h 1496748"/>
                  <a:gd name="connsiteX5" fmla="*/ 214213 w 1653022"/>
                  <a:gd name="connsiteY5" fmla="*/ 1452579 h 1496748"/>
                  <a:gd name="connsiteX6" fmla="*/ 103682 w 1653022"/>
                  <a:gd name="connsiteY6" fmla="*/ 1045468 h 1496748"/>
                  <a:gd name="connsiteX0" fmla="*/ 103682 w 1668858"/>
                  <a:gd name="connsiteY0" fmla="*/ 1049154 h 1500670"/>
                  <a:gd name="connsiteX1" fmla="*/ 1418950 w 1668858"/>
                  <a:gd name="connsiteY1" fmla="*/ 28485 h 1500670"/>
                  <a:gd name="connsiteX2" fmla="*/ 1666356 w 1668858"/>
                  <a:gd name="connsiteY2" fmla="*/ 379416 h 1500670"/>
                  <a:gd name="connsiteX3" fmla="*/ 1620986 w 1668858"/>
                  <a:gd name="connsiteY3" fmla="*/ 1297319 h 1500670"/>
                  <a:gd name="connsiteX4" fmla="*/ 1249197 w 1668858"/>
                  <a:gd name="connsiteY4" fmla="*/ 1497220 h 1500670"/>
                  <a:gd name="connsiteX5" fmla="*/ 214213 w 1668858"/>
                  <a:gd name="connsiteY5" fmla="*/ 1456265 h 1500670"/>
                  <a:gd name="connsiteX6" fmla="*/ 103682 w 1668858"/>
                  <a:gd name="connsiteY6" fmla="*/ 1049154 h 1500670"/>
                  <a:gd name="connsiteX0" fmla="*/ 103682 w 1672986"/>
                  <a:gd name="connsiteY0" fmla="*/ 1049154 h 1500670"/>
                  <a:gd name="connsiteX1" fmla="*/ 1418950 w 1672986"/>
                  <a:gd name="connsiteY1" fmla="*/ 28485 h 1500670"/>
                  <a:gd name="connsiteX2" fmla="*/ 1666356 w 1672986"/>
                  <a:gd name="connsiteY2" fmla="*/ 379416 h 1500670"/>
                  <a:gd name="connsiteX3" fmla="*/ 1620986 w 1672986"/>
                  <a:gd name="connsiteY3" fmla="*/ 1297319 h 1500670"/>
                  <a:gd name="connsiteX4" fmla="*/ 1249197 w 1672986"/>
                  <a:gd name="connsiteY4" fmla="*/ 1497220 h 1500670"/>
                  <a:gd name="connsiteX5" fmla="*/ 214213 w 1672986"/>
                  <a:gd name="connsiteY5" fmla="*/ 1456265 h 1500670"/>
                  <a:gd name="connsiteX6" fmla="*/ 103682 w 1672986"/>
                  <a:gd name="connsiteY6" fmla="*/ 1049154 h 15006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2986" h="1500670">
                    <a:moveTo>
                      <a:pt x="103682" y="1049154"/>
                    </a:moveTo>
                    <a:cubicBezTo>
                      <a:pt x="304471" y="811191"/>
                      <a:pt x="1158504" y="140108"/>
                      <a:pt x="1418950" y="28485"/>
                    </a:cubicBezTo>
                    <a:cubicBezTo>
                      <a:pt x="1679396" y="-83138"/>
                      <a:pt x="1660394" y="154090"/>
                      <a:pt x="1666356" y="379416"/>
                    </a:cubicBezTo>
                    <a:cubicBezTo>
                      <a:pt x="1672318" y="604742"/>
                      <a:pt x="1690512" y="1111018"/>
                      <a:pt x="1620986" y="1297319"/>
                    </a:cubicBezTo>
                    <a:cubicBezTo>
                      <a:pt x="1551460" y="1483620"/>
                      <a:pt x="1483659" y="1512293"/>
                      <a:pt x="1249197" y="1497220"/>
                    </a:cubicBezTo>
                    <a:cubicBezTo>
                      <a:pt x="1014735" y="1482148"/>
                      <a:pt x="405132" y="1530943"/>
                      <a:pt x="214213" y="1456265"/>
                    </a:cubicBezTo>
                    <a:cubicBezTo>
                      <a:pt x="23294" y="1381587"/>
                      <a:pt x="-97107" y="1287117"/>
                      <a:pt x="103682" y="1049154"/>
                    </a:cubicBezTo>
                    <a:close/>
                  </a:path>
                </a:pathLst>
              </a:custGeom>
              <a:solidFill>
                <a:schemeClr val="accent1">
                  <a:alpha val="49000"/>
                </a:schemeClr>
              </a:solidFill>
              <a:ln w="25400">
                <a:solidFill>
                  <a:schemeClr val="tx1"/>
                </a:solidFill>
                <a:prstDash val="sysDot"/>
              </a:ln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48" name="Isosceles Triangle 14"/>
              <p:cNvSpPr/>
              <p:nvPr/>
            </p:nvSpPr>
            <p:spPr>
              <a:xfrm>
                <a:off x="5101377" y="4303843"/>
                <a:ext cx="1149612" cy="1282011"/>
              </a:xfrm>
              <a:custGeom>
                <a:avLst/>
                <a:gdLst>
                  <a:gd name="connsiteX0" fmla="*/ 0 w 1516072"/>
                  <a:gd name="connsiteY0" fmla="*/ 1664917 h 1664917"/>
                  <a:gd name="connsiteX1" fmla="*/ 758036 w 1516072"/>
                  <a:gd name="connsiteY1" fmla="*/ 0 h 1664917"/>
                  <a:gd name="connsiteX2" fmla="*/ 1516072 w 1516072"/>
                  <a:gd name="connsiteY2" fmla="*/ 1664917 h 1664917"/>
                  <a:gd name="connsiteX3" fmla="*/ 0 w 1516072"/>
                  <a:gd name="connsiteY3" fmla="*/ 1664917 h 1664917"/>
                  <a:gd name="connsiteX0" fmla="*/ 0 w 1516072"/>
                  <a:gd name="connsiteY0" fmla="*/ 1679205 h 1679205"/>
                  <a:gd name="connsiteX1" fmla="*/ 72236 w 1516072"/>
                  <a:gd name="connsiteY1" fmla="*/ 0 h 1679205"/>
                  <a:gd name="connsiteX2" fmla="*/ 1516072 w 1516072"/>
                  <a:gd name="connsiteY2" fmla="*/ 1679205 h 1679205"/>
                  <a:gd name="connsiteX3" fmla="*/ 0 w 1516072"/>
                  <a:gd name="connsiteY3" fmla="*/ 1679205 h 1679205"/>
                  <a:gd name="connsiteX0" fmla="*/ 0 w 1516072"/>
                  <a:gd name="connsiteY0" fmla="*/ 1664917 h 1664917"/>
                  <a:gd name="connsiteX1" fmla="*/ 798 w 1516072"/>
                  <a:gd name="connsiteY1" fmla="*/ 0 h 1664917"/>
                  <a:gd name="connsiteX2" fmla="*/ 1516072 w 1516072"/>
                  <a:gd name="connsiteY2" fmla="*/ 1664917 h 1664917"/>
                  <a:gd name="connsiteX3" fmla="*/ 0 w 1516072"/>
                  <a:gd name="connsiteY3" fmla="*/ 1664917 h 16649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6072" h="1664917">
                    <a:moveTo>
                      <a:pt x="0" y="1664917"/>
                    </a:moveTo>
                    <a:lnTo>
                      <a:pt x="798" y="0"/>
                    </a:lnTo>
                    <a:lnTo>
                      <a:pt x="1516072" y="1664917"/>
                    </a:lnTo>
                    <a:lnTo>
                      <a:pt x="0" y="1664917"/>
                    </a:lnTo>
                    <a:close/>
                  </a:path>
                </a:pathLst>
              </a:cu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sp>
          <p:nvSpPr>
            <p:cNvPr id="165" name="Freeform 164"/>
            <p:cNvSpPr/>
            <p:nvPr/>
          </p:nvSpPr>
          <p:spPr>
            <a:xfrm rot="2407503">
              <a:off x="4691029" y="4014439"/>
              <a:ext cx="1672986" cy="1500670"/>
            </a:xfrm>
            <a:custGeom>
              <a:avLst/>
              <a:gdLst>
                <a:gd name="connsiteX0" fmla="*/ 98584 w 1651489"/>
                <a:gd name="connsiteY0" fmla="*/ 786127 h 1348273"/>
                <a:gd name="connsiteX1" fmla="*/ 1344579 w 1651489"/>
                <a:gd name="connsiteY1" fmla="*/ 42549 h 1348273"/>
                <a:gd name="connsiteX2" fmla="*/ 1605836 w 1651489"/>
                <a:gd name="connsiteY2" fmla="*/ 213371 h 1348273"/>
                <a:gd name="connsiteX3" fmla="*/ 1615885 w 1651489"/>
                <a:gd name="connsiteY3" fmla="*/ 1228255 h 1348273"/>
                <a:gd name="connsiteX4" fmla="*/ 1244096 w 1651489"/>
                <a:gd name="connsiteY4" fmla="*/ 1318690 h 1348273"/>
                <a:gd name="connsiteX5" fmla="*/ 209115 w 1651489"/>
                <a:gd name="connsiteY5" fmla="*/ 1137820 h 1348273"/>
                <a:gd name="connsiteX6" fmla="*/ 98584 w 1651489"/>
                <a:gd name="connsiteY6" fmla="*/ 786127 h 1348273"/>
                <a:gd name="connsiteX0" fmla="*/ 98584 w 1651489"/>
                <a:gd name="connsiteY0" fmla="*/ 786127 h 1374516"/>
                <a:gd name="connsiteX1" fmla="*/ 1344579 w 1651489"/>
                <a:gd name="connsiteY1" fmla="*/ 42549 h 1374516"/>
                <a:gd name="connsiteX2" fmla="*/ 1605836 w 1651489"/>
                <a:gd name="connsiteY2" fmla="*/ 213371 h 1374516"/>
                <a:gd name="connsiteX3" fmla="*/ 1615885 w 1651489"/>
                <a:gd name="connsiteY3" fmla="*/ 1228255 h 1374516"/>
                <a:gd name="connsiteX4" fmla="*/ 1244096 w 1651489"/>
                <a:gd name="connsiteY4" fmla="*/ 1358884 h 1374516"/>
                <a:gd name="connsiteX5" fmla="*/ 209115 w 1651489"/>
                <a:gd name="connsiteY5" fmla="*/ 1137820 h 1374516"/>
                <a:gd name="connsiteX6" fmla="*/ 98584 w 1651489"/>
                <a:gd name="connsiteY6" fmla="*/ 786127 h 1374516"/>
                <a:gd name="connsiteX0" fmla="*/ 98584 w 1651489"/>
                <a:gd name="connsiteY0" fmla="*/ 786127 h 1309028"/>
                <a:gd name="connsiteX1" fmla="*/ 1344579 w 1651489"/>
                <a:gd name="connsiteY1" fmla="*/ 42549 h 1309028"/>
                <a:gd name="connsiteX2" fmla="*/ 1605836 w 1651489"/>
                <a:gd name="connsiteY2" fmla="*/ 213371 h 1309028"/>
                <a:gd name="connsiteX3" fmla="*/ 1615885 w 1651489"/>
                <a:gd name="connsiteY3" fmla="*/ 1228255 h 1309028"/>
                <a:gd name="connsiteX4" fmla="*/ 1244099 w 1651489"/>
                <a:gd name="connsiteY4" fmla="*/ 1234193 h 1309028"/>
                <a:gd name="connsiteX5" fmla="*/ 209115 w 1651489"/>
                <a:gd name="connsiteY5" fmla="*/ 1137820 h 1309028"/>
                <a:gd name="connsiteX6" fmla="*/ 98584 w 1651489"/>
                <a:gd name="connsiteY6" fmla="*/ 786127 h 1309028"/>
                <a:gd name="connsiteX0" fmla="*/ 98584 w 1651491"/>
                <a:gd name="connsiteY0" fmla="*/ 782031 h 1237855"/>
                <a:gd name="connsiteX1" fmla="*/ 1344579 w 1651491"/>
                <a:gd name="connsiteY1" fmla="*/ 38453 h 1237855"/>
                <a:gd name="connsiteX2" fmla="*/ 1605836 w 1651491"/>
                <a:gd name="connsiteY2" fmla="*/ 209275 h 1237855"/>
                <a:gd name="connsiteX3" fmla="*/ 1615888 w 1651491"/>
                <a:gd name="connsiteY3" fmla="*/ 1085614 h 1237855"/>
                <a:gd name="connsiteX4" fmla="*/ 1244099 w 1651491"/>
                <a:gd name="connsiteY4" fmla="*/ 1230097 h 1237855"/>
                <a:gd name="connsiteX5" fmla="*/ 209115 w 1651491"/>
                <a:gd name="connsiteY5" fmla="*/ 1133724 h 1237855"/>
                <a:gd name="connsiteX6" fmla="*/ 98584 w 1651491"/>
                <a:gd name="connsiteY6" fmla="*/ 782031 h 1237855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32235 h 1231333"/>
                <a:gd name="connsiteX6" fmla="*/ 98584 w 1651491"/>
                <a:gd name="connsiteY6" fmla="*/ 780542 h 1231333"/>
                <a:gd name="connsiteX0" fmla="*/ 98584 w 1651491"/>
                <a:gd name="connsiteY0" fmla="*/ 780542 h 1231333"/>
                <a:gd name="connsiteX1" fmla="*/ 1344579 w 1651491"/>
                <a:gd name="connsiteY1" fmla="*/ 36964 h 1231333"/>
                <a:gd name="connsiteX2" fmla="*/ 1605836 w 1651491"/>
                <a:gd name="connsiteY2" fmla="*/ 207786 h 1231333"/>
                <a:gd name="connsiteX3" fmla="*/ 1615888 w 1651491"/>
                <a:gd name="connsiteY3" fmla="*/ 1028707 h 1231333"/>
                <a:gd name="connsiteX4" fmla="*/ 1244099 w 1651491"/>
                <a:gd name="connsiteY4" fmla="*/ 1228608 h 1231333"/>
                <a:gd name="connsiteX5" fmla="*/ 209115 w 1651491"/>
                <a:gd name="connsiteY5" fmla="*/ 1187653 h 1231333"/>
                <a:gd name="connsiteX6" fmla="*/ 98584 w 1651491"/>
                <a:gd name="connsiteY6" fmla="*/ 780542 h 1231333"/>
                <a:gd name="connsiteX0" fmla="*/ 103682 w 1653212"/>
                <a:gd name="connsiteY0" fmla="*/ 1037520 h 1488311"/>
                <a:gd name="connsiteX1" fmla="*/ 1418950 w 1653212"/>
                <a:gd name="connsiteY1" fmla="*/ 16851 h 1488311"/>
                <a:gd name="connsiteX2" fmla="*/ 1610934 w 1653212"/>
                <a:gd name="connsiteY2" fmla="*/ 464764 h 1488311"/>
                <a:gd name="connsiteX3" fmla="*/ 1620986 w 1653212"/>
                <a:gd name="connsiteY3" fmla="*/ 1285685 h 1488311"/>
                <a:gd name="connsiteX4" fmla="*/ 1249197 w 1653212"/>
                <a:gd name="connsiteY4" fmla="*/ 1485586 h 1488311"/>
                <a:gd name="connsiteX5" fmla="*/ 214213 w 1653212"/>
                <a:gd name="connsiteY5" fmla="*/ 1444631 h 1488311"/>
                <a:gd name="connsiteX6" fmla="*/ 103682 w 1653212"/>
                <a:gd name="connsiteY6" fmla="*/ 1037520 h 1488311"/>
                <a:gd name="connsiteX0" fmla="*/ 103682 w 1666799"/>
                <a:gd name="connsiteY0" fmla="*/ 1044606 h 1495886"/>
                <a:gd name="connsiteX1" fmla="*/ 1418950 w 1666799"/>
                <a:gd name="connsiteY1" fmla="*/ 23937 h 1495886"/>
                <a:gd name="connsiteX2" fmla="*/ 1638646 w 1666799"/>
                <a:gd name="connsiteY2" fmla="*/ 402577 h 1495886"/>
                <a:gd name="connsiteX3" fmla="*/ 1620986 w 1666799"/>
                <a:gd name="connsiteY3" fmla="*/ 1292771 h 1495886"/>
                <a:gd name="connsiteX4" fmla="*/ 1249197 w 1666799"/>
                <a:gd name="connsiteY4" fmla="*/ 1492672 h 1495886"/>
                <a:gd name="connsiteX5" fmla="*/ 214213 w 1666799"/>
                <a:gd name="connsiteY5" fmla="*/ 1451717 h 1495886"/>
                <a:gd name="connsiteX6" fmla="*/ 103682 w 1666799"/>
                <a:gd name="connsiteY6" fmla="*/ 1044606 h 1495886"/>
                <a:gd name="connsiteX0" fmla="*/ 103682 w 1653022"/>
                <a:gd name="connsiteY0" fmla="*/ 1045468 h 1496748"/>
                <a:gd name="connsiteX1" fmla="*/ 1418950 w 1653022"/>
                <a:gd name="connsiteY1" fmla="*/ 24799 h 1496748"/>
                <a:gd name="connsiteX2" fmla="*/ 1638646 w 1653022"/>
                <a:gd name="connsiteY2" fmla="*/ 403439 h 1496748"/>
                <a:gd name="connsiteX3" fmla="*/ 1620986 w 1653022"/>
                <a:gd name="connsiteY3" fmla="*/ 1293633 h 1496748"/>
                <a:gd name="connsiteX4" fmla="*/ 1249197 w 1653022"/>
                <a:gd name="connsiteY4" fmla="*/ 1493534 h 1496748"/>
                <a:gd name="connsiteX5" fmla="*/ 214213 w 1653022"/>
                <a:gd name="connsiteY5" fmla="*/ 1452579 h 1496748"/>
                <a:gd name="connsiteX6" fmla="*/ 103682 w 1653022"/>
                <a:gd name="connsiteY6" fmla="*/ 1045468 h 1496748"/>
                <a:gd name="connsiteX0" fmla="*/ 103682 w 1668858"/>
                <a:gd name="connsiteY0" fmla="*/ 1049154 h 1500670"/>
                <a:gd name="connsiteX1" fmla="*/ 1418950 w 1668858"/>
                <a:gd name="connsiteY1" fmla="*/ 28485 h 1500670"/>
                <a:gd name="connsiteX2" fmla="*/ 1666356 w 1668858"/>
                <a:gd name="connsiteY2" fmla="*/ 379416 h 1500670"/>
                <a:gd name="connsiteX3" fmla="*/ 1620986 w 1668858"/>
                <a:gd name="connsiteY3" fmla="*/ 1297319 h 1500670"/>
                <a:gd name="connsiteX4" fmla="*/ 1249197 w 1668858"/>
                <a:gd name="connsiteY4" fmla="*/ 1497220 h 1500670"/>
                <a:gd name="connsiteX5" fmla="*/ 214213 w 1668858"/>
                <a:gd name="connsiteY5" fmla="*/ 1456265 h 1500670"/>
                <a:gd name="connsiteX6" fmla="*/ 103682 w 1668858"/>
                <a:gd name="connsiteY6" fmla="*/ 1049154 h 1500670"/>
                <a:gd name="connsiteX0" fmla="*/ 103682 w 1672986"/>
                <a:gd name="connsiteY0" fmla="*/ 1049154 h 1500670"/>
                <a:gd name="connsiteX1" fmla="*/ 1418950 w 1672986"/>
                <a:gd name="connsiteY1" fmla="*/ 28485 h 1500670"/>
                <a:gd name="connsiteX2" fmla="*/ 1666356 w 1672986"/>
                <a:gd name="connsiteY2" fmla="*/ 379416 h 1500670"/>
                <a:gd name="connsiteX3" fmla="*/ 1620986 w 1672986"/>
                <a:gd name="connsiteY3" fmla="*/ 1297319 h 1500670"/>
                <a:gd name="connsiteX4" fmla="*/ 1249197 w 1672986"/>
                <a:gd name="connsiteY4" fmla="*/ 1497220 h 1500670"/>
                <a:gd name="connsiteX5" fmla="*/ 214213 w 1672986"/>
                <a:gd name="connsiteY5" fmla="*/ 1456265 h 1500670"/>
                <a:gd name="connsiteX6" fmla="*/ 103682 w 1672986"/>
                <a:gd name="connsiteY6" fmla="*/ 1049154 h 150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2986" h="1500670">
                  <a:moveTo>
                    <a:pt x="103682" y="1049154"/>
                  </a:moveTo>
                  <a:cubicBezTo>
                    <a:pt x="304471" y="811191"/>
                    <a:pt x="1158504" y="140108"/>
                    <a:pt x="1418950" y="28485"/>
                  </a:cubicBezTo>
                  <a:cubicBezTo>
                    <a:pt x="1679396" y="-83138"/>
                    <a:pt x="1660394" y="154090"/>
                    <a:pt x="1666356" y="379416"/>
                  </a:cubicBezTo>
                  <a:cubicBezTo>
                    <a:pt x="1672318" y="604742"/>
                    <a:pt x="1690512" y="1111018"/>
                    <a:pt x="1620986" y="1297319"/>
                  </a:cubicBezTo>
                  <a:cubicBezTo>
                    <a:pt x="1551460" y="1483620"/>
                    <a:pt x="1483659" y="1512293"/>
                    <a:pt x="1249197" y="1497220"/>
                  </a:cubicBezTo>
                  <a:cubicBezTo>
                    <a:pt x="1014735" y="1482148"/>
                    <a:pt x="405132" y="1530943"/>
                    <a:pt x="214213" y="1456265"/>
                  </a:cubicBezTo>
                  <a:cubicBezTo>
                    <a:pt x="23294" y="1381587"/>
                    <a:pt x="-97107" y="1287117"/>
                    <a:pt x="103682" y="1049154"/>
                  </a:cubicBezTo>
                  <a:close/>
                </a:path>
              </a:pathLst>
            </a:custGeom>
            <a:solidFill>
              <a:schemeClr val="bg2">
                <a:lumMod val="90000"/>
                <a:alpha val="69000"/>
              </a:schemeClr>
            </a:solidFill>
            <a:ln w="25400">
              <a:solidFill>
                <a:srgbClr val="FFFF00"/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6" name="Isosceles Triangle 14"/>
            <p:cNvSpPr/>
            <p:nvPr/>
          </p:nvSpPr>
          <p:spPr>
            <a:xfrm rot="18607503">
              <a:off x="4972095" y="4108573"/>
              <a:ext cx="1149612" cy="1282011"/>
            </a:xfrm>
            <a:custGeom>
              <a:avLst/>
              <a:gdLst>
                <a:gd name="connsiteX0" fmla="*/ 0 w 1516072"/>
                <a:gd name="connsiteY0" fmla="*/ 1664917 h 1664917"/>
                <a:gd name="connsiteX1" fmla="*/ 758036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  <a:gd name="connsiteX0" fmla="*/ 0 w 1516072"/>
                <a:gd name="connsiteY0" fmla="*/ 1679205 h 1679205"/>
                <a:gd name="connsiteX1" fmla="*/ 72236 w 1516072"/>
                <a:gd name="connsiteY1" fmla="*/ 0 h 1679205"/>
                <a:gd name="connsiteX2" fmla="*/ 1516072 w 1516072"/>
                <a:gd name="connsiteY2" fmla="*/ 1679205 h 1679205"/>
                <a:gd name="connsiteX3" fmla="*/ 0 w 1516072"/>
                <a:gd name="connsiteY3" fmla="*/ 1679205 h 1679205"/>
                <a:gd name="connsiteX0" fmla="*/ 0 w 1516072"/>
                <a:gd name="connsiteY0" fmla="*/ 1664917 h 1664917"/>
                <a:gd name="connsiteX1" fmla="*/ 798 w 1516072"/>
                <a:gd name="connsiteY1" fmla="*/ 0 h 1664917"/>
                <a:gd name="connsiteX2" fmla="*/ 1516072 w 1516072"/>
                <a:gd name="connsiteY2" fmla="*/ 1664917 h 1664917"/>
                <a:gd name="connsiteX3" fmla="*/ 0 w 1516072"/>
                <a:gd name="connsiteY3" fmla="*/ 1664917 h 1664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6072" h="1664917">
                  <a:moveTo>
                    <a:pt x="0" y="1664917"/>
                  </a:moveTo>
                  <a:lnTo>
                    <a:pt x="798" y="0"/>
                  </a:lnTo>
                  <a:lnTo>
                    <a:pt x="1516072" y="1664917"/>
                  </a:lnTo>
                  <a:lnTo>
                    <a:pt x="0" y="1664917"/>
                  </a:lnTo>
                  <a:close/>
                </a:path>
              </a:pathLst>
            </a:cu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/>
            </a:p>
          </p:txBody>
        </p:sp>
      </p:grpSp>
      <p:sp>
        <p:nvSpPr>
          <p:cNvPr id="182" name="Rectangle 181"/>
          <p:cNvSpPr/>
          <p:nvPr/>
        </p:nvSpPr>
        <p:spPr>
          <a:xfrm>
            <a:off x="71475" y="4208463"/>
            <a:ext cx="517212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Different meshes involved</a:t>
            </a:r>
          </a:p>
          <a:p>
            <a:pPr lvl="1"/>
            <a:endParaRPr lang="en-US" sz="2400" dirty="0" smtClean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/>
              <a:t>3</a:t>
            </a:r>
            <a:r>
              <a:rPr lang="en-US" sz="2400" dirty="0" smtClean="0"/>
              <a:t> kinds of overlaps</a:t>
            </a:r>
          </a:p>
          <a:p>
            <a:pPr marL="800100" lvl="1" indent="-342900">
              <a:buFont typeface="Arial" pitchFamily="34" charset="0"/>
              <a:buChar char="•"/>
            </a:pPr>
            <a:endParaRPr lang="en-US" sz="2400" dirty="0"/>
          </a:p>
          <a:p>
            <a:pPr marL="800100" lvl="1" indent="-342900">
              <a:buFont typeface="Arial" pitchFamily="34" charset="0"/>
              <a:buChar char="•"/>
            </a:pPr>
            <a:r>
              <a:rPr lang="en-US" sz="2400" dirty="0" smtClean="0"/>
              <a:t>Face Overlap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07371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13</a:t>
            </a:fld>
            <a:endParaRPr lang="it-IT"/>
          </a:p>
        </p:txBody>
      </p:sp>
      <p:sp>
        <p:nvSpPr>
          <p:cNvPr id="119" name="Content Placeholder 2"/>
          <p:cNvSpPr txBox="1">
            <a:spLocks/>
          </p:cNvSpPr>
          <p:nvPr/>
        </p:nvSpPr>
        <p:spPr>
          <a:xfrm>
            <a:off x="685799" y="1336675"/>
            <a:ext cx="8367765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Three overlap types</a:t>
            </a:r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 lvl="1"/>
            <a:r>
              <a:rPr lang="en-US" smtClean="0"/>
              <a:t>face overlap only possible for triangles from different images</a:t>
            </a:r>
          </a:p>
          <a:p>
            <a:pPr lvl="1"/>
            <a:r>
              <a:rPr lang="en-US" smtClean="0"/>
              <a:t>overlap = proximity in space and orientation</a:t>
            </a:r>
            <a:endParaRPr lang="en-US" dirty="0"/>
          </a:p>
        </p:txBody>
      </p:sp>
      <p:grpSp>
        <p:nvGrpSpPr>
          <p:cNvPr id="120" name="Group 119"/>
          <p:cNvGrpSpPr/>
          <p:nvPr/>
        </p:nvGrpSpPr>
        <p:grpSpPr>
          <a:xfrm rot="16200000">
            <a:off x="860656" y="1707127"/>
            <a:ext cx="1587932" cy="2611603"/>
            <a:chOff x="1315410" y="3565789"/>
            <a:chExt cx="1587932" cy="2611603"/>
          </a:xfrm>
        </p:grpSpPr>
        <p:cxnSp>
          <p:nvCxnSpPr>
            <p:cNvPr id="121" name="Straight Connector 120"/>
            <p:cNvCxnSpPr/>
            <p:nvPr/>
          </p:nvCxnSpPr>
          <p:spPr bwMode="auto">
            <a:xfrm>
              <a:off x="1446963" y="5166870"/>
              <a:ext cx="914400" cy="914400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2" name="Straight Connector 121"/>
            <p:cNvCxnSpPr/>
            <p:nvPr/>
          </p:nvCxnSpPr>
          <p:spPr bwMode="auto">
            <a:xfrm flipV="1">
              <a:off x="1446963" y="4793798"/>
              <a:ext cx="1185705" cy="373072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3" name="Straight Connector 122"/>
            <p:cNvCxnSpPr/>
            <p:nvPr/>
          </p:nvCxnSpPr>
          <p:spPr bwMode="auto">
            <a:xfrm flipV="1">
              <a:off x="2361363" y="4793798"/>
              <a:ext cx="271305" cy="1287472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4" name="Straight Connector 123"/>
            <p:cNvCxnSpPr/>
            <p:nvPr/>
          </p:nvCxnSpPr>
          <p:spPr bwMode="auto">
            <a:xfrm flipH="1" flipV="1">
              <a:off x="2130251" y="3872485"/>
              <a:ext cx="502417" cy="921313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25" name="Straight Connector 124"/>
            <p:cNvCxnSpPr/>
            <p:nvPr/>
          </p:nvCxnSpPr>
          <p:spPr bwMode="auto">
            <a:xfrm flipV="1">
              <a:off x="1446963" y="3856212"/>
              <a:ext cx="683288" cy="1310658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sp>
          <p:nvSpPr>
            <p:cNvPr id="126" name="Freeform 125"/>
            <p:cNvSpPr/>
            <p:nvPr/>
          </p:nvSpPr>
          <p:spPr>
            <a:xfrm>
              <a:off x="1315410" y="3565789"/>
              <a:ext cx="1587932" cy="1753176"/>
            </a:xfrm>
            <a:custGeom>
              <a:avLst/>
              <a:gdLst>
                <a:gd name="connsiteX0" fmla="*/ 1516840 w 1676982"/>
                <a:gd name="connsiteY0" fmla="*/ 1367952 h 1812872"/>
                <a:gd name="connsiteX1" fmla="*/ 1617324 w 1676982"/>
                <a:gd name="connsiteY1" fmla="*/ 996163 h 1812872"/>
                <a:gd name="connsiteX2" fmla="*/ 1114906 w 1676982"/>
                <a:gd name="connsiteY2" fmla="*/ 132004 h 1812872"/>
                <a:gd name="connsiteX3" fmla="*/ 733069 w 1676982"/>
                <a:gd name="connsiteY3" fmla="*/ 152101 h 1812872"/>
                <a:gd name="connsiteX4" fmla="*/ 29684 w 1676982"/>
                <a:gd name="connsiteY4" fmla="*/ 1548822 h 1812872"/>
                <a:gd name="connsiteX5" fmla="*/ 270844 w 1676982"/>
                <a:gd name="connsiteY5" fmla="*/ 1800031 h 1812872"/>
                <a:gd name="connsiteX6" fmla="*/ 1516840 w 1676982"/>
                <a:gd name="connsiteY6" fmla="*/ 1367952 h 18128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76982" h="1812872">
                  <a:moveTo>
                    <a:pt x="1516840" y="1367952"/>
                  </a:moveTo>
                  <a:cubicBezTo>
                    <a:pt x="1741253" y="1233974"/>
                    <a:pt x="1684313" y="1202154"/>
                    <a:pt x="1617324" y="996163"/>
                  </a:cubicBezTo>
                  <a:cubicBezTo>
                    <a:pt x="1550335" y="790172"/>
                    <a:pt x="1262282" y="272681"/>
                    <a:pt x="1114906" y="132004"/>
                  </a:cubicBezTo>
                  <a:cubicBezTo>
                    <a:pt x="967530" y="-8673"/>
                    <a:pt x="913939" y="-84035"/>
                    <a:pt x="733069" y="152101"/>
                  </a:cubicBezTo>
                  <a:cubicBezTo>
                    <a:pt x="552199" y="388237"/>
                    <a:pt x="106721" y="1274167"/>
                    <a:pt x="29684" y="1548822"/>
                  </a:cubicBezTo>
                  <a:cubicBezTo>
                    <a:pt x="-47353" y="1823477"/>
                    <a:pt x="22985" y="1831851"/>
                    <a:pt x="270844" y="1800031"/>
                  </a:cubicBezTo>
                  <a:cubicBezTo>
                    <a:pt x="518703" y="1768211"/>
                    <a:pt x="1292427" y="1501930"/>
                    <a:pt x="1516840" y="1367952"/>
                  </a:cubicBezTo>
                  <a:close/>
                </a:path>
              </a:pathLst>
            </a:custGeom>
            <a:solidFill>
              <a:schemeClr val="accent2">
                <a:alpha val="25000"/>
              </a:schemeClr>
            </a:solidFill>
            <a:ln w="28575">
              <a:solidFill>
                <a:schemeClr val="accent2"/>
              </a:solidFill>
              <a:prstDash val="sysDot"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7" name="Freeform 126"/>
            <p:cNvSpPr/>
            <p:nvPr/>
          </p:nvSpPr>
          <p:spPr>
            <a:xfrm>
              <a:off x="1315410" y="4648370"/>
              <a:ext cx="1582549" cy="1529022"/>
            </a:xfrm>
            <a:custGeom>
              <a:avLst/>
              <a:gdLst>
                <a:gd name="connsiteX0" fmla="*/ 876125 w 1653882"/>
                <a:gd name="connsiteY0" fmla="*/ 1450979 h 1529022"/>
                <a:gd name="connsiteX1" fmla="*/ 1358446 w 1653882"/>
                <a:gd name="connsiteY1" fmla="*/ 1380641 h 1529022"/>
                <a:gd name="connsiteX2" fmla="*/ 1589558 w 1653882"/>
                <a:gd name="connsiteY2" fmla="*/ 54259 h 1529022"/>
                <a:gd name="connsiteX3" fmla="*/ 172741 w 1653882"/>
                <a:gd name="connsiteY3" fmla="*/ 325564 h 1529022"/>
                <a:gd name="connsiteX4" fmla="*/ 102402 w 1653882"/>
                <a:gd name="connsiteY4" fmla="*/ 968659 h 1529022"/>
                <a:gd name="connsiteX5" fmla="*/ 876125 w 1653882"/>
                <a:gd name="connsiteY5" fmla="*/ 1450979 h 1529022"/>
                <a:gd name="connsiteX0" fmla="*/ 804792 w 1582549"/>
                <a:gd name="connsiteY0" fmla="*/ 1450979 h 1529022"/>
                <a:gd name="connsiteX1" fmla="*/ 1287113 w 1582549"/>
                <a:gd name="connsiteY1" fmla="*/ 1380641 h 1529022"/>
                <a:gd name="connsiteX2" fmla="*/ 1518225 w 1582549"/>
                <a:gd name="connsiteY2" fmla="*/ 54259 h 1529022"/>
                <a:gd name="connsiteX3" fmla="*/ 101408 w 1582549"/>
                <a:gd name="connsiteY3" fmla="*/ 325564 h 1529022"/>
                <a:gd name="connsiteX4" fmla="*/ 242084 w 1582549"/>
                <a:gd name="connsiteY4" fmla="*/ 968659 h 1529022"/>
                <a:gd name="connsiteX5" fmla="*/ 804792 w 1582549"/>
                <a:gd name="connsiteY5" fmla="*/ 1450979 h 1529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2549" h="1529022">
                  <a:moveTo>
                    <a:pt x="804792" y="1450979"/>
                  </a:moveTo>
                  <a:cubicBezTo>
                    <a:pt x="978963" y="1519643"/>
                    <a:pt x="1168208" y="1613428"/>
                    <a:pt x="1287113" y="1380641"/>
                  </a:cubicBezTo>
                  <a:cubicBezTo>
                    <a:pt x="1406019" y="1147854"/>
                    <a:pt x="1715842" y="230105"/>
                    <a:pt x="1518225" y="54259"/>
                  </a:cubicBezTo>
                  <a:cubicBezTo>
                    <a:pt x="1320608" y="-121587"/>
                    <a:pt x="349267" y="173164"/>
                    <a:pt x="101408" y="325564"/>
                  </a:cubicBezTo>
                  <a:cubicBezTo>
                    <a:pt x="-146451" y="477964"/>
                    <a:pt x="123178" y="781090"/>
                    <a:pt x="242084" y="968659"/>
                  </a:cubicBezTo>
                  <a:cubicBezTo>
                    <a:pt x="360990" y="1156228"/>
                    <a:pt x="630621" y="1382315"/>
                    <a:pt x="804792" y="1450979"/>
                  </a:cubicBezTo>
                  <a:close/>
                </a:path>
              </a:pathLst>
            </a:custGeom>
            <a:solidFill>
              <a:schemeClr val="tx1">
                <a:lumMod val="40000"/>
                <a:lumOff val="60000"/>
                <a:alpha val="25000"/>
              </a:schemeClr>
            </a:solidFill>
            <a:ln w="28575">
              <a:solidFill>
                <a:schemeClr val="tx1">
                  <a:lumMod val="40000"/>
                  <a:lumOff val="60000"/>
                </a:schemeClr>
              </a:solidFill>
              <a:prstDash val="sysDot"/>
            </a:ln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8" name="TextBox 127"/>
          <p:cNvSpPr txBox="1"/>
          <p:nvPr/>
        </p:nvSpPr>
        <p:spPr>
          <a:xfrm>
            <a:off x="702201" y="4225961"/>
            <a:ext cx="211628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edge overlap</a:t>
            </a:r>
          </a:p>
        </p:txBody>
      </p:sp>
      <p:cxnSp>
        <p:nvCxnSpPr>
          <p:cNvPr id="129" name="Straight Connector 128"/>
          <p:cNvCxnSpPr/>
          <p:nvPr/>
        </p:nvCxnSpPr>
        <p:spPr bwMode="auto">
          <a:xfrm rot="16200000" flipV="1">
            <a:off x="3776878" y="3204727"/>
            <a:ext cx="1185705" cy="373072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0" name="Straight Connector 129"/>
          <p:cNvCxnSpPr/>
          <p:nvPr/>
        </p:nvCxnSpPr>
        <p:spPr bwMode="auto">
          <a:xfrm rot="16200000" flipH="1" flipV="1">
            <a:off x="3471329" y="2588963"/>
            <a:ext cx="502417" cy="921313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1" name="Straight Connector 130"/>
          <p:cNvCxnSpPr/>
          <p:nvPr/>
        </p:nvCxnSpPr>
        <p:spPr bwMode="auto">
          <a:xfrm rot="16200000" flipV="1">
            <a:off x="3559293" y="2987143"/>
            <a:ext cx="683288" cy="1310658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32" name="Freeform 131"/>
          <p:cNvSpPr/>
          <p:nvPr/>
        </p:nvSpPr>
        <p:spPr>
          <a:xfrm rot="16200000">
            <a:off x="3037807" y="2445115"/>
            <a:ext cx="1587932" cy="1753176"/>
          </a:xfrm>
          <a:custGeom>
            <a:avLst/>
            <a:gdLst>
              <a:gd name="connsiteX0" fmla="*/ 1516840 w 1676982"/>
              <a:gd name="connsiteY0" fmla="*/ 1367952 h 1812872"/>
              <a:gd name="connsiteX1" fmla="*/ 1617324 w 1676982"/>
              <a:gd name="connsiteY1" fmla="*/ 996163 h 1812872"/>
              <a:gd name="connsiteX2" fmla="*/ 1114906 w 1676982"/>
              <a:gd name="connsiteY2" fmla="*/ 132004 h 1812872"/>
              <a:gd name="connsiteX3" fmla="*/ 733069 w 1676982"/>
              <a:gd name="connsiteY3" fmla="*/ 152101 h 1812872"/>
              <a:gd name="connsiteX4" fmla="*/ 29684 w 1676982"/>
              <a:gd name="connsiteY4" fmla="*/ 1548822 h 1812872"/>
              <a:gd name="connsiteX5" fmla="*/ 270844 w 1676982"/>
              <a:gd name="connsiteY5" fmla="*/ 1800031 h 1812872"/>
              <a:gd name="connsiteX6" fmla="*/ 1516840 w 1676982"/>
              <a:gd name="connsiteY6" fmla="*/ 1367952 h 181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982" h="1812872">
                <a:moveTo>
                  <a:pt x="1516840" y="1367952"/>
                </a:moveTo>
                <a:cubicBezTo>
                  <a:pt x="1741253" y="1233974"/>
                  <a:pt x="1684313" y="1202154"/>
                  <a:pt x="1617324" y="996163"/>
                </a:cubicBezTo>
                <a:cubicBezTo>
                  <a:pt x="1550335" y="790172"/>
                  <a:pt x="1262282" y="272681"/>
                  <a:pt x="1114906" y="132004"/>
                </a:cubicBezTo>
                <a:cubicBezTo>
                  <a:pt x="967530" y="-8673"/>
                  <a:pt x="913939" y="-84035"/>
                  <a:pt x="733069" y="152101"/>
                </a:cubicBezTo>
                <a:cubicBezTo>
                  <a:pt x="552199" y="388237"/>
                  <a:pt x="106721" y="1274167"/>
                  <a:pt x="29684" y="1548822"/>
                </a:cubicBezTo>
                <a:cubicBezTo>
                  <a:pt x="-47353" y="1823477"/>
                  <a:pt x="22985" y="1831851"/>
                  <a:pt x="270844" y="1800031"/>
                </a:cubicBezTo>
                <a:cubicBezTo>
                  <a:pt x="518703" y="1768211"/>
                  <a:pt x="1292427" y="1501930"/>
                  <a:pt x="1516840" y="1367952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 w="28575">
            <a:solidFill>
              <a:schemeClr val="accent2"/>
            </a:solidFill>
            <a:prstDash val="sysDot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3" name="Straight Connector 132"/>
          <p:cNvCxnSpPr/>
          <p:nvPr/>
        </p:nvCxnSpPr>
        <p:spPr bwMode="auto">
          <a:xfrm flipV="1">
            <a:off x="5374941" y="2091152"/>
            <a:ext cx="21606" cy="1292435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4" name="Straight Connector 133"/>
          <p:cNvCxnSpPr/>
          <p:nvPr/>
        </p:nvCxnSpPr>
        <p:spPr bwMode="auto">
          <a:xfrm flipH="1">
            <a:off x="4183195" y="2091151"/>
            <a:ext cx="1191747" cy="72244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35" name="Freeform 134"/>
          <p:cNvSpPr/>
          <p:nvPr/>
        </p:nvSpPr>
        <p:spPr>
          <a:xfrm rot="12919503">
            <a:off x="4336356" y="1945656"/>
            <a:ext cx="1582549" cy="1529022"/>
          </a:xfrm>
          <a:custGeom>
            <a:avLst/>
            <a:gdLst>
              <a:gd name="connsiteX0" fmla="*/ 876125 w 1653882"/>
              <a:gd name="connsiteY0" fmla="*/ 1450979 h 1529022"/>
              <a:gd name="connsiteX1" fmla="*/ 1358446 w 1653882"/>
              <a:gd name="connsiteY1" fmla="*/ 1380641 h 1529022"/>
              <a:gd name="connsiteX2" fmla="*/ 1589558 w 1653882"/>
              <a:gd name="connsiteY2" fmla="*/ 54259 h 1529022"/>
              <a:gd name="connsiteX3" fmla="*/ 172741 w 1653882"/>
              <a:gd name="connsiteY3" fmla="*/ 325564 h 1529022"/>
              <a:gd name="connsiteX4" fmla="*/ 102402 w 1653882"/>
              <a:gd name="connsiteY4" fmla="*/ 968659 h 1529022"/>
              <a:gd name="connsiteX5" fmla="*/ 876125 w 1653882"/>
              <a:gd name="connsiteY5" fmla="*/ 1450979 h 1529022"/>
              <a:gd name="connsiteX0" fmla="*/ 804792 w 1582549"/>
              <a:gd name="connsiteY0" fmla="*/ 1450979 h 1529022"/>
              <a:gd name="connsiteX1" fmla="*/ 1287113 w 1582549"/>
              <a:gd name="connsiteY1" fmla="*/ 1380641 h 1529022"/>
              <a:gd name="connsiteX2" fmla="*/ 1518225 w 1582549"/>
              <a:gd name="connsiteY2" fmla="*/ 54259 h 1529022"/>
              <a:gd name="connsiteX3" fmla="*/ 101408 w 1582549"/>
              <a:gd name="connsiteY3" fmla="*/ 325564 h 1529022"/>
              <a:gd name="connsiteX4" fmla="*/ 242084 w 1582549"/>
              <a:gd name="connsiteY4" fmla="*/ 968659 h 1529022"/>
              <a:gd name="connsiteX5" fmla="*/ 804792 w 1582549"/>
              <a:gd name="connsiteY5" fmla="*/ 1450979 h 152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549" h="1529022">
                <a:moveTo>
                  <a:pt x="804792" y="1450979"/>
                </a:moveTo>
                <a:cubicBezTo>
                  <a:pt x="978963" y="1519643"/>
                  <a:pt x="1168208" y="1613428"/>
                  <a:pt x="1287113" y="1380641"/>
                </a:cubicBezTo>
                <a:cubicBezTo>
                  <a:pt x="1406019" y="1147854"/>
                  <a:pt x="1715842" y="230105"/>
                  <a:pt x="1518225" y="54259"/>
                </a:cubicBezTo>
                <a:cubicBezTo>
                  <a:pt x="1320608" y="-121587"/>
                  <a:pt x="349267" y="173164"/>
                  <a:pt x="101408" y="325564"/>
                </a:cubicBezTo>
                <a:cubicBezTo>
                  <a:pt x="-146451" y="477964"/>
                  <a:pt x="123178" y="781090"/>
                  <a:pt x="242084" y="968659"/>
                </a:cubicBezTo>
                <a:cubicBezTo>
                  <a:pt x="360990" y="1156228"/>
                  <a:pt x="630621" y="1382315"/>
                  <a:pt x="804792" y="1450979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25000"/>
            </a:schemeClr>
          </a:solidFill>
          <a:ln w="28575">
            <a:solidFill>
              <a:schemeClr val="tx1">
                <a:lumMod val="40000"/>
                <a:lumOff val="60000"/>
              </a:schemeClr>
            </a:solidFill>
            <a:prstDash val="sysDot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6" name="Straight Connector 135"/>
          <p:cNvCxnSpPr/>
          <p:nvPr/>
        </p:nvCxnSpPr>
        <p:spPr bwMode="auto">
          <a:xfrm>
            <a:off x="4183194" y="2808548"/>
            <a:ext cx="1191747" cy="575039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37" name="TextBox 136"/>
          <p:cNvSpPr txBox="1"/>
          <p:nvPr/>
        </p:nvSpPr>
        <p:spPr>
          <a:xfrm>
            <a:off x="3542807" y="4211087"/>
            <a:ext cx="228139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vertex overlap</a:t>
            </a:r>
          </a:p>
        </p:txBody>
      </p:sp>
      <p:cxnSp>
        <p:nvCxnSpPr>
          <p:cNvPr id="138" name="Straight Connector 137"/>
          <p:cNvCxnSpPr/>
          <p:nvPr/>
        </p:nvCxnSpPr>
        <p:spPr bwMode="auto">
          <a:xfrm rot="16200000" flipV="1">
            <a:off x="6993401" y="3236878"/>
            <a:ext cx="1185705" cy="373072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39" name="Straight Connector 138"/>
          <p:cNvCxnSpPr/>
          <p:nvPr/>
        </p:nvCxnSpPr>
        <p:spPr bwMode="auto">
          <a:xfrm rot="16200000" flipH="1" flipV="1">
            <a:off x="6687852" y="2621114"/>
            <a:ext cx="502417" cy="921313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40" name="Straight Connector 139"/>
          <p:cNvCxnSpPr/>
          <p:nvPr/>
        </p:nvCxnSpPr>
        <p:spPr bwMode="auto">
          <a:xfrm rot="16200000" flipV="1">
            <a:off x="6775816" y="3019294"/>
            <a:ext cx="683288" cy="1310658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41" name="Freeform 140"/>
          <p:cNvSpPr/>
          <p:nvPr/>
        </p:nvSpPr>
        <p:spPr>
          <a:xfrm rot="16200000">
            <a:off x="6254330" y="2477266"/>
            <a:ext cx="1587932" cy="1753176"/>
          </a:xfrm>
          <a:custGeom>
            <a:avLst/>
            <a:gdLst>
              <a:gd name="connsiteX0" fmla="*/ 1516840 w 1676982"/>
              <a:gd name="connsiteY0" fmla="*/ 1367952 h 1812872"/>
              <a:gd name="connsiteX1" fmla="*/ 1617324 w 1676982"/>
              <a:gd name="connsiteY1" fmla="*/ 996163 h 1812872"/>
              <a:gd name="connsiteX2" fmla="*/ 1114906 w 1676982"/>
              <a:gd name="connsiteY2" fmla="*/ 132004 h 1812872"/>
              <a:gd name="connsiteX3" fmla="*/ 733069 w 1676982"/>
              <a:gd name="connsiteY3" fmla="*/ 152101 h 1812872"/>
              <a:gd name="connsiteX4" fmla="*/ 29684 w 1676982"/>
              <a:gd name="connsiteY4" fmla="*/ 1548822 h 1812872"/>
              <a:gd name="connsiteX5" fmla="*/ 270844 w 1676982"/>
              <a:gd name="connsiteY5" fmla="*/ 1800031 h 1812872"/>
              <a:gd name="connsiteX6" fmla="*/ 1516840 w 1676982"/>
              <a:gd name="connsiteY6" fmla="*/ 1367952 h 1812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76982" h="1812872">
                <a:moveTo>
                  <a:pt x="1516840" y="1367952"/>
                </a:moveTo>
                <a:cubicBezTo>
                  <a:pt x="1741253" y="1233974"/>
                  <a:pt x="1684313" y="1202154"/>
                  <a:pt x="1617324" y="996163"/>
                </a:cubicBezTo>
                <a:cubicBezTo>
                  <a:pt x="1550335" y="790172"/>
                  <a:pt x="1262282" y="272681"/>
                  <a:pt x="1114906" y="132004"/>
                </a:cubicBezTo>
                <a:cubicBezTo>
                  <a:pt x="967530" y="-8673"/>
                  <a:pt x="913939" y="-84035"/>
                  <a:pt x="733069" y="152101"/>
                </a:cubicBezTo>
                <a:cubicBezTo>
                  <a:pt x="552199" y="388237"/>
                  <a:pt x="106721" y="1274167"/>
                  <a:pt x="29684" y="1548822"/>
                </a:cubicBezTo>
                <a:cubicBezTo>
                  <a:pt x="-47353" y="1823477"/>
                  <a:pt x="22985" y="1831851"/>
                  <a:pt x="270844" y="1800031"/>
                </a:cubicBezTo>
                <a:cubicBezTo>
                  <a:pt x="518703" y="1768211"/>
                  <a:pt x="1292427" y="1501930"/>
                  <a:pt x="1516840" y="1367952"/>
                </a:cubicBezTo>
                <a:close/>
              </a:path>
            </a:pathLst>
          </a:custGeom>
          <a:solidFill>
            <a:schemeClr val="accent2">
              <a:alpha val="25000"/>
            </a:schemeClr>
          </a:solidFill>
          <a:ln w="28575">
            <a:solidFill>
              <a:schemeClr val="accent2"/>
            </a:solidFill>
            <a:prstDash val="sysDot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42" name="Freeform 141"/>
          <p:cNvSpPr/>
          <p:nvPr/>
        </p:nvSpPr>
        <p:spPr>
          <a:xfrm rot="12919503">
            <a:off x="7081996" y="2412293"/>
            <a:ext cx="1582549" cy="1529022"/>
          </a:xfrm>
          <a:custGeom>
            <a:avLst/>
            <a:gdLst>
              <a:gd name="connsiteX0" fmla="*/ 876125 w 1653882"/>
              <a:gd name="connsiteY0" fmla="*/ 1450979 h 1529022"/>
              <a:gd name="connsiteX1" fmla="*/ 1358446 w 1653882"/>
              <a:gd name="connsiteY1" fmla="*/ 1380641 h 1529022"/>
              <a:gd name="connsiteX2" fmla="*/ 1589558 w 1653882"/>
              <a:gd name="connsiteY2" fmla="*/ 54259 h 1529022"/>
              <a:gd name="connsiteX3" fmla="*/ 172741 w 1653882"/>
              <a:gd name="connsiteY3" fmla="*/ 325564 h 1529022"/>
              <a:gd name="connsiteX4" fmla="*/ 102402 w 1653882"/>
              <a:gd name="connsiteY4" fmla="*/ 968659 h 1529022"/>
              <a:gd name="connsiteX5" fmla="*/ 876125 w 1653882"/>
              <a:gd name="connsiteY5" fmla="*/ 1450979 h 1529022"/>
              <a:gd name="connsiteX0" fmla="*/ 804792 w 1582549"/>
              <a:gd name="connsiteY0" fmla="*/ 1450979 h 1529022"/>
              <a:gd name="connsiteX1" fmla="*/ 1287113 w 1582549"/>
              <a:gd name="connsiteY1" fmla="*/ 1380641 h 1529022"/>
              <a:gd name="connsiteX2" fmla="*/ 1518225 w 1582549"/>
              <a:gd name="connsiteY2" fmla="*/ 54259 h 1529022"/>
              <a:gd name="connsiteX3" fmla="*/ 101408 w 1582549"/>
              <a:gd name="connsiteY3" fmla="*/ 325564 h 1529022"/>
              <a:gd name="connsiteX4" fmla="*/ 242084 w 1582549"/>
              <a:gd name="connsiteY4" fmla="*/ 968659 h 1529022"/>
              <a:gd name="connsiteX5" fmla="*/ 804792 w 1582549"/>
              <a:gd name="connsiteY5" fmla="*/ 1450979 h 1529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82549" h="1529022">
                <a:moveTo>
                  <a:pt x="804792" y="1450979"/>
                </a:moveTo>
                <a:cubicBezTo>
                  <a:pt x="978963" y="1519643"/>
                  <a:pt x="1168208" y="1613428"/>
                  <a:pt x="1287113" y="1380641"/>
                </a:cubicBezTo>
                <a:cubicBezTo>
                  <a:pt x="1406019" y="1147854"/>
                  <a:pt x="1715842" y="230105"/>
                  <a:pt x="1518225" y="54259"/>
                </a:cubicBezTo>
                <a:cubicBezTo>
                  <a:pt x="1320608" y="-121587"/>
                  <a:pt x="349267" y="173164"/>
                  <a:pt x="101408" y="325564"/>
                </a:cubicBezTo>
                <a:cubicBezTo>
                  <a:pt x="-146451" y="477964"/>
                  <a:pt x="123178" y="781090"/>
                  <a:pt x="242084" y="968659"/>
                </a:cubicBezTo>
                <a:cubicBezTo>
                  <a:pt x="360990" y="1156228"/>
                  <a:pt x="630621" y="1382315"/>
                  <a:pt x="804792" y="1450979"/>
                </a:cubicBezTo>
                <a:close/>
              </a:path>
            </a:pathLst>
          </a:custGeom>
          <a:solidFill>
            <a:schemeClr val="tx1">
              <a:lumMod val="40000"/>
              <a:lumOff val="60000"/>
              <a:alpha val="25000"/>
            </a:schemeClr>
          </a:solidFill>
          <a:ln w="28575">
            <a:solidFill>
              <a:schemeClr val="tx1">
                <a:lumMod val="40000"/>
                <a:lumOff val="60000"/>
              </a:schemeClr>
            </a:solidFill>
            <a:prstDash val="sysDot"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43" name="Group 142"/>
          <p:cNvGrpSpPr/>
          <p:nvPr/>
        </p:nvGrpSpPr>
        <p:grpSpPr>
          <a:xfrm>
            <a:off x="6939060" y="2559887"/>
            <a:ext cx="1213353" cy="1292436"/>
            <a:chOff x="7067887" y="2757012"/>
            <a:chExt cx="1213353" cy="1292436"/>
          </a:xfrm>
        </p:grpSpPr>
        <p:cxnSp>
          <p:nvCxnSpPr>
            <p:cNvPr id="144" name="Straight Connector 143"/>
            <p:cNvCxnSpPr/>
            <p:nvPr/>
          </p:nvCxnSpPr>
          <p:spPr bwMode="auto">
            <a:xfrm flipV="1">
              <a:off x="8259634" y="2757013"/>
              <a:ext cx="21606" cy="1292435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5" name="Straight Connector 144"/>
            <p:cNvCxnSpPr/>
            <p:nvPr/>
          </p:nvCxnSpPr>
          <p:spPr bwMode="auto">
            <a:xfrm flipH="1">
              <a:off x="7067888" y="2757012"/>
              <a:ext cx="1191747" cy="722440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  <p:cxnSp>
          <p:nvCxnSpPr>
            <p:cNvPr id="146" name="Straight Connector 145"/>
            <p:cNvCxnSpPr/>
            <p:nvPr/>
          </p:nvCxnSpPr>
          <p:spPr bwMode="auto">
            <a:xfrm>
              <a:off x="7067887" y="3474409"/>
              <a:ext cx="1191747" cy="575039"/>
            </a:xfrm>
            <a:prstGeom prst="line">
              <a:avLst/>
            </a:prstGeom>
            <a:solidFill>
              <a:schemeClr val="accent1"/>
            </a:solidFill>
            <a:ln w="254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/>
            </a:ln>
            <a:effectLst/>
          </p:spPr>
        </p:cxnSp>
      </p:grpSp>
      <p:sp>
        <p:nvSpPr>
          <p:cNvPr id="147" name="TextBox 146"/>
          <p:cNvSpPr txBox="1"/>
          <p:nvPr/>
        </p:nvSpPr>
        <p:spPr>
          <a:xfrm>
            <a:off x="6759330" y="4243238"/>
            <a:ext cx="20040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/>
              <a:t>face overlap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3962400" y="152400"/>
            <a:ext cx="49183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The Overlap Configurations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87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14</a:t>
            </a:fld>
            <a:endParaRPr lang="it-IT" dirty="0"/>
          </a:p>
        </p:txBody>
      </p:sp>
      <p:grpSp>
        <p:nvGrpSpPr>
          <p:cNvPr id="4" name="Group 3"/>
          <p:cNvGrpSpPr/>
          <p:nvPr/>
        </p:nvGrpSpPr>
        <p:grpSpPr>
          <a:xfrm>
            <a:off x="2110468" y="2364539"/>
            <a:ext cx="2124448" cy="1864715"/>
            <a:chOff x="4352553" y="3148755"/>
            <a:chExt cx="2124448" cy="1864715"/>
          </a:xfrm>
        </p:grpSpPr>
        <p:sp>
          <p:nvSpPr>
            <p:cNvPr id="5" name="Rectangle 4"/>
            <p:cNvSpPr/>
            <p:nvPr/>
          </p:nvSpPr>
          <p:spPr>
            <a:xfrm rot="17945826">
              <a:off x="4539747" y="2961561"/>
              <a:ext cx="1503066" cy="1877453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 bwMode="auto">
            <a:xfrm flipH="1">
              <a:off x="5715000" y="3735368"/>
              <a:ext cx="762001" cy="127810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" name="Straight Arrow Connector 6"/>
            <p:cNvCxnSpPr/>
            <p:nvPr/>
          </p:nvCxnSpPr>
          <p:spPr bwMode="auto">
            <a:xfrm>
              <a:off x="5410200" y="3429000"/>
              <a:ext cx="609600" cy="359479"/>
            </a:xfrm>
            <a:prstGeom prst="straightConnector1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5600793" y="3288268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mmi10"/>
                </a:rPr>
                <a:t>P</a:t>
              </a:r>
              <a:r>
                <a:rPr lang="en-US" baseline="-25000" dirty="0">
                  <a:latin typeface="cmmi10"/>
                </a:rPr>
                <a:t>3</a:t>
              </a:r>
              <a:endParaRPr lang="en-US" baseline="-25000" dirty="0" smtClean="0">
                <a:latin typeface="cmmi1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 rot="17945826">
            <a:off x="1789301" y="2689644"/>
            <a:ext cx="1160743" cy="64633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566828" y="2871978"/>
            <a:ext cx="2690087" cy="1914952"/>
            <a:chOff x="2796313" y="3647648"/>
            <a:chExt cx="2690087" cy="1914952"/>
          </a:xfrm>
        </p:grpSpPr>
        <p:cxnSp>
          <p:nvCxnSpPr>
            <p:cNvPr id="11" name="Straight Connector 10"/>
            <p:cNvCxnSpPr/>
            <p:nvPr/>
          </p:nvCxnSpPr>
          <p:spPr bwMode="auto">
            <a:xfrm flipV="1">
              <a:off x="2895600" y="5263058"/>
              <a:ext cx="2590800" cy="29954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2" name="Group 11"/>
            <p:cNvGrpSpPr/>
            <p:nvPr/>
          </p:nvGrpSpPr>
          <p:grpSpPr>
            <a:xfrm>
              <a:off x="2796313" y="3647648"/>
              <a:ext cx="2601575" cy="1779642"/>
              <a:chOff x="2796313" y="3647648"/>
              <a:chExt cx="2601575" cy="1779642"/>
            </a:xfrm>
          </p:grpSpPr>
          <p:sp>
            <p:nvSpPr>
              <p:cNvPr id="13" name="Rectangle 12"/>
              <p:cNvSpPr/>
              <p:nvPr/>
            </p:nvSpPr>
            <p:spPr>
              <a:xfrm rot="15827913">
                <a:off x="3207280" y="3236681"/>
                <a:ext cx="1779642" cy="260157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  <a:alpha val="26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4" name="Straight Arrow Connector 13"/>
              <p:cNvCxnSpPr/>
              <p:nvPr/>
            </p:nvCxnSpPr>
            <p:spPr bwMode="auto">
              <a:xfrm>
                <a:off x="2966200" y="4525768"/>
                <a:ext cx="93899" cy="887061"/>
              </a:xfrm>
              <a:prstGeom prst="straightConnector1">
                <a:avLst/>
              </a:prstGeom>
              <a:solidFill>
                <a:schemeClr val="accent1"/>
              </a:solidFill>
              <a:ln w="381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5" name="TextBox 14"/>
              <p:cNvSpPr txBox="1"/>
              <p:nvPr/>
            </p:nvSpPr>
            <p:spPr>
              <a:xfrm>
                <a:off x="3081568" y="4710869"/>
                <a:ext cx="409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mmi10"/>
                  </a:rPr>
                  <a:t>P</a:t>
                </a:r>
                <a:r>
                  <a:rPr lang="en-US" baseline="-25000" dirty="0" smtClean="0">
                    <a:latin typeface="cmmi10"/>
                  </a:rPr>
                  <a:t>1</a:t>
                </a:r>
              </a:p>
            </p:txBody>
          </p:sp>
        </p:grpSp>
      </p:grpSp>
      <p:sp>
        <p:nvSpPr>
          <p:cNvPr id="16" name="Content Placeholder 72"/>
          <p:cNvSpPr txBox="1">
            <a:spLocks/>
          </p:cNvSpPr>
          <p:nvPr/>
        </p:nvSpPr>
        <p:spPr>
          <a:xfrm>
            <a:off x="4294973" y="1143000"/>
            <a:ext cx="4281443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Steps  </a:t>
            </a:r>
          </a:p>
          <a:p>
            <a:pPr lvl="1"/>
            <a:r>
              <a:rPr lang="en-US" sz="2200" dirty="0" smtClean="0"/>
              <a:t>project the curve to lines to get charts</a:t>
            </a:r>
          </a:p>
          <a:p>
            <a:pPr lvl="1"/>
            <a:r>
              <a:rPr lang="en-US" sz="2200" dirty="0" smtClean="0"/>
              <a:t>transition maps </a:t>
            </a:r>
            <a:r>
              <a:rPr lang="en-US" sz="2200" b="1" dirty="0" smtClean="0">
                <a:latin typeface="cmmi10"/>
              </a:rPr>
              <a:t>¿</a:t>
            </a:r>
            <a:r>
              <a:rPr lang="en-US" sz="2200" b="1" baseline="-25000" dirty="0" err="1" smtClean="0">
                <a:latin typeface="cmmi10"/>
              </a:rPr>
              <a:t>ij</a:t>
            </a:r>
            <a:endParaRPr lang="en-US" sz="2200" b="1" baseline="-25000" dirty="0">
              <a:latin typeface="cmmi10"/>
            </a:endParaRPr>
          </a:p>
          <a:p>
            <a:pPr lvl="1"/>
            <a:endParaRPr lang="en-US" sz="2200" b="1" baseline="-25000" dirty="0" smtClean="0">
              <a:latin typeface="cmmi10"/>
            </a:endParaRPr>
          </a:p>
          <a:p>
            <a:pPr lvl="1"/>
            <a:r>
              <a:rPr lang="en-US" sz="2200" dirty="0" smtClean="0"/>
              <a:t>Per overlap constraint</a:t>
            </a:r>
            <a:endParaRPr lang="en-US" sz="2200" b="1" baseline="-25000" dirty="0" smtClean="0">
              <a:latin typeface="cmmi10"/>
            </a:endParaRPr>
          </a:p>
          <a:p>
            <a:pPr lvl="1"/>
            <a:r>
              <a:rPr lang="en-US" sz="2200" dirty="0" smtClean="0"/>
              <a:t>Minimize an energy, subject to :</a:t>
            </a:r>
          </a:p>
          <a:p>
            <a:pPr marL="0" indent="0">
              <a:buNone/>
            </a:pPr>
            <a:r>
              <a:rPr lang="en-US" dirty="0" smtClean="0"/>
              <a:t>                         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17" name="Group 16"/>
          <p:cNvGrpSpPr/>
          <p:nvPr/>
        </p:nvGrpSpPr>
        <p:grpSpPr>
          <a:xfrm>
            <a:off x="2490861" y="3012809"/>
            <a:ext cx="1447801" cy="1586610"/>
            <a:chOff x="4724400" y="3788479"/>
            <a:chExt cx="1447801" cy="1586610"/>
          </a:xfrm>
        </p:grpSpPr>
        <p:cxnSp>
          <p:nvCxnSpPr>
            <p:cNvPr id="18" name="Straight Arrow Connector 17"/>
            <p:cNvCxnSpPr/>
            <p:nvPr/>
          </p:nvCxnSpPr>
          <p:spPr bwMode="auto">
            <a:xfrm>
              <a:off x="5334000" y="3788479"/>
              <a:ext cx="804720" cy="478721"/>
            </a:xfrm>
            <a:prstGeom prst="straightConnector1">
              <a:avLst/>
            </a:prstGeom>
            <a:solidFill>
              <a:schemeClr val="accent1"/>
            </a:solidFill>
            <a:ln w="25400" cap="rnd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/>
            </a:ln>
            <a:effectLst/>
          </p:spPr>
        </p:cxnSp>
        <p:grpSp>
          <p:nvGrpSpPr>
            <p:cNvPr id="19" name="Group 18"/>
            <p:cNvGrpSpPr/>
            <p:nvPr/>
          </p:nvGrpSpPr>
          <p:grpSpPr>
            <a:xfrm>
              <a:off x="4724400" y="4313949"/>
              <a:ext cx="1447801" cy="1061140"/>
              <a:chOff x="4724400" y="4313949"/>
              <a:chExt cx="1447801" cy="1061140"/>
            </a:xfrm>
          </p:grpSpPr>
          <p:cxnSp>
            <p:nvCxnSpPr>
              <p:cNvPr id="20" name="Straight Arrow Connector 19"/>
              <p:cNvCxnSpPr/>
              <p:nvPr/>
            </p:nvCxnSpPr>
            <p:spPr bwMode="auto">
              <a:xfrm>
                <a:off x="4724400" y="4446939"/>
                <a:ext cx="93899" cy="887061"/>
              </a:xfrm>
              <a:prstGeom prst="straightConnector1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1" name="Straight Connector 20"/>
              <p:cNvCxnSpPr/>
              <p:nvPr/>
            </p:nvCxnSpPr>
            <p:spPr bwMode="auto">
              <a:xfrm flipH="1">
                <a:off x="4818299" y="5296260"/>
                <a:ext cx="668101" cy="78829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2" name="Straight Connector 21"/>
              <p:cNvCxnSpPr/>
              <p:nvPr/>
            </p:nvCxnSpPr>
            <p:spPr bwMode="auto">
              <a:xfrm flipH="1">
                <a:off x="5736360" y="4313949"/>
                <a:ext cx="435841" cy="699521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23" name="Arc 22"/>
          <p:cNvSpPr/>
          <p:nvPr/>
        </p:nvSpPr>
        <p:spPr bwMode="auto">
          <a:xfrm rot="2004701">
            <a:off x="2983743" y="3798027"/>
            <a:ext cx="1251467" cy="1235854"/>
          </a:xfrm>
          <a:prstGeom prst="arc">
            <a:avLst>
              <a:gd name="adj1" fmla="val 16200000"/>
              <a:gd name="adj2" fmla="val 7596567"/>
            </a:avLst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910984" y="4433270"/>
            <a:ext cx="3699616" cy="519730"/>
            <a:chOff x="4713717" y="4419600"/>
            <a:chExt cx="3896883" cy="563405"/>
          </a:xfrm>
        </p:grpSpPr>
        <p:pic>
          <p:nvPicPr>
            <p:cNvPr id="26" name="Picture 25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837442" y="4533879"/>
              <a:ext cx="3625220" cy="419121"/>
            </a:xfrm>
            <a:prstGeom prst="rect">
              <a:avLst/>
            </a:prstGeom>
            <a:noFill/>
            <a:ln/>
            <a:effectLst/>
            <a:extLst>
              <a:ext uri="{909E8E84-426E-40DD-AFC4-6F175D3DCCD1}">
                <a14:hiddenFill xmlns:a14="http://schemas.microsoft.com/office/drawing/2010/main">
                  <a:pattFill prst="pct5">
                    <a:fgClr>
                      <a:srgbClr val="FFFFFF">
                        <a:alpha val="0"/>
                      </a:srgbClr>
                    </a:fgClr>
                    <a:bgClr>
                      <a:srgbClr val="FFFFFF">
                        <a:alpha val="0"/>
                      </a:srgbClr>
                    </a:bgClr>
                  </a:patt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31F19639-BCED-4A60-ADC4-E9642A236FB7}">
                <a14:hiddenScene3d xmlns:a14="http://schemas.microsoft.com/office/drawing/2010/main">
                  <a:camera prst="orthographicFront">
                    <a:rot lat="0" lon="0" rev="0"/>
                  </a:camera>
                  <a:lightRig rig="threePt" dir="t">
                    <a:rot lat="0" lon="0" rev="0"/>
                  </a:lightRig>
                </a14:hiddenScene3d>
              </a:ext>
              <a:ext uri="{E45631CC-5BF2-4C18-A39C-3461C7D3F71A}">
                <a14:hiddenSp3d xmlns:a14="http://schemas.microsoft.com/office/drawing/2010/main" extrusionH="457200">
                  <a:contourClr>
                    <a:srgbClr val="000000"/>
                  </a:contourClr>
                </a14:hiddenSp3d>
              </a:ex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27" name="Rectangle 26"/>
            <p:cNvSpPr/>
            <p:nvPr/>
          </p:nvSpPr>
          <p:spPr bwMode="auto">
            <a:xfrm>
              <a:off x="4713717" y="4419600"/>
              <a:ext cx="3896883" cy="563405"/>
            </a:xfrm>
            <a:prstGeom prst="rect">
              <a:avLst/>
            </a:prstGeom>
            <a:noFill/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650051" y="4972957"/>
            <a:ext cx="1692068" cy="439245"/>
            <a:chOff x="7072356" y="5855859"/>
            <a:chExt cx="1692068" cy="439245"/>
          </a:xfrm>
        </p:grpSpPr>
        <p:sp>
          <p:nvSpPr>
            <p:cNvPr id="29" name="TextBox 28"/>
            <p:cNvSpPr txBox="1"/>
            <p:nvPr/>
          </p:nvSpPr>
          <p:spPr>
            <a:xfrm>
              <a:off x="7072356" y="5925772"/>
              <a:ext cx="1602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 integer jump</a:t>
              </a:r>
            </a:p>
          </p:txBody>
        </p:sp>
        <p:cxnSp>
          <p:nvCxnSpPr>
            <p:cNvPr id="30" name="Elbow Connector 29"/>
            <p:cNvCxnSpPr>
              <a:stCxn id="29" idx="3"/>
            </p:cNvCxnSpPr>
            <p:nvPr/>
          </p:nvCxnSpPr>
          <p:spPr bwMode="auto">
            <a:xfrm flipV="1">
              <a:off x="8674574" y="5855859"/>
              <a:ext cx="89850" cy="254579"/>
            </a:xfrm>
            <a:prstGeom prst="bentConnector2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grpSp>
        <p:nvGrpSpPr>
          <p:cNvPr id="31" name="Group 30"/>
          <p:cNvGrpSpPr/>
          <p:nvPr/>
        </p:nvGrpSpPr>
        <p:grpSpPr>
          <a:xfrm>
            <a:off x="1805775" y="2442035"/>
            <a:ext cx="1872716" cy="2072851"/>
            <a:chOff x="4053578" y="3190207"/>
            <a:chExt cx="1872716" cy="2072851"/>
          </a:xfrm>
        </p:grpSpPr>
        <p:sp>
          <p:nvSpPr>
            <p:cNvPr id="32" name="Rectangle 31"/>
            <p:cNvSpPr/>
            <p:nvPr/>
          </p:nvSpPr>
          <p:spPr>
            <a:xfrm rot="20340690">
              <a:off x="4053578" y="3190207"/>
              <a:ext cx="1503066" cy="1877453"/>
            </a:xfrm>
            <a:prstGeom prst="rect">
              <a:avLst/>
            </a:prstGeom>
            <a:solidFill>
              <a:srgbClr val="FFC000">
                <a:alpha val="26000"/>
              </a:srgb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33" name="Straight Connector 32"/>
            <p:cNvCxnSpPr/>
            <p:nvPr/>
          </p:nvCxnSpPr>
          <p:spPr bwMode="auto">
            <a:xfrm flipV="1">
              <a:off x="4419600" y="4724400"/>
              <a:ext cx="1363659" cy="538658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FEC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Arrow Connector 33"/>
            <p:cNvCxnSpPr/>
            <p:nvPr/>
          </p:nvCxnSpPr>
          <p:spPr bwMode="auto">
            <a:xfrm>
              <a:off x="5410200" y="4117428"/>
              <a:ext cx="228600" cy="606972"/>
            </a:xfrm>
            <a:prstGeom prst="straightConnector1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5" name="TextBox 34"/>
            <p:cNvSpPr txBox="1"/>
            <p:nvPr/>
          </p:nvSpPr>
          <p:spPr>
            <a:xfrm>
              <a:off x="5517208" y="4038600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mmi10"/>
                </a:rPr>
                <a:t>P</a:t>
              </a:r>
              <a:r>
                <a:rPr lang="en-US" baseline="-25000" dirty="0">
                  <a:latin typeface="cmmi10"/>
                </a:rPr>
                <a:t>2</a:t>
              </a:r>
              <a:endParaRPr lang="en-US" baseline="-25000" dirty="0" smtClean="0">
                <a:latin typeface="cmmi10"/>
              </a:endParaRPr>
            </a:p>
          </p:txBody>
        </p:sp>
      </p:grpSp>
      <p:sp>
        <p:nvSpPr>
          <p:cNvPr id="36" name="Freeform 35"/>
          <p:cNvSpPr/>
          <p:nvPr/>
        </p:nvSpPr>
        <p:spPr>
          <a:xfrm>
            <a:off x="220433" y="1967530"/>
            <a:ext cx="2863353" cy="1672076"/>
          </a:xfrm>
          <a:custGeom>
            <a:avLst/>
            <a:gdLst>
              <a:gd name="connsiteX0" fmla="*/ 0 w 2515273"/>
              <a:gd name="connsiteY0" fmla="*/ 576312 h 1681821"/>
              <a:gd name="connsiteX1" fmla="*/ 1879041 w 2515273"/>
              <a:gd name="connsiteY1" fmla="*/ 33701 h 1681821"/>
              <a:gd name="connsiteX2" fmla="*/ 2411604 w 2515273"/>
              <a:gd name="connsiteY2" fmla="*/ 1440471 h 1681821"/>
              <a:gd name="connsiteX3" fmla="*/ 30145 w 2515273"/>
              <a:gd name="connsiteY3" fmla="*/ 1611293 h 1681821"/>
              <a:gd name="connsiteX0" fmla="*/ 10048 w 2528090"/>
              <a:gd name="connsiteY0" fmla="*/ 576312 h 1448324"/>
              <a:gd name="connsiteX1" fmla="*/ 1889089 w 2528090"/>
              <a:gd name="connsiteY1" fmla="*/ 33701 h 1448324"/>
              <a:gd name="connsiteX2" fmla="*/ 2421652 w 2528090"/>
              <a:gd name="connsiteY2" fmla="*/ 1440471 h 1448324"/>
              <a:gd name="connsiteX3" fmla="*/ 0 w 2528090"/>
              <a:gd name="connsiteY3" fmla="*/ 606458 h 1448324"/>
              <a:gd name="connsiteX0" fmla="*/ 20097 w 2538832"/>
              <a:gd name="connsiteY0" fmla="*/ 576312 h 1500913"/>
              <a:gd name="connsiteX1" fmla="*/ 1899138 w 2538832"/>
              <a:gd name="connsiteY1" fmla="*/ 33701 h 1500913"/>
              <a:gd name="connsiteX2" fmla="*/ 2431701 w 2538832"/>
              <a:gd name="connsiteY2" fmla="*/ 1440471 h 1500913"/>
              <a:gd name="connsiteX3" fmla="*/ 0 w 2538832"/>
              <a:gd name="connsiteY3" fmla="*/ 1189262 h 1500913"/>
              <a:gd name="connsiteX0" fmla="*/ 0 w 2510443"/>
              <a:gd name="connsiteY0" fmla="*/ 576312 h 1565162"/>
              <a:gd name="connsiteX1" fmla="*/ 1879041 w 2510443"/>
              <a:gd name="connsiteY1" fmla="*/ 33701 h 1565162"/>
              <a:gd name="connsiteX2" fmla="*/ 2411604 w 2510443"/>
              <a:gd name="connsiteY2" fmla="*/ 1440471 h 1565162"/>
              <a:gd name="connsiteX3" fmla="*/ 100484 w 2510443"/>
              <a:gd name="connsiteY3" fmla="*/ 1410326 h 1565162"/>
              <a:gd name="connsiteX0" fmla="*/ 0 w 2501528"/>
              <a:gd name="connsiteY0" fmla="*/ 576312 h 1896323"/>
              <a:gd name="connsiteX1" fmla="*/ 1879041 w 2501528"/>
              <a:gd name="connsiteY1" fmla="*/ 33701 h 1896323"/>
              <a:gd name="connsiteX2" fmla="*/ 2411604 w 2501528"/>
              <a:gd name="connsiteY2" fmla="*/ 1440471 h 1896323"/>
              <a:gd name="connsiteX3" fmla="*/ 231113 w 2501528"/>
              <a:gd name="connsiteY3" fmla="*/ 1862502 h 1896323"/>
              <a:gd name="connsiteX0" fmla="*/ 0 w 2483954"/>
              <a:gd name="connsiteY0" fmla="*/ 576312 h 2106018"/>
              <a:gd name="connsiteX1" fmla="*/ 1879041 w 2483954"/>
              <a:gd name="connsiteY1" fmla="*/ 33701 h 2106018"/>
              <a:gd name="connsiteX2" fmla="*/ 2411604 w 2483954"/>
              <a:gd name="connsiteY2" fmla="*/ 1440471 h 2106018"/>
              <a:gd name="connsiteX3" fmla="*/ 492370 w 2483954"/>
              <a:gd name="connsiteY3" fmla="*/ 2083566 h 2106018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584630"/>
              <a:gd name="connsiteY0" fmla="*/ 562302 h 2084676"/>
              <a:gd name="connsiteX1" fmla="*/ 1879041 w 2584630"/>
              <a:gd name="connsiteY1" fmla="*/ 19691 h 2084676"/>
              <a:gd name="connsiteX2" fmla="*/ 2522136 w 2584630"/>
              <a:gd name="connsiteY2" fmla="*/ 1165204 h 2084676"/>
              <a:gd name="connsiteX3" fmla="*/ 492370 w 2584630"/>
              <a:gd name="connsiteY3" fmla="*/ 2069556 h 2084676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4" fmla="*/ 0 w 2593908"/>
              <a:gd name="connsiteY4" fmla="*/ 563827 h 2086797"/>
              <a:gd name="connsiteX0" fmla="*/ 0 w 2593908"/>
              <a:gd name="connsiteY0" fmla="*/ 563827 h 2206260"/>
              <a:gd name="connsiteX1" fmla="*/ 1879041 w 2593908"/>
              <a:gd name="connsiteY1" fmla="*/ 21216 h 2206260"/>
              <a:gd name="connsiteX2" fmla="*/ 2532185 w 2593908"/>
              <a:gd name="connsiteY2" fmla="*/ 1196874 h 2206260"/>
              <a:gd name="connsiteX3" fmla="*/ 492370 w 2593908"/>
              <a:gd name="connsiteY3" fmla="*/ 2071081 h 2206260"/>
              <a:gd name="connsiteX4" fmla="*/ 0 w 2593908"/>
              <a:gd name="connsiteY4" fmla="*/ 563827 h 2206260"/>
              <a:gd name="connsiteX0" fmla="*/ 0 w 2593908"/>
              <a:gd name="connsiteY0" fmla="*/ 563827 h 2082711"/>
              <a:gd name="connsiteX1" fmla="*/ 1879041 w 2593908"/>
              <a:gd name="connsiteY1" fmla="*/ 21216 h 2082711"/>
              <a:gd name="connsiteX2" fmla="*/ 2532185 w 2593908"/>
              <a:gd name="connsiteY2" fmla="*/ 1196874 h 2082711"/>
              <a:gd name="connsiteX3" fmla="*/ 492370 w 2593908"/>
              <a:gd name="connsiteY3" fmla="*/ 2071081 h 2082711"/>
              <a:gd name="connsiteX4" fmla="*/ 0 w 2593908"/>
              <a:gd name="connsiteY4" fmla="*/ 563827 h 2082711"/>
              <a:gd name="connsiteX0" fmla="*/ 11624 w 2605532"/>
              <a:gd name="connsiteY0" fmla="*/ 574928 h 2093812"/>
              <a:gd name="connsiteX1" fmla="*/ 1890665 w 2605532"/>
              <a:gd name="connsiteY1" fmla="*/ 32317 h 2093812"/>
              <a:gd name="connsiteX2" fmla="*/ 2543809 w 2605532"/>
              <a:gd name="connsiteY2" fmla="*/ 1207975 h 2093812"/>
              <a:gd name="connsiteX3" fmla="*/ 503994 w 2605532"/>
              <a:gd name="connsiteY3" fmla="*/ 2082182 h 2093812"/>
              <a:gd name="connsiteX4" fmla="*/ 11624 w 2605532"/>
              <a:gd name="connsiteY4" fmla="*/ 574928 h 2093812"/>
              <a:gd name="connsiteX0" fmla="*/ 282177 w 2174260"/>
              <a:gd name="connsiteY0" fmla="*/ 1015843 h 2051753"/>
              <a:gd name="connsiteX1" fmla="*/ 1467881 w 2174260"/>
              <a:gd name="connsiteY1" fmla="*/ 960 h 2051753"/>
              <a:gd name="connsiteX2" fmla="*/ 2121025 w 2174260"/>
              <a:gd name="connsiteY2" fmla="*/ 1176618 h 2051753"/>
              <a:gd name="connsiteX3" fmla="*/ 81210 w 2174260"/>
              <a:gd name="connsiteY3" fmla="*/ 2050825 h 2051753"/>
              <a:gd name="connsiteX4" fmla="*/ 282177 w 2174260"/>
              <a:gd name="connsiteY4" fmla="*/ 1015843 h 2051753"/>
              <a:gd name="connsiteX0" fmla="*/ 333011 w 2212817"/>
              <a:gd name="connsiteY0" fmla="*/ 654426 h 1690250"/>
              <a:gd name="connsiteX1" fmla="*/ 1408183 w 2212817"/>
              <a:gd name="connsiteY1" fmla="*/ 1284 h 1690250"/>
              <a:gd name="connsiteX2" fmla="*/ 2171859 w 2212817"/>
              <a:gd name="connsiteY2" fmla="*/ 815201 h 1690250"/>
              <a:gd name="connsiteX3" fmla="*/ 132044 w 2212817"/>
              <a:gd name="connsiteY3" fmla="*/ 1689408 h 1690250"/>
              <a:gd name="connsiteX4" fmla="*/ 333011 w 2212817"/>
              <a:gd name="connsiteY4" fmla="*/ 654426 h 1690250"/>
              <a:gd name="connsiteX0" fmla="*/ 348405 w 2299698"/>
              <a:gd name="connsiteY0" fmla="*/ 1286757 h 2322744"/>
              <a:gd name="connsiteX1" fmla="*/ 1855656 w 2299698"/>
              <a:gd name="connsiteY1" fmla="*/ 569 h 2322744"/>
              <a:gd name="connsiteX2" fmla="*/ 2187253 w 2299698"/>
              <a:gd name="connsiteY2" fmla="*/ 1447532 h 2322744"/>
              <a:gd name="connsiteX3" fmla="*/ 147438 w 2299698"/>
              <a:gd name="connsiteY3" fmla="*/ 2321739 h 2322744"/>
              <a:gd name="connsiteX4" fmla="*/ 348405 w 2299698"/>
              <a:gd name="connsiteY4" fmla="*/ 1286757 h 2322744"/>
              <a:gd name="connsiteX0" fmla="*/ 379657 w 2709746"/>
              <a:gd name="connsiteY0" fmla="*/ 1289660 h 2334349"/>
              <a:gd name="connsiteX1" fmla="*/ 1886908 w 2709746"/>
              <a:gd name="connsiteY1" fmla="*/ 3472 h 2334349"/>
              <a:gd name="connsiteX2" fmla="*/ 2640536 w 2709746"/>
              <a:gd name="connsiteY2" fmla="*/ 1701644 h 2334349"/>
              <a:gd name="connsiteX3" fmla="*/ 178690 w 2709746"/>
              <a:gd name="connsiteY3" fmla="*/ 2324642 h 2334349"/>
              <a:gd name="connsiteX4" fmla="*/ 379657 w 2709746"/>
              <a:gd name="connsiteY4" fmla="*/ 1289660 h 2334349"/>
              <a:gd name="connsiteX0" fmla="*/ 160 w 2261460"/>
              <a:gd name="connsiteY0" fmla="*/ 1289095 h 1732376"/>
              <a:gd name="connsiteX1" fmla="*/ 1507411 w 2261460"/>
              <a:gd name="connsiteY1" fmla="*/ 2907 h 1732376"/>
              <a:gd name="connsiteX2" fmla="*/ 2261039 w 2261460"/>
              <a:gd name="connsiteY2" fmla="*/ 1701079 h 1732376"/>
              <a:gd name="connsiteX3" fmla="*/ 1416977 w 2261460"/>
              <a:gd name="connsiteY3" fmla="*/ 1118274 h 1732376"/>
              <a:gd name="connsiteX4" fmla="*/ 160 w 2261460"/>
              <a:gd name="connsiteY4" fmla="*/ 1289095 h 1732376"/>
              <a:gd name="connsiteX0" fmla="*/ 8963 w 2401933"/>
              <a:gd name="connsiteY0" fmla="*/ 1259011 h 1700929"/>
              <a:gd name="connsiteX1" fmla="*/ 2159308 w 2401933"/>
              <a:gd name="connsiteY1" fmla="*/ 2968 h 1700929"/>
              <a:gd name="connsiteX2" fmla="*/ 2269842 w 2401933"/>
              <a:gd name="connsiteY2" fmla="*/ 1670995 h 1700929"/>
              <a:gd name="connsiteX3" fmla="*/ 1425780 w 2401933"/>
              <a:gd name="connsiteY3" fmla="*/ 1088190 h 1700929"/>
              <a:gd name="connsiteX4" fmla="*/ 8963 w 2401933"/>
              <a:gd name="connsiteY4" fmla="*/ 1259011 h 1700929"/>
              <a:gd name="connsiteX0" fmla="*/ 8963 w 2423572"/>
              <a:gd name="connsiteY0" fmla="*/ 1259350 h 1672415"/>
              <a:gd name="connsiteX1" fmla="*/ 2159308 w 2423572"/>
              <a:gd name="connsiteY1" fmla="*/ 3307 h 1672415"/>
              <a:gd name="connsiteX2" fmla="*/ 2400470 w 2423572"/>
              <a:gd name="connsiteY2" fmla="*/ 917706 h 1672415"/>
              <a:gd name="connsiteX3" fmla="*/ 2269842 w 2423572"/>
              <a:gd name="connsiteY3" fmla="*/ 1671334 h 1672415"/>
              <a:gd name="connsiteX4" fmla="*/ 1425780 w 2423572"/>
              <a:gd name="connsiteY4" fmla="*/ 1088529 h 1672415"/>
              <a:gd name="connsiteX5" fmla="*/ 8963 w 2423572"/>
              <a:gd name="connsiteY5" fmla="*/ 1259350 h 1672415"/>
              <a:gd name="connsiteX0" fmla="*/ 8963 w 2863353"/>
              <a:gd name="connsiteY0" fmla="*/ 1259130 h 1672076"/>
              <a:gd name="connsiteX1" fmla="*/ 2159308 w 2863353"/>
              <a:gd name="connsiteY1" fmla="*/ 3087 h 1672076"/>
              <a:gd name="connsiteX2" fmla="*/ 2862694 w 2863353"/>
              <a:gd name="connsiteY2" fmla="*/ 927535 h 1672076"/>
              <a:gd name="connsiteX3" fmla="*/ 2269842 w 2863353"/>
              <a:gd name="connsiteY3" fmla="*/ 1671114 h 1672076"/>
              <a:gd name="connsiteX4" fmla="*/ 1425780 w 2863353"/>
              <a:gd name="connsiteY4" fmla="*/ 1088309 h 1672076"/>
              <a:gd name="connsiteX5" fmla="*/ 8963 w 2863353"/>
              <a:gd name="connsiteY5" fmla="*/ 1259130 h 167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3353" h="1672076">
                <a:moveTo>
                  <a:pt x="8963" y="1259130"/>
                </a:moveTo>
                <a:cubicBezTo>
                  <a:pt x="131218" y="1078260"/>
                  <a:pt x="1683686" y="58353"/>
                  <a:pt x="2159308" y="3087"/>
                </a:cubicBezTo>
                <a:cubicBezTo>
                  <a:pt x="2634930" y="-52179"/>
                  <a:pt x="2844272" y="649531"/>
                  <a:pt x="2862694" y="927535"/>
                </a:cubicBezTo>
                <a:cubicBezTo>
                  <a:pt x="2881116" y="1205540"/>
                  <a:pt x="2509328" y="1644318"/>
                  <a:pt x="2269842" y="1671114"/>
                </a:cubicBezTo>
                <a:cubicBezTo>
                  <a:pt x="2030356" y="1697910"/>
                  <a:pt x="1802593" y="1156973"/>
                  <a:pt x="1425780" y="1088309"/>
                </a:cubicBezTo>
                <a:cubicBezTo>
                  <a:pt x="1048967" y="1019645"/>
                  <a:pt x="-113292" y="1440000"/>
                  <a:pt x="8963" y="125913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810000" y="224135"/>
            <a:ext cx="33505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Overlaps:1D Example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graphicFrame>
        <p:nvGraphicFramePr>
          <p:cNvPr id="38" name="Object 3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464970"/>
              </p:ext>
            </p:extLst>
          </p:nvPr>
        </p:nvGraphicFramePr>
        <p:xfrm>
          <a:off x="2801304" y="5100246"/>
          <a:ext cx="1523893" cy="4353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47" name="Equation" r:id="rId5" imgW="799920" imgH="228600" progId="Equation.3">
                  <p:embed/>
                </p:oleObj>
              </mc:Choice>
              <mc:Fallback>
                <p:oleObj name="Equation" r:id="rId5" imgW="79992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01304" y="5100246"/>
                        <a:ext cx="1523893" cy="4353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3395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15</a:t>
            </a:fld>
            <a:endParaRPr lang="it-IT"/>
          </a:p>
        </p:txBody>
      </p:sp>
      <p:pic>
        <p:nvPicPr>
          <p:cNvPr id="9" name="Picture 14" descr="C:\Users\Nico\Desktop\SigAsiaFF\g328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6770" y="2894806"/>
            <a:ext cx="37703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Nico\Desktop\SigAsiaFF\g74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3657600"/>
            <a:ext cx="38100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4" name="Straight Arrow Connector 23"/>
          <p:cNvCxnSpPr/>
          <p:nvPr/>
        </p:nvCxnSpPr>
        <p:spPr bwMode="auto">
          <a:xfrm flipH="1">
            <a:off x="5452262" y="4760631"/>
            <a:ext cx="1435937" cy="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>
            <a:stCxn id="15" idx="3"/>
            <a:endCxn id="36" idx="1"/>
          </p:cNvCxnSpPr>
          <p:nvPr/>
        </p:nvCxnSpPr>
        <p:spPr bwMode="auto">
          <a:xfrm flipH="1">
            <a:off x="4695024" y="3288245"/>
            <a:ext cx="845368" cy="639926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5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7" name="Straight Arrow Connector 26"/>
          <p:cNvCxnSpPr>
            <a:stCxn id="35" idx="2"/>
            <a:endCxn id="52" idx="1"/>
          </p:cNvCxnSpPr>
          <p:nvPr/>
        </p:nvCxnSpPr>
        <p:spPr bwMode="auto">
          <a:xfrm>
            <a:off x="6536411" y="3327983"/>
            <a:ext cx="352586" cy="681311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45" name="Straight Connector 44"/>
          <p:cNvCxnSpPr/>
          <p:nvPr/>
        </p:nvCxnSpPr>
        <p:spPr>
          <a:xfrm>
            <a:off x="4114800" y="3389017"/>
            <a:ext cx="4267200" cy="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6400800" y="3354805"/>
            <a:ext cx="0" cy="2459675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6" name="Group 65"/>
          <p:cNvGrpSpPr/>
          <p:nvPr/>
        </p:nvGrpSpPr>
        <p:grpSpPr>
          <a:xfrm>
            <a:off x="6272213" y="1295400"/>
            <a:ext cx="2338387" cy="1202040"/>
            <a:chOff x="6065084" y="1572934"/>
            <a:chExt cx="2338387" cy="1202040"/>
          </a:xfrm>
        </p:grpSpPr>
        <p:graphicFrame>
          <p:nvGraphicFramePr>
            <p:cNvPr id="58" name="Object 5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704839411"/>
                </p:ext>
              </p:extLst>
            </p:nvPr>
          </p:nvGraphicFramePr>
          <p:xfrm>
            <a:off x="6065084" y="1572934"/>
            <a:ext cx="2330450" cy="7635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378" name="Equation" r:id="rId5" imgW="1396800" imgH="457200" progId="Equation.3">
                    <p:embed/>
                  </p:oleObj>
                </mc:Choice>
                <mc:Fallback>
                  <p:oleObj name="Equation" r:id="rId5" imgW="1396800" imgH="4572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6"/>
                        <a:stretch>
                          <a:fillRect/>
                        </a:stretch>
                      </p:blipFill>
                      <p:spPr>
                        <a:xfrm>
                          <a:off x="6065084" y="1572934"/>
                          <a:ext cx="2330450" cy="7635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1" name="Rectangle 60"/>
            <p:cNvSpPr/>
            <p:nvPr/>
          </p:nvSpPr>
          <p:spPr bwMode="auto">
            <a:xfrm>
              <a:off x="6091001" y="1583440"/>
              <a:ext cx="2312470" cy="778760"/>
            </a:xfrm>
            <a:prstGeom prst="rect">
              <a:avLst/>
            </a:prstGeom>
            <a:noFill/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grpSp>
          <p:nvGrpSpPr>
            <p:cNvPr id="62" name="Group 61"/>
            <p:cNvGrpSpPr/>
            <p:nvPr/>
          </p:nvGrpSpPr>
          <p:grpSpPr>
            <a:xfrm>
              <a:off x="6442039" y="2051261"/>
              <a:ext cx="1692068" cy="723713"/>
              <a:chOff x="7072356" y="5571391"/>
              <a:chExt cx="1692068" cy="723713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072356" y="5925772"/>
                <a:ext cx="16022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 integer jump</a:t>
                </a:r>
              </a:p>
            </p:txBody>
          </p:sp>
          <p:cxnSp>
            <p:nvCxnSpPr>
              <p:cNvPr id="64" name="Elbow Connector 63"/>
              <p:cNvCxnSpPr>
                <a:stCxn id="63" idx="3"/>
              </p:cNvCxnSpPr>
              <p:nvPr/>
            </p:nvCxnSpPr>
            <p:spPr bwMode="auto">
              <a:xfrm flipV="1">
                <a:off x="8674574" y="5571391"/>
                <a:ext cx="89850" cy="539047"/>
              </a:xfrm>
              <a:prstGeom prst="bentConnector2">
                <a:avLst/>
              </a:prstGeom>
              <a:solidFill>
                <a:schemeClr val="accent1"/>
              </a:solidFill>
              <a:ln w="381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  <p:graphicFrame>
        <p:nvGraphicFramePr>
          <p:cNvPr id="67" name="Object 6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43926182"/>
              </p:ext>
            </p:extLst>
          </p:nvPr>
        </p:nvGraphicFramePr>
        <p:xfrm>
          <a:off x="4724400" y="5674211"/>
          <a:ext cx="381000" cy="45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" name="Equation" r:id="rId7" imgW="190440" imgH="228600" progId="Equation.3">
                  <p:embed/>
                </p:oleObj>
              </mc:Choice>
              <mc:Fallback>
                <p:oleObj name="Equation" r:id="rId7" imgW="19044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4724400" y="5674211"/>
                        <a:ext cx="381000" cy="4545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8" name="Object 6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66088197"/>
              </p:ext>
            </p:extLst>
          </p:nvPr>
        </p:nvGraphicFramePr>
        <p:xfrm>
          <a:off x="7159887" y="5738954"/>
          <a:ext cx="4064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" name="Equation" r:id="rId9" imgW="203040" imgH="241200" progId="Equation.3">
                  <p:embed/>
                </p:oleObj>
              </mc:Choice>
              <mc:Fallback>
                <p:oleObj name="Equation" r:id="rId9" imgW="20304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59887" y="5738954"/>
                        <a:ext cx="4064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7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4120675"/>
              </p:ext>
            </p:extLst>
          </p:nvPr>
        </p:nvGraphicFramePr>
        <p:xfrm>
          <a:off x="5859463" y="4813969"/>
          <a:ext cx="465137" cy="46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" name="Equation" r:id="rId11" imgW="241200" imgH="241200" progId="Equation.3">
                  <p:embed/>
                </p:oleObj>
              </mc:Choice>
              <mc:Fallback>
                <p:oleObj name="Equation" r:id="rId11" imgW="241200" imgH="241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9463" y="4813969"/>
                        <a:ext cx="465137" cy="465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TextBox 32"/>
          <p:cNvSpPr txBox="1"/>
          <p:nvPr/>
        </p:nvSpPr>
        <p:spPr>
          <a:xfrm>
            <a:off x="3810000" y="224135"/>
            <a:ext cx="3589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Overlaps: real scenario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sp>
        <p:nvSpPr>
          <p:cNvPr id="15" name="Isosceles Triangle 14"/>
          <p:cNvSpPr/>
          <p:nvPr/>
        </p:nvSpPr>
        <p:spPr>
          <a:xfrm rot="20336011">
            <a:off x="5190500" y="1406489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Isosceles Triangle 14"/>
          <p:cNvSpPr/>
          <p:nvPr/>
        </p:nvSpPr>
        <p:spPr>
          <a:xfrm rot="911152">
            <a:off x="5264872" y="1493566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6" name="Isosceles Triangle 14"/>
          <p:cNvSpPr/>
          <p:nvPr/>
        </p:nvSpPr>
        <p:spPr>
          <a:xfrm>
            <a:off x="4694226" y="3928171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7" name="Isosceles Triangle 14"/>
          <p:cNvSpPr/>
          <p:nvPr/>
        </p:nvSpPr>
        <p:spPr>
          <a:xfrm rot="2175141">
            <a:off x="4732328" y="4036162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52" name="Isosceles Triangle 14"/>
          <p:cNvSpPr/>
          <p:nvPr/>
        </p:nvSpPr>
        <p:spPr>
          <a:xfrm>
            <a:off x="6888199" y="4009294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5" name="Content Placeholder 72"/>
          <p:cNvSpPr txBox="1">
            <a:spLocks/>
          </p:cNvSpPr>
          <p:nvPr/>
        </p:nvSpPr>
        <p:spPr>
          <a:xfrm>
            <a:off x="207047" y="1152667"/>
            <a:ext cx="4268493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Similarly…</a:t>
            </a:r>
          </a:p>
          <a:p>
            <a:endParaRPr lang="en-US" sz="2200" dirty="0"/>
          </a:p>
          <a:p>
            <a:pPr lvl="1"/>
            <a:r>
              <a:rPr lang="en-US" sz="2200" dirty="0" smtClean="0"/>
              <a:t>Overlapping triangles in 3d maps to different positions in parametric space</a:t>
            </a:r>
          </a:p>
          <a:p>
            <a:pPr lvl="1"/>
            <a:endParaRPr lang="en-US" sz="2200" b="1" baseline="-25000" dirty="0" smtClean="0">
              <a:latin typeface="cmmi10"/>
            </a:endParaRPr>
          </a:p>
          <a:p>
            <a:pPr lvl="1"/>
            <a:r>
              <a:rPr lang="en-US" sz="2200" dirty="0" smtClean="0"/>
              <a:t>BUT They related </a:t>
            </a:r>
            <a:r>
              <a:rPr lang="en-US" sz="2200" dirty="0"/>
              <a:t>by </a:t>
            </a:r>
            <a:r>
              <a:rPr lang="en-US" sz="2200" dirty="0" smtClean="0"/>
              <a:t>transition functions </a:t>
            </a:r>
            <a:r>
              <a:rPr lang="en-US" sz="2200" i="1" dirty="0" smtClean="0"/>
              <a:t>X</a:t>
            </a:r>
            <a:endParaRPr lang="en-US" sz="2200" i="1" dirty="0"/>
          </a:p>
          <a:p>
            <a:pPr lvl="1"/>
            <a:endParaRPr lang="en-US" sz="2200" b="1" baseline="-25000" dirty="0" smtClean="0">
              <a:latin typeface="cmmi10"/>
            </a:endParaRPr>
          </a:p>
          <a:p>
            <a:pPr lvl="1"/>
            <a:r>
              <a:rPr lang="en-US" sz="2200" dirty="0" smtClean="0"/>
              <a:t>Linear Constraint with integer variable</a:t>
            </a:r>
          </a:p>
          <a:p>
            <a:pPr marL="0" indent="0">
              <a:buNone/>
            </a:pPr>
            <a:r>
              <a:rPr lang="en-US" dirty="0" smtClean="0"/>
              <a:t>                         </a:t>
            </a:r>
          </a:p>
          <a:p>
            <a:endParaRPr lang="en-US" dirty="0"/>
          </a:p>
        </p:txBody>
      </p:sp>
      <p:pic>
        <p:nvPicPr>
          <p:cNvPr id="72" name="Picture 15" descr="C:\Users\Nico\Desktop\SigAsiaFF\g74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300" y="3505200"/>
            <a:ext cx="38100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85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6" grpId="0" animBg="1"/>
      <p:bldP spid="37" grpId="0" animBg="1"/>
      <p:bldP spid="5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16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143000"/>
            <a:ext cx="38100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endParaRPr lang="en-US" sz="2000" dirty="0" smtClean="0">
              <a:solidFill>
                <a:srgbClr val="093680"/>
              </a:solidFill>
            </a:endParaRPr>
          </a:p>
        </p:txBody>
      </p:sp>
      <p:sp>
        <p:nvSpPr>
          <p:cNvPr id="4" name="Content Placeholder 56"/>
          <p:cNvSpPr txBox="1">
            <a:spLocks/>
          </p:cNvSpPr>
          <p:nvPr/>
        </p:nvSpPr>
        <p:spPr>
          <a:xfrm>
            <a:off x="4374033" y="2258501"/>
            <a:ext cx="4465167" cy="2313499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 eaLnBrk="1" hangingPunct="1">
              <a:buNone/>
            </a:pPr>
            <a:endParaRPr lang="en-US" sz="2400" dirty="0" smtClean="0">
              <a:solidFill>
                <a:srgbClr val="093680"/>
              </a:solidFill>
              <a:ea typeface="+mn-ea"/>
            </a:endParaRPr>
          </a:p>
          <a:p>
            <a:r>
              <a:rPr lang="en-US" sz="2200" dirty="0" smtClean="0"/>
              <a:t>Integration of weights on Parametric domain.</a:t>
            </a:r>
          </a:p>
          <a:p>
            <a:endParaRPr lang="en-US" sz="2200" dirty="0" smtClean="0"/>
          </a:p>
          <a:p>
            <a:r>
              <a:rPr lang="en-US" sz="2200" dirty="0"/>
              <a:t>V</a:t>
            </a:r>
            <a:r>
              <a:rPr lang="en-US" sz="2200" dirty="0" smtClean="0"/>
              <a:t>alues </a:t>
            </a:r>
            <a:r>
              <a:rPr lang="en-US" sz="2200" dirty="0"/>
              <a:t>of </a:t>
            </a:r>
            <a:r>
              <a:rPr lang="en-US" sz="2200" dirty="0">
                <a:latin typeface="cmmi10"/>
              </a:rPr>
              <a:t>w</a:t>
            </a:r>
            <a:r>
              <a:rPr lang="en-US" sz="2200" dirty="0"/>
              <a:t>(</a:t>
            </a:r>
            <a:r>
              <a:rPr lang="en-US" sz="2200" dirty="0">
                <a:latin typeface="cmmi10"/>
              </a:rPr>
              <a:t>t</a:t>
            </a:r>
            <a:r>
              <a:rPr lang="en-US" sz="2200" dirty="0"/>
              <a:t>) = 1/number of overlapping range images at  </a:t>
            </a:r>
            <a:r>
              <a:rPr lang="en-US" sz="2200" dirty="0" smtClean="0"/>
              <a:t>t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grpSp>
        <p:nvGrpSpPr>
          <p:cNvPr id="5" name="Group 4"/>
          <p:cNvGrpSpPr/>
          <p:nvPr/>
        </p:nvGrpSpPr>
        <p:grpSpPr>
          <a:xfrm>
            <a:off x="2110468" y="2378209"/>
            <a:ext cx="2124448" cy="1864715"/>
            <a:chOff x="4352553" y="3148755"/>
            <a:chExt cx="2124448" cy="1864715"/>
          </a:xfrm>
        </p:grpSpPr>
        <p:sp>
          <p:nvSpPr>
            <p:cNvPr id="6" name="Rectangle 5"/>
            <p:cNvSpPr/>
            <p:nvPr/>
          </p:nvSpPr>
          <p:spPr>
            <a:xfrm rot="17945826">
              <a:off x="4539747" y="2961561"/>
              <a:ext cx="1503066" cy="1877453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 bwMode="auto">
            <a:xfrm flipH="1">
              <a:off x="5715000" y="3735368"/>
              <a:ext cx="762001" cy="127810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Arrow Connector 7"/>
            <p:cNvCxnSpPr/>
            <p:nvPr/>
          </p:nvCxnSpPr>
          <p:spPr bwMode="auto">
            <a:xfrm>
              <a:off x="5410200" y="3429000"/>
              <a:ext cx="609600" cy="359479"/>
            </a:xfrm>
            <a:prstGeom prst="straightConnector1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Box 8"/>
            <p:cNvSpPr txBox="1"/>
            <p:nvPr/>
          </p:nvSpPr>
          <p:spPr>
            <a:xfrm>
              <a:off x="5600793" y="3288268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mmi10"/>
                </a:rPr>
                <a:t>P</a:t>
              </a:r>
              <a:r>
                <a:rPr lang="en-US" baseline="-25000" dirty="0">
                  <a:latin typeface="cmmi10"/>
                </a:rPr>
                <a:t>3</a:t>
              </a:r>
              <a:endParaRPr lang="en-US" baseline="-25000" dirty="0" smtClean="0">
                <a:latin typeface="cmmi1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 rot="17945826">
            <a:off x="1789301" y="2703314"/>
            <a:ext cx="1160743" cy="64633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66828" y="2885648"/>
            <a:ext cx="2690087" cy="1914952"/>
            <a:chOff x="2796313" y="3647648"/>
            <a:chExt cx="2690087" cy="1914952"/>
          </a:xfrm>
        </p:grpSpPr>
        <p:cxnSp>
          <p:nvCxnSpPr>
            <p:cNvPr id="12" name="Straight Connector 11"/>
            <p:cNvCxnSpPr/>
            <p:nvPr/>
          </p:nvCxnSpPr>
          <p:spPr bwMode="auto">
            <a:xfrm flipV="1">
              <a:off x="2895600" y="5263058"/>
              <a:ext cx="2590800" cy="29954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13" name="Group 12"/>
            <p:cNvGrpSpPr/>
            <p:nvPr/>
          </p:nvGrpSpPr>
          <p:grpSpPr>
            <a:xfrm>
              <a:off x="2796313" y="3647648"/>
              <a:ext cx="2601575" cy="1779642"/>
              <a:chOff x="2796313" y="3647648"/>
              <a:chExt cx="2601575" cy="1779642"/>
            </a:xfrm>
          </p:grpSpPr>
          <p:sp>
            <p:nvSpPr>
              <p:cNvPr id="14" name="Rectangle 13"/>
              <p:cNvSpPr/>
              <p:nvPr/>
            </p:nvSpPr>
            <p:spPr>
              <a:xfrm rot="15827913">
                <a:off x="3207280" y="3236681"/>
                <a:ext cx="1779642" cy="2601575"/>
              </a:xfrm>
              <a:prstGeom prst="rect">
                <a:avLst/>
              </a:prstGeom>
              <a:solidFill>
                <a:schemeClr val="tx1">
                  <a:lumMod val="40000"/>
                  <a:lumOff val="60000"/>
                  <a:alpha val="26000"/>
                </a:schemeClr>
              </a:solidFill>
              <a:ln w="25400">
                <a:noFill/>
              </a:ln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>
                <a:off x="2966200" y="4525768"/>
                <a:ext cx="93899" cy="887061"/>
              </a:xfrm>
              <a:prstGeom prst="straightConnector1">
                <a:avLst/>
              </a:prstGeom>
              <a:solidFill>
                <a:schemeClr val="accent1"/>
              </a:solidFill>
              <a:ln w="38100" cap="rnd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6" name="TextBox 15"/>
              <p:cNvSpPr txBox="1"/>
              <p:nvPr/>
            </p:nvSpPr>
            <p:spPr>
              <a:xfrm>
                <a:off x="3081568" y="4710869"/>
                <a:ext cx="40908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cmmi10"/>
                  </a:rPr>
                  <a:t>P</a:t>
                </a:r>
                <a:r>
                  <a:rPr lang="en-US" baseline="-25000" dirty="0" smtClean="0">
                    <a:latin typeface="cmmi10"/>
                  </a:rPr>
                  <a:t>1</a:t>
                </a:r>
              </a:p>
            </p:txBody>
          </p:sp>
        </p:grpSp>
      </p:grpSp>
      <p:grpSp>
        <p:nvGrpSpPr>
          <p:cNvPr id="17" name="Group 16"/>
          <p:cNvGrpSpPr/>
          <p:nvPr/>
        </p:nvGrpSpPr>
        <p:grpSpPr>
          <a:xfrm>
            <a:off x="1805775" y="2455705"/>
            <a:ext cx="1872716" cy="2072851"/>
            <a:chOff x="4053578" y="3190207"/>
            <a:chExt cx="1872716" cy="2072851"/>
          </a:xfrm>
        </p:grpSpPr>
        <p:sp>
          <p:nvSpPr>
            <p:cNvPr id="18" name="Rectangle 17"/>
            <p:cNvSpPr/>
            <p:nvPr/>
          </p:nvSpPr>
          <p:spPr>
            <a:xfrm rot="20340690">
              <a:off x="4053578" y="3190207"/>
              <a:ext cx="1503066" cy="1877453"/>
            </a:xfrm>
            <a:prstGeom prst="rect">
              <a:avLst/>
            </a:prstGeom>
            <a:solidFill>
              <a:srgbClr val="FFC000">
                <a:alpha val="26000"/>
              </a:srgb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19" name="Straight Connector 18"/>
            <p:cNvCxnSpPr/>
            <p:nvPr/>
          </p:nvCxnSpPr>
          <p:spPr bwMode="auto">
            <a:xfrm flipV="1">
              <a:off x="4419600" y="4724400"/>
              <a:ext cx="1363659" cy="538658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FEC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Arrow Connector 19"/>
            <p:cNvCxnSpPr/>
            <p:nvPr/>
          </p:nvCxnSpPr>
          <p:spPr bwMode="auto">
            <a:xfrm>
              <a:off x="5410200" y="4117428"/>
              <a:ext cx="228600" cy="606972"/>
            </a:xfrm>
            <a:prstGeom prst="straightConnector1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5517208" y="4038600"/>
              <a:ext cx="4090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cmmi10"/>
                </a:rPr>
                <a:t>P</a:t>
              </a:r>
              <a:r>
                <a:rPr lang="en-US" baseline="-25000" dirty="0">
                  <a:latin typeface="cmmi10"/>
                </a:rPr>
                <a:t>2</a:t>
              </a:r>
              <a:endParaRPr lang="en-US" baseline="-25000" dirty="0" smtClean="0">
                <a:latin typeface="cmmi1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2490861" y="3026479"/>
            <a:ext cx="1447801" cy="1586610"/>
            <a:chOff x="4724400" y="3788479"/>
            <a:chExt cx="1447801" cy="1586610"/>
          </a:xfrm>
        </p:grpSpPr>
        <p:cxnSp>
          <p:nvCxnSpPr>
            <p:cNvPr id="23" name="Straight Arrow Connector 22"/>
            <p:cNvCxnSpPr/>
            <p:nvPr/>
          </p:nvCxnSpPr>
          <p:spPr bwMode="auto">
            <a:xfrm>
              <a:off x="5334000" y="3788479"/>
              <a:ext cx="804720" cy="478721"/>
            </a:xfrm>
            <a:prstGeom prst="straightConnector1">
              <a:avLst/>
            </a:prstGeom>
            <a:solidFill>
              <a:schemeClr val="accent1"/>
            </a:solidFill>
            <a:ln w="25400" cap="rnd" cmpd="sng" algn="ctr">
              <a:solidFill>
                <a:schemeClr val="accent2"/>
              </a:solidFill>
              <a:prstDash val="sysDot"/>
              <a:round/>
              <a:headEnd type="none" w="med" len="med"/>
              <a:tailEnd type="none"/>
            </a:ln>
            <a:effectLst/>
          </p:spPr>
        </p:cxnSp>
        <p:grpSp>
          <p:nvGrpSpPr>
            <p:cNvPr id="24" name="Group 23"/>
            <p:cNvGrpSpPr/>
            <p:nvPr/>
          </p:nvGrpSpPr>
          <p:grpSpPr>
            <a:xfrm>
              <a:off x="4724400" y="4313949"/>
              <a:ext cx="1447801" cy="1061140"/>
              <a:chOff x="4724400" y="4313949"/>
              <a:chExt cx="1447801" cy="1061140"/>
            </a:xfrm>
          </p:grpSpPr>
          <p:cxnSp>
            <p:nvCxnSpPr>
              <p:cNvPr id="25" name="Straight Arrow Connector 24"/>
              <p:cNvCxnSpPr/>
              <p:nvPr/>
            </p:nvCxnSpPr>
            <p:spPr bwMode="auto">
              <a:xfrm>
                <a:off x="4724400" y="4446939"/>
                <a:ext cx="93899" cy="887061"/>
              </a:xfrm>
              <a:prstGeom prst="straightConnector1">
                <a:avLst/>
              </a:prstGeom>
              <a:solidFill>
                <a:schemeClr val="accent1"/>
              </a:solidFill>
              <a:ln w="25400" cap="rnd" cmpd="sng" algn="ctr">
                <a:solidFill>
                  <a:schemeClr val="tx1"/>
                </a:solidFill>
                <a:prstDash val="sysDot"/>
                <a:round/>
                <a:headEnd type="none" w="med" len="med"/>
                <a:tailEnd type="none"/>
              </a:ln>
              <a:effectLst/>
            </p:spPr>
          </p:cxnSp>
          <p:cxnSp>
            <p:nvCxnSpPr>
              <p:cNvPr id="26" name="Straight Connector 25"/>
              <p:cNvCxnSpPr/>
              <p:nvPr/>
            </p:nvCxnSpPr>
            <p:spPr bwMode="auto">
              <a:xfrm flipH="1">
                <a:off x="4818299" y="5296260"/>
                <a:ext cx="668101" cy="78829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27" name="Straight Connector 26"/>
              <p:cNvCxnSpPr/>
              <p:nvPr/>
            </p:nvCxnSpPr>
            <p:spPr bwMode="auto">
              <a:xfrm flipH="1">
                <a:off x="5736360" y="4313949"/>
                <a:ext cx="435841" cy="699521"/>
              </a:xfrm>
              <a:prstGeom prst="line">
                <a:avLst/>
              </a:prstGeom>
              <a:solidFill>
                <a:schemeClr val="accent1"/>
              </a:solidFill>
              <a:ln w="57150" cap="rnd" cmpd="sng" algn="ctr">
                <a:solidFill>
                  <a:schemeClr val="tx1">
                    <a:lumMod val="40000"/>
                    <a:lumOff val="6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31" name="Freeform 30"/>
          <p:cNvSpPr/>
          <p:nvPr/>
        </p:nvSpPr>
        <p:spPr>
          <a:xfrm>
            <a:off x="220433" y="1981200"/>
            <a:ext cx="2863353" cy="1672076"/>
          </a:xfrm>
          <a:custGeom>
            <a:avLst/>
            <a:gdLst>
              <a:gd name="connsiteX0" fmla="*/ 0 w 2515273"/>
              <a:gd name="connsiteY0" fmla="*/ 576312 h 1681821"/>
              <a:gd name="connsiteX1" fmla="*/ 1879041 w 2515273"/>
              <a:gd name="connsiteY1" fmla="*/ 33701 h 1681821"/>
              <a:gd name="connsiteX2" fmla="*/ 2411604 w 2515273"/>
              <a:gd name="connsiteY2" fmla="*/ 1440471 h 1681821"/>
              <a:gd name="connsiteX3" fmla="*/ 30145 w 2515273"/>
              <a:gd name="connsiteY3" fmla="*/ 1611293 h 1681821"/>
              <a:gd name="connsiteX0" fmla="*/ 10048 w 2528090"/>
              <a:gd name="connsiteY0" fmla="*/ 576312 h 1448324"/>
              <a:gd name="connsiteX1" fmla="*/ 1889089 w 2528090"/>
              <a:gd name="connsiteY1" fmla="*/ 33701 h 1448324"/>
              <a:gd name="connsiteX2" fmla="*/ 2421652 w 2528090"/>
              <a:gd name="connsiteY2" fmla="*/ 1440471 h 1448324"/>
              <a:gd name="connsiteX3" fmla="*/ 0 w 2528090"/>
              <a:gd name="connsiteY3" fmla="*/ 606458 h 1448324"/>
              <a:gd name="connsiteX0" fmla="*/ 20097 w 2538832"/>
              <a:gd name="connsiteY0" fmla="*/ 576312 h 1500913"/>
              <a:gd name="connsiteX1" fmla="*/ 1899138 w 2538832"/>
              <a:gd name="connsiteY1" fmla="*/ 33701 h 1500913"/>
              <a:gd name="connsiteX2" fmla="*/ 2431701 w 2538832"/>
              <a:gd name="connsiteY2" fmla="*/ 1440471 h 1500913"/>
              <a:gd name="connsiteX3" fmla="*/ 0 w 2538832"/>
              <a:gd name="connsiteY3" fmla="*/ 1189262 h 1500913"/>
              <a:gd name="connsiteX0" fmla="*/ 0 w 2510443"/>
              <a:gd name="connsiteY0" fmla="*/ 576312 h 1565162"/>
              <a:gd name="connsiteX1" fmla="*/ 1879041 w 2510443"/>
              <a:gd name="connsiteY1" fmla="*/ 33701 h 1565162"/>
              <a:gd name="connsiteX2" fmla="*/ 2411604 w 2510443"/>
              <a:gd name="connsiteY2" fmla="*/ 1440471 h 1565162"/>
              <a:gd name="connsiteX3" fmla="*/ 100484 w 2510443"/>
              <a:gd name="connsiteY3" fmla="*/ 1410326 h 1565162"/>
              <a:gd name="connsiteX0" fmla="*/ 0 w 2501528"/>
              <a:gd name="connsiteY0" fmla="*/ 576312 h 1896323"/>
              <a:gd name="connsiteX1" fmla="*/ 1879041 w 2501528"/>
              <a:gd name="connsiteY1" fmla="*/ 33701 h 1896323"/>
              <a:gd name="connsiteX2" fmla="*/ 2411604 w 2501528"/>
              <a:gd name="connsiteY2" fmla="*/ 1440471 h 1896323"/>
              <a:gd name="connsiteX3" fmla="*/ 231113 w 2501528"/>
              <a:gd name="connsiteY3" fmla="*/ 1862502 h 1896323"/>
              <a:gd name="connsiteX0" fmla="*/ 0 w 2483954"/>
              <a:gd name="connsiteY0" fmla="*/ 576312 h 2106018"/>
              <a:gd name="connsiteX1" fmla="*/ 1879041 w 2483954"/>
              <a:gd name="connsiteY1" fmla="*/ 33701 h 2106018"/>
              <a:gd name="connsiteX2" fmla="*/ 2411604 w 2483954"/>
              <a:gd name="connsiteY2" fmla="*/ 1440471 h 2106018"/>
              <a:gd name="connsiteX3" fmla="*/ 492370 w 2483954"/>
              <a:gd name="connsiteY3" fmla="*/ 2083566 h 2106018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584630"/>
              <a:gd name="connsiteY0" fmla="*/ 562302 h 2084676"/>
              <a:gd name="connsiteX1" fmla="*/ 1879041 w 2584630"/>
              <a:gd name="connsiteY1" fmla="*/ 19691 h 2084676"/>
              <a:gd name="connsiteX2" fmla="*/ 2522136 w 2584630"/>
              <a:gd name="connsiteY2" fmla="*/ 1165204 h 2084676"/>
              <a:gd name="connsiteX3" fmla="*/ 492370 w 2584630"/>
              <a:gd name="connsiteY3" fmla="*/ 2069556 h 2084676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4" fmla="*/ 0 w 2593908"/>
              <a:gd name="connsiteY4" fmla="*/ 563827 h 2086797"/>
              <a:gd name="connsiteX0" fmla="*/ 0 w 2593908"/>
              <a:gd name="connsiteY0" fmla="*/ 563827 h 2206260"/>
              <a:gd name="connsiteX1" fmla="*/ 1879041 w 2593908"/>
              <a:gd name="connsiteY1" fmla="*/ 21216 h 2206260"/>
              <a:gd name="connsiteX2" fmla="*/ 2532185 w 2593908"/>
              <a:gd name="connsiteY2" fmla="*/ 1196874 h 2206260"/>
              <a:gd name="connsiteX3" fmla="*/ 492370 w 2593908"/>
              <a:gd name="connsiteY3" fmla="*/ 2071081 h 2206260"/>
              <a:gd name="connsiteX4" fmla="*/ 0 w 2593908"/>
              <a:gd name="connsiteY4" fmla="*/ 563827 h 2206260"/>
              <a:gd name="connsiteX0" fmla="*/ 0 w 2593908"/>
              <a:gd name="connsiteY0" fmla="*/ 563827 h 2082711"/>
              <a:gd name="connsiteX1" fmla="*/ 1879041 w 2593908"/>
              <a:gd name="connsiteY1" fmla="*/ 21216 h 2082711"/>
              <a:gd name="connsiteX2" fmla="*/ 2532185 w 2593908"/>
              <a:gd name="connsiteY2" fmla="*/ 1196874 h 2082711"/>
              <a:gd name="connsiteX3" fmla="*/ 492370 w 2593908"/>
              <a:gd name="connsiteY3" fmla="*/ 2071081 h 2082711"/>
              <a:gd name="connsiteX4" fmla="*/ 0 w 2593908"/>
              <a:gd name="connsiteY4" fmla="*/ 563827 h 2082711"/>
              <a:gd name="connsiteX0" fmla="*/ 11624 w 2605532"/>
              <a:gd name="connsiteY0" fmla="*/ 574928 h 2093812"/>
              <a:gd name="connsiteX1" fmla="*/ 1890665 w 2605532"/>
              <a:gd name="connsiteY1" fmla="*/ 32317 h 2093812"/>
              <a:gd name="connsiteX2" fmla="*/ 2543809 w 2605532"/>
              <a:gd name="connsiteY2" fmla="*/ 1207975 h 2093812"/>
              <a:gd name="connsiteX3" fmla="*/ 503994 w 2605532"/>
              <a:gd name="connsiteY3" fmla="*/ 2082182 h 2093812"/>
              <a:gd name="connsiteX4" fmla="*/ 11624 w 2605532"/>
              <a:gd name="connsiteY4" fmla="*/ 574928 h 2093812"/>
              <a:gd name="connsiteX0" fmla="*/ 282177 w 2174260"/>
              <a:gd name="connsiteY0" fmla="*/ 1015843 h 2051753"/>
              <a:gd name="connsiteX1" fmla="*/ 1467881 w 2174260"/>
              <a:gd name="connsiteY1" fmla="*/ 960 h 2051753"/>
              <a:gd name="connsiteX2" fmla="*/ 2121025 w 2174260"/>
              <a:gd name="connsiteY2" fmla="*/ 1176618 h 2051753"/>
              <a:gd name="connsiteX3" fmla="*/ 81210 w 2174260"/>
              <a:gd name="connsiteY3" fmla="*/ 2050825 h 2051753"/>
              <a:gd name="connsiteX4" fmla="*/ 282177 w 2174260"/>
              <a:gd name="connsiteY4" fmla="*/ 1015843 h 2051753"/>
              <a:gd name="connsiteX0" fmla="*/ 333011 w 2212817"/>
              <a:gd name="connsiteY0" fmla="*/ 654426 h 1690250"/>
              <a:gd name="connsiteX1" fmla="*/ 1408183 w 2212817"/>
              <a:gd name="connsiteY1" fmla="*/ 1284 h 1690250"/>
              <a:gd name="connsiteX2" fmla="*/ 2171859 w 2212817"/>
              <a:gd name="connsiteY2" fmla="*/ 815201 h 1690250"/>
              <a:gd name="connsiteX3" fmla="*/ 132044 w 2212817"/>
              <a:gd name="connsiteY3" fmla="*/ 1689408 h 1690250"/>
              <a:gd name="connsiteX4" fmla="*/ 333011 w 2212817"/>
              <a:gd name="connsiteY4" fmla="*/ 654426 h 1690250"/>
              <a:gd name="connsiteX0" fmla="*/ 348405 w 2299698"/>
              <a:gd name="connsiteY0" fmla="*/ 1286757 h 2322744"/>
              <a:gd name="connsiteX1" fmla="*/ 1855656 w 2299698"/>
              <a:gd name="connsiteY1" fmla="*/ 569 h 2322744"/>
              <a:gd name="connsiteX2" fmla="*/ 2187253 w 2299698"/>
              <a:gd name="connsiteY2" fmla="*/ 1447532 h 2322744"/>
              <a:gd name="connsiteX3" fmla="*/ 147438 w 2299698"/>
              <a:gd name="connsiteY3" fmla="*/ 2321739 h 2322744"/>
              <a:gd name="connsiteX4" fmla="*/ 348405 w 2299698"/>
              <a:gd name="connsiteY4" fmla="*/ 1286757 h 2322744"/>
              <a:gd name="connsiteX0" fmla="*/ 379657 w 2709746"/>
              <a:gd name="connsiteY0" fmla="*/ 1289660 h 2334349"/>
              <a:gd name="connsiteX1" fmla="*/ 1886908 w 2709746"/>
              <a:gd name="connsiteY1" fmla="*/ 3472 h 2334349"/>
              <a:gd name="connsiteX2" fmla="*/ 2640536 w 2709746"/>
              <a:gd name="connsiteY2" fmla="*/ 1701644 h 2334349"/>
              <a:gd name="connsiteX3" fmla="*/ 178690 w 2709746"/>
              <a:gd name="connsiteY3" fmla="*/ 2324642 h 2334349"/>
              <a:gd name="connsiteX4" fmla="*/ 379657 w 2709746"/>
              <a:gd name="connsiteY4" fmla="*/ 1289660 h 2334349"/>
              <a:gd name="connsiteX0" fmla="*/ 160 w 2261460"/>
              <a:gd name="connsiteY0" fmla="*/ 1289095 h 1732376"/>
              <a:gd name="connsiteX1" fmla="*/ 1507411 w 2261460"/>
              <a:gd name="connsiteY1" fmla="*/ 2907 h 1732376"/>
              <a:gd name="connsiteX2" fmla="*/ 2261039 w 2261460"/>
              <a:gd name="connsiteY2" fmla="*/ 1701079 h 1732376"/>
              <a:gd name="connsiteX3" fmla="*/ 1416977 w 2261460"/>
              <a:gd name="connsiteY3" fmla="*/ 1118274 h 1732376"/>
              <a:gd name="connsiteX4" fmla="*/ 160 w 2261460"/>
              <a:gd name="connsiteY4" fmla="*/ 1289095 h 1732376"/>
              <a:gd name="connsiteX0" fmla="*/ 8963 w 2401933"/>
              <a:gd name="connsiteY0" fmla="*/ 1259011 h 1700929"/>
              <a:gd name="connsiteX1" fmla="*/ 2159308 w 2401933"/>
              <a:gd name="connsiteY1" fmla="*/ 2968 h 1700929"/>
              <a:gd name="connsiteX2" fmla="*/ 2269842 w 2401933"/>
              <a:gd name="connsiteY2" fmla="*/ 1670995 h 1700929"/>
              <a:gd name="connsiteX3" fmla="*/ 1425780 w 2401933"/>
              <a:gd name="connsiteY3" fmla="*/ 1088190 h 1700929"/>
              <a:gd name="connsiteX4" fmla="*/ 8963 w 2401933"/>
              <a:gd name="connsiteY4" fmla="*/ 1259011 h 1700929"/>
              <a:gd name="connsiteX0" fmla="*/ 8963 w 2423572"/>
              <a:gd name="connsiteY0" fmla="*/ 1259350 h 1672415"/>
              <a:gd name="connsiteX1" fmla="*/ 2159308 w 2423572"/>
              <a:gd name="connsiteY1" fmla="*/ 3307 h 1672415"/>
              <a:gd name="connsiteX2" fmla="*/ 2400470 w 2423572"/>
              <a:gd name="connsiteY2" fmla="*/ 917706 h 1672415"/>
              <a:gd name="connsiteX3" fmla="*/ 2269842 w 2423572"/>
              <a:gd name="connsiteY3" fmla="*/ 1671334 h 1672415"/>
              <a:gd name="connsiteX4" fmla="*/ 1425780 w 2423572"/>
              <a:gd name="connsiteY4" fmla="*/ 1088529 h 1672415"/>
              <a:gd name="connsiteX5" fmla="*/ 8963 w 2423572"/>
              <a:gd name="connsiteY5" fmla="*/ 1259350 h 1672415"/>
              <a:gd name="connsiteX0" fmla="*/ 8963 w 2863353"/>
              <a:gd name="connsiteY0" fmla="*/ 1259130 h 1672076"/>
              <a:gd name="connsiteX1" fmla="*/ 2159308 w 2863353"/>
              <a:gd name="connsiteY1" fmla="*/ 3087 h 1672076"/>
              <a:gd name="connsiteX2" fmla="*/ 2862694 w 2863353"/>
              <a:gd name="connsiteY2" fmla="*/ 927535 h 1672076"/>
              <a:gd name="connsiteX3" fmla="*/ 2269842 w 2863353"/>
              <a:gd name="connsiteY3" fmla="*/ 1671114 h 1672076"/>
              <a:gd name="connsiteX4" fmla="*/ 1425780 w 2863353"/>
              <a:gd name="connsiteY4" fmla="*/ 1088309 h 1672076"/>
              <a:gd name="connsiteX5" fmla="*/ 8963 w 2863353"/>
              <a:gd name="connsiteY5" fmla="*/ 1259130 h 167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3353" h="1672076">
                <a:moveTo>
                  <a:pt x="8963" y="1259130"/>
                </a:moveTo>
                <a:cubicBezTo>
                  <a:pt x="131218" y="1078260"/>
                  <a:pt x="1683686" y="58353"/>
                  <a:pt x="2159308" y="3087"/>
                </a:cubicBezTo>
                <a:cubicBezTo>
                  <a:pt x="2634930" y="-52179"/>
                  <a:pt x="2844272" y="649531"/>
                  <a:pt x="2862694" y="927535"/>
                </a:cubicBezTo>
                <a:cubicBezTo>
                  <a:pt x="2881116" y="1205540"/>
                  <a:pt x="2509328" y="1644318"/>
                  <a:pt x="2269842" y="1671114"/>
                </a:cubicBezTo>
                <a:cubicBezTo>
                  <a:pt x="2030356" y="1697910"/>
                  <a:pt x="1802593" y="1156973"/>
                  <a:pt x="1425780" y="1088309"/>
                </a:cubicBezTo>
                <a:cubicBezTo>
                  <a:pt x="1048967" y="1019645"/>
                  <a:pt x="-113292" y="1440000"/>
                  <a:pt x="8963" y="125913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32" name="Freeform 31"/>
          <p:cNvSpPr/>
          <p:nvPr/>
        </p:nvSpPr>
        <p:spPr>
          <a:xfrm>
            <a:off x="1963773" y="3438772"/>
            <a:ext cx="523053" cy="558133"/>
          </a:xfrm>
          <a:custGeom>
            <a:avLst/>
            <a:gdLst>
              <a:gd name="connsiteX0" fmla="*/ 523053 w 523053"/>
              <a:gd name="connsiteY0" fmla="*/ 196553 h 558133"/>
              <a:gd name="connsiteX1" fmla="*/ 292317 w 523053"/>
              <a:gd name="connsiteY1" fmla="*/ 0 h 558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23053" h="558133">
                <a:moveTo>
                  <a:pt x="523053" y="196553"/>
                </a:moveTo>
                <a:cubicBezTo>
                  <a:pt x="114991" y="538385"/>
                  <a:pt x="-293070" y="880217"/>
                  <a:pt x="292317" y="0"/>
                </a:cubicBezTo>
              </a:path>
            </a:pathLst>
          </a:custGeom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33" name="Straight Connector 32"/>
          <p:cNvCxnSpPr>
            <a:stCxn id="31" idx="4"/>
          </p:cNvCxnSpPr>
          <p:nvPr/>
        </p:nvCxnSpPr>
        <p:spPr bwMode="auto">
          <a:xfrm flipV="1">
            <a:off x="1646213" y="2964822"/>
            <a:ext cx="5896" cy="104687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4" name="Straight Connector 33"/>
          <p:cNvCxnSpPr>
            <a:stCxn id="31" idx="3"/>
          </p:cNvCxnSpPr>
          <p:nvPr/>
        </p:nvCxnSpPr>
        <p:spPr bwMode="auto">
          <a:xfrm flipV="1">
            <a:off x="2490275" y="3505200"/>
            <a:ext cx="586" cy="147114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>
            <a:off x="2951376" y="2958411"/>
            <a:ext cx="114911" cy="60232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6" name="Straight Connector 35"/>
          <p:cNvCxnSpPr/>
          <p:nvPr/>
        </p:nvCxnSpPr>
        <p:spPr bwMode="auto">
          <a:xfrm flipH="1">
            <a:off x="2674834" y="2131266"/>
            <a:ext cx="72058" cy="117536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7" name="Straight Connector 36"/>
          <p:cNvCxnSpPr/>
          <p:nvPr/>
        </p:nvCxnSpPr>
        <p:spPr bwMode="auto">
          <a:xfrm flipH="1">
            <a:off x="2918810" y="2658454"/>
            <a:ext cx="90021" cy="43934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8" name="Straight Connector 37"/>
          <p:cNvCxnSpPr/>
          <p:nvPr/>
        </p:nvCxnSpPr>
        <p:spPr bwMode="auto">
          <a:xfrm flipV="1">
            <a:off x="503955" y="3129741"/>
            <a:ext cx="0" cy="136098"/>
          </a:xfrm>
          <a:prstGeom prst="line">
            <a:avLst/>
          </a:prstGeom>
          <a:solidFill>
            <a:schemeClr val="accent1"/>
          </a:solidFill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965355" y="2739561"/>
            <a:ext cx="301686" cy="32316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500" b="1" dirty="0" smtClean="0"/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1961515" y="2881320"/>
            <a:ext cx="301686" cy="32316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500" b="1" dirty="0"/>
              <a:t>2</a:t>
            </a:r>
            <a:endParaRPr lang="en-US" sz="1500" b="1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2506408" y="3101844"/>
            <a:ext cx="301686" cy="32316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500" b="1" dirty="0" smtClean="0"/>
              <a:t>3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2596040" y="2676610"/>
            <a:ext cx="301686" cy="32316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500" b="1" dirty="0"/>
              <a:t>2</a:t>
            </a:r>
            <a:endParaRPr lang="en-US" sz="1500" b="1" dirty="0" smtClean="0"/>
          </a:p>
        </p:txBody>
      </p:sp>
      <p:sp>
        <p:nvSpPr>
          <p:cNvPr id="43" name="TextBox 42"/>
          <p:cNvSpPr txBox="1"/>
          <p:nvPr/>
        </p:nvSpPr>
        <p:spPr>
          <a:xfrm>
            <a:off x="2560020" y="2327947"/>
            <a:ext cx="301686" cy="323165"/>
          </a:xfrm>
          <a:prstGeom prst="rect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1500" b="1" dirty="0"/>
              <a:t>1</a:t>
            </a:r>
            <a:endParaRPr lang="en-US" sz="1500" b="1" dirty="0" smtClean="0"/>
          </a:p>
        </p:txBody>
      </p:sp>
      <p:sp>
        <p:nvSpPr>
          <p:cNvPr id="45" name="TextBox 44"/>
          <p:cNvSpPr txBox="1"/>
          <p:nvPr/>
        </p:nvSpPr>
        <p:spPr>
          <a:xfrm>
            <a:off x="3853255" y="152400"/>
            <a:ext cx="3308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Weights: 1D </a:t>
            </a:r>
            <a:r>
              <a:rPr lang="it-IT" sz="2400" b="1" dirty="0" smtClean="0">
                <a:solidFill>
                  <a:schemeClr val="accent1"/>
                </a:solidFill>
              </a:rPr>
              <a:t>Example</a:t>
            </a:r>
            <a:endParaRPr lang="it-IT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48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  <p:bldP spid="41" grpId="0" animBg="1"/>
      <p:bldP spid="42" grpId="0" animBg="1"/>
      <p:bldP spid="4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17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3366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Integration domains are not disjoint</a:t>
            </a:r>
          </a:p>
          <a:p>
            <a:pPr lvl="1"/>
            <a:r>
              <a:rPr lang="en-US" dirty="0" smtClean="0"/>
              <a:t>weight = 1/number of overlapping triangles</a:t>
            </a:r>
          </a:p>
        </p:txBody>
      </p:sp>
      <p:sp>
        <p:nvSpPr>
          <p:cNvPr id="15" name="Isosceles Triangle 14"/>
          <p:cNvSpPr/>
          <p:nvPr/>
        </p:nvSpPr>
        <p:spPr>
          <a:xfrm>
            <a:off x="3352800" y="2824162"/>
            <a:ext cx="2362200" cy="2890838"/>
          </a:xfrm>
          <a:custGeom>
            <a:avLst/>
            <a:gdLst>
              <a:gd name="connsiteX0" fmla="*/ 0 w 2362200"/>
              <a:gd name="connsiteY0" fmla="*/ 2819400 h 2819400"/>
              <a:gd name="connsiteX1" fmla="*/ 1181100 w 2362200"/>
              <a:gd name="connsiteY1" fmla="*/ 0 h 2819400"/>
              <a:gd name="connsiteX2" fmla="*/ 2362200 w 2362200"/>
              <a:gd name="connsiteY2" fmla="*/ 2819400 h 2819400"/>
              <a:gd name="connsiteX3" fmla="*/ 0 w 2362200"/>
              <a:gd name="connsiteY3" fmla="*/ 2819400 h 2819400"/>
              <a:gd name="connsiteX0" fmla="*/ 0 w 2362200"/>
              <a:gd name="connsiteY0" fmla="*/ 2890838 h 2890838"/>
              <a:gd name="connsiteX1" fmla="*/ 109538 w 2362200"/>
              <a:gd name="connsiteY1" fmla="*/ 0 h 2890838"/>
              <a:gd name="connsiteX2" fmla="*/ 2362200 w 2362200"/>
              <a:gd name="connsiteY2" fmla="*/ 2890838 h 2890838"/>
              <a:gd name="connsiteX3" fmla="*/ 0 w 2362200"/>
              <a:gd name="connsiteY3" fmla="*/ 2890838 h 2890838"/>
              <a:gd name="connsiteX0" fmla="*/ 0 w 2362200"/>
              <a:gd name="connsiteY0" fmla="*/ 2890838 h 2890838"/>
              <a:gd name="connsiteX1" fmla="*/ 38100 w 2362200"/>
              <a:gd name="connsiteY1" fmla="*/ 0 h 2890838"/>
              <a:gd name="connsiteX2" fmla="*/ 2362200 w 2362200"/>
              <a:gd name="connsiteY2" fmla="*/ 2890838 h 2890838"/>
              <a:gd name="connsiteX3" fmla="*/ 0 w 2362200"/>
              <a:gd name="connsiteY3" fmla="*/ 2890838 h 289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62200" h="2890838">
                <a:moveTo>
                  <a:pt x="0" y="2890838"/>
                </a:moveTo>
                <a:lnTo>
                  <a:pt x="38100" y="0"/>
                </a:lnTo>
                <a:lnTo>
                  <a:pt x="2362200" y="2890838"/>
                </a:lnTo>
                <a:lnTo>
                  <a:pt x="0" y="2890838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16" name="Isosceles Triangle 15"/>
          <p:cNvSpPr/>
          <p:nvPr/>
        </p:nvSpPr>
        <p:spPr>
          <a:xfrm rot="7670206">
            <a:off x="3013953" y="3619499"/>
            <a:ext cx="2362200" cy="2819400"/>
          </a:xfrm>
          <a:prstGeom prst="triangle">
            <a:avLst/>
          </a:pr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Isosceles Triangle 16"/>
          <p:cNvSpPr/>
          <p:nvPr/>
        </p:nvSpPr>
        <p:spPr>
          <a:xfrm rot="15381448">
            <a:off x="3615446" y="3118573"/>
            <a:ext cx="2362200" cy="2819400"/>
          </a:xfrm>
          <a:prstGeom prst="triangle">
            <a:avLst/>
          </a:prstGeom>
          <a:solidFill>
            <a:schemeClr val="accent6">
              <a:lumMod val="40000"/>
              <a:lumOff val="60000"/>
              <a:alpha val="6902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TextBox 17"/>
          <p:cNvSpPr txBox="1"/>
          <p:nvPr/>
        </p:nvSpPr>
        <p:spPr>
          <a:xfrm>
            <a:off x="5107250" y="416156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429000" y="30480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929544" y="42788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38600" y="50292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23" name="TextBox 22"/>
          <p:cNvSpPr txBox="1"/>
          <p:nvPr/>
        </p:nvSpPr>
        <p:spPr>
          <a:xfrm>
            <a:off x="4667959" y="45836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24" name="TextBox 23"/>
          <p:cNvSpPr txBox="1"/>
          <p:nvPr/>
        </p:nvSpPr>
        <p:spPr>
          <a:xfrm>
            <a:off x="3614737" y="39095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2</a:t>
            </a:r>
            <a:endParaRPr lang="it-IT" dirty="0"/>
          </a:p>
        </p:txBody>
      </p:sp>
      <p:sp>
        <p:nvSpPr>
          <p:cNvPr id="25" name="TextBox 24"/>
          <p:cNvSpPr txBox="1"/>
          <p:nvPr/>
        </p:nvSpPr>
        <p:spPr>
          <a:xfrm>
            <a:off x="3962400" y="443126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3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429000" y="538638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107250" y="52578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3853255" y="152400"/>
            <a:ext cx="3462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>
                <a:solidFill>
                  <a:schemeClr val="accent1"/>
                </a:solidFill>
              </a:rPr>
              <a:t>Weights: </a:t>
            </a:r>
            <a:r>
              <a:rPr lang="it-IT" sz="2400" b="1" dirty="0" smtClean="0">
                <a:solidFill>
                  <a:schemeClr val="accent1"/>
                </a:solidFill>
              </a:rPr>
              <a:t>real scenario</a:t>
            </a:r>
            <a:endParaRPr lang="it-IT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514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/>
      <p:bldP spid="19" grpId="0"/>
      <p:bldP spid="20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18</a:t>
            </a:fld>
            <a:endParaRPr lang="it-IT"/>
          </a:p>
        </p:txBody>
      </p:sp>
      <p:sp>
        <p:nvSpPr>
          <p:cNvPr id="45" name="TextBox 44"/>
          <p:cNvSpPr txBox="1"/>
          <p:nvPr/>
        </p:nvSpPr>
        <p:spPr>
          <a:xfrm>
            <a:off x="3853255" y="152400"/>
            <a:ext cx="44069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Cycle condition: 1D Example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sp>
        <p:nvSpPr>
          <p:cNvPr id="46" name="Content Placeholder 2"/>
          <p:cNvSpPr txBox="1">
            <a:spLocks/>
          </p:cNvSpPr>
          <p:nvPr/>
        </p:nvSpPr>
        <p:spPr>
          <a:xfrm>
            <a:off x="4508050" y="1447800"/>
            <a:ext cx="4635950" cy="4525963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Cycle conditions</a:t>
            </a:r>
          </a:p>
          <a:p>
            <a:endParaRPr lang="en-US" dirty="0" smtClean="0"/>
          </a:p>
          <a:p>
            <a:pPr lvl="1"/>
            <a:r>
              <a:rPr lang="en-US" sz="2200" dirty="0" smtClean="0"/>
              <a:t>jumps are not independent</a:t>
            </a:r>
          </a:p>
          <a:p>
            <a:pPr marL="457200" lvl="1" indent="0">
              <a:buNone/>
            </a:pPr>
            <a:endParaRPr lang="en-US" sz="2200" dirty="0" smtClean="0"/>
          </a:p>
          <a:p>
            <a:pPr lvl="1"/>
            <a:r>
              <a:rPr lang="en-US" sz="2200" dirty="0" smtClean="0"/>
              <a:t>Cycle condition</a:t>
            </a:r>
          </a:p>
          <a:p>
            <a:pPr lvl="1"/>
            <a:endParaRPr lang="en-US" sz="2200" b="1" dirty="0" smtClean="0"/>
          </a:p>
          <a:p>
            <a:pPr lvl="1"/>
            <a:endParaRPr lang="en-US" sz="2200" b="1" dirty="0" smtClean="0"/>
          </a:p>
          <a:p>
            <a:pPr lvl="1"/>
            <a:r>
              <a:rPr lang="en-US" sz="2200" b="1" dirty="0" smtClean="0"/>
              <a:t> Linear constraint</a:t>
            </a:r>
          </a:p>
          <a:p>
            <a:pPr marL="457200" lvl="1" indent="0">
              <a:buFont typeface="Arial" charset="0"/>
              <a:buNone/>
            </a:pPr>
            <a:endParaRPr lang="en-US" b="1" dirty="0" smtClean="0"/>
          </a:p>
          <a:p>
            <a:pPr marL="457200" lvl="1" indent="0">
              <a:buFont typeface="Arial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7" name="Picture 4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96765" y="3925790"/>
            <a:ext cx="3413835" cy="493810"/>
          </a:xfrm>
          <a:prstGeom prst="rect">
            <a:avLst/>
          </a:prstGeom>
          <a:noFill/>
          <a:ln/>
          <a:effectLst/>
          <a:extLst>
            <a:ext uri="{909E8E84-426E-40DD-AFC4-6F175D3DCCD1}">
              <a14:hiddenFill xmlns:a14="http://schemas.microsoft.com/office/drawing/2010/main">
                <a:pattFill prst="pct5">
                  <a:fgClr>
                    <a:srgbClr val="FFFFFF">
                      <a:alpha val="0"/>
                    </a:srgbClr>
                  </a:fgClr>
                  <a:bgClr>
                    <a:srgbClr val="FFFFFF">
                      <a:alpha val="0"/>
                    </a:srgbClr>
                  </a:bgClr>
                </a:patt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31F19639-BCED-4A60-ADC4-E9642A236FB7}">
              <a14:hiddenScene3d xmlns:a14="http://schemas.microsoft.com/office/drawing/2010/main">
                <a:camera prst="orthographicFront">
                  <a:rot lat="0" lon="0" rev="0"/>
                </a:camera>
                <a:lightRig rig="threePt" dir="t">
                  <a:rot lat="0" lon="0" rev="0"/>
                </a:lightRig>
              </a14:hiddenScene3d>
            </a:ext>
            <a:ext uri="{E45631CC-5BF2-4C18-A39C-3461C7D3F71A}">
              <a14:hiddenSp3d xmlns:a14="http://schemas.microsoft.com/office/drawing/2010/main" extrusionH="457200">
                <a:contourClr>
                  <a:srgbClr val="000000"/>
                </a:contourClr>
              </a14:hiddenSp3d>
            </a:ex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2139320" y="2366551"/>
            <a:ext cx="2124448" cy="1864715"/>
            <a:chOff x="4352553" y="3148755"/>
            <a:chExt cx="2124448" cy="1864715"/>
          </a:xfrm>
        </p:grpSpPr>
        <p:sp>
          <p:nvSpPr>
            <p:cNvPr id="74" name="Rectangle 73"/>
            <p:cNvSpPr/>
            <p:nvPr/>
          </p:nvSpPr>
          <p:spPr>
            <a:xfrm rot="17945826">
              <a:off x="4539747" y="2961561"/>
              <a:ext cx="1503066" cy="1877453"/>
            </a:xfrm>
            <a:prstGeom prst="rect">
              <a:avLst/>
            </a:prstGeom>
            <a:solidFill>
              <a:schemeClr val="accent2">
                <a:alpha val="26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5" name="Straight Connector 74"/>
            <p:cNvCxnSpPr/>
            <p:nvPr/>
          </p:nvCxnSpPr>
          <p:spPr bwMode="auto">
            <a:xfrm flipH="1">
              <a:off x="5715000" y="3735368"/>
              <a:ext cx="762001" cy="127810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0" name="Rectangle 49"/>
          <p:cNvSpPr/>
          <p:nvPr/>
        </p:nvSpPr>
        <p:spPr>
          <a:xfrm rot="17945826">
            <a:off x="1818153" y="2691656"/>
            <a:ext cx="1160743" cy="646331"/>
          </a:xfrm>
          <a:prstGeom prst="rect">
            <a:avLst/>
          </a:prstGeom>
          <a:solidFill>
            <a:schemeClr val="bg1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1" name="Group 50"/>
          <p:cNvGrpSpPr/>
          <p:nvPr/>
        </p:nvGrpSpPr>
        <p:grpSpPr>
          <a:xfrm>
            <a:off x="595680" y="2873990"/>
            <a:ext cx="2690087" cy="1914952"/>
            <a:chOff x="2796313" y="3647648"/>
            <a:chExt cx="2690087" cy="1914952"/>
          </a:xfrm>
        </p:grpSpPr>
        <p:cxnSp>
          <p:nvCxnSpPr>
            <p:cNvPr id="72" name="Straight Connector 71"/>
            <p:cNvCxnSpPr/>
            <p:nvPr/>
          </p:nvCxnSpPr>
          <p:spPr bwMode="auto">
            <a:xfrm flipV="1">
              <a:off x="2895600" y="5263058"/>
              <a:ext cx="2590800" cy="299542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3" name="Rectangle 72"/>
            <p:cNvSpPr/>
            <p:nvPr/>
          </p:nvSpPr>
          <p:spPr>
            <a:xfrm rot="15827913">
              <a:off x="3207280" y="3236681"/>
              <a:ext cx="1779642" cy="2601575"/>
            </a:xfrm>
            <a:prstGeom prst="rect">
              <a:avLst/>
            </a:prstGeom>
            <a:solidFill>
              <a:schemeClr val="tx1">
                <a:lumMod val="40000"/>
                <a:lumOff val="60000"/>
                <a:alpha val="26000"/>
              </a:scheme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52" name="Straight Arrow Connector 51"/>
          <p:cNvCxnSpPr/>
          <p:nvPr/>
        </p:nvCxnSpPr>
        <p:spPr bwMode="auto">
          <a:xfrm>
            <a:off x="3129313" y="3014821"/>
            <a:ext cx="804720" cy="478721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3" name="Straight Arrow Connector 52"/>
          <p:cNvCxnSpPr/>
          <p:nvPr/>
        </p:nvCxnSpPr>
        <p:spPr bwMode="auto">
          <a:xfrm>
            <a:off x="2519713" y="3673281"/>
            <a:ext cx="93899" cy="887061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54" name="Straight Connector 53"/>
          <p:cNvCxnSpPr/>
          <p:nvPr/>
        </p:nvCxnSpPr>
        <p:spPr bwMode="auto">
          <a:xfrm flipH="1">
            <a:off x="2622211" y="4598643"/>
            <a:ext cx="668101" cy="78829"/>
          </a:xfrm>
          <a:prstGeom prst="line">
            <a:avLst/>
          </a:prstGeom>
          <a:solidFill>
            <a:schemeClr val="accent1"/>
          </a:solidFill>
          <a:ln w="5715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5" name="Straight Connector 54"/>
          <p:cNvCxnSpPr/>
          <p:nvPr/>
        </p:nvCxnSpPr>
        <p:spPr bwMode="auto">
          <a:xfrm flipH="1">
            <a:off x="3608588" y="3559087"/>
            <a:ext cx="435840" cy="714909"/>
          </a:xfrm>
          <a:prstGeom prst="line">
            <a:avLst/>
          </a:prstGeom>
          <a:solidFill>
            <a:schemeClr val="accent1"/>
          </a:solidFill>
          <a:ln w="57150" cap="rnd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56" name="Arc 55"/>
          <p:cNvSpPr/>
          <p:nvPr/>
        </p:nvSpPr>
        <p:spPr bwMode="auto">
          <a:xfrm rot="2004701">
            <a:off x="2662842" y="3506186"/>
            <a:ext cx="1831372" cy="1812574"/>
          </a:xfrm>
          <a:prstGeom prst="arc">
            <a:avLst>
              <a:gd name="adj1" fmla="val 16200000"/>
              <a:gd name="adj2" fmla="val 7368155"/>
            </a:avLst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1770671" y="2454855"/>
            <a:ext cx="1703146" cy="1715984"/>
            <a:chOff x="3989622" y="3201015"/>
            <a:chExt cx="1703146" cy="1715984"/>
          </a:xfrm>
        </p:grpSpPr>
        <p:sp>
          <p:nvSpPr>
            <p:cNvPr id="70" name="Rectangle 69"/>
            <p:cNvSpPr/>
            <p:nvPr/>
          </p:nvSpPr>
          <p:spPr>
            <a:xfrm rot="20340690">
              <a:off x="3989622" y="3201015"/>
              <a:ext cx="1508681" cy="1521378"/>
            </a:xfrm>
            <a:prstGeom prst="rect">
              <a:avLst/>
            </a:prstGeom>
            <a:solidFill>
              <a:srgbClr val="FFC000">
                <a:alpha val="26000"/>
              </a:srgbClr>
            </a:solidFill>
            <a:ln w="25400">
              <a:noFill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 bwMode="auto">
            <a:xfrm flipV="1">
              <a:off x="4334503" y="4384385"/>
              <a:ext cx="1358265" cy="532614"/>
            </a:xfrm>
            <a:prstGeom prst="line">
              <a:avLst/>
            </a:prstGeom>
            <a:solidFill>
              <a:schemeClr val="accent1"/>
            </a:solidFill>
            <a:ln w="38100" cap="rnd" cmpd="sng" algn="ctr">
              <a:solidFill>
                <a:srgbClr val="FEC2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58" name="Freeform 57"/>
          <p:cNvSpPr/>
          <p:nvPr/>
        </p:nvSpPr>
        <p:spPr>
          <a:xfrm>
            <a:off x="249285" y="1969542"/>
            <a:ext cx="2863353" cy="1672076"/>
          </a:xfrm>
          <a:custGeom>
            <a:avLst/>
            <a:gdLst>
              <a:gd name="connsiteX0" fmla="*/ 0 w 2515273"/>
              <a:gd name="connsiteY0" fmla="*/ 576312 h 1681821"/>
              <a:gd name="connsiteX1" fmla="*/ 1879041 w 2515273"/>
              <a:gd name="connsiteY1" fmla="*/ 33701 h 1681821"/>
              <a:gd name="connsiteX2" fmla="*/ 2411604 w 2515273"/>
              <a:gd name="connsiteY2" fmla="*/ 1440471 h 1681821"/>
              <a:gd name="connsiteX3" fmla="*/ 30145 w 2515273"/>
              <a:gd name="connsiteY3" fmla="*/ 1611293 h 1681821"/>
              <a:gd name="connsiteX0" fmla="*/ 10048 w 2528090"/>
              <a:gd name="connsiteY0" fmla="*/ 576312 h 1448324"/>
              <a:gd name="connsiteX1" fmla="*/ 1889089 w 2528090"/>
              <a:gd name="connsiteY1" fmla="*/ 33701 h 1448324"/>
              <a:gd name="connsiteX2" fmla="*/ 2421652 w 2528090"/>
              <a:gd name="connsiteY2" fmla="*/ 1440471 h 1448324"/>
              <a:gd name="connsiteX3" fmla="*/ 0 w 2528090"/>
              <a:gd name="connsiteY3" fmla="*/ 606458 h 1448324"/>
              <a:gd name="connsiteX0" fmla="*/ 20097 w 2538832"/>
              <a:gd name="connsiteY0" fmla="*/ 576312 h 1500913"/>
              <a:gd name="connsiteX1" fmla="*/ 1899138 w 2538832"/>
              <a:gd name="connsiteY1" fmla="*/ 33701 h 1500913"/>
              <a:gd name="connsiteX2" fmla="*/ 2431701 w 2538832"/>
              <a:gd name="connsiteY2" fmla="*/ 1440471 h 1500913"/>
              <a:gd name="connsiteX3" fmla="*/ 0 w 2538832"/>
              <a:gd name="connsiteY3" fmla="*/ 1189262 h 1500913"/>
              <a:gd name="connsiteX0" fmla="*/ 0 w 2510443"/>
              <a:gd name="connsiteY0" fmla="*/ 576312 h 1565162"/>
              <a:gd name="connsiteX1" fmla="*/ 1879041 w 2510443"/>
              <a:gd name="connsiteY1" fmla="*/ 33701 h 1565162"/>
              <a:gd name="connsiteX2" fmla="*/ 2411604 w 2510443"/>
              <a:gd name="connsiteY2" fmla="*/ 1440471 h 1565162"/>
              <a:gd name="connsiteX3" fmla="*/ 100484 w 2510443"/>
              <a:gd name="connsiteY3" fmla="*/ 1410326 h 1565162"/>
              <a:gd name="connsiteX0" fmla="*/ 0 w 2501528"/>
              <a:gd name="connsiteY0" fmla="*/ 576312 h 1896323"/>
              <a:gd name="connsiteX1" fmla="*/ 1879041 w 2501528"/>
              <a:gd name="connsiteY1" fmla="*/ 33701 h 1896323"/>
              <a:gd name="connsiteX2" fmla="*/ 2411604 w 2501528"/>
              <a:gd name="connsiteY2" fmla="*/ 1440471 h 1896323"/>
              <a:gd name="connsiteX3" fmla="*/ 231113 w 2501528"/>
              <a:gd name="connsiteY3" fmla="*/ 1862502 h 1896323"/>
              <a:gd name="connsiteX0" fmla="*/ 0 w 2483954"/>
              <a:gd name="connsiteY0" fmla="*/ 576312 h 2106018"/>
              <a:gd name="connsiteX1" fmla="*/ 1879041 w 2483954"/>
              <a:gd name="connsiteY1" fmla="*/ 33701 h 2106018"/>
              <a:gd name="connsiteX2" fmla="*/ 2411604 w 2483954"/>
              <a:gd name="connsiteY2" fmla="*/ 1440471 h 2106018"/>
              <a:gd name="connsiteX3" fmla="*/ 492370 w 2483954"/>
              <a:gd name="connsiteY3" fmla="*/ 2083566 h 2106018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631189"/>
              <a:gd name="connsiteY0" fmla="*/ 561802 h 2083987"/>
              <a:gd name="connsiteX1" fmla="*/ 1879041 w 2631189"/>
              <a:gd name="connsiteY1" fmla="*/ 19191 h 2083987"/>
              <a:gd name="connsiteX2" fmla="*/ 2572378 w 2631189"/>
              <a:gd name="connsiteY2" fmla="*/ 1154656 h 2083987"/>
              <a:gd name="connsiteX3" fmla="*/ 492370 w 2631189"/>
              <a:gd name="connsiteY3" fmla="*/ 2069056 h 2083987"/>
              <a:gd name="connsiteX0" fmla="*/ 0 w 2584630"/>
              <a:gd name="connsiteY0" fmla="*/ 562302 h 2084676"/>
              <a:gd name="connsiteX1" fmla="*/ 1879041 w 2584630"/>
              <a:gd name="connsiteY1" fmla="*/ 19691 h 2084676"/>
              <a:gd name="connsiteX2" fmla="*/ 2522136 w 2584630"/>
              <a:gd name="connsiteY2" fmla="*/ 1165204 h 2084676"/>
              <a:gd name="connsiteX3" fmla="*/ 492370 w 2584630"/>
              <a:gd name="connsiteY3" fmla="*/ 2069556 h 2084676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0" fmla="*/ 0 w 2593908"/>
              <a:gd name="connsiteY0" fmla="*/ 563827 h 2086797"/>
              <a:gd name="connsiteX1" fmla="*/ 1879041 w 2593908"/>
              <a:gd name="connsiteY1" fmla="*/ 21216 h 2086797"/>
              <a:gd name="connsiteX2" fmla="*/ 2532185 w 2593908"/>
              <a:gd name="connsiteY2" fmla="*/ 1196874 h 2086797"/>
              <a:gd name="connsiteX3" fmla="*/ 492370 w 2593908"/>
              <a:gd name="connsiteY3" fmla="*/ 2071081 h 2086797"/>
              <a:gd name="connsiteX4" fmla="*/ 0 w 2593908"/>
              <a:gd name="connsiteY4" fmla="*/ 563827 h 2086797"/>
              <a:gd name="connsiteX0" fmla="*/ 0 w 2593908"/>
              <a:gd name="connsiteY0" fmla="*/ 563827 h 2206260"/>
              <a:gd name="connsiteX1" fmla="*/ 1879041 w 2593908"/>
              <a:gd name="connsiteY1" fmla="*/ 21216 h 2206260"/>
              <a:gd name="connsiteX2" fmla="*/ 2532185 w 2593908"/>
              <a:gd name="connsiteY2" fmla="*/ 1196874 h 2206260"/>
              <a:gd name="connsiteX3" fmla="*/ 492370 w 2593908"/>
              <a:gd name="connsiteY3" fmla="*/ 2071081 h 2206260"/>
              <a:gd name="connsiteX4" fmla="*/ 0 w 2593908"/>
              <a:gd name="connsiteY4" fmla="*/ 563827 h 2206260"/>
              <a:gd name="connsiteX0" fmla="*/ 0 w 2593908"/>
              <a:gd name="connsiteY0" fmla="*/ 563827 h 2082711"/>
              <a:gd name="connsiteX1" fmla="*/ 1879041 w 2593908"/>
              <a:gd name="connsiteY1" fmla="*/ 21216 h 2082711"/>
              <a:gd name="connsiteX2" fmla="*/ 2532185 w 2593908"/>
              <a:gd name="connsiteY2" fmla="*/ 1196874 h 2082711"/>
              <a:gd name="connsiteX3" fmla="*/ 492370 w 2593908"/>
              <a:gd name="connsiteY3" fmla="*/ 2071081 h 2082711"/>
              <a:gd name="connsiteX4" fmla="*/ 0 w 2593908"/>
              <a:gd name="connsiteY4" fmla="*/ 563827 h 2082711"/>
              <a:gd name="connsiteX0" fmla="*/ 11624 w 2605532"/>
              <a:gd name="connsiteY0" fmla="*/ 574928 h 2093812"/>
              <a:gd name="connsiteX1" fmla="*/ 1890665 w 2605532"/>
              <a:gd name="connsiteY1" fmla="*/ 32317 h 2093812"/>
              <a:gd name="connsiteX2" fmla="*/ 2543809 w 2605532"/>
              <a:gd name="connsiteY2" fmla="*/ 1207975 h 2093812"/>
              <a:gd name="connsiteX3" fmla="*/ 503994 w 2605532"/>
              <a:gd name="connsiteY3" fmla="*/ 2082182 h 2093812"/>
              <a:gd name="connsiteX4" fmla="*/ 11624 w 2605532"/>
              <a:gd name="connsiteY4" fmla="*/ 574928 h 2093812"/>
              <a:gd name="connsiteX0" fmla="*/ 282177 w 2174260"/>
              <a:gd name="connsiteY0" fmla="*/ 1015843 h 2051753"/>
              <a:gd name="connsiteX1" fmla="*/ 1467881 w 2174260"/>
              <a:gd name="connsiteY1" fmla="*/ 960 h 2051753"/>
              <a:gd name="connsiteX2" fmla="*/ 2121025 w 2174260"/>
              <a:gd name="connsiteY2" fmla="*/ 1176618 h 2051753"/>
              <a:gd name="connsiteX3" fmla="*/ 81210 w 2174260"/>
              <a:gd name="connsiteY3" fmla="*/ 2050825 h 2051753"/>
              <a:gd name="connsiteX4" fmla="*/ 282177 w 2174260"/>
              <a:gd name="connsiteY4" fmla="*/ 1015843 h 2051753"/>
              <a:gd name="connsiteX0" fmla="*/ 333011 w 2212817"/>
              <a:gd name="connsiteY0" fmla="*/ 654426 h 1690250"/>
              <a:gd name="connsiteX1" fmla="*/ 1408183 w 2212817"/>
              <a:gd name="connsiteY1" fmla="*/ 1284 h 1690250"/>
              <a:gd name="connsiteX2" fmla="*/ 2171859 w 2212817"/>
              <a:gd name="connsiteY2" fmla="*/ 815201 h 1690250"/>
              <a:gd name="connsiteX3" fmla="*/ 132044 w 2212817"/>
              <a:gd name="connsiteY3" fmla="*/ 1689408 h 1690250"/>
              <a:gd name="connsiteX4" fmla="*/ 333011 w 2212817"/>
              <a:gd name="connsiteY4" fmla="*/ 654426 h 1690250"/>
              <a:gd name="connsiteX0" fmla="*/ 348405 w 2299698"/>
              <a:gd name="connsiteY0" fmla="*/ 1286757 h 2322744"/>
              <a:gd name="connsiteX1" fmla="*/ 1855656 w 2299698"/>
              <a:gd name="connsiteY1" fmla="*/ 569 h 2322744"/>
              <a:gd name="connsiteX2" fmla="*/ 2187253 w 2299698"/>
              <a:gd name="connsiteY2" fmla="*/ 1447532 h 2322744"/>
              <a:gd name="connsiteX3" fmla="*/ 147438 w 2299698"/>
              <a:gd name="connsiteY3" fmla="*/ 2321739 h 2322744"/>
              <a:gd name="connsiteX4" fmla="*/ 348405 w 2299698"/>
              <a:gd name="connsiteY4" fmla="*/ 1286757 h 2322744"/>
              <a:gd name="connsiteX0" fmla="*/ 379657 w 2709746"/>
              <a:gd name="connsiteY0" fmla="*/ 1289660 h 2334349"/>
              <a:gd name="connsiteX1" fmla="*/ 1886908 w 2709746"/>
              <a:gd name="connsiteY1" fmla="*/ 3472 h 2334349"/>
              <a:gd name="connsiteX2" fmla="*/ 2640536 w 2709746"/>
              <a:gd name="connsiteY2" fmla="*/ 1701644 h 2334349"/>
              <a:gd name="connsiteX3" fmla="*/ 178690 w 2709746"/>
              <a:gd name="connsiteY3" fmla="*/ 2324642 h 2334349"/>
              <a:gd name="connsiteX4" fmla="*/ 379657 w 2709746"/>
              <a:gd name="connsiteY4" fmla="*/ 1289660 h 2334349"/>
              <a:gd name="connsiteX0" fmla="*/ 160 w 2261460"/>
              <a:gd name="connsiteY0" fmla="*/ 1289095 h 1732376"/>
              <a:gd name="connsiteX1" fmla="*/ 1507411 w 2261460"/>
              <a:gd name="connsiteY1" fmla="*/ 2907 h 1732376"/>
              <a:gd name="connsiteX2" fmla="*/ 2261039 w 2261460"/>
              <a:gd name="connsiteY2" fmla="*/ 1701079 h 1732376"/>
              <a:gd name="connsiteX3" fmla="*/ 1416977 w 2261460"/>
              <a:gd name="connsiteY3" fmla="*/ 1118274 h 1732376"/>
              <a:gd name="connsiteX4" fmla="*/ 160 w 2261460"/>
              <a:gd name="connsiteY4" fmla="*/ 1289095 h 1732376"/>
              <a:gd name="connsiteX0" fmla="*/ 8963 w 2401933"/>
              <a:gd name="connsiteY0" fmla="*/ 1259011 h 1700929"/>
              <a:gd name="connsiteX1" fmla="*/ 2159308 w 2401933"/>
              <a:gd name="connsiteY1" fmla="*/ 2968 h 1700929"/>
              <a:gd name="connsiteX2" fmla="*/ 2269842 w 2401933"/>
              <a:gd name="connsiteY2" fmla="*/ 1670995 h 1700929"/>
              <a:gd name="connsiteX3" fmla="*/ 1425780 w 2401933"/>
              <a:gd name="connsiteY3" fmla="*/ 1088190 h 1700929"/>
              <a:gd name="connsiteX4" fmla="*/ 8963 w 2401933"/>
              <a:gd name="connsiteY4" fmla="*/ 1259011 h 1700929"/>
              <a:gd name="connsiteX0" fmla="*/ 8963 w 2423572"/>
              <a:gd name="connsiteY0" fmla="*/ 1259350 h 1672415"/>
              <a:gd name="connsiteX1" fmla="*/ 2159308 w 2423572"/>
              <a:gd name="connsiteY1" fmla="*/ 3307 h 1672415"/>
              <a:gd name="connsiteX2" fmla="*/ 2400470 w 2423572"/>
              <a:gd name="connsiteY2" fmla="*/ 917706 h 1672415"/>
              <a:gd name="connsiteX3" fmla="*/ 2269842 w 2423572"/>
              <a:gd name="connsiteY3" fmla="*/ 1671334 h 1672415"/>
              <a:gd name="connsiteX4" fmla="*/ 1425780 w 2423572"/>
              <a:gd name="connsiteY4" fmla="*/ 1088529 h 1672415"/>
              <a:gd name="connsiteX5" fmla="*/ 8963 w 2423572"/>
              <a:gd name="connsiteY5" fmla="*/ 1259350 h 1672415"/>
              <a:gd name="connsiteX0" fmla="*/ 8963 w 2863353"/>
              <a:gd name="connsiteY0" fmla="*/ 1259130 h 1672076"/>
              <a:gd name="connsiteX1" fmla="*/ 2159308 w 2863353"/>
              <a:gd name="connsiteY1" fmla="*/ 3087 h 1672076"/>
              <a:gd name="connsiteX2" fmla="*/ 2862694 w 2863353"/>
              <a:gd name="connsiteY2" fmla="*/ 927535 h 1672076"/>
              <a:gd name="connsiteX3" fmla="*/ 2269842 w 2863353"/>
              <a:gd name="connsiteY3" fmla="*/ 1671114 h 1672076"/>
              <a:gd name="connsiteX4" fmla="*/ 1425780 w 2863353"/>
              <a:gd name="connsiteY4" fmla="*/ 1088309 h 1672076"/>
              <a:gd name="connsiteX5" fmla="*/ 8963 w 2863353"/>
              <a:gd name="connsiteY5" fmla="*/ 1259130 h 1672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863353" h="1672076">
                <a:moveTo>
                  <a:pt x="8963" y="1259130"/>
                </a:moveTo>
                <a:cubicBezTo>
                  <a:pt x="131218" y="1078260"/>
                  <a:pt x="1683686" y="58353"/>
                  <a:pt x="2159308" y="3087"/>
                </a:cubicBezTo>
                <a:cubicBezTo>
                  <a:pt x="2634930" y="-52179"/>
                  <a:pt x="2844272" y="649531"/>
                  <a:pt x="2862694" y="927535"/>
                </a:cubicBezTo>
                <a:cubicBezTo>
                  <a:pt x="2881116" y="1205540"/>
                  <a:pt x="2509328" y="1644318"/>
                  <a:pt x="2269842" y="1671114"/>
                </a:cubicBezTo>
                <a:cubicBezTo>
                  <a:pt x="2030356" y="1697910"/>
                  <a:pt x="1802593" y="1156973"/>
                  <a:pt x="1425780" y="1088309"/>
                </a:cubicBezTo>
                <a:cubicBezTo>
                  <a:pt x="1048967" y="1019645"/>
                  <a:pt x="-113292" y="1440000"/>
                  <a:pt x="8963" y="1259130"/>
                </a:cubicBezTo>
                <a:close/>
              </a:path>
            </a:pathLst>
          </a:cu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59" name="Straight Connector 58"/>
          <p:cNvCxnSpPr>
            <a:stCxn id="58" idx="4"/>
          </p:cNvCxnSpPr>
          <p:nvPr/>
        </p:nvCxnSpPr>
        <p:spPr bwMode="auto">
          <a:xfrm>
            <a:off x="1675065" y="3057851"/>
            <a:ext cx="158848" cy="158132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2985298" y="2438088"/>
            <a:ext cx="1169423" cy="679995"/>
          </a:xfrm>
          <a:prstGeom prst="straightConnector1">
            <a:avLst/>
          </a:prstGeom>
          <a:solidFill>
            <a:schemeClr val="accent1"/>
          </a:solidFill>
          <a:ln w="25400" cap="rnd" cmpd="sng" algn="ctr">
            <a:solidFill>
              <a:schemeClr val="accent2"/>
            </a:solidFill>
            <a:prstDash val="sysDot"/>
            <a:round/>
            <a:headEnd type="none" w="med" len="med"/>
            <a:tailEnd type="none"/>
          </a:ln>
          <a:effectLst/>
        </p:spPr>
      </p:cxnSp>
      <p:cxnSp>
        <p:nvCxnSpPr>
          <p:cNvPr id="61" name="Straight Connector 60"/>
          <p:cNvCxnSpPr/>
          <p:nvPr/>
        </p:nvCxnSpPr>
        <p:spPr bwMode="auto">
          <a:xfrm flipH="1">
            <a:off x="3555884" y="3203654"/>
            <a:ext cx="615929" cy="1043276"/>
          </a:xfrm>
          <a:prstGeom prst="line">
            <a:avLst/>
          </a:prstGeom>
          <a:solidFill>
            <a:schemeClr val="accent1"/>
          </a:solidFill>
          <a:ln w="5715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2" name="Straight Connector 61"/>
          <p:cNvCxnSpPr/>
          <p:nvPr/>
        </p:nvCxnSpPr>
        <p:spPr bwMode="auto">
          <a:xfrm flipH="1">
            <a:off x="1833913" y="4539833"/>
            <a:ext cx="1451854" cy="170907"/>
          </a:xfrm>
          <a:prstGeom prst="line">
            <a:avLst/>
          </a:prstGeom>
          <a:solidFill>
            <a:schemeClr val="accent1"/>
          </a:solidFill>
          <a:ln w="57150" cap="rnd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3" name="Straight Connector 62"/>
          <p:cNvCxnSpPr/>
          <p:nvPr/>
        </p:nvCxnSpPr>
        <p:spPr bwMode="auto">
          <a:xfrm flipH="1">
            <a:off x="2144128" y="3784910"/>
            <a:ext cx="1243964" cy="487680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chemeClr val="tx1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Straight Connector 63"/>
          <p:cNvCxnSpPr/>
          <p:nvPr/>
        </p:nvCxnSpPr>
        <p:spPr bwMode="auto">
          <a:xfrm>
            <a:off x="3112638" y="3014821"/>
            <a:ext cx="264024" cy="664280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>
            <a:off x="2526850" y="3655573"/>
            <a:ext cx="108676" cy="308407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cxnSp>
        <p:nvCxnSpPr>
          <p:cNvPr id="66" name="Straight Connector 65"/>
          <p:cNvCxnSpPr/>
          <p:nvPr/>
        </p:nvCxnSpPr>
        <p:spPr bwMode="auto">
          <a:xfrm flipV="1">
            <a:off x="2683242" y="3684046"/>
            <a:ext cx="811682" cy="314224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7" name="Straight Connector 66"/>
          <p:cNvCxnSpPr/>
          <p:nvPr/>
        </p:nvCxnSpPr>
        <p:spPr bwMode="auto">
          <a:xfrm>
            <a:off x="3112638" y="3014821"/>
            <a:ext cx="264024" cy="669225"/>
          </a:xfrm>
          <a:prstGeom prst="line">
            <a:avLst/>
          </a:prstGeom>
          <a:solidFill>
            <a:schemeClr val="accent1"/>
          </a:solidFill>
          <a:ln w="25400" cap="rnd" cmpd="sng" algn="ctr">
            <a:solidFill>
              <a:srgbClr val="FFC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68" name="Arc 67"/>
          <p:cNvSpPr/>
          <p:nvPr/>
        </p:nvSpPr>
        <p:spPr bwMode="auto">
          <a:xfrm rot="2004701">
            <a:off x="2666652" y="3521426"/>
            <a:ext cx="1831372" cy="1812574"/>
          </a:xfrm>
          <a:prstGeom prst="arc">
            <a:avLst>
              <a:gd name="adj1" fmla="val 11329528"/>
              <a:gd name="adj2" fmla="val 14975904"/>
            </a:avLst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69" name="Arc 68"/>
          <p:cNvSpPr/>
          <p:nvPr/>
        </p:nvSpPr>
        <p:spPr bwMode="auto">
          <a:xfrm rot="2004701">
            <a:off x="2666653" y="3519621"/>
            <a:ext cx="1831372" cy="1812574"/>
          </a:xfrm>
          <a:prstGeom prst="arc">
            <a:avLst>
              <a:gd name="adj1" fmla="val 8415844"/>
              <a:gd name="adj2" fmla="val 9979291"/>
            </a:avLst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stealth" w="lg" len="lg"/>
            <a:tailEnd type="non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3505200" y="4841557"/>
            <a:ext cx="49885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cmmi10"/>
              </a:rPr>
              <a:t>¿</a:t>
            </a:r>
            <a:r>
              <a:rPr lang="en-US" sz="2600" baseline="30000" dirty="0" err="1" smtClean="0">
                <a:latin typeface="cmmi10"/>
              </a:rPr>
              <a:t>ij</a:t>
            </a:r>
            <a:endParaRPr lang="en-US" sz="2600" baseline="30000" dirty="0" smtClean="0">
              <a:latin typeface="cmmi1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3163314" y="3017254"/>
            <a:ext cx="53732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cmmi10"/>
              </a:rPr>
              <a:t>¿</a:t>
            </a:r>
            <a:r>
              <a:rPr lang="en-US" sz="2600" baseline="30000" dirty="0" err="1" smtClean="0">
                <a:latin typeface="cmmi10"/>
              </a:rPr>
              <a:t>jk</a:t>
            </a:r>
            <a:endParaRPr lang="en-US" sz="2600" baseline="30000" dirty="0" smtClean="0">
              <a:latin typeface="cmmi1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2758683" y="3982034"/>
            <a:ext cx="52290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 smtClean="0">
                <a:latin typeface="cmmi10"/>
              </a:rPr>
              <a:t>¿</a:t>
            </a:r>
            <a:r>
              <a:rPr lang="en-US" sz="2600" baseline="30000" dirty="0" err="1" smtClean="0">
                <a:latin typeface="cmmi10"/>
              </a:rPr>
              <a:t>ki</a:t>
            </a:r>
            <a:endParaRPr lang="en-US" sz="2600" baseline="30000" dirty="0" smtClean="0">
              <a:latin typeface="cmmi10"/>
            </a:endParaRPr>
          </a:p>
        </p:txBody>
      </p:sp>
    </p:spTree>
    <p:extLst>
      <p:ext uri="{BB962C8B-B14F-4D97-AF65-F5344CB8AC3E}">
        <p14:creationId xmlns:p14="http://schemas.microsoft.com/office/powerpoint/2010/main" val="4451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68" grpId="0" animBg="1"/>
      <p:bldP spid="69" grpId="0" animBg="1"/>
      <p:bldP spid="76" grpId="0"/>
      <p:bldP spid="77" grpId="0"/>
      <p:bldP spid="7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Straight Arrow Connector 71"/>
          <p:cNvCxnSpPr/>
          <p:nvPr/>
        </p:nvCxnSpPr>
        <p:spPr bwMode="auto">
          <a:xfrm flipH="1" flipV="1">
            <a:off x="5798694" y="4872836"/>
            <a:ext cx="1160243" cy="116148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19</a:t>
            </a:fld>
            <a:endParaRPr lang="it-IT"/>
          </a:p>
        </p:txBody>
      </p:sp>
      <p:cxnSp>
        <p:nvCxnSpPr>
          <p:cNvPr id="45" name="Straight Connector 44"/>
          <p:cNvCxnSpPr/>
          <p:nvPr/>
        </p:nvCxnSpPr>
        <p:spPr>
          <a:xfrm>
            <a:off x="4744885" y="3429000"/>
            <a:ext cx="3808809" cy="1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841251"/>
              </p:ext>
            </p:extLst>
          </p:nvPr>
        </p:nvGraphicFramePr>
        <p:xfrm>
          <a:off x="7889131" y="2932279"/>
          <a:ext cx="381000" cy="471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3" name="Equation" r:id="rId3" imgW="190440" imgH="228600" progId="Equation.3">
                  <p:embed/>
                </p:oleObj>
              </mc:Choice>
              <mc:Fallback>
                <p:oleObj name="Equation" r:id="rId3" imgW="190440" imgH="228600" progId="Equation.3">
                  <p:embed/>
                  <p:pic>
                    <p:nvPicPr>
                      <p:cNvPr id="0" name="Object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889131" y="2932279"/>
                        <a:ext cx="381000" cy="471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8746658"/>
              </p:ext>
            </p:extLst>
          </p:nvPr>
        </p:nvGraphicFramePr>
        <p:xfrm>
          <a:off x="7565116" y="5776669"/>
          <a:ext cx="406400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4" name="Equation" r:id="rId5" imgW="203040" imgH="241200" progId="Equation.3">
                  <p:embed/>
                </p:oleObj>
              </mc:Choice>
              <mc:Fallback>
                <p:oleObj name="Equation" r:id="rId5" imgW="203040" imgH="241200" progId="Equation.3">
                  <p:embed/>
                  <p:pic>
                    <p:nvPicPr>
                      <p:cNvPr id="0" name="Object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65116" y="5776669"/>
                        <a:ext cx="406400" cy="498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4455680"/>
              </p:ext>
            </p:extLst>
          </p:nvPr>
        </p:nvGraphicFramePr>
        <p:xfrm>
          <a:off x="5862851" y="5715297"/>
          <a:ext cx="406400" cy="473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5" name="Equation" r:id="rId7" imgW="203040" imgH="228600" progId="Equation.3">
                  <p:embed/>
                </p:oleObj>
              </mc:Choice>
              <mc:Fallback>
                <p:oleObj name="Equation" r:id="rId7" imgW="203040" imgH="228600" progId="Equation.3">
                  <p:embed/>
                  <p:pic>
                    <p:nvPicPr>
                      <p:cNvPr id="0" name="Object 6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2851" y="5715297"/>
                        <a:ext cx="406400" cy="473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8" name="Straight Connector 27"/>
          <p:cNvCxnSpPr/>
          <p:nvPr/>
        </p:nvCxnSpPr>
        <p:spPr>
          <a:xfrm flipV="1">
            <a:off x="6576192" y="3434919"/>
            <a:ext cx="12862" cy="2133600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3" name="Object 3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5493025"/>
              </p:ext>
            </p:extLst>
          </p:nvPr>
        </p:nvGraphicFramePr>
        <p:xfrm>
          <a:off x="7767638" y="3735388"/>
          <a:ext cx="319087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6" name="Equation" r:id="rId9" imgW="164880" imgH="241200" progId="Equation.3">
                  <p:embed/>
                </p:oleObj>
              </mc:Choice>
              <mc:Fallback>
                <p:oleObj name="Equation" r:id="rId9" imgW="164880" imgH="241200" progId="Equation.3">
                  <p:embed/>
                  <p:pic>
                    <p:nvPicPr>
                      <p:cNvPr id="0" name="Object 6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67638" y="3735388"/>
                        <a:ext cx="319087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Arrow Connector 34"/>
          <p:cNvCxnSpPr>
            <a:stCxn id="62" idx="2"/>
          </p:cNvCxnSpPr>
          <p:nvPr/>
        </p:nvCxnSpPr>
        <p:spPr bwMode="auto">
          <a:xfrm flipH="1">
            <a:off x="5637806" y="3193113"/>
            <a:ext cx="789178" cy="1308606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aphicFrame>
        <p:nvGraphicFramePr>
          <p:cNvPr id="36" name="Object 3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1663272"/>
              </p:ext>
            </p:extLst>
          </p:nvPr>
        </p:nvGraphicFramePr>
        <p:xfrm>
          <a:off x="5040313" y="3471863"/>
          <a:ext cx="368300" cy="439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7" name="Equation" r:id="rId11" imgW="190440" imgH="228600" progId="Equation.3">
                  <p:embed/>
                </p:oleObj>
              </mc:Choice>
              <mc:Fallback>
                <p:oleObj name="Equation" r:id="rId11" imgW="19044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40313" y="3471863"/>
                        <a:ext cx="368300" cy="439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0" name="Object 4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4752482"/>
              </p:ext>
            </p:extLst>
          </p:nvPr>
        </p:nvGraphicFramePr>
        <p:xfrm>
          <a:off x="6059488" y="3657600"/>
          <a:ext cx="368300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8" name="Equation" r:id="rId13" imgW="190440" imgH="228600" progId="Equation.3">
                  <p:embed/>
                </p:oleObj>
              </mc:Choice>
              <mc:Fallback>
                <p:oleObj name="Equation" r:id="rId13" imgW="190440" imgH="2286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59488" y="3657600"/>
                        <a:ext cx="368300" cy="439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" name="TextBox 33"/>
          <p:cNvSpPr txBox="1"/>
          <p:nvPr/>
        </p:nvSpPr>
        <p:spPr>
          <a:xfrm>
            <a:off x="3853255" y="152400"/>
            <a:ext cx="4560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Cycle condition: real scenario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sp>
        <p:nvSpPr>
          <p:cNvPr id="55" name="Isosceles Triangle 14"/>
          <p:cNvSpPr/>
          <p:nvPr/>
        </p:nvSpPr>
        <p:spPr>
          <a:xfrm rot="5400000">
            <a:off x="7172505" y="4497578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8" name="Isosceles Triangle 14"/>
          <p:cNvSpPr/>
          <p:nvPr/>
        </p:nvSpPr>
        <p:spPr>
          <a:xfrm>
            <a:off x="6563559" y="1108002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49" name="Isosceles Triangle 14"/>
          <p:cNvSpPr/>
          <p:nvPr/>
        </p:nvSpPr>
        <p:spPr>
          <a:xfrm rot="5445693">
            <a:off x="6601661" y="1215993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2" name="Isosceles Triangle 14"/>
          <p:cNvSpPr/>
          <p:nvPr/>
        </p:nvSpPr>
        <p:spPr>
          <a:xfrm rot="5479659">
            <a:off x="6518747" y="1622110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66" name="Isosceles Triangle 14"/>
          <p:cNvSpPr/>
          <p:nvPr/>
        </p:nvSpPr>
        <p:spPr>
          <a:xfrm rot="5400000">
            <a:off x="4879770" y="4497578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2866387"/>
              </p:ext>
            </p:extLst>
          </p:nvPr>
        </p:nvGraphicFramePr>
        <p:xfrm>
          <a:off x="6405563" y="4989513"/>
          <a:ext cx="392112" cy="465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49" name="Equation" r:id="rId15" imgW="203040" imgH="241200" progId="Equation.3">
                  <p:embed/>
                </p:oleObj>
              </mc:Choice>
              <mc:Fallback>
                <p:oleObj name="Equation" r:id="rId15" imgW="203040" imgH="241200" progId="Equation.3">
                  <p:embed/>
                  <p:pic>
                    <p:nvPicPr>
                      <p:cNvPr id="0" name="Object 3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05563" y="4989513"/>
                        <a:ext cx="392112" cy="465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73" name="Straight Arrow Connector 72"/>
          <p:cNvCxnSpPr/>
          <p:nvPr/>
        </p:nvCxnSpPr>
        <p:spPr bwMode="auto">
          <a:xfrm flipV="1">
            <a:off x="5223968" y="2590801"/>
            <a:ext cx="1115621" cy="198119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3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88" name="Content Placeholder 2"/>
          <p:cNvSpPr txBox="1">
            <a:spLocks/>
          </p:cNvSpPr>
          <p:nvPr/>
        </p:nvSpPr>
        <p:spPr>
          <a:xfrm>
            <a:off x="129717" y="1447800"/>
            <a:ext cx="4635950" cy="3324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Cycle condition</a:t>
            </a:r>
          </a:p>
          <a:p>
            <a:endParaRPr lang="en-US" dirty="0" smtClean="0"/>
          </a:p>
          <a:p>
            <a:pPr lvl="1"/>
            <a:r>
              <a:rPr lang="en-US" sz="2200" dirty="0" smtClean="0"/>
              <a:t>3 faces overlapping each other creates cycles</a:t>
            </a:r>
          </a:p>
          <a:p>
            <a:pPr lvl="1"/>
            <a:endParaRPr lang="en-US" sz="2200" dirty="0" smtClean="0"/>
          </a:p>
          <a:p>
            <a:pPr lvl="1"/>
            <a:r>
              <a:rPr lang="en-US" sz="2200" dirty="0" smtClean="0"/>
              <a:t>Cycle condition as a</a:t>
            </a:r>
            <a:r>
              <a:rPr lang="en-US" sz="2200" dirty="0"/>
              <a:t> </a:t>
            </a:r>
            <a:r>
              <a:rPr lang="en-US" sz="2200" dirty="0" smtClean="0"/>
              <a:t>linear constraint</a:t>
            </a:r>
          </a:p>
          <a:p>
            <a:pPr marL="457200" lvl="1" indent="0">
              <a:buFont typeface="Arial" charset="0"/>
              <a:buNone/>
            </a:pPr>
            <a:endParaRPr lang="en-US" b="1" dirty="0" smtClean="0"/>
          </a:p>
          <a:p>
            <a:pPr marL="457200" lvl="1" indent="0">
              <a:buFont typeface="Arial" charset="0"/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cxnSp>
        <p:nvCxnSpPr>
          <p:cNvPr id="24" name="Straight Arrow Connector 23"/>
          <p:cNvCxnSpPr/>
          <p:nvPr/>
        </p:nvCxnSpPr>
        <p:spPr bwMode="auto">
          <a:xfrm>
            <a:off x="6963020" y="2454568"/>
            <a:ext cx="809380" cy="2117432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86" name="Group 85"/>
          <p:cNvGrpSpPr/>
          <p:nvPr/>
        </p:nvGrpSpPr>
        <p:grpSpPr>
          <a:xfrm>
            <a:off x="5223968" y="2454568"/>
            <a:ext cx="2544348" cy="2534416"/>
            <a:chOff x="5190136" y="2454568"/>
            <a:chExt cx="2544348" cy="2534416"/>
          </a:xfrm>
        </p:grpSpPr>
        <p:cxnSp>
          <p:nvCxnSpPr>
            <p:cNvPr id="53" name="Straight Arrow Connector 52"/>
            <p:cNvCxnSpPr/>
            <p:nvPr/>
          </p:nvCxnSpPr>
          <p:spPr bwMode="auto">
            <a:xfrm flipH="1" flipV="1">
              <a:off x="5764862" y="4872836"/>
              <a:ext cx="1245418" cy="116148"/>
            </a:xfrm>
            <a:prstGeom prst="straightConnector1">
              <a:avLst/>
            </a:prstGeom>
            <a:solidFill>
              <a:schemeClr val="accent1"/>
            </a:solidFill>
            <a:ln w="508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1" name="Straight Arrow Connector 50"/>
            <p:cNvCxnSpPr/>
            <p:nvPr/>
          </p:nvCxnSpPr>
          <p:spPr bwMode="auto">
            <a:xfrm flipV="1">
              <a:off x="5190136" y="2590802"/>
              <a:ext cx="1149453" cy="1981198"/>
            </a:xfrm>
            <a:prstGeom prst="straightConnector1">
              <a:avLst/>
            </a:prstGeom>
            <a:solidFill>
              <a:schemeClr val="accent1"/>
            </a:solidFill>
            <a:ln w="508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52" name="Straight Arrow Connector 51"/>
            <p:cNvCxnSpPr/>
            <p:nvPr/>
          </p:nvCxnSpPr>
          <p:spPr bwMode="auto">
            <a:xfrm>
              <a:off x="6925104" y="2454568"/>
              <a:ext cx="809380" cy="2117432"/>
            </a:xfrm>
            <a:prstGeom prst="straightConnector1">
              <a:avLst/>
            </a:prstGeom>
            <a:solidFill>
              <a:schemeClr val="accent1"/>
            </a:solidFill>
            <a:ln w="50800" cap="rnd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  <p:sp>
        <p:nvSpPr>
          <p:cNvPr id="54" name="Isosceles Triangle 14"/>
          <p:cNvSpPr/>
          <p:nvPr/>
        </p:nvSpPr>
        <p:spPr>
          <a:xfrm rot="5400000">
            <a:off x="5027423" y="4040378"/>
            <a:ext cx="1516072" cy="1664917"/>
          </a:xfrm>
          <a:custGeom>
            <a:avLst/>
            <a:gdLst>
              <a:gd name="connsiteX0" fmla="*/ 0 w 1516072"/>
              <a:gd name="connsiteY0" fmla="*/ 1664917 h 1664917"/>
              <a:gd name="connsiteX1" fmla="*/ 758036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  <a:gd name="connsiteX0" fmla="*/ 0 w 1516072"/>
              <a:gd name="connsiteY0" fmla="*/ 1679205 h 1679205"/>
              <a:gd name="connsiteX1" fmla="*/ 72236 w 1516072"/>
              <a:gd name="connsiteY1" fmla="*/ 0 h 1679205"/>
              <a:gd name="connsiteX2" fmla="*/ 1516072 w 1516072"/>
              <a:gd name="connsiteY2" fmla="*/ 1679205 h 1679205"/>
              <a:gd name="connsiteX3" fmla="*/ 0 w 1516072"/>
              <a:gd name="connsiteY3" fmla="*/ 1679205 h 1679205"/>
              <a:gd name="connsiteX0" fmla="*/ 0 w 1516072"/>
              <a:gd name="connsiteY0" fmla="*/ 1664917 h 1664917"/>
              <a:gd name="connsiteX1" fmla="*/ 798 w 1516072"/>
              <a:gd name="connsiteY1" fmla="*/ 0 h 1664917"/>
              <a:gd name="connsiteX2" fmla="*/ 1516072 w 1516072"/>
              <a:gd name="connsiteY2" fmla="*/ 1664917 h 1664917"/>
              <a:gd name="connsiteX3" fmla="*/ 0 w 1516072"/>
              <a:gd name="connsiteY3" fmla="*/ 1664917 h 16649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516072" h="1664917">
                <a:moveTo>
                  <a:pt x="0" y="1664917"/>
                </a:moveTo>
                <a:lnTo>
                  <a:pt x="798" y="0"/>
                </a:lnTo>
                <a:lnTo>
                  <a:pt x="1516072" y="1664917"/>
                </a:lnTo>
                <a:lnTo>
                  <a:pt x="0" y="1664917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  <a:alpha val="7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graphicFrame>
        <p:nvGraphicFramePr>
          <p:cNvPr id="29" name="Object 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50872736"/>
              </p:ext>
            </p:extLst>
          </p:nvPr>
        </p:nvGraphicFramePr>
        <p:xfrm>
          <a:off x="914400" y="4870353"/>
          <a:ext cx="2620214" cy="6223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50" name="Equation" r:id="rId17" imgW="1015920" imgH="241200" progId="Equation.3">
                  <p:embed/>
                </p:oleObj>
              </mc:Choice>
              <mc:Fallback>
                <p:oleObj name="Equation" r:id="rId17" imgW="1015920" imgH="241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14400" y="4870353"/>
                        <a:ext cx="2620214" cy="6223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" name="Rectangle 58"/>
          <p:cNvSpPr/>
          <p:nvPr/>
        </p:nvSpPr>
        <p:spPr bwMode="auto">
          <a:xfrm>
            <a:off x="685800" y="4800600"/>
            <a:ext cx="3015055" cy="778760"/>
          </a:xfrm>
          <a:prstGeom prst="rect">
            <a:avLst/>
          </a:prstGeom>
          <a:noFill/>
          <a:ln w="38100" cap="rnd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84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49" grpId="0" animBg="1"/>
      <p:bldP spid="62" grpId="0" animBg="1"/>
      <p:bldP spid="66" grpId="0" animBg="1"/>
      <p:bldP spid="5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</a:t>
            </a:fld>
            <a:endParaRPr lang="it-IT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3366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Geometry comes in many forms </a:t>
            </a:r>
          </a:p>
          <a:p>
            <a:pPr lvl="1"/>
            <a:r>
              <a:rPr lang="en-US" sz="2400" dirty="0" smtClean="0"/>
              <a:t>volumetric data (CT/MRI/simulation</a:t>
            </a:r>
            <a:r>
              <a:rPr lang="en-US" sz="2600" dirty="0" smtClean="0"/>
              <a:t>)</a:t>
            </a:r>
          </a:p>
          <a:p>
            <a:pPr lvl="1"/>
            <a:r>
              <a:rPr lang="en-US" sz="2400" dirty="0" smtClean="0"/>
              <a:t>range images</a:t>
            </a:r>
          </a:p>
          <a:p>
            <a:pPr lvl="1"/>
            <a:r>
              <a:rPr lang="en-US" sz="2400" dirty="0" smtClean="0"/>
              <a:t>Implicit surfaces</a:t>
            </a:r>
          </a:p>
          <a:p>
            <a:pPr lvl="1"/>
            <a:r>
              <a:rPr lang="en-US" sz="2400" dirty="0" smtClean="0"/>
              <a:t>....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26" y="3754436"/>
            <a:ext cx="1592045" cy="2543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1" descr="C:\Users\Nico\Desktop\SIGAsiaSlides\S. Gimignano\snapshot0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898" y="4399691"/>
            <a:ext cx="3330385" cy="1772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8" descr="C:\Users\Nico\Desktop\6600716f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095" y="2285577"/>
            <a:ext cx="1714188" cy="160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9" descr="C:\Users\Nico\Desktop\blendermod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886200"/>
            <a:ext cx="2849605" cy="213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0" descr="C:\Users\Nico\Desktop\67be88cf004d12d0071e394a94892767_LARGE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1" y="914400"/>
            <a:ext cx="1828800" cy="1342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dzorin\latex\work\range_map_svn\rangemap_param\images\pipeline\scans\scanView1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218" y="2757010"/>
            <a:ext cx="1308409" cy="1308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:\Users\dzorin\latex\work\range_map_svn\rangemap_param\images\pipeline\scans\scanView2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642" y="2590800"/>
            <a:ext cx="1172466" cy="1172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C:\Users\dzorin\latex\work\range_map_svn\rangemap_param\images\pipeline\scans\scanView8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1325" y="3411214"/>
            <a:ext cx="1145339" cy="1145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152400"/>
            <a:ext cx="22813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Introduction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724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20</a:t>
            </a:fld>
            <a:endParaRPr lang="it-IT"/>
          </a:p>
        </p:txBody>
      </p:sp>
      <p:pic>
        <p:nvPicPr>
          <p:cNvPr id="11" name="Picture 3" descr="C:\Users\Nico\Desktop\SIGAsiaSlides\step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990600"/>
            <a:ext cx="2133711" cy="21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Nico\Desktop\SIGAsiaSlides\step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921" y="990600"/>
            <a:ext cx="2143079" cy="2129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Nico\Desktop\SIGAsiaSlides\step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80" y="3744547"/>
            <a:ext cx="2136820" cy="212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C:\Users\Nico\Desktop\SIGAsiaSlides\tree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3800"/>
            <a:ext cx="2133600" cy="2133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3" descr="C:\Users\Nico\Desktop\SIGAsiaSlides\meshless_param2 2011-10-15 19-20-28-08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3105">
            <a:off x="4603863" y="1187225"/>
            <a:ext cx="4122111" cy="47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3886200" y="228600"/>
            <a:ext cx="51814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chemeClr val="accent1"/>
                </a:solidFill>
              </a:rPr>
              <a:t>Constraints/Integer Variables Elimination</a:t>
            </a:r>
            <a:endParaRPr lang="it-IT" sz="2000" b="1" dirty="0">
              <a:solidFill>
                <a:schemeClr val="accent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57200" y="3200400"/>
            <a:ext cx="2070888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14276 Integer Variables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905298" y="3205701"/>
            <a:ext cx="1971502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4316 Integer Variables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19409" y="5928955"/>
            <a:ext cx="177272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14 Integer Variables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09986" y="5940623"/>
            <a:ext cx="1438214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Parametrization</a:t>
            </a: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21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990600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Char char="•"/>
            </a:pPr>
            <a:r>
              <a:rPr lang="en-US" dirty="0" smtClean="0"/>
              <a:t>Variables</a:t>
            </a:r>
          </a:p>
          <a:p>
            <a:pPr lvl="1"/>
            <a:r>
              <a:rPr lang="en-US" dirty="0" err="1" smtClean="0"/>
              <a:t>param</a:t>
            </a:r>
            <a:r>
              <a:rPr lang="en-US" dirty="0" smtClean="0"/>
              <a:t> coords: treat each range image as a mesh</a:t>
            </a:r>
          </a:p>
          <a:p>
            <a:pPr lvl="1"/>
            <a:r>
              <a:rPr lang="en-US" dirty="0" smtClean="0"/>
              <a:t>translation variables: assigned to overlaps as determined by the elimination procedure</a:t>
            </a:r>
          </a:p>
          <a:p>
            <a:r>
              <a:rPr lang="en-US" dirty="0" smtClean="0"/>
              <a:t>Constraints</a:t>
            </a:r>
          </a:p>
          <a:p>
            <a:pPr lvl="1"/>
            <a:r>
              <a:rPr lang="en-US" dirty="0" smtClean="0"/>
              <a:t>symmetrized Galerkin constraints  (as explained in the paper)</a:t>
            </a:r>
          </a:p>
          <a:p>
            <a:r>
              <a:rPr lang="en-US" dirty="0" smtClean="0"/>
              <a:t>Energy</a:t>
            </a:r>
          </a:p>
          <a:p>
            <a:pPr lvl="1"/>
            <a:r>
              <a:rPr lang="en-US" dirty="0" smtClean="0"/>
              <a:t>weighted version of Quadcover/MIQ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152400"/>
            <a:ext cx="1821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Summary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22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228600" y="1336675"/>
            <a:ext cx="4343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Similar to MI field optimization</a:t>
            </a:r>
          </a:p>
          <a:p>
            <a:pPr marL="0" indent="0">
              <a:buNone/>
            </a:pPr>
            <a:endParaRPr lang="en-US" sz="2400" dirty="0" smtClean="0"/>
          </a:p>
          <a:p>
            <a:pPr lvl="1"/>
            <a:r>
              <a:rPr lang="en-US" sz="2400" dirty="0" smtClean="0"/>
              <a:t>A value per triangle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err="1" smtClean="0"/>
              <a:t>Laplacian</a:t>
            </a:r>
            <a:r>
              <a:rPr lang="en-US" sz="2400" dirty="0" smtClean="0"/>
              <a:t>-like energy for each pair of neighbors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Neighbors = overlapping triangles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962400" y="152400"/>
            <a:ext cx="3297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Field Optimization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3075" name="Picture 3" descr="C:\Users\Nico\Desktop\SIGAsiaSlides\testTangent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691" y="1752600"/>
            <a:ext cx="4114800" cy="412629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23</a:t>
            </a:fld>
            <a:endParaRPr lang="it-IT"/>
          </a:p>
        </p:txBody>
      </p:sp>
      <p:pic>
        <p:nvPicPr>
          <p:cNvPr id="3" name="Picture 3" descr="C:\Users\Nico\Desktop\SIGAsiaSlides\pipeline\good\meshless_param2 2011-10-17 02-42-07-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51961"/>
            <a:ext cx="3886839" cy="388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77505" y="5726668"/>
            <a:ext cx="3084895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dirty="0" smtClean="0"/>
              <a:t>Geometry and cameras</a:t>
            </a:r>
            <a:endParaRPr lang="it-IT" dirty="0"/>
          </a:p>
        </p:txBody>
      </p:sp>
      <p:pic>
        <p:nvPicPr>
          <p:cNvPr id="5" name="Picture 2" descr="C:\Users\Nico\Desktop\SIGAsiaSlides\pipeline\good\meshless_param2 2011-10-17 02-43-59-6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066161"/>
            <a:ext cx="4371032" cy="2003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Nico\Desktop\SIGAsiaSlides\pipeline\good\meshless_param2 2011-10-17 02-45-43-1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581400"/>
            <a:ext cx="4371032" cy="2012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791200" y="3124200"/>
            <a:ext cx="222192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it-IT" dirty="0" smtClean="0"/>
              <a:t>Sampling result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5377873" y="5761600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Field singularities and cuts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152400"/>
            <a:ext cx="413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An Illustrative Example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24</a:t>
            </a:fld>
            <a:endParaRPr lang="it-IT"/>
          </a:p>
        </p:txBody>
      </p:sp>
      <p:pic>
        <p:nvPicPr>
          <p:cNvPr id="3" name="Picture 2" descr="C:\Users\Nico\Desktop\SIGAsiaSlides\pipeline\good\meshless_param2 2011-10-17 02-46-14-6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193559"/>
            <a:ext cx="4114800" cy="1930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07618" y="3212068"/>
            <a:ext cx="31470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Reduce constraints/variables</a:t>
            </a:r>
            <a:endParaRPr lang="it-IT" dirty="0"/>
          </a:p>
        </p:txBody>
      </p:sp>
      <p:pic>
        <p:nvPicPr>
          <p:cNvPr id="5" name="Picture 2" descr="C:\Users\Nico\Desktop\SIGAsiaSlides\pipeline\good\meshless_param2 2011-10-17 02-58-35-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166113"/>
            <a:ext cx="4114800" cy="1881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410200" y="3124200"/>
            <a:ext cx="3096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solve mixed-integer problem</a:t>
            </a:r>
            <a:endParaRPr lang="it-IT" dirty="0"/>
          </a:p>
        </p:txBody>
      </p:sp>
      <p:pic>
        <p:nvPicPr>
          <p:cNvPr id="7" name="Picture 2" descr="C:\Users\Nico\Desktop\SIGAsiaSlides\pipeline\good\meshless_param2 2011-10-17 02-59-59-5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643536"/>
            <a:ext cx="4874380" cy="223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66989" y="5879068"/>
            <a:ext cx="5147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quadrangulate by tracing integer parameter lines</a:t>
            </a:r>
            <a:endParaRPr lang="it-IT" dirty="0"/>
          </a:p>
        </p:txBody>
      </p:sp>
      <p:sp>
        <p:nvSpPr>
          <p:cNvPr id="9" name="TextBox 8"/>
          <p:cNvSpPr txBox="1"/>
          <p:nvPr/>
        </p:nvSpPr>
        <p:spPr>
          <a:xfrm>
            <a:off x="3962400" y="152400"/>
            <a:ext cx="41392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An Illustrative Example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09600" y="2125920"/>
            <a:ext cx="7620000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3600" b="1" dirty="0" smtClean="0">
                <a:solidFill>
                  <a:schemeClr val="accent1"/>
                </a:solidFill>
              </a:rPr>
              <a:t>Global Parametrization of Range Image Sets</a:t>
            </a:r>
          </a:p>
          <a:p>
            <a:pPr algn="ctr"/>
            <a:endParaRPr lang="it-IT" sz="3600" b="1" dirty="0" smtClean="0">
              <a:solidFill>
                <a:schemeClr val="accent1"/>
              </a:solidFill>
            </a:endParaRPr>
          </a:p>
          <a:p>
            <a:pPr algn="ctr"/>
            <a:r>
              <a:rPr lang="it-IT" sz="4000" b="1" dirty="0" smtClean="0"/>
              <a:t>RESULTS</a:t>
            </a:r>
            <a:endParaRPr lang="it-IT" sz="4000" dirty="0"/>
          </a:p>
        </p:txBody>
      </p:sp>
    </p:spTree>
    <p:extLst>
      <p:ext uri="{BB962C8B-B14F-4D97-AF65-F5344CB8AC3E}">
        <p14:creationId xmlns:p14="http://schemas.microsoft.com/office/powerpoint/2010/main" val="292330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26</a:t>
            </a:fld>
            <a:endParaRPr lang="it-IT"/>
          </a:p>
        </p:txBody>
      </p:sp>
      <p:sp>
        <p:nvSpPr>
          <p:cNvPr id="3" name="TextBox 2"/>
          <p:cNvSpPr txBox="1"/>
          <p:nvPr/>
        </p:nvSpPr>
        <p:spPr>
          <a:xfrm>
            <a:off x="4239091" y="4459069"/>
            <a:ext cx="2111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</a:t>
            </a:r>
            <a:r>
              <a:rPr lang="it-IT" dirty="0" smtClean="0"/>
              <a:t>ixed-integer quadrangulation</a:t>
            </a:r>
            <a:endParaRPr lang="it-IT" dirty="0"/>
          </a:p>
        </p:txBody>
      </p:sp>
      <p:pic>
        <p:nvPicPr>
          <p:cNvPr id="4" name="Picture 2" descr="D:\papers\2011\rangemap_param\images\comparisonMI\NewRender\botijoMI_N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578" y="922002"/>
            <a:ext cx="2031647" cy="3553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D:\papers\2011\rangemap_param\images\comparisonMI\NewRender\botijoOUR_N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4578" y="914400"/>
            <a:ext cx="2031646" cy="3560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898241" y="4495800"/>
            <a:ext cx="163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</a:t>
            </a:r>
            <a:r>
              <a:rPr lang="it-IT" dirty="0" smtClean="0"/>
              <a:t>ur method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62400" y="224135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Screen Space vs Manifold Mesh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346529" y="1066800"/>
            <a:ext cx="3842048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Distribute views on a sphere</a:t>
            </a:r>
          </a:p>
          <a:p>
            <a:endParaRPr lang="en-US" sz="2400" dirty="0" smtClean="0"/>
          </a:p>
          <a:p>
            <a:r>
              <a:rPr lang="en-US" sz="2400" dirty="0" smtClean="0"/>
              <a:t>Use depth peeling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Get OPENGL Depth Buffer </a:t>
            </a:r>
          </a:p>
          <a:p>
            <a:endParaRPr lang="en-US" sz="2400" dirty="0"/>
          </a:p>
          <a:p>
            <a:r>
              <a:rPr lang="en-US" sz="2400" dirty="0" smtClean="0"/>
              <a:t>Compared with a method for  manifold triangle mesh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1828800" y="5862965"/>
            <a:ext cx="5967163" cy="385435"/>
            <a:chOff x="1828800" y="5486400"/>
            <a:chExt cx="5967163" cy="385435"/>
          </a:xfrm>
        </p:grpSpPr>
        <p:sp>
          <p:nvSpPr>
            <p:cNvPr id="10" name="TextBox 9"/>
            <p:cNvSpPr txBox="1"/>
            <p:nvPr/>
          </p:nvSpPr>
          <p:spPr>
            <a:xfrm>
              <a:off x="1898073" y="5562600"/>
              <a:ext cx="58978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err="1" smtClean="0">
                  <a:solidFill>
                    <a:schemeClr val="tx2">
                      <a:lumMod val="75000"/>
                    </a:schemeClr>
                  </a:solidFill>
                </a:rPr>
                <a:t>Bommes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 et Al. 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</a:rPr>
                <a:t>Mixed Integer </a:t>
              </a:r>
              <a:r>
                <a:rPr lang="en-US" sz="1400" b="1" i="1" dirty="0" err="1" smtClean="0">
                  <a:solidFill>
                    <a:schemeClr val="tx2">
                      <a:lumMod val="75000"/>
                    </a:schemeClr>
                  </a:solidFill>
                </a:rPr>
                <a:t>Quadrangulation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</a:rPr>
                <a:t>  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SIGGRAPH 2009</a:t>
              </a: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1828800" y="5486400"/>
              <a:ext cx="5814763" cy="385435"/>
            </a:xfrm>
            <a:prstGeom prst="rect">
              <a:avLst/>
            </a:prstGeom>
            <a:noFill/>
            <a:ln w="38100" cap="rnd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273112" y="5402788"/>
            <a:ext cx="3889687" cy="388412"/>
            <a:chOff x="3505200" y="5897999"/>
            <a:chExt cx="3018218" cy="388412"/>
          </a:xfrm>
        </p:grpSpPr>
        <p:sp>
          <p:nvSpPr>
            <p:cNvPr id="14" name="TextBox 13"/>
            <p:cNvSpPr txBox="1"/>
            <p:nvPr/>
          </p:nvSpPr>
          <p:spPr>
            <a:xfrm>
              <a:off x="3574472" y="5978634"/>
              <a:ext cx="294894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Data courtesy of  Carlos </a:t>
              </a:r>
              <a:r>
                <a:rPr lang="en-US" sz="1400" dirty="0" err="1" smtClean="0">
                  <a:solidFill>
                    <a:schemeClr val="tx2">
                      <a:lumMod val="75000"/>
                    </a:schemeClr>
                  </a:solidFill>
                </a:rPr>
                <a:t>Hernadèz</a:t>
              </a:r>
              <a:endParaRPr lang="en-US" sz="1400" dirty="0" smtClean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3505200" y="5897999"/>
              <a:ext cx="3018218" cy="385435"/>
            </a:xfrm>
            <a:prstGeom prst="rect">
              <a:avLst/>
            </a:prstGeom>
            <a:noFill/>
            <a:ln w="38100" cap="rnd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27</a:t>
            </a:fld>
            <a:endParaRPr lang="it-IT"/>
          </a:p>
        </p:txBody>
      </p:sp>
      <p:pic>
        <p:nvPicPr>
          <p:cNvPr id="3" name="Picture 2" descr="D:\papers\2011\rangemap_param\images\comparisonMI\NewRender\rockerMI_NEW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911" y="1038029"/>
            <a:ext cx="3361853" cy="1945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D:\papers\2011\rangemap_param\images\comparisonMI\NewRender\rockerOUR_NE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12" y="3364468"/>
            <a:ext cx="3329088" cy="1941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712305" y="2983468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m</a:t>
            </a:r>
            <a:r>
              <a:rPr lang="it-IT" dirty="0" smtClean="0"/>
              <a:t>ixed-integer quadrangulation</a:t>
            </a:r>
            <a:endParaRPr lang="it-IT" dirty="0"/>
          </a:p>
        </p:txBody>
      </p:sp>
      <p:sp>
        <p:nvSpPr>
          <p:cNvPr id="6" name="TextBox 5"/>
          <p:cNvSpPr txBox="1"/>
          <p:nvPr/>
        </p:nvSpPr>
        <p:spPr>
          <a:xfrm>
            <a:off x="5486400" y="5269468"/>
            <a:ext cx="1636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</a:t>
            </a:r>
            <a:r>
              <a:rPr lang="it-IT" dirty="0" smtClean="0"/>
              <a:t>ur method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224135"/>
            <a:ext cx="4852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Screen Space vs Manifold Mesh</a:t>
            </a:r>
            <a:endParaRPr lang="it-IT" sz="2400" b="1" dirty="0">
              <a:solidFill>
                <a:schemeClr val="accent1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46529" y="1066800"/>
            <a:ext cx="3842048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Distribute views on a sphere</a:t>
            </a:r>
          </a:p>
          <a:p>
            <a:endParaRPr lang="en-US" sz="2400" dirty="0" smtClean="0"/>
          </a:p>
          <a:p>
            <a:r>
              <a:rPr lang="en-US" sz="2400" dirty="0" smtClean="0"/>
              <a:t>Use depth peeling</a:t>
            </a:r>
          </a:p>
          <a:p>
            <a:pPr marL="0" indent="0">
              <a:buNone/>
            </a:pPr>
            <a:endParaRPr lang="en-US" sz="2400" dirty="0" smtClean="0"/>
          </a:p>
          <a:p>
            <a:r>
              <a:rPr lang="en-US" sz="2400" dirty="0" smtClean="0"/>
              <a:t>Get OPENGL Depth Buffer </a:t>
            </a:r>
          </a:p>
          <a:p>
            <a:endParaRPr lang="en-US" sz="2400" dirty="0"/>
          </a:p>
          <a:p>
            <a:r>
              <a:rPr lang="en-US" sz="2400" dirty="0" smtClean="0"/>
              <a:t>Compared with a method for  manifold triangle mesh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98073" y="5791200"/>
            <a:ext cx="5897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Bommes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et Al. 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Mixed Integer 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</a:rPr>
              <a:t>Quadrangulation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SIGGRAPH 2009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1828800" y="5715000"/>
            <a:ext cx="5814763" cy="385435"/>
          </a:xfrm>
          <a:prstGeom prst="rect">
            <a:avLst/>
          </a:prstGeom>
          <a:noFill/>
          <a:ln w="38100" cap="rnd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28</a:t>
            </a:fld>
            <a:endParaRPr lang="it-IT"/>
          </a:p>
        </p:txBody>
      </p:sp>
      <p:pic>
        <p:nvPicPr>
          <p:cNvPr id="3" name="Picture 2" descr="D:\papers\2011\rangemap_param\images\hand_points\composition_point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752600"/>
            <a:ext cx="6394069" cy="4047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62400" y="152400"/>
            <a:ext cx="24000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Point Clouds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78094" y="990600"/>
            <a:ext cx="7627705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Point clouds can be rendered using point based techniques </a:t>
            </a:r>
            <a:r>
              <a:rPr lang="en-US" sz="2400" dirty="0" smtClean="0"/>
              <a:t>(</a:t>
            </a:r>
            <a:r>
              <a:rPr lang="en-US" sz="2400" dirty="0" smtClean="0"/>
              <a:t>splats</a:t>
            </a:r>
            <a:r>
              <a:rPr lang="en-US" sz="2400" dirty="0" smtClean="0"/>
              <a:t>) </a:t>
            </a:r>
            <a:r>
              <a:rPr lang="en-US" sz="2400" dirty="0" smtClean="0"/>
              <a:t>and then parameterized.</a:t>
            </a:r>
          </a:p>
          <a:p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3574472" y="5871173"/>
            <a:ext cx="29489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Data courtesy of  </a:t>
            </a: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AIM@Shape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3505200" y="5862965"/>
            <a:ext cx="3018218" cy="385435"/>
          </a:xfrm>
          <a:prstGeom prst="rect">
            <a:avLst/>
          </a:prstGeom>
          <a:noFill/>
          <a:ln w="38100" cap="rnd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29</a:t>
            </a:fld>
            <a:endParaRPr lang="it-IT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362200"/>
            <a:ext cx="8301195" cy="3521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990600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Artificially made difficult</a:t>
            </a:r>
          </a:p>
          <a:p>
            <a:pPr lvl="1"/>
            <a:r>
              <a:rPr lang="en-US" dirty="0" smtClean="0"/>
              <a:t>each triangle randomly perturbed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152400"/>
            <a:ext cx="25987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Polygon Soup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</a:t>
            </a:fld>
            <a:endParaRPr lang="it-IT"/>
          </a:p>
        </p:txBody>
      </p:sp>
      <p:pic>
        <p:nvPicPr>
          <p:cNvPr id="3" name="Picture 7" descr="C:\Users\Nico\Desktop\SIGAsiaSlides\bunny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163" y="2743200"/>
            <a:ext cx="2450237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3366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Font typeface="Arial" charset="0"/>
              <a:buNone/>
            </a:pPr>
            <a:endParaRPr lang="en-US" dirty="0" smtClean="0"/>
          </a:p>
        </p:txBody>
      </p:sp>
      <p:sp>
        <p:nvSpPr>
          <p:cNvPr id="5" name="Right Arrow 4"/>
          <p:cNvSpPr/>
          <p:nvPr/>
        </p:nvSpPr>
        <p:spPr bwMode="auto">
          <a:xfrm>
            <a:off x="2819400" y="4009222"/>
            <a:ext cx="609600" cy="515956"/>
          </a:xfrm>
          <a:prstGeom prst="rightArrow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Picture 5" descr="C:\Users\Nico\Desktop\SIGAsiaSlides\bunny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895600"/>
            <a:ext cx="2497307" cy="2590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ight Arrow 6"/>
          <p:cNvSpPr/>
          <p:nvPr/>
        </p:nvSpPr>
        <p:spPr bwMode="auto">
          <a:xfrm>
            <a:off x="5791200" y="4009222"/>
            <a:ext cx="609600" cy="515956"/>
          </a:xfrm>
          <a:prstGeom prst="rightArrow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1983402"/>
            <a:ext cx="27431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geometric data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38601" y="1983402"/>
            <a:ext cx="990599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 smtClean="0"/>
              <a:t>mesh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26307" y="1983402"/>
            <a:ext cx="3217693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dirty="0"/>
              <a:t> </a:t>
            </a:r>
            <a:r>
              <a:rPr lang="en-US" sz="2300" dirty="0" smtClean="0"/>
              <a:t>      </a:t>
            </a:r>
            <a:r>
              <a:rPr lang="en-US" sz="2300" dirty="0" err="1" smtClean="0"/>
              <a:t>parametrization</a:t>
            </a:r>
            <a:endParaRPr lang="en-US" sz="2300" dirty="0" smtClean="0"/>
          </a:p>
        </p:txBody>
      </p:sp>
      <p:sp>
        <p:nvSpPr>
          <p:cNvPr id="11" name="Right Arrow 10"/>
          <p:cNvSpPr/>
          <p:nvPr/>
        </p:nvSpPr>
        <p:spPr bwMode="auto">
          <a:xfrm>
            <a:off x="2819400" y="1948562"/>
            <a:ext cx="609600" cy="515956"/>
          </a:xfrm>
          <a:prstGeom prst="rightArrow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2" name="Right Arrow 11"/>
          <p:cNvSpPr/>
          <p:nvPr/>
        </p:nvSpPr>
        <p:spPr bwMode="auto">
          <a:xfrm>
            <a:off x="5791200" y="1948562"/>
            <a:ext cx="609600" cy="515956"/>
          </a:xfrm>
          <a:prstGeom prst="rightArrow">
            <a:avLst/>
          </a:prstGeom>
          <a:solidFill>
            <a:schemeClr val="accent1"/>
          </a:solidFill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3962400" y="2206540"/>
            <a:ext cx="990599" cy="0"/>
          </a:xfrm>
          <a:prstGeom prst="line">
            <a:avLst/>
          </a:prstGeom>
          <a:solidFill>
            <a:schemeClr val="accent1"/>
          </a:solidFill>
          <a:ln w="635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4" name="Right Arrow 13"/>
          <p:cNvSpPr/>
          <p:nvPr/>
        </p:nvSpPr>
        <p:spPr bwMode="auto">
          <a:xfrm>
            <a:off x="2819400" y="3962400"/>
            <a:ext cx="3581400" cy="563926"/>
          </a:xfrm>
          <a:prstGeom prst="rightArrow">
            <a:avLst/>
          </a:prstGeom>
          <a:solidFill>
            <a:schemeClr val="accent1"/>
          </a:solidFill>
          <a:ln w="38100" cap="rnd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15" name="Picture 3" descr="C:\Users\Nico\Desktop\SIGAsiaSlides\scan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53" y="3081414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C:\Users\Nico\Desktop\SIGAsiaSlides\scan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524" y="452517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Nico\Desktop\SIGAsiaSlides\scan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4525178"/>
            <a:ext cx="1219200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038600" y="152400"/>
            <a:ext cx="3659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The Classic Pipeline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107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30</a:t>
            </a:fld>
            <a:endParaRPr lang="it-IT"/>
          </a:p>
        </p:txBody>
      </p:sp>
      <p:pic>
        <p:nvPicPr>
          <p:cNvPr id="9" name="Content Placeholder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1092" y="2057400"/>
            <a:ext cx="8299508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 Placeholder 4"/>
          <p:cNvSpPr txBox="1">
            <a:spLocks/>
          </p:cNvSpPr>
          <p:nvPr/>
        </p:nvSpPr>
        <p:spPr bwMode="auto">
          <a:xfrm>
            <a:off x="685800" y="1336675"/>
            <a:ext cx="77724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Not sensitive to small flaws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962400" y="152400"/>
            <a:ext cx="24609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Non Manifold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31</a:t>
            </a:fld>
            <a:endParaRPr lang="it-IT"/>
          </a:p>
        </p:txBody>
      </p:sp>
      <p:grpSp>
        <p:nvGrpSpPr>
          <p:cNvPr id="3" name="Group 2"/>
          <p:cNvGrpSpPr/>
          <p:nvPr/>
        </p:nvGrpSpPr>
        <p:grpSpPr>
          <a:xfrm>
            <a:off x="925286" y="1295400"/>
            <a:ext cx="6858000" cy="4292602"/>
            <a:chOff x="0" y="291699"/>
            <a:chExt cx="9262124" cy="6064229"/>
          </a:xfrm>
        </p:grpSpPr>
        <p:pic>
          <p:nvPicPr>
            <p:cNvPr id="4" name="Picture 5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4128" y="362028"/>
              <a:ext cx="3537996" cy="352021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7401" y="565596"/>
              <a:ext cx="2057400" cy="18854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646568"/>
              <a:ext cx="2472203" cy="14233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9" descr="D:\papers\2011\rangemap_param\images\molecule\INR8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801" y="306876"/>
              <a:ext cx="4032448" cy="39142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12" descr="D:\papers\2011\rangemap_param\images\molecule\testosterone0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751" y="3882244"/>
              <a:ext cx="4320480" cy="24736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13" descr="D:\papers\2011\rangemap_param\images\molecule\testosterone_close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7468" y="4372998"/>
              <a:ext cx="2434165" cy="18410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14" descr="D:\papers\2011\rangemap_param\images\molecule\caffeine_qutemol_a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1750" y="291699"/>
              <a:ext cx="1602323" cy="17118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1" name="TextBox 10"/>
          <p:cNvSpPr txBox="1"/>
          <p:nvPr/>
        </p:nvSpPr>
        <p:spPr>
          <a:xfrm>
            <a:off x="3962400" y="152400"/>
            <a:ext cx="30604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Implicit Surfaces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sp>
        <p:nvSpPr>
          <p:cNvPr id="12" name="Text Placeholder 4"/>
          <p:cNvSpPr txBox="1">
            <a:spLocks/>
          </p:cNvSpPr>
          <p:nvPr/>
        </p:nvSpPr>
        <p:spPr bwMode="auto">
          <a:xfrm>
            <a:off x="762000" y="879475"/>
            <a:ext cx="7772400" cy="483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Molecular models are rendered by using </a:t>
            </a:r>
            <a:r>
              <a:rPr lang="en-US" sz="2400" dirty="0" err="1" smtClean="0"/>
              <a:t>QUTEMOl</a:t>
            </a:r>
            <a:endParaRPr lang="en-US" sz="24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1524000" y="5638800"/>
            <a:ext cx="6096000" cy="609600"/>
            <a:chOff x="685800" y="5552420"/>
            <a:chExt cx="6096000" cy="609600"/>
          </a:xfrm>
        </p:grpSpPr>
        <p:sp>
          <p:nvSpPr>
            <p:cNvPr id="13" name="TextBox 12"/>
            <p:cNvSpPr txBox="1"/>
            <p:nvPr/>
          </p:nvSpPr>
          <p:spPr>
            <a:xfrm>
              <a:off x="755073" y="5552420"/>
              <a:ext cx="589789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itchFamily="34" charset="0"/>
                <a:buChar char="•"/>
              </a:pPr>
              <a:r>
                <a:rPr lang="en-US" sz="1400" dirty="0" err="1" smtClean="0">
                  <a:solidFill>
                    <a:schemeClr val="tx2">
                      <a:lumMod val="75000"/>
                    </a:schemeClr>
                  </a:solidFill>
                </a:rPr>
                <a:t>Tarini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 et Al. </a:t>
              </a:r>
              <a:r>
                <a:rPr lang="en-US" sz="1400" b="1" i="1" dirty="0" smtClean="0">
                  <a:solidFill>
                    <a:schemeClr val="tx2">
                      <a:lumMod val="75000"/>
                    </a:schemeClr>
                  </a:solidFill>
                </a:rPr>
                <a:t>Ambient Occlusion and edge cueing to enhance real time molecular visualization </a:t>
              </a:r>
              <a:r>
                <a:rPr lang="en-US" sz="1400" dirty="0" smtClean="0">
                  <a:solidFill>
                    <a:schemeClr val="tx2">
                      <a:lumMod val="75000"/>
                    </a:schemeClr>
                  </a:solidFill>
                </a:rPr>
                <a:t>IEEE VISUALIZATION 2006</a:t>
              </a:r>
              <a:endParaRPr lang="en-US" sz="1400" b="1" i="1" dirty="0" smtClean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685800" y="5562600"/>
              <a:ext cx="6096000" cy="599420"/>
            </a:xfrm>
            <a:prstGeom prst="rect">
              <a:avLst/>
            </a:prstGeom>
            <a:noFill/>
            <a:ln w="38100" cap="rnd" cmpd="sng" algn="ctr">
              <a:solidFill>
                <a:schemeClr val="tx2">
                  <a:lumMod val="40000"/>
                  <a:lumOff val="6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775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32</a:t>
            </a:fld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3962400" y="152400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Real Range Scans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828800"/>
            <a:ext cx="5329508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Content Placeholder 2"/>
          <p:cNvSpPr txBox="1">
            <a:spLocks/>
          </p:cNvSpPr>
          <p:nvPr/>
        </p:nvSpPr>
        <p:spPr>
          <a:xfrm>
            <a:off x="304800" y="2805040"/>
            <a:ext cx="3842048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Using original camera positions</a:t>
            </a:r>
          </a:p>
          <a:p>
            <a:endParaRPr lang="en-US" sz="2400" dirty="0" smtClean="0"/>
          </a:p>
          <a:p>
            <a:r>
              <a:rPr lang="en-US" sz="2400" dirty="0" smtClean="0"/>
              <a:t>Using original range images</a:t>
            </a:r>
          </a:p>
        </p:txBody>
      </p:sp>
    </p:spTree>
    <p:extLst>
      <p:ext uri="{BB962C8B-B14F-4D97-AF65-F5344CB8AC3E}">
        <p14:creationId xmlns:p14="http://schemas.microsoft.com/office/powerpoint/2010/main" val="25775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33</a:t>
            </a:fld>
            <a:endParaRPr lang="it-IT"/>
          </a:p>
        </p:txBody>
      </p:sp>
      <p:sp>
        <p:nvSpPr>
          <p:cNvPr id="10" name="TextBox 9"/>
          <p:cNvSpPr txBox="1"/>
          <p:nvPr/>
        </p:nvSpPr>
        <p:spPr>
          <a:xfrm>
            <a:off x="3962400" y="152400"/>
            <a:ext cx="34018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Real Range Scans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699685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04800" y="990600"/>
            <a:ext cx="8458200" cy="25908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Data coming from range images has merged and resampled in screen space</a:t>
            </a:r>
          </a:p>
        </p:txBody>
      </p:sp>
    </p:spTree>
    <p:extLst>
      <p:ext uri="{BB962C8B-B14F-4D97-AF65-F5344CB8AC3E}">
        <p14:creationId xmlns:p14="http://schemas.microsoft.com/office/powerpoint/2010/main" val="41717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34</a:t>
            </a:fld>
            <a:endParaRPr lang="it-IT"/>
          </a:p>
        </p:txBody>
      </p:sp>
      <p:pic>
        <p:nvPicPr>
          <p:cNvPr id="3" name="Picture 2" descr="D:\papers\2011\rangemap_param\images\BigMeshes\compositionBIGMesh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82" y="1524908"/>
            <a:ext cx="5414858" cy="4647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685800" y="13366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962400" y="152400"/>
            <a:ext cx="21836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Big Meshes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0964" y="4714919"/>
            <a:ext cx="211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2M triangles</a:t>
            </a:r>
            <a:endParaRPr lang="it-IT" dirty="0"/>
          </a:p>
        </p:txBody>
      </p:sp>
      <p:sp>
        <p:nvSpPr>
          <p:cNvPr id="7" name="TextBox 6"/>
          <p:cNvSpPr txBox="1"/>
          <p:nvPr/>
        </p:nvSpPr>
        <p:spPr>
          <a:xfrm>
            <a:off x="6347006" y="1103623"/>
            <a:ext cx="21111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8</a:t>
            </a:r>
            <a:r>
              <a:rPr lang="it-IT" dirty="0" smtClean="0"/>
              <a:t>M triangles</a:t>
            </a:r>
            <a:endParaRPr lang="it-IT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304800" y="990600"/>
            <a:ext cx="4495800" cy="4343400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Coarse quad meshes from high resolution ones</a:t>
            </a:r>
          </a:p>
          <a:p>
            <a:r>
              <a:rPr lang="en-US" sz="2000" dirty="0" smtClean="0"/>
              <a:t>Number of triangle of original mesh effects only the acquisition of range images</a:t>
            </a:r>
          </a:p>
        </p:txBody>
      </p:sp>
    </p:spTree>
    <p:extLst>
      <p:ext uri="{BB962C8B-B14F-4D97-AF65-F5344CB8AC3E}">
        <p14:creationId xmlns:p14="http://schemas.microsoft.com/office/powerpoint/2010/main" val="2577557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35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13366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Global </a:t>
            </a:r>
            <a:r>
              <a:rPr lang="en-US" dirty="0" err="1" smtClean="0"/>
              <a:t>parametrization</a:t>
            </a:r>
            <a:r>
              <a:rPr lang="en-US" dirty="0" smtClean="0"/>
              <a:t> with a simple unified interface to many geometry types</a:t>
            </a:r>
          </a:p>
          <a:p>
            <a:pPr lvl="1"/>
            <a:r>
              <a:rPr lang="en-US" dirty="0" smtClean="0"/>
              <a:t>Even a basic projection manifold construction procedure works well; but better ones can be designed</a:t>
            </a:r>
          </a:p>
          <a:p>
            <a:pPr lvl="1"/>
            <a:r>
              <a:rPr lang="en-US" dirty="0" smtClean="0"/>
              <a:t>Currently, no handling of sharp features, no attempts at hole filling or water-tightness </a:t>
            </a:r>
            <a:r>
              <a:rPr lang="en-US" dirty="0" err="1" smtClean="0"/>
              <a:t>etc</a:t>
            </a:r>
            <a:endParaRPr lang="en-US" dirty="0" smtClean="0"/>
          </a:p>
          <a:p>
            <a:pPr lvl="1"/>
            <a:r>
              <a:rPr lang="en-US" dirty="0" smtClean="0"/>
              <a:t>Can use high-order bases, take advantage of regular sampling on range images, domain decomposition for hi-res solves…</a:t>
            </a:r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886200" y="224135"/>
            <a:ext cx="4552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chemeClr val="accent1"/>
                </a:solidFill>
              </a:rPr>
              <a:t>Conclusions and Future Work</a:t>
            </a:r>
            <a:endParaRPr lang="it-IT" sz="24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55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990600"/>
            <a:ext cx="7772400" cy="841375"/>
          </a:xfrm>
        </p:spPr>
        <p:txBody>
          <a:bodyPr/>
          <a:lstStyle/>
          <a:p>
            <a:r>
              <a:rPr lang="it-IT" dirty="0" smtClean="0"/>
              <a:t>Thanks!</a:t>
            </a:r>
            <a:endParaRPr lang="it-IT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5867400"/>
            <a:ext cx="6400800" cy="1752600"/>
          </a:xfrm>
        </p:spPr>
        <p:txBody>
          <a:bodyPr/>
          <a:lstStyle/>
          <a:p>
            <a:r>
              <a:rPr lang="it-IT" sz="2000" dirty="0" smtClean="0"/>
              <a:t>Nico Pietroni Marco Tarini Olga Sorkine Denis Zorin</a:t>
            </a:r>
            <a:endParaRPr lang="it-IT" sz="2000" dirty="0"/>
          </a:p>
        </p:txBody>
      </p:sp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52400"/>
            <a:ext cx="679442" cy="578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C:\Users\Nico\Desktop\SigAsiaFF\eth_logo_01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335606"/>
            <a:ext cx="914400" cy="300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277" y="183662"/>
            <a:ext cx="1524000" cy="6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1219200" y="5581079"/>
            <a:ext cx="70866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dirty="0"/>
              <a:t>Global parametrization of Range Image Sets</a:t>
            </a:r>
          </a:p>
        </p:txBody>
      </p:sp>
      <p:pic>
        <p:nvPicPr>
          <p:cNvPr id="8" name="Picture 5" descr="C:\Users\Nico\Desktop\SigAsiaFF\image3060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048000"/>
            <a:ext cx="2362200" cy="236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C:\Users\Nico\Desktop\SigAsiaFF\path5249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555"/>
            <a:ext cx="1379238" cy="163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1" descr="C:\Users\Nico\Desktop\SigAsiaFF\caffeine_qutemol_a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4883" y="4102261"/>
            <a:ext cx="1224717" cy="1308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C:\Users\Nico\Desktop\SigAsiaFF\caffeine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65408"/>
            <a:ext cx="1524000" cy="1515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370775"/>
            <a:ext cx="903033" cy="258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150" y="2057400"/>
            <a:ext cx="125165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5" descr="C:\Users\Nico\Desktop\SigAsiaFF\image3089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1905000"/>
            <a:ext cx="2324100" cy="2109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13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37</a:t>
            </a:fld>
            <a:endParaRPr lang="it-IT"/>
          </a:p>
        </p:txBody>
      </p:sp>
      <p:sp>
        <p:nvSpPr>
          <p:cNvPr id="4" name="TextBox 3"/>
          <p:cNvSpPr txBox="1"/>
          <p:nvPr/>
        </p:nvSpPr>
        <p:spPr>
          <a:xfrm>
            <a:off x="3886200" y="152400"/>
            <a:ext cx="23695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b="1" dirty="0" smtClean="0">
                <a:solidFill>
                  <a:schemeClr val="accent1"/>
                </a:solidFill>
              </a:rPr>
              <a:t>Limitations</a:t>
            </a:r>
            <a:endParaRPr lang="it-IT" sz="3200" b="1" dirty="0">
              <a:solidFill>
                <a:schemeClr val="accent1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385388"/>
            <a:ext cx="3810000" cy="3796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7380" y="1389984"/>
            <a:ext cx="3787020" cy="3791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49492" y="5486400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Noisy data</a:t>
            </a:r>
            <a:endParaRPr lang="it-IT" dirty="0"/>
          </a:p>
        </p:txBody>
      </p:sp>
      <p:sp>
        <p:nvSpPr>
          <p:cNvPr id="8" name="TextBox 7"/>
          <p:cNvSpPr txBox="1"/>
          <p:nvPr/>
        </p:nvSpPr>
        <p:spPr>
          <a:xfrm>
            <a:off x="5638800" y="5486400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Incomplete coverage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4661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57200"/>
            <a:ext cx="8458200" cy="652463"/>
          </a:xfrm>
        </p:spPr>
        <p:txBody>
          <a:bodyPr/>
          <a:lstStyle/>
          <a:p>
            <a:r>
              <a:rPr lang="en-US" dirty="0" smtClean="0"/>
              <a:t>Cycles with identity transforms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Cycles with two identity transforms</a:t>
            </a:r>
          </a:p>
          <a:p>
            <a:pPr lvl="1"/>
            <a:r>
              <a:rPr lang="en-US" dirty="0" smtClean="0"/>
              <a:t>Set the remaining</a:t>
            </a:r>
            <a:r>
              <a:rPr lang="en-US" baseline="0" dirty="0" smtClean="0"/>
              <a:t> one to zero</a:t>
            </a:r>
            <a:endParaRPr lang="en-US" dirty="0" smtClean="0"/>
          </a:p>
          <a:p>
            <a:r>
              <a:rPr lang="en-US" dirty="0" smtClean="0"/>
              <a:t>Cycles with one identity transform</a:t>
            </a:r>
          </a:p>
          <a:p>
            <a:pPr lvl="1"/>
            <a:r>
              <a:rPr lang="en-US" dirty="0" smtClean="0"/>
              <a:t>Build a graph, each connected component needs a single variable</a:t>
            </a:r>
            <a:endParaRPr lang="en-US" dirty="0"/>
          </a:p>
        </p:txBody>
      </p:sp>
      <p:pic>
        <p:nvPicPr>
          <p:cNvPr id="5" name="Picture 2" descr="C:\Users\Nico\Desktop\SIGAsiaSlides\path2985-7-1-9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796" y="4019660"/>
            <a:ext cx="389073" cy="193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Nico\Desktop\SIGAsiaSlides\path2985-7-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5475" y="5023595"/>
            <a:ext cx="1112219" cy="964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C:\Users\Nico\Desktop\SIGAsiaSlides\path2985-6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6358" y="4011576"/>
            <a:ext cx="1057898" cy="1040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C:\Users\Nico\Desktop\SIGAsiaSlides\path4453-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584" y="4652562"/>
            <a:ext cx="167037" cy="799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C:\Users\Nico\Desktop\SIGAsiaSlides\g3107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4809" y="4734067"/>
            <a:ext cx="434571" cy="2479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Group 12"/>
          <p:cNvGrpSpPr/>
          <p:nvPr/>
        </p:nvGrpSpPr>
        <p:grpSpPr>
          <a:xfrm>
            <a:off x="3675826" y="3865518"/>
            <a:ext cx="1169256" cy="2147668"/>
            <a:chOff x="4195638" y="-79995"/>
            <a:chExt cx="2733675" cy="5021163"/>
          </a:xfrm>
        </p:grpSpPr>
        <p:pic>
          <p:nvPicPr>
            <p:cNvPr id="14" name="Picture 10" descr="C:\Users\Nico\Desktop\SIGAsiaSlides\path2985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44988" y="-79995"/>
              <a:ext cx="2438400" cy="242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1" descr="C:\Users\Nico\Desktop\SIGAsiaSlides\path2985-7.pn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5976" y="2309093"/>
              <a:ext cx="2413000" cy="2632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C:\Users\Nico\Desktop\SIGAsiaSlides\path2985-7-6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5638" y="604217"/>
              <a:ext cx="2733675" cy="348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3" descr="C:\Users\Nico\Desktop\SIGAsiaSlides\path4453.png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64188" y="840655"/>
              <a:ext cx="487362" cy="1468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4" descr="C:\Users\Nico\Desktop\SIGAsiaSlides\path4453-0.pn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76850" y="2423130"/>
              <a:ext cx="574675" cy="1366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6" descr="C:\Users\Nico\Desktop\SIGAsiaSlides\g3107-1.png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57074" y="1271112"/>
              <a:ext cx="791157" cy="4513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7" descr="C:\Users\Nico\Desktop\SIGAsiaSlides\g3157.png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43814" y="2605506"/>
              <a:ext cx="767719" cy="4504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Group 21"/>
          <p:cNvGrpSpPr/>
          <p:nvPr/>
        </p:nvGrpSpPr>
        <p:grpSpPr>
          <a:xfrm>
            <a:off x="6138302" y="3918026"/>
            <a:ext cx="1279839" cy="2054877"/>
            <a:chOff x="6018213" y="1012825"/>
            <a:chExt cx="2992213" cy="4804222"/>
          </a:xfrm>
        </p:grpSpPr>
        <p:pic>
          <p:nvPicPr>
            <p:cNvPr id="23" name="Picture 18" descr="C:\Users\Nico\Desktop\SIGAsiaSlides\path2985-0.png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18213" y="1012825"/>
              <a:ext cx="2438400" cy="242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9" descr="C:\Users\Nico\Desktop\SIGAsiaSlides\path2985-7-6-8.png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48264" y="2274995"/>
              <a:ext cx="2062162" cy="32861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0" descr="C:\Users\Nico\Desktop\SIGAsiaSlides\path2985-7-9.pn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2200" y="2881759"/>
              <a:ext cx="2509837" cy="29352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1" descr="C:\Users\Nico\Desktop\SIGAsiaSlides\g3157-2.png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35741" y="3626768"/>
              <a:ext cx="699609" cy="4104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2" descr="C:\Users\Nico\Desktop\SIGAsiaSlides\g3207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21265" y="3414937"/>
              <a:ext cx="804805" cy="4634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23" descr="C:\Users\Nico\Desktop\SIGAsiaSlides\path4453-0-0.png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7413" y="3626767"/>
              <a:ext cx="868363" cy="10064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24" descr="C:\Users\Nico\Desktop\SIGAsiaSlides\path4453-0-3-3.png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94264" y="2369465"/>
              <a:ext cx="254000" cy="17224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25" descr="C:\Users\Nico\Desktop\SIGAsiaSlides\path4453-3.pn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98052" y="1886818"/>
              <a:ext cx="828675" cy="140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26" descr="C:\Users\Nico\Desktop\SIGAsiaSlides\g3107-1-8.png"/>
            <p:cNvPicPr>
              <a:picLocks noChangeAspect="1" noChangeArrowheads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47012" y="1810713"/>
              <a:ext cx="754458" cy="430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3" name="Freeform 32"/>
          <p:cNvSpPr/>
          <p:nvPr/>
        </p:nvSpPr>
        <p:spPr>
          <a:xfrm rot="12656033" flipH="1">
            <a:off x="1663218" y="4462268"/>
            <a:ext cx="138237" cy="579484"/>
          </a:xfrm>
          <a:custGeom>
            <a:avLst/>
            <a:gdLst>
              <a:gd name="connsiteX0" fmla="*/ 165537 w 165537"/>
              <a:gd name="connsiteY0" fmla="*/ 0 h 548640"/>
              <a:gd name="connsiteX1" fmla="*/ 9327 w 165537"/>
              <a:gd name="connsiteY1" fmla="*/ 198120 h 548640"/>
              <a:gd name="connsiteX2" fmla="*/ 16947 w 165537"/>
              <a:gd name="connsiteY2" fmla="*/ 548640 h 548640"/>
              <a:gd name="connsiteX3" fmla="*/ 16947 w 165537"/>
              <a:gd name="connsiteY3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37" h="548640">
                <a:moveTo>
                  <a:pt x="165537" y="0"/>
                </a:moveTo>
                <a:cubicBezTo>
                  <a:pt x="99814" y="53340"/>
                  <a:pt x="34092" y="106680"/>
                  <a:pt x="9327" y="198120"/>
                </a:cubicBezTo>
                <a:cubicBezTo>
                  <a:pt x="-15438" y="289560"/>
                  <a:pt x="16947" y="548640"/>
                  <a:pt x="16947" y="548640"/>
                </a:cubicBezTo>
                <a:lnTo>
                  <a:pt x="16947" y="548640"/>
                </a:lnTo>
              </a:path>
            </a:pathLst>
          </a:custGeom>
          <a:noFill/>
          <a:ln w="12700">
            <a:solidFill>
              <a:srgbClr val="FFFF00"/>
            </a:solidFill>
            <a:tailEnd type="stealth" w="med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 33"/>
          <p:cNvSpPr/>
          <p:nvPr/>
        </p:nvSpPr>
        <p:spPr>
          <a:xfrm rot="8010934" flipH="1">
            <a:off x="1692858" y="5174878"/>
            <a:ext cx="138237" cy="433145"/>
          </a:xfrm>
          <a:custGeom>
            <a:avLst/>
            <a:gdLst>
              <a:gd name="connsiteX0" fmla="*/ 165537 w 165537"/>
              <a:gd name="connsiteY0" fmla="*/ 0 h 548640"/>
              <a:gd name="connsiteX1" fmla="*/ 9327 w 165537"/>
              <a:gd name="connsiteY1" fmla="*/ 198120 h 548640"/>
              <a:gd name="connsiteX2" fmla="*/ 16947 w 165537"/>
              <a:gd name="connsiteY2" fmla="*/ 548640 h 548640"/>
              <a:gd name="connsiteX3" fmla="*/ 16947 w 165537"/>
              <a:gd name="connsiteY3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37" h="548640">
                <a:moveTo>
                  <a:pt x="165537" y="0"/>
                </a:moveTo>
                <a:cubicBezTo>
                  <a:pt x="99814" y="53340"/>
                  <a:pt x="34092" y="106680"/>
                  <a:pt x="9327" y="198120"/>
                </a:cubicBezTo>
                <a:cubicBezTo>
                  <a:pt x="-15438" y="289560"/>
                  <a:pt x="16947" y="548640"/>
                  <a:pt x="16947" y="548640"/>
                </a:cubicBezTo>
                <a:lnTo>
                  <a:pt x="16947" y="548640"/>
                </a:lnTo>
              </a:path>
            </a:pathLst>
          </a:custGeom>
          <a:noFill/>
          <a:ln w="12700">
            <a:solidFill>
              <a:srgbClr val="FFFF00"/>
            </a:solidFill>
            <a:tailEnd type="stealth" w="med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Freeform 34"/>
          <p:cNvSpPr/>
          <p:nvPr/>
        </p:nvSpPr>
        <p:spPr>
          <a:xfrm rot="11475888" flipH="1">
            <a:off x="4022311" y="4331699"/>
            <a:ext cx="186144" cy="913760"/>
          </a:xfrm>
          <a:custGeom>
            <a:avLst/>
            <a:gdLst>
              <a:gd name="connsiteX0" fmla="*/ 165537 w 165537"/>
              <a:gd name="connsiteY0" fmla="*/ 0 h 548640"/>
              <a:gd name="connsiteX1" fmla="*/ 9327 w 165537"/>
              <a:gd name="connsiteY1" fmla="*/ 198120 h 548640"/>
              <a:gd name="connsiteX2" fmla="*/ 16947 w 165537"/>
              <a:gd name="connsiteY2" fmla="*/ 548640 h 548640"/>
              <a:gd name="connsiteX3" fmla="*/ 16947 w 165537"/>
              <a:gd name="connsiteY3" fmla="*/ 548640 h 548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5537" h="548640">
                <a:moveTo>
                  <a:pt x="165537" y="0"/>
                </a:moveTo>
                <a:cubicBezTo>
                  <a:pt x="99814" y="53340"/>
                  <a:pt x="34092" y="106680"/>
                  <a:pt x="9327" y="198120"/>
                </a:cubicBezTo>
                <a:cubicBezTo>
                  <a:pt x="-15438" y="289560"/>
                  <a:pt x="16947" y="548640"/>
                  <a:pt x="16947" y="548640"/>
                </a:cubicBezTo>
                <a:lnTo>
                  <a:pt x="16947" y="548640"/>
                </a:lnTo>
              </a:path>
            </a:pathLst>
          </a:custGeom>
          <a:noFill/>
          <a:ln w="12700">
            <a:solidFill>
              <a:srgbClr val="FFFF00"/>
            </a:solidFill>
            <a:tailEnd type="stealth" w="med" len="lg"/>
          </a:ln>
        </p:spPr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877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 elimination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4 steps</a:t>
            </a:r>
          </a:p>
          <a:p>
            <a:pPr lvl="1"/>
            <a:r>
              <a:rPr lang="en-US" dirty="0" smtClean="0"/>
              <a:t>Set to identity along a spanning tree </a:t>
            </a:r>
          </a:p>
          <a:p>
            <a:pPr lvl="1"/>
            <a:r>
              <a:rPr lang="en-US" dirty="0" smtClean="0"/>
              <a:t>Set to identity for all </a:t>
            </a:r>
            <a:r>
              <a:rPr lang="en-US" baseline="0" dirty="0" smtClean="0"/>
              <a:t> cycles with two identities</a:t>
            </a:r>
          </a:p>
          <a:p>
            <a:pPr lvl="1"/>
            <a:r>
              <a:rPr lang="en-US" baseline="0" dirty="0" smtClean="0"/>
              <a:t>Build a </a:t>
            </a:r>
            <a:r>
              <a:rPr lang="en-US" dirty="0" smtClean="0"/>
              <a:t> graph with nodes = overlap constraints and edges present </a:t>
            </a:r>
            <a:r>
              <a:rPr lang="en-US" dirty="0" err="1" smtClean="0"/>
              <a:t>iff</a:t>
            </a:r>
            <a:r>
              <a:rPr lang="en-US" dirty="0" smtClean="0"/>
              <a:t> two constraints are a part of a cycle with one identity</a:t>
            </a:r>
          </a:p>
          <a:p>
            <a:pPr lvl="1"/>
            <a:r>
              <a:rPr lang="en-US" dirty="0" smtClean="0"/>
              <a:t>Build a spanning tree in each component, eliminate</a:t>
            </a:r>
          </a:p>
        </p:txBody>
      </p:sp>
    </p:spTree>
    <p:extLst>
      <p:ext uri="{BB962C8B-B14F-4D97-AF65-F5344CB8AC3E}">
        <p14:creationId xmlns:p14="http://schemas.microsoft.com/office/powerpoint/2010/main" val="417704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4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304800" y="1336675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Projections to planes define a manifold atlas</a:t>
            </a:r>
          </a:p>
          <a:p>
            <a:pPr lvl="1"/>
            <a:r>
              <a:rPr lang="en-US" dirty="0" smtClean="0"/>
              <a:t>can solve equations, </a:t>
            </a:r>
            <a:br>
              <a:rPr lang="en-US" dirty="0" smtClean="0"/>
            </a:br>
            <a:r>
              <a:rPr lang="en-US" dirty="0" smtClean="0"/>
              <a:t>e.g., for parametrization</a:t>
            </a:r>
          </a:p>
          <a:p>
            <a:pPr lvl="1"/>
            <a:r>
              <a:rPr lang="en-US" dirty="0" smtClean="0"/>
              <a:t>chart maps are simple</a:t>
            </a:r>
          </a:p>
          <a:p>
            <a:pPr lvl="1"/>
            <a:r>
              <a:rPr lang="en-US" dirty="0" smtClean="0"/>
              <a:t>projection = rendering </a:t>
            </a:r>
            <a:br>
              <a:rPr lang="en-US" dirty="0" smtClean="0"/>
            </a:br>
            <a:r>
              <a:rPr lang="en-US" dirty="0" smtClean="0"/>
              <a:t>with z-values</a:t>
            </a:r>
          </a:p>
        </p:txBody>
      </p:sp>
      <p:pic>
        <p:nvPicPr>
          <p:cNvPr id="4" name="Picture 3" descr="C:\Users\dzorin\latex\work\range_map_svn\rangemap_param\images\pipeline\camera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492" y="1884748"/>
            <a:ext cx="2497400" cy="248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dzorin\latex\work\range_map_svn\rangemap_param\images\pipeline\scans\scanView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8446" y="4763092"/>
            <a:ext cx="1476078" cy="14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dzorin\latex\work\range_map_svn\rangemap_param\images\pipeline\scans\scanView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763092"/>
            <a:ext cx="1476078" cy="14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:\Users\dzorin\latex\work\range_map_svn\rangemap_param\images\pipeline\scans\scanView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0433" y="4763092"/>
            <a:ext cx="1476078" cy="1476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ight Arrow 7"/>
          <p:cNvSpPr/>
          <p:nvPr/>
        </p:nvSpPr>
        <p:spPr>
          <a:xfrm rot="8022066">
            <a:off x="4751523" y="4126475"/>
            <a:ext cx="743578" cy="381838"/>
          </a:xfrm>
          <a:prstGeom prst="rightArrow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9" name="Right Arrow 8"/>
          <p:cNvSpPr/>
          <p:nvPr/>
        </p:nvSpPr>
        <p:spPr>
          <a:xfrm rot="3304803">
            <a:off x="7669472" y="4139921"/>
            <a:ext cx="743578" cy="381838"/>
          </a:xfrm>
          <a:prstGeom prst="rightArrow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0" name="Right Arrow 9"/>
          <p:cNvSpPr/>
          <p:nvPr/>
        </p:nvSpPr>
        <p:spPr>
          <a:xfrm rot="5400000">
            <a:off x="6120590" y="4364469"/>
            <a:ext cx="371789" cy="381838"/>
          </a:xfrm>
          <a:prstGeom prst="rightArrow">
            <a:avLst/>
          </a:prstGeom>
          <a:solidFill>
            <a:schemeClr val="accent1"/>
          </a:solidFill>
          <a:ln w="25400"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62400" y="152400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The main Idea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34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Nico\Desktop\SIGAsiaSlides\step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6424" y="1135117"/>
            <a:ext cx="2357743" cy="235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Nico\Desktop\SIGAsiaSlides\step2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5315" y="1075335"/>
            <a:ext cx="2428270" cy="2412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Nico\Desktop\SIGAsiaSlides\step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162" y="3632604"/>
            <a:ext cx="2361179" cy="2345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Nico\Desktop\SIGAsiaSlides\tree0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3959" y="3658092"/>
            <a:ext cx="2292250" cy="229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 elimination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/>
              <a:t> </a:t>
            </a:r>
            <a:r>
              <a:rPr lang="en-US" dirty="0" smtClean="0"/>
              <a:t>                                                       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66542" y="3440330"/>
            <a:ext cx="1838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2-id cycles used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29439" y="5910155"/>
            <a:ext cx="183896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  <a:r>
              <a:rPr lang="en-US" dirty="0" smtClean="0"/>
              <a:t>-id cycles used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956498" y="5920203"/>
            <a:ext cx="1774845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/>
              <a:t>parametrization</a:t>
            </a:r>
            <a:endParaRPr lang="en-US" dirty="0" smtClean="0"/>
          </a:p>
        </p:txBody>
      </p:sp>
      <p:pic>
        <p:nvPicPr>
          <p:cNvPr id="11" name="Picture 3" descr="C:\Users\Nico\Desktop\SIGAsiaSlides\meshless_param2 2011-10-15 19-20-28-08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03105">
            <a:off x="5680734" y="1187225"/>
            <a:ext cx="4122111" cy="473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776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Hausdorff</a:t>
            </a:r>
            <a:r>
              <a:rPr lang="en-US" dirty="0" smtClean="0"/>
              <a:t> spaces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addition to cycle conditions need to make sure that the overlaps result in </a:t>
            </a:r>
            <a:r>
              <a:rPr lang="en-US" dirty="0" err="1" smtClean="0"/>
              <a:t>Hausdorff</a:t>
            </a:r>
            <a:r>
              <a:rPr lang="en-US" dirty="0" smtClean="0"/>
              <a:t> space</a:t>
            </a:r>
          </a:p>
          <a:p>
            <a:pPr lvl="1"/>
            <a:r>
              <a:rPr lang="en-US" dirty="0" smtClean="0"/>
              <a:t>any 2 points have disjoint neighborhoods</a:t>
            </a:r>
          </a:p>
          <a:p>
            <a:pPr lvl="1"/>
            <a:r>
              <a:rPr lang="en-US" dirty="0" smtClean="0"/>
              <a:t>not an</a:t>
            </a:r>
            <a:r>
              <a:rPr lang="en-US" baseline="0" dirty="0" smtClean="0"/>
              <a:t> exotic problem when the manifold is obtained by gluing</a:t>
            </a:r>
          </a:p>
          <a:p>
            <a:pPr lvl="1"/>
            <a:r>
              <a:rPr lang="en-US" dirty="0" smtClean="0"/>
              <a:t>a type of local transitive closure on the overlap graph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87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Nico\Desktop\test1\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16" y="1518600"/>
            <a:ext cx="251358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5</a:t>
            </a:fld>
            <a:endParaRPr lang="it-IT"/>
          </a:p>
        </p:txBody>
      </p:sp>
      <p:sp>
        <p:nvSpPr>
          <p:cNvPr id="11" name="TextBox 10"/>
          <p:cNvSpPr txBox="1"/>
          <p:nvPr/>
        </p:nvSpPr>
        <p:spPr>
          <a:xfrm>
            <a:off x="3962400" y="152400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The main Idea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9219" name="Picture 3" descr="C:\Users\Nico\Desktop\test1\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16" y="1518600"/>
            <a:ext cx="2513584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:\Users\Nico\Desktop\test1\4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44000"/>
            <a:ext cx="4032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C:\Users\Nico\Desktop\test1\5T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0000" y="144000"/>
            <a:ext cx="4032000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C:\Users\Nico\Desktop\test1\6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0216" y="1518600"/>
            <a:ext cx="250400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C:\Users\Nico\Desktop\test1\meshless_param2 2011-12-11 20-07-00-7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0638" y="1518600"/>
            <a:ext cx="2513583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4" descr="C:\Users\Nico\Desktop\SigAsiaFF\g3284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85" y="4038600"/>
            <a:ext cx="37703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5" descr="C:\Users\Nico\Desktop\SigAsiaFF\g748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037806"/>
            <a:ext cx="38100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3" name="Straight Connector 22"/>
          <p:cNvCxnSpPr/>
          <p:nvPr/>
        </p:nvCxnSpPr>
        <p:spPr>
          <a:xfrm flipV="1">
            <a:off x="4419600" y="1384801"/>
            <a:ext cx="0" cy="2882399"/>
          </a:xfrm>
          <a:prstGeom prst="line">
            <a:avLst/>
          </a:prstGeom>
          <a:ln w="254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2503353" y="2634600"/>
            <a:ext cx="144000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 26"/>
          <p:cNvSpPr/>
          <p:nvPr/>
        </p:nvSpPr>
        <p:spPr>
          <a:xfrm>
            <a:off x="6409200" y="2819400"/>
            <a:ext cx="144000" cy="1440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Straight Arrow Connector 29"/>
          <p:cNvCxnSpPr>
            <a:stCxn id="14" idx="6"/>
            <a:endCxn id="27" idx="2"/>
          </p:cNvCxnSpPr>
          <p:nvPr/>
        </p:nvCxnSpPr>
        <p:spPr bwMode="auto">
          <a:xfrm>
            <a:off x="2647353" y="2706600"/>
            <a:ext cx="3761847" cy="184800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4" name="Content Placeholder 2"/>
          <p:cNvSpPr txBox="1">
            <a:spLocks/>
          </p:cNvSpPr>
          <p:nvPr/>
        </p:nvSpPr>
        <p:spPr>
          <a:xfrm>
            <a:off x="533400" y="4841875"/>
            <a:ext cx="7772400" cy="13303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 smtClean="0"/>
              <a:t>Projections to planes define a manifold atlas</a:t>
            </a:r>
          </a:p>
          <a:p>
            <a:r>
              <a:rPr lang="en-US" sz="2400" dirty="0" smtClean="0"/>
              <a:t>can solve equations, for </a:t>
            </a:r>
            <a:r>
              <a:rPr lang="en-US" sz="2400" dirty="0" err="1" smtClean="0"/>
              <a:t>parametrization</a:t>
            </a:r>
            <a:endParaRPr lang="en-US" sz="2400" dirty="0" smtClean="0"/>
          </a:p>
          <a:p>
            <a:r>
              <a:rPr lang="en-US" sz="2400" dirty="0" smtClean="0"/>
              <a:t>chart maps have a simple structure</a:t>
            </a:r>
          </a:p>
        </p:txBody>
      </p:sp>
    </p:spTree>
    <p:extLst>
      <p:ext uri="{BB962C8B-B14F-4D97-AF65-F5344CB8AC3E}">
        <p14:creationId xmlns:p14="http://schemas.microsoft.com/office/powerpoint/2010/main" val="3289941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D:\papers\2011\rangemap_param\images\pipeline\scans\scanView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395790"/>
            <a:ext cx="1243010" cy="12430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D:\papers\2011\rangemap_param\images\pipeline\scans\scanView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0" y="4167190"/>
            <a:ext cx="1243010" cy="1243010"/>
          </a:xfrm>
          <a:prstGeom prst="rect">
            <a:avLst/>
          </a:prstGeom>
          <a:noFill/>
          <a:ln w="38100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D:\papers\2011\rangemap_param\images\pipeline\scans\scanView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0" y="3862390"/>
            <a:ext cx="1243010" cy="1243010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D:\papers\2011\rangemap_param\images\pipeline\scans\scanView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4700" y="3650329"/>
            <a:ext cx="1243010" cy="1243010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:\Users\Nico\Desktop\SigAsiaFF\parametriz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125344"/>
            <a:ext cx="2200452" cy="299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C:\Users\Nico\Desktop\SigAsiaFF\g3284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3845482"/>
            <a:ext cx="37703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Nico\Desktop\SigAsiaFF\IgeaUV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1100596"/>
            <a:ext cx="3183926" cy="4919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C:\Users\Nico\Desktop\SigAsiaFF\g7483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480" y="5791200"/>
            <a:ext cx="38100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1" name="Group 40"/>
          <p:cNvGrpSpPr/>
          <p:nvPr/>
        </p:nvGrpSpPr>
        <p:grpSpPr>
          <a:xfrm>
            <a:off x="725490" y="989806"/>
            <a:ext cx="2322510" cy="2591594"/>
            <a:chOff x="573090" y="1066800"/>
            <a:chExt cx="2322510" cy="2591594"/>
          </a:xfrm>
        </p:grpSpPr>
        <p:pic>
          <p:nvPicPr>
            <p:cNvPr id="12" name="Picture 10" descr="C:\Users\Nico\Desktop\SigAsiaFF\cameras.pn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090" y="1066800"/>
              <a:ext cx="2322510" cy="23107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8" name="TextBox 37"/>
            <p:cNvSpPr txBox="1"/>
            <p:nvPr/>
          </p:nvSpPr>
          <p:spPr>
            <a:xfrm>
              <a:off x="2045573" y="3289062"/>
              <a:ext cx="6976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i="1" dirty="0" smtClean="0"/>
                <a:t>Input</a:t>
              </a:r>
              <a:endParaRPr lang="it-IT" i="1" dirty="0"/>
            </a:p>
          </p:txBody>
        </p:sp>
      </p:grpSp>
      <p:pic>
        <p:nvPicPr>
          <p:cNvPr id="15" name="Picture 14" descr="C:\Users\Nico\Desktop\SigAsiaFF\quadresult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865152"/>
            <a:ext cx="2132012" cy="309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6</a:t>
            </a:fld>
            <a:endParaRPr lang="it-IT"/>
          </a:p>
        </p:txBody>
      </p:sp>
      <p:sp>
        <p:nvSpPr>
          <p:cNvPr id="22" name="TextBox 21"/>
          <p:cNvSpPr txBox="1"/>
          <p:nvPr/>
        </p:nvSpPr>
        <p:spPr>
          <a:xfrm>
            <a:off x="3962400" y="152400"/>
            <a:ext cx="2581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The main Idea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2054" name="Picture 6" descr="C:\Users\Nico\Desktop\SigAsiaFF\path7371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571" y="2047620"/>
            <a:ext cx="1572758" cy="125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Nico\Desktop\SigAsiaFF\path7367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9492" y="2960228"/>
            <a:ext cx="1242846" cy="82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Nico\Desktop\SigAsiaFF\path7373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4165" y="3265347"/>
            <a:ext cx="1848695" cy="1020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0" descr="C:\Users\Nico\Desktop\SigAsiaFF\path7385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81" y="3265347"/>
            <a:ext cx="1174446" cy="168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589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7</a:t>
            </a:fld>
            <a:endParaRPr lang="it-IT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1000" y="920765"/>
            <a:ext cx="2036872" cy="18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883111"/>
            <a:ext cx="2036872" cy="181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200400"/>
            <a:ext cx="2090630" cy="1844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295400"/>
            <a:ext cx="3612968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39827" y="2794374"/>
            <a:ext cx="11192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cross-field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90800" y="2795742"/>
            <a:ext cx="23503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cut through singularities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9600" y="5071646"/>
            <a:ext cx="15985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parametrization</a:t>
            </a:r>
            <a:endParaRPr lang="en-US" sz="1600" dirty="0" smtClean="0"/>
          </a:p>
        </p:txBody>
      </p:sp>
      <p:sp>
        <p:nvSpPr>
          <p:cNvPr id="10" name="TextBox 9"/>
          <p:cNvSpPr txBox="1"/>
          <p:nvPr/>
        </p:nvSpPr>
        <p:spPr>
          <a:xfrm>
            <a:off x="5978541" y="4139625"/>
            <a:ext cx="9140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domain </a:t>
            </a:r>
          </a:p>
          <a:p>
            <a:r>
              <a:rPr lang="en-US" sz="1600" dirty="0" smtClean="0"/>
              <a:t>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400" y="152400"/>
            <a:ext cx="40975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Global Parametrization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65110" y="5078849"/>
            <a:ext cx="58978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1400" dirty="0" err="1" smtClean="0">
                <a:solidFill>
                  <a:schemeClr val="tx2">
                    <a:lumMod val="75000"/>
                  </a:schemeClr>
                </a:solidFill>
              </a:rPr>
              <a:t>Bommes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et Al. 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Mixed Integer </a:t>
            </a:r>
            <a:r>
              <a:rPr lang="en-US" sz="1400" b="1" i="1" dirty="0" err="1" smtClean="0">
                <a:solidFill>
                  <a:schemeClr val="tx2">
                    <a:lumMod val="75000"/>
                  </a:schemeClr>
                </a:solidFill>
              </a:rPr>
              <a:t>Quadrangulation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 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SIGGRAPH 2009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it-IT" sz="1400" dirty="0" smtClean="0">
                <a:solidFill>
                  <a:schemeClr val="tx2">
                    <a:lumMod val="75000"/>
                  </a:schemeClr>
                </a:solidFill>
              </a:rPr>
              <a:t>Kälbrerer et al. </a:t>
            </a:r>
            <a:r>
              <a:rPr lang="it-IT" sz="1400" b="1" i="1" dirty="0" smtClean="0">
                <a:solidFill>
                  <a:schemeClr val="tx2">
                    <a:lumMod val="75000"/>
                  </a:schemeClr>
                </a:solidFill>
              </a:rPr>
              <a:t>Quad-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Cover: Surface Parameterization using Branched Coverings 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EUROGRAPHICS 2007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Ray et al. 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Periodic </a:t>
            </a:r>
            <a:r>
              <a:rPr lang="en-US" sz="1400" b="1" i="1" dirty="0">
                <a:solidFill>
                  <a:schemeClr val="tx2">
                    <a:lumMod val="75000"/>
                  </a:schemeClr>
                </a:solidFill>
              </a:rPr>
              <a:t>global </a:t>
            </a:r>
            <a:r>
              <a:rPr lang="en-US" sz="1400" b="1" i="1" dirty="0" smtClean="0">
                <a:solidFill>
                  <a:schemeClr val="tx2">
                    <a:lumMod val="75000"/>
                  </a:schemeClr>
                </a:solidFill>
              </a:rPr>
              <a:t>parameterization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  ACM 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Trans. Graph</a:t>
            </a:r>
            <a:r>
              <a:rPr lang="en-US" sz="1400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2006.</a:t>
            </a:r>
            <a:endParaRPr lang="en-US" sz="1400" dirty="0" smtClean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2837401" y="5049998"/>
            <a:ext cx="5773199" cy="1198401"/>
          </a:xfrm>
          <a:prstGeom prst="rect">
            <a:avLst/>
          </a:prstGeom>
          <a:noFill/>
          <a:ln w="38100" cap="rnd" cmpd="sng" algn="ctr">
            <a:solidFill>
              <a:schemeClr val="tx2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852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8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990600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Definition by cutting</a:t>
            </a:r>
          </a:p>
          <a:p>
            <a:pPr lvl="1"/>
            <a:r>
              <a:rPr lang="en-US" dirty="0" smtClean="0"/>
              <a:t>cut the mesh to a disk, map to the plane </a:t>
            </a:r>
          </a:p>
          <a:p>
            <a:pPr lvl="1"/>
            <a:r>
              <a:rPr lang="en-US" dirty="0" smtClean="0"/>
              <a:t>need conditions at seams to make integer isoparametric lines continue across the seam smoothly</a:t>
            </a:r>
          </a:p>
          <a:p>
            <a:pPr lvl="1"/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352" y="3759618"/>
            <a:ext cx="2056137" cy="183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8524" y="3759618"/>
            <a:ext cx="2056137" cy="183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2996" y="3733800"/>
            <a:ext cx="2110404" cy="18615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62400" y="152400"/>
            <a:ext cx="50177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Global Parametrization:Cuts</a:t>
            </a:r>
            <a:endParaRPr lang="it-IT" sz="28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60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06F774-4D3C-47D5-98DA-C041E115A8E4}" type="slidenum">
              <a:rPr lang="it-IT" smtClean="0"/>
              <a:pPr>
                <a:defRPr/>
              </a:pPr>
              <a:t>9</a:t>
            </a:fld>
            <a:endParaRPr lang="it-IT"/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685800" y="838200"/>
            <a:ext cx="7772400" cy="4835525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ＭＳ Ｐゴシック" pitchFamily="26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 smtClean="0"/>
              <a:t>Definition in terms of a manifold structure</a:t>
            </a:r>
          </a:p>
          <a:p>
            <a:pPr lvl="1"/>
            <a:r>
              <a:rPr lang="en-US" sz="2400" dirty="0" smtClean="0"/>
              <a:t>admissible transition maps are:</a:t>
            </a:r>
          </a:p>
          <a:p>
            <a:pPr lvl="2"/>
            <a:r>
              <a:rPr lang="en-US" sz="2000" dirty="0" smtClean="0"/>
              <a:t> </a:t>
            </a:r>
            <a:r>
              <a:rPr lang="en-US" sz="2000" dirty="0" smtClean="0">
                <a:latin typeface="cmmi10"/>
              </a:rPr>
              <a:t>   </a:t>
            </a:r>
            <a:r>
              <a:rPr lang="en-US" sz="2000" dirty="0" smtClean="0"/>
              <a:t>   rotations + integer translations</a:t>
            </a:r>
            <a:endParaRPr lang="en-US" sz="20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438400"/>
            <a:ext cx="3669828" cy="22608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Isosceles Triangle 5"/>
          <p:cNvSpPr/>
          <p:nvPr/>
        </p:nvSpPr>
        <p:spPr>
          <a:xfrm>
            <a:off x="7174523" y="2397030"/>
            <a:ext cx="1346479" cy="1085222"/>
          </a:xfrm>
          <a:prstGeom prst="triangle">
            <a:avLst>
              <a:gd name="adj" fmla="val 25373"/>
            </a:avLst>
          </a:prstGeom>
          <a:ln w="254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7" name="Isosceles Triangle 6"/>
          <p:cNvSpPr/>
          <p:nvPr/>
        </p:nvSpPr>
        <p:spPr>
          <a:xfrm rot="5400000">
            <a:off x="5261149" y="4194349"/>
            <a:ext cx="1346479" cy="1085222"/>
          </a:xfrm>
          <a:prstGeom prst="triangle">
            <a:avLst>
              <a:gd name="adj" fmla="val 25373"/>
            </a:avLst>
          </a:prstGeom>
          <a:ln w="25400">
            <a:solidFill>
              <a:schemeClr val="tx1"/>
            </a:solidFill>
          </a:ln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8" name="Straight Arrow Connector 7"/>
          <p:cNvCxnSpPr/>
          <p:nvPr/>
        </p:nvCxnSpPr>
        <p:spPr bwMode="auto">
          <a:xfrm flipV="1">
            <a:off x="3124200" y="3024554"/>
            <a:ext cx="4130710" cy="457698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9" name="Straight Arrow Connector 8"/>
          <p:cNvCxnSpPr/>
          <p:nvPr/>
        </p:nvCxnSpPr>
        <p:spPr bwMode="auto">
          <a:xfrm>
            <a:off x="2913304" y="4278803"/>
            <a:ext cx="2441750" cy="522479"/>
          </a:xfrm>
          <a:prstGeom prst="straightConnector1">
            <a:avLst/>
          </a:prstGeom>
          <a:solidFill>
            <a:schemeClr val="accent1"/>
          </a:solidFill>
          <a:ln w="28575" cap="rnd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 flipH="1" flipV="1">
            <a:off x="2286000" y="3200400"/>
            <a:ext cx="1195754" cy="1105319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1" name="Straight Connector 10"/>
          <p:cNvCxnSpPr>
            <a:stCxn id="7" idx="2"/>
            <a:endCxn id="7" idx="0"/>
          </p:cNvCxnSpPr>
          <p:nvPr/>
        </p:nvCxnSpPr>
        <p:spPr bwMode="auto">
          <a:xfrm>
            <a:off x="5391778" y="4063721"/>
            <a:ext cx="1085222" cy="341642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cxnSp>
        <p:nvCxnSpPr>
          <p:cNvPr id="12" name="Straight Connector 11"/>
          <p:cNvCxnSpPr>
            <a:stCxn id="6" idx="2"/>
            <a:endCxn id="6" idx="0"/>
          </p:cNvCxnSpPr>
          <p:nvPr/>
        </p:nvCxnSpPr>
        <p:spPr bwMode="auto">
          <a:xfrm flipV="1">
            <a:off x="7174523" y="2397030"/>
            <a:ext cx="341642" cy="1085222"/>
          </a:xfrm>
          <a:prstGeom prst="line">
            <a:avLst/>
          </a:prstGeom>
          <a:solidFill>
            <a:schemeClr val="accent1"/>
          </a:solidFill>
          <a:ln w="50800" cap="rnd" cmpd="sng" algn="ctr">
            <a:solidFill>
              <a:srgbClr val="00B050"/>
            </a:solidFill>
            <a:prstDash val="solid"/>
            <a:round/>
            <a:headEnd type="none" w="med" len="med"/>
            <a:tailEnd type="none"/>
          </a:ln>
          <a:effectLst/>
        </p:spPr>
      </p:cxnSp>
      <p:sp>
        <p:nvSpPr>
          <p:cNvPr id="13" name="Arc 12"/>
          <p:cNvSpPr/>
          <p:nvPr/>
        </p:nvSpPr>
        <p:spPr bwMode="auto">
          <a:xfrm>
            <a:off x="5895035" y="2743200"/>
            <a:ext cx="2029765" cy="2383886"/>
          </a:xfrm>
          <a:prstGeom prst="arc">
            <a:avLst>
              <a:gd name="adj1" fmla="val 9590224"/>
              <a:gd name="adj2" fmla="val 17394284"/>
            </a:avLst>
          </a:prstGeom>
          <a:noFill/>
          <a:ln w="50800" cap="rnd" cmpd="sng" algn="ctr">
            <a:solidFill>
              <a:schemeClr val="tx1"/>
            </a:solidFill>
            <a:prstDash val="solid"/>
            <a:round/>
            <a:headEnd type="stealth" w="med" len="med"/>
            <a:tailEnd type="none"/>
          </a:ln>
          <a:effectLst/>
        </p:spPr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/>
          <p:cNvCxnSpPr>
            <a:stCxn id="6" idx="2"/>
            <a:endCxn id="7" idx="0"/>
          </p:cNvCxnSpPr>
          <p:nvPr/>
        </p:nvCxnSpPr>
        <p:spPr bwMode="auto">
          <a:xfrm flipH="1">
            <a:off x="6477000" y="3482252"/>
            <a:ext cx="697523" cy="923111"/>
          </a:xfrm>
          <a:prstGeom prst="straightConnector1">
            <a:avLst/>
          </a:prstGeom>
          <a:solidFill>
            <a:schemeClr val="accent1"/>
          </a:solidFill>
          <a:ln w="47625" cap="rnd" cmpd="sng" algn="ctr">
            <a:solidFill>
              <a:schemeClr val="tx1"/>
            </a:solidFill>
            <a:prstDash val="solid"/>
            <a:round/>
            <a:headEnd type="none" w="med" len="med"/>
            <a:tailEnd type="stealth" w="med" len="lg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315200" y="3897868"/>
            <a:ext cx="8899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dirty="0" smtClean="0"/>
              <a:t>integer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962400" y="152400"/>
            <a:ext cx="51171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chemeClr val="accent1"/>
                </a:solidFill>
              </a:rPr>
              <a:t>Global Parametrization:Cuts</a:t>
            </a:r>
            <a:endParaRPr lang="it-IT" sz="2800" b="1" dirty="0">
              <a:solidFill>
                <a:schemeClr val="accent1"/>
              </a:solidFill>
            </a:endParaRPr>
          </a:p>
        </p:txBody>
      </p:sp>
      <p:pic>
        <p:nvPicPr>
          <p:cNvPr id="28" name="Picture 14" descr="C:\Users\Nico\Desktop\SigAsiaFF\g3284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21" y="4546447"/>
            <a:ext cx="37703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5" descr="C:\Users\Nico\Desktop\SigAsiaFF\g748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799806"/>
            <a:ext cx="381000" cy="305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0" name="Picture 18" descr="C:\Users\Nico\Desktop\SIGAsiaSlides\ep3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7945" y="5115541"/>
            <a:ext cx="2457779" cy="100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1" name="Picture 1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856" y="4297241"/>
            <a:ext cx="271180" cy="48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4" name="Picture 2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910" y="2781753"/>
            <a:ext cx="247561" cy="485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5" name="Picture 2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676400"/>
            <a:ext cx="485995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2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88" y="2438400"/>
            <a:ext cx="379782" cy="476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96" name="Picture 2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3905459"/>
            <a:ext cx="341902" cy="437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1801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3" grpId="0" animBg="1"/>
      <p:bldP spid="1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begin{document}&#10;$$u^j(s) = u^i(\tau^{ji}(s))+ t^{ij}$$&#10;\end{document}&#10;"/>
  <p:tag name="FILENAME" val="TP_tmp"/>
  <p:tag name="FORMAT" val="emf"/>
  <p:tag name="RES" val="150"/>
  <p:tag name="BLEND" val="0"/>
  <p:tag name="TRANSPARENT" val="0"/>
  <p:tag name="TBUG" val="0"/>
  <p:tag name="ALLOWFS" val="0"/>
  <p:tag name="ORIGWIDTH" val="225"/>
  <p:tag name="PICTUREFILESIZE" val="825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article}\pagestyle{empty}&#10;\begin{document}&#10;$$\tau^{ki} \circ \tau^{jk} \circ \tau^{ij} = \mathrm{id}$$&#10;\end{document}&#10;"/>
  <p:tag name="FILENAME" val="TP_tmp"/>
  <p:tag name="FORMAT" val="emf"/>
  <p:tag name="RES" val="600"/>
  <p:tag name="BLEND" val="0"/>
  <p:tag name="TRANSPARENT" val="0"/>
  <p:tag name="TBUG" val="0"/>
  <p:tag name="ALLOWFS" val="0"/>
  <p:tag name="ORIGWIDTH" val="83"/>
  <p:tag name="PICTUREFILESIZE" val="525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3860</TotalTime>
  <Words>990</Words>
  <Application>Microsoft Office PowerPoint</Application>
  <PresentationFormat>On-screen Show (4:3)</PresentationFormat>
  <Paragraphs>302</Paragraphs>
  <Slides>41</Slides>
  <Notes>4</Notes>
  <HiddenSlides>6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Office Theme</vt:lpstr>
      <vt:lpstr>Equation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Thanks!</vt:lpstr>
      <vt:lpstr>PowerPoint Presentation</vt:lpstr>
      <vt:lpstr>Cycles with identity transforms</vt:lpstr>
      <vt:lpstr>Constraint elimination</vt:lpstr>
      <vt:lpstr>Constraint elimination</vt:lpstr>
      <vt:lpstr>Hausdorff spaces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How to try  and get a  seamless parametrization  (of anything),  fail,  and still get away with it.</dc:title>
  <dc:creator>tarini</dc:creator>
  <cp:lastModifiedBy>Nico</cp:lastModifiedBy>
  <cp:revision>431</cp:revision>
  <dcterms:created xsi:type="dcterms:W3CDTF">2010-11-22T15:19:03Z</dcterms:created>
  <dcterms:modified xsi:type="dcterms:W3CDTF">2011-12-13T15:48:37Z</dcterms:modified>
</cp:coreProperties>
</file>