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handoutMasterIdLst>
    <p:handoutMasterId r:id="rId70"/>
  </p:handoutMasterIdLst>
  <p:sldIdLst>
    <p:sldId id="332" r:id="rId2"/>
    <p:sldId id="261" r:id="rId3"/>
    <p:sldId id="336" r:id="rId4"/>
    <p:sldId id="334" r:id="rId5"/>
    <p:sldId id="335" r:id="rId6"/>
    <p:sldId id="383" r:id="rId7"/>
    <p:sldId id="386" r:id="rId8"/>
    <p:sldId id="341" r:id="rId9"/>
    <p:sldId id="355" r:id="rId10"/>
    <p:sldId id="356" r:id="rId11"/>
    <p:sldId id="285" r:id="rId12"/>
    <p:sldId id="294" r:id="rId13"/>
    <p:sldId id="387" r:id="rId14"/>
    <p:sldId id="289" r:id="rId15"/>
    <p:sldId id="385" r:id="rId16"/>
    <p:sldId id="288" r:id="rId17"/>
    <p:sldId id="357" r:id="rId18"/>
    <p:sldId id="354" r:id="rId19"/>
    <p:sldId id="290" r:id="rId20"/>
    <p:sldId id="311" r:id="rId21"/>
    <p:sldId id="316" r:id="rId22"/>
    <p:sldId id="310" r:id="rId23"/>
    <p:sldId id="292" r:id="rId24"/>
    <p:sldId id="343" r:id="rId25"/>
    <p:sldId id="344" r:id="rId26"/>
    <p:sldId id="350" r:id="rId27"/>
    <p:sldId id="349" r:id="rId28"/>
    <p:sldId id="367" r:id="rId29"/>
    <p:sldId id="370" r:id="rId30"/>
    <p:sldId id="345" r:id="rId31"/>
    <p:sldId id="346" r:id="rId32"/>
    <p:sldId id="347" r:id="rId33"/>
    <p:sldId id="319" r:id="rId34"/>
    <p:sldId id="320" r:id="rId35"/>
    <p:sldId id="348" r:id="rId36"/>
    <p:sldId id="340" r:id="rId37"/>
    <p:sldId id="337" r:id="rId38"/>
    <p:sldId id="321" r:id="rId39"/>
    <p:sldId id="338" r:id="rId40"/>
    <p:sldId id="339" r:id="rId41"/>
    <p:sldId id="351" r:id="rId42"/>
    <p:sldId id="358" r:id="rId43"/>
    <p:sldId id="377" r:id="rId44"/>
    <p:sldId id="363" r:id="rId45"/>
    <p:sldId id="371" r:id="rId46"/>
    <p:sldId id="365" r:id="rId47"/>
    <p:sldId id="366" r:id="rId48"/>
    <p:sldId id="384" r:id="rId49"/>
    <p:sldId id="360" r:id="rId50"/>
    <p:sldId id="359" r:id="rId51"/>
    <p:sldId id="361" r:id="rId52"/>
    <p:sldId id="368" r:id="rId53"/>
    <p:sldId id="369" r:id="rId54"/>
    <p:sldId id="375" r:id="rId55"/>
    <p:sldId id="374" r:id="rId56"/>
    <p:sldId id="379" r:id="rId57"/>
    <p:sldId id="378" r:id="rId58"/>
    <p:sldId id="312" r:id="rId59"/>
    <p:sldId id="380" r:id="rId60"/>
    <p:sldId id="381" r:id="rId61"/>
    <p:sldId id="382" r:id="rId62"/>
    <p:sldId id="315" r:id="rId63"/>
    <p:sldId id="373" r:id="rId64"/>
    <p:sldId id="326" r:id="rId65"/>
    <p:sldId id="327" r:id="rId66"/>
    <p:sldId id="353" r:id="rId67"/>
    <p:sldId id="35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FDC"/>
    <a:srgbClr val="D5D7DB"/>
    <a:srgbClr val="BABEC4"/>
    <a:srgbClr val="FFFFFF"/>
    <a:srgbClr val="8FAFD5"/>
    <a:srgbClr val="C6D9F1"/>
    <a:srgbClr val="00823B"/>
    <a:srgbClr val="9CA0EE"/>
    <a:srgbClr val="A0BF61"/>
    <a:srgbClr val="ABC6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3667" autoAdjust="0"/>
  </p:normalViewPr>
  <p:slideViewPr>
    <p:cSldViewPr>
      <p:cViewPr>
        <p:scale>
          <a:sx n="50" d="100"/>
          <a:sy n="50" d="100"/>
        </p:scale>
        <p:origin x="-115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81E3-A9F6-459D-829C-C930B3341C62}" type="datetimeFigureOut">
              <a:rPr lang="it-IT" smtClean="0"/>
              <a:pPr/>
              <a:t>13/12/2011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2EEB-2FE6-484C-89C1-98592E070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CFF0-4D96-4CA0-95A2-FF8B5CB87031}" type="datetimeFigureOut">
              <a:rPr lang="it-IT" smtClean="0"/>
              <a:pPr/>
              <a:t>13/12/2011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5455-FF49-4075-BE44-7ED2FF99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8CC63-23CF-4A82-B30D-E6229462238C}" type="slidenum">
              <a:rPr lang="de-DE"/>
              <a:pPr/>
              <a:t>2</a:t>
            </a:fld>
            <a:endParaRPr lang="de-DE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8CC63-23CF-4A82-B30D-E6229462238C}" type="slidenum">
              <a:rPr lang="de-DE"/>
              <a:pPr/>
              <a:t>3</a:t>
            </a:fld>
            <a:endParaRPr lang="de-DE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85455-FF49-4075-BE44-7ED2FF9980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9CA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-19716" y="-19577"/>
            <a:ext cx="567856" cy="564882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7433"/>
              <a:gd name="connsiteY0" fmla="*/ 0 h 287165"/>
              <a:gd name="connsiteX1" fmla="*/ 5021 w 257433"/>
              <a:gd name="connsiteY1" fmla="*/ 287165 h 287165"/>
              <a:gd name="connsiteX2" fmla="*/ 257433 w 257433"/>
              <a:gd name="connsiteY2" fmla="*/ 10941 h 287165"/>
              <a:gd name="connsiteX3" fmla="*/ 794 w 257433"/>
              <a:gd name="connsiteY3" fmla="*/ 0 h 287165"/>
              <a:gd name="connsiteX0" fmla="*/ 794 w 259636"/>
              <a:gd name="connsiteY0" fmla="*/ 0 h 287165"/>
              <a:gd name="connsiteX1" fmla="*/ 5021 w 259636"/>
              <a:gd name="connsiteY1" fmla="*/ 287165 h 287165"/>
              <a:gd name="connsiteX2" fmla="*/ 259636 w 259636"/>
              <a:gd name="connsiteY2" fmla="*/ 8509 h 287165"/>
              <a:gd name="connsiteX3" fmla="*/ 794 w 259636"/>
              <a:gd name="connsiteY3" fmla="*/ 0 h 287165"/>
              <a:gd name="connsiteX0" fmla="*/ 794 w 259636"/>
              <a:gd name="connsiteY0" fmla="*/ 1188 h 288353"/>
              <a:gd name="connsiteX1" fmla="*/ 5021 w 259636"/>
              <a:gd name="connsiteY1" fmla="*/ 288353 h 288353"/>
              <a:gd name="connsiteX2" fmla="*/ 259636 w 259636"/>
              <a:gd name="connsiteY2" fmla="*/ 9697 h 288353"/>
              <a:gd name="connsiteX3" fmla="*/ 794 w 259636"/>
              <a:gd name="connsiteY3" fmla="*/ 1188 h 288353"/>
              <a:gd name="connsiteX0" fmla="*/ 3790 w 262632"/>
              <a:gd name="connsiteY0" fmla="*/ 1188 h 288353"/>
              <a:gd name="connsiteX1" fmla="*/ 8017 w 262632"/>
              <a:gd name="connsiteY1" fmla="*/ 288353 h 288353"/>
              <a:gd name="connsiteX2" fmla="*/ 262632 w 262632"/>
              <a:gd name="connsiteY2" fmla="*/ 9697 h 288353"/>
              <a:gd name="connsiteX3" fmla="*/ 3790 w 262632"/>
              <a:gd name="connsiteY3" fmla="*/ 1188 h 28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32" h="288353">
                <a:moveTo>
                  <a:pt x="3790" y="1188"/>
                </a:moveTo>
                <a:cubicBezTo>
                  <a:pt x="2996" y="93263"/>
                  <a:pt x="0" y="233960"/>
                  <a:pt x="8017" y="288353"/>
                </a:cubicBezTo>
                <a:cubicBezTo>
                  <a:pt x="7887" y="126584"/>
                  <a:pt x="121882" y="10519"/>
                  <a:pt x="262632" y="9697"/>
                </a:cubicBezTo>
                <a:cubicBezTo>
                  <a:pt x="207923" y="0"/>
                  <a:pt x="87134" y="1188"/>
                  <a:pt x="3790" y="1188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16200000">
            <a:off x="-22788" y="6318286"/>
            <a:ext cx="570237" cy="562501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7433"/>
              <a:gd name="connsiteY0" fmla="*/ 0 h 282303"/>
              <a:gd name="connsiteX1" fmla="*/ 5021 w 257433"/>
              <a:gd name="connsiteY1" fmla="*/ 282303 h 282303"/>
              <a:gd name="connsiteX2" fmla="*/ 257433 w 257433"/>
              <a:gd name="connsiteY2" fmla="*/ 6079 h 282303"/>
              <a:gd name="connsiteX3" fmla="*/ 794 w 257433"/>
              <a:gd name="connsiteY3" fmla="*/ 0 h 282303"/>
              <a:gd name="connsiteX0" fmla="*/ 7094 w 263733"/>
              <a:gd name="connsiteY0" fmla="*/ 0 h 282303"/>
              <a:gd name="connsiteX1" fmla="*/ 11321 w 263733"/>
              <a:gd name="connsiteY1" fmla="*/ 282303 h 282303"/>
              <a:gd name="connsiteX2" fmla="*/ 263733 w 263733"/>
              <a:gd name="connsiteY2" fmla="*/ 6079 h 282303"/>
              <a:gd name="connsiteX3" fmla="*/ 7094 w 263733"/>
              <a:gd name="connsiteY3" fmla="*/ 0 h 282303"/>
              <a:gd name="connsiteX0" fmla="*/ 7094 w 263733"/>
              <a:gd name="connsiteY0" fmla="*/ 4834 h 287137"/>
              <a:gd name="connsiteX1" fmla="*/ 11321 w 263733"/>
              <a:gd name="connsiteY1" fmla="*/ 287137 h 287137"/>
              <a:gd name="connsiteX2" fmla="*/ 263733 w 263733"/>
              <a:gd name="connsiteY2" fmla="*/ 10913 h 287137"/>
              <a:gd name="connsiteX3" fmla="*/ 7094 w 263733"/>
              <a:gd name="connsiteY3" fmla="*/ 4834 h 28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33" h="287137">
                <a:moveTo>
                  <a:pt x="7094" y="4834"/>
                </a:moveTo>
                <a:cubicBezTo>
                  <a:pt x="6300" y="96909"/>
                  <a:pt x="0" y="247330"/>
                  <a:pt x="11321" y="287137"/>
                </a:cubicBezTo>
                <a:cubicBezTo>
                  <a:pt x="11191" y="125368"/>
                  <a:pt x="122983" y="11735"/>
                  <a:pt x="263733" y="10913"/>
                </a:cubicBezTo>
                <a:cubicBezTo>
                  <a:pt x="237658" y="0"/>
                  <a:pt x="90438" y="4834"/>
                  <a:pt x="7094" y="483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rot="10800000">
            <a:off x="8597960" y="6316877"/>
            <a:ext cx="572618" cy="560118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5230"/>
              <a:gd name="connsiteY0" fmla="*/ 0 h 283518"/>
              <a:gd name="connsiteX1" fmla="*/ 2818 w 255230"/>
              <a:gd name="connsiteY1" fmla="*/ 283518 h 283518"/>
              <a:gd name="connsiteX2" fmla="*/ 255230 w 255230"/>
              <a:gd name="connsiteY2" fmla="*/ 7294 h 283518"/>
              <a:gd name="connsiteX3" fmla="*/ 794 w 255230"/>
              <a:gd name="connsiteY3" fmla="*/ 0 h 283518"/>
              <a:gd name="connsiteX0" fmla="*/ 10398 w 264834"/>
              <a:gd name="connsiteY0" fmla="*/ 0 h 283518"/>
              <a:gd name="connsiteX1" fmla="*/ 12422 w 264834"/>
              <a:gd name="connsiteY1" fmla="*/ 283518 h 283518"/>
              <a:gd name="connsiteX2" fmla="*/ 264834 w 264834"/>
              <a:gd name="connsiteY2" fmla="*/ 7294 h 283518"/>
              <a:gd name="connsiteX3" fmla="*/ 10398 w 264834"/>
              <a:gd name="connsiteY3" fmla="*/ 0 h 283518"/>
              <a:gd name="connsiteX0" fmla="*/ 10398 w 264834"/>
              <a:gd name="connsiteY0" fmla="*/ 2403 h 285921"/>
              <a:gd name="connsiteX1" fmla="*/ 12422 w 264834"/>
              <a:gd name="connsiteY1" fmla="*/ 285921 h 285921"/>
              <a:gd name="connsiteX2" fmla="*/ 264834 w 264834"/>
              <a:gd name="connsiteY2" fmla="*/ 9697 h 285921"/>
              <a:gd name="connsiteX3" fmla="*/ 10398 w 264834"/>
              <a:gd name="connsiteY3" fmla="*/ 2403 h 28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34" h="285921">
                <a:moveTo>
                  <a:pt x="10398" y="2403"/>
                </a:moveTo>
                <a:cubicBezTo>
                  <a:pt x="9604" y="94478"/>
                  <a:pt x="0" y="250977"/>
                  <a:pt x="12422" y="285921"/>
                </a:cubicBezTo>
                <a:cubicBezTo>
                  <a:pt x="12292" y="124152"/>
                  <a:pt x="124084" y="10519"/>
                  <a:pt x="264834" y="9697"/>
                </a:cubicBezTo>
                <a:cubicBezTo>
                  <a:pt x="250873" y="0"/>
                  <a:pt x="93742" y="2403"/>
                  <a:pt x="10398" y="2403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5400000">
            <a:off x="8601416" y="-22814"/>
            <a:ext cx="567856" cy="564935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5230"/>
              <a:gd name="connsiteY0" fmla="*/ 0 h 279872"/>
              <a:gd name="connsiteX1" fmla="*/ 2818 w 255230"/>
              <a:gd name="connsiteY1" fmla="*/ 279872 h 279872"/>
              <a:gd name="connsiteX2" fmla="*/ 255230 w 255230"/>
              <a:gd name="connsiteY2" fmla="*/ 3648 h 279872"/>
              <a:gd name="connsiteX3" fmla="*/ 794 w 255230"/>
              <a:gd name="connsiteY3" fmla="*/ 0 h 279872"/>
              <a:gd name="connsiteX0" fmla="*/ 794 w 255230"/>
              <a:gd name="connsiteY0" fmla="*/ 8508 h 288380"/>
              <a:gd name="connsiteX1" fmla="*/ 2818 w 255230"/>
              <a:gd name="connsiteY1" fmla="*/ 288380 h 288380"/>
              <a:gd name="connsiteX2" fmla="*/ 255230 w 255230"/>
              <a:gd name="connsiteY2" fmla="*/ 12156 h 288380"/>
              <a:gd name="connsiteX3" fmla="*/ 794 w 255230"/>
              <a:gd name="connsiteY3" fmla="*/ 8508 h 288380"/>
              <a:gd name="connsiteX0" fmla="*/ 8196 w 262632"/>
              <a:gd name="connsiteY0" fmla="*/ 8508 h 288380"/>
              <a:gd name="connsiteX1" fmla="*/ 10220 w 262632"/>
              <a:gd name="connsiteY1" fmla="*/ 288380 h 288380"/>
              <a:gd name="connsiteX2" fmla="*/ 262632 w 262632"/>
              <a:gd name="connsiteY2" fmla="*/ 12156 h 288380"/>
              <a:gd name="connsiteX3" fmla="*/ 8196 w 262632"/>
              <a:gd name="connsiteY3" fmla="*/ 8508 h 28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32" h="288380">
                <a:moveTo>
                  <a:pt x="8196" y="8508"/>
                </a:moveTo>
                <a:cubicBezTo>
                  <a:pt x="7402" y="100583"/>
                  <a:pt x="0" y="176855"/>
                  <a:pt x="10220" y="288380"/>
                </a:cubicBezTo>
                <a:cubicBezTo>
                  <a:pt x="10090" y="126611"/>
                  <a:pt x="121882" y="12978"/>
                  <a:pt x="262632" y="12156"/>
                </a:cubicBezTo>
                <a:cubicBezTo>
                  <a:pt x="199847" y="0"/>
                  <a:pt x="93008" y="9724"/>
                  <a:pt x="8196" y="8508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73162"/>
          </a:xfrm>
          <a:prstGeom prst="rect">
            <a:avLst/>
          </a:prstGeom>
          <a:solidFill>
            <a:srgbClr val="9CA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-19716" y="-19577"/>
            <a:ext cx="567856" cy="564882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7433"/>
              <a:gd name="connsiteY0" fmla="*/ 0 h 287165"/>
              <a:gd name="connsiteX1" fmla="*/ 5021 w 257433"/>
              <a:gd name="connsiteY1" fmla="*/ 287165 h 287165"/>
              <a:gd name="connsiteX2" fmla="*/ 257433 w 257433"/>
              <a:gd name="connsiteY2" fmla="*/ 10941 h 287165"/>
              <a:gd name="connsiteX3" fmla="*/ 794 w 257433"/>
              <a:gd name="connsiteY3" fmla="*/ 0 h 287165"/>
              <a:gd name="connsiteX0" fmla="*/ 794 w 259636"/>
              <a:gd name="connsiteY0" fmla="*/ 0 h 287165"/>
              <a:gd name="connsiteX1" fmla="*/ 5021 w 259636"/>
              <a:gd name="connsiteY1" fmla="*/ 287165 h 287165"/>
              <a:gd name="connsiteX2" fmla="*/ 259636 w 259636"/>
              <a:gd name="connsiteY2" fmla="*/ 8509 h 287165"/>
              <a:gd name="connsiteX3" fmla="*/ 794 w 259636"/>
              <a:gd name="connsiteY3" fmla="*/ 0 h 287165"/>
              <a:gd name="connsiteX0" fmla="*/ 794 w 259636"/>
              <a:gd name="connsiteY0" fmla="*/ 1188 h 288353"/>
              <a:gd name="connsiteX1" fmla="*/ 5021 w 259636"/>
              <a:gd name="connsiteY1" fmla="*/ 288353 h 288353"/>
              <a:gd name="connsiteX2" fmla="*/ 259636 w 259636"/>
              <a:gd name="connsiteY2" fmla="*/ 9697 h 288353"/>
              <a:gd name="connsiteX3" fmla="*/ 794 w 259636"/>
              <a:gd name="connsiteY3" fmla="*/ 1188 h 288353"/>
              <a:gd name="connsiteX0" fmla="*/ 3790 w 262632"/>
              <a:gd name="connsiteY0" fmla="*/ 1188 h 288353"/>
              <a:gd name="connsiteX1" fmla="*/ 8017 w 262632"/>
              <a:gd name="connsiteY1" fmla="*/ 288353 h 288353"/>
              <a:gd name="connsiteX2" fmla="*/ 262632 w 262632"/>
              <a:gd name="connsiteY2" fmla="*/ 9697 h 288353"/>
              <a:gd name="connsiteX3" fmla="*/ 3790 w 262632"/>
              <a:gd name="connsiteY3" fmla="*/ 1188 h 28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32" h="288353">
                <a:moveTo>
                  <a:pt x="3790" y="1188"/>
                </a:moveTo>
                <a:cubicBezTo>
                  <a:pt x="2996" y="93263"/>
                  <a:pt x="0" y="233960"/>
                  <a:pt x="8017" y="288353"/>
                </a:cubicBezTo>
                <a:cubicBezTo>
                  <a:pt x="7887" y="126584"/>
                  <a:pt x="121882" y="10519"/>
                  <a:pt x="262632" y="9697"/>
                </a:cubicBezTo>
                <a:cubicBezTo>
                  <a:pt x="207923" y="0"/>
                  <a:pt x="87134" y="1188"/>
                  <a:pt x="3790" y="1188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-22788" y="6318286"/>
            <a:ext cx="570237" cy="562501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7433"/>
              <a:gd name="connsiteY0" fmla="*/ 0 h 282303"/>
              <a:gd name="connsiteX1" fmla="*/ 5021 w 257433"/>
              <a:gd name="connsiteY1" fmla="*/ 282303 h 282303"/>
              <a:gd name="connsiteX2" fmla="*/ 257433 w 257433"/>
              <a:gd name="connsiteY2" fmla="*/ 6079 h 282303"/>
              <a:gd name="connsiteX3" fmla="*/ 794 w 257433"/>
              <a:gd name="connsiteY3" fmla="*/ 0 h 282303"/>
              <a:gd name="connsiteX0" fmla="*/ 7094 w 263733"/>
              <a:gd name="connsiteY0" fmla="*/ 0 h 282303"/>
              <a:gd name="connsiteX1" fmla="*/ 11321 w 263733"/>
              <a:gd name="connsiteY1" fmla="*/ 282303 h 282303"/>
              <a:gd name="connsiteX2" fmla="*/ 263733 w 263733"/>
              <a:gd name="connsiteY2" fmla="*/ 6079 h 282303"/>
              <a:gd name="connsiteX3" fmla="*/ 7094 w 263733"/>
              <a:gd name="connsiteY3" fmla="*/ 0 h 282303"/>
              <a:gd name="connsiteX0" fmla="*/ 7094 w 263733"/>
              <a:gd name="connsiteY0" fmla="*/ 4834 h 287137"/>
              <a:gd name="connsiteX1" fmla="*/ 11321 w 263733"/>
              <a:gd name="connsiteY1" fmla="*/ 287137 h 287137"/>
              <a:gd name="connsiteX2" fmla="*/ 263733 w 263733"/>
              <a:gd name="connsiteY2" fmla="*/ 10913 h 287137"/>
              <a:gd name="connsiteX3" fmla="*/ 7094 w 263733"/>
              <a:gd name="connsiteY3" fmla="*/ 4834 h 28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33" h="287137">
                <a:moveTo>
                  <a:pt x="7094" y="4834"/>
                </a:moveTo>
                <a:cubicBezTo>
                  <a:pt x="6300" y="96909"/>
                  <a:pt x="0" y="247330"/>
                  <a:pt x="11321" y="287137"/>
                </a:cubicBezTo>
                <a:cubicBezTo>
                  <a:pt x="11191" y="125368"/>
                  <a:pt x="122983" y="11735"/>
                  <a:pt x="263733" y="10913"/>
                </a:cubicBezTo>
                <a:cubicBezTo>
                  <a:pt x="237658" y="0"/>
                  <a:pt x="90438" y="4834"/>
                  <a:pt x="7094" y="483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 rot="10800000">
            <a:off x="8597960" y="6316877"/>
            <a:ext cx="572618" cy="560118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5230"/>
              <a:gd name="connsiteY0" fmla="*/ 0 h 283518"/>
              <a:gd name="connsiteX1" fmla="*/ 2818 w 255230"/>
              <a:gd name="connsiteY1" fmla="*/ 283518 h 283518"/>
              <a:gd name="connsiteX2" fmla="*/ 255230 w 255230"/>
              <a:gd name="connsiteY2" fmla="*/ 7294 h 283518"/>
              <a:gd name="connsiteX3" fmla="*/ 794 w 255230"/>
              <a:gd name="connsiteY3" fmla="*/ 0 h 283518"/>
              <a:gd name="connsiteX0" fmla="*/ 10398 w 264834"/>
              <a:gd name="connsiteY0" fmla="*/ 0 h 283518"/>
              <a:gd name="connsiteX1" fmla="*/ 12422 w 264834"/>
              <a:gd name="connsiteY1" fmla="*/ 283518 h 283518"/>
              <a:gd name="connsiteX2" fmla="*/ 264834 w 264834"/>
              <a:gd name="connsiteY2" fmla="*/ 7294 h 283518"/>
              <a:gd name="connsiteX3" fmla="*/ 10398 w 264834"/>
              <a:gd name="connsiteY3" fmla="*/ 0 h 283518"/>
              <a:gd name="connsiteX0" fmla="*/ 10398 w 264834"/>
              <a:gd name="connsiteY0" fmla="*/ 2403 h 285921"/>
              <a:gd name="connsiteX1" fmla="*/ 12422 w 264834"/>
              <a:gd name="connsiteY1" fmla="*/ 285921 h 285921"/>
              <a:gd name="connsiteX2" fmla="*/ 264834 w 264834"/>
              <a:gd name="connsiteY2" fmla="*/ 9697 h 285921"/>
              <a:gd name="connsiteX3" fmla="*/ 10398 w 264834"/>
              <a:gd name="connsiteY3" fmla="*/ 2403 h 28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34" h="285921">
                <a:moveTo>
                  <a:pt x="10398" y="2403"/>
                </a:moveTo>
                <a:cubicBezTo>
                  <a:pt x="9604" y="94478"/>
                  <a:pt x="0" y="250977"/>
                  <a:pt x="12422" y="285921"/>
                </a:cubicBezTo>
                <a:cubicBezTo>
                  <a:pt x="12292" y="124152"/>
                  <a:pt x="124084" y="10519"/>
                  <a:pt x="264834" y="9697"/>
                </a:cubicBezTo>
                <a:cubicBezTo>
                  <a:pt x="250873" y="0"/>
                  <a:pt x="93742" y="2403"/>
                  <a:pt x="10398" y="2403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601416" y="-22814"/>
            <a:ext cx="567856" cy="564935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5230"/>
              <a:gd name="connsiteY0" fmla="*/ 0 h 279872"/>
              <a:gd name="connsiteX1" fmla="*/ 2818 w 255230"/>
              <a:gd name="connsiteY1" fmla="*/ 279872 h 279872"/>
              <a:gd name="connsiteX2" fmla="*/ 255230 w 255230"/>
              <a:gd name="connsiteY2" fmla="*/ 3648 h 279872"/>
              <a:gd name="connsiteX3" fmla="*/ 794 w 255230"/>
              <a:gd name="connsiteY3" fmla="*/ 0 h 279872"/>
              <a:gd name="connsiteX0" fmla="*/ 794 w 255230"/>
              <a:gd name="connsiteY0" fmla="*/ 8508 h 288380"/>
              <a:gd name="connsiteX1" fmla="*/ 2818 w 255230"/>
              <a:gd name="connsiteY1" fmla="*/ 288380 h 288380"/>
              <a:gd name="connsiteX2" fmla="*/ 255230 w 255230"/>
              <a:gd name="connsiteY2" fmla="*/ 12156 h 288380"/>
              <a:gd name="connsiteX3" fmla="*/ 794 w 255230"/>
              <a:gd name="connsiteY3" fmla="*/ 8508 h 288380"/>
              <a:gd name="connsiteX0" fmla="*/ 8196 w 262632"/>
              <a:gd name="connsiteY0" fmla="*/ 8508 h 288380"/>
              <a:gd name="connsiteX1" fmla="*/ 10220 w 262632"/>
              <a:gd name="connsiteY1" fmla="*/ 288380 h 288380"/>
              <a:gd name="connsiteX2" fmla="*/ 262632 w 262632"/>
              <a:gd name="connsiteY2" fmla="*/ 12156 h 288380"/>
              <a:gd name="connsiteX3" fmla="*/ 8196 w 262632"/>
              <a:gd name="connsiteY3" fmla="*/ 8508 h 28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32" h="288380">
                <a:moveTo>
                  <a:pt x="8196" y="8508"/>
                </a:moveTo>
                <a:cubicBezTo>
                  <a:pt x="7402" y="100583"/>
                  <a:pt x="0" y="176855"/>
                  <a:pt x="10220" y="288380"/>
                </a:cubicBezTo>
                <a:cubicBezTo>
                  <a:pt x="10090" y="126611"/>
                  <a:pt x="121882" y="12978"/>
                  <a:pt x="262632" y="12156"/>
                </a:cubicBezTo>
                <a:cubicBezTo>
                  <a:pt x="199847" y="0"/>
                  <a:pt x="93008" y="9724"/>
                  <a:pt x="8196" y="8508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marL="0" algn="ctr" defTabSz="914400" rtl="0" eaLnBrk="1" latinLnBrk="0" hangingPunct="1">
        <a:spcBef>
          <a:spcPct val="0"/>
        </a:spcBef>
        <a:buNone/>
        <a:defRPr lang="en-US" sz="4800" kern="1200">
          <a:solidFill>
            <a:schemeClr val="l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papersNew\2011\Siggraph_TopDownQuadParam\video\cubeblob_semplification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papersNew\2011\Siggraph_TopDownQuadParam\video\fandisk_semplification_2.avi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papersNew\2011\Siggraph_TopDownQuadParam\video\threeholes_semplification.avi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2667000"/>
          </a:xfrm>
        </p:spPr>
        <p:txBody>
          <a:bodyPr/>
          <a:lstStyle/>
          <a:p>
            <a:r>
              <a:rPr sz="5400" b="1" smtClean="0"/>
              <a:t>Simple Quad Domains </a:t>
            </a:r>
            <a:br>
              <a:rPr sz="5400" b="1" smtClean="0"/>
            </a:br>
            <a:r>
              <a:rPr sz="5400" b="1" smtClean="0"/>
              <a:t>for Field Aligned </a:t>
            </a:r>
            <a:br>
              <a:rPr sz="5400" b="1" smtClean="0"/>
            </a:br>
            <a:r>
              <a:rPr sz="5400" b="1" smtClean="0"/>
              <a:t>Mesh Parametrization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3494782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200" dirty="0" smtClean="0"/>
              <a:t>Marco Tarini     Enrico Puppo</a:t>
            </a:r>
          </a:p>
          <a:p>
            <a:pPr algn="ctr">
              <a:spcBef>
                <a:spcPts val="600"/>
              </a:spcBef>
            </a:pPr>
            <a:r>
              <a:rPr lang="it-IT" sz="3200" dirty="0" smtClean="0"/>
              <a:t>Daniele Panozzo    Nico Pietroni    Paolo Cignoni</a:t>
            </a:r>
            <a:endParaRPr lang="en-US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345686"/>
            <a:ext cx="950786" cy="67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8320"/>
            <a:ext cx="746760" cy="6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483" y="6172200"/>
            <a:ext cx="226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Visual Computing Lab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ISTI-CNR,  Pisa,   Italy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6172200"/>
            <a:ext cx="2217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Università degli Studi </a:t>
            </a:r>
            <a:br>
              <a:rPr lang="it-IT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di Genova,   Italy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6172200"/>
            <a:ext cx="2338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Università dell’Insubria</a:t>
            </a:r>
            <a:br>
              <a:rPr lang="it-IT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Varese,   Italy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9" descr="C:\download\logos\uninsub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5326708"/>
            <a:ext cx="781406" cy="7692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034" name="Picture 2" descr="http://www.disi.unige.it/images/topbar.gif"/>
          <p:cNvPicPr>
            <a:picLocks noChangeAspect="1" noChangeArrowheads="1"/>
          </p:cNvPicPr>
          <p:nvPr/>
        </p:nvPicPr>
        <p:blipFill>
          <a:blip r:embed="rId5"/>
          <a:srcRect r="79140"/>
          <a:stretch>
            <a:fillRect/>
          </a:stretch>
        </p:blipFill>
        <p:spPr bwMode="auto">
          <a:xfrm>
            <a:off x="6553200" y="5486400"/>
            <a:ext cx="1600200" cy="49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 typical U-V Domain</a:t>
            </a:r>
            <a:endParaRPr lang="en-US" dirty="0"/>
          </a:p>
        </p:txBody>
      </p:sp>
      <p:pic>
        <p:nvPicPr>
          <p:cNvPr id="5" name="Picture 3" descr="C:\papersNew\2011\Siggraph_TopDownQuadParam\images\IgeaUV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93" t="-1774" b="-1133"/>
          <a:stretch>
            <a:fillRect/>
          </a:stretch>
        </p:blipFill>
        <p:spPr bwMode="auto">
          <a:xfrm>
            <a:off x="-76200" y="1132001"/>
            <a:ext cx="9448800" cy="564979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164237" y="742360"/>
            <a:ext cx="3311949" cy="1168924"/>
            <a:chOff x="1371600" y="1219200"/>
            <a:chExt cx="2590799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905000" y="1219200"/>
              <a:ext cx="1320361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irregular </a:t>
              </a:r>
              <a:b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borders!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68202" y="1399504"/>
              <a:ext cx="794197" cy="353095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966460"/>
                <a:gd name="connsiteY0" fmla="*/ 39156 h 254626"/>
                <a:gd name="connsiteX1" fmla="*/ 966460 w 966460"/>
                <a:gd name="connsiteY1" fmla="*/ 254626 h 25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460" h="254626">
                  <a:moveTo>
                    <a:pt x="0" y="39156"/>
                  </a:moveTo>
                  <a:cubicBezTo>
                    <a:pt x="334386" y="0"/>
                    <a:pt x="654147" y="61442"/>
                    <a:pt x="966460" y="254626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1371600" y="1524000"/>
              <a:ext cx="533400" cy="355600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369" h="225381">
                  <a:moveTo>
                    <a:pt x="0" y="0"/>
                  </a:moveTo>
                  <a:cubicBezTo>
                    <a:pt x="404585" y="20024"/>
                    <a:pt x="670472" y="85256"/>
                    <a:pt x="811369" y="225381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36006" y="1811546"/>
              <a:ext cx="364914" cy="322054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187" h="317519">
                  <a:moveTo>
                    <a:pt x="0" y="17011"/>
                  </a:moveTo>
                  <a:cubicBezTo>
                    <a:pt x="522669" y="0"/>
                    <a:pt x="1295187" y="179510"/>
                    <a:pt x="1039922" y="317519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6078" y="1854156"/>
            <a:ext cx="1813459" cy="756885"/>
            <a:chOff x="3524250" y="2088911"/>
            <a:chExt cx="1418593" cy="592079"/>
          </a:xfrm>
        </p:grpSpPr>
        <p:sp>
          <p:nvSpPr>
            <p:cNvPr id="12" name="TextBox 11"/>
            <p:cNvSpPr txBox="1"/>
            <p:nvPr/>
          </p:nvSpPr>
          <p:spPr>
            <a:xfrm>
              <a:off x="3524250" y="2219325"/>
              <a:ext cx="1418593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tentacles!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5592678">
              <a:off x="4199717" y="2065310"/>
              <a:ext cx="230304" cy="277506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187" h="317519">
                  <a:moveTo>
                    <a:pt x="0" y="17011"/>
                  </a:moveTo>
                  <a:cubicBezTo>
                    <a:pt x="522669" y="0"/>
                    <a:pt x="1295187" y="179510"/>
                    <a:pt x="1039922" y="317519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530" y="4419468"/>
            <a:ext cx="3026596" cy="1783578"/>
            <a:chOff x="239902" y="4095647"/>
            <a:chExt cx="2367579" cy="1395218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5029200"/>
              <a:ext cx="1342612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overlaps!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1085917">
              <a:off x="239902" y="4095647"/>
              <a:ext cx="731700" cy="1230134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  <a:gd name="connsiteX0" fmla="*/ 0 w 1163612"/>
                <a:gd name="connsiteY0" fmla="*/ 17011 h 360889"/>
                <a:gd name="connsiteX1" fmla="*/ 908347 w 1163612"/>
                <a:gd name="connsiteY1" fmla="*/ 360889 h 360889"/>
                <a:gd name="connsiteX0" fmla="*/ 0 w 1012192"/>
                <a:gd name="connsiteY0" fmla="*/ 17011 h 360889"/>
                <a:gd name="connsiteX1" fmla="*/ 908347 w 1012192"/>
                <a:gd name="connsiteY1" fmla="*/ 360889 h 360889"/>
                <a:gd name="connsiteX0" fmla="*/ 0 w 1057000"/>
                <a:gd name="connsiteY0" fmla="*/ 17011 h 380054"/>
                <a:gd name="connsiteX1" fmla="*/ 953155 w 1057000"/>
                <a:gd name="connsiteY1" fmla="*/ 380054 h 3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000" h="380054">
                  <a:moveTo>
                    <a:pt x="0" y="17011"/>
                  </a:moveTo>
                  <a:cubicBezTo>
                    <a:pt x="522669" y="0"/>
                    <a:pt x="1057000" y="188846"/>
                    <a:pt x="953155" y="380054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1208392" flipH="1">
              <a:off x="2209460" y="4571377"/>
              <a:ext cx="398021" cy="792616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  <a:gd name="connsiteX0" fmla="*/ 0 w 1163612"/>
                <a:gd name="connsiteY0" fmla="*/ 17011 h 360889"/>
                <a:gd name="connsiteX1" fmla="*/ 908347 w 1163612"/>
                <a:gd name="connsiteY1" fmla="*/ 360889 h 360889"/>
                <a:gd name="connsiteX0" fmla="*/ 0 w 1012192"/>
                <a:gd name="connsiteY0" fmla="*/ 17011 h 360889"/>
                <a:gd name="connsiteX1" fmla="*/ 908347 w 1012192"/>
                <a:gd name="connsiteY1" fmla="*/ 360889 h 360889"/>
                <a:gd name="connsiteX0" fmla="*/ 0 w 1057000"/>
                <a:gd name="connsiteY0" fmla="*/ 17011 h 380054"/>
                <a:gd name="connsiteX1" fmla="*/ 953155 w 1057000"/>
                <a:gd name="connsiteY1" fmla="*/ 380054 h 3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000" h="380054">
                  <a:moveTo>
                    <a:pt x="0" y="17011"/>
                  </a:moveTo>
                  <a:cubicBezTo>
                    <a:pt x="522669" y="0"/>
                    <a:pt x="1057000" y="188846"/>
                    <a:pt x="953155" y="380054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352800" y="3340100"/>
            <a:ext cx="5638800" cy="3352800"/>
          </a:xfrm>
          <a:prstGeom prst="roundRect">
            <a:avLst>
              <a:gd name="adj" fmla="val 11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lnSpc>
                <a:spcPct val="120000"/>
              </a:lnSpc>
              <a:buNone/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useful tool for: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(semi-)regular remeshing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texture mapping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geometry processing in general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physical simulations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much </a:t>
            </a:r>
            <a:r>
              <a:rPr lang="en-US" sz="2800" dirty="0" err="1" smtClean="0">
                <a:ea typeface="Lucida Sans Unicode" pitchFamily="34" charset="0"/>
                <a:cs typeface="Lucida Sans Unicode" pitchFamily="34" charset="0"/>
              </a:rPr>
              <a:t>much</a:t>
            </a: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typical U-V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Is it </a:t>
            </a:r>
            <a:r>
              <a:rPr lang="it-IT" i="1" dirty="0" smtClean="0"/>
              <a:t>really</a:t>
            </a:r>
            <a:r>
              <a:rPr lang="it-IT" dirty="0" smtClean="0"/>
              <a:t> ideal for semi-regular remeshing?</a:t>
            </a:r>
            <a:endParaRPr lang="en-US" dirty="0"/>
          </a:p>
        </p:txBody>
      </p:sp>
      <p:pic>
        <p:nvPicPr>
          <p:cNvPr id="4" name="Picture 2" descr="D:\papers\2011\rangemap_param\images\comparisonMI\NewRender\rockerMI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338185" cy="36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5943600"/>
            <a:ext cx="57163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misaligned irregular vertices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(bad, for example, for reverse engeneering)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29000" y="4267200"/>
            <a:ext cx="730186" cy="1676400"/>
          </a:xfrm>
          <a:custGeom>
            <a:avLst/>
            <a:gdLst>
              <a:gd name="connsiteX0" fmla="*/ 641350 w 641350"/>
              <a:gd name="connsiteY0" fmla="*/ 2070100 h 2070100"/>
              <a:gd name="connsiteX1" fmla="*/ 57150 w 641350"/>
              <a:gd name="connsiteY1" fmla="*/ 1041400 h 2070100"/>
              <a:gd name="connsiteX2" fmla="*/ 298450 w 641350"/>
              <a:gd name="connsiteY2" fmla="*/ 0 h 2070100"/>
              <a:gd name="connsiteX0" fmla="*/ 342900 w 342900"/>
              <a:gd name="connsiteY0" fmla="*/ 2070100 h 2070100"/>
              <a:gd name="connsiteX1" fmla="*/ 0 w 34290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552062 w 552062"/>
              <a:gd name="connsiteY0" fmla="*/ 2070100 h 2070100"/>
              <a:gd name="connsiteX1" fmla="*/ 209162 w 552062"/>
              <a:gd name="connsiteY1" fmla="*/ 0 h 2070100"/>
              <a:gd name="connsiteX0" fmla="*/ 641293 w 641293"/>
              <a:gd name="connsiteY0" fmla="*/ 2070100 h 2070100"/>
              <a:gd name="connsiteX1" fmla="*/ 298393 w 641293"/>
              <a:gd name="connsiteY1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293" h="2070100">
                <a:moveTo>
                  <a:pt x="641293" y="2070100"/>
                </a:moveTo>
                <a:cubicBezTo>
                  <a:pt x="404300" y="1627580"/>
                  <a:pt x="0" y="1275064"/>
                  <a:pt x="298393" y="0"/>
                </a:cubicBezTo>
              </a:path>
            </a:pathLst>
          </a:cu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844985" y="4724400"/>
            <a:ext cx="752569" cy="1295400"/>
          </a:xfrm>
          <a:custGeom>
            <a:avLst/>
            <a:gdLst>
              <a:gd name="connsiteX0" fmla="*/ 641350 w 641350"/>
              <a:gd name="connsiteY0" fmla="*/ 2070100 h 2070100"/>
              <a:gd name="connsiteX1" fmla="*/ 57150 w 641350"/>
              <a:gd name="connsiteY1" fmla="*/ 1041400 h 2070100"/>
              <a:gd name="connsiteX2" fmla="*/ 298450 w 641350"/>
              <a:gd name="connsiteY2" fmla="*/ 0 h 2070100"/>
              <a:gd name="connsiteX0" fmla="*/ 342900 w 342900"/>
              <a:gd name="connsiteY0" fmla="*/ 2070100 h 2070100"/>
              <a:gd name="connsiteX1" fmla="*/ 0 w 34290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552062 w 552062"/>
              <a:gd name="connsiteY0" fmla="*/ 2070100 h 2070100"/>
              <a:gd name="connsiteX1" fmla="*/ 209162 w 552062"/>
              <a:gd name="connsiteY1" fmla="*/ 0 h 2070100"/>
              <a:gd name="connsiteX0" fmla="*/ 641293 w 641293"/>
              <a:gd name="connsiteY0" fmla="*/ 2070100 h 2070100"/>
              <a:gd name="connsiteX1" fmla="*/ 298393 w 641293"/>
              <a:gd name="connsiteY1" fmla="*/ 0 h 2070100"/>
              <a:gd name="connsiteX0" fmla="*/ 236993 w 630252"/>
              <a:gd name="connsiteY0" fmla="*/ 1665080 h 1665080"/>
              <a:gd name="connsiteX1" fmla="*/ 630251 w 630252"/>
              <a:gd name="connsiteY1" fmla="*/ 0 h 1665080"/>
              <a:gd name="connsiteX0" fmla="*/ 0 w 393258"/>
              <a:gd name="connsiteY0" fmla="*/ 1665080 h 1665080"/>
              <a:gd name="connsiteX1" fmla="*/ 393258 w 393258"/>
              <a:gd name="connsiteY1" fmla="*/ 0 h 1665080"/>
              <a:gd name="connsiteX0" fmla="*/ 0 w 660952"/>
              <a:gd name="connsiteY0" fmla="*/ 1665080 h 1665080"/>
              <a:gd name="connsiteX1" fmla="*/ 660952 w 660952"/>
              <a:gd name="connsiteY1" fmla="*/ 0 h 1665080"/>
              <a:gd name="connsiteX0" fmla="*/ 0 w 660952"/>
              <a:gd name="connsiteY0" fmla="*/ 1665080 h 1665080"/>
              <a:gd name="connsiteX1" fmla="*/ 660952 w 660952"/>
              <a:gd name="connsiteY1" fmla="*/ 0 h 1665080"/>
              <a:gd name="connsiteX0" fmla="*/ 0 w 660952"/>
              <a:gd name="connsiteY0" fmla="*/ 1665080 h 1665080"/>
              <a:gd name="connsiteX1" fmla="*/ 5634 w 660952"/>
              <a:gd name="connsiteY1" fmla="*/ 1665080 h 1665080"/>
              <a:gd name="connsiteX2" fmla="*/ 660952 w 660952"/>
              <a:gd name="connsiteY2" fmla="*/ 0 h 166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952" h="1665080">
                <a:moveTo>
                  <a:pt x="0" y="1665080"/>
                </a:moveTo>
                <a:lnTo>
                  <a:pt x="5634" y="1665080"/>
                </a:lnTo>
                <a:cubicBezTo>
                  <a:pt x="276087" y="1267562"/>
                  <a:pt x="485252" y="960048"/>
                  <a:pt x="660952" y="0"/>
                </a:cubicBezTo>
              </a:path>
            </a:pathLst>
          </a:cu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typical U-V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Is it </a:t>
            </a:r>
            <a:r>
              <a:rPr lang="it-IT" i="1" dirty="0" smtClean="0"/>
              <a:t>really</a:t>
            </a:r>
            <a:r>
              <a:rPr lang="it-IT" dirty="0" smtClean="0"/>
              <a:t> ideal for semi-regular remeshing?</a:t>
            </a:r>
            <a:endParaRPr lang="en-US" dirty="0"/>
          </a:p>
        </p:txBody>
      </p:sp>
      <p:pic>
        <p:nvPicPr>
          <p:cNvPr id="8" name="Picture 2" descr="C:\Users\Nico\Desktop\SIGAsiaSlides\pipeline\good\meshless_param2 2011-10-17 02-59-59-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68" y="1905000"/>
            <a:ext cx="7325094" cy="33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8800" y="5943600"/>
            <a:ext cx="57163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misaligned irregular vertices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(bad, for example, for reverse engeneering)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76600" y="4191000"/>
            <a:ext cx="882586" cy="1752600"/>
          </a:xfrm>
          <a:custGeom>
            <a:avLst/>
            <a:gdLst>
              <a:gd name="connsiteX0" fmla="*/ 641350 w 641350"/>
              <a:gd name="connsiteY0" fmla="*/ 2070100 h 2070100"/>
              <a:gd name="connsiteX1" fmla="*/ 57150 w 641350"/>
              <a:gd name="connsiteY1" fmla="*/ 1041400 h 2070100"/>
              <a:gd name="connsiteX2" fmla="*/ 298450 w 641350"/>
              <a:gd name="connsiteY2" fmla="*/ 0 h 2070100"/>
              <a:gd name="connsiteX0" fmla="*/ 342900 w 342900"/>
              <a:gd name="connsiteY0" fmla="*/ 2070100 h 2070100"/>
              <a:gd name="connsiteX1" fmla="*/ 0 w 34290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552062 w 552062"/>
              <a:gd name="connsiteY0" fmla="*/ 2070100 h 2070100"/>
              <a:gd name="connsiteX1" fmla="*/ 209162 w 552062"/>
              <a:gd name="connsiteY1" fmla="*/ 0 h 2070100"/>
              <a:gd name="connsiteX0" fmla="*/ 641293 w 641293"/>
              <a:gd name="connsiteY0" fmla="*/ 2070100 h 2070100"/>
              <a:gd name="connsiteX1" fmla="*/ 298393 w 641293"/>
              <a:gd name="connsiteY1" fmla="*/ 0 h 2070100"/>
              <a:gd name="connsiteX0" fmla="*/ 775140 w 775140"/>
              <a:gd name="connsiteY0" fmla="*/ 2070100 h 2070100"/>
              <a:gd name="connsiteX1" fmla="*/ 298393 w 775140"/>
              <a:gd name="connsiteY1" fmla="*/ 0 h 2070100"/>
              <a:gd name="connsiteX0" fmla="*/ 775140 w 775140"/>
              <a:gd name="connsiteY0" fmla="*/ 1317336 h 1317336"/>
              <a:gd name="connsiteX1" fmla="*/ 298393 w 775140"/>
              <a:gd name="connsiteY1" fmla="*/ 0 h 1317336"/>
              <a:gd name="connsiteX0" fmla="*/ 775140 w 775140"/>
              <a:gd name="connsiteY0" fmla="*/ 2164195 h 2164195"/>
              <a:gd name="connsiteX1" fmla="*/ 298393 w 775140"/>
              <a:gd name="connsiteY1" fmla="*/ 0 h 21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140" h="2164195">
                <a:moveTo>
                  <a:pt x="775140" y="2164195"/>
                </a:moveTo>
                <a:cubicBezTo>
                  <a:pt x="538147" y="1721675"/>
                  <a:pt x="0" y="1275064"/>
                  <a:pt x="298393" y="0"/>
                </a:cubicBezTo>
              </a:path>
            </a:pathLst>
          </a:cu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356" y="2590800"/>
            <a:ext cx="1634432" cy="3429000"/>
          </a:xfrm>
          <a:custGeom>
            <a:avLst/>
            <a:gdLst>
              <a:gd name="connsiteX0" fmla="*/ 641350 w 641350"/>
              <a:gd name="connsiteY0" fmla="*/ 2070100 h 2070100"/>
              <a:gd name="connsiteX1" fmla="*/ 57150 w 641350"/>
              <a:gd name="connsiteY1" fmla="*/ 1041400 h 2070100"/>
              <a:gd name="connsiteX2" fmla="*/ 298450 w 641350"/>
              <a:gd name="connsiteY2" fmla="*/ 0 h 2070100"/>
              <a:gd name="connsiteX0" fmla="*/ 342900 w 342900"/>
              <a:gd name="connsiteY0" fmla="*/ 2070100 h 2070100"/>
              <a:gd name="connsiteX1" fmla="*/ 0 w 34290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627380 w 627380"/>
              <a:gd name="connsiteY0" fmla="*/ 2070100 h 2070100"/>
              <a:gd name="connsiteX1" fmla="*/ 284480 w 627380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705457 w 705457"/>
              <a:gd name="connsiteY0" fmla="*/ 2070100 h 2070100"/>
              <a:gd name="connsiteX1" fmla="*/ 362557 w 705457"/>
              <a:gd name="connsiteY1" fmla="*/ 0 h 2070100"/>
              <a:gd name="connsiteX0" fmla="*/ 552062 w 552062"/>
              <a:gd name="connsiteY0" fmla="*/ 2070100 h 2070100"/>
              <a:gd name="connsiteX1" fmla="*/ 209162 w 552062"/>
              <a:gd name="connsiteY1" fmla="*/ 0 h 2070100"/>
              <a:gd name="connsiteX0" fmla="*/ 641293 w 641293"/>
              <a:gd name="connsiteY0" fmla="*/ 2070100 h 2070100"/>
              <a:gd name="connsiteX1" fmla="*/ 298393 w 641293"/>
              <a:gd name="connsiteY1" fmla="*/ 0 h 2070100"/>
              <a:gd name="connsiteX0" fmla="*/ 236993 w 630252"/>
              <a:gd name="connsiteY0" fmla="*/ 1665080 h 1665080"/>
              <a:gd name="connsiteX1" fmla="*/ 630251 w 630252"/>
              <a:gd name="connsiteY1" fmla="*/ 0 h 1665080"/>
              <a:gd name="connsiteX0" fmla="*/ 0 w 393258"/>
              <a:gd name="connsiteY0" fmla="*/ 1665080 h 1665080"/>
              <a:gd name="connsiteX1" fmla="*/ 393258 w 393258"/>
              <a:gd name="connsiteY1" fmla="*/ 0 h 1665080"/>
              <a:gd name="connsiteX0" fmla="*/ 0 w 660952"/>
              <a:gd name="connsiteY0" fmla="*/ 1665080 h 1665080"/>
              <a:gd name="connsiteX1" fmla="*/ 660952 w 660952"/>
              <a:gd name="connsiteY1" fmla="*/ 0 h 1665080"/>
              <a:gd name="connsiteX0" fmla="*/ 0 w 660952"/>
              <a:gd name="connsiteY0" fmla="*/ 1665080 h 1665080"/>
              <a:gd name="connsiteX1" fmla="*/ 660952 w 660952"/>
              <a:gd name="connsiteY1" fmla="*/ 0 h 1665080"/>
              <a:gd name="connsiteX0" fmla="*/ 0 w 660952"/>
              <a:gd name="connsiteY0" fmla="*/ 1665080 h 1665080"/>
              <a:gd name="connsiteX1" fmla="*/ 5634 w 660952"/>
              <a:gd name="connsiteY1" fmla="*/ 1665080 h 1665080"/>
              <a:gd name="connsiteX2" fmla="*/ 660952 w 660952"/>
              <a:gd name="connsiteY2" fmla="*/ 0 h 1665080"/>
              <a:gd name="connsiteX0" fmla="*/ 920141 w 1196227"/>
              <a:gd name="connsiteY0" fmla="*/ 4407565 h 4407565"/>
              <a:gd name="connsiteX1" fmla="*/ 925775 w 1196227"/>
              <a:gd name="connsiteY1" fmla="*/ 4407565 h 4407565"/>
              <a:gd name="connsiteX2" fmla="*/ 175700 w 1196227"/>
              <a:gd name="connsiteY2" fmla="*/ 0 h 4407565"/>
              <a:gd name="connsiteX0" fmla="*/ 744441 w 1296616"/>
              <a:gd name="connsiteY0" fmla="*/ 4407565 h 4407565"/>
              <a:gd name="connsiteX1" fmla="*/ 750075 w 1296616"/>
              <a:gd name="connsiteY1" fmla="*/ 4407565 h 4407565"/>
              <a:gd name="connsiteX2" fmla="*/ 0 w 1296616"/>
              <a:gd name="connsiteY2" fmla="*/ 0 h 4407565"/>
              <a:gd name="connsiteX0" fmla="*/ 1089947 w 1366034"/>
              <a:gd name="connsiteY0" fmla="*/ 4407565 h 4407565"/>
              <a:gd name="connsiteX1" fmla="*/ 1095581 w 1366034"/>
              <a:gd name="connsiteY1" fmla="*/ 4407565 h 4407565"/>
              <a:gd name="connsiteX2" fmla="*/ 345506 w 1366034"/>
              <a:gd name="connsiteY2" fmla="*/ 0 h 4407565"/>
              <a:gd name="connsiteX0" fmla="*/ 744441 w 1435458"/>
              <a:gd name="connsiteY0" fmla="*/ 4407565 h 4407565"/>
              <a:gd name="connsiteX1" fmla="*/ 750075 w 1435458"/>
              <a:gd name="connsiteY1" fmla="*/ 4407565 h 4407565"/>
              <a:gd name="connsiteX2" fmla="*/ 0 w 1435458"/>
              <a:gd name="connsiteY2" fmla="*/ 0 h 440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458" h="4407565">
                <a:moveTo>
                  <a:pt x="744441" y="4407565"/>
                </a:moveTo>
                <a:lnTo>
                  <a:pt x="750075" y="4407565"/>
                </a:lnTo>
                <a:cubicBezTo>
                  <a:pt x="1020528" y="4010047"/>
                  <a:pt x="1435458" y="1730458"/>
                  <a:pt x="0" y="0"/>
                </a:cubicBezTo>
              </a:path>
            </a:pathLst>
          </a:cu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 typical U-V Domain</a:t>
            </a:r>
            <a:endParaRPr lang="en-US" dirty="0"/>
          </a:p>
        </p:txBody>
      </p:sp>
      <p:pic>
        <p:nvPicPr>
          <p:cNvPr id="5" name="Picture 3" descr="C:\papersNew\2011\Siggraph_TopDownQuadParam\images\IgeaUV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93" t="-1774" b="-1133"/>
          <a:stretch>
            <a:fillRect/>
          </a:stretch>
        </p:blipFill>
        <p:spPr bwMode="auto">
          <a:xfrm>
            <a:off x="-76200" y="1132001"/>
            <a:ext cx="9448800" cy="5649799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2164237" y="742360"/>
            <a:ext cx="3311949" cy="1168924"/>
            <a:chOff x="1371600" y="1219200"/>
            <a:chExt cx="2590799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905000" y="1219200"/>
              <a:ext cx="1320361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irregular </a:t>
              </a:r>
              <a:b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borders!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68202" y="1399504"/>
              <a:ext cx="794197" cy="353095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966460"/>
                <a:gd name="connsiteY0" fmla="*/ 39156 h 254626"/>
                <a:gd name="connsiteX1" fmla="*/ 966460 w 966460"/>
                <a:gd name="connsiteY1" fmla="*/ 254626 h 25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460" h="254626">
                  <a:moveTo>
                    <a:pt x="0" y="39156"/>
                  </a:moveTo>
                  <a:cubicBezTo>
                    <a:pt x="334386" y="0"/>
                    <a:pt x="654147" y="61442"/>
                    <a:pt x="966460" y="254626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1371600" y="1524000"/>
              <a:ext cx="533400" cy="355600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369" h="225381">
                  <a:moveTo>
                    <a:pt x="0" y="0"/>
                  </a:moveTo>
                  <a:cubicBezTo>
                    <a:pt x="404585" y="20024"/>
                    <a:pt x="670472" y="85256"/>
                    <a:pt x="811369" y="225381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36006" y="1811546"/>
              <a:ext cx="364914" cy="322054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187" h="317519">
                  <a:moveTo>
                    <a:pt x="0" y="17011"/>
                  </a:moveTo>
                  <a:cubicBezTo>
                    <a:pt x="522669" y="0"/>
                    <a:pt x="1295187" y="179510"/>
                    <a:pt x="1039922" y="317519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916078" y="1854156"/>
            <a:ext cx="1813459" cy="756885"/>
            <a:chOff x="3524250" y="2088911"/>
            <a:chExt cx="1418593" cy="592079"/>
          </a:xfrm>
        </p:grpSpPr>
        <p:sp>
          <p:nvSpPr>
            <p:cNvPr id="12" name="TextBox 11"/>
            <p:cNvSpPr txBox="1"/>
            <p:nvPr/>
          </p:nvSpPr>
          <p:spPr>
            <a:xfrm>
              <a:off x="3524250" y="2219325"/>
              <a:ext cx="1418593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tentacles!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5592678">
              <a:off x="4199717" y="2065310"/>
              <a:ext cx="230304" cy="277506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187" h="317519">
                  <a:moveTo>
                    <a:pt x="0" y="17011"/>
                  </a:moveTo>
                  <a:cubicBezTo>
                    <a:pt x="522669" y="0"/>
                    <a:pt x="1295187" y="179510"/>
                    <a:pt x="1039922" y="317519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717530" y="4419468"/>
            <a:ext cx="3026596" cy="1783578"/>
            <a:chOff x="239902" y="4095647"/>
            <a:chExt cx="2367579" cy="1395218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5029200"/>
              <a:ext cx="1342612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overlaps!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1085917">
              <a:off x="239902" y="4095647"/>
              <a:ext cx="731700" cy="1230134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  <a:gd name="connsiteX0" fmla="*/ 0 w 1163612"/>
                <a:gd name="connsiteY0" fmla="*/ 17011 h 360889"/>
                <a:gd name="connsiteX1" fmla="*/ 908347 w 1163612"/>
                <a:gd name="connsiteY1" fmla="*/ 360889 h 360889"/>
                <a:gd name="connsiteX0" fmla="*/ 0 w 1012192"/>
                <a:gd name="connsiteY0" fmla="*/ 17011 h 360889"/>
                <a:gd name="connsiteX1" fmla="*/ 908347 w 1012192"/>
                <a:gd name="connsiteY1" fmla="*/ 360889 h 360889"/>
                <a:gd name="connsiteX0" fmla="*/ 0 w 1057000"/>
                <a:gd name="connsiteY0" fmla="*/ 17011 h 380054"/>
                <a:gd name="connsiteX1" fmla="*/ 953155 w 1057000"/>
                <a:gd name="connsiteY1" fmla="*/ 380054 h 3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000" h="380054">
                  <a:moveTo>
                    <a:pt x="0" y="17011"/>
                  </a:moveTo>
                  <a:cubicBezTo>
                    <a:pt x="522669" y="0"/>
                    <a:pt x="1057000" y="188846"/>
                    <a:pt x="953155" y="380054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1208392" flipH="1">
              <a:off x="2209460" y="4571377"/>
              <a:ext cx="398021" cy="792616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  <a:gd name="connsiteX0" fmla="*/ 0 w 1163612"/>
                <a:gd name="connsiteY0" fmla="*/ 17011 h 360889"/>
                <a:gd name="connsiteX1" fmla="*/ 908347 w 1163612"/>
                <a:gd name="connsiteY1" fmla="*/ 360889 h 360889"/>
                <a:gd name="connsiteX0" fmla="*/ 0 w 1012192"/>
                <a:gd name="connsiteY0" fmla="*/ 17011 h 360889"/>
                <a:gd name="connsiteX1" fmla="*/ 908347 w 1012192"/>
                <a:gd name="connsiteY1" fmla="*/ 360889 h 360889"/>
                <a:gd name="connsiteX0" fmla="*/ 0 w 1057000"/>
                <a:gd name="connsiteY0" fmla="*/ 17011 h 380054"/>
                <a:gd name="connsiteX1" fmla="*/ 953155 w 1057000"/>
                <a:gd name="connsiteY1" fmla="*/ 380054 h 3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000" h="380054">
                  <a:moveTo>
                    <a:pt x="0" y="17011"/>
                  </a:moveTo>
                  <a:cubicBezTo>
                    <a:pt x="522669" y="0"/>
                    <a:pt x="1057000" y="188846"/>
                    <a:pt x="953155" y="380054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352800" y="3340100"/>
            <a:ext cx="5638800" cy="3352800"/>
          </a:xfrm>
          <a:prstGeom prst="roundRect">
            <a:avLst>
              <a:gd name="adj" fmla="val 11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lnSpc>
                <a:spcPct val="120000"/>
              </a:lnSpc>
              <a:buNone/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useful tool for: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(semi-)regular remeshing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texture mapping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geometry processing in general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physical simulations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much </a:t>
            </a:r>
            <a:r>
              <a:rPr lang="en-US" sz="2800" dirty="0" err="1" smtClean="0">
                <a:ea typeface="Lucida Sans Unicode" pitchFamily="34" charset="0"/>
                <a:cs typeface="Lucida Sans Unicode" pitchFamily="34" charset="0"/>
              </a:rPr>
              <a:t>much</a:t>
            </a: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Objective: </a:t>
            </a:r>
            <a:r>
              <a:rPr lang="it-IT" dirty="0" smtClean="0"/>
              <a:t>s</a:t>
            </a:r>
            <a:r>
              <a:rPr lang="it-IT" i="1" dirty="0" smtClean="0"/>
              <a:t>implicity</a:t>
            </a:r>
            <a:r>
              <a:rPr lang="it-IT" dirty="0" smtClean="0"/>
              <a:t> of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“Simplicity” of </a:t>
            </a:r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Domain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dirty="0" smtClean="0"/>
              <a:t> a concept encapsulating:</a:t>
            </a:r>
          </a:p>
          <a:p>
            <a:pPr lvl="2"/>
            <a:r>
              <a:rPr lang="en-US" sz="2800" dirty="0" smtClean="0"/>
              <a:t>simple shape of the domain</a:t>
            </a:r>
          </a:p>
          <a:p>
            <a:pPr lvl="2"/>
            <a:r>
              <a:rPr lang="en-US" sz="2800" dirty="0" smtClean="0"/>
              <a:t>that few cuts are used</a:t>
            </a:r>
          </a:p>
          <a:p>
            <a:pPr lvl="2"/>
            <a:r>
              <a:rPr lang="en-US" sz="2800" dirty="0" smtClean="0"/>
              <a:t>simple cut shape </a:t>
            </a:r>
            <a:r>
              <a:rPr lang="en-US" sz="2000" dirty="0" smtClean="0"/>
              <a:t>(e.g. lines)</a:t>
            </a:r>
            <a:endParaRPr lang="en-US" sz="2800" dirty="0" smtClean="0"/>
          </a:p>
          <a:p>
            <a:pPr lvl="2"/>
            <a:r>
              <a:rPr lang="en-US" sz="2800" dirty="0" smtClean="0"/>
              <a:t>simple transition functions</a:t>
            </a:r>
          </a:p>
          <a:p>
            <a:pPr lvl="2"/>
            <a:r>
              <a:rPr lang="en-US" sz="2800" dirty="0" smtClean="0"/>
              <a:t>total </a:t>
            </a:r>
            <a:r>
              <a:rPr lang="en-US" sz="2800" dirty="0" err="1" smtClean="0"/>
              <a:t>bijectivity</a:t>
            </a:r>
            <a:endParaRPr lang="en-US" sz="2800" dirty="0" smtClean="0"/>
          </a:p>
          <a:p>
            <a:pPr>
              <a:buNone/>
            </a:pPr>
            <a:endParaRPr lang="en-US" sz="3600" b="1" dirty="0" smtClean="0"/>
          </a:p>
        </p:txBody>
      </p:sp>
      <p:pic>
        <p:nvPicPr>
          <p:cNvPr id="4" name="Picture 6" descr="C:\video\fraps\test\qutemolPreview\cil\snapshot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40" t="5029" r="24837" b="9477"/>
          <a:stretch>
            <a:fillRect/>
          </a:stretch>
        </p:blipFill>
        <p:spPr bwMode="auto">
          <a:xfrm>
            <a:off x="3903400" y="4534319"/>
            <a:ext cx="1959183" cy="2323681"/>
          </a:xfrm>
          <a:prstGeom prst="rect">
            <a:avLst/>
          </a:prstGeom>
          <a:noFill/>
        </p:spPr>
      </p:pic>
      <p:sp>
        <p:nvSpPr>
          <p:cNvPr id="5" name="Freeform 6"/>
          <p:cNvSpPr>
            <a:spLocks/>
          </p:cNvSpPr>
          <p:nvPr/>
        </p:nvSpPr>
        <p:spPr bwMode="auto">
          <a:xfrm>
            <a:off x="5860020" y="5180479"/>
            <a:ext cx="1074180" cy="307469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 sz="14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27672" y="5728996"/>
            <a:ext cx="25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i="1" dirty="0"/>
              <a:t>f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17410" y="5539154"/>
            <a:ext cx="1243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surface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rot="10800000">
            <a:off x="5850860" y="5582149"/>
            <a:ext cx="1074179" cy="307469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 sz="140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64870" y="4659923"/>
            <a:ext cx="628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i="1" dirty="0" smtClean="0"/>
              <a:t>f </a:t>
            </a:r>
            <a:r>
              <a:rPr lang="en-US" sz="3200" baseline="30000" dirty="0" smtClean="0"/>
              <a:t>-1</a:t>
            </a:r>
            <a:endParaRPr lang="en-US" sz="32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7170335" y="4785528"/>
            <a:ext cx="1821264" cy="1821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Planar Domain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go for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Simplicity of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Domain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keep usual objectives too</a:t>
            </a:r>
          </a:p>
          <a:p>
            <a:pPr lvl="1"/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isometry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smoothness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 cuts</a:t>
            </a:r>
          </a:p>
          <a:p>
            <a:endParaRPr lang="it-IT" dirty="0" smtClean="0"/>
          </a:p>
          <a:p>
            <a:r>
              <a:rPr lang="it-IT" dirty="0" smtClean="0"/>
              <a:t>keep “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 from cross-field</a:t>
            </a:r>
            <a:r>
              <a:rPr lang="it-IT" dirty="0" smtClean="0"/>
              <a:t>”</a:t>
            </a:r>
            <a:r>
              <a:rPr lang="it-IT" b="1" dirty="0" smtClean="0"/>
              <a:t> </a:t>
            </a:r>
            <a:r>
              <a:rPr lang="it-IT" dirty="0" smtClean="0"/>
              <a:t>idea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Similarly motivated recent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D.Bommes</a:t>
            </a:r>
            <a:r>
              <a:rPr lang="en-US" dirty="0" smtClean="0"/>
              <a:t>, </a:t>
            </a:r>
            <a:r>
              <a:rPr lang="en-US" dirty="0" err="1" smtClean="0"/>
              <a:t>T.Lempfer</a:t>
            </a:r>
            <a:r>
              <a:rPr lang="en-US" dirty="0" smtClean="0"/>
              <a:t>, </a:t>
            </a:r>
            <a:r>
              <a:rPr lang="en-US" dirty="0" err="1" smtClean="0"/>
              <a:t>L.Kobbelt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structure optimization of quadrilateral meshes. </a:t>
            </a:r>
            <a:r>
              <a:rPr lang="en-US" dirty="0" err="1" smtClean="0"/>
              <a:t>CGForum</a:t>
            </a:r>
            <a:r>
              <a:rPr lang="en-US" dirty="0" smtClean="0"/>
              <a:t> 2011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A. Myles., </a:t>
            </a:r>
            <a:r>
              <a:rPr lang="en-US" dirty="0" err="1" smtClean="0"/>
              <a:t>N.Pietroni</a:t>
            </a:r>
            <a:r>
              <a:rPr lang="en-US" dirty="0" smtClean="0"/>
              <a:t>, </a:t>
            </a:r>
            <a:r>
              <a:rPr lang="en-US" dirty="0" err="1" smtClean="0"/>
              <a:t>D.Kovacs</a:t>
            </a:r>
            <a:r>
              <a:rPr lang="en-US" dirty="0" smtClean="0"/>
              <a:t>., </a:t>
            </a:r>
            <a:r>
              <a:rPr lang="en-US" dirty="0" err="1" smtClean="0"/>
              <a:t>D.Zorin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Feature-aligned t-meshes.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Siggraph</a:t>
            </a:r>
            <a:r>
              <a:rPr lang="en-US" dirty="0" smtClean="0"/>
              <a:t> 2010</a:t>
            </a:r>
          </a:p>
          <a:p>
            <a:endParaRPr lang="it-IT" dirty="0" smtClean="0"/>
          </a:p>
          <a:p>
            <a:r>
              <a:rPr lang="en-US" dirty="0" smtClean="0"/>
              <a:t>C-H </a:t>
            </a:r>
            <a:r>
              <a:rPr lang="en-US" dirty="0" err="1" smtClean="0"/>
              <a:t>Peng</a:t>
            </a:r>
            <a:r>
              <a:rPr lang="en-US" dirty="0" smtClean="0"/>
              <a:t>, E Zhang, Y. Kobayashi, P. </a:t>
            </a:r>
            <a:r>
              <a:rPr lang="en-US" dirty="0" err="1" smtClean="0"/>
              <a:t>Wonka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Connectivity Editing for Quadrilateral Meshes  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err="1" smtClean="0"/>
              <a:t>SiggAsia</a:t>
            </a:r>
            <a:r>
              <a:rPr lang="en-US" dirty="0" smtClean="0"/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Instead of</a:t>
            </a:r>
            <a:endParaRPr lang="en-US" dirty="0"/>
          </a:p>
        </p:txBody>
      </p:sp>
      <p:pic>
        <p:nvPicPr>
          <p:cNvPr id="5" name="Picture 3" descr="C:\papersNew\2011\Siggraph_TopDownQuadParam\images\IgeaUV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93" t="-1774" b="-1133"/>
          <a:stretch>
            <a:fillRect/>
          </a:stretch>
        </p:blipFill>
        <p:spPr bwMode="auto">
          <a:xfrm>
            <a:off x="-76200" y="1132001"/>
            <a:ext cx="9448800" cy="5649799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2164237" y="742360"/>
            <a:ext cx="3311949" cy="1168924"/>
            <a:chOff x="1371600" y="1219200"/>
            <a:chExt cx="2590799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905000" y="1219200"/>
              <a:ext cx="1320361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irregular </a:t>
              </a:r>
              <a:b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borders!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68202" y="1399504"/>
              <a:ext cx="794197" cy="353095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966460"/>
                <a:gd name="connsiteY0" fmla="*/ 39156 h 254626"/>
                <a:gd name="connsiteX1" fmla="*/ 966460 w 966460"/>
                <a:gd name="connsiteY1" fmla="*/ 254626 h 25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460" h="254626">
                  <a:moveTo>
                    <a:pt x="0" y="39156"/>
                  </a:moveTo>
                  <a:cubicBezTo>
                    <a:pt x="334386" y="0"/>
                    <a:pt x="654147" y="61442"/>
                    <a:pt x="966460" y="254626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1371600" y="1524000"/>
              <a:ext cx="533400" cy="355600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369" h="225381">
                  <a:moveTo>
                    <a:pt x="0" y="0"/>
                  </a:moveTo>
                  <a:cubicBezTo>
                    <a:pt x="404585" y="20024"/>
                    <a:pt x="670472" y="85256"/>
                    <a:pt x="811369" y="225381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36006" y="1811546"/>
              <a:ext cx="364914" cy="322054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187" h="317519">
                  <a:moveTo>
                    <a:pt x="0" y="17011"/>
                  </a:moveTo>
                  <a:cubicBezTo>
                    <a:pt x="522669" y="0"/>
                    <a:pt x="1295187" y="179510"/>
                    <a:pt x="1039922" y="317519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916078" y="1854156"/>
            <a:ext cx="1813459" cy="756885"/>
            <a:chOff x="3524250" y="2088911"/>
            <a:chExt cx="1418593" cy="592079"/>
          </a:xfrm>
        </p:grpSpPr>
        <p:sp>
          <p:nvSpPr>
            <p:cNvPr id="12" name="TextBox 11"/>
            <p:cNvSpPr txBox="1"/>
            <p:nvPr/>
          </p:nvSpPr>
          <p:spPr>
            <a:xfrm>
              <a:off x="3524250" y="2219325"/>
              <a:ext cx="1418593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tentacles!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5592678">
              <a:off x="4199717" y="2065310"/>
              <a:ext cx="230304" cy="277506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187" h="317519">
                  <a:moveTo>
                    <a:pt x="0" y="17011"/>
                  </a:moveTo>
                  <a:cubicBezTo>
                    <a:pt x="522669" y="0"/>
                    <a:pt x="1295187" y="179510"/>
                    <a:pt x="1039922" y="317519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717530" y="4419468"/>
            <a:ext cx="3026596" cy="1783578"/>
            <a:chOff x="239902" y="4095647"/>
            <a:chExt cx="2367579" cy="1395218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5029200"/>
              <a:ext cx="1342612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overlaps!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1085917">
              <a:off x="239902" y="4095647"/>
              <a:ext cx="731700" cy="1230134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  <a:gd name="connsiteX0" fmla="*/ 0 w 1163612"/>
                <a:gd name="connsiteY0" fmla="*/ 17011 h 360889"/>
                <a:gd name="connsiteX1" fmla="*/ 908347 w 1163612"/>
                <a:gd name="connsiteY1" fmla="*/ 360889 h 360889"/>
                <a:gd name="connsiteX0" fmla="*/ 0 w 1012192"/>
                <a:gd name="connsiteY0" fmla="*/ 17011 h 360889"/>
                <a:gd name="connsiteX1" fmla="*/ 908347 w 1012192"/>
                <a:gd name="connsiteY1" fmla="*/ 360889 h 360889"/>
                <a:gd name="connsiteX0" fmla="*/ 0 w 1057000"/>
                <a:gd name="connsiteY0" fmla="*/ 17011 h 380054"/>
                <a:gd name="connsiteX1" fmla="*/ 953155 w 1057000"/>
                <a:gd name="connsiteY1" fmla="*/ 380054 h 3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000" h="380054">
                  <a:moveTo>
                    <a:pt x="0" y="17011"/>
                  </a:moveTo>
                  <a:cubicBezTo>
                    <a:pt x="522669" y="0"/>
                    <a:pt x="1057000" y="188846"/>
                    <a:pt x="953155" y="380054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1208392" flipH="1">
              <a:off x="2209460" y="4571377"/>
              <a:ext cx="398021" cy="792616"/>
            </a:xfrm>
            <a:custGeom>
              <a:avLst/>
              <a:gdLst>
                <a:gd name="connsiteX0" fmla="*/ 0 w 927279"/>
                <a:gd name="connsiteY0" fmla="*/ 85860 h 214649"/>
                <a:gd name="connsiteX1" fmla="*/ 515155 w 927279"/>
                <a:gd name="connsiteY1" fmla="*/ 21465 h 214649"/>
                <a:gd name="connsiteX2" fmla="*/ 927279 w 927279"/>
                <a:gd name="connsiteY2" fmla="*/ 214649 h 214649"/>
                <a:gd name="connsiteX0" fmla="*/ 0 w 927279"/>
                <a:gd name="connsiteY0" fmla="*/ 0 h 128789"/>
                <a:gd name="connsiteX1" fmla="*/ 927279 w 927279"/>
                <a:gd name="connsiteY1" fmla="*/ 128789 h 128789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01957 h 230746"/>
                <a:gd name="connsiteX1" fmla="*/ 927279 w 927279"/>
                <a:gd name="connsiteY1" fmla="*/ 230746 h 230746"/>
                <a:gd name="connsiteX0" fmla="*/ 0 w 927279"/>
                <a:gd name="connsiteY0" fmla="*/ 145960 h 274749"/>
                <a:gd name="connsiteX1" fmla="*/ 927279 w 927279"/>
                <a:gd name="connsiteY1" fmla="*/ 274749 h 274749"/>
                <a:gd name="connsiteX0" fmla="*/ 0 w 927279"/>
                <a:gd name="connsiteY0" fmla="*/ 64395 h 193184"/>
                <a:gd name="connsiteX1" fmla="*/ 927279 w 927279"/>
                <a:gd name="connsiteY1" fmla="*/ 193184 h 193184"/>
                <a:gd name="connsiteX0" fmla="*/ 0 w 811369"/>
                <a:gd name="connsiteY0" fmla="*/ 39156 h 264537"/>
                <a:gd name="connsiteX1" fmla="*/ 811369 w 811369"/>
                <a:gd name="connsiteY1" fmla="*/ 264537 h 264537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811369"/>
                <a:gd name="connsiteY0" fmla="*/ 0 h 225381"/>
                <a:gd name="connsiteX1" fmla="*/ 811369 w 811369"/>
                <a:gd name="connsiteY1" fmla="*/ 225381 h 225381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609478"/>
                <a:gd name="connsiteY0" fmla="*/ 0 h 275113"/>
                <a:gd name="connsiteX1" fmla="*/ 609478 w 609478"/>
                <a:gd name="connsiteY1" fmla="*/ 275113 h 275113"/>
                <a:gd name="connsiteX0" fmla="*/ 0 w 1039922"/>
                <a:gd name="connsiteY0" fmla="*/ 0 h 300508"/>
                <a:gd name="connsiteX1" fmla="*/ 1039922 w 1039922"/>
                <a:gd name="connsiteY1" fmla="*/ 300508 h 300508"/>
                <a:gd name="connsiteX0" fmla="*/ 0 w 1295187"/>
                <a:gd name="connsiteY0" fmla="*/ 0 h 300508"/>
                <a:gd name="connsiteX1" fmla="*/ 1039922 w 1295187"/>
                <a:gd name="connsiteY1" fmla="*/ 300508 h 300508"/>
                <a:gd name="connsiteX0" fmla="*/ 0 w 1295187"/>
                <a:gd name="connsiteY0" fmla="*/ 17011 h 317519"/>
                <a:gd name="connsiteX1" fmla="*/ 1039922 w 1295187"/>
                <a:gd name="connsiteY1" fmla="*/ 317519 h 317519"/>
                <a:gd name="connsiteX0" fmla="*/ 0 w 1163612"/>
                <a:gd name="connsiteY0" fmla="*/ 17011 h 360889"/>
                <a:gd name="connsiteX1" fmla="*/ 908347 w 1163612"/>
                <a:gd name="connsiteY1" fmla="*/ 360889 h 360889"/>
                <a:gd name="connsiteX0" fmla="*/ 0 w 1012192"/>
                <a:gd name="connsiteY0" fmla="*/ 17011 h 360889"/>
                <a:gd name="connsiteX1" fmla="*/ 908347 w 1012192"/>
                <a:gd name="connsiteY1" fmla="*/ 360889 h 360889"/>
                <a:gd name="connsiteX0" fmla="*/ 0 w 1057000"/>
                <a:gd name="connsiteY0" fmla="*/ 17011 h 380054"/>
                <a:gd name="connsiteX1" fmla="*/ 953155 w 1057000"/>
                <a:gd name="connsiteY1" fmla="*/ 380054 h 3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7000" h="380054">
                  <a:moveTo>
                    <a:pt x="0" y="17011"/>
                  </a:moveTo>
                  <a:cubicBezTo>
                    <a:pt x="522669" y="0"/>
                    <a:pt x="1057000" y="188846"/>
                    <a:pt x="953155" y="380054"/>
                  </a:cubicBezTo>
                </a:path>
              </a:pathLst>
            </a:custGeom>
            <a:ln w="28575">
              <a:solidFill>
                <a:srgbClr val="E46C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Proposed domain</a:t>
            </a:r>
            <a:endParaRPr lang="en-US" dirty="0"/>
          </a:p>
        </p:txBody>
      </p:sp>
      <p:pic>
        <p:nvPicPr>
          <p:cNvPr id="5" name="Picture 5" descr="C:\papersNew\2011\Siggraph_TopDownQuadParam\images\uvspace_simpl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6555365" cy="444175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234113" y="4119563"/>
            <a:ext cx="2653288" cy="1581151"/>
            <a:chOff x="5395912" y="3967163"/>
            <a:chExt cx="2653288" cy="1581151"/>
          </a:xfrm>
        </p:grpSpPr>
        <p:sp>
          <p:nvSpPr>
            <p:cNvPr id="7" name="Left Arrow 6"/>
            <p:cNvSpPr/>
            <p:nvPr/>
          </p:nvSpPr>
          <p:spPr>
            <a:xfrm>
              <a:off x="5471160" y="4983480"/>
              <a:ext cx="457200" cy="358140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 flipV="1">
              <a:off x="5487988" y="4341813"/>
              <a:ext cx="753268" cy="3968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12532" y="5164930"/>
              <a:ext cx="766764" cy="4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U-Turn Arrow 9"/>
            <p:cNvSpPr/>
            <p:nvPr/>
          </p:nvSpPr>
          <p:spPr>
            <a:xfrm rot="5400000" flipH="1">
              <a:off x="5410200" y="4267200"/>
              <a:ext cx="1219200" cy="7620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62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4114800"/>
              <a:ext cx="16484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1:1</a:t>
              </a:r>
              <a:br>
                <a:rPr lang="en-US" sz="2400" dirty="0" smtClean="0">
                  <a:solidFill>
                    <a:srgbClr val="0070C0"/>
                  </a:solidFill>
                </a:rPr>
              </a:br>
              <a:r>
                <a:rPr lang="en-US" sz="2400" dirty="0" smtClean="0">
                  <a:solidFill>
                    <a:srgbClr val="0070C0"/>
                  </a:solidFill>
                </a:rPr>
                <a:t>side-to-side</a:t>
              </a:r>
              <a:br>
                <a:rPr lang="en-US" sz="2400" dirty="0" smtClean="0">
                  <a:solidFill>
                    <a:srgbClr val="0070C0"/>
                  </a:solidFill>
                </a:rPr>
              </a:br>
              <a:r>
                <a:rPr lang="en-US" sz="2400" dirty="0" smtClean="0">
                  <a:solidFill>
                    <a:srgbClr val="0070C0"/>
                  </a:solidFill>
                </a:rPr>
                <a:t>transitions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28600" y="3657600"/>
            <a:ext cx="4876800" cy="3048000"/>
          </a:xfrm>
          <a:prstGeom prst="roundRect">
            <a:avLst>
              <a:gd name="adj" fmla="val 11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lnSpc>
                <a:spcPct val="120000"/>
              </a:lnSpc>
              <a:buNone/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a collection of rectangles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as few as possible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integer sized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side-to-side adjacency </a:t>
            </a:r>
            <a:br>
              <a:rPr lang="en-US" sz="2400" dirty="0" smtClean="0">
                <a:ea typeface="Lucida Sans Unicode" pitchFamily="34" charset="0"/>
                <a:cs typeface="Lucida Sans Unicode" pitchFamily="34" charset="0"/>
              </a:rPr>
            </a:b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(no t-junctions!)</a:t>
            </a:r>
            <a:endParaRPr lang="en-US" sz="2400" dirty="0" smtClean="0">
              <a:ea typeface="Lucida Sans Unicode" pitchFamily="34" charset="0"/>
              <a:cs typeface="Lucida Sans Unicode" pitchFamily="34" charset="0"/>
            </a:endParaRP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two-manifold connectivity </a:t>
            </a:r>
            <a:br>
              <a:rPr lang="en-US" sz="2400" dirty="0" smtClean="0">
                <a:ea typeface="Lucida Sans Unicode" pitchFamily="34" charset="0"/>
                <a:cs typeface="Lucida Sans Unicode" pitchFamily="34" charset="0"/>
              </a:rPr>
            </a:b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(but no 3D embedding)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3352800"/>
            <a:ext cx="5638800" cy="3352800"/>
          </a:xfrm>
          <a:prstGeom prst="roundRect">
            <a:avLst>
              <a:gd name="adj" fmla="val 11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lnSpc>
                <a:spcPct val="120000"/>
              </a:lnSpc>
              <a:buNone/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useful tool for: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(semi-)regular remeshing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texture mapping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geometry processing in general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physical simulations</a:t>
            </a:r>
          </a:p>
          <a:p>
            <a:pPr marL="457200" lvl="2" indent="-393700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4"/>
              </a:buBlip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much </a:t>
            </a:r>
            <a:r>
              <a:rPr lang="en-US" sz="2800" dirty="0" err="1" smtClean="0">
                <a:ea typeface="Lucida Sans Unicode" pitchFamily="34" charset="0"/>
                <a:cs typeface="Lucida Sans Unicode" pitchFamily="34" charset="0"/>
              </a:rPr>
              <a:t>much</a:t>
            </a: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Problem statement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98628" y="6172200"/>
            <a:ext cx="248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ea typeface="Lucida Sans Unicode" pitchFamily="34" charset="0"/>
                <a:cs typeface="Lucida Sans Unicode" pitchFamily="34" charset="0"/>
              </a:rPr>
              <a:t>Simple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 2D domain</a:t>
            </a:r>
            <a:endParaRPr lang="el-GR" sz="2400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8487" y="6235700"/>
            <a:ext cx="2672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Surface + </a:t>
            </a:r>
            <a:r>
              <a:rPr lang="en-US" sz="2400" dirty="0" err="1" smtClean="0"/>
              <a:t>CrossField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77387" y="3581400"/>
            <a:ext cx="2667000" cy="2590800"/>
            <a:chOff x="4953000" y="2590800"/>
            <a:chExt cx="3810000" cy="3962400"/>
          </a:xfrm>
        </p:grpSpPr>
        <p:sp>
          <p:nvSpPr>
            <p:cNvPr id="12" name="Rounded Rectangle 11"/>
            <p:cNvSpPr/>
            <p:nvPr/>
          </p:nvSpPr>
          <p:spPr>
            <a:xfrm>
              <a:off x="4953000" y="2590800"/>
              <a:ext cx="3810000" cy="3962400"/>
            </a:xfrm>
            <a:prstGeom prst="roundRect">
              <a:avLst>
                <a:gd name="adj" fmla="val 9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57800" y="2819400"/>
              <a:ext cx="914400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4495800"/>
              <a:ext cx="914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0" y="4495800"/>
              <a:ext cx="9144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2819400"/>
              <a:ext cx="2057400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7800" y="5638800"/>
              <a:ext cx="2133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72400" y="4495800"/>
              <a:ext cx="6858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Down Arrow 20"/>
          <p:cNvSpPr/>
          <p:nvPr/>
        </p:nvSpPr>
        <p:spPr>
          <a:xfrm>
            <a:off x="6019800" y="838200"/>
            <a:ext cx="838200" cy="24384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810000" y="838200"/>
            <a:ext cx="838200" cy="32766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87" y="2895600"/>
            <a:ext cx="2569943" cy="3486430"/>
          </a:xfrm>
          <a:prstGeom prst="rect">
            <a:avLst/>
          </a:prstGeom>
          <a:noFill/>
        </p:spPr>
      </p:pic>
      <p:sp>
        <p:nvSpPr>
          <p:cNvPr id="26" name="Down Arrow 25"/>
          <p:cNvSpPr/>
          <p:nvPr/>
        </p:nvSpPr>
        <p:spPr>
          <a:xfrm>
            <a:off x="1676400" y="838200"/>
            <a:ext cx="838200" cy="23622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3516314" y="4746407"/>
            <a:ext cx="1589086" cy="373062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114800" y="5411942"/>
            <a:ext cx="313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/>
              <a:t>f</a:t>
            </a: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 rot="10800000">
            <a:off x="3505199" y="5233765"/>
            <a:ext cx="1589085" cy="373063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038600" y="4114800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 smtClean="0"/>
              <a:t>f 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838199"/>
          </a:xfrm>
        </p:spPr>
        <p:txBody>
          <a:bodyPr/>
          <a:lstStyle/>
          <a:p>
            <a:r>
              <a:rPr lang="en-US" sz="4000" dirty="0" smtClean="0"/>
              <a:t>Given this,  find  this   and   this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859338"/>
          </a:xfrm>
        </p:spPr>
        <p:txBody>
          <a:bodyPr/>
          <a:lstStyle/>
          <a:p>
            <a:pPr lvl="1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parameterization</a:t>
            </a:r>
            <a:r>
              <a:rPr 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: </a:t>
            </a:r>
            <a:br>
              <a:rPr 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en-US" sz="2400" b="1" dirty="0" smtClean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bijective </a:t>
            </a:r>
            <a:r>
              <a:rPr lang="en-US" sz="2400" b="1" dirty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mapping</a:t>
            </a:r>
            <a:r>
              <a:rPr lang="en-US" sz="2400" dirty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between a </a:t>
            </a:r>
            <a:r>
              <a:rPr lang="en-US" sz="2400" b="1" dirty="0" smtClean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surface</a:t>
            </a:r>
            <a:r>
              <a:rPr lang="en-US" sz="24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  and    a     </a:t>
            </a:r>
            <a:r>
              <a:rPr lang="en-US" sz="2400" b="1" dirty="0" smtClean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(planar) </a:t>
            </a:r>
            <a:r>
              <a:rPr lang="en-US" sz="2400" b="1" dirty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domain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theory…</a:t>
            </a:r>
            <a:endParaRPr lang="en-US" dirty="0"/>
          </a:p>
        </p:txBody>
      </p:sp>
      <p:pic>
        <p:nvPicPr>
          <p:cNvPr id="486404" name="Picture 4" descr="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3925669"/>
            <a:ext cx="2879725" cy="2120900"/>
          </a:xfrm>
          <a:prstGeom prst="rect">
            <a:avLst/>
          </a:prstGeom>
          <a:noFill/>
        </p:spPr>
      </p:pic>
      <p:pic>
        <p:nvPicPr>
          <p:cNvPr id="486405" name="Picture 5" descr="c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078069"/>
            <a:ext cx="3087687" cy="1752600"/>
          </a:xfrm>
          <a:prstGeom prst="rect">
            <a:avLst/>
          </a:prstGeom>
          <a:noFill/>
        </p:spPr>
      </p:pic>
      <p:sp>
        <p:nvSpPr>
          <p:cNvPr id="486406" name="Freeform 6"/>
          <p:cNvSpPr>
            <a:spLocks/>
          </p:cNvSpPr>
          <p:nvPr/>
        </p:nvSpPr>
        <p:spPr bwMode="auto">
          <a:xfrm>
            <a:off x="3744915" y="4365407"/>
            <a:ext cx="1303338" cy="373062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4191000" y="5017294"/>
            <a:ext cx="313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i="1" dirty="0"/>
              <a:t>f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1219200" y="5525869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7620000" y="5602069"/>
            <a:ext cx="468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ea typeface="Lucida Sans Unicode" pitchFamily="34" charset="0"/>
                <a:cs typeface="Lucida Sans Unicode" pitchFamily="34" charset="0"/>
              </a:rPr>
              <a:t>D</a:t>
            </a:r>
            <a:endParaRPr lang="el-GR" sz="3600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86410" name="Freeform 10"/>
          <p:cNvSpPr>
            <a:spLocks/>
          </p:cNvSpPr>
          <p:nvPr/>
        </p:nvSpPr>
        <p:spPr bwMode="auto">
          <a:xfrm rot="10800000">
            <a:off x="3733801" y="4852767"/>
            <a:ext cx="1303337" cy="373063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6411" name="Text Box 11"/>
          <p:cNvSpPr txBox="1">
            <a:spLocks noChangeArrowheads="1"/>
          </p:cNvSpPr>
          <p:nvPr/>
        </p:nvSpPr>
        <p:spPr bwMode="auto">
          <a:xfrm>
            <a:off x="4114800" y="3874294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i="1" dirty="0" smtClean="0"/>
              <a:t>f </a:t>
            </a:r>
            <a:r>
              <a:rPr lang="en-US" sz="3200" baseline="30000" dirty="0" smtClean="0"/>
              <a:t>-1</a:t>
            </a:r>
            <a:endParaRPr lang="en-US" sz="3200" baseline="30000" dirty="0"/>
          </a:p>
        </p:txBody>
      </p:sp>
      <p:sp>
        <p:nvSpPr>
          <p:cNvPr id="24" name="Down Arrow 23"/>
          <p:cNvSpPr/>
          <p:nvPr/>
        </p:nvSpPr>
        <p:spPr>
          <a:xfrm>
            <a:off x="5715000" y="1905000"/>
            <a:ext cx="838200" cy="19812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2209800" y="1905000"/>
            <a:ext cx="838200" cy="19812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from a cross field…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648200" cy="630583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2930183">
            <a:off x="2875048" y="3863687"/>
            <a:ext cx="3581400" cy="930102"/>
          </a:xfrm>
          <a:prstGeom prst="rightArrow">
            <a:avLst>
              <a:gd name="adj1" fmla="val 50000"/>
              <a:gd name="adj2" fmla="val 10047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51816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Irregular point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-22788" y="6318286"/>
            <a:ext cx="570237" cy="562501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7433"/>
              <a:gd name="connsiteY0" fmla="*/ 0 h 282303"/>
              <a:gd name="connsiteX1" fmla="*/ 5021 w 257433"/>
              <a:gd name="connsiteY1" fmla="*/ 282303 h 282303"/>
              <a:gd name="connsiteX2" fmla="*/ 257433 w 257433"/>
              <a:gd name="connsiteY2" fmla="*/ 6079 h 282303"/>
              <a:gd name="connsiteX3" fmla="*/ 794 w 257433"/>
              <a:gd name="connsiteY3" fmla="*/ 0 h 282303"/>
              <a:gd name="connsiteX0" fmla="*/ 7094 w 263733"/>
              <a:gd name="connsiteY0" fmla="*/ 0 h 282303"/>
              <a:gd name="connsiteX1" fmla="*/ 11321 w 263733"/>
              <a:gd name="connsiteY1" fmla="*/ 282303 h 282303"/>
              <a:gd name="connsiteX2" fmla="*/ 263733 w 263733"/>
              <a:gd name="connsiteY2" fmla="*/ 6079 h 282303"/>
              <a:gd name="connsiteX3" fmla="*/ 7094 w 263733"/>
              <a:gd name="connsiteY3" fmla="*/ 0 h 282303"/>
              <a:gd name="connsiteX0" fmla="*/ 7094 w 263733"/>
              <a:gd name="connsiteY0" fmla="*/ 4834 h 287137"/>
              <a:gd name="connsiteX1" fmla="*/ 11321 w 263733"/>
              <a:gd name="connsiteY1" fmla="*/ 287137 h 287137"/>
              <a:gd name="connsiteX2" fmla="*/ 263733 w 263733"/>
              <a:gd name="connsiteY2" fmla="*/ 10913 h 287137"/>
              <a:gd name="connsiteX3" fmla="*/ 7094 w 263733"/>
              <a:gd name="connsiteY3" fmla="*/ 4834 h 28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33" h="287137">
                <a:moveTo>
                  <a:pt x="7094" y="4834"/>
                </a:moveTo>
                <a:cubicBezTo>
                  <a:pt x="6300" y="96909"/>
                  <a:pt x="0" y="247330"/>
                  <a:pt x="11321" y="287137"/>
                </a:cubicBezTo>
                <a:cubicBezTo>
                  <a:pt x="11191" y="125368"/>
                  <a:pt x="122983" y="11735"/>
                  <a:pt x="263733" y="10913"/>
                </a:cubicBezTo>
                <a:cubicBezTo>
                  <a:pt x="237658" y="0"/>
                  <a:pt x="90438" y="4834"/>
                  <a:pt x="7094" y="483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from a cross field…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762000"/>
            <a:ext cx="44196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cutting </a:t>
            </a:r>
            <a:br>
              <a:rPr lang="en-US" dirty="0" smtClean="0"/>
            </a:br>
            <a:r>
              <a:rPr lang="en-US" sz="2800" dirty="0" smtClean="0"/>
              <a:t>form an irregular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cutting </a:t>
            </a:r>
            <a:r>
              <a:rPr lang="en-US" sz="2800" dirty="0" smtClean="0"/>
              <a:t>following the </a:t>
            </a:r>
            <a:r>
              <a:rPr lang="en-US" sz="2800" dirty="0" err="1" smtClean="0"/>
              <a:t>crossfield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cut in another irregular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from 1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==&gt; you built a “graph of </a:t>
            </a:r>
            <a:r>
              <a:rPr lang="en-US" dirty="0" err="1" smtClean="0"/>
              <a:t>separatrices</a:t>
            </a:r>
            <a:r>
              <a:rPr lang="en-US" dirty="0" smtClean="0"/>
              <a:t>”!</a:t>
            </a:r>
            <a:endParaRPr lang="en-US" dirty="0"/>
          </a:p>
        </p:txBody>
      </p:sp>
      <p:pic>
        <p:nvPicPr>
          <p:cNvPr id="38914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648200" cy="6305830"/>
          </a:xfrm>
          <a:prstGeom prst="rect">
            <a:avLst/>
          </a:prstGeom>
          <a:noFill/>
        </p:spPr>
      </p:pic>
      <p:sp>
        <p:nvSpPr>
          <p:cNvPr id="39940" name="AutoShape 4" descr="data:image/jpg;base64,/9j/4AAQSkZJRgABAQAAAQABAAD/2wCEAAkGBhAREBUQExAVFRQWEBgVEhcUFBgVFBgXFxUVGRUUFBQXHCYgGR4kHRIUHy8gIycpLS0uFR4xNTAqNSYrLCkBCQoKDAwOFw8MFCkYFCEpKS4pKSkpKSkpKSw1KSwpKSkpKSkpKSksKSkpKSkpKSkpKSkpKSwpKSkpKSkpKSkpKf/AABEIAOEA4QMBIgACEQEDEQH/xAAbAAEAAwEBAQEAAAAAAAAAAAAABgcIBQMEAf/EAE4QAAEDAgEHCAUJBQUGBwAAAAEAAgMEEQUGBxITITFBCBQiUWFxgZFSgpKhwRUjMkJicnOisYOTo7PCJFOy0fAzNGPS4eIXGCU1Q1SE/8QAFgEBAQEAAAAAAAAAAAAAAAAAAAEC/8QAGhEBAQACAwAAAAAAAAAAAAAAAAECIRFBUf/aAAwDAQACEQMRAD8AvFERAREQEREBERB4V1Y2GJ8zzZscbnuP2WtLj7gVQGQGeCtmxeMVU5dBO4xBlmhkZefmi0NA3O0W3PBxVrZ3K4w4LWOG8xCP949kZ9zys4yZMObhUWJNvfnj432vsbos1Th1dJsgv2hBr5FwMhMoxX4fBVX6T4wJeyRvRkFuHSaSOwhd9AREQEREBUDjeeapix46Mx5lFUal8YALXMaQ2WTdcm4c4G/ADde9xZb4+KHD6iqvZzIjq/xHdGMe05qy27Jl3yV8pOvd1cIW9rdW5zne1YeBQa/Buv1RvNzihqcKpJibk0zWuJ4uj+bcfNhUkQEREBERAREQEREBERAREQEREBERAREQV/n1dbBJu2WEfxWn4KL5BYG2sycFKbfOiYAng/WuLHeDmtPgpXnxivgdQfRdCf40Y+K4mZqUHCIh6MsrT7Zd/Ug4nJ4x90UtThcvRNzLG07LPZZkzO+wYbfYcrzWcMuWuwnHocRjB0JHiYgcfqVLO9wJP7RaLp52vY17SHNc0OaRuIIuCO8FB6IiICIiCmOUdj9oqegadsjzNIBv0W3bGO0Fznn1AmXWTwpMmW0tulDHC5/4jpWmU+1I5cBzvljKu/0oYJe8aum+DpB/EU8zuvvhNWfsx/z4lU7fRmHqNLBYm+hNK3+IXf1qwlWfJ8/9o/8A1y28o1ZiiiIiAiIgIiICIiAiIgIiICIiAiIgIiIIrnTo9bg1a3qpy/8AdkSf0Kv8w9TpYfLHf6FW4+D447e9rlcGK0QmglhO6SJ8Z7ntLfiqDzBVRbLV052EsjfbtY5zXfzB5IJZnhyf5zhrpGi8lO7XN69DdKPZ6X7NdTMVlNzrC2wudeSldqTt26G+I91rt/ZqRyxtc0tcLtcCHA7iCLEHvBVM5tap2EZQSUD3WjmcYATuN+nTP7zcN/aFBolERAXBy6x/mOHVFVezmRER/iO6Mf5nN8l3lS3KOx+0VPQNO17zPIBv0W3ZGO4lzz6gQePJ8wTQgqa9w2vcIYyd+iyzpDftc5g9Qrt535LYPP8AadE3+Mw/BSXJbBOY4bT0trObENZ+I7pyfmcVCc+lTo4axnp1bB4NZI74BVnH1Isw0GjgsZ9KaV35y3+hWGohmjpNXgtG3riL/wB5I9/9QUvUaEREBERAREQEREBERAREQEREBERAREQFnXJpnMcqp6e1mySzxgfZkGuiHuYtFLPeeaI0WPU9eAbObDKT1uhfovHstZ5oLjVQZ88FdHJT4lHdrgRE9w3hzbvhf37Hi/2Wq3g4HaDcHcezgVyMr8BFbQzU31nxnV9kjelGfaAHcSqJDkhj7a6hgq22+ciBcBweOjI3wc1w8F2FSfJ0yjNqjDXmxadfEDvsSGSt7LHQNvtOV2KAs7ud8sZV3+lDDN3jVU3wfIP4iunLzH+Y4dUVV7OZERH+I/oR/mc0+CrDk84DoxVFc4bZHiGMn0WWdIfFzmD1CkTK8RatY7bbqH6qmuUBW9Ckh63SyHwDGt/Vyt+R1yT2qks6Ded49S0Y2i0ERHbLKXO/K9vkqScRfOS9BqKGmg/u6WJh72xtB94K6aIooiIgIiICIiAiIgIiICIiAiIgIiICIiAqk5RuD6yhgqQLmGo0T2MlbtPtRxjxVtrgZe4JzzDaqmAu50DiwfbZ04/zMagjeb3Fec4ZTS3uRCI3delFeM379AHxUiVU5g8X0oKilJ2skbKz7rxout3FjfaVrKikconHBso46xotDI8TOsNmhJdlQ3vBLyB2tWjWPBAINwRcEbiOsKn89WT+vw/nDRd9M/T7dW+zZB4HQd6pUmzL5S88wqMON5Kf5h/XZgGrPsFov1tKgiPKOx+0dNQNO17jPIBvs27Ix4l0nsBT7JHBOY4bBTWs5kI0/wAR/Sk/M53kqjc75YyrJ+lDDN3t1VN8HyD+IrxrX7h4qxjLdkfKqayRbz3K18trtimmf6sLDFGfPQVtYviAp6eWc7ooXyew0uA9yrbk34YXS1dY7eGsiaesvcXyf4I/NRteqIiAiIgIiICIiAiIgIiICIiAiIgIiICIiAiIgzlg8fyVlRJTfRjlldG3q0J7SQjwcYx4FXYqq5RGDuiqKXEY9hI1TnDg+M6cR7yHP9hWRguKNqaaKpbulia/uLhtb4G48EH0VVKyWN0Txdj2OY8dbXAhw8iVQ2SuU8mA1WIUrydsEkbNn/zMvzeTuIcfaCv5Unn4ye0J4q5o2St1Uv32DoE97Nn7NB3+TxgOjFUVzhte8Qxk79FtnSHxc5g9Qq0ah93HyXHzcU8UWEUgiIc3m4eSOL33dJ5Pc4eC6irE3bUIzxYrqcKkaDZ0z2QjuJ03fljI8V1sxWEajB43kWdPK+Y9xIY38sQPiq8z7V7pailomXLtEyFo4ukcGRjv6B9pXxguGtpqaGnbuihZGPUaG39yjb7UREBERAREQEREBERAREQEREBERAREQEREBERBD87OT/PMJqGAXfG3Xx9elF0iB2lum31lBcxmOa2hfSk9KCW7fw5LuHk4SeYV0kLOOT8fyPlLJSHZFJIYW9WhLZ9OfA6sX70F3KPZfZP89w+aAC79DWRfiM6TQO/a31lIUVFXZiMpC+mloHHbE/Wxg+g89IDsD7H9orRVGVv/AKNlGJPowSv0j1amckP8GP0v3YVvZU4vzSinqb7Y4XFv3z0Yx7TmoKrwVnynlZp/SjhnL+saFMNFh7i9rPaWilSXJvwPo1Vc4bXObAw8dlnyeZdF5K7VAREQEREBERAREQEREBERAREQEREBERAREQEREBUdyi8BLX02JM2EHUSOGyxF3wu/mbewK8VH8vcnBX4dUUtuk6MmLskZ0o9vDpNAPYSg4uC5SxTYeyvc4NYafWSng0tB1o8HNcPBVjVZ5cQmna2nghiieSITUX6diR0pC4NaSdnAAnaeK+XNxVSVWGV+EA/O6oywAmxNy0PZt3dJrP3hUMdLFCwRP07EltTBI0tkikbs1sTiLA24Gx3tIIs5BM8usS+VKA1LoTDV0M2qq49uxkh0dIX22D2AWO67u8+WVuXPOcBpIdK8rpNCfrtTgWJ+9pxO7wVxcksraalirRUNlndUwiBrQQLtAcNJ73E6JHQtYO3FczIXAefYjTUtrtfMDJ+G3pyfla5BpvNhgXM8KpoSLOMQkk69OXpkHtGkG+qpSvwBfqAiIgIiICIiAiIgIiICIiAiIgIiICIiAiIgIiICIiDLWXFJNgeMyGlkLdJpkiLrPOhM0hzSHAg2dpgXv9EHeo9UxVdbJr6iZznOA6TzpOtwAHAdmxTDlBVAfjAaNpZSRMNusmR/6SBRbAKrSj0Dvafcd3xQedRg8ccT3WLnBu8/ABWRycMn9KaornDYxghj+8/pPI7Q1rR66hdVFpMc3raR7tin/JsxcWq6Mnbdk7B2fQkPh815oLwREQEREBERAREQEREBERAREQEREBERAREQEREBERAX4Sv1QTPJlaKHDHta601QDDEOIDh848fdaTt63NQULj2Lc/xeoqhtYZnFh+wyzIvytauRD8xVaP1Sbeq7d5G3kvtwCl0Y9M73H3Dd8fcvLKOnu1snEHRPcdo/Q+aDsrzyNx75LxeKoJtE52jL1aqTY4+qbOt9gLyw6p1kTXcbWPeN/wDn4rwxqi1kdwOk3aO0cR8fBUa6a64uF+qr8xmXoq6QUMrv7RTsAbc7Xwiwa4dZbsaezRPEq0FAREQEREBERAREQEREBERAREQEREBERARQ/OJnJp8JiGkNZO8EwxA2uN2m8/VbfjvJ2DcSKCx3OTjFdd76p0MVzZsTjDGB6I0ek/xLkGrbosSS1khNzK4nrLj8V9FNj9XH/s6qZn3JXt/QoNlYliUVPE+eaRscbG6T3ONgB8TwAG0k2Cy1ltlVJjWIGWxbAzowtP1Ywd54aTjtPgNoauDNjVXV2jqK2V7QbgTSyPaDuuA4kX29i7VHRtibot8TxJ6yg9mtAFhuG5cbH3Oe6OFouSb2HEk2aP1812l75ssJ57jsVxdkTzM7uh+h5v0PNBH8GD4pZKeQFr2uILTvDmHRe33e5dldLPPg3MsaM7RZk4bPsGzSN2yjvJaXeuuaqOXpT0VQytpnFjmO0gW/VPEEcWkEgjdYkK38L5R9GYWmopZ2zW6QhDHRk9bXPeCAeog26zvVWVta2Juk7wHEleWTeQWIYq4vp6cNjBsZHfNxA9WlvcesNBPcoLOrOUtED81h73DgZJgz3NY79Vzf/MpUX/3CK3VrX389H4L1oOTTIWgzYg1ruIihLx7Tnt/RfJjXJzrIml9LVsmcNug5pheexrtJzb95CCTYByi6KVwZU08lPc202nXRjtdYBw8GlWrQ18U8bZopGyRvF2OYQ5pHYQsd1FOY5XU1XEY5GnRJLdF7Tw0xxG7b2+KlWbbLubB6wQyuJpJXDWjaQ2+wTsHAjiBvAI3gWDUKL8Y8EAg3BFwRtBHWCv1AREQEREBERAREQEREBfNieIMp4ZJ5DZkcbpHn7LWkn9F9KrjP3ixhwh0Y3zzxxdtheR38q3rIKGxTF5MRrJq6oOwu0iL3DW/Uib2AADtt2rq5C5D1GN1RFzHTx21r7XDQd0cY3F5t3C1zwBjNQdCmYzi9xe7uG74eS1Tm1yabQYZBDo2e6MSzdZkkAc6/dsb3MCD1yeze4bQsDYaWPSA2yPaJJT2mRwv4Cw7F1qvBaaZujLTxSN6nxscPIhfaiCsMtsxdDUxufSMFNOAS0NvqXn0Xs+r1Xba3UVR1BJLBM6knaWvY4ss7e1zd7D5bFsBZ85RGBCGsgrmCxmYWvt6cOjZx7S1zR6iCJVU2gxzuppPjw96sDk2YNsqqwjiyBh/PIPfEqyxqf+z3H1tH39L4LQGY/DxFgsBtYyukld4yOaPysag4nKJwLW4fHVgdKnms4/8ADls0/nbF5lVDhU+nC08QLHw2f5LSmcOgE+FVkZ/+pI4feY0vb72BZeydl+beOp1/Mf8Aag6GTGT7sVxSOkuRGHEyEfVjZtkI6ifog9bmrVdBQRQRMhiYGRsaGsa0WAA4BUVybKRrqmrmP0mwxsB7HvcXfymq/UBERBW2erIFlbRuqo2DnNOwuBA2vibtfGeuwu5vaCPrFZ5LtbT7fpREeLT/AK9y2c4XFju4rIFXh4gxCrpR9Fkk8Q7mPcG+4INB5k8oTV4TGHG74HGB3XZgBj/I5o9UqeqjOTRVG9bFwtC8dh+dB8+j5K80BERAREQEREBERAREQFT3KSB5nS9XOXX79WbfFXCq9z6YI6owh7mi7oJGz9uiNJr/ACbIXeqgzlWWJpwd2rZfz2rZwWLJ3acDHcWEsd3Ha0/qFrTILKNtfh0FSDdxjDZeyRg0ZARw2gkdhHWgkCIiAqb5SkjebUjfrGd5HXYMAPvc1XIs158cpW1uJtpo3XjpmmMnhrHG8xv1DRa09sZQQzFDamiB39Gw9Xb+oWms0+l8i0ek3ROo2D7Om7Rd4tsfFZ4yTycfi+Ix0zLiFu2R3owtI0nd52AdrgtYU9O2NjY2NDWtaGtaNgDWiwA7AAAg+bG8P5xTTU+lo62CSPS6tNhbfwuskYfE+mqJaWZug8PLHA8HsJBb+v8AorYipnPtm6Mg+VaZh1jGjnTW7yxo6Mw7WgAHsAP1SgjfJ8xQQYnNSuIGuhIb2vidpAD1TIfBaKWMaTF5Yp46yJ2jNG9rr/abudbiDuI7+tamyDy/psVpxJG4Nla0a+EnpsdxI9JhO536G4QShERAKyBieINmxKsqmm7XTTyNPY57tH3OCvfPHnHjoaV9JE8GrmYWgA7YmOFnSOtuNiQ0dZvuCziwEM1TQS+RwuALm31WgdZJvbuQXNyaaE2rJyDYmKNvUSNY53lpM81eCimbHJM4bhsVO4fOuvLP+I+12+qA1vqqVoCIiAiIgIiICIiAiIgLznga9rmOaHNc0tcCLggixBHEEFeiIMo5w8h5cIq3M0S6llvqXcC299An02bO+wPGy/c3WcebCJjYa2mkI1sd7bRukZ6LwOG4jYeBGnscwKnrYHU9REJI3bweB4OaRtaRwI2qgctMwlZTF0lETUw79DYJ2jqLd0ne3b9lBcGCZ1cIqmhza2OM22sncIXg9XTsD6pIX112cTCYWlz8RptnBkrZHezGST5LI89KYnmOWN8bgbOa4Frh3scLr1jbTcXyd2i0fEoLgy9z+axjqbDWvGl0XTuGi6x/uWbwT6RsRwF7FU/SUUskjYIml8sjgwBu0kk/RHxP/VfXh9LLUyimo6dznv2dEaUhHG53Nb1nYOsrQ+a3NRHhjdfNoyVbm2LhtbE072R9ZPF3HcNl7h082WQLMKpAw2dUSWdUPHpcI2n0W3IHWSTxsJgiIC/CL7F+ogzxnbzSOo3Or6Jl6ckumjaL6m+8gcY/8PdurXDpJGvEtPK6KZpu3ReWOB/4bwfd+q2gRfYVU2XGYKnqXOnontp5CbmNwOoJ626O2PwBHUAggFDnlx6AaLnCW24ywhx9pmjfxuvHF89GOTN0da2AEWJiiEZ8HvuR6pBX0/8Aglj2lodDR9LnA0f+b3LvYLycJnEOrK1rRxbAC9x7NZIAB7JQU6wSzS7A+WV79m973OJ8S4kq/M0uZ00rm19cAZ98MR2iI/3jzuL+ofV37/ozvJTN/h+Gj+zwAPtZ0r+nKevpncOxth2KRoCIiAiIgIiICIiAiIgIiICIiAvwr9RBT/KI/wB2i7/iFnxEQXxya/8AZVf32foVda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data:image/jpg;base64,/9j/4AAQSkZJRgABAQAAAQABAAD/2wCEAAkGBhAREBUQExAVFRQWEBgVEhcUFBgVFBgXFxUVGRUUFBQXHCYgGR4kHRIUHy8gIycpLS0uFR4xNTAqNSYrLCkBCQoKDAwOFw8MFCkYFCEpKS4pKSkpKSkpKSw1KSwpKSkpKSkpKSksKSkpKSkpKSkpKSkpKSwpKSkpKSkpKSkpKf/AABEIAOEA4QMBIgACEQEDEQH/xAAbAAEAAwEBAQEAAAAAAAAAAAAABgcIBQMEAf/EAE4QAAEDAgEHCAUJBQUGBwAAAAEAAgMEEQUGBxITITFBCBQiUWFxgZFSgpKhwRUjMkJicnOisYOTo7PCJFOy0fAzNGPS4eIXGCU1Q1SE/8QAFgEBAQEAAAAAAAAAAAAAAAAAAAEC/8QAGhEBAQACAwAAAAAAAAAAAAAAAAECIRFBUf/aAAwDAQACEQMRAD8AvFERAREQEREBERB4V1Y2GJ8zzZscbnuP2WtLj7gVQGQGeCtmxeMVU5dBO4xBlmhkZefmi0NA3O0W3PBxVrZ3K4w4LWOG8xCP949kZ9zys4yZMObhUWJNvfnj432vsbos1Th1dJsgv2hBr5FwMhMoxX4fBVX6T4wJeyRvRkFuHSaSOwhd9AREQEREBUDjeeapix46Mx5lFUal8YALXMaQ2WTdcm4c4G/ADde9xZb4+KHD6iqvZzIjq/xHdGMe05qy27Jl3yV8pOvd1cIW9rdW5zne1YeBQa/Buv1RvNzihqcKpJibk0zWuJ4uj+bcfNhUkQEREBERAREQEREBERAREQEREBERAREQV/n1dbBJu2WEfxWn4KL5BYG2sycFKbfOiYAng/WuLHeDmtPgpXnxivgdQfRdCf40Y+K4mZqUHCIh6MsrT7Zd/Ug4nJ4x90UtThcvRNzLG07LPZZkzO+wYbfYcrzWcMuWuwnHocRjB0JHiYgcfqVLO9wJP7RaLp52vY17SHNc0OaRuIIuCO8FB6IiICIiCmOUdj9oqegadsjzNIBv0W3bGO0Fznn1AmXWTwpMmW0tulDHC5/4jpWmU+1I5cBzvljKu/0oYJe8aum+DpB/EU8zuvvhNWfsx/z4lU7fRmHqNLBYm+hNK3+IXf1qwlWfJ8/9o/8A1y28o1ZiiiIiAiIgIiICIiAiIgIiICIiAiIgIiIIrnTo9bg1a3qpy/8AdkSf0Kv8w9TpYfLHf6FW4+D447e9rlcGK0QmglhO6SJ8Z7ntLfiqDzBVRbLV052EsjfbtY5zXfzB5IJZnhyf5zhrpGi8lO7XN69DdKPZ6X7NdTMVlNzrC2wudeSldqTt26G+I91rt/ZqRyxtc0tcLtcCHA7iCLEHvBVM5tap2EZQSUD3WjmcYATuN+nTP7zcN/aFBolERAXBy6x/mOHVFVezmRER/iO6Mf5nN8l3lS3KOx+0VPQNO17zPIBv0W3ZGO4lzz6gQePJ8wTQgqa9w2vcIYyd+iyzpDftc5g9Qrt535LYPP8AadE3+Mw/BSXJbBOY4bT0trObENZ+I7pyfmcVCc+lTo4axnp1bB4NZI74BVnH1Isw0GjgsZ9KaV35y3+hWGohmjpNXgtG3riL/wB5I9/9QUvUaEREBERAREQEREBERAREQEREBERAREQFnXJpnMcqp6e1mySzxgfZkGuiHuYtFLPeeaI0WPU9eAbObDKT1uhfovHstZ5oLjVQZ88FdHJT4lHdrgRE9w3hzbvhf37Hi/2Wq3g4HaDcHcezgVyMr8BFbQzU31nxnV9kjelGfaAHcSqJDkhj7a6hgq22+ciBcBweOjI3wc1w8F2FSfJ0yjNqjDXmxadfEDvsSGSt7LHQNvtOV2KAs7ud8sZV3+lDDN3jVU3wfIP4iunLzH+Y4dUVV7OZERH+I/oR/mc0+CrDk84DoxVFc4bZHiGMn0WWdIfFzmD1CkTK8RatY7bbqH6qmuUBW9Ckh63SyHwDGt/Vyt+R1yT2qks6Ded49S0Y2i0ERHbLKXO/K9vkqScRfOS9BqKGmg/u6WJh72xtB94K6aIooiIgIiICIiAiIgIiICIiAiIgIiICIiAqk5RuD6yhgqQLmGo0T2MlbtPtRxjxVtrgZe4JzzDaqmAu50DiwfbZ04/zMagjeb3Fec4ZTS3uRCI3delFeM379AHxUiVU5g8X0oKilJ2skbKz7rxout3FjfaVrKikconHBso46xotDI8TOsNmhJdlQ3vBLyB2tWjWPBAINwRcEbiOsKn89WT+vw/nDRd9M/T7dW+zZB4HQd6pUmzL5S88wqMON5Kf5h/XZgGrPsFov1tKgiPKOx+0dNQNO17jPIBvs27Ix4l0nsBT7JHBOY4bBTWs5kI0/wAR/Sk/M53kqjc75YyrJ+lDDN3t1VN8HyD+IrxrX7h4qxjLdkfKqayRbz3K18trtimmf6sLDFGfPQVtYviAp6eWc7ooXyew0uA9yrbk34YXS1dY7eGsiaesvcXyf4I/NRteqIiAiIgIiICIiAiIgIiICIiAiIgIiICIiAiIgzlg8fyVlRJTfRjlldG3q0J7SQjwcYx4FXYqq5RGDuiqKXEY9hI1TnDg+M6cR7yHP9hWRguKNqaaKpbulia/uLhtb4G48EH0VVKyWN0Txdj2OY8dbXAhw8iVQ2SuU8mA1WIUrydsEkbNn/zMvzeTuIcfaCv5Unn4ye0J4q5o2St1Uv32DoE97Nn7NB3+TxgOjFUVzhte8Qxk79FtnSHxc5g9Qq0ah93HyXHzcU8UWEUgiIc3m4eSOL33dJ5Pc4eC6irE3bUIzxYrqcKkaDZ0z2QjuJ03fljI8V1sxWEajB43kWdPK+Y9xIY38sQPiq8z7V7pailomXLtEyFo4ukcGRjv6B9pXxguGtpqaGnbuihZGPUaG39yjb7UREBERAREQEREBERAREQEREBERAREQEREBERBD87OT/PMJqGAXfG3Xx9elF0iB2lum31lBcxmOa2hfSk9KCW7fw5LuHk4SeYV0kLOOT8fyPlLJSHZFJIYW9WhLZ9OfA6sX70F3KPZfZP89w+aAC79DWRfiM6TQO/a31lIUVFXZiMpC+mloHHbE/Wxg+g89IDsD7H9orRVGVv/AKNlGJPowSv0j1amckP8GP0v3YVvZU4vzSinqb7Y4XFv3z0Yx7TmoKrwVnynlZp/SjhnL+saFMNFh7i9rPaWilSXJvwPo1Vc4bXObAw8dlnyeZdF5K7VAREQEREBERAREQEREBERAREQEREBERAREQEREBUdyi8BLX02JM2EHUSOGyxF3wu/mbewK8VH8vcnBX4dUUtuk6MmLskZ0o9vDpNAPYSg4uC5SxTYeyvc4NYafWSng0tB1o8HNcPBVjVZ5cQmna2nghiieSITUX6diR0pC4NaSdnAAnaeK+XNxVSVWGV+EA/O6oywAmxNy0PZt3dJrP3hUMdLFCwRP07EltTBI0tkikbs1sTiLA24Gx3tIIs5BM8usS+VKA1LoTDV0M2qq49uxkh0dIX22D2AWO67u8+WVuXPOcBpIdK8rpNCfrtTgWJ+9pxO7wVxcksraalirRUNlndUwiBrQQLtAcNJ73E6JHQtYO3FczIXAefYjTUtrtfMDJ+G3pyfla5BpvNhgXM8KpoSLOMQkk69OXpkHtGkG+qpSvwBfqAiIgIiICIiAiIgIiICIiAiIgIiICIiAiIgIiICIiDLWXFJNgeMyGlkLdJpkiLrPOhM0hzSHAg2dpgXv9EHeo9UxVdbJr6iZznOA6TzpOtwAHAdmxTDlBVAfjAaNpZSRMNusmR/6SBRbAKrSj0Dvafcd3xQedRg8ccT3WLnBu8/ABWRycMn9KaornDYxghj+8/pPI7Q1rR66hdVFpMc3raR7tin/JsxcWq6Mnbdk7B2fQkPh815oLwREQEREBERAREQEREBERAREQEREBERAREQEREBERAX4Sv1QTPJlaKHDHta601QDDEOIDh848fdaTt63NQULj2Lc/xeoqhtYZnFh+wyzIvytauRD8xVaP1Sbeq7d5G3kvtwCl0Y9M73H3Dd8fcvLKOnu1snEHRPcdo/Q+aDsrzyNx75LxeKoJtE52jL1aqTY4+qbOt9gLyw6p1kTXcbWPeN/wDn4rwxqi1kdwOk3aO0cR8fBUa6a64uF+qr8xmXoq6QUMrv7RTsAbc7Xwiwa4dZbsaezRPEq0FAREQEREBERAREQEREBERAREQEREBERARQ/OJnJp8JiGkNZO8EwxA2uN2m8/VbfjvJ2DcSKCx3OTjFdd76p0MVzZsTjDGB6I0ek/xLkGrbosSS1khNzK4nrLj8V9FNj9XH/s6qZn3JXt/QoNlYliUVPE+eaRscbG6T3ONgB8TwAG0k2Cy1ltlVJjWIGWxbAzowtP1Ywd54aTjtPgNoauDNjVXV2jqK2V7QbgTSyPaDuuA4kX29i7VHRtibot8TxJ6yg9mtAFhuG5cbH3Oe6OFouSb2HEk2aP1812l75ssJ57jsVxdkTzM7uh+h5v0PNBH8GD4pZKeQFr2uILTvDmHRe33e5dldLPPg3MsaM7RZk4bPsGzSN2yjvJaXeuuaqOXpT0VQytpnFjmO0gW/VPEEcWkEgjdYkK38L5R9GYWmopZ2zW6QhDHRk9bXPeCAeog26zvVWVta2Juk7wHEleWTeQWIYq4vp6cNjBsZHfNxA9WlvcesNBPcoLOrOUtED81h73DgZJgz3NY79Vzf/MpUX/3CK3VrX389H4L1oOTTIWgzYg1ruIihLx7Tnt/RfJjXJzrIml9LVsmcNug5pheexrtJzb95CCTYByi6KVwZU08lPc202nXRjtdYBw8GlWrQ18U8bZopGyRvF2OYQ5pHYQsd1FOY5XU1XEY5GnRJLdF7Tw0xxG7b2+KlWbbLubB6wQyuJpJXDWjaQ2+wTsHAjiBvAI3gWDUKL8Y8EAg3BFwRtBHWCv1AREQEREBERAREQEREBfNieIMp4ZJ5DZkcbpHn7LWkn9F9KrjP3ixhwh0Y3zzxxdtheR38q3rIKGxTF5MRrJq6oOwu0iL3DW/Uib2AADtt2rq5C5D1GN1RFzHTx21r7XDQd0cY3F5t3C1zwBjNQdCmYzi9xe7uG74eS1Tm1yabQYZBDo2e6MSzdZkkAc6/dsb3MCD1yeze4bQsDYaWPSA2yPaJJT2mRwv4Cw7F1qvBaaZujLTxSN6nxscPIhfaiCsMtsxdDUxufSMFNOAS0NvqXn0Xs+r1Xba3UVR1BJLBM6knaWvY4ss7e1zd7D5bFsBZ85RGBCGsgrmCxmYWvt6cOjZx7S1zR6iCJVU2gxzuppPjw96sDk2YNsqqwjiyBh/PIPfEqyxqf+z3H1tH39L4LQGY/DxFgsBtYyukld4yOaPysag4nKJwLW4fHVgdKnms4/8ADls0/nbF5lVDhU+nC08QLHw2f5LSmcOgE+FVkZ/+pI4feY0vb72BZeydl+beOp1/Mf8Aag6GTGT7sVxSOkuRGHEyEfVjZtkI6ifog9bmrVdBQRQRMhiYGRsaGsa0WAA4BUVybKRrqmrmP0mwxsB7HvcXfymq/UBERBW2erIFlbRuqo2DnNOwuBA2vibtfGeuwu5vaCPrFZ5LtbT7fpREeLT/AK9y2c4XFju4rIFXh4gxCrpR9Fkk8Q7mPcG+4INB5k8oTV4TGHG74HGB3XZgBj/I5o9UqeqjOTRVG9bFwtC8dh+dB8+j5K80BERAREQEREBERAREQFT3KSB5nS9XOXX79WbfFXCq9z6YI6owh7mi7oJGz9uiNJr/ACbIXeqgzlWWJpwd2rZfz2rZwWLJ3acDHcWEsd3Ha0/qFrTILKNtfh0FSDdxjDZeyRg0ZARw2gkdhHWgkCIiAqb5SkjebUjfrGd5HXYMAPvc1XIs158cpW1uJtpo3XjpmmMnhrHG8xv1DRa09sZQQzFDamiB39Gw9Xb+oWms0+l8i0ek3ROo2D7Om7Rd4tsfFZ4yTycfi+Ix0zLiFu2R3owtI0nd52AdrgtYU9O2NjY2NDWtaGtaNgDWiwA7AAAg+bG8P5xTTU+lo62CSPS6tNhbfwuskYfE+mqJaWZug8PLHA8HsJBb+v8AorYipnPtm6Mg+VaZh1jGjnTW7yxo6Mw7WgAHsAP1SgjfJ8xQQYnNSuIGuhIb2vidpAD1TIfBaKWMaTF5Yp46yJ2jNG9rr/abudbiDuI7+tamyDy/psVpxJG4Nla0a+EnpsdxI9JhO536G4QShERAKyBieINmxKsqmm7XTTyNPY57tH3OCvfPHnHjoaV9JE8GrmYWgA7YmOFnSOtuNiQ0dZvuCziwEM1TQS+RwuALm31WgdZJvbuQXNyaaE2rJyDYmKNvUSNY53lpM81eCimbHJM4bhsVO4fOuvLP+I+12+qA1vqqVoCIiAiIgIiICIiAiIgLznga9rmOaHNc0tcCLggixBHEEFeiIMo5w8h5cIq3M0S6llvqXcC299An02bO+wPGy/c3WcebCJjYa2mkI1sd7bRukZ6LwOG4jYeBGnscwKnrYHU9REJI3bweB4OaRtaRwI2qgctMwlZTF0lETUw79DYJ2jqLd0ne3b9lBcGCZ1cIqmhza2OM22sncIXg9XTsD6pIX112cTCYWlz8RptnBkrZHezGST5LI89KYnmOWN8bgbOa4Frh3scLr1jbTcXyd2i0fEoLgy9z+axjqbDWvGl0XTuGi6x/uWbwT6RsRwF7FU/SUUskjYIml8sjgwBu0kk/RHxP/VfXh9LLUyimo6dznv2dEaUhHG53Nb1nYOsrQ+a3NRHhjdfNoyVbm2LhtbE072R9ZPF3HcNl7h082WQLMKpAw2dUSWdUPHpcI2n0W3IHWSTxsJgiIC/CL7F+ogzxnbzSOo3Or6Jl6ckumjaL6m+8gcY/8PdurXDpJGvEtPK6KZpu3ReWOB/4bwfd+q2gRfYVU2XGYKnqXOnontp5CbmNwOoJ626O2PwBHUAggFDnlx6AaLnCW24ywhx9pmjfxuvHF89GOTN0da2AEWJiiEZ8HvuR6pBX0/8Aglj2lodDR9LnA0f+b3LvYLycJnEOrK1rRxbAC9x7NZIAB7JQU6wSzS7A+WV79m973OJ8S4kq/M0uZ00rm19cAZ98MR2iI/3jzuL+ofV37/ozvJTN/h+Gj+zwAPtZ0r+nKevpncOxth2KRoCIiAiIgIiICIiAiIgIiICIiAvwr9RBT/KI/wB2i7/iFnxEQXxya/8AZVf32foVda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data:image/jpg;base64,/9j/4AAQSkZJRgABAQAAAQABAAD/2wCEAAkGBhAREBUQExAVFRQWEBgVEhcUFBgVFBgXFxUVGRUUFBQXHCYgGR4kHRIUHy8gIycpLS0uFR4xNTAqNSYrLCkBCQoKDAwOFw8MFCkYFCEpKS4pKSkpKSkpKSw1KSwpKSkpKSkpKSksKSkpKSkpKSkpKSkpKSwpKSkpKSkpKSkpKf/AABEIAOEA4QMBIgACEQEDEQH/xAAbAAEAAwEBAQEAAAAAAAAAAAAABgcIBQMEAf/EAE4QAAEDAgEHCAUJBQUGBwAAAAEAAgMEEQUGBxITITFBCBQiUWFxgZFSgpKhwRUjMkJicnOisYOTo7PCJFOy0fAzNGPS4eIXGCU1Q1SE/8QAFgEBAQEAAAAAAAAAAAAAAAAAAAEC/8QAGhEBAQACAwAAAAAAAAAAAAAAAAECIRFBUf/aAAwDAQACEQMRAD8AvFERAREQEREBERB4V1Y2GJ8zzZscbnuP2WtLj7gVQGQGeCtmxeMVU5dBO4xBlmhkZefmi0NA3O0W3PBxVrZ3K4w4LWOG8xCP949kZ9zys4yZMObhUWJNvfnj432vsbos1Th1dJsgv2hBr5FwMhMoxX4fBVX6T4wJeyRvRkFuHSaSOwhd9AREQEREBUDjeeapix46Mx5lFUal8YALXMaQ2WTdcm4c4G/ADde9xZb4+KHD6iqvZzIjq/xHdGMe05qy27Jl3yV8pOvd1cIW9rdW5zne1YeBQa/Buv1RvNzihqcKpJibk0zWuJ4uj+bcfNhUkQEREBERAREQEREBERAREQEREBERAREQV/n1dbBJu2WEfxWn4KL5BYG2sycFKbfOiYAng/WuLHeDmtPgpXnxivgdQfRdCf40Y+K4mZqUHCIh6MsrT7Zd/Ug4nJ4x90UtThcvRNzLG07LPZZkzO+wYbfYcrzWcMuWuwnHocRjB0JHiYgcfqVLO9wJP7RaLp52vY17SHNc0OaRuIIuCO8FB6IiICIiCmOUdj9oqegadsjzNIBv0W3bGO0Fznn1AmXWTwpMmW0tulDHC5/4jpWmU+1I5cBzvljKu/0oYJe8aum+DpB/EU8zuvvhNWfsx/z4lU7fRmHqNLBYm+hNK3+IXf1qwlWfJ8/9o/8A1y28o1ZiiiIiAiIgIiICIiAiIgIiICIiAiIgIiIIrnTo9bg1a3qpy/8AdkSf0Kv8w9TpYfLHf6FW4+D447e9rlcGK0QmglhO6SJ8Z7ntLfiqDzBVRbLV052EsjfbtY5zXfzB5IJZnhyf5zhrpGi8lO7XN69DdKPZ6X7NdTMVlNzrC2wudeSldqTt26G+I91rt/ZqRyxtc0tcLtcCHA7iCLEHvBVM5tap2EZQSUD3WjmcYATuN+nTP7zcN/aFBolERAXBy6x/mOHVFVezmRER/iO6Mf5nN8l3lS3KOx+0VPQNO17zPIBv0W3ZGO4lzz6gQePJ8wTQgqa9w2vcIYyd+iyzpDftc5g9Qrt535LYPP8AadE3+Mw/BSXJbBOY4bT0trObENZ+I7pyfmcVCc+lTo4axnp1bB4NZI74BVnH1Isw0GjgsZ9KaV35y3+hWGohmjpNXgtG3riL/wB5I9/9QUvUaEREBERAREQEREBERAREQEREBERAREQFnXJpnMcqp6e1mySzxgfZkGuiHuYtFLPeeaI0WPU9eAbObDKT1uhfovHstZ5oLjVQZ88FdHJT4lHdrgRE9w3hzbvhf37Hi/2Wq3g4HaDcHcezgVyMr8BFbQzU31nxnV9kjelGfaAHcSqJDkhj7a6hgq22+ciBcBweOjI3wc1w8F2FSfJ0yjNqjDXmxadfEDvsSGSt7LHQNvtOV2KAs7ud8sZV3+lDDN3jVU3wfIP4iunLzH+Y4dUVV7OZERH+I/oR/mc0+CrDk84DoxVFc4bZHiGMn0WWdIfFzmD1CkTK8RatY7bbqH6qmuUBW9Ckh63SyHwDGt/Vyt+R1yT2qks6Ded49S0Y2i0ERHbLKXO/K9vkqScRfOS9BqKGmg/u6WJh72xtB94K6aIooiIgIiICIiAiIgIiICIiAiIgIiICIiAqk5RuD6yhgqQLmGo0T2MlbtPtRxjxVtrgZe4JzzDaqmAu50DiwfbZ04/zMagjeb3Fec4ZTS3uRCI3delFeM379AHxUiVU5g8X0oKilJ2skbKz7rxout3FjfaVrKikconHBso46xotDI8TOsNmhJdlQ3vBLyB2tWjWPBAINwRcEbiOsKn89WT+vw/nDRd9M/T7dW+zZB4HQd6pUmzL5S88wqMON5Kf5h/XZgGrPsFov1tKgiPKOx+0dNQNO17jPIBvs27Ix4l0nsBT7JHBOY4bBTWs5kI0/wAR/Sk/M53kqjc75YyrJ+lDDN3t1VN8HyD+IrxrX7h4qxjLdkfKqayRbz3K18trtimmf6sLDFGfPQVtYviAp6eWc7ooXyew0uA9yrbk34YXS1dY7eGsiaesvcXyf4I/NRteqIiAiIgIiICIiAiIgIiICIiAiIgIiICIiAiIgzlg8fyVlRJTfRjlldG3q0J7SQjwcYx4FXYqq5RGDuiqKXEY9hI1TnDg+M6cR7yHP9hWRguKNqaaKpbulia/uLhtb4G48EH0VVKyWN0Txdj2OY8dbXAhw8iVQ2SuU8mA1WIUrydsEkbNn/zMvzeTuIcfaCv5Unn4ye0J4q5o2St1Uv32DoE97Nn7NB3+TxgOjFUVzhte8Qxk79FtnSHxc5g9Qq0ah93HyXHzcU8UWEUgiIc3m4eSOL33dJ5Pc4eC6irE3bUIzxYrqcKkaDZ0z2QjuJ03fljI8V1sxWEajB43kWdPK+Y9xIY38sQPiq8z7V7pailomXLtEyFo4ukcGRjv6B9pXxguGtpqaGnbuihZGPUaG39yjb7UREBERAREQEREBERAREQEREBERAREQEREBERBD87OT/PMJqGAXfG3Xx9elF0iB2lum31lBcxmOa2hfSk9KCW7fw5LuHk4SeYV0kLOOT8fyPlLJSHZFJIYW9WhLZ9OfA6sX70F3KPZfZP89w+aAC79DWRfiM6TQO/a31lIUVFXZiMpC+mloHHbE/Wxg+g89IDsD7H9orRVGVv/AKNlGJPowSv0j1amckP8GP0v3YVvZU4vzSinqb7Y4XFv3z0Yx7TmoKrwVnynlZp/SjhnL+saFMNFh7i9rPaWilSXJvwPo1Vc4bXObAw8dlnyeZdF5K7VAREQEREBERAREQEREBERAREQEREBERAREQEREBUdyi8BLX02JM2EHUSOGyxF3wu/mbewK8VH8vcnBX4dUUtuk6MmLskZ0o9vDpNAPYSg4uC5SxTYeyvc4NYafWSng0tB1o8HNcPBVjVZ5cQmna2nghiieSITUX6diR0pC4NaSdnAAnaeK+XNxVSVWGV+EA/O6oywAmxNy0PZt3dJrP3hUMdLFCwRP07EltTBI0tkikbs1sTiLA24Gx3tIIs5BM8usS+VKA1LoTDV0M2qq49uxkh0dIX22D2AWO67u8+WVuXPOcBpIdK8rpNCfrtTgWJ+9pxO7wVxcksraalirRUNlndUwiBrQQLtAcNJ73E6JHQtYO3FczIXAefYjTUtrtfMDJ+G3pyfla5BpvNhgXM8KpoSLOMQkk69OXpkHtGkG+qpSvwBfqAiIgIiICIiAiIgIiICIiAiIgIiICIiAiIgIiICIiDLWXFJNgeMyGlkLdJpkiLrPOhM0hzSHAg2dpgXv9EHeo9UxVdbJr6iZznOA6TzpOtwAHAdmxTDlBVAfjAaNpZSRMNusmR/6SBRbAKrSj0Dvafcd3xQedRg8ccT3WLnBu8/ABWRycMn9KaornDYxghj+8/pPI7Q1rR66hdVFpMc3raR7tin/JsxcWq6Mnbdk7B2fQkPh815oLwREQEREBERAREQEREBERAREQEREBERAREQEREBERAX4Sv1QTPJlaKHDHta601QDDEOIDh848fdaTt63NQULj2Lc/xeoqhtYZnFh+wyzIvytauRD8xVaP1Sbeq7d5G3kvtwCl0Y9M73H3Dd8fcvLKOnu1snEHRPcdo/Q+aDsrzyNx75LxeKoJtE52jL1aqTY4+qbOt9gLyw6p1kTXcbWPeN/wDn4rwxqi1kdwOk3aO0cR8fBUa6a64uF+qr8xmXoq6QUMrv7RTsAbc7Xwiwa4dZbsaezRPEq0FAREQEREBERAREQEREBERAREQEREBERARQ/OJnJp8JiGkNZO8EwxA2uN2m8/VbfjvJ2DcSKCx3OTjFdd76p0MVzZsTjDGB6I0ek/xLkGrbosSS1khNzK4nrLj8V9FNj9XH/s6qZn3JXt/QoNlYliUVPE+eaRscbG6T3ONgB8TwAG0k2Cy1ltlVJjWIGWxbAzowtP1Ywd54aTjtPgNoauDNjVXV2jqK2V7QbgTSyPaDuuA4kX29i7VHRtibot8TxJ6yg9mtAFhuG5cbH3Oe6OFouSb2HEk2aP1812l75ssJ57jsVxdkTzM7uh+h5v0PNBH8GD4pZKeQFr2uILTvDmHRe33e5dldLPPg3MsaM7RZk4bPsGzSN2yjvJaXeuuaqOXpT0VQytpnFjmO0gW/VPEEcWkEgjdYkK38L5R9GYWmopZ2zW6QhDHRk9bXPeCAeog26zvVWVta2Juk7wHEleWTeQWIYq4vp6cNjBsZHfNxA9WlvcesNBPcoLOrOUtED81h73DgZJgz3NY79Vzf/MpUX/3CK3VrX389H4L1oOTTIWgzYg1ruIihLx7Tnt/RfJjXJzrIml9LVsmcNug5pheexrtJzb95CCTYByi6KVwZU08lPc202nXRjtdYBw8GlWrQ18U8bZopGyRvF2OYQ5pHYQsd1FOY5XU1XEY5GnRJLdF7Tw0xxG7b2+KlWbbLubB6wQyuJpJXDWjaQ2+wTsHAjiBvAI3gWDUKL8Y8EAg3BFwRtBHWCv1AREQEREBERAREQEREBfNieIMp4ZJ5DZkcbpHn7LWkn9F9KrjP3ixhwh0Y3zzxxdtheR38q3rIKGxTF5MRrJq6oOwu0iL3DW/Uib2AADtt2rq5C5D1GN1RFzHTx21r7XDQd0cY3F5t3C1zwBjNQdCmYzi9xe7uG74eS1Tm1yabQYZBDo2e6MSzdZkkAc6/dsb3MCD1yeze4bQsDYaWPSA2yPaJJT2mRwv4Cw7F1qvBaaZujLTxSN6nxscPIhfaiCsMtsxdDUxufSMFNOAS0NvqXn0Xs+r1Xba3UVR1BJLBM6knaWvY4ss7e1zd7D5bFsBZ85RGBCGsgrmCxmYWvt6cOjZx7S1zR6iCJVU2gxzuppPjw96sDk2YNsqqwjiyBh/PIPfEqyxqf+z3H1tH39L4LQGY/DxFgsBtYyukld4yOaPysag4nKJwLW4fHVgdKnms4/8ADls0/nbF5lVDhU+nC08QLHw2f5LSmcOgE+FVkZ/+pI4feY0vb72BZeydl+beOp1/Mf8Aag6GTGT7sVxSOkuRGHEyEfVjZtkI6ifog9bmrVdBQRQRMhiYGRsaGsa0WAA4BUVybKRrqmrmP0mwxsB7HvcXfymq/UBERBW2erIFlbRuqo2DnNOwuBA2vibtfGeuwu5vaCPrFZ5LtbT7fpREeLT/AK9y2c4XFju4rIFXh4gxCrpR9Fkk8Q7mPcG+4INB5k8oTV4TGHG74HGB3XZgBj/I5o9UqeqjOTRVG9bFwtC8dh+dB8+j5K80BERAREQEREBERAREQFT3KSB5nS9XOXX79WbfFXCq9z6YI6owh7mi7oJGz9uiNJr/ACbIXeqgzlWWJpwd2rZfz2rZwWLJ3acDHcWEsd3Ha0/qFrTILKNtfh0FSDdxjDZeyRg0ZARw2gkdhHWgkCIiAqb5SkjebUjfrGd5HXYMAPvc1XIs158cpW1uJtpo3XjpmmMnhrHG8xv1DRa09sZQQzFDamiB39Gw9Xb+oWms0+l8i0ek3ROo2D7Om7Rd4tsfFZ4yTycfi+Ix0zLiFu2R3owtI0nd52AdrgtYU9O2NjY2NDWtaGtaNgDWiwA7AAAg+bG8P5xTTU+lo62CSPS6tNhbfwuskYfE+mqJaWZug8PLHA8HsJBb+v8AorYipnPtm6Mg+VaZh1jGjnTW7yxo6Mw7WgAHsAP1SgjfJ8xQQYnNSuIGuhIb2vidpAD1TIfBaKWMaTF5Yp46yJ2jNG9rr/abudbiDuI7+tamyDy/psVpxJG4Nla0a+EnpsdxI9JhO536G4QShERAKyBieINmxKsqmm7XTTyNPY57tH3OCvfPHnHjoaV9JE8GrmYWgA7YmOFnSOtuNiQ0dZvuCziwEM1TQS+RwuALm31WgdZJvbuQXNyaaE2rJyDYmKNvUSNY53lpM81eCimbHJM4bhsVO4fOuvLP+I+12+qA1vqqVoCIiAiIgIiICIiAiIgLznga9rmOaHNc0tcCLggixBHEEFeiIMo5w8h5cIq3M0S6llvqXcC299An02bO+wPGy/c3WcebCJjYa2mkI1sd7bRukZ6LwOG4jYeBGnscwKnrYHU9REJI3bweB4OaRtaRwI2qgctMwlZTF0lETUw79DYJ2jqLd0ne3b9lBcGCZ1cIqmhza2OM22sncIXg9XTsD6pIX112cTCYWlz8RptnBkrZHezGST5LI89KYnmOWN8bgbOa4Frh3scLr1jbTcXyd2i0fEoLgy9z+axjqbDWvGl0XTuGi6x/uWbwT6RsRwF7FU/SUUskjYIml8sjgwBu0kk/RHxP/VfXh9LLUyimo6dznv2dEaUhHG53Nb1nYOsrQ+a3NRHhjdfNoyVbm2LhtbE072R9ZPF3HcNl7h082WQLMKpAw2dUSWdUPHpcI2n0W3IHWSTxsJgiIC/CL7F+ogzxnbzSOo3Or6Jl6ckumjaL6m+8gcY/8PdurXDpJGvEtPK6KZpu3ReWOB/4bwfd+q2gRfYVU2XGYKnqXOnontp5CbmNwOoJ626O2PwBHUAggFDnlx6AaLnCW24ywhx9pmjfxuvHF89GOTN0da2AEWJiiEZ8HvuR6pBX0/8Aglj2lodDR9LnA0f+b3LvYLycJnEOrK1rRxbAC9x7NZIAB7JQU6wSzS7A+WV79m973OJ8S4kq/M0uZ00rm19cAZ98MR2iI/3jzuL+ofV37/ozvJTN/h+Gj+zwAPtZ0r+nKevpncOxth2KRoCIiAiIgIiICIiAiIgIiICIiAvwr9RBT/KI/wB2i7/iFnxEQXxya/8AZVf32foVda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6" name="Picture 10" descr="http://www.clipartpal.com/_thumbs/pd/education/scissor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29165">
            <a:off x="2985619" y="2909418"/>
            <a:ext cx="1542142" cy="1542142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 rot="16200000">
            <a:off x="-22788" y="6318286"/>
            <a:ext cx="570237" cy="562501"/>
          </a:xfrm>
          <a:custGeom>
            <a:avLst/>
            <a:gdLst>
              <a:gd name="connsiteX0" fmla="*/ 73819 w 238125"/>
              <a:gd name="connsiteY0" fmla="*/ 200025 h 200025"/>
              <a:gd name="connsiteX1" fmla="*/ 238125 w 238125"/>
              <a:gd name="connsiteY1" fmla="*/ 52388 h 200025"/>
              <a:gd name="connsiteX2" fmla="*/ 0 w 238125"/>
              <a:gd name="connsiteY2" fmla="*/ 0 h 200025"/>
              <a:gd name="connsiteX3" fmla="*/ 73819 w 238125"/>
              <a:gd name="connsiteY3" fmla="*/ 200025 h 2000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0 w 923925"/>
              <a:gd name="connsiteY2" fmla="*/ 0 h 276225"/>
              <a:gd name="connsiteX3" fmla="*/ 759619 w 923925"/>
              <a:gd name="connsiteY3" fmla="*/ 276225 h 276225"/>
              <a:gd name="connsiteX0" fmla="*/ 759619 w 1076325"/>
              <a:gd name="connsiteY0" fmla="*/ 276225 h 276225"/>
              <a:gd name="connsiteX1" fmla="*/ 923925 w 1076325"/>
              <a:gd name="connsiteY1" fmla="*/ 128588 h 276225"/>
              <a:gd name="connsiteX2" fmla="*/ 1076325 w 1076325"/>
              <a:gd name="connsiteY2" fmla="*/ 47625 h 276225"/>
              <a:gd name="connsiteX3" fmla="*/ 0 w 1076325"/>
              <a:gd name="connsiteY3" fmla="*/ 0 h 276225"/>
              <a:gd name="connsiteX4" fmla="*/ 759619 w 1076325"/>
              <a:gd name="connsiteY4" fmla="*/ 276225 h 276225"/>
              <a:gd name="connsiteX0" fmla="*/ 759619 w 923925"/>
              <a:gd name="connsiteY0" fmla="*/ 276225 h 276225"/>
              <a:gd name="connsiteX1" fmla="*/ 923925 w 923925"/>
              <a:gd name="connsiteY1" fmla="*/ 128588 h 276225"/>
              <a:gd name="connsiteX2" fmla="*/ 314325 w 923925"/>
              <a:gd name="connsiteY2" fmla="*/ 47625 h 276225"/>
              <a:gd name="connsiteX3" fmla="*/ 0 w 923925"/>
              <a:gd name="connsiteY3" fmla="*/ 0 h 276225"/>
              <a:gd name="connsiteX4" fmla="*/ 759619 w 923925"/>
              <a:gd name="connsiteY4" fmla="*/ 276225 h 276225"/>
              <a:gd name="connsiteX0" fmla="*/ 0 w 926306"/>
              <a:gd name="connsiteY0" fmla="*/ 276225 h 276225"/>
              <a:gd name="connsiteX1" fmla="*/ 926306 w 926306"/>
              <a:gd name="connsiteY1" fmla="*/ 128588 h 276225"/>
              <a:gd name="connsiteX2" fmla="*/ 316706 w 926306"/>
              <a:gd name="connsiteY2" fmla="*/ 47625 h 276225"/>
              <a:gd name="connsiteX3" fmla="*/ 2381 w 926306"/>
              <a:gd name="connsiteY3" fmla="*/ 0 h 276225"/>
              <a:gd name="connsiteX4" fmla="*/ 0 w 926306"/>
              <a:gd name="connsiteY4" fmla="*/ 276225 h 276225"/>
              <a:gd name="connsiteX0" fmla="*/ 0 w 316706"/>
              <a:gd name="connsiteY0" fmla="*/ 276225 h 276225"/>
              <a:gd name="connsiteX1" fmla="*/ 164306 w 316706"/>
              <a:gd name="connsiteY1" fmla="*/ 128588 h 276225"/>
              <a:gd name="connsiteX2" fmla="*/ 316706 w 316706"/>
              <a:gd name="connsiteY2" fmla="*/ 47625 h 276225"/>
              <a:gd name="connsiteX3" fmla="*/ 2381 w 316706"/>
              <a:gd name="connsiteY3" fmla="*/ 0 h 276225"/>
              <a:gd name="connsiteX4" fmla="*/ 0 w 316706"/>
              <a:gd name="connsiteY4" fmla="*/ 276225 h 276225"/>
              <a:gd name="connsiteX0" fmla="*/ 0 w 938212"/>
              <a:gd name="connsiteY0" fmla="*/ 276225 h 276225"/>
              <a:gd name="connsiteX1" fmla="*/ 938212 w 938212"/>
              <a:gd name="connsiteY1" fmla="*/ 1 h 276225"/>
              <a:gd name="connsiteX2" fmla="*/ 316706 w 938212"/>
              <a:gd name="connsiteY2" fmla="*/ 47625 h 276225"/>
              <a:gd name="connsiteX3" fmla="*/ 2381 w 938212"/>
              <a:gd name="connsiteY3" fmla="*/ 0 h 276225"/>
              <a:gd name="connsiteX4" fmla="*/ 0 w 938212"/>
              <a:gd name="connsiteY4" fmla="*/ 27622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408146 w 938212"/>
              <a:gd name="connsiteY3" fmla="*/ 1390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55746 w 938212"/>
              <a:gd name="connsiteY3" fmla="*/ 62865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0" fmla="*/ 2381 w 938212"/>
              <a:gd name="connsiteY0" fmla="*/ 0 h 276225"/>
              <a:gd name="connsiteX1" fmla="*/ 0 w 938212"/>
              <a:gd name="connsiteY1" fmla="*/ 276225 h 276225"/>
              <a:gd name="connsiteX2" fmla="*/ 938212 w 938212"/>
              <a:gd name="connsiteY2" fmla="*/ 1 h 276225"/>
              <a:gd name="connsiteX3" fmla="*/ 2381 w 9382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00025"/>
              <a:gd name="connsiteX1" fmla="*/ 0 w 252412"/>
              <a:gd name="connsiteY1" fmla="*/ 200025 h 200025"/>
              <a:gd name="connsiteX2" fmla="*/ 252412 w 252412"/>
              <a:gd name="connsiteY2" fmla="*/ 1 h 200025"/>
              <a:gd name="connsiteX3" fmla="*/ 2381 w 252412"/>
              <a:gd name="connsiteY3" fmla="*/ 0 h 2000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2381 w 252412"/>
              <a:gd name="connsiteY0" fmla="*/ 5497 h 281722"/>
              <a:gd name="connsiteX1" fmla="*/ 0 w 252412"/>
              <a:gd name="connsiteY1" fmla="*/ 281722 h 281722"/>
              <a:gd name="connsiteX2" fmla="*/ 252412 w 252412"/>
              <a:gd name="connsiteY2" fmla="*/ 5498 h 281722"/>
              <a:gd name="connsiteX3" fmla="*/ 2381 w 252412"/>
              <a:gd name="connsiteY3" fmla="*/ 5497 h 281722"/>
              <a:gd name="connsiteX0" fmla="*/ 56653 w 306684"/>
              <a:gd name="connsiteY0" fmla="*/ 474 h 276699"/>
              <a:gd name="connsiteX1" fmla="*/ 54272 w 306684"/>
              <a:gd name="connsiteY1" fmla="*/ 276699 h 276699"/>
              <a:gd name="connsiteX2" fmla="*/ 306684 w 306684"/>
              <a:gd name="connsiteY2" fmla="*/ 475 h 276699"/>
              <a:gd name="connsiteX3" fmla="*/ 56653 w 306684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87001 h 363226"/>
              <a:gd name="connsiteX1" fmla="*/ 0 w 252412"/>
              <a:gd name="connsiteY1" fmla="*/ 363226 h 363226"/>
              <a:gd name="connsiteX2" fmla="*/ 252412 w 252412"/>
              <a:gd name="connsiteY2" fmla="*/ 87002 h 363226"/>
              <a:gd name="connsiteX3" fmla="*/ 2381 w 252412"/>
              <a:gd name="connsiteY3" fmla="*/ 87001 h 363226"/>
              <a:gd name="connsiteX0" fmla="*/ 2381 w 252412"/>
              <a:gd name="connsiteY0" fmla="*/ 474 h 276699"/>
              <a:gd name="connsiteX1" fmla="*/ 0 w 252412"/>
              <a:gd name="connsiteY1" fmla="*/ 276699 h 276699"/>
              <a:gd name="connsiteX2" fmla="*/ 252412 w 252412"/>
              <a:gd name="connsiteY2" fmla="*/ 475 h 276699"/>
              <a:gd name="connsiteX3" fmla="*/ 2381 w 252412"/>
              <a:gd name="connsiteY3" fmla="*/ 474 h 276699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381 w 252412"/>
              <a:gd name="connsiteY0" fmla="*/ 0 h 276225"/>
              <a:gd name="connsiteX1" fmla="*/ 0 w 252412"/>
              <a:gd name="connsiteY1" fmla="*/ 276225 h 276225"/>
              <a:gd name="connsiteX2" fmla="*/ 252412 w 252412"/>
              <a:gd name="connsiteY2" fmla="*/ 1 h 276225"/>
              <a:gd name="connsiteX3" fmla="*/ 2381 w 25241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2511 w 252542"/>
              <a:gd name="connsiteY0" fmla="*/ 0 h 276225"/>
              <a:gd name="connsiteX1" fmla="*/ 130 w 252542"/>
              <a:gd name="connsiteY1" fmla="*/ 276225 h 276225"/>
              <a:gd name="connsiteX2" fmla="*/ 252542 w 252542"/>
              <a:gd name="connsiteY2" fmla="*/ 1 h 276225"/>
              <a:gd name="connsiteX3" fmla="*/ 2511 w 252542"/>
              <a:gd name="connsiteY3" fmla="*/ 0 h 276225"/>
              <a:gd name="connsiteX0" fmla="*/ 794 w 257433"/>
              <a:gd name="connsiteY0" fmla="*/ 0 h 282303"/>
              <a:gd name="connsiteX1" fmla="*/ 5021 w 257433"/>
              <a:gd name="connsiteY1" fmla="*/ 282303 h 282303"/>
              <a:gd name="connsiteX2" fmla="*/ 257433 w 257433"/>
              <a:gd name="connsiteY2" fmla="*/ 6079 h 282303"/>
              <a:gd name="connsiteX3" fmla="*/ 794 w 257433"/>
              <a:gd name="connsiteY3" fmla="*/ 0 h 282303"/>
              <a:gd name="connsiteX0" fmla="*/ 7094 w 263733"/>
              <a:gd name="connsiteY0" fmla="*/ 0 h 282303"/>
              <a:gd name="connsiteX1" fmla="*/ 11321 w 263733"/>
              <a:gd name="connsiteY1" fmla="*/ 282303 h 282303"/>
              <a:gd name="connsiteX2" fmla="*/ 263733 w 263733"/>
              <a:gd name="connsiteY2" fmla="*/ 6079 h 282303"/>
              <a:gd name="connsiteX3" fmla="*/ 7094 w 263733"/>
              <a:gd name="connsiteY3" fmla="*/ 0 h 282303"/>
              <a:gd name="connsiteX0" fmla="*/ 7094 w 263733"/>
              <a:gd name="connsiteY0" fmla="*/ 4834 h 287137"/>
              <a:gd name="connsiteX1" fmla="*/ 11321 w 263733"/>
              <a:gd name="connsiteY1" fmla="*/ 287137 h 287137"/>
              <a:gd name="connsiteX2" fmla="*/ 263733 w 263733"/>
              <a:gd name="connsiteY2" fmla="*/ 10913 h 287137"/>
              <a:gd name="connsiteX3" fmla="*/ 7094 w 263733"/>
              <a:gd name="connsiteY3" fmla="*/ 4834 h 28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33" h="287137">
                <a:moveTo>
                  <a:pt x="7094" y="4834"/>
                </a:moveTo>
                <a:cubicBezTo>
                  <a:pt x="6300" y="96909"/>
                  <a:pt x="0" y="247330"/>
                  <a:pt x="11321" y="287137"/>
                </a:cubicBezTo>
                <a:cubicBezTo>
                  <a:pt x="11191" y="125368"/>
                  <a:pt x="122983" y="11735"/>
                  <a:pt x="263733" y="10913"/>
                </a:cubicBezTo>
                <a:cubicBezTo>
                  <a:pt x="237658" y="0"/>
                  <a:pt x="90438" y="4834"/>
                  <a:pt x="7094" y="483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from a cross field…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…end up with confetti!  :-(</a:t>
            </a:r>
            <a:endParaRPr lang="en-US" dirty="0"/>
          </a:p>
        </p:txBody>
      </p:sp>
      <p:pic>
        <p:nvPicPr>
          <p:cNvPr id="27650" name="Picture 2" descr="C:\video\fraps\test\qutemolPreview\cil\separatorGraphSempl 2011-12-06 19-33-20-85.png"/>
          <p:cNvPicPr>
            <a:picLocks noChangeAspect="1" noChangeArrowheads="1"/>
          </p:cNvPicPr>
          <p:nvPr/>
        </p:nvPicPr>
        <p:blipFill>
          <a:blip r:embed="rId2"/>
          <a:srcRect l="895" t="595" r="9563" b="6644"/>
          <a:stretch>
            <a:fillRect/>
          </a:stretch>
        </p:blipFill>
        <p:spPr bwMode="auto">
          <a:xfrm>
            <a:off x="4191000" y="1752600"/>
            <a:ext cx="4591538" cy="3581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7651" name="Picture 3" descr="C:\video\fraps\test\qutemolPreview\cil\separatorGraphSempl 2011-12-06 19-32-08-1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50" r="23736" b="4651"/>
          <a:stretch>
            <a:fillRect/>
          </a:stretch>
        </p:blipFill>
        <p:spPr bwMode="auto">
          <a:xfrm>
            <a:off x="0" y="1295400"/>
            <a:ext cx="3423631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Method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the Graph of </a:t>
            </a:r>
            <a:r>
              <a:rPr lang="en-US" dirty="0" err="1" smtClean="0"/>
              <a:t>Separatrix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the Input Cross-Field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Method </a:t>
            </a:r>
            <a:r>
              <a:rPr smtClean="0"/>
              <a:t>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2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Semplify</a:t>
            </a:r>
            <a:r>
              <a:rPr lang="en-US" dirty="0" smtClean="0"/>
              <a:t> the graph of </a:t>
            </a:r>
            <a:r>
              <a:rPr lang="en-US" dirty="0" err="1" smtClean="0"/>
              <a:t>separatrices</a:t>
            </a:r>
            <a:endParaRPr lang="en-US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this defines a </a:t>
            </a:r>
            <a:r>
              <a:rPr lang="en-US" i="1" dirty="0" smtClean="0"/>
              <a:t>new</a:t>
            </a:r>
            <a:r>
              <a:rPr lang="en-US" dirty="0" smtClean="0"/>
              <a:t> cross field!</a:t>
            </a:r>
          </a:p>
          <a:p>
            <a:pPr marL="1314450" lvl="2" indent="-514350"/>
            <a:r>
              <a:rPr lang="en-US" i="1" dirty="0" smtClean="0"/>
              <a:t>similar</a:t>
            </a:r>
            <a:r>
              <a:rPr lang="en-US" dirty="0" smtClean="0"/>
              <a:t> to old</a:t>
            </a:r>
          </a:p>
          <a:p>
            <a:pPr marL="1314450" lvl="2" indent="-514350"/>
            <a:r>
              <a:rPr lang="en-US" dirty="0" smtClean="0"/>
              <a:t>BUT: reciprocally aligned irregular points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it-IT" dirty="0" smtClean="0"/>
              <a:t>Method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2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3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Final global optimization and smoothing</a:t>
            </a:r>
          </a:p>
          <a:p>
            <a:pPr marL="1314450" lvl="2" indent="-514350"/>
            <a:r>
              <a:rPr lang="en-US" dirty="0" smtClean="0"/>
              <a:t>includes re-tuning  positions  of irregular points!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Method </a:t>
            </a:r>
            <a:r>
              <a:rPr smtClean="0"/>
              <a:t>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2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3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Workflow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572000" y="2438400"/>
            <a:ext cx="4267200" cy="4381041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0" y="2133600"/>
            <a:ext cx="4419600" cy="4686300"/>
          </a:xfrm>
          <a:prstGeom prst="roundRect">
            <a:avLst>
              <a:gd name="adj" fmla="val 7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858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b="1" dirty="0" smtClean="0">
                <a:solidFill>
                  <a:srgbClr val="9CA0EE"/>
                </a:solidFill>
              </a:rPr>
              <a:t>How to do this?</a:t>
            </a:r>
            <a:endParaRPr lang="en-US" b="1" dirty="0">
              <a:solidFill>
                <a:srgbClr val="9CA0EE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Workflow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572000" y="2438400"/>
            <a:ext cx="4267200" cy="4381041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2" name="Rectangle 13"/>
          <p:cNvSpPr>
            <a:spLocks/>
          </p:cNvSpPr>
          <p:nvPr/>
        </p:nvSpPr>
        <p:spPr bwMode="auto">
          <a:xfrm>
            <a:off x="3505200" y="6096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cxnSp>
        <p:nvCxnSpPr>
          <p:cNvPr id="23" name="Elbow Connector 24"/>
          <p:cNvCxnSpPr>
            <a:stCxn id="24" idx="1"/>
          </p:cNvCxnSpPr>
          <p:nvPr/>
        </p:nvCxnSpPr>
        <p:spPr>
          <a:xfrm rot="10800000" flipV="1">
            <a:off x="1066800" y="2438400"/>
            <a:ext cx="3581400" cy="533400"/>
          </a:xfrm>
          <a:prstGeom prst="curvedConnector3">
            <a:avLst>
              <a:gd name="adj1" fmla="val 45745"/>
            </a:avLst>
          </a:prstGeom>
          <a:ln w="73025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648200" y="1447800"/>
            <a:ext cx="4343400" cy="1981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Discretize</a:t>
            </a:r>
            <a:r>
              <a:rPr lang="en-US" sz="2800" dirty="0" smtClean="0">
                <a:solidFill>
                  <a:schemeClr val="bg1"/>
                </a:solidFill>
              </a:rPr>
              <a:t> the cross field: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build a quad </a:t>
            </a:r>
            <a:r>
              <a:rPr lang="en-US" sz="2800" dirty="0" err="1" smtClean="0">
                <a:solidFill>
                  <a:schemeClr val="bg1"/>
                </a:solidFill>
              </a:rPr>
              <a:t>resampling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(use [</a:t>
            </a:r>
            <a:r>
              <a:rPr lang="en-US" dirty="0" err="1" smtClean="0">
                <a:solidFill>
                  <a:schemeClr val="bg1"/>
                </a:solidFill>
              </a:rPr>
              <a:t>Bommet</a:t>
            </a:r>
            <a:r>
              <a:rPr lang="en-US" dirty="0" smtClean="0">
                <a:solidFill>
                  <a:schemeClr val="bg1"/>
                </a:solidFill>
              </a:rPr>
              <a:t> at Al 2009]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660400" y="1447800"/>
            <a:ext cx="990600" cy="1676400"/>
          </a:xfrm>
          <a:prstGeom prst="bentArrow">
            <a:avLst>
              <a:gd name="adj1" fmla="val 40034"/>
              <a:gd name="adj2" fmla="val 39394"/>
              <a:gd name="adj3" fmla="val 50000"/>
              <a:gd name="adj4" fmla="val 36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1739900" y="4876800"/>
            <a:ext cx="6858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739900" y="4876800"/>
            <a:ext cx="6858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 rot="5400000">
            <a:off x="2914650" y="1924050"/>
            <a:ext cx="14097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Workflow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0" name="Bent Arrow 19"/>
          <p:cNvSpPr/>
          <p:nvPr/>
        </p:nvSpPr>
        <p:spPr>
          <a:xfrm rot="5400000">
            <a:off x="2914650" y="1924050"/>
            <a:ext cx="14097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3505200" y="6096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660400" y="1447800"/>
            <a:ext cx="990600" cy="1676400"/>
          </a:xfrm>
          <a:prstGeom prst="bentArrow">
            <a:avLst>
              <a:gd name="adj1" fmla="val 40034"/>
              <a:gd name="adj2" fmla="val 39394"/>
              <a:gd name="adj3" fmla="val 50000"/>
              <a:gd name="adj4" fmla="val 36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2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3</a:t>
            </a:r>
            <a:endParaRPr lang="en-US"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3200400"/>
          </a:xfrm>
        </p:spPr>
        <p:txBody>
          <a:bodyPr/>
          <a:lstStyle/>
          <a:p>
            <a:pPr lvl="1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parameterizations</a:t>
            </a:r>
            <a:r>
              <a:rPr lang="en-US" b="1" i="1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are extra-useful tools for: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(semi-)regular remeshing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texture mapping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geometry processing in general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physical simulations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SzPct val="200000"/>
              <a:buBlip>
                <a:blip r:embed="rId3"/>
              </a:buBlip>
            </a:pP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much </a:t>
            </a:r>
            <a:r>
              <a:rPr lang="en-US" dirty="0" err="1" smtClean="0">
                <a:ea typeface="Lucida Sans Unicode" pitchFamily="34" charset="0"/>
                <a:cs typeface="Lucida Sans Unicode" pitchFamily="34" charset="0"/>
              </a:rPr>
              <a:t>much</a:t>
            </a: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 more…</a:t>
            </a:r>
          </a:p>
          <a:p>
            <a:pPr lvl="1">
              <a:spcAft>
                <a:spcPts val="900"/>
              </a:spcAft>
              <a:buNone/>
            </a:pPr>
            <a:r>
              <a:rPr 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</a:br>
            <a:endParaRPr lang="en-US" sz="2400" b="1" dirty="0">
              <a:solidFill>
                <a:srgbClr val="008C4F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609600"/>
          </a:xfrm>
        </p:spPr>
        <p:txBody>
          <a:bodyPr>
            <a:normAutofit fontScale="90000"/>
          </a:bodyPr>
          <a:lstStyle/>
          <a:p>
            <a:r>
              <a:rPr smtClean="0"/>
              <a:t>Intro</a:t>
            </a:r>
            <a:endParaRPr lang="en-US" dirty="0"/>
          </a:p>
        </p:txBody>
      </p:sp>
      <p:pic>
        <p:nvPicPr>
          <p:cNvPr id="11" name="Picture 6" descr="C:\video\fraps\test\qutemolPreview\cil\snapshot0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40" t="5029" r="24837" b="9477"/>
          <a:stretch>
            <a:fillRect/>
          </a:stretch>
        </p:blipFill>
        <p:spPr bwMode="auto">
          <a:xfrm>
            <a:off x="1219201" y="4038600"/>
            <a:ext cx="2377142" cy="2819400"/>
          </a:xfrm>
          <a:prstGeom prst="rect">
            <a:avLst/>
          </a:prstGeom>
          <a:noFill/>
        </p:spPr>
      </p:pic>
      <p:sp>
        <p:nvSpPr>
          <p:cNvPr id="13" name="Freeform 6"/>
          <p:cNvSpPr>
            <a:spLocks/>
          </p:cNvSpPr>
          <p:nvPr/>
        </p:nvSpPr>
        <p:spPr bwMode="auto">
          <a:xfrm>
            <a:off x="3897315" y="4822607"/>
            <a:ext cx="1303338" cy="373062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43400" y="5488142"/>
            <a:ext cx="313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/>
              <a:t>f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00200" y="5257800"/>
            <a:ext cx="1573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surface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 rot="10800000">
            <a:off x="3886201" y="5309967"/>
            <a:ext cx="1303337" cy="373063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267200" y="4191000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 smtClean="0"/>
              <a:t>f 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5943600" y="4343400"/>
            <a:ext cx="2209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Some Planar Domain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5410200" y="1371600"/>
            <a:ext cx="3581400" cy="2438400"/>
          </a:xfrm>
          <a:prstGeom prst="roundRect">
            <a:avLst>
              <a:gd name="adj" fmla="val 229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lnSpc>
                <a:spcPct val="120000"/>
              </a:lnSpc>
              <a:buNone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Good quality needed!</a:t>
            </a:r>
          </a:p>
          <a:p>
            <a:pPr marL="463550" lvl="1" indent="-23177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angle </a:t>
            </a:r>
            <a:r>
              <a:rPr lang="it-IT" sz="2000" dirty="0" smtClean="0">
                <a:ea typeface="Lucida Sans Unicode" pitchFamily="34" charset="0"/>
                <a:cs typeface="Lucida Sans Unicode" pitchFamily="34" charset="0"/>
              </a:rPr>
              <a:t>+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areas preserving</a:t>
            </a:r>
          </a:p>
          <a:p>
            <a:pPr marL="463550" lvl="1" indent="-23177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globally smooth</a:t>
            </a:r>
          </a:p>
          <a:p>
            <a:pPr marL="463550" lvl="1" indent="-23177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feature aligned</a:t>
            </a:r>
          </a:p>
          <a:p>
            <a:pPr marL="463550" lvl="1" indent="-23177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transition functions across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it-IT" dirty="0" smtClean="0"/>
              <a:t>Method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2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705600" y="2438400"/>
            <a:ext cx="2133600" cy="4267200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2590800"/>
            <a:ext cx="2133600" cy="4038600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62200" y="2133600"/>
            <a:ext cx="4343400" cy="4686300"/>
          </a:xfrm>
          <a:prstGeom prst="roundRect">
            <a:avLst>
              <a:gd name="adj" fmla="val 7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9906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next:   </a:t>
            </a:r>
            <a:r>
              <a:rPr lang="en-US" b="1" dirty="0" smtClean="0">
                <a:solidFill>
                  <a:srgbClr val="9CA0EE"/>
                </a:solidFill>
              </a:rPr>
              <a:t>GRAPH SIMPLIFICATION ALGORITHM</a:t>
            </a:r>
            <a:endParaRPr lang="en-US" b="1" dirty="0">
              <a:solidFill>
                <a:srgbClr val="9CA0E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of </a:t>
            </a:r>
            <a:r>
              <a:rPr lang="en-US" dirty="0" err="1" smtClean="0"/>
              <a:t>Separatrices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04800" y="1066800"/>
            <a:ext cx="4622800" cy="2743200"/>
            <a:chOff x="304800" y="1066800"/>
            <a:chExt cx="4622800" cy="2743200"/>
          </a:xfrm>
        </p:grpSpPr>
        <p:sp>
          <p:nvSpPr>
            <p:cNvPr id="26" name="Freeform 25"/>
            <p:cNvSpPr/>
            <p:nvPr/>
          </p:nvSpPr>
          <p:spPr>
            <a:xfrm>
              <a:off x="304800" y="1066800"/>
              <a:ext cx="4622800" cy="2743200"/>
            </a:xfrm>
            <a:custGeom>
              <a:avLst/>
              <a:gdLst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91" fmla="*/ 63500 w 4588283"/>
                <a:gd name="connsiteY91" fmla="*/ 1613883 h 276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588283" h="2769583">
                  <a:moveTo>
                    <a:pt x="63500" y="1613883"/>
                  </a:moveTo>
                  <a:cubicBezTo>
                    <a:pt x="71967" y="1529216"/>
                    <a:pt x="102889" y="1443814"/>
                    <a:pt x="88900" y="1359883"/>
                  </a:cubicBezTo>
                  <a:cubicBezTo>
                    <a:pt x="62108" y="1199132"/>
                    <a:pt x="63500" y="1258984"/>
                    <a:pt x="63500" y="1182083"/>
                  </a:cubicBezTo>
                  <a:lnTo>
                    <a:pt x="292100" y="394683"/>
                  </a:lnTo>
                  <a:lnTo>
                    <a:pt x="1752600" y="89883"/>
                  </a:lnTo>
                  <a:cubicBezTo>
                    <a:pt x="2048933" y="60250"/>
                    <a:pt x="2344235" y="17277"/>
                    <a:pt x="2641600" y="983"/>
                  </a:cubicBezTo>
                  <a:cubicBezTo>
                    <a:pt x="2659534" y="0"/>
                    <a:pt x="2665523" y="28056"/>
                    <a:pt x="2679700" y="39083"/>
                  </a:cubicBezTo>
                  <a:cubicBezTo>
                    <a:pt x="2703797" y="57825"/>
                    <a:pt x="2726940" y="80230"/>
                    <a:pt x="2755900" y="89883"/>
                  </a:cubicBezTo>
                  <a:cubicBezTo>
                    <a:pt x="2781300" y="98350"/>
                    <a:pt x="2806125" y="108789"/>
                    <a:pt x="2832100" y="115283"/>
                  </a:cubicBezTo>
                  <a:cubicBezTo>
                    <a:pt x="2849033" y="119516"/>
                    <a:pt x="2866557" y="121854"/>
                    <a:pt x="2882900" y="127983"/>
                  </a:cubicBezTo>
                  <a:cubicBezTo>
                    <a:pt x="2900627" y="134630"/>
                    <a:pt x="2887133" y="157616"/>
                    <a:pt x="2933700" y="153383"/>
                  </a:cubicBezTo>
                  <a:cubicBezTo>
                    <a:pt x="2980267" y="149150"/>
                    <a:pt x="3027549" y="149853"/>
                    <a:pt x="3073400" y="140683"/>
                  </a:cubicBezTo>
                  <a:cubicBezTo>
                    <a:pt x="3091964" y="136970"/>
                    <a:pt x="3106473" y="121930"/>
                    <a:pt x="3124200" y="115283"/>
                  </a:cubicBezTo>
                  <a:cubicBezTo>
                    <a:pt x="3140543" y="109154"/>
                    <a:pt x="3158217" y="107378"/>
                    <a:pt x="3175000" y="102583"/>
                  </a:cubicBezTo>
                  <a:cubicBezTo>
                    <a:pt x="3187872" y="98905"/>
                    <a:pt x="3200228" y="93561"/>
                    <a:pt x="3213100" y="89883"/>
                  </a:cubicBezTo>
                  <a:cubicBezTo>
                    <a:pt x="3229883" y="85088"/>
                    <a:pt x="3247182" y="82199"/>
                    <a:pt x="3263900" y="77183"/>
                  </a:cubicBezTo>
                  <a:cubicBezTo>
                    <a:pt x="3334884" y="55888"/>
                    <a:pt x="3321172" y="61247"/>
                    <a:pt x="3365500" y="39083"/>
                  </a:cubicBezTo>
                  <a:cubicBezTo>
                    <a:pt x="3464983" y="62366"/>
                    <a:pt x="3769783" y="185133"/>
                    <a:pt x="3860800" y="216883"/>
                  </a:cubicBezTo>
                  <a:cubicBezTo>
                    <a:pt x="3877281" y="222632"/>
                    <a:pt x="3894146" y="229583"/>
                    <a:pt x="3911600" y="229583"/>
                  </a:cubicBezTo>
                  <a:cubicBezTo>
                    <a:pt x="3966796" y="229583"/>
                    <a:pt x="4021667" y="221116"/>
                    <a:pt x="4076700" y="216883"/>
                  </a:cubicBezTo>
                  <a:cubicBezTo>
                    <a:pt x="4202122" y="191799"/>
                    <a:pt x="4147938" y="197058"/>
                    <a:pt x="4356100" y="216883"/>
                  </a:cubicBezTo>
                  <a:cubicBezTo>
                    <a:pt x="4403025" y="221352"/>
                    <a:pt x="4397879" y="220562"/>
                    <a:pt x="4419600" y="242283"/>
                  </a:cubicBezTo>
                  <a:cubicBezTo>
                    <a:pt x="4474633" y="390450"/>
                    <a:pt x="4542397" y="534492"/>
                    <a:pt x="4584700" y="686783"/>
                  </a:cubicBezTo>
                  <a:cubicBezTo>
                    <a:pt x="4588283" y="699682"/>
                    <a:pt x="4558302" y="692982"/>
                    <a:pt x="4546600" y="699483"/>
                  </a:cubicBezTo>
                  <a:cubicBezTo>
                    <a:pt x="4519915" y="714308"/>
                    <a:pt x="4495800" y="733350"/>
                    <a:pt x="4470400" y="750283"/>
                  </a:cubicBezTo>
                  <a:cubicBezTo>
                    <a:pt x="4457700" y="758750"/>
                    <a:pt x="4441458" y="763472"/>
                    <a:pt x="4432300" y="775683"/>
                  </a:cubicBezTo>
                  <a:cubicBezTo>
                    <a:pt x="4423671" y="787188"/>
                    <a:pt x="4378085" y="846012"/>
                    <a:pt x="4368800" y="864583"/>
                  </a:cubicBezTo>
                  <a:cubicBezTo>
                    <a:pt x="4362813" y="876557"/>
                    <a:pt x="4360333" y="889983"/>
                    <a:pt x="4356100" y="902683"/>
                  </a:cubicBezTo>
                  <a:cubicBezTo>
                    <a:pt x="4356510" y="906784"/>
                    <a:pt x="4364236" y="1045955"/>
                    <a:pt x="4381500" y="1080483"/>
                  </a:cubicBezTo>
                  <a:cubicBezTo>
                    <a:pt x="4390966" y="1099415"/>
                    <a:pt x="4406900" y="1114350"/>
                    <a:pt x="4419600" y="1131283"/>
                  </a:cubicBezTo>
                  <a:cubicBezTo>
                    <a:pt x="4443889" y="1204149"/>
                    <a:pt x="4414906" y="1136134"/>
                    <a:pt x="4470400" y="1207483"/>
                  </a:cubicBezTo>
                  <a:cubicBezTo>
                    <a:pt x="4537315" y="1293517"/>
                    <a:pt x="4504066" y="1260049"/>
                    <a:pt x="4546600" y="1334483"/>
                  </a:cubicBezTo>
                  <a:cubicBezTo>
                    <a:pt x="4585991" y="1403417"/>
                    <a:pt x="4561415" y="1340829"/>
                    <a:pt x="4584700" y="1410683"/>
                  </a:cubicBezTo>
                  <a:cubicBezTo>
                    <a:pt x="4576233" y="1423383"/>
                    <a:pt x="4572243" y="1440693"/>
                    <a:pt x="4559300" y="1448783"/>
                  </a:cubicBezTo>
                  <a:cubicBezTo>
                    <a:pt x="4536596" y="1462973"/>
                    <a:pt x="4508500" y="1465716"/>
                    <a:pt x="4483100" y="1474183"/>
                  </a:cubicBezTo>
                  <a:lnTo>
                    <a:pt x="4445000" y="1486883"/>
                  </a:lnTo>
                  <a:cubicBezTo>
                    <a:pt x="4432300" y="1491116"/>
                    <a:pt x="4418039" y="1492157"/>
                    <a:pt x="4406900" y="1499583"/>
                  </a:cubicBezTo>
                  <a:cubicBezTo>
                    <a:pt x="4354277" y="1534665"/>
                    <a:pt x="4383608" y="1521281"/>
                    <a:pt x="4318000" y="1537683"/>
                  </a:cubicBezTo>
                  <a:cubicBezTo>
                    <a:pt x="4292600" y="1554616"/>
                    <a:pt x="4258733" y="1563083"/>
                    <a:pt x="4241800" y="1588483"/>
                  </a:cubicBezTo>
                  <a:cubicBezTo>
                    <a:pt x="4233333" y="1601183"/>
                    <a:pt x="4227887" y="1616532"/>
                    <a:pt x="4216400" y="1626583"/>
                  </a:cubicBezTo>
                  <a:cubicBezTo>
                    <a:pt x="4193426" y="1646685"/>
                    <a:pt x="4140200" y="1677383"/>
                    <a:pt x="4140200" y="1677383"/>
                  </a:cubicBezTo>
                  <a:cubicBezTo>
                    <a:pt x="4135967" y="1690083"/>
                    <a:pt x="4133487" y="1703509"/>
                    <a:pt x="4127500" y="1715483"/>
                  </a:cubicBezTo>
                  <a:cubicBezTo>
                    <a:pt x="4090394" y="1789696"/>
                    <a:pt x="4110681" y="1717199"/>
                    <a:pt x="4089400" y="1791683"/>
                  </a:cubicBezTo>
                  <a:cubicBezTo>
                    <a:pt x="4084605" y="1808466"/>
                    <a:pt x="4083576" y="1826440"/>
                    <a:pt x="4076700" y="1842483"/>
                  </a:cubicBezTo>
                  <a:cubicBezTo>
                    <a:pt x="4070687" y="1856512"/>
                    <a:pt x="4051300" y="1880583"/>
                    <a:pt x="4051300" y="1880583"/>
                  </a:cubicBezTo>
                  <a:cubicBezTo>
                    <a:pt x="3848100" y="2083783"/>
                    <a:pt x="3679271" y="2328503"/>
                    <a:pt x="3441700" y="2490183"/>
                  </a:cubicBezTo>
                  <a:cubicBezTo>
                    <a:pt x="3357633" y="2547395"/>
                    <a:pt x="3238310" y="2495371"/>
                    <a:pt x="3136900" y="2502883"/>
                  </a:cubicBezTo>
                  <a:cubicBezTo>
                    <a:pt x="3123550" y="2503872"/>
                    <a:pt x="3111335" y="2510883"/>
                    <a:pt x="3098800" y="2515583"/>
                  </a:cubicBezTo>
                  <a:cubicBezTo>
                    <a:pt x="3077454" y="2523588"/>
                    <a:pt x="3056132" y="2531724"/>
                    <a:pt x="3035300" y="2540983"/>
                  </a:cubicBezTo>
                  <a:cubicBezTo>
                    <a:pt x="3018000" y="2548672"/>
                    <a:pt x="3002227" y="2559736"/>
                    <a:pt x="2984500" y="2566383"/>
                  </a:cubicBezTo>
                  <a:cubicBezTo>
                    <a:pt x="2968157" y="2572512"/>
                    <a:pt x="2950418" y="2574067"/>
                    <a:pt x="2933700" y="2579083"/>
                  </a:cubicBezTo>
                  <a:cubicBezTo>
                    <a:pt x="2779102" y="2625462"/>
                    <a:pt x="2923789" y="2587911"/>
                    <a:pt x="2806700" y="2617183"/>
                  </a:cubicBezTo>
                  <a:cubicBezTo>
                    <a:pt x="2764367" y="2612950"/>
                    <a:pt x="2721750" y="2610952"/>
                    <a:pt x="2679700" y="2604483"/>
                  </a:cubicBezTo>
                  <a:cubicBezTo>
                    <a:pt x="2666469" y="2602447"/>
                    <a:pt x="2654950" y="2592772"/>
                    <a:pt x="2641600" y="2591783"/>
                  </a:cubicBezTo>
                  <a:cubicBezTo>
                    <a:pt x="2540190" y="2584271"/>
                    <a:pt x="2438400" y="2583316"/>
                    <a:pt x="2336800" y="2579083"/>
                  </a:cubicBezTo>
                  <a:cubicBezTo>
                    <a:pt x="2311400" y="2570616"/>
                    <a:pt x="2282877" y="2568535"/>
                    <a:pt x="2260600" y="2553683"/>
                  </a:cubicBezTo>
                  <a:cubicBezTo>
                    <a:pt x="2167775" y="2491800"/>
                    <a:pt x="2284491" y="2567335"/>
                    <a:pt x="2171700" y="2502883"/>
                  </a:cubicBezTo>
                  <a:cubicBezTo>
                    <a:pt x="2137240" y="2483192"/>
                    <a:pt x="2123198" y="2464202"/>
                    <a:pt x="2082800" y="2452083"/>
                  </a:cubicBezTo>
                  <a:cubicBezTo>
                    <a:pt x="2058136" y="2444684"/>
                    <a:pt x="2031737" y="2444969"/>
                    <a:pt x="2006600" y="2439383"/>
                  </a:cubicBezTo>
                  <a:cubicBezTo>
                    <a:pt x="1993532" y="2436479"/>
                    <a:pt x="1981372" y="2430361"/>
                    <a:pt x="1968500" y="2426683"/>
                  </a:cubicBezTo>
                  <a:cubicBezTo>
                    <a:pt x="1915453" y="2411527"/>
                    <a:pt x="1901377" y="2411263"/>
                    <a:pt x="1841500" y="2401283"/>
                  </a:cubicBezTo>
                  <a:lnTo>
                    <a:pt x="1574800" y="2426683"/>
                  </a:lnTo>
                  <a:cubicBezTo>
                    <a:pt x="1557521" y="2429151"/>
                    <a:pt x="1541173" y="2436261"/>
                    <a:pt x="1524000" y="2439383"/>
                  </a:cubicBezTo>
                  <a:cubicBezTo>
                    <a:pt x="1494549" y="2444738"/>
                    <a:pt x="1464733" y="2447850"/>
                    <a:pt x="1435100" y="2452083"/>
                  </a:cubicBezTo>
                  <a:cubicBezTo>
                    <a:pt x="1422400" y="2456316"/>
                    <a:pt x="1410127" y="2462158"/>
                    <a:pt x="1397000" y="2464783"/>
                  </a:cubicBezTo>
                  <a:cubicBezTo>
                    <a:pt x="1353954" y="2473392"/>
                    <a:pt x="1300328" y="2474048"/>
                    <a:pt x="1257300" y="2490183"/>
                  </a:cubicBezTo>
                  <a:cubicBezTo>
                    <a:pt x="1239573" y="2496830"/>
                    <a:pt x="1224170" y="2508787"/>
                    <a:pt x="1206500" y="2515583"/>
                  </a:cubicBezTo>
                  <a:cubicBezTo>
                    <a:pt x="1169016" y="2530000"/>
                    <a:pt x="1128121" y="2535722"/>
                    <a:pt x="1092200" y="2553683"/>
                  </a:cubicBezTo>
                  <a:cubicBezTo>
                    <a:pt x="1047942" y="2575812"/>
                    <a:pt x="1026547" y="2588267"/>
                    <a:pt x="977900" y="2604483"/>
                  </a:cubicBezTo>
                  <a:cubicBezTo>
                    <a:pt x="961341" y="2610003"/>
                    <a:pt x="943443" y="2611054"/>
                    <a:pt x="927100" y="2617183"/>
                  </a:cubicBezTo>
                  <a:cubicBezTo>
                    <a:pt x="909373" y="2623830"/>
                    <a:pt x="893701" y="2635125"/>
                    <a:pt x="876300" y="2642583"/>
                  </a:cubicBezTo>
                  <a:cubicBezTo>
                    <a:pt x="842129" y="2657228"/>
                    <a:pt x="811971" y="2660529"/>
                    <a:pt x="774700" y="2667983"/>
                  </a:cubicBezTo>
                  <a:cubicBezTo>
                    <a:pt x="757767" y="2676450"/>
                    <a:pt x="741627" y="2686736"/>
                    <a:pt x="723900" y="2693383"/>
                  </a:cubicBezTo>
                  <a:cubicBezTo>
                    <a:pt x="691347" y="2705590"/>
                    <a:pt x="665703" y="2703431"/>
                    <a:pt x="635000" y="2718783"/>
                  </a:cubicBezTo>
                  <a:cubicBezTo>
                    <a:pt x="621348" y="2725609"/>
                    <a:pt x="610929" y="2738170"/>
                    <a:pt x="596900" y="2744183"/>
                  </a:cubicBezTo>
                  <a:cubicBezTo>
                    <a:pt x="580857" y="2751059"/>
                    <a:pt x="562883" y="2752088"/>
                    <a:pt x="546100" y="2756883"/>
                  </a:cubicBezTo>
                  <a:cubicBezTo>
                    <a:pt x="533228" y="2760561"/>
                    <a:pt x="520700" y="2765350"/>
                    <a:pt x="508000" y="2769583"/>
                  </a:cubicBezTo>
                  <a:cubicBezTo>
                    <a:pt x="457200" y="2765350"/>
                    <a:pt x="406227" y="2762839"/>
                    <a:pt x="355600" y="2756883"/>
                  </a:cubicBezTo>
                  <a:cubicBezTo>
                    <a:pt x="333340" y="2754264"/>
                    <a:pt x="265855" y="2738499"/>
                    <a:pt x="241300" y="2731483"/>
                  </a:cubicBezTo>
                  <a:cubicBezTo>
                    <a:pt x="228428" y="2727805"/>
                    <a:pt x="214902" y="2725284"/>
                    <a:pt x="203200" y="2718783"/>
                  </a:cubicBezTo>
                  <a:cubicBezTo>
                    <a:pt x="176515" y="2703958"/>
                    <a:pt x="127000" y="2667983"/>
                    <a:pt x="127000" y="2667983"/>
                  </a:cubicBezTo>
                  <a:cubicBezTo>
                    <a:pt x="112857" y="2625555"/>
                    <a:pt x="112231" y="2626923"/>
                    <a:pt x="101600" y="2579083"/>
                  </a:cubicBezTo>
                  <a:cubicBezTo>
                    <a:pt x="81166" y="2487131"/>
                    <a:pt x="98894" y="2545566"/>
                    <a:pt x="76200" y="2477483"/>
                  </a:cubicBezTo>
                  <a:cubicBezTo>
                    <a:pt x="71967" y="2439383"/>
                    <a:pt x="69802" y="2400996"/>
                    <a:pt x="63500" y="2363183"/>
                  </a:cubicBezTo>
                  <a:cubicBezTo>
                    <a:pt x="61299" y="2349978"/>
                    <a:pt x="54478" y="2337955"/>
                    <a:pt x="50800" y="2325083"/>
                  </a:cubicBezTo>
                  <a:cubicBezTo>
                    <a:pt x="46005" y="2308300"/>
                    <a:pt x="42333" y="2291216"/>
                    <a:pt x="38100" y="2274283"/>
                  </a:cubicBezTo>
                  <a:cubicBezTo>
                    <a:pt x="33867" y="2236183"/>
                    <a:pt x="32062" y="2197734"/>
                    <a:pt x="25400" y="2159983"/>
                  </a:cubicBezTo>
                  <a:cubicBezTo>
                    <a:pt x="19333" y="2125605"/>
                    <a:pt x="0" y="2058383"/>
                    <a:pt x="0" y="2058383"/>
                  </a:cubicBezTo>
                  <a:cubicBezTo>
                    <a:pt x="4233" y="1990650"/>
                    <a:pt x="5947" y="1922712"/>
                    <a:pt x="12700" y="1855183"/>
                  </a:cubicBezTo>
                  <a:cubicBezTo>
                    <a:pt x="28480" y="1697381"/>
                    <a:pt x="25400" y="1890728"/>
                    <a:pt x="25400" y="1766283"/>
                  </a:cubicBezTo>
                  <a:lnTo>
                    <a:pt x="38100" y="1778983"/>
                  </a:lnTo>
                  <a:lnTo>
                    <a:pt x="63500" y="16138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209565" y="1312042"/>
              <a:ext cx="220717" cy="515007"/>
            </a:xfrm>
            <a:custGeom>
              <a:avLst/>
              <a:gdLst>
                <a:gd name="connsiteX0" fmla="*/ 65617 w 1060450"/>
                <a:gd name="connsiteY0" fmla="*/ 2844800 h 2844800"/>
                <a:gd name="connsiteX1" fmla="*/ 141817 w 1060450"/>
                <a:gd name="connsiteY1" fmla="*/ 1841500 h 2844800"/>
                <a:gd name="connsiteX2" fmla="*/ 916517 w 1060450"/>
                <a:gd name="connsiteY2" fmla="*/ 596900 h 2844800"/>
                <a:gd name="connsiteX3" fmla="*/ 1005417 w 1060450"/>
                <a:gd name="connsiteY3" fmla="*/ 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2844800">
                  <a:moveTo>
                    <a:pt x="65617" y="2844800"/>
                  </a:moveTo>
                  <a:cubicBezTo>
                    <a:pt x="32808" y="2530475"/>
                    <a:pt x="0" y="2216150"/>
                    <a:pt x="141817" y="1841500"/>
                  </a:cubicBezTo>
                  <a:cubicBezTo>
                    <a:pt x="283634" y="1466850"/>
                    <a:pt x="772584" y="903817"/>
                    <a:pt x="916517" y="596900"/>
                  </a:cubicBezTo>
                  <a:cubicBezTo>
                    <a:pt x="1060450" y="289983"/>
                    <a:pt x="1032933" y="144991"/>
                    <a:pt x="1005417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35841" y="1827048"/>
              <a:ext cx="814552" cy="1555531"/>
            </a:xfrm>
            <a:custGeom>
              <a:avLst/>
              <a:gdLst>
                <a:gd name="connsiteX0" fmla="*/ 0 w 711200"/>
                <a:gd name="connsiteY0" fmla="*/ 0 h 2794000"/>
                <a:gd name="connsiteX1" fmla="*/ 508000 w 711200"/>
                <a:gd name="connsiteY1" fmla="*/ 787400 h 2794000"/>
                <a:gd name="connsiteX2" fmla="*/ 368300 w 711200"/>
                <a:gd name="connsiteY2" fmla="*/ 1930400 h 2794000"/>
                <a:gd name="connsiteX3" fmla="*/ 711200 w 711200"/>
                <a:gd name="connsiteY3" fmla="*/ 2794000 h 2794000"/>
                <a:gd name="connsiteX0" fmla="*/ 0 w 2082800"/>
                <a:gd name="connsiteY0" fmla="*/ 0 h 3022600"/>
                <a:gd name="connsiteX1" fmla="*/ 508000 w 2082800"/>
                <a:gd name="connsiteY1" fmla="*/ 787400 h 3022600"/>
                <a:gd name="connsiteX2" fmla="*/ 368300 w 2082800"/>
                <a:gd name="connsiteY2" fmla="*/ 1930400 h 3022600"/>
                <a:gd name="connsiteX3" fmla="*/ 2082800 w 2082800"/>
                <a:gd name="connsiteY3" fmla="*/ 3022600 h 3022600"/>
                <a:gd name="connsiteX0" fmla="*/ 0 w 569383"/>
                <a:gd name="connsiteY0" fmla="*/ 0 h 1930400"/>
                <a:gd name="connsiteX1" fmla="*/ 508000 w 569383"/>
                <a:gd name="connsiteY1" fmla="*/ 787400 h 1930400"/>
                <a:gd name="connsiteX2" fmla="*/ 368300 w 569383"/>
                <a:gd name="connsiteY2" fmla="*/ 1930400 h 1930400"/>
                <a:gd name="connsiteX0" fmla="*/ 0 w 1968500"/>
                <a:gd name="connsiteY0" fmla="*/ 0 h 3759200"/>
                <a:gd name="connsiteX1" fmla="*/ 508000 w 1968500"/>
                <a:gd name="connsiteY1" fmla="*/ 787400 h 3759200"/>
                <a:gd name="connsiteX2" fmla="*/ 1968500 w 1968500"/>
                <a:gd name="connsiteY2" fmla="*/ 3759200 h 3759200"/>
                <a:gd name="connsiteX0" fmla="*/ 0 w 1968500"/>
                <a:gd name="connsiteY0" fmla="*/ 0 h 3759200"/>
                <a:gd name="connsiteX1" fmla="*/ 508000 w 1968500"/>
                <a:gd name="connsiteY1" fmla="*/ 787400 h 3759200"/>
                <a:gd name="connsiteX2" fmla="*/ 1968500 w 1968500"/>
                <a:gd name="connsiteY2" fmla="*/ 3759200 h 37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0" h="3759200">
                  <a:moveTo>
                    <a:pt x="0" y="0"/>
                  </a:moveTo>
                  <a:cubicBezTo>
                    <a:pt x="223308" y="232833"/>
                    <a:pt x="179917" y="160867"/>
                    <a:pt x="508000" y="787400"/>
                  </a:cubicBezTo>
                  <a:cubicBezTo>
                    <a:pt x="836083" y="1413933"/>
                    <a:pt x="1121833" y="3551767"/>
                    <a:pt x="1968500" y="37592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25786" y="2725966"/>
              <a:ext cx="2452638" cy="325538"/>
            </a:xfrm>
            <a:custGeom>
              <a:avLst/>
              <a:gdLst>
                <a:gd name="connsiteX0" fmla="*/ 0 w 6337300"/>
                <a:gd name="connsiteY0" fmla="*/ 596900 h 596900"/>
                <a:gd name="connsiteX1" fmla="*/ 1498600 w 6337300"/>
                <a:gd name="connsiteY1" fmla="*/ 50800 h 596900"/>
                <a:gd name="connsiteX2" fmla="*/ 4622800 w 6337300"/>
                <a:gd name="connsiteY2" fmla="*/ 381000 h 596900"/>
                <a:gd name="connsiteX3" fmla="*/ 6337300 w 6337300"/>
                <a:gd name="connsiteY3" fmla="*/ 0 h 596900"/>
                <a:gd name="connsiteX0" fmla="*/ 0 w 5142195"/>
                <a:gd name="connsiteY0" fmla="*/ 582083 h 584221"/>
                <a:gd name="connsiteX1" fmla="*/ 1498600 w 5142195"/>
                <a:gd name="connsiteY1" fmla="*/ 35983 h 584221"/>
                <a:gd name="connsiteX2" fmla="*/ 4622800 w 5142195"/>
                <a:gd name="connsiteY2" fmla="*/ 366183 h 584221"/>
                <a:gd name="connsiteX3" fmla="*/ 4614968 w 5142195"/>
                <a:gd name="connsiteY3" fmla="*/ 397954 h 584221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230520"/>
                <a:gd name="connsiteY0" fmla="*/ 582083 h 1057694"/>
                <a:gd name="connsiteX1" fmla="*/ 1498600 w 5230520"/>
                <a:gd name="connsiteY1" fmla="*/ 35983 h 1057694"/>
                <a:gd name="connsiteX2" fmla="*/ 4622800 w 5230520"/>
                <a:gd name="connsiteY2" fmla="*/ 366183 h 1057694"/>
                <a:gd name="connsiteX3" fmla="*/ 5144917 w 5230520"/>
                <a:gd name="connsiteY3" fmla="*/ 980691 h 1057694"/>
                <a:gd name="connsiteX0" fmla="*/ 0 w 4622800"/>
                <a:gd name="connsiteY0" fmla="*/ 582083 h 582083"/>
                <a:gd name="connsiteX1" fmla="*/ 1498600 w 4622800"/>
                <a:gd name="connsiteY1" fmla="*/ 35983 h 582083"/>
                <a:gd name="connsiteX2" fmla="*/ 4622800 w 4622800"/>
                <a:gd name="connsiteY2" fmla="*/ 366183 h 582083"/>
                <a:gd name="connsiteX0" fmla="*/ 0 w 5152748"/>
                <a:gd name="connsiteY0" fmla="*/ 752048 h 752048"/>
                <a:gd name="connsiteX1" fmla="*/ 2028548 w 5152748"/>
                <a:gd name="connsiteY1" fmla="*/ 60264 h 752048"/>
                <a:gd name="connsiteX2" fmla="*/ 5152748 w 5152748"/>
                <a:gd name="connsiteY2" fmla="*/ 390464 h 7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748" h="752048">
                  <a:moveTo>
                    <a:pt x="0" y="752048"/>
                  </a:moveTo>
                  <a:cubicBezTo>
                    <a:pt x="364066" y="496989"/>
                    <a:pt x="1169757" y="120528"/>
                    <a:pt x="2028548" y="60264"/>
                  </a:cubicBezTo>
                  <a:cubicBezTo>
                    <a:pt x="2887339" y="0"/>
                    <a:pt x="4545029" y="233013"/>
                    <a:pt x="5152748" y="39046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30586" y="1689538"/>
              <a:ext cx="2921876" cy="363483"/>
            </a:xfrm>
            <a:custGeom>
              <a:avLst/>
              <a:gdLst>
                <a:gd name="connsiteX0" fmla="*/ 0 w 7061200"/>
                <a:gd name="connsiteY0" fmla="*/ 332317 h 878417"/>
                <a:gd name="connsiteX1" fmla="*/ 2387600 w 7061200"/>
                <a:gd name="connsiteY1" fmla="*/ 840317 h 878417"/>
                <a:gd name="connsiteX2" fmla="*/ 4762500 w 7061200"/>
                <a:gd name="connsiteY2" fmla="*/ 103717 h 878417"/>
                <a:gd name="connsiteX3" fmla="*/ 7061200 w 7061200"/>
                <a:gd name="connsiteY3" fmla="*/ 218017 h 87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1200" h="878417">
                  <a:moveTo>
                    <a:pt x="0" y="332317"/>
                  </a:moveTo>
                  <a:cubicBezTo>
                    <a:pt x="796925" y="605367"/>
                    <a:pt x="1593850" y="878417"/>
                    <a:pt x="2387600" y="840317"/>
                  </a:cubicBezTo>
                  <a:cubicBezTo>
                    <a:pt x="3181350" y="802217"/>
                    <a:pt x="3983567" y="207434"/>
                    <a:pt x="4762500" y="103717"/>
                  </a:cubicBezTo>
                  <a:cubicBezTo>
                    <a:pt x="5541433" y="0"/>
                    <a:pt x="7061200" y="218017"/>
                    <a:pt x="7061200" y="218017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5221" y="1569545"/>
              <a:ext cx="620110" cy="257503"/>
            </a:xfrm>
            <a:custGeom>
              <a:avLst/>
              <a:gdLst>
                <a:gd name="connsiteX0" fmla="*/ 1498600 w 1498600"/>
                <a:gd name="connsiteY0" fmla="*/ 622300 h 622300"/>
                <a:gd name="connsiteX1" fmla="*/ 863600 w 1498600"/>
                <a:gd name="connsiteY1" fmla="*/ 127000 h 622300"/>
                <a:gd name="connsiteX2" fmla="*/ 0 w 14986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8600" h="622300">
                  <a:moveTo>
                    <a:pt x="1498600" y="622300"/>
                  </a:moveTo>
                  <a:cubicBezTo>
                    <a:pt x="1305983" y="426508"/>
                    <a:pt x="1113367" y="230717"/>
                    <a:pt x="863600" y="127000"/>
                  </a:cubicBezTo>
                  <a:cubicBezTo>
                    <a:pt x="613833" y="23283"/>
                    <a:pt x="306916" y="11641"/>
                    <a:pt x="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3917" y="1816538"/>
              <a:ext cx="814552" cy="688428"/>
            </a:xfrm>
            <a:custGeom>
              <a:avLst/>
              <a:gdLst>
                <a:gd name="connsiteX0" fmla="*/ 1968500 w 1968500"/>
                <a:gd name="connsiteY0" fmla="*/ 0 h 1663700"/>
                <a:gd name="connsiteX1" fmla="*/ 1295400 w 1968500"/>
                <a:gd name="connsiteY1" fmla="*/ 952500 h 1663700"/>
                <a:gd name="connsiteX2" fmla="*/ 0 w 1968500"/>
                <a:gd name="connsiteY2" fmla="*/ 16637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0" h="1663700">
                  <a:moveTo>
                    <a:pt x="1968500" y="0"/>
                  </a:moveTo>
                  <a:cubicBezTo>
                    <a:pt x="1795991" y="337608"/>
                    <a:pt x="1623483" y="675217"/>
                    <a:pt x="1295400" y="952500"/>
                  </a:cubicBezTo>
                  <a:cubicBezTo>
                    <a:pt x="967317" y="1229783"/>
                    <a:pt x="483658" y="1446741"/>
                    <a:pt x="0" y="16637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6503" y="1753476"/>
              <a:ext cx="157655" cy="157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0683" y="2950779"/>
              <a:ext cx="157655" cy="157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9082" y="2825531"/>
              <a:ext cx="157655" cy="157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8958" y="2730062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3417" y="2132026"/>
              <a:ext cx="307216" cy="913346"/>
            </a:xfrm>
            <a:custGeom>
              <a:avLst/>
              <a:gdLst>
                <a:gd name="connsiteX0" fmla="*/ 1974850 w 2051050"/>
                <a:gd name="connsiteY0" fmla="*/ 2374900 h 2374900"/>
                <a:gd name="connsiteX1" fmla="*/ 1758950 w 2051050"/>
                <a:gd name="connsiteY1" fmla="*/ 1955800 h 2374900"/>
                <a:gd name="connsiteX2" fmla="*/ 222250 w 2051050"/>
                <a:gd name="connsiteY2" fmla="*/ 711200 h 2374900"/>
                <a:gd name="connsiteX3" fmla="*/ 425450 w 2051050"/>
                <a:gd name="connsiteY3" fmla="*/ 0 h 2374900"/>
                <a:gd name="connsiteX0" fmla="*/ 1752600 w 1828800"/>
                <a:gd name="connsiteY0" fmla="*/ 1663700 h 1663700"/>
                <a:gd name="connsiteX1" fmla="*/ 1536700 w 1828800"/>
                <a:gd name="connsiteY1" fmla="*/ 1244600 h 1663700"/>
                <a:gd name="connsiteX2" fmla="*/ 0 w 1828800"/>
                <a:gd name="connsiteY2" fmla="*/ 0 h 1663700"/>
                <a:gd name="connsiteX0" fmla="*/ 761259 w 799359"/>
                <a:gd name="connsiteY0" fmla="*/ 2219120 h 2219120"/>
                <a:gd name="connsiteX1" fmla="*/ 545359 w 799359"/>
                <a:gd name="connsiteY1" fmla="*/ 1800020 h 2219120"/>
                <a:gd name="connsiteX2" fmla="*/ 0 w 799359"/>
                <a:gd name="connsiteY2" fmla="*/ 0 h 221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359" h="2219120">
                  <a:moveTo>
                    <a:pt x="761259" y="2219120"/>
                  </a:moveTo>
                  <a:cubicBezTo>
                    <a:pt x="799359" y="2148211"/>
                    <a:pt x="672235" y="2169873"/>
                    <a:pt x="545359" y="1800020"/>
                  </a:cubicBezTo>
                  <a:cubicBezTo>
                    <a:pt x="418483" y="1430167"/>
                    <a:pt x="222250" y="325967"/>
                    <a:pt x="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66007" y="1158766"/>
              <a:ext cx="562303" cy="2338552"/>
            </a:xfrm>
            <a:custGeom>
              <a:avLst/>
              <a:gdLst>
                <a:gd name="connsiteX0" fmla="*/ 1358900 w 1358900"/>
                <a:gd name="connsiteY0" fmla="*/ 0 h 5651500"/>
                <a:gd name="connsiteX1" fmla="*/ 38100 w 1358900"/>
                <a:gd name="connsiteY1" fmla="*/ 1663700 h 5651500"/>
                <a:gd name="connsiteX2" fmla="*/ 1130300 w 1358900"/>
                <a:gd name="connsiteY2" fmla="*/ 565150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0" h="5651500">
                  <a:moveTo>
                    <a:pt x="1358900" y="0"/>
                  </a:moveTo>
                  <a:cubicBezTo>
                    <a:pt x="717550" y="360892"/>
                    <a:pt x="76200" y="721784"/>
                    <a:pt x="38100" y="1663700"/>
                  </a:cubicBezTo>
                  <a:cubicBezTo>
                    <a:pt x="0" y="2605616"/>
                    <a:pt x="565150" y="4128558"/>
                    <a:pt x="1130300" y="56515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37910" y="1143000"/>
              <a:ext cx="388883" cy="1713186"/>
            </a:xfrm>
            <a:custGeom>
              <a:avLst/>
              <a:gdLst>
                <a:gd name="connsiteX0" fmla="*/ 285750 w 1225550"/>
                <a:gd name="connsiteY0" fmla="*/ 4025900 h 4025900"/>
                <a:gd name="connsiteX1" fmla="*/ 82550 w 1225550"/>
                <a:gd name="connsiteY1" fmla="*/ 3378200 h 4025900"/>
                <a:gd name="connsiteX2" fmla="*/ 781050 w 1225550"/>
                <a:gd name="connsiteY2" fmla="*/ 1828800 h 4025900"/>
                <a:gd name="connsiteX3" fmla="*/ 1225550 w 1225550"/>
                <a:gd name="connsiteY3" fmla="*/ 0 h 4025900"/>
                <a:gd name="connsiteX0" fmla="*/ 0 w 939800"/>
                <a:gd name="connsiteY0" fmla="*/ 4025900 h 4025900"/>
                <a:gd name="connsiteX1" fmla="*/ 495300 w 939800"/>
                <a:gd name="connsiteY1" fmla="*/ 1828800 h 4025900"/>
                <a:gd name="connsiteX2" fmla="*/ 939800 w 939800"/>
                <a:gd name="connsiteY2" fmla="*/ 0 h 4025900"/>
                <a:gd name="connsiteX0" fmla="*/ 0 w 939800"/>
                <a:gd name="connsiteY0" fmla="*/ 4025900 h 4025900"/>
                <a:gd name="connsiteX1" fmla="*/ 635000 w 939800"/>
                <a:gd name="connsiteY1" fmla="*/ 2766263 h 4025900"/>
                <a:gd name="connsiteX2" fmla="*/ 495300 w 939800"/>
                <a:gd name="connsiteY2" fmla="*/ 1828800 h 4025900"/>
                <a:gd name="connsiteX3" fmla="*/ 939800 w 939800"/>
                <a:gd name="connsiteY3" fmla="*/ 0 h 402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800" h="4025900">
                  <a:moveTo>
                    <a:pt x="0" y="4025900"/>
                  </a:moveTo>
                  <a:cubicBezTo>
                    <a:pt x="29633" y="3914756"/>
                    <a:pt x="552450" y="3132446"/>
                    <a:pt x="635000" y="2766263"/>
                  </a:cubicBezTo>
                  <a:cubicBezTo>
                    <a:pt x="717550" y="2400080"/>
                    <a:pt x="368300" y="2388639"/>
                    <a:pt x="495300" y="1828800"/>
                  </a:cubicBezTo>
                  <a:cubicBezTo>
                    <a:pt x="685800" y="1265767"/>
                    <a:pt x="812800" y="632883"/>
                    <a:pt x="93980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62972" y="1689538"/>
              <a:ext cx="177674" cy="1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5372" y="3013841"/>
              <a:ext cx="409903" cy="567559"/>
            </a:xfrm>
            <a:custGeom>
              <a:avLst/>
              <a:gdLst>
                <a:gd name="connsiteX0" fmla="*/ 990600 w 990600"/>
                <a:gd name="connsiteY0" fmla="*/ 0 h 1371600"/>
                <a:gd name="connsiteX1" fmla="*/ 787400 w 990600"/>
                <a:gd name="connsiteY1" fmla="*/ 749300 h 1371600"/>
                <a:gd name="connsiteX2" fmla="*/ 0 w 990600"/>
                <a:gd name="connsiteY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600" h="1371600">
                  <a:moveTo>
                    <a:pt x="990600" y="0"/>
                  </a:moveTo>
                  <a:cubicBezTo>
                    <a:pt x="971550" y="260350"/>
                    <a:pt x="952500" y="520700"/>
                    <a:pt x="787400" y="749300"/>
                  </a:cubicBezTo>
                  <a:cubicBezTo>
                    <a:pt x="622300" y="977900"/>
                    <a:pt x="311150" y="1174750"/>
                    <a:pt x="0" y="13716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43165" y="2903483"/>
              <a:ext cx="472965" cy="541283"/>
            </a:xfrm>
            <a:custGeom>
              <a:avLst/>
              <a:gdLst>
                <a:gd name="connsiteX0" fmla="*/ 0 w 1143000"/>
                <a:gd name="connsiteY0" fmla="*/ 0 h 1308100"/>
                <a:gd name="connsiteX1" fmla="*/ 762000 w 1143000"/>
                <a:gd name="connsiteY1" fmla="*/ 596900 h 1308100"/>
                <a:gd name="connsiteX2" fmla="*/ 1143000 w 1143000"/>
                <a:gd name="connsiteY2" fmla="*/ 130810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1308100">
                  <a:moveTo>
                    <a:pt x="0" y="0"/>
                  </a:moveTo>
                  <a:cubicBezTo>
                    <a:pt x="285750" y="189441"/>
                    <a:pt x="571500" y="378883"/>
                    <a:pt x="762000" y="596900"/>
                  </a:cubicBezTo>
                  <a:cubicBezTo>
                    <a:pt x="952500" y="814917"/>
                    <a:pt x="1047750" y="1061508"/>
                    <a:pt x="1143000" y="13081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44986" y="2004848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34172" y="2730062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63882" y="1689538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257565" y="1389993"/>
              <a:ext cx="315310" cy="346841"/>
            </a:xfrm>
            <a:custGeom>
              <a:avLst/>
              <a:gdLst>
                <a:gd name="connsiteX0" fmla="*/ 0 w 762000"/>
                <a:gd name="connsiteY0" fmla="*/ 838200 h 838200"/>
                <a:gd name="connsiteX1" fmla="*/ 254000 w 762000"/>
                <a:gd name="connsiteY1" fmla="*/ 609600 h 838200"/>
                <a:gd name="connsiteX2" fmla="*/ 762000 w 762000"/>
                <a:gd name="connsiteY2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838200">
                  <a:moveTo>
                    <a:pt x="0" y="838200"/>
                  </a:moveTo>
                  <a:cubicBezTo>
                    <a:pt x="63500" y="793750"/>
                    <a:pt x="127000" y="749300"/>
                    <a:pt x="254000" y="609600"/>
                  </a:cubicBezTo>
                  <a:cubicBezTo>
                    <a:pt x="381000" y="469900"/>
                    <a:pt x="571500" y="234950"/>
                    <a:pt x="76200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37420" y="1810407"/>
              <a:ext cx="382752" cy="809297"/>
            </a:xfrm>
            <a:custGeom>
              <a:avLst/>
              <a:gdLst>
                <a:gd name="connsiteX0" fmla="*/ 23283 w 924983"/>
                <a:gd name="connsiteY0" fmla="*/ 0 h 1955800"/>
                <a:gd name="connsiteX1" fmla="*/ 150283 w 924983"/>
                <a:gd name="connsiteY1" fmla="*/ 1054100 h 1955800"/>
                <a:gd name="connsiteX2" fmla="*/ 924983 w 924983"/>
                <a:gd name="connsiteY2" fmla="*/ 1955800 h 195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955800">
                  <a:moveTo>
                    <a:pt x="23283" y="0"/>
                  </a:moveTo>
                  <a:cubicBezTo>
                    <a:pt x="11641" y="364066"/>
                    <a:pt x="0" y="728133"/>
                    <a:pt x="150283" y="1054100"/>
                  </a:cubicBezTo>
                  <a:cubicBezTo>
                    <a:pt x="300566" y="1380067"/>
                    <a:pt x="612774" y="1667933"/>
                    <a:pt x="924983" y="19558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60800" y="2286000"/>
              <a:ext cx="533400" cy="609600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4953000" y="3886200"/>
            <a:ext cx="157655" cy="157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53000" y="4876800"/>
            <a:ext cx="146817" cy="156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48200" y="5562600"/>
            <a:ext cx="584562" cy="408545"/>
          </a:xfrm>
          <a:custGeom>
            <a:avLst/>
            <a:gdLst>
              <a:gd name="connsiteX0" fmla="*/ 0 w 6337300"/>
              <a:gd name="connsiteY0" fmla="*/ 596900 h 596900"/>
              <a:gd name="connsiteX1" fmla="*/ 1498600 w 6337300"/>
              <a:gd name="connsiteY1" fmla="*/ 50800 h 596900"/>
              <a:gd name="connsiteX2" fmla="*/ 4622800 w 6337300"/>
              <a:gd name="connsiteY2" fmla="*/ 381000 h 596900"/>
              <a:gd name="connsiteX3" fmla="*/ 6337300 w 6337300"/>
              <a:gd name="connsiteY3" fmla="*/ 0 h 596900"/>
              <a:gd name="connsiteX0" fmla="*/ 0 w 5142195"/>
              <a:gd name="connsiteY0" fmla="*/ 582083 h 584221"/>
              <a:gd name="connsiteX1" fmla="*/ 1498600 w 5142195"/>
              <a:gd name="connsiteY1" fmla="*/ 35983 h 584221"/>
              <a:gd name="connsiteX2" fmla="*/ 4622800 w 5142195"/>
              <a:gd name="connsiteY2" fmla="*/ 366183 h 584221"/>
              <a:gd name="connsiteX3" fmla="*/ 4614968 w 5142195"/>
              <a:gd name="connsiteY3" fmla="*/ 397954 h 584221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230520"/>
              <a:gd name="connsiteY0" fmla="*/ 582083 h 1057694"/>
              <a:gd name="connsiteX1" fmla="*/ 1498600 w 5230520"/>
              <a:gd name="connsiteY1" fmla="*/ 35983 h 1057694"/>
              <a:gd name="connsiteX2" fmla="*/ 4622800 w 5230520"/>
              <a:gd name="connsiteY2" fmla="*/ 366183 h 1057694"/>
              <a:gd name="connsiteX3" fmla="*/ 5144917 w 5230520"/>
              <a:gd name="connsiteY3" fmla="*/ 980691 h 1057694"/>
              <a:gd name="connsiteX0" fmla="*/ 0 w 4622800"/>
              <a:gd name="connsiteY0" fmla="*/ 582083 h 582083"/>
              <a:gd name="connsiteX1" fmla="*/ 1498600 w 4622800"/>
              <a:gd name="connsiteY1" fmla="*/ 35983 h 582083"/>
              <a:gd name="connsiteX2" fmla="*/ 4622800 w 4622800"/>
              <a:gd name="connsiteY2" fmla="*/ 366183 h 582083"/>
              <a:gd name="connsiteX0" fmla="*/ 0 w 5152748"/>
              <a:gd name="connsiteY0" fmla="*/ 752048 h 752048"/>
              <a:gd name="connsiteX1" fmla="*/ 2028548 w 5152748"/>
              <a:gd name="connsiteY1" fmla="*/ 60264 h 752048"/>
              <a:gd name="connsiteX2" fmla="*/ 5152748 w 5152748"/>
              <a:gd name="connsiteY2" fmla="*/ 390464 h 752048"/>
              <a:gd name="connsiteX0" fmla="*/ 0 w 2028547"/>
              <a:gd name="connsiteY0" fmla="*/ 691785 h 691785"/>
              <a:gd name="connsiteX1" fmla="*/ 2028548 w 2028547"/>
              <a:gd name="connsiteY1" fmla="*/ 1 h 691785"/>
              <a:gd name="connsiteX0" fmla="*/ 0 w 2508815"/>
              <a:gd name="connsiteY0" fmla="*/ 691783 h 691783"/>
              <a:gd name="connsiteX1" fmla="*/ 2508815 w 2508815"/>
              <a:gd name="connsiteY1" fmla="*/ 0 h 691783"/>
              <a:gd name="connsiteX0" fmla="*/ 0 w 2508815"/>
              <a:gd name="connsiteY0" fmla="*/ 691783 h 698392"/>
              <a:gd name="connsiteX1" fmla="*/ 2508815 w 2508815"/>
              <a:gd name="connsiteY1" fmla="*/ 0 h 698392"/>
              <a:gd name="connsiteX0" fmla="*/ 0 w 2508815"/>
              <a:gd name="connsiteY0" fmla="*/ 739155 h 745764"/>
              <a:gd name="connsiteX1" fmla="*/ 2508815 w 2508815"/>
              <a:gd name="connsiteY1" fmla="*/ 47372 h 745764"/>
              <a:gd name="connsiteX0" fmla="*/ 0 w 1548283"/>
              <a:gd name="connsiteY0" fmla="*/ 739154 h 1449903"/>
              <a:gd name="connsiteX1" fmla="*/ 1548283 w 1548283"/>
              <a:gd name="connsiteY1" fmla="*/ 751511 h 1449903"/>
              <a:gd name="connsiteX0" fmla="*/ 0 w 1228106"/>
              <a:gd name="connsiteY0" fmla="*/ 739154 h 1449903"/>
              <a:gd name="connsiteX1" fmla="*/ 1228106 w 1228106"/>
              <a:gd name="connsiteY1" fmla="*/ 751512 h 1449903"/>
              <a:gd name="connsiteX0" fmla="*/ 0 w 1228106"/>
              <a:gd name="connsiteY0" fmla="*/ 739154 h 1119840"/>
              <a:gd name="connsiteX1" fmla="*/ 1228106 w 1228106"/>
              <a:gd name="connsiteY1" fmla="*/ 751512 h 1119840"/>
              <a:gd name="connsiteX0" fmla="*/ 0 w 1228106"/>
              <a:gd name="connsiteY0" fmla="*/ 409091 h 789777"/>
              <a:gd name="connsiteX1" fmla="*/ 1228106 w 1228106"/>
              <a:gd name="connsiteY1" fmla="*/ 421449 h 789777"/>
              <a:gd name="connsiteX0" fmla="*/ 0 w 1228106"/>
              <a:gd name="connsiteY0" fmla="*/ 409091 h 943807"/>
              <a:gd name="connsiteX1" fmla="*/ 1228106 w 1228106"/>
              <a:gd name="connsiteY1" fmla="*/ 421449 h 94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106" h="943807">
                <a:moveTo>
                  <a:pt x="0" y="409091"/>
                </a:moveTo>
                <a:cubicBezTo>
                  <a:pt x="484133" y="0"/>
                  <a:pt x="629459" y="943807"/>
                  <a:pt x="1228106" y="42144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37338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Irregular Point </a:t>
            </a:r>
          </a:p>
          <a:p>
            <a:r>
              <a:rPr lang="en-US" sz="16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of original cross field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410200" y="4724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Cross-over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5410200" y="55626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Separatrix</a:t>
            </a:r>
            <a:endParaRPr lang="en-US" sz="24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600" dirty="0" smtClean="0">
                <a:latin typeface="Lucida Grande" charset="0"/>
                <a:sym typeface="Lucida Grande" charset="0"/>
              </a:rPr>
              <a:t>following original cross field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914400"/>
            <a:ext cx="102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surface 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04800" y="1219200"/>
            <a:ext cx="4413164" cy="2290465"/>
            <a:chOff x="304800" y="1219200"/>
            <a:chExt cx="4413164" cy="2290465"/>
          </a:xfrm>
        </p:grpSpPr>
        <p:sp>
          <p:nvSpPr>
            <p:cNvPr id="49" name="TextBox 48"/>
            <p:cNvSpPr txBox="1"/>
            <p:nvPr/>
          </p:nvSpPr>
          <p:spPr>
            <a:xfrm>
              <a:off x="2667000" y="20574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4400" y="2286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6400" y="21336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00200" y="12954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9600" y="16764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" y="2667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90600" y="3048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05000" y="28956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2438400"/>
              <a:ext cx="450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67000" y="29718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67000" y="12192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33800" y="12192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67200" y="1905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0" y="12192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Graph Simplification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5105400" y="3505200"/>
            <a:ext cx="4038600" cy="3733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Opening</a:t>
            </a:r>
            <a:r>
              <a:rPr lang="en-US" sz="2800" dirty="0" smtClean="0"/>
              <a:t> Move   (      ++ )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Continuation</a:t>
            </a:r>
            <a:r>
              <a:rPr lang="en-US" sz="2800" dirty="0" smtClean="0"/>
              <a:t> Move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Continuation</a:t>
            </a:r>
            <a:r>
              <a:rPr lang="en-US" sz="2800" dirty="0" smtClean="0"/>
              <a:t> Move</a:t>
            </a:r>
          </a:p>
          <a:p>
            <a:pPr>
              <a:buNone/>
            </a:pPr>
            <a:r>
              <a:rPr lang="en-US" sz="2800" dirty="0" smtClean="0"/>
              <a:t>		. . .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Continuation</a:t>
            </a:r>
            <a:r>
              <a:rPr lang="en-US" sz="2800" dirty="0" smtClean="0"/>
              <a:t> Move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Closing</a:t>
            </a:r>
            <a:r>
              <a:rPr lang="en-US" sz="2800" dirty="0" smtClean="0"/>
              <a:t> Move    (      -- )</a:t>
            </a:r>
            <a:endParaRPr lang="en-US" sz="2800" dirty="0"/>
          </a:p>
        </p:txBody>
      </p:sp>
      <p:grpSp>
        <p:nvGrpSpPr>
          <p:cNvPr id="3" name="Group 47"/>
          <p:cNvGrpSpPr/>
          <p:nvPr/>
        </p:nvGrpSpPr>
        <p:grpSpPr>
          <a:xfrm>
            <a:off x="304800" y="1066800"/>
            <a:ext cx="4622800" cy="2743200"/>
            <a:chOff x="304800" y="1066800"/>
            <a:chExt cx="4622800" cy="2743200"/>
          </a:xfrm>
        </p:grpSpPr>
        <p:sp>
          <p:nvSpPr>
            <p:cNvPr id="26" name="Freeform 25"/>
            <p:cNvSpPr/>
            <p:nvPr/>
          </p:nvSpPr>
          <p:spPr>
            <a:xfrm>
              <a:off x="304800" y="1066800"/>
              <a:ext cx="4622800" cy="2743200"/>
            </a:xfrm>
            <a:custGeom>
              <a:avLst/>
              <a:gdLst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0" fmla="*/ 63500 w 4588283"/>
                <a:gd name="connsiteY0" fmla="*/ 1613883 h 2769583"/>
                <a:gd name="connsiteX1" fmla="*/ 88900 w 4588283"/>
                <a:gd name="connsiteY1" fmla="*/ 1359883 h 2769583"/>
                <a:gd name="connsiteX2" fmla="*/ 63500 w 4588283"/>
                <a:gd name="connsiteY2" fmla="*/ 1182083 h 2769583"/>
                <a:gd name="connsiteX3" fmla="*/ 292100 w 4588283"/>
                <a:gd name="connsiteY3" fmla="*/ 394683 h 2769583"/>
                <a:gd name="connsiteX4" fmla="*/ 1752600 w 4588283"/>
                <a:gd name="connsiteY4" fmla="*/ 89883 h 2769583"/>
                <a:gd name="connsiteX5" fmla="*/ 2641600 w 4588283"/>
                <a:gd name="connsiteY5" fmla="*/ 983 h 2769583"/>
                <a:gd name="connsiteX6" fmla="*/ 2679700 w 4588283"/>
                <a:gd name="connsiteY6" fmla="*/ 39083 h 2769583"/>
                <a:gd name="connsiteX7" fmla="*/ 2755900 w 4588283"/>
                <a:gd name="connsiteY7" fmla="*/ 89883 h 2769583"/>
                <a:gd name="connsiteX8" fmla="*/ 2832100 w 4588283"/>
                <a:gd name="connsiteY8" fmla="*/ 115283 h 2769583"/>
                <a:gd name="connsiteX9" fmla="*/ 2882900 w 4588283"/>
                <a:gd name="connsiteY9" fmla="*/ 127983 h 2769583"/>
                <a:gd name="connsiteX10" fmla="*/ 2933700 w 4588283"/>
                <a:gd name="connsiteY10" fmla="*/ 153383 h 2769583"/>
                <a:gd name="connsiteX11" fmla="*/ 3073400 w 4588283"/>
                <a:gd name="connsiteY11" fmla="*/ 140683 h 2769583"/>
                <a:gd name="connsiteX12" fmla="*/ 3124200 w 4588283"/>
                <a:gd name="connsiteY12" fmla="*/ 115283 h 2769583"/>
                <a:gd name="connsiteX13" fmla="*/ 3175000 w 4588283"/>
                <a:gd name="connsiteY13" fmla="*/ 102583 h 2769583"/>
                <a:gd name="connsiteX14" fmla="*/ 3213100 w 4588283"/>
                <a:gd name="connsiteY14" fmla="*/ 89883 h 2769583"/>
                <a:gd name="connsiteX15" fmla="*/ 3263900 w 4588283"/>
                <a:gd name="connsiteY15" fmla="*/ 77183 h 2769583"/>
                <a:gd name="connsiteX16" fmla="*/ 3365500 w 4588283"/>
                <a:gd name="connsiteY16" fmla="*/ 39083 h 2769583"/>
                <a:gd name="connsiteX17" fmla="*/ 3860800 w 4588283"/>
                <a:gd name="connsiteY17" fmla="*/ 216883 h 2769583"/>
                <a:gd name="connsiteX18" fmla="*/ 3911600 w 4588283"/>
                <a:gd name="connsiteY18" fmla="*/ 229583 h 2769583"/>
                <a:gd name="connsiteX19" fmla="*/ 4076700 w 4588283"/>
                <a:gd name="connsiteY19" fmla="*/ 216883 h 2769583"/>
                <a:gd name="connsiteX20" fmla="*/ 4356100 w 4588283"/>
                <a:gd name="connsiteY20" fmla="*/ 216883 h 2769583"/>
                <a:gd name="connsiteX21" fmla="*/ 4419600 w 4588283"/>
                <a:gd name="connsiteY21" fmla="*/ 242283 h 2769583"/>
                <a:gd name="connsiteX22" fmla="*/ 4584700 w 4588283"/>
                <a:gd name="connsiteY22" fmla="*/ 686783 h 2769583"/>
                <a:gd name="connsiteX23" fmla="*/ 4546600 w 4588283"/>
                <a:gd name="connsiteY23" fmla="*/ 699483 h 2769583"/>
                <a:gd name="connsiteX24" fmla="*/ 4470400 w 4588283"/>
                <a:gd name="connsiteY24" fmla="*/ 750283 h 2769583"/>
                <a:gd name="connsiteX25" fmla="*/ 4432300 w 4588283"/>
                <a:gd name="connsiteY25" fmla="*/ 775683 h 2769583"/>
                <a:gd name="connsiteX26" fmla="*/ 4368800 w 4588283"/>
                <a:gd name="connsiteY26" fmla="*/ 864583 h 2769583"/>
                <a:gd name="connsiteX27" fmla="*/ 4356100 w 4588283"/>
                <a:gd name="connsiteY27" fmla="*/ 902683 h 2769583"/>
                <a:gd name="connsiteX28" fmla="*/ 4381500 w 4588283"/>
                <a:gd name="connsiteY28" fmla="*/ 1080483 h 2769583"/>
                <a:gd name="connsiteX29" fmla="*/ 4419600 w 4588283"/>
                <a:gd name="connsiteY29" fmla="*/ 1131283 h 2769583"/>
                <a:gd name="connsiteX30" fmla="*/ 4470400 w 4588283"/>
                <a:gd name="connsiteY30" fmla="*/ 1207483 h 2769583"/>
                <a:gd name="connsiteX31" fmla="*/ 4546600 w 4588283"/>
                <a:gd name="connsiteY31" fmla="*/ 1334483 h 2769583"/>
                <a:gd name="connsiteX32" fmla="*/ 4584700 w 4588283"/>
                <a:gd name="connsiteY32" fmla="*/ 1410683 h 2769583"/>
                <a:gd name="connsiteX33" fmla="*/ 4559300 w 4588283"/>
                <a:gd name="connsiteY33" fmla="*/ 1448783 h 2769583"/>
                <a:gd name="connsiteX34" fmla="*/ 4483100 w 4588283"/>
                <a:gd name="connsiteY34" fmla="*/ 1474183 h 2769583"/>
                <a:gd name="connsiteX35" fmla="*/ 4445000 w 4588283"/>
                <a:gd name="connsiteY35" fmla="*/ 1486883 h 2769583"/>
                <a:gd name="connsiteX36" fmla="*/ 4406900 w 4588283"/>
                <a:gd name="connsiteY36" fmla="*/ 1499583 h 2769583"/>
                <a:gd name="connsiteX37" fmla="*/ 4318000 w 4588283"/>
                <a:gd name="connsiteY37" fmla="*/ 1537683 h 2769583"/>
                <a:gd name="connsiteX38" fmla="*/ 4241800 w 4588283"/>
                <a:gd name="connsiteY38" fmla="*/ 1588483 h 2769583"/>
                <a:gd name="connsiteX39" fmla="*/ 4216400 w 4588283"/>
                <a:gd name="connsiteY39" fmla="*/ 1626583 h 2769583"/>
                <a:gd name="connsiteX40" fmla="*/ 4140200 w 4588283"/>
                <a:gd name="connsiteY40" fmla="*/ 1677383 h 2769583"/>
                <a:gd name="connsiteX41" fmla="*/ 4127500 w 4588283"/>
                <a:gd name="connsiteY41" fmla="*/ 1715483 h 2769583"/>
                <a:gd name="connsiteX42" fmla="*/ 4089400 w 4588283"/>
                <a:gd name="connsiteY42" fmla="*/ 1791683 h 2769583"/>
                <a:gd name="connsiteX43" fmla="*/ 4076700 w 4588283"/>
                <a:gd name="connsiteY43" fmla="*/ 1842483 h 2769583"/>
                <a:gd name="connsiteX44" fmla="*/ 4051300 w 4588283"/>
                <a:gd name="connsiteY44" fmla="*/ 1880583 h 2769583"/>
                <a:gd name="connsiteX45" fmla="*/ 3441700 w 4588283"/>
                <a:gd name="connsiteY45" fmla="*/ 2490183 h 2769583"/>
                <a:gd name="connsiteX46" fmla="*/ 3136900 w 4588283"/>
                <a:gd name="connsiteY46" fmla="*/ 2502883 h 2769583"/>
                <a:gd name="connsiteX47" fmla="*/ 3098800 w 4588283"/>
                <a:gd name="connsiteY47" fmla="*/ 2515583 h 2769583"/>
                <a:gd name="connsiteX48" fmla="*/ 3035300 w 4588283"/>
                <a:gd name="connsiteY48" fmla="*/ 2540983 h 2769583"/>
                <a:gd name="connsiteX49" fmla="*/ 2984500 w 4588283"/>
                <a:gd name="connsiteY49" fmla="*/ 2566383 h 2769583"/>
                <a:gd name="connsiteX50" fmla="*/ 2933700 w 4588283"/>
                <a:gd name="connsiteY50" fmla="*/ 2579083 h 2769583"/>
                <a:gd name="connsiteX51" fmla="*/ 2806700 w 4588283"/>
                <a:gd name="connsiteY51" fmla="*/ 2617183 h 2769583"/>
                <a:gd name="connsiteX52" fmla="*/ 2679700 w 4588283"/>
                <a:gd name="connsiteY52" fmla="*/ 2604483 h 2769583"/>
                <a:gd name="connsiteX53" fmla="*/ 2641600 w 4588283"/>
                <a:gd name="connsiteY53" fmla="*/ 2591783 h 2769583"/>
                <a:gd name="connsiteX54" fmla="*/ 2336800 w 4588283"/>
                <a:gd name="connsiteY54" fmla="*/ 2579083 h 2769583"/>
                <a:gd name="connsiteX55" fmla="*/ 2260600 w 4588283"/>
                <a:gd name="connsiteY55" fmla="*/ 2553683 h 2769583"/>
                <a:gd name="connsiteX56" fmla="*/ 2171700 w 4588283"/>
                <a:gd name="connsiteY56" fmla="*/ 2502883 h 2769583"/>
                <a:gd name="connsiteX57" fmla="*/ 2082800 w 4588283"/>
                <a:gd name="connsiteY57" fmla="*/ 2452083 h 2769583"/>
                <a:gd name="connsiteX58" fmla="*/ 2006600 w 4588283"/>
                <a:gd name="connsiteY58" fmla="*/ 2439383 h 2769583"/>
                <a:gd name="connsiteX59" fmla="*/ 1968500 w 4588283"/>
                <a:gd name="connsiteY59" fmla="*/ 2426683 h 2769583"/>
                <a:gd name="connsiteX60" fmla="*/ 1841500 w 4588283"/>
                <a:gd name="connsiteY60" fmla="*/ 2401283 h 2769583"/>
                <a:gd name="connsiteX61" fmla="*/ 1574800 w 4588283"/>
                <a:gd name="connsiteY61" fmla="*/ 2426683 h 2769583"/>
                <a:gd name="connsiteX62" fmla="*/ 1524000 w 4588283"/>
                <a:gd name="connsiteY62" fmla="*/ 2439383 h 2769583"/>
                <a:gd name="connsiteX63" fmla="*/ 1435100 w 4588283"/>
                <a:gd name="connsiteY63" fmla="*/ 2452083 h 2769583"/>
                <a:gd name="connsiteX64" fmla="*/ 1397000 w 4588283"/>
                <a:gd name="connsiteY64" fmla="*/ 2464783 h 2769583"/>
                <a:gd name="connsiteX65" fmla="*/ 1257300 w 4588283"/>
                <a:gd name="connsiteY65" fmla="*/ 2490183 h 2769583"/>
                <a:gd name="connsiteX66" fmla="*/ 1206500 w 4588283"/>
                <a:gd name="connsiteY66" fmla="*/ 2515583 h 2769583"/>
                <a:gd name="connsiteX67" fmla="*/ 1092200 w 4588283"/>
                <a:gd name="connsiteY67" fmla="*/ 2553683 h 2769583"/>
                <a:gd name="connsiteX68" fmla="*/ 977900 w 4588283"/>
                <a:gd name="connsiteY68" fmla="*/ 2604483 h 2769583"/>
                <a:gd name="connsiteX69" fmla="*/ 927100 w 4588283"/>
                <a:gd name="connsiteY69" fmla="*/ 2617183 h 2769583"/>
                <a:gd name="connsiteX70" fmla="*/ 876300 w 4588283"/>
                <a:gd name="connsiteY70" fmla="*/ 2642583 h 2769583"/>
                <a:gd name="connsiteX71" fmla="*/ 774700 w 4588283"/>
                <a:gd name="connsiteY71" fmla="*/ 2667983 h 2769583"/>
                <a:gd name="connsiteX72" fmla="*/ 723900 w 4588283"/>
                <a:gd name="connsiteY72" fmla="*/ 2693383 h 2769583"/>
                <a:gd name="connsiteX73" fmla="*/ 635000 w 4588283"/>
                <a:gd name="connsiteY73" fmla="*/ 2718783 h 2769583"/>
                <a:gd name="connsiteX74" fmla="*/ 596900 w 4588283"/>
                <a:gd name="connsiteY74" fmla="*/ 2744183 h 2769583"/>
                <a:gd name="connsiteX75" fmla="*/ 546100 w 4588283"/>
                <a:gd name="connsiteY75" fmla="*/ 2756883 h 2769583"/>
                <a:gd name="connsiteX76" fmla="*/ 508000 w 4588283"/>
                <a:gd name="connsiteY76" fmla="*/ 2769583 h 2769583"/>
                <a:gd name="connsiteX77" fmla="*/ 355600 w 4588283"/>
                <a:gd name="connsiteY77" fmla="*/ 2756883 h 2769583"/>
                <a:gd name="connsiteX78" fmla="*/ 241300 w 4588283"/>
                <a:gd name="connsiteY78" fmla="*/ 2731483 h 2769583"/>
                <a:gd name="connsiteX79" fmla="*/ 203200 w 4588283"/>
                <a:gd name="connsiteY79" fmla="*/ 2718783 h 2769583"/>
                <a:gd name="connsiteX80" fmla="*/ 127000 w 4588283"/>
                <a:gd name="connsiteY80" fmla="*/ 2667983 h 2769583"/>
                <a:gd name="connsiteX81" fmla="*/ 101600 w 4588283"/>
                <a:gd name="connsiteY81" fmla="*/ 2579083 h 2769583"/>
                <a:gd name="connsiteX82" fmla="*/ 76200 w 4588283"/>
                <a:gd name="connsiteY82" fmla="*/ 2477483 h 2769583"/>
                <a:gd name="connsiteX83" fmla="*/ 63500 w 4588283"/>
                <a:gd name="connsiteY83" fmla="*/ 2363183 h 2769583"/>
                <a:gd name="connsiteX84" fmla="*/ 50800 w 4588283"/>
                <a:gd name="connsiteY84" fmla="*/ 2325083 h 2769583"/>
                <a:gd name="connsiteX85" fmla="*/ 38100 w 4588283"/>
                <a:gd name="connsiteY85" fmla="*/ 2274283 h 2769583"/>
                <a:gd name="connsiteX86" fmla="*/ 25400 w 4588283"/>
                <a:gd name="connsiteY86" fmla="*/ 2159983 h 2769583"/>
                <a:gd name="connsiteX87" fmla="*/ 0 w 4588283"/>
                <a:gd name="connsiteY87" fmla="*/ 2058383 h 2769583"/>
                <a:gd name="connsiteX88" fmla="*/ 12700 w 4588283"/>
                <a:gd name="connsiteY88" fmla="*/ 1855183 h 2769583"/>
                <a:gd name="connsiteX89" fmla="*/ 25400 w 4588283"/>
                <a:gd name="connsiteY89" fmla="*/ 1766283 h 2769583"/>
                <a:gd name="connsiteX90" fmla="*/ 38100 w 4588283"/>
                <a:gd name="connsiteY90" fmla="*/ 1778983 h 2769583"/>
                <a:gd name="connsiteX91" fmla="*/ 63500 w 4588283"/>
                <a:gd name="connsiteY91" fmla="*/ 1613883 h 276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588283" h="2769583">
                  <a:moveTo>
                    <a:pt x="63500" y="1613883"/>
                  </a:moveTo>
                  <a:cubicBezTo>
                    <a:pt x="71967" y="1529216"/>
                    <a:pt x="102889" y="1443814"/>
                    <a:pt x="88900" y="1359883"/>
                  </a:cubicBezTo>
                  <a:cubicBezTo>
                    <a:pt x="62108" y="1199132"/>
                    <a:pt x="63500" y="1258984"/>
                    <a:pt x="63500" y="1182083"/>
                  </a:cubicBezTo>
                  <a:lnTo>
                    <a:pt x="292100" y="394683"/>
                  </a:lnTo>
                  <a:lnTo>
                    <a:pt x="1752600" y="89883"/>
                  </a:lnTo>
                  <a:cubicBezTo>
                    <a:pt x="2048933" y="60250"/>
                    <a:pt x="2344235" y="17277"/>
                    <a:pt x="2641600" y="983"/>
                  </a:cubicBezTo>
                  <a:cubicBezTo>
                    <a:pt x="2659534" y="0"/>
                    <a:pt x="2665523" y="28056"/>
                    <a:pt x="2679700" y="39083"/>
                  </a:cubicBezTo>
                  <a:cubicBezTo>
                    <a:pt x="2703797" y="57825"/>
                    <a:pt x="2726940" y="80230"/>
                    <a:pt x="2755900" y="89883"/>
                  </a:cubicBezTo>
                  <a:cubicBezTo>
                    <a:pt x="2781300" y="98350"/>
                    <a:pt x="2806125" y="108789"/>
                    <a:pt x="2832100" y="115283"/>
                  </a:cubicBezTo>
                  <a:cubicBezTo>
                    <a:pt x="2849033" y="119516"/>
                    <a:pt x="2866557" y="121854"/>
                    <a:pt x="2882900" y="127983"/>
                  </a:cubicBezTo>
                  <a:cubicBezTo>
                    <a:pt x="2900627" y="134630"/>
                    <a:pt x="2887133" y="157616"/>
                    <a:pt x="2933700" y="153383"/>
                  </a:cubicBezTo>
                  <a:cubicBezTo>
                    <a:pt x="2980267" y="149150"/>
                    <a:pt x="3027549" y="149853"/>
                    <a:pt x="3073400" y="140683"/>
                  </a:cubicBezTo>
                  <a:cubicBezTo>
                    <a:pt x="3091964" y="136970"/>
                    <a:pt x="3106473" y="121930"/>
                    <a:pt x="3124200" y="115283"/>
                  </a:cubicBezTo>
                  <a:cubicBezTo>
                    <a:pt x="3140543" y="109154"/>
                    <a:pt x="3158217" y="107378"/>
                    <a:pt x="3175000" y="102583"/>
                  </a:cubicBezTo>
                  <a:cubicBezTo>
                    <a:pt x="3187872" y="98905"/>
                    <a:pt x="3200228" y="93561"/>
                    <a:pt x="3213100" y="89883"/>
                  </a:cubicBezTo>
                  <a:cubicBezTo>
                    <a:pt x="3229883" y="85088"/>
                    <a:pt x="3247182" y="82199"/>
                    <a:pt x="3263900" y="77183"/>
                  </a:cubicBezTo>
                  <a:cubicBezTo>
                    <a:pt x="3334884" y="55888"/>
                    <a:pt x="3321172" y="61247"/>
                    <a:pt x="3365500" y="39083"/>
                  </a:cubicBezTo>
                  <a:cubicBezTo>
                    <a:pt x="3464983" y="62366"/>
                    <a:pt x="3769783" y="185133"/>
                    <a:pt x="3860800" y="216883"/>
                  </a:cubicBezTo>
                  <a:cubicBezTo>
                    <a:pt x="3877281" y="222632"/>
                    <a:pt x="3894146" y="229583"/>
                    <a:pt x="3911600" y="229583"/>
                  </a:cubicBezTo>
                  <a:cubicBezTo>
                    <a:pt x="3966796" y="229583"/>
                    <a:pt x="4021667" y="221116"/>
                    <a:pt x="4076700" y="216883"/>
                  </a:cubicBezTo>
                  <a:cubicBezTo>
                    <a:pt x="4202122" y="191799"/>
                    <a:pt x="4147938" y="197058"/>
                    <a:pt x="4356100" y="216883"/>
                  </a:cubicBezTo>
                  <a:cubicBezTo>
                    <a:pt x="4403025" y="221352"/>
                    <a:pt x="4397879" y="220562"/>
                    <a:pt x="4419600" y="242283"/>
                  </a:cubicBezTo>
                  <a:cubicBezTo>
                    <a:pt x="4474633" y="390450"/>
                    <a:pt x="4542397" y="534492"/>
                    <a:pt x="4584700" y="686783"/>
                  </a:cubicBezTo>
                  <a:cubicBezTo>
                    <a:pt x="4588283" y="699682"/>
                    <a:pt x="4558302" y="692982"/>
                    <a:pt x="4546600" y="699483"/>
                  </a:cubicBezTo>
                  <a:cubicBezTo>
                    <a:pt x="4519915" y="714308"/>
                    <a:pt x="4495800" y="733350"/>
                    <a:pt x="4470400" y="750283"/>
                  </a:cubicBezTo>
                  <a:cubicBezTo>
                    <a:pt x="4457700" y="758750"/>
                    <a:pt x="4441458" y="763472"/>
                    <a:pt x="4432300" y="775683"/>
                  </a:cubicBezTo>
                  <a:cubicBezTo>
                    <a:pt x="4423671" y="787188"/>
                    <a:pt x="4378085" y="846012"/>
                    <a:pt x="4368800" y="864583"/>
                  </a:cubicBezTo>
                  <a:cubicBezTo>
                    <a:pt x="4362813" y="876557"/>
                    <a:pt x="4360333" y="889983"/>
                    <a:pt x="4356100" y="902683"/>
                  </a:cubicBezTo>
                  <a:cubicBezTo>
                    <a:pt x="4356510" y="906784"/>
                    <a:pt x="4364236" y="1045955"/>
                    <a:pt x="4381500" y="1080483"/>
                  </a:cubicBezTo>
                  <a:cubicBezTo>
                    <a:pt x="4390966" y="1099415"/>
                    <a:pt x="4406900" y="1114350"/>
                    <a:pt x="4419600" y="1131283"/>
                  </a:cubicBezTo>
                  <a:cubicBezTo>
                    <a:pt x="4443889" y="1204149"/>
                    <a:pt x="4414906" y="1136134"/>
                    <a:pt x="4470400" y="1207483"/>
                  </a:cubicBezTo>
                  <a:cubicBezTo>
                    <a:pt x="4537315" y="1293517"/>
                    <a:pt x="4504066" y="1260049"/>
                    <a:pt x="4546600" y="1334483"/>
                  </a:cubicBezTo>
                  <a:cubicBezTo>
                    <a:pt x="4585991" y="1403417"/>
                    <a:pt x="4561415" y="1340829"/>
                    <a:pt x="4584700" y="1410683"/>
                  </a:cubicBezTo>
                  <a:cubicBezTo>
                    <a:pt x="4576233" y="1423383"/>
                    <a:pt x="4572243" y="1440693"/>
                    <a:pt x="4559300" y="1448783"/>
                  </a:cubicBezTo>
                  <a:cubicBezTo>
                    <a:pt x="4536596" y="1462973"/>
                    <a:pt x="4508500" y="1465716"/>
                    <a:pt x="4483100" y="1474183"/>
                  </a:cubicBezTo>
                  <a:lnTo>
                    <a:pt x="4445000" y="1486883"/>
                  </a:lnTo>
                  <a:cubicBezTo>
                    <a:pt x="4432300" y="1491116"/>
                    <a:pt x="4418039" y="1492157"/>
                    <a:pt x="4406900" y="1499583"/>
                  </a:cubicBezTo>
                  <a:cubicBezTo>
                    <a:pt x="4354277" y="1534665"/>
                    <a:pt x="4383608" y="1521281"/>
                    <a:pt x="4318000" y="1537683"/>
                  </a:cubicBezTo>
                  <a:cubicBezTo>
                    <a:pt x="4292600" y="1554616"/>
                    <a:pt x="4258733" y="1563083"/>
                    <a:pt x="4241800" y="1588483"/>
                  </a:cubicBezTo>
                  <a:cubicBezTo>
                    <a:pt x="4233333" y="1601183"/>
                    <a:pt x="4227887" y="1616532"/>
                    <a:pt x="4216400" y="1626583"/>
                  </a:cubicBezTo>
                  <a:cubicBezTo>
                    <a:pt x="4193426" y="1646685"/>
                    <a:pt x="4140200" y="1677383"/>
                    <a:pt x="4140200" y="1677383"/>
                  </a:cubicBezTo>
                  <a:cubicBezTo>
                    <a:pt x="4135967" y="1690083"/>
                    <a:pt x="4133487" y="1703509"/>
                    <a:pt x="4127500" y="1715483"/>
                  </a:cubicBezTo>
                  <a:cubicBezTo>
                    <a:pt x="4090394" y="1789696"/>
                    <a:pt x="4110681" y="1717199"/>
                    <a:pt x="4089400" y="1791683"/>
                  </a:cubicBezTo>
                  <a:cubicBezTo>
                    <a:pt x="4084605" y="1808466"/>
                    <a:pt x="4083576" y="1826440"/>
                    <a:pt x="4076700" y="1842483"/>
                  </a:cubicBezTo>
                  <a:cubicBezTo>
                    <a:pt x="4070687" y="1856512"/>
                    <a:pt x="4051300" y="1880583"/>
                    <a:pt x="4051300" y="1880583"/>
                  </a:cubicBezTo>
                  <a:cubicBezTo>
                    <a:pt x="3848100" y="2083783"/>
                    <a:pt x="3679271" y="2328503"/>
                    <a:pt x="3441700" y="2490183"/>
                  </a:cubicBezTo>
                  <a:cubicBezTo>
                    <a:pt x="3357633" y="2547395"/>
                    <a:pt x="3238310" y="2495371"/>
                    <a:pt x="3136900" y="2502883"/>
                  </a:cubicBezTo>
                  <a:cubicBezTo>
                    <a:pt x="3123550" y="2503872"/>
                    <a:pt x="3111335" y="2510883"/>
                    <a:pt x="3098800" y="2515583"/>
                  </a:cubicBezTo>
                  <a:cubicBezTo>
                    <a:pt x="3077454" y="2523588"/>
                    <a:pt x="3056132" y="2531724"/>
                    <a:pt x="3035300" y="2540983"/>
                  </a:cubicBezTo>
                  <a:cubicBezTo>
                    <a:pt x="3018000" y="2548672"/>
                    <a:pt x="3002227" y="2559736"/>
                    <a:pt x="2984500" y="2566383"/>
                  </a:cubicBezTo>
                  <a:cubicBezTo>
                    <a:pt x="2968157" y="2572512"/>
                    <a:pt x="2950418" y="2574067"/>
                    <a:pt x="2933700" y="2579083"/>
                  </a:cubicBezTo>
                  <a:cubicBezTo>
                    <a:pt x="2779102" y="2625462"/>
                    <a:pt x="2923789" y="2587911"/>
                    <a:pt x="2806700" y="2617183"/>
                  </a:cubicBezTo>
                  <a:cubicBezTo>
                    <a:pt x="2764367" y="2612950"/>
                    <a:pt x="2721750" y="2610952"/>
                    <a:pt x="2679700" y="2604483"/>
                  </a:cubicBezTo>
                  <a:cubicBezTo>
                    <a:pt x="2666469" y="2602447"/>
                    <a:pt x="2654950" y="2592772"/>
                    <a:pt x="2641600" y="2591783"/>
                  </a:cubicBezTo>
                  <a:cubicBezTo>
                    <a:pt x="2540190" y="2584271"/>
                    <a:pt x="2438400" y="2583316"/>
                    <a:pt x="2336800" y="2579083"/>
                  </a:cubicBezTo>
                  <a:cubicBezTo>
                    <a:pt x="2311400" y="2570616"/>
                    <a:pt x="2282877" y="2568535"/>
                    <a:pt x="2260600" y="2553683"/>
                  </a:cubicBezTo>
                  <a:cubicBezTo>
                    <a:pt x="2167775" y="2491800"/>
                    <a:pt x="2284491" y="2567335"/>
                    <a:pt x="2171700" y="2502883"/>
                  </a:cubicBezTo>
                  <a:cubicBezTo>
                    <a:pt x="2137240" y="2483192"/>
                    <a:pt x="2123198" y="2464202"/>
                    <a:pt x="2082800" y="2452083"/>
                  </a:cubicBezTo>
                  <a:cubicBezTo>
                    <a:pt x="2058136" y="2444684"/>
                    <a:pt x="2031737" y="2444969"/>
                    <a:pt x="2006600" y="2439383"/>
                  </a:cubicBezTo>
                  <a:cubicBezTo>
                    <a:pt x="1993532" y="2436479"/>
                    <a:pt x="1981372" y="2430361"/>
                    <a:pt x="1968500" y="2426683"/>
                  </a:cubicBezTo>
                  <a:cubicBezTo>
                    <a:pt x="1915453" y="2411527"/>
                    <a:pt x="1901377" y="2411263"/>
                    <a:pt x="1841500" y="2401283"/>
                  </a:cubicBezTo>
                  <a:lnTo>
                    <a:pt x="1574800" y="2426683"/>
                  </a:lnTo>
                  <a:cubicBezTo>
                    <a:pt x="1557521" y="2429151"/>
                    <a:pt x="1541173" y="2436261"/>
                    <a:pt x="1524000" y="2439383"/>
                  </a:cubicBezTo>
                  <a:cubicBezTo>
                    <a:pt x="1494549" y="2444738"/>
                    <a:pt x="1464733" y="2447850"/>
                    <a:pt x="1435100" y="2452083"/>
                  </a:cubicBezTo>
                  <a:cubicBezTo>
                    <a:pt x="1422400" y="2456316"/>
                    <a:pt x="1410127" y="2462158"/>
                    <a:pt x="1397000" y="2464783"/>
                  </a:cubicBezTo>
                  <a:cubicBezTo>
                    <a:pt x="1353954" y="2473392"/>
                    <a:pt x="1300328" y="2474048"/>
                    <a:pt x="1257300" y="2490183"/>
                  </a:cubicBezTo>
                  <a:cubicBezTo>
                    <a:pt x="1239573" y="2496830"/>
                    <a:pt x="1224170" y="2508787"/>
                    <a:pt x="1206500" y="2515583"/>
                  </a:cubicBezTo>
                  <a:cubicBezTo>
                    <a:pt x="1169016" y="2530000"/>
                    <a:pt x="1128121" y="2535722"/>
                    <a:pt x="1092200" y="2553683"/>
                  </a:cubicBezTo>
                  <a:cubicBezTo>
                    <a:pt x="1047942" y="2575812"/>
                    <a:pt x="1026547" y="2588267"/>
                    <a:pt x="977900" y="2604483"/>
                  </a:cubicBezTo>
                  <a:cubicBezTo>
                    <a:pt x="961341" y="2610003"/>
                    <a:pt x="943443" y="2611054"/>
                    <a:pt x="927100" y="2617183"/>
                  </a:cubicBezTo>
                  <a:cubicBezTo>
                    <a:pt x="909373" y="2623830"/>
                    <a:pt x="893701" y="2635125"/>
                    <a:pt x="876300" y="2642583"/>
                  </a:cubicBezTo>
                  <a:cubicBezTo>
                    <a:pt x="842129" y="2657228"/>
                    <a:pt x="811971" y="2660529"/>
                    <a:pt x="774700" y="2667983"/>
                  </a:cubicBezTo>
                  <a:cubicBezTo>
                    <a:pt x="757767" y="2676450"/>
                    <a:pt x="741627" y="2686736"/>
                    <a:pt x="723900" y="2693383"/>
                  </a:cubicBezTo>
                  <a:cubicBezTo>
                    <a:pt x="691347" y="2705590"/>
                    <a:pt x="665703" y="2703431"/>
                    <a:pt x="635000" y="2718783"/>
                  </a:cubicBezTo>
                  <a:cubicBezTo>
                    <a:pt x="621348" y="2725609"/>
                    <a:pt x="610929" y="2738170"/>
                    <a:pt x="596900" y="2744183"/>
                  </a:cubicBezTo>
                  <a:cubicBezTo>
                    <a:pt x="580857" y="2751059"/>
                    <a:pt x="562883" y="2752088"/>
                    <a:pt x="546100" y="2756883"/>
                  </a:cubicBezTo>
                  <a:cubicBezTo>
                    <a:pt x="533228" y="2760561"/>
                    <a:pt x="520700" y="2765350"/>
                    <a:pt x="508000" y="2769583"/>
                  </a:cubicBezTo>
                  <a:cubicBezTo>
                    <a:pt x="457200" y="2765350"/>
                    <a:pt x="406227" y="2762839"/>
                    <a:pt x="355600" y="2756883"/>
                  </a:cubicBezTo>
                  <a:cubicBezTo>
                    <a:pt x="333340" y="2754264"/>
                    <a:pt x="265855" y="2738499"/>
                    <a:pt x="241300" y="2731483"/>
                  </a:cubicBezTo>
                  <a:cubicBezTo>
                    <a:pt x="228428" y="2727805"/>
                    <a:pt x="214902" y="2725284"/>
                    <a:pt x="203200" y="2718783"/>
                  </a:cubicBezTo>
                  <a:cubicBezTo>
                    <a:pt x="176515" y="2703958"/>
                    <a:pt x="127000" y="2667983"/>
                    <a:pt x="127000" y="2667983"/>
                  </a:cubicBezTo>
                  <a:cubicBezTo>
                    <a:pt x="112857" y="2625555"/>
                    <a:pt x="112231" y="2626923"/>
                    <a:pt x="101600" y="2579083"/>
                  </a:cubicBezTo>
                  <a:cubicBezTo>
                    <a:pt x="81166" y="2487131"/>
                    <a:pt x="98894" y="2545566"/>
                    <a:pt x="76200" y="2477483"/>
                  </a:cubicBezTo>
                  <a:cubicBezTo>
                    <a:pt x="71967" y="2439383"/>
                    <a:pt x="69802" y="2400996"/>
                    <a:pt x="63500" y="2363183"/>
                  </a:cubicBezTo>
                  <a:cubicBezTo>
                    <a:pt x="61299" y="2349978"/>
                    <a:pt x="54478" y="2337955"/>
                    <a:pt x="50800" y="2325083"/>
                  </a:cubicBezTo>
                  <a:cubicBezTo>
                    <a:pt x="46005" y="2308300"/>
                    <a:pt x="42333" y="2291216"/>
                    <a:pt x="38100" y="2274283"/>
                  </a:cubicBezTo>
                  <a:cubicBezTo>
                    <a:pt x="33867" y="2236183"/>
                    <a:pt x="32062" y="2197734"/>
                    <a:pt x="25400" y="2159983"/>
                  </a:cubicBezTo>
                  <a:cubicBezTo>
                    <a:pt x="19333" y="2125605"/>
                    <a:pt x="0" y="2058383"/>
                    <a:pt x="0" y="2058383"/>
                  </a:cubicBezTo>
                  <a:cubicBezTo>
                    <a:pt x="4233" y="1990650"/>
                    <a:pt x="5947" y="1922712"/>
                    <a:pt x="12700" y="1855183"/>
                  </a:cubicBezTo>
                  <a:cubicBezTo>
                    <a:pt x="28480" y="1697381"/>
                    <a:pt x="25400" y="1890728"/>
                    <a:pt x="25400" y="1766283"/>
                  </a:cubicBezTo>
                  <a:lnTo>
                    <a:pt x="38100" y="1778983"/>
                  </a:lnTo>
                  <a:lnTo>
                    <a:pt x="63500" y="16138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209565" y="1312042"/>
              <a:ext cx="220717" cy="515007"/>
            </a:xfrm>
            <a:custGeom>
              <a:avLst/>
              <a:gdLst>
                <a:gd name="connsiteX0" fmla="*/ 65617 w 1060450"/>
                <a:gd name="connsiteY0" fmla="*/ 2844800 h 2844800"/>
                <a:gd name="connsiteX1" fmla="*/ 141817 w 1060450"/>
                <a:gd name="connsiteY1" fmla="*/ 1841500 h 2844800"/>
                <a:gd name="connsiteX2" fmla="*/ 916517 w 1060450"/>
                <a:gd name="connsiteY2" fmla="*/ 596900 h 2844800"/>
                <a:gd name="connsiteX3" fmla="*/ 1005417 w 1060450"/>
                <a:gd name="connsiteY3" fmla="*/ 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2844800">
                  <a:moveTo>
                    <a:pt x="65617" y="2844800"/>
                  </a:moveTo>
                  <a:cubicBezTo>
                    <a:pt x="32808" y="2530475"/>
                    <a:pt x="0" y="2216150"/>
                    <a:pt x="141817" y="1841500"/>
                  </a:cubicBezTo>
                  <a:cubicBezTo>
                    <a:pt x="283634" y="1466850"/>
                    <a:pt x="772584" y="903817"/>
                    <a:pt x="916517" y="596900"/>
                  </a:cubicBezTo>
                  <a:cubicBezTo>
                    <a:pt x="1060450" y="289983"/>
                    <a:pt x="1032933" y="144991"/>
                    <a:pt x="1005417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35841" y="1827048"/>
              <a:ext cx="814552" cy="1555531"/>
            </a:xfrm>
            <a:custGeom>
              <a:avLst/>
              <a:gdLst>
                <a:gd name="connsiteX0" fmla="*/ 0 w 711200"/>
                <a:gd name="connsiteY0" fmla="*/ 0 h 2794000"/>
                <a:gd name="connsiteX1" fmla="*/ 508000 w 711200"/>
                <a:gd name="connsiteY1" fmla="*/ 787400 h 2794000"/>
                <a:gd name="connsiteX2" fmla="*/ 368300 w 711200"/>
                <a:gd name="connsiteY2" fmla="*/ 1930400 h 2794000"/>
                <a:gd name="connsiteX3" fmla="*/ 711200 w 711200"/>
                <a:gd name="connsiteY3" fmla="*/ 2794000 h 2794000"/>
                <a:gd name="connsiteX0" fmla="*/ 0 w 2082800"/>
                <a:gd name="connsiteY0" fmla="*/ 0 h 3022600"/>
                <a:gd name="connsiteX1" fmla="*/ 508000 w 2082800"/>
                <a:gd name="connsiteY1" fmla="*/ 787400 h 3022600"/>
                <a:gd name="connsiteX2" fmla="*/ 368300 w 2082800"/>
                <a:gd name="connsiteY2" fmla="*/ 1930400 h 3022600"/>
                <a:gd name="connsiteX3" fmla="*/ 2082800 w 2082800"/>
                <a:gd name="connsiteY3" fmla="*/ 3022600 h 3022600"/>
                <a:gd name="connsiteX0" fmla="*/ 0 w 569383"/>
                <a:gd name="connsiteY0" fmla="*/ 0 h 1930400"/>
                <a:gd name="connsiteX1" fmla="*/ 508000 w 569383"/>
                <a:gd name="connsiteY1" fmla="*/ 787400 h 1930400"/>
                <a:gd name="connsiteX2" fmla="*/ 368300 w 569383"/>
                <a:gd name="connsiteY2" fmla="*/ 1930400 h 1930400"/>
                <a:gd name="connsiteX0" fmla="*/ 0 w 1968500"/>
                <a:gd name="connsiteY0" fmla="*/ 0 h 3759200"/>
                <a:gd name="connsiteX1" fmla="*/ 508000 w 1968500"/>
                <a:gd name="connsiteY1" fmla="*/ 787400 h 3759200"/>
                <a:gd name="connsiteX2" fmla="*/ 1968500 w 1968500"/>
                <a:gd name="connsiteY2" fmla="*/ 3759200 h 3759200"/>
                <a:gd name="connsiteX0" fmla="*/ 0 w 1968500"/>
                <a:gd name="connsiteY0" fmla="*/ 0 h 3759200"/>
                <a:gd name="connsiteX1" fmla="*/ 508000 w 1968500"/>
                <a:gd name="connsiteY1" fmla="*/ 787400 h 3759200"/>
                <a:gd name="connsiteX2" fmla="*/ 1968500 w 1968500"/>
                <a:gd name="connsiteY2" fmla="*/ 3759200 h 37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0" h="3759200">
                  <a:moveTo>
                    <a:pt x="0" y="0"/>
                  </a:moveTo>
                  <a:cubicBezTo>
                    <a:pt x="223308" y="232833"/>
                    <a:pt x="179917" y="160867"/>
                    <a:pt x="508000" y="787400"/>
                  </a:cubicBezTo>
                  <a:cubicBezTo>
                    <a:pt x="836083" y="1413933"/>
                    <a:pt x="1121833" y="3551767"/>
                    <a:pt x="1968500" y="37592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25786" y="2725966"/>
              <a:ext cx="2452638" cy="325538"/>
            </a:xfrm>
            <a:custGeom>
              <a:avLst/>
              <a:gdLst>
                <a:gd name="connsiteX0" fmla="*/ 0 w 6337300"/>
                <a:gd name="connsiteY0" fmla="*/ 596900 h 596900"/>
                <a:gd name="connsiteX1" fmla="*/ 1498600 w 6337300"/>
                <a:gd name="connsiteY1" fmla="*/ 50800 h 596900"/>
                <a:gd name="connsiteX2" fmla="*/ 4622800 w 6337300"/>
                <a:gd name="connsiteY2" fmla="*/ 381000 h 596900"/>
                <a:gd name="connsiteX3" fmla="*/ 6337300 w 6337300"/>
                <a:gd name="connsiteY3" fmla="*/ 0 h 596900"/>
                <a:gd name="connsiteX0" fmla="*/ 0 w 5142195"/>
                <a:gd name="connsiteY0" fmla="*/ 582083 h 584221"/>
                <a:gd name="connsiteX1" fmla="*/ 1498600 w 5142195"/>
                <a:gd name="connsiteY1" fmla="*/ 35983 h 584221"/>
                <a:gd name="connsiteX2" fmla="*/ 4622800 w 5142195"/>
                <a:gd name="connsiteY2" fmla="*/ 366183 h 584221"/>
                <a:gd name="connsiteX3" fmla="*/ 4614968 w 5142195"/>
                <a:gd name="connsiteY3" fmla="*/ 397954 h 584221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230520"/>
                <a:gd name="connsiteY0" fmla="*/ 582083 h 1057694"/>
                <a:gd name="connsiteX1" fmla="*/ 1498600 w 5230520"/>
                <a:gd name="connsiteY1" fmla="*/ 35983 h 1057694"/>
                <a:gd name="connsiteX2" fmla="*/ 4622800 w 5230520"/>
                <a:gd name="connsiteY2" fmla="*/ 366183 h 1057694"/>
                <a:gd name="connsiteX3" fmla="*/ 5144917 w 5230520"/>
                <a:gd name="connsiteY3" fmla="*/ 980691 h 1057694"/>
                <a:gd name="connsiteX0" fmla="*/ 0 w 4622800"/>
                <a:gd name="connsiteY0" fmla="*/ 582083 h 582083"/>
                <a:gd name="connsiteX1" fmla="*/ 1498600 w 4622800"/>
                <a:gd name="connsiteY1" fmla="*/ 35983 h 582083"/>
                <a:gd name="connsiteX2" fmla="*/ 4622800 w 4622800"/>
                <a:gd name="connsiteY2" fmla="*/ 366183 h 582083"/>
                <a:gd name="connsiteX0" fmla="*/ 0 w 5152748"/>
                <a:gd name="connsiteY0" fmla="*/ 752048 h 752048"/>
                <a:gd name="connsiteX1" fmla="*/ 2028548 w 5152748"/>
                <a:gd name="connsiteY1" fmla="*/ 60264 h 752048"/>
                <a:gd name="connsiteX2" fmla="*/ 5152748 w 5152748"/>
                <a:gd name="connsiteY2" fmla="*/ 390464 h 7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748" h="752048">
                  <a:moveTo>
                    <a:pt x="0" y="752048"/>
                  </a:moveTo>
                  <a:cubicBezTo>
                    <a:pt x="364066" y="496989"/>
                    <a:pt x="1169757" y="120528"/>
                    <a:pt x="2028548" y="60264"/>
                  </a:cubicBezTo>
                  <a:cubicBezTo>
                    <a:pt x="2887339" y="0"/>
                    <a:pt x="4545029" y="233013"/>
                    <a:pt x="5152748" y="39046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30586" y="1689538"/>
              <a:ext cx="2921876" cy="363483"/>
            </a:xfrm>
            <a:custGeom>
              <a:avLst/>
              <a:gdLst>
                <a:gd name="connsiteX0" fmla="*/ 0 w 7061200"/>
                <a:gd name="connsiteY0" fmla="*/ 332317 h 878417"/>
                <a:gd name="connsiteX1" fmla="*/ 2387600 w 7061200"/>
                <a:gd name="connsiteY1" fmla="*/ 840317 h 878417"/>
                <a:gd name="connsiteX2" fmla="*/ 4762500 w 7061200"/>
                <a:gd name="connsiteY2" fmla="*/ 103717 h 878417"/>
                <a:gd name="connsiteX3" fmla="*/ 7061200 w 7061200"/>
                <a:gd name="connsiteY3" fmla="*/ 218017 h 87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1200" h="878417">
                  <a:moveTo>
                    <a:pt x="0" y="332317"/>
                  </a:moveTo>
                  <a:cubicBezTo>
                    <a:pt x="796925" y="605367"/>
                    <a:pt x="1593850" y="878417"/>
                    <a:pt x="2387600" y="840317"/>
                  </a:cubicBezTo>
                  <a:cubicBezTo>
                    <a:pt x="3181350" y="802217"/>
                    <a:pt x="3983567" y="207434"/>
                    <a:pt x="4762500" y="103717"/>
                  </a:cubicBezTo>
                  <a:cubicBezTo>
                    <a:pt x="5541433" y="0"/>
                    <a:pt x="7061200" y="218017"/>
                    <a:pt x="7061200" y="218017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5221" y="1569545"/>
              <a:ext cx="620110" cy="257503"/>
            </a:xfrm>
            <a:custGeom>
              <a:avLst/>
              <a:gdLst>
                <a:gd name="connsiteX0" fmla="*/ 1498600 w 1498600"/>
                <a:gd name="connsiteY0" fmla="*/ 622300 h 622300"/>
                <a:gd name="connsiteX1" fmla="*/ 863600 w 1498600"/>
                <a:gd name="connsiteY1" fmla="*/ 127000 h 622300"/>
                <a:gd name="connsiteX2" fmla="*/ 0 w 14986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8600" h="622300">
                  <a:moveTo>
                    <a:pt x="1498600" y="622300"/>
                  </a:moveTo>
                  <a:cubicBezTo>
                    <a:pt x="1305983" y="426508"/>
                    <a:pt x="1113367" y="230717"/>
                    <a:pt x="863600" y="127000"/>
                  </a:cubicBezTo>
                  <a:cubicBezTo>
                    <a:pt x="613833" y="23283"/>
                    <a:pt x="306916" y="11641"/>
                    <a:pt x="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3917" y="1816538"/>
              <a:ext cx="814552" cy="688428"/>
            </a:xfrm>
            <a:custGeom>
              <a:avLst/>
              <a:gdLst>
                <a:gd name="connsiteX0" fmla="*/ 1968500 w 1968500"/>
                <a:gd name="connsiteY0" fmla="*/ 0 h 1663700"/>
                <a:gd name="connsiteX1" fmla="*/ 1295400 w 1968500"/>
                <a:gd name="connsiteY1" fmla="*/ 952500 h 1663700"/>
                <a:gd name="connsiteX2" fmla="*/ 0 w 1968500"/>
                <a:gd name="connsiteY2" fmla="*/ 16637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0" h="1663700">
                  <a:moveTo>
                    <a:pt x="1968500" y="0"/>
                  </a:moveTo>
                  <a:cubicBezTo>
                    <a:pt x="1795991" y="337608"/>
                    <a:pt x="1623483" y="675217"/>
                    <a:pt x="1295400" y="952500"/>
                  </a:cubicBezTo>
                  <a:cubicBezTo>
                    <a:pt x="967317" y="1229783"/>
                    <a:pt x="483658" y="1446741"/>
                    <a:pt x="0" y="16637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6503" y="1753476"/>
              <a:ext cx="157655" cy="157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0683" y="2950779"/>
              <a:ext cx="157655" cy="157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9082" y="2825531"/>
              <a:ext cx="157655" cy="1576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8958" y="2730062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3417" y="2132026"/>
              <a:ext cx="307216" cy="913346"/>
            </a:xfrm>
            <a:custGeom>
              <a:avLst/>
              <a:gdLst>
                <a:gd name="connsiteX0" fmla="*/ 1974850 w 2051050"/>
                <a:gd name="connsiteY0" fmla="*/ 2374900 h 2374900"/>
                <a:gd name="connsiteX1" fmla="*/ 1758950 w 2051050"/>
                <a:gd name="connsiteY1" fmla="*/ 1955800 h 2374900"/>
                <a:gd name="connsiteX2" fmla="*/ 222250 w 2051050"/>
                <a:gd name="connsiteY2" fmla="*/ 711200 h 2374900"/>
                <a:gd name="connsiteX3" fmla="*/ 425450 w 2051050"/>
                <a:gd name="connsiteY3" fmla="*/ 0 h 2374900"/>
                <a:gd name="connsiteX0" fmla="*/ 1752600 w 1828800"/>
                <a:gd name="connsiteY0" fmla="*/ 1663700 h 1663700"/>
                <a:gd name="connsiteX1" fmla="*/ 1536700 w 1828800"/>
                <a:gd name="connsiteY1" fmla="*/ 1244600 h 1663700"/>
                <a:gd name="connsiteX2" fmla="*/ 0 w 1828800"/>
                <a:gd name="connsiteY2" fmla="*/ 0 h 1663700"/>
                <a:gd name="connsiteX0" fmla="*/ 761259 w 799359"/>
                <a:gd name="connsiteY0" fmla="*/ 2219120 h 2219120"/>
                <a:gd name="connsiteX1" fmla="*/ 545359 w 799359"/>
                <a:gd name="connsiteY1" fmla="*/ 1800020 h 2219120"/>
                <a:gd name="connsiteX2" fmla="*/ 0 w 799359"/>
                <a:gd name="connsiteY2" fmla="*/ 0 h 221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359" h="2219120">
                  <a:moveTo>
                    <a:pt x="761259" y="2219120"/>
                  </a:moveTo>
                  <a:cubicBezTo>
                    <a:pt x="799359" y="2148211"/>
                    <a:pt x="672235" y="2169873"/>
                    <a:pt x="545359" y="1800020"/>
                  </a:cubicBezTo>
                  <a:cubicBezTo>
                    <a:pt x="418483" y="1430167"/>
                    <a:pt x="222250" y="325967"/>
                    <a:pt x="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66007" y="1158766"/>
              <a:ext cx="562303" cy="2338552"/>
            </a:xfrm>
            <a:custGeom>
              <a:avLst/>
              <a:gdLst>
                <a:gd name="connsiteX0" fmla="*/ 1358900 w 1358900"/>
                <a:gd name="connsiteY0" fmla="*/ 0 h 5651500"/>
                <a:gd name="connsiteX1" fmla="*/ 38100 w 1358900"/>
                <a:gd name="connsiteY1" fmla="*/ 1663700 h 5651500"/>
                <a:gd name="connsiteX2" fmla="*/ 1130300 w 1358900"/>
                <a:gd name="connsiteY2" fmla="*/ 565150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0" h="5651500">
                  <a:moveTo>
                    <a:pt x="1358900" y="0"/>
                  </a:moveTo>
                  <a:cubicBezTo>
                    <a:pt x="717550" y="360892"/>
                    <a:pt x="76200" y="721784"/>
                    <a:pt x="38100" y="1663700"/>
                  </a:cubicBezTo>
                  <a:cubicBezTo>
                    <a:pt x="0" y="2605616"/>
                    <a:pt x="565150" y="4128558"/>
                    <a:pt x="1130300" y="56515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37910" y="1143000"/>
              <a:ext cx="388883" cy="1713186"/>
            </a:xfrm>
            <a:custGeom>
              <a:avLst/>
              <a:gdLst>
                <a:gd name="connsiteX0" fmla="*/ 285750 w 1225550"/>
                <a:gd name="connsiteY0" fmla="*/ 4025900 h 4025900"/>
                <a:gd name="connsiteX1" fmla="*/ 82550 w 1225550"/>
                <a:gd name="connsiteY1" fmla="*/ 3378200 h 4025900"/>
                <a:gd name="connsiteX2" fmla="*/ 781050 w 1225550"/>
                <a:gd name="connsiteY2" fmla="*/ 1828800 h 4025900"/>
                <a:gd name="connsiteX3" fmla="*/ 1225550 w 1225550"/>
                <a:gd name="connsiteY3" fmla="*/ 0 h 4025900"/>
                <a:gd name="connsiteX0" fmla="*/ 0 w 939800"/>
                <a:gd name="connsiteY0" fmla="*/ 4025900 h 4025900"/>
                <a:gd name="connsiteX1" fmla="*/ 495300 w 939800"/>
                <a:gd name="connsiteY1" fmla="*/ 1828800 h 4025900"/>
                <a:gd name="connsiteX2" fmla="*/ 939800 w 939800"/>
                <a:gd name="connsiteY2" fmla="*/ 0 h 4025900"/>
                <a:gd name="connsiteX0" fmla="*/ 0 w 939800"/>
                <a:gd name="connsiteY0" fmla="*/ 4025900 h 4025900"/>
                <a:gd name="connsiteX1" fmla="*/ 635000 w 939800"/>
                <a:gd name="connsiteY1" fmla="*/ 2766263 h 4025900"/>
                <a:gd name="connsiteX2" fmla="*/ 495300 w 939800"/>
                <a:gd name="connsiteY2" fmla="*/ 1828800 h 4025900"/>
                <a:gd name="connsiteX3" fmla="*/ 939800 w 939800"/>
                <a:gd name="connsiteY3" fmla="*/ 0 h 402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800" h="4025900">
                  <a:moveTo>
                    <a:pt x="0" y="4025900"/>
                  </a:moveTo>
                  <a:cubicBezTo>
                    <a:pt x="29633" y="3914756"/>
                    <a:pt x="552450" y="3132446"/>
                    <a:pt x="635000" y="2766263"/>
                  </a:cubicBezTo>
                  <a:cubicBezTo>
                    <a:pt x="717550" y="2400080"/>
                    <a:pt x="368300" y="2388639"/>
                    <a:pt x="495300" y="1828800"/>
                  </a:cubicBezTo>
                  <a:cubicBezTo>
                    <a:pt x="685800" y="1265767"/>
                    <a:pt x="812800" y="632883"/>
                    <a:pt x="93980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62972" y="1689538"/>
              <a:ext cx="177674" cy="172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5372" y="3013841"/>
              <a:ext cx="409903" cy="567559"/>
            </a:xfrm>
            <a:custGeom>
              <a:avLst/>
              <a:gdLst>
                <a:gd name="connsiteX0" fmla="*/ 990600 w 990600"/>
                <a:gd name="connsiteY0" fmla="*/ 0 h 1371600"/>
                <a:gd name="connsiteX1" fmla="*/ 787400 w 990600"/>
                <a:gd name="connsiteY1" fmla="*/ 749300 h 1371600"/>
                <a:gd name="connsiteX2" fmla="*/ 0 w 990600"/>
                <a:gd name="connsiteY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600" h="1371600">
                  <a:moveTo>
                    <a:pt x="990600" y="0"/>
                  </a:moveTo>
                  <a:cubicBezTo>
                    <a:pt x="971550" y="260350"/>
                    <a:pt x="952500" y="520700"/>
                    <a:pt x="787400" y="749300"/>
                  </a:cubicBezTo>
                  <a:cubicBezTo>
                    <a:pt x="622300" y="977900"/>
                    <a:pt x="311150" y="1174750"/>
                    <a:pt x="0" y="13716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43165" y="2903483"/>
              <a:ext cx="472965" cy="541283"/>
            </a:xfrm>
            <a:custGeom>
              <a:avLst/>
              <a:gdLst>
                <a:gd name="connsiteX0" fmla="*/ 0 w 1143000"/>
                <a:gd name="connsiteY0" fmla="*/ 0 h 1308100"/>
                <a:gd name="connsiteX1" fmla="*/ 762000 w 1143000"/>
                <a:gd name="connsiteY1" fmla="*/ 596900 h 1308100"/>
                <a:gd name="connsiteX2" fmla="*/ 1143000 w 1143000"/>
                <a:gd name="connsiteY2" fmla="*/ 130810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1308100">
                  <a:moveTo>
                    <a:pt x="0" y="0"/>
                  </a:moveTo>
                  <a:cubicBezTo>
                    <a:pt x="285750" y="189441"/>
                    <a:pt x="571500" y="378883"/>
                    <a:pt x="762000" y="596900"/>
                  </a:cubicBezTo>
                  <a:cubicBezTo>
                    <a:pt x="952500" y="814917"/>
                    <a:pt x="1047750" y="1061508"/>
                    <a:pt x="1143000" y="13081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44986" y="2004848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34172" y="2730062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63882" y="1689538"/>
              <a:ext cx="94593" cy="93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257565" y="1389993"/>
              <a:ext cx="315310" cy="346841"/>
            </a:xfrm>
            <a:custGeom>
              <a:avLst/>
              <a:gdLst>
                <a:gd name="connsiteX0" fmla="*/ 0 w 762000"/>
                <a:gd name="connsiteY0" fmla="*/ 838200 h 838200"/>
                <a:gd name="connsiteX1" fmla="*/ 254000 w 762000"/>
                <a:gd name="connsiteY1" fmla="*/ 609600 h 838200"/>
                <a:gd name="connsiteX2" fmla="*/ 762000 w 762000"/>
                <a:gd name="connsiteY2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838200">
                  <a:moveTo>
                    <a:pt x="0" y="838200"/>
                  </a:moveTo>
                  <a:cubicBezTo>
                    <a:pt x="63500" y="793750"/>
                    <a:pt x="127000" y="749300"/>
                    <a:pt x="254000" y="609600"/>
                  </a:cubicBezTo>
                  <a:cubicBezTo>
                    <a:pt x="381000" y="469900"/>
                    <a:pt x="571500" y="234950"/>
                    <a:pt x="76200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37420" y="1810407"/>
              <a:ext cx="382752" cy="809297"/>
            </a:xfrm>
            <a:custGeom>
              <a:avLst/>
              <a:gdLst>
                <a:gd name="connsiteX0" fmla="*/ 23283 w 924983"/>
                <a:gd name="connsiteY0" fmla="*/ 0 h 1955800"/>
                <a:gd name="connsiteX1" fmla="*/ 150283 w 924983"/>
                <a:gd name="connsiteY1" fmla="*/ 1054100 h 1955800"/>
                <a:gd name="connsiteX2" fmla="*/ 924983 w 924983"/>
                <a:gd name="connsiteY2" fmla="*/ 1955800 h 195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955800">
                  <a:moveTo>
                    <a:pt x="23283" y="0"/>
                  </a:moveTo>
                  <a:cubicBezTo>
                    <a:pt x="11641" y="364066"/>
                    <a:pt x="0" y="728133"/>
                    <a:pt x="150283" y="1054100"/>
                  </a:cubicBezTo>
                  <a:cubicBezTo>
                    <a:pt x="300566" y="1380067"/>
                    <a:pt x="612774" y="1667933"/>
                    <a:pt x="924983" y="19558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60800" y="2286000"/>
              <a:ext cx="533400" cy="609600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3400" y="914400"/>
            <a:ext cx="102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surface 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304800" y="1219200"/>
            <a:ext cx="4413164" cy="2290465"/>
            <a:chOff x="304800" y="1219200"/>
            <a:chExt cx="4413164" cy="2290465"/>
          </a:xfrm>
        </p:grpSpPr>
        <p:sp>
          <p:nvSpPr>
            <p:cNvPr id="49" name="TextBox 48"/>
            <p:cNvSpPr txBox="1"/>
            <p:nvPr/>
          </p:nvSpPr>
          <p:spPr>
            <a:xfrm>
              <a:off x="2667000" y="20574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4400" y="2286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6400" y="21336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00200" y="12954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9600" y="16764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" y="2667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90600" y="3048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05000" y="28956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2438400"/>
              <a:ext cx="450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67000" y="29718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67000" y="12192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33800" y="12192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67200" y="1905000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0" y="12192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</a:t>
              </a:r>
              <a:endPara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4" name="Left Brace 63"/>
          <p:cNvSpPr/>
          <p:nvPr/>
        </p:nvSpPr>
        <p:spPr>
          <a:xfrm>
            <a:off x="4648200" y="3505200"/>
            <a:ext cx="533400" cy="3124200"/>
          </a:xfrm>
          <a:prstGeom prst="leftBrace">
            <a:avLst>
              <a:gd name="adj1" fmla="val 5662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179169" y="4176963"/>
            <a:ext cx="2421753" cy="1766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one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simplification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cycle</a:t>
            </a:r>
          </a:p>
        </p:txBody>
      </p:sp>
      <p:pic>
        <p:nvPicPr>
          <p:cNvPr id="50178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581400"/>
            <a:ext cx="381000" cy="381001"/>
          </a:xfrm>
          <a:prstGeom prst="rect">
            <a:avLst/>
          </a:prstGeom>
          <a:noFill/>
        </p:spPr>
      </p:pic>
      <p:pic>
        <p:nvPicPr>
          <p:cNvPr id="67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172200"/>
            <a:ext cx="38100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1200" y="4790700"/>
            <a:ext cx="5927208" cy="786716"/>
          </a:xfrm>
          <a:custGeom>
            <a:avLst/>
            <a:gdLst>
              <a:gd name="connsiteX0" fmla="*/ 0 w 6337300"/>
              <a:gd name="connsiteY0" fmla="*/ 596900 h 596900"/>
              <a:gd name="connsiteX1" fmla="*/ 1498600 w 6337300"/>
              <a:gd name="connsiteY1" fmla="*/ 50800 h 596900"/>
              <a:gd name="connsiteX2" fmla="*/ 4622800 w 6337300"/>
              <a:gd name="connsiteY2" fmla="*/ 381000 h 596900"/>
              <a:gd name="connsiteX3" fmla="*/ 6337300 w 6337300"/>
              <a:gd name="connsiteY3" fmla="*/ 0 h 596900"/>
              <a:gd name="connsiteX0" fmla="*/ 0 w 5142195"/>
              <a:gd name="connsiteY0" fmla="*/ 582083 h 584221"/>
              <a:gd name="connsiteX1" fmla="*/ 1498600 w 5142195"/>
              <a:gd name="connsiteY1" fmla="*/ 35983 h 584221"/>
              <a:gd name="connsiteX2" fmla="*/ 4622800 w 5142195"/>
              <a:gd name="connsiteY2" fmla="*/ 366183 h 584221"/>
              <a:gd name="connsiteX3" fmla="*/ 4614968 w 5142195"/>
              <a:gd name="connsiteY3" fmla="*/ 397954 h 584221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230520"/>
              <a:gd name="connsiteY0" fmla="*/ 582083 h 1057694"/>
              <a:gd name="connsiteX1" fmla="*/ 1498600 w 5230520"/>
              <a:gd name="connsiteY1" fmla="*/ 35983 h 1057694"/>
              <a:gd name="connsiteX2" fmla="*/ 4622800 w 5230520"/>
              <a:gd name="connsiteY2" fmla="*/ 366183 h 1057694"/>
              <a:gd name="connsiteX3" fmla="*/ 5144917 w 5230520"/>
              <a:gd name="connsiteY3" fmla="*/ 980691 h 1057694"/>
              <a:gd name="connsiteX0" fmla="*/ 0 w 4622800"/>
              <a:gd name="connsiteY0" fmla="*/ 582083 h 582083"/>
              <a:gd name="connsiteX1" fmla="*/ 1498600 w 4622800"/>
              <a:gd name="connsiteY1" fmla="*/ 35983 h 582083"/>
              <a:gd name="connsiteX2" fmla="*/ 4622800 w 4622800"/>
              <a:gd name="connsiteY2" fmla="*/ 366183 h 582083"/>
              <a:gd name="connsiteX0" fmla="*/ 0 w 5152748"/>
              <a:gd name="connsiteY0" fmla="*/ 752048 h 752048"/>
              <a:gd name="connsiteX1" fmla="*/ 2028548 w 5152748"/>
              <a:gd name="connsiteY1" fmla="*/ 60264 h 752048"/>
              <a:gd name="connsiteX2" fmla="*/ 5152748 w 5152748"/>
              <a:gd name="connsiteY2" fmla="*/ 390464 h 75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2748" h="752048">
                <a:moveTo>
                  <a:pt x="0" y="752048"/>
                </a:moveTo>
                <a:cubicBezTo>
                  <a:pt x="364066" y="496989"/>
                  <a:pt x="1169757" y="120528"/>
                  <a:pt x="2028548" y="60264"/>
                </a:cubicBezTo>
                <a:cubicBezTo>
                  <a:pt x="2887339" y="0"/>
                  <a:pt x="4545029" y="233013"/>
                  <a:pt x="5152748" y="3904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47800" y="2286000"/>
            <a:ext cx="7061200" cy="878417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1200" h="878417">
                <a:moveTo>
                  <a:pt x="0" y="332317"/>
                </a:moveTo>
                <a:cubicBezTo>
                  <a:pt x="796925" y="605367"/>
                  <a:pt x="1593850" y="878417"/>
                  <a:pt x="2387600" y="840317"/>
                </a:cubicBezTo>
                <a:cubicBezTo>
                  <a:pt x="3181350" y="802217"/>
                  <a:pt x="3983567" y="207434"/>
                  <a:pt x="4762500" y="103717"/>
                </a:cubicBezTo>
                <a:cubicBezTo>
                  <a:pt x="5541433" y="0"/>
                  <a:pt x="7061200" y="218017"/>
                  <a:pt x="7061200" y="2180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62200" y="48006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657600" y="30480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14800" y="48006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86600" y="22860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Opening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11200" y="4790700"/>
            <a:ext cx="5927208" cy="786716"/>
            <a:chOff x="711200" y="4790700"/>
            <a:chExt cx="5927208" cy="786716"/>
          </a:xfrm>
        </p:grpSpPr>
        <p:sp>
          <p:nvSpPr>
            <p:cNvPr id="49" name="Freeform 48"/>
            <p:cNvSpPr/>
            <p:nvPr/>
          </p:nvSpPr>
          <p:spPr>
            <a:xfrm>
              <a:off x="711200" y="4790700"/>
              <a:ext cx="5927208" cy="786716"/>
            </a:xfrm>
            <a:custGeom>
              <a:avLst/>
              <a:gdLst>
                <a:gd name="connsiteX0" fmla="*/ 0 w 6337300"/>
                <a:gd name="connsiteY0" fmla="*/ 596900 h 596900"/>
                <a:gd name="connsiteX1" fmla="*/ 1498600 w 6337300"/>
                <a:gd name="connsiteY1" fmla="*/ 50800 h 596900"/>
                <a:gd name="connsiteX2" fmla="*/ 4622800 w 6337300"/>
                <a:gd name="connsiteY2" fmla="*/ 381000 h 596900"/>
                <a:gd name="connsiteX3" fmla="*/ 6337300 w 6337300"/>
                <a:gd name="connsiteY3" fmla="*/ 0 h 596900"/>
                <a:gd name="connsiteX0" fmla="*/ 0 w 5142195"/>
                <a:gd name="connsiteY0" fmla="*/ 582083 h 584221"/>
                <a:gd name="connsiteX1" fmla="*/ 1498600 w 5142195"/>
                <a:gd name="connsiteY1" fmla="*/ 35983 h 584221"/>
                <a:gd name="connsiteX2" fmla="*/ 4622800 w 5142195"/>
                <a:gd name="connsiteY2" fmla="*/ 366183 h 584221"/>
                <a:gd name="connsiteX3" fmla="*/ 4614968 w 5142195"/>
                <a:gd name="connsiteY3" fmla="*/ 397954 h 584221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230520"/>
                <a:gd name="connsiteY0" fmla="*/ 582083 h 1057694"/>
                <a:gd name="connsiteX1" fmla="*/ 1498600 w 5230520"/>
                <a:gd name="connsiteY1" fmla="*/ 35983 h 1057694"/>
                <a:gd name="connsiteX2" fmla="*/ 4622800 w 5230520"/>
                <a:gd name="connsiteY2" fmla="*/ 366183 h 1057694"/>
                <a:gd name="connsiteX3" fmla="*/ 5144917 w 5230520"/>
                <a:gd name="connsiteY3" fmla="*/ 980691 h 1057694"/>
                <a:gd name="connsiteX0" fmla="*/ 0 w 4622800"/>
                <a:gd name="connsiteY0" fmla="*/ 582083 h 582083"/>
                <a:gd name="connsiteX1" fmla="*/ 1498600 w 4622800"/>
                <a:gd name="connsiteY1" fmla="*/ 35983 h 582083"/>
                <a:gd name="connsiteX2" fmla="*/ 4622800 w 4622800"/>
                <a:gd name="connsiteY2" fmla="*/ 366183 h 582083"/>
                <a:gd name="connsiteX0" fmla="*/ 0 w 5152748"/>
                <a:gd name="connsiteY0" fmla="*/ 752048 h 752048"/>
                <a:gd name="connsiteX1" fmla="*/ 2028548 w 5152748"/>
                <a:gd name="connsiteY1" fmla="*/ 60264 h 752048"/>
                <a:gd name="connsiteX2" fmla="*/ 5152748 w 5152748"/>
                <a:gd name="connsiteY2" fmla="*/ 390464 h 7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748" h="752048">
                  <a:moveTo>
                    <a:pt x="0" y="752048"/>
                  </a:moveTo>
                  <a:cubicBezTo>
                    <a:pt x="364066" y="496989"/>
                    <a:pt x="1169757" y="120528"/>
                    <a:pt x="2028548" y="60264"/>
                  </a:cubicBezTo>
                  <a:cubicBezTo>
                    <a:pt x="2887339" y="0"/>
                    <a:pt x="4545029" y="233013"/>
                    <a:pt x="5152748" y="39046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622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148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00200" y="2667000"/>
            <a:ext cx="889000" cy="264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7"/>
          <p:cNvGrpSpPr/>
          <p:nvPr/>
        </p:nvGrpSpPr>
        <p:grpSpPr>
          <a:xfrm>
            <a:off x="711200" y="4790700"/>
            <a:ext cx="5927208" cy="786716"/>
            <a:chOff x="711200" y="4790700"/>
            <a:chExt cx="5927208" cy="786716"/>
          </a:xfrm>
        </p:grpSpPr>
        <p:sp>
          <p:nvSpPr>
            <p:cNvPr id="49" name="Freeform 48"/>
            <p:cNvSpPr/>
            <p:nvPr/>
          </p:nvSpPr>
          <p:spPr>
            <a:xfrm>
              <a:off x="711200" y="4790700"/>
              <a:ext cx="5927208" cy="786716"/>
            </a:xfrm>
            <a:custGeom>
              <a:avLst/>
              <a:gdLst>
                <a:gd name="connsiteX0" fmla="*/ 0 w 6337300"/>
                <a:gd name="connsiteY0" fmla="*/ 596900 h 596900"/>
                <a:gd name="connsiteX1" fmla="*/ 1498600 w 6337300"/>
                <a:gd name="connsiteY1" fmla="*/ 50800 h 596900"/>
                <a:gd name="connsiteX2" fmla="*/ 4622800 w 6337300"/>
                <a:gd name="connsiteY2" fmla="*/ 381000 h 596900"/>
                <a:gd name="connsiteX3" fmla="*/ 6337300 w 6337300"/>
                <a:gd name="connsiteY3" fmla="*/ 0 h 596900"/>
                <a:gd name="connsiteX0" fmla="*/ 0 w 5142195"/>
                <a:gd name="connsiteY0" fmla="*/ 582083 h 584221"/>
                <a:gd name="connsiteX1" fmla="*/ 1498600 w 5142195"/>
                <a:gd name="connsiteY1" fmla="*/ 35983 h 584221"/>
                <a:gd name="connsiteX2" fmla="*/ 4622800 w 5142195"/>
                <a:gd name="connsiteY2" fmla="*/ 366183 h 584221"/>
                <a:gd name="connsiteX3" fmla="*/ 4614968 w 5142195"/>
                <a:gd name="connsiteY3" fmla="*/ 397954 h 584221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230520"/>
                <a:gd name="connsiteY0" fmla="*/ 582083 h 1057694"/>
                <a:gd name="connsiteX1" fmla="*/ 1498600 w 5230520"/>
                <a:gd name="connsiteY1" fmla="*/ 35983 h 1057694"/>
                <a:gd name="connsiteX2" fmla="*/ 4622800 w 5230520"/>
                <a:gd name="connsiteY2" fmla="*/ 366183 h 1057694"/>
                <a:gd name="connsiteX3" fmla="*/ 5144917 w 5230520"/>
                <a:gd name="connsiteY3" fmla="*/ 980691 h 1057694"/>
                <a:gd name="connsiteX0" fmla="*/ 0 w 4622800"/>
                <a:gd name="connsiteY0" fmla="*/ 582083 h 582083"/>
                <a:gd name="connsiteX1" fmla="*/ 1498600 w 4622800"/>
                <a:gd name="connsiteY1" fmla="*/ 35983 h 582083"/>
                <a:gd name="connsiteX2" fmla="*/ 4622800 w 4622800"/>
                <a:gd name="connsiteY2" fmla="*/ 366183 h 582083"/>
                <a:gd name="connsiteX0" fmla="*/ 0 w 5152748"/>
                <a:gd name="connsiteY0" fmla="*/ 752048 h 752048"/>
                <a:gd name="connsiteX1" fmla="*/ 2028548 w 5152748"/>
                <a:gd name="connsiteY1" fmla="*/ 60264 h 752048"/>
                <a:gd name="connsiteX2" fmla="*/ 5152748 w 5152748"/>
                <a:gd name="connsiteY2" fmla="*/ 390464 h 7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748" h="752048">
                  <a:moveTo>
                    <a:pt x="0" y="752048"/>
                  </a:moveTo>
                  <a:cubicBezTo>
                    <a:pt x="364066" y="496989"/>
                    <a:pt x="1169757" y="120528"/>
                    <a:pt x="2028548" y="60264"/>
                  </a:cubicBezTo>
                  <a:cubicBezTo>
                    <a:pt x="2887339" y="0"/>
                    <a:pt x="4545029" y="233013"/>
                    <a:pt x="5152748" y="39046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622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148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00200" y="2667000"/>
            <a:ext cx="889000" cy="264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6"/>
          <p:cNvGrpSpPr/>
          <p:nvPr/>
        </p:nvGrpSpPr>
        <p:grpSpPr>
          <a:xfrm>
            <a:off x="1676400" y="2667000"/>
            <a:ext cx="4876800" cy="2540000"/>
            <a:chOff x="1676400" y="2667000"/>
            <a:chExt cx="4876800" cy="2540000"/>
          </a:xfrm>
        </p:grpSpPr>
        <p:sp>
          <p:nvSpPr>
            <p:cNvPr id="38" name="Freeform 37"/>
            <p:cNvSpPr/>
            <p:nvPr/>
          </p:nvSpPr>
          <p:spPr>
            <a:xfrm>
              <a:off x="1676400" y="2667000"/>
              <a:ext cx="4876800" cy="2540000"/>
            </a:xfrm>
            <a:custGeom>
              <a:avLst/>
              <a:gdLst>
                <a:gd name="connsiteX0" fmla="*/ 0 w 4876800"/>
                <a:gd name="connsiteY0" fmla="*/ 0 h 2540000"/>
                <a:gd name="connsiteX1" fmla="*/ 749300 w 4876800"/>
                <a:gd name="connsiteY1" fmla="*/ 254000 h 2540000"/>
                <a:gd name="connsiteX2" fmla="*/ 1752600 w 4876800"/>
                <a:gd name="connsiteY2" fmla="*/ 838200 h 2540000"/>
                <a:gd name="connsiteX3" fmla="*/ 3835400 w 4876800"/>
                <a:gd name="connsiteY3" fmla="*/ 2159000 h 2540000"/>
                <a:gd name="connsiteX4" fmla="*/ 4876800 w 4876800"/>
                <a:gd name="connsiteY4" fmla="*/ 254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2540000">
                  <a:moveTo>
                    <a:pt x="0" y="0"/>
                  </a:moveTo>
                  <a:cubicBezTo>
                    <a:pt x="228600" y="57150"/>
                    <a:pt x="457200" y="114300"/>
                    <a:pt x="749300" y="254000"/>
                  </a:cubicBezTo>
                  <a:cubicBezTo>
                    <a:pt x="1041400" y="393700"/>
                    <a:pt x="1238250" y="520700"/>
                    <a:pt x="1752600" y="838200"/>
                  </a:cubicBezTo>
                  <a:cubicBezTo>
                    <a:pt x="2266950" y="1155700"/>
                    <a:pt x="3314700" y="1875367"/>
                    <a:pt x="3835400" y="2159000"/>
                  </a:cubicBezTo>
                  <a:cubicBezTo>
                    <a:pt x="4356100" y="2442633"/>
                    <a:pt x="4616450" y="2491316"/>
                    <a:pt x="4876800" y="2540000"/>
                  </a:cubicBezTo>
                </a:path>
              </a:pathLst>
            </a:cu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ular Callout 39"/>
            <p:cNvSpPr/>
            <p:nvPr/>
          </p:nvSpPr>
          <p:spPr>
            <a:xfrm>
              <a:off x="5562600" y="3657600"/>
              <a:ext cx="990600" cy="838200"/>
            </a:xfrm>
            <a:prstGeom prst="wedgeRoundRectCallout">
              <a:avLst>
                <a:gd name="adj1" fmla="val 35577"/>
                <a:gd name="adj2" fmla="val 103409"/>
                <a:gd name="adj3" fmla="val 16667"/>
              </a:avLst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?</a:t>
              </a:r>
              <a:endParaRPr lang="en-US" sz="6000" dirty="0"/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11200" y="4790700"/>
            <a:ext cx="5927208" cy="786716"/>
            <a:chOff x="711200" y="4790700"/>
            <a:chExt cx="5927208" cy="786716"/>
          </a:xfrm>
        </p:grpSpPr>
        <p:sp>
          <p:nvSpPr>
            <p:cNvPr id="49" name="Freeform 48"/>
            <p:cNvSpPr/>
            <p:nvPr/>
          </p:nvSpPr>
          <p:spPr>
            <a:xfrm>
              <a:off x="711200" y="4790700"/>
              <a:ext cx="5927208" cy="786716"/>
            </a:xfrm>
            <a:custGeom>
              <a:avLst/>
              <a:gdLst>
                <a:gd name="connsiteX0" fmla="*/ 0 w 6337300"/>
                <a:gd name="connsiteY0" fmla="*/ 596900 h 596900"/>
                <a:gd name="connsiteX1" fmla="*/ 1498600 w 6337300"/>
                <a:gd name="connsiteY1" fmla="*/ 50800 h 596900"/>
                <a:gd name="connsiteX2" fmla="*/ 4622800 w 6337300"/>
                <a:gd name="connsiteY2" fmla="*/ 381000 h 596900"/>
                <a:gd name="connsiteX3" fmla="*/ 6337300 w 6337300"/>
                <a:gd name="connsiteY3" fmla="*/ 0 h 596900"/>
                <a:gd name="connsiteX0" fmla="*/ 0 w 5142195"/>
                <a:gd name="connsiteY0" fmla="*/ 582083 h 584221"/>
                <a:gd name="connsiteX1" fmla="*/ 1498600 w 5142195"/>
                <a:gd name="connsiteY1" fmla="*/ 35983 h 584221"/>
                <a:gd name="connsiteX2" fmla="*/ 4622800 w 5142195"/>
                <a:gd name="connsiteY2" fmla="*/ 366183 h 584221"/>
                <a:gd name="connsiteX3" fmla="*/ 4614968 w 5142195"/>
                <a:gd name="connsiteY3" fmla="*/ 397954 h 584221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230520"/>
                <a:gd name="connsiteY0" fmla="*/ 582083 h 1057694"/>
                <a:gd name="connsiteX1" fmla="*/ 1498600 w 5230520"/>
                <a:gd name="connsiteY1" fmla="*/ 35983 h 1057694"/>
                <a:gd name="connsiteX2" fmla="*/ 4622800 w 5230520"/>
                <a:gd name="connsiteY2" fmla="*/ 366183 h 1057694"/>
                <a:gd name="connsiteX3" fmla="*/ 5144917 w 5230520"/>
                <a:gd name="connsiteY3" fmla="*/ 980691 h 1057694"/>
                <a:gd name="connsiteX0" fmla="*/ 0 w 4622800"/>
                <a:gd name="connsiteY0" fmla="*/ 582083 h 582083"/>
                <a:gd name="connsiteX1" fmla="*/ 1498600 w 4622800"/>
                <a:gd name="connsiteY1" fmla="*/ 35983 h 582083"/>
                <a:gd name="connsiteX2" fmla="*/ 4622800 w 4622800"/>
                <a:gd name="connsiteY2" fmla="*/ 366183 h 582083"/>
                <a:gd name="connsiteX0" fmla="*/ 0 w 5152748"/>
                <a:gd name="connsiteY0" fmla="*/ 752048 h 752048"/>
                <a:gd name="connsiteX1" fmla="*/ 2028548 w 5152748"/>
                <a:gd name="connsiteY1" fmla="*/ 60264 h 752048"/>
                <a:gd name="connsiteX2" fmla="*/ 5152748 w 5152748"/>
                <a:gd name="connsiteY2" fmla="*/ 390464 h 7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748" h="752048">
                  <a:moveTo>
                    <a:pt x="0" y="752048"/>
                  </a:moveTo>
                  <a:cubicBezTo>
                    <a:pt x="364066" y="496989"/>
                    <a:pt x="1169757" y="120528"/>
                    <a:pt x="2028548" y="60264"/>
                  </a:cubicBezTo>
                  <a:cubicBezTo>
                    <a:pt x="2887339" y="0"/>
                    <a:pt x="4545029" y="233013"/>
                    <a:pt x="5152748" y="39046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622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148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00200" y="2667000"/>
            <a:ext cx="889000" cy="264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562600" y="3657600"/>
            <a:ext cx="990600" cy="838200"/>
          </a:xfrm>
          <a:prstGeom prst="wedgeRoundRectCallout">
            <a:avLst>
              <a:gd name="adj1" fmla="val 35577"/>
              <a:gd name="adj2" fmla="val 103409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ok</a:t>
            </a:r>
            <a:r>
              <a:rPr lang="en-US" sz="4800" dirty="0" smtClean="0"/>
              <a:t>!</a:t>
            </a:r>
            <a:endParaRPr lang="en-US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6"/>
          <p:cNvGrpSpPr/>
          <p:nvPr/>
        </p:nvGrpSpPr>
        <p:grpSpPr>
          <a:xfrm>
            <a:off x="1676400" y="2667000"/>
            <a:ext cx="4876800" cy="2540000"/>
            <a:chOff x="1676400" y="2667000"/>
            <a:chExt cx="4876800" cy="2540000"/>
          </a:xfrm>
        </p:grpSpPr>
        <p:sp>
          <p:nvSpPr>
            <p:cNvPr id="38" name="Freeform 37"/>
            <p:cNvSpPr/>
            <p:nvPr/>
          </p:nvSpPr>
          <p:spPr>
            <a:xfrm>
              <a:off x="1676400" y="2667000"/>
              <a:ext cx="4876800" cy="2540000"/>
            </a:xfrm>
            <a:custGeom>
              <a:avLst/>
              <a:gdLst>
                <a:gd name="connsiteX0" fmla="*/ 0 w 4876800"/>
                <a:gd name="connsiteY0" fmla="*/ 0 h 2540000"/>
                <a:gd name="connsiteX1" fmla="*/ 749300 w 4876800"/>
                <a:gd name="connsiteY1" fmla="*/ 254000 h 2540000"/>
                <a:gd name="connsiteX2" fmla="*/ 1752600 w 4876800"/>
                <a:gd name="connsiteY2" fmla="*/ 838200 h 2540000"/>
                <a:gd name="connsiteX3" fmla="*/ 3835400 w 4876800"/>
                <a:gd name="connsiteY3" fmla="*/ 2159000 h 2540000"/>
                <a:gd name="connsiteX4" fmla="*/ 4876800 w 4876800"/>
                <a:gd name="connsiteY4" fmla="*/ 254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2540000">
                  <a:moveTo>
                    <a:pt x="0" y="0"/>
                  </a:moveTo>
                  <a:cubicBezTo>
                    <a:pt x="228600" y="57150"/>
                    <a:pt x="457200" y="114300"/>
                    <a:pt x="749300" y="254000"/>
                  </a:cubicBezTo>
                  <a:cubicBezTo>
                    <a:pt x="1041400" y="393700"/>
                    <a:pt x="1238250" y="520700"/>
                    <a:pt x="1752600" y="838200"/>
                  </a:cubicBezTo>
                  <a:cubicBezTo>
                    <a:pt x="2266950" y="1155700"/>
                    <a:pt x="3314700" y="1875367"/>
                    <a:pt x="3835400" y="2159000"/>
                  </a:cubicBezTo>
                  <a:cubicBezTo>
                    <a:pt x="4356100" y="2442633"/>
                    <a:pt x="4616450" y="2491316"/>
                    <a:pt x="4876800" y="2540000"/>
                  </a:cubicBezTo>
                </a:path>
              </a:pathLst>
            </a:cu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ular Callout 39"/>
            <p:cNvSpPr/>
            <p:nvPr/>
          </p:nvSpPr>
          <p:spPr>
            <a:xfrm>
              <a:off x="5562600" y="3657600"/>
              <a:ext cx="990600" cy="838200"/>
            </a:xfrm>
            <a:prstGeom prst="wedgeRoundRectCallout">
              <a:avLst>
                <a:gd name="adj1" fmla="val 35577"/>
                <a:gd name="adj2" fmla="val 103409"/>
                <a:gd name="adj3" fmla="val 16667"/>
              </a:avLst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ok</a:t>
              </a:r>
              <a:r>
                <a:rPr lang="en-US" sz="4800" dirty="0" smtClean="0"/>
                <a:t>!</a:t>
              </a:r>
              <a:endParaRPr lang="en-US" sz="60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38200" y="5257800"/>
            <a:ext cx="914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410200" y="4800600"/>
            <a:ext cx="914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2667000"/>
            <a:ext cx="889000" cy="264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38200" y="5257800"/>
            <a:ext cx="914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600200" y="2667000"/>
            <a:ext cx="4876800" cy="2540000"/>
            <a:chOff x="1600200" y="2667000"/>
            <a:chExt cx="4876800" cy="2540000"/>
          </a:xfrm>
        </p:grpSpPr>
        <p:sp>
          <p:nvSpPr>
            <p:cNvPr id="38" name="Freeform 37"/>
            <p:cNvSpPr/>
            <p:nvPr/>
          </p:nvSpPr>
          <p:spPr>
            <a:xfrm>
              <a:off x="1600200" y="2667000"/>
              <a:ext cx="4876800" cy="2540000"/>
            </a:xfrm>
            <a:custGeom>
              <a:avLst/>
              <a:gdLst>
                <a:gd name="connsiteX0" fmla="*/ 0 w 4876800"/>
                <a:gd name="connsiteY0" fmla="*/ 0 h 2540000"/>
                <a:gd name="connsiteX1" fmla="*/ 749300 w 4876800"/>
                <a:gd name="connsiteY1" fmla="*/ 254000 h 2540000"/>
                <a:gd name="connsiteX2" fmla="*/ 1752600 w 4876800"/>
                <a:gd name="connsiteY2" fmla="*/ 838200 h 2540000"/>
                <a:gd name="connsiteX3" fmla="*/ 3835400 w 4876800"/>
                <a:gd name="connsiteY3" fmla="*/ 2159000 h 2540000"/>
                <a:gd name="connsiteX4" fmla="*/ 4876800 w 4876800"/>
                <a:gd name="connsiteY4" fmla="*/ 254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2540000">
                  <a:moveTo>
                    <a:pt x="0" y="0"/>
                  </a:moveTo>
                  <a:cubicBezTo>
                    <a:pt x="228600" y="57150"/>
                    <a:pt x="457200" y="114300"/>
                    <a:pt x="749300" y="254000"/>
                  </a:cubicBezTo>
                  <a:cubicBezTo>
                    <a:pt x="1041400" y="393700"/>
                    <a:pt x="1238250" y="520700"/>
                    <a:pt x="1752600" y="838200"/>
                  </a:cubicBezTo>
                  <a:cubicBezTo>
                    <a:pt x="2266950" y="1155700"/>
                    <a:pt x="3314700" y="1875367"/>
                    <a:pt x="3835400" y="2159000"/>
                  </a:cubicBezTo>
                  <a:cubicBezTo>
                    <a:pt x="4356100" y="2442633"/>
                    <a:pt x="4616450" y="2491316"/>
                    <a:pt x="4876800" y="25400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0000" y="37338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7"/>
          <p:cNvGrpSpPr/>
          <p:nvPr/>
        </p:nvGrpSpPr>
        <p:grpSpPr>
          <a:xfrm>
            <a:off x="711200" y="4790700"/>
            <a:ext cx="5927208" cy="786716"/>
            <a:chOff x="711200" y="4790700"/>
            <a:chExt cx="5927208" cy="786716"/>
          </a:xfrm>
        </p:grpSpPr>
        <p:sp>
          <p:nvSpPr>
            <p:cNvPr id="49" name="Freeform 48"/>
            <p:cNvSpPr/>
            <p:nvPr/>
          </p:nvSpPr>
          <p:spPr>
            <a:xfrm>
              <a:off x="711200" y="4790700"/>
              <a:ext cx="5927208" cy="786716"/>
            </a:xfrm>
            <a:custGeom>
              <a:avLst/>
              <a:gdLst>
                <a:gd name="connsiteX0" fmla="*/ 0 w 6337300"/>
                <a:gd name="connsiteY0" fmla="*/ 596900 h 596900"/>
                <a:gd name="connsiteX1" fmla="*/ 1498600 w 6337300"/>
                <a:gd name="connsiteY1" fmla="*/ 50800 h 596900"/>
                <a:gd name="connsiteX2" fmla="*/ 4622800 w 6337300"/>
                <a:gd name="connsiteY2" fmla="*/ 381000 h 596900"/>
                <a:gd name="connsiteX3" fmla="*/ 6337300 w 6337300"/>
                <a:gd name="connsiteY3" fmla="*/ 0 h 596900"/>
                <a:gd name="connsiteX0" fmla="*/ 0 w 5142195"/>
                <a:gd name="connsiteY0" fmla="*/ 582083 h 584221"/>
                <a:gd name="connsiteX1" fmla="*/ 1498600 w 5142195"/>
                <a:gd name="connsiteY1" fmla="*/ 35983 h 584221"/>
                <a:gd name="connsiteX2" fmla="*/ 4622800 w 5142195"/>
                <a:gd name="connsiteY2" fmla="*/ 366183 h 584221"/>
                <a:gd name="connsiteX3" fmla="*/ 4614968 w 5142195"/>
                <a:gd name="connsiteY3" fmla="*/ 397954 h 584221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142195"/>
                <a:gd name="connsiteY0" fmla="*/ 582083 h 582083"/>
                <a:gd name="connsiteX1" fmla="*/ 1498600 w 5142195"/>
                <a:gd name="connsiteY1" fmla="*/ 35983 h 582083"/>
                <a:gd name="connsiteX2" fmla="*/ 4622800 w 5142195"/>
                <a:gd name="connsiteY2" fmla="*/ 366183 h 582083"/>
                <a:gd name="connsiteX3" fmla="*/ 4614968 w 5142195"/>
                <a:gd name="connsiteY3" fmla="*/ 397954 h 582083"/>
                <a:gd name="connsiteX0" fmla="*/ 0 w 5230520"/>
                <a:gd name="connsiteY0" fmla="*/ 582083 h 1057694"/>
                <a:gd name="connsiteX1" fmla="*/ 1498600 w 5230520"/>
                <a:gd name="connsiteY1" fmla="*/ 35983 h 1057694"/>
                <a:gd name="connsiteX2" fmla="*/ 4622800 w 5230520"/>
                <a:gd name="connsiteY2" fmla="*/ 366183 h 1057694"/>
                <a:gd name="connsiteX3" fmla="*/ 5144917 w 5230520"/>
                <a:gd name="connsiteY3" fmla="*/ 980691 h 1057694"/>
                <a:gd name="connsiteX0" fmla="*/ 0 w 4622800"/>
                <a:gd name="connsiteY0" fmla="*/ 582083 h 582083"/>
                <a:gd name="connsiteX1" fmla="*/ 1498600 w 4622800"/>
                <a:gd name="connsiteY1" fmla="*/ 35983 h 582083"/>
                <a:gd name="connsiteX2" fmla="*/ 4622800 w 4622800"/>
                <a:gd name="connsiteY2" fmla="*/ 366183 h 582083"/>
                <a:gd name="connsiteX0" fmla="*/ 0 w 5152748"/>
                <a:gd name="connsiteY0" fmla="*/ 752048 h 752048"/>
                <a:gd name="connsiteX1" fmla="*/ 2028548 w 5152748"/>
                <a:gd name="connsiteY1" fmla="*/ 60264 h 752048"/>
                <a:gd name="connsiteX2" fmla="*/ 5152748 w 5152748"/>
                <a:gd name="connsiteY2" fmla="*/ 390464 h 75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52748" h="752048">
                  <a:moveTo>
                    <a:pt x="0" y="752048"/>
                  </a:moveTo>
                  <a:cubicBezTo>
                    <a:pt x="364066" y="496989"/>
                    <a:pt x="1169757" y="120528"/>
                    <a:pt x="2028548" y="60264"/>
                  </a:cubicBezTo>
                  <a:cubicBezTo>
                    <a:pt x="2887339" y="0"/>
                    <a:pt x="4545029" y="233013"/>
                    <a:pt x="5152748" y="390464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622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14800" y="48006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00200" y="2667000"/>
            <a:ext cx="889000" cy="264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2400" y="762000"/>
            <a:ext cx="2209800" cy="838200"/>
          </a:xfrm>
          <a:prstGeom prst="roundRect">
            <a:avLst>
              <a:gd name="adj" fmla="val 37500"/>
            </a:avLst>
          </a:prstGeom>
          <a:solidFill>
            <a:srgbClr val="9CA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before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Intro: good parameterizations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bijectivity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conformality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area preservation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“global smoothness”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i.e. continuity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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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 up to rotations by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K pi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/4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feature alignment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alignment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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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 geometric features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“cuts” ok, if “tamed”</a:t>
            </a:r>
            <a:endParaRPr lang="en-US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i.e. discontinuity of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 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ok, if good transition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9955" y="1542891"/>
            <a:ext cx="166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</a:rPr>
              <a:t>isometry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838200"/>
            <a:ext cx="12247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75000"/>
                  </a:schemeClr>
                </a:solidFill>
                <a:latin typeface="Cordia New" pitchFamily="34" charset="-34"/>
                <a:ea typeface="Adobe Fangsong Std R" pitchFamily="18" charset="-128"/>
                <a:cs typeface="Cordia New" pitchFamily="34" charset="-34"/>
              </a:rPr>
              <a:t>}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Cordia New" pitchFamily="34" charset="-34"/>
              <a:ea typeface="Adobe Fangsong Std R" pitchFamily="18" charset="-128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38200" y="5257800"/>
            <a:ext cx="914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/>
          <p:nvPr/>
        </p:nvGrpSpPr>
        <p:grpSpPr>
          <a:xfrm>
            <a:off x="1600200" y="2667000"/>
            <a:ext cx="4876800" cy="2540000"/>
            <a:chOff x="1600200" y="2667000"/>
            <a:chExt cx="4876800" cy="2540000"/>
          </a:xfrm>
        </p:grpSpPr>
        <p:sp>
          <p:nvSpPr>
            <p:cNvPr id="38" name="Freeform 37"/>
            <p:cNvSpPr/>
            <p:nvPr/>
          </p:nvSpPr>
          <p:spPr>
            <a:xfrm>
              <a:off x="1600200" y="2667000"/>
              <a:ext cx="4876800" cy="2540000"/>
            </a:xfrm>
            <a:custGeom>
              <a:avLst/>
              <a:gdLst>
                <a:gd name="connsiteX0" fmla="*/ 0 w 4876800"/>
                <a:gd name="connsiteY0" fmla="*/ 0 h 2540000"/>
                <a:gd name="connsiteX1" fmla="*/ 749300 w 4876800"/>
                <a:gd name="connsiteY1" fmla="*/ 254000 h 2540000"/>
                <a:gd name="connsiteX2" fmla="*/ 1752600 w 4876800"/>
                <a:gd name="connsiteY2" fmla="*/ 838200 h 2540000"/>
                <a:gd name="connsiteX3" fmla="*/ 3835400 w 4876800"/>
                <a:gd name="connsiteY3" fmla="*/ 2159000 h 2540000"/>
                <a:gd name="connsiteX4" fmla="*/ 4876800 w 4876800"/>
                <a:gd name="connsiteY4" fmla="*/ 254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2540000">
                  <a:moveTo>
                    <a:pt x="0" y="0"/>
                  </a:moveTo>
                  <a:cubicBezTo>
                    <a:pt x="228600" y="57150"/>
                    <a:pt x="457200" y="114300"/>
                    <a:pt x="749300" y="254000"/>
                  </a:cubicBezTo>
                  <a:cubicBezTo>
                    <a:pt x="1041400" y="393700"/>
                    <a:pt x="1238250" y="520700"/>
                    <a:pt x="1752600" y="838200"/>
                  </a:cubicBezTo>
                  <a:cubicBezTo>
                    <a:pt x="2266950" y="1155700"/>
                    <a:pt x="3314700" y="1875367"/>
                    <a:pt x="3835400" y="2159000"/>
                  </a:cubicBezTo>
                  <a:cubicBezTo>
                    <a:pt x="4356100" y="2442633"/>
                    <a:pt x="4616450" y="2491316"/>
                    <a:pt x="4876800" y="25400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0000" y="37338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52400" y="762000"/>
            <a:ext cx="2209800" cy="838200"/>
          </a:xfrm>
          <a:prstGeom prst="roundRect">
            <a:avLst>
              <a:gd name="adj" fmla="val 37500"/>
            </a:avLst>
          </a:prstGeom>
          <a:solidFill>
            <a:srgbClr val="9CA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after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Continuation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38200" y="5257800"/>
            <a:ext cx="914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52400" y="762000"/>
            <a:ext cx="2209800" cy="838200"/>
          </a:xfrm>
          <a:prstGeom prst="roundRect">
            <a:avLst>
              <a:gd name="adj" fmla="val 37500"/>
            </a:avLst>
          </a:prstGeom>
          <a:solidFill>
            <a:srgbClr val="9CA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after</a:t>
            </a:r>
            <a:endParaRPr lang="en-US" sz="4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79500" y="2165350"/>
            <a:ext cx="4521200" cy="2959100"/>
            <a:chOff x="1079500" y="2165350"/>
            <a:chExt cx="4521200" cy="2959100"/>
          </a:xfrm>
        </p:grpSpPr>
        <p:sp>
          <p:nvSpPr>
            <p:cNvPr id="42" name="Arc 41"/>
            <p:cNvSpPr/>
            <p:nvPr/>
          </p:nvSpPr>
          <p:spPr>
            <a:xfrm>
              <a:off x="3883025" y="3676650"/>
              <a:ext cx="990600" cy="990600"/>
            </a:xfrm>
            <a:prstGeom prst="arc">
              <a:avLst>
                <a:gd name="adj1" fmla="val 163054"/>
                <a:gd name="adj2" fmla="val 1899748"/>
              </a:avLst>
            </a:prstGeom>
            <a:solidFill>
              <a:srgbClr val="ABC674">
                <a:alpha val="50196"/>
              </a:srgb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4610100" y="4133850"/>
              <a:ext cx="990600" cy="990600"/>
            </a:xfrm>
            <a:prstGeom prst="arc">
              <a:avLst>
                <a:gd name="adj1" fmla="val 255296"/>
                <a:gd name="adj2" fmla="val 1854081"/>
              </a:avLst>
            </a:prstGeom>
            <a:solidFill>
              <a:srgbClr val="ABC674">
                <a:alpha val="50196"/>
              </a:srgb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2327275" y="2682875"/>
              <a:ext cx="990600" cy="990600"/>
            </a:xfrm>
            <a:prstGeom prst="arc">
              <a:avLst>
                <a:gd name="adj1" fmla="val 166174"/>
                <a:gd name="adj2" fmla="val 1867077"/>
              </a:avLst>
            </a:prstGeom>
            <a:solidFill>
              <a:srgbClr val="ABC674">
                <a:alpha val="50196"/>
              </a:srgb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3089275" y="3162300"/>
              <a:ext cx="990600" cy="990600"/>
            </a:xfrm>
            <a:prstGeom prst="arc">
              <a:avLst>
                <a:gd name="adj1" fmla="val 123124"/>
                <a:gd name="adj2" fmla="val 1942638"/>
              </a:avLst>
            </a:prstGeom>
            <a:solidFill>
              <a:srgbClr val="ABC674">
                <a:alpha val="50196"/>
              </a:srgb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1079500" y="2165350"/>
              <a:ext cx="990600" cy="990600"/>
            </a:xfrm>
            <a:prstGeom prst="arc">
              <a:avLst>
                <a:gd name="adj1" fmla="val 262492"/>
                <a:gd name="adj2" fmla="val 851723"/>
              </a:avLst>
            </a:prstGeom>
            <a:solidFill>
              <a:srgbClr val="ABC674">
                <a:alpha val="50196"/>
              </a:srgb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00200" y="2667000"/>
            <a:ext cx="4724400" cy="2514600"/>
            <a:chOff x="1600200" y="2667000"/>
            <a:chExt cx="4724400" cy="25146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600200" y="2667000"/>
              <a:ext cx="14478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76749" y="3145315"/>
              <a:ext cx="14478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06617" y="3614451"/>
              <a:ext cx="14478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755834" y="4136834"/>
              <a:ext cx="14478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05898" y="4599465"/>
              <a:ext cx="14478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76800" y="5105400"/>
              <a:ext cx="1447800" cy="762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600200" y="2667000"/>
            <a:ext cx="4876800" cy="2540000"/>
          </a:xfrm>
          <a:custGeom>
            <a:avLst/>
            <a:gdLst>
              <a:gd name="connsiteX0" fmla="*/ 0 w 4876800"/>
              <a:gd name="connsiteY0" fmla="*/ 0 h 2540000"/>
              <a:gd name="connsiteX1" fmla="*/ 749300 w 4876800"/>
              <a:gd name="connsiteY1" fmla="*/ 254000 h 2540000"/>
              <a:gd name="connsiteX2" fmla="*/ 1752600 w 4876800"/>
              <a:gd name="connsiteY2" fmla="*/ 838200 h 2540000"/>
              <a:gd name="connsiteX3" fmla="*/ 3835400 w 4876800"/>
              <a:gd name="connsiteY3" fmla="*/ 2159000 h 2540000"/>
              <a:gd name="connsiteX4" fmla="*/ 4876800 w 4876800"/>
              <a:gd name="connsiteY4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2540000">
                <a:moveTo>
                  <a:pt x="0" y="0"/>
                </a:moveTo>
                <a:cubicBezTo>
                  <a:pt x="228600" y="57150"/>
                  <a:pt x="457200" y="114300"/>
                  <a:pt x="749300" y="254000"/>
                </a:cubicBezTo>
                <a:cubicBezTo>
                  <a:pt x="1041400" y="393700"/>
                  <a:pt x="1238250" y="520700"/>
                  <a:pt x="1752600" y="838200"/>
                </a:cubicBezTo>
                <a:cubicBezTo>
                  <a:pt x="2266950" y="1155700"/>
                  <a:pt x="3314700" y="1875367"/>
                  <a:pt x="3835400" y="2159000"/>
                </a:cubicBezTo>
                <a:cubicBezTo>
                  <a:pt x="4356100" y="2442633"/>
                  <a:pt x="4616450" y="2491316"/>
                  <a:pt x="4876800" y="25400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57400" y="1981200"/>
            <a:ext cx="146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cross-field</a:t>
            </a:r>
            <a:endParaRPr lang="en-US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061035" y="2819400"/>
            <a:ext cx="2838227" cy="972675"/>
            <a:chOff x="4061035" y="2819400"/>
            <a:chExt cx="2838227" cy="972675"/>
          </a:xfrm>
        </p:grpSpPr>
        <p:sp>
          <p:nvSpPr>
            <p:cNvPr id="53" name="TextBox 52"/>
            <p:cNvSpPr txBox="1"/>
            <p:nvPr/>
          </p:nvSpPr>
          <p:spPr>
            <a:xfrm>
              <a:off x="5410200" y="2819400"/>
              <a:ext cx="14890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A0BF61"/>
                  </a:solidFill>
                  <a:sym typeface="Symbol"/>
                </a:rPr>
                <a:t></a:t>
              </a:r>
              <a:r>
                <a:rPr lang="en-US" sz="2400" i="1" dirty="0" smtClean="0">
                  <a:solidFill>
                    <a:srgbClr val="A0BF61"/>
                  </a:solidFill>
                  <a:sym typeface="Symbol"/>
                </a:rPr>
                <a:t> (</a:t>
              </a:r>
              <a:r>
                <a:rPr lang="en-US" sz="2400" i="1" dirty="0" smtClean="0">
                  <a:solidFill>
                    <a:srgbClr val="A0BF61"/>
                  </a:solidFill>
                </a:rPr>
                <a:t>“drift”)</a:t>
              </a:r>
              <a:endParaRPr lang="en-US" sz="2400" i="1" dirty="0">
                <a:solidFill>
                  <a:srgbClr val="A0BF61"/>
                </a:solidFill>
              </a:endParaRPr>
            </a:p>
          </p:txBody>
        </p:sp>
        <p:cxnSp>
          <p:nvCxnSpPr>
            <p:cNvPr id="55" name="Curved Connector 54"/>
            <p:cNvCxnSpPr>
              <a:stCxn id="53" idx="2"/>
            </p:cNvCxnSpPr>
            <p:nvPr/>
          </p:nvCxnSpPr>
          <p:spPr>
            <a:xfrm rot="5400000">
              <a:off x="4913933" y="2551277"/>
              <a:ext cx="387900" cy="2093696"/>
            </a:xfrm>
            <a:prstGeom prst="curvedConnector2">
              <a:avLst/>
            </a:prstGeom>
            <a:ln w="22225">
              <a:solidFill>
                <a:srgbClr val="A0BF61"/>
              </a:solidFill>
              <a:prstDash val="sysDash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 associated to a separatrix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2667000"/>
            <a:ext cx="2743200" cy="1752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2667000"/>
            <a:ext cx="2819400" cy="1752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2667000"/>
            <a:ext cx="762000" cy="1752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/>
          <p:cNvGraphicFramePr>
            <a:graphicFrameLocks noChangeAspect="1"/>
          </p:cNvGraphicFramePr>
          <p:nvPr>
            <p:ph idx="1"/>
          </p:nvPr>
        </p:nvGraphicFramePr>
        <p:xfrm>
          <a:off x="990600" y="2895600"/>
          <a:ext cx="7162135" cy="1512887"/>
        </p:xfrm>
        <a:graphic>
          <a:graphicData uri="http://schemas.openxmlformats.org/presentationml/2006/ole">
            <p:oleObj spid="_x0000_s1028" name="Equation" r:id="rId3" imgW="1803240" imgH="3808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76400" y="838200"/>
            <a:ext cx="35110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total </a:t>
            </a:r>
            <a:r>
              <a:rPr lang="it-IT" sz="3200" i="1" dirty="0" smtClean="0">
                <a:solidFill>
                  <a:schemeClr val="tx2"/>
                </a:solidFill>
              </a:rPr>
              <a:t>drift</a:t>
            </a:r>
          </a:p>
          <a:p>
            <a:r>
              <a:rPr lang="it-IT" dirty="0" smtClean="0"/>
              <a:t>strive to follow original field</a:t>
            </a:r>
          </a:p>
          <a:p>
            <a:r>
              <a:rPr lang="it-IT" dirty="0" smtClean="0"/>
              <a:t>===&gt; </a:t>
            </a:r>
            <a:r>
              <a:rPr lang="it-IT" b="1" dirty="0" smtClean="0">
                <a:solidFill>
                  <a:schemeClr val="tx2"/>
                </a:solidFill>
              </a:rPr>
              <a:t>“change cross-Field the least”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838200"/>
            <a:ext cx="31552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total </a:t>
            </a:r>
            <a:r>
              <a:rPr lang="it-IT" sz="3200" i="1" dirty="0" smtClean="0">
                <a:solidFill>
                  <a:schemeClr val="tx2"/>
                </a:solidFill>
              </a:rPr>
              <a:t>lenght</a:t>
            </a:r>
          </a:p>
          <a:p>
            <a:r>
              <a:rPr lang="it-IT" dirty="0" smtClean="0"/>
              <a:t>strive to make them short</a:t>
            </a:r>
          </a:p>
          <a:p>
            <a:r>
              <a:rPr lang="it-IT" dirty="0" smtClean="0"/>
              <a:t>===&gt; </a:t>
            </a:r>
            <a:r>
              <a:rPr lang="it-IT" b="1" dirty="0" smtClean="0">
                <a:solidFill>
                  <a:schemeClr val="tx2"/>
                </a:solidFill>
              </a:rPr>
              <a:t>“simplify graph the most”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105400"/>
            <a:ext cx="338086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chemeClr val="tx2"/>
                </a:solidFill>
              </a:rPr>
              <a:t>the only parameter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(we used </a:t>
            </a:r>
            <a:r>
              <a:rPr lang="it-IT" i="1" dirty="0" smtClean="0">
                <a:solidFill>
                  <a:schemeClr val="tx2"/>
                </a:solidFill>
              </a:rPr>
              <a:t>K</a:t>
            </a:r>
            <a:r>
              <a:rPr lang="it-IT" dirty="0" smtClean="0">
                <a:solidFill>
                  <a:schemeClr val="tx2"/>
                </a:solidFill>
              </a:rPr>
              <a:t> = 5)</a:t>
            </a: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note:  it’s scale independent! </a:t>
            </a:r>
            <a:r>
              <a:rPr lang="it-IT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743200" y="1905000"/>
            <a:ext cx="838200" cy="7620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324600" y="1905000"/>
            <a:ext cx="838200" cy="7620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flipV="1">
            <a:off x="838200" y="4419600"/>
            <a:ext cx="838200" cy="8382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After many Continuation Moves</a:t>
            </a:r>
            <a:r>
              <a:rPr lang="it-IT" dirty="0" smtClean="0"/>
              <a:t>…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60500" y="2618317"/>
            <a:ext cx="1968500" cy="3759200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08400" y="1003300"/>
            <a:ext cx="1358900" cy="56515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651500">
                <a:moveTo>
                  <a:pt x="1358900" y="0"/>
                </a:moveTo>
                <a:cubicBezTo>
                  <a:pt x="717550" y="360892"/>
                  <a:pt x="76200" y="721784"/>
                  <a:pt x="38100" y="1663700"/>
                </a:cubicBezTo>
                <a:cubicBezTo>
                  <a:pt x="0" y="2605616"/>
                  <a:pt x="565150" y="4128558"/>
                  <a:pt x="1130300" y="56515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-304800" y="5486400"/>
            <a:ext cx="990600" cy="13716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371600">
                <a:moveTo>
                  <a:pt x="990600" y="0"/>
                </a:moveTo>
                <a:cubicBezTo>
                  <a:pt x="971550" y="260350"/>
                  <a:pt x="952500" y="520700"/>
                  <a:pt x="787400" y="749300"/>
                </a:cubicBezTo>
                <a:cubicBezTo>
                  <a:pt x="622300" y="977900"/>
                  <a:pt x="311150" y="1174750"/>
                  <a:pt x="0" y="13716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696200" y="2438400"/>
            <a:ext cx="838200" cy="40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38200" y="5257800"/>
            <a:ext cx="9144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/>
          <p:nvPr/>
        </p:nvGrpSpPr>
        <p:grpSpPr>
          <a:xfrm>
            <a:off x="1600200" y="2667000"/>
            <a:ext cx="4876800" cy="2540000"/>
            <a:chOff x="1600200" y="2667000"/>
            <a:chExt cx="4876800" cy="2540000"/>
          </a:xfrm>
        </p:grpSpPr>
        <p:sp>
          <p:nvSpPr>
            <p:cNvPr id="38" name="Freeform 37"/>
            <p:cNvSpPr/>
            <p:nvPr/>
          </p:nvSpPr>
          <p:spPr>
            <a:xfrm>
              <a:off x="1600200" y="2667000"/>
              <a:ext cx="4876800" cy="2540000"/>
            </a:xfrm>
            <a:custGeom>
              <a:avLst/>
              <a:gdLst>
                <a:gd name="connsiteX0" fmla="*/ 0 w 4876800"/>
                <a:gd name="connsiteY0" fmla="*/ 0 h 2540000"/>
                <a:gd name="connsiteX1" fmla="*/ 749300 w 4876800"/>
                <a:gd name="connsiteY1" fmla="*/ 254000 h 2540000"/>
                <a:gd name="connsiteX2" fmla="*/ 1752600 w 4876800"/>
                <a:gd name="connsiteY2" fmla="*/ 838200 h 2540000"/>
                <a:gd name="connsiteX3" fmla="*/ 3835400 w 4876800"/>
                <a:gd name="connsiteY3" fmla="*/ 2159000 h 2540000"/>
                <a:gd name="connsiteX4" fmla="*/ 4876800 w 4876800"/>
                <a:gd name="connsiteY4" fmla="*/ 254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2540000">
                  <a:moveTo>
                    <a:pt x="0" y="0"/>
                  </a:moveTo>
                  <a:cubicBezTo>
                    <a:pt x="228600" y="57150"/>
                    <a:pt x="457200" y="114300"/>
                    <a:pt x="749300" y="254000"/>
                  </a:cubicBezTo>
                  <a:cubicBezTo>
                    <a:pt x="1041400" y="393700"/>
                    <a:pt x="1238250" y="520700"/>
                    <a:pt x="1752600" y="838200"/>
                  </a:cubicBezTo>
                  <a:cubicBezTo>
                    <a:pt x="2266950" y="1155700"/>
                    <a:pt x="3314700" y="1875367"/>
                    <a:pt x="3835400" y="2159000"/>
                  </a:cubicBezTo>
                  <a:cubicBezTo>
                    <a:pt x="4356100" y="2442633"/>
                    <a:pt x="4616450" y="2491316"/>
                    <a:pt x="4876800" y="25400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0000" y="3733800"/>
              <a:ext cx="228600" cy="226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V="1">
            <a:off x="673100" y="5181600"/>
            <a:ext cx="107950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460500" y="2618316"/>
            <a:ext cx="2806700" cy="4239683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092200" y="5034454"/>
            <a:ext cx="5546208" cy="2066962"/>
          </a:xfrm>
          <a:custGeom>
            <a:avLst/>
            <a:gdLst>
              <a:gd name="connsiteX0" fmla="*/ 0 w 6337300"/>
              <a:gd name="connsiteY0" fmla="*/ 596900 h 596900"/>
              <a:gd name="connsiteX1" fmla="*/ 1498600 w 6337300"/>
              <a:gd name="connsiteY1" fmla="*/ 50800 h 596900"/>
              <a:gd name="connsiteX2" fmla="*/ 4622800 w 6337300"/>
              <a:gd name="connsiteY2" fmla="*/ 381000 h 596900"/>
              <a:gd name="connsiteX3" fmla="*/ 6337300 w 6337300"/>
              <a:gd name="connsiteY3" fmla="*/ 0 h 596900"/>
              <a:gd name="connsiteX0" fmla="*/ 0 w 5142195"/>
              <a:gd name="connsiteY0" fmla="*/ 582083 h 584221"/>
              <a:gd name="connsiteX1" fmla="*/ 1498600 w 5142195"/>
              <a:gd name="connsiteY1" fmla="*/ 35983 h 584221"/>
              <a:gd name="connsiteX2" fmla="*/ 4622800 w 5142195"/>
              <a:gd name="connsiteY2" fmla="*/ 366183 h 584221"/>
              <a:gd name="connsiteX3" fmla="*/ 4614968 w 5142195"/>
              <a:gd name="connsiteY3" fmla="*/ 397954 h 584221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230520"/>
              <a:gd name="connsiteY0" fmla="*/ 582083 h 1057694"/>
              <a:gd name="connsiteX1" fmla="*/ 1498600 w 5230520"/>
              <a:gd name="connsiteY1" fmla="*/ 35983 h 1057694"/>
              <a:gd name="connsiteX2" fmla="*/ 4622800 w 5230520"/>
              <a:gd name="connsiteY2" fmla="*/ 366183 h 1057694"/>
              <a:gd name="connsiteX3" fmla="*/ 5144917 w 5230520"/>
              <a:gd name="connsiteY3" fmla="*/ 980691 h 1057694"/>
              <a:gd name="connsiteX0" fmla="*/ 0 w 4622800"/>
              <a:gd name="connsiteY0" fmla="*/ 582083 h 582083"/>
              <a:gd name="connsiteX1" fmla="*/ 1498600 w 4622800"/>
              <a:gd name="connsiteY1" fmla="*/ 35983 h 582083"/>
              <a:gd name="connsiteX2" fmla="*/ 4622800 w 4622800"/>
              <a:gd name="connsiteY2" fmla="*/ 366183 h 582083"/>
              <a:gd name="connsiteX0" fmla="*/ 0 w 5152748"/>
              <a:gd name="connsiteY0" fmla="*/ 752048 h 752048"/>
              <a:gd name="connsiteX1" fmla="*/ 2028548 w 5152748"/>
              <a:gd name="connsiteY1" fmla="*/ 60264 h 752048"/>
              <a:gd name="connsiteX2" fmla="*/ 5152748 w 5152748"/>
              <a:gd name="connsiteY2" fmla="*/ 390464 h 752048"/>
              <a:gd name="connsiteX0" fmla="*/ 0 w 4954017"/>
              <a:gd name="connsiteY0" fmla="*/ 1941803 h 1941803"/>
              <a:gd name="connsiteX1" fmla="*/ 1829817 w 4954017"/>
              <a:gd name="connsiteY1" fmla="*/ 230229 h 1941803"/>
              <a:gd name="connsiteX2" fmla="*/ 4954017 w 4954017"/>
              <a:gd name="connsiteY2" fmla="*/ 560429 h 1941803"/>
              <a:gd name="connsiteX0" fmla="*/ 0 w 4954017"/>
              <a:gd name="connsiteY0" fmla="*/ 1538825 h 1732849"/>
              <a:gd name="connsiteX1" fmla="*/ 2426010 w 4954017"/>
              <a:gd name="connsiteY1" fmla="*/ 1502620 h 1732849"/>
              <a:gd name="connsiteX2" fmla="*/ 4954017 w 4954017"/>
              <a:gd name="connsiteY2" fmla="*/ 157451 h 1732849"/>
              <a:gd name="connsiteX0" fmla="*/ 0 w 4821530"/>
              <a:gd name="connsiteY0" fmla="*/ 1975878 h 1975878"/>
              <a:gd name="connsiteX1" fmla="*/ 2293523 w 4821530"/>
              <a:gd name="connsiteY1" fmla="*/ 1502620 h 1975878"/>
              <a:gd name="connsiteX2" fmla="*/ 4821530 w 4821530"/>
              <a:gd name="connsiteY2" fmla="*/ 157451 h 19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1530" h="1975878">
                <a:moveTo>
                  <a:pt x="0" y="1975878"/>
                </a:moveTo>
                <a:cubicBezTo>
                  <a:pt x="364066" y="1720819"/>
                  <a:pt x="1489935" y="1805691"/>
                  <a:pt x="2293523" y="1502620"/>
                </a:cubicBezTo>
                <a:cubicBezTo>
                  <a:pt x="3097111" y="1199549"/>
                  <a:pt x="4213811" y="0"/>
                  <a:pt x="4821530" y="15745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541519" y="850900"/>
            <a:ext cx="1835921" cy="58547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  <a:gd name="connsiteX0" fmla="*/ 723659 w 1165908"/>
              <a:gd name="connsiteY0" fmla="*/ 0 h 5802542"/>
              <a:gd name="connsiteX1" fmla="*/ 73708 w 1165908"/>
              <a:gd name="connsiteY1" fmla="*/ 1814742 h 5802542"/>
              <a:gd name="connsiteX2" fmla="*/ 1165908 w 1165908"/>
              <a:gd name="connsiteY2" fmla="*/ 5802542 h 5802542"/>
              <a:gd name="connsiteX0" fmla="*/ 723659 w 1165908"/>
              <a:gd name="connsiteY0" fmla="*/ 0 h 5802542"/>
              <a:gd name="connsiteX1" fmla="*/ 73708 w 1165908"/>
              <a:gd name="connsiteY1" fmla="*/ 1814742 h 5802542"/>
              <a:gd name="connsiteX2" fmla="*/ 1165908 w 1165908"/>
              <a:gd name="connsiteY2" fmla="*/ 5802542 h 5802542"/>
              <a:gd name="connsiteX0" fmla="*/ 336631 w 1243314"/>
              <a:gd name="connsiteY0" fmla="*/ 0 h 5802542"/>
              <a:gd name="connsiteX1" fmla="*/ 151114 w 1243314"/>
              <a:gd name="connsiteY1" fmla="*/ 1814742 h 5802542"/>
              <a:gd name="connsiteX2" fmla="*/ 1243314 w 1243314"/>
              <a:gd name="connsiteY2" fmla="*/ 5802542 h 58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314" h="5802542">
                <a:moveTo>
                  <a:pt x="336631" y="0"/>
                </a:moveTo>
                <a:cubicBezTo>
                  <a:pt x="254323" y="939888"/>
                  <a:pt x="0" y="847652"/>
                  <a:pt x="151114" y="1814742"/>
                </a:cubicBezTo>
                <a:cubicBezTo>
                  <a:pt x="302228" y="2781832"/>
                  <a:pt x="678164" y="4279600"/>
                  <a:pt x="1243314" y="580254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152400" y="5486400"/>
            <a:ext cx="533400" cy="10668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  <a:gd name="connsiteX0" fmla="*/ 533400 w 533400"/>
              <a:gd name="connsiteY0" fmla="*/ 0 h 1066800"/>
              <a:gd name="connsiteX1" fmla="*/ 330200 w 533400"/>
              <a:gd name="connsiteY1" fmla="*/ 749300 h 1066800"/>
              <a:gd name="connsiteX2" fmla="*/ 0 w 533400"/>
              <a:gd name="connsiteY2" fmla="*/ 1066800 h 1066800"/>
              <a:gd name="connsiteX0" fmla="*/ 533400 w 723900"/>
              <a:gd name="connsiteY0" fmla="*/ 0 h 1066800"/>
              <a:gd name="connsiteX1" fmla="*/ 635000 w 723900"/>
              <a:gd name="connsiteY1" fmla="*/ 749300 h 1066800"/>
              <a:gd name="connsiteX2" fmla="*/ 0 w 723900"/>
              <a:gd name="connsiteY2" fmla="*/ 1066800 h 1066800"/>
              <a:gd name="connsiteX0" fmla="*/ 533400 w 533400"/>
              <a:gd name="connsiteY0" fmla="*/ 0 h 1066800"/>
              <a:gd name="connsiteX1" fmla="*/ 330200 w 533400"/>
              <a:gd name="connsiteY1" fmla="*/ 749300 h 1066800"/>
              <a:gd name="connsiteX2" fmla="*/ 0 w 5334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066800">
                <a:moveTo>
                  <a:pt x="533400" y="0"/>
                </a:moveTo>
                <a:cubicBezTo>
                  <a:pt x="514350" y="260350"/>
                  <a:pt x="419100" y="571500"/>
                  <a:pt x="330200" y="749300"/>
                </a:cubicBezTo>
                <a:cubicBezTo>
                  <a:pt x="241300" y="927100"/>
                  <a:pt x="311150" y="869950"/>
                  <a:pt x="0" y="1066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876800" y="57912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1600200" y="927100"/>
            <a:ext cx="3378200" cy="170180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7823200"/>
              <a:gd name="connsiteY0" fmla="*/ 3304117 h 3577167"/>
              <a:gd name="connsiteX1" fmla="*/ 3149600 w 7823200"/>
              <a:gd name="connsiteY1" fmla="*/ 840317 h 3577167"/>
              <a:gd name="connsiteX2" fmla="*/ 5524500 w 7823200"/>
              <a:gd name="connsiteY2" fmla="*/ 103717 h 3577167"/>
              <a:gd name="connsiteX3" fmla="*/ 7823200 w 7823200"/>
              <a:gd name="connsiteY3" fmla="*/ 218017 h 3577167"/>
              <a:gd name="connsiteX0" fmla="*/ 0 w 7823200"/>
              <a:gd name="connsiteY0" fmla="*/ 3304117 h 3304117"/>
              <a:gd name="connsiteX1" fmla="*/ 3149600 w 7823200"/>
              <a:gd name="connsiteY1" fmla="*/ 840317 h 3304117"/>
              <a:gd name="connsiteX2" fmla="*/ 5524500 w 7823200"/>
              <a:gd name="connsiteY2" fmla="*/ 103717 h 3304117"/>
              <a:gd name="connsiteX3" fmla="*/ 7823200 w 7823200"/>
              <a:gd name="connsiteY3" fmla="*/ 218017 h 3304117"/>
              <a:gd name="connsiteX0" fmla="*/ 0 w 7823200"/>
              <a:gd name="connsiteY0" fmla="*/ 3086100 h 3086100"/>
              <a:gd name="connsiteX1" fmla="*/ 3149600 w 7823200"/>
              <a:gd name="connsiteY1" fmla="*/ 622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4838700 w 7823200"/>
              <a:gd name="connsiteY2" fmla="*/ 1333500 h 3086100"/>
              <a:gd name="connsiteX3" fmla="*/ 7823200 w 7823200"/>
              <a:gd name="connsiteY3" fmla="*/ 0 h 3086100"/>
              <a:gd name="connsiteX0" fmla="*/ 0 w 4838700"/>
              <a:gd name="connsiteY0" fmla="*/ 1993900 h 1993900"/>
              <a:gd name="connsiteX1" fmla="*/ 3149600 w 4838700"/>
              <a:gd name="connsiteY1" fmla="*/ 292100 h 1993900"/>
              <a:gd name="connsiteX2" fmla="*/ 4838700 w 4838700"/>
              <a:gd name="connsiteY2" fmla="*/ 241300 h 1993900"/>
              <a:gd name="connsiteX0" fmla="*/ 0 w 3149600"/>
              <a:gd name="connsiteY0" fmla="*/ 1701800 h 1701800"/>
              <a:gd name="connsiteX1" fmla="*/ 3149600 w 3149600"/>
              <a:gd name="connsiteY1" fmla="*/ 0 h 1701800"/>
              <a:gd name="connsiteX0" fmla="*/ 0 w 3149600"/>
              <a:gd name="connsiteY0" fmla="*/ 1397000 h 1397000"/>
              <a:gd name="connsiteX1" fmla="*/ 3149600 w 3149600"/>
              <a:gd name="connsiteY1" fmla="*/ 0 h 1397000"/>
              <a:gd name="connsiteX0" fmla="*/ 0 w 3149600"/>
              <a:gd name="connsiteY0" fmla="*/ 1739900 h 1739900"/>
              <a:gd name="connsiteX1" fmla="*/ 3149600 w 3149600"/>
              <a:gd name="connsiteY1" fmla="*/ 342900 h 1739900"/>
              <a:gd name="connsiteX0" fmla="*/ 0 w 3149600"/>
              <a:gd name="connsiteY0" fmla="*/ 1739900 h 1739900"/>
              <a:gd name="connsiteX1" fmla="*/ 3149600 w 3149600"/>
              <a:gd name="connsiteY1" fmla="*/ 342900 h 1739900"/>
              <a:gd name="connsiteX0" fmla="*/ 0 w 3149600"/>
              <a:gd name="connsiteY0" fmla="*/ 1397000 h 1397000"/>
              <a:gd name="connsiteX1" fmla="*/ 3149600 w 3149600"/>
              <a:gd name="connsiteY1" fmla="*/ 0 h 1397000"/>
              <a:gd name="connsiteX0" fmla="*/ 0 w 3378200"/>
              <a:gd name="connsiteY0" fmla="*/ 1701800 h 1701800"/>
              <a:gd name="connsiteX1" fmla="*/ 3378200 w 3378200"/>
              <a:gd name="connsiteY1" fmla="*/ 0 h 1701800"/>
              <a:gd name="connsiteX0" fmla="*/ 0 w 3378200"/>
              <a:gd name="connsiteY0" fmla="*/ 1701800 h 1701800"/>
              <a:gd name="connsiteX1" fmla="*/ 3378200 w 3378200"/>
              <a:gd name="connsiteY1" fmla="*/ 0 h 1701800"/>
              <a:gd name="connsiteX0" fmla="*/ 0 w 3378200"/>
              <a:gd name="connsiteY0" fmla="*/ 1701800 h 1701800"/>
              <a:gd name="connsiteX1" fmla="*/ 2057400 w 3378200"/>
              <a:gd name="connsiteY1" fmla="*/ 355600 h 1701800"/>
              <a:gd name="connsiteX2" fmla="*/ 3378200 w 3378200"/>
              <a:gd name="connsiteY2" fmla="*/ 0 h 1701800"/>
              <a:gd name="connsiteX0" fmla="*/ 0 w 3378200"/>
              <a:gd name="connsiteY0" fmla="*/ 1701800 h 1701800"/>
              <a:gd name="connsiteX1" fmla="*/ 2057400 w 3378200"/>
              <a:gd name="connsiteY1" fmla="*/ 355600 h 1701800"/>
              <a:gd name="connsiteX2" fmla="*/ 3378200 w 3378200"/>
              <a:gd name="connsiteY2" fmla="*/ 0 h 1701800"/>
              <a:gd name="connsiteX0" fmla="*/ 0 w 3378200"/>
              <a:gd name="connsiteY0" fmla="*/ 1701800 h 1701800"/>
              <a:gd name="connsiteX1" fmla="*/ 1905000 w 3378200"/>
              <a:gd name="connsiteY1" fmla="*/ 508000 h 1701800"/>
              <a:gd name="connsiteX2" fmla="*/ 3378200 w 3378200"/>
              <a:gd name="connsiteY2" fmla="*/ 0 h 1701800"/>
              <a:gd name="connsiteX0" fmla="*/ 0 w 3378200"/>
              <a:gd name="connsiteY0" fmla="*/ 1701800 h 1701800"/>
              <a:gd name="connsiteX1" fmla="*/ 1905000 w 3378200"/>
              <a:gd name="connsiteY1" fmla="*/ 508000 h 1701800"/>
              <a:gd name="connsiteX2" fmla="*/ 3378200 w 3378200"/>
              <a:gd name="connsiteY2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8200" h="1701800">
                <a:moveTo>
                  <a:pt x="0" y="1701800"/>
                </a:moveTo>
                <a:lnTo>
                  <a:pt x="1905000" y="508000"/>
                </a:lnTo>
                <a:cubicBezTo>
                  <a:pt x="2613025" y="158750"/>
                  <a:pt x="2889250" y="444500"/>
                  <a:pt x="33782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810000" y="12192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57600" y="64770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7581900" y="2476500"/>
            <a:ext cx="977900" cy="127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698500" y="2453218"/>
            <a:ext cx="8039100" cy="306070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7823200"/>
              <a:gd name="connsiteY0" fmla="*/ 3304117 h 3577167"/>
              <a:gd name="connsiteX1" fmla="*/ 3149600 w 7823200"/>
              <a:gd name="connsiteY1" fmla="*/ 840317 h 3577167"/>
              <a:gd name="connsiteX2" fmla="*/ 5524500 w 7823200"/>
              <a:gd name="connsiteY2" fmla="*/ 103717 h 3577167"/>
              <a:gd name="connsiteX3" fmla="*/ 7823200 w 7823200"/>
              <a:gd name="connsiteY3" fmla="*/ 218017 h 3577167"/>
              <a:gd name="connsiteX0" fmla="*/ 0 w 7823200"/>
              <a:gd name="connsiteY0" fmla="*/ 3304117 h 3304117"/>
              <a:gd name="connsiteX1" fmla="*/ 3149600 w 7823200"/>
              <a:gd name="connsiteY1" fmla="*/ 840317 h 3304117"/>
              <a:gd name="connsiteX2" fmla="*/ 5524500 w 7823200"/>
              <a:gd name="connsiteY2" fmla="*/ 103717 h 3304117"/>
              <a:gd name="connsiteX3" fmla="*/ 7823200 w 7823200"/>
              <a:gd name="connsiteY3" fmla="*/ 218017 h 3304117"/>
              <a:gd name="connsiteX0" fmla="*/ 0 w 7823200"/>
              <a:gd name="connsiteY0" fmla="*/ 3086100 h 3086100"/>
              <a:gd name="connsiteX1" fmla="*/ 3149600 w 7823200"/>
              <a:gd name="connsiteY1" fmla="*/ 622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4838700 w 7823200"/>
              <a:gd name="connsiteY2" fmla="*/ 1333500 h 3086100"/>
              <a:gd name="connsiteX3" fmla="*/ 7823200 w 78232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39100"/>
              <a:gd name="connsiteY0" fmla="*/ 3009900 h 3009900"/>
              <a:gd name="connsiteX1" fmla="*/ 3136900 w 8039100"/>
              <a:gd name="connsiteY1" fmla="*/ 1384300 h 3009900"/>
              <a:gd name="connsiteX2" fmla="*/ 4826000 w 8039100"/>
              <a:gd name="connsiteY2" fmla="*/ 1333500 h 3009900"/>
              <a:gd name="connsiteX3" fmla="*/ 8039100 w 8039100"/>
              <a:gd name="connsiteY3" fmla="*/ 0 h 3009900"/>
              <a:gd name="connsiteX0" fmla="*/ 0 w 8039100"/>
              <a:gd name="connsiteY0" fmla="*/ 3060700 h 3060700"/>
              <a:gd name="connsiteX1" fmla="*/ 3136900 w 8039100"/>
              <a:gd name="connsiteY1" fmla="*/ 1435100 h 3060700"/>
              <a:gd name="connsiteX2" fmla="*/ 4826000 w 8039100"/>
              <a:gd name="connsiteY2" fmla="*/ 1384300 h 3060700"/>
              <a:gd name="connsiteX3" fmla="*/ 8039100 w 8039100"/>
              <a:gd name="connsiteY3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9100" h="3060700">
                <a:moveTo>
                  <a:pt x="0" y="3060700"/>
                </a:moveTo>
                <a:cubicBezTo>
                  <a:pt x="1114425" y="2876550"/>
                  <a:pt x="2332567" y="1714500"/>
                  <a:pt x="3136900" y="1435100"/>
                </a:cubicBezTo>
                <a:cubicBezTo>
                  <a:pt x="3941233" y="1155700"/>
                  <a:pt x="4008967" y="1623483"/>
                  <a:pt x="4826000" y="1384300"/>
                </a:cubicBezTo>
                <a:cubicBezTo>
                  <a:pt x="5643033" y="1145117"/>
                  <a:pt x="6235700" y="152400"/>
                  <a:pt x="8039100" y="0"/>
                </a:cubicBezTo>
              </a:path>
            </a:pathLst>
          </a:custGeom>
          <a:ln w="3175">
            <a:solidFill>
              <a:srgbClr val="8FAF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Move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97000" y="1373717"/>
            <a:ext cx="533400" cy="1244600"/>
          </a:xfrm>
          <a:custGeom>
            <a:avLst/>
            <a:gdLst>
              <a:gd name="connsiteX0" fmla="*/ 65617 w 1060450"/>
              <a:gd name="connsiteY0" fmla="*/ 2844800 h 2844800"/>
              <a:gd name="connsiteX1" fmla="*/ 141817 w 1060450"/>
              <a:gd name="connsiteY1" fmla="*/ 1841500 h 2844800"/>
              <a:gd name="connsiteX2" fmla="*/ 916517 w 1060450"/>
              <a:gd name="connsiteY2" fmla="*/ 596900 h 2844800"/>
              <a:gd name="connsiteX3" fmla="*/ 1005417 w 1060450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450" h="2844800">
                <a:moveTo>
                  <a:pt x="65617" y="2844800"/>
                </a:moveTo>
                <a:cubicBezTo>
                  <a:pt x="32808" y="2530475"/>
                  <a:pt x="0" y="2216150"/>
                  <a:pt x="141817" y="1841500"/>
                </a:cubicBezTo>
                <a:cubicBezTo>
                  <a:pt x="283634" y="1466850"/>
                  <a:pt x="772584" y="903817"/>
                  <a:pt x="916517" y="596900"/>
                </a:cubicBezTo>
                <a:cubicBezTo>
                  <a:pt x="1060450" y="289983"/>
                  <a:pt x="1032933" y="144991"/>
                  <a:pt x="100541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460500" y="2618316"/>
            <a:ext cx="2806700" cy="4239683"/>
          </a:xfrm>
          <a:custGeom>
            <a:avLst/>
            <a:gdLst>
              <a:gd name="connsiteX0" fmla="*/ 0 w 711200"/>
              <a:gd name="connsiteY0" fmla="*/ 0 h 2794000"/>
              <a:gd name="connsiteX1" fmla="*/ 508000 w 711200"/>
              <a:gd name="connsiteY1" fmla="*/ 787400 h 2794000"/>
              <a:gd name="connsiteX2" fmla="*/ 368300 w 711200"/>
              <a:gd name="connsiteY2" fmla="*/ 1930400 h 2794000"/>
              <a:gd name="connsiteX3" fmla="*/ 711200 w 711200"/>
              <a:gd name="connsiteY3" fmla="*/ 2794000 h 2794000"/>
              <a:gd name="connsiteX0" fmla="*/ 0 w 2082800"/>
              <a:gd name="connsiteY0" fmla="*/ 0 h 3022600"/>
              <a:gd name="connsiteX1" fmla="*/ 508000 w 2082800"/>
              <a:gd name="connsiteY1" fmla="*/ 787400 h 3022600"/>
              <a:gd name="connsiteX2" fmla="*/ 368300 w 2082800"/>
              <a:gd name="connsiteY2" fmla="*/ 1930400 h 3022600"/>
              <a:gd name="connsiteX3" fmla="*/ 2082800 w 2082800"/>
              <a:gd name="connsiteY3" fmla="*/ 3022600 h 3022600"/>
              <a:gd name="connsiteX0" fmla="*/ 0 w 569383"/>
              <a:gd name="connsiteY0" fmla="*/ 0 h 1930400"/>
              <a:gd name="connsiteX1" fmla="*/ 508000 w 569383"/>
              <a:gd name="connsiteY1" fmla="*/ 787400 h 1930400"/>
              <a:gd name="connsiteX2" fmla="*/ 368300 w 569383"/>
              <a:gd name="connsiteY2" fmla="*/ 1930400 h 19304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  <a:gd name="connsiteX0" fmla="*/ 0 w 1968500"/>
              <a:gd name="connsiteY0" fmla="*/ 0 h 3759200"/>
              <a:gd name="connsiteX1" fmla="*/ 508000 w 1968500"/>
              <a:gd name="connsiteY1" fmla="*/ 787400 h 3759200"/>
              <a:gd name="connsiteX2" fmla="*/ 1968500 w 1968500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3759200">
                <a:moveTo>
                  <a:pt x="0" y="0"/>
                </a:moveTo>
                <a:cubicBezTo>
                  <a:pt x="223308" y="232833"/>
                  <a:pt x="179917" y="160867"/>
                  <a:pt x="508000" y="787400"/>
                </a:cubicBezTo>
                <a:cubicBezTo>
                  <a:pt x="836083" y="1413933"/>
                  <a:pt x="1121833" y="3551767"/>
                  <a:pt x="1968500" y="3759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092200" y="5034454"/>
            <a:ext cx="5546208" cy="2066962"/>
          </a:xfrm>
          <a:custGeom>
            <a:avLst/>
            <a:gdLst>
              <a:gd name="connsiteX0" fmla="*/ 0 w 6337300"/>
              <a:gd name="connsiteY0" fmla="*/ 596900 h 596900"/>
              <a:gd name="connsiteX1" fmla="*/ 1498600 w 6337300"/>
              <a:gd name="connsiteY1" fmla="*/ 50800 h 596900"/>
              <a:gd name="connsiteX2" fmla="*/ 4622800 w 6337300"/>
              <a:gd name="connsiteY2" fmla="*/ 381000 h 596900"/>
              <a:gd name="connsiteX3" fmla="*/ 6337300 w 6337300"/>
              <a:gd name="connsiteY3" fmla="*/ 0 h 596900"/>
              <a:gd name="connsiteX0" fmla="*/ 0 w 5142195"/>
              <a:gd name="connsiteY0" fmla="*/ 582083 h 584221"/>
              <a:gd name="connsiteX1" fmla="*/ 1498600 w 5142195"/>
              <a:gd name="connsiteY1" fmla="*/ 35983 h 584221"/>
              <a:gd name="connsiteX2" fmla="*/ 4622800 w 5142195"/>
              <a:gd name="connsiteY2" fmla="*/ 366183 h 584221"/>
              <a:gd name="connsiteX3" fmla="*/ 4614968 w 5142195"/>
              <a:gd name="connsiteY3" fmla="*/ 397954 h 584221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142195"/>
              <a:gd name="connsiteY0" fmla="*/ 582083 h 582083"/>
              <a:gd name="connsiteX1" fmla="*/ 1498600 w 5142195"/>
              <a:gd name="connsiteY1" fmla="*/ 35983 h 582083"/>
              <a:gd name="connsiteX2" fmla="*/ 4622800 w 5142195"/>
              <a:gd name="connsiteY2" fmla="*/ 366183 h 582083"/>
              <a:gd name="connsiteX3" fmla="*/ 4614968 w 5142195"/>
              <a:gd name="connsiteY3" fmla="*/ 397954 h 582083"/>
              <a:gd name="connsiteX0" fmla="*/ 0 w 5230520"/>
              <a:gd name="connsiteY0" fmla="*/ 582083 h 1057694"/>
              <a:gd name="connsiteX1" fmla="*/ 1498600 w 5230520"/>
              <a:gd name="connsiteY1" fmla="*/ 35983 h 1057694"/>
              <a:gd name="connsiteX2" fmla="*/ 4622800 w 5230520"/>
              <a:gd name="connsiteY2" fmla="*/ 366183 h 1057694"/>
              <a:gd name="connsiteX3" fmla="*/ 5144917 w 5230520"/>
              <a:gd name="connsiteY3" fmla="*/ 980691 h 1057694"/>
              <a:gd name="connsiteX0" fmla="*/ 0 w 4622800"/>
              <a:gd name="connsiteY0" fmla="*/ 582083 h 582083"/>
              <a:gd name="connsiteX1" fmla="*/ 1498600 w 4622800"/>
              <a:gd name="connsiteY1" fmla="*/ 35983 h 582083"/>
              <a:gd name="connsiteX2" fmla="*/ 4622800 w 4622800"/>
              <a:gd name="connsiteY2" fmla="*/ 366183 h 582083"/>
              <a:gd name="connsiteX0" fmla="*/ 0 w 5152748"/>
              <a:gd name="connsiteY0" fmla="*/ 752048 h 752048"/>
              <a:gd name="connsiteX1" fmla="*/ 2028548 w 5152748"/>
              <a:gd name="connsiteY1" fmla="*/ 60264 h 752048"/>
              <a:gd name="connsiteX2" fmla="*/ 5152748 w 5152748"/>
              <a:gd name="connsiteY2" fmla="*/ 390464 h 752048"/>
              <a:gd name="connsiteX0" fmla="*/ 0 w 4954017"/>
              <a:gd name="connsiteY0" fmla="*/ 1941803 h 1941803"/>
              <a:gd name="connsiteX1" fmla="*/ 1829817 w 4954017"/>
              <a:gd name="connsiteY1" fmla="*/ 230229 h 1941803"/>
              <a:gd name="connsiteX2" fmla="*/ 4954017 w 4954017"/>
              <a:gd name="connsiteY2" fmla="*/ 560429 h 1941803"/>
              <a:gd name="connsiteX0" fmla="*/ 0 w 4954017"/>
              <a:gd name="connsiteY0" fmla="*/ 1538825 h 1732849"/>
              <a:gd name="connsiteX1" fmla="*/ 2426010 w 4954017"/>
              <a:gd name="connsiteY1" fmla="*/ 1502620 h 1732849"/>
              <a:gd name="connsiteX2" fmla="*/ 4954017 w 4954017"/>
              <a:gd name="connsiteY2" fmla="*/ 157451 h 1732849"/>
              <a:gd name="connsiteX0" fmla="*/ 0 w 4821530"/>
              <a:gd name="connsiteY0" fmla="*/ 1975878 h 1975878"/>
              <a:gd name="connsiteX1" fmla="*/ 2293523 w 4821530"/>
              <a:gd name="connsiteY1" fmla="*/ 1502620 h 1975878"/>
              <a:gd name="connsiteX2" fmla="*/ 4821530 w 4821530"/>
              <a:gd name="connsiteY2" fmla="*/ 157451 h 19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1530" h="1975878">
                <a:moveTo>
                  <a:pt x="0" y="1975878"/>
                </a:moveTo>
                <a:cubicBezTo>
                  <a:pt x="364066" y="1720819"/>
                  <a:pt x="1489935" y="1805691"/>
                  <a:pt x="2293523" y="1502620"/>
                </a:cubicBezTo>
                <a:cubicBezTo>
                  <a:pt x="3097111" y="1199549"/>
                  <a:pt x="4213811" y="0"/>
                  <a:pt x="4821530" y="15745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98500" y="2453218"/>
            <a:ext cx="8039100" cy="306070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7823200"/>
              <a:gd name="connsiteY0" fmla="*/ 3304117 h 3577167"/>
              <a:gd name="connsiteX1" fmla="*/ 3149600 w 7823200"/>
              <a:gd name="connsiteY1" fmla="*/ 840317 h 3577167"/>
              <a:gd name="connsiteX2" fmla="*/ 5524500 w 7823200"/>
              <a:gd name="connsiteY2" fmla="*/ 103717 h 3577167"/>
              <a:gd name="connsiteX3" fmla="*/ 7823200 w 7823200"/>
              <a:gd name="connsiteY3" fmla="*/ 218017 h 3577167"/>
              <a:gd name="connsiteX0" fmla="*/ 0 w 7823200"/>
              <a:gd name="connsiteY0" fmla="*/ 3304117 h 3304117"/>
              <a:gd name="connsiteX1" fmla="*/ 3149600 w 7823200"/>
              <a:gd name="connsiteY1" fmla="*/ 840317 h 3304117"/>
              <a:gd name="connsiteX2" fmla="*/ 5524500 w 7823200"/>
              <a:gd name="connsiteY2" fmla="*/ 103717 h 3304117"/>
              <a:gd name="connsiteX3" fmla="*/ 7823200 w 7823200"/>
              <a:gd name="connsiteY3" fmla="*/ 218017 h 3304117"/>
              <a:gd name="connsiteX0" fmla="*/ 0 w 7823200"/>
              <a:gd name="connsiteY0" fmla="*/ 3086100 h 3086100"/>
              <a:gd name="connsiteX1" fmla="*/ 3149600 w 7823200"/>
              <a:gd name="connsiteY1" fmla="*/ 622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4838700 w 7823200"/>
              <a:gd name="connsiteY2" fmla="*/ 1333500 h 3086100"/>
              <a:gd name="connsiteX3" fmla="*/ 7823200 w 78232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51800"/>
              <a:gd name="connsiteY0" fmla="*/ 3086100 h 3086100"/>
              <a:gd name="connsiteX1" fmla="*/ 3149600 w 8051800"/>
              <a:gd name="connsiteY1" fmla="*/ 1384300 h 3086100"/>
              <a:gd name="connsiteX2" fmla="*/ 4838700 w 8051800"/>
              <a:gd name="connsiteY2" fmla="*/ 1333500 h 3086100"/>
              <a:gd name="connsiteX3" fmla="*/ 8051800 w 8051800"/>
              <a:gd name="connsiteY3" fmla="*/ 0 h 3086100"/>
              <a:gd name="connsiteX0" fmla="*/ 0 w 8039100"/>
              <a:gd name="connsiteY0" fmla="*/ 3009900 h 3009900"/>
              <a:gd name="connsiteX1" fmla="*/ 3136900 w 8039100"/>
              <a:gd name="connsiteY1" fmla="*/ 1384300 h 3009900"/>
              <a:gd name="connsiteX2" fmla="*/ 4826000 w 8039100"/>
              <a:gd name="connsiteY2" fmla="*/ 1333500 h 3009900"/>
              <a:gd name="connsiteX3" fmla="*/ 8039100 w 8039100"/>
              <a:gd name="connsiteY3" fmla="*/ 0 h 3009900"/>
              <a:gd name="connsiteX0" fmla="*/ 0 w 8039100"/>
              <a:gd name="connsiteY0" fmla="*/ 3060700 h 3060700"/>
              <a:gd name="connsiteX1" fmla="*/ 3136900 w 8039100"/>
              <a:gd name="connsiteY1" fmla="*/ 1435100 h 3060700"/>
              <a:gd name="connsiteX2" fmla="*/ 4826000 w 8039100"/>
              <a:gd name="connsiteY2" fmla="*/ 1384300 h 3060700"/>
              <a:gd name="connsiteX3" fmla="*/ 8039100 w 8039100"/>
              <a:gd name="connsiteY3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9100" h="3060700">
                <a:moveTo>
                  <a:pt x="0" y="3060700"/>
                </a:moveTo>
                <a:cubicBezTo>
                  <a:pt x="1114425" y="2876550"/>
                  <a:pt x="2332567" y="1714500"/>
                  <a:pt x="3136900" y="1435100"/>
                </a:cubicBezTo>
                <a:cubicBezTo>
                  <a:pt x="3941233" y="1155700"/>
                  <a:pt x="4008967" y="1623483"/>
                  <a:pt x="4826000" y="1384300"/>
                </a:cubicBezTo>
                <a:cubicBezTo>
                  <a:pt x="5643033" y="1145117"/>
                  <a:pt x="6235700" y="152400"/>
                  <a:pt x="80391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63500" y="1996017"/>
            <a:ext cx="1498600" cy="622300"/>
          </a:xfrm>
          <a:custGeom>
            <a:avLst/>
            <a:gdLst>
              <a:gd name="connsiteX0" fmla="*/ 1498600 w 1498600"/>
              <a:gd name="connsiteY0" fmla="*/ 622300 h 622300"/>
              <a:gd name="connsiteX1" fmla="*/ 863600 w 1498600"/>
              <a:gd name="connsiteY1" fmla="*/ 127000 h 622300"/>
              <a:gd name="connsiteX2" fmla="*/ 0 w 14986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622300">
                <a:moveTo>
                  <a:pt x="1498600" y="622300"/>
                </a:moveTo>
                <a:cubicBezTo>
                  <a:pt x="1305983" y="426508"/>
                  <a:pt x="1113367" y="230717"/>
                  <a:pt x="863600" y="127000"/>
                </a:cubicBezTo>
                <a:cubicBezTo>
                  <a:pt x="613833" y="23283"/>
                  <a:pt x="306916" y="11641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-501650" y="2592917"/>
            <a:ext cx="1968500" cy="1663700"/>
          </a:xfrm>
          <a:custGeom>
            <a:avLst/>
            <a:gdLst>
              <a:gd name="connsiteX0" fmla="*/ 1968500 w 1968500"/>
              <a:gd name="connsiteY0" fmla="*/ 0 h 1663700"/>
              <a:gd name="connsiteX1" fmla="*/ 1295400 w 1968500"/>
              <a:gd name="connsiteY1" fmla="*/ 952500 h 1663700"/>
              <a:gd name="connsiteX2" fmla="*/ 0 w 19685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1663700">
                <a:moveTo>
                  <a:pt x="1968500" y="0"/>
                </a:moveTo>
                <a:cubicBezTo>
                  <a:pt x="1795991" y="337608"/>
                  <a:pt x="1623483" y="675217"/>
                  <a:pt x="1295400" y="952500"/>
                </a:cubicBezTo>
                <a:cubicBezTo>
                  <a:pt x="967317" y="1229783"/>
                  <a:pt x="483658" y="1446741"/>
                  <a:pt x="0" y="16637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244600" y="24405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7200" y="533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50000" y="503131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40000" y="44450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1219200" y="3200400"/>
            <a:ext cx="1905000" cy="2362200"/>
          </a:xfrm>
          <a:custGeom>
            <a:avLst/>
            <a:gdLst>
              <a:gd name="connsiteX0" fmla="*/ 1974850 w 2051050"/>
              <a:gd name="connsiteY0" fmla="*/ 2374900 h 2374900"/>
              <a:gd name="connsiteX1" fmla="*/ 1758950 w 2051050"/>
              <a:gd name="connsiteY1" fmla="*/ 1955800 h 2374900"/>
              <a:gd name="connsiteX2" fmla="*/ 222250 w 2051050"/>
              <a:gd name="connsiteY2" fmla="*/ 711200 h 2374900"/>
              <a:gd name="connsiteX3" fmla="*/ 425450 w 2051050"/>
              <a:gd name="connsiteY3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2374900">
                <a:moveTo>
                  <a:pt x="1974850" y="2374900"/>
                </a:moveTo>
                <a:cubicBezTo>
                  <a:pt x="2012950" y="2303991"/>
                  <a:pt x="2051050" y="2233083"/>
                  <a:pt x="1758950" y="1955800"/>
                </a:cubicBezTo>
                <a:cubicBezTo>
                  <a:pt x="1466850" y="1678517"/>
                  <a:pt x="444500" y="1037167"/>
                  <a:pt x="222250" y="711200"/>
                </a:cubicBezTo>
                <a:cubicBezTo>
                  <a:pt x="0" y="385233"/>
                  <a:pt x="212725" y="192616"/>
                  <a:pt x="42545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541519" y="850900"/>
            <a:ext cx="1835921" cy="5854700"/>
          </a:xfrm>
          <a:custGeom>
            <a:avLst/>
            <a:gdLst>
              <a:gd name="connsiteX0" fmla="*/ 1358900 w 1358900"/>
              <a:gd name="connsiteY0" fmla="*/ 0 h 5651500"/>
              <a:gd name="connsiteX1" fmla="*/ 38100 w 1358900"/>
              <a:gd name="connsiteY1" fmla="*/ 1663700 h 5651500"/>
              <a:gd name="connsiteX2" fmla="*/ 1130300 w 1358900"/>
              <a:gd name="connsiteY2" fmla="*/ 5651500 h 5651500"/>
              <a:gd name="connsiteX0" fmla="*/ 723659 w 1165908"/>
              <a:gd name="connsiteY0" fmla="*/ 0 h 5802542"/>
              <a:gd name="connsiteX1" fmla="*/ 73708 w 1165908"/>
              <a:gd name="connsiteY1" fmla="*/ 1814742 h 5802542"/>
              <a:gd name="connsiteX2" fmla="*/ 1165908 w 1165908"/>
              <a:gd name="connsiteY2" fmla="*/ 5802542 h 5802542"/>
              <a:gd name="connsiteX0" fmla="*/ 723659 w 1165908"/>
              <a:gd name="connsiteY0" fmla="*/ 0 h 5802542"/>
              <a:gd name="connsiteX1" fmla="*/ 73708 w 1165908"/>
              <a:gd name="connsiteY1" fmla="*/ 1814742 h 5802542"/>
              <a:gd name="connsiteX2" fmla="*/ 1165908 w 1165908"/>
              <a:gd name="connsiteY2" fmla="*/ 5802542 h 5802542"/>
              <a:gd name="connsiteX0" fmla="*/ 336631 w 1243314"/>
              <a:gd name="connsiteY0" fmla="*/ 0 h 5802542"/>
              <a:gd name="connsiteX1" fmla="*/ 151114 w 1243314"/>
              <a:gd name="connsiteY1" fmla="*/ 1814742 h 5802542"/>
              <a:gd name="connsiteX2" fmla="*/ 1243314 w 1243314"/>
              <a:gd name="connsiteY2" fmla="*/ 5802542 h 58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314" h="5802542">
                <a:moveTo>
                  <a:pt x="336631" y="0"/>
                </a:moveTo>
                <a:cubicBezTo>
                  <a:pt x="254323" y="939888"/>
                  <a:pt x="0" y="847652"/>
                  <a:pt x="151114" y="1814742"/>
                </a:cubicBezTo>
                <a:cubicBezTo>
                  <a:pt x="302228" y="2781832"/>
                  <a:pt x="678164" y="4279600"/>
                  <a:pt x="1243314" y="580254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540500" y="965200"/>
            <a:ext cx="939800" cy="4140200"/>
          </a:xfrm>
          <a:custGeom>
            <a:avLst/>
            <a:gdLst>
              <a:gd name="connsiteX0" fmla="*/ 285750 w 1225550"/>
              <a:gd name="connsiteY0" fmla="*/ 4025900 h 4025900"/>
              <a:gd name="connsiteX1" fmla="*/ 82550 w 1225550"/>
              <a:gd name="connsiteY1" fmla="*/ 3378200 h 4025900"/>
              <a:gd name="connsiteX2" fmla="*/ 781050 w 1225550"/>
              <a:gd name="connsiteY2" fmla="*/ 1828800 h 4025900"/>
              <a:gd name="connsiteX3" fmla="*/ 1225550 w 1225550"/>
              <a:gd name="connsiteY3" fmla="*/ 0 h 4025900"/>
              <a:gd name="connsiteX0" fmla="*/ 0 w 939800"/>
              <a:gd name="connsiteY0" fmla="*/ 4025900 h 4025900"/>
              <a:gd name="connsiteX1" fmla="*/ 495300 w 939800"/>
              <a:gd name="connsiteY1" fmla="*/ 1828800 h 4025900"/>
              <a:gd name="connsiteX2" fmla="*/ 939800 w 939800"/>
              <a:gd name="connsiteY2" fmla="*/ 0 h 4025900"/>
              <a:gd name="connsiteX0" fmla="*/ 0 w 939800"/>
              <a:gd name="connsiteY0" fmla="*/ 4025900 h 4025900"/>
              <a:gd name="connsiteX1" fmla="*/ 635000 w 939800"/>
              <a:gd name="connsiteY1" fmla="*/ 2766263 h 4025900"/>
              <a:gd name="connsiteX2" fmla="*/ 495300 w 939800"/>
              <a:gd name="connsiteY2" fmla="*/ 1828800 h 4025900"/>
              <a:gd name="connsiteX3" fmla="*/ 939800 w 939800"/>
              <a:gd name="connsiteY3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800" h="4025900">
                <a:moveTo>
                  <a:pt x="0" y="4025900"/>
                </a:moveTo>
                <a:cubicBezTo>
                  <a:pt x="29633" y="3914756"/>
                  <a:pt x="552450" y="3132446"/>
                  <a:pt x="635000" y="2766263"/>
                </a:cubicBezTo>
                <a:cubicBezTo>
                  <a:pt x="717550" y="2400080"/>
                  <a:pt x="368300" y="2388639"/>
                  <a:pt x="495300" y="1828800"/>
                </a:cubicBezTo>
                <a:cubicBezTo>
                  <a:pt x="685800" y="1265767"/>
                  <a:pt x="812800" y="632883"/>
                  <a:pt x="9398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534400" y="2286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6553200" y="5219700"/>
            <a:ext cx="1143000" cy="1308100"/>
          </a:xfrm>
          <a:custGeom>
            <a:avLst/>
            <a:gdLst>
              <a:gd name="connsiteX0" fmla="*/ 0 w 1143000"/>
              <a:gd name="connsiteY0" fmla="*/ 0 h 1308100"/>
              <a:gd name="connsiteX1" fmla="*/ 762000 w 1143000"/>
              <a:gd name="connsiteY1" fmla="*/ 596900 h 1308100"/>
              <a:gd name="connsiteX2" fmla="*/ 1143000 w 11430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08100">
                <a:moveTo>
                  <a:pt x="0" y="0"/>
                </a:moveTo>
                <a:cubicBezTo>
                  <a:pt x="285750" y="189441"/>
                  <a:pt x="571500" y="378883"/>
                  <a:pt x="762000" y="596900"/>
                </a:cubicBezTo>
                <a:cubicBezTo>
                  <a:pt x="952500" y="814917"/>
                  <a:pt x="1047750" y="1061508"/>
                  <a:pt x="1143000" y="1308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876800" y="57912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934200" y="28956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8763000" y="1562100"/>
            <a:ext cx="762000" cy="838200"/>
          </a:xfrm>
          <a:custGeom>
            <a:avLst/>
            <a:gdLst>
              <a:gd name="connsiteX0" fmla="*/ 0 w 762000"/>
              <a:gd name="connsiteY0" fmla="*/ 838200 h 838200"/>
              <a:gd name="connsiteX1" fmla="*/ 254000 w 762000"/>
              <a:gd name="connsiteY1" fmla="*/ 609600 h 838200"/>
              <a:gd name="connsiteX2" fmla="*/ 762000 w 76200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38200">
                <a:moveTo>
                  <a:pt x="0" y="838200"/>
                </a:moveTo>
                <a:cubicBezTo>
                  <a:pt x="63500" y="793750"/>
                  <a:pt x="127000" y="749300"/>
                  <a:pt x="254000" y="609600"/>
                </a:cubicBezTo>
                <a:cubicBezTo>
                  <a:pt x="381000" y="469900"/>
                  <a:pt x="571500" y="234950"/>
                  <a:pt x="762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8714317" y="2578100"/>
            <a:ext cx="924983" cy="1955800"/>
          </a:xfrm>
          <a:custGeom>
            <a:avLst/>
            <a:gdLst>
              <a:gd name="connsiteX0" fmla="*/ 23283 w 924983"/>
              <a:gd name="connsiteY0" fmla="*/ 0 h 1955800"/>
              <a:gd name="connsiteX1" fmla="*/ 150283 w 924983"/>
              <a:gd name="connsiteY1" fmla="*/ 1054100 h 1955800"/>
              <a:gd name="connsiteX2" fmla="*/ 924983 w 924983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983" h="1955800">
                <a:moveTo>
                  <a:pt x="23283" y="0"/>
                </a:moveTo>
                <a:cubicBezTo>
                  <a:pt x="11641" y="364066"/>
                  <a:pt x="0" y="728133"/>
                  <a:pt x="150283" y="1054100"/>
                </a:cubicBezTo>
                <a:cubicBezTo>
                  <a:pt x="300566" y="1380067"/>
                  <a:pt x="612774" y="1667933"/>
                  <a:pt x="924983" y="1955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1600200" y="927100"/>
            <a:ext cx="3378200" cy="170180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7823200"/>
              <a:gd name="connsiteY0" fmla="*/ 3304117 h 3577167"/>
              <a:gd name="connsiteX1" fmla="*/ 3149600 w 7823200"/>
              <a:gd name="connsiteY1" fmla="*/ 840317 h 3577167"/>
              <a:gd name="connsiteX2" fmla="*/ 5524500 w 7823200"/>
              <a:gd name="connsiteY2" fmla="*/ 103717 h 3577167"/>
              <a:gd name="connsiteX3" fmla="*/ 7823200 w 7823200"/>
              <a:gd name="connsiteY3" fmla="*/ 218017 h 3577167"/>
              <a:gd name="connsiteX0" fmla="*/ 0 w 7823200"/>
              <a:gd name="connsiteY0" fmla="*/ 3304117 h 3304117"/>
              <a:gd name="connsiteX1" fmla="*/ 3149600 w 7823200"/>
              <a:gd name="connsiteY1" fmla="*/ 840317 h 3304117"/>
              <a:gd name="connsiteX2" fmla="*/ 5524500 w 7823200"/>
              <a:gd name="connsiteY2" fmla="*/ 103717 h 3304117"/>
              <a:gd name="connsiteX3" fmla="*/ 7823200 w 7823200"/>
              <a:gd name="connsiteY3" fmla="*/ 218017 h 3304117"/>
              <a:gd name="connsiteX0" fmla="*/ 0 w 7823200"/>
              <a:gd name="connsiteY0" fmla="*/ 3086100 h 3086100"/>
              <a:gd name="connsiteX1" fmla="*/ 3149600 w 7823200"/>
              <a:gd name="connsiteY1" fmla="*/ 622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5524500 w 7823200"/>
              <a:gd name="connsiteY2" fmla="*/ 1028700 h 3086100"/>
              <a:gd name="connsiteX3" fmla="*/ 7823200 w 7823200"/>
              <a:gd name="connsiteY3" fmla="*/ 0 h 3086100"/>
              <a:gd name="connsiteX0" fmla="*/ 0 w 7823200"/>
              <a:gd name="connsiteY0" fmla="*/ 3086100 h 3086100"/>
              <a:gd name="connsiteX1" fmla="*/ 3149600 w 7823200"/>
              <a:gd name="connsiteY1" fmla="*/ 1384300 h 3086100"/>
              <a:gd name="connsiteX2" fmla="*/ 4838700 w 7823200"/>
              <a:gd name="connsiteY2" fmla="*/ 1333500 h 3086100"/>
              <a:gd name="connsiteX3" fmla="*/ 7823200 w 7823200"/>
              <a:gd name="connsiteY3" fmla="*/ 0 h 3086100"/>
              <a:gd name="connsiteX0" fmla="*/ 0 w 4838700"/>
              <a:gd name="connsiteY0" fmla="*/ 1993900 h 1993900"/>
              <a:gd name="connsiteX1" fmla="*/ 3149600 w 4838700"/>
              <a:gd name="connsiteY1" fmla="*/ 292100 h 1993900"/>
              <a:gd name="connsiteX2" fmla="*/ 4838700 w 4838700"/>
              <a:gd name="connsiteY2" fmla="*/ 241300 h 1993900"/>
              <a:gd name="connsiteX0" fmla="*/ 0 w 3149600"/>
              <a:gd name="connsiteY0" fmla="*/ 1701800 h 1701800"/>
              <a:gd name="connsiteX1" fmla="*/ 3149600 w 3149600"/>
              <a:gd name="connsiteY1" fmla="*/ 0 h 1701800"/>
              <a:gd name="connsiteX0" fmla="*/ 0 w 3149600"/>
              <a:gd name="connsiteY0" fmla="*/ 1397000 h 1397000"/>
              <a:gd name="connsiteX1" fmla="*/ 3149600 w 3149600"/>
              <a:gd name="connsiteY1" fmla="*/ 0 h 1397000"/>
              <a:gd name="connsiteX0" fmla="*/ 0 w 3149600"/>
              <a:gd name="connsiteY0" fmla="*/ 1739900 h 1739900"/>
              <a:gd name="connsiteX1" fmla="*/ 3149600 w 3149600"/>
              <a:gd name="connsiteY1" fmla="*/ 342900 h 1739900"/>
              <a:gd name="connsiteX0" fmla="*/ 0 w 3149600"/>
              <a:gd name="connsiteY0" fmla="*/ 1739900 h 1739900"/>
              <a:gd name="connsiteX1" fmla="*/ 3149600 w 3149600"/>
              <a:gd name="connsiteY1" fmla="*/ 342900 h 1739900"/>
              <a:gd name="connsiteX0" fmla="*/ 0 w 3149600"/>
              <a:gd name="connsiteY0" fmla="*/ 1397000 h 1397000"/>
              <a:gd name="connsiteX1" fmla="*/ 3149600 w 3149600"/>
              <a:gd name="connsiteY1" fmla="*/ 0 h 1397000"/>
              <a:gd name="connsiteX0" fmla="*/ 0 w 3378200"/>
              <a:gd name="connsiteY0" fmla="*/ 1701800 h 1701800"/>
              <a:gd name="connsiteX1" fmla="*/ 3378200 w 3378200"/>
              <a:gd name="connsiteY1" fmla="*/ 0 h 1701800"/>
              <a:gd name="connsiteX0" fmla="*/ 0 w 3378200"/>
              <a:gd name="connsiteY0" fmla="*/ 1701800 h 1701800"/>
              <a:gd name="connsiteX1" fmla="*/ 3378200 w 3378200"/>
              <a:gd name="connsiteY1" fmla="*/ 0 h 1701800"/>
              <a:gd name="connsiteX0" fmla="*/ 0 w 3378200"/>
              <a:gd name="connsiteY0" fmla="*/ 1701800 h 1701800"/>
              <a:gd name="connsiteX1" fmla="*/ 2057400 w 3378200"/>
              <a:gd name="connsiteY1" fmla="*/ 355600 h 1701800"/>
              <a:gd name="connsiteX2" fmla="*/ 3378200 w 3378200"/>
              <a:gd name="connsiteY2" fmla="*/ 0 h 1701800"/>
              <a:gd name="connsiteX0" fmla="*/ 0 w 3378200"/>
              <a:gd name="connsiteY0" fmla="*/ 1701800 h 1701800"/>
              <a:gd name="connsiteX1" fmla="*/ 2057400 w 3378200"/>
              <a:gd name="connsiteY1" fmla="*/ 355600 h 1701800"/>
              <a:gd name="connsiteX2" fmla="*/ 3378200 w 3378200"/>
              <a:gd name="connsiteY2" fmla="*/ 0 h 1701800"/>
              <a:gd name="connsiteX0" fmla="*/ 0 w 3378200"/>
              <a:gd name="connsiteY0" fmla="*/ 1701800 h 1701800"/>
              <a:gd name="connsiteX1" fmla="*/ 1905000 w 3378200"/>
              <a:gd name="connsiteY1" fmla="*/ 508000 h 1701800"/>
              <a:gd name="connsiteX2" fmla="*/ 3378200 w 3378200"/>
              <a:gd name="connsiteY2" fmla="*/ 0 h 1701800"/>
              <a:gd name="connsiteX0" fmla="*/ 0 w 3378200"/>
              <a:gd name="connsiteY0" fmla="*/ 1701800 h 1701800"/>
              <a:gd name="connsiteX1" fmla="*/ 1905000 w 3378200"/>
              <a:gd name="connsiteY1" fmla="*/ 508000 h 1701800"/>
              <a:gd name="connsiteX2" fmla="*/ 3378200 w 3378200"/>
              <a:gd name="connsiteY2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8200" h="1701800">
                <a:moveTo>
                  <a:pt x="0" y="1701800"/>
                </a:moveTo>
                <a:lnTo>
                  <a:pt x="1905000" y="508000"/>
                </a:lnTo>
                <a:cubicBezTo>
                  <a:pt x="2613025" y="158750"/>
                  <a:pt x="2889250" y="444500"/>
                  <a:pt x="33782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810000" y="12192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57600" y="64770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62400" y="3733800"/>
            <a:ext cx="228600" cy="226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52400" y="5486400"/>
            <a:ext cx="533400" cy="1066800"/>
          </a:xfrm>
          <a:custGeom>
            <a:avLst/>
            <a:gdLst>
              <a:gd name="connsiteX0" fmla="*/ 990600 w 990600"/>
              <a:gd name="connsiteY0" fmla="*/ 0 h 1371600"/>
              <a:gd name="connsiteX1" fmla="*/ 787400 w 990600"/>
              <a:gd name="connsiteY1" fmla="*/ 749300 h 1371600"/>
              <a:gd name="connsiteX2" fmla="*/ 0 w 990600"/>
              <a:gd name="connsiteY2" fmla="*/ 1371600 h 1371600"/>
              <a:gd name="connsiteX0" fmla="*/ 533400 w 533400"/>
              <a:gd name="connsiteY0" fmla="*/ 0 h 1066800"/>
              <a:gd name="connsiteX1" fmla="*/ 330200 w 533400"/>
              <a:gd name="connsiteY1" fmla="*/ 749300 h 1066800"/>
              <a:gd name="connsiteX2" fmla="*/ 0 w 533400"/>
              <a:gd name="connsiteY2" fmla="*/ 1066800 h 1066800"/>
              <a:gd name="connsiteX0" fmla="*/ 533400 w 723900"/>
              <a:gd name="connsiteY0" fmla="*/ 0 h 1066800"/>
              <a:gd name="connsiteX1" fmla="*/ 635000 w 723900"/>
              <a:gd name="connsiteY1" fmla="*/ 749300 h 1066800"/>
              <a:gd name="connsiteX2" fmla="*/ 0 w 723900"/>
              <a:gd name="connsiteY2" fmla="*/ 1066800 h 1066800"/>
              <a:gd name="connsiteX0" fmla="*/ 533400 w 533400"/>
              <a:gd name="connsiteY0" fmla="*/ 0 h 1066800"/>
              <a:gd name="connsiteX1" fmla="*/ 330200 w 533400"/>
              <a:gd name="connsiteY1" fmla="*/ 749300 h 1066800"/>
              <a:gd name="connsiteX2" fmla="*/ 0 w 5334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066800">
                <a:moveTo>
                  <a:pt x="533400" y="0"/>
                </a:moveTo>
                <a:cubicBezTo>
                  <a:pt x="514350" y="260350"/>
                  <a:pt x="419100" y="571500"/>
                  <a:pt x="330200" y="749300"/>
                </a:cubicBezTo>
                <a:cubicBezTo>
                  <a:pt x="241300" y="927100"/>
                  <a:pt x="311150" y="869950"/>
                  <a:pt x="0" y="10668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Graph Simplification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228600" y="762000"/>
            <a:ext cx="3200400" cy="28956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Opening</a:t>
            </a:r>
            <a:r>
              <a:rPr lang="en-US" sz="2400" dirty="0" smtClean="0"/>
              <a:t> Move   (      ++ )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Continuation</a:t>
            </a:r>
            <a:r>
              <a:rPr lang="en-US" sz="2400" dirty="0" smtClean="0"/>
              <a:t> Move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Continuation</a:t>
            </a:r>
            <a:r>
              <a:rPr lang="en-US" sz="2400" dirty="0" smtClean="0"/>
              <a:t> Move</a:t>
            </a:r>
          </a:p>
          <a:p>
            <a:pPr>
              <a:buNone/>
            </a:pPr>
            <a:r>
              <a:rPr lang="en-US" sz="2400" dirty="0" smtClean="0"/>
              <a:t>		. . .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Continuation</a:t>
            </a:r>
            <a:r>
              <a:rPr lang="en-US" sz="2400" dirty="0" smtClean="0"/>
              <a:t> Move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Closing</a:t>
            </a:r>
            <a:r>
              <a:rPr lang="en-US" sz="2400" dirty="0" smtClean="0"/>
              <a:t> Move    (      -- )</a:t>
            </a:r>
            <a:endParaRPr lang="en-US" sz="2400" dirty="0"/>
          </a:p>
        </p:txBody>
      </p:sp>
      <p:sp>
        <p:nvSpPr>
          <p:cNvPr id="64" name="Left Brace 63"/>
          <p:cNvSpPr/>
          <p:nvPr/>
        </p:nvSpPr>
        <p:spPr>
          <a:xfrm rot="16200000">
            <a:off x="1524000" y="2286000"/>
            <a:ext cx="533400" cy="3124200"/>
          </a:xfrm>
          <a:prstGeom prst="leftBrace">
            <a:avLst>
              <a:gd name="adj1" fmla="val 5662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178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812800"/>
            <a:ext cx="381000" cy="381001"/>
          </a:xfrm>
          <a:prstGeom prst="rect">
            <a:avLst/>
          </a:prstGeom>
          <a:noFill/>
        </p:spPr>
      </p:pic>
      <p:pic>
        <p:nvPicPr>
          <p:cNvPr id="67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3009900"/>
            <a:ext cx="381000" cy="381001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551971" y="4191000"/>
            <a:ext cx="241982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simplification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cycle 1</a:t>
            </a:r>
          </a:p>
        </p:txBody>
      </p:sp>
      <p:sp>
        <p:nvSpPr>
          <p:cNvPr id="65" name="Content Placeholder 62"/>
          <p:cNvSpPr txBox="1">
            <a:spLocks/>
          </p:cNvSpPr>
          <p:nvPr/>
        </p:nvSpPr>
        <p:spPr>
          <a:xfrm>
            <a:off x="3733800" y="762000"/>
            <a:ext cx="3200400" cy="2895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   (      ++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. .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Move    (      -- 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Left Brace 67"/>
          <p:cNvSpPr/>
          <p:nvPr/>
        </p:nvSpPr>
        <p:spPr>
          <a:xfrm rot="16200000">
            <a:off x="5029200" y="2286000"/>
            <a:ext cx="533400" cy="3124200"/>
          </a:xfrm>
          <a:prstGeom prst="leftBrace">
            <a:avLst>
              <a:gd name="adj1" fmla="val 5662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8200" y="812800"/>
            <a:ext cx="381000" cy="381001"/>
          </a:xfrm>
          <a:prstGeom prst="rect">
            <a:avLst/>
          </a:prstGeom>
          <a:noFill/>
        </p:spPr>
      </p:pic>
      <p:pic>
        <p:nvPicPr>
          <p:cNvPr id="70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3009900"/>
            <a:ext cx="381000" cy="381001"/>
          </a:xfrm>
          <a:prstGeom prst="rect">
            <a:avLst/>
          </a:prstGeom>
          <a:noFill/>
        </p:spPr>
      </p:pic>
      <p:sp>
        <p:nvSpPr>
          <p:cNvPr id="71" name="Rectangle 70"/>
          <p:cNvSpPr/>
          <p:nvPr/>
        </p:nvSpPr>
        <p:spPr>
          <a:xfrm>
            <a:off x="4057171" y="4191000"/>
            <a:ext cx="241982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simplification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i="1" dirty="0" smtClean="0">
                <a:solidFill>
                  <a:prstClr val="black"/>
                </a:solidFill>
              </a:rPr>
              <a:t>cycle 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72400" y="1828800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...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Searching the solution space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76500" y="1409700"/>
            <a:ext cx="838200" cy="609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19400" y="1600200"/>
            <a:ext cx="8382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162300" y="1638300"/>
            <a:ext cx="838200" cy="152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543300" y="1409700"/>
            <a:ext cx="838200" cy="609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381000" cy="381001"/>
          </a:xfrm>
          <a:prstGeom prst="rect">
            <a:avLst/>
          </a:prstGeom>
          <a:noFill/>
        </p:spPr>
      </p:pic>
      <p:pic>
        <p:nvPicPr>
          <p:cNvPr id="23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81000" cy="381001"/>
          </a:xfrm>
          <a:prstGeom prst="rect">
            <a:avLst/>
          </a:prstGeom>
          <a:noFill/>
        </p:spPr>
      </p:pic>
      <p:pic>
        <p:nvPicPr>
          <p:cNvPr id="25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09800"/>
            <a:ext cx="381000" cy="381001"/>
          </a:xfrm>
          <a:prstGeom prst="rect">
            <a:avLst/>
          </a:prstGeom>
          <a:noFill/>
        </p:spPr>
      </p:pic>
      <p:pic>
        <p:nvPicPr>
          <p:cNvPr id="26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09800"/>
            <a:ext cx="381000" cy="381001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 rot="5400000">
            <a:off x="1485900" y="2781301"/>
            <a:ext cx="838200" cy="609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828800" y="2971801"/>
            <a:ext cx="83820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2171700" y="3009901"/>
            <a:ext cx="83820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2552700" y="2781301"/>
            <a:ext cx="838200" cy="609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381000" cy="381001"/>
          </a:xfrm>
          <a:prstGeom prst="rect">
            <a:avLst/>
          </a:prstGeom>
          <a:noFill/>
        </p:spPr>
      </p:pic>
      <p:pic>
        <p:nvPicPr>
          <p:cNvPr id="34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81400"/>
            <a:ext cx="381000" cy="381001"/>
          </a:xfrm>
          <a:prstGeom prst="rect">
            <a:avLst/>
          </a:prstGeom>
          <a:noFill/>
        </p:spPr>
      </p:pic>
      <p:pic>
        <p:nvPicPr>
          <p:cNvPr id="35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81400"/>
            <a:ext cx="381000" cy="381001"/>
          </a:xfrm>
          <a:prstGeom prst="rect">
            <a:avLst/>
          </a:prstGeom>
          <a:noFill/>
        </p:spPr>
      </p:pic>
      <p:pic>
        <p:nvPicPr>
          <p:cNvPr id="36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381000" cy="381001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 rot="5400000">
            <a:off x="1181100" y="4152900"/>
            <a:ext cx="838200" cy="609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524000" y="4343400"/>
            <a:ext cx="83820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1866900" y="4381500"/>
            <a:ext cx="83820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952999"/>
            <a:ext cx="381000" cy="381001"/>
          </a:xfrm>
          <a:prstGeom prst="rect">
            <a:avLst/>
          </a:prstGeom>
          <a:noFill/>
        </p:spPr>
      </p:pic>
      <p:pic>
        <p:nvPicPr>
          <p:cNvPr id="42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952999"/>
            <a:ext cx="381000" cy="381001"/>
          </a:xfrm>
          <a:prstGeom prst="rect">
            <a:avLst/>
          </a:prstGeom>
          <a:noFill/>
        </p:spPr>
      </p:pic>
      <p:pic>
        <p:nvPicPr>
          <p:cNvPr id="44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952999"/>
            <a:ext cx="381000" cy="381001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/>
          <p:nvPr/>
        </p:nvCxnSpPr>
        <p:spPr>
          <a:xfrm rot="5400000">
            <a:off x="876300" y="5524500"/>
            <a:ext cx="838200" cy="609600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219200" y="5715000"/>
            <a:ext cx="83820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562100" y="5753100"/>
            <a:ext cx="83820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324599"/>
            <a:ext cx="381000" cy="381001"/>
          </a:xfrm>
          <a:prstGeom prst="rect">
            <a:avLst/>
          </a:prstGeom>
          <a:noFill/>
        </p:spPr>
      </p:pic>
      <p:pic>
        <p:nvPicPr>
          <p:cNvPr id="50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324599"/>
            <a:ext cx="381000" cy="381001"/>
          </a:xfrm>
          <a:prstGeom prst="rect">
            <a:avLst/>
          </a:prstGeom>
          <a:noFill/>
        </p:spPr>
      </p:pic>
      <p:pic>
        <p:nvPicPr>
          <p:cNvPr id="3076" name="Picture 4" descr="http://www.clker.com/cliparts/U/b/3/E/T/z/ok-icon-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2000"/>
            <a:ext cx="457200" cy="457200"/>
          </a:xfrm>
          <a:prstGeom prst="rect">
            <a:avLst/>
          </a:prstGeom>
          <a:noFill/>
        </p:spPr>
      </p:pic>
      <p:pic>
        <p:nvPicPr>
          <p:cNvPr id="59" name="Picture 4" descr="http://www.clker.com/cliparts/U/b/3/E/T/z/ok-icon-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248400"/>
            <a:ext cx="457200" cy="457200"/>
          </a:xfrm>
          <a:prstGeom prst="rect">
            <a:avLst/>
          </a:prstGeom>
          <a:noFill/>
        </p:spPr>
      </p:pic>
      <p:pic>
        <p:nvPicPr>
          <p:cNvPr id="60" name="Picture 4" descr="http://www.clker.com/cliparts/U/b/3/E/T/z/ok-icon-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71600"/>
            <a:ext cx="457200" cy="457200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6248400" y="1371600"/>
            <a:ext cx="149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23B"/>
                </a:solidFill>
              </a:rPr>
              <a:t>consistent</a:t>
            </a:r>
            <a:endParaRPr lang="en-US" sz="2400" dirty="0">
              <a:solidFill>
                <a:srgbClr val="00823B"/>
              </a:solidFill>
            </a:endParaRPr>
          </a:p>
        </p:txBody>
      </p:sp>
      <p:pic>
        <p:nvPicPr>
          <p:cNvPr id="62" name="Picture 2" descr="http://t2.gstatic.com/images?q=tbn:ANd9GcQFU8uqEi3hQ4dT5CoRzpgCK9LP3FM60-SHaOWvr2GNZRqa-RN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905000"/>
            <a:ext cx="457199" cy="457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6248400" y="1905000"/>
            <a:ext cx="169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inconsistent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5638800" y="3348335"/>
            <a:ext cx="457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5638800" y="3729335"/>
            <a:ext cx="45720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5638800" y="4110335"/>
            <a:ext cx="457200" cy="1588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638800" y="762000"/>
            <a:ext cx="1307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States:</a:t>
            </a:r>
            <a:endParaRPr lang="en-US" sz="3200" dirty="0"/>
          </a:p>
        </p:txBody>
      </p:sp>
      <p:sp>
        <p:nvSpPr>
          <p:cNvPr id="72" name="Rectangle 71"/>
          <p:cNvSpPr/>
          <p:nvPr/>
        </p:nvSpPr>
        <p:spPr>
          <a:xfrm>
            <a:off x="5562600" y="2590800"/>
            <a:ext cx="2970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Potential moves: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6172200" y="311973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opening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2200" y="3500735"/>
            <a:ext cx="177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continuation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72200" y="388173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23B"/>
                </a:solidFill>
              </a:rPr>
              <a:t>closing</a:t>
            </a:r>
            <a:endParaRPr lang="en-US" sz="2400" dirty="0">
              <a:solidFill>
                <a:srgbClr val="00823B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657600" y="4419600"/>
            <a:ext cx="5257800" cy="2286000"/>
          </a:xfrm>
          <a:prstGeom prst="roundRect">
            <a:avLst>
              <a:gd name="adj" fmla="val 11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93700">
              <a:lnSpc>
                <a:spcPct val="120000"/>
              </a:lnSpc>
              <a:buNone/>
            </a:pPr>
            <a:r>
              <a:rPr lang="en-US" sz="2800" dirty="0" smtClean="0">
                <a:ea typeface="Lucida Sans Unicode" pitchFamily="34" charset="0"/>
                <a:cs typeface="Lucida Sans Unicode" pitchFamily="34" charset="0"/>
              </a:rPr>
              <a:t>Strategies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depth first  </a:t>
            </a: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(backtracking mechanism)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greedy        </a:t>
            </a: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(most appealing moves first)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pruning     </a:t>
            </a: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(refuse overall energy increases)</a:t>
            </a:r>
          </a:p>
          <a:p>
            <a:pPr marL="292100" lvl="1" indent="-228600">
              <a:buFont typeface="Arial" pitchFamily="34" charset="0"/>
              <a:buChar char="•"/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dynamic </a:t>
            </a:r>
            <a:r>
              <a:rPr lang="en-US" sz="2400" dirty="0" err="1" smtClean="0">
                <a:ea typeface="Lucida Sans Unicode" pitchFamily="34" charset="0"/>
                <a:cs typeface="Lucida Sans Unicode" pitchFamily="34" charset="0"/>
              </a:rPr>
              <a:t>prog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.  </a:t>
            </a:r>
            <a:r>
              <a:rPr lang="en-US" dirty="0" smtClean="0">
                <a:ea typeface="Lucida Sans Unicode" pitchFamily="34" charset="0"/>
                <a:cs typeface="Lucida Sans Unicode" pitchFamily="34" charset="0"/>
              </a:rPr>
              <a:t>(mark already seen states)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it-IT" dirty="0" smtClean="0"/>
              <a:t>Method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6" name="AutoShape 10"/>
          <p:cNvSpPr>
            <a:spLocks/>
          </p:cNvSpPr>
          <p:nvPr/>
        </p:nvSpPr>
        <p:spPr bwMode="auto">
          <a:xfrm>
            <a:off x="1852464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1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2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705600" y="2438400"/>
            <a:ext cx="2133600" cy="4267200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2590800"/>
            <a:ext cx="2133600" cy="4038600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62200" y="2133600"/>
            <a:ext cx="4343400" cy="4686300"/>
          </a:xfrm>
          <a:prstGeom prst="roundRect">
            <a:avLst>
              <a:gd name="adj" fmla="val 7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990600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9CA0EE"/>
                </a:solidFill>
              </a:rPr>
              <a:t>GRAPH SIMPLIFICATION ALGORITHM</a:t>
            </a:r>
          </a:p>
          <a:p>
            <a:pPr marL="514350" indent="-514350" algn="ctr">
              <a:spcBef>
                <a:spcPts val="0"/>
              </a:spcBef>
              <a:buNone/>
            </a:pPr>
            <a:r>
              <a:rPr lang="en-US" sz="4000" dirty="0" smtClean="0"/>
              <a:t>results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ubeblob_semplific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-214313"/>
            <a:ext cx="9753600" cy="731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5105400" y="990600"/>
            <a:ext cx="3886200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Intro: “tamed” cuts</a:t>
            </a:r>
            <a:endParaRPr lang="en-US" dirty="0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8458200" y="990600"/>
            <a:ext cx="468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ea typeface="Lucida Sans Unicode" pitchFamily="34" charset="0"/>
                <a:cs typeface="Lucida Sans Unicode" pitchFamily="34" charset="0"/>
              </a:rPr>
              <a:t>D</a:t>
            </a:r>
            <a:endParaRPr lang="el-GR" sz="3600" dirty="0"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533400" y="1219200"/>
            <a:ext cx="1905000" cy="1366212"/>
            <a:chOff x="152400" y="2286000"/>
            <a:chExt cx="2819400" cy="2021994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2286000"/>
              <a:ext cx="2819400" cy="202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Freeform 43"/>
            <p:cNvSpPr/>
            <p:nvPr/>
          </p:nvSpPr>
          <p:spPr>
            <a:xfrm>
              <a:off x="1017104" y="2292626"/>
              <a:ext cx="742122" cy="1630017"/>
            </a:xfrm>
            <a:custGeom>
              <a:avLst/>
              <a:gdLst>
                <a:gd name="connsiteX0" fmla="*/ 119270 w 742122"/>
                <a:gd name="connsiteY0" fmla="*/ 1630017 h 1630017"/>
                <a:gd name="connsiteX1" fmla="*/ 0 w 742122"/>
                <a:gd name="connsiteY1" fmla="*/ 1179444 h 1630017"/>
                <a:gd name="connsiteX2" fmla="*/ 66261 w 742122"/>
                <a:gd name="connsiteY2" fmla="*/ 1060174 h 1630017"/>
                <a:gd name="connsiteX3" fmla="*/ 132522 w 742122"/>
                <a:gd name="connsiteY3" fmla="*/ 795131 h 1630017"/>
                <a:gd name="connsiteX4" fmla="*/ 490331 w 742122"/>
                <a:gd name="connsiteY4" fmla="*/ 569844 h 1630017"/>
                <a:gd name="connsiteX5" fmla="*/ 437322 w 742122"/>
                <a:gd name="connsiteY5" fmla="*/ 357809 h 1630017"/>
                <a:gd name="connsiteX6" fmla="*/ 530087 w 742122"/>
                <a:gd name="connsiteY6" fmla="*/ 251791 h 1630017"/>
                <a:gd name="connsiteX7" fmla="*/ 543339 w 742122"/>
                <a:gd name="connsiteY7" fmla="*/ 172278 h 1630017"/>
                <a:gd name="connsiteX8" fmla="*/ 728870 w 742122"/>
                <a:gd name="connsiteY8" fmla="*/ 106017 h 1630017"/>
                <a:gd name="connsiteX9" fmla="*/ 742122 w 742122"/>
                <a:gd name="connsiteY9" fmla="*/ 0 h 1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122" h="1630017">
                  <a:moveTo>
                    <a:pt x="119270" y="1630017"/>
                  </a:moveTo>
                  <a:lnTo>
                    <a:pt x="0" y="1179444"/>
                  </a:lnTo>
                  <a:lnTo>
                    <a:pt x="66261" y="1060174"/>
                  </a:lnTo>
                  <a:lnTo>
                    <a:pt x="132522" y="795131"/>
                  </a:lnTo>
                  <a:lnTo>
                    <a:pt x="490331" y="569844"/>
                  </a:lnTo>
                  <a:lnTo>
                    <a:pt x="437322" y="357809"/>
                  </a:lnTo>
                  <a:lnTo>
                    <a:pt x="530087" y="251791"/>
                  </a:lnTo>
                  <a:lnTo>
                    <a:pt x="543339" y="172278"/>
                  </a:lnTo>
                  <a:lnTo>
                    <a:pt x="728870" y="106017"/>
                  </a:lnTo>
                  <a:lnTo>
                    <a:pt x="742122" y="0"/>
                  </a:lnTo>
                </a:path>
              </a:pathLst>
            </a:cu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46"/>
          <p:cNvGrpSpPr/>
          <p:nvPr/>
        </p:nvGrpSpPr>
        <p:grpSpPr>
          <a:xfrm rot="16200000">
            <a:off x="5191714" y="1285286"/>
            <a:ext cx="1727681" cy="1595509"/>
            <a:chOff x="7187719" y="2362200"/>
            <a:chExt cx="1727681" cy="1595509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87719" y="2362200"/>
              <a:ext cx="1727681" cy="1595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Freeform 45"/>
            <p:cNvSpPr/>
            <p:nvPr/>
          </p:nvSpPr>
          <p:spPr>
            <a:xfrm>
              <a:off x="7202556" y="2362200"/>
              <a:ext cx="251791" cy="1577008"/>
            </a:xfrm>
            <a:custGeom>
              <a:avLst/>
              <a:gdLst>
                <a:gd name="connsiteX0" fmla="*/ 66261 w 251791"/>
                <a:gd name="connsiteY0" fmla="*/ 1577008 h 1577008"/>
                <a:gd name="connsiteX1" fmla="*/ 0 w 251791"/>
                <a:gd name="connsiteY1" fmla="*/ 1152939 h 1577008"/>
                <a:gd name="connsiteX2" fmla="*/ 39757 w 251791"/>
                <a:gd name="connsiteY2" fmla="*/ 1033669 h 1577008"/>
                <a:gd name="connsiteX3" fmla="*/ 26504 w 251791"/>
                <a:gd name="connsiteY3" fmla="*/ 927652 h 1577008"/>
                <a:gd name="connsiteX4" fmla="*/ 132522 w 251791"/>
                <a:gd name="connsiteY4" fmla="*/ 834887 h 1577008"/>
                <a:gd name="connsiteX5" fmla="*/ 132522 w 251791"/>
                <a:gd name="connsiteY5" fmla="*/ 689113 h 1577008"/>
                <a:gd name="connsiteX6" fmla="*/ 106018 w 251791"/>
                <a:gd name="connsiteY6" fmla="*/ 569843 h 1577008"/>
                <a:gd name="connsiteX7" fmla="*/ 66261 w 251791"/>
                <a:gd name="connsiteY7" fmla="*/ 424069 h 1577008"/>
                <a:gd name="connsiteX8" fmla="*/ 92765 w 251791"/>
                <a:gd name="connsiteY8" fmla="*/ 357808 h 1577008"/>
                <a:gd name="connsiteX9" fmla="*/ 159026 w 251791"/>
                <a:gd name="connsiteY9" fmla="*/ 185530 h 1577008"/>
                <a:gd name="connsiteX10" fmla="*/ 251791 w 251791"/>
                <a:gd name="connsiteY10" fmla="*/ 79513 h 1577008"/>
                <a:gd name="connsiteX11" fmla="*/ 238539 w 251791"/>
                <a:gd name="connsiteY11" fmla="*/ 0 h 15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91" h="1577008">
                  <a:moveTo>
                    <a:pt x="66261" y="1577008"/>
                  </a:moveTo>
                  <a:lnTo>
                    <a:pt x="0" y="1152939"/>
                  </a:lnTo>
                  <a:lnTo>
                    <a:pt x="39757" y="1033669"/>
                  </a:lnTo>
                  <a:lnTo>
                    <a:pt x="26504" y="927652"/>
                  </a:lnTo>
                  <a:cubicBezTo>
                    <a:pt x="122394" y="831763"/>
                    <a:pt x="75540" y="834887"/>
                    <a:pt x="132522" y="834887"/>
                  </a:cubicBezTo>
                  <a:lnTo>
                    <a:pt x="132522" y="689113"/>
                  </a:lnTo>
                  <a:cubicBezTo>
                    <a:pt x="104947" y="578810"/>
                    <a:pt x="106018" y="619522"/>
                    <a:pt x="106018" y="569843"/>
                  </a:cubicBezTo>
                  <a:lnTo>
                    <a:pt x="66261" y="424069"/>
                  </a:lnTo>
                  <a:lnTo>
                    <a:pt x="92765" y="357808"/>
                  </a:lnTo>
                  <a:lnTo>
                    <a:pt x="159026" y="185530"/>
                  </a:lnTo>
                  <a:lnTo>
                    <a:pt x="251791" y="79513"/>
                  </a:lnTo>
                  <a:lnTo>
                    <a:pt x="238539" y="0"/>
                  </a:lnTo>
                </a:path>
              </a:pathLst>
            </a:custGeom>
            <a:ln w="38100">
              <a:solidFill>
                <a:srgbClr val="050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33400" y="22860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57" name="Oval 56"/>
          <p:cNvSpPr/>
          <p:nvPr/>
        </p:nvSpPr>
        <p:spPr>
          <a:xfrm>
            <a:off x="55626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4"/>
          <p:cNvGrpSpPr/>
          <p:nvPr/>
        </p:nvGrpSpPr>
        <p:grpSpPr>
          <a:xfrm rot="10800000">
            <a:off x="7010400" y="3429000"/>
            <a:ext cx="1557745" cy="1652155"/>
            <a:chOff x="5435119" y="2286000"/>
            <a:chExt cx="1557745" cy="1652155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5119" y="2286000"/>
              <a:ext cx="1557745" cy="165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Freeform 44"/>
            <p:cNvSpPr/>
            <p:nvPr/>
          </p:nvSpPr>
          <p:spPr>
            <a:xfrm>
              <a:off x="6715539" y="2345635"/>
              <a:ext cx="251791" cy="1577008"/>
            </a:xfrm>
            <a:custGeom>
              <a:avLst/>
              <a:gdLst>
                <a:gd name="connsiteX0" fmla="*/ 66261 w 251791"/>
                <a:gd name="connsiteY0" fmla="*/ 1577008 h 1577008"/>
                <a:gd name="connsiteX1" fmla="*/ 0 w 251791"/>
                <a:gd name="connsiteY1" fmla="*/ 1152939 h 1577008"/>
                <a:gd name="connsiteX2" fmla="*/ 39757 w 251791"/>
                <a:gd name="connsiteY2" fmla="*/ 1033669 h 1577008"/>
                <a:gd name="connsiteX3" fmla="*/ 26504 w 251791"/>
                <a:gd name="connsiteY3" fmla="*/ 927652 h 1577008"/>
                <a:gd name="connsiteX4" fmla="*/ 132522 w 251791"/>
                <a:gd name="connsiteY4" fmla="*/ 834887 h 1577008"/>
                <a:gd name="connsiteX5" fmla="*/ 132522 w 251791"/>
                <a:gd name="connsiteY5" fmla="*/ 689113 h 1577008"/>
                <a:gd name="connsiteX6" fmla="*/ 106018 w 251791"/>
                <a:gd name="connsiteY6" fmla="*/ 569843 h 1577008"/>
                <a:gd name="connsiteX7" fmla="*/ 66261 w 251791"/>
                <a:gd name="connsiteY7" fmla="*/ 424069 h 1577008"/>
                <a:gd name="connsiteX8" fmla="*/ 92765 w 251791"/>
                <a:gd name="connsiteY8" fmla="*/ 357808 h 1577008"/>
                <a:gd name="connsiteX9" fmla="*/ 159026 w 251791"/>
                <a:gd name="connsiteY9" fmla="*/ 185530 h 1577008"/>
                <a:gd name="connsiteX10" fmla="*/ 251791 w 251791"/>
                <a:gd name="connsiteY10" fmla="*/ 79513 h 1577008"/>
                <a:gd name="connsiteX11" fmla="*/ 238539 w 251791"/>
                <a:gd name="connsiteY11" fmla="*/ 0 h 15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91" h="1577008">
                  <a:moveTo>
                    <a:pt x="66261" y="1577008"/>
                  </a:moveTo>
                  <a:lnTo>
                    <a:pt x="0" y="1152939"/>
                  </a:lnTo>
                  <a:lnTo>
                    <a:pt x="39757" y="1033669"/>
                  </a:lnTo>
                  <a:lnTo>
                    <a:pt x="26504" y="927652"/>
                  </a:lnTo>
                  <a:cubicBezTo>
                    <a:pt x="122394" y="831763"/>
                    <a:pt x="75540" y="834887"/>
                    <a:pt x="132522" y="834887"/>
                  </a:cubicBezTo>
                  <a:lnTo>
                    <a:pt x="132522" y="689113"/>
                  </a:lnTo>
                  <a:cubicBezTo>
                    <a:pt x="104947" y="578810"/>
                    <a:pt x="106018" y="619522"/>
                    <a:pt x="106018" y="569843"/>
                  </a:cubicBezTo>
                  <a:lnTo>
                    <a:pt x="66261" y="424069"/>
                  </a:lnTo>
                  <a:lnTo>
                    <a:pt x="92765" y="357808"/>
                  </a:lnTo>
                  <a:lnTo>
                    <a:pt x="159026" y="185530"/>
                  </a:lnTo>
                  <a:lnTo>
                    <a:pt x="251791" y="79513"/>
                  </a:lnTo>
                  <a:lnTo>
                    <a:pt x="238539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 rot="10800000">
            <a:off x="7044145" y="4471555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99746" y="3969603"/>
            <a:ext cx="391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/>
              <a:t>t</a:t>
            </a:r>
            <a:endParaRPr lang="en-US" sz="48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457200" y="4114800"/>
            <a:ext cx="30886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C4F"/>
                </a:solidFill>
                <a:ea typeface="Lucida Sans Unicode" pitchFamily="34" charset="0"/>
                <a:cs typeface="Lucida Sans Unicode" pitchFamily="34" charset="0"/>
              </a:rPr>
              <a:t>Transition function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400" i="1" dirty="0" smtClean="0"/>
              <a:t>integer translation</a:t>
            </a:r>
            <a:br>
              <a:rPr lang="en-US" sz="2400" i="1" dirty="0" smtClean="0"/>
            </a:br>
            <a:r>
              <a:rPr lang="it-IT" sz="2400" dirty="0" smtClean="0"/>
              <a:t>+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i="1" dirty="0" smtClean="0"/>
              <a:t>“integer” rotation</a:t>
            </a:r>
            <a:endParaRPr lang="en-US" sz="2400" i="1" dirty="0"/>
          </a:p>
        </p:txBody>
      </p:sp>
      <p:sp>
        <p:nvSpPr>
          <p:cNvPr id="24" name="Arc 23"/>
          <p:cNvSpPr/>
          <p:nvPr/>
        </p:nvSpPr>
        <p:spPr>
          <a:xfrm rot="5400000">
            <a:off x="5715000" y="2133600"/>
            <a:ext cx="2286000" cy="2590800"/>
          </a:xfrm>
          <a:prstGeom prst="arc">
            <a:avLst>
              <a:gd name="adj1" fmla="val 21351108"/>
              <a:gd name="adj2" fmla="val 6333925"/>
            </a:avLst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20800" y="1435100"/>
            <a:ext cx="194310" cy="1943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6200000">
            <a:off x="4038600" y="3429000"/>
            <a:ext cx="838200" cy="19050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2971800" y="1600200"/>
            <a:ext cx="1589086" cy="373062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570286" y="2265735"/>
            <a:ext cx="313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/>
              <a:t>f</a:t>
            </a:r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 rot="10800000">
            <a:off x="2960685" y="2087558"/>
            <a:ext cx="1589085" cy="373063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494086" y="968593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 smtClean="0"/>
              <a:t>f 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/>
      <p:bldP spid="60" grpId="0"/>
      <p:bldP spid="24" grpId="0" animBg="1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Simplification Results</a:t>
            </a:r>
            <a:endParaRPr lang="en-US" dirty="0"/>
          </a:p>
        </p:txBody>
      </p:sp>
      <p:pic>
        <p:nvPicPr>
          <p:cNvPr id="6" name="fandisk_semplification_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-214313"/>
            <a:ext cx="9753600" cy="731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hreeholes_semplific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-214313"/>
            <a:ext cx="9753600" cy="731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                                </a:t>
            </a:r>
            <a:r>
              <a:rPr lang="it-IT" dirty="0" smtClean="0"/>
              <a:t>Method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0" name="Bent Arrow 19"/>
          <p:cNvSpPr/>
          <p:nvPr/>
        </p:nvSpPr>
        <p:spPr>
          <a:xfrm rot="5400000">
            <a:off x="2914650" y="1924050"/>
            <a:ext cx="14097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419100" y="5842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660400" y="1447800"/>
            <a:ext cx="990600" cy="1676400"/>
          </a:xfrm>
          <a:prstGeom prst="bentArrow">
            <a:avLst>
              <a:gd name="adj1" fmla="val 40034"/>
              <a:gd name="adj2" fmla="val 39394"/>
              <a:gd name="adj3" fmla="val 50000"/>
              <a:gd name="adj4" fmla="val 36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2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3</a:t>
            </a:r>
            <a:endParaRPr lang="en-US"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1"/>
          <p:cNvSpPr>
            <a:spLocks/>
          </p:cNvSpPr>
          <p:nvPr/>
        </p:nvSpPr>
        <p:spPr bwMode="auto">
          <a:xfrm>
            <a:off x="4088458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2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3" name="Rectangle 13"/>
          <p:cNvSpPr>
            <a:spLocks/>
          </p:cNvSpPr>
          <p:nvPr/>
        </p:nvSpPr>
        <p:spPr bwMode="auto">
          <a:xfrm>
            <a:off x="419100" y="5842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                                Workflow Overview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61" y="2906140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365" y="2914475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389" y="2912690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9" name="Rectangle 13"/>
          <p:cNvSpPr>
            <a:spLocks/>
          </p:cNvSpPr>
          <p:nvPr/>
        </p:nvSpPr>
        <p:spPr bwMode="auto">
          <a:xfrm>
            <a:off x="485626" y="5960689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844372" y="5867400"/>
            <a:ext cx="1510029" cy="12311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13703" y="5879481"/>
            <a:ext cx="1439497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of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960245" y="6027364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7890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667000"/>
            <a:ext cx="2378720" cy="3227014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0" name="Bent Arrow 19"/>
          <p:cNvSpPr/>
          <p:nvPr/>
        </p:nvSpPr>
        <p:spPr>
          <a:xfrm rot="5400000">
            <a:off x="2914650" y="1924050"/>
            <a:ext cx="14097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660400" y="1447800"/>
            <a:ext cx="990600" cy="1676400"/>
          </a:xfrm>
          <a:prstGeom prst="bentArrow">
            <a:avLst>
              <a:gd name="adj1" fmla="val 40034"/>
              <a:gd name="adj2" fmla="val 39394"/>
              <a:gd name="adj3" fmla="val 50000"/>
              <a:gd name="adj4" fmla="val 36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0" y="609600"/>
            <a:ext cx="4724400" cy="6248400"/>
          </a:xfrm>
          <a:prstGeom prst="snip2DiagRect">
            <a:avLst>
              <a:gd name="adj1" fmla="val 0"/>
              <a:gd name="adj2" fmla="val 14248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2819400"/>
            <a:ext cx="4191000" cy="3962400"/>
          </a:xfrm>
          <a:prstGeom prst="roundRect">
            <a:avLst>
              <a:gd name="adj" fmla="val 7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0"/>
            <a:ext cx="2819400" cy="609599"/>
          </a:xfrm>
          <a:prstGeom prst="rect">
            <a:avLst/>
          </a:prstGeom>
          <a:solidFill>
            <a:srgbClr val="9CA0EE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utoShape 12"/>
          <p:cNvSpPr>
            <a:spLocks/>
          </p:cNvSpPr>
          <p:nvPr/>
        </p:nvSpPr>
        <p:spPr bwMode="auto">
          <a:xfrm>
            <a:off x="6303020" y="4760539"/>
            <a:ext cx="714375" cy="504825"/>
          </a:xfrm>
          <a:prstGeom prst="rightArrow">
            <a:avLst>
              <a:gd name="adj1" fmla="val 58491"/>
              <a:gd name="adj2" fmla="val 91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3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4724400" y="914400"/>
            <a:ext cx="4191000" cy="1600200"/>
          </a:xfrm>
        </p:spPr>
        <p:txBody>
          <a:bodyPr/>
          <a:lstStyle/>
          <a:p>
            <a:pPr marL="800100" indent="-800100">
              <a:buNone/>
            </a:pPr>
            <a:r>
              <a:rPr lang="en-US" sz="2400" dirty="0" smtClean="0"/>
              <a:t>next:   </a:t>
            </a:r>
            <a:r>
              <a:rPr lang="en-US" b="1" dirty="0" smtClean="0">
                <a:solidFill>
                  <a:srgbClr val="6A6FDC"/>
                </a:solidFill>
              </a:rPr>
              <a:t>FINAL SMOOTHING PHASE</a:t>
            </a:r>
            <a:endParaRPr lang="en-US" b="1" dirty="0">
              <a:solidFill>
                <a:srgbClr val="6A6FD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1"/>
          <p:cNvSpPr>
            <a:spLocks/>
          </p:cNvSpPr>
          <p:nvPr/>
        </p:nvSpPr>
        <p:spPr bwMode="auto">
          <a:xfrm>
            <a:off x="2286000" y="4343400"/>
            <a:ext cx="990600" cy="1038225"/>
          </a:xfrm>
          <a:prstGeom prst="rightArrow">
            <a:avLst>
              <a:gd name="adj1" fmla="val 58491"/>
              <a:gd name="adj2" fmla="val 6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Final smoothing: objective</a:t>
            </a:r>
            <a:endParaRPr lang="en-US" dirty="0"/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0416"/>
            <a:ext cx="1785938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346847"/>
            <a:ext cx="1779686" cy="28217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346847"/>
            <a:ext cx="1778794" cy="28024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50" name="Rectangle 14"/>
          <p:cNvSpPr>
            <a:spLocks/>
          </p:cNvSpPr>
          <p:nvPr/>
        </p:nvSpPr>
        <p:spPr bwMode="auto">
          <a:xfrm>
            <a:off x="817935" y="6242447"/>
            <a:ext cx="782265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3692181" y="6248400"/>
            <a:ext cx="1184619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6638925" y="6242447"/>
            <a:ext cx="2200275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Final </a:t>
            </a: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81000" y="1065530"/>
            <a:ext cx="1645920" cy="22987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2814" h="883297">
                <a:moveTo>
                  <a:pt x="0" y="337197"/>
                </a:moveTo>
                <a:cubicBezTo>
                  <a:pt x="796925" y="610247"/>
                  <a:pt x="1593850" y="883297"/>
                  <a:pt x="2387600" y="845197"/>
                </a:cubicBezTo>
                <a:cubicBezTo>
                  <a:pt x="3181350" y="807097"/>
                  <a:pt x="4004964" y="217194"/>
                  <a:pt x="4762500" y="108597"/>
                </a:cubicBezTo>
                <a:cubicBezTo>
                  <a:pt x="5520036" y="0"/>
                  <a:pt x="6932814" y="193617"/>
                  <a:pt x="6932814" y="1936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41960" y="1676400"/>
            <a:ext cx="1767840" cy="233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84670"/>
              <a:gd name="connsiteY0" fmla="*/ 390880 h 888177"/>
              <a:gd name="connsiteX1" fmla="*/ 2211070 w 6884670"/>
              <a:gd name="connsiteY1" fmla="*/ 840317 h 888177"/>
              <a:gd name="connsiteX2" fmla="*/ 4585970 w 6884670"/>
              <a:gd name="connsiteY2" fmla="*/ 103717 h 888177"/>
              <a:gd name="connsiteX3" fmla="*/ 6884670 w 6884670"/>
              <a:gd name="connsiteY3" fmla="*/ 218017 h 888177"/>
              <a:gd name="connsiteX0" fmla="*/ 0 w 6708140"/>
              <a:gd name="connsiteY0" fmla="*/ 420161 h 893057"/>
              <a:gd name="connsiteX1" fmla="*/ 2034540 w 6708140"/>
              <a:gd name="connsiteY1" fmla="*/ 840317 h 893057"/>
              <a:gd name="connsiteX2" fmla="*/ 4409440 w 6708140"/>
              <a:gd name="connsiteY2" fmla="*/ 103717 h 893057"/>
              <a:gd name="connsiteX3" fmla="*/ 6708140 w 6708140"/>
              <a:gd name="connsiteY3" fmla="*/ 218017 h 893057"/>
              <a:gd name="connsiteX0" fmla="*/ 0 w 6825827"/>
              <a:gd name="connsiteY0" fmla="*/ 449441 h 897937"/>
              <a:gd name="connsiteX1" fmla="*/ 2152227 w 6825827"/>
              <a:gd name="connsiteY1" fmla="*/ 840317 h 897937"/>
              <a:gd name="connsiteX2" fmla="*/ 4527127 w 6825827"/>
              <a:gd name="connsiteY2" fmla="*/ 103717 h 897937"/>
              <a:gd name="connsiteX3" fmla="*/ 6825827 w 6825827"/>
              <a:gd name="connsiteY3" fmla="*/ 218017 h 89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827" h="897937">
                <a:moveTo>
                  <a:pt x="0" y="449441"/>
                </a:moveTo>
                <a:cubicBezTo>
                  <a:pt x="796925" y="722491"/>
                  <a:pt x="1397706" y="897938"/>
                  <a:pt x="2152227" y="840317"/>
                </a:cubicBezTo>
                <a:cubicBezTo>
                  <a:pt x="2906748" y="782696"/>
                  <a:pt x="3748194" y="207434"/>
                  <a:pt x="4527127" y="103717"/>
                </a:cubicBezTo>
                <a:cubicBezTo>
                  <a:pt x="5306060" y="0"/>
                  <a:pt x="6825827" y="218017"/>
                  <a:pt x="6825827" y="2180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581400" y="1153283"/>
            <a:ext cx="1676400" cy="579854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7061200"/>
              <a:gd name="connsiteY0" fmla="*/ 515290 h 2743435"/>
              <a:gd name="connsiteX1" fmla="*/ 2387600 w 7061200"/>
              <a:gd name="connsiteY1" fmla="*/ 1023290 h 2743435"/>
              <a:gd name="connsiteX2" fmla="*/ 4762500 w 7061200"/>
              <a:gd name="connsiteY2" fmla="*/ 286690 h 2743435"/>
              <a:gd name="connsiteX3" fmla="*/ 7061200 w 7061200"/>
              <a:gd name="connsiteY3" fmla="*/ 2743436 h 2743435"/>
              <a:gd name="connsiteX0" fmla="*/ 0 w 7061200"/>
              <a:gd name="connsiteY0" fmla="*/ -2 h 2228143"/>
              <a:gd name="connsiteX1" fmla="*/ 2387600 w 7061200"/>
              <a:gd name="connsiteY1" fmla="*/ 507998 h 2228143"/>
              <a:gd name="connsiteX2" fmla="*/ 4762502 w 7061200"/>
              <a:gd name="connsiteY2" fmla="*/ 942623 h 2228143"/>
              <a:gd name="connsiteX3" fmla="*/ 7061200 w 7061200"/>
              <a:gd name="connsiteY3" fmla="*/ 2228144 h 2228143"/>
              <a:gd name="connsiteX0" fmla="*/ 0 w 7061200"/>
              <a:gd name="connsiteY0" fmla="*/ 2 h 2228147"/>
              <a:gd name="connsiteX1" fmla="*/ 2387599 w 7061200"/>
              <a:gd name="connsiteY1" fmla="*/ 508002 h 2228147"/>
              <a:gd name="connsiteX2" fmla="*/ 4762502 w 7061200"/>
              <a:gd name="connsiteY2" fmla="*/ 942627 h 2228147"/>
              <a:gd name="connsiteX3" fmla="*/ 7061200 w 7061200"/>
              <a:gd name="connsiteY3" fmla="*/ 2228148 h 2228147"/>
              <a:gd name="connsiteX0" fmla="*/ 0 w 7061200"/>
              <a:gd name="connsiteY0" fmla="*/ -2 h 2228143"/>
              <a:gd name="connsiteX1" fmla="*/ 2387599 w 7061200"/>
              <a:gd name="connsiteY1" fmla="*/ 1093610 h 2228143"/>
              <a:gd name="connsiteX2" fmla="*/ 4762502 w 7061200"/>
              <a:gd name="connsiteY2" fmla="*/ 942623 h 2228143"/>
              <a:gd name="connsiteX3" fmla="*/ 7061200 w 7061200"/>
              <a:gd name="connsiteY3" fmla="*/ 2228144 h 2228143"/>
              <a:gd name="connsiteX0" fmla="*/ 0 w 7061200"/>
              <a:gd name="connsiteY0" fmla="*/ 2 h 2228147"/>
              <a:gd name="connsiteX1" fmla="*/ 2387599 w 7061200"/>
              <a:gd name="connsiteY1" fmla="*/ 1093614 h 2228147"/>
              <a:gd name="connsiteX2" fmla="*/ 7061200 w 7061200"/>
              <a:gd name="connsiteY2" fmla="*/ 2228148 h 2228147"/>
              <a:gd name="connsiteX0" fmla="*/ 0 w 7061200"/>
              <a:gd name="connsiteY0" fmla="*/ -2 h 2228143"/>
              <a:gd name="connsiteX1" fmla="*/ 2387599 w 7061200"/>
              <a:gd name="connsiteY1" fmla="*/ 1093610 h 2228143"/>
              <a:gd name="connsiteX2" fmla="*/ 7061200 w 7061200"/>
              <a:gd name="connsiteY2" fmla="*/ 2228144 h 2228143"/>
              <a:gd name="connsiteX0" fmla="*/ 0 w 7061200"/>
              <a:gd name="connsiteY0" fmla="*/ 2 h 2228147"/>
              <a:gd name="connsiteX1" fmla="*/ 2387599 w 7061200"/>
              <a:gd name="connsiteY1" fmla="*/ 1093614 h 2228147"/>
              <a:gd name="connsiteX2" fmla="*/ 7061200 w 7061200"/>
              <a:gd name="connsiteY2" fmla="*/ 2228148 h 2228147"/>
              <a:gd name="connsiteX0" fmla="*/ 0 w 7061200"/>
              <a:gd name="connsiteY0" fmla="*/ -2 h 2228143"/>
              <a:gd name="connsiteX1" fmla="*/ 7061200 w 7061200"/>
              <a:gd name="connsiteY1" fmla="*/ 2228144 h 2228143"/>
              <a:gd name="connsiteX0" fmla="*/ 0 w 7061200"/>
              <a:gd name="connsiteY0" fmla="*/ 2 h 2228147"/>
              <a:gd name="connsiteX1" fmla="*/ 7061200 w 7061200"/>
              <a:gd name="connsiteY1" fmla="*/ 2228148 h 2228147"/>
              <a:gd name="connsiteX0" fmla="*/ 0 w 7061200"/>
              <a:gd name="connsiteY0" fmla="*/ -2 h 2228143"/>
              <a:gd name="connsiteX1" fmla="*/ 7061200 w 7061200"/>
              <a:gd name="connsiteY1" fmla="*/ 2228144 h 222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61200" h="2228143">
                <a:moveTo>
                  <a:pt x="0" y="-2"/>
                </a:moveTo>
                <a:cubicBezTo>
                  <a:pt x="2770986" y="567028"/>
                  <a:pt x="2813781" y="1983201"/>
                  <a:pt x="7061200" y="222814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 rot="20706295">
            <a:off x="1295400" y="2004060"/>
            <a:ext cx="228600" cy="228600"/>
            <a:chOff x="762000" y="2134394"/>
            <a:chExt cx="304800" cy="30400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21177724">
            <a:off x="1676400" y="2004060"/>
            <a:ext cx="228600" cy="228600"/>
            <a:chOff x="762000" y="2134394"/>
            <a:chExt cx="304800" cy="30400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rot="462573">
            <a:off x="521970" y="2004060"/>
            <a:ext cx="228600" cy="228600"/>
            <a:chOff x="762000" y="2134394"/>
            <a:chExt cx="304800" cy="30400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21107213">
            <a:off x="902970" y="2004060"/>
            <a:ext cx="228600" cy="228600"/>
            <a:chOff x="762000" y="2134394"/>
            <a:chExt cx="304800" cy="304006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20483821">
            <a:off x="1295400" y="1623060"/>
            <a:ext cx="228600" cy="228600"/>
            <a:chOff x="762000" y="2134394"/>
            <a:chExt cx="304800" cy="304006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676400" y="1623060"/>
            <a:ext cx="228600" cy="228600"/>
            <a:chOff x="762000" y="2134394"/>
            <a:chExt cx="304800" cy="304006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 rot="830885">
            <a:off x="521970" y="1623060"/>
            <a:ext cx="228600" cy="228600"/>
            <a:chOff x="762000" y="2134394"/>
            <a:chExt cx="304800" cy="304006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20965956">
            <a:off x="902970" y="1623060"/>
            <a:ext cx="228600" cy="228600"/>
            <a:chOff x="762000" y="2134394"/>
            <a:chExt cx="304800" cy="304006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20698992">
            <a:off x="1295400" y="1242060"/>
            <a:ext cx="228600" cy="228600"/>
            <a:chOff x="762000" y="2134394"/>
            <a:chExt cx="304800" cy="304006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359788">
            <a:off x="1676400" y="1242060"/>
            <a:ext cx="228600" cy="228600"/>
            <a:chOff x="762000" y="2134394"/>
            <a:chExt cx="304800" cy="30400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713712">
            <a:off x="521970" y="1242060"/>
            <a:ext cx="228600" cy="228600"/>
            <a:chOff x="762000" y="2134394"/>
            <a:chExt cx="304800" cy="30400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 rot="21395711">
            <a:off x="902970" y="1242060"/>
            <a:ext cx="228600" cy="228600"/>
            <a:chOff x="762000" y="2134394"/>
            <a:chExt cx="304800" cy="304006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 rot="20917671">
            <a:off x="1295400" y="784860"/>
            <a:ext cx="228600" cy="228600"/>
            <a:chOff x="762000" y="2134394"/>
            <a:chExt cx="304800" cy="304006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 rot="357769">
            <a:off x="1676400" y="784860"/>
            <a:ext cx="228600" cy="228600"/>
            <a:chOff x="762000" y="2134394"/>
            <a:chExt cx="304800" cy="30400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 rot="616154">
            <a:off x="521970" y="784860"/>
            <a:ext cx="228600" cy="228600"/>
            <a:chOff x="762000" y="2134394"/>
            <a:chExt cx="304800" cy="304006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20621913">
            <a:off x="902970" y="784860"/>
            <a:ext cx="228600" cy="228600"/>
            <a:chOff x="762000" y="2134394"/>
            <a:chExt cx="304800" cy="30400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Freeform 214"/>
          <p:cNvSpPr/>
          <p:nvPr/>
        </p:nvSpPr>
        <p:spPr>
          <a:xfrm>
            <a:off x="2057399" y="1122802"/>
            <a:ext cx="418250" cy="105288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4762498"/>
              <a:gd name="connsiteY0" fmla="*/ 228602 h 774702"/>
              <a:gd name="connsiteX1" fmla="*/ 2387600 w 4762498"/>
              <a:gd name="connsiteY1" fmla="*/ 736602 h 774702"/>
              <a:gd name="connsiteX2" fmla="*/ 4762500 w 4762498"/>
              <a:gd name="connsiteY2" fmla="*/ 2 h 774702"/>
              <a:gd name="connsiteX0" fmla="*/ 0 w 2387599"/>
              <a:gd name="connsiteY0" fmla="*/ -2 h 546098"/>
              <a:gd name="connsiteX1" fmla="*/ 2387600 w 2387599"/>
              <a:gd name="connsiteY1" fmla="*/ 507998 h 546098"/>
              <a:gd name="connsiteX0" fmla="*/ 0 w 2483888"/>
              <a:gd name="connsiteY0" fmla="*/ 0 h 575382"/>
              <a:gd name="connsiteX1" fmla="*/ 2483889 w 2483888"/>
              <a:gd name="connsiteY1" fmla="*/ 537282 h 575382"/>
              <a:gd name="connsiteX0" fmla="*/ 0 w 2483888"/>
              <a:gd name="connsiteY0" fmla="*/ 0 h 575382"/>
              <a:gd name="connsiteX1" fmla="*/ 2483889 w 2483888"/>
              <a:gd name="connsiteY1" fmla="*/ 537282 h 575382"/>
              <a:gd name="connsiteX0" fmla="*/ 0 w 1467503"/>
              <a:gd name="connsiteY0" fmla="*/ 0 h 380178"/>
              <a:gd name="connsiteX1" fmla="*/ 1467503 w 1467503"/>
              <a:gd name="connsiteY1" fmla="*/ 342079 h 380178"/>
              <a:gd name="connsiteX0" fmla="*/ 0 w 1467503"/>
              <a:gd name="connsiteY0" fmla="*/ 0 h 380178"/>
              <a:gd name="connsiteX1" fmla="*/ 1467503 w 1467503"/>
              <a:gd name="connsiteY1" fmla="*/ 342079 h 380178"/>
              <a:gd name="connsiteX0" fmla="*/ 0 w 1761720"/>
              <a:gd name="connsiteY0" fmla="*/ 0 h 404578"/>
              <a:gd name="connsiteX1" fmla="*/ 1761720 w 1761720"/>
              <a:gd name="connsiteY1" fmla="*/ 366479 h 40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1720" h="404578">
                <a:moveTo>
                  <a:pt x="0" y="0"/>
                </a:moveTo>
                <a:cubicBezTo>
                  <a:pt x="1053696" y="155929"/>
                  <a:pt x="1288935" y="404578"/>
                  <a:pt x="1761720" y="366479"/>
                </a:cubicBezTo>
              </a:path>
            </a:pathLst>
          </a:cu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0" y="1600198"/>
            <a:ext cx="444710" cy="191298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4762498"/>
              <a:gd name="connsiteY0" fmla="*/ 228602 h 774702"/>
              <a:gd name="connsiteX1" fmla="*/ 2387600 w 4762498"/>
              <a:gd name="connsiteY1" fmla="*/ 736602 h 774702"/>
              <a:gd name="connsiteX2" fmla="*/ 4762500 w 4762498"/>
              <a:gd name="connsiteY2" fmla="*/ 2 h 774702"/>
              <a:gd name="connsiteX0" fmla="*/ 0 w 2387599"/>
              <a:gd name="connsiteY0" fmla="*/ -2 h 546098"/>
              <a:gd name="connsiteX1" fmla="*/ 2387600 w 2387599"/>
              <a:gd name="connsiteY1" fmla="*/ 507998 h 546098"/>
              <a:gd name="connsiteX0" fmla="*/ 0 w 2387599"/>
              <a:gd name="connsiteY0" fmla="*/ 2 h 546102"/>
              <a:gd name="connsiteX1" fmla="*/ 2387599 w 2387599"/>
              <a:gd name="connsiteY1" fmla="*/ 508001 h 546102"/>
              <a:gd name="connsiteX0" fmla="*/ 0 w 2387599"/>
              <a:gd name="connsiteY0" fmla="*/ -2 h 507997"/>
              <a:gd name="connsiteX1" fmla="*/ 2387599 w 2387599"/>
              <a:gd name="connsiteY1" fmla="*/ 507997 h 507997"/>
              <a:gd name="connsiteX0" fmla="*/ 0 w 2901141"/>
              <a:gd name="connsiteY0" fmla="*/ 2 h 453391"/>
              <a:gd name="connsiteX1" fmla="*/ 2901141 w 2901141"/>
              <a:gd name="connsiteY1" fmla="*/ 453391 h 453391"/>
              <a:gd name="connsiteX0" fmla="*/ 0 w 2901141"/>
              <a:gd name="connsiteY0" fmla="*/ -2 h 453387"/>
              <a:gd name="connsiteX1" fmla="*/ 2901141 w 2901141"/>
              <a:gd name="connsiteY1" fmla="*/ 453387 h 453387"/>
              <a:gd name="connsiteX0" fmla="*/ 0 w 3478876"/>
              <a:gd name="connsiteY0" fmla="*/ 2 h 617220"/>
              <a:gd name="connsiteX1" fmla="*/ 3478876 w 3478876"/>
              <a:gd name="connsiteY1" fmla="*/ 617220 h 617220"/>
              <a:gd name="connsiteX0" fmla="*/ 0 w 3478876"/>
              <a:gd name="connsiteY0" fmla="*/ -2 h 617216"/>
              <a:gd name="connsiteX1" fmla="*/ 3478876 w 3478876"/>
              <a:gd name="connsiteY1" fmla="*/ 617216 h 617216"/>
              <a:gd name="connsiteX0" fmla="*/ 0 w 3746346"/>
              <a:gd name="connsiteY0" fmla="*/ 2 h 685482"/>
              <a:gd name="connsiteX1" fmla="*/ 3746346 w 3746346"/>
              <a:gd name="connsiteY1" fmla="*/ 685482 h 6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6346" h="685482">
                <a:moveTo>
                  <a:pt x="0" y="2"/>
                </a:moveTo>
                <a:cubicBezTo>
                  <a:pt x="796925" y="273052"/>
                  <a:pt x="2267874" y="459636"/>
                  <a:pt x="3746346" y="685482"/>
                </a:cubicBezTo>
              </a:path>
            </a:pathLst>
          </a:cu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3581400" y="1066800"/>
            <a:ext cx="1645920" cy="22987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2814" h="883297">
                <a:moveTo>
                  <a:pt x="0" y="337197"/>
                </a:moveTo>
                <a:cubicBezTo>
                  <a:pt x="796925" y="610247"/>
                  <a:pt x="1593850" y="883297"/>
                  <a:pt x="2387600" y="845197"/>
                </a:cubicBezTo>
                <a:cubicBezTo>
                  <a:pt x="3181350" y="807097"/>
                  <a:pt x="4004964" y="217194"/>
                  <a:pt x="4762500" y="108597"/>
                </a:cubicBezTo>
                <a:cubicBezTo>
                  <a:pt x="5520036" y="0"/>
                  <a:pt x="6932814" y="193617"/>
                  <a:pt x="6932814" y="193617"/>
                </a:cubicBezTo>
              </a:path>
            </a:pathLst>
          </a:cu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3642360" y="1677670"/>
            <a:ext cx="1767840" cy="233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84670"/>
              <a:gd name="connsiteY0" fmla="*/ 390880 h 888177"/>
              <a:gd name="connsiteX1" fmla="*/ 2211070 w 6884670"/>
              <a:gd name="connsiteY1" fmla="*/ 840317 h 888177"/>
              <a:gd name="connsiteX2" fmla="*/ 4585970 w 6884670"/>
              <a:gd name="connsiteY2" fmla="*/ 103717 h 888177"/>
              <a:gd name="connsiteX3" fmla="*/ 6884670 w 6884670"/>
              <a:gd name="connsiteY3" fmla="*/ 218017 h 888177"/>
              <a:gd name="connsiteX0" fmla="*/ 0 w 6708140"/>
              <a:gd name="connsiteY0" fmla="*/ 420161 h 893057"/>
              <a:gd name="connsiteX1" fmla="*/ 2034540 w 6708140"/>
              <a:gd name="connsiteY1" fmla="*/ 840317 h 893057"/>
              <a:gd name="connsiteX2" fmla="*/ 4409440 w 6708140"/>
              <a:gd name="connsiteY2" fmla="*/ 103717 h 893057"/>
              <a:gd name="connsiteX3" fmla="*/ 6708140 w 6708140"/>
              <a:gd name="connsiteY3" fmla="*/ 218017 h 893057"/>
              <a:gd name="connsiteX0" fmla="*/ 0 w 6825827"/>
              <a:gd name="connsiteY0" fmla="*/ 449441 h 897937"/>
              <a:gd name="connsiteX1" fmla="*/ 2152227 w 6825827"/>
              <a:gd name="connsiteY1" fmla="*/ 840317 h 897937"/>
              <a:gd name="connsiteX2" fmla="*/ 4527127 w 6825827"/>
              <a:gd name="connsiteY2" fmla="*/ 103717 h 897937"/>
              <a:gd name="connsiteX3" fmla="*/ 6825827 w 6825827"/>
              <a:gd name="connsiteY3" fmla="*/ 218017 h 89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827" h="897937">
                <a:moveTo>
                  <a:pt x="0" y="449441"/>
                </a:moveTo>
                <a:cubicBezTo>
                  <a:pt x="796925" y="722491"/>
                  <a:pt x="1397706" y="897938"/>
                  <a:pt x="2152227" y="840317"/>
                </a:cubicBezTo>
                <a:cubicBezTo>
                  <a:pt x="2906748" y="782696"/>
                  <a:pt x="3748194" y="207434"/>
                  <a:pt x="4527127" y="103717"/>
                </a:cubicBezTo>
                <a:cubicBezTo>
                  <a:pt x="5306060" y="0"/>
                  <a:pt x="6825827" y="218017"/>
                  <a:pt x="6825827" y="218017"/>
                </a:cubicBezTo>
              </a:path>
            </a:pathLst>
          </a:cu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 rot="20706295">
            <a:off x="4455066" y="2031859"/>
            <a:ext cx="228600" cy="228600"/>
            <a:chOff x="762000" y="2134394"/>
            <a:chExt cx="304800" cy="304006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 rot="21177724">
            <a:off x="4836066" y="2031859"/>
            <a:ext cx="228600" cy="228600"/>
            <a:chOff x="762000" y="2134394"/>
            <a:chExt cx="304800" cy="30400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 rot="462573">
            <a:off x="3681636" y="2031859"/>
            <a:ext cx="228600" cy="228600"/>
            <a:chOff x="762000" y="2134394"/>
            <a:chExt cx="304800" cy="304006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 rot="21107213">
            <a:off x="4062636" y="2031859"/>
            <a:ext cx="228600" cy="228600"/>
            <a:chOff x="762000" y="2134394"/>
            <a:chExt cx="304800" cy="304006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 rot="20483821">
            <a:off x="4455066" y="1650859"/>
            <a:ext cx="228600" cy="228600"/>
            <a:chOff x="762000" y="2134394"/>
            <a:chExt cx="304800" cy="304006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4836066" y="1650859"/>
            <a:ext cx="228600" cy="228600"/>
            <a:chOff x="762000" y="2134394"/>
            <a:chExt cx="304800" cy="304006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 rot="830885">
            <a:off x="3681636" y="1650859"/>
            <a:ext cx="228600" cy="228600"/>
            <a:chOff x="762000" y="2134394"/>
            <a:chExt cx="304800" cy="304006"/>
          </a:xfrm>
        </p:grpSpPr>
        <p:cxnSp>
          <p:nvCxnSpPr>
            <p:cNvPr id="242" name="Straight Connector 241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20965956">
            <a:off x="4062636" y="1650859"/>
            <a:ext cx="228600" cy="228600"/>
            <a:chOff x="762000" y="2134394"/>
            <a:chExt cx="304800" cy="304006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 rot="20698992">
            <a:off x="4455066" y="1269859"/>
            <a:ext cx="228600" cy="228600"/>
            <a:chOff x="762000" y="2134394"/>
            <a:chExt cx="304800" cy="304006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rot="359788">
            <a:off x="4836066" y="1269859"/>
            <a:ext cx="228600" cy="228600"/>
            <a:chOff x="762000" y="2134394"/>
            <a:chExt cx="304800" cy="304006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 rot="713712">
            <a:off x="3681636" y="1269859"/>
            <a:ext cx="228600" cy="228600"/>
            <a:chOff x="762000" y="2134394"/>
            <a:chExt cx="304800" cy="304006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 rot="21395711">
            <a:off x="4062636" y="1269859"/>
            <a:ext cx="228600" cy="228600"/>
            <a:chOff x="762000" y="2134394"/>
            <a:chExt cx="304800" cy="304006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 rot="20917671">
            <a:off x="4455066" y="812659"/>
            <a:ext cx="228600" cy="228600"/>
            <a:chOff x="762000" y="2134394"/>
            <a:chExt cx="304800" cy="304006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 rot="357769">
            <a:off x="4836066" y="812659"/>
            <a:ext cx="228600" cy="228600"/>
            <a:chOff x="762000" y="2134394"/>
            <a:chExt cx="304800" cy="304006"/>
          </a:xfrm>
        </p:grpSpPr>
        <p:cxnSp>
          <p:nvCxnSpPr>
            <p:cNvPr id="263" name="Straight Connector 262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 rot="616154">
            <a:off x="3681636" y="812659"/>
            <a:ext cx="228600" cy="228600"/>
            <a:chOff x="762000" y="2134394"/>
            <a:chExt cx="304800" cy="304006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 rot="20621913">
            <a:off x="4062636" y="812659"/>
            <a:ext cx="228600" cy="228600"/>
            <a:chOff x="762000" y="2134394"/>
            <a:chExt cx="304800" cy="304006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Freeform 270"/>
          <p:cNvSpPr/>
          <p:nvPr/>
        </p:nvSpPr>
        <p:spPr>
          <a:xfrm flipV="1">
            <a:off x="6629400" y="1436165"/>
            <a:ext cx="1695450" cy="161442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7061200"/>
              <a:gd name="connsiteY0" fmla="*/ 515290 h 2743435"/>
              <a:gd name="connsiteX1" fmla="*/ 2387600 w 7061200"/>
              <a:gd name="connsiteY1" fmla="*/ 1023290 h 2743435"/>
              <a:gd name="connsiteX2" fmla="*/ 4762500 w 7061200"/>
              <a:gd name="connsiteY2" fmla="*/ 286690 h 2743435"/>
              <a:gd name="connsiteX3" fmla="*/ 7061200 w 7061200"/>
              <a:gd name="connsiteY3" fmla="*/ 2743436 h 2743435"/>
              <a:gd name="connsiteX0" fmla="*/ 0 w 7061200"/>
              <a:gd name="connsiteY0" fmla="*/ -2 h 2228143"/>
              <a:gd name="connsiteX1" fmla="*/ 2387600 w 7061200"/>
              <a:gd name="connsiteY1" fmla="*/ 507998 h 2228143"/>
              <a:gd name="connsiteX2" fmla="*/ 4762502 w 7061200"/>
              <a:gd name="connsiteY2" fmla="*/ 942623 h 2228143"/>
              <a:gd name="connsiteX3" fmla="*/ 7061200 w 7061200"/>
              <a:gd name="connsiteY3" fmla="*/ 2228144 h 2228143"/>
              <a:gd name="connsiteX0" fmla="*/ 0 w 7061200"/>
              <a:gd name="connsiteY0" fmla="*/ 2 h 2228147"/>
              <a:gd name="connsiteX1" fmla="*/ 2387599 w 7061200"/>
              <a:gd name="connsiteY1" fmla="*/ 508002 h 2228147"/>
              <a:gd name="connsiteX2" fmla="*/ 4762502 w 7061200"/>
              <a:gd name="connsiteY2" fmla="*/ 942627 h 2228147"/>
              <a:gd name="connsiteX3" fmla="*/ 7061200 w 7061200"/>
              <a:gd name="connsiteY3" fmla="*/ 2228148 h 2228147"/>
              <a:gd name="connsiteX0" fmla="*/ 0 w 7061200"/>
              <a:gd name="connsiteY0" fmla="*/ -2 h 2228143"/>
              <a:gd name="connsiteX1" fmla="*/ 2387599 w 7061200"/>
              <a:gd name="connsiteY1" fmla="*/ 1093610 h 2228143"/>
              <a:gd name="connsiteX2" fmla="*/ 4762502 w 7061200"/>
              <a:gd name="connsiteY2" fmla="*/ 942623 h 2228143"/>
              <a:gd name="connsiteX3" fmla="*/ 7061200 w 7061200"/>
              <a:gd name="connsiteY3" fmla="*/ 2228144 h 2228143"/>
              <a:gd name="connsiteX0" fmla="*/ 0 w 7061200"/>
              <a:gd name="connsiteY0" fmla="*/ 2 h 2228147"/>
              <a:gd name="connsiteX1" fmla="*/ 2387599 w 7061200"/>
              <a:gd name="connsiteY1" fmla="*/ 1093614 h 2228147"/>
              <a:gd name="connsiteX2" fmla="*/ 7061200 w 7061200"/>
              <a:gd name="connsiteY2" fmla="*/ 2228148 h 2228147"/>
              <a:gd name="connsiteX0" fmla="*/ 0 w 7061200"/>
              <a:gd name="connsiteY0" fmla="*/ -2 h 2228143"/>
              <a:gd name="connsiteX1" fmla="*/ 2387599 w 7061200"/>
              <a:gd name="connsiteY1" fmla="*/ 1093610 h 2228143"/>
              <a:gd name="connsiteX2" fmla="*/ 7061200 w 7061200"/>
              <a:gd name="connsiteY2" fmla="*/ 2228144 h 2228143"/>
              <a:gd name="connsiteX0" fmla="*/ 0 w 7061200"/>
              <a:gd name="connsiteY0" fmla="*/ 2 h 2228147"/>
              <a:gd name="connsiteX1" fmla="*/ 2387599 w 7061200"/>
              <a:gd name="connsiteY1" fmla="*/ 1093614 h 2228147"/>
              <a:gd name="connsiteX2" fmla="*/ 7061200 w 7061200"/>
              <a:gd name="connsiteY2" fmla="*/ 2228148 h 2228147"/>
              <a:gd name="connsiteX0" fmla="*/ 0 w 7061200"/>
              <a:gd name="connsiteY0" fmla="*/ -2 h 2228143"/>
              <a:gd name="connsiteX1" fmla="*/ 7061200 w 7061200"/>
              <a:gd name="connsiteY1" fmla="*/ 2228144 h 2228143"/>
              <a:gd name="connsiteX0" fmla="*/ 0 w 7061200"/>
              <a:gd name="connsiteY0" fmla="*/ 2 h 2228147"/>
              <a:gd name="connsiteX1" fmla="*/ 7061200 w 7061200"/>
              <a:gd name="connsiteY1" fmla="*/ 2228148 h 2228147"/>
              <a:gd name="connsiteX0" fmla="*/ 0 w 7061200"/>
              <a:gd name="connsiteY0" fmla="*/ -2 h 2228143"/>
              <a:gd name="connsiteX1" fmla="*/ 7061200 w 7061200"/>
              <a:gd name="connsiteY1" fmla="*/ 2228144 h 2228143"/>
              <a:gd name="connsiteX0" fmla="*/ 0 w 7141441"/>
              <a:gd name="connsiteY0" fmla="*/ 1730453 h 2297494"/>
              <a:gd name="connsiteX1" fmla="*/ 7141441 w 7141441"/>
              <a:gd name="connsiteY1" fmla="*/ 244945 h 2297494"/>
              <a:gd name="connsiteX0" fmla="*/ 0 w 7141441"/>
              <a:gd name="connsiteY0" fmla="*/ 7300933 h 7867974"/>
              <a:gd name="connsiteX1" fmla="*/ 7141441 w 7141441"/>
              <a:gd name="connsiteY1" fmla="*/ 5815425 h 786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441" h="7867974">
                <a:moveTo>
                  <a:pt x="0" y="7300933"/>
                </a:moveTo>
                <a:cubicBezTo>
                  <a:pt x="2770986" y="7867963"/>
                  <a:pt x="4418599" y="0"/>
                  <a:pt x="7141441" y="581542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6629400" y="1066800"/>
            <a:ext cx="1645920" cy="22987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2814" h="883297">
                <a:moveTo>
                  <a:pt x="0" y="337197"/>
                </a:moveTo>
                <a:cubicBezTo>
                  <a:pt x="796925" y="610247"/>
                  <a:pt x="1593850" y="883297"/>
                  <a:pt x="2387600" y="845197"/>
                </a:cubicBezTo>
                <a:cubicBezTo>
                  <a:pt x="3181350" y="807097"/>
                  <a:pt x="4004964" y="217194"/>
                  <a:pt x="4762500" y="108597"/>
                </a:cubicBezTo>
                <a:cubicBezTo>
                  <a:pt x="5520036" y="0"/>
                  <a:pt x="6932814" y="193617"/>
                  <a:pt x="6932814" y="193617"/>
                </a:cubicBezTo>
              </a:path>
            </a:pathLst>
          </a:cu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6690360" y="1677670"/>
            <a:ext cx="1767840" cy="233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84670"/>
              <a:gd name="connsiteY0" fmla="*/ 390880 h 888177"/>
              <a:gd name="connsiteX1" fmla="*/ 2211070 w 6884670"/>
              <a:gd name="connsiteY1" fmla="*/ 840317 h 888177"/>
              <a:gd name="connsiteX2" fmla="*/ 4585970 w 6884670"/>
              <a:gd name="connsiteY2" fmla="*/ 103717 h 888177"/>
              <a:gd name="connsiteX3" fmla="*/ 6884670 w 6884670"/>
              <a:gd name="connsiteY3" fmla="*/ 218017 h 888177"/>
              <a:gd name="connsiteX0" fmla="*/ 0 w 6708140"/>
              <a:gd name="connsiteY0" fmla="*/ 420161 h 893057"/>
              <a:gd name="connsiteX1" fmla="*/ 2034540 w 6708140"/>
              <a:gd name="connsiteY1" fmla="*/ 840317 h 893057"/>
              <a:gd name="connsiteX2" fmla="*/ 4409440 w 6708140"/>
              <a:gd name="connsiteY2" fmla="*/ 103717 h 893057"/>
              <a:gd name="connsiteX3" fmla="*/ 6708140 w 6708140"/>
              <a:gd name="connsiteY3" fmla="*/ 218017 h 893057"/>
              <a:gd name="connsiteX0" fmla="*/ 0 w 6825827"/>
              <a:gd name="connsiteY0" fmla="*/ 449441 h 897937"/>
              <a:gd name="connsiteX1" fmla="*/ 2152227 w 6825827"/>
              <a:gd name="connsiteY1" fmla="*/ 840317 h 897937"/>
              <a:gd name="connsiteX2" fmla="*/ 4527127 w 6825827"/>
              <a:gd name="connsiteY2" fmla="*/ 103717 h 897937"/>
              <a:gd name="connsiteX3" fmla="*/ 6825827 w 6825827"/>
              <a:gd name="connsiteY3" fmla="*/ 218017 h 89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827" h="897937">
                <a:moveTo>
                  <a:pt x="0" y="449441"/>
                </a:moveTo>
                <a:cubicBezTo>
                  <a:pt x="796925" y="722491"/>
                  <a:pt x="1397706" y="897938"/>
                  <a:pt x="2152227" y="840317"/>
                </a:cubicBezTo>
                <a:cubicBezTo>
                  <a:pt x="2906748" y="782696"/>
                  <a:pt x="3748194" y="207434"/>
                  <a:pt x="4527127" y="103717"/>
                </a:cubicBezTo>
                <a:cubicBezTo>
                  <a:pt x="5306060" y="0"/>
                  <a:pt x="6825827" y="218017"/>
                  <a:pt x="6825827" y="218017"/>
                </a:cubicBezTo>
              </a:path>
            </a:pathLst>
          </a:cu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6553200" y="1066800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8229600" y="1600200"/>
            <a:ext cx="228600" cy="228600"/>
          </a:xfrm>
          <a:prstGeom prst="ellipse">
            <a:avLst/>
          </a:prstGeom>
          <a:solidFill>
            <a:schemeClr val="bg1"/>
          </a:solidFill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 rot="21443362">
            <a:off x="7503066" y="2031859"/>
            <a:ext cx="228600" cy="228600"/>
            <a:chOff x="762000" y="2134394"/>
            <a:chExt cx="304800" cy="304006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 rot="21177724">
            <a:off x="7884066" y="2031859"/>
            <a:ext cx="228600" cy="228600"/>
            <a:chOff x="762000" y="2134394"/>
            <a:chExt cx="304800" cy="304006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 rot="462573">
            <a:off x="6729636" y="2031859"/>
            <a:ext cx="228600" cy="228600"/>
            <a:chOff x="762000" y="2134394"/>
            <a:chExt cx="304800" cy="304006"/>
          </a:xfrm>
        </p:grpSpPr>
        <p:cxnSp>
          <p:nvCxnSpPr>
            <p:cNvPr id="283" name="Straight Connector 282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7110636" y="2031859"/>
            <a:ext cx="228600" cy="228600"/>
            <a:chOff x="762000" y="2134394"/>
            <a:chExt cx="304800" cy="304006"/>
          </a:xfrm>
        </p:grpSpPr>
        <p:cxnSp>
          <p:nvCxnSpPr>
            <p:cNvPr id="286" name="Straight Connector 285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7503066" y="1650859"/>
            <a:ext cx="228600" cy="228600"/>
            <a:chOff x="762000" y="2134394"/>
            <a:chExt cx="304800" cy="304006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/>
          <p:cNvGrpSpPr/>
          <p:nvPr/>
        </p:nvGrpSpPr>
        <p:grpSpPr>
          <a:xfrm rot="21317310">
            <a:off x="7884066" y="1650859"/>
            <a:ext cx="228600" cy="228600"/>
            <a:chOff x="762000" y="2134394"/>
            <a:chExt cx="304800" cy="304006"/>
          </a:xfrm>
        </p:grpSpPr>
        <p:cxnSp>
          <p:nvCxnSpPr>
            <p:cNvPr id="292" name="Straight Connector 291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729636" y="1650859"/>
            <a:ext cx="228600" cy="228600"/>
            <a:chOff x="762000" y="2134394"/>
            <a:chExt cx="304800" cy="304006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oup 296"/>
          <p:cNvGrpSpPr/>
          <p:nvPr/>
        </p:nvGrpSpPr>
        <p:grpSpPr>
          <a:xfrm rot="188368">
            <a:off x="7110636" y="1650859"/>
            <a:ext cx="228600" cy="228600"/>
            <a:chOff x="762000" y="2134394"/>
            <a:chExt cx="304800" cy="304006"/>
          </a:xfrm>
        </p:grpSpPr>
        <p:cxnSp>
          <p:nvCxnSpPr>
            <p:cNvPr id="298" name="Straight Connector 297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299"/>
          <p:cNvGrpSpPr/>
          <p:nvPr/>
        </p:nvGrpSpPr>
        <p:grpSpPr>
          <a:xfrm rot="567129">
            <a:off x="7503066" y="1269859"/>
            <a:ext cx="228600" cy="228600"/>
            <a:chOff x="762000" y="2134394"/>
            <a:chExt cx="304800" cy="304006"/>
          </a:xfrm>
        </p:grpSpPr>
        <p:cxnSp>
          <p:nvCxnSpPr>
            <p:cNvPr id="301" name="Straight Connector 300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/>
          <p:nvPr/>
        </p:nvGrpSpPr>
        <p:grpSpPr>
          <a:xfrm rot="359788">
            <a:off x="7884066" y="1269859"/>
            <a:ext cx="228600" cy="228600"/>
            <a:chOff x="762000" y="2134394"/>
            <a:chExt cx="304800" cy="304006"/>
          </a:xfrm>
        </p:grpSpPr>
        <p:cxnSp>
          <p:nvCxnSpPr>
            <p:cNvPr id="304" name="Straight Connector 303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/>
        </p:nvGrpSpPr>
        <p:grpSpPr>
          <a:xfrm rot="423533">
            <a:off x="6729636" y="1269859"/>
            <a:ext cx="228600" cy="228600"/>
            <a:chOff x="762000" y="2134394"/>
            <a:chExt cx="304800" cy="304006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 308"/>
          <p:cNvGrpSpPr/>
          <p:nvPr/>
        </p:nvGrpSpPr>
        <p:grpSpPr>
          <a:xfrm rot="21395711">
            <a:off x="7110636" y="1269859"/>
            <a:ext cx="228600" cy="228600"/>
            <a:chOff x="762000" y="2134394"/>
            <a:chExt cx="304800" cy="304006"/>
          </a:xfrm>
        </p:grpSpPr>
        <p:cxnSp>
          <p:nvCxnSpPr>
            <p:cNvPr id="310" name="Straight Connector 309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/>
          <p:cNvGrpSpPr/>
          <p:nvPr/>
        </p:nvGrpSpPr>
        <p:grpSpPr>
          <a:xfrm rot="278903">
            <a:off x="7503066" y="812659"/>
            <a:ext cx="228600" cy="228600"/>
            <a:chOff x="762000" y="2134394"/>
            <a:chExt cx="304800" cy="304006"/>
          </a:xfrm>
        </p:grpSpPr>
        <p:cxnSp>
          <p:nvCxnSpPr>
            <p:cNvPr id="313" name="Straight Connector 312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oup 314"/>
          <p:cNvGrpSpPr/>
          <p:nvPr/>
        </p:nvGrpSpPr>
        <p:grpSpPr>
          <a:xfrm rot="357769">
            <a:off x="7884066" y="812659"/>
            <a:ext cx="228600" cy="228600"/>
            <a:chOff x="762000" y="2134394"/>
            <a:chExt cx="304800" cy="304006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/>
        </p:nvGrpSpPr>
        <p:grpSpPr>
          <a:xfrm>
            <a:off x="6729636" y="812659"/>
            <a:ext cx="228600" cy="228600"/>
            <a:chOff x="762000" y="2134394"/>
            <a:chExt cx="304800" cy="304006"/>
          </a:xfrm>
        </p:grpSpPr>
        <p:cxnSp>
          <p:nvCxnSpPr>
            <p:cNvPr id="319" name="Straight Connector 318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 rot="21174014">
            <a:off x="7110636" y="812659"/>
            <a:ext cx="228600" cy="228600"/>
            <a:chOff x="762000" y="2134394"/>
            <a:chExt cx="304800" cy="304006"/>
          </a:xfrm>
        </p:grpSpPr>
        <p:cxnSp>
          <p:nvCxnSpPr>
            <p:cNvPr id="322" name="Straight Connector 321"/>
            <p:cNvCxnSpPr/>
            <p:nvPr/>
          </p:nvCxnSpPr>
          <p:spPr>
            <a:xfrm>
              <a:off x="762000" y="2286000"/>
              <a:ext cx="3048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>
              <a:off x="762794" y="2286000"/>
              <a:ext cx="304006" cy="7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TextBox 325"/>
          <p:cNvSpPr txBox="1"/>
          <p:nvPr/>
        </p:nvSpPr>
        <p:spPr>
          <a:xfrm>
            <a:off x="0" y="228600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misaligned </a:t>
            </a:r>
            <a:r>
              <a:rPr lang="en-US" i="1" dirty="0" smtClean="0">
                <a:solidFill>
                  <a:srgbClr val="0070C0"/>
                </a:solidFill>
              </a:rPr>
              <a:t>singularities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3276600" y="22860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aligned </a:t>
            </a:r>
            <a:r>
              <a:rPr lang="en-US" i="1" dirty="0" smtClean="0">
                <a:solidFill>
                  <a:srgbClr val="0070C0"/>
                </a:solidFill>
              </a:rPr>
              <a:t>singularities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813315" y="2286000"/>
            <a:ext cx="14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re-optimized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33" name="Down Arrow 332"/>
          <p:cNvSpPr/>
          <p:nvPr/>
        </p:nvSpPr>
        <p:spPr>
          <a:xfrm>
            <a:off x="6400800" y="2667000"/>
            <a:ext cx="2438400" cy="762000"/>
          </a:xfrm>
          <a:prstGeom prst="downArrow">
            <a:avLst>
              <a:gd name="adj1" fmla="val 68182"/>
              <a:gd name="adj2" fmla="val 99788"/>
            </a:avLst>
          </a:prstGeom>
          <a:gradFill flip="none" rotWithShape="1">
            <a:gsLst>
              <a:gs pos="0">
                <a:srgbClr val="BABEC4"/>
              </a:gs>
              <a:gs pos="50000">
                <a:srgbClr val="D5D7DB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5" name="AutoShape 11"/>
          <p:cNvSpPr>
            <a:spLocks/>
          </p:cNvSpPr>
          <p:nvPr/>
        </p:nvSpPr>
        <p:spPr bwMode="auto">
          <a:xfrm>
            <a:off x="5486400" y="4343400"/>
            <a:ext cx="990600" cy="1038225"/>
          </a:xfrm>
          <a:prstGeom prst="rightArrow">
            <a:avLst>
              <a:gd name="adj1" fmla="val 58491"/>
              <a:gd name="adj2" fmla="val 6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336" name="Freeform 335"/>
          <p:cNvSpPr/>
          <p:nvPr/>
        </p:nvSpPr>
        <p:spPr>
          <a:xfrm>
            <a:off x="304800" y="990600"/>
            <a:ext cx="76200" cy="162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reeform 336"/>
          <p:cNvSpPr/>
          <p:nvPr/>
        </p:nvSpPr>
        <p:spPr>
          <a:xfrm flipV="1">
            <a:off x="304800" y="1219200"/>
            <a:ext cx="76200" cy="15240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7"/>
          <p:cNvSpPr/>
          <p:nvPr/>
        </p:nvSpPr>
        <p:spPr>
          <a:xfrm>
            <a:off x="3505200" y="990600"/>
            <a:ext cx="76200" cy="162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8"/>
          <p:cNvSpPr/>
          <p:nvPr/>
        </p:nvSpPr>
        <p:spPr>
          <a:xfrm flipV="1">
            <a:off x="3505200" y="1219200"/>
            <a:ext cx="76200" cy="15240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>
            <a:off x="6553200" y="1295400"/>
            <a:ext cx="106680" cy="11696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reeform 340"/>
          <p:cNvSpPr/>
          <p:nvPr/>
        </p:nvSpPr>
        <p:spPr>
          <a:xfrm flipV="1">
            <a:off x="6553200" y="1478280"/>
            <a:ext cx="106680" cy="12192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800" y="106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221" name="Oval 220"/>
          <p:cNvSpPr/>
          <p:nvPr/>
        </p:nvSpPr>
        <p:spPr>
          <a:xfrm>
            <a:off x="3505200" y="106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324" name="Oval 323"/>
          <p:cNvSpPr/>
          <p:nvPr/>
        </p:nvSpPr>
        <p:spPr>
          <a:xfrm>
            <a:off x="6553200" y="1333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342" name="Freeform 341"/>
          <p:cNvSpPr/>
          <p:nvPr/>
        </p:nvSpPr>
        <p:spPr>
          <a:xfrm>
            <a:off x="2133600" y="1752600"/>
            <a:ext cx="76200" cy="162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2"/>
          <p:cNvSpPr/>
          <p:nvPr/>
        </p:nvSpPr>
        <p:spPr>
          <a:xfrm flipV="1">
            <a:off x="2133600" y="1554480"/>
            <a:ext cx="137160" cy="12192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  <a:gd name="connsiteX0" fmla="*/ 2057404 w 2057404"/>
              <a:gd name="connsiteY0" fmla="*/ 764820 h 764820"/>
              <a:gd name="connsiteX1" fmla="*/ 0 w 2057404"/>
              <a:gd name="connsiteY1" fmla="*/ 0 h 7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4" h="764820">
                <a:moveTo>
                  <a:pt x="2057404" y="764820"/>
                </a:moveTo>
                <a:cubicBezTo>
                  <a:pt x="1666763" y="393699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3"/>
          <p:cNvSpPr/>
          <p:nvPr/>
        </p:nvSpPr>
        <p:spPr>
          <a:xfrm>
            <a:off x="5326380" y="1752600"/>
            <a:ext cx="76200" cy="16268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4"/>
          <p:cNvSpPr/>
          <p:nvPr/>
        </p:nvSpPr>
        <p:spPr>
          <a:xfrm flipV="1">
            <a:off x="5326380" y="1554480"/>
            <a:ext cx="137160" cy="12192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  <a:gd name="connsiteX0" fmla="*/ 2057404 w 2057404"/>
              <a:gd name="connsiteY0" fmla="*/ 764820 h 764820"/>
              <a:gd name="connsiteX1" fmla="*/ 0 w 2057404"/>
              <a:gd name="connsiteY1" fmla="*/ 0 h 7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4" h="764820">
                <a:moveTo>
                  <a:pt x="2057404" y="764820"/>
                </a:moveTo>
                <a:cubicBezTo>
                  <a:pt x="1666763" y="393699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5"/>
          <p:cNvSpPr/>
          <p:nvPr/>
        </p:nvSpPr>
        <p:spPr>
          <a:xfrm>
            <a:off x="8356600" y="1498600"/>
            <a:ext cx="139700" cy="130175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2" h="956025">
                <a:moveTo>
                  <a:pt x="1143002" y="956024"/>
                </a:moveTo>
                <a:cubicBezTo>
                  <a:pt x="752361" y="584903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6"/>
          <p:cNvSpPr/>
          <p:nvPr/>
        </p:nvSpPr>
        <p:spPr>
          <a:xfrm flipV="1">
            <a:off x="8356600" y="1300480"/>
            <a:ext cx="137160" cy="121920"/>
          </a:xfrm>
          <a:custGeom>
            <a:avLst/>
            <a:gdLst>
              <a:gd name="connsiteX0" fmla="*/ 0 w 7061200"/>
              <a:gd name="connsiteY0" fmla="*/ 332317 h 878417"/>
              <a:gd name="connsiteX1" fmla="*/ 2387600 w 7061200"/>
              <a:gd name="connsiteY1" fmla="*/ 840317 h 878417"/>
              <a:gd name="connsiteX2" fmla="*/ 4762500 w 7061200"/>
              <a:gd name="connsiteY2" fmla="*/ 103717 h 878417"/>
              <a:gd name="connsiteX3" fmla="*/ 7061200 w 7061200"/>
              <a:gd name="connsiteY3" fmla="*/ 218017 h 878417"/>
              <a:gd name="connsiteX0" fmla="*/ 0 w 6804429"/>
              <a:gd name="connsiteY0" fmla="*/ 342077 h 888177"/>
              <a:gd name="connsiteX1" fmla="*/ 2387600 w 6804429"/>
              <a:gd name="connsiteY1" fmla="*/ 850077 h 888177"/>
              <a:gd name="connsiteX2" fmla="*/ 4762500 w 6804429"/>
              <a:gd name="connsiteY2" fmla="*/ 113477 h 888177"/>
              <a:gd name="connsiteX3" fmla="*/ 6804429 w 6804429"/>
              <a:gd name="connsiteY3" fmla="*/ 169216 h 888177"/>
              <a:gd name="connsiteX0" fmla="*/ 0 w 6932814"/>
              <a:gd name="connsiteY0" fmla="*/ 337197 h 883297"/>
              <a:gd name="connsiteX1" fmla="*/ 2387600 w 6932814"/>
              <a:gd name="connsiteY1" fmla="*/ 845197 h 883297"/>
              <a:gd name="connsiteX2" fmla="*/ 4762500 w 6932814"/>
              <a:gd name="connsiteY2" fmla="*/ 108597 h 883297"/>
              <a:gd name="connsiteX3" fmla="*/ 6932814 w 6932814"/>
              <a:gd name="connsiteY3" fmla="*/ 193617 h 883297"/>
              <a:gd name="connsiteX0" fmla="*/ 0 w 6932814"/>
              <a:gd name="connsiteY0" fmla="*/ 1226961 h 1773061"/>
              <a:gd name="connsiteX1" fmla="*/ 2387600 w 6932814"/>
              <a:gd name="connsiteY1" fmla="*/ 1734961 h 1773061"/>
              <a:gd name="connsiteX2" fmla="*/ 4762500 w 6932814"/>
              <a:gd name="connsiteY2" fmla="*/ 998361 h 1773061"/>
              <a:gd name="connsiteX3" fmla="*/ 6932814 w 6932814"/>
              <a:gd name="connsiteY3" fmla="*/ 1083381 h 1773061"/>
              <a:gd name="connsiteX0" fmla="*/ 0 w 4762502"/>
              <a:gd name="connsiteY0" fmla="*/ 228601 h 774701"/>
              <a:gd name="connsiteX1" fmla="*/ 2387600 w 4762502"/>
              <a:gd name="connsiteY1" fmla="*/ 736601 h 774701"/>
              <a:gd name="connsiteX2" fmla="*/ 4762500 w 4762502"/>
              <a:gd name="connsiteY2" fmla="*/ 1 h 774701"/>
              <a:gd name="connsiteX0" fmla="*/ 0 w 2387599"/>
              <a:gd name="connsiteY0" fmla="*/ 1 h 546101"/>
              <a:gd name="connsiteX1" fmla="*/ 2387600 w 2387599"/>
              <a:gd name="connsiteY1" fmla="*/ 508001 h 546101"/>
              <a:gd name="connsiteX0" fmla="*/ 2257714 w 3054639"/>
              <a:gd name="connsiteY0" fmla="*/ 1541636 h 1814685"/>
              <a:gd name="connsiteX1" fmla="*/ 793749 w 3054639"/>
              <a:gd name="connsiteY1" fmla="*/ 0 h 1814685"/>
              <a:gd name="connsiteX0" fmla="*/ 1463965 w 2260890"/>
              <a:gd name="connsiteY0" fmla="*/ 1541636 h 1814685"/>
              <a:gd name="connsiteX1" fmla="*/ 0 w 2260890"/>
              <a:gd name="connsiteY1" fmla="*/ 0 h 1814685"/>
              <a:gd name="connsiteX0" fmla="*/ 822038 w 1618963"/>
              <a:gd name="connsiteY0" fmla="*/ 956024 h 1229075"/>
              <a:gd name="connsiteX1" fmla="*/ 0 w 1618963"/>
              <a:gd name="connsiteY1" fmla="*/ 0 h 1229075"/>
              <a:gd name="connsiteX0" fmla="*/ 822038 w 822038"/>
              <a:gd name="connsiteY0" fmla="*/ 956024 h 956025"/>
              <a:gd name="connsiteX1" fmla="*/ 0 w 822038"/>
              <a:gd name="connsiteY1" fmla="*/ 0 h 956025"/>
              <a:gd name="connsiteX0" fmla="*/ 1143002 w 1143002"/>
              <a:gd name="connsiteY0" fmla="*/ 956024 h 956025"/>
              <a:gd name="connsiteX1" fmla="*/ 0 w 1143002"/>
              <a:gd name="connsiteY1" fmla="*/ 0 h 956025"/>
              <a:gd name="connsiteX0" fmla="*/ 2057404 w 2057404"/>
              <a:gd name="connsiteY0" fmla="*/ 764820 h 764820"/>
              <a:gd name="connsiteX1" fmla="*/ 0 w 2057404"/>
              <a:gd name="connsiteY1" fmla="*/ 0 h 7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4" h="764820">
                <a:moveTo>
                  <a:pt x="2057404" y="764820"/>
                </a:moveTo>
                <a:cubicBezTo>
                  <a:pt x="1666763" y="393699"/>
                  <a:pt x="554298" y="301624"/>
                  <a:pt x="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812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222" name="Oval 221"/>
          <p:cNvSpPr/>
          <p:nvPr/>
        </p:nvSpPr>
        <p:spPr>
          <a:xfrm>
            <a:off x="51816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325" name="Oval 324"/>
          <p:cNvSpPr/>
          <p:nvPr/>
        </p:nvSpPr>
        <p:spPr>
          <a:xfrm>
            <a:off x="8229600" y="1333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91" name="Rectangle 190"/>
          <p:cNvSpPr/>
          <p:nvPr/>
        </p:nvSpPr>
        <p:spPr>
          <a:xfrm>
            <a:off x="1905000" y="5334000"/>
            <a:ext cx="1672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br>
              <a:rPr lang="en-US" b="1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simplification</a:t>
            </a:r>
            <a:endParaRPr lang="en-US" b="1" dirty="0">
              <a:solidFill>
                <a:srgbClr val="0070C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257800" y="5410200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final </a:t>
            </a:r>
            <a:br>
              <a:rPr lang="en-US" b="1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smoothing</a:t>
            </a:r>
            <a:endParaRPr lang="en-US" b="1" dirty="0">
              <a:solidFill>
                <a:srgbClr val="0070C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93" name="Down Arrow 192"/>
          <p:cNvSpPr/>
          <p:nvPr/>
        </p:nvSpPr>
        <p:spPr>
          <a:xfrm>
            <a:off x="3124200" y="2667000"/>
            <a:ext cx="2438400" cy="762000"/>
          </a:xfrm>
          <a:prstGeom prst="downArrow">
            <a:avLst>
              <a:gd name="adj1" fmla="val 68182"/>
              <a:gd name="adj2" fmla="val 99788"/>
            </a:avLst>
          </a:prstGeom>
          <a:gradFill flip="none" rotWithShape="1">
            <a:gsLst>
              <a:gs pos="0">
                <a:srgbClr val="BABEC4"/>
              </a:gs>
              <a:gs pos="50000">
                <a:srgbClr val="D5D7DB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Down Arrow 193"/>
          <p:cNvSpPr/>
          <p:nvPr/>
        </p:nvSpPr>
        <p:spPr>
          <a:xfrm>
            <a:off x="0" y="2667000"/>
            <a:ext cx="2438400" cy="762000"/>
          </a:xfrm>
          <a:prstGeom prst="downArrow">
            <a:avLst>
              <a:gd name="adj1" fmla="val 68182"/>
              <a:gd name="adj2" fmla="val 99788"/>
            </a:avLst>
          </a:prstGeom>
          <a:gradFill flip="none" rotWithShape="1">
            <a:gsLst>
              <a:gs pos="0">
                <a:srgbClr val="BABEC4"/>
              </a:gs>
              <a:gs pos="50000">
                <a:srgbClr val="D5D7DB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Final Optimization Phase: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</a:t>
            </a:r>
            <a:r>
              <a:rPr lang="en-US" dirty="0" smtClean="0"/>
              <a:t>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relax </a:t>
            </a:r>
            <a:r>
              <a:rPr lang="en-US" dirty="0" err="1" smtClean="0"/>
              <a:t>param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inside patches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smooth lines </a:t>
            </a:r>
            <a:r>
              <a:rPr lang="en-US" b="1" dirty="0" smtClean="0">
                <a:solidFill>
                  <a:schemeClr val="tx2"/>
                </a:solidFill>
              </a:rPr>
              <a:t>between patches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optimize </a:t>
            </a:r>
            <a:r>
              <a:rPr lang="en-US" b="1" dirty="0" smtClean="0">
                <a:solidFill>
                  <a:schemeClr val="tx2"/>
                </a:solidFill>
              </a:rPr>
              <a:t>positions of singularities </a:t>
            </a:r>
            <a:r>
              <a:rPr lang="en-US" dirty="0" smtClean="0"/>
              <a:t>!</a:t>
            </a:r>
          </a:p>
          <a:p>
            <a:r>
              <a:rPr lang="en-US" dirty="0" smtClean="0"/>
              <a:t>How to: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quincux</a:t>
            </a:r>
            <a:r>
              <a:rPr lang="en-US" dirty="0" smtClean="0"/>
              <a:t>” strategy</a:t>
            </a:r>
          </a:p>
          <a:p>
            <a:pPr lvl="1"/>
            <a:r>
              <a:rPr lang="en-US" dirty="0" smtClean="0"/>
              <a:t>exploit domain simplicity!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Results</a:t>
            </a:r>
          </a:p>
        </p:txBody>
      </p:sp>
      <p:pic>
        <p:nvPicPr>
          <p:cNvPr id="45058" name="Picture 2" descr="C:\papersNew\2011\Siggraph_TopDownQuadParam\images\results\rocker-smooth-match-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543832" y="2366555"/>
            <a:ext cx="5967413" cy="2710677"/>
          </a:xfrm>
          <a:prstGeom prst="rect">
            <a:avLst/>
          </a:prstGeom>
          <a:noFill/>
        </p:spPr>
      </p:pic>
      <p:pic>
        <p:nvPicPr>
          <p:cNvPr id="45059" name="Picture 3" descr="C:\papersNew\2011\Siggraph_TopDownQuadParam\images\results\rocker-input-grap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1364757" y="2202959"/>
            <a:ext cx="5648325" cy="2918810"/>
          </a:xfrm>
          <a:prstGeom prst="rect">
            <a:avLst/>
          </a:prstGeom>
          <a:noFill/>
        </p:spPr>
      </p:pic>
      <p:pic>
        <p:nvPicPr>
          <p:cNvPr id="45060" name="Picture 4" descr="C:\papersNew\2011\Siggraph_TopDownQuadParam\images\results\rocker-simp-grap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629915" y="2332485"/>
            <a:ext cx="5695950" cy="27073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903893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4524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903893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98 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Results</a:t>
            </a:r>
          </a:p>
        </p:txBody>
      </p:sp>
      <p:pic>
        <p:nvPicPr>
          <p:cNvPr id="44035" name="Picture 3" descr="C:\papersNew\2011\Siggraph_TopDownQuadParam\images\results\drill-input-gra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616173" y="1298270"/>
            <a:ext cx="3823150" cy="2590801"/>
          </a:xfrm>
          <a:prstGeom prst="rect">
            <a:avLst/>
          </a:prstGeom>
          <a:noFill/>
        </p:spPr>
      </p:pic>
      <p:pic>
        <p:nvPicPr>
          <p:cNvPr id="44034" name="Picture 2" descr="C:\papersNew\2011\Siggraph_TopDownQuadParam\images\results\drill-simp-grap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187381" y="1917558"/>
            <a:ext cx="3997376" cy="3210261"/>
          </a:xfrm>
          <a:prstGeom prst="rect">
            <a:avLst/>
          </a:prstGeom>
          <a:noFill/>
        </p:spPr>
      </p:pic>
      <p:pic>
        <p:nvPicPr>
          <p:cNvPr id="8" name="Picture 4" descr="C:\papersNew\2011\Siggraph_TopDownQuadParam\images\results\drill-smooth-pow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963317" y="2656685"/>
            <a:ext cx="4662454" cy="36162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191000"/>
            <a:ext cx="19292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1368</a:t>
            </a:r>
            <a:br>
              <a:rPr lang="en-US" sz="2800" dirty="0" smtClean="0"/>
            </a:br>
            <a:r>
              <a:rPr lang="en-US" sz="2800" dirty="0" smtClean="0"/>
              <a:t>rectangular </a:t>
            </a:r>
          </a:p>
          <a:p>
            <a:r>
              <a:rPr lang="en-US" sz="2800" dirty="0" smtClean="0"/>
              <a:t>regions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029200"/>
            <a:ext cx="19292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82 </a:t>
            </a:r>
            <a:br>
              <a:rPr lang="en-US" sz="2800" dirty="0" smtClean="0"/>
            </a:br>
            <a:r>
              <a:rPr lang="en-US" sz="2800" dirty="0" smtClean="0"/>
              <a:t>rectangular </a:t>
            </a:r>
          </a:p>
          <a:p>
            <a:r>
              <a:rPr lang="en-US" sz="2800" dirty="0" smtClean="0"/>
              <a:t>regions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Results</a:t>
            </a:r>
          </a:p>
        </p:txBody>
      </p:sp>
      <p:pic>
        <p:nvPicPr>
          <p:cNvPr id="43010" name="Picture 2" descr="C:\papersNew\2011\Siggraph_TopDownQuadParam\images\results\bunny-input-gra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83250"/>
            <a:ext cx="3962400" cy="4222300"/>
          </a:xfrm>
          <a:prstGeom prst="rect">
            <a:avLst/>
          </a:prstGeom>
          <a:noFill/>
        </p:spPr>
      </p:pic>
      <p:pic>
        <p:nvPicPr>
          <p:cNvPr id="43011" name="Picture 3" descr="C:\papersNew\2011\Siggraph_TopDownQuadParam\images\results\bunny-smooth-mat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3293773" cy="40514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5646003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33973 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638800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124 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498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105400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112 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  <p:pic>
        <p:nvPicPr>
          <p:cNvPr id="46086" name="Picture 6" descr="C:\papersNew\2011\Siggraph_TopDownQuadParam\images\joi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88" y="1143000"/>
            <a:ext cx="4519612" cy="4511939"/>
          </a:xfrm>
          <a:prstGeom prst="rect">
            <a:avLst/>
          </a:prstGeom>
          <a:noFill/>
        </p:spPr>
      </p:pic>
      <p:pic>
        <p:nvPicPr>
          <p:cNvPr id="46087" name="Picture 7" descr="C:\papersNew\2011\Siggraph_TopDownQuadParam\images\join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143000"/>
            <a:ext cx="4495800" cy="43052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Intro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6553200" y="914399"/>
            <a:ext cx="838200" cy="3124201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114800" y="838200"/>
            <a:ext cx="838200" cy="32004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752600" y="838200"/>
            <a:ext cx="838200" cy="3200400"/>
          </a:xfrm>
          <a:prstGeom prst="downArrow">
            <a:avLst>
              <a:gd name="adj1" fmla="val 68182"/>
              <a:gd name="adj2" fmla="val 506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C:\video\fraps\test\qutemolPreview\cil\snapshot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40" t="5029" r="24837" b="9477"/>
          <a:stretch>
            <a:fillRect/>
          </a:stretch>
        </p:blipFill>
        <p:spPr bwMode="auto">
          <a:xfrm>
            <a:off x="1219201" y="4038600"/>
            <a:ext cx="2377142" cy="2819400"/>
          </a:xfrm>
          <a:prstGeom prst="rect">
            <a:avLst/>
          </a:prstGeom>
          <a:noFill/>
        </p:spPr>
      </p:pic>
      <p:sp>
        <p:nvSpPr>
          <p:cNvPr id="34" name="Freeform 6"/>
          <p:cNvSpPr>
            <a:spLocks/>
          </p:cNvSpPr>
          <p:nvPr/>
        </p:nvSpPr>
        <p:spPr bwMode="auto">
          <a:xfrm>
            <a:off x="3897315" y="4822607"/>
            <a:ext cx="1303338" cy="373062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343400" y="5488142"/>
            <a:ext cx="313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/>
              <a:t>f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600200" y="5257800"/>
            <a:ext cx="1573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surface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0800000">
            <a:off x="3886201" y="5309967"/>
            <a:ext cx="1303337" cy="373063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267200" y="4191000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 smtClean="0"/>
              <a:t>f 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  <p:sp>
        <p:nvSpPr>
          <p:cNvPr id="39" name="Rectangle 38"/>
          <p:cNvSpPr/>
          <p:nvPr/>
        </p:nvSpPr>
        <p:spPr>
          <a:xfrm>
            <a:off x="5943600" y="4343400"/>
            <a:ext cx="2209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Some Planar Domain</a:t>
            </a:r>
            <a:endParaRPr lang="en-US" sz="32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838199"/>
          </a:xfrm>
        </p:spPr>
        <p:txBody>
          <a:bodyPr/>
          <a:lstStyle/>
          <a:p>
            <a:r>
              <a:rPr lang="en-US" sz="4000" dirty="0" smtClean="0"/>
              <a:t>Given  this,   find   this    and    this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Results</a:t>
            </a:r>
          </a:p>
        </p:txBody>
      </p:sp>
      <p:pic>
        <p:nvPicPr>
          <p:cNvPr id="46084" name="Picture 4" descr="C:\papersNew\2011\Siggraph_TopDownQuadParam\images\comparisonbommes\fertility-4-bompl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552508" cy="5012266"/>
          </a:xfrm>
          <a:prstGeom prst="rect">
            <a:avLst/>
          </a:prstGeom>
          <a:noFill/>
        </p:spPr>
      </p:pic>
      <p:pic>
        <p:nvPicPr>
          <p:cNvPr id="46085" name="Picture 5" descr="C:\papersNew\2011\Siggraph_TopDownQuadParam\images\comparisonbommes\fertility-3-b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14400"/>
            <a:ext cx="3456495" cy="487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5646003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2387 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5638800"/>
            <a:ext cx="2996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150 </a:t>
            </a:r>
            <a:br>
              <a:rPr lang="en-US" sz="2800" dirty="0" smtClean="0"/>
            </a:br>
            <a:r>
              <a:rPr lang="en-US" sz="2800" dirty="0" smtClean="0"/>
              <a:t>rectangular regions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Concept:</a:t>
            </a:r>
          </a:p>
          <a:p>
            <a:pPr marL="685800" lvl="1" indent="0">
              <a:buNone/>
            </a:pPr>
            <a:r>
              <a:rPr lang="en-US" dirty="0" smtClean="0"/>
              <a:t>Domain </a:t>
            </a:r>
            <a:r>
              <a:rPr lang="en-US" i="1" dirty="0" smtClean="0"/>
              <a:t>simplicity</a:t>
            </a:r>
            <a:r>
              <a:rPr lang="en-US" dirty="0" smtClean="0"/>
              <a:t> is important for </a:t>
            </a:r>
            <a:br>
              <a:rPr lang="en-US" dirty="0" smtClean="0"/>
            </a:br>
            <a:r>
              <a:rPr lang="en-US" dirty="0" smtClean="0"/>
              <a:t>usability of parameterizations!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Our main result:</a:t>
            </a:r>
          </a:p>
          <a:p>
            <a:pPr lvl="1" indent="-57150">
              <a:buNone/>
            </a:pPr>
            <a:r>
              <a:rPr lang="en-US" dirty="0" smtClean="0"/>
              <a:t>Drastic simplifications of domains typically achieved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The catch:</a:t>
            </a:r>
          </a:p>
          <a:p>
            <a:pPr marL="685800" lvl="1" indent="0">
              <a:buNone/>
            </a:pPr>
            <a:r>
              <a:rPr lang="en-US" dirty="0" smtClean="0"/>
              <a:t>Reliance on quality of input cross field.</a:t>
            </a:r>
            <a:br>
              <a:rPr lang="en-US" dirty="0" smtClean="0"/>
            </a:br>
            <a:r>
              <a:rPr lang="en-US" dirty="0" smtClean="0"/>
              <a:t>E.g.: superfluous/too-misplaced singularities ==&gt; </a:t>
            </a:r>
            <a:r>
              <a:rPr lang="en-US" b="1" dirty="0" smtClean="0">
                <a:solidFill>
                  <a:srgbClr val="FF0000"/>
                </a:solidFill>
              </a:rPr>
              <a:t>grief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dirty="0" err="1" smtClean="0"/>
              <a:t>creas</a:t>
            </a:r>
            <a:r>
              <a:rPr smtClean="0"/>
              <a:t>e lines?</a:t>
            </a:r>
            <a:endParaRPr lang="en-US" dirty="0"/>
          </a:p>
        </p:txBody>
      </p:sp>
      <p:pic>
        <p:nvPicPr>
          <p:cNvPr id="16386" name="Picture 2" descr="C:\papersNew\2011\Siggraph_TopDownQuadParam\images\crease\graphOrig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2674356" cy="2147455"/>
          </a:xfrm>
          <a:prstGeom prst="rect">
            <a:avLst/>
          </a:prstGeom>
          <a:noFill/>
        </p:spPr>
      </p:pic>
      <p:pic>
        <p:nvPicPr>
          <p:cNvPr id="16387" name="Picture 3" descr="C:\papersNew\2011\Siggraph_TopDownQuadParam\images\crease\graphSempNoCreas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191000"/>
            <a:ext cx="2846895" cy="2286000"/>
          </a:xfrm>
          <a:prstGeom prst="rect">
            <a:avLst/>
          </a:prstGeom>
          <a:noFill/>
        </p:spPr>
      </p:pic>
      <p:pic>
        <p:nvPicPr>
          <p:cNvPr id="16388" name="Picture 4" descr="C:\papersNew\2011\Siggraph_TopDownQuadParam\images\crease\graphSempCrea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762000"/>
            <a:ext cx="2846896" cy="2286000"/>
          </a:xfrm>
          <a:prstGeom prst="rect">
            <a:avLst/>
          </a:prstGeom>
          <a:noFill/>
        </p:spPr>
      </p:pic>
      <p:sp>
        <p:nvSpPr>
          <p:cNvPr id="11" name="AutoShape 11"/>
          <p:cNvSpPr>
            <a:spLocks/>
          </p:cNvSpPr>
          <p:nvPr/>
        </p:nvSpPr>
        <p:spPr bwMode="auto">
          <a:xfrm>
            <a:off x="2819400" y="1447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 rot="5400000">
            <a:off x="657225" y="3228975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133600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don’t?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200400"/>
            <a:ext cx="144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preserve?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0" y="1600200"/>
            <a:ext cx="5164043" cy="5074860"/>
            <a:chOff x="3810000" y="1600200"/>
            <a:chExt cx="5164043" cy="5074860"/>
          </a:xfrm>
        </p:grpSpPr>
        <p:pic>
          <p:nvPicPr>
            <p:cNvPr id="16389" name="Picture 5" descr="C:\papersNew\2011\Siggraph_TopDownQuadParam\images\crease\noCreaseNoSmooth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2200" y="2743200"/>
              <a:ext cx="2801843" cy="2286000"/>
            </a:xfrm>
            <a:prstGeom prst="rect">
              <a:avLst/>
            </a:prstGeom>
            <a:noFill/>
          </p:spPr>
        </p:pic>
        <p:pic>
          <p:nvPicPr>
            <p:cNvPr id="16385" name="Picture 1" descr="C:\papersNew\2011\Siggraph_TopDownQuadParam\images\crease\noCreaseSmooth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4419600"/>
              <a:ext cx="2729246" cy="2216727"/>
            </a:xfrm>
            <a:prstGeom prst="rect">
              <a:avLst/>
            </a:prstGeom>
            <a:noFill/>
          </p:spPr>
        </p:pic>
        <p:sp>
          <p:nvSpPr>
            <p:cNvPr id="15" name="Bent Arrow 14"/>
            <p:cNvSpPr/>
            <p:nvPr/>
          </p:nvSpPr>
          <p:spPr>
            <a:xfrm rot="5400000">
              <a:off x="6858000" y="1676400"/>
              <a:ext cx="990600" cy="838200"/>
            </a:xfrm>
            <a:prstGeom prst="bentArrow">
              <a:avLst>
                <a:gd name="adj1" fmla="val 47727"/>
                <a:gd name="adj2" fmla="val 39394"/>
                <a:gd name="adj3" fmla="val 50000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10800000">
              <a:off x="6629400" y="5105400"/>
              <a:ext cx="990600" cy="838200"/>
            </a:xfrm>
            <a:prstGeom prst="bentArrow">
              <a:avLst>
                <a:gd name="adj1" fmla="val 47727"/>
                <a:gd name="adj2" fmla="val 39394"/>
                <a:gd name="adj3" fmla="val 50000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5105400"/>
              <a:ext cx="154721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recover </a:t>
              </a:r>
              <a:b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them</a:t>
              </a:r>
            </a:p>
            <a:p>
              <a:pPr algn="r"/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while</a:t>
              </a:r>
              <a:b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smoothing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Interpolation domains</a:t>
            </a:r>
            <a:endParaRPr lang="en-US" dirty="0"/>
          </a:p>
        </p:txBody>
      </p:sp>
      <p:pic>
        <p:nvPicPr>
          <p:cNvPr id="2051" name="Picture 3" descr="C:\papersNew\2011\Siggraph_TopDownQuadParam\images\interpolationdoma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6200"/>
            <a:ext cx="9144000" cy="4726763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394710" y="1703070"/>
            <a:ext cx="2853690" cy="4354830"/>
          </a:xfrm>
          <a:prstGeom prst="roundRect">
            <a:avLst>
              <a:gd name="adj" fmla="val 11111"/>
            </a:avLst>
          </a:prstGeom>
          <a:solidFill>
            <a:schemeClr val="tx2">
              <a:lumMod val="75000"/>
              <a:alpha val="10196"/>
            </a:schemeClr>
          </a:solidFill>
          <a:ln w="57150">
            <a:solidFill>
              <a:srgbClr val="8FA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2498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interpolation domains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743200"/>
            <a:ext cx="32004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45687" y="914400"/>
            <a:ext cx="2498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interpolation domains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95400"/>
            <a:ext cx="3352800" cy="50292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5080" y="1295400"/>
            <a:ext cx="2788920" cy="46482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28056" y="6096000"/>
            <a:ext cx="2885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parameterization domain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1066800"/>
            <a:ext cx="704850" cy="60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apersNew\2011\Siggraph_TopDownQuadParam\images\interpolationdoma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6200"/>
            <a:ext cx="9144000" cy="4726763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3394710" y="1703070"/>
            <a:ext cx="2853690" cy="4354830"/>
          </a:xfrm>
          <a:prstGeom prst="roundRect">
            <a:avLst>
              <a:gd name="adj" fmla="val 11111"/>
            </a:avLst>
          </a:prstGeom>
          <a:solidFill>
            <a:schemeClr val="tx2">
              <a:lumMod val="75000"/>
              <a:alpha val="10196"/>
            </a:schemeClr>
          </a:solidFill>
          <a:ln w="57150">
            <a:solidFill>
              <a:srgbClr val="8FA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295400"/>
            <a:ext cx="3352800" cy="50292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55080" y="1295400"/>
            <a:ext cx="2788920" cy="46482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Interpolating points over the domain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86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0300" y="2463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11250" y="2568482"/>
            <a:ext cx="885918" cy="454118"/>
            <a:chOff x="1111250" y="2568482"/>
            <a:chExt cx="885918" cy="45411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11250" y="2568482"/>
              <a:ext cx="885918" cy="4541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441450" y="273685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17650" y="2800350"/>
            <a:ext cx="4546600" cy="152400"/>
            <a:chOff x="1517650" y="2800350"/>
            <a:chExt cx="4546600" cy="152400"/>
          </a:xfrm>
        </p:grpSpPr>
        <p:sp>
          <p:nvSpPr>
            <p:cNvPr id="12" name="Oval 11"/>
            <p:cNvSpPr/>
            <p:nvPr/>
          </p:nvSpPr>
          <p:spPr>
            <a:xfrm>
              <a:off x="5911850" y="280035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6"/>
            <p:cNvCxnSpPr>
              <a:stCxn id="11" idx="4"/>
              <a:endCxn id="12" idx="3"/>
            </p:cNvCxnSpPr>
            <p:nvPr/>
          </p:nvCxnSpPr>
          <p:spPr>
            <a:xfrm rot="16200000" flipH="1">
              <a:off x="3705318" y="701582"/>
              <a:ext cx="41182" cy="4416518"/>
            </a:xfrm>
            <a:prstGeom prst="curvedConnector3">
              <a:avLst>
                <a:gd name="adj1" fmla="val 2152543"/>
              </a:avLst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486400" y="2743200"/>
            <a:ext cx="320040" cy="12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1066800"/>
            <a:ext cx="704850" cy="60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71550" y="1676400"/>
            <a:ext cx="4591050" cy="1454150"/>
            <a:chOff x="971550" y="1676400"/>
            <a:chExt cx="4591050" cy="1454150"/>
          </a:xfrm>
        </p:grpSpPr>
        <p:sp>
          <p:nvSpPr>
            <p:cNvPr id="14" name="Rectangle 13"/>
            <p:cNvSpPr/>
            <p:nvPr/>
          </p:nvSpPr>
          <p:spPr>
            <a:xfrm>
              <a:off x="2777490" y="1676400"/>
              <a:ext cx="57531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71550" y="297815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87550" y="247015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6"/>
            <p:cNvCxnSpPr>
              <a:stCxn id="5" idx="1"/>
              <a:endCxn id="8" idx="7"/>
            </p:cNvCxnSpPr>
            <p:nvPr/>
          </p:nvCxnSpPr>
          <p:spPr>
            <a:xfrm rot="16200000" flipH="1" flipV="1">
              <a:off x="2901950" y="1701800"/>
              <a:ext cx="6350" cy="1574986"/>
            </a:xfrm>
            <a:prstGeom prst="curvedConnector3">
              <a:avLst>
                <a:gd name="adj1" fmla="val -3951465"/>
              </a:avLst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6"/>
            <p:cNvCxnSpPr>
              <a:stCxn id="4" idx="0"/>
              <a:endCxn id="7" idx="0"/>
            </p:cNvCxnSpPr>
            <p:nvPr/>
          </p:nvCxnSpPr>
          <p:spPr>
            <a:xfrm rot="16200000" flipH="1" flipV="1">
              <a:off x="2882900" y="298450"/>
              <a:ext cx="844550" cy="4514850"/>
            </a:xfrm>
            <a:prstGeom prst="curvedConnector3">
              <a:avLst>
                <a:gd name="adj1" fmla="val -136843"/>
              </a:avLst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328056" y="6096000"/>
            <a:ext cx="2885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parameterization domain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>
            <a:stCxn id="23" idx="1"/>
          </p:cNvCxnSpPr>
          <p:nvPr/>
        </p:nvCxnSpPr>
        <p:spPr>
          <a:xfrm rot="10800000">
            <a:off x="2667000" y="914400"/>
            <a:ext cx="1905000" cy="838200"/>
          </a:xfrm>
          <a:prstGeom prst="curvedConnector3">
            <a:avLst>
              <a:gd name="adj1" fmla="val 50000"/>
            </a:avLst>
          </a:prstGeom>
          <a:ln w="73025">
            <a:solidFill>
              <a:schemeClr val="tx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Workflow in practice</a:t>
            </a:r>
            <a:endParaRPr lang="en-US" dirty="0"/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52638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3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2" y="3413520"/>
            <a:ext cx="1785938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806" y="3352800"/>
            <a:ext cx="1778794" cy="28734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7" name="AutoShape 11"/>
          <p:cNvSpPr>
            <a:spLocks/>
          </p:cNvSpPr>
          <p:nvPr/>
        </p:nvSpPr>
        <p:spPr bwMode="auto">
          <a:xfrm>
            <a:off x="4386263" y="4876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838200" y="42672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696716" y="6242447"/>
            <a:ext cx="218008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05400" y="6242447"/>
            <a:ext cx="118462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7172325" y="6153150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6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2210213" cy="2998414"/>
          </a:xfrm>
          <a:prstGeom prst="rect">
            <a:avLst/>
          </a:prstGeom>
          <a:noFill/>
        </p:spPr>
      </p:pic>
      <p:sp>
        <p:nvSpPr>
          <p:cNvPr id="18" name="Rectangle 13"/>
          <p:cNvSpPr>
            <a:spLocks/>
          </p:cNvSpPr>
          <p:nvPr/>
        </p:nvSpPr>
        <p:spPr bwMode="auto">
          <a:xfrm>
            <a:off x="228600" y="2743200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3352800" y="2514600"/>
            <a:ext cx="9906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5400000">
            <a:off x="1905000" y="762000"/>
            <a:ext cx="9906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6600825" y="4876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6321" y="3352800"/>
            <a:ext cx="1779686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4572000" y="762000"/>
            <a:ext cx="4343400" cy="1981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Discretize</a:t>
            </a:r>
            <a:r>
              <a:rPr lang="en-US" sz="2800" dirty="0" smtClean="0">
                <a:solidFill>
                  <a:schemeClr val="bg1"/>
                </a:solidFill>
              </a:rPr>
              <a:t> the cross field: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build a quad </a:t>
            </a:r>
            <a:r>
              <a:rPr lang="en-US" sz="2800" dirty="0" err="1" smtClean="0">
                <a:solidFill>
                  <a:schemeClr val="bg1"/>
                </a:solidFill>
              </a:rPr>
              <a:t>resampling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(use [</a:t>
            </a:r>
            <a:r>
              <a:rPr lang="en-US" dirty="0" err="1" smtClean="0">
                <a:solidFill>
                  <a:schemeClr val="bg1"/>
                </a:solidFill>
              </a:rPr>
              <a:t>Bommet</a:t>
            </a:r>
            <a:r>
              <a:rPr lang="en-US" dirty="0" smtClean="0">
                <a:solidFill>
                  <a:schemeClr val="bg1"/>
                </a:solidFill>
              </a:rPr>
              <a:t> at Al 2009] 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Workflow in practice</a:t>
            </a:r>
            <a:endParaRPr lang="en-US" dirty="0"/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52638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3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2" y="3413520"/>
            <a:ext cx="1785938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806" y="3352800"/>
            <a:ext cx="1778794" cy="28734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7" name="AutoShape 11"/>
          <p:cNvSpPr>
            <a:spLocks/>
          </p:cNvSpPr>
          <p:nvPr/>
        </p:nvSpPr>
        <p:spPr bwMode="auto">
          <a:xfrm>
            <a:off x="4386263" y="4876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838200" y="42672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696716" y="6242447"/>
            <a:ext cx="218008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105400" y="6242447"/>
            <a:ext cx="118462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7172325" y="6153150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6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2210213" cy="2998414"/>
          </a:xfrm>
          <a:prstGeom prst="rect">
            <a:avLst/>
          </a:prstGeom>
          <a:noFill/>
        </p:spPr>
      </p:pic>
      <p:sp>
        <p:nvSpPr>
          <p:cNvPr id="18" name="Rectangle 13"/>
          <p:cNvSpPr>
            <a:spLocks/>
          </p:cNvSpPr>
          <p:nvPr/>
        </p:nvSpPr>
        <p:spPr bwMode="auto">
          <a:xfrm>
            <a:off x="228600" y="2743200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3352800" y="2514600"/>
            <a:ext cx="9906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5400000">
            <a:off x="1905000" y="762000"/>
            <a:ext cx="9906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6600825" y="4876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6321" y="3352800"/>
            <a:ext cx="1779686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05551"/>
            <a:ext cx="1011734" cy="3738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smtClean="0"/>
              <a:t>Workflow in practice</a:t>
            </a:r>
            <a:endParaRPr lang="en-US" dirty="0"/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526380"/>
            <a:ext cx="2000250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3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2" y="3413520"/>
            <a:ext cx="1785938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321" y="3352800"/>
            <a:ext cx="1779686" cy="28932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2806" y="3352800"/>
            <a:ext cx="1778794" cy="28734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4347" name="AutoShape 11"/>
          <p:cNvSpPr>
            <a:spLocks/>
          </p:cNvSpPr>
          <p:nvPr/>
        </p:nvSpPr>
        <p:spPr bwMode="auto">
          <a:xfrm>
            <a:off x="4386263" y="4876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349" name="Rectangle 13"/>
          <p:cNvSpPr>
            <a:spLocks/>
          </p:cNvSpPr>
          <p:nvPr/>
        </p:nvSpPr>
        <p:spPr bwMode="auto">
          <a:xfrm>
            <a:off x="838200" y="4267200"/>
            <a:ext cx="1340110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semiregular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quad-mesh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2696716" y="6242447"/>
            <a:ext cx="218008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Initial </a:t>
            </a:r>
            <a:r>
              <a:rPr lang="en-US" sz="200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Separatrices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7172325" y="6153150"/>
            <a:ext cx="2200275" cy="781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Global </a:t>
            </a:r>
            <a:r>
              <a:rPr lang="en-US" sz="20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Parametrization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6" name="Picture 2" descr="C:\video\fraps\test\qutemolPreview\cil\testTangentGui 2011-11-04 03-21-40-90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2210213" cy="2998414"/>
          </a:xfrm>
          <a:prstGeom prst="rect">
            <a:avLst/>
          </a:prstGeom>
          <a:noFill/>
        </p:spPr>
      </p:pic>
      <p:sp>
        <p:nvSpPr>
          <p:cNvPr id="18" name="Rectangle 13"/>
          <p:cNvSpPr>
            <a:spLocks/>
          </p:cNvSpPr>
          <p:nvPr/>
        </p:nvSpPr>
        <p:spPr bwMode="auto">
          <a:xfrm>
            <a:off x="228600" y="2743200"/>
            <a:ext cx="131286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Input</a:t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Cross-Field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3352800" y="2514600"/>
            <a:ext cx="9906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5400000">
            <a:off x="1905000" y="762000"/>
            <a:ext cx="990600" cy="838200"/>
          </a:xfrm>
          <a:prstGeom prst="bentArrow">
            <a:avLst>
              <a:gd name="adj1" fmla="val 47727"/>
              <a:gd name="adj2" fmla="val 39394"/>
              <a:gd name="adj3" fmla="val 50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6600825" y="4876800"/>
            <a:ext cx="714375" cy="657225"/>
          </a:xfrm>
          <a:prstGeom prst="rightArrow">
            <a:avLst>
              <a:gd name="adj1" fmla="val 58491"/>
              <a:gd name="adj2" fmla="val 68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83334" y="90152"/>
            <a:ext cx="2002665" cy="519447"/>
          </a:xfrm>
          <a:prstGeom prst="rect">
            <a:avLst/>
          </a:prstGeom>
          <a:solidFill>
            <a:srgbClr val="9CA0EE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nip Diagonal Corner Rectangle 26"/>
          <p:cNvSpPr/>
          <p:nvPr/>
        </p:nvSpPr>
        <p:spPr>
          <a:xfrm>
            <a:off x="0" y="609600"/>
            <a:ext cx="4876800" cy="6248400"/>
          </a:xfrm>
          <a:prstGeom prst="snip2Diag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876800" y="2819400"/>
            <a:ext cx="4114800" cy="4038600"/>
          </a:xfrm>
          <a:prstGeom prst="roundRect">
            <a:avLst>
              <a:gd name="adj" fmla="val 7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/>
          <p:cNvSpPr>
            <a:spLocks/>
          </p:cNvSpPr>
          <p:nvPr/>
        </p:nvSpPr>
        <p:spPr bwMode="auto">
          <a:xfrm>
            <a:off x="5105400" y="6242447"/>
            <a:ext cx="118462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Simplified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Graph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Intro: the recent breakthrough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define an </a:t>
            </a:r>
            <a:r>
              <a:rPr lang="en-US" sz="2800" b="1" dirty="0" smtClean="0">
                <a:solidFill>
                  <a:srgbClr val="6A6FDC"/>
                </a:solidFill>
              </a:rPr>
              <a:t>input cross field</a:t>
            </a:r>
            <a:r>
              <a:rPr lang="en-US" sz="2800" dirty="0" smtClean="0"/>
              <a:t> over S</a:t>
            </a:r>
          </a:p>
          <a:p>
            <a:r>
              <a:rPr lang="en-US" sz="2800" dirty="0" smtClean="0">
                <a:sym typeface="Symbol"/>
              </a:rPr>
              <a:t>find </a:t>
            </a:r>
            <a:r>
              <a:rPr lang="en-US" sz="2800" i="1" dirty="0" smtClean="0">
                <a:sym typeface="Symbol"/>
              </a:rPr>
              <a:t>f </a:t>
            </a:r>
            <a:r>
              <a:rPr lang="en-US" sz="2800" dirty="0" smtClean="0">
                <a:sym typeface="Symbol"/>
              </a:rPr>
              <a:t>such that </a:t>
            </a:r>
            <a:r>
              <a:rPr lang="en-US" sz="2800" i="1" dirty="0" smtClean="0">
                <a:sym typeface="Symbol"/>
              </a:rPr>
              <a:t>f</a:t>
            </a:r>
            <a:r>
              <a:rPr lang="en-US" sz="2800" i="1" baseline="-25000" dirty="0" smtClean="0"/>
              <a:t>u</a:t>
            </a:r>
            <a:r>
              <a:rPr lang="en-US" sz="2800" dirty="0" smtClean="0"/>
              <a:t>  , </a:t>
            </a:r>
            <a:r>
              <a:rPr lang="en-US" sz="2800" dirty="0" smtClean="0">
                <a:sym typeface="Symbol"/>
              </a:rPr>
              <a:t>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v</a:t>
            </a:r>
            <a:r>
              <a:rPr lang="en-US" sz="2800" dirty="0" smtClean="0"/>
              <a:t>  match it!</a:t>
            </a:r>
          </a:p>
          <a:p>
            <a:pPr lvl="1"/>
            <a:r>
              <a:rPr lang="en-US" sz="2400" dirty="0" smtClean="0"/>
              <a:t>(plus, enforce good transition functions across cuts)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593467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Ray, Li, Levy, </a:t>
            </a:r>
            <a:r>
              <a:rPr lang="en-US" dirty="0" err="1" smtClean="0"/>
              <a:t>Scheffer</a:t>
            </a:r>
            <a:r>
              <a:rPr lang="en-US" dirty="0" smtClean="0"/>
              <a:t>, </a:t>
            </a:r>
            <a:r>
              <a:rPr lang="en-US" dirty="0" err="1" smtClean="0"/>
              <a:t>Alliez</a:t>
            </a:r>
            <a:r>
              <a:rPr lang="en-US" dirty="0" smtClean="0"/>
              <a:t> </a:t>
            </a:r>
            <a:r>
              <a:rPr lang="en-US" b="1" dirty="0" smtClean="0"/>
              <a:t>Periodic global </a:t>
            </a:r>
            <a:r>
              <a:rPr lang="en-US" b="1" dirty="0" err="1" smtClean="0"/>
              <a:t>parametrization</a:t>
            </a:r>
            <a:endParaRPr lang="en-US" dirty="0" smtClean="0"/>
          </a:p>
          <a:p>
            <a:pPr algn="r"/>
            <a:r>
              <a:rPr lang="en-US" dirty="0" err="1" smtClean="0"/>
              <a:t>Kälberer</a:t>
            </a:r>
            <a:r>
              <a:rPr lang="en-US" dirty="0" smtClean="0"/>
              <a:t>, </a:t>
            </a:r>
            <a:r>
              <a:rPr lang="en-US" dirty="0" err="1" smtClean="0"/>
              <a:t>Nieser</a:t>
            </a:r>
            <a:r>
              <a:rPr lang="en-US" dirty="0" smtClean="0"/>
              <a:t>, </a:t>
            </a:r>
            <a:r>
              <a:rPr lang="en-US" dirty="0" err="1" smtClean="0"/>
              <a:t>Polthier</a:t>
            </a:r>
            <a:r>
              <a:rPr lang="en-US" dirty="0" smtClean="0"/>
              <a:t> </a:t>
            </a:r>
            <a:r>
              <a:rPr lang="en-US" b="1" dirty="0" err="1" smtClean="0"/>
              <a:t>QuadCover</a:t>
            </a:r>
            <a:endParaRPr lang="en-US" dirty="0" smtClean="0"/>
          </a:p>
          <a:p>
            <a:pPr algn="r"/>
            <a:r>
              <a:rPr lang="en-US" dirty="0" err="1" smtClean="0"/>
              <a:t>Bommes</a:t>
            </a:r>
            <a:r>
              <a:rPr lang="en-US" dirty="0" smtClean="0"/>
              <a:t>, Zimmer, </a:t>
            </a:r>
            <a:r>
              <a:rPr lang="en-US" dirty="0" err="1" smtClean="0"/>
              <a:t>Kobbelt</a:t>
            </a:r>
            <a:r>
              <a:rPr lang="en-US" dirty="0" smtClean="0"/>
              <a:t> </a:t>
            </a:r>
            <a:r>
              <a:rPr lang="en-US" b="1" dirty="0" smtClean="0"/>
              <a:t>Mixed Integer </a:t>
            </a:r>
            <a:r>
              <a:rPr lang="en-US" b="1" dirty="0" err="1" smtClean="0"/>
              <a:t>Quadrangulation</a:t>
            </a:r>
            <a:endParaRPr lang="en-US" dirty="0" smtClean="0"/>
          </a:p>
        </p:txBody>
      </p:sp>
      <p:pic>
        <p:nvPicPr>
          <p:cNvPr id="6" name="Picture 6" descr="C:\video\fraps\test\qutemolPreview\cil\snapshot0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40" t="5029" r="24837" b="9477"/>
          <a:stretch>
            <a:fillRect/>
          </a:stretch>
        </p:blipFill>
        <p:spPr bwMode="auto">
          <a:xfrm>
            <a:off x="4724400" y="2362200"/>
            <a:ext cx="3120112" cy="3700597"/>
          </a:xfrm>
          <a:prstGeom prst="rect">
            <a:avLst/>
          </a:prstGeom>
          <a:noFill/>
        </p:spPr>
      </p:pic>
      <p:pic>
        <p:nvPicPr>
          <p:cNvPr id="48131" name="Picture 3" descr="C:\video\fraps\test\qutemolPreview\cil\testTangentGui 2011-12-13 03-18-09-3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3493429" cy="473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Intro: a trend in </a:t>
            </a:r>
            <a:r>
              <a:rPr lang="en-US" dirty="0" err="1" smtClean="0"/>
              <a:t>parametrization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64163"/>
          </a:xfrm>
        </p:spPr>
        <p:txBody>
          <a:bodyPr/>
          <a:lstStyle/>
          <a:p>
            <a:r>
              <a:rPr lang="en-US" dirty="0" err="1" smtClean="0"/>
              <a:t>bijectivity</a:t>
            </a:r>
            <a:endParaRPr lang="en-US" dirty="0" smtClean="0"/>
          </a:p>
          <a:p>
            <a:endParaRPr lang="en-US" sz="2600" dirty="0" smtClean="0"/>
          </a:p>
          <a:p>
            <a:r>
              <a:rPr lang="en-US" dirty="0" err="1" smtClean="0"/>
              <a:t>conformality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area pres.</a:t>
            </a:r>
          </a:p>
          <a:p>
            <a:r>
              <a:rPr lang="en-US" dirty="0" smtClean="0"/>
              <a:t>“global smoothness”</a:t>
            </a:r>
          </a:p>
          <a:p>
            <a:r>
              <a:rPr lang="en-US" dirty="0" smtClean="0"/>
              <a:t>feature alignment</a:t>
            </a:r>
          </a:p>
          <a:p>
            <a:endParaRPr lang="en-US" sz="2600" dirty="0" smtClean="0"/>
          </a:p>
          <a:p>
            <a:r>
              <a:rPr lang="en-US" dirty="0" smtClean="0"/>
              <a:t>“cuts” ok, if “tamed”</a:t>
            </a:r>
            <a:endParaRPr lang="en-US" baseline="30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31755" y="2304891"/>
            <a:ext cx="166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isometry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76500" y="1752600"/>
            <a:ext cx="122473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smtClean="0">
                <a:solidFill>
                  <a:prstClr val="black"/>
                </a:solidFill>
                <a:latin typeface="Cordia New" pitchFamily="34" charset="-34"/>
                <a:ea typeface="Adobe Fangsong Std R" pitchFamily="18" charset="-128"/>
                <a:cs typeface="Cordia New" pitchFamily="34" charset="-34"/>
              </a:rPr>
              <a:t>}</a:t>
            </a:r>
            <a:endParaRPr lang="en-US" sz="3200" dirty="0">
              <a:latin typeface="Cordia New" pitchFamily="34" charset="-34"/>
              <a:ea typeface="Adobe Fangsong Std R" pitchFamily="18" charset="-128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93467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Ray, Li, Levy, </a:t>
            </a:r>
            <a:r>
              <a:rPr lang="en-US" dirty="0" err="1" smtClean="0"/>
              <a:t>Scheffer</a:t>
            </a:r>
            <a:r>
              <a:rPr lang="en-US" dirty="0" smtClean="0"/>
              <a:t>, </a:t>
            </a:r>
            <a:r>
              <a:rPr lang="en-US" dirty="0" err="1" smtClean="0"/>
              <a:t>Alliez</a:t>
            </a:r>
            <a:r>
              <a:rPr lang="en-US" dirty="0" smtClean="0"/>
              <a:t> </a:t>
            </a:r>
            <a:r>
              <a:rPr lang="en-US" b="1" dirty="0" smtClean="0"/>
              <a:t>Periodic global </a:t>
            </a:r>
            <a:r>
              <a:rPr lang="en-US" b="1" dirty="0" err="1" smtClean="0"/>
              <a:t>parametrization</a:t>
            </a:r>
            <a:endParaRPr lang="en-US" dirty="0" smtClean="0"/>
          </a:p>
          <a:p>
            <a:pPr algn="r"/>
            <a:r>
              <a:rPr lang="en-US" dirty="0" err="1" smtClean="0"/>
              <a:t>Kälberer</a:t>
            </a:r>
            <a:r>
              <a:rPr lang="en-US" dirty="0" smtClean="0"/>
              <a:t>, </a:t>
            </a:r>
            <a:r>
              <a:rPr lang="en-US" dirty="0" err="1" smtClean="0"/>
              <a:t>Nieser</a:t>
            </a:r>
            <a:r>
              <a:rPr lang="en-US" dirty="0" smtClean="0"/>
              <a:t>, </a:t>
            </a:r>
            <a:r>
              <a:rPr lang="en-US" dirty="0" err="1" smtClean="0"/>
              <a:t>Polthier</a:t>
            </a:r>
            <a:r>
              <a:rPr lang="en-US" dirty="0" smtClean="0"/>
              <a:t> </a:t>
            </a:r>
            <a:r>
              <a:rPr lang="en-US" b="1" dirty="0" err="1" smtClean="0"/>
              <a:t>QuadCover</a:t>
            </a:r>
            <a:endParaRPr lang="en-US" dirty="0" smtClean="0"/>
          </a:p>
          <a:p>
            <a:pPr algn="r"/>
            <a:r>
              <a:rPr lang="en-US" dirty="0" err="1" smtClean="0"/>
              <a:t>Bommes</a:t>
            </a:r>
            <a:r>
              <a:rPr lang="en-US" dirty="0" smtClean="0"/>
              <a:t>, Zimmer, </a:t>
            </a:r>
            <a:r>
              <a:rPr lang="en-US" dirty="0" err="1" smtClean="0"/>
              <a:t>Kobbelt</a:t>
            </a:r>
            <a:r>
              <a:rPr lang="en-US" dirty="0" smtClean="0"/>
              <a:t> </a:t>
            </a:r>
            <a:r>
              <a:rPr lang="en-US" b="1" dirty="0" smtClean="0"/>
              <a:t>Mixed Integer </a:t>
            </a:r>
            <a:r>
              <a:rPr lang="en-US" b="1" dirty="0" err="1" smtClean="0"/>
              <a:t>Quadrangulation</a:t>
            </a:r>
            <a:endParaRPr lang="en-US" dirty="0" smtClean="0"/>
          </a:p>
        </p:txBody>
      </p:sp>
      <p:sp>
        <p:nvSpPr>
          <p:cNvPr id="9" name="Left Arrow 8"/>
          <p:cNvSpPr/>
          <p:nvPr/>
        </p:nvSpPr>
        <p:spPr>
          <a:xfrm>
            <a:off x="4572000" y="1828800"/>
            <a:ext cx="4343400" cy="2743200"/>
          </a:xfrm>
          <a:prstGeom prst="leftArrow">
            <a:avLst>
              <a:gd name="adj1" fmla="val 92892"/>
              <a:gd name="adj2" fmla="val 37501"/>
            </a:avLst>
          </a:prstGeom>
          <a:gradFill flip="none" rotWithShape="1">
            <a:gsLst>
              <a:gs pos="0">
                <a:srgbClr val="9CA0EE">
                  <a:shade val="30000"/>
                  <a:satMod val="115000"/>
                </a:srgbClr>
              </a:gs>
              <a:gs pos="50000">
                <a:srgbClr val="9CA0EE">
                  <a:shade val="67500"/>
                  <a:satMod val="115000"/>
                </a:srgbClr>
              </a:gs>
              <a:gs pos="100000">
                <a:srgbClr val="9CA0E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ym typeface="Symbol"/>
              </a:rPr>
              <a:t>make </a:t>
            </a:r>
            <a:r>
              <a:rPr lang="en-US" sz="3600" i="1" dirty="0" smtClean="0">
                <a:sym typeface="Symbol"/>
              </a:rPr>
              <a:t>f</a:t>
            </a:r>
            <a:r>
              <a:rPr lang="en-US" sz="3600" i="1" baseline="-25000" dirty="0" smtClean="0"/>
              <a:t>u</a:t>
            </a:r>
            <a:r>
              <a:rPr lang="en-US" sz="3600" dirty="0" smtClean="0"/>
              <a:t>  , </a:t>
            </a:r>
            <a:r>
              <a:rPr lang="en-US" sz="3600" dirty="0" smtClean="0">
                <a:sym typeface="Symbol"/>
              </a:rPr>
              <a:t></a:t>
            </a:r>
            <a:r>
              <a:rPr lang="en-US" sz="3600" i="1" dirty="0" smtClean="0"/>
              <a:t>f</a:t>
            </a:r>
            <a:r>
              <a:rPr lang="en-US" sz="3600" i="1" baseline="-25000" dirty="0" smtClean="0"/>
              <a:t>v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match an</a:t>
            </a:r>
            <a:br>
              <a:rPr lang="en-US" sz="3600" dirty="0" smtClean="0"/>
            </a:br>
            <a:r>
              <a:rPr lang="en-US" sz="3600" b="1" dirty="0" smtClean="0"/>
              <a:t>input cross field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defined on the surface</a:t>
            </a:r>
            <a:endParaRPr lang="en-US" sz="2800" dirty="0"/>
          </a:p>
        </p:txBody>
      </p:sp>
      <p:sp>
        <p:nvSpPr>
          <p:cNvPr id="10" name="Left Arrow 9"/>
          <p:cNvSpPr/>
          <p:nvPr/>
        </p:nvSpPr>
        <p:spPr>
          <a:xfrm>
            <a:off x="4572000" y="4724400"/>
            <a:ext cx="4343400" cy="838200"/>
          </a:xfrm>
          <a:prstGeom prst="leftArrow">
            <a:avLst>
              <a:gd name="adj1" fmla="val 85484"/>
              <a:gd name="adj2" fmla="val 124244"/>
            </a:avLst>
          </a:prstGeom>
          <a:gradFill flip="none" rotWithShape="1">
            <a:gsLst>
              <a:gs pos="0">
                <a:srgbClr val="9CA0EE">
                  <a:shade val="30000"/>
                  <a:satMod val="115000"/>
                </a:srgbClr>
              </a:gs>
              <a:gs pos="50000">
                <a:srgbClr val="9CA0EE">
                  <a:shade val="67500"/>
                  <a:satMod val="115000"/>
                </a:srgbClr>
              </a:gs>
              <a:gs pos="100000">
                <a:srgbClr val="9CA0E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constraint  </a:t>
            </a:r>
            <a:br>
              <a:rPr lang="en-US" sz="2400" dirty="0" smtClean="0"/>
            </a:br>
            <a:r>
              <a:rPr lang="en-US" sz="2400" dirty="0" smtClean="0"/>
              <a:t>transition </a:t>
            </a:r>
            <a:r>
              <a:rPr lang="en-US" sz="2400" dirty="0" err="1" smtClean="0"/>
              <a:t>func</a:t>
            </a:r>
            <a:r>
              <a:rPr lang="en-US" sz="2400" dirty="0" smtClean="0"/>
              <a:t>. of 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>
            <a:off x="4572000" y="762000"/>
            <a:ext cx="4343400" cy="838200"/>
          </a:xfrm>
          <a:prstGeom prst="leftArrow">
            <a:avLst>
              <a:gd name="adj1" fmla="val 85484"/>
              <a:gd name="adj2" fmla="val 121213"/>
            </a:avLst>
          </a:prstGeom>
          <a:gradFill flip="none" rotWithShape="1">
            <a:gsLst>
              <a:gs pos="0">
                <a:srgbClr val="9CA0EE">
                  <a:shade val="30000"/>
                  <a:satMod val="115000"/>
                </a:srgbClr>
              </a:gs>
              <a:gs pos="50000">
                <a:srgbClr val="9CA0EE">
                  <a:shade val="67500"/>
                  <a:satMod val="115000"/>
                </a:srgbClr>
              </a:gs>
              <a:gs pos="100000">
                <a:srgbClr val="9CA0E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disregard (!)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450199" y="1689100"/>
            <a:ext cx="808102" cy="914400"/>
            <a:chOff x="8153400" y="1524000"/>
            <a:chExt cx="1325499" cy="1352550"/>
          </a:xfrm>
        </p:grpSpPr>
        <p:sp>
          <p:nvSpPr>
            <p:cNvPr id="13" name="Oval 12"/>
            <p:cNvSpPr/>
            <p:nvPr/>
          </p:nvSpPr>
          <p:spPr>
            <a:xfrm>
              <a:off x="8610600" y="1828800"/>
              <a:ext cx="3810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operachic.typepad.com/.a/6a00d83451c83e69e200e5535a3c8b8833-800w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3400" y="1524000"/>
              <a:ext cx="1325499" cy="1352550"/>
            </a:xfrm>
            <a:prstGeom prst="rect">
              <a:avLst/>
            </a:prstGeom>
            <a:noFill/>
          </p:spPr>
        </p:pic>
      </p:grpSp>
      <p:cxnSp>
        <p:nvCxnSpPr>
          <p:cNvPr id="16" name="Straight Connector 15"/>
          <p:cNvCxnSpPr/>
          <p:nvPr/>
        </p:nvCxnSpPr>
        <p:spPr>
          <a:xfrm>
            <a:off x="0" y="1752600"/>
            <a:ext cx="9144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648200"/>
            <a:ext cx="9144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638800"/>
            <a:ext cx="9144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smtClean="0"/>
              <a:t>the typical result</a:t>
            </a:r>
            <a:endParaRPr lang="en-US" sz="3600" dirty="0"/>
          </a:p>
        </p:txBody>
      </p:sp>
      <p:pic>
        <p:nvPicPr>
          <p:cNvPr id="14" name="Picture 3" descr="C:\papersNew\2011\Siggraph_TopDownQuadParam\images\IgeaUV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93" t="-1774" r="5225" b="-1133"/>
          <a:stretch>
            <a:fillRect/>
          </a:stretch>
        </p:blipFill>
        <p:spPr bwMode="auto">
          <a:xfrm rot="5400000">
            <a:off x="4047891" y="1514709"/>
            <a:ext cx="5315417" cy="3352800"/>
          </a:xfrm>
          <a:prstGeom prst="rect">
            <a:avLst/>
          </a:prstGeom>
          <a:noFill/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305800" y="1295400"/>
            <a:ext cx="468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ea typeface="Lucida Sans Unicode" pitchFamily="34" charset="0"/>
                <a:cs typeface="Lucida Sans Unicode" pitchFamily="34" charset="0"/>
              </a:rPr>
              <a:t>D</a:t>
            </a:r>
            <a:endParaRPr lang="el-GR" sz="3600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3440114" y="2971800"/>
            <a:ext cx="1589086" cy="373062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38600" y="3637335"/>
            <a:ext cx="313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/>
              <a:t>f</a:t>
            </a: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 rot="10800000">
            <a:off x="3428999" y="3459158"/>
            <a:ext cx="1589085" cy="373063"/>
          </a:xfrm>
          <a:custGeom>
            <a:avLst/>
            <a:gdLst/>
            <a:ahLst/>
            <a:cxnLst>
              <a:cxn ang="0">
                <a:pos x="2353" y="450"/>
              </a:cxn>
              <a:cxn ang="0">
                <a:pos x="0" y="337"/>
              </a:cxn>
            </a:cxnLst>
            <a:rect l="0" t="0" r="r" b="b"/>
            <a:pathLst>
              <a:path w="2353" h="450">
                <a:moveTo>
                  <a:pt x="2353" y="450"/>
                </a:moveTo>
                <a:cubicBezTo>
                  <a:pt x="1615" y="50"/>
                  <a:pt x="885" y="0"/>
                  <a:pt x="0" y="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962400" y="2340193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i="1" dirty="0" smtClean="0"/>
              <a:t>f 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  <p:pic>
        <p:nvPicPr>
          <p:cNvPr id="15" name="Picture 3" descr="C:\video\fraps\test\qutemolPreview\cil\testTangentGui 2011-12-13 03-18-09-3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00200"/>
            <a:ext cx="2527610" cy="3429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38200" y="593467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Ray, Li, Levy, </a:t>
            </a:r>
            <a:r>
              <a:rPr lang="en-US" dirty="0" err="1" smtClean="0"/>
              <a:t>Scheffer</a:t>
            </a:r>
            <a:r>
              <a:rPr lang="en-US" dirty="0" smtClean="0"/>
              <a:t>, </a:t>
            </a:r>
            <a:r>
              <a:rPr lang="en-US" dirty="0" err="1" smtClean="0"/>
              <a:t>Alliez</a:t>
            </a:r>
            <a:r>
              <a:rPr lang="en-US" dirty="0" smtClean="0"/>
              <a:t> </a:t>
            </a:r>
            <a:r>
              <a:rPr lang="en-US" b="1" dirty="0" smtClean="0"/>
              <a:t>Periodic global </a:t>
            </a:r>
            <a:r>
              <a:rPr lang="en-US" b="1" dirty="0" err="1" smtClean="0"/>
              <a:t>parametrization</a:t>
            </a:r>
            <a:endParaRPr lang="en-US" dirty="0" smtClean="0"/>
          </a:p>
          <a:p>
            <a:pPr algn="r"/>
            <a:r>
              <a:rPr lang="en-US" dirty="0" err="1" smtClean="0"/>
              <a:t>Kälberer</a:t>
            </a:r>
            <a:r>
              <a:rPr lang="en-US" dirty="0" smtClean="0"/>
              <a:t>, </a:t>
            </a:r>
            <a:r>
              <a:rPr lang="en-US" dirty="0" err="1" smtClean="0"/>
              <a:t>Nieser</a:t>
            </a:r>
            <a:r>
              <a:rPr lang="en-US" dirty="0" smtClean="0"/>
              <a:t>, </a:t>
            </a:r>
            <a:r>
              <a:rPr lang="en-US" dirty="0" err="1" smtClean="0"/>
              <a:t>Polthier</a:t>
            </a:r>
            <a:r>
              <a:rPr lang="en-US" dirty="0" smtClean="0"/>
              <a:t> </a:t>
            </a:r>
            <a:r>
              <a:rPr lang="en-US" b="1" dirty="0" err="1" smtClean="0"/>
              <a:t>QuadCover</a:t>
            </a:r>
            <a:endParaRPr lang="en-US" dirty="0" smtClean="0"/>
          </a:p>
          <a:p>
            <a:pPr algn="r"/>
            <a:r>
              <a:rPr lang="en-US" dirty="0" err="1" smtClean="0"/>
              <a:t>Bommes</a:t>
            </a:r>
            <a:r>
              <a:rPr lang="en-US" dirty="0" smtClean="0"/>
              <a:t>, Zimmer, </a:t>
            </a:r>
            <a:r>
              <a:rPr lang="en-US" dirty="0" err="1" smtClean="0"/>
              <a:t>Kobbelt</a:t>
            </a:r>
            <a:r>
              <a:rPr lang="en-US" dirty="0" smtClean="0"/>
              <a:t> </a:t>
            </a:r>
            <a:r>
              <a:rPr lang="en-US" b="1" dirty="0" smtClean="0"/>
              <a:t>Mixed Integer </a:t>
            </a:r>
            <a:r>
              <a:rPr lang="en-US" b="1" dirty="0" err="1" smtClean="0"/>
              <a:t>Quadrangulation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9550</TotalTime>
  <Words>1199</Words>
  <Application>Microsoft Office PowerPoint</Application>
  <PresentationFormat>On-screen Show (4:3)</PresentationFormat>
  <Paragraphs>492</Paragraphs>
  <Slides>67</Slides>
  <Notes>3</Notes>
  <HiddenSlides>8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Theme1</vt:lpstr>
      <vt:lpstr>Equation</vt:lpstr>
      <vt:lpstr>Simple Quad Domains  for Field Aligned  Mesh Parametrization</vt:lpstr>
      <vt:lpstr>In theory…</vt:lpstr>
      <vt:lpstr>Intro</vt:lpstr>
      <vt:lpstr>Intro: good parameterizations</vt:lpstr>
      <vt:lpstr>Intro: “tamed” cuts</vt:lpstr>
      <vt:lpstr>Intro</vt:lpstr>
      <vt:lpstr>Intro: the recent breakthrough</vt:lpstr>
      <vt:lpstr>Intro: a trend in parametrization</vt:lpstr>
      <vt:lpstr>the typical result</vt:lpstr>
      <vt:lpstr>A typical U-V Domain</vt:lpstr>
      <vt:lpstr>A typical U-V Domain</vt:lpstr>
      <vt:lpstr>A typical U-V Domain</vt:lpstr>
      <vt:lpstr>A typical U-V Domain</vt:lpstr>
      <vt:lpstr>Objective: simplicity of Domain</vt:lpstr>
      <vt:lpstr>Objective</vt:lpstr>
      <vt:lpstr>Similarly motivated recent work:</vt:lpstr>
      <vt:lpstr>Instead of</vt:lpstr>
      <vt:lpstr>Proposed domain</vt:lpstr>
      <vt:lpstr>Problem statement</vt:lpstr>
      <vt:lpstr>Start from a cross field…</vt:lpstr>
      <vt:lpstr>Start from a cross field…</vt:lpstr>
      <vt:lpstr>Start from a cross field…</vt:lpstr>
      <vt:lpstr>Method overview</vt:lpstr>
      <vt:lpstr>Method overview</vt:lpstr>
      <vt:lpstr>Method overview</vt:lpstr>
      <vt:lpstr>Method overview</vt:lpstr>
      <vt:lpstr>Workflow Overview</vt:lpstr>
      <vt:lpstr>Workflow Overview</vt:lpstr>
      <vt:lpstr>Workflow Overview</vt:lpstr>
      <vt:lpstr>Method overview</vt:lpstr>
      <vt:lpstr>Graph of Separatrices</vt:lpstr>
      <vt:lpstr>Graph Simplification</vt:lpstr>
      <vt:lpstr>Opening Move</vt:lpstr>
      <vt:lpstr>Opening Move</vt:lpstr>
      <vt:lpstr>Continuation Move</vt:lpstr>
      <vt:lpstr>Continuation Move</vt:lpstr>
      <vt:lpstr>Continuation Move</vt:lpstr>
      <vt:lpstr>Continuation Move</vt:lpstr>
      <vt:lpstr>Continuation Move</vt:lpstr>
      <vt:lpstr>Continuation Move</vt:lpstr>
      <vt:lpstr>Continuation Move</vt:lpstr>
      <vt:lpstr>Energy associated to a separatrix</vt:lpstr>
      <vt:lpstr>After many Continuation Moves…</vt:lpstr>
      <vt:lpstr>Closing Move</vt:lpstr>
      <vt:lpstr>Closing Move</vt:lpstr>
      <vt:lpstr>Graph Simplification</vt:lpstr>
      <vt:lpstr>Searching the solution space</vt:lpstr>
      <vt:lpstr>Method overview</vt:lpstr>
      <vt:lpstr>Slide 49</vt:lpstr>
      <vt:lpstr>Simplification Results</vt:lpstr>
      <vt:lpstr>Slide 51</vt:lpstr>
      <vt:lpstr>                                Method overview</vt:lpstr>
      <vt:lpstr>                                Workflow Overview</vt:lpstr>
      <vt:lpstr>Final smoothing: objective</vt:lpstr>
      <vt:lpstr>Final Optimization Phase: summary</vt:lpstr>
      <vt:lpstr>Results</vt:lpstr>
      <vt:lpstr>Results</vt:lpstr>
      <vt:lpstr>Results</vt:lpstr>
      <vt:lpstr>Results</vt:lpstr>
      <vt:lpstr>Results</vt:lpstr>
      <vt:lpstr>Summary</vt:lpstr>
      <vt:lpstr>What about crease lines?</vt:lpstr>
      <vt:lpstr>Interpolation domains</vt:lpstr>
      <vt:lpstr>Interpolating points over the domain</vt:lpstr>
      <vt:lpstr>Workflow in practice</vt:lpstr>
      <vt:lpstr>Workflow in practice</vt:lpstr>
      <vt:lpstr>Workflow in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trends in surface parameterization design</dc:title>
  <dc:creator>tarini</dc:creator>
  <cp:lastModifiedBy>tarini</cp:lastModifiedBy>
  <cp:revision>96</cp:revision>
  <dcterms:created xsi:type="dcterms:W3CDTF">2006-08-16T00:00:00Z</dcterms:created>
  <dcterms:modified xsi:type="dcterms:W3CDTF">2011-12-13T07:21:26Z</dcterms:modified>
</cp:coreProperties>
</file>