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9" r:id="rId1"/>
  </p:sldMasterIdLst>
  <p:notesMasterIdLst>
    <p:notesMasterId r:id="rId39"/>
  </p:notesMasterIdLst>
  <p:sldIdLst>
    <p:sldId id="372" r:id="rId2"/>
    <p:sldId id="326" r:id="rId3"/>
    <p:sldId id="327" r:id="rId4"/>
    <p:sldId id="351" r:id="rId5"/>
    <p:sldId id="355" r:id="rId6"/>
    <p:sldId id="356" r:id="rId7"/>
    <p:sldId id="354" r:id="rId8"/>
    <p:sldId id="347" r:id="rId9"/>
    <p:sldId id="348" r:id="rId10"/>
    <p:sldId id="380" r:id="rId11"/>
    <p:sldId id="332" r:id="rId12"/>
    <p:sldId id="358" r:id="rId13"/>
    <p:sldId id="361" r:id="rId14"/>
    <p:sldId id="359" r:id="rId15"/>
    <p:sldId id="363" r:id="rId16"/>
    <p:sldId id="373" r:id="rId17"/>
    <p:sldId id="330" r:id="rId18"/>
    <p:sldId id="331" r:id="rId19"/>
    <p:sldId id="366" r:id="rId20"/>
    <p:sldId id="374" r:id="rId21"/>
    <p:sldId id="334" r:id="rId22"/>
    <p:sldId id="364" r:id="rId23"/>
    <p:sldId id="369" r:id="rId24"/>
    <p:sldId id="336" r:id="rId25"/>
    <p:sldId id="337" r:id="rId26"/>
    <p:sldId id="367" r:id="rId27"/>
    <p:sldId id="365" r:id="rId28"/>
    <p:sldId id="349" r:id="rId29"/>
    <p:sldId id="368" r:id="rId30"/>
    <p:sldId id="340" r:id="rId31"/>
    <p:sldId id="343" r:id="rId32"/>
    <p:sldId id="376" r:id="rId33"/>
    <p:sldId id="377" r:id="rId34"/>
    <p:sldId id="344" r:id="rId35"/>
    <p:sldId id="378" r:id="rId36"/>
    <p:sldId id="379" r:id="rId37"/>
    <p:sldId id="34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2" autoAdjust="0"/>
    <p:restoredTop sz="80670" autoAdjust="0"/>
  </p:normalViewPr>
  <p:slideViewPr>
    <p:cSldViewPr snapToGrid="0" snapToObjects="1">
      <p:cViewPr>
        <p:scale>
          <a:sx n="100" d="100"/>
          <a:sy n="100" d="100"/>
        </p:scale>
        <p:origin x="-1768" y="-16"/>
      </p:cViewPr>
      <p:guideLst>
        <p:guide orient="horz" pos="2160"/>
        <p:guide pos="2880"/>
      </p:guideLst>
    </p:cSldViewPr>
  </p:slideViewPr>
  <p:outlineViewPr>
    <p:cViewPr>
      <p:scale>
        <a:sx n="33" d="100"/>
        <a:sy n="33" d="100"/>
      </p:scale>
      <p:origin x="0" y="1022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BEB63C-7B56-3D44-ABAE-200B4BF7D894}" type="datetimeFigureOut">
              <a:rPr lang="en-US" smtClean="0"/>
              <a:t>07/05/15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5D3DDC-0FB8-CE47-84C0-DD91FBA7849D}" type="slidenum">
              <a:rPr lang="en-US" smtClean="0"/>
              <a:t>‹#›</a:t>
            </a:fld>
            <a:endParaRPr lang="en-US"/>
          </a:p>
        </p:txBody>
      </p:sp>
    </p:spTree>
    <p:extLst>
      <p:ext uri="{BB962C8B-B14F-4D97-AF65-F5344CB8AC3E}">
        <p14:creationId xmlns:p14="http://schemas.microsoft.com/office/powerpoint/2010/main" val="1068610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1</a:t>
            </a:fld>
            <a:endParaRPr lang="de-CH"/>
          </a:p>
        </p:txBody>
      </p:sp>
    </p:spTree>
    <p:extLst>
      <p:ext uri="{BB962C8B-B14F-4D97-AF65-F5344CB8AC3E}">
        <p14:creationId xmlns:p14="http://schemas.microsoft.com/office/powerpoint/2010/main" val="3166636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10</a:t>
            </a:fld>
            <a:endParaRPr lang="it-IT"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Due to the complex non-linear and combinatorial nature of the problem, finding an optimal connectivity may be a very hard, non feasible task. In fact, even a small change in connectivity may drastically change the distribution of load.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Rather than setting the problem as an optimization, we tackle it in a different way. We first study the statics of a continuous shell corresponding to the input surface; this provides us a </a:t>
            </a:r>
            <a:r>
              <a:rPr lang="en-US" sz="1200" i="1" kern="1200" dirty="0" smtClean="0">
                <a:solidFill>
                  <a:schemeClr val="tx1"/>
                </a:solidFill>
                <a:effectLst/>
                <a:latin typeface="+mn-lt"/>
                <a:ea typeface="+mn-ea"/>
                <a:cs typeface="+mn-cs"/>
              </a:rPr>
              <a:t>stress field </a:t>
            </a:r>
            <a:r>
              <a:rPr lang="en-US" sz="1200" kern="1200" dirty="0" smtClean="0">
                <a:solidFill>
                  <a:schemeClr val="tx1"/>
                </a:solidFill>
                <a:effectLst/>
                <a:latin typeface="+mn-lt"/>
                <a:ea typeface="+mn-ea"/>
                <a:cs typeface="+mn-cs"/>
              </a:rPr>
              <a:t>encoding how tensions propagate through the surface. We use this stress field to infer preferred density and anisotropy of a grid-shell covering the same surface. To this aim, we study the relations between an ideal regular grid-shell subject to a constant stress field, in order to understand the laws that relate </a:t>
            </a:r>
            <a:r>
              <a:rPr lang="en-US" sz="1200" i="1" kern="1200" dirty="0" smtClean="0">
                <a:solidFill>
                  <a:schemeClr val="tx1"/>
                </a:solidFill>
                <a:effectLst/>
                <a:latin typeface="+mn-lt"/>
                <a:ea typeface="+mn-ea"/>
                <a:cs typeface="+mn-cs"/>
              </a:rPr>
              <a:t>locally </a:t>
            </a:r>
            <a:r>
              <a:rPr lang="en-US" sz="1200" kern="1200" dirty="0" smtClean="0">
                <a:solidFill>
                  <a:schemeClr val="tx1"/>
                </a:solidFill>
                <a:effectLst/>
                <a:latin typeface="+mn-lt"/>
                <a:ea typeface="+mn-ea"/>
                <a:cs typeface="+mn-cs"/>
              </a:rPr>
              <a:t>the density and anisotropy of forces to the size and anisotropy of elements of the mesh.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11</a:t>
            </a:fld>
            <a:endParaRPr 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Consider an hexagonal grid aligned with the principal directions subject to orthogonal forces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Under the action of these forces we assume that the hexagonal grid can shrink or stretch out, both </a:t>
            </a:r>
            <a:r>
              <a:rPr lang="en-US" sz="1200" kern="1200" dirty="0" err="1" smtClean="0">
                <a:solidFill>
                  <a:schemeClr val="tx1"/>
                </a:solidFill>
                <a:effectLst/>
                <a:latin typeface="+mn-lt"/>
                <a:ea typeface="+mn-ea"/>
                <a:cs typeface="+mn-cs"/>
              </a:rPr>
              <a:t>isotropically</a:t>
            </a:r>
            <a:r>
              <a:rPr lang="en-US" sz="1200" kern="1200" dirty="0" smtClean="0">
                <a:solidFill>
                  <a:schemeClr val="tx1"/>
                </a:solidFill>
                <a:effectLst/>
                <a:latin typeface="+mn-lt"/>
                <a:ea typeface="+mn-ea"/>
                <a:cs typeface="+mn-cs"/>
              </a:rPr>
              <a:t> or </a:t>
            </a:r>
            <a:r>
              <a:rPr lang="en-US" sz="1200" kern="1200" dirty="0" err="1" smtClean="0">
                <a:solidFill>
                  <a:schemeClr val="tx1"/>
                </a:solidFill>
                <a:effectLst/>
                <a:latin typeface="+mn-lt"/>
                <a:ea typeface="+mn-ea"/>
                <a:cs typeface="+mn-cs"/>
              </a:rPr>
              <a:t>anisotropically</a:t>
            </a:r>
            <a:r>
              <a:rPr lang="en-US" sz="1200" kern="1200" dirty="0" smtClean="0">
                <a:solidFill>
                  <a:schemeClr val="tx1"/>
                </a:solidFill>
                <a:effectLst/>
                <a:latin typeface="+mn-lt"/>
                <a:ea typeface="+mn-ea"/>
                <a:cs typeface="+mn-cs"/>
              </a:rPr>
              <a:t>, according to the ‘transfer’ criterion defined in the following and provided that each hexagon keeps in-scribed within an ellipse of radii </a:t>
            </a:r>
            <a:r>
              <a:rPr lang="en-US" sz="1200" i="1"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and </a:t>
            </a:r>
            <a:r>
              <a:rPr lang="en-US" sz="1200" i="1" kern="1200" dirty="0" smtClean="0">
                <a:solidFill>
                  <a:schemeClr val="tx1"/>
                </a:solidFill>
                <a:effectLst/>
                <a:latin typeface="+mn-lt"/>
                <a:ea typeface="+mn-ea"/>
                <a:cs typeface="+mn-cs"/>
              </a:rPr>
              <a:t>b </a:t>
            </a:r>
            <a:r>
              <a:rPr lang="en-US" sz="1200" kern="1200" dirty="0" smtClean="0">
                <a:solidFill>
                  <a:schemeClr val="tx1"/>
                </a:solidFill>
                <a:effectLst/>
                <a:latin typeface="+mn-lt"/>
                <a:ea typeface="+mn-ea"/>
                <a:cs typeface="+mn-cs"/>
              </a:rPr>
              <a:t>measured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given forces </a:t>
            </a:r>
            <a:r>
              <a:rPr lang="en-US" sz="1200" kern="1200" dirty="0" err="1" smtClean="0">
                <a:solidFill>
                  <a:schemeClr val="tx1"/>
                </a:solidFill>
                <a:effectLst/>
                <a:latin typeface="+mn-lt"/>
                <a:ea typeface="+mn-ea"/>
                <a:cs typeface="+mn-cs"/>
              </a:rPr>
              <a:t>u,v</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we want to set </a:t>
            </a:r>
            <a:r>
              <a:rPr lang="en-US" sz="1200" i="1" kern="1200" dirty="0" smtClean="0">
                <a:solidFill>
                  <a:schemeClr val="tx1"/>
                </a:solidFill>
                <a:effectLst/>
                <a:latin typeface="+mn-lt"/>
                <a:ea typeface="+mn-ea"/>
                <a:cs typeface="+mn-cs"/>
              </a:rPr>
              <a:t>L </a:t>
            </a:r>
            <a:r>
              <a:rPr lang="en-US" sz="1200" kern="1200" dirty="0" smtClean="0">
                <a:solidFill>
                  <a:schemeClr val="tx1"/>
                </a:solidFill>
                <a:effectLst/>
                <a:latin typeface="+mn-lt"/>
                <a:ea typeface="+mn-ea"/>
                <a:cs typeface="+mn-cs"/>
              </a:rPr>
              <a:t>in the isotropic case, and </a:t>
            </a:r>
            <a:r>
              <a:rPr lang="en-US" sz="1200" i="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in the anisotropic case, such that the density strain energy </a:t>
            </a:r>
            <a:r>
              <a:rPr lang="en-US" sz="1200" b="0" kern="1200" dirty="0" err="1" smtClean="0">
                <a:solidFill>
                  <a:schemeClr val="tx1"/>
                </a:solidFill>
                <a:effectLst/>
                <a:latin typeface="+mn-lt"/>
                <a:ea typeface="+mn-ea"/>
                <a:cs typeface="+mn-cs"/>
              </a:rPr>
              <a:t>U</a:t>
            </a:r>
            <a:r>
              <a:rPr lang="en-US" sz="1200" i="1" kern="1200" dirty="0" err="1" smtClean="0">
                <a:solidFill>
                  <a:schemeClr val="tx1"/>
                </a:solidFill>
                <a:effectLst/>
                <a:latin typeface="+mn-lt"/>
                <a:ea typeface="+mn-ea"/>
                <a:cs typeface="+mn-cs"/>
              </a:rPr>
              <a:t>d</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u</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 is kept constant over the entire surface S, while the anisotropy strain energy </a:t>
            </a:r>
            <a:endParaRPr lang="en-US" dirty="0" smtClean="0"/>
          </a:p>
          <a:p>
            <a:r>
              <a:rPr lang="en-US" sz="1200" b="0" kern="1200" dirty="0" err="1" smtClean="0">
                <a:solidFill>
                  <a:schemeClr val="tx1"/>
                </a:solidFill>
                <a:effectLst/>
                <a:latin typeface="+mn-lt"/>
                <a:ea typeface="+mn-ea"/>
                <a:cs typeface="+mn-cs"/>
              </a:rPr>
              <a:t>U</a:t>
            </a:r>
            <a:r>
              <a:rPr lang="en-US" sz="1200" i="1" kern="1200" dirty="0" err="1"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v/u </a:t>
            </a:r>
            <a:r>
              <a:rPr lang="en-US" sz="1200" kern="1200" dirty="0" smtClean="0">
                <a:solidFill>
                  <a:schemeClr val="tx1"/>
                </a:solidFill>
                <a:effectLst/>
                <a:latin typeface="+mn-lt"/>
                <a:ea typeface="+mn-ea"/>
                <a:cs typeface="+mn-cs"/>
              </a:rPr>
              <a:t>, a/</a:t>
            </a:r>
            <a:r>
              <a:rPr lang="en-US" sz="1200" i="1" kern="1200" dirty="0" smtClean="0">
                <a:solidFill>
                  <a:schemeClr val="tx1"/>
                </a:solidFill>
                <a:effectLst/>
                <a:latin typeface="+mn-lt"/>
                <a:ea typeface="+mn-ea"/>
                <a:cs typeface="+mn-cs"/>
              </a:rPr>
              <a:t>b </a:t>
            </a:r>
            <a:r>
              <a:rPr lang="en-US" sz="1200" kern="1200" dirty="0" smtClean="0">
                <a:solidFill>
                  <a:schemeClr val="tx1"/>
                </a:solidFill>
                <a:effectLst/>
                <a:latin typeface="+mn-lt"/>
                <a:ea typeface="+mn-ea"/>
                <a:cs typeface="+mn-cs"/>
              </a:rPr>
              <a:t>) is minimized for the local stress ratio |v|/|u|</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12</a:t>
            </a:fld>
            <a:endParaRPr lang="it-IT"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Plot of the strain deformation energy as a function of the isotropic grid edge length </a:t>
            </a:r>
            <a:r>
              <a:rPr lang="en-US" sz="1200" i="1"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other</a:t>
            </a:r>
            <a:r>
              <a:rPr lang="en-US" sz="1200" kern="1200" baseline="0" dirty="0" smtClean="0">
                <a:solidFill>
                  <a:schemeClr val="tx1"/>
                </a:solidFill>
                <a:effectLst/>
                <a:latin typeface="+mn-lt"/>
                <a:ea typeface="+mn-ea"/>
                <a:cs typeface="+mn-cs"/>
              </a:rPr>
              <a:t> words the strain energy is roughly proportional to the cube of the length of the bars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13</a:t>
            </a:fld>
            <a:endParaRPr lang="it-IT"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Consider a</a:t>
            </a:r>
            <a:r>
              <a:rPr lang="en-US" sz="1200" kern="1200" baseline="0" dirty="0" smtClean="0">
                <a:solidFill>
                  <a:schemeClr val="tx1"/>
                </a:solidFill>
                <a:effectLst/>
                <a:latin typeface="+mn-lt"/>
                <a:ea typeface="+mn-ea"/>
                <a:cs typeface="+mn-cs"/>
              </a:rPr>
              <a:t> hex grid s</a:t>
            </a:r>
            <a:r>
              <a:rPr lang="en-US" sz="1200" kern="1200" dirty="0" smtClean="0">
                <a:solidFill>
                  <a:schemeClr val="tx1"/>
                </a:solidFill>
                <a:effectLst/>
                <a:latin typeface="+mn-lt"/>
                <a:ea typeface="+mn-ea"/>
                <a:cs typeface="+mn-cs"/>
              </a:rPr>
              <a:t>ubject to an </a:t>
            </a:r>
            <a:r>
              <a:rPr lang="en-US" sz="1200" i="1" kern="1200" dirty="0" smtClean="0">
                <a:solidFill>
                  <a:schemeClr val="tx1"/>
                </a:solidFill>
                <a:effectLst/>
                <a:latin typeface="+mn-lt"/>
                <a:ea typeface="+mn-ea"/>
                <a:cs typeface="+mn-cs"/>
              </a:rPr>
              <a:t>anisotropic </a:t>
            </a:r>
            <a:r>
              <a:rPr lang="en-US" sz="1200" kern="1200" dirty="0" smtClean="0">
                <a:solidFill>
                  <a:schemeClr val="tx1"/>
                </a:solidFill>
                <a:effectLst/>
                <a:latin typeface="+mn-lt"/>
                <a:ea typeface="+mn-ea"/>
                <a:cs typeface="+mn-cs"/>
              </a:rPr>
              <a:t>state of stress and the problem is that of associating a </a:t>
            </a:r>
            <a:endParaRPr lang="en-US" dirty="0" smtClean="0"/>
          </a:p>
          <a:p>
            <a:r>
              <a:rPr lang="en-US" sz="1200" kern="1200" dirty="0" smtClean="0">
                <a:solidFill>
                  <a:schemeClr val="tx1"/>
                </a:solidFill>
                <a:effectLst/>
                <a:latin typeface="+mn-lt"/>
                <a:ea typeface="+mn-ea"/>
                <a:cs typeface="+mn-cs"/>
              </a:rPr>
              <a:t>suitable ratio </a:t>
            </a:r>
            <a:r>
              <a:rPr lang="en-US" sz="1200" i="1" kern="1200" dirty="0" smtClean="0">
                <a:solidFill>
                  <a:schemeClr val="tx1"/>
                </a:solidFill>
                <a:effectLst/>
                <a:latin typeface="+mn-lt"/>
                <a:ea typeface="+mn-ea"/>
                <a:cs typeface="+mn-cs"/>
              </a:rPr>
              <a:t>b/a </a:t>
            </a:r>
            <a:r>
              <a:rPr lang="en-US" sz="1200" kern="1200" dirty="0" smtClean="0">
                <a:solidFill>
                  <a:schemeClr val="tx1"/>
                </a:solidFill>
                <a:effectLst/>
                <a:latin typeface="+mn-lt"/>
                <a:ea typeface="+mn-ea"/>
                <a:cs typeface="+mn-cs"/>
              </a:rPr>
              <a:t>to each cell, in such a way that the anisotropy strain energy </a:t>
            </a:r>
            <a:r>
              <a:rPr lang="en-US" sz="1200" b="0" kern="1200" dirty="0" err="1" smtClean="0">
                <a:solidFill>
                  <a:schemeClr val="tx1"/>
                </a:solidFill>
                <a:effectLst/>
                <a:latin typeface="+mn-lt"/>
                <a:ea typeface="+mn-ea"/>
                <a:cs typeface="+mn-cs"/>
              </a:rPr>
              <a:t>U</a:t>
            </a:r>
            <a:r>
              <a:rPr lang="en-US" sz="1200" i="1" kern="1200" dirty="0" err="1"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v</a:t>
            </a:r>
            <a:r>
              <a:rPr lang="en-US" sz="1200" i="0" kern="1200" dirty="0" smtClean="0">
                <a:solidFill>
                  <a:schemeClr val="tx1"/>
                </a:solidFill>
                <a:effectLst/>
                <a:latin typeface="+mn-lt"/>
                <a:ea typeface="+mn-ea"/>
                <a:cs typeface="+mn-cs"/>
              </a:rPr>
              <a:t>/u</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b/a</a:t>
            </a:r>
            <a:r>
              <a:rPr lang="en-US" sz="1200" kern="1200" dirty="0" smtClean="0">
                <a:solidFill>
                  <a:schemeClr val="tx1"/>
                </a:solidFill>
                <a:effectLst/>
                <a:latin typeface="+mn-lt"/>
                <a:ea typeface="+mn-ea"/>
                <a:cs typeface="+mn-cs"/>
              </a:rPr>
              <a:t>) results locally</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inimized.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strain energy </a:t>
            </a:r>
            <a:r>
              <a:rPr lang="en-US" sz="1200" b="0" kern="1200" dirty="0" err="1" smtClean="0">
                <a:solidFill>
                  <a:schemeClr val="tx1"/>
                </a:solidFill>
                <a:effectLst/>
                <a:latin typeface="+mn-lt"/>
                <a:ea typeface="+mn-ea"/>
                <a:cs typeface="+mn-cs"/>
              </a:rPr>
              <a:t>U</a:t>
            </a:r>
            <a:r>
              <a:rPr lang="en-US" sz="1200" i="1" kern="1200" dirty="0" err="1" smtClean="0">
                <a:solidFill>
                  <a:schemeClr val="tx1"/>
                </a:solidFill>
                <a:effectLst/>
                <a:latin typeface="+mn-lt"/>
                <a:ea typeface="+mn-ea"/>
                <a:cs typeface="+mn-cs"/>
              </a:rPr>
              <a:t>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been computed for several couples of ratios </a:t>
            </a:r>
            <a:r>
              <a:rPr lang="en-US" sz="1200" i="1" kern="1200" dirty="0" smtClean="0">
                <a:solidFill>
                  <a:schemeClr val="tx1"/>
                </a:solidFill>
                <a:effectLst/>
                <a:latin typeface="+mn-lt"/>
                <a:ea typeface="+mn-ea"/>
                <a:cs typeface="+mn-cs"/>
              </a:rPr>
              <a:t>v</a:t>
            </a:r>
            <a:r>
              <a:rPr lang="en-US" sz="1200" i="0" kern="1200" dirty="0" smtClean="0">
                <a:solidFill>
                  <a:schemeClr val="tx1"/>
                </a:solidFill>
                <a:effectLst/>
                <a:latin typeface="+mn-lt"/>
                <a:ea typeface="+mn-ea"/>
                <a:cs typeface="+mn-cs"/>
              </a:rPr>
              <a:t>/u </a:t>
            </a:r>
            <a:r>
              <a:rPr lang="en-US" sz="1200" kern="1200" dirty="0" smtClean="0">
                <a:solidFill>
                  <a:schemeClr val="tx1"/>
                </a:solidFill>
                <a:effectLst/>
                <a:latin typeface="+mn-lt"/>
                <a:ea typeface="+mn-ea"/>
                <a:cs typeface="+mn-cs"/>
              </a:rPr>
              <a:t>and </a:t>
            </a:r>
            <a:r>
              <a:rPr lang="en-US" sz="1200" i="1" kern="1200" dirty="0" smtClean="0">
                <a:solidFill>
                  <a:schemeClr val="tx1"/>
                </a:solidFill>
                <a:effectLst/>
                <a:latin typeface="+mn-lt"/>
                <a:ea typeface="+mn-ea"/>
                <a:cs typeface="+mn-cs"/>
              </a:rPr>
              <a:t>b/a </a:t>
            </a:r>
            <a:r>
              <a:rPr lang="en-US" sz="1200" kern="1200" dirty="0" smtClean="0">
                <a:solidFill>
                  <a:schemeClr val="tx1"/>
                </a:solidFill>
                <a:effectLst/>
                <a:latin typeface="+mn-lt"/>
                <a:ea typeface="+mn-ea"/>
                <a:cs typeface="+mn-cs"/>
              </a:rPr>
              <a:t>, paying attention to</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keep the sum of the forces constant and also </a:t>
            </a:r>
            <a:r>
              <a:rPr lang="en-US" sz="1200" i="1" kern="1200" dirty="0" smtClean="0">
                <a:solidFill>
                  <a:schemeClr val="tx1"/>
                </a:solidFill>
                <a:effectLst/>
                <a:latin typeface="+mn-lt"/>
                <a:ea typeface="+mn-ea"/>
                <a:cs typeface="+mn-cs"/>
              </a:rPr>
              <a:t>the</a:t>
            </a:r>
            <a:r>
              <a:rPr lang="en-US" sz="1200" i="1" kern="1200" baseline="0" dirty="0" smtClean="0">
                <a:solidFill>
                  <a:schemeClr val="tx1"/>
                </a:solidFill>
                <a:effectLst/>
                <a:latin typeface="+mn-lt"/>
                <a:ea typeface="+mn-ea"/>
                <a:cs typeface="+mn-cs"/>
              </a:rPr>
              <a:t> total length constant. </a:t>
            </a:r>
          </a:p>
          <a:p>
            <a:r>
              <a:rPr lang="en-US" sz="1200" i="1" kern="1200" baseline="0" dirty="0" err="1" smtClean="0">
                <a:solidFill>
                  <a:schemeClr val="tx1"/>
                </a:solidFill>
                <a:effectLst/>
                <a:latin typeface="+mn-lt"/>
                <a:ea typeface="+mn-ea"/>
                <a:cs typeface="+mn-cs"/>
              </a:rPr>
              <a:t>Evalutating</a:t>
            </a:r>
            <a:r>
              <a:rPr lang="en-US" sz="1200" i="1" kern="1200" baseline="0" dirty="0" smtClean="0">
                <a:solidFill>
                  <a:schemeClr val="tx1"/>
                </a:solidFill>
                <a:effectLst/>
                <a:latin typeface="+mn-lt"/>
                <a:ea typeface="+mn-ea"/>
                <a:cs typeface="+mn-cs"/>
              </a:rPr>
              <a:t> the strain energy for all these couple result in a function that has its minima along a line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effectLst/>
                <a:latin typeface="+mn-lt"/>
                <a:ea typeface="+mn-ea"/>
                <a:cs typeface="+mn-cs"/>
              </a:rPr>
              <a:t>This means that minimum </a:t>
            </a:r>
            <a:r>
              <a:rPr lang="en-US" sz="1200" kern="1200" dirty="0" smtClean="0">
                <a:solidFill>
                  <a:schemeClr val="tx1"/>
                </a:solidFill>
                <a:effectLst/>
                <a:latin typeface="+mn-lt"/>
                <a:ea typeface="+mn-ea"/>
                <a:cs typeface="+mn-cs"/>
              </a:rPr>
              <a:t>anisotropy strain energy is achieved when the force ratio and the geometric ratio </a:t>
            </a:r>
            <a:r>
              <a:rPr lang="en-US" sz="1200" i="1" kern="1200" dirty="0" smtClean="0">
                <a:solidFill>
                  <a:schemeClr val="tx1"/>
                </a:solidFill>
                <a:effectLst/>
                <a:latin typeface="+mn-lt"/>
                <a:ea typeface="+mn-ea"/>
                <a:cs typeface="+mn-cs"/>
              </a:rPr>
              <a:t>b </a:t>
            </a:r>
            <a:r>
              <a:rPr lang="en-US" sz="1200" kern="1200" dirty="0" smtClean="0">
                <a:solidFill>
                  <a:schemeClr val="tx1"/>
                </a:solidFill>
                <a:effectLst/>
                <a:latin typeface="+mn-lt"/>
                <a:ea typeface="+mn-ea"/>
                <a:cs typeface="+mn-cs"/>
              </a:rPr>
              <a:t>are roughly the same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14</a:t>
            </a:fld>
            <a:endParaRPr lang="it-IT"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In an anisotropic hexagonal grid, loaded as</a:t>
            </a:r>
            <a:r>
              <a:rPr lang="en-US" sz="1200" kern="1200" baseline="0" dirty="0" smtClean="0">
                <a:solidFill>
                  <a:schemeClr val="tx1"/>
                </a:solidFill>
                <a:effectLst/>
                <a:latin typeface="+mn-lt"/>
                <a:ea typeface="+mn-ea"/>
                <a:cs typeface="+mn-cs"/>
              </a:rPr>
              <a:t> in fig </a:t>
            </a:r>
            <a:r>
              <a:rPr lang="en-US" sz="1200" kern="1200" dirty="0" smtClean="0">
                <a:solidFill>
                  <a:schemeClr val="tx1"/>
                </a:solidFill>
                <a:effectLst/>
                <a:latin typeface="+mn-lt"/>
                <a:ea typeface="+mn-ea"/>
                <a:cs typeface="+mn-cs"/>
              </a:rPr>
              <a:t>the strain energy U depends both on the ratio </a:t>
            </a:r>
            <a:r>
              <a:rPr lang="en-US" sz="1200" kern="1200" dirty="0" err="1" smtClean="0">
                <a:solidFill>
                  <a:schemeClr val="tx1"/>
                </a:solidFill>
                <a:effectLst/>
                <a:latin typeface="+mn-lt"/>
                <a:ea typeface="+mn-ea"/>
                <a:cs typeface="+mn-cs"/>
              </a:rPr>
              <a:t>Fy</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Fx</a:t>
            </a:r>
            <a:r>
              <a:rPr lang="en-US" sz="1200" kern="1200" dirty="0" smtClean="0">
                <a:solidFill>
                  <a:schemeClr val="tx1"/>
                </a:solidFill>
                <a:effectLst/>
                <a:latin typeface="+mn-lt"/>
                <a:ea typeface="+mn-ea"/>
                <a:cs typeface="+mn-cs"/>
              </a:rPr>
              <a:t>  between </a:t>
            </a:r>
          </a:p>
          <a:p>
            <a:r>
              <a:rPr lang="en-US" sz="1200" kern="1200" dirty="0" smtClean="0">
                <a:solidFill>
                  <a:schemeClr val="tx1"/>
                </a:solidFill>
                <a:effectLst/>
                <a:latin typeface="+mn-lt"/>
                <a:ea typeface="+mn-ea"/>
                <a:cs typeface="+mn-cs"/>
              </a:rPr>
              <a:t>vertical and horizontal forces (their sum </a:t>
            </a:r>
            <a:r>
              <a:rPr lang="en-US" sz="1200" kern="1200" dirty="0" err="1" smtClean="0">
                <a:solidFill>
                  <a:schemeClr val="tx1"/>
                </a:solidFill>
                <a:effectLst/>
                <a:latin typeface="+mn-lt"/>
                <a:ea typeface="+mn-ea"/>
                <a:cs typeface="+mn-cs"/>
              </a:rPr>
              <a:t>Fy</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Fx</a:t>
            </a:r>
            <a:r>
              <a:rPr lang="en-US" sz="1200" kern="1200" dirty="0" smtClean="0">
                <a:solidFill>
                  <a:schemeClr val="tx1"/>
                </a:solidFill>
                <a:effectLst/>
                <a:latin typeface="+mn-lt"/>
                <a:ea typeface="+mn-ea"/>
                <a:cs typeface="+mn-cs"/>
              </a:rPr>
              <a:t> being constant) and on the ratio b/a between the radii of the ellipse </a:t>
            </a:r>
            <a:endParaRPr lang="en-US" dirty="0" smtClean="0"/>
          </a:p>
          <a:p>
            <a:r>
              <a:rPr lang="en-US" sz="1200" kern="1200" dirty="0" smtClean="0">
                <a:solidFill>
                  <a:schemeClr val="tx1"/>
                </a:solidFill>
                <a:effectLst/>
                <a:latin typeface="+mn-lt"/>
                <a:ea typeface="+mn-ea"/>
                <a:cs typeface="+mn-cs"/>
              </a:rPr>
              <a:t>circumscribed to cell.</a:t>
            </a:r>
            <a:br>
              <a:rPr lang="en-US" sz="1200" kern="1200" dirty="0" smtClean="0">
                <a:solidFill>
                  <a:schemeClr val="tx1"/>
                </a:solidFill>
                <a:effectLst/>
                <a:latin typeface="+mn-lt"/>
                <a:ea typeface="+mn-ea"/>
                <a:cs typeface="+mn-cs"/>
              </a:rPr>
            </a:b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15</a:t>
            </a:fld>
            <a:endParaRPr lang="it-IT"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In an anisotropic hexagonal grid, loaded as</a:t>
            </a:r>
            <a:r>
              <a:rPr lang="en-US" sz="1200" kern="1200" baseline="0" dirty="0" smtClean="0">
                <a:solidFill>
                  <a:schemeClr val="tx1"/>
                </a:solidFill>
                <a:effectLst/>
                <a:latin typeface="+mn-lt"/>
                <a:ea typeface="+mn-ea"/>
                <a:cs typeface="+mn-cs"/>
              </a:rPr>
              <a:t> in fig </a:t>
            </a:r>
            <a:r>
              <a:rPr lang="en-US" sz="1200" kern="1200" dirty="0" smtClean="0">
                <a:solidFill>
                  <a:schemeClr val="tx1"/>
                </a:solidFill>
                <a:effectLst/>
                <a:latin typeface="+mn-lt"/>
                <a:ea typeface="+mn-ea"/>
                <a:cs typeface="+mn-cs"/>
              </a:rPr>
              <a:t>the strain energy U depends both on the ratio </a:t>
            </a:r>
            <a:r>
              <a:rPr lang="en-US" sz="1200" kern="1200" dirty="0" err="1" smtClean="0">
                <a:solidFill>
                  <a:schemeClr val="tx1"/>
                </a:solidFill>
                <a:effectLst/>
                <a:latin typeface="+mn-lt"/>
                <a:ea typeface="+mn-ea"/>
                <a:cs typeface="+mn-cs"/>
              </a:rPr>
              <a:t>Fy</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Fx</a:t>
            </a:r>
            <a:r>
              <a:rPr lang="en-US" sz="1200" kern="1200" dirty="0" smtClean="0">
                <a:solidFill>
                  <a:schemeClr val="tx1"/>
                </a:solidFill>
                <a:effectLst/>
                <a:latin typeface="+mn-lt"/>
                <a:ea typeface="+mn-ea"/>
                <a:cs typeface="+mn-cs"/>
              </a:rPr>
              <a:t>  between </a:t>
            </a:r>
          </a:p>
          <a:p>
            <a:r>
              <a:rPr lang="en-US" sz="1200" kern="1200" dirty="0" smtClean="0">
                <a:solidFill>
                  <a:schemeClr val="tx1"/>
                </a:solidFill>
                <a:effectLst/>
                <a:latin typeface="+mn-lt"/>
                <a:ea typeface="+mn-ea"/>
                <a:cs typeface="+mn-cs"/>
              </a:rPr>
              <a:t>vertical and horizontal forces (their sum </a:t>
            </a:r>
            <a:r>
              <a:rPr lang="en-US" sz="1200" kern="1200" dirty="0" err="1" smtClean="0">
                <a:solidFill>
                  <a:schemeClr val="tx1"/>
                </a:solidFill>
                <a:effectLst/>
                <a:latin typeface="+mn-lt"/>
                <a:ea typeface="+mn-ea"/>
                <a:cs typeface="+mn-cs"/>
              </a:rPr>
              <a:t>Fy</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Fx</a:t>
            </a:r>
            <a:r>
              <a:rPr lang="en-US" sz="1200" kern="1200" dirty="0" smtClean="0">
                <a:solidFill>
                  <a:schemeClr val="tx1"/>
                </a:solidFill>
                <a:effectLst/>
                <a:latin typeface="+mn-lt"/>
                <a:ea typeface="+mn-ea"/>
                <a:cs typeface="+mn-cs"/>
              </a:rPr>
              <a:t> being constant) and on the ratio b/a between the radii of the ellipse </a:t>
            </a:r>
            <a:endParaRPr lang="en-US" dirty="0" smtClean="0"/>
          </a:p>
          <a:p>
            <a:r>
              <a:rPr lang="en-US" sz="1200" kern="1200" dirty="0" smtClean="0">
                <a:solidFill>
                  <a:schemeClr val="tx1"/>
                </a:solidFill>
                <a:effectLst/>
                <a:latin typeface="+mn-lt"/>
                <a:ea typeface="+mn-ea"/>
                <a:cs typeface="+mn-cs"/>
              </a:rPr>
              <a:t>circumscribed to cell.</a:t>
            </a:r>
            <a:br>
              <a:rPr lang="en-US" sz="1200" kern="1200" dirty="0" smtClean="0">
                <a:solidFill>
                  <a:schemeClr val="tx1"/>
                </a:solidFill>
                <a:effectLst/>
                <a:latin typeface="+mn-lt"/>
                <a:ea typeface="+mn-ea"/>
                <a:cs typeface="+mn-cs"/>
              </a:rPr>
            </a:b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16</a:t>
            </a:fld>
            <a:endParaRPr lang="it-IT"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US" dirty="0" smtClean="0"/>
              <a:t>Finite Element</a:t>
            </a:r>
            <a:r>
              <a:rPr lang="en-US" baseline="0" dirty="0" smtClean="0"/>
              <a:t> method </a:t>
            </a:r>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17</a:t>
            </a:fld>
            <a:endParaRPr lang="it-IT"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18</a:t>
            </a:fld>
            <a:endParaRPr lang="it-IT"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19</a:t>
            </a:fld>
            <a:endParaRPr 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2</a:t>
            </a:fld>
            <a:endParaRPr lang="it-IT"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20</a:t>
            </a:fld>
            <a:endParaRPr lang="it-IT"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21</a:t>
            </a:fld>
            <a:endParaRPr lang="it-IT"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22</a:t>
            </a:fld>
            <a:endParaRPr lang="it-I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23</a:t>
            </a:fld>
            <a:endParaRPr lang="it-IT"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24</a:t>
            </a:fld>
            <a:endParaRPr lang="it-IT"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25</a:t>
            </a:fld>
            <a:endParaRPr lang="it-IT"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26</a:t>
            </a:fld>
            <a:endParaRPr lang="it-IT"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27</a:t>
            </a:fld>
            <a:endParaRPr lang="it-IT"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US" dirty="0" smtClean="0"/>
              <a:t>Mark Pauli</a:t>
            </a:r>
          </a:p>
          <a:p>
            <a:endParaRPr lang="en-US" dirty="0" smtClean="0"/>
          </a:p>
          <a:p>
            <a:r>
              <a:rPr lang="it-IT" sz="1200" b="0" i="0" kern="1200" dirty="0" smtClean="0">
                <a:solidFill>
                  <a:schemeClr val="tx1"/>
                </a:solidFill>
                <a:latin typeface="Arial" charset="0"/>
                <a:ea typeface="ＭＳ Ｐゴシック" charset="-128"/>
                <a:cs typeface="+mn-cs"/>
              </a:rPr>
              <a:t>mold reuse</a:t>
            </a:r>
          </a:p>
          <a:p>
            <a:endParaRPr lang="it-IT" sz="1200" b="0" i="0" kern="1200" dirty="0" smtClean="0">
              <a:solidFill>
                <a:schemeClr val="tx1"/>
              </a:solidFill>
              <a:latin typeface="Arial" charset="0"/>
              <a:ea typeface="ＭＳ Ｐゴシック" charset="-128"/>
              <a:cs typeface="+mn-cs"/>
            </a:endParaRPr>
          </a:p>
          <a:p>
            <a:endParaRPr lang="en-US" dirty="0" smtClean="0"/>
          </a:p>
          <a:p>
            <a:r>
              <a:rPr lang="en-US" sz="1200" b="0" i="0" kern="1200" dirty="0" smtClean="0">
                <a:solidFill>
                  <a:schemeClr val="tx1"/>
                </a:solidFill>
                <a:latin typeface="Arial" charset="0"/>
                <a:ea typeface="ＭＳ Ｐゴシック" charset="-128"/>
                <a:cs typeface="+mn-cs"/>
              </a:rPr>
              <a:t>The emergence of large-scale freeform shapes in architecture poses big challenges to the fabrication of such structures. A key problem is the approximation of the design surface by a union of patches, </a:t>
            </a:r>
            <a:r>
              <a:rPr lang="en-US" sz="1200" b="0" i="0" kern="1200" dirty="0" err="1" smtClean="0">
                <a:solidFill>
                  <a:schemeClr val="tx1"/>
                </a:solidFill>
                <a:latin typeface="Arial" charset="0"/>
                <a:ea typeface="ＭＳ Ｐゴシック" charset="-128"/>
                <a:cs typeface="+mn-cs"/>
              </a:rPr>
              <a:t>socalled</a:t>
            </a:r>
            <a:r>
              <a:rPr lang="en-US" sz="1200" b="0" i="0" kern="1200" dirty="0" smtClean="0">
                <a:solidFill>
                  <a:schemeClr val="tx1"/>
                </a:solidFill>
                <a:latin typeface="Arial" charset="0"/>
                <a:ea typeface="ＭＳ Ｐゴシック" charset="-128"/>
                <a:cs typeface="+mn-cs"/>
              </a:rPr>
              <a:t> panels, that can be manufactured with a selected technology at reasonable cost, while meeting the design intent and achieving the desired aesthetic quality of panel layout and surface smoothness. The production of curved panels is mostly based on molds. Since the cost of mold fabrication often dominates the panel cost, there is strong incentive to use the same mold for multiple panels. We cast the major practical requirements for architectural surface paneling, including mold reuse, into a global optimization framework that interleaves discrete and continuous optimization steps to minimize production cost while meeting user-specified quality constraints. The search space for optimization is mainly generated through controlled deviation from the design surface and tolerances on positional and normal continuity between neighboring panels. A novel 6-dimensional metric space allows us to quickly compute approximate inter-panel distances, which drastically improves the performance of the optimization and enables the handling of complex arrangements with thousands of panels. The practical relevance of our system is demonstrated by paneling solutions for real, </a:t>
            </a:r>
            <a:r>
              <a:rPr lang="en-US" sz="1200" b="0" i="0" kern="1200" dirty="0" err="1" smtClean="0">
                <a:solidFill>
                  <a:schemeClr val="tx1"/>
                </a:solidFill>
                <a:latin typeface="Arial" charset="0"/>
                <a:ea typeface="ＭＳ Ｐゴシック" charset="-128"/>
                <a:cs typeface="+mn-cs"/>
              </a:rPr>
              <a:t>cuttingedge</a:t>
            </a:r>
            <a:r>
              <a:rPr lang="en-US" sz="1200" b="0" i="0" kern="1200" dirty="0" smtClean="0">
                <a:solidFill>
                  <a:schemeClr val="tx1"/>
                </a:solidFill>
                <a:latin typeface="Arial" charset="0"/>
                <a:ea typeface="ＭＳ Ｐゴシック" charset="-128"/>
                <a:cs typeface="+mn-cs"/>
              </a:rPr>
              <a:t> architectural freeform design projects.</a:t>
            </a:r>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28</a:t>
            </a:fld>
            <a:endParaRPr lang="it-IT"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[VHWP12] VOUGA E., HÖBINGER M., WALLNER J., POTTMANN H.: Design of self-supporting surfaces. </a:t>
            </a:r>
            <a:r>
              <a:rPr lang="en-US" sz="1200" i="1" kern="1200" dirty="0" smtClean="0">
                <a:solidFill>
                  <a:schemeClr val="tx1"/>
                </a:solidFill>
                <a:effectLst/>
                <a:latin typeface="+mn-lt"/>
                <a:ea typeface="+mn-ea"/>
                <a:cs typeface="+mn-cs"/>
              </a:rPr>
              <a:t>ACM Trans. Graph. 31</a:t>
            </a:r>
            <a:r>
              <a:rPr lang="en-US" sz="1200" kern="1200" dirty="0" smtClean="0">
                <a:solidFill>
                  <a:schemeClr val="tx1"/>
                </a:solidFill>
                <a:effectLst/>
                <a:latin typeface="+mn-lt"/>
                <a:ea typeface="+mn-ea"/>
                <a:cs typeface="+mn-cs"/>
              </a:rPr>
              <a:t>, 4 (2012), 87:1–87:11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[TSG∗14]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TANG C., SUN X., GOMES A., WALLNER J., POTTMANN H.: Form-finding with polyhedral meshes made simple. </a:t>
            </a:r>
            <a:r>
              <a:rPr lang="en-US" sz="1200" i="1" kern="1200" dirty="0" smtClean="0">
                <a:solidFill>
                  <a:schemeClr val="tx1"/>
                </a:solidFill>
                <a:effectLst/>
                <a:latin typeface="+mn-lt"/>
                <a:ea typeface="+mn-ea"/>
                <a:cs typeface="+mn-cs"/>
              </a:rPr>
              <a:t>ACM Trans. Graph. </a:t>
            </a:r>
            <a:r>
              <a:rPr lang="en-US" sz="1200" kern="1200" dirty="0" smtClean="0">
                <a:solidFill>
                  <a:schemeClr val="tx1"/>
                </a:solidFill>
                <a:effectLst/>
                <a:latin typeface="+mn-lt"/>
                <a:ea typeface="+mn-ea"/>
                <a:cs typeface="+mn-cs"/>
              </a:rPr>
              <a:t>(2014)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29</a:t>
            </a:fld>
            <a:endParaRPr 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3</a:t>
            </a:fld>
            <a:endParaRPr lang="it-IT"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30</a:t>
            </a:fld>
            <a:endParaRPr lang="it-IT"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31</a:t>
            </a:fld>
            <a:endParaRPr lang="it-IT"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32</a:t>
            </a:fld>
            <a:endParaRPr lang="it-IT"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33</a:t>
            </a:fld>
            <a:endParaRPr lang="it-IT"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34</a:t>
            </a:fld>
            <a:endParaRPr lang="it-IT"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37</a:t>
            </a:fld>
            <a:endParaRPr lang="it-IT"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4</a:t>
            </a:fld>
            <a:endParaRPr lang="it-IT"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5</a:t>
            </a:fld>
            <a:endParaRPr lang="it-IT"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6</a:t>
            </a:fld>
            <a:endParaRPr lang="it-I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7</a:t>
            </a:fld>
            <a:endParaRPr lang="it-IT"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8</a:t>
            </a:fld>
            <a:endParaRPr lang="it-I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9</a:t>
            </a:fld>
            <a:endParaRPr lang="it-IT"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5807" y="2876552"/>
            <a:ext cx="7672388" cy="1630363"/>
          </a:xfrm>
        </p:spPr>
        <p:txBody>
          <a:bodyPr anchor="b"/>
          <a:lstStyle>
            <a:lvl1pPr algn="ctr">
              <a:defRPr sz="6000"/>
            </a:lvl1pPr>
          </a:lstStyle>
          <a:p>
            <a:r>
              <a:rPr lang="en-US" dirty="0" smtClean="0"/>
              <a:t>Click to edit Master title style</a:t>
            </a:r>
            <a:endParaRPr lang="de-CH" dirty="0"/>
          </a:p>
        </p:txBody>
      </p:sp>
      <p:sp>
        <p:nvSpPr>
          <p:cNvPr id="3" name="Subtitle 2"/>
          <p:cNvSpPr>
            <a:spLocks noGrp="1"/>
          </p:cNvSpPr>
          <p:nvPr>
            <p:ph type="subTitle" idx="1"/>
          </p:nvPr>
        </p:nvSpPr>
        <p:spPr>
          <a:xfrm>
            <a:off x="735807" y="4581525"/>
            <a:ext cx="7672388" cy="15811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de-CH" dirty="0"/>
          </a:p>
        </p:txBody>
      </p:sp>
    </p:spTree>
    <p:extLst>
      <p:ext uri="{BB962C8B-B14F-4D97-AF65-F5344CB8AC3E}">
        <p14:creationId xmlns:p14="http://schemas.microsoft.com/office/powerpoint/2010/main" val="32953622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Footer Placeholder 4"/>
          <p:cNvSpPr>
            <a:spLocks noGrp="1"/>
          </p:cNvSpPr>
          <p:nvPr>
            <p:ph type="ftr" sz="quarter" idx="11"/>
          </p:nvPr>
        </p:nvSpPr>
        <p:spPr/>
        <p:txBody>
          <a:bodyPr/>
          <a:lstStyle/>
          <a:p>
            <a:endParaRPr lang="de-CH">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5F642D-6A31-4596-8C22-CC368C1BDF36}" type="slidenum">
              <a:rPr lang="de-CH" smtClean="0">
                <a:solidFill>
                  <a:prstClr val="black">
                    <a:tint val="75000"/>
                  </a:prstClr>
                </a:solidFill>
                <a:latin typeface="Calibri"/>
              </a:rPr>
              <a:pPr/>
              <a:t>‹#›</a:t>
            </a:fld>
            <a:endParaRPr lang="de-CH">
              <a:solidFill>
                <a:prstClr val="black">
                  <a:tint val="75000"/>
                </a:prstClr>
              </a:solidFill>
              <a:latin typeface="Calibri"/>
            </a:endParaRPr>
          </a:p>
        </p:txBody>
      </p:sp>
    </p:spTree>
    <p:extLst>
      <p:ext uri="{BB962C8B-B14F-4D97-AF65-F5344CB8AC3E}">
        <p14:creationId xmlns:p14="http://schemas.microsoft.com/office/powerpoint/2010/main" val="210875371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Footer Placeholder 4"/>
          <p:cNvSpPr>
            <a:spLocks noGrp="1"/>
          </p:cNvSpPr>
          <p:nvPr>
            <p:ph type="ftr" sz="quarter" idx="11"/>
          </p:nvPr>
        </p:nvSpPr>
        <p:spPr/>
        <p:txBody>
          <a:bodyPr/>
          <a:lstStyle/>
          <a:p>
            <a:endParaRPr lang="de-CH">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5F642D-6A31-4596-8C22-CC368C1BDF36}" type="slidenum">
              <a:rPr lang="de-CH" smtClean="0">
                <a:solidFill>
                  <a:prstClr val="black">
                    <a:tint val="75000"/>
                  </a:prstClr>
                </a:solidFill>
                <a:latin typeface="Calibri"/>
              </a:rPr>
              <a:pPr/>
              <a:t>‹#›</a:t>
            </a:fld>
            <a:endParaRPr lang="de-CH">
              <a:solidFill>
                <a:prstClr val="black">
                  <a:tint val="75000"/>
                </a:prstClr>
              </a:solidFill>
              <a:latin typeface="Calibri"/>
            </a:endParaRPr>
          </a:p>
        </p:txBody>
      </p:sp>
    </p:spTree>
    <p:extLst>
      <p:ext uri="{BB962C8B-B14F-4D97-AF65-F5344CB8AC3E}">
        <p14:creationId xmlns:p14="http://schemas.microsoft.com/office/powerpoint/2010/main" val="218945164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80000"/>
          <a:lstStyle/>
          <a:p>
            <a:r>
              <a:rPr lang="en-US" dirty="0" smtClean="0"/>
              <a:t>Click to edit Master title style</a:t>
            </a:r>
            <a:endParaRPr lang="de-CH"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Footer Placeholder 4"/>
          <p:cNvSpPr>
            <a:spLocks noGrp="1"/>
          </p:cNvSpPr>
          <p:nvPr>
            <p:ph type="ftr" sz="quarter" idx="11"/>
          </p:nvPr>
        </p:nvSpPr>
        <p:spPr/>
        <p:txBody>
          <a:bodyPr/>
          <a:lstStyle/>
          <a:p>
            <a:endParaRPr lang="de-CH"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5F642D-6A31-4596-8C22-CC368C1BDF36}" type="slidenum">
              <a:rPr lang="de-CH" smtClean="0">
                <a:solidFill>
                  <a:prstClr val="black">
                    <a:tint val="75000"/>
                  </a:prstClr>
                </a:solidFill>
                <a:latin typeface="Calibri"/>
              </a:rPr>
              <a:pPr/>
              <a:t>‹#›</a:t>
            </a:fld>
            <a:endParaRPr lang="de-CH" dirty="0">
              <a:solidFill>
                <a:prstClr val="black">
                  <a:tint val="75000"/>
                </a:prstClr>
              </a:solidFill>
              <a:latin typeface="Calibri"/>
            </a:endParaRPr>
          </a:p>
        </p:txBody>
      </p:sp>
      <p:sp>
        <p:nvSpPr>
          <p:cNvPr id="7" name="Rectangle 6"/>
          <p:cNvSpPr/>
          <p:nvPr userDrawn="1"/>
        </p:nvSpPr>
        <p:spPr>
          <a:xfrm>
            <a:off x="1" y="365128"/>
            <a:ext cx="357188"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e-CH" dirty="0">
              <a:solidFill>
                <a:prstClr val="white"/>
              </a:solidFill>
              <a:latin typeface="Calibri"/>
            </a:endParaRPr>
          </a:p>
        </p:txBody>
      </p:sp>
    </p:spTree>
    <p:extLst>
      <p:ext uri="{BB962C8B-B14F-4D97-AF65-F5344CB8AC3E}">
        <p14:creationId xmlns:p14="http://schemas.microsoft.com/office/powerpoint/2010/main" val="2996943924"/>
      </p:ext>
    </p:extLst>
  </p:cSld>
  <p:clrMapOvr>
    <a:masterClrMapping/>
  </p:clrMapOvr>
  <p:timing>
    <p:tnLst>
      <p:par>
        <p:cTn xmlns:p14="http://schemas.microsoft.com/office/powerpoint/2010/mai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de-CH"/>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de-CH">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5F642D-6A31-4596-8C22-CC368C1BDF36}" type="slidenum">
              <a:rPr lang="de-CH" smtClean="0">
                <a:solidFill>
                  <a:prstClr val="black">
                    <a:tint val="75000"/>
                  </a:prstClr>
                </a:solidFill>
                <a:latin typeface="Calibri"/>
              </a:rPr>
              <a:pPr/>
              <a:t>‹#›</a:t>
            </a:fld>
            <a:endParaRPr lang="de-CH">
              <a:solidFill>
                <a:prstClr val="black">
                  <a:tint val="75000"/>
                </a:prstClr>
              </a:solidFill>
              <a:latin typeface="Calibri"/>
            </a:endParaRPr>
          </a:p>
        </p:txBody>
      </p:sp>
    </p:spTree>
    <p:extLst>
      <p:ext uri="{BB962C8B-B14F-4D97-AF65-F5344CB8AC3E}">
        <p14:creationId xmlns:p14="http://schemas.microsoft.com/office/powerpoint/2010/main" val="13573023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CH"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5"/>
          <p:cNvSpPr>
            <a:spLocks noGrp="1"/>
          </p:cNvSpPr>
          <p:nvPr>
            <p:ph type="ftr" sz="quarter" idx="11"/>
          </p:nvPr>
        </p:nvSpPr>
        <p:spPr/>
        <p:txBody>
          <a:bodyPr/>
          <a:lstStyle/>
          <a:p>
            <a:endParaRPr lang="de-CH">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5F642D-6A31-4596-8C22-CC368C1BDF36}" type="slidenum">
              <a:rPr lang="de-CH" smtClean="0">
                <a:solidFill>
                  <a:prstClr val="black">
                    <a:tint val="75000"/>
                  </a:prstClr>
                </a:solidFill>
                <a:latin typeface="Calibri"/>
              </a:rPr>
              <a:pPr/>
              <a:t>‹#›</a:t>
            </a:fld>
            <a:endParaRPr lang="de-CH">
              <a:solidFill>
                <a:prstClr val="black">
                  <a:tint val="75000"/>
                </a:prstClr>
              </a:solidFill>
              <a:latin typeface="Calibri"/>
            </a:endParaRPr>
          </a:p>
        </p:txBody>
      </p:sp>
      <p:sp>
        <p:nvSpPr>
          <p:cNvPr id="9" name="Rectangle 8"/>
          <p:cNvSpPr/>
          <p:nvPr userDrawn="1"/>
        </p:nvSpPr>
        <p:spPr>
          <a:xfrm>
            <a:off x="1" y="365128"/>
            <a:ext cx="357188"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e-CH" dirty="0">
              <a:solidFill>
                <a:prstClr val="white"/>
              </a:solidFill>
              <a:latin typeface="Calibri"/>
            </a:endParaRPr>
          </a:p>
        </p:txBody>
      </p:sp>
    </p:spTree>
    <p:extLst>
      <p:ext uri="{BB962C8B-B14F-4D97-AF65-F5344CB8AC3E}">
        <p14:creationId xmlns:p14="http://schemas.microsoft.com/office/powerpoint/2010/main" val="400115603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188" y="374650"/>
            <a:ext cx="8432007" cy="740276"/>
          </a:xfrm>
        </p:spPr>
        <p:txBody>
          <a:bodyPr/>
          <a:lstStyle/>
          <a:p>
            <a:r>
              <a:rPr lang="en-US" dirty="0" smtClean="0"/>
              <a:t>Click to edit Master title style</a:t>
            </a:r>
            <a:endParaRPr lang="de-CH"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8" name="Footer Placeholder 7"/>
          <p:cNvSpPr>
            <a:spLocks noGrp="1"/>
          </p:cNvSpPr>
          <p:nvPr>
            <p:ph type="ftr" sz="quarter" idx="11"/>
          </p:nvPr>
        </p:nvSpPr>
        <p:spPr/>
        <p:txBody>
          <a:bodyPr/>
          <a:lstStyle/>
          <a:p>
            <a:endParaRPr lang="de-CH">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B5F642D-6A31-4596-8C22-CC368C1BDF36}" type="slidenum">
              <a:rPr lang="de-CH" smtClean="0">
                <a:solidFill>
                  <a:prstClr val="black">
                    <a:tint val="75000"/>
                  </a:prstClr>
                </a:solidFill>
                <a:latin typeface="Calibri"/>
              </a:rPr>
              <a:pPr/>
              <a:t>‹#›</a:t>
            </a:fld>
            <a:endParaRPr lang="de-CH">
              <a:solidFill>
                <a:prstClr val="black">
                  <a:tint val="75000"/>
                </a:prstClr>
              </a:solidFill>
              <a:latin typeface="Calibri"/>
            </a:endParaRPr>
          </a:p>
        </p:txBody>
      </p:sp>
      <p:sp>
        <p:nvSpPr>
          <p:cNvPr id="11" name="Rectangle 10"/>
          <p:cNvSpPr/>
          <p:nvPr userDrawn="1"/>
        </p:nvSpPr>
        <p:spPr>
          <a:xfrm>
            <a:off x="1" y="365128"/>
            <a:ext cx="357188"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e-CH" dirty="0">
              <a:solidFill>
                <a:prstClr val="white"/>
              </a:solidFill>
              <a:latin typeface="Calibri"/>
            </a:endParaRPr>
          </a:p>
        </p:txBody>
      </p:sp>
    </p:spTree>
    <p:extLst>
      <p:ext uri="{BB962C8B-B14F-4D97-AF65-F5344CB8AC3E}">
        <p14:creationId xmlns:p14="http://schemas.microsoft.com/office/powerpoint/2010/main" val="3360911676"/>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4" name="Footer Placeholder 3"/>
          <p:cNvSpPr>
            <a:spLocks noGrp="1"/>
          </p:cNvSpPr>
          <p:nvPr>
            <p:ph type="ftr" sz="quarter" idx="11"/>
          </p:nvPr>
        </p:nvSpPr>
        <p:spPr/>
        <p:txBody>
          <a:bodyPr/>
          <a:lstStyle/>
          <a:p>
            <a:endParaRPr lang="de-CH">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B5F642D-6A31-4596-8C22-CC368C1BDF36}" type="slidenum">
              <a:rPr lang="de-CH" smtClean="0">
                <a:solidFill>
                  <a:prstClr val="black">
                    <a:tint val="75000"/>
                  </a:prstClr>
                </a:solidFill>
                <a:latin typeface="Calibri"/>
              </a:rPr>
              <a:pPr/>
              <a:t>‹#›</a:t>
            </a:fld>
            <a:endParaRPr lang="de-CH">
              <a:solidFill>
                <a:prstClr val="black">
                  <a:tint val="75000"/>
                </a:prstClr>
              </a:solidFill>
              <a:latin typeface="Calibri"/>
            </a:endParaRPr>
          </a:p>
        </p:txBody>
      </p:sp>
      <p:sp>
        <p:nvSpPr>
          <p:cNvPr id="7" name="Rectangle 6"/>
          <p:cNvSpPr/>
          <p:nvPr userDrawn="1"/>
        </p:nvSpPr>
        <p:spPr>
          <a:xfrm>
            <a:off x="1" y="365128"/>
            <a:ext cx="357188"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e-CH" dirty="0">
              <a:solidFill>
                <a:prstClr val="white"/>
              </a:solidFill>
              <a:latin typeface="Calibri"/>
            </a:endParaRPr>
          </a:p>
        </p:txBody>
      </p:sp>
    </p:spTree>
    <p:extLst>
      <p:ext uri="{BB962C8B-B14F-4D97-AF65-F5344CB8AC3E}">
        <p14:creationId xmlns:p14="http://schemas.microsoft.com/office/powerpoint/2010/main" val="169375586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de-CH">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B5F642D-6A31-4596-8C22-CC368C1BDF36}" type="slidenum">
              <a:rPr lang="de-CH" smtClean="0">
                <a:solidFill>
                  <a:prstClr val="black">
                    <a:tint val="75000"/>
                  </a:prstClr>
                </a:solidFill>
                <a:latin typeface="Calibri"/>
              </a:rPr>
              <a:pPr/>
              <a:t>‹#›</a:t>
            </a:fld>
            <a:endParaRPr lang="de-CH">
              <a:solidFill>
                <a:prstClr val="black">
                  <a:tint val="75000"/>
                </a:prstClr>
              </a:solidFill>
              <a:latin typeface="Calibri"/>
            </a:endParaRPr>
          </a:p>
        </p:txBody>
      </p:sp>
    </p:spTree>
    <p:extLst>
      <p:ext uri="{BB962C8B-B14F-4D97-AF65-F5344CB8AC3E}">
        <p14:creationId xmlns:p14="http://schemas.microsoft.com/office/powerpoint/2010/main" val="3022534855"/>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de-CH"/>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de-CH">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5F642D-6A31-4596-8C22-CC368C1BDF36}" type="slidenum">
              <a:rPr lang="de-CH" smtClean="0">
                <a:solidFill>
                  <a:prstClr val="black">
                    <a:tint val="75000"/>
                  </a:prstClr>
                </a:solidFill>
                <a:latin typeface="Calibri"/>
              </a:rPr>
              <a:pPr/>
              <a:t>‹#›</a:t>
            </a:fld>
            <a:endParaRPr lang="de-CH">
              <a:solidFill>
                <a:prstClr val="black">
                  <a:tint val="75000"/>
                </a:prstClr>
              </a:solidFill>
              <a:latin typeface="Calibri"/>
            </a:endParaRPr>
          </a:p>
        </p:txBody>
      </p:sp>
    </p:spTree>
    <p:extLst>
      <p:ext uri="{BB962C8B-B14F-4D97-AF65-F5344CB8AC3E}">
        <p14:creationId xmlns:p14="http://schemas.microsoft.com/office/powerpoint/2010/main" val="4040909279"/>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de-CH"/>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de-CH">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5F642D-6A31-4596-8C22-CC368C1BDF36}" type="slidenum">
              <a:rPr lang="de-CH" smtClean="0">
                <a:solidFill>
                  <a:prstClr val="black">
                    <a:tint val="75000"/>
                  </a:prstClr>
                </a:solidFill>
                <a:latin typeface="Calibri"/>
              </a:rPr>
              <a:pPr/>
              <a:t>‹#›</a:t>
            </a:fld>
            <a:endParaRPr lang="de-CH">
              <a:solidFill>
                <a:prstClr val="black">
                  <a:tint val="75000"/>
                </a:prstClr>
              </a:solidFill>
              <a:latin typeface="Calibri"/>
            </a:endParaRPr>
          </a:p>
        </p:txBody>
      </p:sp>
    </p:spTree>
    <p:extLst>
      <p:ext uri="{BB962C8B-B14F-4D97-AF65-F5344CB8AC3E}">
        <p14:creationId xmlns:p14="http://schemas.microsoft.com/office/powerpoint/2010/main" val="294233641"/>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88" y="365128"/>
            <a:ext cx="8429625" cy="749801"/>
          </a:xfrm>
          <a:prstGeom prst="rect">
            <a:avLst/>
          </a:prstGeom>
        </p:spPr>
        <p:txBody>
          <a:bodyPr vert="horz" lIns="180000" tIns="45720" rIns="180000" bIns="45720" rtlCol="0" anchor="ctr">
            <a:normAutofit/>
          </a:bodyPr>
          <a:lstStyle/>
          <a:p>
            <a:r>
              <a:rPr lang="en-US" dirty="0" smtClean="0"/>
              <a:t>Click to edit Master title style</a:t>
            </a:r>
            <a:endParaRPr lang="de-CH" dirty="0"/>
          </a:p>
        </p:txBody>
      </p:sp>
      <p:sp>
        <p:nvSpPr>
          <p:cNvPr id="3" name="Text Placeholder 2"/>
          <p:cNvSpPr>
            <a:spLocks noGrp="1"/>
          </p:cNvSpPr>
          <p:nvPr>
            <p:ph type="body" idx="1"/>
          </p:nvPr>
        </p:nvSpPr>
        <p:spPr>
          <a:xfrm>
            <a:off x="357188" y="1825625"/>
            <a:ext cx="8429625" cy="4184650"/>
          </a:xfrm>
          <a:prstGeom prst="rect">
            <a:avLst/>
          </a:prstGeom>
        </p:spPr>
        <p:txBody>
          <a:bodyPr vert="horz" lIns="180000" tIns="45720" rIns="18000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5" name="Footer Placeholder 4"/>
          <p:cNvSpPr>
            <a:spLocks noGrp="1"/>
          </p:cNvSpPr>
          <p:nvPr>
            <p:ph type="ftr" sz="quarter" idx="3"/>
          </p:nvPr>
        </p:nvSpPr>
        <p:spPr>
          <a:xfrm>
            <a:off x="4593431" y="6356353"/>
            <a:ext cx="319325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de-CH">
              <a:solidFill>
                <a:prstClr val="black">
                  <a:tint val="75000"/>
                </a:prstClr>
              </a:solidFill>
              <a:latin typeface="Calibri"/>
            </a:endParaRPr>
          </a:p>
        </p:txBody>
      </p:sp>
      <p:sp>
        <p:nvSpPr>
          <p:cNvPr id="6" name="Slide Number Placeholder 5"/>
          <p:cNvSpPr>
            <a:spLocks noGrp="1"/>
          </p:cNvSpPr>
          <p:nvPr>
            <p:ph type="sldNum" sz="quarter" idx="4"/>
          </p:nvPr>
        </p:nvSpPr>
        <p:spPr>
          <a:xfrm>
            <a:off x="7943850" y="6356353"/>
            <a:ext cx="5715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5F642D-6A31-4596-8C22-CC368C1BDF36}" type="slidenum">
              <a:rPr lang="de-CH" smtClean="0">
                <a:solidFill>
                  <a:prstClr val="black">
                    <a:tint val="75000"/>
                  </a:prstClr>
                </a:solidFill>
                <a:latin typeface="Calibri"/>
              </a:rPr>
              <a:pPr defTabSz="914400"/>
              <a:t>‹#›</a:t>
            </a:fld>
            <a:endParaRPr lang="de-CH">
              <a:solidFill>
                <a:prstClr val="black">
                  <a:tint val="75000"/>
                </a:prstClr>
              </a:solidFill>
              <a:latin typeface="Calibri"/>
            </a:endParaRPr>
          </a:p>
        </p:txBody>
      </p:sp>
    </p:spTree>
    <p:extLst>
      <p:ext uri="{BB962C8B-B14F-4D97-AF65-F5344CB8AC3E}">
        <p14:creationId xmlns:p14="http://schemas.microsoft.com/office/powerpoint/2010/main" val="358078027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microsoft.com/office/2007/relationships/hdphoto" Target="../media/hdphoto2.wdp"/><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1.emf"/></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7.emf"/></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JPG"/><Relationship Id="rId7"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JPG"/><Relationship Id="rId7" Type="http://schemas.openxmlformats.org/officeDocument/2006/relationships/image" Target="../media/image63.JPG"/><Relationship Id="rId8" Type="http://schemas.openxmlformats.org/officeDocument/2006/relationships/image" Target="../media/image64.png"/><Relationship Id="rId9"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microsoft.com/office/2007/relationships/hdphoto" Target="../media/hdphoto1.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scio_teaser.png"/>
          <p:cNvPicPr>
            <a:picLocks noChangeAspect="1"/>
          </p:cNvPicPr>
          <p:nvPr/>
        </p:nvPicPr>
        <p:blipFill>
          <a:blip r:embed="rId3">
            <a:extLst>
              <a:ext uri="{BEBA8EAE-BF5A-486C-A8C5-ECC9F3942E4B}">
                <a14:imgProps xmlns:a14="http://schemas.microsoft.com/office/drawing/2010/main">
                  <a14:imgLayer r:embed="rId4">
                    <a14:imgEffect>
                      <a14:backgroundRemoval t="329" b="100000" l="0" r="100000">
                        <a14:foregroundMark x1="13709" y1="45540" x2="25282" y2="94131"/>
                        <a14:foregroundMark x1="83828" y1="51831" x2="89614" y2="96432"/>
                      </a14:backgroundRemoval>
                    </a14:imgEffect>
                  </a14:imgLayer>
                </a14:imgProps>
              </a:ext>
              <a:ext uri="{28A0092B-C50C-407E-A947-70E740481C1C}">
                <a14:useLocalDpi xmlns:a14="http://schemas.microsoft.com/office/drawing/2010/main" val="0"/>
              </a:ext>
            </a:extLst>
          </a:blip>
          <a:stretch>
            <a:fillRect/>
          </a:stretch>
        </p:blipFill>
        <p:spPr>
          <a:xfrm>
            <a:off x="2424508" y="749300"/>
            <a:ext cx="5014517" cy="3350875"/>
          </a:xfrm>
          <a:prstGeom prst="rect">
            <a:avLst/>
          </a:prstGeom>
        </p:spPr>
      </p:pic>
      <p:sp>
        <p:nvSpPr>
          <p:cNvPr id="2" name="Title 1"/>
          <p:cNvSpPr>
            <a:spLocks noGrp="1"/>
          </p:cNvSpPr>
          <p:nvPr>
            <p:ph type="ctrTitle"/>
          </p:nvPr>
        </p:nvSpPr>
        <p:spPr/>
        <p:txBody>
          <a:bodyPr>
            <a:normAutofit fontScale="90000"/>
          </a:bodyPr>
          <a:lstStyle/>
          <a:p>
            <a:r>
              <a:rPr lang="en-US" dirty="0"/>
              <a:t>Statics Aware Grid Shells </a:t>
            </a:r>
          </a:p>
        </p:txBody>
      </p:sp>
      <p:sp>
        <p:nvSpPr>
          <p:cNvPr id="3" name="Subtitle 2"/>
          <p:cNvSpPr>
            <a:spLocks noGrp="1"/>
          </p:cNvSpPr>
          <p:nvPr>
            <p:ph type="subTitle" idx="1"/>
          </p:nvPr>
        </p:nvSpPr>
        <p:spPr>
          <a:xfrm>
            <a:off x="735806" y="4526907"/>
            <a:ext cx="7672388" cy="2097866"/>
          </a:xfrm>
        </p:spPr>
        <p:txBody>
          <a:bodyPr>
            <a:normAutofit/>
          </a:bodyPr>
          <a:lstStyle/>
          <a:p>
            <a:r>
              <a:rPr lang="en-US" dirty="0" err="1"/>
              <a:t>Nico</a:t>
            </a:r>
            <a:r>
              <a:rPr lang="en-US" dirty="0"/>
              <a:t> </a:t>
            </a:r>
            <a:r>
              <a:rPr lang="en-US" dirty="0" smtClean="0"/>
              <a:t>Pietroni</a:t>
            </a:r>
            <a:r>
              <a:rPr lang="en-US" baseline="30000" dirty="0" smtClean="0"/>
              <a:t>1</a:t>
            </a:r>
            <a:r>
              <a:rPr lang="en-US" dirty="0" smtClean="0"/>
              <a:t>, </a:t>
            </a:r>
            <a:r>
              <a:rPr lang="en-US" dirty="0" err="1"/>
              <a:t>Davide</a:t>
            </a:r>
            <a:r>
              <a:rPr lang="en-US" dirty="0"/>
              <a:t> Tonelli</a:t>
            </a:r>
            <a:r>
              <a:rPr lang="en-US" baseline="30000" dirty="0"/>
              <a:t>2</a:t>
            </a:r>
            <a:r>
              <a:rPr lang="en-US" dirty="0"/>
              <a:t>, Enrico Puppo</a:t>
            </a:r>
            <a:r>
              <a:rPr lang="en-US" baseline="30000" dirty="0"/>
              <a:t>3</a:t>
            </a:r>
            <a:r>
              <a:rPr lang="en-US" dirty="0"/>
              <a:t>, </a:t>
            </a:r>
          </a:p>
          <a:p>
            <a:r>
              <a:rPr lang="en-US" dirty="0" smtClean="0"/>
              <a:t>Maurizio Froli</a:t>
            </a:r>
            <a:r>
              <a:rPr lang="en-US" baseline="30000" dirty="0" smtClean="0"/>
              <a:t>2</a:t>
            </a:r>
            <a:r>
              <a:rPr lang="en-US" dirty="0" smtClean="0"/>
              <a:t>, Roberto Scopigno</a:t>
            </a:r>
            <a:r>
              <a:rPr lang="en-US" baseline="30000" dirty="0" smtClean="0"/>
              <a:t>1</a:t>
            </a:r>
            <a:r>
              <a:rPr lang="en-US" dirty="0" smtClean="0"/>
              <a:t> and </a:t>
            </a:r>
            <a:r>
              <a:rPr lang="en-US" b="1" dirty="0" smtClean="0">
                <a:latin typeface="+mn-lt"/>
              </a:rPr>
              <a:t>Paolo Cignoni</a:t>
            </a:r>
            <a:r>
              <a:rPr lang="en-US" b="1" baseline="30000" dirty="0" smtClean="0">
                <a:latin typeface="+mn-lt"/>
              </a:rPr>
              <a:t>1</a:t>
            </a:r>
          </a:p>
          <a:p>
            <a:r>
              <a:rPr lang="en-US" dirty="0" smtClean="0"/>
              <a:t> </a:t>
            </a:r>
            <a:r>
              <a:rPr lang="en-US" sz="1700" dirty="0" smtClean="0"/>
              <a:t>1) ISTI</a:t>
            </a:r>
            <a:r>
              <a:rPr lang="en-US" sz="1700" dirty="0"/>
              <a:t>, CNR, Italy </a:t>
            </a:r>
            <a:br>
              <a:rPr lang="en-US" sz="1700" dirty="0"/>
            </a:br>
            <a:r>
              <a:rPr lang="en-US" sz="1700" dirty="0" smtClean="0"/>
              <a:t>2) University </a:t>
            </a:r>
            <a:r>
              <a:rPr lang="en-US" sz="1700" dirty="0"/>
              <a:t>of Pisa </a:t>
            </a:r>
            <a:br>
              <a:rPr lang="en-US" sz="1700" dirty="0"/>
            </a:br>
            <a:r>
              <a:rPr lang="en-US" sz="1700" dirty="0" smtClean="0"/>
              <a:t>3) University </a:t>
            </a:r>
            <a:r>
              <a:rPr lang="en-US" sz="1700" dirty="0"/>
              <a:t>of </a:t>
            </a:r>
            <a:r>
              <a:rPr lang="en-US" sz="1700" dirty="0" err="1"/>
              <a:t>Genova</a:t>
            </a:r>
            <a:r>
              <a:rPr lang="en-US" sz="1700" dirty="0"/>
              <a:t> </a:t>
            </a:r>
          </a:p>
        </p:txBody>
      </p:sp>
    </p:spTree>
    <p:extLst>
      <p:ext uri="{BB962C8B-B14F-4D97-AF65-F5344CB8AC3E}">
        <p14:creationId xmlns:p14="http://schemas.microsoft.com/office/powerpoint/2010/main" val="2653197069"/>
      </p:ext>
    </p:extLst>
  </p:cSld>
  <p:clrMapOvr>
    <a:masterClrMapping/>
  </p:clrMapOvr>
  <mc:AlternateContent xmlns:mc="http://schemas.openxmlformats.org/markup-compatibility/2006" xmlns:p14="http://schemas.microsoft.com/office/powerpoint/2010/main">
    <mc:Choice Requires="p14">
      <p:transition spd="slow" p14:dur="59000" advClick="0" advTm="5000"/>
    </mc:Choice>
    <mc:Fallback xmlns="">
      <p:transition spd="slow" advClick="0" advTm="50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Behaviour</a:t>
            </a:r>
            <a:r>
              <a:rPr lang="en-US" dirty="0" smtClean="0"/>
              <a:t> of </a:t>
            </a:r>
            <a:r>
              <a:rPr lang="en-US" dirty="0"/>
              <a:t>a Grid </a:t>
            </a:r>
            <a:r>
              <a:rPr lang="en-US" dirty="0" smtClean="0"/>
              <a:t>Shells</a:t>
            </a:r>
            <a:endParaRPr lang="en-US" dirty="0"/>
          </a:p>
        </p:txBody>
      </p:sp>
      <p:sp>
        <p:nvSpPr>
          <p:cNvPr id="3" name="Content Placeholder 2"/>
          <p:cNvSpPr>
            <a:spLocks noGrp="1"/>
          </p:cNvSpPr>
          <p:nvPr>
            <p:ph idx="1"/>
          </p:nvPr>
        </p:nvSpPr>
        <p:spPr>
          <a:xfrm>
            <a:off x="503176" y="1084251"/>
            <a:ext cx="8221725" cy="5387671"/>
          </a:xfrm>
        </p:spPr>
        <p:txBody>
          <a:bodyPr/>
          <a:lstStyle/>
          <a:p>
            <a:pPr marL="0" indent="0">
              <a:buNone/>
            </a:pPr>
            <a:r>
              <a:rPr lang="en-US" b="1" dirty="0"/>
              <a:t>Non Linear Buckling </a:t>
            </a:r>
            <a:r>
              <a:rPr lang="en-US" b="1" dirty="0" err="1" smtClean="0"/>
              <a:t>Analisys</a:t>
            </a:r>
            <a:endParaRPr lang="en-US" b="1"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10</a:t>
            </a:fld>
            <a:endParaRPr lang="en-US"/>
          </a:p>
        </p:txBody>
      </p:sp>
      <p:pic>
        <p:nvPicPr>
          <p:cNvPr id="5" name="Picture 4"/>
          <p:cNvPicPr>
            <a:picLocks noChangeAspect="1"/>
          </p:cNvPicPr>
          <p:nvPr/>
        </p:nvPicPr>
        <p:blipFill>
          <a:blip r:embed="rId3"/>
          <a:stretch>
            <a:fillRect/>
          </a:stretch>
        </p:blipFill>
        <p:spPr>
          <a:xfrm>
            <a:off x="889000" y="2844800"/>
            <a:ext cx="2794000" cy="2794000"/>
          </a:xfrm>
          <a:prstGeom prst="rect">
            <a:avLst/>
          </a:prstGeom>
        </p:spPr>
      </p:pic>
      <p:cxnSp>
        <p:nvCxnSpPr>
          <p:cNvPr id="7" name="Straight Arrow Connector 6"/>
          <p:cNvCxnSpPr/>
          <p:nvPr/>
        </p:nvCxnSpPr>
        <p:spPr>
          <a:xfrm>
            <a:off x="4597400" y="5270500"/>
            <a:ext cx="3759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194300" y="2324100"/>
            <a:ext cx="0" cy="3403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5207001" y="3042502"/>
            <a:ext cx="2870200" cy="2202597"/>
          </a:xfrm>
          <a:custGeom>
            <a:avLst/>
            <a:gdLst>
              <a:gd name="connsiteX0" fmla="*/ 37384 w 2907584"/>
              <a:gd name="connsiteY0" fmla="*/ 2204192 h 2367874"/>
              <a:gd name="connsiteX1" fmla="*/ 62784 w 2907584"/>
              <a:gd name="connsiteY1" fmla="*/ 2140692 h 2367874"/>
              <a:gd name="connsiteX2" fmla="*/ 621584 w 2907584"/>
              <a:gd name="connsiteY2" fmla="*/ 7092 h 2367874"/>
              <a:gd name="connsiteX3" fmla="*/ 1154984 w 2907584"/>
              <a:gd name="connsiteY3" fmla="*/ 1442192 h 2367874"/>
              <a:gd name="connsiteX4" fmla="*/ 2907584 w 2907584"/>
              <a:gd name="connsiteY4" fmla="*/ 1200892 h 2367874"/>
              <a:gd name="connsiteX0" fmla="*/ 8911 w 2879111"/>
              <a:gd name="connsiteY0" fmla="*/ 2201570 h 2296480"/>
              <a:gd name="connsiteX1" fmla="*/ 148611 w 2879111"/>
              <a:gd name="connsiteY1" fmla="*/ 1985670 h 2296480"/>
              <a:gd name="connsiteX2" fmla="*/ 593111 w 2879111"/>
              <a:gd name="connsiteY2" fmla="*/ 4470 h 2296480"/>
              <a:gd name="connsiteX3" fmla="*/ 1126511 w 2879111"/>
              <a:gd name="connsiteY3" fmla="*/ 1439570 h 2296480"/>
              <a:gd name="connsiteX4" fmla="*/ 2879111 w 2879111"/>
              <a:gd name="connsiteY4" fmla="*/ 1198270 h 2296480"/>
              <a:gd name="connsiteX0" fmla="*/ 0 w 2870200"/>
              <a:gd name="connsiteY0" fmla="*/ 2201570 h 2201570"/>
              <a:gd name="connsiteX1" fmla="*/ 584200 w 2870200"/>
              <a:gd name="connsiteY1" fmla="*/ 4470 h 2201570"/>
              <a:gd name="connsiteX2" fmla="*/ 1117600 w 2870200"/>
              <a:gd name="connsiteY2" fmla="*/ 1439570 h 2201570"/>
              <a:gd name="connsiteX3" fmla="*/ 2870200 w 2870200"/>
              <a:gd name="connsiteY3" fmla="*/ 1198270 h 2201570"/>
              <a:gd name="connsiteX0" fmla="*/ 0 w 2870200"/>
              <a:gd name="connsiteY0" fmla="*/ 2202597 h 2202597"/>
              <a:gd name="connsiteX1" fmla="*/ 584200 w 2870200"/>
              <a:gd name="connsiteY1" fmla="*/ 5497 h 2202597"/>
              <a:gd name="connsiteX2" fmla="*/ 1117600 w 2870200"/>
              <a:gd name="connsiteY2" fmla="*/ 1440597 h 2202597"/>
              <a:gd name="connsiteX3" fmla="*/ 2870200 w 2870200"/>
              <a:gd name="connsiteY3" fmla="*/ 1199297 h 2202597"/>
            </a:gdLst>
            <a:ahLst/>
            <a:cxnLst>
              <a:cxn ang="0">
                <a:pos x="connsiteX0" y="connsiteY0"/>
              </a:cxn>
              <a:cxn ang="0">
                <a:pos x="connsiteX1" y="connsiteY1"/>
              </a:cxn>
              <a:cxn ang="0">
                <a:pos x="connsiteX2" y="connsiteY2"/>
              </a:cxn>
              <a:cxn ang="0">
                <a:pos x="connsiteX3" y="connsiteY3"/>
              </a:cxn>
            </a:cxnLst>
            <a:rect l="l" t="t" r="r" b="b"/>
            <a:pathLst>
              <a:path w="2870200" h="2202597">
                <a:moveTo>
                  <a:pt x="0" y="2202597"/>
                </a:moveTo>
                <a:cubicBezTo>
                  <a:pt x="121708" y="1744868"/>
                  <a:pt x="524933" y="107097"/>
                  <a:pt x="584200" y="5497"/>
                </a:cubicBezTo>
                <a:cubicBezTo>
                  <a:pt x="643467" y="-96103"/>
                  <a:pt x="736600" y="1241630"/>
                  <a:pt x="1117600" y="1440597"/>
                </a:cubicBezTo>
                <a:cubicBezTo>
                  <a:pt x="1498600" y="1639564"/>
                  <a:pt x="2870200" y="1199297"/>
                  <a:pt x="2870200" y="1199297"/>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 name="Rectangle 13"/>
          <p:cNvSpPr/>
          <p:nvPr/>
        </p:nvSpPr>
        <p:spPr>
          <a:xfrm>
            <a:off x="8028340" y="5275303"/>
            <a:ext cx="328260" cy="369332"/>
          </a:xfrm>
          <a:prstGeom prst="rect">
            <a:avLst/>
          </a:prstGeom>
        </p:spPr>
        <p:txBody>
          <a:bodyPr wrap="none">
            <a:spAutoFit/>
          </a:bodyPr>
          <a:lstStyle/>
          <a:p>
            <a:r>
              <a:rPr lang="en-US" b="1" dirty="0" err="1" smtClean="0">
                <a:latin typeface="Lucida Grande"/>
                <a:ea typeface="Lucida Grande"/>
                <a:cs typeface="Lucida Grande"/>
              </a:rPr>
              <a:t>δ</a:t>
            </a:r>
            <a:r>
              <a:rPr lang="en-US" b="1" dirty="0" smtClean="0">
                <a:latin typeface="Lucida Grande"/>
                <a:ea typeface="Lucida Grande"/>
                <a:cs typeface="Lucida Grande"/>
              </a:rPr>
              <a:t> </a:t>
            </a:r>
            <a:endParaRPr lang="en-US" dirty="0"/>
          </a:p>
        </p:txBody>
      </p:sp>
      <p:sp>
        <p:nvSpPr>
          <p:cNvPr id="15" name="Rectangle 14"/>
          <p:cNvSpPr/>
          <p:nvPr/>
        </p:nvSpPr>
        <p:spPr>
          <a:xfrm>
            <a:off x="4852112" y="2392403"/>
            <a:ext cx="329725" cy="369332"/>
          </a:xfrm>
          <a:prstGeom prst="rect">
            <a:avLst/>
          </a:prstGeom>
        </p:spPr>
        <p:txBody>
          <a:bodyPr wrap="none">
            <a:spAutoFit/>
          </a:bodyPr>
          <a:lstStyle/>
          <a:p>
            <a:r>
              <a:rPr lang="en-US" b="1" dirty="0" err="1">
                <a:latin typeface="Lucida Grande"/>
                <a:ea typeface="Lucida Grande"/>
                <a:cs typeface="Lucida Grande"/>
              </a:rPr>
              <a:t>λ</a:t>
            </a:r>
            <a:endParaRPr lang="en-US" dirty="0"/>
          </a:p>
        </p:txBody>
      </p:sp>
      <p:sp>
        <p:nvSpPr>
          <p:cNvPr id="16" name="TextBox 15"/>
          <p:cNvSpPr txBox="1"/>
          <p:nvPr/>
        </p:nvSpPr>
        <p:spPr>
          <a:xfrm>
            <a:off x="6446097" y="2125007"/>
            <a:ext cx="830952" cy="923330"/>
          </a:xfrm>
          <a:prstGeom prst="rect">
            <a:avLst/>
          </a:prstGeom>
          <a:noFill/>
        </p:spPr>
        <p:txBody>
          <a:bodyPr wrap="none" rtlCol="0">
            <a:spAutoFit/>
          </a:bodyPr>
          <a:lstStyle/>
          <a:p>
            <a:r>
              <a:rPr lang="en-US" dirty="0" smtClean="0"/>
              <a:t>Linear</a:t>
            </a:r>
          </a:p>
          <a:p>
            <a:r>
              <a:rPr lang="en-US" dirty="0" smtClean="0"/>
              <a:t>Critical</a:t>
            </a:r>
          </a:p>
          <a:p>
            <a:r>
              <a:rPr lang="en-US" dirty="0" smtClean="0"/>
              <a:t>load</a:t>
            </a:r>
            <a:endParaRPr lang="en-US" dirty="0"/>
          </a:p>
        </p:txBody>
      </p:sp>
      <p:cxnSp>
        <p:nvCxnSpPr>
          <p:cNvPr id="18" name="Straight Connector 17"/>
          <p:cNvCxnSpPr/>
          <p:nvPr/>
        </p:nvCxnSpPr>
        <p:spPr>
          <a:xfrm>
            <a:off x="5041900" y="3042502"/>
            <a:ext cx="1549400" cy="0"/>
          </a:xfrm>
          <a:prstGeom prst="line">
            <a:avLst/>
          </a:prstGeom>
        </p:spPr>
        <p:style>
          <a:lnRef idx="2">
            <a:schemeClr val="accent2"/>
          </a:lnRef>
          <a:fillRef idx="0">
            <a:schemeClr val="accent2"/>
          </a:fillRef>
          <a:effectRef idx="1">
            <a:schemeClr val="accent2"/>
          </a:effectRef>
          <a:fontRef idx="minor">
            <a:schemeClr val="tx1"/>
          </a:fontRef>
        </p:style>
      </p:cxnSp>
      <p:pic>
        <p:nvPicPr>
          <p:cNvPr id="19" name="Picture 18"/>
          <p:cNvPicPr>
            <a:picLocks noChangeAspect="1"/>
          </p:cNvPicPr>
          <p:nvPr/>
        </p:nvPicPr>
        <p:blipFill>
          <a:blip r:embed="rId4"/>
          <a:stretch>
            <a:fillRect/>
          </a:stretch>
        </p:blipFill>
        <p:spPr>
          <a:xfrm>
            <a:off x="-393700" y="1879737"/>
            <a:ext cx="4991100" cy="3759063"/>
          </a:xfrm>
          <a:prstGeom prst="rect">
            <a:avLst/>
          </a:prstGeom>
        </p:spPr>
      </p:pic>
    </p:spTree>
    <p:extLst>
      <p:ext uri="{BB962C8B-B14F-4D97-AF65-F5344CB8AC3E}">
        <p14:creationId xmlns:p14="http://schemas.microsoft.com/office/powerpoint/2010/main" val="28338650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Improving </a:t>
            </a:r>
            <a:r>
              <a:rPr lang="en-US" dirty="0" smtClean="0"/>
              <a:t>Grid Shell: </a:t>
            </a:r>
            <a:br>
              <a:rPr lang="en-US" dirty="0" smtClean="0"/>
            </a:br>
            <a:r>
              <a:rPr lang="en-US" dirty="0" smtClean="0"/>
              <a:t>Adaptive Tessellation</a:t>
            </a:r>
            <a:endParaRPr lang="en-US" dirty="0"/>
          </a:p>
        </p:txBody>
      </p:sp>
      <p:sp>
        <p:nvSpPr>
          <p:cNvPr id="3" name="Content Placeholder 2"/>
          <p:cNvSpPr>
            <a:spLocks noGrp="1"/>
          </p:cNvSpPr>
          <p:nvPr>
            <p:ph idx="1"/>
          </p:nvPr>
        </p:nvSpPr>
        <p:spPr>
          <a:xfrm>
            <a:off x="503176" y="1371600"/>
            <a:ext cx="8221725" cy="5100322"/>
          </a:xfrm>
        </p:spPr>
        <p:txBody>
          <a:bodyPr/>
          <a:lstStyle/>
          <a:p>
            <a:pPr marL="0" indent="0">
              <a:buNone/>
            </a:pPr>
            <a:r>
              <a:rPr lang="en-US" dirty="0" smtClean="0"/>
              <a:t>Optimize</a:t>
            </a:r>
            <a:r>
              <a:rPr lang="en-US" b="1" dirty="0" smtClean="0"/>
              <a:t> </a:t>
            </a:r>
            <a:r>
              <a:rPr lang="en-US" b="1" dirty="0" smtClean="0"/>
              <a:t>static performances </a:t>
            </a:r>
            <a:r>
              <a:rPr lang="en-US" dirty="0" smtClean="0"/>
              <a:t>by </a:t>
            </a:r>
            <a:r>
              <a:rPr lang="en-US" dirty="0" smtClean="0"/>
              <a:t>changing the meshing</a:t>
            </a:r>
          </a:p>
          <a:p>
            <a:r>
              <a:rPr lang="en-US" dirty="0" smtClean="0"/>
              <a:t>Keeping the </a:t>
            </a:r>
            <a:r>
              <a:rPr lang="en-US" b="1" dirty="0" smtClean="0"/>
              <a:t>overall weight constant</a:t>
            </a:r>
          </a:p>
          <a:p>
            <a:r>
              <a:rPr lang="en-US" b="1" dirty="0" smtClean="0">
                <a:solidFill>
                  <a:srgbClr val="0000FF"/>
                </a:solidFill>
              </a:rPr>
              <a:t>Concentrate</a:t>
            </a:r>
            <a:r>
              <a:rPr lang="en-US" dirty="0" smtClean="0">
                <a:solidFill>
                  <a:srgbClr val="0000FF"/>
                </a:solidFill>
              </a:rPr>
              <a:t> </a:t>
            </a:r>
            <a:r>
              <a:rPr lang="en-US" dirty="0" smtClean="0"/>
              <a:t>cells in region with higher stress</a:t>
            </a:r>
          </a:p>
          <a:p>
            <a:r>
              <a:rPr lang="en-US" b="1" dirty="0" smtClean="0">
                <a:solidFill>
                  <a:srgbClr val="0000FF"/>
                </a:solidFill>
              </a:rPr>
              <a:t>Elongate</a:t>
            </a:r>
            <a:r>
              <a:rPr lang="en-US" dirty="0" smtClean="0"/>
              <a:t> cells along stress directions</a:t>
            </a:r>
          </a:p>
        </p:txBody>
      </p:sp>
      <p:sp>
        <p:nvSpPr>
          <p:cNvPr id="8" name="Segnaposto numero diapositiva 1"/>
          <p:cNvSpPr>
            <a:spLocks noGrp="1"/>
          </p:cNvSpPr>
          <p:nvPr>
            <p:ph type="sldNum" sz="quarter" idx="12"/>
          </p:nvPr>
        </p:nvSpPr>
        <p:spPr/>
        <p:txBody>
          <a:bodyPr/>
          <a:lstStyle/>
          <a:p>
            <a:fld id="{4A822907-8A9D-4F6B-98F6-913902AD56B5}" type="slidenum">
              <a:rPr lang="en-US" smtClean="0"/>
              <a:t>11</a:t>
            </a:fld>
            <a:endParaRPr lang="en-US"/>
          </a:p>
        </p:txBody>
      </p:sp>
      <p:pic>
        <p:nvPicPr>
          <p:cNvPr id="6" name="Picture 5" descr="Guscio1.0_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467100"/>
            <a:ext cx="2527300" cy="2527300"/>
          </a:xfrm>
          <a:prstGeom prst="rect">
            <a:avLst/>
          </a:prstGeom>
        </p:spPr>
      </p:pic>
      <p:pic>
        <p:nvPicPr>
          <p:cNvPr id="7" name="Picture 6" descr="Guscio4.0_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801" y="3449320"/>
            <a:ext cx="2527300" cy="2527300"/>
          </a:xfrm>
          <a:prstGeom prst="rect">
            <a:avLst/>
          </a:prstGeom>
        </p:spPr>
      </p:pic>
    </p:spTree>
    <p:extLst>
      <p:ext uri="{BB962C8B-B14F-4D97-AF65-F5344CB8AC3E}">
        <p14:creationId xmlns:p14="http://schemas.microsoft.com/office/powerpoint/2010/main" val="15193770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Varying </a:t>
            </a:r>
            <a:r>
              <a:rPr lang="en-US" dirty="0" smtClean="0"/>
              <a:t>Tessellations</a:t>
            </a:r>
            <a:endParaRPr lang="en-US" dirty="0"/>
          </a:p>
        </p:txBody>
      </p:sp>
      <p:sp>
        <p:nvSpPr>
          <p:cNvPr id="3" name="Content Placeholder 2"/>
          <p:cNvSpPr>
            <a:spLocks noGrp="1"/>
          </p:cNvSpPr>
          <p:nvPr>
            <p:ph idx="1"/>
          </p:nvPr>
        </p:nvSpPr>
        <p:spPr>
          <a:xfrm>
            <a:off x="503176" y="1270000"/>
            <a:ext cx="8221725" cy="5201922"/>
          </a:xfrm>
        </p:spPr>
        <p:txBody>
          <a:bodyPr>
            <a:normAutofit lnSpcReduction="10000"/>
          </a:bodyPr>
          <a:lstStyle/>
          <a:p>
            <a:r>
              <a:rPr lang="en-US" dirty="0" smtClean="0"/>
              <a:t>Evaluating Strain Energy </a:t>
            </a:r>
            <a:br>
              <a:rPr lang="en-US" dirty="0" smtClean="0"/>
            </a:br>
            <a:r>
              <a:rPr lang="en-US" dirty="0" smtClean="0"/>
              <a:t>of a </a:t>
            </a:r>
            <a:r>
              <a:rPr lang="en-US" dirty="0"/>
              <a:t>u</a:t>
            </a:r>
            <a:r>
              <a:rPr lang="en-US" dirty="0" smtClean="0"/>
              <a:t>niform tessellation</a:t>
            </a:r>
            <a:br>
              <a:rPr lang="en-US" dirty="0" smtClean="0"/>
            </a:br>
            <a:r>
              <a:rPr lang="en-US" dirty="0" smtClean="0"/>
              <a:t>under </a:t>
            </a:r>
            <a:r>
              <a:rPr lang="en-US" dirty="0" smtClean="0"/>
              <a:t>external </a:t>
            </a:r>
            <a:r>
              <a:rPr lang="en-US" dirty="0" smtClean="0"/>
              <a:t>loads</a:t>
            </a:r>
          </a:p>
          <a:p>
            <a:endParaRPr lang="en-US" dirty="0"/>
          </a:p>
          <a:p>
            <a:endParaRPr lang="en-US" dirty="0" smtClean="0"/>
          </a:p>
          <a:p>
            <a:endParaRPr lang="en-US" dirty="0"/>
          </a:p>
          <a:p>
            <a:endParaRPr lang="en-US" dirty="0" smtClean="0"/>
          </a:p>
          <a:p>
            <a:endParaRPr lang="en-US" dirty="0"/>
          </a:p>
          <a:p>
            <a:r>
              <a:rPr lang="en-US" dirty="0" smtClean="0"/>
              <a:t> Objective </a:t>
            </a:r>
          </a:p>
          <a:p>
            <a:pPr lvl="1"/>
            <a:r>
              <a:rPr lang="en-US" dirty="0" smtClean="0"/>
              <a:t>density </a:t>
            </a:r>
            <a:r>
              <a:rPr lang="en-US" dirty="0"/>
              <a:t>strain energy </a:t>
            </a:r>
            <a:r>
              <a:rPr lang="en-US" dirty="0" err="1"/>
              <a:t>U</a:t>
            </a:r>
            <a:r>
              <a:rPr lang="en-US" sz="2800" i="1" baseline="-25000" dirty="0" err="1"/>
              <a:t>d</a:t>
            </a:r>
            <a:r>
              <a:rPr lang="en-US" i="1" dirty="0"/>
              <a:t> </a:t>
            </a:r>
            <a:r>
              <a:rPr lang="en-US" dirty="0"/>
              <a:t>(|</a:t>
            </a:r>
            <a:r>
              <a:rPr lang="en-US" i="1" dirty="0"/>
              <a:t>u</a:t>
            </a:r>
            <a:r>
              <a:rPr lang="en-US" dirty="0"/>
              <a:t>|, </a:t>
            </a:r>
            <a:r>
              <a:rPr lang="en-US" i="1" dirty="0"/>
              <a:t>L</a:t>
            </a:r>
            <a:r>
              <a:rPr lang="en-US" dirty="0"/>
              <a:t>) is kept constant </a:t>
            </a:r>
            <a:endParaRPr lang="en-US" dirty="0" smtClean="0"/>
          </a:p>
          <a:p>
            <a:pPr lvl="1"/>
            <a:r>
              <a:rPr lang="en-US" dirty="0"/>
              <a:t>anisotropy strain energy </a:t>
            </a:r>
            <a:r>
              <a:rPr lang="en-US" dirty="0" err="1" smtClean="0"/>
              <a:t>U</a:t>
            </a:r>
            <a:r>
              <a:rPr lang="en-US" sz="2800" baseline="-25000" dirty="0" err="1" smtClean="0"/>
              <a:t>a</a:t>
            </a:r>
            <a:r>
              <a:rPr lang="en-US" dirty="0" smtClean="0"/>
              <a:t>( v/u , a/b ) is minimized for the local stress ratio |v|/|u|</a:t>
            </a:r>
          </a:p>
          <a:p>
            <a:pPr lvl="1"/>
            <a:endParaRPr lang="en-US" dirty="0" smtClean="0"/>
          </a:p>
        </p:txBody>
      </p:sp>
      <p:sp>
        <p:nvSpPr>
          <p:cNvPr id="8" name="Segnaposto numero diapositiva 1"/>
          <p:cNvSpPr>
            <a:spLocks noGrp="1"/>
          </p:cNvSpPr>
          <p:nvPr>
            <p:ph type="sldNum" sz="quarter" idx="12"/>
          </p:nvPr>
        </p:nvSpPr>
        <p:spPr/>
        <p:txBody>
          <a:bodyPr/>
          <a:lstStyle/>
          <a:p>
            <a:fld id="{4A822907-8A9D-4F6B-98F6-913902AD56B5}" type="slidenum">
              <a:rPr lang="en-US" smtClean="0"/>
              <a:t>12</a:t>
            </a:fld>
            <a:endParaRPr lang="en-US"/>
          </a:p>
        </p:txBody>
      </p:sp>
      <p:pic>
        <p:nvPicPr>
          <p:cNvPr id="4" name="Picture 3"/>
          <p:cNvPicPr>
            <a:picLocks noChangeAspect="1"/>
          </p:cNvPicPr>
          <p:nvPr/>
        </p:nvPicPr>
        <p:blipFill>
          <a:blip r:embed="rId3"/>
          <a:stretch>
            <a:fillRect/>
          </a:stretch>
        </p:blipFill>
        <p:spPr>
          <a:xfrm>
            <a:off x="4720558" y="1478675"/>
            <a:ext cx="3362992" cy="3080625"/>
          </a:xfrm>
          <a:prstGeom prst="rect">
            <a:avLst/>
          </a:prstGeom>
        </p:spPr>
      </p:pic>
      <p:pic>
        <p:nvPicPr>
          <p:cNvPr id="7" name="Picture 6"/>
          <p:cNvPicPr>
            <a:picLocks noChangeAspect="1"/>
          </p:cNvPicPr>
          <p:nvPr/>
        </p:nvPicPr>
        <p:blipFill>
          <a:blip r:embed="rId4"/>
          <a:stretch>
            <a:fillRect/>
          </a:stretch>
        </p:blipFill>
        <p:spPr>
          <a:xfrm>
            <a:off x="807975" y="2525340"/>
            <a:ext cx="3274902" cy="2059360"/>
          </a:xfrm>
          <a:prstGeom prst="rect">
            <a:avLst/>
          </a:prstGeom>
        </p:spPr>
      </p:pic>
    </p:spTree>
    <p:extLst>
      <p:ext uri="{BB962C8B-B14F-4D97-AF65-F5344CB8AC3E}">
        <p14:creationId xmlns:p14="http://schemas.microsoft.com/office/powerpoint/2010/main" val="5416332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Varying Density</a:t>
            </a:r>
            <a:endParaRPr lang="en-US" dirty="0"/>
          </a:p>
        </p:txBody>
      </p:sp>
      <p:sp>
        <p:nvSpPr>
          <p:cNvPr id="3" name="Content Placeholder 2"/>
          <p:cNvSpPr>
            <a:spLocks noGrp="1"/>
          </p:cNvSpPr>
          <p:nvPr>
            <p:ph idx="1"/>
          </p:nvPr>
        </p:nvSpPr>
        <p:spPr>
          <a:xfrm>
            <a:off x="503176" y="1155700"/>
            <a:ext cx="8221725" cy="5163822"/>
          </a:xfrm>
        </p:spPr>
        <p:txBody>
          <a:bodyPr/>
          <a:lstStyle/>
          <a:p>
            <a:pPr marL="0" indent="0">
              <a:buNone/>
            </a:pPr>
            <a:r>
              <a:rPr lang="en-US" dirty="0" smtClean="0"/>
              <a:t>Uniform </a:t>
            </a:r>
            <a:r>
              <a:rPr lang="en-US" dirty="0" smtClean="0"/>
              <a:t>Grid under external </a:t>
            </a:r>
            <a:r>
              <a:rPr lang="en-US" b="1" dirty="0" smtClean="0">
                <a:solidFill>
                  <a:srgbClr val="0000FF"/>
                </a:solidFill>
              </a:rPr>
              <a:t>constant isotropic </a:t>
            </a:r>
            <a:r>
              <a:rPr lang="en-US" dirty="0" smtClean="0"/>
              <a:t>loads</a:t>
            </a:r>
          </a:p>
          <a:p>
            <a:r>
              <a:rPr lang="en-US" dirty="0"/>
              <a:t>c</a:t>
            </a:r>
            <a:r>
              <a:rPr lang="en-US" dirty="0" smtClean="0"/>
              <a:t>onstant </a:t>
            </a:r>
            <a:r>
              <a:rPr lang="en-US" dirty="0" smtClean="0"/>
              <a:t>size bars</a:t>
            </a:r>
            <a:endParaRPr lang="en-US" dirty="0" smtClean="0"/>
          </a:p>
          <a:p>
            <a:r>
              <a:rPr lang="en-US" b="1" i="1" dirty="0"/>
              <a:t>c</a:t>
            </a:r>
            <a:r>
              <a:rPr lang="en-US" b="1" i="1" dirty="0" smtClean="0"/>
              <a:t>ubic behavior</a:t>
            </a:r>
            <a:endParaRPr lang="en-US" b="1" i="1" dirty="0" smtClean="0"/>
          </a:p>
        </p:txBody>
      </p:sp>
      <p:sp>
        <p:nvSpPr>
          <p:cNvPr id="8" name="Segnaposto numero diapositiva 1"/>
          <p:cNvSpPr>
            <a:spLocks noGrp="1"/>
          </p:cNvSpPr>
          <p:nvPr>
            <p:ph type="sldNum" sz="quarter" idx="12"/>
          </p:nvPr>
        </p:nvSpPr>
        <p:spPr/>
        <p:txBody>
          <a:bodyPr/>
          <a:lstStyle/>
          <a:p>
            <a:fld id="{4A822907-8A9D-4F6B-98F6-913902AD56B5}" type="slidenum">
              <a:rPr lang="en-US" smtClean="0"/>
              <a:t>13</a:t>
            </a:fld>
            <a:endParaRPr lang="en-US"/>
          </a:p>
        </p:txBody>
      </p:sp>
      <p:pic>
        <p:nvPicPr>
          <p:cNvPr id="9" name="Picture 8"/>
          <p:cNvPicPr>
            <a:picLocks noChangeAspect="1"/>
          </p:cNvPicPr>
          <p:nvPr/>
        </p:nvPicPr>
        <p:blipFill>
          <a:blip r:embed="rId3"/>
          <a:stretch>
            <a:fillRect/>
          </a:stretch>
        </p:blipFill>
        <p:spPr>
          <a:xfrm>
            <a:off x="3721100" y="1769549"/>
            <a:ext cx="5310212" cy="4499173"/>
          </a:xfrm>
          <a:prstGeom prst="rect">
            <a:avLst/>
          </a:prstGeom>
        </p:spPr>
      </p:pic>
      <p:pic>
        <p:nvPicPr>
          <p:cNvPr id="5" name="Picture 4" descr="HexGrid1-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576" y="3136900"/>
            <a:ext cx="2532097" cy="2070100"/>
          </a:xfrm>
          <a:prstGeom prst="rect">
            <a:avLst/>
          </a:prstGeom>
        </p:spPr>
      </p:pic>
    </p:spTree>
    <p:extLst>
      <p:ext uri="{BB962C8B-B14F-4D97-AF65-F5344CB8AC3E}">
        <p14:creationId xmlns:p14="http://schemas.microsoft.com/office/powerpoint/2010/main" val="22294525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Varying </a:t>
            </a:r>
            <a:r>
              <a:rPr lang="en-US" dirty="0" smtClean="0"/>
              <a:t>Shape</a:t>
            </a:r>
            <a:endParaRPr lang="en-US" dirty="0"/>
          </a:p>
        </p:txBody>
      </p:sp>
      <p:sp>
        <p:nvSpPr>
          <p:cNvPr id="3" name="Content Placeholder 2"/>
          <p:cNvSpPr>
            <a:spLocks noGrp="1"/>
          </p:cNvSpPr>
          <p:nvPr>
            <p:ph idx="1"/>
          </p:nvPr>
        </p:nvSpPr>
        <p:spPr>
          <a:xfrm>
            <a:off x="503176" y="1084251"/>
            <a:ext cx="8475724" cy="5387671"/>
          </a:xfrm>
        </p:spPr>
        <p:txBody>
          <a:bodyPr/>
          <a:lstStyle/>
          <a:p>
            <a:pPr marL="0" indent="0">
              <a:buNone/>
            </a:pPr>
            <a:r>
              <a:rPr lang="en-US" b="1" dirty="0" smtClean="0">
                <a:solidFill>
                  <a:srgbClr val="0000FF"/>
                </a:solidFill>
              </a:rPr>
              <a:t>Anisotropy </a:t>
            </a:r>
            <a:r>
              <a:rPr lang="en-US" b="1" dirty="0" smtClean="0">
                <a:solidFill>
                  <a:srgbClr val="0000FF"/>
                </a:solidFill>
              </a:rPr>
              <a:t>Load</a:t>
            </a:r>
            <a:r>
              <a:rPr lang="en-US" dirty="0" smtClean="0">
                <a:solidFill>
                  <a:srgbClr val="0000FF"/>
                </a:solidFill>
              </a:rPr>
              <a:t> </a:t>
            </a:r>
            <a:r>
              <a:rPr lang="en-US" dirty="0" smtClean="0"/>
              <a:t>keeping the overall </a:t>
            </a:r>
            <a:r>
              <a:rPr lang="en-US" dirty="0" smtClean="0"/>
              <a:t>force value </a:t>
            </a:r>
            <a:r>
              <a:rPr lang="en-US" b="1" dirty="0" smtClean="0">
                <a:solidFill>
                  <a:srgbClr val="0000FF"/>
                </a:solidFill>
              </a:rPr>
              <a:t>constant</a:t>
            </a:r>
            <a:endParaRPr lang="en-US" b="1" dirty="0" smtClean="0">
              <a:solidFill>
                <a:srgbClr val="0000FF"/>
              </a:solidFill>
            </a:endParaRPr>
          </a:p>
          <a:p>
            <a:r>
              <a:rPr lang="en-US" b="1" dirty="0" smtClean="0">
                <a:solidFill>
                  <a:srgbClr val="0000FF"/>
                </a:solidFill>
              </a:rPr>
              <a:t>Anisotropic </a:t>
            </a:r>
            <a:r>
              <a:rPr lang="en-US" b="1" dirty="0" smtClean="0">
                <a:solidFill>
                  <a:srgbClr val="0000FF"/>
                </a:solidFill>
              </a:rPr>
              <a:t>cell</a:t>
            </a:r>
            <a:endParaRPr lang="en-US" dirty="0" smtClean="0"/>
          </a:p>
          <a:p>
            <a:r>
              <a:rPr lang="en-US" dirty="0" smtClean="0"/>
              <a:t>Get the best ratio of </a:t>
            </a:r>
            <a:r>
              <a:rPr lang="en-US" dirty="0" smtClean="0"/>
              <a:t>cell</a:t>
            </a:r>
            <a:br>
              <a:rPr lang="en-US" dirty="0" smtClean="0"/>
            </a:br>
            <a:r>
              <a:rPr lang="en-US" dirty="0" smtClean="0"/>
              <a:t>anisotropy </a:t>
            </a:r>
            <a:r>
              <a:rPr lang="en-US" dirty="0" smtClean="0"/>
              <a:t>for a </a:t>
            </a:r>
            <a:r>
              <a:rPr lang="en-US" dirty="0" smtClean="0"/>
              <a:t>given</a:t>
            </a:r>
            <a:br>
              <a:rPr lang="en-US" dirty="0" smtClean="0"/>
            </a:br>
            <a:r>
              <a:rPr lang="en-US" dirty="0" smtClean="0"/>
              <a:t>force </a:t>
            </a:r>
            <a:r>
              <a:rPr lang="en-US" dirty="0" smtClean="0"/>
              <a:t>anisotropy</a:t>
            </a:r>
          </a:p>
          <a:p>
            <a:r>
              <a:rPr lang="en-US" dirty="0" smtClean="0"/>
              <a:t>Linear Ratio</a:t>
            </a:r>
          </a:p>
        </p:txBody>
      </p:sp>
      <p:sp>
        <p:nvSpPr>
          <p:cNvPr id="8" name="Segnaposto numero diapositiva 1"/>
          <p:cNvSpPr>
            <a:spLocks noGrp="1"/>
          </p:cNvSpPr>
          <p:nvPr>
            <p:ph type="sldNum" sz="quarter" idx="12"/>
          </p:nvPr>
        </p:nvSpPr>
        <p:spPr/>
        <p:txBody>
          <a:bodyPr/>
          <a:lstStyle/>
          <a:p>
            <a:fld id="{4A822907-8A9D-4F6B-98F6-913902AD56B5}" type="slidenum">
              <a:rPr lang="en-US" smtClean="0"/>
              <a:t>14</a:t>
            </a:fld>
            <a:endParaRPr lang="en-US"/>
          </a:p>
        </p:txBody>
      </p:sp>
      <p:pic>
        <p:nvPicPr>
          <p:cNvPr id="6" name="Picture 5"/>
          <p:cNvPicPr>
            <a:picLocks noChangeAspect="1"/>
          </p:cNvPicPr>
          <p:nvPr/>
        </p:nvPicPr>
        <p:blipFill>
          <a:blip r:embed="rId3"/>
          <a:stretch>
            <a:fillRect/>
          </a:stretch>
        </p:blipFill>
        <p:spPr>
          <a:xfrm>
            <a:off x="3454400" y="1718747"/>
            <a:ext cx="5415214" cy="4499172"/>
          </a:xfrm>
          <a:prstGeom prst="rect">
            <a:avLst/>
          </a:prstGeom>
        </p:spPr>
      </p:pic>
      <p:pic>
        <p:nvPicPr>
          <p:cNvPr id="4" name="Picture 3" descr="HexGrid1-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00" y="4136389"/>
            <a:ext cx="2984500" cy="1455419"/>
          </a:xfrm>
          <a:prstGeom prst="rect">
            <a:avLst/>
          </a:prstGeom>
        </p:spPr>
      </p:pic>
    </p:spTree>
    <p:extLst>
      <p:ext uri="{BB962C8B-B14F-4D97-AF65-F5344CB8AC3E}">
        <p14:creationId xmlns:p14="http://schemas.microsoft.com/office/powerpoint/2010/main" val="21070731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Deformation Metric</a:t>
            </a:r>
            <a:endParaRPr lang="en-US" dirty="0"/>
          </a:p>
        </p:txBody>
      </p:sp>
      <p:sp>
        <p:nvSpPr>
          <p:cNvPr id="3" name="Content Placeholder 2"/>
          <p:cNvSpPr>
            <a:spLocks noGrp="1"/>
          </p:cNvSpPr>
          <p:nvPr>
            <p:ph idx="1"/>
          </p:nvPr>
        </p:nvSpPr>
        <p:spPr>
          <a:xfrm>
            <a:off x="503176" y="1084251"/>
            <a:ext cx="8221725" cy="5387671"/>
          </a:xfrm>
        </p:spPr>
        <p:txBody>
          <a:bodyPr/>
          <a:lstStyle/>
          <a:p>
            <a:pPr marL="0" indent="0">
              <a:buNone/>
            </a:pPr>
            <a:r>
              <a:rPr lang="en-US" dirty="0" smtClean="0"/>
              <a:t>The two relations allow us to introduce a</a:t>
            </a:r>
            <a:br>
              <a:rPr lang="en-US" dirty="0" smtClean="0"/>
            </a:br>
            <a:r>
              <a:rPr lang="en-US" dirty="0" smtClean="0"/>
              <a:t>non</a:t>
            </a:r>
            <a:r>
              <a:rPr lang="en-US" dirty="0"/>
              <a:t>-Euclidean metric </a:t>
            </a:r>
            <a:r>
              <a:rPr lang="en-US" i="1" dirty="0" err="1"/>
              <a:t>g</a:t>
            </a:r>
            <a:r>
              <a:rPr lang="en-US" baseline="-25000" dirty="0" err="1"/>
              <a:t>Ψ</a:t>
            </a:r>
            <a:r>
              <a:rPr lang="en-US" dirty="0"/>
              <a:t> </a:t>
            </a:r>
            <a:r>
              <a:rPr lang="en-US" dirty="0" smtClean="0"/>
              <a:t>to </a:t>
            </a:r>
            <a:r>
              <a:rPr lang="en-US" dirty="0"/>
              <a:t>compute optimal </a:t>
            </a:r>
            <a:r>
              <a:rPr lang="en-US" dirty="0" smtClean="0"/>
              <a:t>cells </a:t>
            </a:r>
            <a:endParaRPr lang="en-US" dirty="0"/>
          </a:p>
          <a:p>
            <a:pPr marL="0" indent="0">
              <a:buNone/>
            </a:pP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15</a:t>
            </a:fld>
            <a:endParaRPr lang="en-US"/>
          </a:p>
        </p:txBody>
      </p:sp>
      <p:pic>
        <p:nvPicPr>
          <p:cNvPr id="4" name="Picture 3"/>
          <p:cNvPicPr>
            <a:picLocks noChangeAspect="1"/>
          </p:cNvPicPr>
          <p:nvPr/>
        </p:nvPicPr>
        <p:blipFill rotWithShape="1">
          <a:blip r:embed="rId3"/>
          <a:srcRect t="11053"/>
          <a:stretch/>
        </p:blipFill>
        <p:spPr>
          <a:xfrm>
            <a:off x="5327650" y="2743200"/>
            <a:ext cx="3060700" cy="2146300"/>
          </a:xfrm>
          <a:prstGeom prst="rect">
            <a:avLst/>
          </a:prstGeom>
        </p:spPr>
      </p:pic>
    </p:spTree>
    <p:extLst>
      <p:ext uri="{BB962C8B-B14F-4D97-AF65-F5344CB8AC3E}">
        <p14:creationId xmlns:p14="http://schemas.microsoft.com/office/powerpoint/2010/main" val="3106494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Deformation Metric</a:t>
            </a:r>
            <a:endParaRPr lang="en-US" dirty="0"/>
          </a:p>
        </p:txBody>
      </p:sp>
      <p:sp>
        <p:nvSpPr>
          <p:cNvPr id="3" name="Content Placeholder 2"/>
          <p:cNvSpPr>
            <a:spLocks noGrp="1"/>
          </p:cNvSpPr>
          <p:nvPr>
            <p:ph idx="1"/>
          </p:nvPr>
        </p:nvSpPr>
        <p:spPr>
          <a:xfrm>
            <a:off x="503176" y="1084251"/>
            <a:ext cx="8221725" cy="5387671"/>
          </a:xfrm>
        </p:spPr>
        <p:txBody>
          <a:bodyPr/>
          <a:lstStyle/>
          <a:p>
            <a:pPr marL="0" indent="0">
              <a:buNone/>
            </a:pPr>
            <a:r>
              <a:rPr lang="en-US" dirty="0" smtClean="0"/>
              <a:t>The two relations allow us to introduce a</a:t>
            </a:r>
            <a:br>
              <a:rPr lang="en-US" dirty="0" smtClean="0"/>
            </a:br>
            <a:r>
              <a:rPr lang="en-US" dirty="0" smtClean="0"/>
              <a:t>non</a:t>
            </a:r>
            <a:r>
              <a:rPr lang="en-US" dirty="0"/>
              <a:t>-Euclidean metric </a:t>
            </a:r>
            <a:r>
              <a:rPr lang="en-US" sz="3200" b="1" i="1" dirty="0" err="1"/>
              <a:t>g</a:t>
            </a:r>
            <a:r>
              <a:rPr lang="en-US" sz="3200" b="1" baseline="-25000" dirty="0" err="1"/>
              <a:t>Ψ</a:t>
            </a:r>
            <a:r>
              <a:rPr lang="en-US" dirty="0"/>
              <a:t> </a:t>
            </a:r>
            <a:r>
              <a:rPr lang="en-US" dirty="0" smtClean="0"/>
              <a:t>to compute</a:t>
            </a:r>
            <a:br>
              <a:rPr lang="en-US" dirty="0" smtClean="0"/>
            </a:br>
            <a:r>
              <a:rPr lang="en-US" dirty="0" smtClean="0"/>
              <a:t>optimal cell size and shape</a:t>
            </a:r>
          </a:p>
          <a:p>
            <a:pPr marL="0" indent="0">
              <a:buNone/>
            </a:pPr>
            <a:endParaRPr lang="en-US" dirty="0" smtClean="0"/>
          </a:p>
          <a:p>
            <a:pPr marL="0" indent="0">
              <a:buNone/>
            </a:pPr>
            <a:r>
              <a:rPr lang="en-US" dirty="0" smtClean="0"/>
              <a:t> </a:t>
            </a:r>
            <a:endParaRPr lang="en-US" dirty="0"/>
          </a:p>
          <a:p>
            <a:pPr marL="0" indent="0">
              <a:buNone/>
            </a:pP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16</a:t>
            </a:fld>
            <a:endParaRPr lang="en-US"/>
          </a:p>
        </p:txBody>
      </p:sp>
      <p:pic>
        <p:nvPicPr>
          <p:cNvPr id="6" name="Picture 5"/>
          <p:cNvPicPr>
            <a:picLocks noChangeAspect="1"/>
          </p:cNvPicPr>
          <p:nvPr/>
        </p:nvPicPr>
        <p:blipFill>
          <a:blip r:embed="rId3"/>
          <a:stretch>
            <a:fillRect/>
          </a:stretch>
        </p:blipFill>
        <p:spPr>
          <a:xfrm>
            <a:off x="4402703" y="2602130"/>
            <a:ext cx="4299773" cy="3572421"/>
          </a:xfrm>
          <a:prstGeom prst="rect">
            <a:avLst/>
          </a:prstGeom>
        </p:spPr>
      </p:pic>
      <p:pic>
        <p:nvPicPr>
          <p:cNvPr id="7" name="Picture 6"/>
          <p:cNvPicPr>
            <a:picLocks noChangeAspect="1"/>
          </p:cNvPicPr>
          <p:nvPr/>
        </p:nvPicPr>
        <p:blipFill>
          <a:blip r:embed="rId4"/>
          <a:stretch>
            <a:fillRect/>
          </a:stretch>
        </p:blipFill>
        <p:spPr>
          <a:xfrm>
            <a:off x="254000" y="2602130"/>
            <a:ext cx="4216400" cy="3572421"/>
          </a:xfrm>
          <a:prstGeom prst="rect">
            <a:avLst/>
          </a:prstGeom>
        </p:spPr>
      </p:pic>
    </p:spTree>
    <p:extLst>
      <p:ext uri="{BB962C8B-B14F-4D97-AF65-F5344CB8AC3E}">
        <p14:creationId xmlns:p14="http://schemas.microsoft.com/office/powerpoint/2010/main" val="34666042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dirty="0" smtClean="0"/>
              <a:t>whole pipeline</a:t>
            </a:r>
            <a:endParaRPr lang="en-US" dirty="0"/>
          </a:p>
        </p:txBody>
      </p:sp>
      <p:sp>
        <p:nvSpPr>
          <p:cNvPr id="3" name="Content Placeholder 2"/>
          <p:cNvSpPr>
            <a:spLocks noGrp="1"/>
          </p:cNvSpPr>
          <p:nvPr>
            <p:ph idx="1"/>
          </p:nvPr>
        </p:nvSpPr>
        <p:spPr>
          <a:xfrm>
            <a:off x="503176" y="1084251"/>
            <a:ext cx="8221725" cy="5387671"/>
          </a:xfrm>
        </p:spPr>
        <p:txBody>
          <a:bodyPr/>
          <a:lstStyle/>
          <a:p>
            <a:r>
              <a:rPr lang="en-US" dirty="0" smtClean="0"/>
              <a:t>Start </a:t>
            </a:r>
            <a:r>
              <a:rPr lang="en-US" dirty="0" smtClean="0"/>
              <a:t>with an initial surface</a:t>
            </a:r>
          </a:p>
          <a:p>
            <a:pPr lvl="1"/>
            <a:r>
              <a:rPr lang="en-US" dirty="0" smtClean="0"/>
              <a:t>Constraints for load distribution to the ground</a:t>
            </a:r>
          </a:p>
          <a:p>
            <a:pPr lvl="1"/>
            <a:r>
              <a:rPr lang="en-US" dirty="0" smtClean="0"/>
              <a:t>Uniform </a:t>
            </a:r>
            <a:r>
              <a:rPr lang="en-US" dirty="0" smtClean="0"/>
              <a:t>weight load</a:t>
            </a:r>
            <a:endParaRPr lang="en-US" dirty="0" smtClean="0"/>
          </a:p>
          <a:p>
            <a:pPr lvl="1"/>
            <a:r>
              <a:rPr lang="en-US" dirty="0" smtClean="0"/>
              <a:t>FEM analysis</a:t>
            </a:r>
          </a:p>
        </p:txBody>
      </p:sp>
      <p:sp>
        <p:nvSpPr>
          <p:cNvPr id="8" name="Segnaposto numero diapositiva 1"/>
          <p:cNvSpPr>
            <a:spLocks noGrp="1"/>
          </p:cNvSpPr>
          <p:nvPr>
            <p:ph type="sldNum" sz="quarter" idx="12"/>
          </p:nvPr>
        </p:nvSpPr>
        <p:spPr/>
        <p:txBody>
          <a:bodyPr/>
          <a:lstStyle/>
          <a:p>
            <a:fld id="{4A822907-8A9D-4F6B-98F6-913902AD56B5}" type="slidenum">
              <a:rPr lang="en-US" smtClean="0"/>
              <a:t>17</a:t>
            </a:fld>
            <a:endParaRPr lang="en-US"/>
          </a:p>
        </p:txBody>
      </p:sp>
      <p:pic>
        <p:nvPicPr>
          <p:cNvPr id="11" name="Picture 10"/>
          <p:cNvPicPr>
            <a:picLocks noChangeAspect="1"/>
          </p:cNvPicPr>
          <p:nvPr/>
        </p:nvPicPr>
        <p:blipFill>
          <a:blip r:embed="rId3"/>
          <a:stretch>
            <a:fillRect/>
          </a:stretch>
        </p:blipFill>
        <p:spPr>
          <a:xfrm>
            <a:off x="2487498" y="2438403"/>
            <a:ext cx="5456352" cy="3594097"/>
          </a:xfrm>
          <a:prstGeom prst="rect">
            <a:avLst/>
          </a:prstGeom>
        </p:spPr>
      </p:pic>
    </p:spTree>
    <p:extLst>
      <p:ext uri="{BB962C8B-B14F-4D97-AF65-F5344CB8AC3E}">
        <p14:creationId xmlns:p14="http://schemas.microsoft.com/office/powerpoint/2010/main" val="26619735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dirty="0" smtClean="0"/>
              <a:t>input</a:t>
            </a:r>
            <a:endParaRPr lang="en-US" dirty="0"/>
          </a:p>
        </p:txBody>
      </p:sp>
      <p:sp>
        <p:nvSpPr>
          <p:cNvPr id="3" name="Content Placeholder 2"/>
          <p:cNvSpPr>
            <a:spLocks noGrp="1"/>
          </p:cNvSpPr>
          <p:nvPr>
            <p:ph idx="1"/>
          </p:nvPr>
        </p:nvSpPr>
        <p:spPr>
          <a:xfrm>
            <a:off x="503176" y="1084251"/>
            <a:ext cx="8221725" cy="5387671"/>
          </a:xfrm>
        </p:spPr>
        <p:txBody>
          <a:bodyPr/>
          <a:lstStyle/>
          <a:p>
            <a:r>
              <a:rPr lang="en-US" dirty="0" smtClean="0"/>
              <a:t>From the FEA</a:t>
            </a:r>
          </a:p>
          <a:p>
            <a:pPr lvl="1"/>
            <a:r>
              <a:rPr lang="en-US" dirty="0"/>
              <a:t>double orthogonal line </a:t>
            </a:r>
            <a:r>
              <a:rPr lang="en-US" dirty="0" smtClean="0"/>
              <a:t>field</a:t>
            </a:r>
          </a:p>
          <a:p>
            <a:pPr lvl="1"/>
            <a:r>
              <a:rPr lang="en-US" dirty="0" smtClean="0"/>
              <a:t>an </a:t>
            </a:r>
            <a:r>
              <a:rPr lang="en-US" dirty="0"/>
              <a:t>anisotropy scalar </a:t>
            </a:r>
            <a:r>
              <a:rPr lang="en-US" dirty="0" smtClean="0"/>
              <a:t>field</a:t>
            </a:r>
            <a:endParaRPr lang="en-US" dirty="0"/>
          </a:p>
          <a:p>
            <a:pPr lvl="1"/>
            <a:r>
              <a:rPr lang="en-US" dirty="0" smtClean="0"/>
              <a:t>a </a:t>
            </a:r>
            <a:r>
              <a:rPr lang="en-US" dirty="0"/>
              <a:t>density scalar field </a:t>
            </a:r>
            <a:endParaRPr lang="en-US" dirty="0"/>
          </a:p>
          <a:p>
            <a:endParaRPr lang="en-US" dirty="0" smtClean="0"/>
          </a:p>
        </p:txBody>
      </p:sp>
      <p:sp>
        <p:nvSpPr>
          <p:cNvPr id="8" name="Segnaposto numero diapositiva 1"/>
          <p:cNvSpPr>
            <a:spLocks noGrp="1"/>
          </p:cNvSpPr>
          <p:nvPr>
            <p:ph type="sldNum" sz="quarter" idx="12"/>
          </p:nvPr>
        </p:nvSpPr>
        <p:spPr/>
        <p:txBody>
          <a:bodyPr/>
          <a:lstStyle/>
          <a:p>
            <a:fld id="{4A822907-8A9D-4F6B-98F6-913902AD56B5}" type="slidenum">
              <a:rPr lang="en-US" smtClean="0"/>
              <a:t>18</a:t>
            </a:fld>
            <a:endParaRPr lang="en-US"/>
          </a:p>
        </p:txBody>
      </p:sp>
      <p:pic>
        <p:nvPicPr>
          <p:cNvPr id="11" name="Picture 10"/>
          <p:cNvPicPr>
            <a:picLocks noChangeAspect="1"/>
          </p:cNvPicPr>
          <p:nvPr/>
        </p:nvPicPr>
        <p:blipFill>
          <a:blip r:embed="rId3"/>
          <a:stretch>
            <a:fillRect/>
          </a:stretch>
        </p:blipFill>
        <p:spPr>
          <a:xfrm>
            <a:off x="1219202" y="3089275"/>
            <a:ext cx="3555999" cy="3051162"/>
          </a:xfrm>
          <a:prstGeom prst="rect">
            <a:avLst/>
          </a:prstGeom>
        </p:spPr>
      </p:pic>
      <p:pic>
        <p:nvPicPr>
          <p:cNvPr id="13" name="Picture 12"/>
          <p:cNvPicPr>
            <a:picLocks noChangeAspect="1"/>
          </p:cNvPicPr>
          <p:nvPr/>
        </p:nvPicPr>
        <p:blipFill>
          <a:blip r:embed="rId4"/>
          <a:stretch>
            <a:fillRect/>
          </a:stretch>
        </p:blipFill>
        <p:spPr>
          <a:xfrm>
            <a:off x="5376212" y="365128"/>
            <a:ext cx="3348689" cy="2979765"/>
          </a:xfrm>
          <a:prstGeom prst="rect">
            <a:avLst/>
          </a:prstGeom>
        </p:spPr>
      </p:pic>
      <p:pic>
        <p:nvPicPr>
          <p:cNvPr id="14" name="Picture 13"/>
          <p:cNvPicPr>
            <a:picLocks noChangeAspect="1"/>
          </p:cNvPicPr>
          <p:nvPr/>
        </p:nvPicPr>
        <p:blipFill>
          <a:blip r:embed="rId5"/>
          <a:stretch>
            <a:fillRect/>
          </a:stretch>
        </p:blipFill>
        <p:spPr>
          <a:xfrm>
            <a:off x="5376212" y="3395487"/>
            <a:ext cx="3347678" cy="2960866"/>
          </a:xfrm>
          <a:prstGeom prst="rect">
            <a:avLst/>
          </a:prstGeom>
        </p:spPr>
      </p:pic>
    </p:spTree>
    <p:extLst>
      <p:ext uri="{BB962C8B-B14F-4D97-AF65-F5344CB8AC3E}">
        <p14:creationId xmlns:p14="http://schemas.microsoft.com/office/powerpoint/2010/main" val="10947809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Optimization: </a:t>
            </a:r>
            <a:r>
              <a:rPr lang="en-US" dirty="0" smtClean="0"/>
              <a:t>cleaning input fields</a:t>
            </a:r>
            <a:endParaRPr lang="en-US" dirty="0"/>
          </a:p>
        </p:txBody>
      </p:sp>
      <p:sp>
        <p:nvSpPr>
          <p:cNvPr id="3" name="Content Placeholder 2"/>
          <p:cNvSpPr>
            <a:spLocks noGrp="1"/>
          </p:cNvSpPr>
          <p:nvPr>
            <p:ph idx="1"/>
          </p:nvPr>
        </p:nvSpPr>
        <p:spPr>
          <a:xfrm>
            <a:off x="503176" y="1084251"/>
            <a:ext cx="8221725" cy="5387671"/>
          </a:xfrm>
        </p:spPr>
        <p:txBody>
          <a:bodyPr/>
          <a:lstStyle/>
          <a:p>
            <a:pPr marL="0" indent="0">
              <a:buNone/>
            </a:pPr>
            <a:endParaRPr lang="en-US" dirty="0"/>
          </a:p>
          <a:p>
            <a:r>
              <a:rPr lang="en-US" dirty="0" smtClean="0"/>
              <a:t>Use symmetric mapping</a:t>
            </a:r>
          </a:p>
          <a:p>
            <a:r>
              <a:rPr lang="en-US" dirty="0" smtClean="0"/>
              <a:t>Average directions</a:t>
            </a:r>
          </a:p>
          <a:p>
            <a:r>
              <a:rPr lang="en-US" dirty="0" smtClean="0"/>
              <a:t>Smooth using constraints along symmetry lines</a:t>
            </a:r>
          </a:p>
        </p:txBody>
      </p:sp>
      <p:sp>
        <p:nvSpPr>
          <p:cNvPr id="8" name="Segnaposto numero diapositiva 1"/>
          <p:cNvSpPr>
            <a:spLocks noGrp="1"/>
          </p:cNvSpPr>
          <p:nvPr>
            <p:ph type="sldNum" sz="quarter" idx="12"/>
          </p:nvPr>
        </p:nvSpPr>
        <p:spPr/>
        <p:txBody>
          <a:bodyPr/>
          <a:lstStyle/>
          <a:p>
            <a:fld id="{4A822907-8A9D-4F6B-98F6-913902AD56B5}" type="slidenum">
              <a:rPr lang="en-US" smtClean="0"/>
              <a:t>19</a:t>
            </a:fld>
            <a:endParaRPr lang="en-US"/>
          </a:p>
        </p:txBody>
      </p:sp>
      <p:pic>
        <p:nvPicPr>
          <p:cNvPr id="5" name="Picture 4" descr="sym_lilium_par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76" y="3517900"/>
            <a:ext cx="2590800" cy="2590800"/>
          </a:xfrm>
          <a:prstGeom prst="rect">
            <a:avLst/>
          </a:prstGeom>
        </p:spPr>
      </p:pic>
      <p:pic>
        <p:nvPicPr>
          <p:cNvPr id="10" name="Picture 9" descr="sym_lilium_fiel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474" y="3512174"/>
            <a:ext cx="2596526" cy="2596526"/>
          </a:xfrm>
          <a:prstGeom prst="rect">
            <a:avLst/>
          </a:prstGeom>
        </p:spPr>
      </p:pic>
      <p:pic>
        <p:nvPicPr>
          <p:cNvPr id="13" name="Picture 12" descr="sym_lilium_field_sym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8996" y="3517900"/>
            <a:ext cx="2594182" cy="2590800"/>
          </a:xfrm>
          <a:prstGeom prst="rect">
            <a:avLst/>
          </a:prstGeom>
        </p:spPr>
      </p:pic>
    </p:spTree>
    <p:extLst>
      <p:ext uri="{BB962C8B-B14F-4D97-AF65-F5344CB8AC3E}">
        <p14:creationId xmlns:p14="http://schemas.microsoft.com/office/powerpoint/2010/main" val="3948918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Architectural Geometry</a:t>
            </a:r>
            <a:endParaRPr lang="en-US" dirty="0"/>
          </a:p>
        </p:txBody>
      </p:sp>
      <p:sp>
        <p:nvSpPr>
          <p:cNvPr id="3" name="Content Placeholder 2"/>
          <p:cNvSpPr>
            <a:spLocks noGrp="1"/>
          </p:cNvSpPr>
          <p:nvPr>
            <p:ph idx="1"/>
          </p:nvPr>
        </p:nvSpPr>
        <p:spPr>
          <a:xfrm>
            <a:off x="357188" y="1152525"/>
            <a:ext cx="8429625" cy="4184650"/>
          </a:xfrm>
        </p:spPr>
        <p:txBody>
          <a:bodyPr/>
          <a:lstStyle/>
          <a:p>
            <a:pPr marL="0" indent="0">
              <a:buNone/>
            </a:pPr>
            <a:r>
              <a:rPr lang="en-US" b="1" i="1" dirty="0" smtClean="0"/>
              <a:t>Geometry Processing for architecture</a:t>
            </a:r>
          </a:p>
          <a:p>
            <a:r>
              <a:rPr lang="en-US" dirty="0" smtClean="0"/>
              <a:t>Flat (or single curvature) </a:t>
            </a:r>
            <a:r>
              <a:rPr lang="en-US" dirty="0" smtClean="0"/>
              <a:t>Glass Paneling</a:t>
            </a:r>
            <a:endParaRPr lang="en-US" dirty="0" smtClean="0"/>
          </a:p>
          <a:p>
            <a:r>
              <a:rPr lang="en-US" dirty="0" smtClean="0"/>
              <a:t>Constrained exploration of mesh</a:t>
            </a:r>
          </a:p>
          <a:p>
            <a:r>
              <a:rPr lang="en-US" b="1" dirty="0" smtClean="0"/>
              <a:t>Improving static </a:t>
            </a:r>
            <a:r>
              <a:rPr lang="en-US" b="1" dirty="0" smtClean="0"/>
              <a:t>performances</a:t>
            </a:r>
            <a:endParaRPr lang="en-US" b="1" dirty="0" smtClean="0"/>
          </a:p>
        </p:txBody>
      </p:sp>
      <p:sp>
        <p:nvSpPr>
          <p:cNvPr id="8" name="Segnaposto numero diapositiva 1"/>
          <p:cNvSpPr>
            <a:spLocks noGrp="1"/>
          </p:cNvSpPr>
          <p:nvPr>
            <p:ph type="sldNum" sz="quarter" idx="12"/>
          </p:nvPr>
        </p:nvSpPr>
        <p:spPr/>
        <p:txBody>
          <a:bodyPr/>
          <a:lstStyle/>
          <a:p>
            <a:fld id="{4A822907-8A9D-4F6B-98F6-913902AD56B5}" type="slidenum">
              <a:rPr lang="en-US" smtClean="0"/>
              <a:t>2</a:t>
            </a:fld>
            <a:endParaRPr lang="en-US"/>
          </a:p>
        </p:txBody>
      </p:sp>
      <p:pic>
        <p:nvPicPr>
          <p:cNvPr id="9" name="Picture 1"/>
          <p:cNvPicPr>
            <a:picLocks noChangeAspect="1" noChangeArrowheads="1"/>
          </p:cNvPicPr>
          <p:nvPr/>
        </p:nvPicPr>
        <p:blipFill>
          <a:blip r:embed="rId3"/>
          <a:srcRect t="13333" b="36000"/>
          <a:stretch>
            <a:fillRect/>
          </a:stretch>
        </p:blipFill>
        <p:spPr bwMode="auto">
          <a:xfrm>
            <a:off x="317501" y="3707845"/>
            <a:ext cx="4579194" cy="1740456"/>
          </a:xfrm>
          <a:prstGeom prst="rect">
            <a:avLst/>
          </a:prstGeom>
          <a:noFill/>
          <a:ln w="9525">
            <a:noFill/>
            <a:miter lim="800000"/>
            <a:headEnd/>
            <a:tailEnd/>
          </a:ln>
          <a:effectLst/>
        </p:spPr>
      </p:pic>
      <p:sp>
        <p:nvSpPr>
          <p:cNvPr id="10" name="Rectangle 9"/>
          <p:cNvSpPr/>
          <p:nvPr/>
        </p:nvSpPr>
        <p:spPr>
          <a:xfrm>
            <a:off x="1730652" y="5375275"/>
            <a:ext cx="3328430" cy="400110"/>
          </a:xfrm>
          <a:prstGeom prst="rect">
            <a:avLst/>
          </a:prstGeom>
        </p:spPr>
        <p:txBody>
          <a:bodyPr wrap="none">
            <a:spAutoFit/>
          </a:bodyPr>
          <a:lstStyle/>
          <a:p>
            <a:r>
              <a:rPr lang="en-US" sz="2000" dirty="0" smtClean="0"/>
              <a:t>[EIGENSATZ M et al, </a:t>
            </a:r>
            <a:r>
              <a:rPr lang="en-US" sz="2000" dirty="0" smtClean="0"/>
              <a:t>SIG </a:t>
            </a:r>
            <a:r>
              <a:rPr lang="en-US" sz="2000" dirty="0" smtClean="0"/>
              <a:t>2010]</a:t>
            </a:r>
            <a:endParaRPr lang="en-US" sz="2000" dirty="0"/>
          </a:p>
        </p:txBody>
      </p:sp>
      <p:pic>
        <p:nvPicPr>
          <p:cNvPr id="11" name="Picture 2" descr="http://graphics.stanford.edu/~niloy/research/constrained_mesh/paper_docs/teaser.png"/>
          <p:cNvPicPr>
            <a:picLocks noChangeAspect="1" noChangeArrowheads="1"/>
          </p:cNvPicPr>
          <p:nvPr/>
        </p:nvPicPr>
        <p:blipFill>
          <a:blip r:embed="rId4"/>
          <a:srcRect l="49281"/>
          <a:stretch>
            <a:fillRect/>
          </a:stretch>
        </p:blipFill>
        <p:spPr bwMode="auto">
          <a:xfrm>
            <a:off x="5632067" y="2165353"/>
            <a:ext cx="3511933" cy="1638299"/>
          </a:xfrm>
          <a:prstGeom prst="rect">
            <a:avLst/>
          </a:prstGeom>
          <a:noFill/>
        </p:spPr>
      </p:pic>
      <p:sp>
        <p:nvSpPr>
          <p:cNvPr id="12" name="Rectangle 11"/>
          <p:cNvSpPr/>
          <p:nvPr/>
        </p:nvSpPr>
        <p:spPr>
          <a:xfrm>
            <a:off x="5875772" y="3745545"/>
            <a:ext cx="2989295" cy="440121"/>
          </a:xfrm>
          <a:prstGeom prst="rect">
            <a:avLst/>
          </a:prstGeom>
        </p:spPr>
        <p:txBody>
          <a:bodyPr wrap="none">
            <a:spAutoFit/>
          </a:bodyPr>
          <a:lstStyle/>
          <a:p>
            <a:r>
              <a:rPr lang="en-US" sz="2000" dirty="0" smtClean="0"/>
              <a:t>[Y-L Yang et al, SIGASIA 11]</a:t>
            </a:r>
            <a:endParaRPr lang="en-US" sz="2000" dirty="0"/>
          </a:p>
        </p:txBody>
      </p:sp>
      <p:sp>
        <p:nvSpPr>
          <p:cNvPr id="14" name="Rectangle 13"/>
          <p:cNvSpPr/>
          <p:nvPr/>
        </p:nvSpPr>
        <p:spPr>
          <a:xfrm>
            <a:off x="5875772" y="6041068"/>
            <a:ext cx="2400692" cy="400110"/>
          </a:xfrm>
          <a:prstGeom prst="rect">
            <a:avLst/>
          </a:prstGeom>
        </p:spPr>
        <p:txBody>
          <a:bodyPr wrap="none">
            <a:spAutoFit/>
          </a:bodyPr>
          <a:lstStyle/>
          <a:p>
            <a:r>
              <a:rPr lang="en-US" sz="2000" dirty="0" smtClean="0"/>
              <a:t>[Tang et </a:t>
            </a:r>
            <a:r>
              <a:rPr lang="en-US" sz="2000" dirty="0" smtClean="0"/>
              <a:t>al, </a:t>
            </a:r>
            <a:r>
              <a:rPr lang="en-US" sz="2000" dirty="0" smtClean="0"/>
              <a:t>SIG 2014]</a:t>
            </a:r>
            <a:endParaRPr lang="en-US" sz="2000" dirty="0"/>
          </a:p>
        </p:txBody>
      </p:sp>
      <p:pic>
        <p:nvPicPr>
          <p:cNvPr id="4" name="Picture 3" descr="Screen Shot 2015-05-07 at 9.38.01 am.png"/>
          <p:cNvPicPr>
            <a:picLocks noChangeAspect="1"/>
          </p:cNvPicPr>
          <p:nvPr/>
        </p:nvPicPr>
        <p:blipFill rotWithShape="1">
          <a:blip r:embed="rId5">
            <a:extLst>
              <a:ext uri="{28A0092B-C50C-407E-A947-70E740481C1C}">
                <a14:useLocalDpi xmlns:a14="http://schemas.microsoft.com/office/drawing/2010/main" val="0"/>
              </a:ext>
            </a:extLst>
          </a:blip>
          <a:srcRect l="1099" t="2147" r="1569" b="3297"/>
          <a:stretch/>
        </p:blipFill>
        <p:spPr>
          <a:xfrm>
            <a:off x="5029200" y="4108511"/>
            <a:ext cx="4114800" cy="2045787"/>
          </a:xfrm>
          <a:prstGeom prst="rect">
            <a:avLst/>
          </a:prstGeom>
        </p:spPr>
      </p:pic>
    </p:spTree>
    <p:extLst>
      <p:ext uri="{BB962C8B-B14F-4D97-AF65-F5344CB8AC3E}">
        <p14:creationId xmlns:p14="http://schemas.microsoft.com/office/powerpoint/2010/main" val="28165478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Meshing</a:t>
            </a:r>
            <a:endParaRPr lang="en-US" dirty="0"/>
          </a:p>
        </p:txBody>
      </p:sp>
      <p:sp>
        <p:nvSpPr>
          <p:cNvPr id="3" name="Content Placeholder 2"/>
          <p:cNvSpPr>
            <a:spLocks noGrp="1"/>
          </p:cNvSpPr>
          <p:nvPr>
            <p:ph idx="1"/>
          </p:nvPr>
        </p:nvSpPr>
        <p:spPr>
          <a:xfrm>
            <a:off x="357188" y="1084251"/>
            <a:ext cx="8659812" cy="5387671"/>
          </a:xfrm>
        </p:spPr>
        <p:txBody>
          <a:bodyPr/>
          <a:lstStyle/>
          <a:p>
            <a:r>
              <a:rPr lang="en-US" dirty="0" smtClean="0"/>
              <a:t>We follow the frame field approach </a:t>
            </a:r>
            <a:r>
              <a:rPr lang="en-US" sz="2400" dirty="0" smtClean="0"/>
              <a:t>[</a:t>
            </a:r>
            <a:r>
              <a:rPr lang="en-US" sz="2400" dirty="0" err="1" smtClean="0"/>
              <a:t>Panozzo</a:t>
            </a:r>
            <a:r>
              <a:rPr lang="en-US" sz="2400" dirty="0" smtClean="0"/>
              <a:t> et al. 2014] and we </a:t>
            </a:r>
            <a:r>
              <a:rPr lang="en-US" dirty="0" smtClean="0"/>
              <a:t>perform the meshing in a space deformed  where the </a:t>
            </a:r>
            <a:r>
              <a:rPr lang="en-US" i="1" dirty="0" err="1" smtClean="0"/>
              <a:t>g</a:t>
            </a:r>
            <a:r>
              <a:rPr lang="en-US" baseline="-25000" dirty="0" err="1" smtClean="0"/>
              <a:t>Ψ</a:t>
            </a:r>
            <a:r>
              <a:rPr lang="en-US" baseline="-25000" dirty="0" smtClean="0"/>
              <a:t> </a:t>
            </a:r>
            <a:r>
              <a:rPr lang="en-US" dirty="0" smtClean="0"/>
              <a:t>metric, defined by the previous relation, become </a:t>
            </a:r>
            <a:r>
              <a:rPr lang="en-US" dirty="0" err="1" smtClean="0"/>
              <a:t>euclidean</a:t>
            </a:r>
            <a:r>
              <a:rPr lang="en-US" dirty="0" smtClean="0"/>
              <a:t>.</a:t>
            </a:r>
          </a:p>
          <a:p>
            <a:endParaRPr lang="en-US" dirty="0" smtClean="0"/>
          </a:p>
        </p:txBody>
      </p:sp>
      <p:sp>
        <p:nvSpPr>
          <p:cNvPr id="8" name="Segnaposto numero diapositiva 1"/>
          <p:cNvSpPr>
            <a:spLocks noGrp="1"/>
          </p:cNvSpPr>
          <p:nvPr>
            <p:ph type="sldNum" sz="quarter" idx="12"/>
          </p:nvPr>
        </p:nvSpPr>
        <p:spPr/>
        <p:txBody>
          <a:bodyPr/>
          <a:lstStyle/>
          <a:p>
            <a:fld id="{4A822907-8A9D-4F6B-98F6-913902AD56B5}" type="slidenum">
              <a:rPr lang="en-US" smtClean="0"/>
              <a:t>20</a:t>
            </a:fld>
            <a:endParaRPr lang="en-US"/>
          </a:p>
        </p:txBody>
      </p:sp>
      <p:pic>
        <p:nvPicPr>
          <p:cNvPr id="6" name="Picture 5"/>
          <p:cNvPicPr>
            <a:picLocks noChangeAspect="1"/>
          </p:cNvPicPr>
          <p:nvPr/>
        </p:nvPicPr>
        <p:blipFill>
          <a:blip r:embed="rId3"/>
          <a:stretch>
            <a:fillRect/>
          </a:stretch>
        </p:blipFill>
        <p:spPr>
          <a:xfrm>
            <a:off x="1497969" y="2949313"/>
            <a:ext cx="2000368" cy="1609988"/>
          </a:xfrm>
          <a:prstGeom prst="rect">
            <a:avLst/>
          </a:prstGeom>
        </p:spPr>
      </p:pic>
      <p:pic>
        <p:nvPicPr>
          <p:cNvPr id="7" name="Picture 6"/>
          <p:cNvPicPr>
            <a:picLocks noChangeAspect="1"/>
          </p:cNvPicPr>
          <p:nvPr/>
        </p:nvPicPr>
        <p:blipFill>
          <a:blip r:embed="rId4"/>
          <a:stretch>
            <a:fillRect/>
          </a:stretch>
        </p:blipFill>
        <p:spPr>
          <a:xfrm>
            <a:off x="3618262" y="2936359"/>
            <a:ext cx="2020182" cy="1624172"/>
          </a:xfrm>
          <a:prstGeom prst="rect">
            <a:avLst/>
          </a:prstGeom>
        </p:spPr>
      </p:pic>
      <p:pic>
        <p:nvPicPr>
          <p:cNvPr id="9" name="Picture 8"/>
          <p:cNvPicPr>
            <a:picLocks noChangeAspect="1"/>
          </p:cNvPicPr>
          <p:nvPr/>
        </p:nvPicPr>
        <p:blipFill>
          <a:blip r:embed="rId5"/>
          <a:stretch>
            <a:fillRect/>
          </a:stretch>
        </p:blipFill>
        <p:spPr>
          <a:xfrm>
            <a:off x="5790075" y="2949313"/>
            <a:ext cx="2018880" cy="1624172"/>
          </a:xfrm>
          <a:prstGeom prst="rect">
            <a:avLst/>
          </a:prstGeom>
        </p:spPr>
      </p:pic>
      <p:sp>
        <p:nvSpPr>
          <p:cNvPr id="4" name="TextBox 3"/>
          <p:cNvSpPr txBox="1"/>
          <p:nvPr/>
        </p:nvSpPr>
        <p:spPr>
          <a:xfrm>
            <a:off x="4342442" y="5048934"/>
            <a:ext cx="691378" cy="646331"/>
          </a:xfrm>
          <a:prstGeom prst="rect">
            <a:avLst/>
          </a:prstGeom>
          <a:noFill/>
        </p:spPr>
        <p:txBody>
          <a:bodyPr wrap="none" rtlCol="0">
            <a:spAutoFit/>
          </a:bodyPr>
          <a:lstStyle/>
          <a:p>
            <a:r>
              <a:rPr lang="en-US" sz="3600" i="1" dirty="0" err="1"/>
              <a:t>g</a:t>
            </a:r>
            <a:r>
              <a:rPr lang="en-US" sz="3600" baseline="-25000" dirty="0" err="1"/>
              <a:t>Ψ</a:t>
            </a:r>
            <a:endParaRPr lang="en-US" sz="3600" dirty="0"/>
          </a:p>
        </p:txBody>
      </p:sp>
      <p:sp>
        <p:nvSpPr>
          <p:cNvPr id="5" name="Down Arrow 4"/>
          <p:cNvSpPr/>
          <p:nvPr/>
        </p:nvSpPr>
        <p:spPr>
          <a:xfrm>
            <a:off x="4253542" y="4648200"/>
            <a:ext cx="889000" cy="40073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481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Meshing</a:t>
            </a:r>
            <a:endParaRPr lang="en-US" dirty="0"/>
          </a:p>
        </p:txBody>
      </p:sp>
      <p:sp>
        <p:nvSpPr>
          <p:cNvPr id="3" name="Content Placeholder 2"/>
          <p:cNvSpPr>
            <a:spLocks noGrp="1"/>
          </p:cNvSpPr>
          <p:nvPr>
            <p:ph idx="1"/>
          </p:nvPr>
        </p:nvSpPr>
        <p:spPr>
          <a:xfrm>
            <a:off x="357188" y="1084251"/>
            <a:ext cx="8659812" cy="5387671"/>
          </a:xfrm>
        </p:spPr>
        <p:txBody>
          <a:bodyPr/>
          <a:lstStyle/>
          <a:p>
            <a:r>
              <a:rPr lang="en-US" dirty="0" smtClean="0"/>
              <a:t>We follow the frame field approach </a:t>
            </a:r>
            <a:r>
              <a:rPr lang="en-US" sz="2400" dirty="0" smtClean="0"/>
              <a:t>[</a:t>
            </a:r>
            <a:r>
              <a:rPr lang="en-US" sz="2400" dirty="0" err="1" smtClean="0"/>
              <a:t>Panozzo</a:t>
            </a:r>
            <a:r>
              <a:rPr lang="en-US" sz="2400" dirty="0" smtClean="0"/>
              <a:t> et al. 2014] and we </a:t>
            </a:r>
            <a:r>
              <a:rPr lang="en-US" dirty="0" smtClean="0"/>
              <a:t>perform the meshing in a space deformed  where the </a:t>
            </a:r>
            <a:r>
              <a:rPr lang="en-US" i="1" dirty="0" err="1" smtClean="0"/>
              <a:t>g</a:t>
            </a:r>
            <a:r>
              <a:rPr lang="en-US" baseline="-25000" dirty="0" err="1" smtClean="0"/>
              <a:t>Ψ</a:t>
            </a:r>
            <a:r>
              <a:rPr lang="en-US" baseline="-25000" dirty="0" smtClean="0"/>
              <a:t> </a:t>
            </a:r>
            <a:r>
              <a:rPr lang="en-US" dirty="0" smtClean="0"/>
              <a:t>metric become Euclidean.</a:t>
            </a:r>
          </a:p>
          <a:p>
            <a:endParaRPr lang="en-US" dirty="0" smtClean="0"/>
          </a:p>
        </p:txBody>
      </p:sp>
      <p:sp>
        <p:nvSpPr>
          <p:cNvPr id="8" name="Segnaposto numero diapositiva 1"/>
          <p:cNvSpPr>
            <a:spLocks noGrp="1"/>
          </p:cNvSpPr>
          <p:nvPr>
            <p:ph type="sldNum" sz="quarter" idx="12"/>
          </p:nvPr>
        </p:nvSpPr>
        <p:spPr/>
        <p:txBody>
          <a:bodyPr/>
          <a:lstStyle/>
          <a:p>
            <a:fld id="{4A822907-8A9D-4F6B-98F6-913902AD56B5}" type="slidenum">
              <a:rPr lang="en-US" smtClean="0"/>
              <a:t>21</a:t>
            </a:fld>
            <a:endParaRPr lang="en-US"/>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092201" y="3207397"/>
            <a:ext cx="2870199" cy="2685747"/>
          </a:xfrm>
          <a:prstGeom prst="rect">
            <a:avLst/>
          </a:prstGeom>
        </p:spPr>
      </p:pic>
      <p:pic>
        <p:nvPicPr>
          <p:cNvPr id="12" name="Picture 11"/>
          <p:cNvPicPr>
            <a:picLocks noChangeAspect="1"/>
          </p:cNvPicPr>
          <p:nvPr/>
        </p:nvPicPr>
        <p:blipFill>
          <a:blip r:embed="rId5"/>
          <a:stretch>
            <a:fillRect/>
          </a:stretch>
        </p:blipFill>
        <p:spPr>
          <a:xfrm>
            <a:off x="5029200" y="3207397"/>
            <a:ext cx="3340100" cy="2689114"/>
          </a:xfrm>
          <a:prstGeom prst="rect">
            <a:avLst/>
          </a:prstGeom>
        </p:spPr>
      </p:pic>
      <p:sp>
        <p:nvSpPr>
          <p:cNvPr id="4" name="TextBox 3"/>
          <p:cNvSpPr txBox="1"/>
          <p:nvPr/>
        </p:nvSpPr>
        <p:spPr>
          <a:xfrm>
            <a:off x="571500" y="4813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710924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Independent from </a:t>
            </a:r>
            <a:r>
              <a:rPr lang="en-US" dirty="0" smtClean="0"/>
              <a:t>meshing </a:t>
            </a:r>
            <a:r>
              <a:rPr lang="en-US" dirty="0" smtClean="0"/>
              <a:t>technique</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22</a:t>
            </a:fld>
            <a:endParaRPr lang="en-US"/>
          </a:p>
        </p:txBody>
      </p:sp>
      <p:pic>
        <p:nvPicPr>
          <p:cNvPr id="6" name="Picture 5" descr="british3.0_3.0_PMHexaCurvLine.png"/>
          <p:cNvPicPr>
            <a:picLocks noChangeAspect="1"/>
          </p:cNvPicPr>
          <p:nvPr/>
        </p:nvPicPr>
        <p:blipFill rotWithShape="1">
          <a:blip r:embed="rId3">
            <a:extLst>
              <a:ext uri="{28A0092B-C50C-407E-A947-70E740481C1C}">
                <a14:useLocalDpi xmlns:a14="http://schemas.microsoft.com/office/drawing/2010/main" val="0"/>
              </a:ext>
            </a:extLst>
          </a:blip>
          <a:srcRect l="18932" t="9666" r="19232" b="9386"/>
          <a:stretch/>
        </p:blipFill>
        <p:spPr>
          <a:xfrm>
            <a:off x="5930899" y="3713151"/>
            <a:ext cx="3213101" cy="2628900"/>
          </a:xfrm>
          <a:prstGeom prst="rect">
            <a:avLst/>
          </a:prstGeom>
        </p:spPr>
      </p:pic>
      <p:pic>
        <p:nvPicPr>
          <p:cNvPr id="7" name="Picture 6" descr="british3.0_3.0_PMQuadCurvCross.png"/>
          <p:cNvPicPr>
            <a:picLocks noChangeAspect="1"/>
          </p:cNvPicPr>
          <p:nvPr/>
        </p:nvPicPr>
        <p:blipFill rotWithShape="1">
          <a:blip r:embed="rId4">
            <a:extLst>
              <a:ext uri="{28A0092B-C50C-407E-A947-70E740481C1C}">
                <a14:useLocalDpi xmlns:a14="http://schemas.microsoft.com/office/drawing/2010/main" val="0"/>
              </a:ext>
            </a:extLst>
          </a:blip>
          <a:srcRect l="18611" t="9665" r="19309" b="9385"/>
          <a:stretch/>
        </p:blipFill>
        <p:spPr>
          <a:xfrm>
            <a:off x="0" y="3687751"/>
            <a:ext cx="3225800" cy="2628900"/>
          </a:xfrm>
          <a:prstGeom prst="rect">
            <a:avLst/>
          </a:prstGeom>
        </p:spPr>
      </p:pic>
      <p:pic>
        <p:nvPicPr>
          <p:cNvPr id="9" name="Picture 8" descr="british3.0_3.0_Voro_Seed1700_Symm4.png"/>
          <p:cNvPicPr>
            <a:picLocks noChangeAspect="1"/>
          </p:cNvPicPr>
          <p:nvPr/>
        </p:nvPicPr>
        <p:blipFill rotWithShape="1">
          <a:blip r:embed="rId5">
            <a:extLst>
              <a:ext uri="{28A0092B-C50C-407E-A947-70E740481C1C}">
                <a14:useLocalDpi xmlns:a14="http://schemas.microsoft.com/office/drawing/2010/main" val="0"/>
              </a:ext>
            </a:extLst>
          </a:blip>
          <a:srcRect l="18856" t="10002" r="18820" b="9440"/>
          <a:stretch/>
        </p:blipFill>
        <p:spPr>
          <a:xfrm>
            <a:off x="2882900" y="3700451"/>
            <a:ext cx="3238500" cy="2616200"/>
          </a:xfrm>
          <a:prstGeom prst="rect">
            <a:avLst/>
          </a:prstGeom>
        </p:spPr>
      </p:pic>
      <p:sp>
        <p:nvSpPr>
          <p:cNvPr id="10" name="Content Placeholder 2"/>
          <p:cNvSpPr>
            <a:spLocks noGrp="1"/>
          </p:cNvSpPr>
          <p:nvPr>
            <p:ph idx="1"/>
          </p:nvPr>
        </p:nvSpPr>
        <p:spPr>
          <a:xfrm>
            <a:off x="357188" y="1084251"/>
            <a:ext cx="7427912" cy="4745049"/>
          </a:xfrm>
        </p:spPr>
        <p:txBody>
          <a:bodyPr/>
          <a:lstStyle/>
          <a:p>
            <a:pPr marL="0" indent="0">
              <a:buNone/>
            </a:pPr>
            <a:r>
              <a:rPr lang="en-US" dirty="0" smtClean="0"/>
              <a:t>The deformation approach allows to exploit different meshing techniques:</a:t>
            </a:r>
          </a:p>
          <a:p>
            <a:r>
              <a:rPr lang="en-US" dirty="0"/>
              <a:t>Quad meshing using [BZK09] </a:t>
            </a:r>
            <a:endParaRPr lang="en-US" dirty="0"/>
          </a:p>
          <a:p>
            <a:r>
              <a:rPr lang="en-US" dirty="0"/>
              <a:t>Hexagonal meshing using [LLW14] </a:t>
            </a:r>
            <a:endParaRPr lang="en-US" dirty="0" smtClean="0"/>
          </a:p>
          <a:p>
            <a:r>
              <a:rPr lang="en-US" dirty="0"/>
              <a:t>Hex dominant </a:t>
            </a:r>
            <a:r>
              <a:rPr lang="en-US" dirty="0" smtClean="0"/>
              <a:t>regularized CVT tessellation</a:t>
            </a:r>
            <a:endParaRPr lang="en-US" dirty="0"/>
          </a:p>
          <a:p>
            <a:endParaRPr lang="en-US" dirty="0"/>
          </a:p>
          <a:p>
            <a:endParaRPr lang="en-US" dirty="0" smtClean="0"/>
          </a:p>
        </p:txBody>
      </p:sp>
    </p:spTree>
    <p:extLst>
      <p:ext uri="{BB962C8B-B14F-4D97-AF65-F5344CB8AC3E}">
        <p14:creationId xmlns:p14="http://schemas.microsoft.com/office/powerpoint/2010/main" val="5646745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Field curvature vs field stress</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23</a:t>
            </a:fld>
            <a:endParaRPr lang="en-US"/>
          </a:p>
        </p:txBody>
      </p:sp>
      <p:pic>
        <p:nvPicPr>
          <p:cNvPr id="3" name="Picture 2"/>
          <p:cNvPicPr>
            <a:picLocks noChangeAspect="1"/>
          </p:cNvPicPr>
          <p:nvPr/>
        </p:nvPicPr>
        <p:blipFill>
          <a:blip r:embed="rId3"/>
          <a:stretch>
            <a:fillRect/>
          </a:stretch>
        </p:blipFill>
        <p:spPr>
          <a:xfrm>
            <a:off x="393700" y="2159000"/>
            <a:ext cx="8272272" cy="3505200"/>
          </a:xfrm>
          <a:prstGeom prst="rect">
            <a:avLst/>
          </a:prstGeom>
        </p:spPr>
      </p:pic>
    </p:spTree>
    <p:extLst>
      <p:ext uri="{BB962C8B-B14F-4D97-AF65-F5344CB8AC3E}">
        <p14:creationId xmlns:p14="http://schemas.microsoft.com/office/powerpoint/2010/main" val="3198126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Regularized CVD</a:t>
            </a:r>
            <a:endParaRPr lang="en-US" dirty="0"/>
          </a:p>
        </p:txBody>
      </p:sp>
      <p:sp>
        <p:nvSpPr>
          <p:cNvPr id="3" name="Content Placeholder 2"/>
          <p:cNvSpPr>
            <a:spLocks noGrp="1"/>
          </p:cNvSpPr>
          <p:nvPr>
            <p:ph idx="1"/>
          </p:nvPr>
        </p:nvSpPr>
        <p:spPr>
          <a:xfrm>
            <a:off x="503176" y="1084251"/>
            <a:ext cx="8221725" cy="5387671"/>
          </a:xfrm>
        </p:spPr>
        <p:txBody>
          <a:bodyPr>
            <a:normAutofit lnSpcReduction="10000"/>
          </a:bodyPr>
          <a:lstStyle/>
          <a:p>
            <a:r>
              <a:rPr lang="en-US" dirty="0" smtClean="0"/>
              <a:t>Start from a </a:t>
            </a:r>
            <a:r>
              <a:rPr lang="en-US" dirty="0" err="1" smtClean="0"/>
              <a:t>Centroidal</a:t>
            </a:r>
            <a:r>
              <a:rPr lang="en-US" dirty="0" smtClean="0"/>
              <a:t> </a:t>
            </a:r>
            <a:r>
              <a:rPr lang="en-US" dirty="0" err="1" smtClean="0"/>
              <a:t>Voronoi</a:t>
            </a:r>
            <a:r>
              <a:rPr lang="en-US" dirty="0" smtClean="0"/>
              <a:t> Diagram</a:t>
            </a:r>
          </a:p>
          <a:p>
            <a:r>
              <a:rPr lang="en-US" dirty="0" smtClean="0"/>
              <a:t>Compute </a:t>
            </a:r>
            <a:r>
              <a:rPr lang="en-US" dirty="0" smtClean="0"/>
              <a:t>PCA of the initial polygon</a:t>
            </a:r>
          </a:p>
          <a:p>
            <a:r>
              <a:rPr lang="en-US" dirty="0" smtClean="0"/>
              <a:t>Align a regular polygon in deformed space</a:t>
            </a:r>
          </a:p>
          <a:p>
            <a:r>
              <a:rPr lang="en-US" dirty="0" smtClean="0"/>
              <a:t>Local-Global Optimization</a:t>
            </a:r>
          </a:p>
          <a:p>
            <a:endParaRPr lang="en-US" dirty="0"/>
          </a:p>
          <a:p>
            <a:endParaRPr lang="en-US" dirty="0" smtClean="0"/>
          </a:p>
          <a:p>
            <a:endParaRPr lang="en-US" dirty="0"/>
          </a:p>
          <a:p>
            <a:endParaRPr lang="en-US" dirty="0" smtClean="0"/>
          </a:p>
          <a:p>
            <a:endParaRPr lang="en-US" dirty="0" smtClean="0"/>
          </a:p>
          <a:p>
            <a:endParaRPr lang="en-US" dirty="0"/>
          </a:p>
          <a:p>
            <a:r>
              <a:rPr lang="en-US" dirty="0" smtClean="0"/>
              <a:t>Achieve better shape and planarity</a:t>
            </a:r>
          </a:p>
        </p:txBody>
      </p:sp>
      <p:sp>
        <p:nvSpPr>
          <p:cNvPr id="8" name="Segnaposto numero diapositiva 1"/>
          <p:cNvSpPr>
            <a:spLocks noGrp="1"/>
          </p:cNvSpPr>
          <p:nvPr>
            <p:ph type="sldNum" sz="quarter" idx="12"/>
          </p:nvPr>
        </p:nvSpPr>
        <p:spPr/>
        <p:txBody>
          <a:bodyPr/>
          <a:lstStyle/>
          <a:p>
            <a:fld id="{4A822907-8A9D-4F6B-98F6-913902AD56B5}" type="slidenum">
              <a:rPr lang="en-US" smtClean="0"/>
              <a:t>24</a:t>
            </a:fld>
            <a:endParaRPr lang="en-US"/>
          </a:p>
        </p:txBody>
      </p:sp>
      <p:pic>
        <p:nvPicPr>
          <p:cNvPr id="9" name="Picture 8" descr="Screen Shot 2015-02-27 at 13.22.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976" y="3109903"/>
            <a:ext cx="1370465" cy="2525954"/>
          </a:xfrm>
          <a:prstGeom prst="rect">
            <a:avLst/>
          </a:prstGeom>
        </p:spPr>
      </p:pic>
      <p:pic>
        <p:nvPicPr>
          <p:cNvPr id="12" name="Picture 11" descr="Screen Shot 2015-02-27 at 13.22.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795" y="3109905"/>
            <a:ext cx="2893204" cy="2651357"/>
          </a:xfrm>
          <a:prstGeom prst="rect">
            <a:avLst/>
          </a:prstGeom>
        </p:spPr>
      </p:pic>
      <p:pic>
        <p:nvPicPr>
          <p:cNvPr id="14" name="Picture 13" descr="Screen Shot 2015-02-27 at 13.23.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6201" y="3109903"/>
            <a:ext cx="1415251" cy="2705100"/>
          </a:xfrm>
          <a:prstGeom prst="rect">
            <a:avLst/>
          </a:prstGeom>
        </p:spPr>
      </p:pic>
    </p:spTree>
    <p:extLst>
      <p:ext uri="{BB962C8B-B14F-4D97-AF65-F5344CB8AC3E}">
        <p14:creationId xmlns:p14="http://schemas.microsoft.com/office/powerpoint/2010/main" val="792383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Regularized CVD: opt. result</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25</a:t>
            </a:fld>
            <a:endParaRPr lang="en-US"/>
          </a:p>
        </p:txBody>
      </p:sp>
      <p:pic>
        <p:nvPicPr>
          <p:cNvPr id="7" name="Picture 6" descr="Screen Shot 2015-02-27 at 15.12.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901" y="2197100"/>
            <a:ext cx="3175000" cy="3136900"/>
          </a:xfrm>
          <a:prstGeom prst="rect">
            <a:avLst/>
          </a:prstGeom>
        </p:spPr>
      </p:pic>
      <p:pic>
        <p:nvPicPr>
          <p:cNvPr id="10" name="Picture 9" descr="Screen Shot 2015-02-27 at 15.12.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567" y="2197100"/>
            <a:ext cx="3276600" cy="3136900"/>
          </a:xfrm>
          <a:prstGeom prst="rect">
            <a:avLst/>
          </a:prstGeom>
        </p:spPr>
      </p:pic>
      <p:sp>
        <p:nvSpPr>
          <p:cNvPr id="13" name="CasellaDiTesto 3"/>
          <p:cNvSpPr txBox="1"/>
          <p:nvPr/>
        </p:nvSpPr>
        <p:spPr>
          <a:xfrm>
            <a:off x="1037168" y="5698855"/>
            <a:ext cx="3369733" cy="369332"/>
          </a:xfrm>
          <a:prstGeom prst="rect">
            <a:avLst/>
          </a:prstGeom>
          <a:noFill/>
        </p:spPr>
        <p:txBody>
          <a:bodyPr wrap="square" rtlCol="0">
            <a:spAutoFit/>
          </a:bodyPr>
          <a:lstStyle/>
          <a:p>
            <a:pPr algn="ctr"/>
            <a:r>
              <a:rPr lang="it-IT" dirty="0" smtClean="0"/>
              <a:t>Non Optimized</a:t>
            </a:r>
            <a:endParaRPr lang="it-IT" sz="1200" dirty="0" smtClean="0"/>
          </a:p>
        </p:txBody>
      </p:sp>
      <p:sp>
        <p:nvSpPr>
          <p:cNvPr id="15" name="CasellaDiTesto 3"/>
          <p:cNvSpPr txBox="1"/>
          <p:nvPr/>
        </p:nvSpPr>
        <p:spPr>
          <a:xfrm>
            <a:off x="5253568" y="5698855"/>
            <a:ext cx="3369733" cy="369332"/>
          </a:xfrm>
          <a:prstGeom prst="rect">
            <a:avLst/>
          </a:prstGeom>
          <a:noFill/>
        </p:spPr>
        <p:txBody>
          <a:bodyPr wrap="square" rtlCol="0">
            <a:spAutoFit/>
          </a:bodyPr>
          <a:lstStyle/>
          <a:p>
            <a:pPr algn="ctr"/>
            <a:r>
              <a:rPr lang="it-IT" dirty="0" smtClean="0"/>
              <a:t>Optimized</a:t>
            </a:r>
            <a:endParaRPr lang="it-IT" sz="1200" dirty="0" smtClean="0"/>
          </a:p>
        </p:txBody>
      </p:sp>
    </p:spTree>
    <p:extLst>
      <p:ext uri="{BB962C8B-B14F-4D97-AF65-F5344CB8AC3E}">
        <p14:creationId xmlns:p14="http://schemas.microsoft.com/office/powerpoint/2010/main" val="19890019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Optimization: planarity</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26</a:t>
            </a:fld>
            <a:endParaRPr lang="en-US"/>
          </a:p>
        </p:txBody>
      </p:sp>
      <p:pic>
        <p:nvPicPr>
          <p:cNvPr id="3" name="Picture 2"/>
          <p:cNvPicPr>
            <a:picLocks noChangeAspect="1"/>
          </p:cNvPicPr>
          <p:nvPr/>
        </p:nvPicPr>
        <p:blipFill>
          <a:blip r:embed="rId3"/>
          <a:stretch>
            <a:fillRect/>
          </a:stretch>
        </p:blipFill>
        <p:spPr>
          <a:xfrm>
            <a:off x="2565400" y="1407590"/>
            <a:ext cx="4076700" cy="5161487"/>
          </a:xfrm>
          <a:prstGeom prst="rect">
            <a:avLst/>
          </a:prstGeom>
        </p:spPr>
      </p:pic>
    </p:spTree>
    <p:extLst>
      <p:ext uri="{BB962C8B-B14F-4D97-AF65-F5344CB8AC3E}">
        <p14:creationId xmlns:p14="http://schemas.microsoft.com/office/powerpoint/2010/main" val="2860360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Meshing</a:t>
            </a:r>
            <a:endParaRPr lang="en-US" dirty="0"/>
          </a:p>
        </p:txBody>
      </p:sp>
      <p:sp>
        <p:nvSpPr>
          <p:cNvPr id="3" name="Content Placeholder 2"/>
          <p:cNvSpPr>
            <a:spLocks noGrp="1"/>
          </p:cNvSpPr>
          <p:nvPr>
            <p:ph idx="1"/>
          </p:nvPr>
        </p:nvSpPr>
        <p:spPr>
          <a:xfrm>
            <a:off x="503176" y="1084251"/>
            <a:ext cx="8221725" cy="5387671"/>
          </a:xfrm>
        </p:spPr>
        <p:txBody>
          <a:bodyPr/>
          <a:lstStyle/>
          <a:p>
            <a:pPr marL="0" indent="0">
              <a:buNone/>
            </a:pPr>
            <a:endParaRPr lang="en-US" dirty="0"/>
          </a:p>
          <a:p>
            <a:r>
              <a:rPr lang="en-US" dirty="0" smtClean="0"/>
              <a:t>Produce an anisotropic, density-varying meshing</a:t>
            </a:r>
          </a:p>
        </p:txBody>
      </p:sp>
      <p:sp>
        <p:nvSpPr>
          <p:cNvPr id="8" name="Segnaposto numero diapositiva 1"/>
          <p:cNvSpPr>
            <a:spLocks noGrp="1"/>
          </p:cNvSpPr>
          <p:nvPr>
            <p:ph type="sldNum" sz="quarter" idx="12"/>
          </p:nvPr>
        </p:nvSpPr>
        <p:spPr/>
        <p:txBody>
          <a:bodyPr/>
          <a:lstStyle/>
          <a:p>
            <a:fld id="{4A822907-8A9D-4F6B-98F6-913902AD56B5}" type="slidenum">
              <a:rPr lang="en-US" smtClean="0"/>
              <a:t>27</a:t>
            </a:fld>
            <a:endParaRPr lang="en-US"/>
          </a:p>
        </p:txBody>
      </p:sp>
      <p:pic>
        <p:nvPicPr>
          <p:cNvPr id="5" name="Picture 4"/>
          <p:cNvPicPr>
            <a:picLocks noChangeAspect="1"/>
          </p:cNvPicPr>
          <p:nvPr/>
        </p:nvPicPr>
        <p:blipFill>
          <a:blip r:embed="rId3"/>
          <a:stretch>
            <a:fillRect/>
          </a:stretch>
        </p:blipFill>
        <p:spPr>
          <a:xfrm>
            <a:off x="357188" y="2273300"/>
            <a:ext cx="4661676" cy="2946400"/>
          </a:xfrm>
          <a:prstGeom prst="rect">
            <a:avLst/>
          </a:prstGeom>
        </p:spPr>
      </p:pic>
      <p:pic>
        <p:nvPicPr>
          <p:cNvPr id="4" name="Picture 3"/>
          <p:cNvPicPr>
            <a:picLocks noChangeAspect="1"/>
          </p:cNvPicPr>
          <p:nvPr/>
        </p:nvPicPr>
        <p:blipFill>
          <a:blip r:embed="rId4"/>
          <a:stretch>
            <a:fillRect/>
          </a:stretch>
        </p:blipFill>
        <p:spPr>
          <a:xfrm>
            <a:off x="3467100" y="3251200"/>
            <a:ext cx="5590412" cy="3513241"/>
          </a:xfrm>
          <a:prstGeom prst="rect">
            <a:avLst/>
          </a:prstGeom>
        </p:spPr>
      </p:pic>
    </p:spTree>
    <p:extLst>
      <p:ext uri="{BB962C8B-B14F-4D97-AF65-F5344CB8AC3E}">
        <p14:creationId xmlns:p14="http://schemas.microsoft.com/office/powerpoint/2010/main" val="11363396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Static of a Grid Shell</a:t>
            </a:r>
            <a:endParaRPr lang="en-US" dirty="0"/>
          </a:p>
        </p:txBody>
      </p:sp>
      <p:sp>
        <p:nvSpPr>
          <p:cNvPr id="3" name="Content Placeholder 2"/>
          <p:cNvSpPr>
            <a:spLocks noGrp="1"/>
          </p:cNvSpPr>
          <p:nvPr>
            <p:ph idx="1"/>
          </p:nvPr>
        </p:nvSpPr>
        <p:spPr>
          <a:xfrm>
            <a:off x="503176" y="1084251"/>
            <a:ext cx="8221725" cy="5387671"/>
          </a:xfrm>
        </p:spPr>
        <p:txBody>
          <a:bodyPr/>
          <a:lstStyle/>
          <a:p>
            <a:pPr marL="0" indent="0">
              <a:buNone/>
            </a:pPr>
            <a:endParaRPr lang="en-US" dirty="0"/>
          </a:p>
          <a:p>
            <a:r>
              <a:rPr lang="en-US" dirty="0"/>
              <a:t>The non-linear buckling multiplier </a:t>
            </a:r>
            <a:r>
              <a:rPr lang="en-US" b="1" dirty="0" err="1" smtClean="0">
                <a:latin typeface="+mn-lt"/>
              </a:rPr>
              <a:t>λ</a:t>
            </a:r>
            <a:endParaRPr lang="en-US" b="1" dirty="0" smtClean="0">
              <a:latin typeface="+mn-lt"/>
            </a:endParaRPr>
          </a:p>
          <a:p>
            <a:pPr lvl="1"/>
            <a:r>
              <a:rPr lang="en-US" dirty="0" smtClean="0"/>
              <a:t>measures </a:t>
            </a:r>
            <a:r>
              <a:rPr lang="en-US" dirty="0"/>
              <a:t>the ability of a structure to support a load equal to a multiple of its weight before </a:t>
            </a:r>
            <a:r>
              <a:rPr lang="en-US" dirty="0" smtClean="0"/>
              <a:t>collapsing</a:t>
            </a:r>
          </a:p>
          <a:p>
            <a:pPr lvl="1"/>
            <a:endParaRPr lang="en-US" dirty="0"/>
          </a:p>
          <a:p>
            <a:r>
              <a:rPr lang="en-US" dirty="0"/>
              <a:t> The nodal displacement </a:t>
            </a:r>
            <a:r>
              <a:rPr lang="en-US" b="1" dirty="0" smtClean="0">
                <a:latin typeface="+mn-lt"/>
              </a:rPr>
              <a:t>μ</a:t>
            </a:r>
            <a:r>
              <a:rPr lang="en-US" dirty="0" smtClean="0"/>
              <a:t> </a:t>
            </a:r>
            <a:endParaRPr lang="en-US" dirty="0" smtClean="0"/>
          </a:p>
          <a:p>
            <a:pPr lvl="1"/>
            <a:r>
              <a:rPr lang="en-US" dirty="0" smtClean="0"/>
              <a:t>which </a:t>
            </a:r>
            <a:r>
              <a:rPr lang="en-US" dirty="0"/>
              <a:t>measures the maximum distance with respect to the reference shape when the structure is </a:t>
            </a:r>
            <a:r>
              <a:rPr lang="en-US" dirty="0" smtClean="0"/>
              <a:t>under load</a:t>
            </a:r>
            <a:endParaRPr lang="en-US" dirty="0" smtClean="0"/>
          </a:p>
        </p:txBody>
      </p:sp>
      <p:sp>
        <p:nvSpPr>
          <p:cNvPr id="8" name="Segnaposto numero diapositiva 1"/>
          <p:cNvSpPr>
            <a:spLocks noGrp="1"/>
          </p:cNvSpPr>
          <p:nvPr>
            <p:ph type="sldNum" sz="quarter" idx="12"/>
          </p:nvPr>
        </p:nvSpPr>
        <p:spPr/>
        <p:txBody>
          <a:bodyPr/>
          <a:lstStyle/>
          <a:p>
            <a:fld id="{4A822907-8A9D-4F6B-98F6-913902AD56B5}" type="slidenum">
              <a:rPr lang="en-US" smtClean="0"/>
              <a:t>28</a:t>
            </a:fld>
            <a:endParaRPr lang="en-US"/>
          </a:p>
        </p:txBody>
      </p:sp>
    </p:spTree>
    <p:extLst>
      <p:ext uri="{BB962C8B-B14F-4D97-AF65-F5344CB8AC3E}">
        <p14:creationId xmlns:p14="http://schemas.microsoft.com/office/powerpoint/2010/main" val="10446564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Load Distribution</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29</a:t>
            </a:fld>
            <a:endParaRPr lang="en-US"/>
          </a:p>
        </p:txBody>
      </p:sp>
      <p:pic>
        <p:nvPicPr>
          <p:cNvPr id="3" name="Picture 2" descr="Screen Shot 2015-05-08 at 4.18.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62" y="1114929"/>
            <a:ext cx="8075337" cy="4940206"/>
          </a:xfrm>
          <a:prstGeom prst="rect">
            <a:avLst/>
          </a:prstGeom>
        </p:spPr>
      </p:pic>
    </p:spTree>
    <p:extLst>
      <p:ext uri="{BB962C8B-B14F-4D97-AF65-F5344CB8AC3E}">
        <p14:creationId xmlns:p14="http://schemas.microsoft.com/office/powerpoint/2010/main" val="20667425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Grid Shells</a:t>
            </a:r>
            <a:endParaRPr lang="en-US" dirty="0"/>
          </a:p>
        </p:txBody>
      </p:sp>
      <p:sp>
        <p:nvSpPr>
          <p:cNvPr id="3" name="Content Placeholder 2"/>
          <p:cNvSpPr>
            <a:spLocks noGrp="1"/>
          </p:cNvSpPr>
          <p:nvPr>
            <p:ph idx="1"/>
          </p:nvPr>
        </p:nvSpPr>
        <p:spPr>
          <a:xfrm>
            <a:off x="357188" y="1231900"/>
            <a:ext cx="8429625" cy="4778375"/>
          </a:xfrm>
        </p:spPr>
        <p:txBody>
          <a:bodyPr/>
          <a:lstStyle/>
          <a:p>
            <a:pPr marL="0" indent="0">
              <a:buNone/>
            </a:pPr>
            <a:r>
              <a:rPr lang="en-US" dirty="0" smtClean="0"/>
              <a:t>Grid</a:t>
            </a:r>
            <a:r>
              <a:rPr lang="en-US" dirty="0"/>
              <a:t>-shell structures are a modern response to the ancient need of covering long span spaces. </a:t>
            </a:r>
            <a:endParaRPr lang="en-US" dirty="0" smtClean="0"/>
          </a:p>
          <a:p>
            <a:r>
              <a:rPr lang="en-US" dirty="0" smtClean="0"/>
              <a:t>supporting structure is made </a:t>
            </a:r>
            <a:r>
              <a:rPr lang="en-US" dirty="0"/>
              <a:t>of </a:t>
            </a:r>
            <a:r>
              <a:rPr lang="en-US" dirty="0" smtClean="0"/>
              <a:t>beams</a:t>
            </a:r>
          </a:p>
          <a:p>
            <a:r>
              <a:rPr lang="en-US" dirty="0" smtClean="0"/>
              <a:t>covering </a:t>
            </a:r>
            <a:r>
              <a:rPr lang="en-US" dirty="0"/>
              <a:t>panels only act as load</a:t>
            </a:r>
            <a:endParaRPr lang="en-US" b="1"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3</a:t>
            </a:fld>
            <a:endParaRPr lang="en-US"/>
          </a:p>
        </p:txBody>
      </p:sp>
      <p:pic>
        <p:nvPicPr>
          <p:cNvPr id="7" name="Picture 6" descr="img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900" y="3160712"/>
            <a:ext cx="4828540" cy="3017838"/>
          </a:xfrm>
          <a:prstGeom prst="rect">
            <a:avLst/>
          </a:prstGeom>
        </p:spPr>
      </p:pic>
      <p:sp>
        <p:nvSpPr>
          <p:cNvPr id="13" name="Rectangle 12"/>
          <p:cNvSpPr/>
          <p:nvPr/>
        </p:nvSpPr>
        <p:spPr>
          <a:xfrm>
            <a:off x="3432452" y="6178550"/>
            <a:ext cx="1829998" cy="400110"/>
          </a:xfrm>
          <a:prstGeom prst="rect">
            <a:avLst/>
          </a:prstGeom>
        </p:spPr>
        <p:txBody>
          <a:bodyPr wrap="none">
            <a:spAutoFit/>
          </a:bodyPr>
          <a:lstStyle/>
          <a:p>
            <a:r>
              <a:rPr lang="en-US" sz="2000" dirty="0" smtClean="0"/>
              <a:t>British Museum</a:t>
            </a:r>
            <a:endParaRPr lang="en-US" sz="2000" dirty="0"/>
          </a:p>
        </p:txBody>
      </p:sp>
    </p:spTree>
    <p:extLst>
      <p:ext uri="{BB962C8B-B14F-4D97-AF65-F5344CB8AC3E}">
        <p14:creationId xmlns:p14="http://schemas.microsoft.com/office/powerpoint/2010/main" val="10636187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a:t>
            </a:r>
            <a:r>
              <a:rPr lang="en-US" dirty="0" err="1"/>
              <a:t>Aquadom</a:t>
            </a:r>
            <a:r>
              <a:rPr lang="en-US" dirty="0"/>
              <a:t> </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30</a:t>
            </a:fld>
            <a:endParaRPr lang="en-US"/>
          </a:p>
        </p:txBody>
      </p:sp>
      <p:sp>
        <p:nvSpPr>
          <p:cNvPr id="3" name="Rectangle 2"/>
          <p:cNvSpPr/>
          <p:nvPr/>
        </p:nvSpPr>
        <p:spPr>
          <a:xfrm>
            <a:off x="895349" y="1119051"/>
            <a:ext cx="1618594" cy="369332"/>
          </a:xfrm>
          <a:prstGeom prst="rect">
            <a:avLst/>
          </a:prstGeom>
        </p:spPr>
        <p:txBody>
          <a:bodyPr wrap="square">
            <a:spAutoFit/>
          </a:bodyPr>
          <a:lstStyle/>
          <a:p>
            <a:pPr algn="ctr"/>
            <a:r>
              <a:rPr lang="en-US" dirty="0"/>
              <a:t>[VHWP12] </a:t>
            </a:r>
            <a:endParaRPr lang="en-US" dirty="0"/>
          </a:p>
        </p:txBody>
      </p:sp>
      <p:sp>
        <p:nvSpPr>
          <p:cNvPr id="5" name="Rectangle 4"/>
          <p:cNvSpPr/>
          <p:nvPr/>
        </p:nvSpPr>
        <p:spPr>
          <a:xfrm>
            <a:off x="3644900" y="1134841"/>
            <a:ext cx="1866900" cy="369332"/>
          </a:xfrm>
          <a:prstGeom prst="rect">
            <a:avLst/>
          </a:prstGeom>
        </p:spPr>
        <p:txBody>
          <a:bodyPr wrap="square">
            <a:spAutoFit/>
          </a:bodyPr>
          <a:lstStyle/>
          <a:p>
            <a:pPr algn="ctr"/>
            <a:r>
              <a:rPr lang="en-US" dirty="0" smtClean="0"/>
              <a:t>Static Aware HEX</a:t>
            </a:r>
            <a:endParaRPr lang="en-US" dirty="0"/>
          </a:p>
        </p:txBody>
      </p:sp>
      <p:pic>
        <p:nvPicPr>
          <p:cNvPr id="6" name="Picture 5" descr="aquadom_Voug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50" y="1488383"/>
            <a:ext cx="2571750" cy="1863617"/>
          </a:xfrm>
          <a:prstGeom prst="rect">
            <a:avLst/>
          </a:prstGeom>
        </p:spPr>
      </p:pic>
      <p:pic>
        <p:nvPicPr>
          <p:cNvPr id="7" name="Picture 6" descr="aquadom3.0_2.0_PMHexaCurvLine_po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300" y="1488383"/>
            <a:ext cx="2572557" cy="1863617"/>
          </a:xfrm>
          <a:prstGeom prst="rect">
            <a:avLst/>
          </a:prstGeom>
        </p:spPr>
      </p:pic>
      <p:pic>
        <p:nvPicPr>
          <p:cNvPr id="9" name="Picture 8" descr="aquadom3.0_2.0_PMQuadCurvCross_po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448" y="1488383"/>
            <a:ext cx="2573365" cy="1863617"/>
          </a:xfrm>
          <a:prstGeom prst="rect">
            <a:avLst/>
          </a:prstGeom>
        </p:spPr>
      </p:pic>
      <p:sp>
        <p:nvSpPr>
          <p:cNvPr id="10" name="Rectangle 9"/>
          <p:cNvSpPr/>
          <p:nvPr/>
        </p:nvSpPr>
        <p:spPr>
          <a:xfrm>
            <a:off x="6371238" y="1134841"/>
            <a:ext cx="2234762" cy="369332"/>
          </a:xfrm>
          <a:prstGeom prst="rect">
            <a:avLst/>
          </a:prstGeom>
        </p:spPr>
        <p:txBody>
          <a:bodyPr wrap="square">
            <a:spAutoFit/>
          </a:bodyPr>
          <a:lstStyle/>
          <a:p>
            <a:pPr algn="ctr"/>
            <a:r>
              <a:rPr lang="en-US" dirty="0" smtClean="0"/>
              <a:t>Static Aware QUAD</a:t>
            </a:r>
            <a:endParaRPr lang="en-US" dirty="0"/>
          </a:p>
        </p:txBody>
      </p:sp>
      <p:sp>
        <p:nvSpPr>
          <p:cNvPr id="12" name="Rectangle 11"/>
          <p:cNvSpPr/>
          <p:nvPr/>
        </p:nvSpPr>
        <p:spPr>
          <a:xfrm>
            <a:off x="1271495" y="3405857"/>
            <a:ext cx="1143000" cy="646331"/>
          </a:xfrm>
          <a:prstGeom prst="rect">
            <a:avLst/>
          </a:prstGeom>
        </p:spPr>
        <p:txBody>
          <a:bodyPr wrap="square">
            <a:spAutoFit/>
          </a:bodyPr>
          <a:lstStyle/>
          <a:p>
            <a:r>
              <a:rPr lang="en-US" dirty="0" smtClean="0"/>
              <a:t>λ= 1.38</a:t>
            </a:r>
          </a:p>
          <a:p>
            <a:r>
              <a:rPr lang="en-US" dirty="0" smtClean="0"/>
              <a:t>μ=164.1</a:t>
            </a:r>
            <a:endParaRPr lang="en-US" dirty="0"/>
          </a:p>
        </p:txBody>
      </p:sp>
      <p:sp>
        <p:nvSpPr>
          <p:cNvPr id="13" name="Rectangle 12"/>
          <p:cNvSpPr/>
          <p:nvPr/>
        </p:nvSpPr>
        <p:spPr>
          <a:xfrm>
            <a:off x="4006849" y="3360433"/>
            <a:ext cx="1143000" cy="646331"/>
          </a:xfrm>
          <a:prstGeom prst="rect">
            <a:avLst/>
          </a:prstGeom>
        </p:spPr>
        <p:txBody>
          <a:bodyPr wrap="square">
            <a:spAutoFit/>
          </a:bodyPr>
          <a:lstStyle/>
          <a:p>
            <a:r>
              <a:rPr lang="en-US" dirty="0" smtClean="0"/>
              <a:t>λ= 2.72</a:t>
            </a:r>
          </a:p>
          <a:p>
            <a:r>
              <a:rPr lang="en-US" dirty="0" smtClean="0"/>
              <a:t>μ=117.1</a:t>
            </a:r>
            <a:endParaRPr lang="en-US" dirty="0"/>
          </a:p>
        </p:txBody>
      </p:sp>
      <p:sp>
        <p:nvSpPr>
          <p:cNvPr id="14" name="Rectangle 13"/>
          <p:cNvSpPr/>
          <p:nvPr/>
        </p:nvSpPr>
        <p:spPr>
          <a:xfrm>
            <a:off x="6927849" y="3340409"/>
            <a:ext cx="1143000" cy="646331"/>
          </a:xfrm>
          <a:prstGeom prst="rect">
            <a:avLst/>
          </a:prstGeom>
        </p:spPr>
        <p:txBody>
          <a:bodyPr wrap="square">
            <a:spAutoFit/>
          </a:bodyPr>
          <a:lstStyle/>
          <a:p>
            <a:r>
              <a:rPr lang="en-US" dirty="0" smtClean="0"/>
              <a:t>λ= 2.34</a:t>
            </a:r>
          </a:p>
          <a:p>
            <a:r>
              <a:rPr lang="en-US" dirty="0" smtClean="0"/>
              <a:t>μ=129.9</a:t>
            </a:r>
            <a:endParaRPr lang="en-US" dirty="0"/>
          </a:p>
        </p:txBody>
      </p:sp>
      <p:pic>
        <p:nvPicPr>
          <p:cNvPr id="15" name="Picture 14" descr="aquado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0250" y="3937694"/>
            <a:ext cx="3720987" cy="2232593"/>
          </a:xfrm>
          <a:prstGeom prst="rect">
            <a:avLst/>
          </a:prstGeom>
        </p:spPr>
      </p:pic>
    </p:spTree>
    <p:extLst>
      <p:ext uri="{BB962C8B-B14F-4D97-AF65-F5344CB8AC3E}">
        <p14:creationId xmlns:p14="http://schemas.microsoft.com/office/powerpoint/2010/main" val="20160937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Botanic</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31</a:t>
            </a:fld>
            <a:endParaRPr lang="en-US"/>
          </a:p>
        </p:txBody>
      </p:sp>
      <p:sp>
        <p:nvSpPr>
          <p:cNvPr id="12" name="Rectangle 11"/>
          <p:cNvSpPr/>
          <p:nvPr/>
        </p:nvSpPr>
        <p:spPr>
          <a:xfrm>
            <a:off x="1397000" y="3631170"/>
            <a:ext cx="1143000" cy="646331"/>
          </a:xfrm>
          <a:prstGeom prst="rect">
            <a:avLst/>
          </a:prstGeom>
        </p:spPr>
        <p:txBody>
          <a:bodyPr wrap="square">
            <a:spAutoFit/>
          </a:bodyPr>
          <a:lstStyle/>
          <a:p>
            <a:r>
              <a:rPr lang="en-US" dirty="0" smtClean="0"/>
              <a:t>λ= 0.83</a:t>
            </a:r>
          </a:p>
          <a:p>
            <a:r>
              <a:rPr lang="en-US" dirty="0" smtClean="0"/>
              <a:t>μ=335.4</a:t>
            </a:r>
            <a:endParaRPr lang="en-US" dirty="0"/>
          </a:p>
        </p:txBody>
      </p:sp>
      <p:sp>
        <p:nvSpPr>
          <p:cNvPr id="13" name="Rectangle 12"/>
          <p:cNvSpPr/>
          <p:nvPr/>
        </p:nvSpPr>
        <p:spPr>
          <a:xfrm>
            <a:off x="4076700" y="3632200"/>
            <a:ext cx="1143000" cy="646331"/>
          </a:xfrm>
          <a:prstGeom prst="rect">
            <a:avLst/>
          </a:prstGeom>
        </p:spPr>
        <p:txBody>
          <a:bodyPr wrap="square">
            <a:spAutoFit/>
          </a:bodyPr>
          <a:lstStyle/>
          <a:p>
            <a:r>
              <a:rPr lang="en-US" dirty="0" smtClean="0"/>
              <a:t>λ= 1.48</a:t>
            </a:r>
          </a:p>
          <a:p>
            <a:r>
              <a:rPr lang="en-US" dirty="0" smtClean="0"/>
              <a:t>μ=171.6</a:t>
            </a:r>
            <a:endParaRPr lang="en-US" dirty="0"/>
          </a:p>
        </p:txBody>
      </p:sp>
      <p:sp>
        <p:nvSpPr>
          <p:cNvPr id="14" name="Rectangle 13"/>
          <p:cNvSpPr/>
          <p:nvPr/>
        </p:nvSpPr>
        <p:spPr>
          <a:xfrm>
            <a:off x="6642100" y="3632200"/>
            <a:ext cx="1143000" cy="646331"/>
          </a:xfrm>
          <a:prstGeom prst="rect">
            <a:avLst/>
          </a:prstGeom>
        </p:spPr>
        <p:txBody>
          <a:bodyPr wrap="square">
            <a:spAutoFit/>
          </a:bodyPr>
          <a:lstStyle/>
          <a:p>
            <a:r>
              <a:rPr lang="en-US" dirty="0" smtClean="0"/>
              <a:t>λ= 1.65</a:t>
            </a:r>
          </a:p>
          <a:p>
            <a:r>
              <a:rPr lang="en-US" dirty="0" smtClean="0"/>
              <a:t>μ=198.7</a:t>
            </a:r>
            <a:endParaRPr lang="en-US" dirty="0"/>
          </a:p>
        </p:txBody>
      </p:sp>
      <p:pic>
        <p:nvPicPr>
          <p:cNvPr id="11" name="Picture 10" descr="botanic-garden-parallelogram-po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98" y="1556266"/>
            <a:ext cx="2238753" cy="2075934"/>
          </a:xfrm>
          <a:prstGeom prst="rect">
            <a:avLst/>
          </a:prstGeom>
        </p:spPr>
      </p:pic>
      <p:pic>
        <p:nvPicPr>
          <p:cNvPr id="16" name="Picture 15" descr="botanic3.0_3.0_Voro_Seed1200_Symm1_po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0" y="1556266"/>
            <a:ext cx="2234469" cy="2075934"/>
          </a:xfrm>
          <a:prstGeom prst="rect">
            <a:avLst/>
          </a:prstGeom>
        </p:spPr>
      </p:pic>
      <p:pic>
        <p:nvPicPr>
          <p:cNvPr id="17" name="Picture 16" descr="botanic4.0_4.0_PMQuadCurvCross_po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9151" y="1561766"/>
            <a:ext cx="2229190" cy="2071032"/>
          </a:xfrm>
          <a:prstGeom prst="rect">
            <a:avLst/>
          </a:prstGeom>
        </p:spPr>
      </p:pic>
      <p:pic>
        <p:nvPicPr>
          <p:cNvPr id="18" name="Picture 17" descr="botani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5795" y="4277501"/>
            <a:ext cx="3402106" cy="2041264"/>
          </a:xfrm>
          <a:prstGeom prst="rect">
            <a:avLst/>
          </a:prstGeom>
        </p:spPr>
      </p:pic>
      <p:sp>
        <p:nvSpPr>
          <p:cNvPr id="20" name="Rectangle 19"/>
          <p:cNvSpPr/>
          <p:nvPr/>
        </p:nvSpPr>
        <p:spPr>
          <a:xfrm>
            <a:off x="895349" y="1119051"/>
            <a:ext cx="1618594" cy="369332"/>
          </a:xfrm>
          <a:prstGeom prst="rect">
            <a:avLst/>
          </a:prstGeom>
        </p:spPr>
        <p:txBody>
          <a:bodyPr wrap="square">
            <a:spAutoFit/>
          </a:bodyPr>
          <a:lstStyle/>
          <a:p>
            <a:pPr algn="ctr"/>
            <a:r>
              <a:rPr lang="en-US" dirty="0" smtClean="0"/>
              <a:t>[TSG*14] </a:t>
            </a:r>
            <a:endParaRPr lang="en-US" dirty="0"/>
          </a:p>
        </p:txBody>
      </p:sp>
      <p:sp>
        <p:nvSpPr>
          <p:cNvPr id="21" name="Rectangle 20"/>
          <p:cNvSpPr/>
          <p:nvPr/>
        </p:nvSpPr>
        <p:spPr>
          <a:xfrm>
            <a:off x="3644900" y="1134841"/>
            <a:ext cx="1866900" cy="369332"/>
          </a:xfrm>
          <a:prstGeom prst="rect">
            <a:avLst/>
          </a:prstGeom>
        </p:spPr>
        <p:txBody>
          <a:bodyPr wrap="square">
            <a:spAutoFit/>
          </a:bodyPr>
          <a:lstStyle/>
          <a:p>
            <a:pPr algn="ctr"/>
            <a:r>
              <a:rPr lang="en-US" dirty="0" smtClean="0"/>
              <a:t>Static Aware HEX</a:t>
            </a:r>
            <a:endParaRPr lang="en-US" dirty="0"/>
          </a:p>
        </p:txBody>
      </p:sp>
      <p:sp>
        <p:nvSpPr>
          <p:cNvPr id="22" name="Rectangle 21"/>
          <p:cNvSpPr/>
          <p:nvPr/>
        </p:nvSpPr>
        <p:spPr>
          <a:xfrm>
            <a:off x="6371238" y="1134841"/>
            <a:ext cx="2234762" cy="369332"/>
          </a:xfrm>
          <a:prstGeom prst="rect">
            <a:avLst/>
          </a:prstGeom>
        </p:spPr>
        <p:txBody>
          <a:bodyPr wrap="square">
            <a:spAutoFit/>
          </a:bodyPr>
          <a:lstStyle/>
          <a:p>
            <a:pPr algn="ctr"/>
            <a:r>
              <a:rPr lang="en-US" dirty="0" smtClean="0"/>
              <a:t>Static Aware QUAD</a:t>
            </a:r>
            <a:endParaRPr lang="en-US" dirty="0"/>
          </a:p>
        </p:txBody>
      </p:sp>
    </p:spTree>
    <p:extLst>
      <p:ext uri="{BB962C8B-B14F-4D97-AF65-F5344CB8AC3E}">
        <p14:creationId xmlns:p14="http://schemas.microsoft.com/office/powerpoint/2010/main" val="23071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Fabricated Model</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32</a:t>
            </a:fld>
            <a:endParaRPr lang="en-US"/>
          </a:p>
        </p:txBody>
      </p:sp>
      <p:pic>
        <p:nvPicPr>
          <p:cNvPr id="3" name="Picture 2"/>
          <p:cNvPicPr>
            <a:picLocks noChangeAspect="1"/>
          </p:cNvPicPr>
          <p:nvPr/>
        </p:nvPicPr>
        <p:blipFill rotWithShape="1">
          <a:blip r:embed="rId3"/>
          <a:srcRect t="9892"/>
          <a:stretch/>
        </p:blipFill>
        <p:spPr>
          <a:xfrm>
            <a:off x="0" y="1453009"/>
            <a:ext cx="3252727" cy="2198245"/>
          </a:xfrm>
          <a:prstGeom prst="rect">
            <a:avLst/>
          </a:prstGeom>
        </p:spPr>
      </p:pic>
      <p:pic>
        <p:nvPicPr>
          <p:cNvPr id="4" name="Picture 3"/>
          <p:cNvPicPr>
            <a:picLocks noChangeAspect="1"/>
          </p:cNvPicPr>
          <p:nvPr/>
        </p:nvPicPr>
        <p:blipFill>
          <a:blip r:embed="rId4"/>
          <a:stretch>
            <a:fillRect/>
          </a:stretch>
        </p:blipFill>
        <p:spPr>
          <a:xfrm>
            <a:off x="3062227" y="1453009"/>
            <a:ext cx="2930993" cy="2198245"/>
          </a:xfrm>
          <a:prstGeom prst="rect">
            <a:avLst/>
          </a:prstGeom>
        </p:spPr>
      </p:pic>
      <p:pic>
        <p:nvPicPr>
          <p:cNvPr id="5" name="Picture 4"/>
          <p:cNvPicPr>
            <a:picLocks noChangeAspect="1"/>
          </p:cNvPicPr>
          <p:nvPr/>
        </p:nvPicPr>
        <p:blipFill rotWithShape="1">
          <a:blip r:embed="rId5"/>
          <a:srcRect t="9892"/>
          <a:stretch/>
        </p:blipFill>
        <p:spPr>
          <a:xfrm>
            <a:off x="5891274" y="1453009"/>
            <a:ext cx="3252726" cy="2198245"/>
          </a:xfrm>
          <a:prstGeom prst="rect">
            <a:avLst/>
          </a:prstGeom>
        </p:spPr>
      </p:pic>
      <p:pic>
        <p:nvPicPr>
          <p:cNvPr id="11" name="Picture 10" descr="close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6014" y="4089407"/>
            <a:ext cx="2590799" cy="1943100"/>
          </a:xfrm>
          <a:prstGeom prst="rect">
            <a:avLst/>
          </a:prstGeom>
        </p:spPr>
      </p:pic>
      <p:pic>
        <p:nvPicPr>
          <p:cNvPr id="12" name="Picture 11" descr="close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5215" y="4089407"/>
            <a:ext cx="2590799" cy="1943099"/>
          </a:xfrm>
          <a:prstGeom prst="rect">
            <a:avLst/>
          </a:prstGeom>
        </p:spPr>
      </p:pic>
      <p:sp>
        <p:nvSpPr>
          <p:cNvPr id="6" name="TextBox 5"/>
          <p:cNvSpPr txBox="1"/>
          <p:nvPr/>
        </p:nvSpPr>
        <p:spPr>
          <a:xfrm>
            <a:off x="214543" y="4318007"/>
            <a:ext cx="3390672" cy="1815882"/>
          </a:xfrm>
          <a:prstGeom prst="rect">
            <a:avLst/>
          </a:prstGeom>
          <a:noFill/>
        </p:spPr>
        <p:txBody>
          <a:bodyPr wrap="none" rtlCol="0">
            <a:spAutoFit/>
          </a:bodyPr>
          <a:lstStyle/>
          <a:p>
            <a:pPr marL="285750" indent="-285750">
              <a:buFont typeface="Arial"/>
              <a:buChar char="•"/>
            </a:pPr>
            <a:r>
              <a:rPr lang="en-US" sz="2800" dirty="0" smtClean="0"/>
              <a:t>2mx2m Scale Model</a:t>
            </a:r>
          </a:p>
          <a:p>
            <a:pPr marL="285750" indent="-285750">
              <a:buFont typeface="Arial"/>
              <a:buChar char="•"/>
            </a:pPr>
            <a:r>
              <a:rPr lang="en-US" sz="2800" dirty="0" smtClean="0"/>
              <a:t>3D Printed Joints</a:t>
            </a:r>
          </a:p>
          <a:p>
            <a:pPr marL="285750" indent="-285750">
              <a:buFont typeface="Arial"/>
              <a:buChar char="•"/>
            </a:pPr>
            <a:r>
              <a:rPr lang="en-US" sz="2800" dirty="0" smtClean="0"/>
              <a:t>Laser Cut Panels</a:t>
            </a:r>
          </a:p>
          <a:p>
            <a:pPr marL="285750" indent="-285750">
              <a:buFont typeface="Arial"/>
              <a:buChar char="•"/>
            </a:pPr>
            <a:endParaRPr lang="en-US" sz="2800" dirty="0"/>
          </a:p>
        </p:txBody>
      </p:sp>
    </p:spTree>
    <p:extLst>
      <p:ext uri="{BB962C8B-B14F-4D97-AF65-F5344CB8AC3E}">
        <p14:creationId xmlns:p14="http://schemas.microsoft.com/office/powerpoint/2010/main" val="44221622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Fabricated Model</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33</a:t>
            </a:fld>
            <a:endParaRPr lang="en-US"/>
          </a:p>
        </p:txBody>
      </p:sp>
      <p:pic>
        <p:nvPicPr>
          <p:cNvPr id="3" name="Picture 2"/>
          <p:cNvPicPr>
            <a:picLocks noChangeAspect="1"/>
          </p:cNvPicPr>
          <p:nvPr/>
        </p:nvPicPr>
        <p:blipFill rotWithShape="1">
          <a:blip r:embed="rId3"/>
          <a:srcRect t="9892"/>
          <a:stretch/>
        </p:blipFill>
        <p:spPr>
          <a:xfrm>
            <a:off x="0" y="1453009"/>
            <a:ext cx="3252727" cy="2198245"/>
          </a:xfrm>
          <a:prstGeom prst="rect">
            <a:avLst/>
          </a:prstGeom>
        </p:spPr>
      </p:pic>
      <p:pic>
        <p:nvPicPr>
          <p:cNvPr id="4" name="Picture 3"/>
          <p:cNvPicPr>
            <a:picLocks noChangeAspect="1"/>
          </p:cNvPicPr>
          <p:nvPr/>
        </p:nvPicPr>
        <p:blipFill>
          <a:blip r:embed="rId4"/>
          <a:stretch>
            <a:fillRect/>
          </a:stretch>
        </p:blipFill>
        <p:spPr>
          <a:xfrm>
            <a:off x="3062227" y="1453009"/>
            <a:ext cx="2930993" cy="2198245"/>
          </a:xfrm>
          <a:prstGeom prst="rect">
            <a:avLst/>
          </a:prstGeom>
        </p:spPr>
      </p:pic>
      <p:pic>
        <p:nvPicPr>
          <p:cNvPr id="5" name="Picture 4"/>
          <p:cNvPicPr>
            <a:picLocks noChangeAspect="1"/>
          </p:cNvPicPr>
          <p:nvPr/>
        </p:nvPicPr>
        <p:blipFill rotWithShape="1">
          <a:blip r:embed="rId5"/>
          <a:srcRect t="9892"/>
          <a:stretch/>
        </p:blipFill>
        <p:spPr>
          <a:xfrm>
            <a:off x="5891274" y="1453009"/>
            <a:ext cx="3252726" cy="2198245"/>
          </a:xfrm>
          <a:prstGeom prst="rect">
            <a:avLst/>
          </a:prstGeom>
        </p:spPr>
      </p:pic>
      <p:pic>
        <p:nvPicPr>
          <p:cNvPr id="11" name="Picture 10" descr="close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6014" y="4089407"/>
            <a:ext cx="2590799" cy="1943100"/>
          </a:xfrm>
          <a:prstGeom prst="rect">
            <a:avLst/>
          </a:prstGeom>
        </p:spPr>
      </p:pic>
      <p:pic>
        <p:nvPicPr>
          <p:cNvPr id="12" name="Picture 11" descr="close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5215" y="4089407"/>
            <a:ext cx="2590799" cy="1943099"/>
          </a:xfrm>
          <a:prstGeom prst="rect">
            <a:avLst/>
          </a:prstGeom>
        </p:spPr>
      </p:pic>
      <p:sp>
        <p:nvSpPr>
          <p:cNvPr id="6" name="TextBox 5"/>
          <p:cNvSpPr txBox="1"/>
          <p:nvPr/>
        </p:nvSpPr>
        <p:spPr>
          <a:xfrm>
            <a:off x="214543" y="4318007"/>
            <a:ext cx="3390672" cy="1815882"/>
          </a:xfrm>
          <a:prstGeom prst="rect">
            <a:avLst/>
          </a:prstGeom>
          <a:noFill/>
        </p:spPr>
        <p:txBody>
          <a:bodyPr wrap="none" rtlCol="0">
            <a:spAutoFit/>
          </a:bodyPr>
          <a:lstStyle/>
          <a:p>
            <a:pPr marL="285750" indent="-285750">
              <a:buFont typeface="Arial"/>
              <a:buChar char="•"/>
            </a:pPr>
            <a:r>
              <a:rPr lang="en-US" sz="2800" dirty="0" smtClean="0"/>
              <a:t>2mx2m Scale Model</a:t>
            </a:r>
          </a:p>
          <a:p>
            <a:pPr marL="285750" indent="-285750">
              <a:buFont typeface="Arial"/>
              <a:buChar char="•"/>
            </a:pPr>
            <a:r>
              <a:rPr lang="en-US" sz="2800" dirty="0" smtClean="0"/>
              <a:t>3D Printed Joints</a:t>
            </a:r>
          </a:p>
          <a:p>
            <a:pPr marL="285750" indent="-285750">
              <a:buFont typeface="Arial"/>
              <a:buChar char="•"/>
            </a:pPr>
            <a:r>
              <a:rPr lang="en-US" sz="2800" dirty="0" smtClean="0"/>
              <a:t>Laser Cut Panels</a:t>
            </a:r>
          </a:p>
          <a:p>
            <a:pPr marL="285750" indent="-285750">
              <a:buFont typeface="Arial"/>
              <a:buChar char="•"/>
            </a:pPr>
            <a:endParaRPr lang="en-US" sz="2800" dirty="0"/>
          </a:p>
        </p:txBody>
      </p:sp>
      <p:pic>
        <p:nvPicPr>
          <p:cNvPr id="10" name="Picture 9"/>
          <p:cNvPicPr>
            <a:picLocks noChangeAspect="1"/>
          </p:cNvPicPr>
          <p:nvPr/>
        </p:nvPicPr>
        <p:blipFill>
          <a:blip r:embed="rId8"/>
          <a:stretch>
            <a:fillRect/>
          </a:stretch>
        </p:blipFill>
        <p:spPr>
          <a:xfrm>
            <a:off x="522192" y="1051684"/>
            <a:ext cx="3827578" cy="2870684"/>
          </a:xfrm>
          <a:prstGeom prst="rect">
            <a:avLst/>
          </a:prstGeom>
        </p:spPr>
      </p:pic>
      <p:pic>
        <p:nvPicPr>
          <p:cNvPr id="13" name="Picture 12"/>
          <p:cNvPicPr>
            <a:picLocks noChangeAspect="1"/>
          </p:cNvPicPr>
          <p:nvPr/>
        </p:nvPicPr>
        <p:blipFill>
          <a:blip r:embed="rId9"/>
          <a:stretch>
            <a:fillRect/>
          </a:stretch>
        </p:blipFill>
        <p:spPr>
          <a:xfrm>
            <a:off x="5022830" y="1051684"/>
            <a:ext cx="3816369" cy="2862277"/>
          </a:xfrm>
          <a:prstGeom prst="rect">
            <a:avLst/>
          </a:prstGeom>
        </p:spPr>
      </p:pic>
    </p:spTree>
    <p:extLst>
      <p:ext uri="{BB962C8B-B14F-4D97-AF65-F5344CB8AC3E}">
        <p14:creationId xmlns:p14="http://schemas.microsoft.com/office/powerpoint/2010/main" val="4544771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Fabricated Model</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34</a:t>
            </a:fld>
            <a:endParaRPr lang="en-US"/>
          </a:p>
        </p:txBody>
      </p:sp>
      <p:pic>
        <p:nvPicPr>
          <p:cNvPr id="9" name="Picture 8" descr="DeformReal2.jpg"/>
          <p:cNvPicPr>
            <a:picLocks noChangeAspect="1"/>
          </p:cNvPicPr>
          <p:nvPr/>
        </p:nvPicPr>
        <p:blipFill rotWithShape="1">
          <a:blip r:embed="rId3">
            <a:extLst>
              <a:ext uri="{28A0092B-C50C-407E-A947-70E740481C1C}">
                <a14:useLocalDpi xmlns:a14="http://schemas.microsoft.com/office/drawing/2010/main" val="0"/>
              </a:ext>
            </a:extLst>
          </a:blip>
          <a:srcRect b="9121"/>
          <a:stretch/>
        </p:blipFill>
        <p:spPr>
          <a:xfrm>
            <a:off x="104093" y="1219201"/>
            <a:ext cx="4391707" cy="1731352"/>
          </a:xfrm>
          <a:prstGeom prst="rect">
            <a:avLst/>
          </a:prstGeom>
        </p:spPr>
      </p:pic>
      <p:pic>
        <p:nvPicPr>
          <p:cNvPr id="20" name="Picture 19" descr="DefGeometry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400" y="1219201"/>
            <a:ext cx="4546600" cy="1543226"/>
          </a:xfrm>
          <a:prstGeom prst="rect">
            <a:avLst/>
          </a:prstGeom>
        </p:spPr>
      </p:pic>
      <p:pic>
        <p:nvPicPr>
          <p:cNvPr id="3" name="Picture 2"/>
          <p:cNvPicPr>
            <a:picLocks noChangeAspect="1"/>
          </p:cNvPicPr>
          <p:nvPr/>
        </p:nvPicPr>
        <p:blipFill>
          <a:blip r:embed="rId5"/>
          <a:stretch>
            <a:fillRect/>
          </a:stretch>
        </p:blipFill>
        <p:spPr>
          <a:xfrm>
            <a:off x="3333068" y="2950553"/>
            <a:ext cx="4933950" cy="3289300"/>
          </a:xfrm>
          <a:prstGeom prst="rect">
            <a:avLst/>
          </a:prstGeom>
        </p:spPr>
      </p:pic>
      <p:sp>
        <p:nvSpPr>
          <p:cNvPr id="4" name="TextBox 3"/>
          <p:cNvSpPr txBox="1"/>
          <p:nvPr/>
        </p:nvSpPr>
        <p:spPr>
          <a:xfrm>
            <a:off x="204788" y="3333234"/>
            <a:ext cx="3104010" cy="2554545"/>
          </a:xfrm>
          <a:prstGeom prst="rect">
            <a:avLst/>
          </a:prstGeom>
          <a:noFill/>
        </p:spPr>
        <p:txBody>
          <a:bodyPr wrap="none" rtlCol="0">
            <a:spAutoFit/>
          </a:bodyPr>
          <a:lstStyle/>
          <a:p>
            <a:r>
              <a:rPr lang="en-US" sz="2000" dirty="0" smtClean="0"/>
              <a:t>The scale model was loaded</a:t>
            </a:r>
            <a:br>
              <a:rPr lang="en-US" sz="2000" dirty="0" smtClean="0"/>
            </a:br>
            <a:r>
              <a:rPr lang="en-US" sz="2000" dirty="0" smtClean="0"/>
              <a:t>and deformation measured</a:t>
            </a:r>
            <a:br>
              <a:rPr lang="en-US" sz="2000" dirty="0" smtClean="0"/>
            </a:br>
            <a:r>
              <a:rPr lang="en-US" sz="2000" dirty="0" smtClean="0"/>
              <a:t>in sample points.</a:t>
            </a:r>
          </a:p>
          <a:p>
            <a:endParaRPr lang="en-US" sz="2000" dirty="0" smtClean="0"/>
          </a:p>
          <a:p>
            <a:r>
              <a:rPr lang="en-US" sz="2000" dirty="0" smtClean="0"/>
              <a:t>The scale model showed a </a:t>
            </a:r>
            <a:br>
              <a:rPr lang="en-US" sz="2000" dirty="0" smtClean="0"/>
            </a:br>
            <a:r>
              <a:rPr lang="en-US" sz="2000" dirty="0" smtClean="0"/>
              <a:t>behavior quite similar </a:t>
            </a:r>
            <a:br>
              <a:rPr lang="en-US" sz="2000" dirty="0" smtClean="0"/>
            </a:br>
            <a:r>
              <a:rPr lang="en-US" sz="2000" dirty="0" smtClean="0"/>
              <a:t>to the one predicted by </a:t>
            </a:r>
            <a:br>
              <a:rPr lang="en-US" sz="2000" dirty="0" smtClean="0"/>
            </a:br>
            <a:r>
              <a:rPr lang="en-US" sz="2000" dirty="0" smtClean="0"/>
              <a:t>the simulations</a:t>
            </a:r>
            <a:endParaRPr lang="en-US" sz="2000" dirty="0"/>
          </a:p>
        </p:txBody>
      </p:sp>
    </p:spTree>
    <p:extLst>
      <p:ext uri="{BB962C8B-B14F-4D97-AF65-F5344CB8AC3E}">
        <p14:creationId xmlns:p14="http://schemas.microsoft.com/office/powerpoint/2010/main" val="373813013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357188" y="1825625"/>
            <a:ext cx="8520112" cy="4184650"/>
          </a:xfrm>
        </p:spPr>
        <p:txBody>
          <a:bodyPr/>
          <a:lstStyle/>
          <a:p>
            <a:r>
              <a:rPr lang="en-US" dirty="0" smtClean="0"/>
              <a:t>Statics analysis is effective to define better topologies for grid shells</a:t>
            </a:r>
          </a:p>
          <a:p>
            <a:r>
              <a:rPr lang="en-US" dirty="0" smtClean="0"/>
              <a:t>The deformation induced by making the </a:t>
            </a:r>
            <a:r>
              <a:rPr lang="en-US" i="1" dirty="0" err="1" smtClean="0"/>
              <a:t>g</a:t>
            </a:r>
            <a:r>
              <a:rPr lang="en-US" baseline="-25000" dirty="0" err="1" smtClean="0"/>
              <a:t>Ψ</a:t>
            </a:r>
            <a:r>
              <a:rPr lang="en-US" baseline="-25000" dirty="0" smtClean="0"/>
              <a:t> </a:t>
            </a:r>
            <a:r>
              <a:rPr lang="en-US" dirty="0" smtClean="0"/>
              <a:t>metric Euclidean can be used for building good adaptive meshing (using existing algorithms!)</a:t>
            </a:r>
          </a:p>
          <a:p>
            <a:r>
              <a:rPr lang="en-US" dirty="0" smtClean="0"/>
              <a:t>The regularized CVD meshing is particularly adequate to create meshes that well adapt to this deformed space</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solidFill>
                  <a:prstClr val="black">
                    <a:tint val="75000"/>
                  </a:prstClr>
                </a:solidFill>
                <a:latin typeface="Calibri"/>
              </a:rPr>
              <a:pPr/>
              <a:t>35</a:t>
            </a:fld>
            <a:endParaRPr lang="de-CH" dirty="0">
              <a:solidFill>
                <a:prstClr val="black">
                  <a:tint val="75000"/>
                </a:prstClr>
              </a:solidFill>
              <a:latin typeface="Calibri"/>
            </a:endParaRPr>
          </a:p>
        </p:txBody>
      </p:sp>
    </p:spTree>
    <p:extLst>
      <p:ext uri="{BB962C8B-B14F-4D97-AF65-F5344CB8AC3E}">
        <p14:creationId xmlns:p14="http://schemas.microsoft.com/office/powerpoint/2010/main" val="162741335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uscio_teaser.png"/>
          <p:cNvPicPr>
            <a:picLocks noChangeAspect="1"/>
          </p:cNvPicPr>
          <p:nvPr/>
        </p:nvPicPr>
        <p:blipFill>
          <a:blip r:embed="rId2">
            <a:extLst>
              <a:ext uri="{BEBA8EAE-BF5A-486C-A8C5-ECC9F3942E4B}">
                <a14:imgProps xmlns:a14="http://schemas.microsoft.com/office/drawing/2010/main">
                  <a14:imgLayer r:embed="rId3">
                    <a14:imgEffect>
                      <a14:backgroundRemoval t="329" b="100000" l="0" r="100000">
                        <a14:foregroundMark x1="13709" y1="45540" x2="25282" y2="94131"/>
                        <a14:foregroundMark x1="83828" y1="51831" x2="89614" y2="96432"/>
                      </a14:backgroundRemoval>
                    </a14:imgEffect>
                  </a14:imgLayer>
                </a14:imgProps>
              </a:ext>
              <a:ext uri="{28A0092B-C50C-407E-A947-70E740481C1C}">
                <a14:useLocalDpi xmlns:a14="http://schemas.microsoft.com/office/drawing/2010/main" val="0"/>
              </a:ext>
            </a:extLst>
          </a:blip>
          <a:stretch>
            <a:fillRect/>
          </a:stretch>
        </p:blipFill>
        <p:spPr>
          <a:xfrm>
            <a:off x="3213100" y="508001"/>
            <a:ext cx="5905327" cy="3946145"/>
          </a:xfrm>
          <a:prstGeom prst="rect">
            <a:avLst/>
          </a:prstGeom>
        </p:spPr>
      </p:pic>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p:txBody>
          <a:bodyPr>
            <a:normAutofit lnSpcReduction="10000"/>
          </a:bodyPr>
          <a:lstStyle/>
          <a:p>
            <a:r>
              <a:rPr lang="en-US" b="1" dirty="0" smtClean="0"/>
              <a:t>Questions</a:t>
            </a:r>
            <a:r>
              <a:rPr lang="en-US" dirty="0" smtClean="0"/>
              <a:t>?</a:t>
            </a:r>
          </a:p>
          <a:p>
            <a:endParaRPr lang="en-US" dirty="0"/>
          </a:p>
          <a:p>
            <a:endParaRPr lang="en-US" dirty="0" smtClean="0"/>
          </a:p>
          <a:p>
            <a:endParaRPr lang="en-US" dirty="0"/>
          </a:p>
          <a:p>
            <a:endParaRPr lang="en-US" dirty="0" smtClean="0"/>
          </a:p>
          <a:p>
            <a:r>
              <a:rPr lang="en-US" dirty="0" smtClean="0"/>
              <a:t>Contact:</a:t>
            </a:r>
          </a:p>
          <a:p>
            <a:pPr lvl="1"/>
            <a:r>
              <a:rPr lang="en-US" b="1" dirty="0" err="1" smtClean="0"/>
              <a:t>paolo.cignoni@isti.cnr.it</a:t>
            </a:r>
            <a:endParaRPr lang="en-US" b="1" dirty="0"/>
          </a:p>
          <a:p>
            <a:r>
              <a:rPr lang="en-US" dirty="0" smtClean="0"/>
              <a:t>Models and meshes available at:</a:t>
            </a:r>
          </a:p>
          <a:p>
            <a:pPr lvl="1"/>
            <a:r>
              <a:rPr lang="en-US" b="1" dirty="0"/>
              <a:t>http://</a:t>
            </a:r>
            <a:r>
              <a:rPr lang="en-US" b="1" dirty="0" err="1"/>
              <a:t>vcg.isti.cnr.it</a:t>
            </a:r>
            <a:r>
              <a:rPr lang="en-US" b="1" dirty="0"/>
              <a:t>/Publications/2015/PTPFSC15/</a:t>
            </a:r>
          </a:p>
        </p:txBody>
      </p:sp>
      <p:sp>
        <p:nvSpPr>
          <p:cNvPr id="4" name="Slide Number Placeholder 3"/>
          <p:cNvSpPr>
            <a:spLocks noGrp="1"/>
          </p:cNvSpPr>
          <p:nvPr>
            <p:ph type="sldNum" sz="quarter" idx="12"/>
          </p:nvPr>
        </p:nvSpPr>
        <p:spPr/>
        <p:txBody>
          <a:bodyPr/>
          <a:lstStyle/>
          <a:p>
            <a:fld id="{3B5F642D-6A31-4596-8C22-CC368C1BDF36}" type="slidenum">
              <a:rPr lang="de-CH" smtClean="0">
                <a:solidFill>
                  <a:prstClr val="black">
                    <a:tint val="75000"/>
                  </a:prstClr>
                </a:solidFill>
                <a:latin typeface="Calibri"/>
              </a:rPr>
              <a:pPr/>
              <a:t>36</a:t>
            </a:fld>
            <a:endParaRPr lang="de-CH" dirty="0">
              <a:solidFill>
                <a:prstClr val="black">
                  <a:tint val="75000"/>
                </a:prstClr>
              </a:solidFill>
              <a:latin typeface="Calibri"/>
            </a:endParaRPr>
          </a:p>
        </p:txBody>
      </p:sp>
    </p:spTree>
    <p:extLst>
      <p:ext uri="{BB962C8B-B14F-4D97-AF65-F5344CB8AC3E}">
        <p14:creationId xmlns:p14="http://schemas.microsoft.com/office/powerpoint/2010/main" val="34407642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Future work</a:t>
            </a:r>
            <a:endParaRPr lang="en-US" dirty="0"/>
          </a:p>
        </p:txBody>
      </p:sp>
      <p:sp>
        <p:nvSpPr>
          <p:cNvPr id="10" name="Content Placeholder 2"/>
          <p:cNvSpPr>
            <a:spLocks noGrp="1"/>
          </p:cNvSpPr>
          <p:nvPr>
            <p:ph idx="1"/>
          </p:nvPr>
        </p:nvSpPr>
        <p:spPr>
          <a:xfrm>
            <a:off x="312676" y="2290751"/>
            <a:ext cx="3675467" cy="2967051"/>
          </a:xfrm>
        </p:spPr>
        <p:txBody>
          <a:bodyPr>
            <a:normAutofit lnSpcReduction="10000"/>
          </a:bodyPr>
          <a:lstStyle/>
          <a:p>
            <a:pPr marL="0" indent="0">
              <a:buNone/>
            </a:pPr>
            <a:endParaRPr lang="en-US" dirty="0"/>
          </a:p>
          <a:p>
            <a:r>
              <a:rPr lang="en-US" dirty="0" smtClean="0"/>
              <a:t>Optimize for assebly</a:t>
            </a:r>
          </a:p>
          <a:p>
            <a:r>
              <a:rPr lang="en-US" dirty="0" smtClean="0"/>
              <a:t>Keep the beam structure as rigid as possible</a:t>
            </a:r>
          </a:p>
          <a:p>
            <a:r>
              <a:rPr lang="en-US" dirty="0" smtClean="0"/>
              <a:t>Minimize assembly cost</a:t>
            </a:r>
          </a:p>
        </p:txBody>
      </p:sp>
      <p:sp>
        <p:nvSpPr>
          <p:cNvPr id="8" name="Segnaposto numero diapositiva 1"/>
          <p:cNvSpPr>
            <a:spLocks noGrp="1"/>
          </p:cNvSpPr>
          <p:nvPr>
            <p:ph type="sldNum" sz="quarter" idx="12"/>
          </p:nvPr>
        </p:nvSpPr>
        <p:spPr/>
        <p:txBody>
          <a:bodyPr/>
          <a:lstStyle/>
          <a:p>
            <a:fld id="{4A822907-8A9D-4F6B-98F6-913902AD56B5}" type="slidenum">
              <a:rPr lang="en-US" smtClean="0"/>
              <a:t>37</a:t>
            </a:fld>
            <a:endParaRPr lang="en-US"/>
          </a:p>
        </p:txBody>
      </p:sp>
      <p:pic>
        <p:nvPicPr>
          <p:cNvPr id="3" name="Picture 2"/>
          <p:cNvPicPr>
            <a:picLocks noChangeAspect="1"/>
          </p:cNvPicPr>
          <p:nvPr/>
        </p:nvPicPr>
        <p:blipFill>
          <a:blip r:embed="rId3"/>
          <a:stretch>
            <a:fillRect/>
          </a:stretch>
        </p:blipFill>
        <p:spPr>
          <a:xfrm>
            <a:off x="3988142" y="1938020"/>
            <a:ext cx="4801752" cy="3179091"/>
          </a:xfrm>
          <a:prstGeom prst="rect">
            <a:avLst/>
          </a:prstGeom>
        </p:spPr>
      </p:pic>
      <p:sp>
        <p:nvSpPr>
          <p:cNvPr id="11" name="Rectangle 10"/>
          <p:cNvSpPr/>
          <p:nvPr/>
        </p:nvSpPr>
        <p:spPr>
          <a:xfrm>
            <a:off x="5035551" y="5422107"/>
            <a:ext cx="3168650" cy="553998"/>
          </a:xfrm>
          <a:prstGeom prst="rect">
            <a:avLst/>
          </a:prstGeom>
        </p:spPr>
        <p:txBody>
          <a:bodyPr wrap="square">
            <a:spAutoFit/>
          </a:bodyPr>
          <a:lstStyle/>
          <a:p>
            <a:r>
              <a:rPr lang="en-US" sz="1000" dirty="0" smtClean="0"/>
              <a:t>Mario Deuss .et al:</a:t>
            </a:r>
          </a:p>
          <a:p>
            <a:r>
              <a:rPr lang="en-US" sz="1000" dirty="0"/>
              <a:t>Assembling Self-Supporting </a:t>
            </a:r>
            <a:r>
              <a:rPr lang="en-US" sz="1000" dirty="0" smtClean="0"/>
              <a:t>Structures</a:t>
            </a:r>
          </a:p>
          <a:p>
            <a:r>
              <a:rPr lang="en-US" sz="1000" dirty="0" smtClean="0"/>
              <a:t>ACM TOG 2014</a:t>
            </a:r>
            <a:endParaRPr lang="en-US" sz="1000" dirty="0"/>
          </a:p>
        </p:txBody>
      </p:sp>
    </p:spTree>
    <p:extLst>
      <p:ext uri="{BB962C8B-B14F-4D97-AF65-F5344CB8AC3E}">
        <p14:creationId xmlns:p14="http://schemas.microsoft.com/office/powerpoint/2010/main" val="3496868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751193" y="3467100"/>
            <a:ext cx="5267302" cy="3175000"/>
          </a:xfrm>
          <a:prstGeom prst="rect">
            <a:avLst/>
          </a:prstGeom>
        </p:spPr>
      </p:pic>
      <p:sp>
        <p:nvSpPr>
          <p:cNvPr id="2" name="Title 1"/>
          <p:cNvSpPr>
            <a:spLocks noGrp="1"/>
          </p:cNvSpPr>
          <p:nvPr>
            <p:ph type="title"/>
          </p:nvPr>
        </p:nvSpPr>
        <p:spPr/>
        <p:txBody>
          <a:bodyPr>
            <a:normAutofit/>
          </a:bodyPr>
          <a:lstStyle/>
          <a:p>
            <a:r>
              <a:rPr lang="en-US" dirty="0" smtClean="0"/>
              <a:t>Grid </a:t>
            </a:r>
            <a:r>
              <a:rPr lang="en-US" dirty="0" smtClean="0"/>
              <a:t>Shells (</a:t>
            </a:r>
            <a:r>
              <a:rPr lang="en-US" dirty="0" err="1" smtClean="0"/>
              <a:t>tris</a:t>
            </a:r>
            <a:r>
              <a:rPr lang="en-US" dirty="0" smtClean="0"/>
              <a:t>)</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4</a:t>
            </a:fld>
            <a:endParaRPr lang="en-US"/>
          </a:p>
        </p:txBody>
      </p:sp>
      <p:pic>
        <p:nvPicPr>
          <p:cNvPr id="6" name="Picture 5"/>
          <p:cNvPicPr>
            <a:picLocks noChangeAspect="1"/>
          </p:cNvPicPr>
          <p:nvPr/>
        </p:nvPicPr>
        <p:blipFill>
          <a:blip r:embed="rId4"/>
          <a:stretch>
            <a:fillRect/>
          </a:stretch>
        </p:blipFill>
        <p:spPr>
          <a:xfrm>
            <a:off x="317500" y="1346202"/>
            <a:ext cx="4932026" cy="3162298"/>
          </a:xfrm>
          <a:prstGeom prst="rect">
            <a:avLst/>
          </a:prstGeom>
        </p:spPr>
      </p:pic>
    </p:spTree>
    <p:extLst>
      <p:ext uri="{BB962C8B-B14F-4D97-AF65-F5344CB8AC3E}">
        <p14:creationId xmlns:p14="http://schemas.microsoft.com/office/powerpoint/2010/main" val="23460708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Grid </a:t>
            </a:r>
            <a:r>
              <a:rPr lang="en-US" dirty="0" smtClean="0"/>
              <a:t>Shells (</a:t>
            </a:r>
            <a:r>
              <a:rPr lang="en-US" dirty="0" smtClean="0"/>
              <a:t>quads)</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5</a:t>
            </a:fld>
            <a:endParaRPr lang="en-US"/>
          </a:p>
        </p:txBody>
      </p:sp>
      <p:pic>
        <p:nvPicPr>
          <p:cNvPr id="3" name="Picture 2"/>
          <p:cNvPicPr>
            <a:picLocks noChangeAspect="1"/>
          </p:cNvPicPr>
          <p:nvPr/>
        </p:nvPicPr>
        <p:blipFill>
          <a:blip r:embed="rId3"/>
          <a:stretch>
            <a:fillRect/>
          </a:stretch>
        </p:blipFill>
        <p:spPr>
          <a:xfrm>
            <a:off x="241301" y="1384302"/>
            <a:ext cx="4356100" cy="2894513"/>
          </a:xfrm>
          <a:prstGeom prst="rect">
            <a:avLst/>
          </a:prstGeom>
        </p:spPr>
      </p:pic>
      <p:pic>
        <p:nvPicPr>
          <p:cNvPr id="4" name="Picture 3"/>
          <p:cNvPicPr>
            <a:picLocks noChangeAspect="1"/>
          </p:cNvPicPr>
          <p:nvPr/>
        </p:nvPicPr>
        <p:blipFill>
          <a:blip r:embed="rId4"/>
          <a:stretch>
            <a:fillRect/>
          </a:stretch>
        </p:blipFill>
        <p:spPr>
          <a:xfrm>
            <a:off x="4498976" y="3402543"/>
            <a:ext cx="4287837" cy="2858558"/>
          </a:xfrm>
          <a:prstGeom prst="rect">
            <a:avLst/>
          </a:prstGeom>
        </p:spPr>
      </p:pic>
    </p:spTree>
    <p:extLst>
      <p:ext uri="{BB962C8B-B14F-4D97-AF65-F5344CB8AC3E}">
        <p14:creationId xmlns:p14="http://schemas.microsoft.com/office/powerpoint/2010/main" val="9688523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Grid </a:t>
            </a:r>
            <a:r>
              <a:rPr lang="en-US" dirty="0" smtClean="0"/>
              <a:t>Shells (</a:t>
            </a:r>
            <a:r>
              <a:rPr lang="en-US" dirty="0" smtClean="0"/>
              <a:t>hexagon ..)</a:t>
            </a:r>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6</a:t>
            </a:fld>
            <a:endParaRPr lang="en-US"/>
          </a:p>
        </p:txBody>
      </p:sp>
      <p:pic>
        <p:nvPicPr>
          <p:cNvPr id="5" name="Picture 4"/>
          <p:cNvPicPr>
            <a:picLocks noChangeAspect="1"/>
          </p:cNvPicPr>
          <p:nvPr/>
        </p:nvPicPr>
        <p:blipFill>
          <a:blip r:embed="rId3"/>
          <a:stretch>
            <a:fillRect/>
          </a:stretch>
        </p:blipFill>
        <p:spPr>
          <a:xfrm>
            <a:off x="299585" y="1473200"/>
            <a:ext cx="4060464" cy="2692400"/>
          </a:xfrm>
          <a:prstGeom prst="rect">
            <a:avLst/>
          </a:prstGeom>
        </p:spPr>
      </p:pic>
      <p:pic>
        <p:nvPicPr>
          <p:cNvPr id="6" name="Picture 5"/>
          <p:cNvPicPr>
            <a:picLocks noChangeAspect="1"/>
          </p:cNvPicPr>
          <p:nvPr/>
        </p:nvPicPr>
        <p:blipFill>
          <a:blip r:embed="rId4"/>
          <a:stretch>
            <a:fillRect/>
          </a:stretch>
        </p:blipFill>
        <p:spPr>
          <a:xfrm>
            <a:off x="3920083" y="3581402"/>
            <a:ext cx="4446911" cy="2693886"/>
          </a:xfrm>
          <a:prstGeom prst="rect">
            <a:avLst/>
          </a:prstGeom>
        </p:spPr>
      </p:pic>
    </p:spTree>
    <p:extLst>
      <p:ext uri="{BB962C8B-B14F-4D97-AF65-F5344CB8AC3E}">
        <p14:creationId xmlns:p14="http://schemas.microsoft.com/office/powerpoint/2010/main" val="16299852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Triangles?</a:t>
            </a:r>
            <a:endParaRPr lang="en-US" dirty="0"/>
          </a:p>
        </p:txBody>
      </p:sp>
      <p:sp>
        <p:nvSpPr>
          <p:cNvPr id="9" name="Content Placeholder 2"/>
          <p:cNvSpPr>
            <a:spLocks noGrp="1"/>
          </p:cNvSpPr>
          <p:nvPr>
            <p:ph idx="1"/>
          </p:nvPr>
        </p:nvSpPr>
        <p:spPr>
          <a:xfrm>
            <a:off x="503176" y="1084251"/>
            <a:ext cx="8221725" cy="5387671"/>
          </a:xfrm>
        </p:spPr>
        <p:txBody>
          <a:bodyPr/>
          <a:lstStyle/>
          <a:p>
            <a:pPr marL="0" indent="0">
              <a:buNone/>
            </a:pPr>
            <a:endParaRPr lang="en-US" dirty="0"/>
          </a:p>
          <a:p>
            <a:r>
              <a:rPr lang="en-US" dirty="0" smtClean="0"/>
              <a:t>Triangle</a:t>
            </a:r>
            <a:r>
              <a:rPr lang="en-US" dirty="0"/>
              <a:t>- based grid-shells seem unbeatable from the point of view of </a:t>
            </a:r>
            <a:r>
              <a:rPr lang="en-US" b="1" dirty="0" smtClean="0"/>
              <a:t>strength</a:t>
            </a:r>
          </a:p>
          <a:p>
            <a:r>
              <a:rPr lang="en-US" b="1" dirty="0" smtClean="0"/>
              <a:t>Locally</a:t>
            </a:r>
            <a:r>
              <a:rPr lang="en-US" dirty="0" smtClean="0"/>
              <a:t> triangle is the most </a:t>
            </a:r>
            <a:r>
              <a:rPr lang="en-US" i="1" dirty="0" smtClean="0"/>
              <a:t>rigid</a:t>
            </a:r>
            <a:r>
              <a:rPr lang="en-US" dirty="0" smtClean="0"/>
              <a:t> polygon</a:t>
            </a:r>
          </a:p>
          <a:p>
            <a:endParaRPr lang="en-US" b="1" dirty="0"/>
          </a:p>
          <a:p>
            <a:endParaRPr lang="en-US" b="1" dirty="0" smtClean="0"/>
          </a:p>
          <a:p>
            <a:endParaRPr lang="en-US" b="1" dirty="0"/>
          </a:p>
          <a:p>
            <a:endParaRPr lang="en-US" b="1" dirty="0" smtClean="0"/>
          </a:p>
          <a:p>
            <a:r>
              <a:rPr lang="en-US" dirty="0" smtClean="0"/>
              <a:t>every deformation </a:t>
            </a:r>
            <a:r>
              <a:rPr lang="en-US" smtClean="0"/>
              <a:t>of a triangle </a:t>
            </a:r>
            <a:r>
              <a:rPr lang="en-US" dirty="0" smtClean="0"/>
              <a:t>imposes a </a:t>
            </a:r>
            <a:r>
              <a:rPr lang="en-US" b="1" dirty="0" smtClean="0"/>
              <a:t>compression </a:t>
            </a:r>
            <a:r>
              <a:rPr lang="en-US" dirty="0" smtClean="0"/>
              <a:t>in the beams</a:t>
            </a:r>
            <a:endParaRPr lang="en-US" b="1" dirty="0" smtClean="0"/>
          </a:p>
        </p:txBody>
      </p:sp>
      <p:sp>
        <p:nvSpPr>
          <p:cNvPr id="8" name="Segnaposto numero diapositiva 1"/>
          <p:cNvSpPr>
            <a:spLocks noGrp="1"/>
          </p:cNvSpPr>
          <p:nvPr>
            <p:ph type="sldNum" sz="quarter" idx="12"/>
          </p:nvPr>
        </p:nvSpPr>
        <p:spPr/>
        <p:txBody>
          <a:bodyPr/>
          <a:lstStyle/>
          <a:p>
            <a:fld id="{4A822907-8A9D-4F6B-98F6-913902AD56B5}" type="slidenum">
              <a:rPr lang="en-US" smtClean="0"/>
              <a:t>7</a:t>
            </a:fld>
            <a:endParaRPr lang="en-US"/>
          </a:p>
        </p:txBody>
      </p:sp>
      <p:pic>
        <p:nvPicPr>
          <p:cNvPr id="3" name="Picture 2"/>
          <p:cNvPicPr>
            <a:picLocks noChangeAspect="1"/>
          </p:cNvPicPr>
          <p:nvPr/>
        </p:nvPicPr>
        <p:blipFill>
          <a:blip r:embed="rId3"/>
          <a:stretch>
            <a:fillRect/>
          </a:stretch>
        </p:blipFill>
        <p:spPr>
          <a:xfrm>
            <a:off x="457200" y="3175002"/>
            <a:ext cx="8267700" cy="1725275"/>
          </a:xfrm>
          <a:prstGeom prst="rect">
            <a:avLst/>
          </a:prstGeom>
        </p:spPr>
      </p:pic>
    </p:spTree>
    <p:extLst>
      <p:ext uri="{BB962C8B-B14F-4D97-AF65-F5344CB8AC3E}">
        <p14:creationId xmlns:p14="http://schemas.microsoft.com/office/powerpoint/2010/main" val="22135465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Statics of a Grid </a:t>
            </a:r>
            <a:r>
              <a:rPr lang="en-US" dirty="0" smtClean="0"/>
              <a:t>Shells</a:t>
            </a:r>
            <a:endParaRPr lang="en-US" dirty="0"/>
          </a:p>
        </p:txBody>
      </p:sp>
      <p:sp>
        <p:nvSpPr>
          <p:cNvPr id="3" name="Content Placeholder 2"/>
          <p:cNvSpPr>
            <a:spLocks noGrp="1"/>
          </p:cNvSpPr>
          <p:nvPr>
            <p:ph idx="1"/>
          </p:nvPr>
        </p:nvSpPr>
        <p:spPr>
          <a:xfrm>
            <a:off x="503177" y="1096951"/>
            <a:ext cx="4995923" cy="5387671"/>
          </a:xfrm>
        </p:spPr>
        <p:txBody>
          <a:bodyPr>
            <a:normAutofit/>
          </a:bodyPr>
          <a:lstStyle/>
          <a:p>
            <a:pPr marL="0" indent="0">
              <a:buNone/>
            </a:pPr>
            <a:endParaRPr lang="en-US" dirty="0"/>
          </a:p>
          <a:p>
            <a:r>
              <a:rPr lang="en-US" dirty="0" smtClean="0"/>
              <a:t>Considering the base shape, </a:t>
            </a:r>
            <a:br>
              <a:rPr lang="en-US" dirty="0" smtClean="0"/>
            </a:br>
            <a:r>
              <a:rPr lang="en-US" dirty="0" smtClean="0"/>
              <a:t>with Finite Element Analysis </a:t>
            </a:r>
            <a:br>
              <a:rPr lang="en-US" dirty="0" smtClean="0"/>
            </a:br>
            <a:r>
              <a:rPr lang="en-US" dirty="0" smtClean="0"/>
              <a:t>we obtain </a:t>
            </a:r>
            <a:r>
              <a:rPr lang="en-US" i="1" dirty="0" smtClean="0"/>
              <a:t>Cauchy </a:t>
            </a:r>
            <a:r>
              <a:rPr lang="en-US" b="1" i="1" dirty="0" smtClean="0"/>
              <a:t>tensor field</a:t>
            </a:r>
            <a:r>
              <a:rPr lang="en-US" dirty="0"/>
              <a:t/>
            </a:r>
            <a:br>
              <a:rPr lang="en-US" dirty="0"/>
            </a:br>
            <a:r>
              <a:rPr lang="en-US" dirty="0" smtClean="0"/>
              <a:t>that we will exploit later</a:t>
            </a:r>
          </a:p>
          <a:p>
            <a:endParaRPr lang="en-US" dirty="0" smtClean="0"/>
          </a:p>
          <a:p>
            <a:r>
              <a:rPr lang="en-US" dirty="0" smtClean="0"/>
              <a:t>Robustness </a:t>
            </a:r>
            <a:r>
              <a:rPr lang="en-US" dirty="0"/>
              <a:t>of a grid-</a:t>
            </a:r>
            <a:r>
              <a:rPr lang="en-US" dirty="0" smtClean="0"/>
              <a:t>shell</a:t>
            </a:r>
            <a:br>
              <a:rPr lang="en-US" dirty="0" smtClean="0"/>
            </a:br>
            <a:r>
              <a:rPr lang="en-US" dirty="0" smtClean="0"/>
              <a:t>structure </a:t>
            </a:r>
            <a:r>
              <a:rPr lang="en-US" dirty="0"/>
              <a:t>is strictly related </a:t>
            </a:r>
            <a:r>
              <a:rPr lang="en-US" dirty="0" smtClean="0"/>
              <a:t/>
            </a:r>
            <a:br>
              <a:rPr lang="en-US" dirty="0" smtClean="0"/>
            </a:br>
            <a:r>
              <a:rPr lang="en-US" dirty="0" smtClean="0"/>
              <a:t>to </a:t>
            </a:r>
            <a:r>
              <a:rPr lang="en-US" dirty="0"/>
              <a:t>the distribution of load </a:t>
            </a:r>
            <a:r>
              <a:rPr lang="en-US" dirty="0" smtClean="0"/>
              <a:t/>
            </a:r>
            <a:br>
              <a:rPr lang="en-US" dirty="0" smtClean="0"/>
            </a:br>
            <a:r>
              <a:rPr lang="en-US" dirty="0" smtClean="0"/>
              <a:t>among </a:t>
            </a:r>
            <a:r>
              <a:rPr lang="en-US" dirty="0"/>
              <a:t>its beams </a:t>
            </a:r>
            <a:endParaRPr lang="en-US" dirty="0" smtClean="0"/>
          </a:p>
          <a:p>
            <a:endParaRPr lang="en-US" dirty="0"/>
          </a:p>
          <a:p>
            <a:endParaRPr lang="en-US"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8</a:t>
            </a:fld>
            <a:endParaRPr lang="en-US"/>
          </a:p>
        </p:txBody>
      </p:sp>
      <p:pic>
        <p:nvPicPr>
          <p:cNvPr id="7" name="Picture 6"/>
          <p:cNvPicPr>
            <a:picLocks noChangeAspect="1"/>
          </p:cNvPicPr>
          <p:nvPr/>
        </p:nvPicPr>
        <p:blipFill>
          <a:blip r:embed="rId3"/>
          <a:stretch>
            <a:fillRect/>
          </a:stretch>
        </p:blipFill>
        <p:spPr>
          <a:xfrm>
            <a:off x="5022853" y="3094039"/>
            <a:ext cx="4019548" cy="3014661"/>
          </a:xfrm>
          <a:prstGeom prst="rect">
            <a:avLst/>
          </a:prstGeom>
        </p:spPr>
      </p:pic>
    </p:spTree>
    <p:extLst>
      <p:ext uri="{BB962C8B-B14F-4D97-AF65-F5344CB8AC3E}">
        <p14:creationId xmlns:p14="http://schemas.microsoft.com/office/powerpoint/2010/main" val="32006980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Behaviour</a:t>
            </a:r>
            <a:r>
              <a:rPr lang="en-US" dirty="0" smtClean="0"/>
              <a:t> of </a:t>
            </a:r>
            <a:r>
              <a:rPr lang="en-US" dirty="0"/>
              <a:t>a Grid </a:t>
            </a:r>
            <a:r>
              <a:rPr lang="en-US" dirty="0" smtClean="0"/>
              <a:t>Shells</a:t>
            </a:r>
            <a:endParaRPr lang="en-US" dirty="0"/>
          </a:p>
        </p:txBody>
      </p:sp>
      <p:sp>
        <p:nvSpPr>
          <p:cNvPr id="3" name="Content Placeholder 2"/>
          <p:cNvSpPr>
            <a:spLocks noGrp="1"/>
          </p:cNvSpPr>
          <p:nvPr>
            <p:ph idx="1"/>
          </p:nvPr>
        </p:nvSpPr>
        <p:spPr>
          <a:xfrm>
            <a:off x="503176" y="1084251"/>
            <a:ext cx="8221725" cy="5387671"/>
          </a:xfrm>
        </p:spPr>
        <p:txBody>
          <a:bodyPr/>
          <a:lstStyle/>
          <a:p>
            <a:pPr marL="0" indent="0">
              <a:buNone/>
            </a:pPr>
            <a:r>
              <a:rPr lang="en-US" b="1" dirty="0"/>
              <a:t>Non Linear Buckling </a:t>
            </a:r>
            <a:r>
              <a:rPr lang="en-US" b="1" dirty="0" err="1" smtClean="0"/>
              <a:t>Analisys</a:t>
            </a:r>
            <a:endParaRPr lang="en-US" b="1" dirty="0"/>
          </a:p>
        </p:txBody>
      </p:sp>
      <p:sp>
        <p:nvSpPr>
          <p:cNvPr id="8" name="Segnaposto numero diapositiva 1"/>
          <p:cNvSpPr>
            <a:spLocks noGrp="1"/>
          </p:cNvSpPr>
          <p:nvPr>
            <p:ph type="sldNum" sz="quarter" idx="12"/>
          </p:nvPr>
        </p:nvSpPr>
        <p:spPr/>
        <p:txBody>
          <a:bodyPr/>
          <a:lstStyle/>
          <a:p>
            <a:fld id="{4A822907-8A9D-4F6B-98F6-913902AD56B5}" type="slidenum">
              <a:rPr lang="en-US" smtClean="0"/>
              <a:t>9</a:t>
            </a:fld>
            <a:endParaRPr lang="en-US"/>
          </a:p>
        </p:txBody>
      </p:sp>
      <p:pic>
        <p:nvPicPr>
          <p:cNvPr id="5" name="Picture 4"/>
          <p:cNvPicPr>
            <a:picLocks noChangeAspect="1"/>
          </p:cNvPicPr>
          <p:nvPr/>
        </p:nvPicPr>
        <p:blipFill>
          <a:blip r:embed="rId3"/>
          <a:stretch>
            <a:fillRect/>
          </a:stretch>
        </p:blipFill>
        <p:spPr>
          <a:xfrm>
            <a:off x="889000" y="2481303"/>
            <a:ext cx="2794000" cy="2794000"/>
          </a:xfrm>
          <a:prstGeom prst="rect">
            <a:avLst/>
          </a:prstGeom>
        </p:spPr>
      </p:pic>
      <p:cxnSp>
        <p:nvCxnSpPr>
          <p:cNvPr id="7" name="Straight Arrow Connector 6"/>
          <p:cNvCxnSpPr/>
          <p:nvPr/>
        </p:nvCxnSpPr>
        <p:spPr>
          <a:xfrm>
            <a:off x="4597400" y="5270500"/>
            <a:ext cx="3759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194300" y="2324100"/>
            <a:ext cx="0" cy="3403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5207001" y="3042502"/>
            <a:ext cx="2870200" cy="2202597"/>
          </a:xfrm>
          <a:custGeom>
            <a:avLst/>
            <a:gdLst>
              <a:gd name="connsiteX0" fmla="*/ 37384 w 2907584"/>
              <a:gd name="connsiteY0" fmla="*/ 2204192 h 2367874"/>
              <a:gd name="connsiteX1" fmla="*/ 62784 w 2907584"/>
              <a:gd name="connsiteY1" fmla="*/ 2140692 h 2367874"/>
              <a:gd name="connsiteX2" fmla="*/ 621584 w 2907584"/>
              <a:gd name="connsiteY2" fmla="*/ 7092 h 2367874"/>
              <a:gd name="connsiteX3" fmla="*/ 1154984 w 2907584"/>
              <a:gd name="connsiteY3" fmla="*/ 1442192 h 2367874"/>
              <a:gd name="connsiteX4" fmla="*/ 2907584 w 2907584"/>
              <a:gd name="connsiteY4" fmla="*/ 1200892 h 2367874"/>
              <a:gd name="connsiteX0" fmla="*/ 8911 w 2879111"/>
              <a:gd name="connsiteY0" fmla="*/ 2201570 h 2296480"/>
              <a:gd name="connsiteX1" fmla="*/ 148611 w 2879111"/>
              <a:gd name="connsiteY1" fmla="*/ 1985670 h 2296480"/>
              <a:gd name="connsiteX2" fmla="*/ 593111 w 2879111"/>
              <a:gd name="connsiteY2" fmla="*/ 4470 h 2296480"/>
              <a:gd name="connsiteX3" fmla="*/ 1126511 w 2879111"/>
              <a:gd name="connsiteY3" fmla="*/ 1439570 h 2296480"/>
              <a:gd name="connsiteX4" fmla="*/ 2879111 w 2879111"/>
              <a:gd name="connsiteY4" fmla="*/ 1198270 h 2296480"/>
              <a:gd name="connsiteX0" fmla="*/ 0 w 2870200"/>
              <a:gd name="connsiteY0" fmla="*/ 2201570 h 2201570"/>
              <a:gd name="connsiteX1" fmla="*/ 584200 w 2870200"/>
              <a:gd name="connsiteY1" fmla="*/ 4470 h 2201570"/>
              <a:gd name="connsiteX2" fmla="*/ 1117600 w 2870200"/>
              <a:gd name="connsiteY2" fmla="*/ 1439570 h 2201570"/>
              <a:gd name="connsiteX3" fmla="*/ 2870200 w 2870200"/>
              <a:gd name="connsiteY3" fmla="*/ 1198270 h 2201570"/>
              <a:gd name="connsiteX0" fmla="*/ 0 w 2870200"/>
              <a:gd name="connsiteY0" fmla="*/ 2202597 h 2202597"/>
              <a:gd name="connsiteX1" fmla="*/ 584200 w 2870200"/>
              <a:gd name="connsiteY1" fmla="*/ 5497 h 2202597"/>
              <a:gd name="connsiteX2" fmla="*/ 1117600 w 2870200"/>
              <a:gd name="connsiteY2" fmla="*/ 1440597 h 2202597"/>
              <a:gd name="connsiteX3" fmla="*/ 2870200 w 2870200"/>
              <a:gd name="connsiteY3" fmla="*/ 1199297 h 2202597"/>
            </a:gdLst>
            <a:ahLst/>
            <a:cxnLst>
              <a:cxn ang="0">
                <a:pos x="connsiteX0" y="connsiteY0"/>
              </a:cxn>
              <a:cxn ang="0">
                <a:pos x="connsiteX1" y="connsiteY1"/>
              </a:cxn>
              <a:cxn ang="0">
                <a:pos x="connsiteX2" y="connsiteY2"/>
              </a:cxn>
              <a:cxn ang="0">
                <a:pos x="connsiteX3" y="connsiteY3"/>
              </a:cxn>
            </a:cxnLst>
            <a:rect l="l" t="t" r="r" b="b"/>
            <a:pathLst>
              <a:path w="2870200" h="2202597">
                <a:moveTo>
                  <a:pt x="0" y="2202597"/>
                </a:moveTo>
                <a:cubicBezTo>
                  <a:pt x="121708" y="1744868"/>
                  <a:pt x="524933" y="107097"/>
                  <a:pt x="584200" y="5497"/>
                </a:cubicBezTo>
                <a:cubicBezTo>
                  <a:pt x="643467" y="-96103"/>
                  <a:pt x="736600" y="1241630"/>
                  <a:pt x="1117600" y="1440597"/>
                </a:cubicBezTo>
                <a:cubicBezTo>
                  <a:pt x="1498600" y="1639564"/>
                  <a:pt x="2870200" y="1199297"/>
                  <a:pt x="2870200" y="1199297"/>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 name="Rectangle 13"/>
          <p:cNvSpPr/>
          <p:nvPr/>
        </p:nvSpPr>
        <p:spPr>
          <a:xfrm>
            <a:off x="8028340" y="5275303"/>
            <a:ext cx="328260" cy="369332"/>
          </a:xfrm>
          <a:prstGeom prst="rect">
            <a:avLst/>
          </a:prstGeom>
        </p:spPr>
        <p:txBody>
          <a:bodyPr wrap="none">
            <a:spAutoFit/>
          </a:bodyPr>
          <a:lstStyle/>
          <a:p>
            <a:r>
              <a:rPr lang="en-US" b="1" dirty="0" err="1" smtClean="0">
                <a:latin typeface="Lucida Grande"/>
                <a:ea typeface="Lucida Grande"/>
                <a:cs typeface="Lucida Grande"/>
              </a:rPr>
              <a:t>δ</a:t>
            </a:r>
            <a:r>
              <a:rPr lang="en-US" b="1" dirty="0" smtClean="0">
                <a:latin typeface="Lucida Grande"/>
                <a:ea typeface="Lucida Grande"/>
                <a:cs typeface="Lucida Grande"/>
              </a:rPr>
              <a:t> </a:t>
            </a:r>
            <a:endParaRPr lang="en-US" dirty="0"/>
          </a:p>
        </p:txBody>
      </p:sp>
      <p:sp>
        <p:nvSpPr>
          <p:cNvPr id="15" name="Rectangle 14"/>
          <p:cNvSpPr/>
          <p:nvPr/>
        </p:nvSpPr>
        <p:spPr>
          <a:xfrm>
            <a:off x="4852112" y="2392403"/>
            <a:ext cx="329725" cy="369332"/>
          </a:xfrm>
          <a:prstGeom prst="rect">
            <a:avLst/>
          </a:prstGeom>
        </p:spPr>
        <p:txBody>
          <a:bodyPr wrap="none">
            <a:spAutoFit/>
          </a:bodyPr>
          <a:lstStyle/>
          <a:p>
            <a:r>
              <a:rPr lang="en-US" b="1" dirty="0" err="1">
                <a:latin typeface="Lucida Grande"/>
                <a:ea typeface="Lucida Grande"/>
                <a:cs typeface="Lucida Grande"/>
              </a:rPr>
              <a:t>λ</a:t>
            </a:r>
            <a:endParaRPr lang="en-US" dirty="0"/>
          </a:p>
        </p:txBody>
      </p:sp>
      <p:sp>
        <p:nvSpPr>
          <p:cNvPr id="16" name="TextBox 15"/>
          <p:cNvSpPr txBox="1"/>
          <p:nvPr/>
        </p:nvSpPr>
        <p:spPr>
          <a:xfrm>
            <a:off x="6446097" y="2125007"/>
            <a:ext cx="830952" cy="923330"/>
          </a:xfrm>
          <a:prstGeom prst="rect">
            <a:avLst/>
          </a:prstGeom>
          <a:noFill/>
        </p:spPr>
        <p:txBody>
          <a:bodyPr wrap="none" rtlCol="0">
            <a:spAutoFit/>
          </a:bodyPr>
          <a:lstStyle/>
          <a:p>
            <a:r>
              <a:rPr lang="en-US" dirty="0" smtClean="0"/>
              <a:t>Linear</a:t>
            </a:r>
          </a:p>
          <a:p>
            <a:r>
              <a:rPr lang="en-US" dirty="0" smtClean="0"/>
              <a:t>Critical</a:t>
            </a:r>
          </a:p>
          <a:p>
            <a:r>
              <a:rPr lang="en-US" dirty="0" smtClean="0"/>
              <a:t>load</a:t>
            </a:r>
            <a:endParaRPr lang="en-US" dirty="0"/>
          </a:p>
        </p:txBody>
      </p:sp>
      <p:cxnSp>
        <p:nvCxnSpPr>
          <p:cNvPr id="18" name="Straight Connector 17"/>
          <p:cNvCxnSpPr/>
          <p:nvPr/>
        </p:nvCxnSpPr>
        <p:spPr>
          <a:xfrm>
            <a:off x="5041900" y="3042502"/>
            <a:ext cx="15494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690915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10970</TotalTime>
  <Words>1715</Words>
  <Application>Microsoft Macintosh PowerPoint</Application>
  <PresentationFormat>On-screen Show (4:3)</PresentationFormat>
  <Paragraphs>289</Paragraphs>
  <Slides>37</Slides>
  <Notes>35</Notes>
  <HiddenSlides>5</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Statics Aware Grid Shells </vt:lpstr>
      <vt:lpstr>Architectural Geometry</vt:lpstr>
      <vt:lpstr>Grid Shells</vt:lpstr>
      <vt:lpstr>Grid Shells (tris)</vt:lpstr>
      <vt:lpstr>Grid Shells (quads)</vt:lpstr>
      <vt:lpstr>Grid Shells (hexagon ..)</vt:lpstr>
      <vt:lpstr>Why Triangles?</vt:lpstr>
      <vt:lpstr>Statics of a Grid Shells</vt:lpstr>
      <vt:lpstr>Behaviour of a Grid Shells</vt:lpstr>
      <vt:lpstr>Behaviour of a Grid Shells</vt:lpstr>
      <vt:lpstr>Improving Grid Shell:  Adaptive Tessellation</vt:lpstr>
      <vt:lpstr>Varying Tessellations</vt:lpstr>
      <vt:lpstr>Varying Density</vt:lpstr>
      <vt:lpstr>Varying Shape</vt:lpstr>
      <vt:lpstr>Deformation Metric</vt:lpstr>
      <vt:lpstr>Deformation Metric</vt:lpstr>
      <vt:lpstr>The whole pipeline</vt:lpstr>
      <vt:lpstr>The input</vt:lpstr>
      <vt:lpstr>Optimization: cleaning input fields</vt:lpstr>
      <vt:lpstr>Meshing</vt:lpstr>
      <vt:lpstr>Meshing</vt:lpstr>
      <vt:lpstr>Independent from meshing technique</vt:lpstr>
      <vt:lpstr>Field curvature vs field stress</vt:lpstr>
      <vt:lpstr>Regularized CVD</vt:lpstr>
      <vt:lpstr>Regularized CVD: opt. result</vt:lpstr>
      <vt:lpstr>Optimization: planarity</vt:lpstr>
      <vt:lpstr>Meshing</vt:lpstr>
      <vt:lpstr>Static of a Grid Shell</vt:lpstr>
      <vt:lpstr>Results Load Distribution</vt:lpstr>
      <vt:lpstr>Results: Aquadom </vt:lpstr>
      <vt:lpstr>Results: Botanic</vt:lpstr>
      <vt:lpstr>Fabricated Model</vt:lpstr>
      <vt:lpstr>Fabricated Model</vt:lpstr>
      <vt:lpstr>Fabricated Model</vt:lpstr>
      <vt:lpstr>Conclusions</vt:lpstr>
      <vt:lpstr>Thanks</vt:lpstr>
      <vt:lpstr>Future work</vt:lpstr>
    </vt:vector>
  </TitlesOfParts>
  <Company>ISTI - CNR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VCG</dc:title>
  <dc:creator>Paolo Cignoni</dc:creator>
  <cp:lastModifiedBy>Paolo Cignoni</cp:lastModifiedBy>
  <cp:revision>235</cp:revision>
  <dcterms:created xsi:type="dcterms:W3CDTF">2013-06-01T21:26:44Z</dcterms:created>
  <dcterms:modified xsi:type="dcterms:W3CDTF">2015-05-08T07:47:10Z</dcterms:modified>
</cp:coreProperties>
</file>